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84" r:id="rId3"/>
    <p:sldId id="288" r:id="rId4"/>
    <p:sldId id="285" r:id="rId5"/>
    <p:sldId id="289" r:id="rId6"/>
    <p:sldId id="306" r:id="rId7"/>
    <p:sldId id="261" r:id="rId8"/>
    <p:sldId id="290" r:id="rId9"/>
    <p:sldId id="291" r:id="rId10"/>
    <p:sldId id="292" r:id="rId11"/>
    <p:sldId id="265" r:id="rId12"/>
    <p:sldId id="294" r:id="rId13"/>
    <p:sldId id="295" r:id="rId14"/>
    <p:sldId id="267" r:id="rId15"/>
    <p:sldId id="268" r:id="rId16"/>
    <p:sldId id="304" r:id="rId17"/>
    <p:sldId id="270" r:id="rId18"/>
    <p:sldId id="296" r:id="rId19"/>
    <p:sldId id="271" r:id="rId20"/>
    <p:sldId id="272" r:id="rId21"/>
    <p:sldId id="298" r:id="rId22"/>
    <p:sldId id="297" r:id="rId23"/>
    <p:sldId id="273" r:id="rId24"/>
    <p:sldId id="274" r:id="rId25"/>
    <p:sldId id="275" r:id="rId26"/>
    <p:sldId id="299" r:id="rId27"/>
    <p:sldId id="276" r:id="rId28"/>
    <p:sldId id="277" r:id="rId29"/>
    <p:sldId id="278" r:id="rId30"/>
    <p:sldId id="279" r:id="rId31"/>
    <p:sldId id="302" r:id="rId32"/>
    <p:sldId id="280" r:id="rId33"/>
    <p:sldId id="300" r:id="rId34"/>
    <p:sldId id="301" r:id="rId35"/>
    <p:sldId id="281" r:id="rId36"/>
    <p:sldId id="282" r:id="rId37"/>
    <p:sldId id="283"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0140813112336.jpg"/>
          <p:cNvPicPr>
            <a:picLocks noChangeAspect="1" noChangeArrowheads="1"/>
          </p:cNvPicPr>
          <p:nvPr/>
        </p:nvPicPr>
        <p:blipFill>
          <a:blip r:embed="rId2">
            <a:lum bright="32000" contrast="-9000"/>
          </a:blip>
          <a:srcRect/>
          <a:stretch>
            <a:fillRect/>
          </a:stretch>
        </p:blipFill>
        <p:spPr bwMode="auto">
          <a:xfrm>
            <a:off x="0" y="0"/>
            <a:ext cx="9144000" cy="6858000"/>
          </a:xfrm>
          <a:prstGeom prst="rect">
            <a:avLst/>
          </a:prstGeom>
          <a:noFill/>
        </p:spPr>
      </p:pic>
      <p:sp>
        <p:nvSpPr>
          <p:cNvPr id="5" name="Rectangle 4"/>
          <p:cNvSpPr/>
          <p:nvPr/>
        </p:nvSpPr>
        <p:spPr>
          <a:xfrm>
            <a:off x="0" y="2286000"/>
            <a:ext cx="9144000" cy="1200329"/>
          </a:xfrm>
          <a:prstGeom prst="rect">
            <a:avLst/>
          </a:prstGeom>
        </p:spPr>
        <p:txBody>
          <a:bodyPr wrap="square">
            <a:spAutoFit/>
          </a:bodyPr>
          <a:lstStyle/>
          <a:p>
            <a:pPr algn="ctr">
              <a:buNone/>
            </a:pPr>
            <a: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CULTURAL LEVEL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pplied &amp; Descriptive Ethics\LeapOfFaith-Large.png"/>
          <p:cNvPicPr>
            <a:picLocks noChangeAspect="1" noChangeArrowheads="1"/>
          </p:cNvPicPr>
          <p:nvPr/>
        </p:nvPicPr>
        <p:blipFill>
          <a:blip r:embed="rId2">
            <a:lum bright="34000"/>
          </a:blip>
          <a:srcRect/>
          <a:stretch>
            <a:fillRect/>
          </a:stretch>
        </p:blipFill>
        <p:spPr bwMode="auto">
          <a:xfrm>
            <a:off x="0" y="0"/>
            <a:ext cx="9144000" cy="6858000"/>
          </a:xfrm>
          <a:prstGeom prst="rect">
            <a:avLst/>
          </a:prstGeom>
          <a:noFill/>
        </p:spPr>
      </p:pic>
      <p:sp>
        <p:nvSpPr>
          <p:cNvPr id="5" name="Rectangle 4"/>
          <p:cNvSpPr/>
          <p:nvPr/>
        </p:nvSpPr>
        <p:spPr>
          <a:xfrm>
            <a:off x="0" y="1371600"/>
            <a:ext cx="9144000" cy="3170099"/>
          </a:xfrm>
          <a:prstGeom prst="rect">
            <a:avLst/>
          </a:prstGeom>
        </p:spPr>
        <p:txBody>
          <a:bodyPr wrap="square">
            <a:spAutoFit/>
          </a:bodyPr>
          <a:lstStyle/>
          <a:p>
            <a:pPr algn="just"/>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 state of society characterized by the breakdown of effective social control resulting in a lack of functional integration between groups, conflicting social attitudes, and personal maladjustment.</a:t>
            </a:r>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fontAlgn="base">
              <a:buNone/>
            </a:pPr>
            <a:r>
              <a:rPr lang="en-US" dirty="0" smtClean="0">
                <a:latin typeface="Times New Roman" pitchFamily="18" charset="0"/>
                <a:cs typeface="Times New Roman" pitchFamily="18" charset="0"/>
              </a:rPr>
              <a:t>	Life is a process of </a:t>
            </a:r>
            <a:r>
              <a:rPr lang="en-US" sz="54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dirty="0" smtClean="0">
                <a:latin typeface="Times New Roman" pitchFamily="18" charset="0"/>
                <a:cs typeface="Times New Roman" pitchFamily="18" charset="0"/>
              </a:rPr>
              <a:t>ontinuous </a:t>
            </a: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a:t>
            </a:r>
            <a:r>
              <a:rPr lang="en-US" b="1" i="1" dirty="0" smtClean="0">
                <a:solidFill>
                  <a:srgbClr val="FF0000"/>
                </a:solidFill>
                <a:latin typeface="Times New Roman" pitchFamily="18" charset="0"/>
                <a:cs typeface="Times New Roman" pitchFamily="18" charset="0"/>
              </a:rPr>
              <a:t>djustment</a:t>
            </a:r>
            <a:r>
              <a:rPr lang="en-US" dirty="0" smtClean="0">
                <a:latin typeface="Times New Roman" pitchFamily="18" charset="0"/>
                <a:cs typeface="Times New Roman" pitchFamily="18" charset="0"/>
              </a:rPr>
              <a:t> and </a:t>
            </a:r>
            <a:r>
              <a:rPr lang="en-US" sz="4400" b="1"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r</a:t>
            </a:r>
            <a:r>
              <a:rPr lang="en-US" b="1" i="1" dirty="0" smtClean="0">
                <a:solidFill>
                  <a:srgbClr val="00B050"/>
                </a:solidFill>
                <a:latin typeface="Times New Roman" pitchFamily="18" charset="0"/>
                <a:cs typeface="Times New Roman" pitchFamily="18" charset="0"/>
              </a:rPr>
              <a:t>eadjustment</a:t>
            </a:r>
            <a:r>
              <a:rPr lang="en-US" dirty="0" smtClean="0">
                <a:latin typeface="Times New Roman" pitchFamily="18" charset="0"/>
                <a:cs typeface="Times New Roman" pitchFamily="18" charset="0"/>
              </a:rPr>
              <a:t>. </a:t>
            </a:r>
          </a:p>
          <a:p>
            <a:pPr fontAlgn="base">
              <a:buNone/>
            </a:pPr>
            <a:endParaRPr lang="en-US" sz="800" dirty="0" smtClean="0">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The social life form is always undergoing a change necessitating adjustment of its different parts.</a:t>
            </a:r>
          </a:p>
          <a:p>
            <a:pPr fontAlgn="base">
              <a:buNone/>
            </a:pPr>
            <a:endParaRPr lang="en-US" sz="800" dirty="0" smtClean="0">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When the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en-US" dirty="0" smtClean="0">
                <a:latin typeface="Times New Roman" pitchFamily="18" charset="0"/>
                <a:cs typeface="Times New Roman" pitchFamily="18" charset="0"/>
              </a:rPr>
              <a:t>arious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dirty="0" smtClean="0">
                <a:latin typeface="Times New Roman" pitchFamily="18" charset="0"/>
                <a:cs typeface="Times New Roman" pitchFamily="18" charset="0"/>
              </a:rPr>
              <a:t>arts of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a:t>
            </a:r>
            <a:r>
              <a:rPr lang="en-US" dirty="0" smtClean="0">
                <a:latin typeface="Times New Roman" pitchFamily="18" charset="0"/>
                <a:cs typeface="Times New Roman" pitchFamily="18" charset="0"/>
              </a:rPr>
              <a:t>ociety are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properly adjusted</a:t>
            </a:r>
            <a:r>
              <a:rPr lang="en-US" dirty="0" smtClean="0">
                <a:latin typeface="Times New Roman" pitchFamily="18" charset="0"/>
                <a:cs typeface="Times New Roman" pitchFamily="18" charset="0"/>
              </a:rPr>
              <a:t>, we have social order and a well organized society, but when they fail to adjust themselves to the changing conditions, the result is social disorganization leading to social problems.</a:t>
            </a:r>
          </a:p>
          <a:p>
            <a:pPr fontAlgn="base">
              <a:buNone/>
            </a:pPr>
            <a:endParaRPr lang="en-US" sz="800"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	</a:t>
            </a:r>
          </a:p>
          <a:p>
            <a:endParaRPr lang="en-US" dirty="0"/>
          </a:p>
        </p:txBody>
      </p:sp>
      <p:pic>
        <p:nvPicPr>
          <p:cNvPr id="2050" name="Picture 2" descr="C:\Users\USER\Desktop\life-wallpaper.jpg"/>
          <p:cNvPicPr>
            <a:picLocks noChangeAspect="1" noChangeArrowheads="1"/>
          </p:cNvPicPr>
          <p:nvPr/>
        </p:nvPicPr>
        <p:blipFill>
          <a:blip r:embed="rId2"/>
          <a:srcRect/>
          <a:stretch>
            <a:fillRect/>
          </a:stretch>
        </p:blipFill>
        <p:spPr bwMode="auto">
          <a:xfrm>
            <a:off x="0" y="5715000"/>
            <a:ext cx="9144000" cy="11858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pplied &amp; Descriptive Ethics\phenomena.jpg"/>
          <p:cNvPicPr>
            <a:picLocks noChangeAspect="1" noChangeArrowheads="1"/>
          </p:cNvPicPr>
          <p:nvPr/>
        </p:nvPicPr>
        <p:blipFill>
          <a:blip r:embed="rId2">
            <a:lum contrast="-53000"/>
          </a:blip>
          <a:srcRect/>
          <a:stretch>
            <a:fillRect/>
          </a:stretch>
        </p:blipFill>
        <p:spPr bwMode="auto">
          <a:xfrm>
            <a:off x="0" y="0"/>
            <a:ext cx="9144000" cy="6858000"/>
          </a:xfrm>
          <a:prstGeom prst="rect">
            <a:avLst/>
          </a:prstGeom>
          <a:noFill/>
        </p:spPr>
      </p:pic>
      <p:sp>
        <p:nvSpPr>
          <p:cNvPr id="5" name="Rectangle 4"/>
          <p:cNvSpPr/>
          <p:nvPr/>
        </p:nvSpPr>
        <p:spPr>
          <a:xfrm>
            <a:off x="0" y="762000"/>
            <a:ext cx="9144000" cy="4524315"/>
          </a:xfrm>
          <a:prstGeom prst="rect">
            <a:avLst/>
          </a:prstGeom>
        </p:spPr>
        <p:txBody>
          <a:bodyPr wrap="square">
            <a:spAutoFit/>
          </a:bodyPr>
          <a:lstStyle/>
          <a:p>
            <a:pPr algn="just"/>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Since social disorganization puts the society out of gear, it has been an important subject of study in sociology. </a:t>
            </a:r>
          </a:p>
          <a:p>
            <a:endPar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However, before we study social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disorganization</a:t>
            </a: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it would be fruitful to study social order as its study is helpful in understanding the nature of social disorganization.</a:t>
            </a: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Applied &amp; Descriptive Ethics\51602-tolerance.jpg"/>
          <p:cNvPicPr>
            <a:picLocks noChangeAspect="1" noChangeArrowheads="1"/>
          </p:cNvPicPr>
          <p:nvPr/>
        </p:nvPicPr>
        <p:blipFill>
          <a:blip r:embed="rId2">
            <a:lum bright="42000" contrast="-38000"/>
          </a:blip>
          <a:srcRect/>
          <a:stretch>
            <a:fillRect/>
          </a:stretch>
        </p:blipFill>
        <p:spPr bwMode="auto">
          <a:xfrm>
            <a:off x="0" y="0"/>
            <a:ext cx="9144000" cy="6857999"/>
          </a:xfrm>
          <a:prstGeom prst="rect">
            <a:avLst/>
          </a:prstGeom>
          <a:noFill/>
        </p:spPr>
      </p:pic>
      <p:sp>
        <p:nvSpPr>
          <p:cNvPr id="6" name="Rectangle 5"/>
          <p:cNvSpPr/>
          <p:nvPr/>
        </p:nvSpPr>
        <p:spPr>
          <a:xfrm>
            <a:off x="0" y="0"/>
            <a:ext cx="9144000" cy="6001643"/>
          </a:xfrm>
          <a:prstGeom prst="rect">
            <a:avLst/>
          </a:prstGeom>
        </p:spPr>
        <p:txBody>
          <a:bodyPr wrap="square">
            <a:spAutoFit/>
          </a:bodyPr>
          <a:lstStyle/>
          <a:p>
            <a:pPr marL="681228" indent="-571500" algn="ctr">
              <a:buNone/>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Social Order</a:t>
            </a:r>
          </a:p>
          <a:p>
            <a:pPr marL="681228" indent="-571500">
              <a:buNone/>
            </a:pPr>
            <a:endParaRPr lang="en-US" sz="2000" b="1" dirty="0" smtClean="0">
              <a:latin typeface="Times New Roman" pitchFamily="18" charset="0"/>
              <a:cs typeface="Times New Roman" pitchFamily="18" charset="0"/>
            </a:endParaRPr>
          </a:p>
          <a:p>
            <a:pPr algn="just" fontAlgn="base">
              <a:buNone/>
            </a:pPr>
            <a:r>
              <a:rPr lang="en-US" sz="3200" b="1"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The term social order can mean a number of things:</a:t>
            </a:r>
          </a:p>
          <a:p>
            <a:pPr fontAlgn="base">
              <a:buFont typeface="Arial" pitchFamily="34" charset="0"/>
              <a:buChar char="•"/>
            </a:pPr>
            <a:r>
              <a:rPr lang="en-US" sz="3200" dirty="0" smtClean="0">
                <a:latin typeface="Times New Roman" pitchFamily="18" charset="0"/>
                <a:cs typeface="Times New Roman" pitchFamily="18" charset="0"/>
              </a:rPr>
              <a:t>It refers to the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ontrol of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en-US" sz="3200" dirty="0" smtClean="0">
                <a:latin typeface="Times New Roman" pitchFamily="18" charset="0"/>
                <a:cs typeface="Times New Roman" pitchFamily="18" charset="0"/>
              </a:rPr>
              <a:t>iolence in social life;</a:t>
            </a:r>
          </a:p>
          <a:p>
            <a:pPr fontAlgn="base">
              <a:buFont typeface="Arial" pitchFamily="34" charset="0"/>
              <a:buChar char="•"/>
            </a:pPr>
            <a:endParaRPr lang="en-US" sz="800" dirty="0" smtClean="0">
              <a:latin typeface="Times New Roman" pitchFamily="18" charset="0"/>
              <a:cs typeface="Times New Roman" pitchFamily="18" charset="0"/>
            </a:endParaRPr>
          </a:p>
          <a:p>
            <a:pPr algn="just" fontAlgn="base">
              <a:buFont typeface="Arial" pitchFamily="34" charset="0"/>
              <a:buChar char="•"/>
            </a:pPr>
            <a:r>
              <a:rPr lang="en-US" sz="3200" dirty="0" smtClean="0">
                <a:latin typeface="Times New Roman" pitchFamily="18" charset="0"/>
                <a:cs typeface="Times New Roman" pitchFamily="18" charset="0"/>
              </a:rPr>
              <a:t>It refers to the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xistence of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a:t>
            </a:r>
            <a:r>
              <a:rPr lang="en-US" sz="3200" dirty="0" smtClean="0">
                <a:latin typeface="Times New Roman" pitchFamily="18" charset="0"/>
                <a:cs typeface="Times New Roman" pitchFamily="18" charset="0"/>
              </a:rPr>
              <a:t>eciprocity or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m</a:t>
            </a:r>
            <a:r>
              <a:rPr lang="en-US" sz="3200" dirty="0" smtClean="0">
                <a:latin typeface="Times New Roman" pitchFamily="18" charset="0"/>
                <a:cs typeface="Times New Roman" pitchFamily="18" charset="0"/>
              </a:rPr>
              <a:t>utuality 	in the social life;</a:t>
            </a:r>
          </a:p>
          <a:p>
            <a:pPr fontAlgn="base">
              <a:buFont typeface="Arial" pitchFamily="34" charset="0"/>
              <a:buChar char="•"/>
            </a:pPr>
            <a:endParaRPr lang="en-US" sz="800" dirty="0" smtClean="0">
              <a:latin typeface="Times New Roman" pitchFamily="18" charset="0"/>
              <a:cs typeface="Times New Roman" pitchFamily="18" charset="0"/>
            </a:endParaRPr>
          </a:p>
          <a:p>
            <a:pPr algn="just" fontAlgn="base">
              <a:buFont typeface="Arial" pitchFamily="34" charset="0"/>
              <a:buChar char="•"/>
            </a:pPr>
            <a:r>
              <a:rPr lang="en-US" sz="3200" dirty="0" smtClean="0">
                <a:latin typeface="Times New Roman" pitchFamily="18" charset="0"/>
                <a:cs typeface="Times New Roman" pitchFamily="18" charset="0"/>
              </a:rPr>
              <a:t>It refers to the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smtClean="0">
                <a:latin typeface="Times New Roman" pitchFamily="18" charset="0"/>
                <a:cs typeface="Times New Roman" pitchFamily="18" charset="0"/>
              </a:rPr>
              <a:t>lement of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sz="3200" dirty="0" smtClean="0">
                <a:latin typeface="Times New Roman" pitchFamily="18" charset="0"/>
                <a:cs typeface="Times New Roman" pitchFamily="18" charset="0"/>
              </a:rPr>
              <a:t>redictability in the social 	life;</a:t>
            </a:r>
          </a:p>
          <a:p>
            <a:pPr fontAlgn="base">
              <a:buFont typeface="Arial" pitchFamily="34" charset="0"/>
              <a:buChar char="•"/>
            </a:pPr>
            <a:endParaRPr lang="en-US" sz="800" dirty="0" smtClean="0">
              <a:latin typeface="Times New Roman" pitchFamily="18" charset="0"/>
              <a:cs typeface="Times New Roman" pitchFamily="18" charset="0"/>
            </a:endParaRPr>
          </a:p>
          <a:p>
            <a:pPr fontAlgn="base">
              <a:buFont typeface="Arial" pitchFamily="34" charset="0"/>
              <a:buChar char="•"/>
            </a:pPr>
            <a:r>
              <a:rPr lang="en-US" sz="3200" dirty="0" smtClean="0">
                <a:latin typeface="Times New Roman" pitchFamily="18" charset="0"/>
                <a:cs typeface="Times New Roman" pitchFamily="18" charset="0"/>
              </a:rPr>
              <a:t>Social order refers to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latin typeface="Times New Roman" pitchFamily="18" charset="0"/>
                <a:cs typeface="Times New Roman" pitchFamily="18" charset="0"/>
              </a:rPr>
              <a:t>onsistency and</a:t>
            </a:r>
          </a:p>
          <a:p>
            <a:pPr fontAlgn="base">
              <a:buFont typeface="Arial" pitchFamily="34" charset="0"/>
              <a:buChar char="•"/>
            </a:pPr>
            <a:endParaRPr lang="en-US" sz="800" dirty="0" smtClean="0">
              <a:latin typeface="Times New Roman" pitchFamily="18" charset="0"/>
              <a:cs typeface="Times New Roman" pitchFamily="18" charset="0"/>
            </a:endParaRPr>
          </a:p>
          <a:p>
            <a:pPr fontAlgn="base">
              <a:buFont typeface="Arial" pitchFamily="34" charset="0"/>
              <a:buChar char="•"/>
            </a:pPr>
            <a:r>
              <a:rPr lang="en-US" sz="3200" dirty="0" smtClean="0">
                <a:latin typeface="Times New Roman" pitchFamily="18" charset="0"/>
                <a:cs typeface="Times New Roman" pitchFamily="18" charset="0"/>
              </a:rPr>
              <a:t>Social order also entail </a:t>
            </a: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sz="3200" dirty="0" smtClean="0">
                <a:latin typeface="Times New Roman" pitchFamily="18" charset="0"/>
                <a:cs typeface="Times New Roman" pitchFamily="18" charset="0"/>
              </a:rPr>
              <a:t>ersistence.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fontAlgn="base">
              <a:buNone/>
            </a:pPr>
            <a:r>
              <a:rPr lang="en-US" b="1" dirty="0" smtClean="0">
                <a:latin typeface="Times New Roman" pitchFamily="18" charset="0"/>
                <a:cs typeface="Times New Roman" pitchFamily="18" charset="0"/>
              </a:rPr>
              <a:t>	The Meaning of Social Disorganization:</a:t>
            </a:r>
          </a:p>
          <a:p>
            <a:pPr algn="just" fontAlgn="base">
              <a:lnSpc>
                <a:spcPct val="150000"/>
              </a:lnSpc>
              <a:buNone/>
            </a:pPr>
            <a:r>
              <a:rPr lang="en-US" dirty="0" smtClean="0">
                <a:latin typeface="Times New Roman" pitchFamily="18" charset="0"/>
                <a:cs typeface="Times New Roman" pitchFamily="18" charset="0"/>
              </a:rPr>
              <a:t>	Social disorganization is the process opposed to social organization. Social organization, Some Fundamental Concepts’, is an orderly relationship of parts. </a:t>
            </a:r>
          </a:p>
          <a:p>
            <a:pPr algn="just" fontAlgn="base">
              <a:lnSpc>
                <a:spcPct val="150000"/>
              </a:lnSpc>
              <a:buNone/>
            </a:pPr>
            <a:r>
              <a:rPr lang="en-US" dirty="0" smtClean="0">
                <a:latin typeface="Times New Roman" pitchFamily="18" charset="0"/>
                <a:cs typeface="Times New Roman" pitchFamily="18" charset="0"/>
              </a:rPr>
              <a:t>	The significance of this orderly arrangement lies in what it does. When the parts of social structure do not perform their functions efficiently and effectively or perform them badly, there occurs an imbalance in society.</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latin typeface="Times New Roman" pitchFamily="18" charset="0"/>
                <a:cs typeface="Times New Roman" pitchFamily="18" charset="0"/>
              </a:rPr>
              <a:t>	The social equilibrium is disturbed and society gets out of gear.</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Emile Durkheim defined social disorganization as </a:t>
            </a:r>
            <a:r>
              <a:rPr lang="en-US" b="1" dirty="0" smtClean="0">
                <a:solidFill>
                  <a:srgbClr val="FF0000"/>
                </a:solidFill>
                <a:latin typeface="Times New Roman" pitchFamily="18" charset="0"/>
                <a:cs typeface="Times New Roman" pitchFamily="18" charset="0"/>
              </a:rPr>
              <a:t>“</a:t>
            </a:r>
            <a:r>
              <a:rPr lang="en-US" b="1" dirty="0" smtClean="0">
                <a:latin typeface="Times New Roman" pitchFamily="18" charset="0"/>
                <a:cs typeface="Times New Roman" pitchFamily="18" charset="0"/>
              </a:rPr>
              <a:t>a state of disequilibrium and a lack of social solidarity or consensus among the members of a society</a:t>
            </a:r>
            <a:r>
              <a:rPr lang="en-US" dirty="0" smtClean="0">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W.I. Thomas and Florien Znaniecki conceived of social disorganization as </a:t>
            </a:r>
            <a:r>
              <a:rPr lang="en-US" b="1" dirty="0" smtClean="0">
                <a:solidFill>
                  <a:srgbClr val="FF0000"/>
                </a:solidFill>
                <a:latin typeface="Times New Roman" pitchFamily="18" charset="0"/>
                <a:cs typeface="Times New Roman" pitchFamily="18" charset="0"/>
              </a:rPr>
              <a:t>“</a:t>
            </a:r>
            <a:r>
              <a:rPr lang="en-US" b="1" dirty="0" smtClean="0">
                <a:latin typeface="Times New Roman" pitchFamily="18" charset="0"/>
                <a:cs typeface="Times New Roman" pitchFamily="18" charset="0"/>
              </a:rPr>
              <a:t>a decrease of the influence of existing rules of behavior upon individual members of the groups</a:t>
            </a:r>
            <a:r>
              <a:rPr lang="en-US" dirty="0" smtClean="0">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Characteristics of Social Disorganization:</a:t>
            </a:r>
          </a:p>
          <a:p>
            <a:pPr>
              <a:buNone/>
            </a:pPr>
            <a:endParaRPr lang="en-US" sz="2000" b="1" dirty="0" smtClean="0">
              <a:latin typeface="Times New Roman" pitchFamily="18" charset="0"/>
              <a:cs typeface="Times New Roman" pitchFamily="18" charset="0"/>
            </a:endParaRPr>
          </a:p>
          <a:p>
            <a:pPr marL="571500" indent="-571500">
              <a:buAutoNum type="romanLcParenBoth"/>
            </a:pPr>
            <a:r>
              <a:rPr lang="en-US" dirty="0" smtClean="0">
                <a:solidFill>
                  <a:srgbClr val="FF0000"/>
                </a:solidFill>
                <a:latin typeface="Times New Roman" pitchFamily="18" charset="0"/>
                <a:cs typeface="Times New Roman" pitchFamily="18" charset="0"/>
              </a:rPr>
              <a:t>Transfer of Functions from one Group to Another</a:t>
            </a:r>
          </a:p>
          <a:p>
            <a:pPr marL="571500" indent="-571500">
              <a:buAutoNum type="romanLcParenBoth"/>
            </a:pPr>
            <a:endParaRPr lang="en-US" sz="14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(ii) </a:t>
            </a:r>
            <a:r>
              <a:rPr lang="en-US" dirty="0" smtClean="0">
                <a:solidFill>
                  <a:srgbClr val="00B050"/>
                </a:solidFill>
                <a:latin typeface="Times New Roman" pitchFamily="18" charset="0"/>
                <a:cs typeface="Times New Roman" pitchFamily="18" charset="0"/>
              </a:rPr>
              <a:t>Individualization</a:t>
            </a:r>
          </a:p>
          <a:p>
            <a:pPr>
              <a:buNone/>
            </a:pPr>
            <a:endParaRPr lang="en-US" sz="1400" dirty="0" smtClean="0">
              <a:latin typeface="Times New Roman" pitchFamily="18" charset="0"/>
              <a:cs typeface="Times New Roman" pitchFamily="18" charset="0"/>
            </a:endParaRPr>
          </a:p>
          <a:p>
            <a:pPr>
              <a:buNone/>
            </a:pPr>
            <a:r>
              <a:rPr lang="en-US" dirty="0" smtClean="0"/>
              <a:t>(</a:t>
            </a:r>
            <a:r>
              <a:rPr lang="en-US" dirty="0" smtClean="0">
                <a:latin typeface="Times New Roman" pitchFamily="18" charset="0"/>
                <a:cs typeface="Times New Roman" pitchFamily="18" charset="0"/>
              </a:rPr>
              <a:t>iii) </a:t>
            </a:r>
            <a:r>
              <a:rPr lang="en-US" dirty="0" smtClean="0">
                <a:solidFill>
                  <a:srgbClr val="002060"/>
                </a:solidFill>
                <a:latin typeface="Times New Roman" pitchFamily="18" charset="0"/>
                <a:cs typeface="Times New Roman" pitchFamily="18" charset="0"/>
              </a:rPr>
              <a:t>Change in the Role and Status of the Individuals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1100" b="1" dirty="0" smtClean="0">
              <a:latin typeface="Times New Roman" pitchFamily="18" charset="0"/>
              <a:cs typeface="Times New Roman" pitchFamily="18" charset="0"/>
            </a:endParaRPr>
          </a:p>
          <a:p>
            <a:pPr algn="just" fontAlgn="base">
              <a:buNone/>
            </a:pP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Transfer of Functions from one Group to Another:</a:t>
            </a:r>
          </a:p>
          <a:p>
            <a:pPr algn="just" fontAlgn="base">
              <a:buNone/>
            </a:pPr>
            <a:endParaRPr lang="en-US" sz="800" dirty="0" smtClean="0">
              <a:solidFill>
                <a:srgbClr val="FF0000"/>
              </a:solidFill>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In an organized society the functions of different groups are defined and predetermined. But as society is dynamic, the functions of one group are transferred to another. Thus most of the </a:t>
            </a:r>
            <a:r>
              <a:rPr lang="en-US" dirty="0" smtClean="0">
                <a:solidFill>
                  <a:srgbClr val="C00000"/>
                </a:solidFill>
                <a:latin typeface="Times New Roman" pitchFamily="18" charset="0"/>
                <a:cs typeface="Times New Roman" pitchFamily="18" charset="0"/>
              </a:rPr>
              <a:t>functions once performed by the family stand transferred today to nurseries, schools and clubs</a:t>
            </a:r>
            <a:r>
              <a:rPr lang="en-US" dirty="0" smtClean="0">
                <a:latin typeface="Times New Roman" pitchFamily="18" charset="0"/>
                <a:cs typeface="Times New Roman" pitchFamily="18" charset="0"/>
              </a:rPr>
              <a:t>. This has caused family disorganization. Thus transfer of functions from one group to another is characteristic of social disorganization.</a:t>
            </a:r>
          </a:p>
          <a:p>
            <a:pPr>
              <a:buNone/>
            </a:pPr>
            <a:endParaRPr lang="en-US" b="1" i="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fontAlgn="base">
              <a:buNone/>
            </a:pPr>
            <a:r>
              <a:rPr lang="en-US" b="1" dirty="0" smtClean="0">
                <a:solidFill>
                  <a:srgbClr val="00B05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Individualization:</a:t>
            </a:r>
            <a:endParaRPr lang="en-US" sz="3600" dirty="0" smtClean="0">
              <a:solidFill>
                <a:srgbClr val="00B050"/>
              </a:solidFill>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	Man today thinks in terms of self. </a:t>
            </a:r>
          </a:p>
          <a:p>
            <a:pPr algn="just" fontAlgn="base">
              <a:buNone/>
            </a:pPr>
            <a:r>
              <a:rPr lang="en-US" dirty="0" smtClean="0">
                <a:latin typeface="Times New Roman" pitchFamily="18" charset="0"/>
                <a:cs typeface="Times New Roman" pitchFamily="18" charset="0"/>
              </a:rPr>
              <a:t>	The functions of different groups are determined in purely individualistic terms. </a:t>
            </a:r>
          </a:p>
          <a:p>
            <a:pPr algn="just" fontAlgn="base">
              <a:buNone/>
            </a:pPr>
            <a:r>
              <a:rPr lang="en-US" dirty="0" smtClean="0">
                <a:latin typeface="Times New Roman" pitchFamily="18" charset="0"/>
                <a:cs typeface="Times New Roman" pitchFamily="18" charset="0"/>
              </a:rPr>
              <a:t>	Under the impact of individualism every person thinks upon all the important matters of life from his individual viewpoint. </a:t>
            </a:r>
          </a:p>
          <a:p>
            <a:pPr algn="just" fontAlgn="base">
              <a:buNone/>
            </a:pPr>
            <a:r>
              <a:rPr lang="en-US" dirty="0" smtClean="0">
                <a:latin typeface="Times New Roman" pitchFamily="18" charset="0"/>
                <a:cs typeface="Times New Roman" pitchFamily="18" charset="0"/>
              </a:rPr>
              <a:t>	The young men and women want to take decisions on such important matters as marriage, occupation, recreation and morality in accordance with their individual prejudices, interests and attitudes. </a:t>
            </a:r>
          </a:p>
          <a:p>
            <a:pPr algn="just" fontAlgn="base">
              <a:buNone/>
            </a:pPr>
            <a:r>
              <a:rPr lang="en-US" dirty="0" smtClean="0">
                <a:latin typeface="Times New Roman" pitchFamily="18" charset="0"/>
                <a:cs typeface="Times New Roman" pitchFamily="18" charset="0"/>
              </a:rPr>
              <a:t>	This trend has set in a dangerous process of social disorganization.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fontAlgn="base">
              <a:buNone/>
            </a:pPr>
            <a:r>
              <a:rPr lang="en-US" b="1" dirty="0" smtClean="0">
                <a:solidFill>
                  <a:srgbClr val="002060"/>
                </a:solidFill>
                <a:latin typeface="Times New Roman" pitchFamily="18" charset="0"/>
                <a:cs typeface="Times New Roman" pitchFamily="18" charset="0"/>
              </a:rPr>
              <a:t>	</a:t>
            </a:r>
            <a:r>
              <a:rPr lang="en-US" sz="3900" b="1" dirty="0" smtClean="0">
                <a:solidFill>
                  <a:srgbClr val="002060"/>
                </a:solidFill>
                <a:latin typeface="Times New Roman" pitchFamily="18" charset="0"/>
                <a:cs typeface="Times New Roman" pitchFamily="18" charset="0"/>
              </a:rPr>
              <a:t>Change in the Role and Status of the Individuals:</a:t>
            </a:r>
            <a:endParaRPr lang="en-US" sz="3900" dirty="0" smtClean="0">
              <a:solidFill>
                <a:srgbClr val="002060"/>
              </a:solidFill>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In an organized society the roles and status of people are defined and fixed. </a:t>
            </a:r>
          </a:p>
          <a:p>
            <a:pPr algn="just" fontAlgn="base">
              <a:buNone/>
            </a:pPr>
            <a:r>
              <a:rPr lang="en-US" dirty="0" smtClean="0">
                <a:latin typeface="Times New Roman" pitchFamily="18" charset="0"/>
                <a:cs typeface="Times New Roman" pitchFamily="18" charset="0"/>
              </a:rPr>
              <a:t>	Their functions are well defined and they carry on the tasks allotted to them. They enjoy the status in accordance with their role in society. A primitive society suffers less from disorganization because it is stable and its members follow the professions allocated to them.</a:t>
            </a:r>
          </a:p>
          <a:p>
            <a:pPr algn="just" fontAlgn="base">
              <a:buNone/>
            </a:pPr>
            <a:r>
              <a:rPr lang="en-US" dirty="0" smtClean="0">
                <a:latin typeface="Times New Roman" pitchFamily="18" charset="0"/>
                <a:cs typeface="Times New Roman" pitchFamily="18" charset="0"/>
              </a:rPr>
              <a:t>	But in course of time our norms change which also brings a change in the roles and statuses of the people. They no longer are treated as fixed and the people begin to choose from amongst the different role which causes disequilibrium. Thus the women are no longer confined to homes.	They work in offices. This change in the roles of women has caused family disorganization. </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iese.edu/expatriatus/files/2012/12/cultural-diversity1-300x218.jpg"/>
          <p:cNvPicPr>
            <a:picLocks noChangeAspect="1" noChangeArrowheads="1"/>
          </p:cNvPicPr>
          <p:nvPr/>
        </p:nvPicPr>
        <p:blipFill>
          <a:blip r:embed="rId2">
            <a:lum bright="67000"/>
          </a:blip>
          <a:srcRect/>
          <a:stretch>
            <a:fillRect/>
          </a:stretch>
        </p:blipFill>
        <p:spPr bwMode="auto">
          <a:xfrm>
            <a:off x="0" y="0"/>
            <a:ext cx="9144000" cy="6858000"/>
          </a:xfrm>
          <a:prstGeom prst="rect">
            <a:avLst/>
          </a:prstGeom>
          <a:noFill/>
        </p:spPr>
      </p:pic>
      <p:sp>
        <p:nvSpPr>
          <p:cNvPr id="5" name="Rectangle 4"/>
          <p:cNvSpPr/>
          <p:nvPr/>
        </p:nvSpPr>
        <p:spPr>
          <a:xfrm>
            <a:off x="0" y="0"/>
            <a:ext cx="9144000" cy="5755422"/>
          </a:xfrm>
          <a:prstGeom prst="rect">
            <a:avLst/>
          </a:prstGeom>
        </p:spPr>
        <p:txBody>
          <a:bodyPr wrap="square">
            <a:spAutoFit/>
          </a:bodyPr>
          <a:lstStyle/>
          <a:p>
            <a:pPr algn="just">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“All values pursued by man are understandable under terms </a:t>
            </a:r>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ulture</a:t>
            </a:r>
            <a:r>
              <a:rPr lang="en-US" sz="3200" dirty="0" smtClean="0">
                <a:latin typeface="Times New Roman" pitchFamily="18" charset="0"/>
                <a:cs typeface="Times New Roman" pitchFamily="18" charset="0"/>
              </a:rPr>
              <a:t> and </a:t>
            </a:r>
            <a:r>
              <a:rPr lang="en-US" sz="40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ivilization</a:t>
            </a:r>
            <a:r>
              <a:rPr lang="en-US" sz="3200" dirty="0" smtClean="0">
                <a:latin typeface="Times New Roman" pitchFamily="18" charset="0"/>
                <a:cs typeface="Times New Roman" pitchFamily="18" charset="0"/>
              </a:rPr>
              <a:t>”</a:t>
            </a:r>
          </a:p>
          <a:p>
            <a:pPr algn="just">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 current value crisis in the society can therefore be best understood as a </a:t>
            </a:r>
            <a:r>
              <a:rPr lang="en-US" sz="4000" b="1" dirty="0" smtClean="0">
                <a:solidFill>
                  <a:srgbClr val="002060"/>
                </a:solidFill>
                <a:effectLst>
                  <a:outerShdw blurRad="38100" dist="38100" dir="2700000" algn="tl">
                    <a:srgbClr val="000000">
                      <a:alpha val="43137"/>
                    </a:srgbClr>
                  </a:outerShdw>
                </a:effectLst>
                <a:latin typeface="Tempus Sans ITC" pitchFamily="82" charset="0"/>
                <a:cs typeface="Times New Roman" pitchFamily="18" charset="0"/>
              </a:rPr>
              <a:t>cultural crisis.</a:t>
            </a:r>
          </a:p>
          <a:p>
            <a:pPr algn="just">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This crisis is reflected in the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confusing</a:t>
            </a:r>
            <a:r>
              <a:rPr lang="en-US" sz="3200" dirty="0" smtClean="0">
                <a:latin typeface="Times New Roman" pitchFamily="18" charset="0"/>
                <a:cs typeface="Times New Roman" pitchFamily="18" charset="0"/>
              </a:rPr>
              <a:t>, </a:t>
            </a:r>
            <a:r>
              <a:rPr lang="en-US" sz="32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undecided attitude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latin typeface="Times New Roman" pitchFamily="18" charset="0"/>
                <a:cs typeface="Times New Roman" pitchFamily="18" charset="0"/>
              </a:rPr>
              <a:t>of the </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educated citizens </a:t>
            </a:r>
            <a:r>
              <a:rPr lang="en-US" sz="3200" dirty="0" smtClean="0">
                <a:latin typeface="Times New Roman" pitchFamily="18" charset="0"/>
                <a:cs typeface="Times New Roman" pitchFamily="18" charset="0"/>
              </a:rPr>
              <a:t>towards their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culture</a:t>
            </a:r>
            <a:r>
              <a:rPr lang="en-US" sz="3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fontAlgn="base">
              <a:buNone/>
            </a:pPr>
            <a:r>
              <a:rPr lang="en-US" b="1" i="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Symptoms of Social Disorganization:</a:t>
            </a:r>
          </a:p>
          <a:p>
            <a:pPr algn="just" fontAlgn="base">
              <a:buNone/>
            </a:pPr>
            <a:r>
              <a:rPr lang="en-US" dirty="0" smtClean="0">
                <a:latin typeface="Times New Roman" pitchFamily="18" charset="0"/>
                <a:cs typeface="Times New Roman" pitchFamily="18" charset="0"/>
              </a:rPr>
              <a:t>	Social disorganization is an indication of the existence of diseased or disruptive elements in society. Just as a disease is known by its symptoms, so social disorganization may be known by its symptoms. </a:t>
            </a:r>
          </a:p>
          <a:p>
            <a:pPr algn="just" fontAlgn="base">
              <a:buNone/>
            </a:pPr>
            <a:r>
              <a:rPr lang="en-US" dirty="0" smtClean="0">
                <a:latin typeface="Times New Roman" pitchFamily="18" charset="0"/>
                <a:cs typeface="Times New Roman" pitchFamily="18" charset="0"/>
              </a:rPr>
              <a:t>	</a:t>
            </a:r>
            <a:r>
              <a:rPr lang="en-US" i="1" dirty="0" smtClean="0">
                <a:solidFill>
                  <a:schemeClr val="accent2">
                    <a:lumMod val="50000"/>
                  </a:schemeClr>
                </a:solidFill>
                <a:latin typeface="Times New Roman" pitchFamily="18" charset="0"/>
                <a:cs typeface="Times New Roman" pitchFamily="18" charset="0"/>
              </a:rPr>
              <a:t>Mabel, A. Elliot and Francis E. Merrill </a:t>
            </a:r>
            <a:r>
              <a:rPr lang="en-US" dirty="0" smtClean="0">
                <a:solidFill>
                  <a:schemeClr val="accent2">
                    <a:lumMod val="50000"/>
                  </a:schemeClr>
                </a:solidFill>
                <a:latin typeface="Times New Roman" pitchFamily="18" charset="0"/>
                <a:cs typeface="Times New Roman" pitchFamily="18" charset="0"/>
              </a:rPr>
              <a:t>have pointed out that </a:t>
            </a:r>
            <a:r>
              <a:rPr lang="en-US" b="1" dirty="0" smtClean="0">
                <a:solidFill>
                  <a:schemeClr val="accent2">
                    <a:lumMod val="50000"/>
                  </a:schemeClr>
                </a:solidFill>
                <a:latin typeface="Times New Roman" pitchFamily="18" charset="0"/>
                <a:cs typeface="Times New Roman" pitchFamily="18" charset="0"/>
              </a:rPr>
              <a:t>social disorganization may be of three types </a:t>
            </a:r>
            <a:r>
              <a:rPr lang="en-US" dirty="0" smtClean="0">
                <a:solidFill>
                  <a:schemeClr val="accent2">
                    <a:lumMod val="50000"/>
                  </a:schemeClr>
                </a:solidFill>
                <a:latin typeface="Times New Roman" pitchFamily="18" charset="0"/>
                <a:cs typeface="Times New Roman" pitchFamily="18" charset="0"/>
              </a:rPr>
              <a:t>i.e., </a:t>
            </a:r>
          </a:p>
          <a:p>
            <a:pPr algn="just" fontAlgn="base">
              <a:buNone/>
            </a:pP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disorganization of the individual</a:t>
            </a:r>
            <a:r>
              <a:rPr lang="en-US" dirty="0" smtClean="0">
                <a:latin typeface="Times New Roman" pitchFamily="18" charset="0"/>
                <a:cs typeface="Times New Roman" pitchFamily="18" charset="0"/>
              </a:rPr>
              <a:t>, </a:t>
            </a:r>
          </a:p>
          <a:p>
            <a:pPr algn="just" fontAlgn="base">
              <a:buNone/>
            </a:pPr>
            <a:r>
              <a:rPr lang="en-US"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 family</a:t>
            </a:r>
            <a:r>
              <a:rPr lang="en-US" dirty="0" smtClean="0">
                <a:latin typeface="Times New Roman" pitchFamily="18" charset="0"/>
                <a:cs typeface="Times New Roman" pitchFamily="18" charset="0"/>
              </a:rPr>
              <a:t>, and </a:t>
            </a:r>
          </a:p>
          <a:p>
            <a:pPr algn="just" fontAlgn="base">
              <a:buNone/>
            </a:pPr>
            <a:r>
              <a:rPr lang="en-US" dirty="0" smtClean="0">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the community</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fontAlgn="base">
              <a:buNone/>
            </a:pPr>
            <a:r>
              <a:rPr lang="en-US" dirty="0" smtClean="0">
                <a:latin typeface="Times New Roman" pitchFamily="18" charset="0"/>
                <a:cs typeface="Times New Roman" pitchFamily="18" charset="0"/>
              </a:rPr>
              <a:t>	</a:t>
            </a:r>
          </a:p>
          <a:p>
            <a:pPr algn="just" fontAlgn="base">
              <a:buNone/>
            </a:pPr>
            <a:r>
              <a:rPr lang="en-US" dirty="0" smtClean="0">
                <a:solidFill>
                  <a:srgbClr val="FF0000"/>
                </a:solidFill>
                <a:latin typeface="Times New Roman" pitchFamily="18" charset="0"/>
                <a:cs typeface="Times New Roman" pitchFamily="18" charset="0"/>
              </a:rPr>
              <a:t>	Among the symptoms of personal disorganization they included </a:t>
            </a:r>
            <a:r>
              <a:rPr lang="en-US" b="1" dirty="0" smtClean="0">
                <a:latin typeface="Times New Roman" pitchFamily="18" charset="0"/>
                <a:cs typeface="Times New Roman" pitchFamily="18" charset="0"/>
              </a:rPr>
              <a:t>juvenile delinquency</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various types of crime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psychosis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drunkenness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suicide</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prostitution</a:t>
            </a:r>
            <a:r>
              <a:rPr lang="en-US" dirty="0" smtClean="0">
                <a:latin typeface="Times New Roman" pitchFamily="18" charset="0"/>
                <a:cs typeface="Times New Roman" pitchFamily="18" charset="0"/>
              </a:rPr>
              <a:t>.</a:t>
            </a:r>
          </a:p>
          <a:p>
            <a:pPr algn="just" fontAlgn="base">
              <a:buNone/>
            </a:pPr>
            <a:endParaRPr lang="en-US" sz="2000" dirty="0" smtClean="0">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Among the symptoms of family disorganization they included </a:t>
            </a:r>
            <a:r>
              <a:rPr lang="en-US" b="1" dirty="0" smtClean="0">
                <a:latin typeface="Times New Roman" pitchFamily="18" charset="0"/>
                <a:cs typeface="Times New Roman" pitchFamily="18" charset="0"/>
              </a:rPr>
              <a:t>divorce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illegitimate births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desertion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venereal disease</a:t>
            </a:r>
            <a:r>
              <a:rPr lang="en-US" dirty="0" smtClean="0">
                <a:latin typeface="Times New Roman" pitchFamily="18" charset="0"/>
                <a:cs typeface="Times New Roman" pitchFamily="18" charset="0"/>
              </a:rPr>
              <a:t>. </a:t>
            </a:r>
          </a:p>
          <a:p>
            <a:pPr fontAlgn="base">
              <a:buNone/>
            </a:pPr>
            <a:endParaRPr lang="en-US" sz="2000" dirty="0" smtClean="0">
              <a:latin typeface="Times New Roman" pitchFamily="18" charset="0"/>
              <a:cs typeface="Times New Roman" pitchFamily="18" charset="0"/>
            </a:endParaRPr>
          </a:p>
          <a:p>
            <a:pPr algn="just" fontAlgn="base">
              <a:buNone/>
            </a:pP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Among the symptoms of community disorganization they included </a:t>
            </a:r>
            <a:r>
              <a:rPr lang="en-US" b="1" dirty="0" smtClean="0">
                <a:latin typeface="Times New Roman" pitchFamily="18" charset="0"/>
                <a:cs typeface="Times New Roman" pitchFamily="18" charset="0"/>
              </a:rPr>
              <a:t>poverty</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unemployment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crime</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political corruption</a:t>
            </a:r>
            <a:r>
              <a:rPr lang="en-US"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sz="3600" b="1" dirty="0" smtClean="0">
                <a:latin typeface="Times New Roman" pitchFamily="18" charset="0"/>
                <a:cs typeface="Times New Roman" pitchFamily="18" charset="0"/>
              </a:rPr>
              <a:t>The following symptoms of disorganized communities: </a:t>
            </a:r>
          </a:p>
          <a:p>
            <a:r>
              <a:rPr lang="en-US" dirty="0" smtClean="0">
                <a:solidFill>
                  <a:srgbClr val="C00000"/>
                </a:solidFill>
                <a:latin typeface="Times New Roman" pitchFamily="18" charset="0"/>
                <a:cs typeface="Times New Roman" pitchFamily="18" charset="0"/>
              </a:rPr>
              <a:t>high rate of population mobility</a:t>
            </a:r>
            <a:r>
              <a:rPr lang="en-US" dirty="0" smtClean="0">
                <a:latin typeface="Times New Roman" pitchFamily="18" charset="0"/>
                <a:cs typeface="Times New Roman" pitchFamily="18" charset="0"/>
              </a:rPr>
              <a:t>, </a:t>
            </a:r>
          </a:p>
          <a:p>
            <a:r>
              <a:rPr lang="en-US" dirty="0" smtClean="0">
                <a:solidFill>
                  <a:srgbClr val="FF0000"/>
                </a:solidFill>
                <a:latin typeface="Times New Roman" pitchFamily="18" charset="0"/>
                <a:cs typeface="Times New Roman" pitchFamily="18" charset="0"/>
              </a:rPr>
              <a:t>high rates of divorce</a:t>
            </a:r>
            <a:r>
              <a:rPr lang="en-US" dirty="0" smtClean="0">
                <a:latin typeface="Times New Roman" pitchFamily="18" charset="0"/>
                <a:cs typeface="Times New Roman" pitchFamily="18" charset="0"/>
              </a:rPr>
              <a:t>, </a:t>
            </a:r>
          </a:p>
          <a:p>
            <a:r>
              <a:rPr lang="en-US" dirty="0" smtClean="0">
                <a:solidFill>
                  <a:srgbClr val="FFC000"/>
                </a:solidFill>
                <a:latin typeface="Times New Roman" pitchFamily="18" charset="0"/>
                <a:cs typeface="Times New Roman" pitchFamily="18" charset="0"/>
              </a:rPr>
              <a:t>desertion</a:t>
            </a:r>
            <a:r>
              <a:rPr lang="en-US" dirty="0" smtClean="0">
                <a:latin typeface="Times New Roman" pitchFamily="18" charset="0"/>
                <a:cs typeface="Times New Roman" pitchFamily="18" charset="0"/>
              </a:rPr>
              <a:t>, </a:t>
            </a:r>
          </a:p>
          <a:p>
            <a:r>
              <a:rPr lang="en-US" dirty="0" smtClean="0">
                <a:solidFill>
                  <a:srgbClr val="92D050"/>
                </a:solidFill>
                <a:latin typeface="Times New Roman" pitchFamily="18" charset="0"/>
                <a:cs typeface="Times New Roman" pitchFamily="18" charset="0"/>
              </a:rPr>
              <a:t>illegitimacy</a:t>
            </a:r>
            <a:r>
              <a:rPr lang="en-US" dirty="0" smtClean="0">
                <a:latin typeface="Times New Roman" pitchFamily="18" charset="0"/>
                <a:cs typeface="Times New Roman" pitchFamily="18" charset="0"/>
              </a:rPr>
              <a:t>, </a:t>
            </a:r>
          </a:p>
          <a:p>
            <a:r>
              <a:rPr lang="en-US" dirty="0" smtClean="0">
                <a:solidFill>
                  <a:srgbClr val="00B050"/>
                </a:solidFill>
                <a:latin typeface="Times New Roman" pitchFamily="18" charset="0"/>
                <a:cs typeface="Times New Roman" pitchFamily="18" charset="0"/>
              </a:rPr>
              <a:t>dependency</a:t>
            </a:r>
            <a:r>
              <a:rPr lang="en-US" dirty="0" smtClean="0">
                <a:latin typeface="Times New Roman" pitchFamily="18" charset="0"/>
                <a:cs typeface="Times New Roman" pitchFamily="18" charset="0"/>
              </a:rPr>
              <a:t>, </a:t>
            </a:r>
          </a:p>
          <a:p>
            <a:r>
              <a:rPr lang="en-US" dirty="0" smtClean="0">
                <a:solidFill>
                  <a:srgbClr val="00B0F0"/>
                </a:solidFill>
                <a:latin typeface="Times New Roman" pitchFamily="18" charset="0"/>
                <a:cs typeface="Times New Roman" pitchFamily="18" charset="0"/>
              </a:rPr>
              <a:t>delinquency and criminality</a:t>
            </a:r>
            <a:r>
              <a:rPr lang="en-US" dirty="0" smtClean="0">
                <a:latin typeface="Times New Roman" pitchFamily="18" charset="0"/>
                <a:cs typeface="Times New Roman" pitchFamily="18" charset="0"/>
              </a:rPr>
              <a:t>, </a:t>
            </a:r>
          </a:p>
          <a:p>
            <a:r>
              <a:rPr lang="en-US" dirty="0" smtClean="0">
                <a:solidFill>
                  <a:srgbClr val="0070C0"/>
                </a:solidFill>
                <a:latin typeface="Times New Roman" pitchFamily="18" charset="0"/>
                <a:cs typeface="Times New Roman" pitchFamily="18" charset="0"/>
              </a:rPr>
              <a:t>a disproportionately high rate of males</a:t>
            </a:r>
            <a:r>
              <a:rPr lang="en-US" dirty="0" smtClean="0">
                <a:latin typeface="Times New Roman" pitchFamily="18" charset="0"/>
                <a:cs typeface="Times New Roman" pitchFamily="18" charset="0"/>
              </a:rPr>
              <a:t>, </a:t>
            </a:r>
          </a:p>
          <a:p>
            <a:r>
              <a:rPr lang="en-US" dirty="0" smtClean="0">
                <a:solidFill>
                  <a:srgbClr val="002060"/>
                </a:solidFill>
                <a:latin typeface="Times New Roman" pitchFamily="18" charset="0"/>
                <a:cs typeface="Times New Roman" pitchFamily="18" charset="0"/>
              </a:rPr>
              <a:t>a low rate of home ownership</a:t>
            </a:r>
            <a:r>
              <a:rPr lang="en-US" dirty="0" smtClean="0">
                <a:latin typeface="Times New Roman" pitchFamily="18" charset="0"/>
                <a:cs typeface="Times New Roman" pitchFamily="18" charset="0"/>
              </a:rPr>
              <a:t>,</a:t>
            </a:r>
          </a:p>
          <a:p>
            <a:r>
              <a:rPr lang="en-US" dirty="0" smtClean="0">
                <a:solidFill>
                  <a:srgbClr val="7030A0"/>
                </a:solidFill>
                <a:latin typeface="Times New Roman" pitchFamily="18" charset="0"/>
                <a:cs typeface="Times New Roman" pitchFamily="18" charset="0"/>
              </a:rPr>
              <a:t> high rates of suicides</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latin typeface="Times New Roman" pitchFamily="18" charset="0"/>
                <a:cs typeface="Times New Roman" pitchFamily="18" charset="0"/>
              </a:rPr>
              <a:t>Causes of Social Disorganization:</a:t>
            </a:r>
          </a:p>
          <a:p>
            <a:pPr marL="571500" indent="-571500">
              <a:lnSpc>
                <a:spcPct val="150000"/>
              </a:lnSpc>
              <a:buAutoNum type="romanLcParenBoth"/>
            </a:pPr>
            <a:r>
              <a:rPr lang="en-US" b="1" i="1" dirty="0" smtClean="0">
                <a:solidFill>
                  <a:srgbClr val="FF0000"/>
                </a:solidFill>
                <a:latin typeface="Times New Roman" pitchFamily="18" charset="0"/>
                <a:cs typeface="Times New Roman" pitchFamily="18" charset="0"/>
              </a:rPr>
              <a:t>Division of Labor</a:t>
            </a:r>
          </a:p>
          <a:p>
            <a:pPr marL="571500" indent="-571500">
              <a:lnSpc>
                <a:spcPct val="150000"/>
              </a:lnSpc>
              <a:buFont typeface="Arial" pitchFamily="34" charset="0"/>
              <a:buAutoNum type="romanLcParenBoth"/>
            </a:pPr>
            <a:r>
              <a:rPr lang="en-US" b="1" i="1" dirty="0" smtClean="0">
                <a:solidFill>
                  <a:srgbClr val="00B050"/>
                </a:solidFill>
                <a:latin typeface="Times New Roman" pitchFamily="18" charset="0"/>
                <a:cs typeface="Times New Roman" pitchFamily="18" charset="0"/>
              </a:rPr>
              <a:t>Violation of Social Rules</a:t>
            </a:r>
          </a:p>
          <a:p>
            <a:pPr marL="571500" indent="-571500">
              <a:lnSpc>
                <a:spcPct val="150000"/>
              </a:lnSpc>
              <a:buFont typeface="Arial" pitchFamily="34" charset="0"/>
              <a:buAutoNum type="romanLcParenBoth"/>
            </a:pPr>
            <a:r>
              <a:rPr lang="en-US" b="1" i="1" dirty="0" smtClean="0">
                <a:solidFill>
                  <a:srgbClr val="002060"/>
                </a:solidFill>
                <a:latin typeface="Times New Roman" pitchFamily="18" charset="0"/>
                <a:cs typeface="Times New Roman" pitchFamily="18" charset="0"/>
              </a:rPr>
              <a:t>Industrialization</a:t>
            </a:r>
          </a:p>
          <a:p>
            <a:pPr marL="571500" indent="-571500">
              <a:lnSpc>
                <a:spcPct val="150000"/>
              </a:lnSpc>
              <a:buFont typeface="Arial" pitchFamily="34" charset="0"/>
              <a:buAutoNum type="romanLcParenBoth"/>
            </a:pPr>
            <a:r>
              <a:rPr lang="en-US" b="1" i="1" dirty="0" smtClean="0">
                <a:solidFill>
                  <a:srgbClr val="7030A0"/>
                </a:solidFill>
                <a:latin typeface="Times New Roman" pitchFamily="18" charset="0"/>
                <a:cs typeface="Times New Roman" pitchFamily="18" charset="0"/>
              </a:rPr>
              <a:t>Cultural Lag</a:t>
            </a:r>
          </a:p>
          <a:p>
            <a:pPr marL="571500" indent="-571500">
              <a:lnSpc>
                <a:spcPct val="150000"/>
              </a:lnSpc>
              <a:buFont typeface="Arial" pitchFamily="34" charset="0"/>
              <a:buAutoNum type="romanLcParenBoth"/>
            </a:pPr>
            <a:r>
              <a:rPr lang="en-US" b="1" i="1" dirty="0" smtClean="0">
                <a:solidFill>
                  <a:schemeClr val="accent6">
                    <a:lumMod val="75000"/>
                  </a:schemeClr>
                </a:solidFill>
                <a:latin typeface="Times New Roman" pitchFamily="18" charset="0"/>
                <a:cs typeface="Times New Roman" pitchFamily="18" charset="0"/>
              </a:rPr>
              <a:t>War</a:t>
            </a:r>
          </a:p>
          <a:p>
            <a:pPr marL="571500" indent="-571500">
              <a:buFont typeface="Arial" pitchFamily="34" charset="0"/>
              <a:buAutoNum type="romanLcParenBoth"/>
            </a:pPr>
            <a:endParaRPr lang="en-US" b="1" i="1" dirty="0" smtClean="0">
              <a:latin typeface="Times New Roman" pitchFamily="18" charset="0"/>
              <a:cs typeface="Times New Roman" pitchFamily="18" charset="0"/>
            </a:endParaRPr>
          </a:p>
          <a:p>
            <a:pPr marL="571500" indent="-571500">
              <a:buAutoNum type="romanLcParenBoth"/>
            </a:pP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fontAlgn="base">
              <a:buNone/>
            </a:pPr>
            <a:r>
              <a:rPr lang="en-US" b="1" i="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Division of Labor:</a:t>
            </a:r>
          </a:p>
          <a:p>
            <a:pPr algn="just" fontAlgn="base">
              <a:buNone/>
            </a:pPr>
            <a:r>
              <a:rPr lang="en-US" dirty="0" smtClean="0">
                <a:latin typeface="Times New Roman" pitchFamily="18" charset="0"/>
                <a:cs typeface="Times New Roman" pitchFamily="18" charset="0"/>
              </a:rPr>
              <a:t>	According to Emile Durkheim, extreme division of labor is the cause of social disorganization. </a:t>
            </a:r>
          </a:p>
          <a:p>
            <a:pPr algn="just" fontAlgn="base">
              <a:buNone/>
            </a:pPr>
            <a:r>
              <a:rPr lang="en-US" dirty="0" smtClean="0">
                <a:latin typeface="Times New Roman" pitchFamily="18" charset="0"/>
                <a:cs typeface="Times New Roman" pitchFamily="18" charset="0"/>
              </a:rPr>
              <a:t>	Division of labor is generally productive of social solidarity; but when it becomes excessive and complex then solidarity diminishes or disappears and social equilibrium is disturbed. </a:t>
            </a:r>
          </a:p>
          <a:p>
            <a:pPr algn="just" fontAlgn="base">
              <a:buNone/>
            </a:pPr>
            <a:r>
              <a:rPr lang="en-US" dirty="0" smtClean="0">
                <a:latin typeface="Times New Roman" pitchFamily="18" charset="0"/>
                <a:cs typeface="Times New Roman" pitchFamily="18" charset="0"/>
              </a:rPr>
              <a:t>	Extreme division of labor gives rise to economic crises of all kinds, class struggles, and industrial strife, and leads to the demoralization of individuals, the family, and the community. “In short” as Koenig puts, “it produces an abnormal, anomalous situation in which the different parts do not integrate but are at cross purposes with each other and a state of </a:t>
            </a:r>
            <a:r>
              <a:rPr lang="en-US" dirty="0" err="1" smtClean="0">
                <a:latin typeface="Times New Roman" pitchFamily="18" charset="0"/>
                <a:cs typeface="Times New Roman" pitchFamily="18" charset="0"/>
              </a:rPr>
              <a:t>normlessness</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fontAlgn="base">
              <a:buNone/>
            </a:pPr>
            <a:r>
              <a:rPr lang="en-US" b="1" i="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Violation of Social Rules:</a:t>
            </a:r>
          </a:p>
          <a:p>
            <a:pPr algn="just" fontAlgn="base">
              <a:buNone/>
            </a:pPr>
            <a:r>
              <a:rPr lang="en-US" dirty="0" smtClean="0">
                <a:latin typeface="Times New Roman" pitchFamily="18" charset="0"/>
                <a:cs typeface="Times New Roman" pitchFamily="18" charset="0"/>
              </a:rPr>
              <a:t>	when the rules and regulations of society fail to keep individuals under control, social disorganization sets in. In society there are always individuals who violate social rules. This has a disorganizing effect upon social institutions, and unless the violations are checked; they may eventually lead to the death of institutions. According to Elliot and Merrill, </a:t>
            </a:r>
            <a:r>
              <a:rPr lang="en-US" b="1" dirty="0" smtClean="0">
                <a:latin typeface="Times New Roman" pitchFamily="18" charset="0"/>
                <a:cs typeface="Times New Roman" pitchFamily="18" charset="0"/>
              </a:rPr>
              <a:t>“Without social values neither social organisation nor social disorganization would exist.”</a:t>
            </a:r>
          </a:p>
          <a:p>
            <a:pPr algn="just" fontAlgn="base">
              <a:buNone/>
            </a:pPr>
            <a:r>
              <a:rPr lang="en-US" dirty="0" smtClean="0">
                <a:latin typeface="Times New Roman" pitchFamily="18" charset="0"/>
                <a:cs typeface="Times New Roman" pitchFamily="18" charset="0"/>
              </a:rPr>
              <a:t>	The changes in social values come into conflict with old values. The new values take time to adjust themselves in society. In the meantime social disorganization spreads. The Traditional social values in Indian society have undergone a major change. As a result a major conflict between the old and new values has been created. Consequently, one sees the process of social disorganization working rapidly.</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fontAlgn="base">
              <a:buNone/>
            </a:pPr>
            <a:r>
              <a:rPr lang="en-US" b="1" i="1" dirty="0" smtClean="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Industrialization:</a:t>
            </a:r>
          </a:p>
          <a:p>
            <a:pPr algn="just" fontAlgn="base">
              <a:buNone/>
            </a:pPr>
            <a:r>
              <a:rPr lang="en-US" dirty="0" smtClean="0">
                <a:latin typeface="Times New Roman" pitchFamily="18" charset="0"/>
                <a:cs typeface="Times New Roman" pitchFamily="18" charset="0"/>
              </a:rPr>
              <a:t>	Industrialization creates conditions leading to social disorganization. </a:t>
            </a:r>
          </a:p>
          <a:p>
            <a:pPr algn="just" fontAlgn="base">
              <a:buNone/>
            </a:pPr>
            <a:r>
              <a:rPr lang="en-US" dirty="0" smtClean="0">
                <a:latin typeface="Times New Roman" pitchFamily="18" charset="0"/>
                <a:cs typeface="Times New Roman" pitchFamily="18" charset="0"/>
              </a:rPr>
              <a:t>	The effects of industrialization on family structure and relationships. </a:t>
            </a:r>
          </a:p>
          <a:p>
            <a:pPr algn="just" fontAlgn="base">
              <a:buNone/>
            </a:pPr>
            <a:r>
              <a:rPr lang="en-US" dirty="0" smtClean="0">
                <a:latin typeface="Times New Roman" pitchFamily="18" charset="0"/>
                <a:cs typeface="Times New Roman" pitchFamily="18" charset="0"/>
              </a:rPr>
              <a:t>	Industrialization as seen in system had led to capitalism, exploitation and class conflicts. </a:t>
            </a:r>
          </a:p>
          <a:p>
            <a:pPr algn="just" fontAlgn="base">
              <a:buNone/>
            </a:pPr>
            <a:r>
              <a:rPr lang="en-US" dirty="0" smtClean="0">
                <a:latin typeface="Times New Roman" pitchFamily="18" charset="0"/>
                <a:cs typeface="Times New Roman" pitchFamily="18" charset="0"/>
              </a:rPr>
              <a:t>	It has also contributed to unemployment, crime, immorality, family disorganization, urbanization and its evils.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fontAlgn="base">
              <a:buNone/>
            </a:pPr>
            <a:r>
              <a:rPr lang="en-US" b="1" i="1"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Cultural Lag:</a:t>
            </a:r>
          </a:p>
          <a:p>
            <a:pPr algn="just" fontAlgn="base">
              <a:buNone/>
            </a:pPr>
            <a:r>
              <a:rPr lang="en-US" dirty="0" smtClean="0">
                <a:latin typeface="Times New Roman" pitchFamily="18" charset="0"/>
                <a:cs typeface="Times New Roman" pitchFamily="18" charset="0"/>
              </a:rPr>
              <a:t>	Disorganization is caused primarily by the unequal rates of change in the different parts of culture, resulting in a conflict between them. </a:t>
            </a:r>
          </a:p>
          <a:p>
            <a:pPr algn="just" fontAlgn="base">
              <a:buNone/>
            </a:pPr>
            <a:r>
              <a:rPr lang="en-US" dirty="0" smtClean="0">
                <a:latin typeface="Times New Roman" pitchFamily="18" charset="0"/>
                <a:cs typeface="Times New Roman" pitchFamily="18" charset="0"/>
              </a:rPr>
              <a:t>	The disproportionate rates of change in various elements of the functionally interdependent component system of a changing social structure produce a condition of disequilibrium. </a:t>
            </a:r>
          </a:p>
          <a:p>
            <a:pPr algn="just" fontAlgn="base">
              <a:buNone/>
            </a:pPr>
            <a:r>
              <a:rPr lang="en-US" dirty="0" smtClean="0">
                <a:latin typeface="Times New Roman" pitchFamily="18" charset="0"/>
                <a:cs typeface="Times New Roman" pitchFamily="18" charset="0"/>
              </a:rPr>
              <a:t>	This uneven change is due to the fact that inventions and discoveries are made more frequently in certain parts of culture, usually the material parts, than in others.</a:t>
            </a:r>
          </a:p>
          <a:p>
            <a:pPr algn="just" fontAlgn="base">
              <a:buNone/>
            </a:pPr>
            <a:r>
              <a:rPr lang="en-US" dirty="0" smtClean="0">
                <a:latin typeface="Times New Roman" pitchFamily="18" charset="0"/>
                <a:cs typeface="Times New Roman" pitchFamily="18" charset="0"/>
              </a:rPr>
              <a:t>	Science and technology, while bringing a more efficient material culture, more knowledge, and a higher standard of living, produce social disorganization as well</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fontAlgn="base">
              <a:buNone/>
            </a:pPr>
            <a:r>
              <a:rPr lang="en-US" b="1" dirty="0" smtClean="0">
                <a:latin typeface="Times New Roman" pitchFamily="18" charset="0"/>
                <a:cs typeface="Times New Roman" pitchFamily="18" charset="0"/>
              </a:rPr>
              <a:t>	</a:t>
            </a:r>
            <a:r>
              <a:rPr lang="en-US" b="1" dirty="0" smtClean="0">
                <a:solidFill>
                  <a:schemeClr val="accent6">
                    <a:lumMod val="75000"/>
                  </a:schemeClr>
                </a:solidFill>
                <a:latin typeface="Times New Roman" pitchFamily="18" charset="0"/>
                <a:cs typeface="Times New Roman" pitchFamily="18" charset="0"/>
              </a:rPr>
              <a:t>War:</a:t>
            </a:r>
          </a:p>
          <a:p>
            <a:pPr fontAlgn="base">
              <a:buNone/>
            </a:pPr>
            <a:r>
              <a:rPr lang="en-US" dirty="0" smtClean="0">
                <a:latin typeface="Times New Roman" pitchFamily="18" charset="0"/>
                <a:cs typeface="Times New Roman" pitchFamily="18" charset="0"/>
              </a:rPr>
              <a:t>	While war is the result of social disorganization, it is also its cause. </a:t>
            </a:r>
          </a:p>
          <a:p>
            <a:pPr algn="just" fontAlgn="base">
              <a:buNone/>
            </a:pPr>
            <a:r>
              <a:rPr lang="en-US" dirty="0" smtClean="0">
                <a:latin typeface="Times New Roman" pitchFamily="18" charset="0"/>
                <a:cs typeface="Times New Roman" pitchFamily="18" charset="0"/>
              </a:rPr>
              <a:t>	War disturbs the economy of a country and introduces confusion and disorder in society. </a:t>
            </a:r>
          </a:p>
          <a:p>
            <a:pPr algn="just" fontAlgn="base">
              <a:buNone/>
            </a:pPr>
            <a:r>
              <a:rPr lang="en-US" dirty="0" smtClean="0">
                <a:latin typeface="Times New Roman" pitchFamily="18" charset="0"/>
                <a:cs typeface="Times New Roman" pitchFamily="18" charset="0"/>
              </a:rPr>
              <a:t>	War leads to scarcity. There is economic crisis during the war period. It inflates the prices and the people resort to hoarding and black-marketing.</a:t>
            </a:r>
          </a:p>
          <a:p>
            <a:pPr algn="just" fontAlgn="base">
              <a:buNone/>
            </a:pPr>
            <a:r>
              <a:rPr lang="en-US" dirty="0" smtClean="0">
                <a:latin typeface="Times New Roman" pitchFamily="18" charset="0"/>
                <a:cs typeface="Times New Roman" pitchFamily="18" charset="0"/>
              </a:rPr>
              <a:t>	Further, war consumes the young men of the country. As a result young women are widowed. They are left with none to support them. That tends to weaken the sexual ties. War also affects the male-female ratio. Social values are also injured.</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US" sz="7200" dirty="0" smtClean="0">
              <a:latin typeface="Times New Roman" pitchFamily="18" charset="0"/>
              <a:cs typeface="Times New Roman" pitchFamily="18" charset="0"/>
            </a:endParaRPr>
          </a:p>
          <a:p>
            <a:pPr algn="ctr">
              <a:buNone/>
            </a:pPr>
            <a:endParaRPr lang="en-US" sz="7200" dirty="0" smtClean="0">
              <a:latin typeface="Times New Roman" pitchFamily="18" charset="0"/>
              <a:cs typeface="Times New Roman" pitchFamily="18" charset="0"/>
            </a:endParaRPr>
          </a:p>
          <a:p>
            <a:pPr algn="ctr">
              <a:buNone/>
            </a:pPr>
            <a:r>
              <a:rPr lang="en-US" sz="7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Canons of Ethics</a:t>
            </a:r>
            <a:endParaRPr lang="en-US" sz="7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challengefuture.org/static/upload/uploads/cultures.jpg"/>
          <p:cNvPicPr>
            <a:picLocks noChangeAspect="1" noChangeArrowheads="1"/>
          </p:cNvPicPr>
          <p:nvPr/>
        </p:nvPicPr>
        <p:blipFill>
          <a:blip r:embed="rId2">
            <a:lum bright="67000" contrast="-57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617196"/>
          </a:xfrm>
          <a:prstGeom prst="rect">
            <a:avLst/>
          </a:prstGeom>
        </p:spPr>
        <p:txBody>
          <a:bodyPr wrap="square">
            <a:spAutoFit/>
          </a:bodyPr>
          <a:lstStyle/>
          <a:p>
            <a:pPr algn="just">
              <a:buNone/>
            </a:pPr>
            <a:r>
              <a:rPr lang="en-US" sz="3200" dirty="0" smtClean="0">
                <a:latin typeface="Times New Roman" pitchFamily="18" charset="0"/>
                <a:cs typeface="Times New Roman" pitchFamily="18" charset="0"/>
              </a:rPr>
              <a:t>The culture is an unbroken living tradition spanning several millennia. </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In its evolution over this long span, with many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ups</a:t>
            </a:r>
            <a:r>
              <a:rPr lang="en-US" sz="3200" dirty="0" smtClean="0">
                <a:latin typeface="Times New Roman" pitchFamily="18" charset="0"/>
                <a:cs typeface="Times New Roman" pitchFamily="18" charset="0"/>
              </a:rPr>
              <a:t> and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downs,</a:t>
            </a:r>
            <a:r>
              <a:rPr lang="en-US" sz="3200" dirty="0" smtClean="0">
                <a:latin typeface="Times New Roman" pitchFamily="18" charset="0"/>
                <a:cs typeface="Times New Roman" pitchFamily="18" charset="0"/>
              </a:rPr>
              <a:t> it has generated a variety of </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ideas</a:t>
            </a:r>
            <a:r>
              <a:rPr lang="en-US" sz="3200" dirty="0" smtClean="0">
                <a:latin typeface="Times New Roman" pitchFamily="18" charset="0"/>
                <a:cs typeface="Times New Roman" pitchFamily="18" charset="0"/>
              </a:rPr>
              <a:t>, </a:t>
            </a:r>
            <a:r>
              <a:rPr lang="en-US" sz="3600" dirty="0" smtClean="0">
                <a:solidFill>
                  <a:srgbClr val="005828"/>
                </a:solidFill>
                <a:effectLst>
                  <a:outerShdw blurRad="38100" dist="38100" dir="2700000" algn="tl">
                    <a:srgbClr val="000000">
                      <a:alpha val="43137"/>
                    </a:srgbClr>
                  </a:outerShdw>
                </a:effectLst>
                <a:latin typeface="Times New Roman" pitchFamily="18" charset="0"/>
                <a:cs typeface="Times New Roman" pitchFamily="18" charset="0"/>
              </a:rPr>
              <a:t>philosophies</a:t>
            </a:r>
            <a:r>
              <a:rPr lang="en-US" sz="3600" dirty="0" smtClean="0">
                <a:latin typeface="Times New Roman" pitchFamily="18" charset="0"/>
                <a:cs typeface="Times New Roman" pitchFamily="18" charset="0"/>
              </a:rPr>
              <a:t>, </a:t>
            </a:r>
            <a:r>
              <a:rPr lang="en-US" sz="36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religious beliefs </a:t>
            </a:r>
            <a:r>
              <a:rPr lang="en-US" sz="3200" dirty="0" smtClean="0">
                <a:latin typeface="Times New Roman" pitchFamily="18" charset="0"/>
                <a:cs typeface="Times New Roman" pitchFamily="18" charset="0"/>
              </a:rPr>
              <a:t>and </a:t>
            </a:r>
            <a:r>
              <a:rPr lang="en-US" sz="3600"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social </a:t>
            </a:r>
            <a:r>
              <a:rPr lang="en-US" sz="3200"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customs</a:t>
            </a:r>
            <a:r>
              <a:rPr lang="en-US" sz="3200" dirty="0" smtClean="0">
                <a:latin typeface="Times New Roman" pitchFamily="18" charset="0"/>
                <a:cs typeface="Times New Roman" pitchFamily="18" charset="0"/>
              </a:rPr>
              <a:t>. </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One of the peculiar characteristics of this cultural tradition is its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tolerance</a:t>
            </a:r>
            <a:r>
              <a:rPr lang="en-US" sz="3200" dirty="0" smtClean="0">
                <a:latin typeface="Times New Roman" pitchFamily="18" charset="0"/>
                <a:cs typeface="Times New Roman" pitchFamily="18" charset="0"/>
              </a:rPr>
              <a:t> of these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varieties</a:t>
            </a:r>
            <a:r>
              <a:rPr lang="en-US" sz="3200" dirty="0" smtClean="0">
                <a:latin typeface="Times New Roman" pitchFamily="18" charset="0"/>
                <a:cs typeface="Times New Roman" pitchFamily="18" charset="0"/>
              </a:rPr>
              <a:t>.</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 newer strands of ideas over-layer the older ones without smothering them. Some have seen this tolerance as a </a:t>
            </a:r>
            <a:r>
              <a:rPr lang="en-US" sz="3200" dirty="0" smtClean="0">
                <a:solidFill>
                  <a:srgbClr val="FF0000"/>
                </a:solidFill>
                <a:latin typeface="Times New Roman" pitchFamily="18" charset="0"/>
                <a:cs typeface="Times New Roman" pitchFamily="18" charset="0"/>
              </a:rPr>
              <a:t>virtue</a:t>
            </a:r>
            <a:r>
              <a:rPr lang="en-US" sz="3200" dirty="0" smtClean="0">
                <a:latin typeface="Times New Roman" pitchFamily="18" charset="0"/>
                <a:cs typeface="Times New Roman" pitchFamily="18" charset="0"/>
              </a:rPr>
              <a:t>, constituting a ‘</a:t>
            </a:r>
            <a:r>
              <a:rPr lang="en-US" sz="3200" dirty="0" smtClean="0">
                <a:solidFill>
                  <a:srgbClr val="FF0000"/>
                </a:solidFill>
                <a:latin typeface="Times New Roman" pitchFamily="18" charset="0"/>
                <a:cs typeface="Times New Roman" pitchFamily="18" charset="0"/>
              </a:rPr>
              <a:t>unity in diversity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dirty="0" smtClean="0">
                <a:latin typeface="Times New Roman" pitchFamily="18" charset="0"/>
                <a:cs typeface="Times New Roman" pitchFamily="18" charset="0"/>
              </a:rPr>
              <a:t>	Engineering is an important and learned profession.</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As members of this profession, engineers are expected to exhibit the highest standards of honesty and integrity.</a:t>
            </a:r>
          </a:p>
          <a:p>
            <a:pPr algn="just">
              <a:buNone/>
            </a:pPr>
            <a:r>
              <a:rPr lang="en-US" dirty="0" smtClean="0">
                <a:latin typeface="Times New Roman" pitchFamily="18" charset="0"/>
                <a:cs typeface="Times New Roman" pitchFamily="18" charset="0"/>
              </a:rPr>
              <a:t> 	Engineering has a direct and vital impact on the quality of life for all people. Accordingly, the services provided by engineers require honesty, impartiality, fairness, and equity, and must be dedicated to the protection of the public health, safety, and welfare. </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Engineers must perform under a standard of professional behavior that requires adherence to the highest principles of ethical conduct.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fontAlgn="base">
              <a:buNone/>
            </a:pPr>
            <a:endParaRPr lang="en-US" sz="1200" b="1" dirty="0" smtClean="0">
              <a:latin typeface="Times New Roman" pitchFamily="18" charset="0"/>
              <a:cs typeface="Times New Roman" pitchFamily="18" charset="0"/>
            </a:endParaRPr>
          </a:p>
          <a:p>
            <a:pPr fontAlgn="base">
              <a:buNone/>
            </a:pPr>
            <a:r>
              <a:rPr lang="en-US" sz="3600" b="1" dirty="0" smtClean="0">
                <a:latin typeface="Times New Roman" pitchFamily="18" charset="0"/>
                <a:cs typeface="Times New Roman" pitchFamily="18" charset="0"/>
              </a:rPr>
              <a:t>	</a:t>
            </a:r>
            <a:r>
              <a:rPr lang="en-US" sz="3900" b="1" dirty="0" smtClean="0">
                <a:latin typeface="Times New Roman" pitchFamily="18" charset="0"/>
                <a:cs typeface="Times New Roman" pitchFamily="18" charset="0"/>
              </a:rPr>
              <a:t>Rules of Practice</a:t>
            </a:r>
          </a:p>
          <a:p>
            <a:pPr fontAlgn="base">
              <a:buNone/>
            </a:pPr>
            <a:endParaRPr lang="en-US" sz="1500" dirty="0" smtClean="0">
              <a:latin typeface="Times New Roman" pitchFamily="18" charset="0"/>
              <a:cs typeface="Times New Roman" pitchFamily="18" charset="0"/>
            </a:endParaRPr>
          </a:p>
          <a:p>
            <a:pPr lvl="0" algn="just" fontAlgn="base">
              <a:buNone/>
            </a:pPr>
            <a:r>
              <a:rPr lang="en-US" sz="2000"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Engineers shall hold paramount the safety, health, and welfare of the public.</a:t>
            </a:r>
          </a:p>
          <a:p>
            <a:pPr lvl="0" fontAlgn="base">
              <a:buNone/>
            </a:pPr>
            <a:endParaRPr lang="en-US" sz="1400" b="1" dirty="0" smtClean="0">
              <a:latin typeface="Times New Roman" pitchFamily="18" charset="0"/>
              <a:cs typeface="Times New Roman" pitchFamily="18" charset="0"/>
            </a:endParaRPr>
          </a:p>
          <a:p>
            <a:pPr lvl="0" algn="just" fontAlgn="base">
              <a:buNone/>
            </a:pPr>
            <a:r>
              <a:rPr lang="en-US" b="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Engineers shall perform services only in the areas of their competence.</a:t>
            </a:r>
          </a:p>
          <a:p>
            <a:pPr lvl="0" fontAlgn="base">
              <a:buNone/>
            </a:pPr>
            <a:endParaRPr lang="en-US" sz="1400" b="1" dirty="0" smtClean="0">
              <a:latin typeface="Times New Roman" pitchFamily="18" charset="0"/>
              <a:cs typeface="Times New Roman" pitchFamily="18" charset="0"/>
            </a:endParaRPr>
          </a:p>
          <a:p>
            <a:pPr lvl="0" algn="just" fontAlgn="base">
              <a:buNone/>
            </a:pPr>
            <a:r>
              <a:rPr lang="en-US" b="1" dirty="0" smtClean="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Engineers shall issue public statements only in an objective and truthful manner.</a:t>
            </a:r>
          </a:p>
          <a:p>
            <a:pPr lvl="0" fontAlgn="base">
              <a:buNone/>
            </a:pPr>
            <a:endParaRPr lang="en-US" sz="1300" b="1" dirty="0" smtClean="0">
              <a:latin typeface="Times New Roman" pitchFamily="18" charset="0"/>
              <a:cs typeface="Times New Roman" pitchFamily="18" charset="0"/>
            </a:endParaRPr>
          </a:p>
          <a:p>
            <a:pPr algn="just" fontAlgn="base">
              <a:buNone/>
            </a:pPr>
            <a:r>
              <a:rPr lang="en-US" b="1"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Engineers shall act for each employer or client as faithful agents or trustees.</a:t>
            </a:r>
          </a:p>
          <a:p>
            <a:pPr fontAlgn="base">
              <a:buNone/>
            </a:pPr>
            <a:endParaRPr lang="en-US" sz="1300" b="1" dirty="0" smtClean="0">
              <a:latin typeface="Times New Roman" pitchFamily="18" charset="0"/>
              <a:cs typeface="Times New Roman" pitchFamily="18" charset="0"/>
            </a:endParaRPr>
          </a:p>
          <a:p>
            <a:pPr lvl="0" fontAlgn="base">
              <a:buNone/>
            </a:pPr>
            <a:r>
              <a:rPr lang="en-US" b="1" dirty="0" smtClean="0">
                <a:latin typeface="Times New Roman" pitchFamily="18" charset="0"/>
                <a:cs typeface="Times New Roman" pitchFamily="18" charset="0"/>
              </a:rPr>
              <a:t>	</a:t>
            </a:r>
            <a:r>
              <a:rPr lang="en-US" b="1" dirty="0" smtClean="0">
                <a:solidFill>
                  <a:schemeClr val="accent6">
                    <a:lumMod val="75000"/>
                  </a:schemeClr>
                </a:solidFill>
                <a:latin typeface="Times New Roman" pitchFamily="18" charset="0"/>
                <a:cs typeface="Times New Roman" pitchFamily="18" charset="0"/>
              </a:rPr>
              <a:t>Engineers shall avoid deceptive acts.</a:t>
            </a:r>
            <a:r>
              <a:rPr lang="en-US" sz="4400"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fontAlgn="base">
              <a:buNone/>
            </a:pPr>
            <a:r>
              <a:rPr lang="en-US" sz="3600" b="1" dirty="0" smtClean="0">
                <a:latin typeface="Times New Roman" pitchFamily="18" charset="0"/>
                <a:cs typeface="Times New Roman" pitchFamily="18" charset="0"/>
              </a:rPr>
              <a:t>	Rules of Practice</a:t>
            </a:r>
            <a:endParaRPr lang="en-US" sz="3600" dirty="0" smtClean="0">
              <a:latin typeface="Times New Roman" pitchFamily="18" charset="0"/>
              <a:cs typeface="Times New Roman" pitchFamily="18" charset="0"/>
            </a:endParaRPr>
          </a:p>
          <a:p>
            <a:pPr lvl="0" fontAlgn="base">
              <a:buNone/>
            </a:pPr>
            <a:r>
              <a:rPr lang="en-US" sz="2000" b="1" dirty="0" smtClean="0">
                <a:latin typeface="Times New Roman" pitchFamily="18" charset="0"/>
                <a:cs typeface="Times New Roman" pitchFamily="18" charset="0"/>
              </a:rPr>
              <a:t>	</a:t>
            </a:r>
            <a:r>
              <a:rPr lang="en-US" b="1" dirty="0" smtClean="0">
                <a:solidFill>
                  <a:schemeClr val="accent6">
                    <a:lumMod val="75000"/>
                  </a:schemeClr>
                </a:solidFill>
                <a:latin typeface="Times New Roman" pitchFamily="18" charset="0"/>
                <a:cs typeface="Times New Roman" pitchFamily="18" charset="0"/>
              </a:rPr>
              <a:t>Engineers shall hold paramount the safety, health, and welfare of the public.</a:t>
            </a:r>
          </a:p>
          <a:p>
            <a:pPr lvl="1" fontAlgn="base">
              <a:buNone/>
            </a:pPr>
            <a:r>
              <a:rPr lang="en-US" sz="2000" dirty="0" smtClean="0">
                <a:latin typeface="Times New Roman" pitchFamily="18" charset="0"/>
                <a:cs typeface="Times New Roman" pitchFamily="18" charset="0"/>
              </a:rPr>
              <a:t>If engineers' judgment is overruled under circumstances that endanger life or property, they shall notify their employer or client and such other authority as may be appropriate.</a:t>
            </a:r>
          </a:p>
          <a:p>
            <a:pPr lvl="1" fontAlgn="base">
              <a:buNone/>
            </a:pPr>
            <a:r>
              <a:rPr lang="en-US" sz="2000" dirty="0" smtClean="0">
                <a:latin typeface="Times New Roman" pitchFamily="18" charset="0"/>
                <a:cs typeface="Times New Roman" pitchFamily="18" charset="0"/>
              </a:rPr>
              <a:t>Engineers shall approve only those engineering documents that are in conformity with applicable standards.</a:t>
            </a:r>
          </a:p>
          <a:p>
            <a:pPr lvl="1" fontAlgn="base">
              <a:buNone/>
            </a:pPr>
            <a:r>
              <a:rPr lang="en-US" sz="2000" dirty="0" smtClean="0">
                <a:latin typeface="Times New Roman" pitchFamily="18" charset="0"/>
                <a:cs typeface="Times New Roman" pitchFamily="18" charset="0"/>
              </a:rPr>
              <a:t>Engineers shall not reveal facts, data, or information without the prior consent of the client or employer except as authorized or required by law or this Code.</a:t>
            </a:r>
          </a:p>
          <a:p>
            <a:pPr lvl="1" fontAlgn="base">
              <a:buNone/>
            </a:pPr>
            <a:r>
              <a:rPr lang="en-US" sz="2000" dirty="0" smtClean="0">
                <a:latin typeface="Times New Roman" pitchFamily="18" charset="0"/>
                <a:cs typeface="Times New Roman" pitchFamily="18" charset="0"/>
              </a:rPr>
              <a:t>Engineers shall not permit the use of their name or associate in business ventures with any person or firm that they believe is engaged in fraudulent or dishonest enterprise.</a:t>
            </a:r>
          </a:p>
          <a:p>
            <a:pPr lvl="1" fontAlgn="base">
              <a:buNone/>
            </a:pPr>
            <a:r>
              <a:rPr lang="en-US" sz="2000" dirty="0" smtClean="0">
                <a:latin typeface="Times New Roman" pitchFamily="18" charset="0"/>
                <a:cs typeface="Times New Roman" pitchFamily="18" charset="0"/>
              </a:rPr>
              <a:t>Engineers shall not aid or abet the unlawful practice of engineering by a person or firm.</a:t>
            </a:r>
          </a:p>
          <a:p>
            <a:pPr lvl="1" fontAlgn="base">
              <a:buNone/>
            </a:pPr>
            <a:r>
              <a:rPr lang="en-US" sz="2000" dirty="0" smtClean="0">
                <a:latin typeface="Times New Roman" pitchFamily="18" charset="0"/>
                <a:cs typeface="Times New Roman" pitchFamily="18" charset="0"/>
              </a:rPr>
              <a:t>Engineers having knowledge of any alleged violation of this Code shall report thereon to appropriate professional bodies and, when relevant, also to public authorities, and cooperate with the proper authorities in furnishing such information or assistance as may be required.</a:t>
            </a: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fontAlgn="base">
              <a:buNone/>
            </a:pPr>
            <a:r>
              <a:rPr lang="en-US" b="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Engineers shall perform services only in the areas of their competence.</a:t>
            </a:r>
          </a:p>
          <a:p>
            <a:pPr lvl="1" fontAlgn="base">
              <a:buNone/>
            </a:pPr>
            <a:r>
              <a:rPr lang="en-US" dirty="0" smtClean="0">
                <a:latin typeface="Times New Roman" pitchFamily="18" charset="0"/>
                <a:cs typeface="Times New Roman" pitchFamily="18" charset="0"/>
              </a:rPr>
              <a:t>Engineers shall undertake assignments only when qualified by education or experience in the specific technical fields involved.</a:t>
            </a:r>
          </a:p>
          <a:p>
            <a:pPr lvl="1" fontAlgn="base">
              <a:buNone/>
            </a:pPr>
            <a:r>
              <a:rPr lang="en-US" dirty="0" smtClean="0">
                <a:latin typeface="Times New Roman" pitchFamily="18" charset="0"/>
                <a:cs typeface="Times New Roman" pitchFamily="18" charset="0"/>
              </a:rPr>
              <a:t>Engineers shall not affix their signatures to any plans or documents dealing with subject matter in which they lack competence, nor to any plan or document not prepared under their direction and control.</a:t>
            </a:r>
          </a:p>
          <a:p>
            <a:pPr lvl="1" fontAlgn="base">
              <a:buNone/>
            </a:pPr>
            <a:r>
              <a:rPr lang="en-US" dirty="0" smtClean="0">
                <a:latin typeface="Times New Roman" pitchFamily="18" charset="0"/>
                <a:cs typeface="Times New Roman" pitchFamily="18" charset="0"/>
              </a:rPr>
              <a:t>Engineers may accept assignments and assume responsibility for coordination of an entire project and sign and seal the engineering documents for the entire project, provided that each technical segment is signed and sealed only by the qualified engineers who prepared the segment.</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fontAlgn="base">
              <a:buNone/>
            </a:pPr>
            <a:r>
              <a:rPr lang="en-US" sz="2400" dirty="0" smtClean="0">
                <a:latin typeface="Times New Roman" pitchFamily="18" charset="0"/>
                <a:cs typeface="Times New Roman" pitchFamily="18" charset="0"/>
              </a:rPr>
              <a:t>fields involved.</a:t>
            </a:r>
            <a:endParaRPr lang="en-US" sz="3600" dirty="0" smtClean="0">
              <a:latin typeface="Times New Roman" pitchFamily="18" charset="0"/>
              <a:cs typeface="Times New Roman" pitchFamily="18" charset="0"/>
            </a:endParaRPr>
          </a:p>
          <a:p>
            <a:pPr lvl="1" algn="just" fontAlgn="base">
              <a:buNone/>
            </a:pPr>
            <a:r>
              <a:rPr lang="en-US" sz="2400" dirty="0" smtClean="0">
                <a:latin typeface="Times New Roman" pitchFamily="18" charset="0"/>
                <a:cs typeface="Times New Roman" pitchFamily="18" charset="0"/>
              </a:rPr>
              <a:t>Engineers shall not affix their signatures to any plans or documents dealing with subject matter in which they lack competence, nor to any plan or document not prepared under their direction and control.</a:t>
            </a:r>
            <a:endParaRPr lang="en-US" sz="3600" dirty="0" smtClean="0">
              <a:latin typeface="Times New Roman" pitchFamily="18" charset="0"/>
              <a:cs typeface="Times New Roman" pitchFamily="18" charset="0"/>
            </a:endParaRPr>
          </a:p>
          <a:p>
            <a:pPr lvl="1" algn="just" fontAlgn="base">
              <a:buNone/>
            </a:pPr>
            <a:r>
              <a:rPr lang="en-US" sz="2400" dirty="0" smtClean="0">
                <a:latin typeface="Times New Roman" pitchFamily="18" charset="0"/>
                <a:cs typeface="Times New Roman" pitchFamily="18" charset="0"/>
              </a:rPr>
              <a:t>Engineers may accept assignments and assume responsibility for coordination of an entire project and sign and seal the engineering documents for the entire project, provided that each technical segment is signed and sealed only by the qualified engineers who prepared the segment.</a:t>
            </a:r>
            <a:endParaRPr lang="en-US" sz="36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fontAlgn="base">
              <a:buNone/>
            </a:pPr>
            <a:r>
              <a:rPr lang="en-US" sz="2800"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Engineers shall issue public statements only in an objective and truthful manner.</a:t>
            </a:r>
            <a:endParaRPr lang="en-US" sz="4000" b="1" dirty="0" smtClean="0">
              <a:solidFill>
                <a:srgbClr val="002060"/>
              </a:solidFill>
              <a:latin typeface="Times New Roman" pitchFamily="18" charset="0"/>
              <a:cs typeface="Times New Roman" pitchFamily="18" charset="0"/>
            </a:endParaRPr>
          </a:p>
          <a:p>
            <a:pPr lvl="1" algn="just" fontAlgn="base">
              <a:buNone/>
            </a:pPr>
            <a:r>
              <a:rPr lang="en-US" sz="2400" dirty="0" smtClean="0">
                <a:latin typeface="Times New Roman" pitchFamily="18" charset="0"/>
                <a:cs typeface="Times New Roman" pitchFamily="18" charset="0"/>
              </a:rPr>
              <a:t>Engineers shall be objective and truthful in professional reports, statements, or testimony. They shall include all relevant and pertinent information in such reports, statements, or testimony, which should bear the date indicating when it was current.</a:t>
            </a:r>
            <a:endParaRPr lang="en-US" sz="3600" dirty="0" smtClean="0">
              <a:latin typeface="Times New Roman" pitchFamily="18" charset="0"/>
              <a:cs typeface="Times New Roman" pitchFamily="18" charset="0"/>
            </a:endParaRPr>
          </a:p>
          <a:p>
            <a:pPr lvl="1" algn="just" fontAlgn="base">
              <a:buNone/>
            </a:pPr>
            <a:r>
              <a:rPr lang="en-US" sz="2400" dirty="0" smtClean="0">
                <a:latin typeface="Times New Roman" pitchFamily="18" charset="0"/>
                <a:cs typeface="Times New Roman" pitchFamily="18" charset="0"/>
              </a:rPr>
              <a:t>Engineers may express publicly technical opinions that are founded upon knowledge of the facts and competence in the subject matter.</a:t>
            </a:r>
            <a:endParaRPr lang="en-US" sz="3600" dirty="0" smtClean="0">
              <a:latin typeface="Times New Roman" pitchFamily="18" charset="0"/>
              <a:cs typeface="Times New Roman" pitchFamily="18" charset="0"/>
            </a:endParaRPr>
          </a:p>
          <a:p>
            <a:pPr lvl="1" algn="just" fontAlgn="base">
              <a:buNone/>
            </a:pPr>
            <a:r>
              <a:rPr lang="en-US" sz="2400" dirty="0" smtClean="0">
                <a:latin typeface="Times New Roman" pitchFamily="18" charset="0"/>
                <a:cs typeface="Times New Roman" pitchFamily="18" charset="0"/>
              </a:rPr>
              <a:t>Engineers shall issue no statements, criticisms, or arguments on technical matters that are inspired or paid for by interested parties, unless they have prefaced their comments by explicitly identifying the interested parties on whose behalf they are speaking, and by revealing the existence of any interest the engineers may have in the matters.</a:t>
            </a:r>
            <a:endParaRPr lang="en-US" sz="36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lvl="0" fontAlgn="base"/>
            <a:r>
              <a:rPr lang="en-US" sz="2800" b="1" dirty="0" smtClean="0">
                <a:solidFill>
                  <a:srgbClr val="7030A0"/>
                </a:solidFill>
                <a:latin typeface="Times New Roman" pitchFamily="18" charset="0"/>
                <a:cs typeface="Times New Roman" pitchFamily="18" charset="0"/>
              </a:rPr>
              <a:t>Engineers shall act for each employer or client as faithful agents or trustees.</a:t>
            </a:r>
            <a:endParaRPr lang="en-US" sz="4000" b="1" dirty="0" smtClean="0">
              <a:solidFill>
                <a:srgbClr val="7030A0"/>
              </a:solidFill>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shall disclose all known or potential conflicts of interest that could influence or appear to influence their judgment or the quality of their services.</a:t>
            </a:r>
            <a:endParaRPr lang="en-US" sz="3600" dirty="0" smtClean="0">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shall not accept compensation, financial or otherwise, from more than one party for services on the same project, or for services pertaining to the same project, unless the circumstances are fully disclosed and agreed to by all interested parties.</a:t>
            </a:r>
            <a:endParaRPr lang="en-US" sz="3600" dirty="0" smtClean="0">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shall not solicit or accept financial or other valuable consideration, directly or indirectly, from outside agents in connection with the work for which they are responsible.</a:t>
            </a:r>
            <a:endParaRPr lang="en-US" sz="3600" dirty="0" smtClean="0">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in public service as members, advisors, or employees of a governmental or quasi-governmental body or department shall not participate in decisions with respect to services solicited or provided by them or their organizations in private or public engineering practice.</a:t>
            </a:r>
            <a:endParaRPr lang="en-US" sz="36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Engineers shall not solicit or accept a contract from a governmental body on which a principal or officer of their organization serves as a member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fontAlgn="base"/>
            <a:r>
              <a:rPr lang="en-US" sz="2800" b="1" dirty="0" smtClean="0">
                <a:solidFill>
                  <a:schemeClr val="accent6">
                    <a:lumMod val="75000"/>
                  </a:schemeClr>
                </a:solidFill>
                <a:latin typeface="Times New Roman" pitchFamily="18" charset="0"/>
                <a:cs typeface="Times New Roman" pitchFamily="18" charset="0"/>
              </a:rPr>
              <a:t>Engineers shall avoid deceptive acts.</a:t>
            </a:r>
            <a:endParaRPr lang="en-US" sz="4000" b="1" dirty="0" smtClean="0">
              <a:solidFill>
                <a:schemeClr val="accent6">
                  <a:lumMod val="75000"/>
                </a:schemeClr>
              </a:solidFill>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shall not falsify their qualifications or permit misrepresentation of their or their associates' qualifications. They shall not misrepresent or exaggerate their responsibility in or for the subject matter of prior assignments. Brochures or other presentations incident to the solicitation of employment shall not misrepresent pertinent facts concerning employers, employees, associates, joint </a:t>
            </a:r>
            <a:r>
              <a:rPr lang="en-US" sz="2400" dirty="0" err="1" smtClean="0">
                <a:latin typeface="Times New Roman" pitchFamily="18" charset="0"/>
                <a:cs typeface="Times New Roman" pitchFamily="18" charset="0"/>
              </a:rPr>
              <a:t>venturers</a:t>
            </a:r>
            <a:r>
              <a:rPr lang="en-US" sz="2400" dirty="0" smtClean="0">
                <a:latin typeface="Times New Roman" pitchFamily="18" charset="0"/>
                <a:cs typeface="Times New Roman" pitchFamily="18" charset="0"/>
              </a:rPr>
              <a:t>, or past accomplishments.</a:t>
            </a:r>
            <a:endParaRPr lang="en-US" sz="3600" dirty="0" smtClean="0">
              <a:latin typeface="Times New Roman" pitchFamily="18" charset="0"/>
              <a:cs typeface="Times New Roman" pitchFamily="18" charset="0"/>
            </a:endParaRPr>
          </a:p>
          <a:p>
            <a:pPr lvl="1" algn="just" fontAlgn="base"/>
            <a:r>
              <a:rPr lang="en-US" sz="2400" dirty="0" smtClean="0">
                <a:latin typeface="Times New Roman" pitchFamily="18" charset="0"/>
                <a:cs typeface="Times New Roman" pitchFamily="18" charset="0"/>
              </a:rPr>
              <a:t>Engineers shall not offer, give, solicit, or receive, either directly or indirectly, any contribution to influence the award of a contract by public authority, or which may be reasonably construed by the public as having the effect or intent of influencing the awarding of a contract. They shall not offer any gift or other valuable consideration in order to secure work. They shall not pay a commission, percentage, or brokerage fee in order to secure work, except to a bona fide employee or bona fide established commercial or marketing agencies retained by them.</a:t>
            </a:r>
            <a:endParaRPr lang="en-US" sz="36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540"/>
            <a:ext cx="914399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Thank You</a:t>
            </a:r>
            <a:endParaRPr lang="en-US" sz="96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2444334" y="4410670"/>
            <a:ext cx="4255332"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Your Text Here</a:t>
            </a:r>
          </a:p>
        </p:txBody>
      </p:sp>
      <p:pic>
        <p:nvPicPr>
          <p:cNvPr id="1027" name="Picture 3" descr="C:\Users\USER\Desktop\Applied &amp; Descriptive Ethics\funny-little-black-kid-screaming-school-clas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7"/>
          <p:cNvSpPr/>
          <p:nvPr/>
        </p:nvSpPr>
        <p:spPr>
          <a:xfrm>
            <a:off x="0" y="0"/>
            <a:ext cx="9144000" cy="4154984"/>
          </a:xfrm>
          <a:prstGeom prst="rect">
            <a:avLst/>
          </a:prstGeom>
          <a:noFill/>
        </p:spPr>
        <p:txBody>
          <a:bodyPr wrap="squar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Last Five Minutes of Exam</a:t>
            </a:r>
          </a:p>
          <a:p>
            <a:pPr algn="ctr"/>
            <a:endParaRPr lang="en-US" sz="7200" b="1" cap="none" spc="0"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endParaRPr lang="en-US" sz="7200" b="1"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r>
              <a:rPr lang="en-US" sz="7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Thank You</a:t>
            </a:r>
            <a:endParaRPr lang="en-US" sz="7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0.gstatic.com/images?q=tbn:ANd9GcTCtOubtTnM-pNX-TYXvNfvLR76TMu3dMVF2eZFcVWQcOghamn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busy_1014_--__w_760_.jpg"/>
          <p:cNvPicPr>
            <a:picLocks noChangeAspect="1" noChangeArrowheads="1"/>
          </p:cNvPicPr>
          <p:nvPr/>
        </p:nvPicPr>
        <p:blipFill>
          <a:blip r:embed="rId2">
            <a:lum bright="72000" contrast="-68000"/>
          </a:blip>
          <a:srcRect/>
          <a:stretch>
            <a:fillRect/>
          </a:stretch>
        </p:blipFill>
        <p:spPr bwMode="auto">
          <a:xfrm>
            <a:off x="0" y="0"/>
            <a:ext cx="9144000" cy="6857999"/>
          </a:xfrm>
          <a:prstGeom prst="rect">
            <a:avLst/>
          </a:prstGeom>
          <a:noFill/>
        </p:spPr>
      </p:pic>
      <p:sp>
        <p:nvSpPr>
          <p:cNvPr id="5" name="Rectangle 4"/>
          <p:cNvSpPr/>
          <p:nvPr/>
        </p:nvSpPr>
        <p:spPr>
          <a:xfrm>
            <a:off x="0" y="0"/>
            <a:ext cx="9144000" cy="6524863"/>
          </a:xfrm>
          <a:prstGeom prst="rect">
            <a:avLst/>
          </a:prstGeom>
        </p:spPr>
        <p:txBody>
          <a:bodyPr wrap="square">
            <a:spAutoFit/>
          </a:bodyPr>
          <a:lstStyle/>
          <a:p>
            <a:pPr algn="just">
              <a:buNone/>
            </a:pPr>
            <a:r>
              <a:rPr lang="en-US" sz="2800" dirty="0" smtClean="0">
                <a:latin typeface="Times New Roman" pitchFamily="18" charset="0"/>
                <a:cs typeface="Times New Roman" pitchFamily="18" charset="0"/>
              </a:rPr>
              <a:t>At the popular level the most talked about point of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2800" dirty="0" smtClean="0">
                <a:latin typeface="Times New Roman" pitchFamily="18" charset="0"/>
                <a:cs typeface="Times New Roman" pitchFamily="18" charset="0"/>
              </a:rPr>
              <a:t>urrent</a:t>
            </a:r>
          </a:p>
          <a:p>
            <a:pPr algn="just">
              <a:buNone/>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2800" dirty="0" smtClean="0">
                <a:latin typeface="Times New Roman" pitchFamily="18" charset="0"/>
                <a:cs typeface="Times New Roman" pitchFamily="18" charset="0"/>
              </a:rPr>
              <a:t>ultural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2800" dirty="0" smtClean="0">
                <a:latin typeface="Times New Roman" pitchFamily="18" charset="0"/>
                <a:cs typeface="Times New Roman" pitchFamily="18" charset="0"/>
              </a:rPr>
              <a:t>risis is the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t>
            </a:r>
            <a:r>
              <a:rPr lang="en-US" sz="2800" dirty="0" smtClean="0">
                <a:latin typeface="Times New Roman" pitchFamily="18" charset="0"/>
                <a:cs typeface="Times New Roman" pitchFamily="18" charset="0"/>
              </a:rPr>
              <a:t>ast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2800" dirty="0" smtClean="0">
                <a:latin typeface="Times New Roman" pitchFamily="18" charset="0"/>
                <a:cs typeface="Times New Roman" pitchFamily="18" charset="0"/>
              </a:rPr>
              <a:t>hange in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t>
            </a:r>
            <a:r>
              <a:rPr lang="en-US" sz="2800" dirty="0" smtClean="0">
                <a:latin typeface="Times New Roman" pitchFamily="18" charset="0"/>
                <a:cs typeface="Times New Roman" pitchFamily="18" charset="0"/>
              </a:rPr>
              <a:t>ifestyles, particularly amongst the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a:t>
            </a:r>
            <a:r>
              <a:rPr lang="en-US" sz="2800" dirty="0" smtClean="0">
                <a:latin typeface="Times New Roman" pitchFamily="18" charset="0"/>
                <a:cs typeface="Times New Roman" pitchFamily="18" charset="0"/>
              </a:rPr>
              <a:t>rban middle class. </a:t>
            </a:r>
          </a:p>
          <a:p>
            <a:pPr>
              <a:buNone/>
            </a:pPr>
            <a:endParaRPr lang="en-US" dirty="0" smtClean="0">
              <a:latin typeface="Times New Roman" pitchFamily="18" charset="0"/>
              <a:cs typeface="Times New Roman" pitchFamily="18" charset="0"/>
            </a:endParaRPr>
          </a:p>
          <a:p>
            <a:pPr algn="just">
              <a:buNone/>
            </a:pPr>
            <a:r>
              <a:rPr lang="en-US" sz="2800" dirty="0" smtClean="0">
                <a:solidFill>
                  <a:srgbClr val="FF0000"/>
                </a:solidFill>
                <a:latin typeface="Times New Roman" pitchFamily="18" charset="0"/>
                <a:cs typeface="Times New Roman" pitchFamily="18" charset="0"/>
              </a:rPr>
              <a:t>Food habits</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dress</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forms of greetings</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common courtesies</a:t>
            </a:r>
            <a:r>
              <a:rPr lang="en-US" sz="2800" dirty="0" smtClean="0">
                <a:latin typeface="Times New Roman" pitchFamily="18" charset="0"/>
                <a:cs typeface="Times New Roman" pitchFamily="18" charset="0"/>
              </a:rPr>
              <a:t>, </a:t>
            </a:r>
            <a:r>
              <a:rPr lang="en-US" sz="2800" dirty="0" smtClean="0">
                <a:solidFill>
                  <a:schemeClr val="accent6">
                    <a:lumMod val="75000"/>
                  </a:schemeClr>
                </a:solidFill>
                <a:latin typeface="Times New Roman" pitchFamily="18" charset="0"/>
                <a:cs typeface="Times New Roman" pitchFamily="18" charset="0"/>
              </a:rPr>
              <a:t>modes of entertainment</a:t>
            </a:r>
            <a:r>
              <a:rPr lang="en-US" sz="2800" dirty="0" smtClean="0">
                <a:latin typeface="Times New Roman" pitchFamily="18" charset="0"/>
                <a:cs typeface="Times New Roman" pitchFamily="18" charset="0"/>
              </a:rPr>
              <a:t>, interpersonal </a:t>
            </a:r>
            <a:r>
              <a:rPr lang="en-US" sz="2800" dirty="0" smtClean="0">
                <a:solidFill>
                  <a:srgbClr val="C00000"/>
                </a:solidFill>
                <a:latin typeface="Times New Roman" pitchFamily="18" charset="0"/>
                <a:cs typeface="Times New Roman" pitchFamily="18" charset="0"/>
              </a:rPr>
              <a:t>relationships</a:t>
            </a:r>
            <a:r>
              <a:rPr lang="en-US" sz="2800" dirty="0" smtClean="0">
                <a:latin typeface="Times New Roman" pitchFamily="18" charset="0"/>
                <a:cs typeface="Times New Roman" pitchFamily="18" charset="0"/>
              </a:rPr>
              <a:t> particularly between members of opposite sex—have all changed. </a:t>
            </a:r>
          </a:p>
          <a:p>
            <a:pPr>
              <a:buNone/>
            </a:pPr>
            <a:endParaRPr lang="en-US"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Some of these </a:t>
            </a:r>
            <a:r>
              <a:rPr lang="en-US" sz="2800" dirty="0" smtClean="0">
                <a:solidFill>
                  <a:schemeClr val="bg2">
                    <a:lumMod val="25000"/>
                  </a:schemeClr>
                </a:solidFill>
                <a:latin typeface="Times New Roman" pitchFamily="18" charset="0"/>
                <a:cs typeface="Times New Roman" pitchFamily="18" charset="0"/>
              </a:rPr>
              <a:t>changes </a:t>
            </a:r>
            <a:r>
              <a:rPr lang="en-US" sz="2800" dirty="0" smtClean="0">
                <a:latin typeface="Times New Roman" pitchFamily="18" charset="0"/>
                <a:cs typeface="Times New Roman" pitchFamily="18" charset="0"/>
              </a:rPr>
              <a:t>are due to changing </a:t>
            </a:r>
            <a:r>
              <a:rPr lang="en-US" sz="2800" dirty="0" smtClean="0">
                <a:solidFill>
                  <a:srgbClr val="FF0000"/>
                </a:solidFill>
                <a:latin typeface="Times New Roman" pitchFamily="18" charset="0"/>
                <a:cs typeface="Times New Roman" pitchFamily="18" charset="0"/>
              </a:rPr>
              <a:t>socioeconomic conditions</a:t>
            </a:r>
            <a:r>
              <a:rPr lang="en-US" sz="2800" dirty="0" smtClean="0">
                <a:latin typeface="Times New Roman" pitchFamily="18" charset="0"/>
                <a:cs typeface="Times New Roman" pitchFamily="18" charset="0"/>
              </a:rPr>
              <a:t> but many are the result of </a:t>
            </a:r>
            <a:r>
              <a:rPr lang="en-US" sz="2800" dirty="0" smtClean="0">
                <a:solidFill>
                  <a:srgbClr val="00B050"/>
                </a:solidFill>
                <a:latin typeface="Times New Roman" pitchFamily="18" charset="0"/>
                <a:cs typeface="Times New Roman" pitchFamily="18" charset="0"/>
              </a:rPr>
              <a:t>copying Western modes</a:t>
            </a:r>
            <a:r>
              <a:rPr lang="en-US" sz="2800"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The media are constantly prodding us to accept these modern lifestyles. The youth belonging to the economically well-off class are particularly in love with the glamour, the fun and freedom promised by the modern culture.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36" y="1066800"/>
            <a:ext cx="9143164" cy="4724400"/>
            <a:chOff x="0" y="2819400"/>
            <a:chExt cx="9143164" cy="4038600"/>
          </a:xfrm>
        </p:grpSpPr>
        <p:pic>
          <p:nvPicPr>
            <p:cNvPr id="1026" name="Picture 2" descr="C:\Users\USER\Desktop\junkfood.jpg"/>
            <p:cNvPicPr>
              <a:picLocks noChangeAspect="1" noChangeArrowheads="1"/>
            </p:cNvPicPr>
            <p:nvPr/>
          </p:nvPicPr>
          <p:blipFill>
            <a:blip r:embed="rId2"/>
            <a:srcRect/>
            <a:stretch>
              <a:fillRect/>
            </a:stretch>
          </p:blipFill>
          <p:spPr bwMode="auto">
            <a:xfrm>
              <a:off x="0" y="3581400"/>
              <a:ext cx="4191000" cy="3276600"/>
            </a:xfrm>
            <a:prstGeom prst="rect">
              <a:avLst/>
            </a:prstGeom>
            <a:noFill/>
          </p:spPr>
        </p:pic>
        <p:pic>
          <p:nvPicPr>
            <p:cNvPr id="1027" name="Picture 3" descr="C:\Users\USER\Desktop\meskerem-atlanta-ethiopian.jpg"/>
            <p:cNvPicPr>
              <a:picLocks noChangeAspect="1" noChangeArrowheads="1"/>
            </p:cNvPicPr>
            <p:nvPr/>
          </p:nvPicPr>
          <p:blipFill>
            <a:blip r:embed="rId3" cstate="print"/>
            <a:srcRect/>
            <a:stretch>
              <a:fillRect/>
            </a:stretch>
          </p:blipFill>
          <p:spPr bwMode="auto">
            <a:xfrm>
              <a:off x="4495799" y="3581400"/>
              <a:ext cx="4647365" cy="3276600"/>
            </a:xfrm>
            <a:prstGeom prst="rect">
              <a:avLst/>
            </a:prstGeom>
            <a:noFill/>
          </p:spPr>
        </p:pic>
        <p:sp>
          <p:nvSpPr>
            <p:cNvPr id="6" name="TextBox 5"/>
            <p:cNvSpPr txBox="1"/>
            <p:nvPr/>
          </p:nvSpPr>
          <p:spPr>
            <a:xfrm>
              <a:off x="838200" y="2895600"/>
              <a:ext cx="2146742"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Fast Food</a:t>
              </a:r>
              <a:endParaRPr lang="en-US" sz="3600" b="1" dirty="0">
                <a:latin typeface="Times New Roman" pitchFamily="18" charset="0"/>
                <a:cs typeface="Times New Roman" pitchFamily="18" charset="0"/>
              </a:endParaRPr>
            </a:p>
          </p:txBody>
        </p:sp>
        <p:sp>
          <p:nvSpPr>
            <p:cNvPr id="7" name="TextBox 6"/>
            <p:cNvSpPr txBox="1"/>
            <p:nvPr/>
          </p:nvSpPr>
          <p:spPr>
            <a:xfrm>
              <a:off x="5181600" y="2819400"/>
              <a:ext cx="2993127"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Cultural Food</a:t>
              </a:r>
              <a:endParaRPr lang="en-US" sz="3600" b="1" dirty="0">
                <a:latin typeface="Times New Roman" pitchFamily="18"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dirty="0" smtClean="0">
                <a:latin typeface="Times New Roman" pitchFamily="18" charset="0"/>
                <a:cs typeface="Times New Roman" pitchFamily="18" charset="0"/>
              </a:rPr>
              <a:t>	They reject traditional restraints on pursuit of sensuous pleasures as old fashioned and unnecessarily restrictive of their individual freedom. </a:t>
            </a:r>
          </a:p>
          <a:p>
            <a:pPr>
              <a:buNone/>
            </a:pPr>
            <a:endParaRPr lang="en-US" sz="16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 deeper level cultural values are expressed through aesthetic sensibilities and their external expressions. They are reflected in the lifestyles also but more directly in music, art and literature.</a:t>
            </a:r>
          </a:p>
          <a:p>
            <a:pPr>
              <a:buNone/>
            </a:pPr>
            <a:endParaRPr lang="en-US" sz="16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 cultural refinement of a society is best reflected in its ethical perceptions. They lead to formulation of moral codes for individual and social life, and articulation of general ethical principles on which these behavioral codes are based.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Consciousness.jpg"/>
          <p:cNvPicPr>
            <a:picLocks noChangeAspect="1" noChangeArrowheads="1"/>
          </p:cNvPicPr>
          <p:nvPr/>
        </p:nvPicPr>
        <p:blipFill>
          <a:blip r:embed="rId2">
            <a:lum bright="49000" contrast="-66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247864"/>
          </a:xfrm>
          <a:prstGeom prst="rect">
            <a:avLst/>
          </a:prstGeom>
        </p:spPr>
        <p:txBody>
          <a:bodyPr wrap="square">
            <a:spAutoFit/>
          </a:bodyPr>
          <a:lstStyle/>
          <a:p>
            <a:pPr algn="just">
              <a:buNone/>
            </a:pPr>
            <a:endParaRPr lang="en-US" sz="8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 fundamental basis of any culture is </a:t>
            </a:r>
          </a:p>
          <a:p>
            <a:pPr algn="just">
              <a:buNone/>
            </a:pPr>
            <a:endParaRPr lang="en-US" sz="800" dirty="0" smtClean="0">
              <a:latin typeface="Times New Roman" pitchFamily="18" charset="0"/>
              <a:cs typeface="Times New Roman" pitchFamily="18" charset="0"/>
            </a:endParaRPr>
          </a:p>
          <a:p>
            <a:pPr algn="just">
              <a:buNone/>
            </a:pPr>
            <a:r>
              <a:rPr lang="en-US" sz="3200" b="1" dirty="0" smtClean="0">
                <a:solidFill>
                  <a:srgbClr val="FF0000"/>
                </a:solidFill>
                <a:latin typeface="Times New Roman" pitchFamily="18" charset="0"/>
                <a:cs typeface="Times New Roman" pitchFamily="18" charset="0"/>
              </a:rPr>
              <a:t>its observation of external and internal reality</a:t>
            </a:r>
            <a:r>
              <a:rPr lang="en-US" sz="3200" dirty="0" smtClean="0">
                <a:latin typeface="Times New Roman" pitchFamily="18" charset="0"/>
                <a:cs typeface="Times New Roman" pitchFamily="18" charset="0"/>
              </a:rPr>
              <a:t>, </a:t>
            </a:r>
          </a:p>
          <a:p>
            <a:pPr algn="just">
              <a:buNone/>
            </a:pPr>
            <a:endParaRPr lang="en-US" sz="800" dirty="0" smtClean="0">
              <a:latin typeface="Times New Roman" pitchFamily="18" charset="0"/>
              <a:cs typeface="Times New Roman" pitchFamily="18" charset="0"/>
            </a:endParaRPr>
          </a:p>
          <a:p>
            <a:pPr algn="just">
              <a:buNone/>
            </a:pPr>
            <a:r>
              <a:rPr lang="en-US" sz="3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its world view</a:t>
            </a:r>
            <a:r>
              <a:rPr lang="en-US" sz="3200" b="1" dirty="0" smtClean="0">
                <a:solidFill>
                  <a:srgbClr val="00B050"/>
                </a:solidFill>
                <a:latin typeface="Times New Roman" pitchFamily="18" charset="0"/>
                <a:cs typeface="Times New Roman" pitchFamily="18" charset="0"/>
              </a:rPr>
              <a:t>, </a:t>
            </a:r>
          </a:p>
          <a:p>
            <a:pPr algn="just">
              <a:buNone/>
            </a:pPr>
            <a:endParaRPr lang="en-US" sz="800" b="1" dirty="0" smtClean="0">
              <a:solidFill>
                <a:srgbClr val="00B050"/>
              </a:solidFill>
              <a:latin typeface="Times New Roman" pitchFamily="18" charset="0"/>
              <a:cs typeface="Times New Roman" pitchFamily="18" charset="0"/>
            </a:endParaRPr>
          </a:p>
          <a:p>
            <a:pPr algn="just">
              <a:buNone/>
            </a:pPr>
            <a:r>
              <a:rPr lang="en-US" sz="3200" b="1" dirty="0" smtClean="0">
                <a:solidFill>
                  <a:srgbClr val="002060"/>
                </a:solidFill>
                <a:latin typeface="Times New Roman" pitchFamily="18" charset="0"/>
                <a:cs typeface="Times New Roman" pitchFamily="18" charset="0"/>
              </a:rPr>
              <a:t>its theory of natural order and the place of human beings in it</a:t>
            </a:r>
            <a:r>
              <a:rPr lang="en-US" sz="3200" dirty="0" smtClean="0">
                <a:latin typeface="Times New Roman" pitchFamily="18" charset="0"/>
                <a:cs typeface="Times New Roman" pitchFamily="18" charset="0"/>
              </a:rPr>
              <a:t>, </a:t>
            </a:r>
          </a:p>
          <a:p>
            <a:pPr algn="just">
              <a:buNone/>
            </a:pPr>
            <a:endParaRPr lang="en-US" sz="800" dirty="0" smtClean="0">
              <a:latin typeface="Times New Roman" pitchFamily="18" charset="0"/>
              <a:cs typeface="Times New Roman" pitchFamily="18" charset="0"/>
            </a:endParaRPr>
          </a:p>
          <a:p>
            <a:pPr algn="just">
              <a:buNone/>
            </a:pPr>
            <a:r>
              <a:rPr lang="en-US" sz="3200" b="1" dirty="0" smtClean="0">
                <a:solidFill>
                  <a:srgbClr val="C00000"/>
                </a:solidFill>
                <a:latin typeface="Times New Roman" pitchFamily="18" charset="0"/>
                <a:cs typeface="Times New Roman" pitchFamily="18" charset="0"/>
              </a:rPr>
              <a:t>its philosophy of life </a:t>
            </a:r>
            <a:r>
              <a:rPr lang="en-US" sz="3200" dirty="0" smtClean="0">
                <a:latin typeface="Times New Roman" pitchFamily="18" charset="0"/>
                <a:cs typeface="Times New Roman" pitchFamily="18" charset="0"/>
              </a:rPr>
              <a:t>and </a:t>
            </a:r>
          </a:p>
          <a:p>
            <a:pPr algn="just">
              <a:buNone/>
            </a:pPr>
            <a:endParaRPr lang="en-US" sz="8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 </a:t>
            </a:r>
            <a:r>
              <a:rPr lang="en-US" sz="3200" b="1" dirty="0" smtClean="0">
                <a:solidFill>
                  <a:schemeClr val="bg2">
                    <a:lumMod val="25000"/>
                  </a:schemeClr>
                </a:solidFill>
                <a:latin typeface="Times New Roman" pitchFamily="18" charset="0"/>
                <a:cs typeface="Times New Roman" pitchFamily="18" charset="0"/>
              </a:rPr>
              <a:t>ethico-spiritual values </a:t>
            </a:r>
            <a:r>
              <a:rPr lang="en-US" sz="3200" dirty="0" smtClean="0">
                <a:latin typeface="Times New Roman" pitchFamily="18" charset="0"/>
                <a:cs typeface="Times New Roman" pitchFamily="18" charset="0"/>
              </a:rPr>
              <a:t>developed in the light of this philosophy.</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They evolve through a process of inner contemplation and conscious analysis of life experiences.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cruvghjklsades_thumb.jpg"/>
          <p:cNvPicPr>
            <a:picLocks noChangeAspect="1" noChangeArrowheads="1"/>
          </p:cNvPicPr>
          <p:nvPr/>
        </p:nvPicPr>
        <p:blipFill>
          <a:blip r:embed="rId2">
            <a:lum bright="84000" contrast="-54000"/>
          </a:blip>
          <a:srcRect/>
          <a:stretch>
            <a:fillRect/>
          </a:stretch>
        </p:blipFill>
        <p:spPr bwMode="auto">
          <a:xfrm>
            <a:off x="0" y="0"/>
            <a:ext cx="9144000" cy="6857999"/>
          </a:xfrm>
          <a:prstGeom prst="rect">
            <a:avLst/>
          </a:prstGeom>
          <a:noFill/>
        </p:spPr>
      </p:pic>
      <p:sp>
        <p:nvSpPr>
          <p:cNvPr id="5" name="Rectangle 4"/>
          <p:cNvSpPr/>
          <p:nvPr/>
        </p:nvSpPr>
        <p:spPr>
          <a:xfrm>
            <a:off x="0" y="2514600"/>
            <a:ext cx="9144000" cy="1200329"/>
          </a:xfrm>
          <a:prstGeom prst="rect">
            <a:avLst/>
          </a:prstGeom>
        </p:spPr>
        <p:txBody>
          <a:bodyPr wrap="square">
            <a:spAutoFit/>
          </a:bodyPr>
          <a:lstStyle/>
          <a:p>
            <a:pPr algn="ctr">
              <a:buNone/>
            </a:pP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Social disorganization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981</Words>
  <Application>Microsoft Office PowerPoint</Application>
  <PresentationFormat>On-screen Show (4:3)</PresentationFormat>
  <Paragraphs>209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122</cp:revision>
  <dcterms:created xsi:type="dcterms:W3CDTF">2006-08-16T00:00:00Z</dcterms:created>
  <dcterms:modified xsi:type="dcterms:W3CDTF">2018-05-10T13:38:09Z</dcterms:modified>
</cp:coreProperties>
</file>