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5" r:id="rId2"/>
    <p:sldId id="257" r:id="rId3"/>
    <p:sldId id="316" r:id="rId4"/>
    <p:sldId id="317" r:id="rId5"/>
    <p:sldId id="261" r:id="rId6"/>
    <p:sldId id="319" r:id="rId7"/>
    <p:sldId id="318" r:id="rId8"/>
    <p:sldId id="320" r:id="rId9"/>
    <p:sldId id="263" r:id="rId10"/>
    <p:sldId id="264" r:id="rId11"/>
    <p:sldId id="314" r:id="rId12"/>
    <p:sldId id="329" r:id="rId13"/>
    <p:sldId id="265" r:id="rId14"/>
    <p:sldId id="266" r:id="rId15"/>
    <p:sldId id="267" r:id="rId16"/>
    <p:sldId id="268" r:id="rId17"/>
    <p:sldId id="321" r:id="rId18"/>
    <p:sldId id="331" r:id="rId19"/>
    <p:sldId id="270" r:id="rId20"/>
    <p:sldId id="322" r:id="rId21"/>
    <p:sldId id="273" r:id="rId22"/>
    <p:sldId id="274" r:id="rId23"/>
    <p:sldId id="310" r:id="rId24"/>
    <p:sldId id="323" r:id="rId25"/>
    <p:sldId id="276" r:id="rId26"/>
    <p:sldId id="324" r:id="rId27"/>
    <p:sldId id="330" r:id="rId28"/>
    <p:sldId id="278" r:id="rId29"/>
    <p:sldId id="279" r:id="rId30"/>
    <p:sldId id="325" r:id="rId31"/>
    <p:sldId id="281" r:id="rId32"/>
    <p:sldId id="326" r:id="rId33"/>
    <p:sldId id="282" r:id="rId34"/>
    <p:sldId id="283" r:id="rId35"/>
    <p:sldId id="327" r:id="rId36"/>
    <p:sldId id="328" r:id="rId37"/>
    <p:sldId id="286" r:id="rId38"/>
    <p:sldId id="287" r:id="rId39"/>
    <p:sldId id="288" r:id="rId40"/>
    <p:sldId id="311" r:id="rId41"/>
    <p:sldId id="289" r:id="rId42"/>
    <p:sldId id="312" r:id="rId43"/>
    <p:sldId id="290" r:id="rId44"/>
    <p:sldId id="291" r:id="rId45"/>
    <p:sldId id="313" r:id="rId46"/>
    <p:sldId id="292" r:id="rId47"/>
    <p:sldId id="293" r:id="rId48"/>
    <p:sldId id="294" r:id="rId49"/>
    <p:sldId id="296" r:id="rId50"/>
    <p:sldId id="297" r:id="rId51"/>
    <p:sldId id="298" r:id="rId52"/>
    <p:sldId id="299" r:id="rId53"/>
    <p:sldId id="300" r:id="rId54"/>
    <p:sldId id="302"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gif"/><Relationship Id="rId4" Type="http://schemas.openxmlformats.org/officeDocument/2006/relationships/image" Target="../media/image43.jpeg"/></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Applied &amp; Descriptive Ethics\STE\stem.jpg"/>
          <p:cNvPicPr>
            <a:picLocks noChangeAspect="1" noChangeArrowheads="1"/>
          </p:cNvPicPr>
          <p:nvPr/>
        </p:nvPicPr>
        <p:blipFill>
          <a:blip r:embed="rId2" cstate="print">
            <a:lum bright="25000"/>
          </a:blip>
          <a:srcRect/>
          <a:stretch>
            <a:fillRect/>
          </a:stretch>
        </p:blipFill>
        <p:spPr bwMode="auto">
          <a:xfrm>
            <a:off x="0" y="0"/>
            <a:ext cx="4495800" cy="6858000"/>
          </a:xfrm>
          <a:prstGeom prst="rect">
            <a:avLst/>
          </a:prstGeom>
          <a:noFill/>
        </p:spPr>
      </p:pic>
      <p:sp>
        <p:nvSpPr>
          <p:cNvPr id="7" name="Rectangle 6"/>
          <p:cNvSpPr/>
          <p:nvPr/>
        </p:nvSpPr>
        <p:spPr>
          <a:xfrm>
            <a:off x="3733800" y="1905000"/>
            <a:ext cx="5410200" cy="37856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Applying </a:t>
            </a:r>
          </a:p>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Ethics </a:t>
            </a:r>
          </a:p>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&amp; </a:t>
            </a:r>
          </a:p>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Professionalism</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25000" lnSpcReduction="20000"/>
          </a:bodyPr>
          <a:lstStyle/>
          <a:p>
            <a:pPr>
              <a:buNone/>
            </a:pPr>
            <a:r>
              <a:rPr lang="en-US" b="1" dirty="0" smtClean="0">
                <a:latin typeface="Times New Roman" pitchFamily="18" charset="0"/>
                <a:cs typeface="Times New Roman" pitchFamily="18" charset="0"/>
              </a:rPr>
              <a:t>	</a:t>
            </a:r>
            <a:r>
              <a:rPr lang="en-US" sz="14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Great Reasons to Study Engineering:</a:t>
            </a:r>
          </a:p>
          <a:p>
            <a:pPr>
              <a:buNone/>
            </a:pPr>
            <a:r>
              <a:rPr lang="en-US" dirty="0" smtClean="0">
                <a:latin typeface="Times New Roman" pitchFamily="18" charset="0"/>
                <a:cs typeface="Times New Roman" pitchFamily="18" charset="0"/>
              </a:rPr>
              <a:t>	</a:t>
            </a:r>
            <a:r>
              <a:rPr lang="en-US" sz="12800" b="1" dirty="0" smtClean="0">
                <a:solidFill>
                  <a:srgbClr val="002060"/>
                </a:solidFill>
                <a:latin typeface="Times New Roman" pitchFamily="18" charset="0"/>
                <a:cs typeface="Times New Roman" pitchFamily="18" charset="0"/>
              </a:rPr>
              <a:t>Reason 1: </a:t>
            </a:r>
            <a:r>
              <a:rPr lang="en-US" sz="128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Money</a:t>
            </a:r>
          </a:p>
          <a:p>
            <a:pPr>
              <a:spcBef>
                <a:spcPts val="1800"/>
              </a:spcBef>
              <a:buNone/>
            </a:pPr>
            <a:r>
              <a:rPr lang="en-US" sz="12800" b="1" dirty="0" smtClean="0">
                <a:solidFill>
                  <a:srgbClr val="002060"/>
                </a:solidFill>
                <a:latin typeface="Times New Roman" pitchFamily="18" charset="0"/>
                <a:cs typeface="Times New Roman" pitchFamily="18" charset="0"/>
              </a:rPr>
              <a:t>	Reason 2: </a:t>
            </a:r>
            <a:r>
              <a:rPr lang="en-US" sz="128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Prestige</a:t>
            </a:r>
            <a:r>
              <a:rPr lang="en-US" sz="12800" b="1" dirty="0" smtClean="0">
                <a:solidFill>
                  <a:srgbClr val="FFC000"/>
                </a:solidFill>
                <a:latin typeface="Times New Roman" pitchFamily="18" charset="0"/>
                <a:cs typeface="Times New Roman" pitchFamily="18" charset="0"/>
              </a:rPr>
              <a:t> </a:t>
            </a:r>
          </a:p>
          <a:p>
            <a:pPr>
              <a:spcBef>
                <a:spcPts val="1800"/>
              </a:spcBef>
              <a:buNone/>
            </a:pPr>
            <a:r>
              <a:rPr lang="en-US" sz="12800" b="1" dirty="0" smtClean="0">
                <a:solidFill>
                  <a:srgbClr val="002060"/>
                </a:solidFill>
                <a:latin typeface="Times New Roman" pitchFamily="18" charset="0"/>
                <a:cs typeface="Times New Roman" pitchFamily="18" charset="0"/>
              </a:rPr>
              <a:t>	Reason 3: </a:t>
            </a:r>
            <a:r>
              <a:rPr lang="en-US" sz="128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Professionalism</a:t>
            </a:r>
            <a:r>
              <a:rPr lang="en-US" sz="12800" b="1" dirty="0" smtClean="0">
                <a:solidFill>
                  <a:srgbClr val="00B050"/>
                </a:solidFill>
                <a:latin typeface="Times New Roman" pitchFamily="18" charset="0"/>
                <a:cs typeface="Times New Roman" pitchFamily="18" charset="0"/>
              </a:rPr>
              <a:t> </a:t>
            </a:r>
          </a:p>
          <a:p>
            <a:pPr>
              <a:spcBef>
                <a:spcPts val="1800"/>
              </a:spcBef>
              <a:buNone/>
            </a:pPr>
            <a:r>
              <a:rPr lang="en-US" sz="12800" b="1" dirty="0" smtClean="0">
                <a:solidFill>
                  <a:srgbClr val="002060"/>
                </a:solidFill>
                <a:latin typeface="Times New Roman" pitchFamily="18" charset="0"/>
                <a:cs typeface="Times New Roman" pitchFamily="18" charset="0"/>
              </a:rPr>
              <a:t>	Reason 4: </a:t>
            </a:r>
            <a:r>
              <a:rPr lang="en-US" sz="128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Flexibility and Choice </a:t>
            </a:r>
          </a:p>
          <a:p>
            <a:pPr>
              <a:spcBef>
                <a:spcPts val="1800"/>
              </a:spcBef>
              <a:buNone/>
            </a:pPr>
            <a:r>
              <a:rPr lang="en-US" sz="12800" b="1" dirty="0" smtClean="0">
                <a:solidFill>
                  <a:srgbClr val="002060"/>
                </a:solidFill>
                <a:latin typeface="Times New Roman" pitchFamily="18" charset="0"/>
                <a:cs typeface="Times New Roman" pitchFamily="18" charset="0"/>
              </a:rPr>
              <a:t>	Reason 5: </a:t>
            </a:r>
            <a:r>
              <a:rPr lang="en-US" sz="12800" b="1" dirty="0" smtClean="0">
                <a:solidFill>
                  <a:srgbClr val="002060"/>
                </a:solidFill>
                <a:effectLst>
                  <a:outerShdw blurRad="38100" dist="38100" dir="2700000" algn="tl">
                    <a:srgbClr val="000000">
                      <a:alpha val="43137"/>
                    </a:srgbClr>
                  </a:outerShdw>
                </a:effectLst>
                <a:latin typeface="Comic Sans MS" pitchFamily="66" charset="0"/>
                <a:cs typeface="Times New Roman" pitchFamily="18" charset="0"/>
              </a:rPr>
              <a:t>Intellectual Development</a:t>
            </a:r>
          </a:p>
          <a:p>
            <a:pPr>
              <a:spcBef>
                <a:spcPts val="1800"/>
              </a:spcBef>
              <a:buNone/>
            </a:pPr>
            <a:r>
              <a:rPr lang="en-US" sz="12800" b="1" dirty="0" smtClean="0">
                <a:solidFill>
                  <a:srgbClr val="002060"/>
                </a:solidFill>
                <a:latin typeface="Times New Roman" pitchFamily="18" charset="0"/>
                <a:cs typeface="Times New Roman" pitchFamily="18" charset="0"/>
              </a:rPr>
              <a:t>	Reason 6: </a:t>
            </a:r>
            <a:r>
              <a:rPr lang="en-US" sz="12800" b="1"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Entrepreneurship</a:t>
            </a:r>
          </a:p>
          <a:p>
            <a:pPr>
              <a:spcBef>
                <a:spcPts val="1800"/>
              </a:spcBef>
              <a:buNone/>
            </a:pPr>
            <a:r>
              <a:rPr lang="en-US" sz="12800" b="1" dirty="0" smtClean="0">
                <a:solidFill>
                  <a:srgbClr val="002060"/>
                </a:solidFill>
                <a:latin typeface="Times New Roman" pitchFamily="18" charset="0"/>
                <a:cs typeface="Times New Roman" pitchFamily="18" charset="0"/>
              </a:rPr>
              <a:t>	Reason 7: </a:t>
            </a:r>
            <a:r>
              <a:rPr lang="en-US" sz="12800" b="1"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Challenge</a:t>
            </a:r>
          </a:p>
          <a:p>
            <a:pPr>
              <a:spcBef>
                <a:spcPts val="1800"/>
              </a:spcBef>
              <a:buNone/>
            </a:pPr>
            <a:r>
              <a:rPr lang="en-US" sz="12800" b="1" dirty="0" smtClean="0">
                <a:solidFill>
                  <a:srgbClr val="002060"/>
                </a:solidFill>
                <a:latin typeface="Times New Roman" pitchFamily="18" charset="0"/>
                <a:cs typeface="Times New Roman" pitchFamily="18" charset="0"/>
              </a:rPr>
              <a:t>	Reason 8: </a:t>
            </a:r>
            <a:r>
              <a:rPr lang="en-US" sz="12800" b="1"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Creativity</a:t>
            </a:r>
          </a:p>
          <a:p>
            <a:pPr>
              <a:spcBef>
                <a:spcPts val="1800"/>
              </a:spcBef>
              <a:buNone/>
            </a:pPr>
            <a:r>
              <a:rPr lang="en-US" sz="12800" b="1" dirty="0" smtClean="0">
                <a:solidFill>
                  <a:srgbClr val="002060"/>
                </a:solidFill>
                <a:latin typeface="Times New Roman" pitchFamily="18" charset="0"/>
                <a:cs typeface="Times New Roman" pitchFamily="18" charset="0"/>
              </a:rPr>
              <a:t>	Reason 9: </a:t>
            </a:r>
            <a:r>
              <a:rPr lang="en-US" sz="12800" b="1"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Discovery</a:t>
            </a:r>
          </a:p>
          <a:p>
            <a:pPr>
              <a:spcBef>
                <a:spcPts val="1800"/>
              </a:spcBef>
              <a:buNone/>
            </a:pPr>
            <a:r>
              <a:rPr lang="en-US" sz="12800" b="1" dirty="0" smtClean="0">
                <a:solidFill>
                  <a:srgbClr val="002060"/>
                </a:solidFill>
                <a:latin typeface="Times New Roman" pitchFamily="18" charset="0"/>
                <a:cs typeface="Times New Roman" pitchFamily="18" charset="0"/>
              </a:rPr>
              <a:t>	Reason 10: </a:t>
            </a:r>
            <a:r>
              <a:rPr lang="en-US" sz="12800" b="1" dirty="0" smtClean="0">
                <a:solidFill>
                  <a:schemeClr val="accent3">
                    <a:lumMod val="75000"/>
                  </a:schemeClr>
                </a:solidFill>
                <a:effectLst>
                  <a:outerShdw blurRad="38100" dist="38100" dir="2700000" algn="tl">
                    <a:srgbClr val="000000">
                      <a:alpha val="43137"/>
                    </a:srgbClr>
                  </a:outerShdw>
                </a:effectLst>
                <a:latin typeface="Comic Sans MS" pitchFamily="66" charset="0"/>
                <a:cs typeface="Times New Roman" pitchFamily="18" charset="0"/>
              </a:rPr>
              <a:t>Society Needs You</a:t>
            </a:r>
          </a:p>
          <a:p>
            <a:pPr>
              <a:buNone/>
            </a:pPr>
            <a:endParaRPr lang="en-US" sz="12800" b="1" dirty="0" smtClean="0">
              <a:solidFill>
                <a:srgbClr val="FF0000"/>
              </a:solidFill>
              <a:latin typeface="Times New Roman" pitchFamily="18" charset="0"/>
              <a:cs typeface="Times New Roman" pitchFamily="18" charset="0"/>
            </a:endParaRPr>
          </a:p>
          <a:p>
            <a:pPr>
              <a:buNone/>
            </a:pPr>
            <a:r>
              <a:rPr lang="en-US" sz="12800" dirty="0" smtClean="0">
                <a:latin typeface="Times New Roman" pitchFamily="18" charset="0"/>
                <a:cs typeface="Times New Roman" pitchFamily="18" charset="0"/>
              </a:rPr>
              <a:t/>
            </a:r>
            <a:br>
              <a:rPr lang="en-US" sz="12800" dirty="0" smtClean="0">
                <a:latin typeface="Times New Roman" pitchFamily="18" charset="0"/>
                <a:cs typeface="Times New Roman" pitchFamily="18" charset="0"/>
              </a:rPr>
            </a:br>
            <a:endParaRPr lang="en-US" sz="12800" b="1" dirty="0" smtClean="0">
              <a:solidFill>
                <a:srgbClr val="FF0000"/>
              </a:solidFill>
              <a:latin typeface="Times New Roman" pitchFamily="18" charset="0"/>
              <a:cs typeface="Times New Roman" pitchFamily="18" charset="0"/>
            </a:endParaRPr>
          </a:p>
          <a:p>
            <a:pPr>
              <a:buNone/>
            </a:pP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endParaRPr lang="en-US" b="1" dirty="0" smtClean="0">
              <a:solidFill>
                <a:srgbClr val="FF0000"/>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Money</a:t>
            </a:r>
          </a:p>
          <a:p>
            <a:pPr algn="just">
              <a:buNone/>
            </a:pPr>
            <a:r>
              <a:rPr lang="en-US" dirty="0" smtClean="0">
                <a:latin typeface="Times New Roman" pitchFamily="18" charset="0"/>
                <a:cs typeface="Times New Roman" pitchFamily="18" charset="0"/>
              </a:rPr>
              <a:t>	This is always one of the top reasons to study anything. </a:t>
            </a:r>
            <a:r>
              <a:rPr lang="en-US"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It's important to know that engineers are among the top-paid professions world-wide</a:t>
            </a:r>
            <a:r>
              <a:rPr lang="en-US" dirty="0" smtClean="0">
                <a:latin typeface="Times New Roman" pitchFamily="18" charset="0"/>
                <a:cs typeface="Times New Roman" pitchFamily="18" charset="0"/>
              </a:rPr>
              <a:t>. It's well known that if you want money, engineering is one of the best ways to go. And since money is so important in our world, especially in these economic times, this is one factor you should be considering carefully.</a:t>
            </a:r>
            <a:endParaRPr lang="en-US" dirty="0"/>
          </a:p>
        </p:txBody>
      </p:sp>
      <p:pic>
        <p:nvPicPr>
          <p:cNvPr id="41985" name="Picture 1" descr="C:\Users\USER\Desktop\Applied &amp; Descriptive Ethics\STE\8.jpg"/>
          <p:cNvPicPr>
            <a:picLocks noChangeAspect="1" noChangeArrowheads="1"/>
          </p:cNvPicPr>
          <p:nvPr/>
        </p:nvPicPr>
        <p:blipFill>
          <a:blip r:embed="rId2"/>
          <a:srcRect/>
          <a:stretch>
            <a:fillRect/>
          </a:stretch>
        </p:blipFill>
        <p:spPr bwMode="auto">
          <a:xfrm>
            <a:off x="2133600" y="4114800"/>
            <a:ext cx="7010400" cy="2743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6802" name="AutoShape 2" descr="Satya Nadella.jpg"/>
          <p:cNvSpPr>
            <a:spLocks noChangeAspect="1" noChangeArrowheads="1"/>
          </p:cNvSpPr>
          <p:nvPr/>
        </p:nvSpPr>
        <p:spPr bwMode="auto">
          <a:xfrm>
            <a:off x="0" y="0"/>
            <a:ext cx="2095500" cy="18192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graphicFrame>
        <p:nvGraphicFramePr>
          <p:cNvPr id="6" name="Table 5"/>
          <p:cNvGraphicFramePr>
            <a:graphicFrameLocks noGrp="1"/>
          </p:cNvGraphicFramePr>
          <p:nvPr/>
        </p:nvGraphicFramePr>
        <p:xfrm>
          <a:off x="0" y="4180842"/>
          <a:ext cx="9144000" cy="2600958"/>
        </p:xfrm>
        <a:graphic>
          <a:graphicData uri="http://schemas.openxmlformats.org/drawingml/2006/table">
            <a:tbl>
              <a:tblPr/>
              <a:tblGrid>
                <a:gridCol w="4572000"/>
                <a:gridCol w="4572000"/>
              </a:tblGrid>
              <a:tr h="444500">
                <a:tc>
                  <a:txBody>
                    <a:bodyPr/>
                    <a:lstStyle/>
                    <a:p>
                      <a:pPr algn="l" fontAlgn="t"/>
                      <a:r>
                        <a:rPr lang="en-US" sz="3200" dirty="0">
                          <a:latin typeface="Times New Roman" pitchFamily="18" charset="0"/>
                          <a:cs typeface="Times New Roman" pitchFamily="18" charset="0"/>
                        </a:rPr>
                        <a:t>Occupation</a:t>
                      </a:r>
                    </a:p>
                  </a:txBody>
                  <a:tcPr marL="54187" marR="54187" marT="27093" marB="2709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3200" dirty="0">
                          <a:latin typeface="Times New Roman" pitchFamily="18" charset="0"/>
                          <a:cs typeface="Times New Roman" pitchFamily="18" charset="0"/>
                        </a:rPr>
                        <a:t>CEO of </a:t>
                      </a:r>
                      <a:r>
                        <a:rPr lang="en-US" sz="3200" u="none" strike="noStrike" dirty="0">
                          <a:solidFill>
                            <a:schemeClr val="tx1"/>
                          </a:solidFill>
                          <a:latin typeface="Times New Roman" pitchFamily="18" charset="0"/>
                          <a:cs typeface="Times New Roman" pitchFamily="18" charset="0"/>
                        </a:rPr>
                        <a:t>Microsoft</a:t>
                      </a:r>
                      <a:endParaRPr lang="en-US" sz="3200" dirty="0">
                        <a:solidFill>
                          <a:schemeClr val="tx1"/>
                        </a:solidFill>
                        <a:latin typeface="Times New Roman" pitchFamily="18" charset="0"/>
                        <a:cs typeface="Times New Roman" pitchFamily="18" charset="0"/>
                      </a:endParaRPr>
                    </a:p>
                  </a:txBody>
                  <a:tcPr marL="54187" marR="54187" marT="27093" marB="2709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444500">
                <a:tc>
                  <a:txBody>
                    <a:bodyPr/>
                    <a:lstStyle/>
                    <a:p>
                      <a:pPr algn="l" fontAlgn="t"/>
                      <a:r>
                        <a:rPr lang="en-US" sz="3200" dirty="0">
                          <a:latin typeface="Times New Roman" pitchFamily="18" charset="0"/>
                          <a:cs typeface="Times New Roman" pitchFamily="18" charset="0"/>
                        </a:rPr>
                        <a:t>Employer</a:t>
                      </a:r>
                    </a:p>
                  </a:txBody>
                  <a:tcPr marL="54187" marR="54187" marT="27093" marB="2709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3200" dirty="0">
                          <a:latin typeface="Times New Roman" pitchFamily="18" charset="0"/>
                          <a:cs typeface="Times New Roman" pitchFamily="18" charset="0"/>
                        </a:rPr>
                        <a:t>Microsoft</a:t>
                      </a:r>
                    </a:p>
                  </a:txBody>
                  <a:tcPr marL="54187" marR="54187" marT="27093" marB="2709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244600">
                <a:tc>
                  <a:txBody>
                    <a:bodyPr/>
                    <a:lstStyle/>
                    <a:p>
                      <a:pPr algn="l" fontAlgn="t"/>
                      <a:r>
                        <a:rPr lang="en-US" sz="3200" dirty="0">
                          <a:latin typeface="Times New Roman" pitchFamily="18" charset="0"/>
                          <a:cs typeface="Times New Roman" pitchFamily="18" charset="0"/>
                        </a:rPr>
                        <a:t>Salary</a:t>
                      </a:r>
                    </a:p>
                  </a:txBody>
                  <a:tcPr marL="54187" marR="54187" marT="27093" marB="2709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US" sz="320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a:t>
                      </a:r>
                      <a:r>
                        <a:rPr lang="en-US" sz="3200" b="1"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18.3</a:t>
                      </a:r>
                      <a:r>
                        <a:rPr lang="en-US" sz="3200" smtClean="0">
                          <a:latin typeface="Times New Roman" pitchFamily="18" charset="0"/>
                          <a:cs typeface="Times New Roman" pitchFamily="18" charset="0"/>
                        </a:rPr>
                        <a:t> </a:t>
                      </a:r>
                      <a:r>
                        <a:rPr lang="en-US" sz="3200" dirty="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million</a:t>
                      </a:r>
                      <a:r>
                        <a:rPr lang="en-US" sz="3200" dirty="0">
                          <a:latin typeface="Times New Roman" pitchFamily="18" charset="0"/>
                          <a:cs typeface="Times New Roman" pitchFamily="18" charset="0"/>
                        </a:rPr>
                        <a:t> (with per annum stock grant and bonus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54187" marR="54187" marT="27093" marB="27093">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76803" name="Picture 3" descr="C:\Users\USER\Desktop\Applied &amp; Descriptive Ethics\STE\Satya_Nadella.jpg"/>
          <p:cNvPicPr>
            <a:picLocks noChangeAspect="1" noChangeArrowheads="1"/>
          </p:cNvPicPr>
          <p:nvPr/>
        </p:nvPicPr>
        <p:blipFill>
          <a:blip r:embed="rId2"/>
          <a:srcRect/>
          <a:stretch>
            <a:fillRect/>
          </a:stretch>
        </p:blipFill>
        <p:spPr bwMode="auto">
          <a:xfrm>
            <a:off x="0" y="0"/>
            <a:ext cx="9144000" cy="4114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C:\Users\USER\Desktop\Applied &amp; Descriptive Ethics\STE\orange_county_real_estate_medium.jpg"/>
          <p:cNvPicPr>
            <a:picLocks noChangeAspect="1" noChangeArrowheads="1"/>
          </p:cNvPicPr>
          <p:nvPr/>
        </p:nvPicPr>
        <p:blipFill>
          <a:blip r:embed="rId2"/>
          <a:srcRect/>
          <a:stretch>
            <a:fillRect/>
          </a:stretch>
        </p:blipFill>
        <p:spPr bwMode="auto">
          <a:xfrm>
            <a:off x="0" y="4876800"/>
            <a:ext cx="9144000" cy="1981200"/>
          </a:xfrm>
          <a:prstGeom prst="rect">
            <a:avLst/>
          </a:prstGeom>
          <a:noFill/>
        </p:spPr>
      </p:pic>
      <p:sp>
        <p:nvSpPr>
          <p:cNvPr id="2" name="Content Placeholder 1"/>
          <p:cNvSpPr>
            <a:spLocks noGrp="1"/>
          </p:cNvSpPr>
          <p:nvPr>
            <p:ph idx="1"/>
          </p:nvPr>
        </p:nvSpPr>
        <p:spPr>
          <a:xfrm>
            <a:off x="0" y="0"/>
            <a:ext cx="9144000" cy="6858000"/>
          </a:xfrm>
        </p:spPr>
        <p:txBody>
          <a:bodyPr/>
          <a:lstStyle/>
          <a:p>
            <a:pPr algn="just">
              <a:buNone/>
            </a:pPr>
            <a:r>
              <a:rPr lang="en-US" sz="3600" b="1" dirty="0" smtClean="0">
                <a:solidFill>
                  <a:srgbClr val="FF0000"/>
                </a:solidFill>
                <a:latin typeface="Times New Roman" pitchFamily="18" charset="0"/>
                <a:cs typeface="Times New Roman" pitchFamily="18" charset="0"/>
              </a:rPr>
              <a:t>Prestige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Along with doctors and lawyers, engineers are professionals who have a lot of prestige. Wouldn't your mother be proud to tell all her relatives and friends that her son or daughter is an engineer? You'll gain a desired job image, and join a profession that supports national and global competitiveness, security, and rising living standards. Being an engineer just makes you look great!</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Professionalism</a:t>
            </a:r>
          </a:p>
          <a:p>
            <a:pPr algn="just">
              <a:buNone/>
            </a:pPr>
            <a:r>
              <a:rPr lang="en-US" dirty="0" smtClean="0">
                <a:latin typeface="Times New Roman" pitchFamily="18" charset="0"/>
                <a:cs typeface="Times New Roman" pitchFamily="18" charset="0"/>
              </a:rPr>
              <a:t>	Engineering programs worldwide are among the top, most-advanced educational programs. Study with top-of-the-line technology, receive great coop placements and training, and join a profession like no other. While working, you'll benefit from not only competitive wages and prestige- being a member of an engineering society will give you access to information and technology that will help you do your work better and enjoy life. Engineering is a professional choice.</a:t>
            </a:r>
            <a:endParaRPr lang="en-US" dirty="0">
              <a:latin typeface="Times New Roman" pitchFamily="18" charset="0"/>
              <a:cs typeface="Times New Roman" pitchFamily="18" charset="0"/>
            </a:endParaRPr>
          </a:p>
        </p:txBody>
      </p:sp>
      <p:pic>
        <p:nvPicPr>
          <p:cNvPr id="39937" name="Picture 1" descr="C:\Users\USER\Desktop\Applied &amp; Descriptive Ethics\STE\resume_clipart.png"/>
          <p:cNvPicPr>
            <a:picLocks noChangeAspect="1" noChangeArrowheads="1"/>
          </p:cNvPicPr>
          <p:nvPr/>
        </p:nvPicPr>
        <p:blipFill>
          <a:blip r:embed="rId2"/>
          <a:srcRect/>
          <a:stretch>
            <a:fillRect/>
          </a:stretch>
        </p:blipFill>
        <p:spPr bwMode="auto">
          <a:xfrm>
            <a:off x="4064635" y="4876800"/>
            <a:ext cx="5079365" cy="1981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Flexibility and Choice</a:t>
            </a:r>
          </a:p>
          <a:p>
            <a:pPr algn="just">
              <a:buNone/>
            </a:pPr>
            <a:r>
              <a:rPr lang="en-US" dirty="0" smtClean="0">
                <a:latin typeface="Times New Roman" pitchFamily="18" charset="0"/>
                <a:cs typeface="Times New Roman" pitchFamily="18" charset="0"/>
              </a:rPr>
              <a:t>	These days, everybody's looking for choice. Engineering offers so many choices you can have a hard time deciding on which one fits you- from electrical and mechanical to computer science or civil, the various areas of engineering are all exciting and in high demand. </a:t>
            </a:r>
          </a:p>
          <a:p>
            <a:pPr algn="just">
              <a:buNone/>
            </a:pPr>
            <a:r>
              <a:rPr lang="en-US" dirty="0" smtClean="0">
                <a:latin typeface="Times New Roman" pitchFamily="18" charset="0"/>
                <a:cs typeface="Times New Roman" pitchFamily="18" charset="0"/>
              </a:rPr>
              <a:t>	Engineering is a great choice that opens up many paths for the future.</a:t>
            </a:r>
            <a:endParaRPr lang="en-US" dirty="0">
              <a:latin typeface="Times New Roman" pitchFamily="18" charset="0"/>
              <a:cs typeface="Times New Roman" pitchFamily="18" charset="0"/>
            </a:endParaRPr>
          </a:p>
        </p:txBody>
      </p:sp>
      <p:pic>
        <p:nvPicPr>
          <p:cNvPr id="38913" name="Picture 1" descr="C:\Users\USER\Desktop\Applied &amp; Descriptive Ethics\STE\choice-flexibility.jpg"/>
          <p:cNvPicPr>
            <a:picLocks noChangeAspect="1" noChangeArrowheads="1"/>
          </p:cNvPicPr>
          <p:nvPr/>
        </p:nvPicPr>
        <p:blipFill>
          <a:blip r:embed="rId2"/>
          <a:srcRect/>
          <a:stretch>
            <a:fillRect/>
          </a:stretch>
        </p:blipFill>
        <p:spPr bwMode="auto">
          <a:xfrm>
            <a:off x="0" y="4648201"/>
            <a:ext cx="9144000" cy="2209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Intellectual Development</a:t>
            </a:r>
          </a:p>
          <a:p>
            <a:pPr algn="just">
              <a:buNone/>
            </a:pPr>
            <a:r>
              <a:rPr lang="en-US" dirty="0" smtClean="0">
                <a:latin typeface="Times New Roman" pitchFamily="18" charset="0"/>
                <a:cs typeface="Times New Roman" pitchFamily="18" charset="0"/>
              </a:rPr>
              <a:t>	Engineering will help you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grow</a:t>
            </a:r>
            <a:r>
              <a:rPr lang="en-US" dirty="0" smtClean="0">
                <a:latin typeface="Times New Roman" pitchFamily="18" charset="0"/>
                <a:cs typeface="Times New Roman" pitchFamily="18" charset="0"/>
              </a:rPr>
              <a:t> and </a:t>
            </a:r>
            <a:r>
              <a:rPr lang="en-US" dirty="0" smtClean="0">
                <a:effectLst>
                  <a:outerShdw blurRad="38100" dist="38100" dir="2700000" algn="tl">
                    <a:srgbClr val="000000">
                      <a:alpha val="43137"/>
                    </a:srgbClr>
                  </a:outerShdw>
                </a:effectLst>
                <a:latin typeface="Times New Roman" pitchFamily="18" charset="0"/>
                <a:cs typeface="Times New Roman" pitchFamily="18" charset="0"/>
              </a:rPr>
              <a:t>develop your ways of thinking</a:t>
            </a:r>
            <a:r>
              <a:rPr lang="en-US" dirty="0" smtClean="0">
                <a:latin typeface="Times New Roman" pitchFamily="18" charset="0"/>
                <a:cs typeface="Times New Roman" pitchFamily="18" charset="0"/>
              </a:rPr>
              <a:t>. Becoming an engineer will force you to work on many transferable skills including problem-solving and critical reasoning. In addition you'll study a large variety of topics in school, including engineering courses but also sciences, and even some arts and languages. Knowing more and having more useful skills will develop you as a person.</a:t>
            </a:r>
            <a:endParaRPr lang="en-US" dirty="0">
              <a:latin typeface="Times New Roman" pitchFamily="18" charset="0"/>
              <a:cs typeface="Times New Roman" pitchFamily="18" charset="0"/>
            </a:endParaRPr>
          </a:p>
        </p:txBody>
      </p:sp>
      <p:pic>
        <p:nvPicPr>
          <p:cNvPr id="37889" name="Picture 1" descr="C:\Users\USER\Desktop\Applied &amp; Descriptive Ethics\STE\clip-art-two-cog-brain.jpg"/>
          <p:cNvPicPr>
            <a:picLocks noChangeAspect="1" noChangeArrowheads="1"/>
          </p:cNvPicPr>
          <p:nvPr/>
        </p:nvPicPr>
        <p:blipFill>
          <a:blip r:embed="rId2">
            <a:lum bright="10000"/>
          </a:blip>
          <a:srcRect/>
          <a:stretch>
            <a:fillRect/>
          </a:stretch>
        </p:blipFill>
        <p:spPr bwMode="auto">
          <a:xfrm>
            <a:off x="0" y="5105400"/>
            <a:ext cx="9144000" cy="1752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descr="C:\Users\USER\Desktop\Applied &amp; Descriptive Ethics\STE\Entrepreneurship.jpg"/>
          <p:cNvPicPr>
            <a:picLocks noChangeAspect="1" noChangeArrowheads="1"/>
          </p:cNvPicPr>
          <p:nvPr/>
        </p:nvPicPr>
        <p:blipFill>
          <a:blip r:embed="rId2">
            <a:lum/>
          </a:blip>
          <a:srcRect/>
          <a:stretch>
            <a:fillRect/>
          </a:stretch>
        </p:blipFill>
        <p:spPr bwMode="auto">
          <a:xfrm>
            <a:off x="0" y="2209800"/>
            <a:ext cx="9144000" cy="4648200"/>
          </a:xfrm>
          <a:prstGeom prst="rect">
            <a:avLst/>
          </a:prstGeom>
          <a:noFill/>
        </p:spPr>
      </p:pic>
      <p:sp>
        <p:nvSpPr>
          <p:cNvPr id="5" name="Rectangle 4"/>
          <p:cNvSpPr/>
          <p:nvPr/>
        </p:nvSpPr>
        <p:spPr>
          <a:xfrm>
            <a:off x="0" y="1"/>
            <a:ext cx="9144000" cy="3416320"/>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Entrepreneurship</a:t>
            </a:r>
          </a:p>
          <a:p>
            <a:pPr algn="just"/>
            <a:r>
              <a:rPr lang="en-US" sz="3200" dirty="0" smtClean="0">
                <a:latin typeface="Times New Roman" pitchFamily="18" charset="0"/>
                <a:cs typeface="Times New Roman" pitchFamily="18" charset="0"/>
              </a:rPr>
              <a:t>Nobody wants to be a little bolt in a big corporate machine. </a:t>
            </a:r>
          </a:p>
          <a:p>
            <a:pPr algn="just"/>
            <a:endParaRPr lang="en-US" sz="10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Studying engineering provides you with the knowledge and skills to open up your own business and become your own boss.</a:t>
            </a:r>
          </a:p>
          <a:p>
            <a:pPr algn="just"/>
            <a:endParaRPr lang="en-US" sz="1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Engineering training exposes you to businesses and gets you more familiar with things like finance and marketing, which is important for business purposes, and transferable skills will help you run your own company.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Having technical knowledge will allow you to make a product and centre a business around it (just like John Phillip Green and Malgosia Green who studied computer science and systems design engineering and founded LearnHub!)</a:t>
            </a:r>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Challenge</a:t>
            </a:r>
          </a:p>
          <a:p>
            <a:pPr algn="just">
              <a:buNone/>
            </a:pPr>
            <a:r>
              <a:rPr lang="en-US" dirty="0" smtClean="0">
                <a:latin typeface="Times New Roman" pitchFamily="18" charset="0"/>
                <a:cs typeface="Times New Roman" pitchFamily="18" charset="0"/>
              </a:rPr>
              <a:t>	Everyone likes a good challenge, since life would be boring otherwise. Engineering is a challenge. Throughout both your studies and your later career, you will be faced with problems which will require your creativity and logical analysis skills. Real world problems will be open ended with no wrong or right answer- it'll be up to you to find a solution and stand up to it, convincing others it's right. </a:t>
            </a:r>
            <a:endParaRPr lang="en-US" dirty="0">
              <a:latin typeface="Times New Roman" pitchFamily="18" charset="0"/>
              <a:cs typeface="Times New Roman" pitchFamily="18" charset="0"/>
            </a:endParaRPr>
          </a:p>
        </p:txBody>
      </p:sp>
      <p:pic>
        <p:nvPicPr>
          <p:cNvPr id="35841" name="Picture 1" descr="C:\Users\USER\Desktop\Applied &amp; Descriptive Ethics\STE\challenge.gif"/>
          <p:cNvPicPr>
            <a:picLocks noChangeAspect="1" noChangeArrowheads="1"/>
          </p:cNvPicPr>
          <p:nvPr/>
        </p:nvPicPr>
        <p:blipFill>
          <a:blip r:embed="rId2"/>
          <a:srcRect/>
          <a:stretch>
            <a:fillRect/>
          </a:stretch>
        </p:blipFill>
        <p:spPr bwMode="auto">
          <a:xfrm>
            <a:off x="990600" y="4495800"/>
            <a:ext cx="7162800" cy="2362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	Engineering as a Profession:</a:t>
            </a:r>
          </a:p>
          <a:p>
            <a:pPr>
              <a:buNone/>
            </a:pPr>
            <a:endParaRPr lang="en-US" sz="1000" b="1"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Engineering training deals with the exact sciences.</a:t>
            </a:r>
          </a:p>
          <a:p>
            <a:pPr>
              <a:buNone/>
            </a:pPr>
            <a:endParaRPr lang="en-US" sz="11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That sort of exactness makes for truth and </a:t>
            </a:r>
            <a:r>
              <a:rPr lang="en-US" dirty="0" smtClean="0">
                <a:solidFill>
                  <a:srgbClr val="FF0000"/>
                </a:solidFill>
                <a:latin typeface="Times New Roman" pitchFamily="18" charset="0"/>
                <a:cs typeface="Times New Roman" pitchFamily="18" charset="0"/>
              </a:rPr>
              <a:t>c</a:t>
            </a:r>
            <a:r>
              <a:rPr lang="en-US" dirty="0" smtClean="0">
                <a:latin typeface="Times New Roman" pitchFamily="18" charset="0"/>
                <a:cs typeface="Times New Roman" pitchFamily="18" charset="0"/>
              </a:rPr>
              <a:t>onscience.</a:t>
            </a:r>
          </a:p>
          <a:p>
            <a:pPr>
              <a:buNone/>
            </a:pPr>
            <a:r>
              <a:rPr lang="en-US" sz="900" b="1" dirty="0" smtClean="0">
                <a:solidFill>
                  <a:srgbClr val="FF0000"/>
                </a:solidFill>
                <a:latin typeface="Times New Roman" pitchFamily="18" charset="0"/>
                <a:cs typeface="Times New Roman" pitchFamily="18" charset="0"/>
              </a:rPr>
              <a:t>									C:Sense of right and Wrong</a:t>
            </a:r>
            <a:endParaRPr lang="en-US" sz="9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It might be good for the world if more men had that sort of mental start in life even if they did not pursue the profession.</a:t>
            </a: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sz="1100" dirty="0" smtClean="0">
                <a:solidFill>
                  <a:srgbClr val="FF0000"/>
                </a:solidFill>
                <a:latin typeface="Times New Roman" pitchFamily="18" charset="0"/>
                <a:cs typeface="Times New Roman" pitchFamily="18" charset="0"/>
              </a:rPr>
              <a:t>	</a:t>
            </a:r>
            <a:endParaRPr lang="en-US" sz="1200" b="1" dirty="0">
              <a:solidFill>
                <a:srgbClr val="FF0000"/>
              </a:solidFill>
              <a:latin typeface="Times New Roman" pitchFamily="18" charset="0"/>
              <a:cs typeface="Times New Roman" pitchFamily="18" charset="0"/>
            </a:endParaRPr>
          </a:p>
        </p:txBody>
      </p:sp>
      <p:pic>
        <p:nvPicPr>
          <p:cNvPr id="49153" name="Picture 1" descr="C:\Users\USER\Desktop\Applied &amp; Descriptive Ethics\STE\training1 (1).jpg"/>
          <p:cNvPicPr>
            <a:picLocks noChangeAspect="1" noChangeArrowheads="1"/>
          </p:cNvPicPr>
          <p:nvPr/>
        </p:nvPicPr>
        <p:blipFill>
          <a:blip r:embed="rId2"/>
          <a:srcRect/>
          <a:stretch>
            <a:fillRect/>
          </a:stretch>
        </p:blipFill>
        <p:spPr bwMode="auto">
          <a:xfrm>
            <a:off x="0" y="3886200"/>
            <a:ext cx="9144000" cy="2971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descr="C:\Users\USER\Desktop\Applied &amp; Descriptive Ethics\STE\Creativity_is_boundless_by_Pixelnase.jpe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6" name="Rectangle 5"/>
          <p:cNvSpPr/>
          <p:nvPr/>
        </p:nvSpPr>
        <p:spPr>
          <a:xfrm>
            <a:off x="0" y="0"/>
            <a:ext cx="9144000" cy="6063198"/>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Creativity</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solidFill>
                  <a:schemeClr val="bg1"/>
                </a:solidFill>
                <a:latin typeface="Times New Roman" pitchFamily="18" charset="0"/>
                <a:cs typeface="Times New Roman" pitchFamily="18" charset="0"/>
              </a:rPr>
              <a:t/>
            </a:r>
            <a:br>
              <a:rPr lang="en-US" sz="2800" dirty="0" smtClean="0">
                <a:solidFill>
                  <a:schemeClr val="bg1"/>
                </a:solidFill>
                <a:latin typeface="Times New Roman" pitchFamily="18" charset="0"/>
                <a:cs typeface="Times New Roman" pitchFamily="18" charset="0"/>
              </a:rPr>
            </a:b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Most jobs don't allow you to be creative. </a:t>
            </a:r>
          </a:p>
          <a:p>
            <a:endParaRPr lang="en-US"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Engineering, on the other hand, lets you exercise your judgment however you want. </a:t>
            </a:r>
          </a:p>
          <a:p>
            <a:endParaRPr lang="en-US"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You'll need to be creative to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come up with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solutions to fascinating problems, and you'll be able to use both concrete knowledge and your own thoughts and views when coming up with a successful original design or development. </a:t>
            </a:r>
          </a:p>
          <a:p>
            <a:endParaRPr lang="en-US" sz="1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Engineering is the art of science!</a:t>
            </a:r>
            <a:endParaRPr lang="en-US" sz="32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Discovery</a:t>
            </a:r>
          </a:p>
          <a:p>
            <a:pPr algn="just">
              <a:buNone/>
            </a:pPr>
            <a:r>
              <a:rPr lang="en-US" dirty="0" smtClean="0">
                <a:latin typeface="Times New Roman" pitchFamily="18" charset="0"/>
                <a:cs typeface="Times New Roman" pitchFamily="18" charset="0"/>
              </a:rPr>
              <a:t>	An engineering education will help you discover how the world works. You may be dealing with recent issues such as electric cars, alternative energy sources, nuclear reactors, and more. You may end up seeking for answers on how to solve world hunger or what kinds of technology cause cancer. Engineering is interconnected with science and research, and it will allow you to learn and discover a world of knowledge.</a:t>
            </a:r>
            <a:endParaRPr lang="en-US" dirty="0">
              <a:latin typeface="Times New Roman" pitchFamily="18" charset="0"/>
              <a:cs typeface="Times New Roman" pitchFamily="18" charset="0"/>
            </a:endParaRPr>
          </a:p>
        </p:txBody>
      </p:sp>
      <p:pic>
        <p:nvPicPr>
          <p:cNvPr id="33794" name="Picture 2" descr="C:\Users\USER\Desktop\Applied &amp; Descriptive Ethics\STE\path-to-God.jpg"/>
          <p:cNvPicPr>
            <a:picLocks noChangeAspect="1" noChangeArrowheads="1"/>
          </p:cNvPicPr>
          <p:nvPr/>
        </p:nvPicPr>
        <p:blipFill>
          <a:blip r:embed="rId2"/>
          <a:srcRect/>
          <a:stretch>
            <a:fillRect/>
          </a:stretch>
        </p:blipFill>
        <p:spPr bwMode="auto">
          <a:xfrm>
            <a:off x="4114800" y="4572000"/>
            <a:ext cx="5029200" cy="2286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Society Needs You</a:t>
            </a:r>
          </a:p>
          <a:p>
            <a:pPr algn="just">
              <a:buNone/>
            </a:pPr>
            <a:r>
              <a:rPr lang="en-US" dirty="0" smtClean="0">
                <a:latin typeface="Times New Roman" pitchFamily="18" charset="0"/>
                <a:cs typeface="Times New Roman" pitchFamily="18" charset="0"/>
              </a:rPr>
              <a:t>	If you're smart, you have a responsibility to society. Don't waste your brain power- become an engineer. From the early days of dawn engineers have worked to benefit society- developing everything from necessary forms of safety and security measures and transportation mechanisms, to devices and technologies that enrich life and make it better and more comfortable for everyone. New engineering trends may help solve issues like diseases, hunger, energy, and pollution problems. Make a difference- help us engineer a better tomorrow.</a:t>
            </a:r>
            <a:endParaRPr lang="en-US" dirty="0">
              <a:latin typeface="Times New Roman" pitchFamily="18" charset="0"/>
              <a:cs typeface="Times New Roman" pitchFamily="18" charset="0"/>
            </a:endParaRPr>
          </a:p>
        </p:txBody>
      </p:sp>
      <p:pic>
        <p:nvPicPr>
          <p:cNvPr id="32769" name="Picture 1" descr="C:\Users\USER\Desktop\Applied &amp; Descriptive Ethics\STE\download (5).jpg"/>
          <p:cNvPicPr>
            <a:picLocks noChangeAspect="1" noChangeArrowheads="1"/>
          </p:cNvPicPr>
          <p:nvPr/>
        </p:nvPicPr>
        <p:blipFill>
          <a:blip r:embed="rId2"/>
          <a:srcRect/>
          <a:stretch>
            <a:fillRect/>
          </a:stretch>
        </p:blipFill>
        <p:spPr bwMode="auto">
          <a:xfrm>
            <a:off x="6324601" y="5562600"/>
            <a:ext cx="2819400" cy="1295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sz="3600" b="1" dirty="0" smtClean="0">
                <a:latin typeface="Times New Roman" pitchFamily="18" charset="0"/>
                <a:cs typeface="Times New Roman" pitchFamily="18" charset="0"/>
              </a:rPr>
              <a:t>Types of Natural Resources</a:t>
            </a:r>
          </a:p>
          <a:p>
            <a:pPr>
              <a:buNone/>
            </a:pPr>
            <a:r>
              <a:rPr lang="en-US" sz="4000" dirty="0" smtClean="0">
                <a:latin typeface="Times New Roman" pitchFamily="18" charset="0"/>
                <a:cs typeface="Times New Roman" pitchFamily="18" charset="0"/>
              </a:rPr>
              <a:t>	</a:t>
            </a:r>
          </a:p>
          <a:p>
            <a:pPr>
              <a:buNone/>
            </a:pPr>
            <a:r>
              <a:rPr lang="en-US" sz="4000" dirty="0" smtClean="0">
                <a:latin typeface="Times New Roman" pitchFamily="18" charset="0"/>
                <a:cs typeface="Times New Roman" pitchFamily="18" charset="0"/>
              </a:rPr>
              <a:t>			</a:t>
            </a:r>
            <a:endParaRPr lang="en-US" dirty="0"/>
          </a:p>
        </p:txBody>
      </p:sp>
      <p:pic>
        <p:nvPicPr>
          <p:cNvPr id="31745" name="Picture 1" descr="C:\Users\USER\Desktop\Applied &amp; Descriptive Ethics\STE\renewable-and-non-renewable-resources-1-638.jpg"/>
          <p:cNvPicPr>
            <a:picLocks noChangeAspect="1" noChangeArrowheads="1"/>
          </p:cNvPicPr>
          <p:nvPr/>
        </p:nvPicPr>
        <p:blipFill>
          <a:blip r:embed="rId2"/>
          <a:srcRect/>
          <a:stretch>
            <a:fillRect/>
          </a:stretch>
        </p:blipFill>
        <p:spPr bwMode="auto">
          <a:xfrm>
            <a:off x="0" y="0"/>
            <a:ext cx="9144000" cy="6934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USER\Desktop\Applied &amp; Descriptive Ethics\STE\forest_65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0" y="3244334"/>
            <a:ext cx="9143999" cy="1200329"/>
          </a:xfrm>
          <a:prstGeom prst="rect">
            <a:avLst/>
          </a:prstGeom>
        </p:spPr>
        <p:txBody>
          <a:bodyPr wrap="square">
            <a:spAutoFit/>
          </a:bodyPr>
          <a:lstStyle/>
          <a:p>
            <a:pPr algn="ctr"/>
            <a:r>
              <a:rPr lang="en-US" sz="7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Renewable resource</a:t>
            </a:r>
            <a:endParaRPr lang="en-US" sz="7200"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0" y="4191000"/>
            <a:ext cx="9144000" cy="707886"/>
          </a:xfrm>
          <a:prstGeom prst="rect">
            <a:avLst/>
          </a:prstGeom>
        </p:spPr>
        <p:txBody>
          <a:bodyPr wrap="square">
            <a:spAutoFit/>
          </a:bodyPr>
          <a:lstStyle/>
          <a:p>
            <a:pPr algn="ctr"/>
            <a:r>
              <a:rPr lang="en-US" sz="20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Renewable resources  are natural resources  that can be replenished in  a  short period of time.</a:t>
            </a:r>
            <a:endParaRPr lang="en-US" sz="20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just">
              <a:buNone/>
            </a:pPr>
            <a:r>
              <a:rPr lang="en-US" dirty="0" smtClean="0">
                <a:latin typeface="Times New Roman" pitchFamily="18" charset="0"/>
                <a:cs typeface="Times New Roman" pitchFamily="18" charset="0"/>
              </a:rPr>
              <a:t>	A </a:t>
            </a:r>
            <a:r>
              <a:rPr lang="en-US" b="1" dirty="0" smtClean="0">
                <a:latin typeface="Times New Roman" pitchFamily="18" charset="0"/>
                <a:cs typeface="Times New Roman" pitchFamily="18" charset="0"/>
              </a:rPr>
              <a:t>renewable resource</a:t>
            </a:r>
            <a:r>
              <a:rPr lang="en-US" dirty="0" smtClean="0">
                <a:latin typeface="Times New Roman" pitchFamily="18" charset="0"/>
                <a:cs typeface="Times New Roman" pitchFamily="18" charset="0"/>
              </a:rPr>
              <a:t> is an organic natural resource that can replenish in due time compared to the usage, either through biological reproduction or other naturally recurring processes. </a:t>
            </a:r>
          </a:p>
          <a:p>
            <a:pPr>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Renewable resources are a part of Earth's natural environment and the largest components of its ecosphere. A positive life cycle assessment is a key indicator of a resource's sustainability</a:t>
            </a:r>
          </a:p>
          <a:p>
            <a:pPr>
              <a:buNone/>
            </a:pPr>
            <a:endParaRPr lang="en-US" sz="800" dirty="0" smtClean="0">
              <a:latin typeface="Times New Roman" pitchFamily="18" charset="0"/>
              <a:cs typeface="Times New Roman" pitchFamily="18" charset="0"/>
            </a:endParaRPr>
          </a:p>
          <a:p>
            <a:pPr algn="just">
              <a:buNone/>
            </a:pPr>
            <a:r>
              <a:rPr lang="en-US" b="1" i="1" dirty="0" smtClean="0">
                <a:latin typeface="Times New Roman" pitchFamily="18" charset="0"/>
                <a:cs typeface="Times New Roman" pitchFamily="18" charset="0"/>
              </a:rPr>
              <a:t>	Paul Alfred Weiss defined Renewable Resources as: </a:t>
            </a:r>
          </a:p>
          <a:p>
            <a:pPr algn="just">
              <a:buNone/>
            </a:pPr>
            <a:r>
              <a:rPr lang="en-US" b="1" i="1" dirty="0" smtClean="0">
                <a:latin typeface="Times New Roman" pitchFamily="18" charset="0"/>
                <a:cs typeface="Times New Roman" pitchFamily="18" charset="0"/>
              </a:rPr>
              <a:t>	"The total range of living organisms providing man with food, fibres, drugs, etc...".</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Desktop\Applied &amp; Descriptive Ethics\STE\images (7).jpg"/>
          <p:cNvPicPr>
            <a:picLocks noChangeAspect="1" noChangeArrowheads="1"/>
          </p:cNvPicPr>
          <p:nvPr/>
        </p:nvPicPr>
        <p:blipFill>
          <a:blip r:embed="rId2">
            <a:lum bright="31000" contrast="-44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555641"/>
          </a:xfrm>
          <a:prstGeom prst="rect">
            <a:avLst/>
          </a:prstGeom>
        </p:spPr>
        <p:txBody>
          <a:bodyPr wrap="square">
            <a:spAutoFit/>
          </a:bodyPr>
          <a:lstStyle/>
          <a:p>
            <a:r>
              <a:rPr lang="en-US" sz="2800" b="1" dirty="0" smtClean="0">
                <a:latin typeface="Times New Roman" pitchFamily="18" charset="0"/>
                <a:cs typeface="Times New Roman" pitchFamily="18" charset="0"/>
              </a:rPr>
              <a:t>Food and water:</a:t>
            </a:r>
          </a:p>
          <a:p>
            <a:pPr>
              <a:buNone/>
            </a:pPr>
            <a:r>
              <a:rPr lang="en-US" sz="2800" b="1" dirty="0" smtClean="0">
                <a:latin typeface="Times New Roman" pitchFamily="18" charset="0"/>
                <a:cs typeface="Times New Roman" pitchFamily="18" charset="0"/>
              </a:rPr>
              <a:t>Water resources</a:t>
            </a: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Water can be considered a renewable material when carefully controlled usage, treatment, and release are followed. </a:t>
            </a:r>
          </a:p>
          <a:p>
            <a:pPr algn="just">
              <a:buNone/>
            </a:pPr>
            <a:r>
              <a:rPr lang="en-US" sz="2800" b="1" dirty="0" smtClean="0">
                <a:latin typeface="Times New Roman" pitchFamily="18" charset="0"/>
                <a:cs typeface="Times New Roman" pitchFamily="18" charset="0"/>
              </a:rPr>
              <a:t>For example</a:t>
            </a:r>
            <a:r>
              <a:rPr lang="en-US" sz="2800" dirty="0" smtClean="0">
                <a:latin typeface="Times New Roman" pitchFamily="18" charset="0"/>
                <a:cs typeface="Times New Roman" pitchFamily="18" charset="0"/>
              </a:rPr>
              <a:t>, groundwater is usually removed from an aquifer at a rate much greater than its very slow natural recharge, and so groundwater is considered non-renewable. </a:t>
            </a:r>
          </a:p>
          <a:p>
            <a:pPr>
              <a:buNone/>
            </a:pPr>
            <a:endParaRPr lang="en-US" sz="2800" dirty="0" smtClean="0">
              <a:latin typeface="Times New Roman" pitchFamily="18" charset="0"/>
              <a:cs typeface="Times New Roman" pitchFamily="18" charset="0"/>
            </a:endParaRPr>
          </a:p>
          <a:p>
            <a:pPr algn="just">
              <a:buNone/>
            </a:pPr>
            <a:r>
              <a:rPr lang="en-US" sz="2800" dirty="0" smtClean="0">
                <a:latin typeface="Times New Roman" pitchFamily="18" charset="0"/>
                <a:cs typeface="Times New Roman" pitchFamily="18" charset="0"/>
              </a:rPr>
              <a:t>	Removal of water from the pore spaces may cause permanent compaction (subsidence) that cannot be renewed. 97.5% of the water on the Earth is salt water, and 3% is fresh water; slightly over two thirds of this is frozen in glaciers and polar ice caps. The remaining unfrozen freshwater is found mainly as groundwater, with only a small fraction (0,008%) present above ground or in the air.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USER\Desktop\Applied &amp; Descriptive Ethics\STE\1280px-Earth's_water_distribution.svg.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just"/>
            <a:r>
              <a:rPr lang="en-US" dirty="0" smtClean="0">
                <a:latin typeface="Times New Roman" pitchFamily="18" charset="0"/>
                <a:cs typeface="Times New Roman" pitchFamily="18" charset="0"/>
              </a:rPr>
              <a:t>Water pollution is one of the main concerns regarding water resources. </a:t>
            </a:r>
          </a:p>
          <a:p>
            <a:pPr algn="just"/>
            <a:r>
              <a:rPr lang="en-US" dirty="0" smtClean="0">
                <a:latin typeface="Times New Roman" pitchFamily="18" charset="0"/>
                <a:cs typeface="Times New Roman" pitchFamily="18" charset="0"/>
              </a:rPr>
              <a:t>It is estimated that 22% of worldwide water is used in industry. </a:t>
            </a:r>
          </a:p>
          <a:p>
            <a:pPr algn="just"/>
            <a:r>
              <a:rPr lang="en-US" dirty="0" smtClean="0">
                <a:latin typeface="Times New Roman" pitchFamily="18" charset="0"/>
                <a:cs typeface="Times New Roman" pitchFamily="18" charset="0"/>
              </a:rPr>
              <a:t>Major industrial users include hydroelectric dams, thermoelectric power plants, which use water for cooling, ore and oil refineries, which use water in chemical processes, and manufacturing plants, which use water as a solvent.</a:t>
            </a:r>
          </a:p>
          <a:p>
            <a:endParaRPr lang="en-US" dirty="0">
              <a:latin typeface="Times New Roman" pitchFamily="18" charset="0"/>
              <a:cs typeface="Times New Roman" pitchFamily="18" charset="0"/>
            </a:endParaRPr>
          </a:p>
        </p:txBody>
      </p:sp>
      <p:pic>
        <p:nvPicPr>
          <p:cNvPr id="27649" name="Picture 1" descr="C:\Users\USER\Desktop\Applied &amp; Descriptive Ethics\STE\water-pollution-is-a-worldwide-problem-1728x800_c.jpg"/>
          <p:cNvPicPr>
            <a:picLocks noChangeAspect="1" noChangeArrowheads="1"/>
          </p:cNvPicPr>
          <p:nvPr/>
        </p:nvPicPr>
        <p:blipFill>
          <a:blip r:embed="rId2"/>
          <a:srcRect/>
          <a:stretch>
            <a:fillRect/>
          </a:stretch>
        </p:blipFill>
        <p:spPr bwMode="auto">
          <a:xfrm>
            <a:off x="0" y="4648200"/>
            <a:ext cx="9144000" cy="2286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92500" lnSpcReduction="10000"/>
          </a:bodyPr>
          <a:lstStyle/>
          <a:p>
            <a:pPr>
              <a:buNone/>
            </a:pPr>
            <a:r>
              <a:rPr lang="en-US" b="1" dirty="0" smtClean="0">
                <a:latin typeface="Times New Roman" pitchFamily="18" charset="0"/>
                <a:cs typeface="Times New Roman" pitchFamily="18" charset="0"/>
              </a:rPr>
              <a:t>	Non agricultural food:</a:t>
            </a:r>
          </a:p>
          <a:p>
            <a:pPr algn="just">
              <a:buNone/>
            </a:pPr>
            <a:r>
              <a:rPr lang="en-US" dirty="0" smtClean="0">
                <a:latin typeface="Times New Roman" pitchFamily="18" charset="0"/>
                <a:cs typeface="Times New Roman" pitchFamily="18" charset="0"/>
              </a:rPr>
              <a:t>	Food is any substance consumed to provide nutritional support for the body. </a:t>
            </a:r>
          </a:p>
          <a:p>
            <a:pPr algn="just">
              <a:buNone/>
            </a:pPr>
            <a:r>
              <a:rPr lang="en-US" dirty="0" smtClean="0">
                <a:latin typeface="Times New Roman" pitchFamily="18" charset="0"/>
                <a:cs typeface="Times New Roman" pitchFamily="18" charset="0"/>
              </a:rPr>
              <a:t>	Most food has its origin in renewable resources. </a:t>
            </a:r>
          </a:p>
          <a:p>
            <a:pPr algn="just">
              <a:buNone/>
            </a:pPr>
            <a:r>
              <a:rPr lang="en-US" dirty="0" smtClean="0">
                <a:latin typeface="Times New Roman" pitchFamily="18" charset="0"/>
                <a:cs typeface="Times New Roman" pitchFamily="18" charset="0"/>
              </a:rPr>
              <a:t>	Food is obtained directly from plants and animals.</a:t>
            </a:r>
          </a:p>
          <a:p>
            <a:pPr algn="just">
              <a:buNone/>
            </a:pPr>
            <a:r>
              <a:rPr lang="en-US" dirty="0" smtClean="0">
                <a:latin typeface="Times New Roman" pitchFamily="18" charset="0"/>
                <a:cs typeface="Times New Roman" pitchFamily="18" charset="0"/>
              </a:rPr>
              <a:t>	Wild berries and other fruits, mushrooms, plants, seeds and naturally growing edible resources, still represent a valuable source of nutrition in many countries, especially in rural areas. in fact many wild animals are dependent on wild plants and fruits as a source of food.</a:t>
            </a:r>
          </a:p>
          <a:p>
            <a:pPr algn="just">
              <a:buNone/>
            </a:pPr>
            <a:r>
              <a:rPr lang="en-US" dirty="0" smtClean="0">
                <a:latin typeface="Times New Roman" pitchFamily="18" charset="0"/>
                <a:cs typeface="Times New Roman" pitchFamily="18" charset="0"/>
              </a:rPr>
              <a:t>	Hunting may not be the first source of meat in the modernized world, but it is still an important and essential source for many rural and remote groups. It is also the sole source of feeding for wild carnivores.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C:\Users\USER\Desktop\Applied &amp; Descriptive Ethics\STE\be-careful-money-doesnt-make-happiness2.jpg"/>
          <p:cNvPicPr>
            <a:picLocks noChangeAspect="1" noChangeArrowheads="1"/>
          </p:cNvPicPr>
          <p:nvPr/>
        </p:nvPicPr>
        <p:blipFill>
          <a:blip r:embed="rId2">
            <a:lum bright="46000" contrast="-55000"/>
          </a:blip>
          <a:srcRect/>
          <a:stretch>
            <a:fillRect/>
          </a:stretch>
        </p:blipFill>
        <p:spPr bwMode="auto">
          <a:xfrm>
            <a:off x="0" y="0"/>
            <a:ext cx="9144000" cy="6858000"/>
          </a:xfrm>
          <a:prstGeom prst="rect">
            <a:avLst/>
          </a:prstGeom>
          <a:noFill/>
        </p:spPr>
      </p:pic>
      <p:sp>
        <p:nvSpPr>
          <p:cNvPr id="7" name="Rectangle 6"/>
          <p:cNvSpPr/>
          <p:nvPr/>
        </p:nvSpPr>
        <p:spPr>
          <a:xfrm>
            <a:off x="0" y="0"/>
            <a:ext cx="9144000" cy="6678751"/>
          </a:xfrm>
          <a:prstGeom prst="rect">
            <a:avLst/>
          </a:prstGeom>
        </p:spPr>
        <p:txBody>
          <a:bodyPr wrap="square">
            <a:spAutoFit/>
          </a:bodyPr>
          <a:lstStyle/>
          <a:p>
            <a:pPr algn="just">
              <a:buNone/>
            </a:pPr>
            <a:endParaRPr lang="en-US" sz="8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It is a </a:t>
            </a:r>
            <a:r>
              <a:rPr lang="en-US" sz="32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great</a:t>
            </a:r>
            <a:r>
              <a:rPr lang="en-US" sz="3200" dirty="0" smtClean="0">
                <a:latin typeface="Times New Roman" pitchFamily="18" charset="0"/>
                <a:cs typeface="Times New Roman" pitchFamily="18" charset="0"/>
              </a:rPr>
              <a:t> profession. </a:t>
            </a:r>
          </a:p>
          <a:p>
            <a:pPr algn="just">
              <a:buNone/>
            </a:pPr>
            <a:endParaRPr lang="en-US" sz="800" dirty="0" smtClean="0">
              <a:latin typeface="Times New Roman" pitchFamily="18" charset="0"/>
              <a:cs typeface="Times New Roman" pitchFamily="18" charset="0"/>
            </a:endParaRPr>
          </a:p>
          <a:p>
            <a:pPr>
              <a:buNone/>
            </a:pPr>
            <a:endParaRPr lang="en-US" sz="1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There is the fascination of watching a figment of the imagination emerge through the aid of </a:t>
            </a:r>
            <a:r>
              <a:rPr lang="en-US" sz="32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science to a plan on paper. </a:t>
            </a:r>
          </a:p>
          <a:p>
            <a:pPr algn="just">
              <a:buNone/>
            </a:pPr>
            <a:endParaRPr lang="en-US" sz="8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endParaRPr>
          </a:p>
          <a:p>
            <a:pPr>
              <a:buNone/>
            </a:pPr>
            <a:endParaRPr lang="en-US" sz="1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Then it </a:t>
            </a:r>
            <a:r>
              <a:rPr lang="en-US" sz="32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moves to realization </a:t>
            </a:r>
            <a:r>
              <a:rPr lang="en-US" sz="3200" dirty="0" smtClean="0">
                <a:latin typeface="Times New Roman" pitchFamily="18" charset="0"/>
                <a:cs typeface="Times New Roman" pitchFamily="18" charset="0"/>
              </a:rPr>
              <a:t>in stone or metal or energy. </a:t>
            </a:r>
          </a:p>
          <a:p>
            <a:pPr algn="just">
              <a:buNone/>
            </a:pPr>
            <a:endParaRPr lang="en-US" sz="800" dirty="0" smtClean="0">
              <a:latin typeface="Times New Roman" pitchFamily="18" charset="0"/>
              <a:cs typeface="Times New Roman" pitchFamily="18" charset="0"/>
            </a:endParaRPr>
          </a:p>
          <a:p>
            <a:pPr>
              <a:buNone/>
            </a:pPr>
            <a:endParaRPr lang="en-US" sz="1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Then it </a:t>
            </a:r>
            <a:r>
              <a:rPr lang="en-US" sz="32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brings jobs </a:t>
            </a:r>
            <a:r>
              <a:rPr lang="en-US" sz="3200" dirty="0" smtClean="0">
                <a:latin typeface="Times New Roman" pitchFamily="18" charset="0"/>
                <a:cs typeface="Times New Roman" pitchFamily="18" charset="0"/>
              </a:rPr>
              <a:t>and </a:t>
            </a:r>
            <a:r>
              <a:rPr lang="en-US" sz="3200" b="1"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homes to men/woman</a:t>
            </a:r>
            <a:r>
              <a:rPr lang="en-US" sz="3200" dirty="0" smtClean="0">
                <a:latin typeface="Times New Roman" pitchFamily="18" charset="0"/>
                <a:cs typeface="Times New Roman" pitchFamily="18" charset="0"/>
              </a:rPr>
              <a:t>. </a:t>
            </a:r>
          </a:p>
          <a:p>
            <a:pPr algn="just">
              <a:buNone/>
            </a:pPr>
            <a:endParaRPr lang="en-US" sz="800" dirty="0" smtClean="0">
              <a:latin typeface="Times New Roman" pitchFamily="18" charset="0"/>
              <a:cs typeface="Times New Roman" pitchFamily="18" charset="0"/>
            </a:endParaRPr>
          </a:p>
          <a:p>
            <a:pPr>
              <a:buNone/>
            </a:pPr>
            <a:endParaRPr lang="en-US" sz="1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Then it </a:t>
            </a:r>
            <a:r>
              <a:rPr lang="en-US" sz="32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elevates</a:t>
            </a:r>
            <a:r>
              <a:rPr lang="en-US" sz="3200" dirty="0" smtClean="0">
                <a:latin typeface="Times New Roman" pitchFamily="18" charset="0"/>
                <a:cs typeface="Times New Roman" pitchFamily="18" charset="0"/>
              </a:rPr>
              <a:t> the </a:t>
            </a:r>
            <a:r>
              <a:rPr lang="en-US" sz="32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standards of living </a:t>
            </a:r>
            <a:r>
              <a:rPr lang="en-US" sz="3200" dirty="0" smtClean="0">
                <a:latin typeface="Times New Roman" pitchFamily="18" charset="0"/>
                <a:cs typeface="Times New Roman" pitchFamily="18" charset="0"/>
              </a:rPr>
              <a:t>and </a:t>
            </a:r>
            <a:r>
              <a:rPr lang="en-US" sz="32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adds</a:t>
            </a:r>
            <a:r>
              <a:rPr lang="en-US" sz="3200" dirty="0" smtClean="0">
                <a:latin typeface="Times New Roman" pitchFamily="18" charset="0"/>
                <a:cs typeface="Times New Roman" pitchFamily="18" charset="0"/>
              </a:rPr>
              <a:t> to the </a:t>
            </a:r>
            <a:r>
              <a:rPr lang="en-US" sz="3200" b="1"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comforts of life</a:t>
            </a:r>
            <a:r>
              <a:rPr lang="en-US" sz="3200" dirty="0" smtClean="0">
                <a:latin typeface="Times New Roman" pitchFamily="18" charset="0"/>
                <a:cs typeface="Times New Roman" pitchFamily="18" charset="0"/>
              </a:rPr>
              <a:t>. </a:t>
            </a:r>
          </a:p>
          <a:p>
            <a:pPr algn="just">
              <a:buNone/>
            </a:pPr>
            <a:endParaRPr lang="en-US" sz="800" dirty="0" smtClean="0">
              <a:latin typeface="Times New Roman" pitchFamily="18" charset="0"/>
              <a:cs typeface="Times New Roman" pitchFamily="18" charset="0"/>
            </a:endParaRPr>
          </a:p>
          <a:p>
            <a:pPr>
              <a:buNone/>
            </a:pPr>
            <a:endParaRPr lang="en-US" sz="1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That is the </a:t>
            </a:r>
            <a:r>
              <a:rPr lang="en-US" sz="3200" b="1"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engineer's high privilege</a:t>
            </a:r>
            <a:r>
              <a:rPr lang="en-US" sz="3200" dirty="0" smtClean="0">
                <a:latin typeface="Times New Roman" pitchFamily="18" charset="0"/>
                <a:cs typeface="Times New Roman" pitchFamily="18" charset="0"/>
              </a:rPr>
              <a:t>.</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USER\Desktop\Applied &amp; Descriptive Ethics\STE\sustainable-agrculture.jpg"/>
          <p:cNvPicPr>
            <a:picLocks noChangeAspect="1" noChangeArrowheads="1"/>
          </p:cNvPicPr>
          <p:nvPr/>
        </p:nvPicPr>
        <p:blipFill>
          <a:blip r:embed="rId2">
            <a:lum bright="52000" contrast="-43000"/>
          </a:blip>
          <a:srcRect/>
          <a:stretch>
            <a:fillRect/>
          </a:stretch>
        </p:blipFill>
        <p:spPr bwMode="auto">
          <a:xfrm>
            <a:off x="0" y="0"/>
            <a:ext cx="9144000" cy="6934200"/>
          </a:xfrm>
          <a:prstGeom prst="rect">
            <a:avLst/>
          </a:prstGeom>
          <a:noFill/>
        </p:spPr>
      </p:pic>
      <p:sp>
        <p:nvSpPr>
          <p:cNvPr id="5" name="Rectangle 4"/>
          <p:cNvSpPr/>
          <p:nvPr/>
        </p:nvSpPr>
        <p:spPr>
          <a:xfrm>
            <a:off x="0" y="0"/>
            <a:ext cx="9144000" cy="6863417"/>
          </a:xfrm>
          <a:prstGeom prst="rect">
            <a:avLst/>
          </a:prstGeom>
        </p:spPr>
        <p:txBody>
          <a:bodyPr wrap="square">
            <a:spAutoFit/>
          </a:bodyPr>
          <a:lstStyle/>
          <a:p>
            <a:pPr>
              <a:buNone/>
            </a:pPr>
            <a:r>
              <a:rPr lang="en-US" sz="3200" b="1" dirty="0" smtClean="0">
                <a:latin typeface="Times New Roman" pitchFamily="18" charset="0"/>
                <a:cs typeface="Times New Roman" pitchFamily="18" charset="0"/>
              </a:rPr>
              <a:t>Sustainable agriculture:</a:t>
            </a:r>
          </a:p>
          <a:p>
            <a:pPr algn="just">
              <a:buNone/>
            </a:pPr>
            <a:r>
              <a:rPr lang="en-US" sz="3200" dirty="0" smtClean="0">
                <a:latin typeface="Times New Roman" pitchFamily="18" charset="0"/>
                <a:cs typeface="Times New Roman" pitchFamily="18" charset="0"/>
              </a:rPr>
              <a:t>It is defined as "an integrated system of plant and animal production practices having a site-specific application that will last over </a:t>
            </a:r>
          </a:p>
          <a:p>
            <a:pPr>
              <a:buNone/>
            </a:pPr>
            <a:endParaRPr lang="en-US" sz="1200" dirty="0" smtClean="0"/>
          </a:p>
          <a:p>
            <a:pPr algn="just">
              <a:buNone/>
            </a:pPr>
            <a:r>
              <a:rPr lang="en-US" sz="3200" dirty="0" smtClean="0">
                <a:latin typeface="Times New Roman" pitchFamily="18" charset="0"/>
                <a:cs typeface="Times New Roman" pitchFamily="18" charset="0"/>
              </a:rPr>
              <a:t>Expansion of agricultural land has an impact on biodiversity and contributes to deforestation.</a:t>
            </a:r>
          </a:p>
          <a:p>
            <a:pPr algn="just">
              <a:buNone/>
            </a:pPr>
            <a:endParaRPr lang="en-US" sz="1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The Food and Agriculture Organisation of the United Nations estimates that in coming decades, cropland will continue to be lost to industrial and urban development, along with reclamation of wetlands, and conversion of forest to cultivation, resulting in the loss of biodiversity and increased soil erosion.</a:t>
            </a:r>
          </a:p>
          <a:p>
            <a:pPr>
              <a:buNone/>
            </a:pP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Threats to renewable resources:</a:t>
            </a:r>
          </a:p>
          <a:p>
            <a:pPr algn="just"/>
            <a:r>
              <a:rPr lang="en-US" dirty="0" smtClean="0">
                <a:latin typeface="Times New Roman" pitchFamily="18" charset="0"/>
                <a:cs typeface="Times New Roman" pitchFamily="18" charset="0"/>
              </a:rPr>
              <a:t>Renewable resources are endangered by non-regulated industrial developments and </a:t>
            </a:r>
            <a:r>
              <a:rPr lang="en-US" dirty="0" err="1" smtClean="0">
                <a:latin typeface="Times New Roman" pitchFamily="18" charset="0"/>
                <a:cs typeface="Times New Roman" pitchFamily="18" charset="0"/>
              </a:rPr>
              <a:t>growth.They</a:t>
            </a:r>
            <a:r>
              <a:rPr lang="en-US" dirty="0" smtClean="0">
                <a:latin typeface="Times New Roman" pitchFamily="18" charset="0"/>
                <a:cs typeface="Times New Roman" pitchFamily="18" charset="0"/>
              </a:rPr>
              <a:t> must be carefully managed to avoid exceeding the natural world's capacity to replenish them. A life cycle assessment provides a systematic means of evaluating renewability. </a:t>
            </a:r>
            <a:endParaRPr lang="en-US" dirty="0">
              <a:latin typeface="Times New Roman" pitchFamily="18" charset="0"/>
              <a:cs typeface="Times New Roman" pitchFamily="18" charset="0"/>
            </a:endParaRPr>
          </a:p>
        </p:txBody>
      </p:sp>
      <p:pic>
        <p:nvPicPr>
          <p:cNvPr id="24580" name="Picture 4" descr="C:\Users\USER\Desktop\Applied &amp; Descriptive Ethics\STE\cartoon.jpg"/>
          <p:cNvPicPr>
            <a:picLocks noChangeAspect="1" noChangeArrowheads="1"/>
          </p:cNvPicPr>
          <p:nvPr/>
        </p:nvPicPr>
        <p:blipFill>
          <a:blip r:embed="rId2"/>
          <a:srcRect/>
          <a:stretch>
            <a:fillRect/>
          </a:stretch>
        </p:blipFill>
        <p:spPr bwMode="auto">
          <a:xfrm>
            <a:off x="0" y="3657600"/>
            <a:ext cx="9144000" cy="3200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191000" cy="3046988"/>
          </a:xfrm>
          <a:prstGeom prst="rect">
            <a:avLst/>
          </a:prstGeom>
        </p:spPr>
        <p:txBody>
          <a:bodyPr wrap="square">
            <a:spAutoFit/>
          </a:bodyPr>
          <a:lstStyle/>
          <a:p>
            <a:pPr algn="just"/>
            <a:r>
              <a:rPr lang="en-US" sz="3200" dirty="0" smtClean="0">
                <a:latin typeface="Times New Roman" pitchFamily="18" charset="0"/>
                <a:cs typeface="Times New Roman" pitchFamily="18" charset="0"/>
              </a:rPr>
              <a:t>This is a matter of </a:t>
            </a:r>
          </a:p>
          <a:p>
            <a:r>
              <a:rPr lang="en-US" sz="3200" dirty="0" smtClean="0">
                <a:latin typeface="Times New Roman" pitchFamily="18" charset="0"/>
                <a:cs typeface="Times New Roman" pitchFamily="18" charset="0"/>
              </a:rPr>
              <a:t>sustainability in the </a:t>
            </a:r>
          </a:p>
          <a:p>
            <a:r>
              <a:rPr lang="en-US" sz="3200" dirty="0" smtClean="0">
                <a:latin typeface="Times New Roman" pitchFamily="18" charset="0"/>
                <a:cs typeface="Times New Roman" pitchFamily="18" charset="0"/>
              </a:rPr>
              <a:t>natural environment.</a:t>
            </a:r>
          </a:p>
          <a:p>
            <a:pPr>
              <a:buFont typeface="Arial" pitchFamily="34" charset="0"/>
              <a:buChar char="•"/>
            </a:pPr>
            <a:r>
              <a:rPr lang="en-US" sz="3200" dirty="0" smtClean="0">
                <a:latin typeface="Times New Roman" pitchFamily="18" charset="0"/>
                <a:cs typeface="Times New Roman" pitchFamily="18" charset="0"/>
              </a:rPr>
              <a:t>Overfishing</a:t>
            </a:r>
          </a:p>
          <a:p>
            <a:pPr>
              <a:buFont typeface="Arial" pitchFamily="34" charset="0"/>
              <a:buChar char="•"/>
            </a:pPr>
            <a:r>
              <a:rPr lang="en-US" sz="3200" dirty="0" smtClean="0">
                <a:latin typeface="Times New Roman" pitchFamily="18" charset="0"/>
                <a:cs typeface="Times New Roman" pitchFamily="18" charset="0"/>
              </a:rPr>
              <a:t>Deforestation</a:t>
            </a:r>
          </a:p>
          <a:p>
            <a:pPr>
              <a:buFont typeface="Arial" pitchFamily="34" charset="0"/>
              <a:buChar char="•"/>
            </a:pPr>
            <a:r>
              <a:rPr lang="en-US" sz="3200" dirty="0" smtClean="0">
                <a:latin typeface="Times New Roman" pitchFamily="18" charset="0"/>
                <a:cs typeface="Times New Roman" pitchFamily="18" charset="0"/>
              </a:rPr>
              <a:t>Endangered species</a:t>
            </a:r>
            <a:endParaRPr lang="en-US" sz="3200" dirty="0"/>
          </a:p>
        </p:txBody>
      </p:sp>
      <p:pic>
        <p:nvPicPr>
          <p:cNvPr id="5" name="Picture 2" descr="C:\Users\USER\Desktop\Applied &amp; Descriptive Ethics\STE\Overfishing-Image1.jpg"/>
          <p:cNvPicPr>
            <a:picLocks noChangeAspect="1" noChangeArrowheads="1"/>
          </p:cNvPicPr>
          <p:nvPr/>
        </p:nvPicPr>
        <p:blipFill>
          <a:blip r:embed="rId2"/>
          <a:srcRect/>
          <a:stretch>
            <a:fillRect/>
          </a:stretch>
        </p:blipFill>
        <p:spPr bwMode="auto">
          <a:xfrm>
            <a:off x="4191000" y="0"/>
            <a:ext cx="4953000" cy="2667000"/>
          </a:xfrm>
          <a:prstGeom prst="rect">
            <a:avLst/>
          </a:prstGeom>
          <a:noFill/>
        </p:spPr>
      </p:pic>
      <p:pic>
        <p:nvPicPr>
          <p:cNvPr id="72706" name="Picture 2" descr="C:\Users\USER\Desktop\Applied &amp; Descriptive Ethics\STE\clearcut-harvest-picking.jpg"/>
          <p:cNvPicPr>
            <a:picLocks noChangeAspect="1" noChangeArrowheads="1"/>
          </p:cNvPicPr>
          <p:nvPr/>
        </p:nvPicPr>
        <p:blipFill>
          <a:blip r:embed="rId3"/>
          <a:srcRect/>
          <a:stretch>
            <a:fillRect/>
          </a:stretch>
        </p:blipFill>
        <p:spPr bwMode="auto">
          <a:xfrm>
            <a:off x="0" y="3048000"/>
            <a:ext cx="4724400" cy="3657600"/>
          </a:xfrm>
          <a:prstGeom prst="rect">
            <a:avLst/>
          </a:prstGeom>
          <a:noFill/>
        </p:spPr>
      </p:pic>
      <p:pic>
        <p:nvPicPr>
          <p:cNvPr id="72708" name="Picture 4" descr="C:\Users\USER\Desktop\Applied &amp; Descriptive Ethics\STE\endangered-animals-an-gif.gif"/>
          <p:cNvPicPr>
            <a:picLocks noChangeAspect="1" noChangeArrowheads="1"/>
          </p:cNvPicPr>
          <p:nvPr/>
        </p:nvPicPr>
        <p:blipFill>
          <a:blip r:embed="rId4"/>
          <a:srcRect/>
          <a:stretch>
            <a:fillRect/>
          </a:stretch>
        </p:blipFill>
        <p:spPr bwMode="auto">
          <a:xfrm>
            <a:off x="4800600" y="2667000"/>
            <a:ext cx="4343400" cy="4191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endParaRPr lang="en-US" sz="12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Some renewable resources, species and organisms are facing a very high risk of extinction caused by growing human population and over-consumption. </a:t>
            </a:r>
          </a:p>
          <a:p>
            <a:endParaRPr lang="en-US" sz="12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It has been estimated that over 40% of all living species on Earth are at risk of going extinct. </a:t>
            </a:r>
          </a:p>
          <a:p>
            <a:endParaRPr lang="en-US" sz="12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Many nations have laws to protect hunted species and to restrict the practice of hunting. </a:t>
            </a:r>
          </a:p>
          <a:p>
            <a:endParaRPr lang="en-US" sz="12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Other conservation methods includes restricting land development or creating preserves.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Non-Renewable Resources</a:t>
            </a:r>
          </a:p>
          <a:p>
            <a:pPr>
              <a:buNone/>
            </a:pPr>
            <a:r>
              <a:rPr lang="en-US" dirty="0" smtClean="0">
                <a:latin typeface="Times New Roman" pitchFamily="18" charset="0"/>
                <a:cs typeface="Times New Roman" pitchFamily="18" charset="0"/>
              </a:rPr>
              <a:t>	A non renewable resource is  a natural  resource that cannot be re-made or re-grown at a scale comparable to its consumption.</a:t>
            </a:r>
          </a:p>
          <a:p>
            <a:pPr>
              <a:buNone/>
            </a:pPr>
            <a:r>
              <a:rPr lang="en-US" dirty="0" smtClean="0">
                <a:latin typeface="Times New Roman" pitchFamily="18" charset="0"/>
                <a:cs typeface="Times New Roman" pitchFamily="18" charset="0"/>
              </a:rPr>
              <a:t>	</a:t>
            </a:r>
          </a:p>
          <a:p>
            <a:pPr>
              <a:buNone/>
            </a:pPr>
            <a:r>
              <a:rPr lang="en-US" b="1" dirty="0" smtClean="0">
                <a:latin typeface="Times New Roman" pitchFamily="18" charset="0"/>
                <a:cs typeface="Times New Roman" pitchFamily="18" charset="0"/>
              </a:rPr>
              <a:t>Examples of Non-Renewable Resources:</a:t>
            </a:r>
          </a:p>
          <a:p>
            <a:pPr>
              <a:buFont typeface="Wingdings" pitchFamily="2" charset="2"/>
              <a:buChar char="Ø"/>
            </a:pPr>
            <a:r>
              <a:rPr lang="en-US" dirty="0" smtClean="0">
                <a:latin typeface="Times New Roman" pitchFamily="18" charset="0"/>
                <a:cs typeface="Times New Roman" pitchFamily="18" charset="0"/>
              </a:rPr>
              <a:t>Coal.</a:t>
            </a:r>
          </a:p>
          <a:p>
            <a:pPr>
              <a:buFont typeface="Wingdings" pitchFamily="2" charset="2"/>
              <a:buChar char="Ø"/>
            </a:pPr>
            <a:r>
              <a:rPr lang="en-US" dirty="0" smtClean="0">
                <a:latin typeface="Times New Roman" pitchFamily="18" charset="0"/>
                <a:cs typeface="Times New Roman" pitchFamily="18" charset="0"/>
              </a:rPr>
              <a:t>Petroleum.</a:t>
            </a:r>
          </a:p>
          <a:p>
            <a:pPr>
              <a:buFont typeface="Wingdings" pitchFamily="2" charset="2"/>
              <a:buChar char="Ø"/>
            </a:pPr>
            <a:r>
              <a:rPr lang="en-US" dirty="0" smtClean="0">
                <a:latin typeface="Times New Roman" pitchFamily="18" charset="0"/>
                <a:cs typeface="Times New Roman" pitchFamily="18" charset="0"/>
              </a:rPr>
              <a:t>Natural gas.</a:t>
            </a:r>
          </a:p>
          <a:p>
            <a:pPr>
              <a:buNone/>
            </a:pPr>
            <a:endParaRPr lang="en-US" dirty="0">
              <a:latin typeface="Times New Roman" pitchFamily="18" charset="0"/>
              <a:cs typeface="Times New Roman" pitchFamily="18" charset="0"/>
            </a:endParaRPr>
          </a:p>
        </p:txBody>
      </p:sp>
      <p:pic>
        <p:nvPicPr>
          <p:cNvPr id="6" name="Picture 2" descr="C:\Users\USER\Pictures\tumblr_inline_n3752uDJFJ1rzv683.gif"/>
          <p:cNvPicPr>
            <a:picLocks noChangeAspect="1" noChangeArrowheads="1"/>
          </p:cNvPicPr>
          <p:nvPr/>
        </p:nvPicPr>
        <p:blipFill>
          <a:blip r:embed="rId2"/>
          <a:srcRect/>
          <a:stretch>
            <a:fillRect/>
          </a:stretch>
        </p:blipFill>
        <p:spPr bwMode="auto">
          <a:xfrm>
            <a:off x="2667000" y="3352800"/>
            <a:ext cx="6477000" cy="3505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USER\Desktop\Applied &amp; Descriptive Ethics\STE\coal temp target.jpg"/>
          <p:cNvPicPr>
            <a:picLocks noChangeAspect="1" noChangeArrowheads="1"/>
          </p:cNvPicPr>
          <p:nvPr/>
        </p:nvPicPr>
        <p:blipFill>
          <a:blip r:embed="rId2">
            <a:lum bright="-6000" contrast="-14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986528"/>
          </a:xfrm>
          <a:prstGeom prst="rect">
            <a:avLst/>
          </a:prstGeom>
        </p:spPr>
        <p:txBody>
          <a:bodyPr wrap="square">
            <a:spAutoFit/>
          </a:bodyPr>
          <a:lstStyle/>
          <a:p>
            <a:pPr>
              <a:buNone/>
            </a:pPr>
            <a:r>
              <a:rPr lang="en-US" sz="3200" b="1" dirty="0" smtClean="0">
                <a:solidFill>
                  <a:schemeClr val="bg1"/>
                </a:solidFill>
                <a:latin typeface="Times New Roman" pitchFamily="18" charset="0"/>
                <a:cs typeface="Times New Roman" pitchFamily="18" charset="0"/>
              </a:rPr>
              <a:t>Coal:</a:t>
            </a:r>
          </a:p>
          <a:p>
            <a:pPr algn="just">
              <a:buNone/>
            </a:pPr>
            <a:r>
              <a:rPr lang="en-US" sz="3200" dirty="0" smtClean="0">
                <a:solidFill>
                  <a:schemeClr val="bg1"/>
                </a:solidFill>
                <a:latin typeface="Times New Roman" pitchFamily="18" charset="0"/>
                <a:cs typeface="Times New Roman" pitchFamily="18" charset="0"/>
              </a:rPr>
              <a:t>coal is used as a fuel, it takes millions of years to regenerate it, so once we dig it all up, and, burn it, then it's finished.</a:t>
            </a:r>
          </a:p>
          <a:p>
            <a:pPr>
              <a:buNone/>
            </a:pPr>
            <a:r>
              <a:rPr lang="en-US" sz="3200" dirty="0" smtClean="0">
                <a:solidFill>
                  <a:schemeClr val="bg1"/>
                </a:solidFill>
                <a:latin typeface="Times New Roman" pitchFamily="18" charset="0"/>
                <a:cs typeface="Times New Roman" pitchFamily="18" charset="0"/>
              </a:rPr>
              <a:t> </a:t>
            </a:r>
          </a:p>
          <a:p>
            <a:pPr>
              <a:buNone/>
            </a:pPr>
            <a:r>
              <a:rPr lang="en-US" sz="3200" dirty="0" smtClean="0">
                <a:solidFill>
                  <a:schemeClr val="bg1"/>
                </a:solidFill>
                <a:latin typeface="Times New Roman" pitchFamily="18" charset="0"/>
                <a:cs typeface="Times New Roman" pitchFamily="18" charset="0"/>
              </a:rPr>
              <a:t>It doesn't renew itself every day. </a:t>
            </a:r>
          </a:p>
          <a:p>
            <a:pPr>
              <a:buNone/>
            </a:pPr>
            <a:endParaRPr lang="en-US" sz="3200" dirty="0" smtClean="0">
              <a:solidFill>
                <a:schemeClr val="bg1"/>
              </a:solidFill>
              <a:latin typeface="Times New Roman" pitchFamily="18" charset="0"/>
              <a:cs typeface="Times New Roman" pitchFamily="18" charset="0"/>
            </a:endParaRPr>
          </a:p>
          <a:p>
            <a:pPr algn="just">
              <a:buNone/>
            </a:pPr>
            <a:r>
              <a:rPr lang="en-US" sz="3200" dirty="0" smtClean="0">
                <a:solidFill>
                  <a:schemeClr val="bg1"/>
                </a:solidFill>
                <a:latin typeface="Times New Roman" pitchFamily="18" charset="0"/>
                <a:cs typeface="Times New Roman" pitchFamily="18" charset="0"/>
              </a:rPr>
              <a:t>If somehow, a community uses, coal at a large scale  comparable to its consumption.</a:t>
            </a:r>
          </a:p>
          <a:p>
            <a:pPr>
              <a:buNone/>
            </a:pPr>
            <a:r>
              <a:rPr lang="en-US" sz="3200" dirty="0" smtClean="0">
                <a:solidFill>
                  <a:schemeClr val="bg1"/>
                </a:solidFill>
                <a:latin typeface="Times New Roman" pitchFamily="18" charset="0"/>
                <a:cs typeface="Times New Roman" pitchFamily="18" charset="0"/>
              </a:rPr>
              <a:t> </a:t>
            </a:r>
          </a:p>
          <a:p>
            <a:pPr algn="just">
              <a:buNone/>
            </a:pPr>
            <a:r>
              <a:rPr lang="en-US" sz="3200" dirty="0" smtClean="0">
                <a:solidFill>
                  <a:schemeClr val="bg1"/>
                </a:solidFill>
                <a:latin typeface="Times New Roman" pitchFamily="18" charset="0"/>
                <a:cs typeface="Times New Roman" pitchFamily="18" charset="0"/>
              </a:rPr>
              <a:t>It will run out, and will have to wait for a long time, so that it will regenerate for use, which is practically impossible, so it is considered as non-renewable resource.</a:t>
            </a:r>
            <a:endParaRPr lang="en-US"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USER\Desktop\Applied &amp; Descriptive Ethics\STE\gasflame.jpg"/>
          <p:cNvPicPr>
            <a:picLocks noChangeAspect="1" noChangeArrowheads="1"/>
          </p:cNvPicPr>
          <p:nvPr/>
        </p:nvPicPr>
        <p:blipFill>
          <a:blip r:embed="rId2"/>
          <a:srcRect/>
          <a:stretch>
            <a:fillRect/>
          </a:stretch>
        </p:blipFill>
        <p:spPr bwMode="auto">
          <a:xfrm>
            <a:off x="0" y="3352800"/>
            <a:ext cx="9144000" cy="3505200"/>
          </a:xfrm>
          <a:prstGeom prst="rect">
            <a:avLst/>
          </a:prstGeom>
          <a:noFill/>
        </p:spPr>
      </p:pic>
      <p:pic>
        <p:nvPicPr>
          <p:cNvPr id="75778" name="Picture 2" descr="C:\Users\USER\Desktop\Applied &amp; Descriptive Ethics\STE\picture13757927044976.jpg"/>
          <p:cNvPicPr>
            <a:picLocks noChangeAspect="1" noChangeArrowheads="1"/>
          </p:cNvPicPr>
          <p:nvPr/>
        </p:nvPicPr>
        <p:blipFill>
          <a:blip r:embed="rId3"/>
          <a:srcRect/>
          <a:stretch>
            <a:fillRect/>
          </a:stretch>
        </p:blipFill>
        <p:spPr bwMode="auto">
          <a:xfrm>
            <a:off x="7315200" y="0"/>
            <a:ext cx="1828800" cy="3352800"/>
          </a:xfrm>
          <a:prstGeom prst="rect">
            <a:avLst/>
          </a:prstGeom>
          <a:noFill/>
        </p:spPr>
      </p:pic>
      <p:sp>
        <p:nvSpPr>
          <p:cNvPr id="6" name="Rectangle 5"/>
          <p:cNvSpPr/>
          <p:nvPr/>
        </p:nvSpPr>
        <p:spPr>
          <a:xfrm>
            <a:off x="0" y="0"/>
            <a:ext cx="7848600" cy="3108543"/>
          </a:xfrm>
          <a:prstGeom prst="rect">
            <a:avLst/>
          </a:prstGeom>
        </p:spPr>
        <p:txBody>
          <a:bodyPr wrap="square">
            <a:spAutoFit/>
          </a:bodyPr>
          <a:lstStyle/>
          <a:p>
            <a:pPr>
              <a:buNone/>
            </a:pPr>
            <a:r>
              <a:rPr lang="en-US" sz="3600" b="1" dirty="0" smtClean="0">
                <a:latin typeface="Times New Roman" pitchFamily="18" charset="0"/>
                <a:cs typeface="Times New Roman" pitchFamily="18" charset="0"/>
              </a:rPr>
              <a:t>Petroleum:</a:t>
            </a:r>
          </a:p>
          <a:p>
            <a:pPr algn="just">
              <a:buNone/>
            </a:pPr>
            <a:r>
              <a:rPr lang="en-US" sz="3200" dirty="0" smtClean="0">
                <a:latin typeface="Times New Roman" pitchFamily="18" charset="0"/>
                <a:cs typeface="Times New Roman" pitchFamily="18" charset="0"/>
              </a:rPr>
              <a:t>This type of resources are resources for which there is a limited supply.</a:t>
            </a:r>
          </a:p>
          <a:p>
            <a:pPr algn="just">
              <a:buNone/>
            </a:pPr>
            <a:r>
              <a:rPr lang="en-US" sz="3200" dirty="0" smtClean="0">
                <a:latin typeface="Times New Roman" pitchFamily="18" charset="0"/>
                <a:cs typeface="Times New Roman" pitchFamily="18" charset="0"/>
              </a:rPr>
              <a:t> So, The supply of petroleum comes  from the Earth itself and, as it typically takes millions of years to develop and is finite.</a:t>
            </a:r>
          </a:p>
        </p:txBody>
      </p:sp>
      <p:sp>
        <p:nvSpPr>
          <p:cNvPr id="7" name="Rectangle 6"/>
          <p:cNvSpPr/>
          <p:nvPr/>
        </p:nvSpPr>
        <p:spPr>
          <a:xfrm>
            <a:off x="0" y="3429000"/>
            <a:ext cx="9144000" cy="3539430"/>
          </a:xfrm>
          <a:prstGeom prst="rect">
            <a:avLst/>
          </a:prstGeom>
        </p:spPr>
        <p:txBody>
          <a:bodyPr wrap="square">
            <a:spAutoFit/>
          </a:bodyPr>
          <a:lstStyle/>
          <a:p>
            <a:pPr>
              <a:buNone/>
            </a:pPr>
            <a:r>
              <a:rPr lang="en-US" sz="3200" b="1" dirty="0" smtClean="0">
                <a:solidFill>
                  <a:schemeClr val="bg1"/>
                </a:solidFill>
                <a:latin typeface="Times New Roman" pitchFamily="18" charset="0"/>
                <a:cs typeface="Times New Roman" pitchFamily="18" charset="0"/>
              </a:rPr>
              <a:t>Natural gas:</a:t>
            </a:r>
          </a:p>
          <a:p>
            <a:pPr algn="just">
              <a:buNone/>
            </a:pPr>
            <a:r>
              <a:rPr lang="en-US" sz="3200" dirty="0" smtClean="0">
                <a:solidFill>
                  <a:schemeClr val="bg1"/>
                </a:solidFill>
                <a:latin typeface="Times New Roman" pitchFamily="18" charset="0"/>
                <a:cs typeface="Times New Roman" pitchFamily="18" charset="0"/>
              </a:rPr>
              <a:t>Natural gas is the result of decomposing plants and animals that were trapped beneath rock millions of years ago. </a:t>
            </a:r>
          </a:p>
          <a:p>
            <a:pPr>
              <a:buNone/>
            </a:pPr>
            <a:endParaRPr lang="en-US" sz="3200" dirty="0" smtClean="0">
              <a:solidFill>
                <a:schemeClr val="bg1"/>
              </a:solidFill>
              <a:latin typeface="Times New Roman" pitchFamily="18" charset="0"/>
              <a:cs typeface="Times New Roman" pitchFamily="18" charset="0"/>
            </a:endParaRPr>
          </a:p>
          <a:p>
            <a:pPr algn="just">
              <a:buNone/>
            </a:pPr>
            <a:r>
              <a:rPr lang="en-US" sz="2800" b="1" dirty="0" smtClean="0">
                <a:solidFill>
                  <a:srgbClr val="FFFF00"/>
                </a:solidFill>
                <a:latin typeface="Times New Roman" pitchFamily="18" charset="0"/>
                <a:cs typeface="Times New Roman" pitchFamily="18" charset="0"/>
              </a:rPr>
              <a:t>So once its used it takes a millions of time to regenerate, so it is a non-renewable resource.</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b="1" dirty="0" smtClean="0">
                <a:latin typeface="Times New Roman" pitchFamily="18" charset="0"/>
                <a:cs typeface="Times New Roman" pitchFamily="18" charset="0"/>
              </a:rPr>
              <a:t>	Economic models:</a:t>
            </a:r>
          </a:p>
          <a:p>
            <a:pPr algn="just">
              <a:buNone/>
            </a:pPr>
            <a:r>
              <a:rPr lang="en-US" dirty="0" smtClean="0">
                <a:latin typeface="Times New Roman" pitchFamily="18" charset="0"/>
                <a:cs typeface="Times New Roman" pitchFamily="18" charset="0"/>
              </a:rPr>
              <a:t>	In economics, a non-renewable resource is defined as goods, where greater consumption today implies less consumption tomorrow. </a:t>
            </a:r>
          </a:p>
          <a:p>
            <a:pPr>
              <a:buNone/>
            </a:pPr>
            <a:endParaRPr lang="en-US" sz="10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David Ricardo in his early works analyzed the pricing of exhaustible resources, where he argued that the price of a mineral resource should increase over time. </a:t>
            </a:r>
          </a:p>
          <a:p>
            <a:pPr>
              <a:buNone/>
            </a:pPr>
            <a:endParaRPr lang="en-US" sz="10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He argued that the spot price is always determined by the mine with the highest cost of extraction, and mine owners with lower extraction costs benefit from a differential rent.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92500" lnSpcReduction="20000"/>
          </a:bodyPr>
          <a:lstStyle/>
          <a:p>
            <a:r>
              <a:rPr lang="en-US" dirty="0" smtClean="0">
                <a:latin typeface="Times New Roman" pitchFamily="18" charset="0"/>
                <a:cs typeface="Times New Roman" pitchFamily="18" charset="0"/>
              </a:rPr>
              <a:t>However, nearly all metal prices have been declining over time in inflation adjusted terms, because of a number of false assumptions in the above. </a:t>
            </a:r>
          </a:p>
          <a:p>
            <a:r>
              <a:rPr lang="en-US" dirty="0" smtClean="0">
                <a:latin typeface="Times New Roman" pitchFamily="18" charset="0"/>
                <a:cs typeface="Times New Roman" pitchFamily="18" charset="0"/>
              </a:rPr>
              <a:t>Firstly, metal resources are non-renewable, but on a world scale, largely inexhaustible. </a:t>
            </a:r>
          </a:p>
          <a:p>
            <a:r>
              <a:rPr lang="en-US" dirty="0" smtClean="0">
                <a:latin typeface="Times New Roman" pitchFamily="18" charset="0"/>
                <a:cs typeface="Times New Roman" pitchFamily="18" charset="0"/>
              </a:rPr>
              <a:t>This is because they are present throughout the earth's crust on a vast scale, far exceeding human demand on all time scales. </a:t>
            </a:r>
          </a:p>
          <a:p>
            <a:r>
              <a:rPr lang="en-US" dirty="0" smtClean="0">
                <a:latin typeface="Times New Roman" pitchFamily="18" charset="0"/>
                <a:cs typeface="Times New Roman" pitchFamily="18" charset="0"/>
              </a:rPr>
              <a:t>Metal ores however, are only extracted in those areas where nature has concentrated the metal in the crust to a level whereby it is locally economic to extract. </a:t>
            </a:r>
          </a:p>
          <a:p>
            <a:r>
              <a:rPr lang="en-US" dirty="0" smtClean="0">
                <a:latin typeface="Times New Roman" pitchFamily="18" charset="0"/>
                <a:cs typeface="Times New Roman" pitchFamily="18" charset="0"/>
              </a:rPr>
              <a:t>This also depends on the available technology for both finding the metal ores as well as extracting them, which is constantly changing. </a:t>
            </a:r>
          </a:p>
          <a:p>
            <a:r>
              <a:rPr lang="en-US" dirty="0" smtClean="0">
                <a:latin typeface="Times New Roman" pitchFamily="18" charset="0"/>
                <a:cs typeface="Times New Roman" pitchFamily="18" charset="0"/>
              </a:rPr>
              <a:t>If the technology or demand changes, vast amounts of metal previously ignored can become economically extractable.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	Sustainable development:</a:t>
            </a:r>
          </a:p>
          <a:p>
            <a:pPr algn="just">
              <a:buNone/>
            </a:pPr>
            <a:r>
              <a:rPr lang="en-US" b="1" dirty="0" smtClean="0">
                <a:latin typeface="Times New Roman" pitchFamily="18" charset="0"/>
                <a:cs typeface="Times New Roman" pitchFamily="18" charset="0"/>
              </a:rPr>
              <a:t>	Sustainable development</a:t>
            </a:r>
            <a:r>
              <a:rPr lang="en-US" dirty="0" smtClean="0">
                <a:latin typeface="Times New Roman" pitchFamily="18" charset="0"/>
                <a:cs typeface="Times New Roman" pitchFamily="18" charset="0"/>
              </a:rPr>
              <a:t> is a road-map, an action plan, for achieving sustainability in any activity that uses resources and where immediate and intergenerational replication is demanded. </a:t>
            </a:r>
          </a:p>
          <a:p>
            <a:pPr>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As such, </a:t>
            </a:r>
            <a:r>
              <a:rPr lang="en-US" b="1" i="1" dirty="0" smtClean="0">
                <a:latin typeface="Times New Roman" pitchFamily="18" charset="0"/>
                <a:cs typeface="Times New Roman" pitchFamily="18" charset="0"/>
              </a:rPr>
              <a:t>sustainable development is the organizing principle for sustaining finite resources necessary to provide for the needs of future generations of life on the planet. </a:t>
            </a:r>
          </a:p>
          <a:p>
            <a:pPr>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It is a process that envisions a desirable future state for human societies in which living conditions and resource-use continue to meet human needs without undermining the "integrity, stability and beauty" of natural biotic systems.</a:t>
            </a:r>
          </a:p>
          <a:p>
            <a:pPr>
              <a:buNone/>
            </a:pPr>
            <a:endParaRPr lang="en-US" b="1"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USER\Desktop\Applied &amp; Descriptive Ethics\STE\130626163733-engineering-palm-horizontal-large-gallery.jpg"/>
          <p:cNvPicPr>
            <a:picLocks noGrp="1" noChangeAspect="1" noChangeArrowheads="1"/>
          </p:cNvPicPr>
          <p:nvPr>
            <p:ph idx="1"/>
          </p:nvPr>
        </p:nvPicPr>
        <p:blipFill>
          <a:blip r:embed="rId2">
            <a:lum bright="28000" contrast="2000"/>
          </a:blip>
          <a:srcRect/>
          <a:stretch>
            <a:fillRect/>
          </a:stretch>
        </p:blipFill>
        <p:spPr bwMode="auto">
          <a:xfrm>
            <a:off x="0" y="0"/>
            <a:ext cx="9144000" cy="6934200"/>
          </a:xfrm>
          <a:prstGeom prst="rect">
            <a:avLst/>
          </a:prstGeom>
          <a:noFill/>
        </p:spPr>
      </p:pic>
      <p:sp>
        <p:nvSpPr>
          <p:cNvPr id="5" name="Rectangle 4"/>
          <p:cNvSpPr/>
          <p:nvPr/>
        </p:nvSpPr>
        <p:spPr>
          <a:xfrm>
            <a:off x="0" y="1"/>
            <a:ext cx="9144000" cy="6771084"/>
          </a:xfrm>
          <a:prstGeom prst="rect">
            <a:avLst/>
          </a:prstGeom>
        </p:spPr>
        <p:txBody>
          <a:bodyPr wrap="square">
            <a:spAutoFit/>
          </a:bodyPr>
          <a:lstStyle/>
          <a:p>
            <a:pPr algn="just"/>
            <a:endParaRPr lang="en-US" sz="10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great liability of the engineer compared to men of other professions is that </a:t>
            </a:r>
            <a:r>
              <a:rPr lang="en-US" sz="32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his works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are</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out</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in the </a:t>
            </a:r>
            <a:r>
              <a:rPr lang="en-US" sz="3200" b="1"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open</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where all can see them.</a:t>
            </a:r>
          </a:p>
          <a:p>
            <a:pPr algn="just"/>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His acts, step by step, are in hard substance. </a:t>
            </a:r>
          </a:p>
          <a:p>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He cannot bury his mistakes in the grave like the doctors.</a:t>
            </a:r>
          </a:p>
          <a:p>
            <a:pPr algn="just"/>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He cannot, like the architects, cover his failures with trees and vines. </a:t>
            </a:r>
          </a:p>
          <a:p>
            <a:pPr algn="just"/>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He cannot, like the politicians, screen his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shortcomings </a:t>
            </a:r>
          </a:p>
          <a:p>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by blaming his opponents and hope that the people will forget.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240px-Sustainable_development.svg.png"/>
          <p:cNvPicPr>
            <a:picLocks noGrp="1" noChangeAspect="1" noChangeArrowheads="1"/>
          </p:cNvPicPr>
          <p:nvPr>
            <p:ph idx="1"/>
          </p:nvPr>
        </p:nvPicPr>
        <p:blipFill>
          <a:blip r:embed="rId2"/>
          <a:srcRect/>
          <a:stretch>
            <a:fillRect/>
          </a:stretch>
        </p:blipFill>
        <p:spPr bwMode="auto">
          <a:xfrm>
            <a:off x="1600200" y="990600"/>
            <a:ext cx="5867400" cy="441959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	Sustainability and Sustainable Development:</a:t>
            </a:r>
          </a:p>
          <a:p>
            <a:pPr algn="just">
              <a:buNone/>
            </a:pPr>
            <a:r>
              <a:rPr lang="en-US" dirty="0" smtClean="0">
                <a:latin typeface="Times New Roman" pitchFamily="18" charset="0"/>
                <a:cs typeface="Times New Roman" pitchFamily="18" charset="0"/>
              </a:rPr>
              <a:t>	As a working definition, sustainability can be defined as the practice of maintaining processes of productivity indefinitely—natural or human made—by replacing resources used with resources of equal or greater value without degrading or endangering natural biotic systems. </a:t>
            </a:r>
          </a:p>
          <a:p>
            <a:pPr>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According to M. </a:t>
            </a:r>
            <a:r>
              <a:rPr lang="en-US" dirty="0" err="1" smtClean="0">
                <a:latin typeface="Times New Roman" pitchFamily="18" charset="0"/>
                <a:cs typeface="Times New Roman" pitchFamily="18" charset="0"/>
              </a:rPr>
              <a:t>Hasna</a:t>
            </a:r>
            <a:r>
              <a:rPr lang="en-US" dirty="0" smtClean="0">
                <a:latin typeface="Times New Roman" pitchFamily="18" charset="0"/>
                <a:cs typeface="Times New Roman" pitchFamily="18" charset="0"/>
              </a:rPr>
              <a:t>, sustainability is a function of social, economic, technological and ecological themes.</a:t>
            </a:r>
          </a:p>
          <a:p>
            <a:pPr>
              <a:buNone/>
            </a:pPr>
            <a:endParaRPr lang="en-US" sz="800"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Sustainable development ties together concern for the carrying capacity of natural systems with the social, political, and economic challenges faced by humanity. </a:t>
            </a:r>
          </a:p>
          <a:p>
            <a:pPr>
              <a:buNone/>
            </a:pP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250px-Nested_sustainability-v2.svg.png"/>
          <p:cNvPicPr>
            <a:picLocks noGrp="1" noChangeAspect="1" noChangeArrowheads="1"/>
          </p:cNvPicPr>
          <p:nvPr>
            <p:ph idx="1"/>
          </p:nvPr>
        </p:nvPicPr>
        <p:blipFill>
          <a:blip r:embed="rId2"/>
          <a:srcRect/>
          <a:stretch>
            <a:fillRect/>
          </a:stretch>
        </p:blipFill>
        <p:spPr bwMode="auto">
          <a:xfrm>
            <a:off x="762000" y="762000"/>
            <a:ext cx="7467600" cy="4495800"/>
          </a:xfrm>
          <a:prstGeom prst="rect">
            <a:avLst/>
          </a:prstGeom>
          <a:noFill/>
        </p:spPr>
      </p:pic>
      <p:sp>
        <p:nvSpPr>
          <p:cNvPr id="5" name="Rectangle 4"/>
          <p:cNvSpPr/>
          <p:nvPr/>
        </p:nvSpPr>
        <p:spPr>
          <a:xfrm>
            <a:off x="0" y="0"/>
            <a:ext cx="9144000" cy="6555641"/>
          </a:xfrm>
          <a:prstGeom prst="rect">
            <a:avLst/>
          </a:prstGeom>
        </p:spPr>
        <p:txBody>
          <a:bodyPr wrap="square">
            <a:spAutoFit/>
          </a:bodyPr>
          <a:lstStyle/>
          <a:p>
            <a:pPr algn="ctr"/>
            <a:r>
              <a:rPr lang="en-US" sz="2800" dirty="0" smtClean="0">
                <a:latin typeface="Times New Roman" pitchFamily="18" charset="0"/>
                <a:cs typeface="Times New Roman" pitchFamily="18" charset="0"/>
              </a:rPr>
              <a:t>A diagram indicating the relationship between the </a:t>
            </a:r>
          </a:p>
          <a:p>
            <a:pPr algn="ctr"/>
            <a:r>
              <a:rPr lang="en-US" sz="2800" dirty="0" smtClean="0">
                <a:latin typeface="Times New Roman" pitchFamily="18" charset="0"/>
                <a:cs typeface="Times New Roman" pitchFamily="18" charset="0"/>
              </a:rPr>
              <a:t>"three pillars of sustainability", </a:t>
            </a: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in which both economy and society are constrained by environmental limits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lgn="just"/>
            <a:r>
              <a:rPr lang="en-US" sz="2800" dirty="0" smtClean="0">
                <a:latin typeface="Times New Roman" pitchFamily="18" charset="0"/>
                <a:cs typeface="Times New Roman" pitchFamily="18" charset="0"/>
              </a:rPr>
              <a:t>The term </a:t>
            </a:r>
            <a:r>
              <a:rPr lang="en-US" sz="2800" i="1" dirty="0" smtClean="0">
                <a:latin typeface="Times New Roman" pitchFamily="18" charset="0"/>
                <a:cs typeface="Times New Roman" pitchFamily="18" charset="0"/>
              </a:rPr>
              <a:t>sustainable development</a:t>
            </a:r>
            <a:r>
              <a:rPr lang="en-US" sz="2800" dirty="0" smtClean="0">
                <a:latin typeface="Times New Roman" pitchFamily="18" charset="0"/>
                <a:cs typeface="Times New Roman" pitchFamily="18" charset="0"/>
              </a:rPr>
              <a:t> rose to significance after it was used by the Brundtland Commission in its 1987 report Our Common Future. </a:t>
            </a:r>
          </a:p>
          <a:p>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In the report, the commission coined what has become the most often-quoted definition of sustainable development: </a:t>
            </a:r>
            <a:r>
              <a:rPr lang="en-US" sz="2800" b="1" i="1" dirty="0" smtClean="0">
                <a:solidFill>
                  <a:srgbClr val="002060"/>
                </a:solidFill>
                <a:latin typeface="Times New Roman" pitchFamily="18" charset="0"/>
                <a:cs typeface="Times New Roman" pitchFamily="18" charset="0"/>
              </a:rPr>
              <a:t>"development that meets the needs of the present without compromising the ability of future generations to meet their own needs”.</a:t>
            </a:r>
          </a:p>
          <a:p>
            <a:endParaRPr lang="en-US" sz="2800" baseline="300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United Nations Millennium Declaration identified principles and treaties on sustainable development, including economic development, social development and environmental protection.</a:t>
            </a:r>
          </a:p>
          <a:p>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Domains of Sustainability :</a:t>
            </a:r>
          </a:p>
          <a:p>
            <a:pPr>
              <a:buNone/>
            </a:pPr>
            <a:r>
              <a:rPr lang="en-US" dirty="0" smtClean="0">
                <a:latin typeface="Times New Roman" pitchFamily="18" charset="0"/>
                <a:cs typeface="Times New Roman" pitchFamily="18" charset="0"/>
              </a:rPr>
              <a:t>There are four Domains</a:t>
            </a:r>
          </a:p>
          <a:p>
            <a:pPr marL="624078" indent="-514350">
              <a:buFont typeface="+mj-lt"/>
              <a:buAutoNum type="arabicPeriod"/>
            </a:pPr>
            <a:r>
              <a:rPr lang="en-US" dirty="0" smtClean="0">
                <a:latin typeface="Times New Roman" pitchFamily="18" charset="0"/>
                <a:cs typeface="Times New Roman" pitchFamily="18" charset="0"/>
              </a:rPr>
              <a:t>Ecology</a:t>
            </a:r>
          </a:p>
          <a:p>
            <a:pPr marL="624078" indent="-514350">
              <a:buFont typeface="+mj-lt"/>
              <a:buAutoNum type="arabicPeriod"/>
            </a:pPr>
            <a:r>
              <a:rPr lang="en-US" dirty="0" smtClean="0">
                <a:latin typeface="Times New Roman" pitchFamily="18" charset="0"/>
                <a:cs typeface="Times New Roman" pitchFamily="18" charset="0"/>
              </a:rPr>
              <a:t>Economics </a:t>
            </a:r>
          </a:p>
          <a:p>
            <a:pPr marL="624078" indent="-514350">
              <a:buFont typeface="+mj-lt"/>
              <a:buAutoNum type="arabicPeriod"/>
            </a:pPr>
            <a:r>
              <a:rPr lang="en-US" dirty="0" smtClean="0">
                <a:latin typeface="Times New Roman" pitchFamily="18" charset="0"/>
                <a:cs typeface="Times New Roman" pitchFamily="18" charset="0"/>
              </a:rPr>
              <a:t>Politics and </a:t>
            </a:r>
          </a:p>
          <a:p>
            <a:pPr marL="624078" indent="-514350">
              <a:buFont typeface="+mj-lt"/>
              <a:buAutoNum type="arabicPeriod"/>
            </a:pPr>
            <a:r>
              <a:rPr lang="en-US" dirty="0" smtClean="0">
                <a:latin typeface="Times New Roman" pitchFamily="18" charset="0"/>
                <a:cs typeface="Times New Roman" pitchFamily="18" charset="0"/>
              </a:rPr>
              <a:t>Culture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3075" name="Picture 3" descr="C:\Users\USER\Downloads\Circles_of_Sustainability_image_(assessment_-_Melbourne_201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200" b="1" dirty="0" smtClean="0">
                <a:latin typeface="Times New Roman" pitchFamily="18" charset="0"/>
                <a:cs typeface="Times New Roman" pitchFamily="18" charset="0"/>
              </a:rPr>
              <a:t>	Ecology</a:t>
            </a: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Focusing on the important dimension of human engagement with and within nature, but also including the built-environment.</a:t>
            </a:r>
          </a:p>
          <a:p>
            <a:pPr marL="624078" lvl="0" indent="-514350">
              <a:buFont typeface="+mj-lt"/>
              <a:buAutoNum type="arabicPeriod"/>
            </a:pPr>
            <a:r>
              <a:rPr lang="en-US" sz="2800" dirty="0" smtClean="0">
                <a:latin typeface="Times New Roman" pitchFamily="18" charset="0"/>
                <a:cs typeface="Times New Roman" pitchFamily="18" charset="0"/>
              </a:rPr>
              <a:t>	Materials and energy</a:t>
            </a:r>
          </a:p>
          <a:p>
            <a:pPr marL="624078" lvl="0" indent="-514350">
              <a:buFont typeface="+mj-lt"/>
              <a:buAutoNum type="arabicPeriod"/>
            </a:pPr>
            <a:r>
              <a:rPr lang="en-US" sz="2800" dirty="0" smtClean="0">
                <a:latin typeface="Times New Roman" pitchFamily="18" charset="0"/>
                <a:cs typeface="Times New Roman" pitchFamily="18" charset="0"/>
              </a:rPr>
              <a:t>	Water and air</a:t>
            </a:r>
          </a:p>
          <a:p>
            <a:pPr marL="624078" lvl="0" indent="-514350">
              <a:buFont typeface="+mj-lt"/>
              <a:buAutoNum type="arabicPeriod"/>
            </a:pPr>
            <a:r>
              <a:rPr lang="en-US" sz="2800" dirty="0" smtClean="0">
                <a:latin typeface="Times New Roman" pitchFamily="18" charset="0"/>
                <a:cs typeface="Times New Roman" pitchFamily="18" charset="0"/>
              </a:rPr>
              <a:t>	Habitat and settlements</a:t>
            </a:r>
          </a:p>
          <a:p>
            <a:pPr marL="624078" lvl="0" indent="-514350">
              <a:buFont typeface="+mj-lt"/>
              <a:buAutoNum type="arabicPeriod"/>
            </a:pPr>
            <a:r>
              <a:rPr lang="en-US" sz="2800" dirty="0" smtClean="0">
                <a:latin typeface="Times New Roman" pitchFamily="18" charset="0"/>
                <a:cs typeface="Times New Roman" pitchFamily="18" charset="0"/>
              </a:rPr>
              <a:t>	Built-form and transport</a:t>
            </a:r>
          </a:p>
          <a:p>
            <a:pPr marL="624078" lvl="0" indent="-514350">
              <a:buFont typeface="+mj-lt"/>
              <a:buAutoNum type="arabicPeriod"/>
            </a:pPr>
            <a:r>
              <a:rPr lang="en-US" sz="2800" dirty="0" smtClean="0">
                <a:latin typeface="Times New Roman" pitchFamily="18" charset="0"/>
                <a:cs typeface="Times New Roman" pitchFamily="18" charset="0"/>
              </a:rPr>
              <a:t>	Embodiment and sustenance</a:t>
            </a:r>
          </a:p>
          <a:p>
            <a:pPr marL="624078" lvl="0" indent="-514350">
              <a:buFont typeface="+mj-lt"/>
              <a:buAutoNum type="arabicPeriod"/>
            </a:pPr>
            <a:r>
              <a:rPr lang="en-US" sz="2800" dirty="0" smtClean="0">
                <a:latin typeface="Times New Roman" pitchFamily="18" charset="0"/>
                <a:cs typeface="Times New Roman" pitchFamily="18" charset="0"/>
              </a:rPr>
              <a:t>	Emission and waste</a:t>
            </a:r>
          </a:p>
          <a:p>
            <a:pPr>
              <a:buNone/>
            </a:pPr>
            <a:r>
              <a:rPr lang="en-US" sz="2800" b="1"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buNone/>
            </a:pPr>
            <a:endParaRPr lang="en-US" b="1" dirty="0">
              <a:latin typeface="Times New Roman" pitchFamily="18" charset="0"/>
              <a:cs typeface="Times New Roman" pitchFamily="18" charset="0"/>
            </a:endParaRPr>
          </a:p>
        </p:txBody>
      </p:sp>
      <p:pic>
        <p:nvPicPr>
          <p:cNvPr id="10241" name="Picture 1" descr="C:\Users\USER\Desktop\Applied &amp; Descriptive Ethics\STE\download (7).jpg"/>
          <p:cNvPicPr>
            <a:picLocks noChangeAspect="1" noChangeArrowheads="1"/>
          </p:cNvPicPr>
          <p:nvPr/>
        </p:nvPicPr>
        <p:blipFill>
          <a:blip r:embed="rId2"/>
          <a:srcRect/>
          <a:stretch>
            <a:fillRect/>
          </a:stretch>
        </p:blipFill>
        <p:spPr bwMode="auto">
          <a:xfrm>
            <a:off x="0" y="5105400"/>
            <a:ext cx="9144000" cy="1752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lnSpcReduction="10000"/>
          </a:bodyPr>
          <a:lstStyle/>
          <a:p>
            <a:pPr>
              <a:buNone/>
            </a:pPr>
            <a:r>
              <a:rPr lang="en-US" sz="3200" b="1" dirty="0" smtClean="0">
                <a:latin typeface="Times New Roman" pitchFamily="18" charset="0"/>
                <a:cs typeface="Times New Roman" pitchFamily="18" charset="0"/>
              </a:rPr>
              <a:t>	Economics</a:t>
            </a:r>
            <a:endParaRPr lang="en-US" sz="3200" dirty="0" smtClean="0">
              <a:latin typeface="Times New Roman" pitchFamily="18" charset="0"/>
              <a:cs typeface="Times New Roman" pitchFamily="18" charset="0"/>
            </a:endParaRPr>
          </a:p>
          <a:p>
            <a:pPr algn="just">
              <a:buNone/>
            </a:pPr>
            <a:r>
              <a:rPr lang="en-US" sz="3200" dirty="0" smtClean="0">
                <a:latin typeface="Times New Roman" pitchFamily="18" charset="0"/>
                <a:cs typeface="Times New Roman" pitchFamily="18" charset="0"/>
              </a:rPr>
              <a:t>	</a:t>
            </a:r>
            <a:r>
              <a:rPr lang="en-US" sz="3000" b="1" dirty="0" smtClean="0">
                <a:solidFill>
                  <a:srgbClr val="002060"/>
                </a:solidFill>
                <a:latin typeface="Times New Roman" pitchFamily="18" charset="0"/>
                <a:cs typeface="Times New Roman" pitchFamily="18" charset="0"/>
              </a:rPr>
              <a:t>Associated with the production, use, and management of resources</a:t>
            </a:r>
            <a:r>
              <a:rPr lang="en-US" sz="3000" dirty="0" smtClean="0">
                <a:latin typeface="Times New Roman" pitchFamily="18" charset="0"/>
                <a:cs typeface="Times New Roman" pitchFamily="18" charset="0"/>
              </a:rPr>
              <a:t>, where the concept of ‘resources’ is used in the broadest sense of that word.</a:t>
            </a:r>
          </a:p>
          <a:p>
            <a:pPr marL="624078" lvl="0" indent="-514350">
              <a:buFont typeface="+mj-lt"/>
              <a:buAutoNum type="arabicPeriod"/>
            </a:pPr>
            <a:r>
              <a:rPr lang="en-US" sz="3000" dirty="0" smtClean="0">
                <a:latin typeface="Times New Roman" pitchFamily="18" charset="0"/>
                <a:cs typeface="Times New Roman" pitchFamily="18" charset="0"/>
              </a:rPr>
              <a:t>	Production and resourcing</a:t>
            </a:r>
          </a:p>
          <a:p>
            <a:pPr marL="624078" lvl="0" indent="-514350">
              <a:buFont typeface="+mj-lt"/>
              <a:buAutoNum type="arabicPeriod"/>
            </a:pPr>
            <a:r>
              <a:rPr lang="en-US" sz="3000" dirty="0" smtClean="0">
                <a:latin typeface="Times New Roman" pitchFamily="18" charset="0"/>
                <a:cs typeface="Times New Roman" pitchFamily="18" charset="0"/>
              </a:rPr>
              <a:t>	Exchange and transfer</a:t>
            </a:r>
          </a:p>
          <a:p>
            <a:pPr marL="624078" lvl="0" indent="-514350">
              <a:buFont typeface="+mj-lt"/>
              <a:buAutoNum type="arabicPeriod"/>
            </a:pPr>
            <a:r>
              <a:rPr lang="en-US" sz="3000" dirty="0" smtClean="0">
                <a:latin typeface="Times New Roman" pitchFamily="18" charset="0"/>
                <a:cs typeface="Times New Roman" pitchFamily="18" charset="0"/>
              </a:rPr>
              <a:t>	Accounting and regulation</a:t>
            </a:r>
          </a:p>
          <a:p>
            <a:pPr marL="624078" lvl="0" indent="-514350">
              <a:buFont typeface="+mj-lt"/>
              <a:buAutoNum type="arabicPeriod"/>
            </a:pPr>
            <a:r>
              <a:rPr lang="en-US" sz="3000" dirty="0" smtClean="0">
                <a:latin typeface="Times New Roman" pitchFamily="18" charset="0"/>
                <a:cs typeface="Times New Roman" pitchFamily="18" charset="0"/>
              </a:rPr>
              <a:t>	Consumption and use</a:t>
            </a:r>
          </a:p>
          <a:p>
            <a:pPr marL="624078" lvl="0" indent="-514350">
              <a:buFont typeface="+mj-lt"/>
              <a:buAutoNum type="arabicPeriod"/>
            </a:pPr>
            <a:r>
              <a:rPr lang="en-US" sz="3000" dirty="0" smtClean="0">
                <a:latin typeface="Times New Roman" pitchFamily="18" charset="0"/>
                <a:cs typeface="Times New Roman" pitchFamily="18" charset="0"/>
              </a:rPr>
              <a:t>	Labor and welfare</a:t>
            </a:r>
          </a:p>
          <a:p>
            <a:pPr marL="624078" lvl="0" indent="-514350">
              <a:buFont typeface="+mj-lt"/>
              <a:buAutoNum type="arabicPeriod"/>
            </a:pPr>
            <a:r>
              <a:rPr lang="en-US" sz="3000" dirty="0" smtClean="0">
                <a:latin typeface="Times New Roman" pitchFamily="18" charset="0"/>
                <a:cs typeface="Times New Roman" pitchFamily="18" charset="0"/>
              </a:rPr>
              <a:t>	Technology and infrastructure</a:t>
            </a:r>
          </a:p>
          <a:p>
            <a:pPr marL="624078" lvl="0" indent="-514350">
              <a:buFont typeface="+mj-lt"/>
              <a:buAutoNum type="arabicPeriod"/>
            </a:pPr>
            <a:r>
              <a:rPr lang="en-US" sz="3000" dirty="0" smtClean="0">
                <a:latin typeface="Times New Roman" pitchFamily="18" charset="0"/>
                <a:cs typeface="Times New Roman" pitchFamily="18" charset="0"/>
              </a:rPr>
              <a:t>	Wealth and distribution</a:t>
            </a:r>
          </a:p>
          <a:p>
            <a:pPr>
              <a:buNone/>
            </a:pPr>
            <a:endParaRPr lang="en-US" sz="3000" dirty="0" smtClean="0">
              <a:latin typeface="Times New Roman" pitchFamily="18" charset="0"/>
              <a:cs typeface="Times New Roman" pitchFamily="18" charset="0"/>
            </a:endParaRPr>
          </a:p>
          <a:p>
            <a:pPr>
              <a:buNone/>
            </a:pPr>
            <a:r>
              <a:rPr lang="en-US" sz="3000"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pic>
        <p:nvPicPr>
          <p:cNvPr id="9217" name="Picture 1" descr="C:\Users\USER\Desktop\Applied &amp; Descriptive Ethics\STE\download (8).jpg"/>
          <p:cNvPicPr>
            <a:picLocks noChangeAspect="1" noChangeArrowheads="1"/>
          </p:cNvPicPr>
          <p:nvPr/>
        </p:nvPicPr>
        <p:blipFill>
          <a:blip r:embed="rId2"/>
          <a:srcRect/>
          <a:stretch>
            <a:fillRect/>
          </a:stretch>
        </p:blipFill>
        <p:spPr bwMode="auto">
          <a:xfrm rot="16200000">
            <a:off x="5029200" y="2743200"/>
            <a:ext cx="5029200" cy="32004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fontScale="92500" lnSpcReduction="10000"/>
          </a:bodyPr>
          <a:lstStyle/>
          <a:p>
            <a:pPr>
              <a:buNone/>
            </a:pPr>
            <a:r>
              <a:rPr lang="en-US" sz="3000" b="1" dirty="0" smtClean="0">
                <a:latin typeface="Times New Roman" pitchFamily="18" charset="0"/>
                <a:cs typeface="Times New Roman" pitchFamily="18" charset="0"/>
              </a:rPr>
              <a:t>	Politics</a:t>
            </a:r>
            <a:endParaRPr lang="en-US" sz="3000" dirty="0" smtClean="0">
              <a:latin typeface="Times New Roman" pitchFamily="18" charset="0"/>
              <a:cs typeface="Times New Roman" pitchFamily="18" charset="0"/>
            </a:endParaRPr>
          </a:p>
          <a:p>
            <a:pPr algn="just">
              <a:buNone/>
            </a:pPr>
            <a:r>
              <a:rPr lang="en-US" sz="3000" dirty="0" smtClean="0">
                <a:latin typeface="Times New Roman" pitchFamily="18" charset="0"/>
                <a:cs typeface="Times New Roman" pitchFamily="18" charset="0"/>
              </a:rPr>
              <a:t>	The political is defined as the practices and meanings </a:t>
            </a:r>
            <a:r>
              <a:rPr lang="en-US" sz="3000" b="1" dirty="0" smtClean="0">
                <a:solidFill>
                  <a:srgbClr val="002060"/>
                </a:solidFill>
                <a:latin typeface="Times New Roman" pitchFamily="18" charset="0"/>
                <a:cs typeface="Times New Roman" pitchFamily="18" charset="0"/>
              </a:rPr>
              <a:t>associated with basic issues of social power, such as organization, authorization, legitimating and regulation</a:t>
            </a:r>
            <a:r>
              <a:rPr lang="en-US" sz="30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The parameters of this area extend beyond the conventional sense of politics to include not only issues of public and private governance but more broadly social relations in general.</a:t>
            </a:r>
          </a:p>
          <a:p>
            <a:pPr marL="624078" lvl="0" indent="-514350">
              <a:buFont typeface="+mj-lt"/>
              <a:buAutoNum type="arabicPeriod"/>
            </a:pPr>
            <a:r>
              <a:rPr lang="en-US" sz="3000" dirty="0" smtClean="0">
                <a:latin typeface="Times New Roman" pitchFamily="18" charset="0"/>
                <a:cs typeface="Times New Roman" pitchFamily="18" charset="0"/>
              </a:rPr>
              <a:t>	Organization and governance</a:t>
            </a:r>
          </a:p>
          <a:p>
            <a:pPr marL="624078" lvl="0" indent="-514350">
              <a:buFont typeface="+mj-lt"/>
              <a:buAutoNum type="arabicPeriod"/>
            </a:pPr>
            <a:r>
              <a:rPr lang="en-US" sz="3000" dirty="0" smtClean="0">
                <a:latin typeface="Times New Roman" pitchFamily="18" charset="0"/>
                <a:cs typeface="Times New Roman" pitchFamily="18" charset="0"/>
              </a:rPr>
              <a:t>	Law and justice</a:t>
            </a:r>
          </a:p>
          <a:p>
            <a:pPr marL="624078" lvl="0" indent="-514350">
              <a:buFont typeface="+mj-lt"/>
              <a:buAutoNum type="arabicPeriod"/>
            </a:pPr>
            <a:r>
              <a:rPr lang="en-US" sz="3000" dirty="0" smtClean="0">
                <a:latin typeface="Times New Roman" pitchFamily="18" charset="0"/>
                <a:cs typeface="Times New Roman" pitchFamily="18" charset="0"/>
              </a:rPr>
              <a:t>	Communication and critique</a:t>
            </a:r>
          </a:p>
          <a:p>
            <a:pPr marL="624078" lvl="0" indent="-514350">
              <a:buFont typeface="+mj-lt"/>
              <a:buAutoNum type="arabicPeriod"/>
            </a:pPr>
            <a:r>
              <a:rPr lang="en-US" sz="3000" dirty="0" smtClean="0">
                <a:latin typeface="Times New Roman" pitchFamily="18" charset="0"/>
                <a:cs typeface="Times New Roman" pitchFamily="18" charset="0"/>
              </a:rPr>
              <a:t>	Representation and negotiation</a:t>
            </a:r>
          </a:p>
          <a:p>
            <a:pPr marL="624078" lvl="0" indent="-514350">
              <a:buFont typeface="+mj-lt"/>
              <a:buAutoNum type="arabicPeriod"/>
            </a:pPr>
            <a:r>
              <a:rPr lang="en-US" sz="3000" dirty="0" smtClean="0">
                <a:latin typeface="Times New Roman" pitchFamily="18" charset="0"/>
                <a:cs typeface="Times New Roman" pitchFamily="18" charset="0"/>
              </a:rPr>
              <a:t>	Security and accord</a:t>
            </a:r>
          </a:p>
          <a:p>
            <a:pPr marL="624078" lvl="0" indent="-514350">
              <a:buFont typeface="+mj-lt"/>
              <a:buAutoNum type="arabicPeriod"/>
            </a:pPr>
            <a:r>
              <a:rPr lang="en-US" sz="3000" dirty="0" smtClean="0">
                <a:latin typeface="Times New Roman" pitchFamily="18" charset="0"/>
                <a:cs typeface="Times New Roman" pitchFamily="18" charset="0"/>
              </a:rPr>
              <a:t>	Dialogue and reconciliation</a:t>
            </a:r>
          </a:p>
          <a:p>
            <a:pPr marL="624078" lvl="0" indent="-514350">
              <a:buFont typeface="+mj-lt"/>
              <a:buAutoNum type="arabicPeriod"/>
            </a:pPr>
            <a:r>
              <a:rPr lang="en-US" sz="3000" dirty="0" smtClean="0">
                <a:latin typeface="Times New Roman" pitchFamily="18" charset="0"/>
                <a:cs typeface="Times New Roman" pitchFamily="18" charset="0"/>
              </a:rPr>
              <a:t>	Ethics and accountability</a:t>
            </a:r>
          </a:p>
          <a:p>
            <a:pPr>
              <a:buNone/>
            </a:pPr>
            <a:endParaRPr lang="en-US" sz="3000" dirty="0">
              <a:latin typeface="Times New Roman" pitchFamily="18" charset="0"/>
              <a:cs typeface="Times New Roman" pitchFamily="18" charset="0"/>
            </a:endParaRPr>
          </a:p>
        </p:txBody>
      </p:sp>
      <p:pic>
        <p:nvPicPr>
          <p:cNvPr id="8193" name="Picture 1" descr="C:\Users\USER\Desktop\Applied &amp; Descriptive Ethics\STE\download (4).jpg"/>
          <p:cNvPicPr>
            <a:picLocks noChangeAspect="1" noChangeArrowheads="1"/>
          </p:cNvPicPr>
          <p:nvPr/>
        </p:nvPicPr>
        <p:blipFill>
          <a:blip r:embed="rId2"/>
          <a:srcRect/>
          <a:stretch>
            <a:fillRect/>
          </a:stretch>
        </p:blipFill>
        <p:spPr bwMode="auto">
          <a:xfrm>
            <a:off x="5791200" y="3200400"/>
            <a:ext cx="3048000" cy="34290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r>
              <a:rPr lang="en-US" b="1" dirty="0" smtClean="0">
                <a:latin typeface="Times New Roman" pitchFamily="18" charset="0"/>
                <a:cs typeface="Times New Roman" pitchFamily="18" charset="0"/>
              </a:rPr>
              <a:t>	Culture</a:t>
            </a: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The cultural domain is defined as the practices, discourses, and material expressions, which, over time, express continuities and discontinuities of social meaning.</a:t>
            </a:r>
          </a:p>
          <a:p>
            <a:pPr marL="624078" lvl="0" indent="-514350">
              <a:buFont typeface="+mj-lt"/>
              <a:buAutoNum type="arabicPeriod"/>
            </a:pPr>
            <a:r>
              <a:rPr lang="en-US" dirty="0" smtClean="0">
                <a:latin typeface="Times New Roman" pitchFamily="18" charset="0"/>
                <a:cs typeface="Times New Roman" pitchFamily="18" charset="0"/>
              </a:rPr>
              <a:t>	Identity and engagement</a:t>
            </a:r>
          </a:p>
          <a:p>
            <a:pPr marL="624078" lvl="0" indent="-514350">
              <a:buFont typeface="+mj-lt"/>
              <a:buAutoNum type="arabicPeriod"/>
            </a:pPr>
            <a:r>
              <a:rPr lang="en-US" dirty="0" smtClean="0">
                <a:latin typeface="Times New Roman" pitchFamily="18" charset="0"/>
                <a:cs typeface="Times New Roman" pitchFamily="18" charset="0"/>
              </a:rPr>
              <a:t>	Creativity and recreation</a:t>
            </a:r>
          </a:p>
          <a:p>
            <a:pPr marL="624078" lvl="0" indent="-514350">
              <a:buFont typeface="+mj-lt"/>
              <a:buAutoNum type="arabicPeriod"/>
            </a:pPr>
            <a:r>
              <a:rPr lang="en-US" dirty="0" smtClean="0">
                <a:latin typeface="Times New Roman" pitchFamily="18" charset="0"/>
                <a:cs typeface="Times New Roman" pitchFamily="18" charset="0"/>
              </a:rPr>
              <a:t>	Memory and projection</a:t>
            </a:r>
          </a:p>
          <a:p>
            <a:pPr marL="624078" lvl="0" indent="-514350">
              <a:buFont typeface="+mj-lt"/>
              <a:buAutoNum type="arabicPeriod"/>
            </a:pPr>
            <a:r>
              <a:rPr lang="en-US" dirty="0" smtClean="0">
                <a:latin typeface="Times New Roman" pitchFamily="18" charset="0"/>
                <a:cs typeface="Times New Roman" pitchFamily="18" charset="0"/>
              </a:rPr>
              <a:t>	Belief and ideas</a:t>
            </a:r>
          </a:p>
          <a:p>
            <a:pPr marL="624078" lvl="0" indent="-514350">
              <a:buFont typeface="+mj-lt"/>
              <a:buAutoNum type="arabicPeriod"/>
            </a:pPr>
            <a:r>
              <a:rPr lang="en-US" dirty="0" smtClean="0">
                <a:latin typeface="Times New Roman" pitchFamily="18" charset="0"/>
                <a:cs typeface="Times New Roman" pitchFamily="18" charset="0"/>
              </a:rPr>
              <a:t>	Gender and generations</a:t>
            </a:r>
          </a:p>
          <a:p>
            <a:pPr marL="624078" lvl="0" indent="-514350">
              <a:buFont typeface="+mj-lt"/>
              <a:buAutoNum type="arabicPeriod"/>
            </a:pPr>
            <a:r>
              <a:rPr lang="en-US" dirty="0" smtClean="0">
                <a:latin typeface="Times New Roman" pitchFamily="18" charset="0"/>
                <a:cs typeface="Times New Roman" pitchFamily="18" charset="0"/>
              </a:rPr>
              <a:t>	Enquiry and learning</a:t>
            </a:r>
          </a:p>
          <a:p>
            <a:pPr marL="624078" lvl="0" indent="-514350">
              <a:buFont typeface="+mj-lt"/>
              <a:buAutoNum type="arabicPeriod"/>
            </a:pPr>
            <a:r>
              <a:rPr lang="en-US" dirty="0" smtClean="0">
                <a:latin typeface="Times New Roman" pitchFamily="18" charset="0"/>
                <a:cs typeface="Times New Roman" pitchFamily="18" charset="0"/>
              </a:rPr>
              <a:t>	Wellbeing and health</a:t>
            </a:r>
          </a:p>
          <a:p>
            <a:pPr>
              <a:buNone/>
            </a:pPr>
            <a:endParaRPr lang="en-US" dirty="0"/>
          </a:p>
        </p:txBody>
      </p:sp>
      <p:pic>
        <p:nvPicPr>
          <p:cNvPr id="7169" name="Picture 1" descr="C:\Users\USER\Desktop\Applied &amp; Descriptive Ethics\STE\download (5).jpg"/>
          <p:cNvPicPr>
            <a:picLocks noChangeAspect="1" noChangeArrowheads="1"/>
          </p:cNvPicPr>
          <p:nvPr/>
        </p:nvPicPr>
        <p:blipFill>
          <a:blip r:embed="rId2"/>
          <a:srcRect/>
          <a:stretch>
            <a:fillRect/>
          </a:stretch>
        </p:blipFill>
        <p:spPr bwMode="auto">
          <a:xfrm>
            <a:off x="5105400" y="2362200"/>
            <a:ext cx="3810000" cy="4191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dirty="0" smtClean="0">
                <a:latin typeface="Times New Roman" pitchFamily="18" charset="0"/>
                <a:cs typeface="Times New Roman" pitchFamily="18" charset="0"/>
              </a:rPr>
              <a:t>	On the other hand,</a:t>
            </a:r>
          </a:p>
          <a:p>
            <a:r>
              <a:rPr lang="en-US" dirty="0" smtClean="0">
                <a:latin typeface="Times New Roman" pitchFamily="18" charset="0"/>
                <a:cs typeface="Times New Roman" pitchFamily="18" charset="0"/>
              </a:rPr>
              <a:t> unlike the doctor, his is not a life among the weak.</a:t>
            </a:r>
          </a:p>
          <a:p>
            <a:pPr>
              <a:buNone/>
            </a:pP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Unlike the soldier, destruction is not his purpose.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Unlike the lawyer, quarrels are not his daily bread. </a:t>
            </a:r>
          </a:p>
          <a:p>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No doubt as years go by people forget which engineer did it, even if they ever knew. Or some politician puts his name on it. Or they credit it to some promoter who used other people's money with which to finance it.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200" b="1" dirty="0" smtClean="0">
                <a:latin typeface="Times New Roman" pitchFamily="18" charset="0"/>
                <a:cs typeface="Times New Roman" pitchFamily="18" charset="0"/>
              </a:rPr>
              <a:t>	Technology transfer:</a:t>
            </a:r>
          </a:p>
          <a:p>
            <a:pPr algn="just"/>
            <a:r>
              <a:rPr lang="en-US" sz="2800" dirty="0" smtClean="0">
                <a:latin typeface="Times New Roman" pitchFamily="18" charset="0"/>
                <a:cs typeface="Times New Roman" pitchFamily="18" charset="0"/>
              </a:rPr>
              <a:t>The Ethiopian government has decided to encourage technology transfer activities at different stages of educational and training institutions, to contribute to the boosting economy in the near future. </a:t>
            </a:r>
          </a:p>
          <a:p>
            <a:endParaRPr lang="en-US" sz="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Presently, the term Industry Extension Service is one of the terms mostly associated to the </a:t>
            </a:r>
            <a:r>
              <a:rPr lang="en-US"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TVET</a:t>
            </a:r>
            <a:r>
              <a:rPr lang="en-US" sz="2800" dirty="0" smtClean="0">
                <a:latin typeface="Times New Roman" pitchFamily="18" charset="0"/>
                <a:cs typeface="Times New Roman" pitchFamily="18" charset="0"/>
              </a:rPr>
              <a:t> (Technical and Vocational Education and Training), where the TVET institutions are expected to help the local small industries,  in filling their skill gaps, giving training in entrepreneurial skills, technology transfer and improvement productivity.</a:t>
            </a:r>
          </a:p>
        </p:txBody>
      </p:sp>
      <p:pic>
        <p:nvPicPr>
          <p:cNvPr id="6146" name="Picture 2" descr="C:\Users\USER\Desktop\Applied &amp; Descriptive Ethics\STE\Technology-Based-Growth-for-Ethiopia.jpg"/>
          <p:cNvPicPr>
            <a:picLocks noChangeAspect="1" noChangeArrowheads="1"/>
          </p:cNvPicPr>
          <p:nvPr/>
        </p:nvPicPr>
        <p:blipFill>
          <a:blip r:embed="rId2"/>
          <a:srcRect/>
          <a:stretch>
            <a:fillRect/>
          </a:stretch>
        </p:blipFill>
        <p:spPr bwMode="auto">
          <a:xfrm>
            <a:off x="3429000" y="5181600"/>
            <a:ext cx="5715000" cy="16764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lgn="just"/>
            <a:r>
              <a:rPr lang="en-US" sz="2800" dirty="0" smtClean="0">
                <a:latin typeface="Times New Roman" pitchFamily="18" charset="0"/>
                <a:cs typeface="Times New Roman" pitchFamily="18" charset="0"/>
              </a:rPr>
              <a:t>Technology is defined differently by different actors. For this purpose only in Ethiopia, it is defined as the process whereby different inputs are converted into marketable output. </a:t>
            </a:r>
          </a:p>
          <a:p>
            <a:endParaRPr lang="en-US" sz="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Technology transfer is one of the core issues of industry extension service where technology can be identified in terms of </a:t>
            </a:r>
          </a:p>
          <a:p>
            <a:r>
              <a:rPr lang="en-US" sz="2800" dirty="0" smtClean="0">
                <a:solidFill>
                  <a:srgbClr val="002060"/>
                </a:solidFill>
                <a:latin typeface="Times New Roman" pitchFamily="18" charset="0"/>
                <a:cs typeface="Times New Roman" pitchFamily="18" charset="0"/>
              </a:rPr>
              <a:t>Techno ware, </a:t>
            </a:r>
          </a:p>
          <a:p>
            <a:r>
              <a:rPr lang="en-US" sz="2800" dirty="0" smtClean="0">
                <a:solidFill>
                  <a:srgbClr val="002060"/>
                </a:solidFill>
                <a:latin typeface="Times New Roman" pitchFamily="18" charset="0"/>
                <a:cs typeface="Times New Roman" pitchFamily="18" charset="0"/>
              </a:rPr>
              <a:t>Info ware, </a:t>
            </a:r>
          </a:p>
          <a:p>
            <a:r>
              <a:rPr lang="en-US" sz="2800" dirty="0" smtClean="0">
                <a:solidFill>
                  <a:srgbClr val="002060"/>
                </a:solidFill>
                <a:latin typeface="Times New Roman" pitchFamily="18" charset="0"/>
                <a:cs typeface="Times New Roman" pitchFamily="18" charset="0"/>
              </a:rPr>
              <a:t>Human ware or </a:t>
            </a:r>
          </a:p>
          <a:p>
            <a:r>
              <a:rPr lang="en-US" sz="2800" dirty="0" smtClean="0">
                <a:solidFill>
                  <a:srgbClr val="002060"/>
                </a:solidFill>
                <a:latin typeface="Times New Roman" pitchFamily="18" charset="0"/>
                <a:cs typeface="Times New Roman" pitchFamily="18" charset="0"/>
              </a:rPr>
              <a:t>Orga ware.</a:t>
            </a:r>
            <a:endParaRPr lang="en-US" sz="2800" b="1" dirty="0" smtClean="0">
              <a:solidFill>
                <a:srgbClr val="002060"/>
              </a:solidFill>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lnSpcReduction="10000"/>
          </a:bodyPr>
          <a:lstStyle/>
          <a:p>
            <a:pPr>
              <a:buNone/>
            </a:pPr>
            <a:r>
              <a:rPr lang="en-US" b="1" dirty="0" smtClean="0">
                <a:latin typeface="Times New Roman" pitchFamily="18" charset="0"/>
                <a:cs typeface="Times New Roman" pitchFamily="18" charset="0"/>
              </a:rPr>
              <a:t>	Techno ware: </a:t>
            </a:r>
          </a:p>
          <a:p>
            <a:pPr>
              <a:buNone/>
            </a:pPr>
            <a:r>
              <a:rPr lang="en-US" dirty="0" smtClean="0">
                <a:latin typeface="Times New Roman" pitchFamily="18" charset="0"/>
                <a:cs typeface="Times New Roman" pitchFamily="18" charset="0"/>
              </a:rPr>
              <a:t>	includes materials, gadgets, etc. </a:t>
            </a:r>
          </a:p>
          <a:p>
            <a:pPr>
              <a:buNone/>
            </a:pPr>
            <a:r>
              <a:rPr lang="en-US" b="1" dirty="0" smtClean="0">
                <a:latin typeface="Times New Roman" pitchFamily="18" charset="0"/>
                <a:cs typeface="Times New Roman" pitchFamily="18" charset="0"/>
              </a:rPr>
              <a:t>	Human ware:</a:t>
            </a:r>
          </a:p>
          <a:p>
            <a:pPr>
              <a:buNone/>
            </a:pPr>
            <a:r>
              <a:rPr lang="en-US" dirty="0" smtClean="0">
                <a:latin typeface="Times New Roman" pitchFamily="18" charset="0"/>
                <a:cs typeface="Times New Roman" pitchFamily="18" charset="0"/>
              </a:rPr>
              <a:t>	includes the human knowledge,</a:t>
            </a:r>
          </a:p>
          <a:p>
            <a:pPr>
              <a:buNone/>
            </a:pPr>
            <a:r>
              <a:rPr lang="en-US" dirty="0" smtClean="0">
                <a:latin typeface="Times New Roman" pitchFamily="18" charset="0"/>
                <a:cs typeface="Times New Roman" pitchFamily="18" charset="0"/>
              </a:rPr>
              <a:t>	 ability, experience, etc. </a:t>
            </a:r>
          </a:p>
          <a:p>
            <a:pPr>
              <a:buNone/>
            </a:pPr>
            <a:r>
              <a:rPr lang="en-US" b="1" dirty="0" smtClean="0">
                <a:latin typeface="Times New Roman" pitchFamily="18" charset="0"/>
                <a:cs typeface="Times New Roman" pitchFamily="18" charset="0"/>
              </a:rPr>
              <a:t>	Info ware:</a:t>
            </a:r>
          </a:p>
          <a:p>
            <a:pPr>
              <a:buNone/>
            </a:pPr>
            <a:r>
              <a:rPr lang="en-US" dirty="0" smtClean="0">
                <a:latin typeface="Times New Roman" pitchFamily="18" charset="0"/>
                <a:cs typeface="Times New Roman" pitchFamily="18" charset="0"/>
              </a:rPr>
              <a:t>	includes organized information, </a:t>
            </a:r>
          </a:p>
          <a:p>
            <a:pPr>
              <a:buNone/>
            </a:pPr>
            <a:r>
              <a:rPr lang="en-US" dirty="0" smtClean="0">
                <a:latin typeface="Times New Roman" pitchFamily="18" charset="0"/>
                <a:cs typeface="Times New Roman" pitchFamily="18" charset="0"/>
              </a:rPr>
              <a:t>	work processes, design and </a:t>
            </a:r>
          </a:p>
          <a:p>
            <a:pPr>
              <a:buNone/>
            </a:pPr>
            <a:r>
              <a:rPr lang="en-US" dirty="0" smtClean="0">
                <a:latin typeface="Times New Roman" pitchFamily="18" charset="0"/>
                <a:cs typeface="Times New Roman" pitchFamily="18" charset="0"/>
              </a:rPr>
              <a:t>	blueprints, etc. </a:t>
            </a:r>
          </a:p>
          <a:p>
            <a:pPr>
              <a:buNone/>
            </a:pPr>
            <a:r>
              <a:rPr lang="en-US" b="1" dirty="0" smtClean="0">
                <a:latin typeface="Times New Roman" pitchFamily="18" charset="0"/>
                <a:cs typeface="Times New Roman" pitchFamily="18" charset="0"/>
              </a:rPr>
              <a:t>	Orga ware: </a:t>
            </a:r>
          </a:p>
          <a:p>
            <a:pPr>
              <a:buNone/>
            </a:pPr>
            <a:r>
              <a:rPr lang="en-US" dirty="0" smtClean="0">
                <a:latin typeface="Times New Roman" pitchFamily="18" charset="0"/>
                <a:cs typeface="Times New Roman" pitchFamily="18" charset="0"/>
              </a:rPr>
              <a:t>	includes the organizational structures, </a:t>
            </a:r>
          </a:p>
          <a:p>
            <a:pPr>
              <a:buNone/>
            </a:pPr>
            <a:r>
              <a:rPr lang="en-US" dirty="0" smtClean="0">
                <a:latin typeface="Times New Roman" pitchFamily="18" charset="0"/>
                <a:cs typeface="Times New Roman" pitchFamily="18" charset="0"/>
              </a:rPr>
              <a:t>	setups, methods of doing things, etc. </a:t>
            </a:r>
            <a:endParaRPr lang="en-US" dirty="0">
              <a:latin typeface="Times New Roman" pitchFamily="18" charset="0"/>
              <a:cs typeface="Times New Roman" pitchFamily="18" charset="0"/>
            </a:endParaRPr>
          </a:p>
        </p:txBody>
      </p:sp>
      <p:pic>
        <p:nvPicPr>
          <p:cNvPr id="3" name="Picture 1" descr="C:\Users\USER\Desktop\Applied &amp; Descriptive Ethics\STE\the_intercept_logo1.png"/>
          <p:cNvPicPr>
            <a:picLocks noChangeAspect="1" noChangeArrowheads="1"/>
          </p:cNvPicPr>
          <p:nvPr/>
        </p:nvPicPr>
        <p:blipFill>
          <a:blip r:embed="rId2" cstate="print"/>
          <a:srcRect/>
          <a:stretch>
            <a:fillRect/>
          </a:stretch>
        </p:blipFill>
        <p:spPr bwMode="auto">
          <a:xfrm>
            <a:off x="5638800" y="0"/>
            <a:ext cx="3505200" cy="1219200"/>
          </a:xfrm>
          <a:prstGeom prst="rect">
            <a:avLst/>
          </a:prstGeom>
          <a:noFill/>
        </p:spPr>
      </p:pic>
      <p:pic>
        <p:nvPicPr>
          <p:cNvPr id="6" name="Picture 1" descr="C:\Users\USER\Pictures\humanware.gif"/>
          <p:cNvPicPr>
            <a:picLocks noChangeAspect="1" noChangeArrowheads="1"/>
          </p:cNvPicPr>
          <p:nvPr/>
        </p:nvPicPr>
        <p:blipFill>
          <a:blip r:embed="rId3"/>
          <a:srcRect/>
          <a:stretch>
            <a:fillRect/>
          </a:stretch>
        </p:blipFill>
        <p:spPr bwMode="auto">
          <a:xfrm>
            <a:off x="5715000" y="1371600"/>
            <a:ext cx="3429000" cy="1809750"/>
          </a:xfrm>
          <a:prstGeom prst="rect">
            <a:avLst/>
          </a:prstGeom>
          <a:noFill/>
        </p:spPr>
      </p:pic>
      <p:pic>
        <p:nvPicPr>
          <p:cNvPr id="4098" name="Picture 2" descr="C:\Users\USER\Desktop\Applied &amp; Descriptive Ethics\STE\images (19).jpg"/>
          <p:cNvPicPr>
            <a:picLocks noChangeAspect="1" noChangeArrowheads="1"/>
          </p:cNvPicPr>
          <p:nvPr/>
        </p:nvPicPr>
        <p:blipFill>
          <a:blip r:embed="rId4"/>
          <a:srcRect/>
          <a:stretch>
            <a:fillRect/>
          </a:stretch>
        </p:blipFill>
        <p:spPr bwMode="auto">
          <a:xfrm>
            <a:off x="5791201" y="3276600"/>
            <a:ext cx="3352800" cy="1676400"/>
          </a:xfrm>
          <a:prstGeom prst="rect">
            <a:avLst/>
          </a:prstGeom>
          <a:noFill/>
        </p:spPr>
      </p:pic>
      <p:pic>
        <p:nvPicPr>
          <p:cNvPr id="9" name="Picture 3" descr="C:\Users\USER\Pictures\w7503e09.gif"/>
          <p:cNvPicPr>
            <a:picLocks noChangeAspect="1" noChangeArrowheads="1"/>
          </p:cNvPicPr>
          <p:nvPr/>
        </p:nvPicPr>
        <p:blipFill>
          <a:blip r:embed="rId5"/>
          <a:srcRect/>
          <a:stretch>
            <a:fillRect/>
          </a:stretch>
        </p:blipFill>
        <p:spPr bwMode="auto">
          <a:xfrm>
            <a:off x="6367463" y="4867275"/>
            <a:ext cx="2776537" cy="19907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normAutofit/>
          </a:bodyPr>
          <a:lstStyle/>
          <a:p>
            <a:pPr>
              <a:buNone/>
            </a:pPr>
            <a:r>
              <a:rPr lang="en-US" sz="3200" b="1" dirty="0" smtClean="0">
                <a:latin typeface="Times New Roman" pitchFamily="18" charset="0"/>
                <a:cs typeface="Times New Roman" pitchFamily="18" charset="0"/>
              </a:rPr>
              <a:t>	Joint ventures of technology transfer:</a:t>
            </a:r>
          </a:p>
          <a:p>
            <a:pPr algn="just">
              <a:buNone/>
            </a:pPr>
            <a:r>
              <a:rPr lang="en-US" sz="3000" dirty="0" smtClean="0">
                <a:latin typeface="Times New Roman" pitchFamily="18" charset="0"/>
                <a:cs typeface="Times New Roman" pitchFamily="18" charset="0"/>
              </a:rPr>
              <a:t>	Technology transfer through international joint ventures is considered important to enhance competitiveness, exploit opportunities and boost economic growth. </a:t>
            </a:r>
          </a:p>
          <a:p>
            <a:pPr>
              <a:buNone/>
            </a:pPr>
            <a:endParaRPr lang="en-US" sz="1000" dirty="0" smtClean="0">
              <a:latin typeface="Times New Roman" pitchFamily="18" charset="0"/>
              <a:cs typeface="Times New Roman" pitchFamily="18" charset="0"/>
            </a:endParaRPr>
          </a:p>
          <a:p>
            <a:pPr algn="just">
              <a:buNone/>
            </a:pPr>
            <a:r>
              <a:rPr lang="en-US" sz="3000" dirty="0" smtClean="0">
                <a:latin typeface="Times New Roman" pitchFamily="18" charset="0"/>
                <a:cs typeface="Times New Roman" pitchFamily="18" charset="0"/>
              </a:rPr>
              <a:t>	A common observation is, however, that such ventures often fail. Present insights regarding transfer processes, influencing factors, and relationships between technology transfer and venture success — if any — are modest. </a:t>
            </a:r>
          </a:p>
          <a:p>
            <a:pPr>
              <a:buNone/>
            </a:pPr>
            <a:endParaRPr lang="en-US" sz="3200" b="1" dirty="0" smtClean="0">
              <a:latin typeface="Times New Roman" pitchFamily="18" charset="0"/>
              <a:cs typeface="Times New Roman" pitchFamily="18" charset="0"/>
            </a:endParaRPr>
          </a:p>
          <a:p>
            <a:pPr>
              <a:buNone/>
            </a:pPr>
            <a:endParaRPr lang="en-US" sz="3200" b="1" dirty="0">
              <a:latin typeface="Times New Roman" pitchFamily="18" charset="0"/>
              <a:cs typeface="Times New Roman" pitchFamily="18" charset="0"/>
            </a:endParaRPr>
          </a:p>
        </p:txBody>
      </p:sp>
      <p:pic>
        <p:nvPicPr>
          <p:cNvPr id="3073" name="Picture 1" descr="C:\Users\USER\Desktop\Applied &amp; Descriptive Ethics\STE\Tourism_body_makes_new_appointment.jpg"/>
          <p:cNvPicPr>
            <a:picLocks noChangeAspect="1" noChangeArrowheads="1"/>
          </p:cNvPicPr>
          <p:nvPr/>
        </p:nvPicPr>
        <p:blipFill>
          <a:blip r:embed="rId2"/>
          <a:srcRect/>
          <a:stretch>
            <a:fillRect/>
          </a:stretch>
        </p:blipFill>
        <p:spPr bwMode="auto">
          <a:xfrm>
            <a:off x="0" y="4495800"/>
            <a:ext cx="9144000" cy="23622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0"/>
          </a:xfrm>
        </p:spPr>
        <p:txBody>
          <a:bodyPr/>
          <a:lstStyle/>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a:p>
            <a:pPr algn="ctr">
              <a:buNone/>
            </a:pPr>
            <a:r>
              <a:rPr lang="en-US" sz="5400" dirty="0" smtClean="0">
                <a:solidFill>
                  <a:srgbClr val="0070C0"/>
                </a:solidFill>
                <a:latin typeface="Times New Roman" pitchFamily="18" charset="0"/>
                <a:cs typeface="Times New Roman" pitchFamily="18" charset="0"/>
              </a:rPr>
              <a:t>Thank You</a:t>
            </a:r>
          </a:p>
          <a:p>
            <a:pPr>
              <a:buNone/>
            </a:pPr>
            <a:endParaRPr lang="en-US"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dirty="0" smtClean="0">
                <a:latin typeface="Times New Roman" pitchFamily="18" charset="0"/>
                <a:cs typeface="Times New Roman" pitchFamily="18" charset="0"/>
              </a:rPr>
              <a:t>But the engineer himself looks back at the unending stream of goodness which flows from his successes with satisfactions that few professions may know. And the verdict of his fellow professionals is all the accolade he wants.</a:t>
            </a:r>
          </a:p>
          <a:p>
            <a:endParaRPr lang="en-US" dirty="0"/>
          </a:p>
        </p:txBody>
      </p:sp>
      <p:pic>
        <p:nvPicPr>
          <p:cNvPr id="66562" name="Picture 2" descr="C:\Users\USER\Desktop\Applied &amp; Descriptive Ethics\STE\MoreSuccess1.png"/>
          <p:cNvPicPr>
            <a:picLocks noChangeAspect="1" noChangeArrowheads="1"/>
          </p:cNvPicPr>
          <p:nvPr/>
        </p:nvPicPr>
        <p:blipFill>
          <a:blip r:embed="rId2"/>
          <a:srcRect/>
          <a:stretch>
            <a:fillRect/>
          </a:stretch>
        </p:blipFill>
        <p:spPr bwMode="auto">
          <a:xfrm>
            <a:off x="0" y="2590801"/>
            <a:ext cx="9144000" cy="4267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USER\Desktop\Applied &amp; Descriptive Ethics\STE\very-funny-jokes-on-the-difference-between-success-satisfaction-customer-jokes-1-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USER\Desktop\Applied &amp; Descriptive Ethics\STE\columbus-discovers-new-world.jpg"/>
          <p:cNvPicPr>
            <a:picLocks noChangeAspect="1" noChangeArrowheads="1"/>
          </p:cNvPicPr>
          <p:nvPr/>
        </p:nvPicPr>
        <p:blipFill>
          <a:blip r:embed="rId2">
            <a:lum bright="-11000" contrast="-15000"/>
          </a:blip>
          <a:srcRect/>
          <a:stretch>
            <a:fillRect/>
          </a:stretch>
        </p:blipFill>
        <p:spPr bwMode="auto">
          <a:xfrm>
            <a:off x="0" y="0"/>
            <a:ext cx="9144000" cy="6858000"/>
          </a:xfrm>
          <a:prstGeom prst="rect">
            <a:avLst/>
          </a:prstGeom>
          <a:noFill/>
        </p:spPr>
      </p:pic>
      <p:sp>
        <p:nvSpPr>
          <p:cNvPr id="5" name="Rectangle 4"/>
          <p:cNvSpPr/>
          <p:nvPr/>
        </p:nvSpPr>
        <p:spPr>
          <a:xfrm>
            <a:off x="0" y="0"/>
            <a:ext cx="9144000" cy="6494085"/>
          </a:xfrm>
          <a:prstGeom prst="rect">
            <a:avLst/>
          </a:prstGeom>
        </p:spPr>
        <p:txBody>
          <a:bodyPr wrap="square">
            <a:spAutoFit/>
          </a:bodyPr>
          <a:lstStyle/>
          <a:p>
            <a:pPr algn="just"/>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engineer performs many public functions from which he gets only philosophical satisfactions. </a:t>
            </a:r>
          </a:p>
          <a:p>
            <a:endPar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Most people do not know it, but he is an </a:t>
            </a:r>
            <a:r>
              <a:rPr lang="en-US" sz="32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economic</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and </a:t>
            </a:r>
            <a:r>
              <a:rPr lang="en-US" sz="32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social force. </a:t>
            </a:r>
          </a:p>
          <a:p>
            <a:endPar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Every time he </a:t>
            </a:r>
            <a:r>
              <a:rPr lang="en-US" sz="32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discovers</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 </a:t>
            </a:r>
            <a:r>
              <a:rPr lang="en-US" sz="32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new application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of </a:t>
            </a:r>
            <a:r>
              <a:rPr lang="en-US" sz="32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science</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thereby </a:t>
            </a:r>
            <a:r>
              <a:rPr lang="en-US" sz="32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creating</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 </a:t>
            </a:r>
            <a:r>
              <a:rPr lang="en-US" sz="32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new industry</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providing </a:t>
            </a:r>
            <a:r>
              <a:rPr lang="en-US" sz="32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new jobs</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adding to the </a:t>
            </a:r>
            <a:r>
              <a:rPr lang="en-US" sz="3200" b="1"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standards of living</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he also disturbs everything that is. </a:t>
            </a:r>
          </a:p>
          <a:p>
            <a:endPar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He is also the person who really corrects monopolies and redistributes national wealth.</a:t>
            </a:r>
          </a:p>
        </p:txBody>
      </p:sp>
      <p:sp>
        <p:nvSpPr>
          <p:cNvPr id="6" name="TextBox 5"/>
          <p:cNvSpPr txBox="1"/>
          <p:nvPr/>
        </p:nvSpPr>
        <p:spPr>
          <a:xfrm>
            <a:off x="5943600" y="6488668"/>
            <a:ext cx="3182731" cy="369332"/>
          </a:xfrm>
          <a:prstGeom prst="rect">
            <a:avLst/>
          </a:prstGeom>
          <a:noFill/>
        </p:spPr>
        <p:txBody>
          <a:bodyPr wrap="none" rtlCol="0">
            <a:spAutoFit/>
          </a:bodyPr>
          <a:lstStyle/>
          <a:p>
            <a:r>
              <a:rPr lang="en-US" dirty="0" smtClean="0">
                <a:solidFill>
                  <a:srgbClr val="FFFF00"/>
                </a:solidFill>
              </a:rPr>
              <a:t>Columbus discovery of  America</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C:\Users\USER\Desktop\Applied &amp; Descriptive Ethics\STE\images (18).jpg"/>
          <p:cNvPicPr>
            <a:picLocks noChangeAspect="1" noChangeArrowheads="1"/>
          </p:cNvPicPr>
          <p:nvPr/>
        </p:nvPicPr>
        <p:blipFill>
          <a:blip r:embed="rId2"/>
          <a:srcRect/>
          <a:stretch>
            <a:fillRect/>
          </a:stretch>
        </p:blipFill>
        <p:spPr bwMode="auto">
          <a:xfrm>
            <a:off x="5257800" y="2895600"/>
            <a:ext cx="3886200" cy="3962400"/>
          </a:xfrm>
          <a:prstGeom prst="rect">
            <a:avLst/>
          </a:prstGeom>
          <a:noFill/>
        </p:spPr>
      </p:pic>
      <p:sp>
        <p:nvSpPr>
          <p:cNvPr id="2" name="Content Placeholder 1"/>
          <p:cNvSpPr>
            <a:spLocks noGrp="1"/>
          </p:cNvSpPr>
          <p:nvPr>
            <p:ph idx="1"/>
          </p:nvPr>
        </p:nvSpPr>
        <p:spPr>
          <a:xfrm>
            <a:off x="0" y="0"/>
            <a:ext cx="9144000" cy="6858000"/>
          </a:xfrm>
        </p:spPr>
        <p:txBody>
          <a:bodyPr>
            <a:normAutofit fontScale="92500" lnSpcReduction="10000"/>
          </a:bodyPr>
          <a:lstStyle/>
          <a:p>
            <a:pPr>
              <a:buNone/>
            </a:pPr>
            <a:r>
              <a:rPr lang="en-US" b="1" dirty="0" smtClean="0">
                <a:latin typeface="Times New Roman" pitchFamily="18" charset="0"/>
                <a:cs typeface="Times New Roman" pitchFamily="18" charset="0"/>
              </a:rPr>
              <a:t>	</a:t>
            </a:r>
            <a:r>
              <a:rPr lang="en-US"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What is a Professional Engineer?</a:t>
            </a:r>
          </a:p>
          <a:p>
            <a:pPr>
              <a:buNone/>
            </a:pPr>
            <a:r>
              <a:rPr lang="en-US" dirty="0" smtClean="0">
                <a:latin typeface="Times New Roman" pitchFamily="18" charset="0"/>
                <a:cs typeface="Times New Roman" pitchFamily="18" charset="0"/>
              </a:rPr>
              <a:t>	 Professional engineering is:</a:t>
            </a:r>
          </a:p>
          <a:p>
            <a:pPr marL="624078" indent="-514350" algn="just">
              <a:buFont typeface="+mj-lt"/>
              <a:buAutoNum type="arabicPeriod"/>
            </a:pPr>
            <a:r>
              <a:rPr lang="en-US" dirty="0" smtClean="0">
                <a:latin typeface="Times New Roman" pitchFamily="18" charset="0"/>
                <a:cs typeface="Times New Roman" pitchFamily="18" charset="0"/>
              </a:rPr>
              <a:t>Any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act</a:t>
            </a:r>
            <a:r>
              <a:rPr lang="en-US" dirty="0" smtClean="0">
                <a:latin typeface="Times New Roman" pitchFamily="18" charset="0"/>
                <a:cs typeface="Times New Roman" pitchFamily="18" charset="0"/>
              </a:rPr>
              <a:t> of </a:t>
            </a:r>
            <a:r>
              <a:rPr lang="en-US" dirty="0" smtClean="0">
                <a:solidFill>
                  <a:srgbClr val="FF0000"/>
                </a:solidFill>
                <a:effectLst>
                  <a:outerShdw blurRad="38100" dist="38100" dir="2700000" algn="tl">
                    <a:srgbClr val="000000">
                      <a:alpha val="43137"/>
                    </a:srgbClr>
                  </a:outerShdw>
                </a:effectLst>
                <a:latin typeface="Comic Sans MS" pitchFamily="66" charset="0"/>
                <a:cs typeface="Times New Roman" pitchFamily="18" charset="0"/>
              </a:rPr>
              <a:t>planning</a:t>
            </a:r>
            <a:r>
              <a:rPr lang="en-US" dirty="0" smtClean="0">
                <a:latin typeface="Times New Roman" pitchFamily="18" charset="0"/>
                <a:cs typeface="Times New Roman" pitchFamily="18" charset="0"/>
              </a:rPr>
              <a:t>, </a:t>
            </a:r>
            <a:r>
              <a:rPr lang="en-US" dirty="0" smtClean="0">
                <a:solidFill>
                  <a:srgbClr val="FFC000"/>
                </a:solidFill>
                <a:effectLst>
                  <a:outerShdw blurRad="38100" dist="38100" dir="2700000" algn="tl">
                    <a:srgbClr val="000000">
                      <a:alpha val="43137"/>
                    </a:srgbClr>
                  </a:outerShdw>
                </a:effectLst>
                <a:latin typeface="Comic Sans MS" pitchFamily="66" charset="0"/>
                <a:cs typeface="Times New Roman" pitchFamily="18" charset="0"/>
              </a:rPr>
              <a:t>designing</a:t>
            </a:r>
            <a:r>
              <a:rPr lang="en-US" dirty="0" smtClean="0">
                <a:latin typeface="Times New Roman" pitchFamily="18" charset="0"/>
                <a:cs typeface="Times New Roman" pitchFamily="18" charset="0"/>
              </a:rPr>
              <a:t>, </a:t>
            </a:r>
            <a:r>
              <a:rPr lang="en-US" dirty="0" smtClean="0">
                <a:solidFill>
                  <a:srgbClr val="00B050"/>
                </a:solidFill>
                <a:effectLst>
                  <a:outerShdw blurRad="38100" dist="38100" dir="2700000" algn="tl">
                    <a:srgbClr val="000000">
                      <a:alpha val="43137"/>
                    </a:srgbClr>
                  </a:outerShdw>
                </a:effectLst>
                <a:latin typeface="Comic Sans MS" pitchFamily="66" charset="0"/>
                <a:cs typeface="Times New Roman" pitchFamily="18" charset="0"/>
              </a:rPr>
              <a:t>composing</a:t>
            </a:r>
            <a:r>
              <a:rPr lang="en-US" dirty="0" smtClean="0">
                <a:latin typeface="Times New Roman" pitchFamily="18" charset="0"/>
                <a:cs typeface="Times New Roman" pitchFamily="18" charset="0"/>
              </a:rPr>
              <a:t>, </a:t>
            </a:r>
            <a:r>
              <a:rPr lang="en-US" dirty="0" smtClean="0">
                <a:solidFill>
                  <a:srgbClr val="0070C0"/>
                </a:solidFill>
                <a:effectLst>
                  <a:outerShdw blurRad="38100" dist="38100" dir="2700000" algn="tl">
                    <a:srgbClr val="000000">
                      <a:alpha val="43137"/>
                    </a:srgbClr>
                  </a:outerShdw>
                </a:effectLst>
                <a:latin typeface="Comic Sans MS" pitchFamily="66" charset="0"/>
                <a:cs typeface="Times New Roman" pitchFamily="18" charset="0"/>
              </a:rPr>
              <a:t>evaluating</a:t>
            </a:r>
            <a:r>
              <a:rPr lang="en-US" dirty="0" smtClean="0">
                <a:latin typeface="Times New Roman" pitchFamily="18" charset="0"/>
                <a:cs typeface="Times New Roman" pitchFamily="18" charset="0"/>
              </a:rPr>
              <a:t>, </a:t>
            </a:r>
            <a:r>
              <a:rPr lang="en-US" dirty="0" smtClean="0">
                <a:solidFill>
                  <a:srgbClr val="7030A0"/>
                </a:solidFill>
                <a:effectLst>
                  <a:outerShdw blurRad="38100" dist="38100" dir="2700000" algn="tl">
                    <a:srgbClr val="000000">
                      <a:alpha val="43137"/>
                    </a:srgbClr>
                  </a:outerShdw>
                </a:effectLst>
                <a:latin typeface="Comic Sans MS" pitchFamily="66" charset="0"/>
                <a:cs typeface="Times New Roman" pitchFamily="18" charset="0"/>
              </a:rPr>
              <a:t>advising</a:t>
            </a:r>
            <a:r>
              <a:rPr lang="en-US" dirty="0" smtClean="0">
                <a:latin typeface="Times New Roman" pitchFamily="18" charset="0"/>
                <a:cs typeface="Times New Roman" pitchFamily="18" charset="0"/>
              </a:rPr>
              <a:t>, </a:t>
            </a:r>
            <a:r>
              <a:rPr lang="en-US" dirty="0" smtClean="0">
                <a:solidFill>
                  <a:schemeClr val="bg1">
                    <a:lumMod val="50000"/>
                  </a:schemeClr>
                </a:solidFill>
                <a:effectLst>
                  <a:outerShdw blurRad="38100" dist="38100" dir="2700000" algn="tl">
                    <a:srgbClr val="000000">
                      <a:alpha val="43137"/>
                    </a:srgbClr>
                  </a:outerShdw>
                </a:effectLst>
                <a:latin typeface="Comic Sans MS" pitchFamily="66" charset="0"/>
                <a:cs typeface="Times New Roman" pitchFamily="18" charset="0"/>
              </a:rPr>
              <a:t>reporting</a:t>
            </a:r>
            <a:r>
              <a:rPr lang="en-US" dirty="0" smtClean="0">
                <a:latin typeface="Times New Roman" pitchFamily="18" charset="0"/>
                <a:cs typeface="Times New Roman" pitchFamily="18" charset="0"/>
              </a:rPr>
              <a:t>, </a:t>
            </a:r>
            <a:r>
              <a:rPr lang="en-US" dirty="0" smtClean="0">
                <a:solidFill>
                  <a:schemeClr val="accent6">
                    <a:lumMod val="75000"/>
                  </a:schemeClr>
                </a:solidFill>
                <a:effectLst>
                  <a:outerShdw blurRad="38100" dist="38100" dir="2700000" algn="tl">
                    <a:srgbClr val="000000">
                      <a:alpha val="43137"/>
                    </a:srgbClr>
                  </a:outerShdw>
                </a:effectLst>
                <a:latin typeface="Comic Sans MS" pitchFamily="66" charset="0"/>
                <a:cs typeface="Times New Roman" pitchFamily="18" charset="0"/>
              </a:rPr>
              <a:t>directing</a:t>
            </a:r>
            <a:r>
              <a:rPr lang="en-US" dirty="0" smtClean="0">
                <a:latin typeface="Times New Roman" pitchFamily="18" charset="0"/>
                <a:cs typeface="Times New Roman" pitchFamily="18" charset="0"/>
              </a:rPr>
              <a:t> or </a:t>
            </a:r>
            <a:r>
              <a:rPr lang="en-US" dirty="0" smtClean="0">
                <a:solidFill>
                  <a:schemeClr val="accent5">
                    <a:lumMod val="75000"/>
                  </a:schemeClr>
                </a:solidFill>
                <a:effectLst>
                  <a:outerShdw blurRad="38100" dist="38100" dir="2700000" algn="tl">
                    <a:srgbClr val="000000">
                      <a:alpha val="43137"/>
                    </a:srgbClr>
                  </a:outerShdw>
                </a:effectLst>
                <a:latin typeface="Comic Sans MS" pitchFamily="66" charset="0"/>
                <a:cs typeface="Times New Roman" pitchFamily="18" charset="0"/>
              </a:rPr>
              <a:t>supervising</a:t>
            </a:r>
            <a:r>
              <a:rPr lang="en-US" dirty="0" smtClean="0">
                <a:latin typeface="Times New Roman" pitchFamily="18" charset="0"/>
                <a:cs typeface="Times New Roman" pitchFamily="18" charset="0"/>
              </a:rPr>
              <a:t> (or the managing of any such act);</a:t>
            </a:r>
          </a:p>
          <a:p>
            <a:pPr marL="624078" indent="-514350" algn="just">
              <a:buFont typeface="+mj-lt"/>
              <a:buAutoNum type="arabicPeriod"/>
            </a:pPr>
            <a:r>
              <a:rPr lang="en-US" dirty="0" smtClean="0">
                <a:latin typeface="Times New Roman" pitchFamily="18" charset="0"/>
                <a:cs typeface="Times New Roman" pitchFamily="18" charset="0"/>
              </a:rPr>
              <a:t>That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requires</a:t>
            </a:r>
            <a:r>
              <a:rPr lang="en-US" dirty="0" smtClean="0">
                <a:latin typeface="Times New Roman" pitchFamily="18" charset="0"/>
                <a:cs typeface="Times New Roman" pitchFamily="18" charset="0"/>
              </a:rPr>
              <a:t> the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application</a:t>
            </a:r>
            <a:r>
              <a:rPr lang="en-US" dirty="0" smtClean="0">
                <a:latin typeface="Times New Roman" pitchFamily="18" charset="0"/>
                <a:cs typeface="Times New Roman" pitchFamily="18" charset="0"/>
              </a:rPr>
              <a:t> of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engineering principles</a:t>
            </a:r>
            <a:r>
              <a:rPr lang="en-US" dirty="0" smtClean="0">
                <a:latin typeface="Times New Roman" pitchFamily="18" charset="0"/>
                <a:cs typeface="Times New Roman" pitchFamily="18" charset="0"/>
              </a:rPr>
              <a:t>; and</a:t>
            </a:r>
          </a:p>
          <a:p>
            <a:pPr marL="624078" indent="-514350">
              <a:buFont typeface="+mj-lt"/>
              <a:buAutoNum type="arabicPeriod"/>
            </a:pPr>
            <a:r>
              <a:rPr lang="en-US" dirty="0" smtClean="0">
                <a:latin typeface="Times New Roman" pitchFamily="18" charset="0"/>
                <a:cs typeface="Times New Roman" pitchFamily="18" charset="0"/>
              </a:rPr>
              <a:t>Concerns the </a:t>
            </a:r>
          </a:p>
          <a:p>
            <a:pPr marL="624078" indent="-514350">
              <a:buNone/>
            </a:pPr>
            <a:r>
              <a:rPr lang="en-US" dirty="0" smtClean="0">
                <a:effectLst>
                  <a:outerShdw blurRad="38100" dist="38100" dir="2700000" algn="tl">
                    <a:srgbClr val="000000">
                      <a:alpha val="43137"/>
                    </a:srgbClr>
                  </a:outerShdw>
                </a:effectLst>
                <a:latin typeface="Comic Sans MS" pitchFamily="66" charset="0"/>
                <a:cs typeface="Times New Roman" pitchFamily="18" charset="0"/>
              </a:rPr>
              <a:t>	Safeguarding of life</a:t>
            </a:r>
            <a:r>
              <a:rPr lang="en-US" dirty="0" smtClean="0">
                <a:latin typeface="Times New Roman" pitchFamily="18" charset="0"/>
                <a:cs typeface="Times New Roman" pitchFamily="18" charset="0"/>
              </a:rPr>
              <a:t>, </a:t>
            </a:r>
          </a:p>
          <a:p>
            <a:pPr marL="624078" indent="-514350">
              <a:buNone/>
            </a:pPr>
            <a:r>
              <a:rPr lang="en-US" dirty="0" smtClean="0">
                <a:effectLst>
                  <a:outerShdw blurRad="38100" dist="38100" dir="2700000" algn="tl">
                    <a:srgbClr val="000000">
                      <a:alpha val="43137"/>
                    </a:srgbClr>
                  </a:outerShdw>
                </a:effectLst>
                <a:latin typeface="Comic Sans MS" pitchFamily="66" charset="0"/>
                <a:cs typeface="Times New Roman" pitchFamily="18" charset="0"/>
              </a:rPr>
              <a:t>	health</a:t>
            </a: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property</a:t>
            </a:r>
            <a:r>
              <a:rPr lang="en-US" dirty="0" smtClean="0">
                <a:latin typeface="Times New Roman" pitchFamily="18" charset="0"/>
                <a:cs typeface="Times New Roman" pitchFamily="18" charset="0"/>
              </a:rPr>
              <a:t>, </a:t>
            </a:r>
          </a:p>
          <a:p>
            <a:pPr marL="624078" indent="-514350">
              <a:buNone/>
            </a:pPr>
            <a:r>
              <a:rPr lang="en-US" dirty="0" smtClean="0">
                <a:latin typeface="Times New Roman" pitchFamily="18" charset="0"/>
                <a:cs typeface="Times New Roman" pitchFamily="18" charset="0"/>
              </a:rPr>
              <a:t>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economic interests</a:t>
            </a:r>
            <a:r>
              <a:rPr lang="en-US" dirty="0" smtClean="0">
                <a:latin typeface="Times New Roman" pitchFamily="18" charset="0"/>
                <a:cs typeface="Times New Roman" pitchFamily="18" charset="0"/>
              </a:rPr>
              <a:t>, </a:t>
            </a:r>
          </a:p>
          <a:p>
            <a:pPr marL="624078" indent="-514350">
              <a:buNone/>
            </a:pPr>
            <a:r>
              <a:rPr lang="en-US" dirty="0" smtClean="0">
                <a:latin typeface="Times New Roman" pitchFamily="18" charset="0"/>
                <a:cs typeface="Times New Roman" pitchFamily="18" charset="0"/>
              </a:rPr>
              <a:t>	the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public welfare </a:t>
            </a:r>
            <a:r>
              <a:rPr lang="en-US" dirty="0" smtClean="0">
                <a:latin typeface="Times New Roman" pitchFamily="18" charset="0"/>
                <a:cs typeface="Times New Roman" pitchFamily="18" charset="0"/>
              </a:rPr>
              <a:t>or </a:t>
            </a:r>
          </a:p>
          <a:p>
            <a:pPr marL="624078" indent="-514350">
              <a:buNone/>
            </a:pPr>
            <a:r>
              <a:rPr lang="en-US" dirty="0" smtClean="0">
                <a:latin typeface="Times New Roman" pitchFamily="18" charset="0"/>
                <a:cs typeface="Times New Roman" pitchFamily="18" charset="0"/>
              </a:rPr>
              <a:t>	the </a:t>
            </a:r>
            <a:r>
              <a:rPr lang="en-US" dirty="0" smtClean="0">
                <a:effectLst>
                  <a:outerShdw blurRad="38100" dist="38100" dir="2700000" algn="tl">
                    <a:srgbClr val="000000">
                      <a:alpha val="43137"/>
                    </a:srgbClr>
                  </a:outerShdw>
                </a:effectLst>
                <a:latin typeface="Comic Sans MS" pitchFamily="66" charset="0"/>
                <a:cs typeface="Times New Roman" pitchFamily="18" charset="0"/>
              </a:rPr>
              <a:t>environment</a:t>
            </a:r>
            <a:r>
              <a:rPr lang="en-US" dirty="0" smtClean="0">
                <a:latin typeface="Times New Roman" pitchFamily="18" charset="0"/>
                <a:cs typeface="Times New Roman" pitchFamily="18" charset="0"/>
              </a:rPr>
              <a:t>.</a:t>
            </a:r>
          </a:p>
          <a:p>
            <a:pPr>
              <a:buNone/>
            </a:pPr>
            <a:r>
              <a:rPr lang="en-US"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999</TotalTime>
  <Words>905</Words>
  <Application>Microsoft Office PowerPoint</Application>
  <PresentationFormat>On-screen Show (4:3)</PresentationFormat>
  <Paragraphs>320</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Manjunath</dc:creator>
  <cp:lastModifiedBy>USER</cp:lastModifiedBy>
  <cp:revision>251</cp:revision>
  <dcterms:created xsi:type="dcterms:W3CDTF">2006-08-16T00:00:00Z</dcterms:created>
  <dcterms:modified xsi:type="dcterms:W3CDTF">2018-05-22T06:16:23Z</dcterms:modified>
</cp:coreProperties>
</file>