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5" r:id="rId17"/>
    <p:sldId id="276" r:id="rId18"/>
    <p:sldId id="277" r:id="rId19"/>
    <p:sldId id="278" r:id="rId20"/>
    <p:sldId id="279" r:id="rId21"/>
    <p:sldId id="281" r:id="rId22"/>
    <p:sldId id="282" r:id="rId23"/>
    <p:sldId id="283" r:id="rId24"/>
    <p:sldId id="284" r:id="rId25"/>
    <p:sldId id="285" r:id="rId26"/>
    <p:sldId id="286" r:id="rId27"/>
    <p:sldId id="287" r:id="rId28"/>
    <p:sldId id="288" r:id="rId29"/>
    <p:sldId id="289" r:id="rId30"/>
    <p:sldId id="290" r:id="rId31"/>
    <p:sldId id="34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380" autoAdjust="0"/>
  </p:normalViewPr>
  <p:slideViewPr>
    <p:cSldViewPr>
      <p:cViewPr varScale="1">
        <p:scale>
          <a:sx n="73" d="100"/>
          <a:sy n="73" d="100"/>
        </p:scale>
        <p:origin x="-1932" y="-102"/>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5/22/2017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38200"/>
            <a:ext cx="9143999" cy="4154984"/>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8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Ethics </a:t>
            </a:r>
          </a:p>
          <a:p>
            <a:pPr algn="ctr"/>
            <a:r>
              <a:rPr lang="en-US" sz="8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in </a:t>
            </a:r>
          </a:p>
          <a:p>
            <a:pPr algn="ctr"/>
            <a:r>
              <a:rPr lang="en-US" sz="8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Research</a:t>
            </a:r>
            <a:endParaRPr lang="en-US" sz="8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dirty="0" smtClean="0">
                <a:solidFill>
                  <a:srgbClr val="FF0000"/>
                </a:solidFill>
                <a:latin typeface="Times New Roman" pitchFamily="18" charset="0"/>
                <a:cs typeface="Times New Roman" pitchFamily="18" charset="0"/>
              </a:rPr>
              <a:t>Argument 2:</a:t>
            </a:r>
          </a:p>
          <a:p>
            <a:pPr algn="just"/>
            <a:r>
              <a:rPr lang="en-US" dirty="0" smtClean="0">
                <a:latin typeface="Times New Roman" pitchFamily="18" charset="0"/>
                <a:cs typeface="Times New Roman" pitchFamily="18" charset="0"/>
              </a:rPr>
              <a:t>As being valuable in itself independently of any further benefits resulting from its application. This rests on the notion that there is something valuable about understanding ourselves and the world around us, even if there is no practical application of that knowledge. This second justification provides a reason why research without any anticipated applications or direct benefits may nonetheless be ethical.</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Codes of Ethics and legal constraints</a:t>
            </a:r>
          </a:p>
          <a:p>
            <a:pPr algn="just"/>
            <a:r>
              <a:rPr lang="en-US" dirty="0" smtClean="0">
                <a:latin typeface="Times New Roman" pitchFamily="18" charset="0"/>
                <a:cs typeface="Times New Roman" pitchFamily="18" charset="0"/>
              </a:rPr>
              <a:t>Ethical codes and guidelines are a means of establishing and articulating the values of a particular institution or society, and the obligations that it expects people engaged in certain practices to abide by.</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Research ethics as a separate area of concern arose in order to address the ethical concerns arising from the conduct of research. </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Historically, the development of research ethics has been greatly influenced by examples of scandals and unethical research such as those described in the below slide.</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b="1" dirty="0" smtClean="0">
                <a:latin typeface="Times New Roman" pitchFamily="18" charset="0"/>
                <a:cs typeface="Times New Roman" pitchFamily="18" charset="0"/>
              </a:rPr>
              <a:t>Research ethics scandals</a:t>
            </a:r>
          </a:p>
          <a:p>
            <a:pPr algn="just"/>
            <a:r>
              <a:rPr lang="en-US" dirty="0" smtClean="0">
                <a:latin typeface="Times New Roman" pitchFamily="18" charset="0"/>
                <a:cs typeface="Times New Roman" pitchFamily="18" charset="0"/>
              </a:rPr>
              <a:t>In this section we will introduce some famous and less-well-known examples of research ethics ‘scandals’, and show how these have ultimately led to the establishment of the present system of independent ethics committees reviewing research.</a:t>
            </a:r>
          </a:p>
          <a:p>
            <a:pPr algn="just"/>
            <a:r>
              <a:rPr lang="en-US" dirty="0" smtClean="0">
                <a:latin typeface="Times New Roman" pitchFamily="18" charset="0"/>
                <a:cs typeface="Times New Roman" pitchFamily="18" charset="0"/>
              </a:rPr>
              <a:t> It should be noted that while the history of research ethics is often assumed to have begun with the scandals that took place in Nazi Germany, both unethical research and ethical regulation of research preceded those events.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i="1" dirty="0" smtClean="0">
                <a:latin typeface="Times New Roman" pitchFamily="18" charset="0"/>
                <a:cs typeface="Times New Roman" pitchFamily="18" charset="0"/>
              </a:rPr>
              <a:t>	Edward </a:t>
            </a:r>
            <a:r>
              <a:rPr lang="en-US" b="1" i="1" dirty="0" smtClean="0">
                <a:latin typeface="Times New Roman" pitchFamily="18" charset="0"/>
                <a:cs typeface="Times New Roman" pitchFamily="18" charset="0"/>
              </a:rPr>
              <a:t>Jenner’s smallpox vaccine, England, 1796</a:t>
            </a:r>
          </a:p>
          <a:p>
            <a:pPr algn="just"/>
            <a:r>
              <a:rPr lang="en-US" dirty="0" smtClean="0">
                <a:latin typeface="Times New Roman" pitchFamily="18" charset="0"/>
                <a:cs typeface="Times New Roman" pitchFamily="18" charset="0"/>
              </a:rPr>
              <a:t>This research involved injecting an eight-year-old child with pus from a cowpox infection and then deliberately exposing the child to smallpox to establish their acquired immunity. While a great step forward in the fight against smallpox, the exposure to risk this involved for the child would be unlikely to be </a:t>
            </a:r>
            <a:r>
              <a:rPr lang="en-US" dirty="0" smtClean="0">
                <a:latin typeface="Times New Roman" pitchFamily="18" charset="0"/>
                <a:cs typeface="Times New Roman" pitchFamily="18" charset="0"/>
              </a:rPr>
              <a:t>condoned </a:t>
            </a:r>
            <a:r>
              <a:rPr lang="en-US" dirty="0" smtClean="0">
                <a:latin typeface="Times New Roman" pitchFamily="18" charset="0"/>
                <a:cs typeface="Times New Roman" pitchFamily="18" charset="0"/>
              </a:rPr>
              <a:t>today.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just"/>
            <a:r>
              <a:rPr lang="en-US" b="1" i="1" dirty="0" smtClean="0">
                <a:latin typeface="Times New Roman" pitchFamily="18" charset="0"/>
                <a:cs typeface="Times New Roman" pitchFamily="18" charset="0"/>
              </a:rPr>
              <a:t>Medical experimentation in Nazi Germany, 1939-45</a:t>
            </a:r>
          </a:p>
          <a:p>
            <a:pPr algn="just">
              <a:buNone/>
            </a:pPr>
            <a:r>
              <a:rPr lang="en-US" dirty="0" smtClean="0"/>
              <a:t>	</a:t>
            </a:r>
            <a:r>
              <a:rPr lang="en-US" dirty="0" smtClean="0">
                <a:latin typeface="Times New Roman" pitchFamily="18" charset="0"/>
                <a:cs typeface="Times New Roman" pitchFamily="18" charset="0"/>
              </a:rPr>
              <a:t>Experiments carried out on concentration camp prisoners included involuntary sterilization, subjection to radiation, freezing to induce hypothermia, infection of research subjects with malaria and tuberculosis (TB), and many other unethical experiments, conducted without the consent of the research subjects, and often leading predictably to extreme pain, mutilation and death.</a:t>
            </a:r>
          </a:p>
          <a:p>
            <a:pPr algn="just"/>
            <a:r>
              <a:rPr lang="en-US" dirty="0" smtClean="0">
                <a:latin typeface="Times New Roman" pitchFamily="18" charset="0"/>
                <a:cs typeface="Times New Roman" pitchFamily="18" charset="0"/>
              </a:rPr>
              <a:t>These experiments led to the development of the </a:t>
            </a:r>
            <a:r>
              <a:rPr lang="en-US" i="1" dirty="0" smtClean="0">
                <a:latin typeface="Times New Roman" pitchFamily="18" charset="0"/>
                <a:cs typeface="Times New Roman" pitchFamily="18" charset="0"/>
              </a:rPr>
              <a:t>Nuremberg Code in 1947, largely as a legal document </a:t>
            </a:r>
            <a:r>
              <a:rPr lang="en-US" dirty="0" smtClean="0">
                <a:latin typeface="Times New Roman" pitchFamily="18" charset="0"/>
                <a:cs typeface="Times New Roman" pitchFamily="18" charset="0"/>
              </a:rPr>
              <a:t>to codify what was unethical about the Nazi research, but also as a code for future research.</a:t>
            </a:r>
            <a:endParaRPr lang="en-US" b="1"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3600" b="1" dirty="0" smtClean="0">
                <a:solidFill>
                  <a:srgbClr val="FF0000"/>
                </a:solidFill>
                <a:latin typeface="Times New Roman" pitchFamily="18" charset="0"/>
                <a:cs typeface="Times New Roman" pitchFamily="18" charset="0"/>
              </a:rPr>
              <a:t>	2.Consent</a:t>
            </a:r>
            <a:endParaRPr lang="en-US" sz="3600" b="1" dirty="0" smtClean="0">
              <a:solidFill>
                <a:srgbClr val="FF0000"/>
              </a:solidFill>
              <a:latin typeface="Times New Roman" pitchFamily="18" charset="0"/>
              <a:cs typeface="Times New Roman" pitchFamily="18" charset="0"/>
            </a:endParaRPr>
          </a:p>
          <a:p>
            <a:r>
              <a:rPr lang="en-US" sz="3600" b="1" dirty="0" smtClean="0">
                <a:latin typeface="Times New Roman" pitchFamily="18" charset="0"/>
                <a:cs typeface="Times New Roman" pitchFamily="18" charset="0"/>
              </a:rPr>
              <a:t>Learning outcomes</a:t>
            </a:r>
          </a:p>
          <a:p>
            <a:pPr algn="just"/>
            <a:r>
              <a:rPr lang="en-US" dirty="0" smtClean="0">
                <a:latin typeface="Times New Roman" pitchFamily="18" charset="0"/>
                <a:cs typeface="Times New Roman" pitchFamily="18" charset="0"/>
              </a:rPr>
              <a:t>An increased knowledge of the important role that consent plays in research ethics.</a:t>
            </a:r>
          </a:p>
          <a:p>
            <a:pPr algn="just"/>
            <a:r>
              <a:rPr lang="en-US" dirty="0" smtClean="0">
                <a:latin typeface="Times New Roman" pitchFamily="18" charset="0"/>
                <a:cs typeface="Times New Roman" pitchFamily="18" charset="0"/>
              </a:rPr>
              <a:t>An awareness of the ways in which the requirement for valid consent follows from other fundamental moral concepts such as autonomy, dignity, harm-avoidance, and respect for persons.</a:t>
            </a:r>
            <a:endParaRPr lang="en-US" b="1" dirty="0" smtClean="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en-US" b="1" dirty="0" smtClean="0">
                <a:latin typeface="Times New Roman" pitchFamily="18" charset="0"/>
                <a:cs typeface="Times New Roman" pitchFamily="18" charset="0"/>
              </a:rPr>
              <a:t>How consent may follow from more fundamental moral principles</a:t>
            </a:r>
          </a:p>
          <a:p>
            <a:pPr algn="just"/>
            <a:r>
              <a:rPr lang="en-US" dirty="0" smtClean="0">
                <a:latin typeface="Times New Roman" pitchFamily="18" charset="0"/>
                <a:cs typeface="Times New Roman" pitchFamily="18" charset="0"/>
              </a:rPr>
              <a:t>The practical principle that research on competent adults should only proceed with their informed consent arguably follows from several of the more fundamental principles.</a:t>
            </a:r>
          </a:p>
          <a:p>
            <a:pPr>
              <a:buNone/>
            </a:pPr>
            <a:r>
              <a:rPr lang="en-US" b="1" dirty="0" smtClean="0">
                <a:latin typeface="Times New Roman" pitchFamily="18" charset="0"/>
                <a:cs typeface="Times New Roman" pitchFamily="18" charset="0"/>
              </a:rPr>
              <a:t>	These include:</a:t>
            </a:r>
          </a:p>
          <a:p>
            <a:r>
              <a:rPr lang="en-US" dirty="0" smtClean="0">
                <a:latin typeface="Times New Roman" pitchFamily="18" charset="0"/>
                <a:cs typeface="Times New Roman" pitchFamily="18" charset="0"/>
              </a:rPr>
              <a:t>respect for autonomy;</a:t>
            </a:r>
          </a:p>
          <a:p>
            <a:r>
              <a:rPr lang="en-US" dirty="0" smtClean="0">
                <a:latin typeface="Times New Roman" pitchFamily="18" charset="0"/>
                <a:cs typeface="Times New Roman" pitchFamily="18" charset="0"/>
              </a:rPr>
              <a:t>respect for dignity;</a:t>
            </a:r>
          </a:p>
          <a:p>
            <a:r>
              <a:rPr lang="en-US" dirty="0" smtClean="0">
                <a:latin typeface="Times New Roman" pitchFamily="18" charset="0"/>
                <a:cs typeface="Times New Roman" pitchFamily="18" charset="0"/>
              </a:rPr>
              <a:t>respect for persons.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just"/>
            <a:r>
              <a:rPr lang="en-US" dirty="0" smtClean="0">
                <a:latin typeface="Times New Roman" pitchFamily="18" charset="0"/>
                <a:cs typeface="Times New Roman" pitchFamily="18" charset="0"/>
              </a:rPr>
              <a:t>Arguably, each of these three ‘respect principles’ generates a duty of non-interference, meaning that it would be wrong to do something to an autonomous person’s body without his or her valid consent, whether this be for medical treatment, research, or any other purpose. </a:t>
            </a:r>
          </a:p>
          <a:p>
            <a:pPr algn="just"/>
            <a:r>
              <a:rPr lang="en-US" dirty="0" smtClean="0">
                <a:latin typeface="Times New Roman" pitchFamily="18" charset="0"/>
                <a:cs typeface="Times New Roman" pitchFamily="18" charset="0"/>
              </a:rPr>
              <a:t>This requirement may also apply (although perhaps less clearly and powerfully) to acquiring information about and/or observing an autonomous person. Similarly, one might claim that doing things to a person’s body and/or observing the person without consent is (at least in some cases) a failure to respect the person’s dignity.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b="1" dirty="0" smtClean="0">
                <a:latin typeface="Times New Roman" pitchFamily="18" charset="0"/>
                <a:cs typeface="Times New Roman" pitchFamily="18" charset="0"/>
              </a:rPr>
              <a:t>The tripartite definition of ‘valid consent’</a:t>
            </a:r>
          </a:p>
          <a:p>
            <a:pPr algn="just">
              <a:buNone/>
            </a:pPr>
            <a:r>
              <a:rPr lang="en-US" dirty="0" smtClean="0">
                <a:latin typeface="Times New Roman" pitchFamily="18" charset="0"/>
                <a:cs typeface="Times New Roman" pitchFamily="18" charset="0"/>
              </a:rPr>
              <a:t>	In most cases getting consent from any human participants is a necessary part of conducting research ethically. </a:t>
            </a:r>
          </a:p>
          <a:p>
            <a:pPr algn="just">
              <a:buNone/>
            </a:pPr>
            <a:r>
              <a:rPr lang="en-US" dirty="0" smtClean="0">
                <a:latin typeface="Times New Roman" pitchFamily="18" charset="0"/>
                <a:cs typeface="Times New Roman" pitchFamily="18" charset="0"/>
              </a:rPr>
              <a:t>	However, just getting people to say ‘yes’ to participation is rarely enough. </a:t>
            </a:r>
          </a:p>
          <a:p>
            <a:pPr algn="just"/>
            <a:r>
              <a:rPr lang="en-US" dirty="0" smtClean="0">
                <a:latin typeface="Times New Roman" pitchFamily="18" charset="0"/>
                <a:cs typeface="Times New Roman" pitchFamily="18" charset="0"/>
              </a:rPr>
              <a:t>	The consent must also be of a sufficiently high quality: it must be </a:t>
            </a:r>
            <a:r>
              <a:rPr lang="en-US" i="1" dirty="0" smtClean="0">
                <a:latin typeface="Times New Roman" pitchFamily="18" charset="0"/>
                <a:cs typeface="Times New Roman" pitchFamily="18" charset="0"/>
              </a:rPr>
              <a:t>valid. </a:t>
            </a:r>
            <a:r>
              <a:rPr lang="en-US" dirty="0" smtClean="0">
                <a:latin typeface="Times New Roman" pitchFamily="18" charset="0"/>
                <a:cs typeface="Times New Roman" pitchFamily="18" charset="0"/>
              </a:rPr>
              <a:t>Thus, consents based on inadequate or inaccurate information, or resulting from coercion, or made by people unable to understand what they are signing up to, will not suffice, and research utilizing such consents will be ethically flawed.</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solidFill>
                  <a:srgbClr val="FF0000"/>
                </a:solidFill>
                <a:latin typeface="Times New Roman" pitchFamily="18" charset="0"/>
                <a:cs typeface="Times New Roman" pitchFamily="18" charset="0"/>
              </a:rPr>
              <a:t>	</a:t>
            </a:r>
            <a:r>
              <a:rPr lang="en-US" sz="3600" b="1" dirty="0" smtClean="0">
                <a:solidFill>
                  <a:srgbClr val="FF0000"/>
                </a:solidFill>
                <a:latin typeface="Times New Roman" pitchFamily="18" charset="0"/>
                <a:cs typeface="Times New Roman" pitchFamily="18" charset="0"/>
              </a:rPr>
              <a:t>1.Locating ethics in research</a:t>
            </a:r>
          </a:p>
          <a:p>
            <a:pPr>
              <a:buNone/>
            </a:pPr>
            <a:endParaRPr lang="en-US" sz="1200" b="1" dirty="0" smtClean="0">
              <a:solidFill>
                <a:srgbClr val="FF0000"/>
              </a:solidFill>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	Learning outcomes</a:t>
            </a:r>
          </a:p>
          <a:p>
            <a:pPr>
              <a:buNone/>
            </a:pPr>
            <a:endParaRPr lang="en-US" sz="1200"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We will develop an understanding of the nature of ethical decision-making and its role in research ethics. </a:t>
            </a:r>
          </a:p>
          <a:p>
            <a:pPr algn="just">
              <a:buNone/>
            </a:pPr>
            <a:endParaRPr lang="en-US" sz="1200"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You will also acquire an appreciation of the nature of research and its regulation. </a:t>
            </a:r>
          </a:p>
          <a:p>
            <a:pPr>
              <a:buNone/>
            </a:pPr>
            <a:endParaRPr lang="en-US" b="1"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just"/>
            <a:r>
              <a:rPr lang="en-US" dirty="0" smtClean="0">
                <a:latin typeface="Times New Roman" pitchFamily="18" charset="0"/>
                <a:cs typeface="Times New Roman" pitchFamily="18" charset="0"/>
              </a:rPr>
              <a:t>While there are various different definitions of ‘valid consent’ (also known as ‘free and informed consent’) in circulation, most of these amount to the view that valid consent must include the following three elements:</a:t>
            </a:r>
          </a:p>
          <a:p>
            <a:pPr algn="just"/>
            <a:r>
              <a:rPr lang="en-US" dirty="0" smtClean="0">
                <a:latin typeface="Times New Roman" pitchFamily="18" charset="0"/>
                <a:cs typeface="Times New Roman" pitchFamily="18" charset="0"/>
              </a:rPr>
              <a:t>adequate information;</a:t>
            </a:r>
          </a:p>
          <a:p>
            <a:pPr algn="just"/>
            <a:r>
              <a:rPr lang="en-US" dirty="0" smtClean="0">
                <a:latin typeface="Times New Roman" pitchFamily="18" charset="0"/>
                <a:cs typeface="Times New Roman" pitchFamily="18" charset="0"/>
              </a:rPr>
              <a:t>voluntariness;</a:t>
            </a:r>
          </a:p>
          <a:p>
            <a:pPr algn="just"/>
            <a:r>
              <a:rPr lang="en-US" dirty="0" smtClean="0">
                <a:latin typeface="Times New Roman" pitchFamily="18" charset="0"/>
                <a:cs typeface="Times New Roman" pitchFamily="18" charset="0"/>
              </a:rPr>
              <a:t>competence.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3600" b="1" dirty="0" smtClean="0">
                <a:solidFill>
                  <a:srgbClr val="FF0000"/>
                </a:solidFill>
                <a:latin typeface="Times New Roman" pitchFamily="18" charset="0"/>
                <a:cs typeface="Times New Roman" pitchFamily="18" charset="0"/>
              </a:rPr>
              <a:t>	4.Privacy </a:t>
            </a:r>
            <a:r>
              <a:rPr lang="en-US" sz="3600" b="1" dirty="0" smtClean="0">
                <a:solidFill>
                  <a:srgbClr val="FF0000"/>
                </a:solidFill>
                <a:latin typeface="Times New Roman" pitchFamily="18" charset="0"/>
                <a:cs typeface="Times New Roman" pitchFamily="18" charset="0"/>
              </a:rPr>
              <a:t>and confidentiality</a:t>
            </a:r>
          </a:p>
          <a:p>
            <a:pPr>
              <a:buNone/>
            </a:pPr>
            <a:r>
              <a:rPr lang="en-US" sz="3600" b="1" dirty="0" smtClean="0"/>
              <a:t>	</a:t>
            </a:r>
            <a:r>
              <a:rPr lang="en-US" b="1" dirty="0" smtClean="0">
                <a:latin typeface="Times New Roman" pitchFamily="18" charset="0"/>
                <a:cs typeface="Times New Roman" pitchFamily="18" charset="0"/>
              </a:rPr>
              <a:t>Learning outcomes</a:t>
            </a:r>
          </a:p>
          <a:p>
            <a:pPr algn="just"/>
            <a:r>
              <a:rPr lang="en-US" dirty="0" smtClean="0">
                <a:latin typeface="Times New Roman" pitchFamily="18" charset="0"/>
                <a:cs typeface="Times New Roman" pitchFamily="18" charset="0"/>
              </a:rPr>
              <a:t>An understanding of the definition of both concepts that will allow you to grasp what privacy is and what confidentiality is.</a:t>
            </a:r>
          </a:p>
          <a:p>
            <a:pPr algn="just"/>
            <a:r>
              <a:rPr lang="en-US" dirty="0" smtClean="0">
                <a:latin typeface="Times New Roman" pitchFamily="18" charset="0"/>
                <a:cs typeface="Times New Roman" pitchFamily="18" charset="0"/>
              </a:rPr>
              <a:t>An appreciation of the ethical importance of privacy and confidentiality in research.</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This chapter explores two important and related issues in research ethics: privacy and confidentiality.</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These are often seen in legal terms, with researchers being subject to constraints under various pieces of national and international legislation, as well as research ethics guidelines and professional codes.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smtClean="0">
                <a:latin typeface="Times New Roman" pitchFamily="18" charset="0"/>
                <a:cs typeface="Times New Roman" pitchFamily="18" charset="0"/>
              </a:rPr>
              <a:t>	</a:t>
            </a:r>
            <a:r>
              <a:rPr lang="en-US" sz="36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What are privacy and confidentiality?</a:t>
            </a:r>
          </a:p>
          <a:p>
            <a:pPr>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Privacy</a:t>
            </a:r>
          </a:p>
          <a:p>
            <a:pPr algn="just">
              <a:buNone/>
            </a:pPr>
            <a:r>
              <a:rPr lang="en-US" dirty="0" smtClean="0">
                <a:latin typeface="Times New Roman" pitchFamily="18" charset="0"/>
                <a:cs typeface="Times New Roman" pitchFamily="18" charset="0"/>
              </a:rPr>
              <a:t>	The contemporary approach to the definition of privacy is that it is primarily about the protection of personal information. This view of privacy gives substantial weight to modern concerns such as data protection, whereby privacy is seen not only as preventing others from gaining information about ourselves that we would not wish them to have, but also as supporting a general desire to maintain control over information about ourselves that is stored elsewhere, such as on computer files.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latin typeface="Times New Roman" pitchFamily="18" charset="0"/>
                <a:cs typeface="Times New Roman" pitchFamily="18" charset="0"/>
              </a:rPr>
              <a:t>	Privacy is the protection of:</a:t>
            </a:r>
          </a:p>
          <a:p>
            <a:r>
              <a:rPr lang="en-US" dirty="0" smtClean="0">
                <a:latin typeface="Times New Roman" pitchFamily="18" charset="0"/>
                <a:cs typeface="Times New Roman" pitchFamily="18" charset="0"/>
              </a:rPr>
              <a:t>control over information about oneself;</a:t>
            </a:r>
          </a:p>
          <a:p>
            <a:pPr algn="just"/>
            <a:r>
              <a:rPr lang="en-US" dirty="0" smtClean="0">
                <a:latin typeface="Times New Roman" pitchFamily="18" charset="0"/>
                <a:cs typeface="Times New Roman" pitchFamily="18" charset="0"/>
              </a:rPr>
              <a:t>control over access to oneself, both physical and mental; and</a:t>
            </a:r>
          </a:p>
          <a:p>
            <a:pPr algn="just"/>
            <a:r>
              <a:rPr lang="en-US" dirty="0" smtClean="0">
                <a:latin typeface="Times New Roman" pitchFamily="18" charset="0"/>
                <a:cs typeface="Times New Roman" pitchFamily="18" charset="0"/>
              </a:rPr>
              <a:t>control over one’s ability to make important decisions about family and lifestyle in order to be self expressive and to develop varied relationships.</a:t>
            </a:r>
          </a:p>
          <a:p>
            <a:pPr algn="just"/>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These three elements are widely considered to be the most important aspects of privacy because of the way that breaches in these areas may affect us.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buNone/>
            </a:pPr>
            <a:r>
              <a:rPr lang="en-US" b="1" dirty="0" smtClean="0">
                <a:latin typeface="Times New Roman" pitchFamily="18" charset="0"/>
                <a:cs typeface="Times New Roman" pitchFamily="18" charset="0"/>
              </a:rPr>
              <a:t>	Confidentiality</a:t>
            </a:r>
            <a:endParaRPr lang="en-US" b="1"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The </a:t>
            </a:r>
            <a:r>
              <a:rPr lang="en-US" dirty="0" smtClean="0">
                <a:latin typeface="Times New Roman" pitchFamily="18" charset="0"/>
                <a:cs typeface="Times New Roman" pitchFamily="18" charset="0"/>
              </a:rPr>
              <a:t>concept of confidentiality is closely related to that</a:t>
            </a:r>
          </a:p>
          <a:p>
            <a:pPr algn="just">
              <a:buNone/>
            </a:pPr>
            <a:r>
              <a:rPr lang="en-US" dirty="0" smtClean="0">
                <a:latin typeface="Times New Roman" pitchFamily="18" charset="0"/>
                <a:cs typeface="Times New Roman" pitchFamily="18" charset="0"/>
              </a:rPr>
              <a:t>	of </a:t>
            </a:r>
            <a:r>
              <a:rPr lang="en-US" dirty="0" smtClean="0">
                <a:latin typeface="Times New Roman" pitchFamily="18" charset="0"/>
                <a:cs typeface="Times New Roman" pitchFamily="18" charset="0"/>
              </a:rPr>
              <a:t>privacy, and in particular to the aspect of privacy</a:t>
            </a:r>
          </a:p>
          <a:p>
            <a:pPr>
              <a:buNone/>
            </a:pPr>
            <a:r>
              <a:rPr lang="en-US" dirty="0" smtClean="0">
                <a:latin typeface="Times New Roman" pitchFamily="18" charset="0"/>
                <a:cs typeface="Times New Roman" pitchFamily="18" charset="0"/>
              </a:rPr>
              <a:t>	concerning </a:t>
            </a:r>
            <a:r>
              <a:rPr lang="en-US" dirty="0" smtClean="0">
                <a:latin typeface="Times New Roman" pitchFamily="18" charset="0"/>
                <a:cs typeface="Times New Roman" pitchFamily="18" charset="0"/>
              </a:rPr>
              <a:t>the protection of personal information.</a:t>
            </a:r>
          </a:p>
          <a:p>
            <a:pPr>
              <a:buNone/>
            </a:pPr>
            <a:endParaRPr lang="en-US" sz="800"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	A </a:t>
            </a:r>
            <a:r>
              <a:rPr lang="en-US" b="1" dirty="0" smtClean="0">
                <a:latin typeface="Times New Roman" pitchFamily="18" charset="0"/>
                <a:cs typeface="Times New Roman" pitchFamily="18" charset="0"/>
              </a:rPr>
              <a:t>basic definition of confidentiality can be given as</a:t>
            </a:r>
          </a:p>
          <a:p>
            <a:pPr>
              <a:buNone/>
            </a:pPr>
            <a:r>
              <a:rPr lang="en-US" b="1" dirty="0" smtClean="0">
                <a:latin typeface="Times New Roman" pitchFamily="18" charset="0"/>
                <a:cs typeface="Times New Roman" pitchFamily="18" charset="0"/>
              </a:rPr>
              <a:t>	follows</a:t>
            </a:r>
            <a:r>
              <a:rPr lang="en-US" b="1"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A owes a (prima facie) duty of confidentiality to B when:</a:t>
            </a:r>
          </a:p>
          <a:p>
            <a:pPr>
              <a:buNone/>
            </a:pPr>
            <a:r>
              <a:rPr lang="en-US" dirty="0" smtClean="0">
                <a:latin typeface="Times New Roman" pitchFamily="18" charset="0"/>
                <a:cs typeface="Times New Roman" pitchFamily="18" charset="0"/>
              </a:rPr>
              <a:t>	B (the subject) discloses to A (the researcher) information which B regards as confidential or secret;</a:t>
            </a:r>
          </a:p>
          <a:p>
            <a:pPr>
              <a:buNone/>
            </a:pPr>
            <a:r>
              <a:rPr lang="en-US" dirty="0" smtClean="0">
                <a:latin typeface="Times New Roman" pitchFamily="18" charset="0"/>
                <a:cs typeface="Times New Roman" pitchFamily="18" charset="0"/>
              </a:rPr>
              <a:t>	And A undertakes (implicitly or explicitly) not to reveal</a:t>
            </a:r>
          </a:p>
          <a:p>
            <a:pPr>
              <a:buNone/>
            </a:pPr>
            <a:r>
              <a:rPr lang="en-US" dirty="0" smtClean="0">
                <a:latin typeface="Times New Roman" pitchFamily="18" charset="0"/>
                <a:cs typeface="Times New Roman" pitchFamily="18" charset="0"/>
              </a:rPr>
              <a:t>	this information to anyone who does not already</a:t>
            </a:r>
          </a:p>
          <a:p>
            <a:pPr>
              <a:buNone/>
            </a:pPr>
            <a:r>
              <a:rPr lang="en-US" dirty="0" smtClean="0">
                <a:latin typeface="Times New Roman" pitchFamily="18" charset="0"/>
                <a:cs typeface="Times New Roman" pitchFamily="18" charset="0"/>
              </a:rPr>
              <a:t>	possess it.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Confidentiality is a duty that arises when someone has been granted access to information that would otherwise be kept secret. </a:t>
            </a:r>
          </a:p>
          <a:p>
            <a:pPr>
              <a:buNone/>
            </a:pPr>
            <a:endParaRPr lang="en-US" sz="1200"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In such circumstances maintaining confidentiality protects the subject’s interest in maintaining control over their personal information.</a:t>
            </a:r>
          </a:p>
          <a:p>
            <a:pPr>
              <a:buNone/>
            </a:pPr>
            <a:endParaRPr lang="en-US" sz="1200"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 breach of confidentiality will therefore also be a violation of this informational aspect of privacy.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3600" b="1" dirty="0" smtClean="0">
                <a:solidFill>
                  <a:srgbClr val="FF0000"/>
                </a:solidFill>
                <a:latin typeface="Times New Roman" pitchFamily="18" charset="0"/>
                <a:cs typeface="Times New Roman" pitchFamily="18" charset="0"/>
              </a:rPr>
              <a:t>5.Balancing harms and benefits</a:t>
            </a:r>
          </a:p>
          <a:p>
            <a:pPr algn="just"/>
            <a:r>
              <a:rPr lang="en-US" dirty="0" smtClean="0">
                <a:latin typeface="Times New Roman" pitchFamily="18" charset="0"/>
                <a:cs typeface="Times New Roman" pitchFamily="18" charset="0"/>
              </a:rPr>
              <a:t>Although it is common to refer to the balancing of risk and benefit in relation to research ethics, this terminology is potentially misleading. </a:t>
            </a:r>
          </a:p>
          <a:p>
            <a:pPr algn="just"/>
            <a:r>
              <a:rPr lang="en-US" dirty="0" smtClean="0">
                <a:latin typeface="Times New Roman" pitchFamily="18" charset="0"/>
                <a:cs typeface="Times New Roman" pitchFamily="18" charset="0"/>
              </a:rPr>
              <a:t>A benefit is an actual outcome whereas a risk is a probability of a certain harm or cost. </a:t>
            </a:r>
          </a:p>
          <a:p>
            <a:pPr algn="just"/>
            <a:r>
              <a:rPr lang="en-US" dirty="0" smtClean="0">
                <a:latin typeface="Times New Roman" pitchFamily="18" charset="0"/>
                <a:cs typeface="Times New Roman" pitchFamily="18" charset="0"/>
              </a:rPr>
              <a:t>Benefits may be balanced against harms, while risks should be balanced against probabilities of certain benefits. The balancing undertaken by a researcher or ethics committee therefore needs to take account of both the magnitude of the potential harms and benefits and their probabilities.</a:t>
            </a:r>
            <a:endParaRPr lang="en-US"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3600" b="1" dirty="0" smtClean="0">
                <a:latin typeface="Times New Roman" pitchFamily="18" charset="0"/>
                <a:cs typeface="Times New Roman" pitchFamily="18" charset="0"/>
              </a:rPr>
              <a:t>	Ethics and randomized controlled trials:</a:t>
            </a:r>
          </a:p>
          <a:p>
            <a:pPr algn="just"/>
            <a:r>
              <a:rPr lang="en-US" sz="3600" dirty="0" smtClean="0">
                <a:latin typeface="Times New Roman" pitchFamily="18" charset="0"/>
                <a:cs typeface="Times New Roman" pitchFamily="18" charset="0"/>
              </a:rPr>
              <a:t>As well as raising general issues about the relationship between harms, benefits and consent, this chapter’s case study focuses attention on the specific ethical issues that arise in relation to randomized controlled trials.</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just"/>
            <a:r>
              <a:rPr lang="en-US" dirty="0" smtClean="0">
                <a:latin typeface="Times New Roman" pitchFamily="18" charset="0"/>
                <a:cs typeface="Times New Roman" pitchFamily="18" charset="0"/>
              </a:rPr>
              <a:t>Randomized controlled trials are a vitally important research tool.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They </a:t>
            </a:r>
            <a:r>
              <a:rPr lang="en-US" dirty="0" smtClean="0">
                <a:latin typeface="Times New Roman" pitchFamily="18" charset="0"/>
                <a:cs typeface="Times New Roman" pitchFamily="18" charset="0"/>
              </a:rPr>
              <a:t>are most widely used in clinical trials, but can also be used to assess interventions and practices in fields other than medicine, such as education, social services and the criminal justice system.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RCTs </a:t>
            </a:r>
            <a:r>
              <a:rPr lang="en-US" dirty="0" smtClean="0">
                <a:latin typeface="Times New Roman" pitchFamily="18" charset="0"/>
                <a:cs typeface="Times New Roman" pitchFamily="18" charset="0"/>
              </a:rPr>
              <a:t>can be used to test new or existing practices. They can provide evidence of an intervention’s effectiveness (or ineffectiveness), safety, cost-effectiveness, and of the balance of benefits over harms in comparison with other treatments.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sz="36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What is research?</a:t>
            </a:r>
          </a:p>
          <a:p>
            <a:pPr>
              <a:buNone/>
            </a:pPr>
            <a:r>
              <a:rPr lang="en-US" dirty="0" smtClean="0">
                <a:latin typeface="Times New Roman" pitchFamily="18" charset="0"/>
                <a:cs typeface="Times New Roman" pitchFamily="18" charset="0"/>
              </a:rPr>
              <a:t>The following possible definitions of research:</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 systematic investigation to establish facts;</a:t>
            </a:r>
          </a:p>
          <a:p>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an attempt to find out something in a systematic and scientific manner;</a:t>
            </a:r>
          </a:p>
          <a:p>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 systematic investigation designed to develop generalisable knowledge;</a:t>
            </a:r>
          </a:p>
          <a:p>
            <a:endParaRPr lang="en-US" dirty="0" smtClean="0"/>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sz="3600" b="1" dirty="0" smtClean="0">
                <a:latin typeface="Times New Roman" pitchFamily="18" charset="0"/>
                <a:cs typeface="Times New Roman" pitchFamily="18" charset="0"/>
              </a:rPr>
              <a:t>	</a:t>
            </a:r>
            <a:r>
              <a:rPr lang="en-US" sz="3600" b="1" dirty="0" smtClean="0">
                <a:solidFill>
                  <a:srgbClr val="FF0000"/>
                </a:solidFill>
                <a:latin typeface="Times New Roman" pitchFamily="18" charset="0"/>
                <a:cs typeface="Times New Roman" pitchFamily="18" charset="0"/>
              </a:rPr>
              <a:t>6.Justice </a:t>
            </a:r>
            <a:r>
              <a:rPr lang="en-US" sz="3600" b="1" dirty="0" smtClean="0">
                <a:solidFill>
                  <a:srgbClr val="FF0000"/>
                </a:solidFill>
                <a:latin typeface="Times New Roman" pitchFamily="18" charset="0"/>
                <a:cs typeface="Times New Roman" pitchFamily="18" charset="0"/>
              </a:rPr>
              <a:t>in research</a:t>
            </a:r>
          </a:p>
          <a:p>
            <a:pPr>
              <a:buNone/>
            </a:pPr>
            <a:r>
              <a:rPr lang="en-US" sz="3600" b="1" dirty="0" smtClean="0">
                <a:latin typeface="Times New Roman" pitchFamily="18" charset="0"/>
                <a:cs typeface="Times New Roman" pitchFamily="18" charset="0"/>
              </a:rPr>
              <a:t>	</a:t>
            </a:r>
            <a:r>
              <a:rPr lang="en-US" sz="3500" dirty="0" smtClean="0">
                <a:latin typeface="Times New Roman" pitchFamily="18" charset="0"/>
                <a:cs typeface="Times New Roman" pitchFamily="18" charset="0"/>
              </a:rPr>
              <a:t>The term 'justice’ is used in different ways.</a:t>
            </a:r>
          </a:p>
          <a:p>
            <a:pPr algn="just">
              <a:buNone/>
            </a:pPr>
            <a:r>
              <a:rPr lang="en-US" sz="3500" dirty="0" smtClean="0">
                <a:latin typeface="Times New Roman" pitchFamily="18" charset="0"/>
                <a:cs typeface="Times New Roman" pitchFamily="18" charset="0"/>
              </a:rPr>
              <a:t>	In a wide sense</a:t>
            </a:r>
            <a:r>
              <a:rPr lang="en-US" sz="3500" dirty="0" smtClean="0">
                <a:latin typeface="Times New Roman" pitchFamily="18" charset="0"/>
                <a:cs typeface="Times New Roman" pitchFamily="18" charset="0"/>
              </a:rPr>
              <a:t>, it </a:t>
            </a:r>
            <a:r>
              <a:rPr lang="en-US" sz="3500" dirty="0" smtClean="0">
                <a:latin typeface="Times New Roman" pitchFamily="18" charset="0"/>
                <a:cs typeface="Times New Roman" pitchFamily="18" charset="0"/>
              </a:rPr>
              <a:t>is used to refer to that part of ethics that concerns rights or obligations (or is enforceable),while narrower senses include distributive justice (which relates to fairness in the distribution of benefits and burdens</a:t>
            </a:r>
            <a:r>
              <a:rPr lang="en-US" sz="3500" dirty="0" smtClean="0">
                <a:latin typeface="Times New Roman" pitchFamily="18" charset="0"/>
                <a:cs typeface="Times New Roman" pitchFamily="18" charset="0"/>
              </a:rPr>
              <a:t>),retributive </a:t>
            </a:r>
            <a:r>
              <a:rPr lang="en-US" sz="3500" dirty="0" smtClean="0">
                <a:latin typeface="Times New Roman" pitchFamily="18" charset="0"/>
                <a:cs typeface="Times New Roman" pitchFamily="18" charset="0"/>
              </a:rPr>
              <a:t>justice (the infliction of punishment</a:t>
            </a:r>
            <a:r>
              <a:rPr lang="en-US" sz="3500" dirty="0" smtClean="0">
                <a:latin typeface="Times New Roman" pitchFamily="18" charset="0"/>
                <a:cs typeface="Times New Roman" pitchFamily="18" charset="0"/>
              </a:rPr>
              <a:t>), </a:t>
            </a:r>
            <a:r>
              <a:rPr lang="en-US" sz="3500" dirty="0" err="1" smtClean="0">
                <a:latin typeface="Times New Roman" pitchFamily="18" charset="0"/>
                <a:cs typeface="Times New Roman" pitchFamily="18" charset="0"/>
              </a:rPr>
              <a:t>rectificatory</a:t>
            </a:r>
            <a:r>
              <a:rPr lang="en-US" sz="3500" dirty="0" smtClean="0">
                <a:latin typeface="Times New Roman" pitchFamily="18" charset="0"/>
                <a:cs typeface="Times New Roman" pitchFamily="18" charset="0"/>
              </a:rPr>
              <a:t> </a:t>
            </a:r>
            <a:r>
              <a:rPr lang="en-US" sz="3500" dirty="0" smtClean="0">
                <a:latin typeface="Times New Roman" pitchFamily="18" charset="0"/>
                <a:cs typeface="Times New Roman" pitchFamily="18" charset="0"/>
              </a:rPr>
              <a:t>and restorative justice (compensating or otherwise making amends for previous injustices) and procedural justice (use of fair procedures for decision-making).</a:t>
            </a:r>
          </a:p>
          <a:p>
            <a:pPr>
              <a:buNone/>
            </a:pPr>
            <a:endParaRPr lang="en-US" sz="3600" b="1" dirty="0" smtClean="0">
              <a:latin typeface="Times New Roman" pitchFamily="18" charset="0"/>
              <a:cs typeface="Times New Roman" pitchFamily="18" charset="0"/>
            </a:endParaRPr>
          </a:p>
          <a:p>
            <a:pPr>
              <a:buNone/>
            </a:pPr>
            <a:endParaRPr lang="en-US" sz="36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ctr">
              <a:buNone/>
            </a:pPr>
            <a:endParaRPr lang="en-US" sz="9600" dirty="0" smtClean="0">
              <a:latin typeface="Times New Roman" pitchFamily="18" charset="0"/>
              <a:cs typeface="Times New Roman" pitchFamily="18" charset="0"/>
            </a:endParaRPr>
          </a:p>
          <a:p>
            <a:pPr algn="ctr">
              <a:buNone/>
            </a:pPr>
            <a:r>
              <a:rPr lang="en-US" sz="9600" dirty="0" smtClean="0">
                <a:latin typeface="Times New Roman" pitchFamily="18" charset="0"/>
                <a:cs typeface="Times New Roman" pitchFamily="18" charset="0"/>
              </a:rPr>
              <a:t>Thank you  </a:t>
            </a:r>
            <a:endParaRPr lang="en-US" sz="9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just"/>
            <a:r>
              <a:rPr lang="en-US" dirty="0" smtClean="0">
                <a:latin typeface="Times New Roman" pitchFamily="18" charset="0"/>
                <a:cs typeface="Times New Roman" pitchFamily="18" charset="0"/>
              </a:rPr>
              <a:t>a focused systematic study undertaken to increase new knowledge and understanding;</a:t>
            </a:r>
          </a:p>
          <a:p>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 systematic study directed toward fuller scientific knowledge or understanding;</a:t>
            </a:r>
          </a:p>
          <a:p>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collection of information about a particular subject;</a:t>
            </a:r>
          </a:p>
          <a:p>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an inquiry that involves seeking evidence to increase knowledge.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	</a:t>
            </a:r>
            <a:r>
              <a:rPr lang="en-US" sz="36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Why is research important?</a:t>
            </a:r>
          </a:p>
          <a:p>
            <a:pPr algn="just">
              <a:buNone/>
            </a:pPr>
            <a:r>
              <a:rPr lang="en-US" dirty="0" smtClean="0">
                <a:latin typeface="Times New Roman" pitchFamily="18" charset="0"/>
                <a:cs typeface="Times New Roman" pitchFamily="18" charset="0"/>
              </a:rPr>
              <a:t>	Several reasons might be given for viewing research as a valuable activity:</a:t>
            </a:r>
          </a:p>
          <a:p>
            <a:pPr>
              <a:buNone/>
            </a:pPr>
            <a:endParaRPr lang="en-US" sz="1200" dirty="0" smtClean="0">
              <a:latin typeface="Times New Roman" pitchFamily="18" charset="0"/>
              <a:cs typeface="Times New Roman" pitchFamily="18" charset="0"/>
            </a:endParaRPr>
          </a:p>
          <a:p>
            <a:pPr algn="just">
              <a:buFont typeface="Wingdings" pitchFamily="2" charset="2"/>
              <a:buChar char="Ø"/>
            </a:pPr>
            <a:r>
              <a:rPr lang="en-US" dirty="0" smtClean="0">
                <a:solidFill>
                  <a:srgbClr val="002060"/>
                </a:solidFill>
                <a:effectLst>
                  <a:outerShdw blurRad="38100" dist="38100" dir="2700000" algn="tl">
                    <a:srgbClr val="000000">
                      <a:alpha val="43137"/>
                    </a:srgbClr>
                  </a:outerShdw>
                </a:effectLst>
                <a:latin typeface="Comic Sans MS" pitchFamily="66" charset="0"/>
                <a:cs typeface="Times New Roman" pitchFamily="18" charset="0"/>
              </a:rPr>
              <a:t>Research has brought a better quality of life </a:t>
            </a:r>
            <a:r>
              <a:rPr lang="en-US" dirty="0" smtClean="0">
                <a:solidFill>
                  <a:srgbClr val="002060"/>
                </a:solidFill>
                <a:effectLst>
                  <a:outerShdw blurRad="38100" dist="38100" dir="2700000" algn="tl">
                    <a:srgbClr val="000000">
                      <a:alpha val="43137"/>
                    </a:srgbClr>
                  </a:outerShdw>
                </a:effectLst>
                <a:latin typeface="Comic Sans MS" pitchFamily="66" charset="0"/>
                <a:cs typeface="Times New Roman" pitchFamily="18" charset="0"/>
              </a:rPr>
              <a:t>and increased </a:t>
            </a:r>
            <a:r>
              <a:rPr lang="en-US" dirty="0" smtClean="0">
                <a:solidFill>
                  <a:srgbClr val="002060"/>
                </a:solidFill>
                <a:effectLst>
                  <a:outerShdw blurRad="38100" dist="38100" dir="2700000" algn="tl">
                    <a:srgbClr val="000000">
                      <a:alpha val="43137"/>
                    </a:srgbClr>
                  </a:outerShdw>
                </a:effectLst>
                <a:latin typeface="Comic Sans MS" pitchFamily="66" charset="0"/>
                <a:cs typeface="Times New Roman" pitchFamily="18" charset="0"/>
              </a:rPr>
              <a:t>welfare. </a:t>
            </a:r>
          </a:p>
          <a:p>
            <a:pPr>
              <a:buNone/>
            </a:pPr>
            <a:endParaRPr lang="en-US" sz="1200" dirty="0" smtClean="0">
              <a:solidFill>
                <a:srgbClr val="002060"/>
              </a:solidFill>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We owe our present standard of living to the huge amount of research that has made it possible – huge improvements in </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economic efficiency</a:t>
            </a:r>
            <a:r>
              <a:rPr lang="en-US" dirty="0" smtClean="0">
                <a:latin typeface="Times New Roman" pitchFamily="18" charset="0"/>
                <a:cs typeface="Times New Roman" pitchFamily="18" charset="0"/>
              </a:rPr>
              <a:t>, </a:t>
            </a:r>
            <a:r>
              <a:rPr lang="en-US"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health care </a:t>
            </a:r>
            <a:r>
              <a:rPr lang="en-US" dirty="0" smtClean="0">
                <a:latin typeface="Times New Roman" pitchFamily="18" charset="0"/>
                <a:cs typeface="Times New Roman" pitchFamily="18" charset="0"/>
              </a:rPr>
              <a:t>and </a:t>
            </a:r>
            <a:r>
              <a:rPr lang="en-US"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wellbeing</a:t>
            </a:r>
            <a:r>
              <a:rPr lang="en-US" dirty="0" smtClean="0">
                <a:latin typeface="Times New Roman" pitchFamily="18" charset="0"/>
                <a:cs typeface="Times New Roman" pitchFamily="18" charset="0"/>
              </a:rPr>
              <a:t> only exist because of research, and it is reasonable to expect that this will only continue.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Font typeface="Wingdings" pitchFamily="2" charset="2"/>
              <a:buChar char="Ø"/>
            </a:pPr>
            <a:endParaRPr lang="en-US" dirty="0" smtClean="0">
              <a:solidFill>
                <a:srgbClr val="002060"/>
              </a:solidFill>
              <a:latin typeface="Times New Roman" pitchFamily="18" charset="0"/>
              <a:cs typeface="Times New Roman" pitchFamily="18" charset="0"/>
            </a:endParaRPr>
          </a:p>
          <a:p>
            <a:pPr>
              <a:buFont typeface="Wingdings" pitchFamily="2" charset="2"/>
              <a:buChar char="Ø"/>
            </a:pPr>
            <a:r>
              <a:rPr lang="en-US" dirty="0" smtClean="0">
                <a:solidFill>
                  <a:srgbClr val="002060"/>
                </a:solidFill>
                <a:effectLst>
                  <a:outerShdw blurRad="38100" dist="38100" dir="2700000" algn="tl">
                    <a:srgbClr val="000000">
                      <a:alpha val="43137"/>
                    </a:srgbClr>
                  </a:outerShdw>
                </a:effectLst>
                <a:latin typeface="Comic Sans MS" pitchFamily="66" charset="0"/>
                <a:cs typeface="Times New Roman" pitchFamily="18" charset="0"/>
              </a:rPr>
              <a:t>Huge numbers of lives have been saved. </a:t>
            </a:r>
          </a:p>
          <a:p>
            <a:pPr>
              <a:buNone/>
            </a:pPr>
            <a:endParaRPr lang="en-US" sz="1200" dirty="0" smtClean="0">
              <a:solidFill>
                <a:srgbClr val="002060"/>
              </a:solidFill>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If we think about medical research in particular, huge numbers of lives have been saved by medical advances. Moreover, advances in our basic understanding of nutrition, sanitation and the environment have had a profound impact on life expectancy and the quality of life.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Font typeface="Wingdings" pitchFamily="2" charset="2"/>
              <a:buChar char="Ø"/>
            </a:pPr>
            <a:endParaRPr lang="en-US" dirty="0" smtClean="0">
              <a:solidFill>
                <a:srgbClr val="002060"/>
              </a:solidFill>
              <a:latin typeface="Times New Roman" pitchFamily="18" charset="0"/>
              <a:cs typeface="Times New Roman" pitchFamily="18" charset="0"/>
            </a:endParaRPr>
          </a:p>
          <a:p>
            <a:pPr>
              <a:buFont typeface="Wingdings" pitchFamily="2" charset="2"/>
              <a:buChar char="Ø"/>
            </a:pPr>
            <a:r>
              <a:rPr lang="en-US" dirty="0" smtClean="0">
                <a:solidFill>
                  <a:srgbClr val="002060"/>
                </a:solidFill>
                <a:effectLst>
                  <a:outerShdw blurRad="38100" dist="38100" dir="2700000" algn="tl">
                    <a:srgbClr val="000000">
                      <a:alpha val="43137"/>
                    </a:srgbClr>
                  </a:outerShdw>
                </a:effectLst>
                <a:latin typeface="Comic Sans MS" pitchFamily="66" charset="0"/>
                <a:cs typeface="Times New Roman" pitchFamily="18" charset="0"/>
              </a:rPr>
              <a:t>Knowledge may be good for its own sake. </a:t>
            </a:r>
          </a:p>
          <a:p>
            <a:pPr>
              <a:buFont typeface="Wingdings" pitchFamily="2" charset="2"/>
              <a:buChar char="Ø"/>
            </a:pPr>
            <a:endParaRPr lang="en-US" sz="1200" dirty="0" smtClean="0">
              <a:solidFill>
                <a:srgbClr val="002060"/>
              </a:solidFill>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Finally, even where new knowledge has no real world applications we may still think that we are in some way enriched by understanding more about ourselves, the universe we live in and our relationship to it.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These reasons support two different arguments in favor of doing research, based on different accounts of the value of new knowledge.</a:t>
            </a:r>
          </a:p>
          <a:p>
            <a:pPr algn="just"/>
            <a:endParaRPr lang="en-US" dirty="0" smtClean="0">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Argument 1:</a:t>
            </a:r>
          </a:p>
          <a:p>
            <a:pPr algn="just">
              <a:buNone/>
            </a:pPr>
            <a:r>
              <a:rPr lang="en-US" dirty="0" smtClean="0">
                <a:latin typeface="Times New Roman" pitchFamily="18" charset="0"/>
                <a:cs typeface="Times New Roman" pitchFamily="18" charset="0"/>
              </a:rPr>
              <a:t>	Extrinsically valuable</a:t>
            </a:r>
          </a:p>
          <a:p>
            <a:pPr algn="just">
              <a:buNone/>
            </a:pPr>
            <a:endParaRPr lang="en-US" dirty="0" smtClean="0">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Argument 2:</a:t>
            </a:r>
          </a:p>
          <a:p>
            <a:pPr algn="just">
              <a:buNone/>
            </a:pPr>
            <a:r>
              <a:rPr lang="en-US" dirty="0" smtClean="0">
                <a:latin typeface="Times New Roman" pitchFamily="18" charset="0"/>
                <a:cs typeface="Times New Roman" pitchFamily="18" charset="0"/>
              </a:rPr>
              <a:t>	Intrinsically valuable</a:t>
            </a:r>
          </a:p>
          <a:p>
            <a:pPr algn="just"/>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just"/>
            <a:r>
              <a:rPr lang="en-US" dirty="0" smtClean="0">
                <a:solidFill>
                  <a:srgbClr val="FF0000"/>
                </a:solidFill>
                <a:latin typeface="Times New Roman" pitchFamily="18" charset="0"/>
                <a:cs typeface="Times New Roman" pitchFamily="18" charset="0"/>
              </a:rPr>
              <a:t>Argument 1:</a:t>
            </a:r>
          </a:p>
          <a:p>
            <a:pPr algn="just"/>
            <a:r>
              <a:rPr lang="en-US" dirty="0" smtClean="0">
                <a:latin typeface="Times New Roman" pitchFamily="18" charset="0"/>
                <a:cs typeface="Times New Roman" pitchFamily="18" charset="0"/>
              </a:rPr>
              <a:t>The first is an ethical argument that builds upon the idea of the knowledge generated by good science as extrinsically valuable.</a:t>
            </a:r>
          </a:p>
          <a:p>
            <a:endParaRPr lang="en-US" sz="1200"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On this view, research is valuable because of the benefits that the knowledge gained brings to society.</a:t>
            </a:r>
          </a:p>
          <a:p>
            <a:endParaRPr lang="en-US" sz="1200"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This argument suggests that we ought to support and carry out research insofar as it has such benefits, and this should be weighed against the potential harms– intended or accidental – that might occur during research or as a result of the knowledge it generates.</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TotalTime>
  <Words>858</Words>
  <Application>Microsoft Office PowerPoint</Application>
  <PresentationFormat>On-screen Show (4:3)</PresentationFormat>
  <Paragraphs>140</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Manjunath</dc:creator>
  <cp:lastModifiedBy>USER</cp:lastModifiedBy>
  <cp:revision>67</cp:revision>
  <dcterms:created xsi:type="dcterms:W3CDTF">2006-08-16T00:00:00Z</dcterms:created>
  <dcterms:modified xsi:type="dcterms:W3CDTF">2017-05-22T18:10:38Z</dcterms:modified>
</cp:coreProperties>
</file>