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9" r:id="rId2"/>
    <p:sldId id="280" r:id="rId3"/>
    <p:sldId id="281" r:id="rId4"/>
    <p:sldId id="282" r:id="rId5"/>
    <p:sldId id="283" r:id="rId6"/>
    <p:sldId id="305" r:id="rId7"/>
    <p:sldId id="284" r:id="rId8"/>
    <p:sldId id="285" r:id="rId9"/>
    <p:sldId id="286" r:id="rId10"/>
    <p:sldId id="287" r:id="rId11"/>
    <p:sldId id="290" r:id="rId12"/>
    <p:sldId id="310" r:id="rId13"/>
    <p:sldId id="291" r:id="rId14"/>
    <p:sldId id="292" r:id="rId15"/>
    <p:sldId id="294" r:id="rId16"/>
    <p:sldId id="308" r:id="rId17"/>
    <p:sldId id="295" r:id="rId18"/>
    <p:sldId id="296" r:id="rId19"/>
    <p:sldId id="297" r:id="rId20"/>
    <p:sldId id="298" r:id="rId21"/>
    <p:sldId id="300" r:id="rId22"/>
    <p:sldId id="301" r:id="rId23"/>
    <p:sldId id="311" r:id="rId24"/>
    <p:sldId id="302" r:id="rId25"/>
    <p:sldId id="304" r:id="rId26"/>
    <p:sldId id="256" r:id="rId27"/>
    <p:sldId id="257" r:id="rId28"/>
    <p:sldId id="258" r:id="rId29"/>
    <p:sldId id="259" r:id="rId30"/>
    <p:sldId id="260" r:id="rId31"/>
    <p:sldId id="261" r:id="rId32"/>
    <p:sldId id="262" r:id="rId33"/>
    <p:sldId id="306" r:id="rId34"/>
    <p:sldId id="264" r:id="rId35"/>
    <p:sldId id="265" r:id="rId36"/>
    <p:sldId id="266" r:id="rId37"/>
    <p:sldId id="267" r:id="rId38"/>
    <p:sldId id="303" r:id="rId39"/>
    <p:sldId id="269" r:id="rId40"/>
    <p:sldId id="271" r:id="rId41"/>
    <p:sldId id="272" r:id="rId42"/>
    <p:sldId id="307" r:id="rId43"/>
    <p:sldId id="30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Current sem files\E &amp; P Lectures\EP UNIT-V Lectures\research2_colourbox6356327.jpg"/>
          <p:cNvPicPr>
            <a:picLocks noChangeAspect="1" noChangeArrowheads="1"/>
          </p:cNvPicPr>
          <p:nvPr/>
        </p:nvPicPr>
        <p:blipFill>
          <a:blip r:embed="rId2"/>
          <a:srcRect/>
          <a:stretch>
            <a:fillRect/>
          </a:stretch>
        </p:blipFill>
        <p:spPr bwMode="auto">
          <a:xfrm>
            <a:off x="0" y="0"/>
            <a:ext cx="9144000" cy="6934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dirty="0" smtClean="0">
                <a:latin typeface="Times New Roman" pitchFamily="18" charset="0"/>
                <a:cs typeface="Times New Roman" pitchFamily="18" charset="0"/>
              </a:rPr>
              <a:t>	When most people think of ethics (or morals), they think of rules for distinguishing between right and wrong,</a:t>
            </a:r>
          </a:p>
          <a:p>
            <a:pPr algn="just">
              <a:spcBef>
                <a:spcPts val="1200"/>
              </a:spcBef>
              <a:buNone/>
            </a:pPr>
            <a:r>
              <a:rPr lang="en-US" dirty="0" smtClean="0">
                <a:latin typeface="Times New Roman" pitchFamily="18" charset="0"/>
                <a:cs typeface="Times New Roman" pitchFamily="18" charset="0"/>
              </a:rPr>
              <a:t> 	a code of professional conduct like the Hippocratic Oath ("First of all, do no harm"), </a:t>
            </a:r>
          </a:p>
          <a:p>
            <a:pPr algn="just">
              <a:spcBef>
                <a:spcPts val="1200"/>
              </a:spcBef>
              <a:buNone/>
            </a:pPr>
            <a:r>
              <a:rPr lang="en-US" dirty="0" smtClean="0">
                <a:latin typeface="Times New Roman" pitchFamily="18" charset="0"/>
                <a:cs typeface="Times New Roman" pitchFamily="18" charset="0"/>
              </a:rPr>
              <a:t>	a religious creed like the Ten Commandments ("Thou </a:t>
            </a:r>
            <a:r>
              <a:rPr lang="en-US" dirty="0" err="1" smtClean="0">
                <a:latin typeface="Times New Roman" pitchFamily="18" charset="0"/>
                <a:cs typeface="Times New Roman" pitchFamily="18" charset="0"/>
              </a:rPr>
              <a:t>Shalt</a:t>
            </a:r>
            <a:r>
              <a:rPr lang="en-US" dirty="0" smtClean="0">
                <a:latin typeface="Times New Roman" pitchFamily="18" charset="0"/>
                <a:cs typeface="Times New Roman" pitchFamily="18" charset="0"/>
              </a:rPr>
              <a:t> not kill...“). </a:t>
            </a:r>
          </a:p>
          <a:p>
            <a:pPr algn="just">
              <a:spcBef>
                <a:spcPts val="1200"/>
              </a:spcBef>
              <a:buNone/>
            </a:pPr>
            <a:r>
              <a:rPr lang="en-US" dirty="0" smtClean="0">
                <a:latin typeface="Times New Roman" pitchFamily="18" charset="0"/>
                <a:cs typeface="Times New Roman" pitchFamily="18" charset="0"/>
              </a:rPr>
              <a:t>	This is the most common way of defining "ethics": </a:t>
            </a:r>
            <a:r>
              <a:rPr lang="en-US" b="1" dirty="0" smtClean="0">
                <a:latin typeface="Times New Roman" pitchFamily="18" charset="0"/>
                <a:cs typeface="Times New Roman" pitchFamily="18" charset="0"/>
              </a:rPr>
              <a:t>norms for conduct</a:t>
            </a:r>
            <a:r>
              <a:rPr lang="en-US" dirty="0" smtClean="0">
                <a:latin typeface="Times New Roman" pitchFamily="18" charset="0"/>
                <a:cs typeface="Times New Roman" pitchFamily="18" charset="0"/>
              </a:rPr>
              <a:t> that distinguish between acceptable and unacceptable behavior.</a:t>
            </a:r>
          </a:p>
          <a:p>
            <a:pPr>
              <a:spcBef>
                <a:spcPts val="1200"/>
              </a:spcBef>
              <a:buNone/>
            </a:pPr>
            <a:endParaRPr lang="en-US" dirty="0" smtClean="0">
              <a:latin typeface="Times New Roman" pitchFamily="18" charset="0"/>
              <a:cs typeface="Times New Roman" pitchFamily="18" charset="0"/>
            </a:endParaRPr>
          </a:p>
          <a:p>
            <a:endParaRPr lang="en-US" dirty="0"/>
          </a:p>
        </p:txBody>
      </p:sp>
      <p:pic>
        <p:nvPicPr>
          <p:cNvPr id="45057" name="Picture 1" descr="C:\Users\USER\Desktop\Current sem files\E &amp; P Lectures\EP UNIT-V Lectures\images.png"/>
          <p:cNvPicPr>
            <a:picLocks noChangeAspect="1" noChangeArrowheads="1"/>
          </p:cNvPicPr>
          <p:nvPr/>
        </p:nvPicPr>
        <p:blipFill>
          <a:blip r:embed="rId2"/>
          <a:srcRect/>
          <a:stretch>
            <a:fillRect/>
          </a:stretch>
        </p:blipFill>
        <p:spPr bwMode="auto">
          <a:xfrm>
            <a:off x="1" y="5334000"/>
            <a:ext cx="9144000" cy="1600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None/>
            </a:pPr>
            <a:r>
              <a:rPr lang="en-US" b="1" dirty="0" smtClean="0">
                <a:latin typeface="Times New Roman" pitchFamily="18" charset="0"/>
                <a:cs typeface="Times New Roman" pitchFamily="18" charset="0"/>
              </a:rPr>
              <a:t>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There are several reasons why it is important to hold on to ethical norms in research.</a:t>
            </a:r>
          </a:p>
          <a:p>
            <a:pPr algn="just"/>
            <a:r>
              <a:rPr lang="en-US" b="1" i="1" dirty="0" smtClean="0">
                <a:solidFill>
                  <a:srgbClr val="FF0000"/>
                </a:solidFill>
                <a:latin typeface="Times New Roman" pitchFamily="18" charset="0"/>
                <a:cs typeface="Times New Roman" pitchFamily="18" charset="0"/>
              </a:rPr>
              <a:t>First</a:t>
            </a:r>
            <a:r>
              <a:rPr lang="en-US" dirty="0" smtClean="0">
                <a:latin typeface="Times New Roman" pitchFamily="18" charset="0"/>
                <a:cs typeface="Times New Roman" pitchFamily="18" charset="0"/>
              </a:rPr>
              <a:t>, </a:t>
            </a:r>
          </a:p>
          <a:p>
            <a:pPr algn="just">
              <a:buNone/>
            </a:pPr>
            <a:r>
              <a:rPr lang="en-US" b="1" dirty="0" smtClean="0">
                <a:latin typeface="Times New Roman" pitchFamily="18" charset="0"/>
                <a:cs typeface="Times New Roman" pitchFamily="18" charset="0"/>
              </a:rPr>
              <a:t>	</a:t>
            </a:r>
            <a:r>
              <a:rPr lang="en-US" dirty="0" smtClean="0">
                <a:effectLst>
                  <a:outerShdw blurRad="38100" dist="38100" dir="2700000" algn="tl">
                    <a:srgbClr val="000000">
                      <a:alpha val="43137"/>
                    </a:srgbClr>
                  </a:outerShdw>
                </a:effectLst>
                <a:latin typeface="Comic Sans MS" pitchFamily="66" charset="0"/>
                <a:cs typeface="Times New Roman" pitchFamily="18" charset="0"/>
              </a:rPr>
              <a:t>Promote the aims of research</a:t>
            </a:r>
            <a:r>
              <a:rPr lang="en-US" dirty="0" smtClean="0">
                <a:latin typeface="Times New Roman" pitchFamily="18" charset="0"/>
                <a:cs typeface="Times New Roman" pitchFamily="18" charset="0"/>
              </a:rPr>
              <a:t>, such as </a:t>
            </a:r>
            <a:r>
              <a:rPr lang="en-US" dirty="0" smtClean="0">
                <a:effectLst>
                  <a:outerShdw blurRad="38100" dist="38100" dir="2700000" algn="tl">
                    <a:srgbClr val="000000">
                      <a:alpha val="43137"/>
                    </a:srgbClr>
                  </a:outerShdw>
                </a:effectLst>
                <a:latin typeface="Comic Sans MS" pitchFamily="66" charset="0"/>
                <a:cs typeface="Times New Roman" pitchFamily="18" charset="0"/>
              </a:rPr>
              <a:t>knowledge, truth</a:t>
            </a:r>
            <a:r>
              <a:rPr lang="en-US" dirty="0" smtClean="0">
                <a:latin typeface="Times New Roman" pitchFamily="18" charset="0"/>
                <a:cs typeface="Times New Roman" pitchFamily="18" charset="0"/>
              </a:rPr>
              <a:t>, and </a:t>
            </a:r>
            <a:r>
              <a:rPr lang="en-US" dirty="0" smtClean="0">
                <a:effectLst>
                  <a:outerShdw blurRad="38100" dist="38100" dir="2700000" algn="tl">
                    <a:srgbClr val="000000">
                      <a:alpha val="43137"/>
                    </a:srgbClr>
                  </a:outerShdw>
                </a:effectLst>
                <a:latin typeface="Comic Sans MS" pitchFamily="66" charset="0"/>
                <a:cs typeface="Times New Roman" pitchFamily="18" charset="0"/>
              </a:rPr>
              <a:t>avoidance of error</a:t>
            </a:r>
            <a:r>
              <a:rPr lang="en-US" dirty="0" smtClean="0">
                <a:latin typeface="Times New Roman" pitchFamily="18" charset="0"/>
                <a:cs typeface="Times New Roman" pitchFamily="18" charset="0"/>
              </a:rPr>
              <a:t>. </a:t>
            </a:r>
          </a:p>
          <a:p>
            <a:pPr algn="just">
              <a:buNone/>
            </a:pPr>
            <a:endParaRPr lang="en-US" sz="1000" dirty="0" smtClean="0">
              <a:latin typeface="Times New Roman" pitchFamily="18" charset="0"/>
              <a:cs typeface="Times New Roman" pitchFamily="18" charset="0"/>
            </a:endParaRPr>
          </a:p>
          <a:p>
            <a:pPr algn="just">
              <a:buNone/>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	For example</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prohibitions against fabricating, falsifying, or misrepresenting research data promote the truth and avoid error.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r>
              <a:rPr lang="en-US" b="1" i="1" dirty="0" smtClean="0">
                <a:solidFill>
                  <a:srgbClr val="FF0000"/>
                </a:solidFill>
                <a:latin typeface="Times New Roman" pitchFamily="18" charset="0"/>
                <a:cs typeface="Times New Roman" pitchFamily="18" charset="0"/>
              </a:rPr>
              <a:t>Second</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Values that are essential to collaborative work</a:t>
            </a:r>
            <a:r>
              <a:rPr lang="en-US" dirty="0" smtClean="0">
                <a:latin typeface="Times New Roman" pitchFamily="18" charset="0"/>
                <a:cs typeface="Times New Roman" pitchFamily="18" charset="0"/>
              </a:rPr>
              <a:t>, such as </a:t>
            </a:r>
            <a:r>
              <a:rPr lang="en-US" b="1" dirty="0" smtClean="0">
                <a:latin typeface="Times New Roman" pitchFamily="18" charset="0"/>
                <a:cs typeface="Times New Roman" pitchFamily="18" charset="0"/>
              </a:rPr>
              <a:t>trust, accountability, mutual respect, </a:t>
            </a:r>
            <a:r>
              <a:rPr lang="en-US" dirty="0" smtClean="0">
                <a:latin typeface="Times New Roman" pitchFamily="18" charset="0"/>
                <a:cs typeface="Times New Roman" pitchFamily="18" charset="0"/>
              </a:rPr>
              <a:t>and</a:t>
            </a:r>
            <a:r>
              <a:rPr lang="en-US" b="1" dirty="0" smtClean="0">
                <a:latin typeface="Times New Roman" pitchFamily="18" charset="0"/>
                <a:cs typeface="Times New Roman" pitchFamily="18" charset="0"/>
              </a:rPr>
              <a:t> fairness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For example, many ethical norms in research, such as guidelines for authorship, copyright and patenting policies, data sharing policies, and confidentiality rules in peer review, are designed to protect intellectual property interests while encouraging collaboration. </a:t>
            </a:r>
          </a:p>
          <a:p>
            <a:pPr algn="just"/>
            <a:r>
              <a:rPr lang="en-US" dirty="0" smtClean="0">
                <a:latin typeface="Times New Roman" pitchFamily="18" charset="0"/>
                <a:cs typeface="Times New Roman" pitchFamily="18" charset="0"/>
              </a:rPr>
              <a:t>Most researchers want to receive credit for their contributions and do not want to have their ideas stolen or disclosed prematurely.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b="1" i="1" dirty="0" smtClean="0">
                <a:solidFill>
                  <a:srgbClr val="FF0000"/>
                </a:solidFill>
                <a:latin typeface="Times New Roman" pitchFamily="18" charset="0"/>
                <a:cs typeface="Times New Roman" pitchFamily="18" charset="0"/>
              </a:rPr>
              <a:t>Third</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accountable to the public</a:t>
            </a:r>
            <a:r>
              <a:rPr lang="en-US" dirty="0" smtClean="0">
                <a:latin typeface="Times New Roman" pitchFamily="18" charset="0"/>
                <a:cs typeface="Times New Roman" pitchFamily="18" charset="0"/>
              </a:rPr>
              <a:t>. For instance, federal policies on research misconduct, conflicts of interest, the human subjects protections, and animal care and use are necessary in order to </a:t>
            </a:r>
            <a:r>
              <a:rPr lang="en-US" b="1" dirty="0" smtClean="0">
                <a:solidFill>
                  <a:srgbClr val="002060"/>
                </a:solidFill>
                <a:latin typeface="Times New Roman" pitchFamily="18" charset="0"/>
                <a:cs typeface="Times New Roman" pitchFamily="18" charset="0"/>
              </a:rPr>
              <a:t>make sure that researchers who are funded by public money can be held accountable to the public. </a:t>
            </a:r>
          </a:p>
          <a:p>
            <a:pPr algn="just"/>
            <a:r>
              <a:rPr lang="en-US" b="1" i="1" dirty="0" smtClean="0">
                <a:solidFill>
                  <a:srgbClr val="FF0000"/>
                </a:solidFill>
                <a:latin typeface="Times New Roman" pitchFamily="18" charset="0"/>
                <a:cs typeface="Times New Roman" pitchFamily="18" charset="0"/>
              </a:rPr>
              <a:t>Fourth</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public support</a:t>
            </a:r>
            <a:r>
              <a:rPr lang="en-US" dirty="0" smtClean="0">
                <a:latin typeface="Times New Roman" pitchFamily="18" charset="0"/>
                <a:cs typeface="Times New Roman" pitchFamily="18" charset="0"/>
              </a:rPr>
              <a:t> for research. People more likely to fund research project if they can trust the quality and integrity of research. </a:t>
            </a:r>
          </a:p>
          <a:p>
            <a:pPr algn="just"/>
            <a:r>
              <a:rPr lang="en-US" b="1" i="1" dirty="0" smtClean="0">
                <a:solidFill>
                  <a:srgbClr val="FF0000"/>
                </a:solidFill>
                <a:latin typeface="Times New Roman" pitchFamily="18" charset="0"/>
                <a:cs typeface="Times New Roman" pitchFamily="18" charset="0"/>
              </a:rPr>
              <a:t>Finally</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moral and social values</a:t>
            </a:r>
            <a:r>
              <a:rPr lang="en-US" dirty="0" smtClean="0">
                <a:latin typeface="Times New Roman" pitchFamily="18" charset="0"/>
                <a:cs typeface="Times New Roman" pitchFamily="18" charset="0"/>
              </a:rPr>
              <a:t>, such as social responsibility, human rights, animal welfare, compliance with the law, and health and safety.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fontAlgn="base">
              <a:buNone/>
            </a:pPr>
            <a:r>
              <a:rPr lang="en-US" b="1" dirty="0" smtClean="0">
                <a:latin typeface="Times New Roman" pitchFamily="18" charset="0"/>
                <a:cs typeface="Times New Roman" pitchFamily="18" charset="0"/>
              </a:rPr>
              <a:t>	</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Codes and Policies for Research Ethics</a:t>
            </a:r>
            <a:endParaRPr lang="en-US" sz="32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Given the importance of ethics for the conduct of research, it should come as no surprise that many different professional associations, government agencies, and universities have adopted specific codes, rules, and policies relating to research ethics.</a:t>
            </a:r>
          </a:p>
          <a:p>
            <a:pPr algn="just" fontAlgn="base">
              <a:buNone/>
            </a:pPr>
            <a:r>
              <a:rPr lang="en-US" dirty="0" smtClean="0">
                <a:latin typeface="Times New Roman" pitchFamily="18" charset="0"/>
                <a:cs typeface="Times New Roman" pitchFamily="18" charset="0"/>
              </a:rPr>
              <a:t>	Many government agencies, such as the National Institutes of Health (NIH), the National Science Foundation (NSF), the Food and Drug Administration (FDA), the Environmental Protection Agency (EPA), and the Department of Agriculture (DA) have ethics rules for funded researchers.</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fontAlgn="base">
              <a:buNone/>
            </a:pPr>
            <a:r>
              <a:rPr lang="en-US" dirty="0" smtClean="0">
                <a:latin typeface="Times New Roman" pitchFamily="18" charset="0"/>
                <a:cs typeface="Times New Roman" pitchFamily="18" charset="0"/>
              </a:rPr>
              <a:t>	The following is a rough and general summary of some ethical principals that various codes address*:</a:t>
            </a:r>
          </a:p>
          <a:p>
            <a:pPr>
              <a:buNone/>
            </a:pP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Honesty</a:t>
            </a:r>
            <a:endPar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Strive for honesty in all scientific communications. </a:t>
            </a:r>
            <a:r>
              <a:rPr lang="en-US" dirty="0" smtClean="0">
                <a:effectLst>
                  <a:outerShdw blurRad="38100" dist="38100" dir="2700000" algn="tl">
                    <a:srgbClr val="000000">
                      <a:alpha val="43137"/>
                    </a:srgbClr>
                  </a:outerShdw>
                </a:effectLst>
                <a:latin typeface="Comic Sans MS" pitchFamily="66" charset="0"/>
                <a:cs typeface="Times New Roman" pitchFamily="18" charset="0"/>
              </a:rPr>
              <a:t>Honestly report data,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results,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methods and procedures,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and publication status. </a:t>
            </a:r>
          </a:p>
          <a:p>
            <a:pPr algn="just" fontAlgn="base">
              <a:buNone/>
            </a:pPr>
            <a:r>
              <a:rPr lang="en-US" b="1" dirty="0" smtClean="0">
                <a:latin typeface="Times New Roman" pitchFamily="18" charset="0"/>
                <a:cs typeface="Times New Roman" pitchFamily="18" charset="0"/>
              </a:rPr>
              <a:t>	Do not fabricate, falsify, or misrepresent data</a:t>
            </a:r>
            <a:r>
              <a:rPr lang="en-US" dirty="0" smtClean="0">
                <a:latin typeface="Times New Roman" pitchFamily="18" charset="0"/>
                <a:cs typeface="Times New Roman" pitchFamily="18" charset="0"/>
              </a:rPr>
              <a:t>. </a:t>
            </a:r>
          </a:p>
          <a:p>
            <a:pPr algn="just" fontAlgn="base">
              <a:buNone/>
            </a:pPr>
            <a:r>
              <a:rPr lang="en-US" dirty="0" smtClean="0">
                <a:latin typeface="Times New Roman" pitchFamily="18" charset="0"/>
                <a:cs typeface="Times New Roman" pitchFamily="18" charset="0"/>
              </a:rPr>
              <a:t>	Do not mislead colleagues, granting agencies, or the public.</a:t>
            </a:r>
          </a:p>
          <a:p>
            <a:pPr fontAlgn="base">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fontAlgn="base">
              <a:buNone/>
            </a:pPr>
            <a:r>
              <a:rPr lang="en-US"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Objectivity</a:t>
            </a:r>
            <a:endPar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Strive to avoid bias in </a:t>
            </a:r>
            <a:r>
              <a:rPr lang="en-US" dirty="0" smtClean="0">
                <a:effectLst>
                  <a:outerShdw blurRad="38100" dist="38100" dir="2700000" algn="tl">
                    <a:srgbClr val="000000">
                      <a:alpha val="43137"/>
                    </a:srgbClr>
                  </a:outerShdw>
                </a:effectLst>
                <a:latin typeface="Comic Sans MS" pitchFamily="66" charset="0"/>
                <a:cs typeface="Times New Roman" pitchFamily="18" charset="0"/>
              </a:rPr>
              <a:t>experimental design,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data analysis,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data interpretation,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peer review,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personnel decisions,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grant writing, </a:t>
            </a:r>
          </a:p>
          <a:p>
            <a:pPr algn="just" fontAlgn="base">
              <a:buNone/>
            </a:pPr>
            <a:r>
              <a:rPr lang="en-US" dirty="0" smtClean="0">
                <a:effectLst>
                  <a:outerShdw blurRad="38100" dist="38100" dir="2700000" algn="tl">
                    <a:srgbClr val="000000">
                      <a:alpha val="43137"/>
                    </a:srgbClr>
                  </a:outerShdw>
                </a:effectLst>
                <a:latin typeface="Comic Sans MS" pitchFamily="66" charset="0"/>
                <a:cs typeface="Times New Roman" pitchFamily="18" charset="0"/>
              </a:rPr>
              <a:t>	expert testimony</a:t>
            </a:r>
            <a:r>
              <a:rPr lang="en-US" dirty="0" smtClean="0">
                <a:latin typeface="Times New Roman" pitchFamily="18" charset="0"/>
                <a:cs typeface="Times New Roman" pitchFamily="18" charset="0"/>
              </a:rPr>
              <a:t>, and other aspects of research where objectivity is expected or required. </a:t>
            </a:r>
          </a:p>
          <a:p>
            <a:pPr algn="just" fontAlgn="base">
              <a:buNone/>
            </a:pPr>
            <a:r>
              <a:rPr lang="en-US" dirty="0" smtClean="0">
                <a:latin typeface="Times New Roman" pitchFamily="18" charset="0"/>
                <a:cs typeface="Times New Roman" pitchFamily="18" charset="0"/>
              </a:rPr>
              <a:t>	Avoid or minimize bias or self-deception</a:t>
            </a:r>
            <a:r>
              <a:rPr lang="en-US" b="1" dirty="0" smtClean="0">
                <a:latin typeface="Times New Roman" pitchFamily="18" charset="0"/>
                <a:cs typeface="Times New Roman" pitchFamily="18" charset="0"/>
              </a:rPr>
              <a:t>. Disclose personal or financial interests that may affect research.</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fontAlgn="base">
              <a:spcBef>
                <a:spcPts val="0"/>
              </a:spcBef>
              <a:buNone/>
            </a:pPr>
            <a:r>
              <a:rPr lang="en-US" b="1" dirty="0" smtClean="0">
                <a:latin typeface="Times New Roman" pitchFamily="18" charset="0"/>
                <a:cs typeface="Times New Roman" pitchFamily="18" charset="0"/>
              </a:rPr>
              <a:t>	</a:t>
            </a:r>
            <a:r>
              <a:rPr lang="en-US"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Integrity</a:t>
            </a:r>
            <a:endParaRPr lang="en-US"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spcBef>
                <a:spcPts val="0"/>
              </a:spcBef>
              <a:buNone/>
            </a:pPr>
            <a:r>
              <a:rPr lang="en-US" dirty="0" smtClean="0">
                <a:latin typeface="Times New Roman" pitchFamily="18" charset="0"/>
                <a:cs typeface="Times New Roman" pitchFamily="18" charset="0"/>
              </a:rPr>
              <a:t>	Keep your promises and agreements; act with sincerity; strive for consistency of thought and action.</a:t>
            </a:r>
          </a:p>
          <a:p>
            <a:pPr fontAlgn="base">
              <a:spcBef>
                <a:spcPts val="0"/>
              </a:spcBef>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Carefulness</a:t>
            </a:r>
            <a:endParaRPr lang="en-US"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spcBef>
                <a:spcPts val="0"/>
              </a:spcBef>
              <a:buNone/>
            </a:pPr>
            <a:r>
              <a:rPr lang="en-US" dirty="0" smtClean="0">
                <a:latin typeface="Times New Roman" pitchFamily="18" charset="0"/>
                <a:cs typeface="Times New Roman" pitchFamily="18" charset="0"/>
              </a:rPr>
              <a:t>	Avoid careless errors and negligence; carefully and critically examine your own work and the work of your peers. Keep good records of research activities, such as data collection, research design, and correspondence with agencies or journals.</a:t>
            </a:r>
          </a:p>
          <a:p>
            <a:pPr fontAlgn="base">
              <a:spcBef>
                <a:spcPts val="0"/>
              </a:spcBef>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Openness</a:t>
            </a:r>
            <a:endParaRPr lang="en-US"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spcBef>
                <a:spcPts val="0"/>
              </a:spcBef>
              <a:buNone/>
            </a:pPr>
            <a:r>
              <a:rPr lang="en-US" dirty="0" smtClean="0">
                <a:latin typeface="Times New Roman" pitchFamily="18" charset="0"/>
                <a:cs typeface="Times New Roman" pitchFamily="18" charset="0"/>
              </a:rPr>
              <a:t>	Share data, results, ideas, tools, resources. Be open to criticism and new ideas.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fontAlgn="base">
              <a:buNone/>
            </a:pPr>
            <a:r>
              <a:rPr lang="en-US" b="1"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Respect for Intellectual Property</a:t>
            </a:r>
            <a:endPar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Honor patents, copyrights, and other forms of intellectual property. Do not use unpublished data, methods, or results without permission. Give credit where credit is due. Give proper acknowledgement or credit for all contributions to research. Never plagiarize.</a:t>
            </a:r>
          </a:p>
          <a:p>
            <a:pPr fontAlgn="base">
              <a:buNone/>
            </a:pPr>
            <a:endParaRPr lang="en-US" sz="1300" dirty="0" smtClean="0">
              <a:latin typeface="Times New Roman" pitchFamily="18" charset="0"/>
              <a:cs typeface="Times New Roman" pitchFamily="18" charset="0"/>
            </a:endParaRPr>
          </a:p>
          <a:p>
            <a:pPr fontAlgn="base">
              <a:buNone/>
            </a:pPr>
            <a:r>
              <a:rPr lang="en-US"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Confidentiality</a:t>
            </a:r>
            <a:endPar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Protect confidential communications, such as papers or grants submitted for publication, personnel records, trade or military secrets, and patient records.</a:t>
            </a:r>
          </a:p>
          <a:p>
            <a:pPr fontAlgn="base">
              <a:buNone/>
            </a:pPr>
            <a:endParaRPr lang="en-US" sz="1300" dirty="0" smtClean="0">
              <a:latin typeface="Times New Roman" pitchFamily="18" charset="0"/>
              <a:cs typeface="Times New Roman" pitchFamily="18" charset="0"/>
            </a:endParaRPr>
          </a:p>
          <a:p>
            <a:pPr fontAlgn="base">
              <a:buNone/>
            </a:pPr>
            <a:r>
              <a:rPr lang="en-US" b="1" dirty="0" smtClean="0">
                <a:latin typeface="Times New Roman" pitchFamily="18" charset="0"/>
                <a:cs typeface="Times New Roman" pitchFamily="18" charset="0"/>
              </a:rPr>
              <a:t>	</a:t>
            </a:r>
            <a:r>
              <a:rPr lang="en-US"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Responsible Publication</a:t>
            </a:r>
            <a:endParaRPr lang="en-US"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Publish in order to </a:t>
            </a:r>
            <a:r>
              <a:rPr lang="en-US" b="1" dirty="0" smtClean="0">
                <a:latin typeface="Times New Roman" pitchFamily="18" charset="0"/>
                <a:cs typeface="Times New Roman" pitchFamily="18" charset="0"/>
              </a:rPr>
              <a:t>advance research </a:t>
            </a:r>
            <a:r>
              <a:rPr lang="en-US" dirty="0" smtClean="0">
                <a:latin typeface="Times New Roman" pitchFamily="18" charset="0"/>
                <a:cs typeface="Times New Roman" pitchFamily="18" charset="0"/>
              </a:rPr>
              <a:t>and scholarship, not to </a:t>
            </a:r>
            <a:r>
              <a:rPr lang="en-US" b="1" dirty="0" smtClean="0">
                <a:latin typeface="Times New Roman" pitchFamily="18" charset="0"/>
                <a:cs typeface="Times New Roman" pitchFamily="18" charset="0"/>
              </a:rPr>
              <a:t>advance just your own career</a:t>
            </a:r>
            <a:r>
              <a:rPr lang="en-US" dirty="0" smtClean="0">
                <a:latin typeface="Times New Roman" pitchFamily="18" charset="0"/>
                <a:cs typeface="Times New Roman" pitchFamily="18" charset="0"/>
              </a:rPr>
              <a:t>. Avoid wasteful and duplicative publication.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fontAlgn="base">
              <a:buNone/>
            </a:pPr>
            <a:endParaRPr lang="en-US" sz="1000" b="1" dirty="0" smtClean="0">
              <a:latin typeface="Times New Roman" pitchFamily="18" charset="0"/>
              <a:cs typeface="Times New Roman" pitchFamily="18" charset="0"/>
            </a:endParaRPr>
          </a:p>
          <a:p>
            <a:pPr fontAlgn="base">
              <a:buNone/>
            </a:pPr>
            <a:r>
              <a:rPr lang="en-US" sz="3300" b="1" dirty="0" smtClean="0">
                <a:solidFill>
                  <a:srgbClr val="FF0000"/>
                </a:solidFill>
                <a:latin typeface="Times New Roman" pitchFamily="18" charset="0"/>
                <a:cs typeface="Times New Roman" pitchFamily="18" charset="0"/>
              </a:rPr>
              <a:t>	Responsible Mentoring</a:t>
            </a:r>
            <a:endParaRPr lang="en-US" sz="3300" dirty="0" smtClean="0">
              <a:solidFill>
                <a:srgbClr val="FF0000"/>
              </a:solidFill>
              <a:latin typeface="Times New Roman" pitchFamily="18" charset="0"/>
              <a:cs typeface="Times New Roman" pitchFamily="18" charset="0"/>
            </a:endParaRPr>
          </a:p>
          <a:p>
            <a:pPr algn="just" fontAlgn="base">
              <a:buNone/>
            </a:pPr>
            <a:r>
              <a:rPr lang="en-US" sz="33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Help to educate, mentor, and advise students. Promote their welfare and allow them to make their own decisions.</a:t>
            </a:r>
          </a:p>
          <a:p>
            <a:pPr fontAlgn="base">
              <a:buNone/>
            </a:pPr>
            <a:endParaRPr lang="en-US" sz="1100" dirty="0" smtClean="0">
              <a:latin typeface="Times New Roman" pitchFamily="18" charset="0"/>
              <a:cs typeface="Times New Roman" pitchFamily="18" charset="0"/>
            </a:endParaRPr>
          </a:p>
          <a:p>
            <a:pPr fontAlgn="base">
              <a:buNone/>
            </a:pPr>
            <a:r>
              <a:rPr lang="en-US" sz="3300" b="1" dirty="0" smtClean="0">
                <a:latin typeface="Times New Roman" pitchFamily="18" charset="0"/>
                <a:cs typeface="Times New Roman" pitchFamily="18" charset="0"/>
              </a:rPr>
              <a:t>	</a:t>
            </a:r>
            <a:r>
              <a:rPr lang="en-US" sz="3300" b="1" dirty="0" smtClean="0">
                <a:solidFill>
                  <a:srgbClr val="00B050"/>
                </a:solidFill>
                <a:latin typeface="Times New Roman" pitchFamily="18" charset="0"/>
                <a:cs typeface="Times New Roman" pitchFamily="18" charset="0"/>
              </a:rPr>
              <a:t>Respect for colleagues</a:t>
            </a:r>
            <a:endParaRPr lang="en-US" sz="3300" dirty="0" smtClean="0">
              <a:solidFill>
                <a:srgbClr val="00B050"/>
              </a:solidFill>
              <a:latin typeface="Times New Roman" pitchFamily="18" charset="0"/>
              <a:cs typeface="Times New Roman" pitchFamily="18" charset="0"/>
            </a:endParaRPr>
          </a:p>
          <a:p>
            <a:pPr algn="just" fontAlgn="base">
              <a:buNone/>
            </a:pPr>
            <a:r>
              <a:rPr lang="en-US" sz="33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Respect your colleagues and treat them fairly.</a:t>
            </a:r>
          </a:p>
          <a:p>
            <a:pPr fontAlgn="base">
              <a:buNone/>
            </a:pPr>
            <a:endParaRPr lang="en-US" sz="1000" dirty="0" smtClean="0">
              <a:latin typeface="Times New Roman" pitchFamily="18" charset="0"/>
              <a:cs typeface="Times New Roman" pitchFamily="18" charset="0"/>
            </a:endParaRPr>
          </a:p>
          <a:p>
            <a:pPr fontAlgn="base">
              <a:buNone/>
            </a:pPr>
            <a:r>
              <a:rPr lang="en-US" sz="3300" b="1" dirty="0" smtClean="0">
                <a:latin typeface="Times New Roman" pitchFamily="18" charset="0"/>
                <a:cs typeface="Times New Roman" pitchFamily="18" charset="0"/>
              </a:rPr>
              <a:t>	</a:t>
            </a:r>
            <a:r>
              <a:rPr lang="en-US" sz="3300" b="1" dirty="0" smtClean="0">
                <a:solidFill>
                  <a:srgbClr val="0070C0"/>
                </a:solidFill>
                <a:latin typeface="Times New Roman" pitchFamily="18" charset="0"/>
                <a:cs typeface="Times New Roman" pitchFamily="18" charset="0"/>
              </a:rPr>
              <a:t>Social Responsibility</a:t>
            </a:r>
            <a:endParaRPr lang="en-US" sz="3300" dirty="0" smtClean="0">
              <a:solidFill>
                <a:srgbClr val="0070C0"/>
              </a:solidFill>
              <a:latin typeface="Times New Roman" pitchFamily="18" charset="0"/>
              <a:cs typeface="Times New Roman" pitchFamily="18" charset="0"/>
            </a:endParaRPr>
          </a:p>
          <a:p>
            <a:pPr algn="just" fontAlgn="base">
              <a:buNone/>
            </a:pPr>
            <a:r>
              <a:rPr lang="en-US" sz="33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Strive to promote social good and prevent or mitigate social harms through research, public education, and advocacy.</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None/>
            </a:pPr>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The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a:t>
            </a:r>
            <a:r>
              <a:rPr lang="en-US" sz="3200" dirty="0" smtClean="0">
                <a:latin typeface="Times New Roman" pitchFamily="18" charset="0"/>
                <a:cs typeface="Times New Roman" pitchFamily="18" charset="0"/>
              </a:rPr>
              <a:t>ystematic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a:t>
            </a:r>
            <a:r>
              <a:rPr lang="en-US" sz="3200" dirty="0" smtClean="0">
                <a:latin typeface="Times New Roman" pitchFamily="18" charset="0"/>
                <a:cs typeface="Times New Roman" pitchFamily="18" charset="0"/>
              </a:rPr>
              <a:t>nvestigation to establish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a:t>
            </a:r>
            <a:r>
              <a:rPr lang="en-US" sz="3200" dirty="0" smtClean="0">
                <a:latin typeface="Times New Roman" pitchFamily="18" charset="0"/>
                <a:cs typeface="Times New Roman" pitchFamily="18" charset="0"/>
              </a:rPr>
              <a:t>acts and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a:t>
            </a:r>
            <a:r>
              <a:rPr lang="en-US" sz="3200" dirty="0" smtClean="0">
                <a:latin typeface="Times New Roman" pitchFamily="18" charset="0"/>
                <a:cs typeface="Times New Roman" pitchFamily="18" charset="0"/>
              </a:rPr>
              <a:t>eaching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
            </a:r>
            <a:r>
              <a:rPr lang="en-US" sz="3200" dirty="0" smtClean="0">
                <a:latin typeface="Times New Roman" pitchFamily="18" charset="0"/>
                <a:cs typeface="Times New Roman" pitchFamily="18" charset="0"/>
              </a:rPr>
              <a:t>ew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a:t>
            </a:r>
            <a:r>
              <a:rPr lang="en-US" sz="3200" dirty="0" smtClean="0">
                <a:latin typeface="Times New Roman" pitchFamily="18" charset="0"/>
                <a:cs typeface="Times New Roman" pitchFamily="18" charset="0"/>
              </a:rPr>
              <a:t>onclusions.</a:t>
            </a:r>
          </a:p>
          <a:p>
            <a:pPr>
              <a:buNone/>
            </a:pPr>
            <a:endParaRPr lang="en-US" sz="8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Research comprises </a:t>
            </a:r>
            <a:r>
              <a:rPr lang="en-US" dirty="0" smtClean="0">
                <a:latin typeface="Times New Roman" pitchFamily="18" charset="0"/>
                <a:cs typeface="Times New Roman" pitchFamily="18" charset="0"/>
              </a:rPr>
              <a:t>“</a:t>
            </a:r>
            <a:r>
              <a:rPr lang="en-US" sz="3200" b="1" dirty="0" smtClean="0">
                <a:solidFill>
                  <a:srgbClr val="FF0000"/>
                </a:solidFill>
                <a:latin typeface="Times New Roman" pitchFamily="18" charset="0"/>
                <a:cs typeface="Times New Roman" pitchFamily="18" charset="0"/>
              </a:rPr>
              <a:t>creative work </a:t>
            </a:r>
            <a:r>
              <a:rPr lang="en-US" sz="3200" dirty="0" smtClean="0">
                <a:latin typeface="Times New Roman" pitchFamily="18" charset="0"/>
                <a:cs typeface="Times New Roman" pitchFamily="18" charset="0"/>
              </a:rPr>
              <a:t>undertaken on a systematic basis in order to </a:t>
            </a:r>
            <a:r>
              <a:rPr lang="en-US" sz="3200" b="1" dirty="0" smtClean="0">
                <a:solidFill>
                  <a:srgbClr val="00B050"/>
                </a:solidFill>
                <a:latin typeface="Times New Roman" pitchFamily="18" charset="0"/>
                <a:cs typeface="Times New Roman" pitchFamily="18" charset="0"/>
              </a:rPr>
              <a:t>increase the stock of knowledge</a:t>
            </a:r>
            <a:r>
              <a:rPr lang="en-US" sz="3200" dirty="0" smtClean="0">
                <a:latin typeface="Times New Roman" pitchFamily="18" charset="0"/>
                <a:cs typeface="Times New Roman" pitchFamily="18" charset="0"/>
              </a:rPr>
              <a:t>, including </a:t>
            </a:r>
            <a:r>
              <a:rPr lang="en-US" sz="3200" b="1" dirty="0" smtClean="0">
                <a:solidFill>
                  <a:srgbClr val="002060"/>
                </a:solidFill>
                <a:latin typeface="Times New Roman" pitchFamily="18" charset="0"/>
                <a:cs typeface="Times New Roman" pitchFamily="18" charset="0"/>
              </a:rPr>
              <a:t>knowledge of man</a:t>
            </a:r>
            <a:r>
              <a:rPr lang="en-US" sz="3200" dirty="0" smtClean="0">
                <a:latin typeface="Times New Roman" pitchFamily="18" charset="0"/>
                <a:cs typeface="Times New Roman" pitchFamily="18" charset="0"/>
              </a:rPr>
              <a:t>, </a:t>
            </a:r>
            <a:r>
              <a:rPr lang="en-US" sz="3200" b="1" dirty="0" smtClean="0">
                <a:solidFill>
                  <a:srgbClr val="7030A0"/>
                </a:solidFill>
                <a:latin typeface="Times New Roman" pitchFamily="18" charset="0"/>
                <a:cs typeface="Times New Roman" pitchFamily="18" charset="0"/>
              </a:rPr>
              <a:t>culture</a:t>
            </a:r>
            <a:r>
              <a:rPr lang="en-US" sz="3200" dirty="0" smtClean="0">
                <a:latin typeface="Times New Roman" pitchFamily="18" charset="0"/>
                <a:cs typeface="Times New Roman" pitchFamily="18" charset="0"/>
              </a:rPr>
              <a:t> and </a:t>
            </a:r>
            <a:r>
              <a:rPr lang="en-US" sz="3200" b="1" dirty="0" smtClean="0">
                <a:solidFill>
                  <a:schemeClr val="accent6">
                    <a:lumMod val="75000"/>
                  </a:schemeClr>
                </a:solidFill>
                <a:latin typeface="Times New Roman" pitchFamily="18" charset="0"/>
                <a:cs typeface="Times New Roman" pitchFamily="18" charset="0"/>
              </a:rPr>
              <a:t>society</a:t>
            </a:r>
            <a:r>
              <a:rPr lang="en-US" sz="3200" dirty="0" smtClean="0">
                <a:latin typeface="Times New Roman" pitchFamily="18" charset="0"/>
                <a:cs typeface="Times New Roman" pitchFamily="18" charset="0"/>
              </a:rPr>
              <a:t>, and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this stock of knowledge is used to develop new applications.”</a:t>
            </a:r>
          </a:p>
          <a:p>
            <a:pPr>
              <a:buNone/>
            </a:pPr>
            <a:endParaRPr lang="en-US" sz="10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 research project may also </a:t>
            </a:r>
          </a:p>
          <a:p>
            <a:pPr algn="just">
              <a:buNone/>
            </a:pPr>
            <a:r>
              <a:rPr lang="en-US"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be an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a:t>
            </a:r>
            <a:r>
              <a:rPr lang="en-US" sz="3200" dirty="0" smtClean="0">
                <a:latin typeface="Times New Roman" pitchFamily="18" charset="0"/>
                <a:cs typeface="Times New Roman" pitchFamily="18" charset="0"/>
              </a:rPr>
              <a:t>xpansion on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a:t>
            </a:r>
            <a:r>
              <a:rPr lang="en-US" sz="3200" dirty="0" smtClean="0">
                <a:latin typeface="Times New Roman" pitchFamily="18" charset="0"/>
                <a:cs typeface="Times New Roman" pitchFamily="18" charset="0"/>
              </a:rPr>
              <a:t>ast work</a:t>
            </a:r>
          </a:p>
          <a:p>
            <a:pPr algn="just">
              <a:buNone/>
            </a:pPr>
            <a:r>
              <a:rPr lang="en-US"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in the field. </a:t>
            </a:r>
          </a:p>
          <a:p>
            <a:endParaRPr lang="en-US" dirty="0"/>
          </a:p>
        </p:txBody>
      </p:sp>
      <p:pic>
        <p:nvPicPr>
          <p:cNvPr id="8" name="Picture 3" descr="C:\Users\USER\Desktop\Current sem files\E &amp; P Lectures\EP UNIT-V Lectures\creativity in your engineering career.jpg"/>
          <p:cNvPicPr>
            <a:picLocks noChangeAspect="1" noChangeArrowheads="1"/>
          </p:cNvPicPr>
          <p:nvPr/>
        </p:nvPicPr>
        <p:blipFill>
          <a:blip r:embed="rId2"/>
          <a:srcRect/>
          <a:stretch>
            <a:fillRect/>
          </a:stretch>
        </p:blipFill>
        <p:spPr bwMode="auto">
          <a:xfrm>
            <a:off x="5410200" y="3505200"/>
            <a:ext cx="3733800" cy="33528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fontAlgn="base">
              <a:buNone/>
            </a:pPr>
            <a:r>
              <a:rPr lang="en-US" b="1" dirty="0" smtClean="0">
                <a:latin typeface="Times New Roman" pitchFamily="18" charset="0"/>
                <a:cs typeface="Times New Roman" pitchFamily="18" charset="0"/>
              </a:rPr>
              <a:t>	</a:t>
            </a:r>
          </a:p>
          <a:p>
            <a:pPr fontAlgn="base">
              <a:buNone/>
            </a:pPr>
            <a:r>
              <a:rPr lang="en-US" b="1" dirty="0" smtClean="0">
                <a:solidFill>
                  <a:srgbClr val="7030A0"/>
                </a:solidFill>
                <a:latin typeface="Times New Roman" pitchFamily="18" charset="0"/>
                <a:cs typeface="Times New Roman" pitchFamily="18" charset="0"/>
              </a:rPr>
              <a:t>	</a:t>
            </a:r>
            <a:r>
              <a:rPr lang="en-US" sz="3200" b="1" dirty="0" smtClean="0">
                <a:solidFill>
                  <a:srgbClr val="7030A0"/>
                </a:solidFill>
                <a:latin typeface="Times New Roman" pitchFamily="18" charset="0"/>
                <a:cs typeface="Times New Roman" pitchFamily="18" charset="0"/>
              </a:rPr>
              <a:t>Competence</a:t>
            </a:r>
            <a:endParaRPr lang="en-US" sz="3200" dirty="0" smtClean="0">
              <a:solidFill>
                <a:srgbClr val="7030A0"/>
              </a:solidFill>
              <a:latin typeface="Times New Roman" pitchFamily="18" charset="0"/>
              <a:cs typeface="Times New Roman" pitchFamily="18" charset="0"/>
            </a:endParaRPr>
          </a:p>
          <a:p>
            <a:pPr algn="just" fontAlgn="base">
              <a:buNone/>
            </a:pPr>
            <a:r>
              <a:rPr lang="en-US" sz="3200" dirty="0" smtClean="0">
                <a:latin typeface="Times New Roman" pitchFamily="18" charset="0"/>
                <a:cs typeface="Times New Roman" pitchFamily="18" charset="0"/>
              </a:rPr>
              <a:t>	Maintain and improve your own professional competence and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expertise through lifelong education and learning</a:t>
            </a:r>
            <a:r>
              <a:rPr lang="en-US" sz="3200" dirty="0" smtClean="0">
                <a:latin typeface="Times New Roman" pitchFamily="18" charset="0"/>
                <a:cs typeface="Times New Roman" pitchFamily="18" charset="0"/>
              </a:rPr>
              <a:t>; take steps to promote competence in science as a whole.</a:t>
            </a:r>
          </a:p>
          <a:p>
            <a:pPr fontAlgn="base">
              <a:buNone/>
            </a:pP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b="1" dirty="0" smtClean="0">
                <a:solidFill>
                  <a:schemeClr val="accent6">
                    <a:lumMod val="75000"/>
                  </a:schemeClr>
                </a:solidFill>
                <a:latin typeface="Times New Roman" pitchFamily="18" charset="0"/>
                <a:cs typeface="Times New Roman" pitchFamily="18" charset="0"/>
              </a:rPr>
              <a:t>Legality</a:t>
            </a:r>
            <a:endParaRPr lang="en-US" sz="3200" dirty="0" smtClean="0">
              <a:solidFill>
                <a:schemeClr val="accent6">
                  <a:lumMod val="75000"/>
                </a:schemeClr>
              </a:solidFill>
              <a:latin typeface="Times New Roman" pitchFamily="18" charset="0"/>
              <a:cs typeface="Times New Roman" pitchFamily="18" charset="0"/>
            </a:endParaRPr>
          </a:p>
          <a:p>
            <a:pPr algn="just" fontAlgn="base">
              <a:buNone/>
            </a:pPr>
            <a:r>
              <a:rPr lang="en-US" sz="3200" dirty="0" smtClean="0">
                <a:latin typeface="Times New Roman" pitchFamily="18" charset="0"/>
                <a:cs typeface="Times New Roman" pitchFamily="18" charset="0"/>
              </a:rPr>
              <a:t>	Know and obey relevant laws and institutional and governmental policies.</a:t>
            </a:r>
          </a:p>
          <a:p>
            <a:pPr fontAlgn="base">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Ethical Decision Making in Research</a:t>
            </a:r>
            <a:endParaRPr lang="en-US" sz="3200" dirty="0" smtClean="0">
              <a:solidFill>
                <a:srgbClr val="00206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Although codes, policies, and principals are very important and useful, like any set of rules, they do not cover every situation.</a:t>
            </a:r>
          </a:p>
          <a:p>
            <a:pPr algn="just">
              <a:buNone/>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I</a:t>
            </a:r>
            <a:r>
              <a:rPr lang="en-US" dirty="0" smtClean="0">
                <a:latin typeface="Times New Roman" pitchFamily="18" charset="0"/>
                <a:cs typeface="Times New Roman" pitchFamily="18" charset="0"/>
              </a:rPr>
              <a:t>t is therefore important for researchers to learn how to understand, assess, and apply various research rules and how to make decisions and to act in various situations.</a:t>
            </a:r>
          </a:p>
          <a:p>
            <a:pPr algn="just">
              <a:buNone/>
            </a:pPr>
            <a:r>
              <a:rPr lang="en-US" dirty="0" smtClean="0">
                <a:latin typeface="Times New Roman" pitchFamily="18" charset="0"/>
                <a:cs typeface="Times New Roman" pitchFamily="18" charset="0"/>
              </a:rPr>
              <a:t>	The vast majority of decisions involve the straightforward application of ethical rules.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fontAlgn="base">
              <a:buNone/>
            </a:pPr>
            <a:r>
              <a:rPr lang="en-US" dirty="0" smtClean="0">
                <a:latin typeface="Times New Roman" pitchFamily="18" charset="0"/>
                <a:cs typeface="Times New Roman" pitchFamily="18" charset="0"/>
              </a:rPr>
              <a:t>	There are many other activities that the government does not define as "misconduct" but which are still regarded by most researchers as unethical. </a:t>
            </a:r>
            <a:endParaRPr lang="en-US" dirty="0" smtClean="0">
              <a:latin typeface="Times New Roman" pitchFamily="18" charset="0"/>
              <a:cs typeface="Times New Roman" pitchFamily="18" charset="0"/>
            </a:endParaRPr>
          </a:p>
          <a:p>
            <a:pPr algn="just" fontAlgn="base">
              <a:buNone/>
            </a:pPr>
            <a:endParaRPr lang="en-US" sz="1000"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These </a:t>
            </a:r>
            <a:r>
              <a:rPr lang="en-US" dirty="0" smtClean="0">
                <a:latin typeface="Times New Roman" pitchFamily="18" charset="0"/>
                <a:cs typeface="Times New Roman" pitchFamily="18" charset="0"/>
              </a:rPr>
              <a:t>are called </a:t>
            </a:r>
            <a:r>
              <a:rPr lang="en-US"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"other deviations" </a:t>
            </a:r>
            <a:r>
              <a:rPr lang="en-US" dirty="0" smtClean="0">
                <a:latin typeface="Times New Roman" pitchFamily="18" charset="0"/>
                <a:cs typeface="Times New Roman" pitchFamily="18" charset="0"/>
              </a:rPr>
              <a:t>from acceptable research practices and include:</a:t>
            </a:r>
          </a:p>
          <a:p>
            <a:pPr algn="just" fontAlgn="base">
              <a:buNone/>
            </a:pPr>
            <a:endParaRPr lang="en-US" sz="1000" dirty="0" smtClean="0">
              <a:latin typeface="Times New Roman" pitchFamily="18" charset="0"/>
              <a:cs typeface="Times New Roman" pitchFamily="18" charset="0"/>
            </a:endParaRPr>
          </a:p>
          <a:p>
            <a:pPr algn="just" fontAlgn="base"/>
            <a:r>
              <a:rPr lang="en-US" dirty="0" smtClean="0">
                <a:solidFill>
                  <a:srgbClr val="FF0000"/>
                </a:solidFill>
                <a:latin typeface="Times New Roman" pitchFamily="18" charset="0"/>
                <a:cs typeface="Times New Roman" pitchFamily="18" charset="0"/>
              </a:rPr>
              <a:t>Publishing</a:t>
            </a:r>
            <a:r>
              <a:rPr lang="en-US" dirty="0" smtClean="0">
                <a:latin typeface="Times New Roman" pitchFamily="18" charset="0"/>
                <a:cs typeface="Times New Roman" pitchFamily="18" charset="0"/>
              </a:rPr>
              <a:t> the same paper in two different journals without telling the editors.</a:t>
            </a:r>
          </a:p>
          <a:p>
            <a:pPr algn="just" fontAlgn="base">
              <a:buNone/>
            </a:pPr>
            <a:endParaRPr lang="en-US" sz="1000"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Not informing a collaborator of your intent to file a patent in order to make sure that you are the sole inventor.</a:t>
            </a:r>
          </a:p>
          <a:p>
            <a:pPr algn="just" fontAlgn="base"/>
            <a:endParaRPr lang="en-US"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fontAlgn="base"/>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Including a colleague as an author on a paper in return for a favor even though the colleague did not make a serious contribution to the paper.</a:t>
            </a:r>
          </a:p>
          <a:p>
            <a:pPr algn="just" fontAlgn="base"/>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Discussing with your colleagues confidential data from a paper that you are reviewing for a journal.</a:t>
            </a:r>
          </a:p>
          <a:p>
            <a:pPr algn="just" fontAlgn="base"/>
            <a:endParaRPr lang="en-US" dirty="0" smtClean="0">
              <a:latin typeface="Times New Roman" pitchFamily="18" charset="0"/>
              <a:cs typeface="Times New Roman" pitchFamily="18" charset="0"/>
            </a:endParaRPr>
          </a:p>
          <a:p>
            <a:pPr lvl="0" algn="just" fontAlgn="base"/>
            <a:r>
              <a:rPr lang="en-US" dirty="0" smtClean="0">
                <a:latin typeface="Times New Roman" pitchFamily="18" charset="0"/>
                <a:cs typeface="Times New Roman" pitchFamily="18" charset="0"/>
              </a:rPr>
              <a:t>Giving the same research project to two graduate students in order to see who can do it the fastest.</a:t>
            </a:r>
          </a:p>
          <a:p>
            <a:pPr algn="just" fontAlgn="base"/>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fontAlgn="base"/>
            <a:endParaRPr lang="en-US" b="1" dirty="0" smtClean="0">
              <a:latin typeface="Times New Roman" pitchFamily="18" charset="0"/>
              <a:cs typeface="Times New Roman" pitchFamily="18" charset="0"/>
            </a:endParaRPr>
          </a:p>
          <a:p>
            <a:pPr lvl="0" fontAlgn="base"/>
            <a:r>
              <a:rPr lang="en-US" dirty="0" smtClean="0">
                <a:latin typeface="Times New Roman" pitchFamily="18" charset="0"/>
                <a:cs typeface="Times New Roman" pitchFamily="18" charset="0"/>
              </a:rPr>
              <a:t>Failing to keep good research records.</a:t>
            </a:r>
          </a:p>
          <a:p>
            <a:pPr lvl="0" fontAlgn="base"/>
            <a:endParaRPr lang="en-US" dirty="0" smtClean="0">
              <a:latin typeface="Times New Roman" pitchFamily="18" charset="0"/>
              <a:cs typeface="Times New Roman" pitchFamily="18" charset="0"/>
            </a:endParaRPr>
          </a:p>
          <a:p>
            <a:pPr lvl="0" algn="just" fontAlgn="base"/>
            <a:r>
              <a:rPr lang="en-US" dirty="0" smtClean="0">
                <a:latin typeface="Times New Roman" pitchFamily="18" charset="0"/>
                <a:cs typeface="Times New Roman" pitchFamily="18" charset="0"/>
              </a:rPr>
              <a:t>Promising a student a better grade for sexual favors.</a:t>
            </a:r>
          </a:p>
          <a:p>
            <a:pPr lvl="0" fontAlgn="base"/>
            <a:endParaRPr lang="en-US" dirty="0" smtClean="0">
              <a:latin typeface="Times New Roman" pitchFamily="18" charset="0"/>
              <a:cs typeface="Times New Roman" pitchFamily="18" charset="0"/>
            </a:endParaRPr>
          </a:p>
          <a:p>
            <a:pPr lvl="0" algn="just" fontAlgn="base"/>
            <a:r>
              <a:rPr lang="en-US" dirty="0" smtClean="0">
                <a:latin typeface="Times New Roman" pitchFamily="18" charset="0"/>
                <a:cs typeface="Times New Roman" pitchFamily="18" charset="0"/>
              </a:rPr>
              <a:t>Rejecting a manuscript for publication without even reading it</a:t>
            </a:r>
          </a:p>
          <a:p>
            <a:pPr lvl="0" fontAlgn="base"/>
            <a:endParaRPr lang="en-US" dirty="0" smtClean="0">
              <a:latin typeface="Times New Roman" pitchFamily="18" charset="0"/>
              <a:cs typeface="Times New Roman" pitchFamily="18" charset="0"/>
            </a:endParaRPr>
          </a:p>
          <a:p>
            <a:pPr lvl="0" fontAlgn="base"/>
            <a:r>
              <a:rPr lang="en-US" dirty="0" smtClean="0">
                <a:latin typeface="Times New Roman" pitchFamily="18" charset="0"/>
                <a:cs typeface="Times New Roman" pitchFamily="18" charset="0"/>
              </a:rPr>
              <a:t>Stealing supplies, books, or data</a:t>
            </a:r>
          </a:p>
          <a:p>
            <a:pPr lvl="0" fontAlgn="base"/>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Users\USER\Desktop\Current sem files\E &amp; P Lectures\EP UNIT-V Lectures\Global-SCA_PPC-Pictures-Publication-Papers-Startpage-paper-2310x98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4038600" y="0"/>
            <a:ext cx="5105400" cy="4524315"/>
          </a:xfrm>
          <a:prstGeom prst="rect">
            <a:avLst/>
          </a:prstGeom>
        </p:spPr>
        <p:txBody>
          <a:bodyPr wrap="square">
            <a:spAutoFit/>
          </a:bodyPr>
          <a:lstStyle/>
          <a:p>
            <a:pPr algn="r"/>
            <a:r>
              <a:rPr lang="en-US"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Paper Publication and </a:t>
            </a:r>
          </a:p>
          <a:p>
            <a:pPr algn="r"/>
            <a:r>
              <a:rPr lang="en-US"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Ethics</a:t>
            </a:r>
            <a:endParaRPr lang="en-US"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8" name="Picture 4" descr="C:\Users\USER\Desktop\Current sem files\E &amp; P Lectures\EP UNIT-V Lectures\images (4).jpg"/>
          <p:cNvPicPr>
            <a:picLocks noChangeAspect="1" noChangeArrowheads="1"/>
          </p:cNvPicPr>
          <p:nvPr/>
        </p:nvPicPr>
        <p:blipFill>
          <a:blip r:embed="rId2"/>
          <a:srcRect/>
          <a:stretch>
            <a:fillRect/>
          </a:stretch>
        </p:blipFill>
        <p:spPr bwMode="auto">
          <a:xfrm>
            <a:off x="0" y="3581400"/>
            <a:ext cx="9143999" cy="3276600"/>
          </a:xfrm>
          <a:prstGeom prst="rect">
            <a:avLst/>
          </a:prstGeom>
          <a:noFill/>
        </p:spPr>
      </p:pic>
      <p:sp>
        <p:nvSpPr>
          <p:cNvPr id="10" name="Rectangle 9"/>
          <p:cNvSpPr/>
          <p:nvPr/>
        </p:nvSpPr>
        <p:spPr>
          <a:xfrm>
            <a:off x="0" y="990600"/>
            <a:ext cx="9143999" cy="258532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How </a:t>
            </a:r>
          </a:p>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to </a:t>
            </a:r>
          </a:p>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Publish a Research Paper</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dirty="0" smtClean="0">
                <a:latin typeface="Times New Roman" pitchFamily="18" charset="0"/>
                <a:cs typeface="Times New Roman" pitchFamily="18" charset="0"/>
              </a:rPr>
              <a:t>Publishing a research paper in a journal or conference is an important activity within the academic community.</a:t>
            </a:r>
          </a:p>
          <a:p>
            <a:pPr>
              <a:buNone/>
            </a:pPr>
            <a:endParaRPr lang="en-US" sz="12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allows you to network with other scholars and to further refine your ideas and research. </a:t>
            </a:r>
          </a:p>
          <a:p>
            <a:pPr>
              <a:buNone/>
            </a:pPr>
            <a:endParaRPr lang="en-US" sz="12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Academic journals are probably the most common place for scholars to publish their research.</a:t>
            </a:r>
          </a:p>
          <a:p>
            <a:pPr>
              <a:buNone/>
            </a:pPr>
            <a:endParaRPr lang="en-US" sz="12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Find the most suitable academic journal for your topic and writing style so you can tailor your research paper easily and increase its chance of being published.</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4000" cy="6858000"/>
          </a:xfrm>
        </p:spPr>
        <p:txBody>
          <a:bodyPr/>
          <a:lstStyle/>
          <a:p>
            <a:pPr>
              <a:buNone/>
            </a:pPr>
            <a:r>
              <a:rPr lang="en-US" dirty="0" smtClean="0"/>
              <a:t>	</a:t>
            </a:r>
            <a:r>
              <a:rPr lang="en-US" sz="3200" b="1" dirty="0" smtClean="0">
                <a:latin typeface="Times New Roman" pitchFamily="18" charset="0"/>
                <a:cs typeface="Times New Roman" pitchFamily="18" charset="0"/>
              </a:rPr>
              <a:t>Important Steps in publishing a Research Paper:</a:t>
            </a:r>
          </a:p>
          <a:p>
            <a:pPr marL="514350" indent="-514350" algn="just">
              <a:buFont typeface="+mj-lt"/>
              <a:buAutoNum type="arabicPeriod"/>
            </a:pPr>
            <a:r>
              <a:rPr lang="en-US" dirty="0" smtClean="0">
                <a:latin typeface="Times New Roman" pitchFamily="18" charset="0"/>
                <a:cs typeface="Times New Roman" pitchFamily="18" charset="0"/>
              </a:rPr>
              <a:t>Familiarize yourself with potential publications</a:t>
            </a:r>
          </a:p>
          <a:p>
            <a:pPr marL="514350" indent="-514350" algn="just">
              <a:buFont typeface="+mj-lt"/>
              <a:buAutoNum type="arabicPeriod"/>
            </a:pPr>
            <a:r>
              <a:rPr lang="en-US" dirty="0" smtClean="0">
                <a:latin typeface="Times New Roman" pitchFamily="18" charset="0"/>
                <a:cs typeface="Times New Roman" pitchFamily="18" charset="0"/>
              </a:rPr>
              <a:t>Choose the publication that best suits your research paper.</a:t>
            </a:r>
          </a:p>
          <a:p>
            <a:pPr marL="514350" indent="-514350">
              <a:buFont typeface="+mj-lt"/>
              <a:buAutoNum type="arabicPeriod"/>
            </a:pPr>
            <a:r>
              <a:rPr lang="en-US" dirty="0" smtClean="0">
                <a:latin typeface="Times New Roman" pitchFamily="18" charset="0"/>
                <a:cs typeface="Times New Roman" pitchFamily="18" charset="0"/>
              </a:rPr>
              <a:t>Prepare your manuscript. </a:t>
            </a:r>
          </a:p>
          <a:p>
            <a:pPr marL="514350" indent="-514350" algn="just">
              <a:buFont typeface="+mj-lt"/>
              <a:buAutoNum type="arabicPeriod"/>
            </a:pPr>
            <a:r>
              <a:rPr lang="en-US" dirty="0" smtClean="0">
                <a:latin typeface="Times New Roman" pitchFamily="18" charset="0"/>
                <a:cs typeface="Times New Roman" pitchFamily="18" charset="0"/>
              </a:rPr>
              <a:t>Ask a colleague and/or professor to review your research paper. </a:t>
            </a:r>
          </a:p>
          <a:p>
            <a:pPr marL="514350" indent="-514350">
              <a:buFont typeface="+mj-lt"/>
              <a:buAutoNum type="arabicPeriod"/>
            </a:pPr>
            <a:r>
              <a:rPr lang="en-US" dirty="0" smtClean="0">
                <a:latin typeface="Times New Roman" pitchFamily="18" charset="0"/>
                <a:cs typeface="Times New Roman" pitchFamily="18" charset="0"/>
              </a:rPr>
              <a:t>Revise your paper</a:t>
            </a:r>
          </a:p>
          <a:p>
            <a:pPr marL="514350" indent="-514350">
              <a:buFont typeface="+mj-lt"/>
              <a:buAutoNum type="arabicPeriod"/>
            </a:pPr>
            <a:r>
              <a:rPr lang="en-US" dirty="0" smtClean="0">
                <a:latin typeface="Times New Roman" pitchFamily="18" charset="0"/>
                <a:cs typeface="Times New Roman" pitchFamily="18" charset="0"/>
              </a:rPr>
              <a:t>Submit your article. </a:t>
            </a:r>
          </a:p>
          <a:p>
            <a:pPr marL="514350" indent="-514350">
              <a:buFont typeface="+mj-lt"/>
              <a:buAutoNum type="arabicPeriod"/>
            </a:pPr>
            <a:r>
              <a:rPr lang="en-US" dirty="0" smtClean="0">
                <a:latin typeface="Times New Roman" pitchFamily="18" charset="0"/>
                <a:cs typeface="Times New Roman" pitchFamily="18" charset="0"/>
              </a:rPr>
              <a:t>Keep trying. </a:t>
            </a:r>
            <a:endParaRPr lang="en-US" dirty="0">
              <a:latin typeface="Times New Roman" pitchFamily="18" charset="0"/>
              <a:cs typeface="Times New Roman" pitchFamily="18" charset="0"/>
            </a:endParaRPr>
          </a:p>
        </p:txBody>
      </p:sp>
      <p:pic>
        <p:nvPicPr>
          <p:cNvPr id="1026" name="Picture 2" descr="C:\Users\USER\Desktop\My Course Files\E &amp; P\E &amp; P Lectures\5 EP UNIT-V Lectures\pics\ethics_pwp.PNG"/>
          <p:cNvPicPr>
            <a:picLocks noChangeAspect="1" noChangeArrowheads="1"/>
          </p:cNvPicPr>
          <p:nvPr/>
        </p:nvPicPr>
        <p:blipFill>
          <a:blip r:embed="rId2"/>
          <a:srcRect/>
          <a:stretch>
            <a:fillRect/>
          </a:stretch>
        </p:blipFill>
        <p:spPr bwMode="auto">
          <a:xfrm>
            <a:off x="4419600" y="3429001"/>
            <a:ext cx="4724400" cy="34290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b="1" dirty="0" smtClean="0">
                <a:latin typeface="Times New Roman" pitchFamily="18" charset="0"/>
                <a:cs typeface="Times New Roman" pitchFamily="18" charset="0"/>
              </a:rPr>
              <a:t>1.Familiarize yourself with potential publications.</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It is important to be aware of the research already published and the current questions and studies in your field.</a:t>
            </a:r>
          </a:p>
          <a:p>
            <a:pPr algn="just">
              <a:buNone/>
            </a:pPr>
            <a:r>
              <a:rPr lang="en-US" dirty="0" smtClean="0">
                <a:latin typeface="Times New Roman" pitchFamily="18" charset="0"/>
                <a:cs typeface="Times New Roman" pitchFamily="18" charset="0"/>
              </a:rPr>
              <a:t>	Pay special attention to how other research papers are written: </a:t>
            </a:r>
          </a:p>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format, </a:t>
            </a:r>
          </a:p>
          <a:p>
            <a:pPr>
              <a:buNone/>
            </a:pPr>
            <a:r>
              <a:rPr lang="en-US" b="1" dirty="0" smtClean="0">
                <a:latin typeface="Times New Roman" pitchFamily="18" charset="0"/>
                <a:cs typeface="Times New Roman" pitchFamily="18" charset="0"/>
              </a:rPr>
              <a:t>	the type of articles</a:t>
            </a:r>
          </a:p>
          <a:p>
            <a:pPr>
              <a:buNone/>
            </a:pPr>
            <a:r>
              <a:rPr lang="en-US" b="1" dirty="0" smtClean="0">
                <a:latin typeface="Times New Roman" pitchFamily="18" charset="0"/>
                <a:cs typeface="Times New Roman" pitchFamily="18" charset="0"/>
              </a:rPr>
              <a:t>	the writing style, </a:t>
            </a:r>
          </a:p>
          <a:p>
            <a:pPr>
              <a:buNone/>
            </a:pPr>
            <a:r>
              <a:rPr lang="en-US" b="1" dirty="0" smtClean="0">
                <a:latin typeface="Times New Roman" pitchFamily="18" charset="0"/>
                <a:cs typeface="Times New Roman" pitchFamily="18" charset="0"/>
              </a:rPr>
              <a:t>	the subject matter, and </a:t>
            </a:r>
          </a:p>
          <a:p>
            <a:pPr>
              <a:buNone/>
            </a:pPr>
            <a:r>
              <a:rPr lang="en-US" b="1" dirty="0" smtClean="0">
                <a:latin typeface="Times New Roman" pitchFamily="18" charset="0"/>
                <a:cs typeface="Times New Roman" pitchFamily="18" charset="0"/>
              </a:rPr>
              <a:t>	the vocabulary.</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b="1" dirty="0" smtClean="0">
              <a:latin typeface="Times New Roman" pitchFamily="18" charset="0"/>
              <a:cs typeface="Times New Roman" pitchFamily="18" charset="0"/>
            </a:endParaRPr>
          </a:p>
          <a:p>
            <a:pPr>
              <a:buNone/>
            </a:pP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Types of research</a:t>
            </a:r>
          </a:p>
          <a:p>
            <a:pPr>
              <a:spcBef>
                <a:spcPts val="2400"/>
              </a:spcBef>
              <a:buFont typeface="Wingdings" pitchFamily="2" charset="2"/>
              <a:buChar char="Ø"/>
            </a:pPr>
            <a:r>
              <a:rPr lang="en-US" sz="3600" b="1" dirty="0" smtClean="0">
                <a:solidFill>
                  <a:srgbClr val="FF0000"/>
                </a:solidFill>
                <a:latin typeface="Times New Roman" pitchFamily="18" charset="0"/>
                <a:cs typeface="Times New Roman" pitchFamily="18" charset="0"/>
              </a:rPr>
              <a:t>Basic research</a:t>
            </a:r>
          </a:p>
          <a:p>
            <a:pPr>
              <a:spcBef>
                <a:spcPts val="2400"/>
              </a:spcBef>
              <a:buFont typeface="Wingdings" pitchFamily="2" charset="2"/>
              <a:buChar char="Ø"/>
            </a:pPr>
            <a:r>
              <a:rPr lang="en-US" sz="3600" b="1" dirty="0" smtClean="0">
                <a:solidFill>
                  <a:srgbClr val="00B050"/>
                </a:solidFill>
                <a:latin typeface="Times New Roman" pitchFamily="18" charset="0"/>
                <a:cs typeface="Times New Roman" pitchFamily="18" charset="0"/>
              </a:rPr>
              <a:t>Applied research</a:t>
            </a:r>
          </a:p>
          <a:p>
            <a:pPr>
              <a:spcBef>
                <a:spcPts val="2400"/>
              </a:spcBef>
              <a:buFont typeface="Wingdings" pitchFamily="2" charset="2"/>
              <a:buChar char="Ø"/>
            </a:pPr>
            <a:r>
              <a:rPr lang="en-US" sz="3600" b="1" dirty="0" smtClean="0">
                <a:solidFill>
                  <a:srgbClr val="0070C0"/>
                </a:solidFill>
                <a:latin typeface="Times New Roman" pitchFamily="18" charset="0"/>
                <a:cs typeface="Times New Roman" pitchFamily="18" charset="0"/>
              </a:rPr>
              <a:t>Quantitative Research</a:t>
            </a:r>
          </a:p>
          <a:p>
            <a:pPr>
              <a:spcBef>
                <a:spcPts val="2400"/>
              </a:spcBef>
              <a:buFont typeface="Wingdings" pitchFamily="2" charset="2"/>
              <a:buChar char="Ø"/>
            </a:pPr>
            <a:r>
              <a:rPr lang="en-US" sz="3600" b="1" dirty="0" smtClean="0">
                <a:solidFill>
                  <a:srgbClr val="7030A0"/>
                </a:solidFill>
                <a:latin typeface="Times New Roman" pitchFamily="18" charset="0"/>
                <a:cs typeface="Times New Roman" pitchFamily="18" charset="0"/>
              </a:rPr>
              <a:t>Qualitative Research</a:t>
            </a:r>
          </a:p>
          <a:p>
            <a:pPr>
              <a:spcBef>
                <a:spcPts val="2400"/>
              </a:spcBef>
              <a:buFont typeface="Wingdings" pitchFamily="2" charset="2"/>
              <a:buChar char="Ø"/>
            </a:pPr>
            <a:endParaRPr lang="en-US" dirty="0" smtClean="0">
              <a:latin typeface="Times New Roman" pitchFamily="18" charset="0"/>
              <a:cs typeface="Times New Roman" pitchFamily="18" charset="0"/>
            </a:endParaRPr>
          </a:p>
          <a:p>
            <a:endParaRPr lang="en-US" dirty="0" smtClean="0"/>
          </a:p>
          <a:p>
            <a:endParaRPr lang="en-US" dirty="0"/>
          </a:p>
        </p:txBody>
      </p:sp>
      <p:pic>
        <p:nvPicPr>
          <p:cNvPr id="1026" name="Picture 2" descr="C:\Users\USER\Desktop\Current sem files\E &amp; P Lectures\EP UNIT-V Lectures\Qualitative-research-470x260.png"/>
          <p:cNvPicPr>
            <a:picLocks noChangeAspect="1" noChangeArrowheads="1"/>
          </p:cNvPicPr>
          <p:nvPr/>
        </p:nvPicPr>
        <p:blipFill>
          <a:blip r:embed="rId2"/>
          <a:srcRect/>
          <a:stretch>
            <a:fillRect/>
          </a:stretch>
        </p:blipFill>
        <p:spPr bwMode="auto">
          <a:xfrm>
            <a:off x="4953000" y="0"/>
            <a:ext cx="4191000" cy="68580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2.Choose the publication that best suits your research paper.</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Each publication has its own audience and tone of writing. </a:t>
            </a:r>
          </a:p>
          <a:p>
            <a:pPr algn="just">
              <a:buNone/>
            </a:pPr>
            <a:r>
              <a:rPr lang="en-US" dirty="0" smtClean="0">
                <a:latin typeface="Times New Roman" pitchFamily="18" charset="0"/>
                <a:cs typeface="Times New Roman" pitchFamily="18" charset="0"/>
              </a:rPr>
              <a:t>	Decide if your research paper would fit better in a journal that is highly technical and meant only for other scholars or a journal that is more general in nature that would appeal to a broader audience.</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3.Prepare your manuscript.</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Format your research paper so it fits the guidelines for that publication. </a:t>
            </a:r>
          </a:p>
          <a:p>
            <a:pPr algn="just">
              <a:buNone/>
            </a:pPr>
            <a:r>
              <a:rPr lang="en-US" dirty="0" smtClean="0">
                <a:latin typeface="Times New Roman" pitchFamily="18" charset="0"/>
                <a:cs typeface="Times New Roman" pitchFamily="18" charset="0"/>
              </a:rPr>
              <a:t>	Most journals provide a document called "Instruction to Authors" or "Author's Guide" that offers specific instructions about layout, type font, and length. </a:t>
            </a:r>
          </a:p>
          <a:p>
            <a:pPr algn="just">
              <a:buNone/>
            </a:pPr>
            <a:r>
              <a:rPr lang="en-US" dirty="0" smtClean="0">
                <a:latin typeface="Times New Roman" pitchFamily="18" charset="0"/>
                <a:cs typeface="Times New Roman" pitchFamily="18" charset="0"/>
              </a:rPr>
              <a:t>	This guide will also tell you how to submit your paper and will provide details of the review process.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4.Ask a colleague and/or professor to review your research paper.</a:t>
            </a:r>
          </a:p>
          <a:p>
            <a:pPr algn="just">
              <a:buNone/>
            </a:pPr>
            <a:r>
              <a:rPr lang="en-US" dirty="0" smtClean="0">
                <a:latin typeface="Times New Roman" pitchFamily="18" charset="0"/>
                <a:cs typeface="Times New Roman" pitchFamily="18" charset="0"/>
              </a:rPr>
              <a:t>	They should edit your paper for grammar, spelling errors, typos, clarity, and conciseness. </a:t>
            </a:r>
          </a:p>
          <a:p>
            <a:pPr algn="just">
              <a:buNone/>
            </a:pPr>
            <a:r>
              <a:rPr lang="en-US" dirty="0" smtClean="0">
                <a:latin typeface="Times New Roman" pitchFamily="18" charset="0"/>
                <a:cs typeface="Times New Roman" pitchFamily="18" charset="0"/>
              </a:rPr>
              <a:t>	At this time, they should also verify your content. Research papers need to present an issue that is significant and relevant.</a:t>
            </a:r>
          </a:p>
          <a:p>
            <a:pPr algn="just">
              <a:buNone/>
            </a:pPr>
            <a:r>
              <a:rPr lang="en-US" dirty="0" smtClean="0">
                <a:latin typeface="Times New Roman" pitchFamily="18" charset="0"/>
                <a:cs typeface="Times New Roman" pitchFamily="18" charset="0"/>
              </a:rPr>
              <a:t>	They should be clearly written, easy to follow, and appropriate for the intended audience. </a:t>
            </a:r>
          </a:p>
          <a:p>
            <a:pPr algn="just">
              <a:buNone/>
            </a:pPr>
            <a:r>
              <a:rPr lang="en-US" dirty="0" smtClean="0">
                <a:latin typeface="Times New Roman" pitchFamily="18" charset="0"/>
                <a:cs typeface="Times New Roman" pitchFamily="18" charset="0"/>
              </a:rPr>
              <a:t>	Have two or three people review your paper, more if possible.</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Current sem files\E &amp; P Lectures\EP UNIT-V Lectures\4475582347_0ed9bc4b9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0" y="0"/>
            <a:ext cx="8077200" cy="4832092"/>
          </a:xfrm>
          <a:prstGeom prst="rect">
            <a:avLst/>
          </a:prstGeom>
        </p:spPr>
        <p:txBody>
          <a:bodyPr wrap="square">
            <a:spAutoFit/>
          </a:bodyPr>
          <a:lstStyle/>
          <a:p>
            <a:pPr>
              <a:buNone/>
            </a:pPr>
            <a:endParaRPr lang="en-US" sz="1600" b="1" dirty="0" smtClean="0">
              <a:latin typeface="Times New Roman" pitchFamily="18" charset="0"/>
              <a:cs typeface="Times New Roman" pitchFamily="18" charset="0"/>
            </a:endParaRPr>
          </a:p>
          <a:p>
            <a:pPr>
              <a:buNone/>
            </a:pPr>
            <a:r>
              <a:rPr lang="en-US" sz="3200" b="1" dirty="0" smtClean="0">
                <a:latin typeface="Times New Roman" pitchFamily="18" charset="0"/>
                <a:cs typeface="Times New Roman" pitchFamily="18" charset="0"/>
              </a:rPr>
              <a:t>5.Revise your paper.</a:t>
            </a:r>
          </a:p>
          <a:p>
            <a:pPr>
              <a:buNone/>
            </a:pPr>
            <a:endParaRPr lang="en-US" sz="1200" b="1"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It is likely you will go through three or four drafts before final submission of your research paper. </a:t>
            </a:r>
          </a:p>
          <a:p>
            <a:pPr algn="just">
              <a:buNone/>
            </a:pPr>
            <a:endParaRPr lang="en-US" sz="1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Make a special effort to make your paper clear, engaging, and easy to follow. </a:t>
            </a:r>
          </a:p>
          <a:p>
            <a:pPr algn="just">
              <a:buNone/>
            </a:pPr>
            <a:endParaRPr lang="en-US" sz="1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This will greatly increase your chances of being published.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	6.Submit your article.</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Go back to the Author's Guide to review submission requirements. </a:t>
            </a:r>
          </a:p>
          <a:p>
            <a:pPr algn="just">
              <a:buNone/>
            </a:pPr>
            <a:r>
              <a:rPr lang="en-US" dirty="0" smtClean="0">
                <a:latin typeface="Times New Roman" pitchFamily="18" charset="0"/>
                <a:cs typeface="Times New Roman" pitchFamily="18" charset="0"/>
              </a:rPr>
              <a:t>	Once you are satisfied that your paper meets all of the guidelines, submit the paper through the appropriate channels. </a:t>
            </a:r>
          </a:p>
          <a:p>
            <a:pPr algn="just">
              <a:buNone/>
            </a:pPr>
            <a:r>
              <a:rPr lang="en-US" dirty="0" smtClean="0">
                <a:latin typeface="Times New Roman" pitchFamily="18" charset="0"/>
                <a:cs typeface="Times New Roman" pitchFamily="18" charset="0"/>
              </a:rPr>
              <a:t>	Some journals allow online submission, while others prefer a hard copy.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latin typeface="Times New Roman" pitchFamily="18" charset="0"/>
                <a:cs typeface="Times New Roman" pitchFamily="18" charset="0"/>
              </a:rPr>
              <a:t>7.Keep trying.</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Sometimes journals will ask you to revise your paper and resubmit. </a:t>
            </a:r>
          </a:p>
          <a:p>
            <a:pPr algn="just">
              <a:buNone/>
            </a:pPr>
            <a:r>
              <a:rPr lang="en-US" dirty="0" smtClean="0">
                <a:latin typeface="Times New Roman" pitchFamily="18" charset="0"/>
                <a:cs typeface="Times New Roman" pitchFamily="18" charset="0"/>
              </a:rPr>
              <a:t>	Study their critiques carefully and make the necessary changes. </a:t>
            </a:r>
          </a:p>
          <a:p>
            <a:pPr algn="just">
              <a:buNone/>
            </a:pPr>
            <a:r>
              <a:rPr lang="en-US" dirty="0" smtClean="0">
                <a:latin typeface="Times New Roman" pitchFamily="18" charset="0"/>
                <a:cs typeface="Times New Roman" pitchFamily="18" charset="0"/>
              </a:rPr>
              <a:t>	Do not get over-attached to your original submission. Instead, remain flexible and rework the paper in light of the feedback you received. </a:t>
            </a:r>
          </a:p>
          <a:p>
            <a:pPr algn="just">
              <a:buNone/>
            </a:pPr>
            <a:r>
              <a:rPr lang="en-US" dirty="0" smtClean="0">
                <a:latin typeface="Times New Roman" pitchFamily="18" charset="0"/>
                <a:cs typeface="Times New Roman" pitchFamily="18" charset="0"/>
              </a:rPr>
              <a:t>	Use all of your skills as a researcher and a writer to create a superior paper. </a:t>
            </a:r>
          </a:p>
          <a:p>
            <a:pPr algn="just">
              <a:buNone/>
            </a:pPr>
            <a:r>
              <a:rPr lang="en-US" dirty="0" smtClean="0">
                <a:latin typeface="Times New Roman" pitchFamily="18" charset="0"/>
                <a:cs typeface="Times New Roman" pitchFamily="18" charset="0"/>
              </a:rPr>
              <a:t>	Even if you are ultimately rejected by your "target" publication, continue to re-write your research paper and submit it to other publications.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a:buNone/>
            </a:pPr>
            <a:endParaRPr lang="en-US" sz="5400" b="1" dirty="0" smtClean="0">
              <a:latin typeface="Times New Roman" pitchFamily="18" charset="0"/>
              <a:cs typeface="Times New Roman" pitchFamily="18" charset="0"/>
            </a:endParaRPr>
          </a:p>
          <a:p>
            <a:pPr algn="ctr">
              <a:buNone/>
            </a:pPr>
            <a:endParaRPr lang="en-US" sz="5400" b="1" dirty="0">
              <a:latin typeface="Times New Roman" pitchFamily="18" charset="0"/>
              <a:cs typeface="Times New Roman" pitchFamily="18" charset="0"/>
            </a:endParaRPr>
          </a:p>
          <a:p>
            <a:pPr algn="ctr">
              <a:buNone/>
            </a:pPr>
            <a:endParaRPr lang="en-US" sz="5400" b="1" dirty="0" smtClean="0">
              <a:latin typeface="Times New Roman" pitchFamily="18" charset="0"/>
              <a:cs typeface="Times New Roman" pitchFamily="18" charset="0"/>
            </a:endParaRPr>
          </a:p>
          <a:p>
            <a:pPr algn="ctr">
              <a:buNone/>
            </a:pPr>
            <a:endParaRPr lang="en-US" sz="5400" b="1" dirty="0">
              <a:latin typeface="Times New Roman" pitchFamily="18" charset="0"/>
              <a:cs typeface="Times New Roman" pitchFamily="18" charset="0"/>
            </a:endParaRPr>
          </a:p>
          <a:p>
            <a:pPr algn="ctr">
              <a:buNone/>
            </a:pPr>
            <a:endParaRPr lang="en-US" sz="5400" b="1" dirty="0" smtClean="0">
              <a:latin typeface="Times New Roman" pitchFamily="18" charset="0"/>
              <a:cs typeface="Times New Roman" pitchFamily="18" charset="0"/>
            </a:endParaRPr>
          </a:p>
          <a:p>
            <a:endParaRPr lang="en-US" dirty="0"/>
          </a:p>
        </p:txBody>
      </p:sp>
      <p:pic>
        <p:nvPicPr>
          <p:cNvPr id="21506" name="Picture 2" descr="C:\Users\USER\Desktop\Current sem files\E &amp; P Lectures\EP UNIT-V Lectures\images (3).jpg"/>
          <p:cNvPicPr>
            <a:picLocks noChangeAspect="1" noChangeArrowheads="1"/>
          </p:cNvPicPr>
          <p:nvPr/>
        </p:nvPicPr>
        <p:blipFill>
          <a:blip r:embed="rId2">
            <a:lum bright="22000" contrast="-35000"/>
          </a:blip>
          <a:srcRect/>
          <a:stretch>
            <a:fillRect/>
          </a:stretch>
        </p:blipFill>
        <p:spPr bwMode="auto">
          <a:xfrm>
            <a:off x="0" y="0"/>
            <a:ext cx="9144000" cy="6858000"/>
          </a:xfrm>
          <a:prstGeom prst="rect">
            <a:avLst/>
          </a:prstGeom>
          <a:noFill/>
        </p:spPr>
      </p:pic>
      <p:sp>
        <p:nvSpPr>
          <p:cNvPr id="6" name="Rectangle 5"/>
          <p:cNvSpPr/>
          <p:nvPr/>
        </p:nvSpPr>
        <p:spPr>
          <a:xfrm>
            <a:off x="1" y="2967335"/>
            <a:ext cx="9144000"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Publishing ethics</a:t>
            </a:r>
            <a:endParaRPr lang="en-US"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publication of an article in a peer-reviewed journal is an essential building block in the development of a coherent and respected network of knowledge. </a:t>
            </a: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a direct reflection of the quality of the work of the authors and the institutions that support them. Peer-reviewed articles support and embody the scientific method. It is therefore important to agree upon standards of expected ethical behavior for all parties involved in the act of publishing: the author, the journal editor, the peer reviewer, the publisher and the society of society-owned or sponsored journals.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C:\Users\USER\Desktop\Current sem files\E &amp; P Lectures\EP UNIT-V Lectures\10538_20141023104415_EK_Horizontal_CommunityInfoInteraction.jpg"/>
          <p:cNvPicPr>
            <a:picLocks noChangeAspect="1" noChangeArrowheads="1"/>
          </p:cNvPicPr>
          <p:nvPr/>
        </p:nvPicPr>
        <p:blipFill>
          <a:blip r:embed="rId2">
            <a:lum bright="46000" contrast="-36000"/>
          </a:blip>
          <a:srcRect/>
          <a:stretch>
            <a:fillRect/>
          </a:stretch>
        </p:blipFill>
        <p:spPr bwMode="auto">
          <a:xfrm>
            <a:off x="0" y="0"/>
            <a:ext cx="9144000" cy="6858000"/>
          </a:xfrm>
          <a:prstGeom prst="rect">
            <a:avLst/>
          </a:prstGeom>
          <a:noFill/>
        </p:spPr>
      </p:pic>
      <p:sp>
        <p:nvSpPr>
          <p:cNvPr id="5" name="Rectangle 4"/>
          <p:cNvSpPr/>
          <p:nvPr/>
        </p:nvSpPr>
        <p:spPr>
          <a:xfrm>
            <a:off x="0" y="0"/>
            <a:ext cx="9144000" cy="4339650"/>
          </a:xfrm>
          <a:prstGeom prst="rect">
            <a:avLst/>
          </a:prstGeom>
        </p:spPr>
        <p:txBody>
          <a:bodyPr wrap="square">
            <a:spAutoFit/>
          </a:bodyPr>
          <a:lstStyle/>
          <a:p>
            <a:pPr>
              <a:buNone/>
            </a:pPr>
            <a:r>
              <a:rPr lang="en-US" sz="3600" b="1" dirty="0" smtClean="0">
                <a:latin typeface="Times New Roman" pitchFamily="18" charset="0"/>
                <a:cs typeface="Times New Roman" pitchFamily="18" charset="0"/>
              </a:rPr>
              <a:t>Duties of Editors</a:t>
            </a:r>
            <a:endParaRPr lang="en-US" sz="3600" dirty="0" smtClean="0">
              <a:latin typeface="Times New Roman" pitchFamily="18" charset="0"/>
              <a:cs typeface="Times New Roman" pitchFamily="18" charset="0"/>
            </a:endParaRPr>
          </a:p>
          <a:p>
            <a:pPr>
              <a:lnSpc>
                <a:spcPct val="150000"/>
              </a:lnSpc>
              <a:buNone/>
            </a:pPr>
            <a:r>
              <a:rPr lang="en-US" sz="3200"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Publication decision</a:t>
            </a:r>
            <a:r>
              <a:rPr lang="en-US" sz="3200" dirty="0" smtClean="0">
                <a:effectLst>
                  <a:outerShdw blurRad="38100" dist="38100" dir="2700000" algn="tl">
                    <a:srgbClr val="000000">
                      <a:alpha val="43137"/>
                    </a:srgbClr>
                  </a:outerShdw>
                </a:effectLst>
                <a:latin typeface="Comic Sans MS" pitchFamily="66" charset="0"/>
                <a:cs typeface="Times New Roman" pitchFamily="18" charset="0"/>
              </a:rPr>
              <a:t/>
            </a:r>
            <a:br>
              <a:rPr lang="en-US" sz="3200" dirty="0" smtClean="0">
                <a:effectLst>
                  <a:outerShdw blurRad="38100" dist="38100" dir="2700000" algn="tl">
                    <a:srgbClr val="000000">
                      <a:alpha val="43137"/>
                    </a:srgbClr>
                  </a:outerShdw>
                </a:effectLst>
                <a:latin typeface="Comic Sans MS" pitchFamily="66" charset="0"/>
                <a:cs typeface="Times New Roman" pitchFamily="18" charset="0"/>
              </a:rPr>
            </a:br>
            <a:r>
              <a:rPr lang="en-US" sz="3200"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Fair play</a:t>
            </a:r>
            <a:r>
              <a:rPr lang="en-US" sz="3200" dirty="0" smtClean="0">
                <a:effectLst>
                  <a:outerShdw blurRad="38100" dist="38100" dir="2700000" algn="tl">
                    <a:srgbClr val="000000">
                      <a:alpha val="43137"/>
                    </a:srgbClr>
                  </a:outerShdw>
                </a:effectLst>
                <a:latin typeface="Comic Sans MS" pitchFamily="66" charset="0"/>
                <a:cs typeface="Times New Roman" pitchFamily="18" charset="0"/>
              </a:rPr>
              <a:t/>
            </a:r>
            <a:br>
              <a:rPr lang="en-US" sz="3200" dirty="0" smtClean="0">
                <a:effectLst>
                  <a:outerShdw blurRad="38100" dist="38100" dir="2700000" algn="tl">
                    <a:srgbClr val="000000">
                      <a:alpha val="43137"/>
                    </a:srgbClr>
                  </a:outerShdw>
                </a:effectLst>
                <a:latin typeface="Comic Sans MS" pitchFamily="66" charset="0"/>
                <a:cs typeface="Times New Roman" pitchFamily="18" charset="0"/>
              </a:rPr>
            </a:br>
            <a:r>
              <a:rPr lang="en-US" sz="3200"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Confidentiality</a:t>
            </a:r>
            <a:r>
              <a:rPr lang="en-US" sz="3200" dirty="0" smtClean="0">
                <a:effectLst>
                  <a:outerShdw blurRad="38100" dist="38100" dir="2700000" algn="tl">
                    <a:srgbClr val="000000">
                      <a:alpha val="43137"/>
                    </a:srgbClr>
                  </a:outerShdw>
                </a:effectLst>
                <a:latin typeface="Comic Sans MS" pitchFamily="66" charset="0"/>
                <a:cs typeface="Times New Roman" pitchFamily="18" charset="0"/>
              </a:rPr>
              <a:t/>
            </a:r>
            <a:br>
              <a:rPr lang="en-US" sz="3200" dirty="0" smtClean="0">
                <a:effectLst>
                  <a:outerShdw blurRad="38100" dist="38100" dir="2700000" algn="tl">
                    <a:srgbClr val="000000">
                      <a:alpha val="43137"/>
                    </a:srgbClr>
                  </a:outerShdw>
                </a:effectLst>
                <a:latin typeface="Comic Sans MS" pitchFamily="66" charset="0"/>
                <a:cs typeface="Times New Roman" pitchFamily="18" charset="0"/>
              </a:rPr>
            </a:br>
            <a:r>
              <a:rPr lang="en-US" sz="3200"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Disclosure and Conflicts of interest</a:t>
            </a:r>
            <a:r>
              <a:rPr lang="en-US" sz="3200" dirty="0" smtClean="0">
                <a:effectLst>
                  <a:outerShdw blurRad="38100" dist="38100" dir="2700000" algn="tl">
                    <a:srgbClr val="000000">
                      <a:alpha val="43137"/>
                    </a:srgbClr>
                  </a:outerShdw>
                </a:effectLst>
                <a:latin typeface="Comic Sans MS" pitchFamily="66" charset="0"/>
                <a:cs typeface="Times New Roman" pitchFamily="18" charset="0"/>
              </a:rPr>
              <a:t/>
            </a:r>
            <a:br>
              <a:rPr lang="en-US" sz="3200" dirty="0" smtClean="0">
                <a:effectLst>
                  <a:outerShdw blurRad="38100" dist="38100" dir="2700000" algn="tl">
                    <a:srgbClr val="000000">
                      <a:alpha val="43137"/>
                    </a:srgbClr>
                  </a:outerShdw>
                </a:effectLst>
                <a:latin typeface="Comic Sans MS" pitchFamily="66" charset="0"/>
                <a:cs typeface="Times New Roman" pitchFamily="18" charset="0"/>
              </a:rPr>
            </a:br>
            <a:r>
              <a:rPr lang="en-US" sz="3200"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Involvement and cooperation in investigations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C:\Users\USER\Desktop\Current sem files\E &amp; P Lectures\EP UNIT-V Lectures\16056a37d0657ccc4c67105d789c365b.jpg"/>
          <p:cNvPicPr>
            <a:picLocks noChangeAspect="1" noChangeArrowheads="1"/>
          </p:cNvPicPr>
          <p:nvPr/>
        </p:nvPicPr>
        <p:blipFill>
          <a:blip r:embed="rId2"/>
          <a:srcRect/>
          <a:stretch>
            <a:fillRect/>
          </a:stretch>
        </p:blipFill>
        <p:spPr bwMode="auto">
          <a:xfrm>
            <a:off x="0" y="4724400"/>
            <a:ext cx="9144000" cy="2133600"/>
          </a:xfrm>
          <a:prstGeom prst="rect">
            <a:avLst/>
          </a:prstGeom>
          <a:noFill/>
        </p:spPr>
      </p:pic>
      <p:sp>
        <p:nvSpPr>
          <p:cNvPr id="3" name="Content Placeholder 2"/>
          <p:cNvSpPr>
            <a:spLocks noGrp="1"/>
          </p:cNvSpPr>
          <p:nvPr>
            <p:ph idx="1"/>
          </p:nvPr>
        </p:nvSpPr>
        <p:spPr>
          <a:xfrm>
            <a:off x="0" y="0"/>
            <a:ext cx="9144000" cy="6858000"/>
          </a:xfrm>
        </p:spPr>
        <p:txBody>
          <a:bodyPr/>
          <a:lstStyle/>
          <a:p>
            <a:pPr>
              <a:buNone/>
            </a:pPr>
            <a:r>
              <a:rPr lang="en-US" sz="3200" b="1" dirty="0" smtClean="0">
                <a:latin typeface="Times New Roman" pitchFamily="18" charset="0"/>
                <a:cs typeface="Times New Roman" pitchFamily="18" charset="0"/>
              </a:rPr>
              <a:t>	Duties of Reviewers</a:t>
            </a:r>
            <a:endParaRPr lang="en-US" sz="3200" dirty="0" smtClean="0">
              <a:latin typeface="Times New Roman" pitchFamily="18" charset="0"/>
              <a:cs typeface="Times New Roman" pitchFamily="18" charset="0"/>
            </a:endParaRPr>
          </a:p>
          <a:p>
            <a:pPr>
              <a:lnSpc>
                <a:spcPct val="150000"/>
              </a:lnSpc>
              <a:buNone/>
            </a:pPr>
            <a:r>
              <a:rPr lang="en-US" dirty="0" smtClean="0">
                <a:latin typeface="Times New Roman" pitchFamily="18" charset="0"/>
                <a:cs typeface="Times New Roman" pitchFamily="18" charset="0"/>
              </a:rPr>
              <a:t>	</a:t>
            </a: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Contribution to Editorial Decision</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Promptness</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Confidentiality</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Standards of Objectivity</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Acknowledgement of Source</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accent5">
                    <a:lumMod val="75000"/>
                  </a:schemeClr>
                </a:solidFill>
                <a:effectLst>
                  <a:outerShdw blurRad="38100" dist="38100" dir="2700000" algn="tl">
                    <a:srgbClr val="000000">
                      <a:alpha val="43137"/>
                    </a:srgbClr>
                  </a:outerShdw>
                </a:effectLst>
                <a:latin typeface="Comic Sans MS" pitchFamily="66" charset="0"/>
                <a:cs typeface="Times New Roman" pitchFamily="18" charset="0"/>
              </a:rPr>
              <a:t>Disclosure and Conflicts of Interest</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Current sem files\E &amp; P Lectures\EP UNIT-V Lectures\qualitative-online.jpg"/>
          <p:cNvPicPr>
            <a:picLocks noChangeAspect="1" noChangeArrowheads="1"/>
          </p:cNvPicPr>
          <p:nvPr/>
        </p:nvPicPr>
        <p:blipFill>
          <a:blip r:embed="rId2"/>
          <a:srcRect/>
          <a:stretch>
            <a:fillRect/>
          </a:stretch>
        </p:blipFill>
        <p:spPr bwMode="auto">
          <a:xfrm>
            <a:off x="0" y="4648200"/>
            <a:ext cx="9144000" cy="2209800"/>
          </a:xfrm>
          <a:prstGeom prst="rect">
            <a:avLst/>
          </a:prstGeom>
          <a:noFill/>
        </p:spPr>
      </p:pic>
      <p:sp>
        <p:nvSpPr>
          <p:cNvPr id="3" name="Content Placeholder 2"/>
          <p:cNvSpPr>
            <a:spLocks noGrp="1"/>
          </p:cNvSpPr>
          <p:nvPr>
            <p:ph idx="1"/>
          </p:nvPr>
        </p:nvSpPr>
        <p:spPr>
          <a:xfrm>
            <a:off x="0" y="0"/>
            <a:ext cx="9144000" cy="6858000"/>
          </a:xfrm>
        </p:spPr>
        <p:txBody>
          <a:bodyPr>
            <a:normAutofit/>
          </a:bodyPr>
          <a:lstStyle/>
          <a:p>
            <a:pPr>
              <a:buNone/>
            </a:pPr>
            <a:r>
              <a:rPr lang="en-US" sz="3000" dirty="0" smtClean="0">
                <a:latin typeface="Times New Roman" pitchFamily="18" charset="0"/>
                <a:cs typeface="Times New Roman" pitchFamily="18" charset="0"/>
              </a:rPr>
              <a:t>	</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BASIC RESEARCH</a:t>
            </a:r>
          </a:p>
          <a:p>
            <a:pPr>
              <a:buNone/>
            </a:pPr>
            <a:endParaRPr lang="en-US" sz="800" dirty="0" smtClean="0">
              <a:latin typeface="Times New Roman" pitchFamily="18" charset="0"/>
              <a:cs typeface="Times New Roman" pitchFamily="18" charset="0"/>
            </a:endParaRPr>
          </a:p>
          <a:p>
            <a:pPr algn="just">
              <a:buNone/>
            </a:pPr>
            <a:r>
              <a:rPr lang="en-US" sz="3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research which is done for </a:t>
            </a: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knowledge enhancement</a:t>
            </a:r>
            <a:r>
              <a:rPr lang="en-US" dirty="0" smtClean="0">
                <a:latin typeface="Times New Roman" pitchFamily="18" charset="0"/>
                <a:cs typeface="Times New Roman" pitchFamily="18" charset="0"/>
              </a:rPr>
              <a:t>, </a:t>
            </a:r>
          </a:p>
          <a:p>
            <a:pPr>
              <a:spcBef>
                <a:spcPts val="0"/>
              </a:spcBef>
              <a:buNone/>
            </a:pPr>
            <a:endParaRPr lang="en-US" sz="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 research which is done for </a:t>
            </a:r>
            <a:r>
              <a:rPr lang="en-US"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human welfare</a:t>
            </a:r>
            <a:r>
              <a:rPr lang="en-US" dirty="0" smtClean="0">
                <a:latin typeface="Times New Roman" pitchFamily="18" charset="0"/>
                <a:cs typeface="Times New Roman" pitchFamily="18" charset="0"/>
              </a:rPr>
              <a:t>, </a:t>
            </a:r>
            <a:r>
              <a:rPr lang="en-US" dirty="0" smtClean="0">
                <a:solidFill>
                  <a:srgbClr val="0070C0"/>
                </a:solidFill>
                <a:effectLst>
                  <a:outerShdw blurRad="38100" dist="38100" dir="2700000" algn="tl">
                    <a:srgbClr val="000000">
                      <a:alpha val="43137"/>
                    </a:srgbClr>
                  </a:outerShdw>
                </a:effectLst>
                <a:latin typeface="Comic Sans MS" pitchFamily="66" charset="0"/>
                <a:cs typeface="Times New Roman" pitchFamily="18" charset="0"/>
              </a:rPr>
              <a:t>animal welfare and plant kingdom welfare</a:t>
            </a:r>
            <a:r>
              <a:rPr lang="en-US" dirty="0" smtClean="0">
                <a:latin typeface="Times New Roman" pitchFamily="18" charset="0"/>
                <a:cs typeface="Times New Roman" pitchFamily="18" charset="0"/>
              </a:rPr>
              <a:t>. It is called </a:t>
            </a:r>
            <a:r>
              <a:rPr lang="en-US" dirty="0" smtClean="0">
                <a:solidFill>
                  <a:srgbClr val="7030A0"/>
                </a:solidFill>
                <a:effectLst>
                  <a:outerShdw blurRad="38100" dist="38100" dir="2700000" algn="tl">
                    <a:srgbClr val="000000">
                      <a:alpha val="43137"/>
                    </a:srgbClr>
                  </a:outerShdw>
                </a:effectLst>
                <a:latin typeface="Comic Sans MS" pitchFamily="66" charset="0"/>
                <a:cs typeface="Times New Roman" pitchFamily="18" charset="0"/>
              </a:rPr>
              <a:t>basic, pure, fundamental research</a:t>
            </a:r>
            <a:r>
              <a:rPr lang="en-US" dirty="0" smtClean="0">
                <a:latin typeface="Times New Roman" pitchFamily="18" charset="0"/>
                <a:cs typeface="Times New Roman" pitchFamily="18" charset="0"/>
              </a:rPr>
              <a:t>. </a:t>
            </a:r>
          </a:p>
          <a:p>
            <a:pPr>
              <a:buNone/>
            </a:pPr>
            <a:endParaRPr lang="en-US" sz="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 main motivation is to </a:t>
            </a:r>
            <a:r>
              <a:rPr lang="en-US"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expand man's knowledge.</a:t>
            </a:r>
            <a:endParaRPr lang="en-US" dirty="0">
              <a:solidFill>
                <a:schemeClr val="accent6">
                  <a:lumMod val="75000"/>
                </a:schemeClr>
              </a:solidFill>
              <a:effectLst>
                <a:outerShdw blurRad="38100" dist="38100" dir="2700000" algn="tl">
                  <a:srgbClr val="000000">
                    <a:alpha val="43137"/>
                  </a:srgbClr>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endParaRPr lang="en-US" sz="800" b="1" dirty="0" smtClean="0">
              <a:latin typeface="Times New Roman" pitchFamily="18" charset="0"/>
              <a:cs typeface="Times New Roman" pitchFamily="18" charset="0"/>
            </a:endParaRPr>
          </a:p>
          <a:p>
            <a:pPr>
              <a:buNone/>
            </a:pPr>
            <a:r>
              <a:rPr lang="en-US" sz="3200" b="1" dirty="0" smtClean="0">
                <a:latin typeface="Times New Roman" pitchFamily="18" charset="0"/>
                <a:cs typeface="Times New Roman" pitchFamily="18" charset="0"/>
              </a:rPr>
              <a:t>	Duties of Authors</a:t>
            </a:r>
            <a:endParaRPr lang="en-US" sz="3200" dirty="0" smtClean="0">
              <a:latin typeface="Times New Roman" pitchFamily="18" charset="0"/>
              <a:cs typeface="Times New Roman" pitchFamily="18" charset="0"/>
            </a:endParaRPr>
          </a:p>
          <a:p>
            <a:pPr>
              <a:lnSpc>
                <a:spcPct val="150000"/>
              </a:lnSpc>
              <a:buNone/>
            </a:pPr>
            <a:r>
              <a:rPr lang="en-US" dirty="0" smtClean="0">
                <a:latin typeface="Times New Roman" pitchFamily="18" charset="0"/>
                <a:cs typeface="Times New Roman" pitchFamily="18" charset="0"/>
              </a:rPr>
              <a:t>	</a:t>
            </a: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Reporting standards</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Data Access and Retention</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Originality and Plagiarism</a:t>
            </a:r>
            <a:r>
              <a:rPr lang="en-US" sz="2800" dirty="0" smtClean="0">
                <a:effectLst>
                  <a:outerShdw blurRad="38100" dist="38100" dir="2700000" algn="tl">
                    <a:srgbClr val="000000">
                      <a:alpha val="43137"/>
                    </a:srgbClr>
                  </a:outerShdw>
                </a:effectLst>
                <a:latin typeface="Comic Sans MS" pitchFamily="66" charset="0"/>
                <a:cs typeface="Times New Roman" pitchFamily="18" charset="0"/>
              </a:rPr>
              <a:t/>
            </a:r>
            <a:br>
              <a:rPr lang="en-US" sz="2800" dirty="0" smtClean="0">
                <a:effectLst>
                  <a:outerShdw blurRad="38100" dist="38100" dir="2700000" algn="tl">
                    <a:srgbClr val="000000">
                      <a:alpha val="43137"/>
                    </a:srgbClr>
                  </a:outerShdw>
                </a:effectLst>
                <a:latin typeface="Comic Sans MS" pitchFamily="66" charset="0"/>
                <a:cs typeface="Times New Roman" pitchFamily="18" charset="0"/>
              </a:rPr>
            </a:br>
            <a:r>
              <a:rPr lang="en-US" sz="2800" dirty="0" smtClean="0">
                <a:effectLst>
                  <a:outerShdw blurRad="38100" dist="38100" dir="2700000" algn="tl">
                    <a:srgbClr val="000000">
                      <a:alpha val="43137"/>
                    </a:srgbClr>
                  </a:outerShdw>
                </a:effectLst>
                <a:latin typeface="Comic Sans MS" pitchFamily="66" charset="0"/>
                <a:cs typeface="Times New Roman" pitchFamily="18" charset="0"/>
              </a:rPr>
              <a:t>Multiple, Redundant or Concurrent Publication</a:t>
            </a:r>
            <a:br>
              <a:rPr lang="en-US" sz="2800"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bg1">
                    <a:lumMod val="50000"/>
                  </a:schemeClr>
                </a:solidFill>
                <a:effectLst>
                  <a:outerShdw blurRad="38100" dist="38100" dir="2700000" algn="tl">
                    <a:srgbClr val="000000">
                      <a:alpha val="43137"/>
                    </a:srgbClr>
                  </a:outerShdw>
                </a:effectLst>
                <a:latin typeface="Comic Sans MS" pitchFamily="66" charset="0"/>
                <a:cs typeface="Times New Roman" pitchFamily="18" charset="0"/>
              </a:rPr>
              <a:t>Acknowledgement of Sources</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accent6">
                    <a:lumMod val="75000"/>
                  </a:schemeClr>
                </a:solidFill>
                <a:effectLst>
                  <a:outerShdw blurRad="38100" dist="38100" dir="2700000" algn="tl">
                    <a:srgbClr val="000000">
                      <a:alpha val="43137"/>
                    </a:srgbClr>
                  </a:outerShdw>
                </a:effectLst>
                <a:latin typeface="Comic Sans MS" pitchFamily="66" charset="0"/>
                <a:cs typeface="Times New Roman" pitchFamily="18" charset="0"/>
              </a:rPr>
              <a:t>Authorship of the Paper</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accent5">
                    <a:lumMod val="75000"/>
                  </a:schemeClr>
                </a:solidFill>
                <a:effectLst>
                  <a:outerShdw blurRad="38100" dist="38100" dir="2700000" algn="tl">
                    <a:srgbClr val="000000">
                      <a:alpha val="43137"/>
                    </a:srgbClr>
                  </a:outerShdw>
                </a:effectLst>
                <a:latin typeface="Comic Sans MS" pitchFamily="66" charset="0"/>
                <a:cs typeface="Times New Roman" pitchFamily="18" charset="0"/>
              </a:rPr>
              <a:t>Hazards and Human or Animal Subjects</a:t>
            </a:r>
            <a:br>
              <a:rPr lang="en-US" dirty="0" smtClean="0">
                <a:solidFill>
                  <a:schemeClr val="accent5">
                    <a:lumMod val="75000"/>
                  </a:schemeClr>
                </a:solidFill>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accent4">
                    <a:lumMod val="75000"/>
                  </a:schemeClr>
                </a:solidFill>
                <a:effectLst>
                  <a:outerShdw blurRad="38100" dist="38100" dir="2700000" algn="tl">
                    <a:srgbClr val="000000">
                      <a:alpha val="43137"/>
                    </a:srgbClr>
                  </a:outerShdw>
                </a:effectLst>
                <a:latin typeface="Comic Sans MS" pitchFamily="66" charset="0"/>
                <a:cs typeface="Times New Roman" pitchFamily="18" charset="0"/>
              </a:rPr>
              <a:t>Disclosure and Conflicts of Interest</a:t>
            </a:r>
            <a:r>
              <a:rPr lang="en-US" dirty="0" smtClean="0">
                <a:effectLst>
                  <a:outerShdw blurRad="38100" dist="38100" dir="2700000" algn="tl">
                    <a:srgbClr val="000000">
                      <a:alpha val="43137"/>
                    </a:srgbClr>
                  </a:outerShdw>
                </a:effectLst>
                <a:latin typeface="Comic Sans MS" pitchFamily="66" charset="0"/>
                <a:cs typeface="Times New Roman" pitchFamily="18" charset="0"/>
              </a:rPr>
              <a:t/>
            </a:r>
            <a:br>
              <a:rPr lang="en-US" dirty="0" smtClean="0">
                <a:effectLst>
                  <a:outerShdw blurRad="38100" dist="38100" dir="2700000" algn="tl">
                    <a:srgbClr val="000000">
                      <a:alpha val="43137"/>
                    </a:srgbClr>
                  </a:outerShdw>
                </a:effectLst>
                <a:latin typeface="Comic Sans MS" pitchFamily="66" charset="0"/>
                <a:cs typeface="Times New Roman" pitchFamily="18" charset="0"/>
              </a:rPr>
            </a:br>
            <a:r>
              <a:rPr lang="en-US" dirty="0" smtClean="0">
                <a:solidFill>
                  <a:schemeClr val="accent3">
                    <a:lumMod val="75000"/>
                  </a:schemeClr>
                </a:solidFill>
                <a:effectLst>
                  <a:outerShdw blurRad="38100" dist="38100" dir="2700000" algn="tl">
                    <a:srgbClr val="000000">
                      <a:alpha val="43137"/>
                    </a:srgbClr>
                  </a:outerShdw>
                </a:effectLst>
                <a:latin typeface="Comic Sans MS" pitchFamily="66" charset="0"/>
                <a:cs typeface="Times New Roman" pitchFamily="18" charset="0"/>
              </a:rPr>
              <a:t>Fundamental errors in published works</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sz="800"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Duties of the Publisher</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They are committed to ensuring that advertising, reprint or other commercial revenue has no impact or influence on editorial decisions. </a:t>
            </a:r>
          </a:p>
          <a:p>
            <a:pPr algn="just">
              <a:buNone/>
            </a:pPr>
            <a:r>
              <a:rPr lang="en-US" dirty="0" smtClean="0">
                <a:latin typeface="Times New Roman" pitchFamily="18" charset="0"/>
                <a:cs typeface="Times New Roman" pitchFamily="18" charset="0"/>
              </a:rPr>
              <a:t>	In addition, Elsevier will assist in communications with other journals and/or publishers where this is useful to editors. </a:t>
            </a:r>
          </a:p>
          <a:p>
            <a:pPr algn="just">
              <a:buNone/>
            </a:pPr>
            <a:r>
              <a:rPr lang="en-US" dirty="0" smtClean="0">
                <a:latin typeface="Times New Roman" pitchFamily="18" charset="0"/>
                <a:cs typeface="Times New Roman" pitchFamily="18" charset="0"/>
              </a:rPr>
              <a:t>	Finally, they are working closely with other publishers and industry associations to set standards for best practices on ethical matters, errors and retractions--and are prepared to provide specialized legal review and counsel if necessary.</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Face Book Photos\FB_IMG_145131499418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2286000" y="3581400"/>
            <a:ext cx="5041765" cy="1446550"/>
          </a:xfrm>
          <a:prstGeom prst="rect">
            <a:avLst/>
          </a:prstGeom>
        </p:spPr>
        <p:txBody>
          <a:bodyPr wrap="none">
            <a:spAutoFit/>
          </a:bodyPr>
          <a:lstStyle/>
          <a:p>
            <a:r>
              <a:rPr lang="en-US" sz="8800" dirty="0" smtClean="0">
                <a:solidFill>
                  <a:srgbClr val="FF0000"/>
                </a:solidFill>
                <a:latin typeface="Times New Roman" pitchFamily="18" charset="0"/>
                <a:cs typeface="Times New Roman" pitchFamily="18" charset="0"/>
              </a:rPr>
              <a:t>Thank you</a:t>
            </a:r>
            <a:endParaRPr lang="en-US" sz="8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wnloads\HOPE.jpg"/>
          <p:cNvPicPr>
            <a:picLocks noChangeAspect="1" noChangeArrowheads="1"/>
          </p:cNvPicPr>
          <p:nvPr/>
        </p:nvPicPr>
        <p:blipFill>
          <a:blip r:embed="rId2"/>
          <a:srcRect/>
          <a:stretch>
            <a:fillRect/>
          </a:stretch>
        </p:blipFill>
        <p:spPr bwMode="auto">
          <a:xfrm>
            <a:off x="0" y="0"/>
            <a:ext cx="9144000" cy="6934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latin typeface="Times New Roman" pitchFamily="18" charset="0"/>
                <a:cs typeface="Times New Roman" pitchFamily="18" charset="0"/>
              </a:rPr>
              <a:t>	</a:t>
            </a:r>
            <a:r>
              <a:rPr lang="en-US" sz="32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APPLIED RESEARCH</a:t>
            </a:r>
          </a:p>
          <a:p>
            <a:pPr algn="just">
              <a:buNone/>
            </a:pPr>
            <a:r>
              <a:rPr lang="en-US" sz="3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Applied research is designed to </a:t>
            </a: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solve practical problems of the modern world. </a:t>
            </a:r>
          </a:p>
          <a:p>
            <a:pPr algn="just">
              <a:buNone/>
            </a:pPr>
            <a:r>
              <a:rPr lang="en-US" dirty="0" smtClean="0">
                <a:latin typeface="Times New Roman" pitchFamily="18" charset="0"/>
                <a:cs typeface="Times New Roman" pitchFamily="18" charset="0"/>
              </a:rPr>
              <a:t>	The </a:t>
            </a:r>
            <a:r>
              <a:rPr lang="en-US" dirty="0" smtClean="0">
                <a:solidFill>
                  <a:srgbClr val="FF0000"/>
                </a:solidFill>
                <a:effectLst>
                  <a:outerShdw blurRad="38100" dist="38100" dir="2700000" algn="tl">
                    <a:srgbClr val="000000">
                      <a:alpha val="43137"/>
                    </a:srgbClr>
                  </a:outerShdw>
                </a:effectLst>
                <a:latin typeface="Comic Sans MS" pitchFamily="66" charset="0"/>
                <a:cs typeface="Times New Roman" pitchFamily="18" charset="0"/>
              </a:rPr>
              <a:t>goal</a:t>
            </a:r>
            <a:r>
              <a:rPr lang="en-US" dirty="0" smtClean="0">
                <a:latin typeface="Times New Roman" pitchFamily="18" charset="0"/>
                <a:cs typeface="Times New Roman" pitchFamily="18" charset="0"/>
              </a:rPr>
              <a:t> of applied research is to </a:t>
            </a:r>
            <a:r>
              <a:rPr lang="en-US" dirty="0" smtClean="0">
                <a:solidFill>
                  <a:srgbClr val="00B050"/>
                </a:solidFill>
                <a:effectLst>
                  <a:outerShdw blurRad="38100" dist="38100" dir="2700000" algn="tl">
                    <a:srgbClr val="000000">
                      <a:alpha val="43137"/>
                    </a:srgbClr>
                  </a:outerShdw>
                </a:effectLst>
                <a:latin typeface="Comic Sans MS" pitchFamily="66" charset="0"/>
                <a:cs typeface="Times New Roman" pitchFamily="18" charset="0"/>
              </a:rPr>
              <a:t>improve</a:t>
            </a:r>
            <a:r>
              <a:rPr lang="en-US" dirty="0" smtClean="0">
                <a:latin typeface="Times New Roman" pitchFamily="18" charset="0"/>
                <a:cs typeface="Times New Roman" pitchFamily="18" charset="0"/>
              </a:rPr>
              <a:t> the </a:t>
            </a:r>
            <a:r>
              <a:rPr lang="en-US" dirty="0" smtClean="0">
                <a:solidFill>
                  <a:srgbClr val="0070C0"/>
                </a:solidFill>
                <a:effectLst>
                  <a:outerShdw blurRad="38100" dist="38100" dir="2700000" algn="tl">
                    <a:srgbClr val="000000">
                      <a:alpha val="43137"/>
                    </a:srgbClr>
                  </a:outerShdw>
                </a:effectLst>
                <a:latin typeface="Comic Sans MS" pitchFamily="66" charset="0"/>
                <a:cs typeface="Times New Roman" pitchFamily="18" charset="0"/>
              </a:rPr>
              <a:t>human condition</a:t>
            </a:r>
            <a:r>
              <a:rPr lang="en-US" b="1"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This research is generally conducted on </a:t>
            </a:r>
            <a:r>
              <a:rPr lang="en-US" dirty="0" smtClean="0">
                <a:solidFill>
                  <a:schemeClr val="bg2">
                    <a:lumMod val="25000"/>
                  </a:schemeClr>
                </a:solidFill>
                <a:effectLst>
                  <a:outerShdw blurRad="38100" dist="38100" dir="2700000" algn="tl">
                    <a:srgbClr val="000000">
                      <a:alpha val="43137"/>
                    </a:srgbClr>
                  </a:outerShdw>
                </a:effectLst>
                <a:latin typeface="Times New Roman" pitchFamily="18" charset="0"/>
                <a:cs typeface="Times New Roman" pitchFamily="18" charset="0"/>
              </a:rPr>
              <a:t>large scale basis</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dirty="0" smtClean="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it is expensive</a:t>
            </a:r>
            <a:r>
              <a:rPr lang="en-US" dirty="0" smtClean="0">
                <a:latin typeface="Times New Roman" pitchFamily="18" charset="0"/>
                <a:cs typeface="Times New Roman" pitchFamily="18" charset="0"/>
              </a:rPr>
              <a:t>. As such, it often conducted with the support of some financing agency like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government , public corporation , world bank, UNICEF , Etc</a:t>
            </a:r>
            <a:r>
              <a:rPr lang="en-US" dirty="0" smtClean="0">
                <a:latin typeface="Times New Roman" pitchFamily="18" charset="0"/>
                <a:cs typeface="Times New Roman" pitchFamily="18" charset="0"/>
              </a:rPr>
              <a:t>,. </a:t>
            </a:r>
          </a:p>
          <a:p>
            <a:pPr>
              <a:buNone/>
            </a:pPr>
            <a:r>
              <a:rPr lang="en-US" sz="2800" b="1"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pic>
        <p:nvPicPr>
          <p:cNvPr id="49153" name="Picture 1" descr="C:\Users\USER\Desktop\Current sem files\E &amp; P Lectures\EP UNIT-V Lectures\download.jpg"/>
          <p:cNvPicPr>
            <a:picLocks noChangeAspect="1" noChangeArrowheads="1"/>
          </p:cNvPicPr>
          <p:nvPr/>
        </p:nvPicPr>
        <p:blipFill>
          <a:blip r:embed="rId2"/>
          <a:srcRect/>
          <a:stretch>
            <a:fillRect/>
          </a:stretch>
        </p:blipFill>
        <p:spPr bwMode="auto">
          <a:xfrm>
            <a:off x="6019800" y="4876800"/>
            <a:ext cx="3124200" cy="1981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USER\Desktop\Current sem files\E &amp; P Lectures\EP UNIT-V Lectures\download.jpg"/>
          <p:cNvPicPr>
            <a:picLocks noChangeAspect="1" noChangeArrowheads="1"/>
          </p:cNvPicPr>
          <p:nvPr/>
        </p:nvPicPr>
        <p:blipFill>
          <a:blip r:embed="rId2"/>
          <a:srcRect/>
          <a:stretch>
            <a:fillRect/>
          </a:stretch>
        </p:blipFill>
        <p:spPr bwMode="auto">
          <a:xfrm>
            <a:off x="5486400" y="3581400"/>
            <a:ext cx="3657600" cy="3276600"/>
          </a:xfrm>
          <a:prstGeom prst="rect">
            <a:avLst/>
          </a:prstGeom>
          <a:noFill/>
        </p:spPr>
      </p:pic>
      <p:sp>
        <p:nvSpPr>
          <p:cNvPr id="6" name="Rectangle 5"/>
          <p:cNvSpPr/>
          <p:nvPr/>
        </p:nvSpPr>
        <p:spPr>
          <a:xfrm>
            <a:off x="0" y="0"/>
            <a:ext cx="9144000" cy="4031873"/>
          </a:xfrm>
          <a:prstGeom prst="rect">
            <a:avLst/>
          </a:prstGeom>
        </p:spPr>
        <p:txBody>
          <a:bodyPr wrap="square">
            <a:spAutoFit/>
          </a:bodyPr>
          <a:lstStyle/>
          <a:p>
            <a:pPr algn="just">
              <a:buNone/>
            </a:pPr>
            <a:endParaRPr lang="en-US" sz="3200" b="1" dirty="0" smtClean="0">
              <a:latin typeface="Times New Roman" pitchFamily="18" charset="0"/>
              <a:cs typeface="Times New Roman" pitchFamily="18" charset="0"/>
            </a:endParaRPr>
          </a:p>
          <a:p>
            <a:pPr algn="just">
              <a:buNone/>
            </a:pPr>
            <a:r>
              <a:rPr lang="en-US" sz="3200" b="1" dirty="0" smtClean="0">
                <a:latin typeface="Comic Sans MS" pitchFamily="66" charset="0"/>
                <a:cs typeface="Times New Roman" pitchFamily="18" charset="0"/>
              </a:rPr>
              <a:t>“</a:t>
            </a:r>
            <a:r>
              <a:rPr lang="en-US" sz="3200" b="1" dirty="0" smtClean="0">
                <a:solidFill>
                  <a:srgbClr val="7030A0"/>
                </a:solidFill>
                <a:latin typeface="Comic Sans MS" pitchFamily="66" charset="0"/>
                <a:cs typeface="Times New Roman" pitchFamily="18" charset="0"/>
              </a:rPr>
              <a:t>applied research </a:t>
            </a:r>
            <a:r>
              <a:rPr lang="en-US" sz="3200" b="1" dirty="0" smtClean="0">
                <a:latin typeface="Comic Sans MS" pitchFamily="66" charset="0"/>
                <a:cs typeface="Times New Roman" pitchFamily="18" charset="0"/>
              </a:rPr>
              <a:t>is an investigation for ways of using </a:t>
            </a:r>
            <a:r>
              <a:rPr lang="en-US" sz="3200" b="1" dirty="0" smtClean="0">
                <a:solidFill>
                  <a:srgbClr val="7030A0"/>
                </a:solidFill>
                <a:latin typeface="Comic Sans MS" pitchFamily="66" charset="0"/>
                <a:cs typeface="Times New Roman" pitchFamily="18" charset="0"/>
              </a:rPr>
              <a:t>scientific knowledge to solve practical problems</a:t>
            </a:r>
            <a:r>
              <a:rPr lang="en-US" sz="3200" b="1" dirty="0" smtClean="0">
                <a:latin typeface="Comic Sans MS" pitchFamily="66" charset="0"/>
                <a:cs typeface="Times New Roman" pitchFamily="18" charset="0"/>
              </a:rPr>
              <a:t>” </a:t>
            </a:r>
          </a:p>
          <a:p>
            <a:pPr>
              <a:buNone/>
            </a:pPr>
            <a:endParaRPr lang="en-US" sz="3200" b="1" dirty="0" smtClean="0">
              <a:latin typeface="Times New Roman" pitchFamily="18" charset="0"/>
              <a:cs typeface="Times New Roman" pitchFamily="18" charset="0"/>
            </a:endParaRPr>
          </a:p>
          <a:p>
            <a:pPr>
              <a:buNone/>
            </a:pPr>
            <a:r>
              <a:rPr lang="en-US" sz="3200" b="1" dirty="0" smtClean="0">
                <a:latin typeface="Times New Roman" pitchFamily="18" charset="0"/>
                <a:cs typeface="Times New Roman" pitchFamily="18" charset="0"/>
              </a:rPr>
              <a:t>for example:-</a:t>
            </a:r>
            <a:r>
              <a:rPr lang="en-US" sz="3200" dirty="0" smtClean="0">
                <a:latin typeface="Times New Roman" pitchFamily="18" charset="0"/>
                <a:cs typeface="Times New Roman" pitchFamily="18" charset="0"/>
              </a:rPr>
              <a:t> </a:t>
            </a:r>
          </a:p>
          <a:p>
            <a:pPr algn="just">
              <a:buNone/>
            </a:pPr>
            <a:r>
              <a:rPr lang="en-US" sz="3200" dirty="0" smtClean="0">
                <a:latin typeface="Times New Roman" pitchFamily="18" charset="0"/>
                <a:cs typeface="Times New Roman" pitchFamily="18" charset="0"/>
              </a:rPr>
              <a:t>Improving agriculture crop production, treat or cure a specific disease e.t.c</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latin typeface="Times New Roman" pitchFamily="18" charset="0"/>
                <a:cs typeface="Times New Roman" pitchFamily="18" charset="0"/>
              </a:rPr>
              <a:t>	</a:t>
            </a:r>
            <a:r>
              <a:rPr lang="en-US"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QUANTITATIVE RESEARCH</a:t>
            </a:r>
          </a:p>
          <a:p>
            <a:pPr>
              <a:buNone/>
            </a:pPr>
            <a:endParaRPr lang="en-US" sz="800" b="1"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Quantitative research </a:t>
            </a:r>
            <a:r>
              <a:rPr lang="en-US" b="1" dirty="0" smtClean="0">
                <a:solidFill>
                  <a:srgbClr val="FF0000"/>
                </a:solidFill>
                <a:latin typeface="Comic Sans MS" pitchFamily="66" charset="0"/>
                <a:cs typeface="Times New Roman" pitchFamily="18" charset="0"/>
              </a:rPr>
              <a:t>aim</a:t>
            </a:r>
            <a:r>
              <a:rPr lang="en-US" dirty="0" smtClean="0">
                <a:latin typeface="Times New Roman" pitchFamily="18" charset="0"/>
                <a:cs typeface="Times New Roman" pitchFamily="18" charset="0"/>
              </a:rPr>
              <a:t> to </a:t>
            </a:r>
            <a:r>
              <a:rPr lang="en-US" b="1" dirty="0" smtClean="0">
                <a:solidFill>
                  <a:srgbClr val="00B050"/>
                </a:solidFill>
                <a:latin typeface="Comic Sans MS" pitchFamily="66" charset="0"/>
                <a:cs typeface="Times New Roman" pitchFamily="18" charset="0"/>
              </a:rPr>
              <a:t>measure</a:t>
            </a:r>
            <a:r>
              <a:rPr lang="en-US" dirty="0" smtClean="0">
                <a:latin typeface="Times New Roman" pitchFamily="18" charset="0"/>
                <a:cs typeface="Times New Roman" pitchFamily="18" charset="0"/>
              </a:rPr>
              <a:t> the quantity or amount and </a:t>
            </a:r>
            <a:r>
              <a:rPr lang="en-US" b="1" dirty="0" smtClean="0">
                <a:solidFill>
                  <a:srgbClr val="002060"/>
                </a:solidFill>
                <a:latin typeface="Comic Sans MS" pitchFamily="66" charset="0"/>
                <a:cs typeface="Times New Roman" pitchFamily="18" charset="0"/>
              </a:rPr>
              <a:t>compares</a:t>
            </a:r>
            <a:r>
              <a:rPr lang="en-US" dirty="0" smtClean="0">
                <a:latin typeface="Times New Roman" pitchFamily="18" charset="0"/>
                <a:cs typeface="Times New Roman" pitchFamily="18" charset="0"/>
              </a:rPr>
              <a:t> it with </a:t>
            </a:r>
            <a:r>
              <a:rPr lang="en-US" b="1" dirty="0" smtClean="0">
                <a:solidFill>
                  <a:schemeClr val="bg2">
                    <a:lumMod val="50000"/>
                  </a:schemeClr>
                </a:solidFill>
                <a:latin typeface="Comic Sans MS" pitchFamily="66" charset="0"/>
                <a:cs typeface="Times New Roman" pitchFamily="18" charset="0"/>
              </a:rPr>
              <a:t>past records </a:t>
            </a:r>
            <a:r>
              <a:rPr lang="en-US" dirty="0" smtClean="0">
                <a:latin typeface="Times New Roman" pitchFamily="18" charset="0"/>
                <a:cs typeface="Times New Roman" pitchFamily="18" charset="0"/>
              </a:rPr>
              <a:t>and tries to project for future period.</a:t>
            </a:r>
          </a:p>
          <a:p>
            <a:pPr>
              <a:buNone/>
            </a:pPr>
            <a:endParaRPr lang="en-US" sz="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 process of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measurement</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central</a:t>
            </a:r>
            <a:r>
              <a:rPr lang="en-US" dirty="0" smtClean="0">
                <a:latin typeface="Times New Roman" pitchFamily="18" charset="0"/>
                <a:cs typeface="Times New Roman" pitchFamily="18" charset="0"/>
              </a:rPr>
              <a:t> to quantitative research because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it provides fundamental connection between practical observation and mathematical expression of quantitative relationships. </a:t>
            </a:r>
          </a:p>
          <a:p>
            <a:pPr>
              <a:buNone/>
            </a:pPr>
            <a:endParaRPr lang="en-US" sz="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pic>
        <p:nvPicPr>
          <p:cNvPr id="48129" name="Picture 1" descr="C:\Users\USER\Desktop\Current sem files\E &amp; P Lectures\EP UNIT-V Lectures\images (1).jpg"/>
          <p:cNvPicPr>
            <a:picLocks noChangeAspect="1" noChangeArrowheads="1"/>
          </p:cNvPicPr>
          <p:nvPr/>
        </p:nvPicPr>
        <p:blipFill>
          <a:blip r:embed="rId2"/>
          <a:srcRect/>
          <a:stretch>
            <a:fillRect/>
          </a:stretch>
        </p:blipFill>
        <p:spPr bwMode="auto">
          <a:xfrm>
            <a:off x="0" y="4953000"/>
            <a:ext cx="9144000" cy="1905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	</a:t>
            </a:r>
            <a:r>
              <a:rPr lang="en-US"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QUALITATIVE RESEARCH:</a:t>
            </a:r>
            <a:endParaRPr lang="en-US"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spcBef>
                <a:spcPts val="600"/>
              </a:spcBef>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Qualitative research presents non-quantitative type of analysis. </a:t>
            </a:r>
          </a:p>
          <a:p>
            <a:pPr algn="just">
              <a:spcBef>
                <a:spcPts val="600"/>
              </a:spcBef>
              <a:buNone/>
            </a:pPr>
            <a:r>
              <a:rPr lang="en-US" sz="2800" dirty="0" smtClean="0">
                <a:latin typeface="Times New Roman" pitchFamily="18" charset="0"/>
                <a:cs typeface="Times New Roman" pitchFamily="18" charset="0"/>
              </a:rPr>
              <a:t>	Qualitative research is </a:t>
            </a:r>
            <a:r>
              <a:rPr lang="en-US" sz="2800" dirty="0" smtClean="0">
                <a:solidFill>
                  <a:srgbClr val="FF0000"/>
                </a:solidFill>
                <a:latin typeface="Times New Roman" pitchFamily="18" charset="0"/>
                <a:cs typeface="Times New Roman" pitchFamily="18" charset="0"/>
              </a:rPr>
              <a:t>collecting</a:t>
            </a:r>
            <a:r>
              <a:rPr lang="en-US" sz="2800" dirty="0" smtClean="0">
                <a:solidFill>
                  <a:srgbClr val="00B050"/>
                </a:solidFill>
                <a:latin typeface="Times New Roman" pitchFamily="18" charset="0"/>
                <a:cs typeface="Times New Roman" pitchFamily="18" charset="0"/>
              </a:rPr>
              <a:t>, analyzing </a:t>
            </a:r>
            <a:r>
              <a:rPr lang="en-US" sz="2800" dirty="0" smtClean="0">
                <a:latin typeface="Times New Roman" pitchFamily="18" charset="0"/>
                <a:cs typeface="Times New Roman" pitchFamily="18" charset="0"/>
              </a:rPr>
              <a:t>and</a:t>
            </a:r>
            <a:r>
              <a:rPr lang="en-US" sz="2800" dirty="0" smtClean="0">
                <a:solidFill>
                  <a:srgbClr val="00B05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understand</a:t>
            </a:r>
            <a:r>
              <a:rPr lang="en-US" sz="2800" dirty="0" smtClean="0">
                <a:solidFill>
                  <a:srgbClr val="00B05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data by observing what people do and say. </a:t>
            </a:r>
          </a:p>
          <a:p>
            <a:pPr algn="just">
              <a:spcBef>
                <a:spcPts val="600"/>
              </a:spcBef>
              <a:buNone/>
            </a:pPr>
            <a:r>
              <a:rPr lang="en-US" sz="2800" dirty="0" smtClean="0">
                <a:latin typeface="Times New Roman" pitchFamily="18" charset="0"/>
                <a:cs typeface="Times New Roman" pitchFamily="18" charset="0"/>
              </a:rPr>
              <a:t>	Qualitative research refers to the </a:t>
            </a:r>
            <a:r>
              <a:rPr lang="en-US" sz="2800" b="1" dirty="0" smtClean="0">
                <a:solidFill>
                  <a:srgbClr val="FF0000"/>
                </a:solidFill>
                <a:latin typeface="Times New Roman" pitchFamily="18" charset="0"/>
                <a:cs typeface="Times New Roman" pitchFamily="18" charset="0"/>
              </a:rPr>
              <a:t>meanings</a:t>
            </a:r>
            <a:r>
              <a:rPr lang="en-US" sz="2800" b="1"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definitions</a:t>
            </a:r>
            <a:r>
              <a:rPr lang="en-US" sz="2800" b="1" dirty="0" smtClean="0">
                <a:latin typeface="Times New Roman" pitchFamily="18" charset="0"/>
                <a:cs typeface="Times New Roman" pitchFamily="18" charset="0"/>
              </a:rPr>
              <a:t>, </a:t>
            </a:r>
            <a:r>
              <a:rPr lang="en-US" sz="2800" b="1" dirty="0" smtClean="0">
                <a:solidFill>
                  <a:srgbClr val="002060"/>
                </a:solidFill>
                <a:latin typeface="Times New Roman" pitchFamily="18" charset="0"/>
                <a:cs typeface="Times New Roman" pitchFamily="18" charset="0"/>
              </a:rPr>
              <a:t>characteristics</a:t>
            </a:r>
            <a:r>
              <a:rPr lang="en-US" sz="2800" b="1" dirty="0" smtClean="0">
                <a:latin typeface="Times New Roman" pitchFamily="18" charset="0"/>
                <a:cs typeface="Times New Roman" pitchFamily="18" charset="0"/>
              </a:rPr>
              <a:t>, </a:t>
            </a:r>
            <a:r>
              <a:rPr lang="en-US" sz="2800" b="1" dirty="0" smtClean="0">
                <a:solidFill>
                  <a:srgbClr val="7030A0"/>
                </a:solidFill>
                <a:latin typeface="Times New Roman" pitchFamily="18" charset="0"/>
                <a:cs typeface="Times New Roman" pitchFamily="18" charset="0"/>
              </a:rPr>
              <a:t>symbols</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and</a:t>
            </a:r>
            <a:r>
              <a:rPr lang="en-US" sz="2800" b="1" dirty="0" smtClean="0">
                <a:latin typeface="Times New Roman" pitchFamily="18" charset="0"/>
                <a:cs typeface="Times New Roman" pitchFamily="18" charset="0"/>
              </a:rPr>
              <a:t> </a:t>
            </a:r>
            <a:r>
              <a:rPr lang="en-US" sz="2800" b="1" dirty="0" smtClean="0">
                <a:solidFill>
                  <a:schemeClr val="accent6">
                    <a:lumMod val="75000"/>
                  </a:schemeClr>
                </a:solidFill>
                <a:latin typeface="Times New Roman" pitchFamily="18" charset="0"/>
                <a:cs typeface="Times New Roman" pitchFamily="18" charset="0"/>
              </a:rPr>
              <a:t>description of things</a:t>
            </a:r>
            <a:r>
              <a:rPr lang="en-US" sz="2800" b="1" dirty="0" smtClean="0">
                <a:latin typeface="Times New Roman" pitchFamily="18" charset="0"/>
                <a:cs typeface="Times New Roman" pitchFamily="18" charset="0"/>
              </a:rPr>
              <a:t>. </a:t>
            </a:r>
          </a:p>
          <a:p>
            <a:pPr algn="just">
              <a:spcBef>
                <a:spcPts val="600"/>
              </a:spcBef>
              <a:buNone/>
            </a:pPr>
            <a:r>
              <a:rPr lang="en-US" sz="2800" dirty="0" smtClean="0">
                <a:latin typeface="Times New Roman" pitchFamily="18" charset="0"/>
                <a:cs typeface="Times New Roman" pitchFamily="18" charset="0"/>
              </a:rPr>
              <a:t>	Qualitative research is much more subjective and uses very different methods of collecting information, mainly individual, in-depth interviews and focus groups. </a:t>
            </a:r>
          </a:p>
          <a:p>
            <a:pPr>
              <a:spcBef>
                <a:spcPts val="600"/>
              </a:spcBef>
              <a:buNone/>
            </a:pPr>
            <a:r>
              <a:rPr lang="en-US" sz="2800"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47106" name="Picture 2" descr="C:\Users\USER\Desktop\Current sem files\E &amp; P Lectures\EP UNIT-V Lectures\HEADER.jpg"/>
          <p:cNvPicPr>
            <a:picLocks noChangeAspect="1" noChangeArrowheads="1"/>
          </p:cNvPicPr>
          <p:nvPr/>
        </p:nvPicPr>
        <p:blipFill>
          <a:blip r:embed="rId2"/>
          <a:srcRect/>
          <a:stretch>
            <a:fillRect/>
          </a:stretch>
        </p:blipFill>
        <p:spPr bwMode="auto">
          <a:xfrm>
            <a:off x="0" y="4724400"/>
            <a:ext cx="9144000" cy="2133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b="1"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lgn="ctr">
              <a:buNone/>
            </a:pPr>
            <a:r>
              <a:rPr lang="en-US"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What is Ethics in Research</a:t>
            </a:r>
          </a:p>
          <a:p>
            <a:pPr algn="ctr">
              <a:buNone/>
            </a:pPr>
            <a:r>
              <a:rPr lang="en-US" sz="4800" b="1" dirty="0" smtClean="0">
                <a:latin typeface="Times New Roman" pitchFamily="18" charset="0"/>
                <a:cs typeface="Times New Roman" pitchFamily="18" charset="0"/>
              </a:rPr>
              <a:t> &amp; </a:t>
            </a:r>
          </a:p>
          <a:p>
            <a:pPr algn="ctr">
              <a:buNone/>
            </a:pPr>
            <a:r>
              <a:rPr lang="en-US" sz="4800" b="1" dirty="0" smtClean="0">
                <a:latin typeface="Times New Roman" pitchFamily="18" charset="0"/>
                <a:cs typeface="Times New Roman" pitchFamily="18" charset="0"/>
              </a:rPr>
              <a:t>Why is it Important?</a:t>
            </a:r>
            <a:endParaRPr lang="en-US" sz="4800" dirty="0" smtClean="0">
              <a:latin typeface="Times New Roman" pitchFamily="18" charset="0"/>
              <a:cs typeface="Times New Roman" pitchFamily="18" charset="0"/>
            </a:endParaRPr>
          </a:p>
          <a:p>
            <a:endParaRPr lang="en-US" dirty="0"/>
          </a:p>
        </p:txBody>
      </p:sp>
      <p:pic>
        <p:nvPicPr>
          <p:cNvPr id="46081" name="Picture 1" descr="C:\Users\USER\Desktop\Current sem files\E &amp; P Lectures\EP UNIT-V Lectures\ethics-standards-230x150.jpg"/>
          <p:cNvPicPr>
            <a:picLocks noChangeAspect="1" noChangeArrowheads="1"/>
          </p:cNvPicPr>
          <p:nvPr/>
        </p:nvPicPr>
        <p:blipFill>
          <a:blip r:embed="rId2"/>
          <a:srcRect/>
          <a:stretch>
            <a:fillRect/>
          </a:stretch>
        </p:blipFill>
        <p:spPr bwMode="auto">
          <a:xfrm>
            <a:off x="0" y="4419600"/>
            <a:ext cx="9144000" cy="2438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1680</TotalTime>
  <Words>541</Words>
  <Application>Microsoft Office PowerPoint</Application>
  <PresentationFormat>On-screen Show (4:3)</PresentationFormat>
  <Paragraphs>224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Publish a Research Paper</dc:title>
  <dc:creator>Manjunath</dc:creator>
  <cp:lastModifiedBy>USER</cp:lastModifiedBy>
  <cp:revision>225</cp:revision>
  <dcterms:created xsi:type="dcterms:W3CDTF">2006-08-16T00:00:00Z</dcterms:created>
  <dcterms:modified xsi:type="dcterms:W3CDTF">2017-05-23T05:19:10Z</dcterms:modified>
</cp:coreProperties>
</file>