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2" r:id="rId1"/>
  </p:sldMasterIdLst>
  <p:notesMasterIdLst>
    <p:notesMasterId r:id="rId19"/>
  </p:notesMasterIdLst>
  <p:sldIdLst>
    <p:sldId id="256" r:id="rId2"/>
    <p:sldId id="410" r:id="rId3"/>
    <p:sldId id="409" r:id="rId4"/>
    <p:sldId id="390" r:id="rId5"/>
    <p:sldId id="421" r:id="rId6"/>
    <p:sldId id="411" r:id="rId7"/>
    <p:sldId id="404" r:id="rId8"/>
    <p:sldId id="412" r:id="rId9"/>
    <p:sldId id="413" r:id="rId10"/>
    <p:sldId id="416" r:id="rId11"/>
    <p:sldId id="415" r:id="rId12"/>
    <p:sldId id="417" r:id="rId13"/>
    <p:sldId id="414" r:id="rId14"/>
    <p:sldId id="418" r:id="rId15"/>
    <p:sldId id="419" r:id="rId16"/>
    <p:sldId id="420" r:id="rId17"/>
    <p:sldId id="422" r:id="rId18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CC9900"/>
    <a:srgbClr val="FFCC66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225" autoAdjust="0"/>
    <p:restoredTop sz="89525" autoAdjust="0"/>
  </p:normalViewPr>
  <p:slideViewPr>
    <p:cSldViewPr>
      <p:cViewPr varScale="1">
        <p:scale>
          <a:sx n="65" d="100"/>
          <a:sy n="65" d="100"/>
        </p:scale>
        <p:origin x="-13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AE066-929E-4C9D-ABCF-990BD1072CD3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54063"/>
            <a:ext cx="50292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1ED5D-D581-45DD-8794-E9C46D49B8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1ED5D-D581-45DD-8794-E9C46D49B8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1ED5D-D581-45DD-8794-E9C46D49B8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1ED5D-D581-45DD-8794-E9C46D49B8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1ED5D-D581-45DD-8794-E9C46D49B8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q=0 =&gt;</a:t>
            </a:r>
            <a:r>
              <a:rPr lang="en-US" baseline="0" dirty="0" smtClean="0"/>
              <a:t> uniformly random attachment</a:t>
            </a:r>
          </a:p>
          <a:p>
            <a:r>
              <a:rPr lang="en-US" baseline="0" dirty="0" smtClean="0"/>
              <a:t>q=1 =&gt; 1</a:t>
            </a:r>
            <a:r>
              <a:rPr lang="en-US" baseline="30000" dirty="0" smtClean="0"/>
              <a:t>st</a:t>
            </a:r>
            <a:r>
              <a:rPr lang="en-US" baseline="0" dirty="0" smtClean="0"/>
              <a:t> node random, rest found via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1ED5D-D581-45DD-8794-E9C46D49B8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3"/>
          <p:cNvSpPr>
            <a:spLocks noGrp="1"/>
          </p:cNvSpPr>
          <p:nvPr>
            <p:ph type="dt" idx="1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71DABD47-36E5-4402-8BE9-D0B7A56018C1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20-Apr-20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1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1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E47ABE2-0FC7-45CF-98FD-F45B515E5861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28600" y="274680"/>
            <a:ext cx="8686440" cy="1142640"/>
          </a:xfrm>
          <a:prstGeom prst="rect">
            <a:avLst/>
          </a:prstGeom>
        </p:spPr>
        <p:txBody>
          <a:bodyPr anchor="ctr"/>
          <a:lstStyle>
            <a:lvl1pPr>
              <a:defRPr sz="5400" b="1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lnSpc>
                <a:spcPct val="100000"/>
              </a:lnSpc>
            </a:pP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600200"/>
            <a:ext cx="8229600" cy="4572000"/>
          </a:xfrm>
        </p:spPr>
        <p:txBody>
          <a:bodyPr/>
          <a:lstStyle>
            <a:lvl1pPr>
              <a:buFont typeface="Arial" pitchFamily="34" charset="0"/>
              <a:buChar char="•"/>
              <a:defRPr sz="4000">
                <a:latin typeface="+mn-lt"/>
              </a:defRPr>
            </a:lvl1pPr>
            <a:lvl2pPr>
              <a:buFont typeface="Arial" pitchFamily="34" charset="0"/>
              <a:buChar char="•"/>
              <a:defRPr sz="4000">
                <a:latin typeface="+mn-lt"/>
              </a:defRPr>
            </a:lvl2pPr>
            <a:lvl3pPr>
              <a:buFont typeface="Arial" pitchFamily="34" charset="0"/>
              <a:buChar char="•"/>
              <a:defRPr sz="4000">
                <a:latin typeface="+mn-lt"/>
              </a:defRPr>
            </a:lvl3pPr>
            <a:lvl4pPr>
              <a:buFont typeface="Arial" pitchFamily="34" charset="0"/>
              <a:buChar char="•"/>
              <a:defRPr sz="4000">
                <a:latin typeface="+mn-lt"/>
              </a:defRPr>
            </a:lvl4pPr>
            <a:lvl5pPr>
              <a:buFont typeface="Arial" pitchFamily="34" charset="0"/>
              <a:buChar char="•"/>
              <a:defRPr sz="40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eview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1000"/>
            <a:ext cx="7772400" cy="1362075"/>
          </a:xfrm>
        </p:spPr>
        <p:txBody>
          <a:bodyPr anchor="t"/>
          <a:lstStyle>
            <a:lvl1pPr algn="l">
              <a:defRPr sz="4000" b="0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40559"/>
            <a:ext cx="7772400" cy="769441"/>
          </a:xfrm>
        </p:spPr>
        <p:txBody>
          <a:bodyPr anchor="ctr" anchorCtr="1">
            <a:spAutoFit/>
          </a:bodyPr>
          <a:lstStyle>
            <a:lvl1pPr marL="0" indent="0" algn="ctr">
              <a:buNone/>
              <a:defRPr sz="4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69529-68D7-4B27-AE22-45CE24A50B5C}" type="datetimeFigureOut">
              <a:rPr lang="en-US" smtClean="0"/>
              <a:pPr/>
              <a:t>20-Apr-20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39368-EB4E-408C-8E14-00C7729195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45" r:id="rId3"/>
    <p:sldLayoutId id="2147483725" r:id="rId4"/>
    <p:sldLayoutId id="2147483734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44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pe.life/long-tailed-trad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TextShape 1"/>
          <p:cNvSpPr txBox="1"/>
          <p:nvPr/>
        </p:nvSpPr>
        <p:spPr>
          <a:xfrm>
            <a:off x="838200" y="-38100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endParaRPr lang="en-US" sz="5400" b="0" strike="noStrike" spc="-1" dirty="0">
              <a:solidFill>
                <a:srgbClr val="000000"/>
              </a:solidFill>
              <a:latin typeface="Cambria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700" spc="-1" dirty="0" smtClean="0">
                <a:solidFill>
                  <a:srgbClr val="1F497D"/>
                </a:solidFill>
              </a:rPr>
              <a:t>Growing Networks</a:t>
            </a:r>
            <a:endParaRPr lang="en-US" sz="6000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479"/>
              </a:spcBef>
            </a:pPr>
            <a:r>
              <a:rPr lang="en-US" spc="-1" dirty="0" smtClean="0">
                <a:solidFill>
                  <a:srgbClr val="8B8B8B"/>
                </a:solidFill>
              </a:rPr>
              <a:t>Social Network Analysis, Lecture </a:t>
            </a:r>
            <a:r>
              <a:rPr lang="en-US" spc="-1" dirty="0" smtClean="0">
                <a:solidFill>
                  <a:srgbClr val="8B8B8B"/>
                </a:solidFill>
              </a:rPr>
              <a:t>7</a:t>
            </a:r>
            <a:endParaRPr lang="en-US" spc="-1" dirty="0" smtClean="0">
              <a:solidFill>
                <a:srgbClr val="8B8B8B"/>
              </a:solidFill>
            </a:endParaRPr>
          </a:p>
          <a:p>
            <a:pPr>
              <a:spcBef>
                <a:spcPts val="479"/>
              </a:spcBef>
            </a:pPr>
            <a:r>
              <a:rPr lang="en-US" spc="-1" dirty="0" smtClean="0">
                <a:solidFill>
                  <a:srgbClr val="8B8B8B"/>
                </a:solidFill>
              </a:rPr>
              <a:t>AAIT ITSC </a:t>
            </a:r>
            <a:endParaRPr lang="en-US" spc="-1" dirty="0" smtClean="0">
              <a:latin typeface="Arial"/>
            </a:endParaRPr>
          </a:p>
          <a:p>
            <a:pPr>
              <a:spcBef>
                <a:spcPts val="439"/>
              </a:spcBef>
            </a:pPr>
            <a:r>
              <a:rPr lang="en-US" spc="-1" dirty="0" smtClean="0">
                <a:solidFill>
                  <a:srgbClr val="8B8B8B"/>
                </a:solidFill>
              </a:rPr>
              <a:t>Instructor: Dr. </a:t>
            </a:r>
            <a:r>
              <a:rPr lang="en-US" spc="-1" dirty="0" err="1" smtClean="0">
                <a:solidFill>
                  <a:srgbClr val="8B8B8B"/>
                </a:solidFill>
              </a:rPr>
              <a:t>Sunkari</a:t>
            </a:r>
            <a:endParaRPr lang="en-US" spc="-1" dirty="0" smtClean="0">
              <a:latin typeface="Arial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Diameter in pref. attachment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Proposition</a:t>
            </a:r>
            <a:r>
              <a:rPr lang="en-US" dirty="0" smtClean="0"/>
              <a:t>:				</a:t>
            </a:r>
            <a:r>
              <a:rPr lang="en-US" sz="1900" dirty="0" smtClean="0">
                <a:solidFill>
                  <a:schemeClr val="bg1">
                    <a:lumMod val="75000"/>
                  </a:schemeClr>
                </a:solidFill>
              </a:rPr>
              <a:t>(</a:t>
            </a:r>
            <a:r>
              <a:rPr lang="en-US" sz="1900" dirty="0" err="1" smtClean="0">
                <a:solidFill>
                  <a:schemeClr val="bg1">
                    <a:lumMod val="75000"/>
                  </a:schemeClr>
                </a:solidFill>
              </a:rPr>
              <a:t>Bollobas</a:t>
            </a:r>
            <a:r>
              <a:rPr lang="en-US" sz="1900" dirty="0" smtClean="0">
                <a:solidFill>
                  <a:schemeClr val="bg1">
                    <a:lumMod val="75000"/>
                  </a:schemeClr>
                </a:solidFill>
              </a:rPr>
              <a:t> &amp; Riordan 2002)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In a preferential attachment model where each newborn node forms </a:t>
            </a:r>
            <a:r>
              <a:rPr lang="en-US" i="1" dirty="0" smtClean="0"/>
              <a:t>m</a:t>
            </a:r>
            <a:r>
              <a:rPr lang="en-US" sz="3600" dirty="0" smtClean="0">
                <a:latin typeface="Cambria Math"/>
                <a:ea typeface="Cambria Math"/>
              </a:rPr>
              <a:t>≥</a:t>
            </a:r>
            <a:r>
              <a:rPr lang="en-US" dirty="0" smtClean="0">
                <a:latin typeface="Cambria Math"/>
                <a:ea typeface="Cambria Math"/>
              </a:rPr>
              <a:t>2 links, 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as </a:t>
            </a:r>
            <a:r>
              <a:rPr lang="en-US" i="1" dirty="0" smtClean="0">
                <a:latin typeface="Cambria Math"/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 grows the resulting network will consist of a single component with diameter proportional to</a:t>
            </a:r>
          </a:p>
          <a:p>
            <a:pPr algn="ctr">
              <a:buNone/>
            </a:pPr>
            <a:r>
              <a:rPr lang="en-US" dirty="0" smtClean="0">
                <a:latin typeface="Cambria Math"/>
                <a:ea typeface="Cambria Math"/>
              </a:rPr>
              <a:t>log(</a:t>
            </a:r>
            <a:r>
              <a:rPr lang="en-US" i="1" dirty="0" smtClean="0">
                <a:latin typeface="Cambria Math"/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)/(log </a:t>
            </a:r>
            <a:r>
              <a:rPr lang="en-US" dirty="0" err="1" smtClean="0">
                <a:latin typeface="Cambria Math"/>
                <a:ea typeface="Cambria Math"/>
              </a:rPr>
              <a:t>log</a:t>
            </a:r>
            <a:r>
              <a:rPr lang="en-US" dirty="0" smtClean="0">
                <a:latin typeface="Cambria Math"/>
                <a:ea typeface="Cambria Math"/>
              </a:rPr>
              <a:t>(</a:t>
            </a:r>
            <a:r>
              <a:rPr lang="en-US" i="1" dirty="0" smtClean="0">
                <a:latin typeface="Cambria Math"/>
                <a:ea typeface="Cambria Math"/>
              </a:rPr>
              <a:t>n</a:t>
            </a:r>
            <a:r>
              <a:rPr lang="en-US" dirty="0" smtClean="0">
                <a:latin typeface="Cambria Math"/>
                <a:ea typeface="Cambria Math"/>
              </a:rPr>
              <a:t>)),</a:t>
            </a:r>
          </a:p>
          <a:p>
            <a:pPr>
              <a:buNone/>
            </a:pPr>
            <a:r>
              <a:rPr lang="en-US" dirty="0" smtClean="0">
                <a:latin typeface="Cambria Math"/>
                <a:ea typeface="Cambria Math"/>
              </a:rPr>
              <a:t>almost surely.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76600" y="5410200"/>
            <a:ext cx="5638800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mbria Math"/>
                <a:ea typeface="Cambria Math"/>
              </a:rPr>
              <a:t>Poisson: proportional to log(</a:t>
            </a:r>
            <a:r>
              <a:rPr lang="en-US" sz="2800" b="1" i="1" dirty="0" smtClean="0">
                <a:latin typeface="Cambria Math"/>
                <a:ea typeface="Cambria Math"/>
              </a:rPr>
              <a:t>n</a:t>
            </a:r>
            <a:r>
              <a:rPr lang="en-US" sz="2800" b="1" dirty="0" smtClean="0">
                <a:latin typeface="Cambria Math"/>
                <a:ea typeface="Cambria Math"/>
              </a:rPr>
              <a:t>).</a:t>
            </a:r>
          </a:p>
          <a:p>
            <a:pPr algn="ctr"/>
            <a:r>
              <a:rPr lang="en-US" sz="2800" b="1" dirty="0" smtClean="0">
                <a:latin typeface="Cambria Math"/>
                <a:ea typeface="Cambria Math"/>
              </a:rPr>
              <a:t>→ Pref. attach: lower diameter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</a:t>
            </a:r>
            <a:r>
              <a:rPr lang="en-US" dirty="0" err="1" smtClean="0"/>
              <a:t>Assortativity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Discussion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219200"/>
            <a:ext cx="7772400" cy="4290405"/>
          </a:xfrm>
        </p:spPr>
        <p:txBody>
          <a:bodyPr/>
          <a:lstStyle/>
          <a:p>
            <a:r>
              <a:rPr lang="en-US" dirty="0" smtClean="0"/>
              <a:t>Do you </a:t>
            </a:r>
            <a:r>
              <a:rPr lang="en-US" smtClean="0"/>
              <a:t>expect a node </a:t>
            </a:r>
            <a:r>
              <a:rPr lang="en-US" dirty="0" smtClean="0"/>
              <a:t>to connect to other nodes that have a similar node degree, or different?</a:t>
            </a:r>
          </a:p>
          <a:p>
            <a:r>
              <a:rPr lang="en-US" dirty="0" smtClean="0"/>
              <a:t>(e.g., high degree nodes connect with other high degree nodes)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0" y="5715000"/>
            <a:ext cx="3962400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Cambria Math"/>
                <a:ea typeface="Cambria Math"/>
              </a:rPr>
              <a:t>Real networks: SIMILAR!</a:t>
            </a:r>
          </a:p>
          <a:p>
            <a:pPr algn="ctr"/>
            <a:r>
              <a:rPr lang="en-US" sz="2800" b="1" dirty="0" smtClean="0">
                <a:latin typeface="Cambria Math"/>
                <a:ea typeface="Cambria Math"/>
              </a:rPr>
              <a:t>→ </a:t>
            </a:r>
            <a:r>
              <a:rPr lang="en-US" sz="2800" b="1" dirty="0" err="1" smtClean="0">
                <a:latin typeface="Cambria Math"/>
                <a:ea typeface="Cambria Math"/>
              </a:rPr>
              <a:t>Assortativity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Assortativity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Nodes’ and their neighbors’ degrees are positively correlated</a:t>
            </a:r>
          </a:p>
          <a:p>
            <a:r>
              <a:rPr lang="en-US" u="sng" dirty="0" smtClean="0"/>
              <a:t>Proposition</a:t>
            </a:r>
            <a:r>
              <a:rPr lang="en-US" dirty="0" smtClean="0"/>
              <a:t>: On average…</a:t>
            </a:r>
          </a:p>
          <a:p>
            <a:pPr marL="1200150" lvl="1" indent="-742950">
              <a:buFont typeface="+mj-lt"/>
              <a:buAutoNum type="alphaUcPeriod"/>
            </a:pPr>
            <a:r>
              <a:rPr lang="en-US" dirty="0" smtClean="0"/>
              <a:t>Node </a:t>
            </a:r>
            <a:r>
              <a:rPr lang="en-US" i="1" dirty="0" err="1" smtClean="0"/>
              <a:t>i</a:t>
            </a:r>
            <a:r>
              <a:rPr lang="en-US" dirty="0" err="1" smtClean="0"/>
              <a:t>’s</a:t>
            </a:r>
            <a:r>
              <a:rPr lang="en-US" dirty="0" smtClean="0"/>
              <a:t> degree is larger than node </a:t>
            </a:r>
            <a:r>
              <a:rPr lang="en-US" i="1" dirty="0" err="1" smtClean="0"/>
              <a:t>j</a:t>
            </a:r>
            <a:r>
              <a:rPr lang="en-US" dirty="0" err="1" smtClean="0"/>
              <a:t>’s</a:t>
            </a:r>
            <a:r>
              <a:rPr lang="en-US" dirty="0" smtClean="0"/>
              <a:t> degree at time </a:t>
            </a:r>
            <a:r>
              <a:rPr lang="en-US" i="1" dirty="0" smtClean="0"/>
              <a:t>t</a:t>
            </a:r>
            <a:r>
              <a:rPr lang="en-US" dirty="0" smtClean="0"/>
              <a:t> after both are born …</a:t>
            </a:r>
          </a:p>
          <a:p>
            <a:pPr marL="1200150" lvl="1" indent="-742950">
              <a:buNone/>
            </a:pPr>
            <a:r>
              <a:rPr lang="en-US" dirty="0" smtClean="0"/>
              <a:t>	    if and only if </a:t>
            </a:r>
            <a:r>
              <a:rPr lang="en-US" i="1" dirty="0" err="1" smtClean="0"/>
              <a:t>i</a:t>
            </a:r>
            <a:r>
              <a:rPr lang="en-US" dirty="0" smtClean="0"/>
              <a:t> is older than </a:t>
            </a:r>
            <a:r>
              <a:rPr lang="en-US" i="1" dirty="0" smtClean="0"/>
              <a:t>j</a:t>
            </a:r>
            <a:r>
              <a:rPr lang="en-US" dirty="0" smtClean="0"/>
              <a:t>. </a:t>
            </a:r>
          </a:p>
          <a:p>
            <a:pPr marL="1200150" lvl="1" indent="-742950">
              <a:buFont typeface="+mj-lt"/>
              <a:buAutoNum type="alphaUcPeriod" startAt="2"/>
            </a:pPr>
            <a:r>
              <a:rPr lang="en-US" dirty="0" smtClean="0"/>
              <a:t>In that case, the estimated distribution of </a:t>
            </a:r>
            <a:r>
              <a:rPr lang="en-US" i="1" dirty="0" err="1" smtClean="0"/>
              <a:t>i</a:t>
            </a:r>
            <a:r>
              <a:rPr lang="en-US" dirty="0" err="1" smtClean="0"/>
              <a:t>’s</a:t>
            </a:r>
            <a:r>
              <a:rPr lang="en-US" dirty="0" smtClean="0"/>
              <a:t> neighbors’ degrees  </a:t>
            </a:r>
          </a:p>
          <a:p>
            <a:pPr marL="1200150" lvl="1" indent="-742950">
              <a:buNone/>
            </a:pPr>
            <a:r>
              <a:rPr lang="en-US" i="1" dirty="0" smtClean="0"/>
              <a:t>	strictly first order stochastically dominates </a:t>
            </a:r>
          </a:p>
          <a:p>
            <a:pPr marL="1200150" lvl="1" indent="-742950">
              <a:buNone/>
            </a:pPr>
            <a:r>
              <a:rPr lang="en-US" i="1" dirty="0" smtClean="0"/>
              <a:t>	</a:t>
            </a:r>
            <a:r>
              <a:rPr lang="en-US" dirty="0" smtClean="0"/>
              <a:t>that of </a:t>
            </a:r>
            <a:r>
              <a:rPr lang="en-US" i="1" dirty="0" err="1" smtClean="0"/>
              <a:t>j</a:t>
            </a:r>
            <a:r>
              <a:rPr lang="en-US" dirty="0" err="1" smtClean="0"/>
              <a:t>’s</a:t>
            </a:r>
            <a:r>
              <a:rPr lang="en-US" dirty="0" smtClean="0"/>
              <a:t> at each time </a:t>
            </a:r>
            <a:r>
              <a:rPr lang="en-US" i="1" dirty="0" smtClean="0"/>
              <a:t>t</a:t>
            </a:r>
            <a:r>
              <a:rPr lang="en-US" dirty="0" smtClean="0"/>
              <a:t> &gt; </a:t>
            </a:r>
            <a:r>
              <a:rPr lang="en-US" i="1" dirty="0" smtClean="0"/>
              <a:t>j</a:t>
            </a:r>
            <a:r>
              <a:rPr lang="en-US" dirty="0" smtClean="0"/>
              <a:t>, and in particular for all </a:t>
            </a:r>
            <a:r>
              <a:rPr lang="en-US" i="1" dirty="0" smtClean="0"/>
              <a:t>d</a:t>
            </a:r>
            <a:r>
              <a:rPr lang="en-US" dirty="0" smtClean="0"/>
              <a:t> &lt;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  <p:grpSp>
        <p:nvGrpSpPr>
          <p:cNvPr id="4" name="Group 30"/>
          <p:cNvGrpSpPr/>
          <p:nvPr/>
        </p:nvGrpSpPr>
        <p:grpSpPr>
          <a:xfrm>
            <a:off x="5029200" y="228600"/>
            <a:ext cx="3810000" cy="4648200"/>
            <a:chOff x="4876800" y="1651002"/>
            <a:chExt cx="3810000" cy="4648200"/>
          </a:xfrm>
        </p:grpSpPr>
        <p:sp>
          <p:nvSpPr>
            <p:cNvPr id="5" name="TextBox 4"/>
            <p:cNvSpPr txBox="1"/>
            <p:nvPr/>
          </p:nvSpPr>
          <p:spPr>
            <a:xfrm>
              <a:off x="4876800" y="1651002"/>
              <a:ext cx="3810000" cy="120032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 smtClean="0"/>
                <a:t>Prob</a:t>
              </a:r>
              <a:r>
                <a:rPr lang="en-US" sz="2400" dirty="0" smtClean="0"/>
                <a:t> that </a:t>
              </a:r>
              <a:r>
                <a:rPr lang="en-US" sz="2400" i="1" dirty="0" err="1" smtClean="0"/>
                <a:t>i</a:t>
              </a:r>
              <a:r>
                <a:rPr lang="en-US" sz="2400" dirty="0" smtClean="0"/>
                <a:t> has degree </a:t>
              </a:r>
              <a:r>
                <a:rPr lang="en-US" sz="2400" i="1" dirty="0" smtClean="0"/>
                <a:t>d</a:t>
              </a:r>
              <a:r>
                <a:rPr lang="en-US" sz="2400" dirty="0" smtClean="0"/>
                <a:t> is at least as high (and at least once higher) than </a:t>
              </a:r>
              <a:r>
                <a:rPr lang="en-US" sz="2400" i="1" dirty="0" smtClean="0"/>
                <a:t>j</a:t>
              </a:r>
              <a:endParaRPr lang="en-US" sz="24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 rot="5400000">
              <a:off x="5600700" y="4279902"/>
              <a:ext cx="3352800" cy="6858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Ex</a:t>
            </a:r>
            <a:r>
              <a:rPr lang="en-US" dirty="0" smtClean="0"/>
              <a:t>: </a:t>
            </a:r>
            <a:r>
              <a:rPr lang="en-US" dirty="0" err="1" smtClean="0"/>
              <a:t>Assortativity</a:t>
            </a:r>
            <a:endParaRPr lang="en-US" dirty="0"/>
          </a:p>
        </p:txBody>
      </p:sp>
      <p:pic>
        <p:nvPicPr>
          <p:cNvPr id="5" name="Picture 2" descr="Z:\home\swu\Desktop\assort.pn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2716" y="1524001"/>
            <a:ext cx="8958568" cy="4678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 in Growing networks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process </a:t>
            </a:r>
            <a:r>
              <a:rPr lang="en-US" dirty="0" smtClean="0">
                <a:latin typeface="Cambria Math"/>
                <a:ea typeface="Cambria Math"/>
              </a:rPr>
              <a:t>→ </a:t>
            </a:r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node chooses to link to node </a:t>
            </a:r>
            <a:r>
              <a:rPr lang="en-US" i="1" dirty="0" smtClean="0"/>
              <a:t>j</a:t>
            </a:r>
            <a:r>
              <a:rPr lang="en-US" dirty="0" smtClean="0"/>
              <a:t> (</a:t>
            </a:r>
            <a:r>
              <a:rPr lang="en-US" dirty="0" err="1" smtClean="0"/>
              <a:t>prob</a:t>
            </a:r>
            <a:r>
              <a:rPr lang="en-US" dirty="0" smtClean="0"/>
              <a:t>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Next:</a:t>
            </a:r>
          </a:p>
          <a:p>
            <a:pPr lvl="1"/>
            <a:r>
              <a:rPr lang="en-US" dirty="0" smtClean="0"/>
              <a:t>Follow from node </a:t>
            </a:r>
            <a:r>
              <a:rPr lang="en-US" i="1" dirty="0" smtClean="0"/>
              <a:t>j</a:t>
            </a:r>
            <a:r>
              <a:rPr lang="en-US" dirty="0" smtClean="0"/>
              <a:t> to another node with </a:t>
            </a:r>
            <a:r>
              <a:rPr lang="en-US" dirty="0" err="1" smtClean="0"/>
              <a:t>prob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endParaRPr lang="en-US" dirty="0" smtClean="0"/>
          </a:p>
          <a:p>
            <a:pPr lvl="1"/>
            <a:r>
              <a:rPr lang="en-US" dirty="0" smtClean="0"/>
              <a:t>Or jump to new node with </a:t>
            </a:r>
            <a:r>
              <a:rPr lang="en-US" dirty="0" err="1" smtClean="0"/>
              <a:t>prob</a:t>
            </a:r>
            <a:r>
              <a:rPr lang="en-US" dirty="0" smtClean="0"/>
              <a:t> 1-</a:t>
            </a:r>
            <a:r>
              <a:rPr lang="en-US" i="1" dirty="0" smtClean="0"/>
              <a:t>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Discussion: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3040559"/>
            <a:ext cx="7772400" cy="239450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happens if </a:t>
            </a:r>
            <a:r>
              <a:rPr lang="en-US" i="1" dirty="0" smtClean="0"/>
              <a:t>q</a:t>
            </a:r>
            <a:r>
              <a:rPr lang="en-US" dirty="0" smtClean="0"/>
              <a:t>=0?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q</a:t>
            </a:r>
            <a:r>
              <a:rPr lang="en-US" dirty="0" smtClean="0"/>
              <a:t>=1?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04800" y="1219200"/>
            <a:ext cx="8229600" cy="2074414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New node chooses to link to node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Next:</a:t>
            </a: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Follow from node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another node with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Or jump to new node with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1-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Before</a:t>
            </a:r>
            <a:r>
              <a:rPr lang="en-US" dirty="0" smtClean="0"/>
              <a:t>: Networks as graphs, Graph theory, Random graphs, </a:t>
            </a:r>
            <a:r>
              <a:rPr lang="en-US" dirty="0" err="1" smtClean="0"/>
              <a:t>Homophily</a:t>
            </a:r>
            <a:endParaRPr lang="en-US" dirty="0" smtClean="0"/>
          </a:p>
          <a:p>
            <a:pPr lvl="1"/>
            <a:r>
              <a:rPr lang="en-US" dirty="0" smtClean="0"/>
              <a:t>Temporal analysis necessary</a:t>
            </a:r>
          </a:p>
          <a:p>
            <a:r>
              <a:rPr lang="en-US" b="1" dirty="0" smtClean="0"/>
              <a:t>Today</a:t>
            </a:r>
            <a:r>
              <a:rPr lang="en-US" dirty="0" smtClean="0"/>
              <a:t>: Growing random networks, exhibit life-like characteristics?</a:t>
            </a:r>
          </a:p>
          <a:p>
            <a:pPr lvl="1"/>
            <a:r>
              <a:rPr lang="en-US" dirty="0" smtClean="0"/>
              <a:t>Preferential attachment</a:t>
            </a:r>
          </a:p>
          <a:p>
            <a:pPr lvl="1"/>
            <a:r>
              <a:rPr lang="en-US" dirty="0" err="1" smtClean="0"/>
              <a:t>Assortativity</a:t>
            </a:r>
            <a:r>
              <a:rPr lang="en-US" dirty="0" smtClean="0"/>
              <a:t> and degree correlation</a:t>
            </a:r>
          </a:p>
          <a:p>
            <a:pPr lvl="1"/>
            <a:r>
              <a:rPr lang="en-US" dirty="0" smtClean="0"/>
              <a:t>Clustering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Background: New links over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Triadic closure: 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person</a:t>
            </a:r>
            <a:r>
              <a:rPr lang="en-US" dirty="0" smtClean="0"/>
              <a:t> =&gt; </a:t>
            </a:r>
            <a:r>
              <a:rPr lang="en-US" dirty="0" err="1" smtClean="0">
                <a:solidFill>
                  <a:schemeClr val="accent6"/>
                </a:solidFill>
              </a:rPr>
              <a:t>person:person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/>
              <a:t>Focal closure:</a:t>
            </a:r>
          </a:p>
          <a:p>
            <a:pPr lvl="1">
              <a:buNone/>
            </a:pPr>
            <a:r>
              <a:rPr lang="en-US" dirty="0" smtClean="0">
                <a:solidFill>
                  <a:srgbClr val="CCCC00"/>
                </a:solidFill>
              </a:rPr>
              <a:t>focus</a:t>
            </a:r>
            <a:r>
              <a:rPr lang="en-US" dirty="0" smtClean="0"/>
              <a:t> =&gt; </a:t>
            </a:r>
            <a:r>
              <a:rPr lang="en-US" dirty="0" err="1" smtClean="0">
                <a:solidFill>
                  <a:schemeClr val="accent6"/>
                </a:solidFill>
              </a:rPr>
              <a:t>person:person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/>
              <a:t>Membership closure: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person</a:t>
            </a:r>
            <a:r>
              <a:rPr lang="en-US" dirty="0" smtClean="0"/>
              <a:t> =&gt; </a:t>
            </a:r>
            <a:r>
              <a:rPr lang="en-US" dirty="0" err="1" smtClean="0">
                <a:solidFill>
                  <a:srgbClr val="CCCC00"/>
                </a:solidFill>
              </a:rPr>
              <a:t>focus:</a:t>
            </a:r>
            <a:r>
              <a:rPr lang="en-US" dirty="0" err="1" smtClean="0">
                <a:solidFill>
                  <a:schemeClr val="accent6"/>
                </a:solidFill>
              </a:rPr>
              <a:t>person</a:t>
            </a:r>
            <a:endParaRPr lang="en-US" dirty="0">
              <a:solidFill>
                <a:schemeClr val="accent6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8691" y="4343400"/>
            <a:ext cx="418530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7391400" y="5257800"/>
            <a:ext cx="222608" cy="471756"/>
          </a:xfrm>
          <a:prstGeom prst="ellipse">
            <a:avLst/>
          </a:prstGeom>
          <a:solidFill>
            <a:schemeClr val="accent6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5400000">
            <a:off x="6866732" y="4868068"/>
            <a:ext cx="177800" cy="500063"/>
          </a:xfrm>
          <a:prstGeom prst="ellipse">
            <a:avLst/>
          </a:prstGeom>
          <a:solidFill>
            <a:schemeClr val="accent6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18729521">
            <a:off x="6830985" y="5079070"/>
            <a:ext cx="222608" cy="804557"/>
          </a:xfrm>
          <a:prstGeom prst="ellipse">
            <a:avLst/>
          </a:prstGeom>
          <a:solidFill>
            <a:schemeClr val="accent6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5400000">
            <a:off x="7378698" y="4813305"/>
            <a:ext cx="254001" cy="609600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8194496" y="4929188"/>
            <a:ext cx="859017" cy="372972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516577" y="4648200"/>
            <a:ext cx="222608" cy="304800"/>
          </a:xfrm>
          <a:prstGeom prst="ellipse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5400000">
            <a:off x="7912100" y="4889501"/>
            <a:ext cx="177800" cy="457200"/>
          </a:xfrm>
          <a:prstGeom prst="ellipse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 rot="3072264">
            <a:off x="7936949" y="4420621"/>
            <a:ext cx="222608" cy="765427"/>
          </a:xfrm>
          <a:prstGeom prst="ellipse">
            <a:avLst/>
          </a:prstGeom>
          <a:solidFill>
            <a:schemeClr val="accent6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5544" y="5257800"/>
            <a:ext cx="222608" cy="381000"/>
          </a:xfrm>
          <a:prstGeom prst="ellipse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5400000">
            <a:off x="5780876" y="4868068"/>
            <a:ext cx="177800" cy="500063"/>
          </a:xfrm>
          <a:prstGeom prst="ellipse">
            <a:avLst/>
          </a:prstGeom>
          <a:solidFill>
            <a:schemeClr val="accent6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rot="18729521">
            <a:off x="5680082" y="5107923"/>
            <a:ext cx="222608" cy="629059"/>
          </a:xfrm>
          <a:prstGeom prst="ellipse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rot="5400000">
            <a:off x="6292842" y="4813305"/>
            <a:ext cx="254001" cy="609600"/>
          </a:xfrm>
          <a:prstGeom prst="ellipse">
            <a:avLst/>
          </a:prstGeom>
          <a:noFill/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24600" y="3733800"/>
            <a:ext cx="246529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Social-Affiliation Graph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about new nodes?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Pre-existing network: </a:t>
            </a:r>
            <a:r>
              <a:rPr lang="en-US" i="1" dirty="0" smtClean="0"/>
              <a:t>m </a:t>
            </a:r>
            <a:r>
              <a:rPr lang="en-US" dirty="0" smtClean="0"/>
              <a:t>connected nodes</a:t>
            </a:r>
          </a:p>
          <a:p>
            <a:r>
              <a:rPr lang="en-US" dirty="0" smtClean="0"/>
              <a:t>At “birth”:</a:t>
            </a:r>
          </a:p>
          <a:p>
            <a:pPr lvl="1"/>
            <a:r>
              <a:rPr lang="en-US" dirty="0" smtClean="0"/>
              <a:t>Index node’s “birth order” = </a:t>
            </a:r>
            <a:r>
              <a:rPr lang="en-US" i="1" dirty="0" err="1" smtClean="0"/>
              <a:t>i</a:t>
            </a:r>
            <a:endParaRPr lang="en-US" i="1" dirty="0" smtClean="0"/>
          </a:p>
          <a:p>
            <a:pPr lvl="1"/>
            <a:r>
              <a:rPr lang="en-US" dirty="0" smtClean="0"/>
              <a:t>Node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gets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 links at random </a:t>
            </a:r>
          </a:p>
          <a:p>
            <a:r>
              <a:rPr lang="en-US" dirty="0" smtClean="0"/>
              <a:t>Later, at time </a:t>
            </a:r>
            <a:r>
              <a:rPr lang="en-US" i="1" dirty="0" smtClean="0"/>
              <a:t>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# New links =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-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i</a:t>
            </a:r>
            <a:r>
              <a:rPr lang="en-US" dirty="0" smtClean="0"/>
              <a:t>(</a:t>
            </a:r>
            <a:r>
              <a:rPr lang="en-US" i="1" dirty="0" err="1" smtClean="0"/>
              <a:t>i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real networks…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growing random network model… Express realistic properties?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dirty="0" smtClean="0"/>
              <a:t>Nodes aren’t equally likely to link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dirty="0" smtClean="0"/>
              <a:t>Low diameters</a:t>
            </a:r>
          </a:p>
          <a:p>
            <a:pPr marL="1200150" lvl="1" indent="-742950">
              <a:buFont typeface="+mj-lt"/>
              <a:buAutoNum type="arabicPeriod"/>
            </a:pPr>
            <a:r>
              <a:rPr lang="en-US" dirty="0" smtClean="0"/>
              <a:t>High Clustering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Discussion: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3040559"/>
            <a:ext cx="7772400" cy="2123658"/>
          </a:xfrm>
        </p:spPr>
        <p:txBody>
          <a:bodyPr/>
          <a:lstStyle/>
          <a:p>
            <a:r>
              <a:rPr lang="en-US" dirty="0" smtClean="0"/>
              <a:t>For a new node </a:t>
            </a:r>
            <a:r>
              <a:rPr lang="en-US" i="1" dirty="0" err="1" smtClean="0"/>
              <a:t>i</a:t>
            </a:r>
            <a:r>
              <a:rPr lang="en-US" dirty="0" smtClean="0"/>
              <a:t>,</a:t>
            </a:r>
            <a:r>
              <a:rPr lang="en-US" i="1" dirty="0" smtClean="0"/>
              <a:t> </a:t>
            </a:r>
            <a:r>
              <a:rPr lang="en-US" dirty="0" smtClean="0"/>
              <a:t>how would you pick nodes that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should link to at birth?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Preferential Attachment </a:t>
            </a:r>
            <a:r>
              <a:rPr lang="en-US" sz="2000" b="0" dirty="0" smtClean="0"/>
              <a:t>(</a:t>
            </a:r>
            <a:r>
              <a:rPr lang="en-US" sz="2000" b="0" dirty="0" err="1" smtClean="0"/>
              <a:t>Barabasi</a:t>
            </a:r>
            <a:r>
              <a:rPr lang="en-US" sz="2000" b="0" dirty="0" smtClean="0"/>
              <a:t> &amp; Albert 1999)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u="sng" dirty="0" smtClean="0"/>
              <a:t>Idea</a:t>
            </a:r>
            <a:r>
              <a:rPr lang="en-US" dirty="0" smtClean="0"/>
              <a:t>: Nodes of high degree are more likely to form new links</a:t>
            </a:r>
          </a:p>
          <a:p>
            <a:pPr lvl="1"/>
            <a:r>
              <a:rPr lang="en-US" u="sng" dirty="0" smtClean="0"/>
              <a:t>Ex</a:t>
            </a:r>
            <a:r>
              <a:rPr lang="en-US" dirty="0" smtClean="0"/>
              <a:t>: Well-cited scientific papers more likely to be read &amp; cited 	   	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(Price 1976)</a:t>
            </a:r>
            <a:endParaRPr lang="en-US" sz="1600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/>
              <a:t>{</a:t>
            </a:r>
            <a:r>
              <a:rPr lang="en-US" dirty="0" err="1" smtClean="0"/>
              <a:t>long,fat,heavy</a:t>
            </a:r>
            <a:r>
              <a:rPr lang="en-US" dirty="0" smtClean="0"/>
              <a:t>}-tail/scale-free distr.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60486" y="6611779"/>
            <a:ext cx="76835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 smtClean="0"/>
              <a:t>Image credit</a:t>
            </a:r>
            <a:r>
              <a:rPr lang="en-US" sz="1000" dirty="0" smtClean="0"/>
              <a:t>: Pender, Casey. </a:t>
            </a:r>
            <a:r>
              <a:rPr lang="en-US" sz="1000" i="1" dirty="0" smtClean="0"/>
              <a:t>The Long-tailed Network Structure of Trade. </a:t>
            </a:r>
            <a:r>
              <a:rPr lang="en-US" sz="1000" dirty="0" smtClean="0"/>
              <a:t>In Blog: </a:t>
            </a:r>
            <a:r>
              <a:rPr lang="en-US" sz="1000" dirty="0" err="1" smtClean="0"/>
              <a:t>PPE.life</a:t>
            </a:r>
            <a:r>
              <a:rPr lang="en-US" sz="1000" dirty="0" smtClean="0"/>
              <a:t>. 2017. Blog:</a:t>
            </a:r>
            <a:r>
              <a:rPr lang="en-US" sz="1000" i="1" dirty="0" smtClean="0"/>
              <a:t> </a:t>
            </a:r>
            <a:r>
              <a:rPr lang="en-US" sz="1000" dirty="0" smtClean="0">
                <a:hlinkClick r:id="rId3"/>
              </a:rPr>
              <a:t>http://ppe.life/long-tailed-trade/</a:t>
            </a:r>
            <a:r>
              <a:rPr lang="en-US" sz="1000" dirty="0" smtClean="0"/>
              <a:t>. </a:t>
            </a:r>
            <a:endParaRPr lang="en-US" sz="1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 r="50441"/>
          <a:stretch>
            <a:fillRect/>
          </a:stretch>
        </p:blipFill>
        <p:spPr bwMode="auto">
          <a:xfrm>
            <a:off x="1752600" y="4876800"/>
            <a:ext cx="2362200" cy="174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762000" y="4953000"/>
            <a:ext cx="990600" cy="92333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A few rich get richer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76600" y="5562600"/>
            <a:ext cx="1143000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Long tail of “poor”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/>
          <a:srcRect l="49559" r="-2315"/>
          <a:stretch>
            <a:fillRect/>
          </a:stretch>
        </p:blipFill>
        <p:spPr bwMode="auto">
          <a:xfrm>
            <a:off x="5638800" y="4876800"/>
            <a:ext cx="2514600" cy="174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Pref. attachment on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New node is “born”; link to node </a:t>
            </a:r>
            <a:r>
              <a:rPr lang="en-US" i="1" dirty="0" err="1" smtClean="0"/>
              <a:t>i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	</a:t>
            </a:r>
          </a:p>
          <a:p>
            <a:r>
              <a:rPr lang="en-US" dirty="0" smtClean="0"/>
              <a:t>Expected degree of </a:t>
            </a:r>
            <a:r>
              <a:rPr lang="en-US" i="1" dirty="0" err="1" smtClean="0"/>
              <a:t>i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 (Using the mean-field approximation)</a:t>
            </a:r>
            <a:endParaRPr lang="en-US" sz="1800" dirty="0" smtClean="0"/>
          </a:p>
          <a:p>
            <a:r>
              <a:rPr lang="en-US" dirty="0" smtClean="0"/>
              <a:t>Freq. distr. of degree: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Microsoft Equation 3.0" r:id="rId4" imgW="0" imgH="0" progId="Equation.3">
              <p:embed/>
            </p:oleObj>
          </a:graphicData>
        </a:graphic>
      </p:graphicFrame>
      <p:grpSp>
        <p:nvGrpSpPr>
          <p:cNvPr id="7" name="Group 30"/>
          <p:cNvGrpSpPr/>
          <p:nvPr/>
        </p:nvGrpSpPr>
        <p:grpSpPr>
          <a:xfrm>
            <a:off x="1219200" y="2819400"/>
            <a:ext cx="3505200" cy="1135797"/>
            <a:chOff x="5486400" y="1422402"/>
            <a:chExt cx="3505200" cy="1135797"/>
          </a:xfrm>
        </p:grpSpPr>
        <p:sp>
          <p:nvSpPr>
            <p:cNvPr id="8" name="TextBox 7"/>
            <p:cNvSpPr txBox="1"/>
            <p:nvPr/>
          </p:nvSpPr>
          <p:spPr>
            <a:xfrm>
              <a:off x="5486400" y="1727202"/>
              <a:ext cx="2895600" cy="83099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new node will make </a:t>
              </a:r>
              <a:r>
                <a:rPr lang="en-US" sz="2400" i="1" dirty="0" smtClean="0"/>
                <a:t>m</a:t>
              </a:r>
              <a:r>
                <a:rPr lang="en-US" sz="2400" dirty="0" smtClean="0"/>
                <a:t> connections</a:t>
              </a:r>
              <a:endParaRPr lang="en-US" sz="24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8382000" y="1422402"/>
              <a:ext cx="609600" cy="5334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49"/>
          <p:cNvGrpSpPr/>
          <p:nvPr/>
        </p:nvGrpSpPr>
        <p:grpSpPr>
          <a:xfrm>
            <a:off x="6553201" y="2133600"/>
            <a:ext cx="2514599" cy="1200329"/>
            <a:chOff x="6441099" y="5088583"/>
            <a:chExt cx="2804743" cy="1200329"/>
          </a:xfrm>
        </p:grpSpPr>
        <p:sp>
          <p:nvSpPr>
            <p:cNvPr id="13" name="Left Brace 12"/>
            <p:cNvSpPr/>
            <p:nvPr/>
          </p:nvSpPr>
          <p:spPr>
            <a:xfrm rot="10800000">
              <a:off x="6441099" y="5164783"/>
              <a:ext cx="382465" cy="1066800"/>
            </a:xfrm>
            <a:prstGeom prst="leftBrace">
              <a:avLst>
                <a:gd name="adj1" fmla="val 44154"/>
                <a:gd name="adj2" fmla="val 50000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66059" y="5088583"/>
              <a:ext cx="2379783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</a:rPr>
                <a:t>probability is proportionate to node degree</a:t>
              </a:r>
            </a:p>
          </p:txBody>
        </p:sp>
      </p:grp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4267200" y="3505200"/>
          <a:ext cx="1150373" cy="990600"/>
        </p:xfrm>
        <a:graphic>
          <a:graphicData uri="http://schemas.openxmlformats.org/presentationml/2006/ole">
            <p:oleObj spid="_x0000_s1030" name="Microsoft Equation 3.0" r:id="rId5" imgW="457200" imgH="393480" progId="Equation.3">
              <p:embed/>
            </p:oleObj>
          </a:graphicData>
        </a:graphic>
      </p:graphicFrame>
      <p:grpSp>
        <p:nvGrpSpPr>
          <p:cNvPr id="22" name="Group 30"/>
          <p:cNvGrpSpPr/>
          <p:nvPr/>
        </p:nvGrpSpPr>
        <p:grpSpPr>
          <a:xfrm>
            <a:off x="5791200" y="3276600"/>
            <a:ext cx="3124200" cy="1135797"/>
            <a:chOff x="5257800" y="1422402"/>
            <a:chExt cx="3124200" cy="1135797"/>
          </a:xfrm>
        </p:grpSpPr>
        <p:sp>
          <p:nvSpPr>
            <p:cNvPr id="23" name="TextBox 22"/>
            <p:cNvSpPr txBox="1"/>
            <p:nvPr/>
          </p:nvSpPr>
          <p:spPr>
            <a:xfrm>
              <a:off x="5486400" y="1727202"/>
              <a:ext cx="2895600" cy="83099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total # links * 2</a:t>
              </a:r>
            </a:p>
            <a:p>
              <a:pPr algn="ctr"/>
              <a:r>
                <a:rPr lang="en-US" sz="2400" dirty="0" smtClean="0"/>
                <a:t>(At time </a:t>
              </a:r>
              <a:r>
                <a:rPr lang="en-US" sz="2400" i="1" dirty="0" smtClean="0"/>
                <a:t>t</a:t>
              </a:r>
              <a:r>
                <a:rPr lang="en-US" sz="2400" dirty="0" smtClean="0"/>
                <a:t>: = 2 </a:t>
              </a:r>
              <a:r>
                <a:rPr lang="en-US" sz="2400" i="1" dirty="0" smtClean="0"/>
                <a:t>tm</a:t>
              </a:r>
              <a:r>
                <a:rPr lang="en-US" sz="2400" dirty="0" smtClean="0"/>
                <a:t>) </a:t>
              </a:r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16200000" flipV="1">
              <a:off x="5257800" y="1422402"/>
              <a:ext cx="304800" cy="3048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685800" y="2209800"/>
          <a:ext cx="5715001" cy="1160407"/>
        </p:xfrm>
        <a:graphic>
          <a:graphicData uri="http://schemas.openxmlformats.org/presentationml/2006/ole">
            <p:oleObj spid="_x0000_s1032" name="Microsoft Equation 3.0" r:id="rId6" imgW="2501640" imgH="50796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5867400" y="4648200"/>
          <a:ext cx="2438400" cy="1187116"/>
        </p:xfrm>
        <a:graphic>
          <a:graphicData uri="http://schemas.openxmlformats.org/presentationml/2006/ole">
            <p:oleObj spid="_x0000_s1034" name="Microsoft Equation 3.0" r:id="rId7" imgW="965160" imgH="469800" progId="Equation.3">
              <p:embed/>
            </p:oleObj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5791200" y="6019800"/>
          <a:ext cx="2406316" cy="609600"/>
        </p:xfrm>
        <a:graphic>
          <a:graphicData uri="http://schemas.openxmlformats.org/presentationml/2006/ole">
            <p:oleObj spid="_x0000_s1035" name="Microsoft Equation 3.0" r:id="rId8" imgW="9522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pref. attachment gets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6705600" cy="2133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Long-tail degree distribution</a:t>
            </a:r>
          </a:p>
          <a:p>
            <a:r>
              <a:rPr lang="en-US" dirty="0" smtClean="0"/>
              <a:t>Older nodes have highest degrees</a:t>
            </a:r>
          </a:p>
          <a:p>
            <a:r>
              <a:rPr lang="en-US" dirty="0" smtClean="0"/>
              <a:t>Not always precise in practice (e.g., article citations)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62800" y="4267200"/>
            <a:ext cx="1828800" cy="1477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Cambria Math"/>
                <a:ea typeface="Cambria Math"/>
              </a:rPr>
              <a:t>→ </a:t>
            </a:r>
            <a:r>
              <a:rPr lang="en-US" sz="2400" b="1" dirty="0" smtClean="0"/>
              <a:t>Hybrid models</a:t>
            </a:r>
            <a:r>
              <a:rPr lang="en-US" sz="2400" dirty="0" smtClean="0"/>
              <a:t>: </a:t>
            </a:r>
            <a:r>
              <a:rPr lang="en-US" dirty="0" smtClean="0"/>
              <a:t>random uniform + pref. attach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3124200" y="2438400"/>
            <a:ext cx="1447800" cy="12192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627" name="Picture 3" descr="Z:\home\swu\Desktop\prefattac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600200"/>
            <a:ext cx="5295900" cy="2171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AAI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8669</TotalTime>
  <Words>546</Words>
  <Application>LibreOffice/5.4.3.2$Linux_X86_64 LibreOffice_project/40m0$Build-2</Application>
  <PresentationFormat>On-screen Show (4:3)</PresentationFormat>
  <Paragraphs>103</Paragraphs>
  <Slides>17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AAIT Theme</vt:lpstr>
      <vt:lpstr>Microsoft Equation 3.0</vt:lpstr>
      <vt:lpstr>Growing Networks</vt:lpstr>
      <vt:lpstr>Outline</vt:lpstr>
      <vt:lpstr>Background: New links over time</vt:lpstr>
      <vt:lpstr>What about new nodes?</vt:lpstr>
      <vt:lpstr>Properties of real networks…</vt:lpstr>
      <vt:lpstr>Group Discussion:</vt:lpstr>
      <vt:lpstr>Preferential Attachment (Barabasi &amp; Albert 1999)</vt:lpstr>
      <vt:lpstr>Pref. attachment on a Graph</vt:lpstr>
      <vt:lpstr>What pref. attachment gets you</vt:lpstr>
      <vt:lpstr>Diameter in pref. attachment</vt:lpstr>
      <vt:lpstr>Degree Assortativity</vt:lpstr>
      <vt:lpstr>Group Discussion</vt:lpstr>
      <vt:lpstr>Assortativity</vt:lpstr>
      <vt:lpstr>Ex: Assortativity</vt:lpstr>
      <vt:lpstr>Clustering in Growing networks</vt:lpstr>
      <vt:lpstr>Simple process → clustering</vt:lpstr>
      <vt:lpstr>Group Discussion: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Network Analysis</dc:title>
  <dc:subject/>
  <dc:creator>Stephen Wu</dc:creator>
  <dc:description/>
  <cp:lastModifiedBy>hp</cp:lastModifiedBy>
  <cp:revision>431</cp:revision>
  <dcterms:created xsi:type="dcterms:W3CDTF">2018-03-07T10:46:38Z</dcterms:created>
  <dcterms:modified xsi:type="dcterms:W3CDTF">2020-04-20T18:04:18Z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