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37"/>
  </p:notesMasterIdLst>
  <p:sldIdLst>
    <p:sldId id="256" r:id="rId2"/>
    <p:sldId id="257" r:id="rId3"/>
    <p:sldId id="262" r:id="rId4"/>
    <p:sldId id="258" r:id="rId5"/>
    <p:sldId id="259" r:id="rId6"/>
    <p:sldId id="260" r:id="rId7"/>
    <p:sldId id="261" r:id="rId8"/>
    <p:sldId id="263" r:id="rId9"/>
    <p:sldId id="270" r:id="rId10"/>
    <p:sldId id="282" r:id="rId11"/>
    <p:sldId id="264" r:id="rId12"/>
    <p:sldId id="281" r:id="rId13"/>
    <p:sldId id="265" r:id="rId14"/>
    <p:sldId id="266" r:id="rId15"/>
    <p:sldId id="267" r:id="rId16"/>
    <p:sldId id="367" r:id="rId17"/>
    <p:sldId id="298" r:id="rId18"/>
    <p:sldId id="268" r:id="rId19"/>
    <p:sldId id="269" r:id="rId20"/>
    <p:sldId id="273" r:id="rId21"/>
    <p:sldId id="271" r:id="rId22"/>
    <p:sldId id="272" r:id="rId23"/>
    <p:sldId id="279" r:id="rId24"/>
    <p:sldId id="274" r:id="rId25"/>
    <p:sldId id="275" r:id="rId26"/>
    <p:sldId id="276" r:id="rId27"/>
    <p:sldId id="277" r:id="rId28"/>
    <p:sldId id="278" r:id="rId29"/>
    <p:sldId id="283" r:id="rId30"/>
    <p:sldId id="280" r:id="rId31"/>
    <p:sldId id="284" r:id="rId32"/>
    <p:sldId id="285" r:id="rId33"/>
    <p:sldId id="286" r:id="rId34"/>
    <p:sldId id="287" r:id="rId35"/>
    <p:sldId id="288" r:id="rId36"/>
    <p:sldId id="299" r:id="rId37"/>
    <p:sldId id="289" r:id="rId38"/>
    <p:sldId id="290" r:id="rId39"/>
    <p:sldId id="295" r:id="rId40"/>
    <p:sldId id="291" r:id="rId41"/>
    <p:sldId id="293" r:id="rId42"/>
    <p:sldId id="294" r:id="rId43"/>
    <p:sldId id="300" r:id="rId44"/>
    <p:sldId id="296" r:id="rId45"/>
    <p:sldId id="297" r:id="rId46"/>
    <p:sldId id="301" r:id="rId47"/>
    <p:sldId id="302" r:id="rId48"/>
    <p:sldId id="303" r:id="rId49"/>
    <p:sldId id="304" r:id="rId50"/>
    <p:sldId id="305" r:id="rId51"/>
    <p:sldId id="306" r:id="rId52"/>
    <p:sldId id="307" r:id="rId53"/>
    <p:sldId id="309" r:id="rId54"/>
    <p:sldId id="310" r:id="rId55"/>
    <p:sldId id="308" r:id="rId56"/>
    <p:sldId id="392" r:id="rId57"/>
    <p:sldId id="311" r:id="rId58"/>
    <p:sldId id="313" r:id="rId59"/>
    <p:sldId id="314" r:id="rId60"/>
    <p:sldId id="312"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68" r:id="rId75"/>
    <p:sldId id="369" r:id="rId76"/>
    <p:sldId id="370" r:id="rId77"/>
    <p:sldId id="371" r:id="rId78"/>
    <p:sldId id="372" r:id="rId79"/>
    <p:sldId id="373" r:id="rId80"/>
    <p:sldId id="374" r:id="rId81"/>
    <p:sldId id="375" r:id="rId82"/>
    <p:sldId id="376" r:id="rId83"/>
    <p:sldId id="328" r:id="rId84"/>
    <p:sldId id="329" r:id="rId85"/>
    <p:sldId id="330" r:id="rId86"/>
    <p:sldId id="331" r:id="rId87"/>
    <p:sldId id="332" r:id="rId88"/>
    <p:sldId id="391" r:id="rId89"/>
    <p:sldId id="333" r:id="rId90"/>
    <p:sldId id="334" r:id="rId91"/>
    <p:sldId id="384" r:id="rId92"/>
    <p:sldId id="335" r:id="rId93"/>
    <p:sldId id="336" r:id="rId94"/>
    <p:sldId id="338" r:id="rId95"/>
    <p:sldId id="337" r:id="rId96"/>
    <p:sldId id="339" r:id="rId97"/>
    <p:sldId id="340" r:id="rId98"/>
    <p:sldId id="341" r:id="rId99"/>
    <p:sldId id="342" r:id="rId100"/>
    <p:sldId id="343" r:id="rId101"/>
    <p:sldId id="344" r:id="rId102"/>
    <p:sldId id="345" r:id="rId103"/>
    <p:sldId id="346" r:id="rId104"/>
    <p:sldId id="347" r:id="rId105"/>
    <p:sldId id="348" r:id="rId106"/>
    <p:sldId id="349" r:id="rId107"/>
    <p:sldId id="350" r:id="rId108"/>
    <p:sldId id="351" r:id="rId109"/>
    <p:sldId id="352" r:id="rId110"/>
    <p:sldId id="353" r:id="rId111"/>
    <p:sldId id="385" r:id="rId112"/>
    <p:sldId id="377" r:id="rId113"/>
    <p:sldId id="378" r:id="rId114"/>
    <p:sldId id="379" r:id="rId115"/>
    <p:sldId id="380" r:id="rId116"/>
    <p:sldId id="381" r:id="rId117"/>
    <p:sldId id="382" r:id="rId118"/>
    <p:sldId id="383" r:id="rId119"/>
    <p:sldId id="354" r:id="rId120"/>
    <p:sldId id="355" r:id="rId121"/>
    <p:sldId id="356" r:id="rId122"/>
    <p:sldId id="357" r:id="rId123"/>
    <p:sldId id="358" r:id="rId124"/>
    <p:sldId id="359" r:id="rId125"/>
    <p:sldId id="360" r:id="rId126"/>
    <p:sldId id="387" r:id="rId127"/>
    <p:sldId id="388" r:id="rId128"/>
    <p:sldId id="389" r:id="rId129"/>
    <p:sldId id="361" r:id="rId130"/>
    <p:sldId id="362" r:id="rId131"/>
    <p:sldId id="363" r:id="rId132"/>
    <p:sldId id="390" r:id="rId133"/>
    <p:sldId id="364" r:id="rId134"/>
    <p:sldId id="365" r:id="rId135"/>
    <p:sldId id="366" r:id="rId1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03"/>
  </p:normalViewPr>
  <p:slideViewPr>
    <p:cSldViewPr>
      <p:cViewPr varScale="1">
        <p:scale>
          <a:sx n="86" d="100"/>
          <a:sy n="86" d="100"/>
        </p:scale>
        <p:origin x="90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notesMaster" Target="notesMasters/notesMaster1.xml"/><Relationship Id="rId138" Type="http://schemas.openxmlformats.org/officeDocument/2006/relationships/presProps" Target="presProps.xml"/><Relationship Id="rId13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theme" Target="theme/theme1.xml"/><Relationship Id="rId1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269AB6-01EE-4BC3-8EC2-78B05B7E064C}" type="datetimeFigureOut">
              <a:rPr lang="en-US" smtClean="0"/>
              <a:t>1/23/20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CAD47-ED24-40F3-8019-D2E9627AB666}" type="slidenum">
              <a:rPr lang="en-US" smtClean="0"/>
              <a:t>‹#›</a:t>
            </a:fld>
            <a:endParaRPr lang="en-US"/>
          </a:p>
        </p:txBody>
      </p:sp>
    </p:spTree>
    <p:extLst>
      <p:ext uri="{BB962C8B-B14F-4D97-AF65-F5344CB8AC3E}">
        <p14:creationId xmlns:p14="http://schemas.microsoft.com/office/powerpoint/2010/main" val="420128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CAD47-ED24-40F3-8019-D2E9627AB666}" type="slidenum">
              <a:rPr lang="en-US" smtClean="0"/>
              <a:t>3</a:t>
            </a:fld>
            <a:endParaRPr lang="en-US"/>
          </a:p>
        </p:txBody>
      </p:sp>
    </p:spTree>
    <p:extLst>
      <p:ext uri="{BB962C8B-B14F-4D97-AF65-F5344CB8AC3E}">
        <p14:creationId xmlns:p14="http://schemas.microsoft.com/office/powerpoint/2010/main" val="4090380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Metadata can provide very useful information to a penetration </a:t>
            </a:r>
            <a:r>
              <a:rPr lang="en-US" dirty="0" err="1" smtClean="0"/>
              <a:t>tester.Many</a:t>
            </a:r>
            <a:r>
              <a:rPr lang="en-US" dirty="0" smtClean="0"/>
              <a:t> users are not even aware that this information is being attached to their files</a:t>
            </a:r>
          </a:p>
          <a:p>
            <a:endParaRPr lang="en-US" dirty="0"/>
          </a:p>
        </p:txBody>
      </p:sp>
      <p:sp>
        <p:nvSpPr>
          <p:cNvPr id="4" name="Slide Number Placeholder 3"/>
          <p:cNvSpPr>
            <a:spLocks noGrp="1"/>
          </p:cNvSpPr>
          <p:nvPr>
            <p:ph type="sldNum" sz="quarter" idx="10"/>
          </p:nvPr>
        </p:nvSpPr>
        <p:spPr/>
        <p:txBody>
          <a:bodyPr/>
          <a:lstStyle/>
          <a:p>
            <a:fld id="{3D4CAD47-ED24-40F3-8019-D2E9627AB666}" type="slidenum">
              <a:rPr lang="en-US" smtClean="0"/>
              <a:t>40</a:t>
            </a:fld>
            <a:endParaRPr lang="en-US"/>
          </a:p>
        </p:txBody>
      </p:sp>
    </p:spTree>
    <p:extLst>
      <p:ext uri="{BB962C8B-B14F-4D97-AF65-F5344CB8AC3E}">
        <p14:creationId xmlns:p14="http://schemas.microsoft.com/office/powerpoint/2010/main" val="510931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gedit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etc</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ssh</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sshd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config</a:t>
            </a:r>
            <a:endParaRPr lang="en-US" dirty="0"/>
          </a:p>
        </p:txBody>
      </p:sp>
      <p:sp>
        <p:nvSpPr>
          <p:cNvPr id="4" name="Slide Number Placeholder 3"/>
          <p:cNvSpPr>
            <a:spLocks noGrp="1"/>
          </p:cNvSpPr>
          <p:nvPr>
            <p:ph type="sldNum" sz="quarter" idx="10"/>
          </p:nvPr>
        </p:nvSpPr>
        <p:spPr/>
        <p:txBody>
          <a:bodyPr/>
          <a:lstStyle/>
          <a:p>
            <a:fld id="{3D4CAD47-ED24-40F3-8019-D2E9627AB666}" type="slidenum">
              <a:rPr lang="en-US" smtClean="0"/>
              <a:t>105</a:t>
            </a:fld>
            <a:endParaRPr lang="en-US"/>
          </a:p>
        </p:txBody>
      </p:sp>
    </p:spTree>
    <p:extLst>
      <p:ext uri="{BB962C8B-B14F-4D97-AF65-F5344CB8AC3E}">
        <p14:creationId xmlns:p14="http://schemas.microsoft.com/office/powerpoint/2010/main" val="26748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CAD47-ED24-40F3-8019-D2E9627AB666}" type="slidenum">
              <a:rPr lang="en-US" smtClean="0"/>
              <a:t>135</a:t>
            </a:fld>
            <a:endParaRPr lang="en-US"/>
          </a:p>
        </p:txBody>
      </p:sp>
    </p:spTree>
    <p:extLst>
      <p:ext uri="{BB962C8B-B14F-4D97-AF65-F5344CB8AC3E}">
        <p14:creationId xmlns:p14="http://schemas.microsoft.com/office/powerpoint/2010/main" val="208558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CAD47-ED24-40F3-8019-D2E9627AB666}" type="slidenum">
              <a:rPr lang="en-US" smtClean="0"/>
              <a:t>22</a:t>
            </a:fld>
            <a:endParaRPr lang="en-US"/>
          </a:p>
        </p:txBody>
      </p:sp>
    </p:spTree>
    <p:extLst>
      <p:ext uri="{BB962C8B-B14F-4D97-AF65-F5344CB8AC3E}">
        <p14:creationId xmlns:p14="http://schemas.microsoft.com/office/powerpoint/2010/main" val="448152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CAD47-ED24-40F3-8019-D2E9627AB666}" type="slidenum">
              <a:rPr lang="en-US" smtClean="0"/>
              <a:t>23</a:t>
            </a:fld>
            <a:endParaRPr lang="en-US"/>
          </a:p>
        </p:txBody>
      </p:sp>
    </p:spTree>
    <p:extLst>
      <p:ext uri="{BB962C8B-B14F-4D97-AF65-F5344CB8AC3E}">
        <p14:creationId xmlns:p14="http://schemas.microsoft.com/office/powerpoint/2010/main" val="44815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CAD47-ED24-40F3-8019-D2E9627AB666}" type="slidenum">
              <a:rPr lang="en-US" smtClean="0"/>
              <a:t>26</a:t>
            </a:fld>
            <a:endParaRPr lang="en-US"/>
          </a:p>
        </p:txBody>
      </p:sp>
    </p:spTree>
    <p:extLst>
      <p:ext uri="{BB962C8B-B14F-4D97-AF65-F5344CB8AC3E}">
        <p14:creationId xmlns:p14="http://schemas.microsoft.com/office/powerpoint/2010/main" val="371237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CAD47-ED24-40F3-8019-D2E9627AB666}" type="slidenum">
              <a:rPr lang="en-US" smtClean="0"/>
              <a:t>28</a:t>
            </a:fld>
            <a:endParaRPr lang="en-US"/>
          </a:p>
        </p:txBody>
      </p:sp>
    </p:spTree>
    <p:extLst>
      <p:ext uri="{BB962C8B-B14F-4D97-AF65-F5344CB8AC3E}">
        <p14:creationId xmlns:p14="http://schemas.microsoft.com/office/powerpoint/2010/main" val="349897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CAD47-ED24-40F3-8019-D2E9627AB666}" type="slidenum">
              <a:rPr lang="en-US" smtClean="0"/>
              <a:t>29</a:t>
            </a:fld>
            <a:endParaRPr lang="en-US"/>
          </a:p>
        </p:txBody>
      </p:sp>
    </p:spTree>
    <p:extLst>
      <p:ext uri="{BB962C8B-B14F-4D97-AF65-F5344CB8AC3E}">
        <p14:creationId xmlns:p14="http://schemas.microsoft.com/office/powerpoint/2010/main" val="171782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Pase</a:t>
            </a:r>
            <a:r>
              <a:rPr lang="en-US" dirty="0" smtClean="0"/>
              <a:t> </a:t>
            </a:r>
            <a:r>
              <a:rPr lang="en-US" dirty="0" err="1" smtClean="0"/>
              <a:t>dnsstuff</a:t>
            </a:r>
            <a:r>
              <a:rPr lang="en-US" dirty="0" smtClean="0"/>
              <a:t> page</a:t>
            </a:r>
            <a:endParaRPr lang="en-US" dirty="0"/>
          </a:p>
        </p:txBody>
      </p:sp>
      <p:sp>
        <p:nvSpPr>
          <p:cNvPr id="4" name="Slide Number Placeholder 3"/>
          <p:cNvSpPr>
            <a:spLocks noGrp="1"/>
          </p:cNvSpPr>
          <p:nvPr>
            <p:ph type="sldNum" sz="quarter" idx="10"/>
          </p:nvPr>
        </p:nvSpPr>
        <p:spPr/>
        <p:txBody>
          <a:bodyPr/>
          <a:lstStyle/>
          <a:p>
            <a:fld id="{3D4CAD47-ED24-40F3-8019-D2E9627AB666}" type="slidenum">
              <a:rPr lang="en-US" smtClean="0"/>
              <a:t>30</a:t>
            </a:fld>
            <a:endParaRPr lang="en-US"/>
          </a:p>
        </p:txBody>
      </p:sp>
    </p:spTree>
    <p:extLst>
      <p:ext uri="{BB962C8B-B14F-4D97-AF65-F5344CB8AC3E}">
        <p14:creationId xmlns:p14="http://schemas.microsoft.com/office/powerpoint/2010/main" val="133466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fgfgh</a:t>
            </a:r>
            <a:endParaRPr lang="en-US" dirty="0"/>
          </a:p>
        </p:txBody>
      </p:sp>
      <p:sp>
        <p:nvSpPr>
          <p:cNvPr id="4" name="Slide Number Placeholder 3"/>
          <p:cNvSpPr>
            <a:spLocks noGrp="1"/>
          </p:cNvSpPr>
          <p:nvPr>
            <p:ph type="sldNum" sz="quarter" idx="10"/>
          </p:nvPr>
        </p:nvSpPr>
        <p:spPr/>
        <p:txBody>
          <a:bodyPr/>
          <a:lstStyle/>
          <a:p>
            <a:fld id="{3D4CAD47-ED24-40F3-8019-D2E9627AB666}" type="slidenum">
              <a:rPr lang="en-US" smtClean="0"/>
              <a:t>33</a:t>
            </a:fld>
            <a:endParaRPr lang="en-US"/>
          </a:p>
        </p:txBody>
      </p:sp>
    </p:spTree>
    <p:extLst>
      <p:ext uri="{BB962C8B-B14F-4D97-AF65-F5344CB8AC3E}">
        <p14:creationId xmlns:p14="http://schemas.microsoft.com/office/powerpoint/2010/main" val="73282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ICMP TTL Exceeded in Transit message</a:t>
            </a:r>
            <a:endParaRPr lang="en-US" dirty="0"/>
          </a:p>
        </p:txBody>
      </p:sp>
      <p:sp>
        <p:nvSpPr>
          <p:cNvPr id="4" name="Slide Number Placeholder 3"/>
          <p:cNvSpPr>
            <a:spLocks noGrp="1"/>
          </p:cNvSpPr>
          <p:nvPr>
            <p:ph type="sldNum" sz="quarter" idx="10"/>
          </p:nvPr>
        </p:nvSpPr>
        <p:spPr/>
        <p:txBody>
          <a:bodyPr/>
          <a:lstStyle/>
          <a:p>
            <a:fld id="{3D4CAD47-ED24-40F3-8019-D2E9627AB666}" type="slidenum">
              <a:rPr lang="en-US" smtClean="0"/>
              <a:t>38</a:t>
            </a:fld>
            <a:endParaRPr lang="en-US"/>
          </a:p>
        </p:txBody>
      </p:sp>
    </p:spTree>
    <p:extLst>
      <p:ext uri="{BB962C8B-B14F-4D97-AF65-F5344CB8AC3E}">
        <p14:creationId xmlns:p14="http://schemas.microsoft.com/office/powerpoint/2010/main" val="3307184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573F44-CEC2-407A-AABF-E883E8D224C2}" type="datetimeFigureOut">
              <a:rPr lang="en-US" smtClean="0"/>
              <a:t>1/23/20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BCB9B-6597-48A4-BB99-414FB3810351}" type="slidenum">
              <a:rPr lang="en-US" smtClean="0"/>
              <a:t>‹#›</a:t>
            </a:fld>
            <a:endParaRPr lang="en-US"/>
          </a:p>
        </p:txBody>
      </p:sp>
    </p:spTree>
    <p:extLst>
      <p:ext uri="{BB962C8B-B14F-4D97-AF65-F5344CB8AC3E}">
        <p14:creationId xmlns:p14="http://schemas.microsoft.com/office/powerpoint/2010/main" val="3861229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73F44-CEC2-407A-AABF-E883E8D224C2}" type="datetimeFigureOut">
              <a:rPr lang="en-US" smtClean="0"/>
              <a:t>1/23/20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BCB9B-6597-48A4-BB99-414FB3810351}" type="slidenum">
              <a:rPr lang="en-US" smtClean="0"/>
              <a:t>‹#›</a:t>
            </a:fld>
            <a:endParaRPr lang="en-US"/>
          </a:p>
        </p:txBody>
      </p:sp>
    </p:spTree>
    <p:extLst>
      <p:ext uri="{BB962C8B-B14F-4D97-AF65-F5344CB8AC3E}">
        <p14:creationId xmlns:p14="http://schemas.microsoft.com/office/powerpoint/2010/main" val="20177107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73F44-CEC2-407A-AABF-E883E8D224C2}" type="datetimeFigureOut">
              <a:rPr lang="en-US" smtClean="0"/>
              <a:t>1/23/20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BCB9B-6597-48A4-BB99-414FB3810351}" type="slidenum">
              <a:rPr lang="en-US" smtClean="0"/>
              <a:t>‹#›</a:t>
            </a:fld>
            <a:endParaRPr lang="en-US"/>
          </a:p>
        </p:txBody>
      </p:sp>
    </p:spTree>
    <p:extLst>
      <p:ext uri="{BB962C8B-B14F-4D97-AF65-F5344CB8AC3E}">
        <p14:creationId xmlns:p14="http://schemas.microsoft.com/office/powerpoint/2010/main" val="36079435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73F44-CEC2-407A-AABF-E883E8D224C2}" type="datetimeFigureOut">
              <a:rPr lang="en-US" smtClean="0"/>
              <a:t>1/23/20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BCB9B-6597-48A4-BB99-414FB3810351}" type="slidenum">
              <a:rPr lang="en-US" smtClean="0"/>
              <a:t>‹#›</a:t>
            </a:fld>
            <a:endParaRPr lang="en-US"/>
          </a:p>
        </p:txBody>
      </p:sp>
    </p:spTree>
    <p:extLst>
      <p:ext uri="{BB962C8B-B14F-4D97-AF65-F5344CB8AC3E}">
        <p14:creationId xmlns:p14="http://schemas.microsoft.com/office/powerpoint/2010/main" val="17630080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573F44-CEC2-407A-AABF-E883E8D224C2}" type="datetimeFigureOut">
              <a:rPr lang="en-US" smtClean="0"/>
              <a:t>1/23/20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BCB9B-6597-48A4-BB99-414FB3810351}" type="slidenum">
              <a:rPr lang="en-US" smtClean="0"/>
              <a:t>‹#›</a:t>
            </a:fld>
            <a:endParaRPr lang="en-US"/>
          </a:p>
        </p:txBody>
      </p:sp>
    </p:spTree>
    <p:extLst>
      <p:ext uri="{BB962C8B-B14F-4D97-AF65-F5344CB8AC3E}">
        <p14:creationId xmlns:p14="http://schemas.microsoft.com/office/powerpoint/2010/main" val="28412649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573F44-CEC2-407A-AABF-E883E8D224C2}" type="datetimeFigureOut">
              <a:rPr lang="en-US" smtClean="0"/>
              <a:t>1/23/20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BCB9B-6597-48A4-BB99-414FB3810351}" type="slidenum">
              <a:rPr lang="en-US" smtClean="0"/>
              <a:t>‹#›</a:t>
            </a:fld>
            <a:endParaRPr lang="en-US"/>
          </a:p>
        </p:txBody>
      </p:sp>
    </p:spTree>
    <p:extLst>
      <p:ext uri="{BB962C8B-B14F-4D97-AF65-F5344CB8AC3E}">
        <p14:creationId xmlns:p14="http://schemas.microsoft.com/office/powerpoint/2010/main" val="27842307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573F44-CEC2-407A-AABF-E883E8D224C2}" type="datetimeFigureOut">
              <a:rPr lang="en-US" smtClean="0"/>
              <a:t>1/23/20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7BCB9B-6597-48A4-BB99-414FB3810351}" type="slidenum">
              <a:rPr lang="en-US" smtClean="0"/>
              <a:t>‹#›</a:t>
            </a:fld>
            <a:endParaRPr lang="en-US"/>
          </a:p>
        </p:txBody>
      </p:sp>
    </p:spTree>
    <p:extLst>
      <p:ext uri="{BB962C8B-B14F-4D97-AF65-F5344CB8AC3E}">
        <p14:creationId xmlns:p14="http://schemas.microsoft.com/office/powerpoint/2010/main" val="16183072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573F44-CEC2-407A-AABF-E883E8D224C2}" type="datetimeFigureOut">
              <a:rPr lang="en-US" smtClean="0"/>
              <a:t>1/23/20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BCB9B-6597-48A4-BB99-414FB3810351}" type="slidenum">
              <a:rPr lang="en-US" smtClean="0"/>
              <a:t>‹#›</a:t>
            </a:fld>
            <a:endParaRPr lang="en-US"/>
          </a:p>
        </p:txBody>
      </p:sp>
    </p:spTree>
    <p:extLst>
      <p:ext uri="{BB962C8B-B14F-4D97-AF65-F5344CB8AC3E}">
        <p14:creationId xmlns:p14="http://schemas.microsoft.com/office/powerpoint/2010/main" val="26965103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73F44-CEC2-407A-AABF-E883E8D224C2}" type="datetimeFigureOut">
              <a:rPr lang="en-US" smtClean="0"/>
              <a:t>1/23/20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BCB9B-6597-48A4-BB99-414FB3810351}" type="slidenum">
              <a:rPr lang="en-US" smtClean="0"/>
              <a:t>‹#›</a:t>
            </a:fld>
            <a:endParaRPr lang="en-US"/>
          </a:p>
        </p:txBody>
      </p:sp>
    </p:spTree>
    <p:extLst>
      <p:ext uri="{BB962C8B-B14F-4D97-AF65-F5344CB8AC3E}">
        <p14:creationId xmlns:p14="http://schemas.microsoft.com/office/powerpoint/2010/main" val="5457515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73F44-CEC2-407A-AABF-E883E8D224C2}" type="datetimeFigureOut">
              <a:rPr lang="en-US" smtClean="0"/>
              <a:t>1/23/20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BCB9B-6597-48A4-BB99-414FB3810351}" type="slidenum">
              <a:rPr lang="en-US" smtClean="0"/>
              <a:t>‹#›</a:t>
            </a:fld>
            <a:endParaRPr lang="en-US"/>
          </a:p>
        </p:txBody>
      </p:sp>
    </p:spTree>
    <p:extLst>
      <p:ext uri="{BB962C8B-B14F-4D97-AF65-F5344CB8AC3E}">
        <p14:creationId xmlns:p14="http://schemas.microsoft.com/office/powerpoint/2010/main" val="39271644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73F44-CEC2-407A-AABF-E883E8D224C2}" type="datetimeFigureOut">
              <a:rPr lang="en-US" smtClean="0"/>
              <a:t>1/23/20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BCB9B-6597-48A4-BB99-414FB3810351}" type="slidenum">
              <a:rPr lang="en-US" smtClean="0"/>
              <a:t>‹#›</a:t>
            </a:fld>
            <a:endParaRPr lang="en-US"/>
          </a:p>
        </p:txBody>
      </p:sp>
    </p:spTree>
    <p:extLst>
      <p:ext uri="{BB962C8B-B14F-4D97-AF65-F5344CB8AC3E}">
        <p14:creationId xmlns:p14="http://schemas.microsoft.com/office/powerpoint/2010/main" val="30396658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73F44-CEC2-407A-AABF-E883E8D224C2}" type="datetimeFigureOut">
              <a:rPr lang="en-US" smtClean="0"/>
              <a:t>1/23/20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BCB9B-6597-48A4-BB99-414FB3810351}" type="slidenum">
              <a:rPr lang="en-US" smtClean="0"/>
              <a:t>‹#›</a:t>
            </a:fld>
            <a:endParaRPr lang="en-US"/>
          </a:p>
        </p:txBody>
      </p:sp>
    </p:spTree>
    <p:extLst>
      <p:ext uri="{BB962C8B-B14F-4D97-AF65-F5344CB8AC3E}">
        <p14:creationId xmlns:p14="http://schemas.microsoft.com/office/powerpoint/2010/main" val="58285179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0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http://www.nessus.org/"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nable.com/products/nessus-home" TargetMode="External"/><Relationship Id="rId3" Type="http://schemas.openxmlformats.org/officeDocument/2006/relationships/hyperlink" Target="https://plugins.nessus.org/v2/offline.php"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ocalhost:8834/"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cpdump.org/" TargetMode="External"/><Relationship Id="rId3" Type="http://schemas.openxmlformats.org/officeDocument/2006/relationships/image" Target="../media/image1.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127.0.0.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scapy%20exercise.doc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kloth.net/services/traceroute.php" TargetMode="External"/><Relationship Id="rId4" Type="http://schemas.openxmlformats.org/officeDocument/2006/relationships/hyperlink" Target="http://www.net.cmu.edu/cgi-bin/netops.cgi" TargetMode="External"/><Relationship Id="rId5" Type="http://schemas.openxmlformats.org/officeDocument/2006/relationships/hyperlink" Target="http://www.tracert.com/" TargetMode="External"/><Relationship Id="rId1" Type="http://schemas.openxmlformats.org/officeDocument/2006/relationships/slideLayout" Target="../slideLayouts/slideLayout2.xml"/><Relationship Id="rId2" Type="http://schemas.openxmlformats.org/officeDocument/2006/relationships/hyperlink" Target="http://www.traceroute,or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arget.tg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nmap.org/book/man-port-scanning-basics.html"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u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 </a:t>
            </a:r>
            <a:r>
              <a:rPr lang="en-US" dirty="0"/>
              <a:t/>
            </a:r>
            <a:br>
              <a:rPr lang="en-US" dirty="0"/>
            </a:br>
            <a:r>
              <a:rPr lang="en-US" b="1" dirty="0"/>
              <a:t> </a:t>
            </a:r>
            <a:r>
              <a:rPr lang="en-US" dirty="0"/>
              <a:t/>
            </a:r>
            <a:br>
              <a:rPr lang="en-US" dirty="0"/>
            </a:br>
            <a:r>
              <a:rPr lang="en-US" b="1" dirty="0"/>
              <a:t> </a:t>
            </a:r>
            <a:r>
              <a:rPr lang="en-US" dirty="0"/>
              <a:t/>
            </a:r>
            <a:br>
              <a:rPr lang="en-US" dirty="0"/>
            </a:br>
            <a:r>
              <a:rPr lang="en-US" dirty="0" smtClean="0">
                <a:effectLst/>
              </a:rPr>
              <a:t/>
            </a:r>
            <a:br>
              <a:rPr lang="en-US" dirty="0" smtClean="0">
                <a:effectLst/>
              </a:rPr>
            </a:br>
            <a:r>
              <a:rPr lang="en-US" b="1" dirty="0" smtClean="0"/>
              <a:t>SCANNING</a:t>
            </a:r>
            <a:br>
              <a:rPr lang="en-US" b="1" dirty="0" smtClean="0"/>
            </a:br>
            <a:r>
              <a:rPr lang="en-US" dirty="0"/>
              <a:t/>
            </a:r>
            <a:br>
              <a:rPr lang="en-US" dirty="0"/>
            </a:br>
            <a:r>
              <a:rPr lang="en-US" b="1" dirty="0"/>
              <a:t> </a:t>
            </a:r>
            <a:r>
              <a:rPr lang="en-US" dirty="0"/>
              <a:t/>
            </a:r>
            <a:br>
              <a:rPr lang="en-US" dirty="0"/>
            </a:br>
            <a:r>
              <a:rPr lang="en-US" dirty="0"/>
              <a:t> </a:t>
            </a:r>
            <a:br>
              <a:rPr lang="en-US" dirty="0"/>
            </a:br>
            <a:endParaRPr lang="en-US" dirty="0"/>
          </a:p>
        </p:txBody>
      </p:sp>
      <p:sp>
        <p:nvSpPr>
          <p:cNvPr id="3" name="Subtitle 2"/>
          <p:cNvSpPr>
            <a:spLocks noGrp="1"/>
          </p:cNvSpPr>
          <p:nvPr>
            <p:ph type="subTitle" idx="1"/>
          </p:nvPr>
        </p:nvSpPr>
        <p:spPr/>
        <p:txBody>
          <a:bodyPr>
            <a:normAutofit/>
          </a:bodyPr>
          <a:lstStyle/>
          <a:p>
            <a:pPr algn="r"/>
            <a:r>
              <a:rPr lang="en-US" dirty="0" smtClean="0"/>
              <a:t>			</a:t>
            </a:r>
            <a:endParaRPr lang="en-US" sz="2000" dirty="0"/>
          </a:p>
        </p:txBody>
      </p:sp>
      <p:cxnSp>
        <p:nvCxnSpPr>
          <p:cNvPr id="4" name="Straight Connector 3"/>
          <p:cNvCxnSpPr/>
          <p:nvPr/>
        </p:nvCxnSpPr>
        <p:spPr>
          <a:xfrm>
            <a:off x="1447800" y="2362200"/>
            <a:ext cx="635317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600199" y="3581400"/>
            <a:ext cx="6353175"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5362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Tip: Handling Large Scans by </a:t>
            </a:r>
            <a:br>
              <a:rPr lang="en-US" b="1" dirty="0"/>
            </a:br>
            <a:r>
              <a:rPr lang="en-US" b="1" dirty="0"/>
              <a:t>Speeding Up </a:t>
            </a:r>
            <a:r>
              <a:rPr lang="en-US" b="1" dirty="0" smtClean="0"/>
              <a:t>---2</a:t>
            </a:r>
            <a:endParaRPr lang="en-US" b="1" dirty="0"/>
          </a:p>
        </p:txBody>
      </p:sp>
      <p:sp>
        <p:nvSpPr>
          <p:cNvPr id="3" name="Content Placeholder 2"/>
          <p:cNvSpPr>
            <a:spLocks noGrp="1"/>
          </p:cNvSpPr>
          <p:nvPr>
            <p:ph idx="1"/>
          </p:nvPr>
        </p:nvSpPr>
        <p:spPr/>
        <p:txBody>
          <a:bodyPr>
            <a:normAutofit fontScale="32500" lnSpcReduction="20000"/>
          </a:bodyPr>
          <a:lstStyle/>
          <a:p>
            <a:r>
              <a:rPr lang="en-US" sz="9200" dirty="0"/>
              <a:t>A final approach for speeding up scans of large numbers </a:t>
            </a:r>
            <a:r>
              <a:rPr lang="en-US" sz="9200" dirty="0" smtClean="0"/>
              <a:t>of ports</a:t>
            </a:r>
          </a:p>
          <a:p>
            <a:pPr marL="514350" indent="-514350">
              <a:buFont typeface="+mj-lt"/>
              <a:buAutoNum type="arabicParenR" startAt="5"/>
            </a:pPr>
            <a:r>
              <a:rPr lang="en-US" sz="9200" dirty="0"/>
              <a:t>Use hyper-fast port scanning </a:t>
            </a:r>
            <a:r>
              <a:rPr lang="en-US" sz="9200" dirty="0" smtClean="0"/>
              <a:t>methods</a:t>
            </a:r>
          </a:p>
          <a:p>
            <a:pPr lvl="1"/>
            <a:r>
              <a:rPr lang="en-US" sz="6800" dirty="0"/>
              <a:t>Large number of scanning machines, and/or</a:t>
            </a:r>
          </a:p>
          <a:p>
            <a:pPr lvl="1"/>
            <a:r>
              <a:rPr lang="en-US" sz="6800" dirty="0" smtClean="0"/>
              <a:t>Much </a:t>
            </a:r>
            <a:r>
              <a:rPr lang="en-US" sz="6800" dirty="0"/>
              <a:t>faster packet send-rate from existing machine, lowering </a:t>
            </a:r>
            <a:r>
              <a:rPr lang="en-US" sz="6800" dirty="0" smtClean="0"/>
              <a:t>time outs </a:t>
            </a:r>
            <a:r>
              <a:rPr lang="en-US" sz="6800" dirty="0"/>
              <a:t>(but may lose packets), and/or</a:t>
            </a:r>
          </a:p>
          <a:p>
            <a:pPr lvl="1"/>
            <a:r>
              <a:rPr lang="en-US" sz="6800" dirty="0" smtClean="0"/>
              <a:t>Moving </a:t>
            </a:r>
            <a:r>
              <a:rPr lang="en-US" sz="6800" dirty="0"/>
              <a:t>closer to targets, near high-bandwidth backbone, and/or</a:t>
            </a:r>
          </a:p>
          <a:p>
            <a:pPr lvl="1"/>
            <a:r>
              <a:rPr lang="en-US" sz="6800" dirty="0" smtClean="0"/>
              <a:t>Very </a:t>
            </a:r>
            <a:r>
              <a:rPr lang="en-US" sz="6800" dirty="0"/>
              <a:t>fast scanning tools, like those featured ¡n Dan </a:t>
            </a:r>
            <a:r>
              <a:rPr lang="en-US" sz="6800" dirty="0" err="1"/>
              <a:t>Kaminsky's</a:t>
            </a:r>
            <a:endParaRPr lang="en-US" sz="6800" dirty="0"/>
          </a:p>
          <a:p>
            <a:pPr marL="400050" lvl="1" indent="0">
              <a:buNone/>
            </a:pPr>
            <a:r>
              <a:rPr lang="en-US" sz="6800" dirty="0" smtClean="0"/>
              <a:t>      Scan </a:t>
            </a:r>
            <a:r>
              <a:rPr lang="en-US" sz="6800" dirty="0"/>
              <a:t>Rand</a:t>
            </a:r>
          </a:p>
          <a:p>
            <a:pPr lvl="1"/>
            <a:r>
              <a:rPr lang="en-US" sz="6800" dirty="0" smtClean="0"/>
              <a:t>Be </a:t>
            </a:r>
            <a:r>
              <a:rPr lang="en-US" sz="6800" dirty="0"/>
              <a:t>careful of network bottlenecks in attacking and </a:t>
            </a:r>
            <a:r>
              <a:rPr lang="en-US" sz="6800" dirty="0" smtClean="0"/>
              <a:t>target infrastructure</a:t>
            </a:r>
            <a:r>
              <a:rPr lang="en-US" sz="6800" dirty="0"/>
              <a:t>!</a:t>
            </a:r>
          </a:p>
          <a:p>
            <a:pPr lvl="1"/>
            <a:r>
              <a:rPr lang="en-US" sz="6800" dirty="0" smtClean="0"/>
              <a:t>You </a:t>
            </a:r>
            <a:r>
              <a:rPr lang="en-US" sz="6800" dirty="0"/>
              <a:t>could create a denial of service attack</a:t>
            </a:r>
          </a:p>
          <a:p>
            <a:endParaRPr lang="en-US" sz="2200" dirty="0"/>
          </a:p>
        </p:txBody>
      </p:sp>
    </p:spTree>
    <p:extLst>
      <p:ext uri="{BB962C8B-B14F-4D97-AF65-F5344CB8AC3E}">
        <p14:creationId xmlns:p14="http://schemas.microsoft.com/office/powerpoint/2010/main" val="37503638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Nmap </a:t>
            </a:r>
            <a:r>
              <a:rPr lang="en-US" b="1" dirty="0"/>
              <a:t>Script </a:t>
            </a:r>
            <a:r>
              <a:rPr lang="en-US" b="1" dirty="0" smtClean="0"/>
              <a:t>Categories</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Developers </a:t>
            </a:r>
            <a:r>
              <a:rPr lang="en-US" dirty="0"/>
              <a:t>who create </a:t>
            </a:r>
            <a:r>
              <a:rPr lang="en-US" dirty="0" smtClean="0"/>
              <a:t>NSE </a:t>
            </a:r>
            <a:r>
              <a:rPr lang="en-US" dirty="0"/>
              <a:t>scripts identify </a:t>
            </a:r>
            <a:r>
              <a:rPr lang="en-US" dirty="0" smtClean="0"/>
              <a:t>each script </a:t>
            </a:r>
            <a:r>
              <a:rPr lang="en-US" dirty="0"/>
              <a:t>in one </a:t>
            </a:r>
            <a:r>
              <a:rPr lang="en-US" dirty="0" smtClean="0"/>
              <a:t>more </a:t>
            </a:r>
            <a:r>
              <a:rPr lang="en-US" dirty="0"/>
              <a:t>categories</a:t>
            </a:r>
            <a:r>
              <a:rPr lang="en-US" dirty="0" smtClean="0"/>
              <a:t>:</a:t>
            </a:r>
          </a:p>
          <a:p>
            <a:pPr lvl="1"/>
            <a:r>
              <a:rPr lang="en-US" b="1" dirty="0"/>
              <a:t>S</a:t>
            </a:r>
            <a:r>
              <a:rPr lang="en-US" b="1" dirty="0" smtClean="0"/>
              <a:t>afe</a:t>
            </a:r>
            <a:r>
              <a:rPr lang="en-US" dirty="0"/>
              <a:t>: Not designed to crash targets, </a:t>
            </a:r>
            <a:r>
              <a:rPr lang="en-US" dirty="0" smtClean="0"/>
              <a:t>consume </a:t>
            </a:r>
            <a:r>
              <a:rPr lang="en-US" dirty="0"/>
              <a:t>bandwidth, </a:t>
            </a:r>
            <a:r>
              <a:rPr lang="en-US" dirty="0" smtClean="0"/>
              <a:t>or exploit </a:t>
            </a:r>
            <a:r>
              <a:rPr lang="en-US" dirty="0" err="1" smtClean="0"/>
              <a:t>vulns</a:t>
            </a:r>
            <a:r>
              <a:rPr lang="en-US" dirty="0" smtClean="0"/>
              <a:t> </a:t>
            </a:r>
          </a:p>
          <a:p>
            <a:pPr lvl="1"/>
            <a:r>
              <a:rPr lang="en-US" sz="2900" b="1" dirty="0" smtClean="0"/>
              <a:t>Intrusive</a:t>
            </a:r>
            <a:r>
              <a:rPr lang="en-US" dirty="0"/>
              <a:t>: May </a:t>
            </a:r>
            <a:r>
              <a:rPr lang="en-US" dirty="0" smtClean="0"/>
              <a:t>leave </a:t>
            </a:r>
            <a:r>
              <a:rPr lang="en-US" dirty="0"/>
              <a:t>l</a:t>
            </a:r>
            <a:r>
              <a:rPr lang="en-US" dirty="0" smtClean="0"/>
              <a:t>ogs</a:t>
            </a:r>
            <a:r>
              <a:rPr lang="en-US" dirty="0"/>
              <a:t>, guess passwords, or </a:t>
            </a:r>
            <a:r>
              <a:rPr lang="en-US" dirty="0" smtClean="0"/>
              <a:t> otherwise impact the target</a:t>
            </a:r>
          </a:p>
          <a:p>
            <a:pPr lvl="1"/>
            <a:r>
              <a:rPr lang="en-US" sz="2900" b="1" dirty="0" err="1"/>
              <a:t>Auth</a:t>
            </a:r>
            <a:r>
              <a:rPr lang="en-US" dirty="0" smtClean="0"/>
              <a:t>: </a:t>
            </a:r>
            <a:r>
              <a:rPr lang="en-US" dirty="0"/>
              <a:t>Test for issues </a:t>
            </a:r>
            <a:r>
              <a:rPr lang="en-US" dirty="0" smtClean="0"/>
              <a:t>associated with authentication</a:t>
            </a:r>
            <a:endParaRPr lang="en-US" dirty="0"/>
          </a:p>
          <a:p>
            <a:pPr lvl="1"/>
            <a:r>
              <a:rPr lang="en-US" sz="2900" b="1" dirty="0"/>
              <a:t>Malware</a:t>
            </a:r>
            <a:r>
              <a:rPr lang="en-US" dirty="0"/>
              <a:t>: </a:t>
            </a:r>
            <a:r>
              <a:rPr lang="en-US" dirty="0" smtClean="0"/>
              <a:t>Detect network-accessible malware or backdoor</a:t>
            </a:r>
          </a:p>
          <a:p>
            <a:pPr lvl="1"/>
            <a:r>
              <a:rPr lang="en-US" sz="2900" b="1" dirty="0"/>
              <a:t>Version</a:t>
            </a:r>
            <a:r>
              <a:rPr lang="en-US" dirty="0" smtClean="0"/>
              <a:t> </a:t>
            </a:r>
            <a:r>
              <a:rPr lang="en-US" dirty="0"/>
              <a:t>D</a:t>
            </a:r>
            <a:r>
              <a:rPr lang="en-US" dirty="0" smtClean="0"/>
              <a:t>etect </a:t>
            </a:r>
            <a:r>
              <a:rPr lang="en-US" dirty="0"/>
              <a:t>the version of target's </a:t>
            </a:r>
            <a:r>
              <a:rPr lang="en-US" dirty="0" smtClean="0"/>
              <a:t>services</a:t>
            </a:r>
          </a:p>
          <a:p>
            <a:pPr lvl="1"/>
            <a:r>
              <a:rPr lang="en-US" sz="2900" b="1" dirty="0"/>
              <a:t>Discovery</a:t>
            </a:r>
            <a:r>
              <a:rPr lang="en-US" dirty="0" smtClean="0"/>
              <a:t>: </a:t>
            </a:r>
            <a:r>
              <a:rPr lang="en-US" dirty="0"/>
              <a:t>Info </a:t>
            </a:r>
            <a:r>
              <a:rPr lang="en-US" dirty="0" smtClean="0"/>
              <a:t>gathering </a:t>
            </a:r>
            <a:r>
              <a:rPr lang="en-US" dirty="0"/>
              <a:t>about target environment</a:t>
            </a:r>
          </a:p>
          <a:p>
            <a:pPr lvl="1"/>
            <a:r>
              <a:rPr lang="en-US" sz="2900" b="1" dirty="0" err="1"/>
              <a:t>Vuln</a:t>
            </a:r>
            <a:r>
              <a:rPr lang="en-US" dirty="0"/>
              <a:t>: Look for a given </a:t>
            </a:r>
            <a:r>
              <a:rPr lang="en-US" dirty="0" smtClean="0"/>
              <a:t>vulnerability </a:t>
            </a:r>
            <a:r>
              <a:rPr lang="en-US" dirty="0"/>
              <a:t>in the target</a:t>
            </a:r>
          </a:p>
          <a:p>
            <a:pPr lvl="1"/>
            <a:r>
              <a:rPr lang="en-US" sz="2900" b="1" dirty="0"/>
              <a:t>External</a:t>
            </a:r>
            <a:r>
              <a:rPr lang="en-US" dirty="0"/>
              <a:t>: Sends </a:t>
            </a:r>
            <a:r>
              <a:rPr lang="en-US" dirty="0" smtClean="0"/>
              <a:t>informati</a:t>
            </a:r>
            <a:r>
              <a:rPr lang="en-US" dirty="0"/>
              <a:t>o</a:t>
            </a:r>
            <a:r>
              <a:rPr lang="en-US" dirty="0" smtClean="0"/>
              <a:t>n </a:t>
            </a:r>
            <a:r>
              <a:rPr lang="en-US" dirty="0"/>
              <a:t>to </a:t>
            </a:r>
            <a:r>
              <a:rPr lang="en-US" dirty="0" smtClean="0"/>
              <a:t>third-party </a:t>
            </a:r>
            <a:r>
              <a:rPr lang="en-US" dirty="0"/>
              <a:t>for </a:t>
            </a:r>
            <a:r>
              <a:rPr lang="en-US" dirty="0" smtClean="0"/>
              <a:t>lookup </a:t>
            </a:r>
            <a:r>
              <a:rPr lang="en-US" dirty="0"/>
              <a:t>(</a:t>
            </a:r>
            <a:r>
              <a:rPr lang="en-US" dirty="0" smtClean="0"/>
              <a:t>example: whois).Third </a:t>
            </a:r>
            <a:r>
              <a:rPr lang="en-US" dirty="0"/>
              <a:t>party could record query, response, or </a:t>
            </a:r>
            <a:r>
              <a:rPr lang="en-US" dirty="0" smtClean="0"/>
              <a:t>IP </a:t>
            </a:r>
            <a:r>
              <a:rPr lang="en-US" dirty="0"/>
              <a:t>address</a:t>
            </a:r>
          </a:p>
          <a:p>
            <a:pPr lvl="1"/>
            <a:r>
              <a:rPr lang="en-US" sz="2900" b="1" dirty="0"/>
              <a:t>Default</a:t>
            </a:r>
            <a:r>
              <a:rPr lang="en-US" dirty="0" smtClean="0"/>
              <a:t>: </a:t>
            </a:r>
            <a:r>
              <a:rPr lang="en-US" dirty="0"/>
              <a:t>Run this set of scripts when N</a:t>
            </a:r>
            <a:r>
              <a:rPr lang="en-US" dirty="0" smtClean="0"/>
              <a:t>map </a:t>
            </a:r>
            <a:r>
              <a:rPr lang="en-US" dirty="0"/>
              <a:t>i</a:t>
            </a:r>
            <a:r>
              <a:rPr lang="en-US" dirty="0" smtClean="0"/>
              <a:t>s </a:t>
            </a:r>
            <a:r>
              <a:rPr lang="en-US" dirty="0"/>
              <a:t>invoked just </a:t>
            </a:r>
            <a:r>
              <a:rPr lang="en-US" dirty="0" smtClean="0"/>
              <a:t>using  </a:t>
            </a:r>
            <a:r>
              <a:rPr lang="en-US" b="1" dirty="0" smtClean="0"/>
              <a:t>-</a:t>
            </a:r>
            <a:r>
              <a:rPr lang="en-US" b="1" dirty="0" err="1" smtClean="0"/>
              <a:t>sC</a:t>
            </a:r>
            <a:r>
              <a:rPr lang="en-US" b="1" dirty="0" smtClean="0"/>
              <a:t> </a:t>
            </a:r>
            <a:r>
              <a:rPr lang="en-US" dirty="0"/>
              <a:t>o</a:t>
            </a:r>
            <a:r>
              <a:rPr lang="en-US" dirty="0" smtClean="0"/>
              <a:t>r </a:t>
            </a:r>
            <a:r>
              <a:rPr lang="en-US" b="1" dirty="0" smtClean="0"/>
              <a:t>-A </a:t>
            </a:r>
            <a:r>
              <a:rPr lang="en-US" dirty="0" smtClean="0"/>
              <a:t>without </a:t>
            </a:r>
            <a:r>
              <a:rPr lang="en-US" dirty="0"/>
              <a:t>a </a:t>
            </a:r>
            <a:r>
              <a:rPr lang="en-US" dirty="0" smtClean="0"/>
              <a:t>category </a:t>
            </a:r>
            <a:r>
              <a:rPr lang="en-US" dirty="0"/>
              <a:t>o</a:t>
            </a:r>
            <a:r>
              <a:rPr lang="en-US" dirty="0" smtClean="0"/>
              <a:t>f </a:t>
            </a:r>
            <a:r>
              <a:rPr lang="en-US" dirty="0"/>
              <a:t>individual script specified</a:t>
            </a:r>
          </a:p>
        </p:txBody>
      </p:sp>
    </p:spTree>
    <p:extLst>
      <p:ext uri="{BB962C8B-B14F-4D97-AF65-F5344CB8AC3E}">
        <p14:creationId xmlns:p14="http://schemas.microsoft.com/office/powerpoint/2010/main" val="14586069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Example of  Scripts</a:t>
            </a:r>
            <a:endParaRPr lang="en-US" b="1" dirty="0"/>
          </a:p>
        </p:txBody>
      </p:sp>
      <p:sp>
        <p:nvSpPr>
          <p:cNvPr id="3" name="Content Placeholder 2"/>
          <p:cNvSpPr>
            <a:spLocks noGrp="1"/>
          </p:cNvSpPr>
          <p:nvPr>
            <p:ph idx="1"/>
          </p:nvPr>
        </p:nvSpPr>
        <p:spPr/>
        <p:txBody>
          <a:bodyPr>
            <a:noAutofit/>
          </a:bodyPr>
          <a:lstStyle/>
          <a:p>
            <a:r>
              <a:rPr lang="en-US" sz="2400" dirty="0"/>
              <a:t>Scripts are located in their own directory inside the Nmap data directory </a:t>
            </a:r>
          </a:p>
          <a:p>
            <a:pPr lvl="1"/>
            <a:r>
              <a:rPr lang="en-US" sz="2200" dirty="0"/>
              <a:t> Often </a:t>
            </a:r>
            <a:r>
              <a:rPr lang="en-US" b="1" dirty="0"/>
              <a:t>/</a:t>
            </a:r>
            <a:r>
              <a:rPr lang="en-US" b="1" dirty="0" err="1" smtClean="0"/>
              <a:t>usr</a:t>
            </a:r>
            <a:r>
              <a:rPr lang="en-US" b="1" dirty="0" smtClean="0"/>
              <a:t>/share/</a:t>
            </a:r>
            <a:r>
              <a:rPr lang="en-US" b="1" dirty="0" err="1" smtClean="0"/>
              <a:t>nmap</a:t>
            </a:r>
            <a:r>
              <a:rPr lang="en-US" b="1" dirty="0" smtClean="0"/>
              <a:t>/scripts</a:t>
            </a:r>
            <a:r>
              <a:rPr lang="en-US" b="1" dirty="0"/>
              <a:t>/</a:t>
            </a:r>
          </a:p>
          <a:p>
            <a:r>
              <a:rPr lang="en-US" sz="2400" dirty="0"/>
              <a:t>The file </a:t>
            </a:r>
            <a:r>
              <a:rPr lang="en-US" sz="2400" dirty="0" err="1"/>
              <a:t>script.db</a:t>
            </a:r>
            <a:r>
              <a:rPr lang="en-US" sz="2400" dirty="0"/>
              <a:t> inventories and categorize the various types </a:t>
            </a:r>
          </a:p>
          <a:p>
            <a:r>
              <a:rPr lang="en-US" sz="2400" dirty="0"/>
              <a:t>Several dozen scripts look  for a variety of different conditions:</a:t>
            </a:r>
          </a:p>
          <a:p>
            <a:pPr lvl="1"/>
            <a:r>
              <a:rPr lang="en-US" sz="2000" dirty="0"/>
              <a:t>Look for common SMB  vulnerabilities on target windows  machines</a:t>
            </a:r>
          </a:p>
          <a:p>
            <a:pPr lvl="1"/>
            <a:r>
              <a:rPr lang="en-US" sz="2000" dirty="0"/>
              <a:t>Determine if an FTP server supports bounce scans</a:t>
            </a:r>
          </a:p>
          <a:p>
            <a:pPr lvl="1"/>
            <a:r>
              <a:rPr lang="en-US" sz="2000" dirty="0"/>
              <a:t>DNS  servers supporting zone transfer </a:t>
            </a:r>
          </a:p>
          <a:p>
            <a:pPr lvl="1"/>
            <a:r>
              <a:rPr lang="en-US" sz="2000" dirty="0"/>
              <a:t>Tell if a Windows shell is on a given port </a:t>
            </a:r>
          </a:p>
          <a:p>
            <a:pPr lvl="1"/>
            <a:r>
              <a:rPr lang="en-US" sz="2000" dirty="0"/>
              <a:t>Test if SMTP server can he used as a relay</a:t>
            </a:r>
          </a:p>
          <a:p>
            <a:pPr lvl="1"/>
            <a:r>
              <a:rPr lang="en-US" sz="2000" dirty="0"/>
              <a:t>Many, many more</a:t>
            </a:r>
          </a:p>
        </p:txBody>
      </p:sp>
    </p:spTree>
    <p:extLst>
      <p:ext uri="{BB962C8B-B14F-4D97-AF65-F5344CB8AC3E}">
        <p14:creationId xmlns:p14="http://schemas.microsoft.com/office/powerpoint/2010/main" val="13634945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NSE Exercise</a:t>
            </a:r>
          </a:p>
        </p:txBody>
      </p:sp>
      <p:sp>
        <p:nvSpPr>
          <p:cNvPr id="3" name="Content Placeholder 2"/>
          <p:cNvSpPr>
            <a:spLocks noGrp="1"/>
          </p:cNvSpPr>
          <p:nvPr>
            <p:ph idx="1"/>
          </p:nvPr>
        </p:nvSpPr>
        <p:spPr/>
        <p:txBody>
          <a:bodyPr/>
          <a:lstStyle/>
          <a:p>
            <a:r>
              <a:rPr lang="en-US" dirty="0"/>
              <a:t>Look at the different kinds of </a:t>
            </a:r>
            <a:r>
              <a:rPr lang="en-US" dirty="0" smtClean="0"/>
              <a:t>scripts that </a:t>
            </a:r>
            <a:r>
              <a:rPr lang="en-US" dirty="0"/>
              <a:t>Nmap </a:t>
            </a:r>
            <a:r>
              <a:rPr lang="en-US" dirty="0" smtClean="0"/>
              <a:t>supports</a:t>
            </a:r>
          </a:p>
          <a:p>
            <a:pPr marL="0" indent="0">
              <a:buNone/>
            </a:pP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mousepad</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usr</a:t>
            </a:r>
            <a:r>
              <a:rPr lang="en-US" sz="2000" dirty="0" smtClean="0">
                <a:latin typeface="Courier New" pitchFamily="49" charset="0"/>
                <a:cs typeface="Courier New" pitchFamily="49" charset="0"/>
              </a:rPr>
              <a:t>/share/</a:t>
            </a:r>
            <a:r>
              <a:rPr lang="en-US" sz="2000" dirty="0" err="1" smtClean="0">
                <a:latin typeface="Courier New" pitchFamily="49" charset="0"/>
                <a:cs typeface="Courier New" pitchFamily="49" charset="0"/>
              </a:rPr>
              <a:t>nmap</a:t>
            </a:r>
            <a:r>
              <a:rPr lang="en-US" sz="2000" dirty="0" smtClean="0">
                <a:latin typeface="Courier New" pitchFamily="49" charset="0"/>
                <a:cs typeface="Courier New" pitchFamily="49" charset="0"/>
              </a:rPr>
              <a:t>/scripts/</a:t>
            </a:r>
            <a:r>
              <a:rPr lang="en-US" sz="2000" dirty="0" err="1" smtClean="0">
                <a:latin typeface="Courier New" pitchFamily="49" charset="0"/>
                <a:cs typeface="Courier New" pitchFamily="49" charset="0"/>
              </a:rPr>
              <a:t>script.db</a:t>
            </a:r>
            <a:r>
              <a:rPr lang="en-US" sz="2000" dirty="0" smtClean="0">
                <a:latin typeface="Courier New" pitchFamily="49" charset="0"/>
                <a:cs typeface="Courier New" pitchFamily="49" charset="0"/>
              </a:rPr>
              <a:t> </a:t>
            </a:r>
          </a:p>
          <a:p>
            <a:r>
              <a:rPr lang="en-US" dirty="0"/>
              <a:t>Let's count the number of scripts in some of the </a:t>
            </a:r>
            <a:r>
              <a:rPr lang="en-US" dirty="0" smtClean="0"/>
              <a:t>categories</a:t>
            </a:r>
            <a:r>
              <a:rPr lang="en-US" dirty="0"/>
              <a:t>, by sending the </a:t>
            </a:r>
            <a:r>
              <a:rPr lang="en-US" dirty="0" err="1"/>
              <a:t>script.db</a:t>
            </a:r>
            <a:r>
              <a:rPr lang="en-US" dirty="0"/>
              <a:t> file through the </a:t>
            </a:r>
            <a:r>
              <a:rPr lang="en-US" b="1" dirty="0" err="1" smtClean="0"/>
              <a:t>wc</a:t>
            </a:r>
            <a:r>
              <a:rPr lang="en-US" b="1" dirty="0" smtClean="0"/>
              <a:t> (</a:t>
            </a:r>
            <a:r>
              <a:rPr lang="en-US" b="1" dirty="0" err="1"/>
              <a:t>wordcount</a:t>
            </a:r>
            <a:r>
              <a:rPr lang="en-US" dirty="0"/>
              <a:t>) </a:t>
            </a:r>
            <a:r>
              <a:rPr lang="en-US" dirty="0" smtClean="0"/>
              <a:t>command</a:t>
            </a:r>
          </a:p>
          <a:p>
            <a:pPr marL="0" indent="0">
              <a:buNone/>
            </a:pPr>
            <a:r>
              <a:rPr lang="en-US" sz="2400" dirty="0" smtClean="0">
                <a:latin typeface="Courier New" pitchFamily="49" charset="0"/>
                <a:cs typeface="Courier New" pitchFamily="49" charset="0"/>
              </a:rPr>
              <a:t># cat </a:t>
            </a:r>
            <a:r>
              <a:rPr lang="en-US" sz="2400" dirty="0" err="1" smtClean="0">
                <a:latin typeface="Courier New" pitchFamily="49" charset="0"/>
                <a:cs typeface="Courier New" pitchFamily="49" charset="0"/>
              </a:rPr>
              <a:t>script.db</a:t>
            </a:r>
            <a:r>
              <a:rPr lang="en-US" sz="2400" dirty="0" smtClean="0">
                <a:latin typeface="Courier New" pitchFamily="49" charset="0"/>
                <a:cs typeface="Courier New" pitchFamily="49" charset="0"/>
              </a:rPr>
              <a:t> | </a:t>
            </a:r>
            <a:r>
              <a:rPr lang="en-US" sz="2400" dirty="0" err="1" smtClean="0">
                <a:latin typeface="Courier New" pitchFamily="49" charset="0"/>
                <a:cs typeface="Courier New" pitchFamily="49" charset="0"/>
              </a:rPr>
              <a:t>grep</a:t>
            </a:r>
            <a:r>
              <a:rPr lang="en-US" sz="2400" dirty="0" smtClean="0">
                <a:latin typeface="Courier New" pitchFamily="49" charset="0"/>
                <a:cs typeface="Courier New" pitchFamily="49" charset="0"/>
              </a:rPr>
              <a:t> discovery | </a:t>
            </a:r>
            <a:r>
              <a:rPr lang="en-US" sz="2400" dirty="0" err="1" smtClean="0">
                <a:latin typeface="Courier New" pitchFamily="49" charset="0"/>
                <a:cs typeface="Courier New" pitchFamily="49" charset="0"/>
              </a:rPr>
              <a:t>wc</a:t>
            </a:r>
            <a:r>
              <a:rPr lang="en-US" sz="2400" dirty="0" smtClean="0">
                <a:latin typeface="Courier New" pitchFamily="49" charset="0"/>
                <a:cs typeface="Courier New" pitchFamily="49" charset="0"/>
              </a:rPr>
              <a:t> -l</a:t>
            </a:r>
            <a:endParaRPr lang="en-US" sz="2400" dirty="0">
              <a:latin typeface="Courier New" pitchFamily="49" charset="0"/>
              <a:cs typeface="Courier New" pitchFamily="49"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417638"/>
            <a:ext cx="1028700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758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subTnLst>
                                    <p:set>
                                      <p:cBhvr override="childStyle">
                                        <p:cTn dur="1" fill="hold" display="0" masterRel="sameClick" afterEffect="1">
                                          <p:stCondLst>
                                            <p:cond evt="end" delay="0">
                                              <p:tn val="5"/>
                                            </p:cond>
                                          </p:stCondLst>
                                        </p:cTn>
                                        <p:tgtEl>
                                          <p:spTgt spid="102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NSE </a:t>
            </a:r>
            <a:r>
              <a:rPr lang="en-US" b="1" dirty="0" smtClean="0"/>
              <a:t>http-</a:t>
            </a:r>
            <a:r>
              <a:rPr lang="en-US" b="1" dirty="0" err="1" smtClean="0"/>
              <a:t>robots.txt.nse</a:t>
            </a:r>
            <a:r>
              <a:rPr lang="en-US" b="1" dirty="0" smtClean="0"/>
              <a:t> </a:t>
            </a:r>
            <a:r>
              <a:rPr lang="en-US" b="1" dirty="0"/>
              <a:t>Script</a:t>
            </a:r>
          </a:p>
        </p:txBody>
      </p:sp>
      <p:sp>
        <p:nvSpPr>
          <p:cNvPr id="3" name="Content Placeholder 2"/>
          <p:cNvSpPr>
            <a:spLocks noGrp="1"/>
          </p:cNvSpPr>
          <p:nvPr>
            <p:ph idx="1"/>
          </p:nvPr>
        </p:nvSpPr>
        <p:spPr/>
        <p:txBody>
          <a:bodyPr>
            <a:normAutofit lnSpcReduction="10000"/>
          </a:bodyPr>
          <a:lstStyle/>
          <a:p>
            <a:pPr lvl="1"/>
            <a:r>
              <a:rPr lang="en-US" dirty="0" smtClean="0"/>
              <a:t>Let us </a:t>
            </a:r>
            <a:r>
              <a:rPr lang="en-US" dirty="0"/>
              <a:t>try running </a:t>
            </a:r>
            <a:r>
              <a:rPr lang="en-US" dirty="0" smtClean="0"/>
              <a:t>Nmap </a:t>
            </a:r>
            <a:r>
              <a:rPr lang="en-US" dirty="0" err="1" smtClean="0"/>
              <a:t>robots.txt.nse</a:t>
            </a:r>
            <a:r>
              <a:rPr lang="en-US" dirty="0" smtClean="0"/>
              <a:t> script </a:t>
            </a:r>
            <a:r>
              <a:rPr lang="en-US" dirty="0"/>
              <a:t>This script </a:t>
            </a:r>
            <a:r>
              <a:rPr lang="en-US" dirty="0" smtClean="0"/>
              <a:t>pulls </a:t>
            </a:r>
            <a:r>
              <a:rPr lang="en-US" b="1" dirty="0"/>
              <a:t>robsts.txt</a:t>
            </a:r>
            <a:r>
              <a:rPr lang="en-US" dirty="0"/>
              <a:t> files </a:t>
            </a:r>
            <a:r>
              <a:rPr lang="en-US" dirty="0" smtClean="0"/>
              <a:t>from target </a:t>
            </a:r>
            <a:r>
              <a:rPr lang="en-US" dirty="0"/>
              <a:t>web s</a:t>
            </a:r>
            <a:r>
              <a:rPr lang="en-US" dirty="0" smtClean="0"/>
              <a:t>ervers</a:t>
            </a:r>
            <a:endParaRPr lang="en-US" dirty="0"/>
          </a:p>
          <a:p>
            <a:pPr lvl="1"/>
            <a:r>
              <a:rPr lang="en-US" dirty="0" smtClean="0"/>
              <a:t>The robots.txt </a:t>
            </a:r>
            <a:r>
              <a:rPr lang="en-US" dirty="0"/>
              <a:t>file tells well-behaved web </a:t>
            </a:r>
            <a:r>
              <a:rPr lang="en-US" dirty="0" smtClean="0"/>
              <a:t>crawlers </a:t>
            </a:r>
            <a:r>
              <a:rPr lang="en-US" dirty="0"/>
              <a:t>to </a:t>
            </a:r>
            <a:r>
              <a:rPr lang="en-US" dirty="0" smtClean="0"/>
              <a:t>ignore </a:t>
            </a:r>
            <a:r>
              <a:rPr lang="en-US" dirty="0"/>
              <a:t>given </a:t>
            </a:r>
            <a:r>
              <a:rPr lang="en-US" dirty="0" smtClean="0"/>
              <a:t>pieces of </a:t>
            </a:r>
            <a:r>
              <a:rPr lang="en-US" dirty="0"/>
              <a:t>the file </a:t>
            </a:r>
            <a:r>
              <a:rPr lang="en-US" dirty="0" smtClean="0"/>
              <a:t>system </a:t>
            </a:r>
          </a:p>
          <a:p>
            <a:pPr lvl="1"/>
            <a:r>
              <a:rPr lang="en-US" dirty="0" smtClean="0"/>
              <a:t>Run </a:t>
            </a:r>
            <a:r>
              <a:rPr lang="en-US" dirty="0"/>
              <a:t>this script against </a:t>
            </a:r>
            <a:r>
              <a:rPr lang="en-US" dirty="0" smtClean="0"/>
              <a:t>10.144.30.* </a:t>
            </a:r>
            <a:r>
              <a:rPr lang="en-US" dirty="0"/>
              <a:t>just </a:t>
            </a:r>
            <a:r>
              <a:rPr lang="en-US" dirty="0" smtClean="0"/>
              <a:t>on TCP </a:t>
            </a:r>
            <a:r>
              <a:rPr lang="en-US" dirty="0"/>
              <a:t>port </a:t>
            </a:r>
            <a:r>
              <a:rPr lang="en-US" dirty="0" smtClean="0"/>
              <a:t>80</a:t>
            </a:r>
          </a:p>
          <a:p>
            <a:pPr marL="457200" lvl="1" indent="0">
              <a:buNone/>
            </a:pP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nmap</a:t>
            </a:r>
            <a:r>
              <a:rPr lang="en-US" dirty="0" smtClean="0">
                <a:latin typeface="Courier New" pitchFamily="49" charset="0"/>
                <a:cs typeface="Courier New" pitchFamily="49" charset="0"/>
              </a:rPr>
              <a:t> --script=</a:t>
            </a:r>
            <a:r>
              <a:rPr lang="en-US" b="1" dirty="0"/>
              <a:t> </a:t>
            </a:r>
            <a:r>
              <a:rPr lang="en-US" b="1" dirty="0" smtClean="0"/>
              <a:t>smb-vuln-ms17-010.nse</a:t>
            </a:r>
            <a:r>
              <a:rPr lang="en-US" dirty="0" smtClean="0">
                <a:latin typeface="Courier New" pitchFamily="49" charset="0"/>
                <a:cs typeface="Courier New" pitchFamily="49" charset="0"/>
              </a:rPr>
              <a:t> 10.5.86.0/24 </a:t>
            </a:r>
            <a:r>
              <a:rPr lang="mr-IN" dirty="0" smtClean="0">
                <a:latin typeface="Courier New" pitchFamily="49" charset="0"/>
                <a:cs typeface="Courier New" pitchFamily="49" charset="0"/>
              </a:rPr>
              <a:t>–</a:t>
            </a:r>
            <a:r>
              <a:rPr lang="en-US" dirty="0" smtClean="0">
                <a:latin typeface="Courier New" pitchFamily="49" charset="0"/>
                <a:cs typeface="Courier New" pitchFamily="49" charset="0"/>
              </a:rPr>
              <a:t>p445</a:t>
            </a:r>
          </a:p>
          <a:p>
            <a:pPr marL="457200" lvl="1" indent="0">
              <a:buNone/>
            </a:pPr>
            <a:r>
              <a:rPr lang="en-US" b="1" dirty="0" err="1" smtClean="0">
                <a:latin typeface="Courier New" pitchFamily="49" charset="0"/>
                <a:cs typeface="Courier New" pitchFamily="49" charset="0"/>
              </a:rPr>
              <a:t>metasploit</a:t>
            </a:r>
            <a:endParaRPr lang="en-US" b="1" dirty="0">
              <a:latin typeface="Courier New" pitchFamily="49" charset="0"/>
              <a:cs typeface="Courier New" pitchFamily="49" charset="0"/>
            </a:endParaRPr>
          </a:p>
          <a:p>
            <a:pPr marL="457200" lvl="1" indent="0">
              <a:buNone/>
            </a:pPr>
            <a:r>
              <a:rPr lang="en-US" b="1" dirty="0" err="1" smtClean="0">
                <a:latin typeface="Courier New" pitchFamily="49" charset="0"/>
                <a:cs typeface="Courier New" pitchFamily="49" charset="0"/>
              </a:rPr>
              <a:t>msfconsole</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9630620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1" dirty="0" smtClean="0"/>
              <a:t>NSE Exercise - Windows</a:t>
            </a:r>
            <a:endParaRPr lang="en-US" b="1" dirty="0"/>
          </a:p>
        </p:txBody>
      </p:sp>
      <p:sp>
        <p:nvSpPr>
          <p:cNvPr id="3" name="Content Placeholder 2"/>
          <p:cNvSpPr>
            <a:spLocks noGrp="1"/>
          </p:cNvSpPr>
          <p:nvPr>
            <p:ph idx="1"/>
          </p:nvPr>
        </p:nvSpPr>
        <p:spPr/>
        <p:txBody>
          <a:bodyPr>
            <a:normAutofit fontScale="70000" lnSpcReduction="20000"/>
          </a:bodyPr>
          <a:lstStyle/>
          <a:p>
            <a:r>
              <a:rPr lang="en-US" dirty="0" err="1" smtClean="0"/>
              <a:t>Nmap’s</a:t>
            </a:r>
            <a:r>
              <a:rPr lang="en-US" dirty="0" smtClean="0"/>
              <a:t>  </a:t>
            </a:r>
            <a:r>
              <a:rPr lang="en-US" b="1" dirty="0" err="1" smtClean="0"/>
              <a:t>nbstat.nse</a:t>
            </a:r>
            <a:r>
              <a:rPr lang="en-US" b="1" dirty="0" smtClean="0"/>
              <a:t> </a:t>
            </a:r>
            <a:r>
              <a:rPr lang="en-US" dirty="0" smtClean="0"/>
              <a:t>script </a:t>
            </a:r>
            <a:r>
              <a:rPr lang="en-US" dirty="0"/>
              <a:t>pulls </a:t>
            </a:r>
            <a:r>
              <a:rPr lang="en-US" dirty="0" smtClean="0"/>
              <a:t>NetBIOS information from a target</a:t>
            </a:r>
          </a:p>
          <a:p>
            <a:r>
              <a:rPr lang="en-US" dirty="0"/>
              <a:t>The script </a:t>
            </a:r>
            <a:r>
              <a:rPr lang="en-US" b="1" dirty="0" err="1"/>
              <a:t>smb-os-discovery.nse</a:t>
            </a:r>
            <a:r>
              <a:rPr lang="en-US" dirty="0"/>
              <a:t> probes for the server’s name and </a:t>
            </a:r>
            <a:r>
              <a:rPr lang="en-US" dirty="0" smtClean="0"/>
              <a:t>time</a:t>
            </a:r>
          </a:p>
          <a:p>
            <a:r>
              <a:rPr lang="en-US" b="1" dirty="0" err="1" smtClean="0"/>
              <a:t>smb-enum-shares.nse</a:t>
            </a:r>
            <a:r>
              <a:rPr lang="en-US" dirty="0" smtClean="0"/>
              <a:t> provides info on windows share </a:t>
            </a:r>
          </a:p>
          <a:p>
            <a:r>
              <a:rPr lang="en-US" b="1" dirty="0" err="1" smtClean="0"/>
              <a:t>smb-enum-users.nse</a:t>
            </a:r>
            <a:r>
              <a:rPr lang="en-US" b="1" dirty="0" smtClean="0"/>
              <a:t> </a:t>
            </a:r>
            <a:r>
              <a:rPr lang="en-US" dirty="0" smtClean="0"/>
              <a:t>enumerates windows user</a:t>
            </a:r>
          </a:p>
          <a:p>
            <a:r>
              <a:rPr lang="en-US" b="1" dirty="0" err="1" smtClean="0"/>
              <a:t>smb-enum-sessions.nse</a:t>
            </a:r>
            <a:r>
              <a:rPr lang="en-US" b="1" dirty="0" smtClean="0"/>
              <a:t> </a:t>
            </a:r>
            <a:r>
              <a:rPr lang="en-US" dirty="0" smtClean="0"/>
              <a:t>attempts </a:t>
            </a:r>
            <a:r>
              <a:rPr lang="en-US" dirty="0"/>
              <a:t>to enumerate </a:t>
            </a:r>
            <a:r>
              <a:rPr lang="en-US" dirty="0" smtClean="0"/>
              <a:t>user sessions</a:t>
            </a:r>
          </a:p>
          <a:p>
            <a:r>
              <a:rPr lang="en-US" b="1" dirty="0" err="1" smtClean="0"/>
              <a:t>smb-enum-processes.nse</a:t>
            </a:r>
            <a:r>
              <a:rPr lang="en-US" b="1" dirty="0" smtClean="0"/>
              <a:t> </a:t>
            </a:r>
            <a:r>
              <a:rPr lang="en-US" dirty="0"/>
              <a:t>enumerates the processes </a:t>
            </a:r>
            <a:r>
              <a:rPr lang="en-US" dirty="0" smtClean="0"/>
              <a:t>running on </a:t>
            </a:r>
            <a:r>
              <a:rPr lang="en-US" dirty="0"/>
              <a:t>a remote </a:t>
            </a:r>
            <a:r>
              <a:rPr lang="en-US" dirty="0" smtClean="0"/>
              <a:t>machine</a:t>
            </a:r>
          </a:p>
          <a:p>
            <a:r>
              <a:rPr lang="en-US" b="1" dirty="0" err="1" smtClean="0"/>
              <a:t>smb-brute.nse</a:t>
            </a:r>
            <a:r>
              <a:rPr lang="en-US" b="1" dirty="0" smtClean="0"/>
              <a:t>  </a:t>
            </a:r>
            <a:r>
              <a:rPr lang="en-US" dirty="0" smtClean="0"/>
              <a:t>will </a:t>
            </a:r>
            <a:r>
              <a:rPr lang="en-US" dirty="0"/>
              <a:t>attempt to log into a SMB account by guessing usernames </a:t>
            </a:r>
            <a:r>
              <a:rPr lang="en-US" dirty="0" smtClean="0"/>
              <a:t>and passwords</a:t>
            </a:r>
          </a:p>
          <a:p>
            <a:r>
              <a:rPr lang="en-US" b="1" dirty="0" err="1" smtClean="0"/>
              <a:t>smb</a:t>
            </a:r>
            <a:r>
              <a:rPr lang="en-US" b="1" dirty="0" smtClean="0"/>
              <a:t>-check-</a:t>
            </a:r>
            <a:r>
              <a:rPr lang="en-US" b="1" dirty="0" err="1" smtClean="0"/>
              <a:t>vulns.nse</a:t>
            </a:r>
            <a:r>
              <a:rPr lang="en-US" b="1" dirty="0" smtClean="0"/>
              <a:t> </a:t>
            </a:r>
            <a:r>
              <a:rPr lang="en-US" dirty="0"/>
              <a:t>find machines missing Microsoft’s MS08-067 </a:t>
            </a:r>
            <a:r>
              <a:rPr lang="en-US" dirty="0" smtClean="0"/>
              <a:t>,</a:t>
            </a:r>
            <a:r>
              <a:rPr lang="en-US" dirty="0"/>
              <a:t> </a:t>
            </a:r>
            <a:r>
              <a:rPr lang="en-US" dirty="0" smtClean="0"/>
              <a:t>MS06-025, MS07-029 ,</a:t>
            </a:r>
            <a:r>
              <a:rPr lang="en-US" sz="5100" b="1" dirty="0" smtClean="0"/>
              <a:t>smb-vuln-ms17-010.nse</a:t>
            </a:r>
            <a:r>
              <a:rPr lang="en-US" dirty="0" smtClean="0"/>
              <a:t> patch</a:t>
            </a:r>
            <a:r>
              <a:rPr lang="en-US" dirty="0"/>
              <a:t>.</a:t>
            </a:r>
            <a:endParaRPr lang="en-US" b="1" dirty="0"/>
          </a:p>
          <a:p>
            <a:endParaRPr lang="en-US" dirty="0"/>
          </a:p>
        </p:txBody>
      </p:sp>
    </p:spTree>
    <p:extLst>
      <p:ext uri="{BB962C8B-B14F-4D97-AF65-F5344CB8AC3E}">
        <p14:creationId xmlns:p14="http://schemas.microsoft.com/office/powerpoint/2010/main" val="2288422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NSE Exercise </a:t>
            </a:r>
            <a:r>
              <a:rPr lang="en-US" b="1" dirty="0" smtClean="0"/>
              <a:t>- SSHv1</a:t>
            </a:r>
            <a:r>
              <a:rPr lang="en-US" b="1" dirty="0"/>
              <a:t/>
            </a:r>
            <a:br>
              <a:rPr lang="en-US" b="1" dirty="0"/>
            </a:br>
            <a:r>
              <a:rPr lang="en-US" b="1" dirty="0" smtClean="0"/>
              <a:t>Support?</a:t>
            </a:r>
            <a:endParaRPr lang="en-US" b="1" dirty="0"/>
          </a:p>
        </p:txBody>
      </p:sp>
      <p:sp>
        <p:nvSpPr>
          <p:cNvPr id="3" name="Content Placeholder 2"/>
          <p:cNvSpPr>
            <a:spLocks noGrp="1"/>
          </p:cNvSpPr>
          <p:nvPr>
            <p:ph idx="1"/>
          </p:nvPr>
        </p:nvSpPr>
        <p:spPr/>
        <p:txBody>
          <a:bodyPr/>
          <a:lstStyle/>
          <a:p>
            <a:r>
              <a:rPr lang="en-US" dirty="0"/>
              <a:t>Let's run the </a:t>
            </a:r>
            <a:r>
              <a:rPr lang="en-US" dirty="0" smtClean="0"/>
              <a:t>sshv1.nse check against 10.144.30.*</a:t>
            </a:r>
          </a:p>
          <a:p>
            <a:r>
              <a:rPr lang="en-US" dirty="0"/>
              <a:t>This </a:t>
            </a:r>
            <a:r>
              <a:rPr lang="en-US" dirty="0" smtClean="0"/>
              <a:t>will </a:t>
            </a:r>
            <a:r>
              <a:rPr lang="en-US" dirty="0"/>
              <a:t>tell us if it supports the older and </a:t>
            </a:r>
            <a:r>
              <a:rPr lang="en-US" dirty="0" smtClean="0"/>
              <a:t>weaker SSH </a:t>
            </a:r>
            <a:r>
              <a:rPr lang="en-US" dirty="0"/>
              <a:t>protocol version 1</a:t>
            </a:r>
          </a:p>
        </p:txBody>
      </p:sp>
    </p:spTree>
    <p:extLst>
      <p:ext uri="{BB962C8B-B14F-4D97-AF65-F5344CB8AC3E}">
        <p14:creationId xmlns:p14="http://schemas.microsoft.com/office/powerpoint/2010/main" val="10937928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Nessus Vulnerability </a:t>
            </a:r>
            <a:r>
              <a:rPr lang="en-US" b="1" dirty="0"/>
              <a:t>S</a:t>
            </a:r>
            <a:r>
              <a:rPr lang="en-US" b="1" dirty="0" smtClean="0"/>
              <a:t>canner</a:t>
            </a:r>
            <a:endParaRPr lang="en-US" b="1" dirty="0"/>
          </a:p>
        </p:txBody>
      </p:sp>
      <p:sp>
        <p:nvSpPr>
          <p:cNvPr id="3" name="Content Placeholder 2"/>
          <p:cNvSpPr>
            <a:spLocks noGrp="1"/>
          </p:cNvSpPr>
          <p:nvPr>
            <p:ph idx="1"/>
          </p:nvPr>
        </p:nvSpPr>
        <p:spPr/>
        <p:txBody>
          <a:bodyPr/>
          <a:lstStyle/>
          <a:p>
            <a:r>
              <a:rPr lang="en-US" dirty="0" smtClean="0"/>
              <a:t>Maintained  </a:t>
            </a:r>
            <a:r>
              <a:rPr lang="en-US" dirty="0"/>
              <a:t>and </a:t>
            </a:r>
            <a:r>
              <a:rPr lang="en-US" dirty="0" smtClean="0"/>
              <a:t>distributed </a:t>
            </a:r>
            <a:r>
              <a:rPr lang="en-US" dirty="0"/>
              <a:t>b</a:t>
            </a:r>
            <a:r>
              <a:rPr lang="en-US" dirty="0" smtClean="0"/>
              <a:t>y Tenable Network Security</a:t>
            </a:r>
            <a:endParaRPr lang="en-US" dirty="0"/>
          </a:p>
          <a:p>
            <a:pPr lvl="1"/>
            <a:r>
              <a:rPr lang="en-US" dirty="0" smtClean="0">
                <a:hlinkClick r:id="rId2"/>
              </a:rPr>
              <a:t>www.nessus.org</a:t>
            </a:r>
            <a:endParaRPr lang="en-US" dirty="0" smtClean="0"/>
          </a:p>
          <a:p>
            <a:r>
              <a:rPr lang="en-US" dirty="0"/>
              <a:t>Plugins measure flaws in target </a:t>
            </a:r>
            <a:r>
              <a:rPr lang="en-US" dirty="0" smtClean="0"/>
              <a:t>environment</a:t>
            </a:r>
          </a:p>
          <a:p>
            <a:pPr lvl="1"/>
            <a:r>
              <a:rPr lang="en-US" dirty="0"/>
              <a:t>Over </a:t>
            </a:r>
            <a:r>
              <a:rPr lang="en-US" dirty="0" smtClean="0"/>
              <a:t>30,000 </a:t>
            </a:r>
            <a:r>
              <a:rPr lang="en-US" dirty="0"/>
              <a:t>plugins, </a:t>
            </a:r>
            <a:r>
              <a:rPr lang="en-US" dirty="0" smtClean="0"/>
              <a:t>mix </a:t>
            </a:r>
            <a:r>
              <a:rPr lang="en-US" dirty="0"/>
              <a:t>of </a:t>
            </a:r>
            <a:r>
              <a:rPr lang="en-US" dirty="0" smtClean="0"/>
              <a:t>open source and commercial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81600"/>
            <a:ext cx="2514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5844" y="5278966"/>
            <a:ext cx="2381956" cy="148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509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circle(in)">
                                      <p:cBhvr>
                                        <p:cTn id="10"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Nessus </a:t>
            </a:r>
            <a:r>
              <a:rPr lang="en-US" b="1" dirty="0"/>
              <a:t>Architecture</a:t>
            </a:r>
          </a:p>
        </p:txBody>
      </p:sp>
      <p:sp>
        <p:nvSpPr>
          <p:cNvPr id="3" name="Content Placeholder 2"/>
          <p:cNvSpPr>
            <a:spLocks noGrp="1"/>
          </p:cNvSpPr>
          <p:nvPr>
            <p:ph idx="1"/>
          </p:nvPr>
        </p:nvSpPr>
        <p:spPr/>
        <p:txBody>
          <a:bodyPr/>
          <a:lstStyle/>
          <a:p>
            <a:r>
              <a:rPr lang="en-US" dirty="0"/>
              <a:t>Nessus is a </a:t>
            </a:r>
            <a:r>
              <a:rPr lang="en-US" dirty="0" smtClean="0"/>
              <a:t>client-Server architecture</a:t>
            </a:r>
          </a:p>
          <a:p>
            <a:pPr lvl="1"/>
            <a:r>
              <a:rPr lang="en-US" dirty="0" smtClean="0"/>
              <a:t>Client: </a:t>
            </a:r>
            <a:r>
              <a:rPr lang="en-US" dirty="0" err="1" smtClean="0"/>
              <a:t>nessus</a:t>
            </a:r>
            <a:endParaRPr lang="en-US" dirty="0" smtClean="0"/>
          </a:p>
          <a:p>
            <a:pPr lvl="1"/>
            <a:r>
              <a:rPr lang="en-US" dirty="0" smtClean="0"/>
              <a:t>Server: </a:t>
            </a:r>
            <a:r>
              <a:rPr lang="en-US" dirty="0" err="1" smtClean="0"/>
              <a:t>nessusd</a:t>
            </a:r>
            <a:endParaRPr lang="en-US" dirty="0" smtClean="0"/>
          </a:p>
          <a:p>
            <a:pPr lvl="1"/>
            <a:endParaRPr lang="en-US" dirty="0"/>
          </a:p>
        </p:txBody>
      </p:sp>
      <p:grpSp>
        <p:nvGrpSpPr>
          <p:cNvPr id="4" name="Group 3"/>
          <p:cNvGrpSpPr/>
          <p:nvPr/>
        </p:nvGrpSpPr>
        <p:grpSpPr>
          <a:xfrm>
            <a:off x="4191000" y="2209800"/>
            <a:ext cx="4876800" cy="4419600"/>
            <a:chOff x="0" y="0"/>
            <a:chExt cx="4876800" cy="4419600"/>
          </a:xfrm>
        </p:grpSpPr>
        <p:sp>
          <p:nvSpPr>
            <p:cNvPr id="5" name="computr2"/>
            <p:cNvSpPr>
              <a:spLocks noEditPoints="1" noChangeArrowheads="1"/>
            </p:cNvSpPr>
            <p:nvPr/>
          </p:nvSpPr>
          <p:spPr bwMode="auto">
            <a:xfrm>
              <a:off x="1457325" y="0"/>
              <a:ext cx="695325" cy="9715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100" dirty="0">
                  <a:effectLst/>
                  <a:latin typeface="Calibri"/>
                  <a:ea typeface="Calibri"/>
                  <a:cs typeface="Times New Roman"/>
                </a:rPr>
                <a:t> </a:t>
              </a:r>
            </a:p>
          </p:txBody>
        </p:sp>
        <p:sp>
          <p:nvSpPr>
            <p:cNvPr id="6" name="computr2"/>
            <p:cNvSpPr>
              <a:spLocks noEditPoints="1" noChangeArrowheads="1"/>
            </p:cNvSpPr>
            <p:nvPr/>
          </p:nvSpPr>
          <p:spPr bwMode="auto">
            <a:xfrm>
              <a:off x="1457325" y="1590675"/>
              <a:ext cx="695325" cy="9715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7" name="computr2"/>
            <p:cNvSpPr>
              <a:spLocks noEditPoints="1" noChangeArrowheads="1"/>
            </p:cNvSpPr>
            <p:nvPr/>
          </p:nvSpPr>
          <p:spPr bwMode="auto">
            <a:xfrm>
              <a:off x="0" y="3409950"/>
              <a:ext cx="695325" cy="9715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8" name="computr2"/>
            <p:cNvSpPr>
              <a:spLocks noEditPoints="1" noChangeArrowheads="1"/>
            </p:cNvSpPr>
            <p:nvPr/>
          </p:nvSpPr>
          <p:spPr bwMode="auto">
            <a:xfrm>
              <a:off x="1457325" y="3371850"/>
              <a:ext cx="695325" cy="9715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9" name="computr2"/>
            <p:cNvSpPr>
              <a:spLocks noEditPoints="1" noChangeArrowheads="1"/>
            </p:cNvSpPr>
            <p:nvPr/>
          </p:nvSpPr>
          <p:spPr bwMode="auto">
            <a:xfrm>
              <a:off x="2952750" y="3448050"/>
              <a:ext cx="695325" cy="9715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0" name="Text Box 2"/>
            <p:cNvSpPr txBox="1">
              <a:spLocks noChangeArrowheads="1"/>
            </p:cNvSpPr>
            <p:nvPr/>
          </p:nvSpPr>
          <p:spPr bwMode="auto">
            <a:xfrm>
              <a:off x="2095499" y="0"/>
              <a:ext cx="1090613" cy="671513"/>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1600" b="1" dirty="0">
                  <a:effectLst/>
                  <a:latin typeface="Calibri"/>
                  <a:ea typeface="Calibri"/>
                  <a:cs typeface="Times New Roman"/>
                </a:rPr>
                <a:t>Nessus</a:t>
              </a:r>
            </a:p>
            <a:p>
              <a:pPr marL="0" marR="0">
                <a:lnSpc>
                  <a:spcPct val="115000"/>
                </a:lnSpc>
                <a:spcBef>
                  <a:spcPts val="0"/>
                </a:spcBef>
                <a:spcAft>
                  <a:spcPts val="0"/>
                </a:spcAft>
              </a:pPr>
              <a:r>
                <a:rPr lang="en-US" sz="1600" b="1" dirty="0">
                  <a:effectLst/>
                  <a:latin typeface="Calibri"/>
                  <a:ea typeface="Calibri"/>
                  <a:cs typeface="Times New Roman"/>
                </a:rPr>
                <a:t> client</a:t>
              </a:r>
            </a:p>
          </p:txBody>
        </p:sp>
        <p:sp>
          <p:nvSpPr>
            <p:cNvPr id="11" name="Text Box 2"/>
            <p:cNvSpPr txBox="1">
              <a:spLocks noChangeArrowheads="1"/>
            </p:cNvSpPr>
            <p:nvPr/>
          </p:nvSpPr>
          <p:spPr bwMode="auto">
            <a:xfrm>
              <a:off x="2152649" y="1762125"/>
              <a:ext cx="1338263" cy="48577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1600" b="1" dirty="0" err="1">
                  <a:effectLst/>
                  <a:latin typeface="Calibri"/>
                  <a:ea typeface="Calibri"/>
                  <a:cs typeface="Times New Roman"/>
                </a:rPr>
                <a:t>Nessusd</a:t>
              </a:r>
              <a:endParaRPr lang="en-US" sz="1600" b="1" dirty="0">
                <a:effectLst/>
                <a:latin typeface="Calibri"/>
                <a:ea typeface="Calibri"/>
                <a:cs typeface="Times New Roman"/>
              </a:endParaRPr>
            </a:p>
            <a:p>
              <a:pPr marL="0" marR="0">
                <a:lnSpc>
                  <a:spcPct val="115000"/>
                </a:lnSpc>
                <a:spcBef>
                  <a:spcPts val="0"/>
                </a:spcBef>
                <a:spcAft>
                  <a:spcPts val="0"/>
                </a:spcAft>
              </a:pPr>
              <a:r>
                <a:rPr lang="en-US" sz="1600" b="1" dirty="0">
                  <a:effectLst/>
                  <a:latin typeface="Calibri"/>
                  <a:ea typeface="Calibri"/>
                  <a:cs typeface="Times New Roman"/>
                </a:rPr>
                <a:t> server</a:t>
              </a:r>
            </a:p>
          </p:txBody>
        </p:sp>
        <p:sp>
          <p:nvSpPr>
            <p:cNvPr id="12" name="Text Box 2"/>
            <p:cNvSpPr txBox="1">
              <a:spLocks noChangeArrowheads="1"/>
            </p:cNvSpPr>
            <p:nvPr/>
          </p:nvSpPr>
          <p:spPr bwMode="auto">
            <a:xfrm>
              <a:off x="3729037" y="3562350"/>
              <a:ext cx="1147763" cy="614363"/>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1600" b="1" dirty="0">
                  <a:effectLst/>
                  <a:latin typeface="Calibri"/>
                  <a:ea typeface="Calibri"/>
                  <a:cs typeface="Times New Roman"/>
                </a:rPr>
                <a:t>Target machine</a:t>
              </a:r>
            </a:p>
            <a:p>
              <a:pPr marL="0" marR="0">
                <a:lnSpc>
                  <a:spcPct val="115000"/>
                </a:lnSpc>
                <a:spcBef>
                  <a:spcPts val="0"/>
                </a:spcBef>
                <a:spcAft>
                  <a:spcPts val="0"/>
                </a:spcAft>
              </a:pPr>
              <a:r>
                <a:rPr lang="en-US" sz="1100" dirty="0">
                  <a:effectLst/>
                  <a:latin typeface="Calibri"/>
                  <a:ea typeface="Calibri"/>
                  <a:cs typeface="Times New Roman"/>
                </a:rPr>
                <a:t> </a:t>
              </a:r>
            </a:p>
          </p:txBody>
        </p:sp>
        <p:cxnSp>
          <p:nvCxnSpPr>
            <p:cNvPr id="13" name="Straight Arrow Connector 12"/>
            <p:cNvCxnSpPr/>
            <p:nvPr/>
          </p:nvCxnSpPr>
          <p:spPr>
            <a:xfrm>
              <a:off x="1828800" y="971550"/>
              <a:ext cx="0" cy="6191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828800" y="2581275"/>
              <a:ext cx="0" cy="7239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47675" y="2562225"/>
              <a:ext cx="1352550" cy="8477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828800" y="2562225"/>
              <a:ext cx="1485900" cy="8477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89558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Nessus and </a:t>
            </a:r>
            <a:r>
              <a:rPr lang="en-US" b="1" dirty="0" smtClean="0"/>
              <a:t>Dangerous </a:t>
            </a:r>
            <a:r>
              <a:rPr lang="en-US" b="1" dirty="0"/>
              <a:t>Plugins</a:t>
            </a:r>
          </a:p>
        </p:txBody>
      </p:sp>
      <p:sp>
        <p:nvSpPr>
          <p:cNvPr id="3" name="Content Placeholder 2"/>
          <p:cNvSpPr>
            <a:spLocks noGrp="1"/>
          </p:cNvSpPr>
          <p:nvPr>
            <p:ph idx="1"/>
          </p:nvPr>
        </p:nvSpPr>
        <p:spPr/>
        <p:txBody>
          <a:bodyPr>
            <a:normAutofit fontScale="92500"/>
          </a:bodyPr>
          <a:lstStyle/>
          <a:p>
            <a:r>
              <a:rPr lang="en-US" dirty="0"/>
              <a:t>Same N</a:t>
            </a:r>
            <a:r>
              <a:rPr lang="en-US" dirty="0" smtClean="0"/>
              <a:t>essus plugins could crash target system </a:t>
            </a:r>
            <a:r>
              <a:rPr lang="en-US" dirty="0"/>
              <a:t>or </a:t>
            </a:r>
            <a:r>
              <a:rPr lang="en-US" dirty="0" smtClean="0"/>
              <a:t>otherwise impair it</a:t>
            </a:r>
          </a:p>
          <a:p>
            <a:pPr lvl="1"/>
            <a:r>
              <a:rPr lang="en-US" dirty="0" smtClean="0"/>
              <a:t>Some Denial of Service plugins</a:t>
            </a:r>
            <a:r>
              <a:rPr lang="en-US" dirty="0"/>
              <a:t>, but not all</a:t>
            </a:r>
          </a:p>
          <a:p>
            <a:pPr lvl="2"/>
            <a:r>
              <a:rPr lang="en-US" dirty="0" smtClean="0"/>
              <a:t>Some just measure version number</a:t>
            </a:r>
          </a:p>
          <a:p>
            <a:pPr lvl="1"/>
            <a:r>
              <a:rPr lang="en-US" dirty="0" smtClean="0"/>
              <a:t>Password guessing plugins</a:t>
            </a:r>
            <a:endParaRPr lang="en-US" dirty="0"/>
          </a:p>
          <a:p>
            <a:pPr lvl="1"/>
            <a:r>
              <a:rPr lang="en-US" dirty="0" smtClean="0"/>
              <a:t>Others</a:t>
            </a:r>
            <a:endParaRPr lang="en-US" dirty="0"/>
          </a:p>
          <a:p>
            <a:r>
              <a:rPr lang="en-US" dirty="0"/>
              <a:t>By default N</a:t>
            </a:r>
            <a:r>
              <a:rPr lang="en-US" dirty="0" smtClean="0"/>
              <a:t>essus shuts off </a:t>
            </a:r>
            <a:r>
              <a:rPr lang="en-US" dirty="0"/>
              <a:t>all </a:t>
            </a:r>
            <a:r>
              <a:rPr lang="en-US" dirty="0" smtClean="0"/>
              <a:t>dangerous </a:t>
            </a:r>
            <a:r>
              <a:rPr lang="en-US" dirty="0"/>
              <a:t>plugins</a:t>
            </a:r>
          </a:p>
          <a:p>
            <a:r>
              <a:rPr lang="en-US" dirty="0"/>
              <a:t>You </a:t>
            </a:r>
            <a:r>
              <a:rPr lang="en-US" dirty="0" smtClean="0"/>
              <a:t>may choose to enable them</a:t>
            </a:r>
            <a:r>
              <a:rPr lang="en-US" dirty="0"/>
              <a:t>, but check the </a:t>
            </a:r>
            <a:r>
              <a:rPr lang="en-US" dirty="0" smtClean="0"/>
              <a:t>Rules of Engagement</a:t>
            </a:r>
            <a:endParaRPr lang="en-US" dirty="0"/>
          </a:p>
        </p:txBody>
      </p:sp>
    </p:spTree>
    <p:extLst>
      <p:ext uri="{BB962C8B-B14F-4D97-AF65-F5344CB8AC3E}">
        <p14:creationId xmlns:p14="http://schemas.microsoft.com/office/powerpoint/2010/main" val="2645799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Nessus Results</a:t>
            </a:r>
          </a:p>
        </p:txBody>
      </p:sp>
      <p:sp>
        <p:nvSpPr>
          <p:cNvPr id="3" name="Content Placeholder 2"/>
          <p:cNvSpPr>
            <a:spLocks noGrp="1"/>
          </p:cNvSpPr>
          <p:nvPr>
            <p:ph idx="1"/>
          </p:nvPr>
        </p:nvSpPr>
        <p:spPr/>
        <p:txBody>
          <a:bodyPr>
            <a:normAutofit fontScale="85000" lnSpcReduction="20000"/>
          </a:bodyPr>
          <a:lstStyle/>
          <a:p>
            <a:r>
              <a:rPr lang="en-US" dirty="0"/>
              <a:t>Nessus </a:t>
            </a:r>
            <a:r>
              <a:rPr lang="en-US" dirty="0" smtClean="0"/>
              <a:t>results include</a:t>
            </a:r>
            <a:r>
              <a:rPr lang="en-US" dirty="0"/>
              <a:t>:</a:t>
            </a:r>
          </a:p>
          <a:p>
            <a:pPr lvl="1"/>
            <a:r>
              <a:rPr lang="en-US" dirty="0" smtClean="0"/>
              <a:t>An </a:t>
            </a:r>
            <a:r>
              <a:rPr lang="en-US" dirty="0"/>
              <a:t>estimate </a:t>
            </a:r>
            <a:r>
              <a:rPr lang="en-US" dirty="0" smtClean="0"/>
              <a:t>of </a:t>
            </a:r>
            <a:r>
              <a:rPr lang="en-US" dirty="0"/>
              <a:t>risk </a:t>
            </a:r>
            <a:r>
              <a:rPr lang="en-US" dirty="0" smtClean="0"/>
              <a:t>level </a:t>
            </a:r>
          </a:p>
          <a:p>
            <a:pPr lvl="1"/>
            <a:r>
              <a:rPr lang="en-US" dirty="0" smtClean="0"/>
              <a:t>A </a:t>
            </a:r>
            <a:r>
              <a:rPr lang="en-US" dirty="0"/>
              <a:t>description of </a:t>
            </a:r>
            <a:r>
              <a:rPr lang="en-US" dirty="0" smtClean="0"/>
              <a:t>each discovered </a:t>
            </a:r>
            <a:r>
              <a:rPr lang="en-US" dirty="0"/>
              <a:t>flaw </a:t>
            </a:r>
            <a:endParaRPr lang="en-US" dirty="0" smtClean="0"/>
          </a:p>
          <a:p>
            <a:pPr lvl="1"/>
            <a:r>
              <a:rPr lang="en-US" dirty="0" smtClean="0"/>
              <a:t>Recommendations for resolution</a:t>
            </a:r>
            <a:endParaRPr lang="en-US" dirty="0"/>
          </a:p>
          <a:p>
            <a:r>
              <a:rPr lang="en-US" dirty="0" smtClean="0"/>
              <a:t>You can </a:t>
            </a:r>
            <a:r>
              <a:rPr lang="en-US" dirty="0"/>
              <a:t>often </a:t>
            </a:r>
            <a:r>
              <a:rPr lang="en-US" dirty="0" smtClean="0"/>
              <a:t>improve upon </a:t>
            </a:r>
            <a:r>
              <a:rPr lang="en-US" dirty="0"/>
              <a:t>these results </a:t>
            </a:r>
            <a:endParaRPr lang="en-US" dirty="0" smtClean="0"/>
          </a:p>
          <a:p>
            <a:pPr lvl="1"/>
            <a:r>
              <a:rPr lang="en-US" dirty="0" smtClean="0"/>
              <a:t>Verify </a:t>
            </a:r>
            <a:r>
              <a:rPr lang="en-US" dirty="0"/>
              <a:t>issue </a:t>
            </a:r>
            <a:r>
              <a:rPr lang="en-US" dirty="0" smtClean="0"/>
              <a:t>manually</a:t>
            </a:r>
            <a:r>
              <a:rPr lang="en-US" dirty="0"/>
              <a:t>, </a:t>
            </a:r>
            <a:r>
              <a:rPr lang="en-US" dirty="0" smtClean="0"/>
              <a:t>if possible</a:t>
            </a:r>
            <a:endParaRPr lang="en-US" dirty="0"/>
          </a:p>
          <a:p>
            <a:pPr lvl="2"/>
            <a:r>
              <a:rPr lang="en-US" dirty="0" smtClean="0"/>
              <a:t>False positive reduction</a:t>
            </a:r>
            <a:endParaRPr lang="en-US" dirty="0"/>
          </a:p>
          <a:p>
            <a:pPr lvl="1"/>
            <a:r>
              <a:rPr lang="en-US" dirty="0" smtClean="0"/>
              <a:t>Provide clear explanations</a:t>
            </a:r>
            <a:endParaRPr lang="en-US" dirty="0"/>
          </a:p>
          <a:p>
            <a:pPr lvl="1"/>
            <a:r>
              <a:rPr lang="en-US" dirty="0"/>
              <a:t>Tune risk level to </a:t>
            </a:r>
            <a:r>
              <a:rPr lang="en-US" dirty="0" smtClean="0"/>
              <a:t>target organization's </a:t>
            </a:r>
            <a:r>
              <a:rPr lang="en-US" dirty="0"/>
              <a:t>profile</a:t>
            </a:r>
          </a:p>
          <a:p>
            <a:pPr lvl="1"/>
            <a:r>
              <a:rPr lang="en-US" dirty="0"/>
              <a:t>Provide </a:t>
            </a:r>
            <a:r>
              <a:rPr lang="en-US" dirty="0" smtClean="0"/>
              <a:t>customized recommendation for target organization </a:t>
            </a:r>
            <a:endParaRPr lang="en-US" dirty="0"/>
          </a:p>
          <a:p>
            <a:pPr lvl="1"/>
            <a:r>
              <a:rPr lang="en-US" dirty="0"/>
              <a:t>Prioritize </a:t>
            </a:r>
            <a:r>
              <a:rPr lang="en-US" dirty="0" smtClean="0"/>
              <a:t>recommendations</a:t>
            </a:r>
            <a:endParaRPr lang="en-US" dirty="0"/>
          </a:p>
        </p:txBody>
      </p:sp>
    </p:spTree>
    <p:extLst>
      <p:ext uri="{BB962C8B-B14F-4D97-AF65-F5344CB8AC3E}">
        <p14:creationId xmlns:p14="http://schemas.microsoft.com/office/powerpoint/2010/main" val="786144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Scanning Tip: While Scanning,</a:t>
            </a:r>
            <a:br>
              <a:rPr lang="en-US" b="1" dirty="0"/>
            </a:br>
            <a:r>
              <a:rPr lang="en-US" b="1" dirty="0"/>
              <a:t>Run a Sniffer</a:t>
            </a:r>
          </a:p>
        </p:txBody>
      </p:sp>
      <p:sp>
        <p:nvSpPr>
          <p:cNvPr id="3" name="Content Placeholder 2"/>
          <p:cNvSpPr>
            <a:spLocks noGrp="1"/>
          </p:cNvSpPr>
          <p:nvPr>
            <p:ph idx="1"/>
          </p:nvPr>
        </p:nvSpPr>
        <p:spPr/>
        <p:txBody>
          <a:bodyPr>
            <a:normAutofit fontScale="92500" lnSpcReduction="20000"/>
          </a:bodyPr>
          <a:lstStyle/>
          <a:p>
            <a:r>
              <a:rPr lang="en-US" dirty="0"/>
              <a:t>Whenever you run a scan, run a sniffer </a:t>
            </a:r>
            <a:r>
              <a:rPr lang="en-US" dirty="0" smtClean="0"/>
              <a:t>so that </a:t>
            </a:r>
            <a:r>
              <a:rPr lang="en-US" dirty="0"/>
              <a:t>you can monitor network activity</a:t>
            </a:r>
          </a:p>
          <a:p>
            <a:pPr lvl="1"/>
            <a:r>
              <a:rPr lang="en-US" dirty="0" smtClean="0"/>
              <a:t>You </a:t>
            </a:r>
            <a:r>
              <a:rPr lang="en-US" dirty="0"/>
              <a:t>don't have to capture all packets in the </a:t>
            </a:r>
            <a:r>
              <a:rPr lang="en-US" dirty="0" smtClean="0"/>
              <a:t>file  system</a:t>
            </a:r>
            <a:endParaRPr lang="en-US" dirty="0"/>
          </a:p>
          <a:p>
            <a:pPr lvl="2"/>
            <a:r>
              <a:rPr lang="en-US" dirty="0"/>
              <a:t>That would likely require huge storage space</a:t>
            </a:r>
          </a:p>
          <a:p>
            <a:pPr lvl="1"/>
            <a:r>
              <a:rPr lang="en-US" dirty="0" smtClean="0"/>
              <a:t>Instead</a:t>
            </a:r>
            <a:r>
              <a:rPr lang="en-US" dirty="0"/>
              <a:t>, display them on the screen so you </a:t>
            </a:r>
            <a:r>
              <a:rPr lang="en-US" dirty="0" smtClean="0"/>
              <a:t>can visualize </a:t>
            </a:r>
            <a:r>
              <a:rPr lang="en-US" dirty="0"/>
              <a:t>what is happening in the scan</a:t>
            </a:r>
          </a:p>
          <a:p>
            <a:r>
              <a:rPr lang="en-US" dirty="0"/>
              <a:t>Which sniffer to use?</a:t>
            </a:r>
          </a:p>
          <a:p>
            <a:pPr lvl="1"/>
            <a:r>
              <a:rPr lang="en-US" dirty="0" smtClean="0"/>
              <a:t>Any </a:t>
            </a:r>
            <a:r>
              <a:rPr lang="en-US" dirty="0"/>
              <a:t>sniffer that shows packet headers will do, </a:t>
            </a:r>
            <a:r>
              <a:rPr lang="en-US" dirty="0" smtClean="0"/>
              <a:t>but you </a:t>
            </a:r>
            <a:r>
              <a:rPr lang="en-US" dirty="0"/>
              <a:t>want something small, flexible, and fast</a:t>
            </a:r>
          </a:p>
          <a:p>
            <a:pPr lvl="1"/>
            <a:r>
              <a:rPr lang="en-US" b="1" dirty="0" smtClean="0"/>
              <a:t>tcpdump</a:t>
            </a:r>
            <a:r>
              <a:rPr lang="en-US" dirty="0" smtClean="0"/>
              <a:t> </a:t>
            </a:r>
            <a:r>
              <a:rPr lang="en-US" dirty="0"/>
              <a:t>is ideal for this purpose</a:t>
            </a:r>
          </a:p>
        </p:txBody>
      </p:sp>
    </p:spTree>
    <p:extLst>
      <p:ext uri="{BB962C8B-B14F-4D97-AF65-F5344CB8AC3E}">
        <p14:creationId xmlns:p14="http://schemas.microsoft.com/office/powerpoint/2010/main" val="6012910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900" b="1" dirty="0" smtClean="0"/>
              <a:t>Enabling </a:t>
            </a:r>
            <a:r>
              <a:rPr lang="en-US" sz="4900" b="1" dirty="0"/>
              <a:t>Nessus </a:t>
            </a:r>
            <a:r>
              <a:rPr lang="en-US" dirty="0"/>
              <a:t/>
            </a:r>
            <a:br>
              <a:rPr lang="en-US" dirty="0"/>
            </a:br>
            <a:endParaRPr lang="en-US" b="1" dirty="0"/>
          </a:p>
        </p:txBody>
      </p:sp>
      <p:sp>
        <p:nvSpPr>
          <p:cNvPr id="3" name="Content Placeholder 2"/>
          <p:cNvSpPr>
            <a:spLocks noGrp="1"/>
          </p:cNvSpPr>
          <p:nvPr>
            <p:ph idx="1"/>
          </p:nvPr>
        </p:nvSpPr>
        <p:spPr/>
        <p:txBody>
          <a:bodyPr>
            <a:normAutofit fontScale="55000" lnSpcReduction="20000"/>
          </a:bodyPr>
          <a:lstStyle/>
          <a:p>
            <a:r>
              <a:rPr lang="en-US" sz="3700" b="1" dirty="0" smtClean="0"/>
              <a:t>Step </a:t>
            </a:r>
            <a:r>
              <a:rPr lang="en-US" sz="3700" b="1" dirty="0"/>
              <a:t>1</a:t>
            </a:r>
            <a:r>
              <a:rPr lang="en-US" dirty="0"/>
              <a:t> </a:t>
            </a:r>
            <a:r>
              <a:rPr lang="en-US" dirty="0" smtClean="0"/>
              <a:t>--</a:t>
            </a:r>
            <a:r>
              <a:rPr lang="en-US" b="1" dirty="0" smtClean="0"/>
              <a:t> </a:t>
            </a:r>
            <a:r>
              <a:rPr lang="en-US" b="1" dirty="0"/>
              <a:t>Obtaining an Activation </a:t>
            </a:r>
            <a:r>
              <a:rPr lang="en-US" b="1" dirty="0" smtClean="0"/>
              <a:t>Code</a:t>
            </a:r>
            <a:r>
              <a:rPr lang="en-US" dirty="0"/>
              <a:t> </a:t>
            </a:r>
            <a:r>
              <a:rPr lang="en-US" b="1" u="sng" dirty="0" smtClean="0">
                <a:hlinkClick r:id="rId2"/>
              </a:rPr>
              <a:t>http</a:t>
            </a:r>
            <a:r>
              <a:rPr lang="en-US" b="1" u="sng" dirty="0">
                <a:hlinkClick r:id="rId2"/>
              </a:rPr>
              <a:t>://www.tenable.com/products/nessus-home</a:t>
            </a:r>
            <a:endParaRPr lang="en-US" dirty="0"/>
          </a:p>
          <a:p>
            <a:r>
              <a:rPr lang="en-US" b="1" dirty="0"/>
              <a:t>Step 2 </a:t>
            </a:r>
            <a:r>
              <a:rPr lang="en-US" dirty="0" smtClean="0"/>
              <a:t>-- Installing </a:t>
            </a:r>
            <a:r>
              <a:rPr lang="en-US" dirty="0"/>
              <a:t>Nessus </a:t>
            </a:r>
            <a:endParaRPr lang="en-US" dirty="0" smtClean="0"/>
          </a:p>
          <a:p>
            <a:pPr marL="457200" lvl="1" indent="0">
              <a:buNone/>
            </a:pPr>
            <a:r>
              <a:rPr lang="en-US" sz="3300" b="1" dirty="0" err="1" smtClean="0"/>
              <a:t>dpkg</a:t>
            </a:r>
            <a:r>
              <a:rPr lang="en-US" sz="3300" b="1" dirty="0" smtClean="0"/>
              <a:t> </a:t>
            </a:r>
            <a:r>
              <a:rPr lang="en-US" sz="3300" b="1" dirty="0"/>
              <a:t>-</a:t>
            </a:r>
            <a:r>
              <a:rPr lang="en-US" sz="3300" b="1" dirty="0" err="1"/>
              <a:t>i</a:t>
            </a:r>
            <a:r>
              <a:rPr lang="en-US" sz="3300" b="1" dirty="0"/>
              <a:t> Nessus-6.9.4-debian6_amd64.deb </a:t>
            </a:r>
          </a:p>
          <a:p>
            <a:r>
              <a:rPr lang="en-US" sz="3700" b="1" dirty="0" smtClean="0"/>
              <a:t>Step 3</a:t>
            </a:r>
            <a:r>
              <a:rPr lang="en-US" dirty="0" smtClean="0"/>
              <a:t>--</a:t>
            </a:r>
            <a:r>
              <a:rPr lang="en-US" b="1" dirty="0" smtClean="0"/>
              <a:t>  </a:t>
            </a:r>
            <a:r>
              <a:rPr lang="en-US" dirty="0" smtClean="0"/>
              <a:t>Activating Nessus </a:t>
            </a:r>
            <a:endParaRPr lang="en-US" dirty="0"/>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/opt/</a:t>
            </a:r>
            <a:r>
              <a:rPr lang="en-US" b="1" dirty="0" err="1" smtClean="0">
                <a:latin typeface="Courier New" pitchFamily="49" charset="0"/>
                <a:cs typeface="Courier New" pitchFamily="49" charset="0"/>
              </a:rPr>
              <a:t>nessus</a:t>
            </a:r>
            <a:r>
              <a:rPr lang="en-US" b="1" dirty="0" smtClean="0">
                <a:latin typeface="Courier New" pitchFamily="49" charset="0"/>
                <a:cs typeface="Courier New" pitchFamily="49" charset="0"/>
              </a:rPr>
              <a:t>/bin/</a:t>
            </a:r>
            <a:r>
              <a:rPr lang="en-US" b="1" dirty="0" err="1" smtClean="0">
                <a:latin typeface="Courier New" pitchFamily="49" charset="0"/>
                <a:cs typeface="Courier New" pitchFamily="49" charset="0"/>
              </a:rPr>
              <a:t>nessuscli</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fetch </a:t>
            </a:r>
            <a:r>
              <a:rPr lang="mr-IN" b="1" dirty="0" smtClean="0">
                <a:latin typeface="Courier New" pitchFamily="49" charset="0"/>
                <a:cs typeface="Courier New" pitchFamily="49" charset="0"/>
              </a:rPr>
              <a:t>–</a:t>
            </a:r>
            <a:r>
              <a:rPr lang="en-US" b="1" dirty="0" smtClean="0">
                <a:latin typeface="Courier New" pitchFamily="49" charset="0"/>
                <a:cs typeface="Courier New" pitchFamily="49" charset="0"/>
              </a:rPr>
              <a:t>-challenge</a:t>
            </a:r>
          </a:p>
          <a:p>
            <a:r>
              <a:rPr lang="en-US" b="1" dirty="0" smtClean="0">
                <a:latin typeface="Courier New" pitchFamily="49" charset="0"/>
                <a:cs typeface="Courier New" pitchFamily="49" charset="0"/>
              </a:rPr>
              <a:t>Go to challenge website  insert challenge key and activation code then get the license key from </a:t>
            </a:r>
            <a:r>
              <a:rPr lang="en-US" dirty="0">
                <a:hlinkClick r:id="rId3"/>
              </a:rPr>
              <a:t>https://plugins.nessus.org/v2/offline.php</a:t>
            </a:r>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Save the license key as </a:t>
            </a:r>
            <a:r>
              <a:rPr lang="en-US" sz="4200" dirty="0" err="1"/>
              <a:t>nessus.license</a:t>
            </a:r>
            <a:r>
              <a:rPr lang="en-US" b="1" dirty="0" smtClean="0">
                <a:latin typeface="Courier New" pitchFamily="49" charset="0"/>
                <a:cs typeface="Courier New" pitchFamily="49" charset="0"/>
              </a:rPr>
              <a:t> on your local machine</a:t>
            </a:r>
          </a:p>
          <a:p>
            <a:r>
              <a:rPr lang="en-US" sz="3700" b="1" dirty="0" smtClean="0">
                <a:latin typeface="Courier New" pitchFamily="49" charset="0"/>
                <a:cs typeface="Courier New" pitchFamily="49" charset="0"/>
              </a:rPr>
              <a:t>Step 4</a:t>
            </a:r>
            <a:r>
              <a:rPr lang="en-US" dirty="0" smtClean="0">
                <a:latin typeface="Courier New" pitchFamily="49" charset="0"/>
                <a:cs typeface="Courier New" pitchFamily="49" charset="0"/>
              </a:rPr>
              <a:t> --</a:t>
            </a:r>
            <a:r>
              <a:rPr lang="en-US" b="1" dirty="0" smtClean="0">
                <a:latin typeface="Courier New" pitchFamily="49" charset="0"/>
                <a:cs typeface="Courier New" pitchFamily="49" charset="0"/>
              </a:rPr>
              <a:t> Then Register the scanner </a:t>
            </a:r>
            <a:endParaRPr lang="en-US" b="1" dirty="0">
              <a:latin typeface="Courier New" pitchFamily="49" charset="0"/>
              <a:cs typeface="Courier New" pitchFamily="49" charset="0"/>
            </a:endParaRPr>
          </a:p>
          <a:p>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/opt/</a:t>
            </a:r>
            <a:r>
              <a:rPr lang="en-US" b="1" dirty="0" err="1">
                <a:latin typeface="Courier New" pitchFamily="49" charset="0"/>
                <a:cs typeface="Courier New" pitchFamily="49" charset="0"/>
              </a:rPr>
              <a:t>nessus</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sbin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nessuscli</a:t>
            </a:r>
            <a:r>
              <a:rPr lang="en-US" b="1" dirty="0">
                <a:latin typeface="Courier New" pitchFamily="49" charset="0"/>
                <a:cs typeface="Courier New" pitchFamily="49" charset="0"/>
              </a:rPr>
              <a:t> fetch --register-offline </a:t>
            </a:r>
            <a:r>
              <a:rPr lang="en-US" b="1" dirty="0" err="1" smtClean="0">
                <a:latin typeface="Courier New" pitchFamily="49" charset="0"/>
                <a:cs typeface="Courier New" pitchFamily="49" charset="0"/>
              </a:rPr>
              <a:t>nessus.license</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2251207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900" b="1" dirty="0" smtClean="0"/>
              <a:t>Enabling </a:t>
            </a:r>
            <a:r>
              <a:rPr lang="en-US" sz="4900" b="1" dirty="0"/>
              <a:t>Nessus </a:t>
            </a:r>
            <a:r>
              <a:rPr lang="en-US" dirty="0"/>
              <a:t/>
            </a:r>
            <a:br>
              <a:rPr lang="en-US" dirty="0"/>
            </a:br>
            <a:endParaRPr lang="en-US" b="1" dirty="0"/>
          </a:p>
        </p:txBody>
      </p:sp>
      <p:sp>
        <p:nvSpPr>
          <p:cNvPr id="3" name="Content Placeholder 2"/>
          <p:cNvSpPr>
            <a:spLocks noGrp="1"/>
          </p:cNvSpPr>
          <p:nvPr>
            <p:ph idx="1"/>
          </p:nvPr>
        </p:nvSpPr>
        <p:spPr/>
        <p:txBody>
          <a:bodyPr>
            <a:normAutofit fontScale="92500" lnSpcReduction="10000"/>
          </a:bodyPr>
          <a:lstStyle/>
          <a:p>
            <a:r>
              <a:rPr lang="en-US" sz="2500" b="1" dirty="0" smtClean="0"/>
              <a:t>Step 5 </a:t>
            </a:r>
            <a:r>
              <a:rPr lang="en-US" dirty="0" smtClean="0"/>
              <a:t>-- </a:t>
            </a:r>
            <a:r>
              <a:rPr lang="en-US" dirty="0"/>
              <a:t>Creating A User Account</a:t>
            </a:r>
          </a:p>
          <a:p>
            <a:pPr marL="0" indent="0">
              <a:buNone/>
            </a:pPr>
            <a:r>
              <a:rPr lang="en-US" b="1" dirty="0" smtClean="0">
                <a:latin typeface="Courier New" pitchFamily="49" charset="0"/>
                <a:cs typeface="Courier New" pitchFamily="49" charset="0"/>
              </a:rPr>
              <a:t>	/opt/</a:t>
            </a:r>
            <a:r>
              <a:rPr lang="en-US" b="1" dirty="0" err="1" smtClean="0">
                <a:latin typeface="Courier New" pitchFamily="49" charset="0"/>
                <a:cs typeface="Courier New" pitchFamily="49" charset="0"/>
              </a:rPr>
              <a:t>nessus</a:t>
            </a:r>
            <a:r>
              <a:rPr lang="en-US" b="1" dirty="0" smtClean="0">
                <a:latin typeface="Courier New" pitchFamily="49" charset="0"/>
                <a:cs typeface="Courier New" pitchFamily="49" charset="0"/>
              </a:rPr>
              <a:t>/bin/</a:t>
            </a:r>
            <a:r>
              <a:rPr lang="en-US" b="1" dirty="0" err="1" smtClean="0">
                <a:latin typeface="Courier New" pitchFamily="49" charset="0"/>
                <a:cs typeface="Courier New" pitchFamily="49" charset="0"/>
              </a:rPr>
              <a:t>nessuscli</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adduser</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a:t> Step </a:t>
            </a:r>
            <a:r>
              <a:rPr lang="en-US" b="1" dirty="0" smtClean="0"/>
              <a:t>6 -- </a:t>
            </a:r>
            <a:endParaRPr lang="en-US" dirty="0"/>
          </a:p>
          <a:p>
            <a:pPr marL="0" indent="0">
              <a:buNone/>
            </a:pPr>
            <a:r>
              <a:rPr lang="en-US" b="1" dirty="0" smtClean="0">
                <a:latin typeface="Courier New" pitchFamily="49" charset="0"/>
                <a:cs typeface="Courier New" pitchFamily="49" charset="0"/>
              </a:rPr>
              <a:t>	/</a:t>
            </a:r>
            <a:r>
              <a:rPr lang="en-US" b="1" dirty="0" err="1"/>
              <a:t>etc</a:t>
            </a:r>
            <a:r>
              <a:rPr lang="en-US" b="1" dirty="0"/>
              <a:t>/</a:t>
            </a:r>
            <a:r>
              <a:rPr lang="en-US" b="1" dirty="0" err="1"/>
              <a:t>init.d</a:t>
            </a:r>
            <a:r>
              <a:rPr lang="en-US" b="1" dirty="0"/>
              <a:t>/</a:t>
            </a:r>
            <a:r>
              <a:rPr lang="en-US" b="1" dirty="0" err="1"/>
              <a:t>nessusd</a:t>
            </a:r>
            <a:r>
              <a:rPr lang="en-US" b="1" dirty="0"/>
              <a:t> start</a:t>
            </a:r>
          </a:p>
          <a:p>
            <a:r>
              <a:rPr lang="en-US" sz="3100" b="1" dirty="0"/>
              <a:t>Step</a:t>
            </a:r>
            <a:r>
              <a:rPr lang="en-US" b="1" dirty="0"/>
              <a:t> </a:t>
            </a:r>
            <a:r>
              <a:rPr lang="en-US" b="1" dirty="0" smtClean="0"/>
              <a:t>7-</a:t>
            </a:r>
            <a:r>
              <a:rPr lang="en-US" dirty="0" smtClean="0"/>
              <a:t>- </a:t>
            </a:r>
            <a:r>
              <a:rPr lang="en-US" b="1" dirty="0" smtClean="0"/>
              <a:t>Confirm </a:t>
            </a:r>
            <a:r>
              <a:rPr lang="en-US" b="1" dirty="0" err="1"/>
              <a:t>nessus</a:t>
            </a:r>
            <a:r>
              <a:rPr lang="en-US" b="1" dirty="0"/>
              <a:t> server is running </a:t>
            </a:r>
            <a:r>
              <a:rPr lang="en-US" b="1" dirty="0" err="1"/>
              <a:t>netstat</a:t>
            </a:r>
            <a:r>
              <a:rPr lang="en-US" b="1" dirty="0"/>
              <a:t> –</a:t>
            </a:r>
            <a:r>
              <a:rPr lang="en-US" b="1" dirty="0" err="1"/>
              <a:t>ano</a:t>
            </a:r>
            <a:r>
              <a:rPr lang="en-US" b="1" dirty="0"/>
              <a:t> | </a:t>
            </a:r>
            <a:r>
              <a:rPr lang="en-US" b="1" dirty="0" err="1"/>
              <a:t>grep</a:t>
            </a:r>
            <a:r>
              <a:rPr lang="en-US" b="1" dirty="0"/>
              <a:t> 8834</a:t>
            </a:r>
          </a:p>
          <a:p>
            <a:r>
              <a:rPr lang="en-US" b="1" dirty="0"/>
              <a:t>Step </a:t>
            </a:r>
            <a:r>
              <a:rPr lang="en-US" b="1" dirty="0" smtClean="0"/>
              <a:t>8 </a:t>
            </a:r>
            <a:r>
              <a:rPr lang="en-US" dirty="0" smtClean="0"/>
              <a:t>--</a:t>
            </a:r>
            <a:r>
              <a:rPr lang="en-US" b="1" dirty="0" smtClean="0"/>
              <a:t>  </a:t>
            </a:r>
            <a:r>
              <a:rPr lang="en-US" b="1" dirty="0"/>
              <a:t>Accessing the Nessus Web </a:t>
            </a:r>
            <a:r>
              <a:rPr lang="en-US" b="1" dirty="0" smtClean="0"/>
              <a:t>Interface</a:t>
            </a:r>
            <a:r>
              <a:rPr lang="en-US" dirty="0"/>
              <a:t> </a:t>
            </a:r>
            <a:r>
              <a:rPr lang="en-US" b="1" u="sng" dirty="0" smtClean="0">
                <a:hlinkClick r:id="rId2"/>
              </a:rPr>
              <a:t>https</a:t>
            </a:r>
            <a:r>
              <a:rPr lang="en-US" b="1" u="sng" dirty="0">
                <a:hlinkClick r:id="rId2"/>
              </a:rPr>
              <a:t>://localhost:8834/</a:t>
            </a:r>
            <a:endParaRPr lang="en-US" dirty="0"/>
          </a:p>
        </p:txBody>
      </p:sp>
    </p:spTree>
    <p:extLst>
      <p:ext uri="{BB962C8B-B14F-4D97-AF65-F5344CB8AC3E}">
        <p14:creationId xmlns:p14="http://schemas.microsoft.com/office/powerpoint/2010/main" val="6524990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900" b="1" dirty="0" smtClean="0"/>
              <a:t>Enabling </a:t>
            </a:r>
            <a:r>
              <a:rPr lang="en-US" sz="4900" b="1" dirty="0"/>
              <a:t>Nessus </a:t>
            </a:r>
            <a:r>
              <a:rPr lang="en-US" dirty="0"/>
              <a:t/>
            </a:r>
            <a:br>
              <a:rPr lang="en-US" dirty="0"/>
            </a:br>
            <a:endParaRPr lang="en-US" b="1" dirty="0"/>
          </a:p>
        </p:txBody>
      </p:sp>
      <p:sp>
        <p:nvSpPr>
          <p:cNvPr id="3" name="Content Placeholder 2"/>
          <p:cNvSpPr>
            <a:spLocks noGrp="1"/>
          </p:cNvSpPr>
          <p:nvPr>
            <p:ph idx="1"/>
          </p:nvPr>
        </p:nvSpPr>
        <p:spPr/>
        <p:txBody>
          <a:bodyPr>
            <a:normAutofit/>
          </a:bodyPr>
          <a:lstStyle/>
          <a:p>
            <a:endParaRPr lang="en-US" dirty="0"/>
          </a:p>
        </p:txBody>
      </p:sp>
      <p:pic>
        <p:nvPicPr>
          <p:cNvPr id="4" name="Picture 3"/>
          <p:cNvPicPr>
            <a:picLocks noChangeAspect="1"/>
          </p:cNvPicPr>
          <p:nvPr/>
        </p:nvPicPr>
        <p:blipFill>
          <a:blip r:embed="rId2"/>
          <a:stretch>
            <a:fillRect/>
          </a:stretch>
        </p:blipFill>
        <p:spPr>
          <a:xfrm>
            <a:off x="492457" y="1600200"/>
            <a:ext cx="7937500" cy="4483100"/>
          </a:xfrm>
          <a:prstGeom prst="rect">
            <a:avLst/>
          </a:prstGeom>
        </p:spPr>
      </p:pic>
    </p:spTree>
    <p:extLst>
      <p:ext uri="{BB962C8B-B14F-4D97-AF65-F5344CB8AC3E}">
        <p14:creationId xmlns:p14="http://schemas.microsoft.com/office/powerpoint/2010/main" val="18505298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Nessus Control Panel</a:t>
            </a:r>
          </a:p>
        </p:txBody>
      </p:sp>
      <p:sp>
        <p:nvSpPr>
          <p:cNvPr id="3" name="Content Placeholder 2"/>
          <p:cNvSpPr>
            <a:spLocks noGrp="1"/>
          </p:cNvSpPr>
          <p:nvPr>
            <p:ph idx="1"/>
          </p:nvPr>
        </p:nvSpPr>
        <p:spPr/>
        <p:txBody>
          <a:bodyPr>
            <a:normAutofit fontScale="92500" lnSpcReduction="10000"/>
          </a:bodyPr>
          <a:lstStyle/>
          <a:p>
            <a:r>
              <a:rPr lang="en-US" dirty="0"/>
              <a:t>Nessus control panel is divided into the following six main components:</a:t>
            </a:r>
          </a:p>
          <a:p>
            <a:pPr marL="0" indent="0">
              <a:buNone/>
            </a:pPr>
            <a:r>
              <a:rPr lang="en-US" b="1" dirty="0"/>
              <a:t>Reports</a:t>
            </a:r>
          </a:p>
          <a:p>
            <a:r>
              <a:rPr lang="en-US" dirty="0"/>
              <a:t>This would be our actual findings compiled in the form of a report.</a:t>
            </a:r>
          </a:p>
          <a:p>
            <a:pPr marL="0" indent="0">
              <a:buNone/>
            </a:pPr>
            <a:r>
              <a:rPr lang="en-US" b="1" dirty="0"/>
              <a:t>Mobile</a:t>
            </a:r>
          </a:p>
          <a:p>
            <a:r>
              <a:rPr lang="en-US" dirty="0"/>
              <a:t>This is a new feature added to the latest version of </a:t>
            </a:r>
            <a:r>
              <a:rPr lang="en-US" dirty="0" err="1"/>
              <a:t>nessus</a:t>
            </a:r>
            <a:r>
              <a:rPr lang="en-US" dirty="0"/>
              <a:t> for scanning mobile devices located </a:t>
            </a:r>
            <a:r>
              <a:rPr lang="en-US" dirty="0" smtClean="0"/>
              <a:t>on a </a:t>
            </a:r>
            <a:r>
              <a:rPr lang="en-US" dirty="0"/>
              <a:t>network.</a:t>
            </a:r>
          </a:p>
        </p:txBody>
      </p:sp>
    </p:spTree>
    <p:extLst>
      <p:ext uri="{BB962C8B-B14F-4D97-AF65-F5344CB8AC3E}">
        <p14:creationId xmlns:p14="http://schemas.microsoft.com/office/powerpoint/2010/main" val="1469360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Nessus Control </a:t>
            </a:r>
            <a:r>
              <a:rPr lang="en-US" b="1" dirty="0" smtClean="0"/>
              <a:t>Panel </a:t>
            </a:r>
            <a:r>
              <a:rPr lang="mr-IN" b="1" dirty="0" smtClean="0"/>
              <a:t>…</a:t>
            </a:r>
            <a:endParaRPr lang="en-US" b="1"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Scan</a:t>
            </a:r>
          </a:p>
          <a:p>
            <a:r>
              <a:rPr lang="en-US" dirty="0"/>
              <a:t>This tab is where we would spend most of our time after the policies </a:t>
            </a:r>
            <a:r>
              <a:rPr lang="en-US" dirty="0" smtClean="0"/>
              <a:t>tab.</a:t>
            </a:r>
          </a:p>
          <a:p>
            <a:r>
              <a:rPr lang="en-US" dirty="0" smtClean="0"/>
              <a:t>This </a:t>
            </a:r>
            <a:r>
              <a:rPr lang="en-US" dirty="0"/>
              <a:t>enables us to </a:t>
            </a:r>
            <a:r>
              <a:rPr lang="en-US" dirty="0" smtClean="0"/>
              <a:t>scan the </a:t>
            </a:r>
            <a:r>
              <a:rPr lang="en-US" dirty="0"/>
              <a:t>targets for vulnerabilities.</a:t>
            </a:r>
          </a:p>
          <a:p>
            <a:pPr marL="0" indent="0">
              <a:buNone/>
            </a:pPr>
            <a:r>
              <a:rPr lang="en-US" b="1" dirty="0"/>
              <a:t>Policies</a:t>
            </a:r>
          </a:p>
          <a:p>
            <a:pPr lvl="1"/>
            <a:r>
              <a:rPr lang="en-US" dirty="0"/>
              <a:t>Policies are a core component of Nessus. </a:t>
            </a:r>
            <a:endParaRPr lang="en-US" dirty="0" smtClean="0"/>
          </a:p>
          <a:p>
            <a:pPr lvl="1"/>
            <a:r>
              <a:rPr lang="en-US" dirty="0" smtClean="0"/>
              <a:t>In </a:t>
            </a:r>
            <a:r>
              <a:rPr lang="en-US" dirty="0"/>
              <a:t>policies, we define </a:t>
            </a:r>
            <a:endParaRPr lang="en-US" dirty="0" smtClean="0"/>
          </a:p>
          <a:p>
            <a:pPr lvl="2"/>
            <a:r>
              <a:rPr lang="en-US" dirty="0" smtClean="0"/>
              <a:t>what </a:t>
            </a:r>
            <a:r>
              <a:rPr lang="en-US" dirty="0"/>
              <a:t>type of scan we want to </a:t>
            </a:r>
            <a:r>
              <a:rPr lang="en-US" dirty="0" smtClean="0"/>
              <a:t>perform on </a:t>
            </a:r>
            <a:r>
              <a:rPr lang="en-US" dirty="0"/>
              <a:t>the target, </a:t>
            </a:r>
            <a:endParaRPr lang="en-US" dirty="0" smtClean="0"/>
          </a:p>
          <a:p>
            <a:pPr lvl="2"/>
            <a:r>
              <a:rPr lang="en-US" dirty="0" smtClean="0"/>
              <a:t>which </a:t>
            </a:r>
            <a:r>
              <a:rPr lang="en-US" dirty="0"/>
              <a:t>plug-ins to use, </a:t>
            </a:r>
            <a:endParaRPr lang="en-US" dirty="0" smtClean="0"/>
          </a:p>
          <a:p>
            <a:pPr lvl="2"/>
            <a:r>
              <a:rPr lang="en-US" dirty="0" smtClean="0"/>
              <a:t>what </a:t>
            </a:r>
            <a:r>
              <a:rPr lang="en-US" dirty="0"/>
              <a:t>targets should be excluded, what types of scans</a:t>
            </a:r>
          </a:p>
          <a:p>
            <a:pPr lvl="2"/>
            <a:r>
              <a:rPr lang="en-US" dirty="0"/>
              <a:t>should be excluded, and so on.</a:t>
            </a:r>
          </a:p>
          <a:p>
            <a:pPr marL="0" indent="0">
              <a:buNone/>
            </a:pPr>
            <a:r>
              <a:rPr lang="en-US" b="1" dirty="0"/>
              <a:t>Users</a:t>
            </a:r>
          </a:p>
          <a:p>
            <a:r>
              <a:rPr lang="en-US" dirty="0"/>
              <a:t>This is where we can add and delete users that can access the </a:t>
            </a:r>
            <a:r>
              <a:rPr lang="en-US" dirty="0" err="1"/>
              <a:t>nessus</a:t>
            </a:r>
            <a:r>
              <a:rPr lang="en-US" dirty="0"/>
              <a:t>.</a:t>
            </a:r>
          </a:p>
          <a:p>
            <a:pPr marL="0" indent="0">
              <a:buNone/>
            </a:pPr>
            <a:r>
              <a:rPr lang="en-US" b="1" dirty="0"/>
              <a:t>Configuration</a:t>
            </a:r>
          </a:p>
          <a:p>
            <a:r>
              <a:rPr lang="en-US" dirty="0"/>
              <a:t>Configuration allows us to use a proxy and a bunch of other options for scanning</a:t>
            </a:r>
          </a:p>
        </p:txBody>
      </p:sp>
    </p:spTree>
    <p:extLst>
      <p:ext uri="{BB962C8B-B14F-4D97-AF65-F5344CB8AC3E}">
        <p14:creationId xmlns:p14="http://schemas.microsoft.com/office/powerpoint/2010/main" val="19940282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Default Policies</a:t>
            </a:r>
          </a:p>
        </p:txBody>
      </p:sp>
      <p:sp>
        <p:nvSpPr>
          <p:cNvPr id="3" name="Content Placeholder 2"/>
          <p:cNvSpPr>
            <a:spLocks noGrp="1"/>
          </p:cNvSpPr>
          <p:nvPr>
            <p:ph idx="1"/>
          </p:nvPr>
        </p:nvSpPr>
        <p:spPr/>
        <p:txBody>
          <a:bodyPr>
            <a:normAutofit fontScale="70000" lnSpcReduction="20000"/>
          </a:bodyPr>
          <a:lstStyle/>
          <a:p>
            <a:r>
              <a:rPr lang="en-US" dirty="0" smtClean="0"/>
              <a:t>As </a:t>
            </a:r>
            <a:r>
              <a:rPr lang="en-US" dirty="0"/>
              <a:t>mentioned before, policies let us customize the type of scan </a:t>
            </a:r>
            <a:r>
              <a:rPr lang="en-US" dirty="0" smtClean="0"/>
              <a:t>and plugins </a:t>
            </a:r>
            <a:r>
              <a:rPr lang="en-US" dirty="0"/>
              <a:t>we want to use to </a:t>
            </a:r>
            <a:r>
              <a:rPr lang="en-US" dirty="0" smtClean="0"/>
              <a:t>scan a </a:t>
            </a:r>
            <a:r>
              <a:rPr lang="en-US" dirty="0"/>
              <a:t>target. </a:t>
            </a:r>
            <a:endParaRPr lang="en-US" dirty="0" smtClean="0"/>
          </a:p>
          <a:p>
            <a:r>
              <a:rPr lang="en-US" dirty="0" smtClean="0"/>
              <a:t>Nessus </a:t>
            </a:r>
            <a:r>
              <a:rPr lang="en-US" dirty="0"/>
              <a:t>comes preloaded with several default policies. </a:t>
            </a:r>
            <a:endParaRPr lang="en-US" dirty="0" smtClean="0"/>
          </a:p>
          <a:p>
            <a:r>
              <a:rPr lang="en-US" dirty="0" smtClean="0"/>
              <a:t>Each </a:t>
            </a:r>
            <a:r>
              <a:rPr lang="en-US" dirty="0"/>
              <a:t>policy has a different </a:t>
            </a:r>
            <a:r>
              <a:rPr lang="en-US" dirty="0" smtClean="0"/>
              <a:t>objective and </a:t>
            </a:r>
            <a:r>
              <a:rPr lang="en-US" dirty="0"/>
              <a:t>is meant for different types of </a:t>
            </a:r>
            <a:r>
              <a:rPr lang="en-US" dirty="0" smtClean="0"/>
              <a:t>pen tests.</a:t>
            </a:r>
          </a:p>
          <a:p>
            <a:r>
              <a:rPr lang="en-US" dirty="0" smtClean="0"/>
              <a:t> </a:t>
            </a:r>
            <a:r>
              <a:rPr lang="en-US" dirty="0"/>
              <a:t>Some of the default policies are as follows:</a:t>
            </a:r>
          </a:p>
          <a:p>
            <a:pPr lvl="1"/>
            <a:r>
              <a:rPr lang="en-US" dirty="0" smtClean="0"/>
              <a:t> </a:t>
            </a:r>
            <a:r>
              <a:rPr lang="en-US" dirty="0"/>
              <a:t>External network scan</a:t>
            </a:r>
          </a:p>
          <a:p>
            <a:pPr lvl="1"/>
            <a:r>
              <a:rPr lang="en-US" dirty="0" smtClean="0"/>
              <a:t> </a:t>
            </a:r>
            <a:r>
              <a:rPr lang="en-US" dirty="0"/>
              <a:t>Internal network scan</a:t>
            </a:r>
          </a:p>
          <a:p>
            <a:pPr lvl="1"/>
            <a:r>
              <a:rPr lang="en-US" dirty="0" smtClean="0"/>
              <a:t> </a:t>
            </a:r>
            <a:r>
              <a:rPr lang="en-US" dirty="0"/>
              <a:t>Web app tests</a:t>
            </a:r>
          </a:p>
          <a:p>
            <a:pPr lvl="1"/>
            <a:r>
              <a:rPr lang="en-US" dirty="0" smtClean="0"/>
              <a:t> </a:t>
            </a:r>
            <a:r>
              <a:rPr lang="en-US" dirty="0"/>
              <a:t>Prepare for PCI DSS audits</a:t>
            </a:r>
          </a:p>
          <a:p>
            <a:r>
              <a:rPr lang="en-US" dirty="0"/>
              <a:t>The Nessus guidelines document, available on the official website, contains information </a:t>
            </a:r>
            <a:r>
              <a:rPr lang="en-US" dirty="0" smtClean="0"/>
              <a:t>about each </a:t>
            </a:r>
            <a:r>
              <a:rPr lang="en-US" dirty="0"/>
              <a:t>of the default policies. </a:t>
            </a:r>
            <a:endParaRPr lang="en-US" dirty="0" smtClean="0"/>
          </a:p>
          <a:p>
            <a:r>
              <a:rPr lang="en-US" dirty="0" smtClean="0"/>
              <a:t>Understanding </a:t>
            </a:r>
            <a:r>
              <a:rPr lang="en-US" dirty="0"/>
              <a:t>the policies listed in this document will help in </a:t>
            </a:r>
            <a:r>
              <a:rPr lang="en-US" dirty="0" smtClean="0"/>
              <a:t>using Nessus </a:t>
            </a:r>
            <a:r>
              <a:rPr lang="en-US" dirty="0"/>
              <a:t>more effectively.</a:t>
            </a:r>
          </a:p>
        </p:txBody>
      </p:sp>
    </p:spTree>
    <p:extLst>
      <p:ext uri="{BB962C8B-B14F-4D97-AF65-F5344CB8AC3E}">
        <p14:creationId xmlns:p14="http://schemas.microsoft.com/office/powerpoint/2010/main" val="17755866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Creating a New Policy</a:t>
            </a:r>
          </a:p>
        </p:txBody>
      </p:sp>
      <p:sp>
        <p:nvSpPr>
          <p:cNvPr id="3" name="Content Placeholder 2"/>
          <p:cNvSpPr>
            <a:spLocks noGrp="1"/>
          </p:cNvSpPr>
          <p:nvPr>
            <p:ph idx="1"/>
          </p:nvPr>
        </p:nvSpPr>
        <p:spPr/>
        <p:txBody>
          <a:bodyPr>
            <a:normAutofit/>
          </a:bodyPr>
          <a:lstStyle/>
          <a:p>
            <a:r>
              <a:rPr lang="en-US" dirty="0"/>
              <a:t>We will now create a new custom policy for scanning a Windows machine on my local area network.</a:t>
            </a:r>
          </a:p>
          <a:p>
            <a:r>
              <a:rPr lang="en-US" dirty="0"/>
              <a:t>To create a policy, click on “Policies” at the top and then the “+add” button.</a:t>
            </a:r>
          </a:p>
        </p:txBody>
      </p:sp>
      <p:pic>
        <p:nvPicPr>
          <p:cNvPr id="4" name="Picture 3"/>
          <p:cNvPicPr>
            <a:picLocks noChangeAspect="1"/>
          </p:cNvPicPr>
          <p:nvPr/>
        </p:nvPicPr>
        <p:blipFill>
          <a:blip r:embed="rId2"/>
          <a:stretch>
            <a:fillRect/>
          </a:stretch>
        </p:blipFill>
        <p:spPr>
          <a:xfrm>
            <a:off x="0" y="1273232"/>
            <a:ext cx="9144000" cy="4852931"/>
          </a:xfrm>
          <a:prstGeom prst="rect">
            <a:avLst/>
          </a:prstGeom>
        </p:spPr>
      </p:pic>
    </p:spTree>
    <p:extLst>
      <p:ext uri="{BB962C8B-B14F-4D97-AF65-F5344CB8AC3E}">
        <p14:creationId xmlns:p14="http://schemas.microsoft.com/office/powerpoint/2010/main" val="3713260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Scanning the Target</a:t>
            </a:r>
          </a:p>
        </p:txBody>
      </p:sp>
      <p:sp>
        <p:nvSpPr>
          <p:cNvPr id="3" name="Content Placeholder 2"/>
          <p:cNvSpPr>
            <a:spLocks noGrp="1"/>
          </p:cNvSpPr>
          <p:nvPr>
            <p:ph idx="1"/>
          </p:nvPr>
        </p:nvSpPr>
        <p:spPr/>
        <p:txBody>
          <a:bodyPr>
            <a:normAutofit/>
          </a:bodyPr>
          <a:lstStyle/>
          <a:p>
            <a:r>
              <a:rPr lang="en-US" dirty="0"/>
              <a:t>Now that we are done with the hard part, we need to specify the targets to scan. </a:t>
            </a:r>
            <a:endParaRPr lang="en-US" dirty="0" smtClean="0"/>
          </a:p>
          <a:p>
            <a:r>
              <a:rPr lang="en-US" dirty="0" smtClean="0"/>
              <a:t>The </a:t>
            </a:r>
            <a:r>
              <a:rPr lang="en-US" dirty="0"/>
              <a:t>process </a:t>
            </a:r>
            <a:r>
              <a:rPr lang="en-US" dirty="0" smtClean="0"/>
              <a:t>is pretty </a:t>
            </a:r>
            <a:r>
              <a:rPr lang="en-US" dirty="0"/>
              <a:t>straightforward. </a:t>
            </a:r>
            <a:endParaRPr lang="en-US" dirty="0" smtClean="0"/>
          </a:p>
          <a:p>
            <a:r>
              <a:rPr lang="en-US" dirty="0" smtClean="0"/>
              <a:t>All </a:t>
            </a:r>
            <a:r>
              <a:rPr lang="en-US" dirty="0"/>
              <a:t>you need to do is go inside the Scan option and specify the target </a:t>
            </a:r>
            <a:r>
              <a:rPr lang="en-US" dirty="0" smtClean="0"/>
              <a:t>and the </a:t>
            </a:r>
            <a:r>
              <a:rPr lang="en-US" dirty="0"/>
              <a:t>policy that we created in the last step.</a:t>
            </a:r>
          </a:p>
        </p:txBody>
      </p:sp>
      <p:pic>
        <p:nvPicPr>
          <p:cNvPr id="5" name="Picture 4"/>
          <p:cNvPicPr>
            <a:picLocks noChangeAspect="1"/>
          </p:cNvPicPr>
          <p:nvPr/>
        </p:nvPicPr>
        <p:blipFill>
          <a:blip r:embed="rId2"/>
          <a:stretch>
            <a:fillRect/>
          </a:stretch>
        </p:blipFill>
        <p:spPr>
          <a:xfrm>
            <a:off x="285750" y="1460500"/>
            <a:ext cx="8572500" cy="4787900"/>
          </a:xfrm>
          <a:prstGeom prst="rect">
            <a:avLst/>
          </a:prstGeom>
        </p:spPr>
      </p:pic>
    </p:spTree>
    <p:extLst>
      <p:ext uri="{BB962C8B-B14F-4D97-AF65-F5344CB8AC3E}">
        <p14:creationId xmlns:p14="http://schemas.microsoft.com/office/powerpoint/2010/main" val="14062716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Reporting</a:t>
            </a:r>
            <a:endParaRPr lang="en-US" b="1" dirty="0"/>
          </a:p>
        </p:txBody>
      </p:sp>
      <p:sp>
        <p:nvSpPr>
          <p:cNvPr id="3" name="Content Placeholder 2"/>
          <p:cNvSpPr>
            <a:spLocks noGrp="1"/>
          </p:cNvSpPr>
          <p:nvPr>
            <p:ph idx="1"/>
          </p:nvPr>
        </p:nvSpPr>
        <p:spPr/>
        <p:txBody>
          <a:bodyPr>
            <a:normAutofit/>
          </a:bodyPr>
          <a:lstStyle/>
          <a:p>
            <a:r>
              <a:rPr lang="en-US" dirty="0"/>
              <a:t>Once the scan is complete, go to the “Reports” tab and either download the report or view </a:t>
            </a:r>
            <a:r>
              <a:rPr lang="en-US" dirty="0" smtClean="0"/>
              <a:t>it in </a:t>
            </a:r>
            <a:r>
              <a:rPr lang="en-US" dirty="0"/>
              <a:t>the panel by clicking on it.</a:t>
            </a:r>
          </a:p>
        </p:txBody>
      </p:sp>
      <p:pic>
        <p:nvPicPr>
          <p:cNvPr id="4" name="Picture 3"/>
          <p:cNvPicPr>
            <a:picLocks noChangeAspect="1"/>
          </p:cNvPicPr>
          <p:nvPr/>
        </p:nvPicPr>
        <p:blipFill>
          <a:blip r:embed="rId2"/>
          <a:stretch>
            <a:fillRect/>
          </a:stretch>
        </p:blipFill>
        <p:spPr>
          <a:xfrm>
            <a:off x="0" y="1406236"/>
            <a:ext cx="9144000" cy="5223164"/>
          </a:xfrm>
          <a:prstGeom prst="rect">
            <a:avLst/>
          </a:prstGeom>
        </p:spPr>
      </p:pic>
    </p:spTree>
    <p:extLst>
      <p:ext uri="{BB962C8B-B14F-4D97-AF65-F5344CB8AC3E}">
        <p14:creationId xmlns:p14="http://schemas.microsoft.com/office/powerpoint/2010/main" val="15326526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Nessus Exercise</a:t>
            </a:r>
            <a:endParaRPr lang="en-US" sz="4000" b="1" dirty="0">
              <a:latin typeface="Courier New" pitchFamily="49" charset="0"/>
              <a:ea typeface="+mn-ea"/>
              <a:cs typeface="Courier New" pitchFamily="49" charset="0"/>
            </a:endParaRPr>
          </a:p>
        </p:txBody>
      </p:sp>
      <p:sp>
        <p:nvSpPr>
          <p:cNvPr id="3" name="Content Placeholder 2"/>
          <p:cNvSpPr>
            <a:spLocks noGrp="1"/>
          </p:cNvSpPr>
          <p:nvPr>
            <p:ph idx="1"/>
          </p:nvPr>
        </p:nvSpPr>
        <p:spPr/>
        <p:txBody>
          <a:bodyPr/>
          <a:lstStyle/>
          <a:p>
            <a:r>
              <a:rPr lang="en-US" dirty="0" smtClean="0"/>
              <a:t>Scan the target 10.144.30.*</a:t>
            </a:r>
            <a:endParaRPr lang="en-US" dirty="0"/>
          </a:p>
        </p:txBody>
      </p:sp>
    </p:spTree>
    <p:extLst>
      <p:ext uri="{BB962C8B-B14F-4D97-AF65-F5344CB8AC3E}">
        <p14:creationId xmlns:p14="http://schemas.microsoft.com/office/powerpoint/2010/main" val="36227299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Scanning </a:t>
            </a:r>
            <a:r>
              <a:rPr lang="en-US" b="1" dirty="0"/>
              <a:t>Tip</a:t>
            </a:r>
            <a:r>
              <a:rPr lang="en-US" b="1" dirty="0" smtClean="0"/>
              <a:t>:</a:t>
            </a:r>
            <a:r>
              <a:rPr lang="en-US" b="1" dirty="0"/>
              <a:t> Use tcpdump </a:t>
            </a:r>
          </a:p>
        </p:txBody>
      </p:sp>
      <p:sp>
        <p:nvSpPr>
          <p:cNvPr id="3" name="Content Placeholder 2"/>
          <p:cNvSpPr>
            <a:spLocks noGrp="1"/>
          </p:cNvSpPr>
          <p:nvPr>
            <p:ph idx="1"/>
          </p:nvPr>
        </p:nvSpPr>
        <p:spPr/>
        <p:txBody>
          <a:bodyPr>
            <a:normAutofit lnSpcReduction="10000"/>
          </a:bodyPr>
          <a:lstStyle/>
          <a:p>
            <a:r>
              <a:rPr lang="en-US" dirty="0"/>
              <a:t>Free </a:t>
            </a:r>
            <a:r>
              <a:rPr lang="en-US" dirty="0" smtClean="0"/>
              <a:t>, </a:t>
            </a:r>
            <a:r>
              <a:rPr lang="en-US" dirty="0"/>
              <a:t>open source </a:t>
            </a:r>
            <a:r>
              <a:rPr lang="en-US" dirty="0" smtClean="0"/>
              <a:t> sniffer </a:t>
            </a:r>
            <a:r>
              <a:rPr lang="en-US" dirty="0" smtClean="0">
                <a:hlinkClick r:id="rId2"/>
              </a:rPr>
              <a:t>www.tcpdump.org</a:t>
            </a:r>
            <a:endParaRPr lang="en-US" dirty="0" smtClean="0"/>
          </a:p>
          <a:p>
            <a:r>
              <a:rPr lang="en-US" dirty="0" smtClean="0"/>
              <a:t>Supports various filt</a:t>
            </a:r>
            <a:r>
              <a:rPr lang="en-US" dirty="0"/>
              <a:t>e</a:t>
            </a:r>
            <a:r>
              <a:rPr lang="en-US" dirty="0" smtClean="0"/>
              <a:t>ring rules</a:t>
            </a:r>
          </a:p>
          <a:p>
            <a:r>
              <a:rPr lang="en-US" dirty="0"/>
              <a:t>While testing, you will </a:t>
            </a:r>
            <a:r>
              <a:rPr lang="en-US" dirty="0" smtClean="0"/>
              <a:t>have </a:t>
            </a:r>
            <a:r>
              <a:rPr lang="en-US" dirty="0"/>
              <a:t>it display </a:t>
            </a:r>
            <a:r>
              <a:rPr lang="en-US" dirty="0" smtClean="0"/>
              <a:t>all packets leaving from </a:t>
            </a:r>
            <a:r>
              <a:rPr lang="en-US" dirty="0"/>
              <a:t>and </a:t>
            </a:r>
            <a:r>
              <a:rPr lang="en-US" dirty="0" smtClean="0"/>
              <a:t>coming to your  scanning machine</a:t>
            </a:r>
          </a:p>
          <a:p>
            <a:r>
              <a:rPr lang="en-US" dirty="0"/>
              <a:t>But, </a:t>
            </a:r>
            <a:r>
              <a:rPr lang="en-US" dirty="0" smtClean="0"/>
              <a:t>for specific issues, </a:t>
            </a:r>
            <a:r>
              <a:rPr lang="en-US" dirty="0"/>
              <a:t>you may need </a:t>
            </a:r>
            <a:r>
              <a:rPr lang="en-US" dirty="0" smtClean="0"/>
              <a:t>to </a:t>
            </a:r>
            <a:r>
              <a:rPr lang="en-US" dirty="0"/>
              <a:t>focus </a:t>
            </a:r>
            <a:r>
              <a:rPr lang="en-US" dirty="0" smtClean="0"/>
              <a:t>on</a:t>
            </a:r>
            <a:r>
              <a:rPr lang="en-US" dirty="0"/>
              <a:t> </a:t>
            </a:r>
            <a:r>
              <a:rPr lang="en-US" dirty="0" smtClean="0"/>
              <a:t>specific </a:t>
            </a:r>
            <a:r>
              <a:rPr lang="en-US" dirty="0"/>
              <a:t>packets</a:t>
            </a:r>
          </a:p>
          <a:p>
            <a:pPr lvl="1"/>
            <a:r>
              <a:rPr lang="en-US" i="1" dirty="0" smtClean="0"/>
              <a:t>We'll </a:t>
            </a:r>
            <a:r>
              <a:rPr lang="en-US" i="1" dirty="0"/>
              <a:t>address some </a:t>
            </a:r>
            <a:r>
              <a:rPr lang="en-US" i="1" dirty="0" smtClean="0"/>
              <a:t>configuration option  to do </a:t>
            </a:r>
            <a:r>
              <a:rPr lang="en-US" i="1" dirty="0"/>
              <a:t>that</a:t>
            </a:r>
            <a:endParaRPr lang="en-US" i="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6925"/>
            <a:ext cx="91059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5131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Netcat</a:t>
            </a:r>
            <a:r>
              <a:rPr lang="en-US" b="1" dirty="0"/>
              <a:t> </a:t>
            </a:r>
            <a:r>
              <a:rPr lang="en-US" b="1" dirty="0" smtClean="0"/>
              <a:t>for </a:t>
            </a:r>
            <a:r>
              <a:rPr lang="en-US" b="1" dirty="0"/>
              <a:t>the Pen Tester</a:t>
            </a:r>
          </a:p>
        </p:txBody>
      </p:sp>
      <p:sp>
        <p:nvSpPr>
          <p:cNvPr id="3" name="Content Placeholder 2"/>
          <p:cNvSpPr>
            <a:spLocks noGrp="1"/>
          </p:cNvSpPr>
          <p:nvPr>
            <p:ph idx="1"/>
          </p:nvPr>
        </p:nvSpPr>
        <p:spPr/>
        <p:txBody>
          <a:bodyPr>
            <a:normAutofit lnSpcReduction="10000"/>
          </a:bodyPr>
          <a:lstStyle/>
          <a:p>
            <a:r>
              <a:rPr lang="en-US" b="1" dirty="0" err="1"/>
              <a:t>Netcat</a:t>
            </a:r>
            <a:r>
              <a:rPr lang="en-US" dirty="0"/>
              <a:t>: </a:t>
            </a:r>
            <a:r>
              <a:rPr lang="en-US" dirty="0" smtClean="0"/>
              <a:t>General-purpose </a:t>
            </a:r>
            <a:r>
              <a:rPr lang="en-US" dirty="0"/>
              <a:t>TCP and </a:t>
            </a:r>
            <a:r>
              <a:rPr lang="en-US" dirty="0" smtClean="0"/>
              <a:t>UDP network widget </a:t>
            </a:r>
            <a:r>
              <a:rPr lang="en-US" dirty="0"/>
              <a:t>running </a:t>
            </a:r>
            <a:r>
              <a:rPr lang="en-US" dirty="0" smtClean="0"/>
              <a:t>on Linux l Unix </a:t>
            </a:r>
            <a:r>
              <a:rPr lang="en-US" dirty="0"/>
              <a:t>and </a:t>
            </a:r>
            <a:r>
              <a:rPr lang="en-US" dirty="0" smtClean="0"/>
              <a:t>Windows</a:t>
            </a:r>
          </a:p>
          <a:p>
            <a:r>
              <a:rPr lang="en-US" dirty="0" err="1"/>
              <a:t>Netcat</a:t>
            </a:r>
            <a:r>
              <a:rPr lang="en-US" dirty="0"/>
              <a:t> takes Standard In, and sends it </a:t>
            </a:r>
            <a:r>
              <a:rPr lang="en-US" dirty="0" smtClean="0"/>
              <a:t>across </a:t>
            </a:r>
            <a:r>
              <a:rPr lang="en-US" dirty="0"/>
              <a:t>the </a:t>
            </a:r>
            <a:r>
              <a:rPr lang="en-US" dirty="0" smtClean="0"/>
              <a:t>network</a:t>
            </a:r>
          </a:p>
          <a:p>
            <a:r>
              <a:rPr lang="en-US" dirty="0" smtClean="0"/>
              <a:t>Receives </a:t>
            </a:r>
            <a:r>
              <a:rPr lang="en-US" dirty="0"/>
              <a:t>data from the </a:t>
            </a:r>
            <a:r>
              <a:rPr lang="en-US" dirty="0" smtClean="0"/>
              <a:t>network</a:t>
            </a:r>
            <a:r>
              <a:rPr lang="en-US" dirty="0"/>
              <a:t>, and puts it </a:t>
            </a:r>
            <a:r>
              <a:rPr lang="en-US" dirty="0" smtClean="0"/>
              <a:t>on </a:t>
            </a:r>
            <a:r>
              <a:rPr lang="en-US" dirty="0"/>
              <a:t>Standard </a:t>
            </a:r>
            <a:r>
              <a:rPr lang="en-US" dirty="0" smtClean="0"/>
              <a:t>Out</a:t>
            </a:r>
          </a:p>
          <a:p>
            <a:r>
              <a:rPr lang="en-US" dirty="0"/>
              <a:t>Messages </a:t>
            </a:r>
            <a:r>
              <a:rPr lang="en-US" dirty="0" smtClean="0"/>
              <a:t>from </a:t>
            </a:r>
            <a:r>
              <a:rPr lang="en-US" dirty="0" err="1"/>
              <a:t>Netcat</a:t>
            </a:r>
            <a:r>
              <a:rPr lang="en-US" dirty="0"/>
              <a:t> itself put on </a:t>
            </a:r>
            <a:r>
              <a:rPr lang="en-US" dirty="0" smtClean="0"/>
              <a:t>Standard </a:t>
            </a:r>
            <a:r>
              <a:rPr lang="en-US" dirty="0"/>
              <a:t>Error</a:t>
            </a:r>
          </a:p>
        </p:txBody>
      </p:sp>
      <p:grpSp>
        <p:nvGrpSpPr>
          <p:cNvPr id="4" name="Group 3"/>
          <p:cNvGrpSpPr/>
          <p:nvPr/>
        </p:nvGrpSpPr>
        <p:grpSpPr>
          <a:xfrm>
            <a:off x="1144640" y="1695450"/>
            <a:ext cx="6780159" cy="2724150"/>
            <a:chOff x="0" y="0"/>
            <a:chExt cx="5962650" cy="1514475"/>
          </a:xfrm>
        </p:grpSpPr>
        <p:sp>
          <p:nvSpPr>
            <p:cNvPr id="5" name="Right Arrow 4"/>
            <p:cNvSpPr/>
            <p:nvPr/>
          </p:nvSpPr>
          <p:spPr>
            <a:xfrm flipH="1">
              <a:off x="1371600" y="514350"/>
              <a:ext cx="2952750" cy="1238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ight Arrow 5"/>
            <p:cNvSpPr/>
            <p:nvPr/>
          </p:nvSpPr>
          <p:spPr>
            <a:xfrm>
              <a:off x="1352550" y="114300"/>
              <a:ext cx="2952750" cy="1238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2266950" y="47625"/>
              <a:ext cx="1162050" cy="61912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900" b="1">
                  <a:effectLst/>
                  <a:ea typeface="Calibri"/>
                  <a:cs typeface="Times New Roman"/>
                </a:rPr>
                <a:t>NetCat</a:t>
              </a:r>
              <a:endParaRPr lang="en-US" sz="1100">
                <a:effectLst/>
                <a:ea typeface="Calibri"/>
                <a:cs typeface="Times New Roman"/>
              </a:endParaRPr>
            </a:p>
          </p:txBody>
        </p:sp>
        <p:cxnSp>
          <p:nvCxnSpPr>
            <p:cNvPr id="8" name="Elbow Connector 7"/>
            <p:cNvCxnSpPr/>
            <p:nvPr/>
          </p:nvCxnSpPr>
          <p:spPr>
            <a:xfrm rot="5400000">
              <a:off x="2419350" y="752475"/>
              <a:ext cx="471170" cy="345758"/>
            </a:xfrm>
            <a:prstGeom prst="bentConnector3">
              <a:avLst>
                <a:gd name="adj1" fmla="val 98518"/>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323850" y="9525"/>
              <a:ext cx="752475" cy="31432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500" b="1">
                  <a:effectLst/>
                  <a:latin typeface="Calibri"/>
                  <a:ea typeface="Calibri"/>
                  <a:cs typeface="Times New Roman"/>
                </a:rPr>
                <a:t>Std In</a:t>
              </a:r>
              <a:endParaRPr lang="en-US" sz="1100">
                <a:effectLst/>
                <a:latin typeface="Calibri"/>
                <a:ea typeface="Calibri"/>
                <a:cs typeface="Times New Roman"/>
              </a:endParaRPr>
            </a:p>
          </p:txBody>
        </p:sp>
        <p:sp>
          <p:nvSpPr>
            <p:cNvPr id="10" name="Text Box 2"/>
            <p:cNvSpPr txBox="1">
              <a:spLocks noChangeArrowheads="1"/>
            </p:cNvSpPr>
            <p:nvPr/>
          </p:nvSpPr>
          <p:spPr bwMode="auto">
            <a:xfrm>
              <a:off x="323850" y="438150"/>
              <a:ext cx="895350" cy="31432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500" b="1">
                  <a:effectLst/>
                  <a:latin typeface="Calibri"/>
                  <a:ea typeface="Calibri"/>
                  <a:cs typeface="Times New Roman"/>
                </a:rPr>
                <a:t>Std Out</a:t>
              </a:r>
              <a:endParaRPr lang="en-US" sz="1100">
                <a:effectLst/>
                <a:latin typeface="Calibri"/>
                <a:ea typeface="Calibri"/>
                <a:cs typeface="Times New Roman"/>
              </a:endParaRPr>
            </a:p>
          </p:txBody>
        </p:sp>
        <p:sp>
          <p:nvSpPr>
            <p:cNvPr id="11" name="Text Box 2"/>
            <p:cNvSpPr txBox="1">
              <a:spLocks noChangeArrowheads="1"/>
            </p:cNvSpPr>
            <p:nvPr/>
          </p:nvSpPr>
          <p:spPr bwMode="auto">
            <a:xfrm>
              <a:off x="1733550" y="990600"/>
              <a:ext cx="752475" cy="31432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500" b="1">
                  <a:effectLst/>
                  <a:latin typeface="Calibri"/>
                  <a:ea typeface="Calibri"/>
                  <a:cs typeface="Times New Roman"/>
                </a:rPr>
                <a:t>Std Err</a:t>
              </a:r>
              <a:endParaRPr lang="en-US" sz="1100">
                <a:effectLst/>
                <a:latin typeface="Calibri"/>
                <a:ea typeface="Calibri"/>
                <a:cs typeface="Times New Roman"/>
              </a:endParaRPr>
            </a:p>
          </p:txBody>
        </p:sp>
        <p:sp>
          <p:nvSpPr>
            <p:cNvPr id="12" name="Text Box 2"/>
            <p:cNvSpPr txBox="1">
              <a:spLocks noChangeArrowheads="1"/>
            </p:cNvSpPr>
            <p:nvPr/>
          </p:nvSpPr>
          <p:spPr bwMode="auto">
            <a:xfrm>
              <a:off x="4429125" y="0"/>
              <a:ext cx="1485900" cy="31432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500" b="1">
                  <a:effectLst/>
                  <a:latin typeface="Calibri"/>
                  <a:ea typeface="Calibri"/>
                  <a:cs typeface="Times New Roman"/>
                </a:rPr>
                <a:t>Send packets</a:t>
              </a:r>
              <a:endParaRPr lang="en-US" sz="1100">
                <a:effectLst/>
                <a:latin typeface="Calibri"/>
                <a:ea typeface="Calibri"/>
                <a:cs typeface="Times New Roman"/>
              </a:endParaRPr>
            </a:p>
          </p:txBody>
        </p:sp>
        <p:sp>
          <p:nvSpPr>
            <p:cNvPr id="13" name="Text Box 2"/>
            <p:cNvSpPr txBox="1">
              <a:spLocks noChangeArrowheads="1"/>
            </p:cNvSpPr>
            <p:nvPr/>
          </p:nvSpPr>
          <p:spPr bwMode="auto">
            <a:xfrm>
              <a:off x="4429125" y="409575"/>
              <a:ext cx="1485900" cy="31432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500" b="1">
                  <a:effectLst/>
                  <a:latin typeface="Calibri"/>
                  <a:ea typeface="Calibri"/>
                  <a:cs typeface="Times New Roman"/>
                </a:rPr>
                <a:t>Receive packets</a:t>
              </a:r>
              <a:endParaRPr lang="en-US" sz="1100">
                <a:effectLst/>
                <a:latin typeface="Calibri"/>
                <a:ea typeface="Calibri"/>
                <a:cs typeface="Times New Roman"/>
              </a:endParaRPr>
            </a:p>
          </p:txBody>
        </p:sp>
        <p:sp>
          <p:nvSpPr>
            <p:cNvPr id="14" name="Text Box 2"/>
            <p:cNvSpPr txBox="1">
              <a:spLocks noChangeArrowheads="1"/>
            </p:cNvSpPr>
            <p:nvPr/>
          </p:nvSpPr>
          <p:spPr bwMode="auto">
            <a:xfrm>
              <a:off x="4476750" y="828675"/>
              <a:ext cx="1485900" cy="63817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500" b="1">
                  <a:effectLst/>
                  <a:latin typeface="Calibri"/>
                  <a:ea typeface="Calibri"/>
                  <a:cs typeface="Times New Roman"/>
                </a:rPr>
                <a:t>The</a:t>
              </a:r>
              <a:endParaRPr lang="en-US" sz="1100">
                <a:effectLst/>
                <a:latin typeface="Calibri"/>
                <a:ea typeface="Calibri"/>
                <a:cs typeface="Times New Roman"/>
              </a:endParaRPr>
            </a:p>
            <a:p>
              <a:pPr marL="0" marR="0" algn="ctr">
                <a:lnSpc>
                  <a:spcPct val="115000"/>
                </a:lnSpc>
                <a:spcBef>
                  <a:spcPts val="0"/>
                </a:spcBef>
                <a:spcAft>
                  <a:spcPts val="0"/>
                </a:spcAft>
              </a:pPr>
              <a:r>
                <a:rPr lang="en-US" sz="1500" b="1">
                  <a:effectLst/>
                  <a:latin typeface="Calibri"/>
                  <a:ea typeface="Calibri"/>
                  <a:cs typeface="Times New Roman"/>
                </a:rPr>
                <a:t>Network</a:t>
              </a:r>
              <a:endParaRPr lang="en-US" sz="1100">
                <a:effectLst/>
                <a:latin typeface="Calibri"/>
                <a:ea typeface="Calibri"/>
                <a:cs typeface="Times New Roman"/>
              </a:endParaRPr>
            </a:p>
          </p:txBody>
        </p:sp>
        <p:sp>
          <p:nvSpPr>
            <p:cNvPr id="15" name="Text Box 2"/>
            <p:cNvSpPr txBox="1">
              <a:spLocks noChangeArrowheads="1"/>
            </p:cNvSpPr>
            <p:nvPr/>
          </p:nvSpPr>
          <p:spPr bwMode="auto">
            <a:xfrm>
              <a:off x="0" y="876300"/>
              <a:ext cx="1485900" cy="63817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500" b="1">
                  <a:effectLst/>
                  <a:latin typeface="Calibri"/>
                  <a:ea typeface="Calibri"/>
                  <a:cs typeface="Times New Roman"/>
                </a:rPr>
                <a:t>The</a:t>
              </a:r>
              <a:endParaRPr lang="en-US" sz="1100">
                <a:effectLst/>
                <a:latin typeface="Calibri"/>
                <a:ea typeface="Calibri"/>
                <a:cs typeface="Times New Roman"/>
              </a:endParaRPr>
            </a:p>
            <a:p>
              <a:pPr marL="0" marR="0" algn="ctr">
                <a:lnSpc>
                  <a:spcPct val="115000"/>
                </a:lnSpc>
                <a:spcBef>
                  <a:spcPts val="0"/>
                </a:spcBef>
                <a:spcAft>
                  <a:spcPts val="0"/>
                </a:spcAft>
              </a:pPr>
              <a:r>
                <a:rPr lang="en-US" sz="1500" b="1">
                  <a:effectLst/>
                  <a:latin typeface="Calibri"/>
                  <a:ea typeface="Calibri"/>
                  <a:cs typeface="Times New Roman"/>
                </a:rPr>
                <a:t>System</a:t>
              </a:r>
              <a:endParaRPr lang="en-US" sz="1100">
                <a:effectLst/>
                <a:latin typeface="Calibri"/>
                <a:ea typeface="Calibri"/>
                <a:cs typeface="Times New Roman"/>
              </a:endParaRPr>
            </a:p>
          </p:txBody>
        </p:sp>
      </p:grpSp>
    </p:spTree>
    <p:extLst>
      <p:ext uri="{BB962C8B-B14F-4D97-AF65-F5344CB8AC3E}">
        <p14:creationId xmlns:p14="http://schemas.microsoft.com/office/powerpoint/2010/main" val="9589796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42" presetClass="exit" presetSubtype="0" fill="hold" nodeType="withEffect">
                                  <p:stCondLst>
                                    <p:cond delay="0"/>
                                  </p:stCondLst>
                                  <p:childTnLst>
                                    <p:animEffect transition="out" filter="fade">
                                      <p:cBhvr>
                                        <p:cTn id="9" dur="1000"/>
                                        <p:tgtEl>
                                          <p:spTgt spid="3">
                                            <p:txEl>
                                              <p:pRg st="0" end="0"/>
                                            </p:txEl>
                                          </p:spTgt>
                                        </p:tgtEl>
                                      </p:cBhvr>
                                    </p:animEffect>
                                    <p:anim calcmode="lin" valueType="num">
                                      <p:cBhvr>
                                        <p:cTn id="10"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1" dur="1000"/>
                                        <p:tgtEl>
                                          <p:spTgt spid="3">
                                            <p:txEl>
                                              <p:pRg st="0" end="0"/>
                                            </p:txEl>
                                          </p:spTgt>
                                        </p:tgtEl>
                                        <p:attrNameLst>
                                          <p:attrName>ppt_y</p:attrName>
                                        </p:attrNameLst>
                                      </p:cBhvr>
                                      <p:tavLst>
                                        <p:tav tm="0">
                                          <p:val>
                                            <p:strVal val="ppt_y"/>
                                          </p:val>
                                        </p:tav>
                                        <p:tav tm="100000">
                                          <p:val>
                                            <p:strVal val="ppt_y+.1"/>
                                          </p:val>
                                        </p:tav>
                                      </p:tavLst>
                                    </p:anim>
                                    <p:set>
                                      <p:cBhvr>
                                        <p:cTn id="12" dur="1" fill="hold">
                                          <p:stCondLst>
                                            <p:cond delay="999"/>
                                          </p:stCondLst>
                                        </p:cTn>
                                        <p:tgtEl>
                                          <p:spTgt spid="3">
                                            <p:txEl>
                                              <p:pRg st="0" end="0"/>
                                            </p:txEl>
                                          </p:spTgt>
                                        </p:tgtEl>
                                        <p:attrNameLst>
                                          <p:attrName>style.visibility</p:attrName>
                                        </p:attrNameLst>
                                      </p:cBhvr>
                                      <p:to>
                                        <p:strVal val="hidden"/>
                                      </p:to>
                                    </p:set>
                                  </p:childTnLst>
                                </p:cTn>
                              </p:par>
                              <p:par>
                                <p:cTn id="13" presetID="42" presetClass="exit" presetSubtype="0" fill="hold" nodeType="withEffect">
                                  <p:stCondLst>
                                    <p:cond delay="0"/>
                                  </p:stCondLst>
                                  <p:childTnLst>
                                    <p:animEffect transition="out" filter="fade">
                                      <p:cBhvr>
                                        <p:cTn id="14" dur="1000"/>
                                        <p:tgtEl>
                                          <p:spTgt spid="3">
                                            <p:txEl>
                                              <p:pRg st="1" end="1"/>
                                            </p:txEl>
                                          </p:spTgt>
                                        </p:tgtEl>
                                      </p:cBhvr>
                                    </p:animEffect>
                                    <p:anim calcmode="lin" valueType="num">
                                      <p:cBhvr>
                                        <p:cTn id="15"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p:tgtEl>
                                          <p:spTgt spid="3">
                                            <p:txEl>
                                              <p:pRg st="1" end="1"/>
                                            </p:txEl>
                                          </p:spTgt>
                                        </p:tgtEl>
                                        <p:attrNameLst>
                                          <p:attrName>ppt_y</p:attrName>
                                        </p:attrNameLst>
                                      </p:cBhvr>
                                      <p:tavLst>
                                        <p:tav tm="0">
                                          <p:val>
                                            <p:strVal val="ppt_y"/>
                                          </p:val>
                                        </p:tav>
                                        <p:tav tm="100000">
                                          <p:val>
                                            <p:strVal val="ppt_y+.1"/>
                                          </p:val>
                                        </p:tav>
                                      </p:tavLst>
                                    </p:anim>
                                    <p:set>
                                      <p:cBhvr>
                                        <p:cTn id="17" dur="1" fill="hold">
                                          <p:stCondLst>
                                            <p:cond delay="999"/>
                                          </p:stCondLst>
                                        </p:cTn>
                                        <p:tgtEl>
                                          <p:spTgt spid="3">
                                            <p:txEl>
                                              <p:pRg st="1" end="1"/>
                                            </p:txEl>
                                          </p:spTgt>
                                        </p:tgtEl>
                                        <p:attrNameLst>
                                          <p:attrName>style.visibility</p:attrName>
                                        </p:attrNameLst>
                                      </p:cBhvr>
                                      <p:to>
                                        <p:strVal val="hidden"/>
                                      </p:to>
                                    </p:set>
                                  </p:childTnLst>
                                </p:cTn>
                              </p:par>
                              <p:par>
                                <p:cTn id="18" presetID="42" presetClass="exit" presetSubtype="0" fill="hold" nodeType="withEffect">
                                  <p:stCondLst>
                                    <p:cond delay="0"/>
                                  </p:stCondLst>
                                  <p:childTnLst>
                                    <p:animEffect transition="out" filter="fade">
                                      <p:cBhvr>
                                        <p:cTn id="19" dur="1000"/>
                                        <p:tgtEl>
                                          <p:spTgt spid="3">
                                            <p:txEl>
                                              <p:pRg st="2" end="2"/>
                                            </p:txEl>
                                          </p:spTgt>
                                        </p:tgtEl>
                                      </p:cBhvr>
                                    </p:animEffect>
                                    <p:anim calcmode="lin" valueType="num">
                                      <p:cBhvr>
                                        <p:cTn id="20"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p:tgtEl>
                                          <p:spTgt spid="3">
                                            <p:txEl>
                                              <p:pRg st="2" end="2"/>
                                            </p:txEl>
                                          </p:spTgt>
                                        </p:tgtEl>
                                        <p:attrNameLst>
                                          <p:attrName>ppt_y</p:attrName>
                                        </p:attrNameLst>
                                      </p:cBhvr>
                                      <p:tavLst>
                                        <p:tav tm="0">
                                          <p:val>
                                            <p:strVal val="ppt_y"/>
                                          </p:val>
                                        </p:tav>
                                        <p:tav tm="100000">
                                          <p:val>
                                            <p:strVal val="ppt_y+.1"/>
                                          </p:val>
                                        </p:tav>
                                      </p:tavLst>
                                    </p:anim>
                                    <p:set>
                                      <p:cBhvr>
                                        <p:cTn id="22" dur="1" fill="hold">
                                          <p:stCondLst>
                                            <p:cond delay="999"/>
                                          </p:stCondLst>
                                        </p:cTn>
                                        <p:tgtEl>
                                          <p:spTgt spid="3">
                                            <p:txEl>
                                              <p:pRg st="2" end="2"/>
                                            </p:txEl>
                                          </p:spTgt>
                                        </p:tgtEl>
                                        <p:attrNameLst>
                                          <p:attrName>style.visibility</p:attrName>
                                        </p:attrNameLst>
                                      </p:cBhvr>
                                      <p:to>
                                        <p:strVal val="hidden"/>
                                      </p:to>
                                    </p:set>
                                  </p:childTnLst>
                                </p:cTn>
                              </p:par>
                              <p:par>
                                <p:cTn id="23" presetID="42" presetClass="exit" presetSubtype="0" fill="hold" nodeType="withEffect">
                                  <p:stCondLst>
                                    <p:cond delay="0"/>
                                  </p:stCondLst>
                                  <p:childTnLst>
                                    <p:animEffect transition="out" filter="fade">
                                      <p:cBhvr>
                                        <p:cTn id="24" dur="1000"/>
                                        <p:tgtEl>
                                          <p:spTgt spid="3">
                                            <p:txEl>
                                              <p:pRg st="3" end="3"/>
                                            </p:txEl>
                                          </p:spTgt>
                                        </p:tgtEl>
                                      </p:cBhvr>
                                    </p:animEffect>
                                    <p:anim calcmode="lin" valueType="num">
                                      <p:cBhvr>
                                        <p:cTn id="25"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p:tgtEl>
                                          <p:spTgt spid="3">
                                            <p:txEl>
                                              <p:pRg st="3" end="3"/>
                                            </p:txEl>
                                          </p:spTgt>
                                        </p:tgtEl>
                                        <p:attrNameLst>
                                          <p:attrName>ppt_y</p:attrName>
                                        </p:attrNameLst>
                                      </p:cBhvr>
                                      <p:tavLst>
                                        <p:tav tm="0">
                                          <p:val>
                                            <p:strVal val="ppt_y"/>
                                          </p:val>
                                        </p:tav>
                                        <p:tav tm="100000">
                                          <p:val>
                                            <p:strVal val="ppt_y+.1"/>
                                          </p:val>
                                        </p:tav>
                                      </p:tavLst>
                                    </p:anim>
                                    <p:set>
                                      <p:cBhvr>
                                        <p:cTn id="27"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Netcat</a:t>
            </a:r>
            <a:r>
              <a:rPr lang="en-US" b="1" dirty="0"/>
              <a:t> Command Flags</a:t>
            </a:r>
          </a:p>
        </p:txBody>
      </p:sp>
      <p:sp>
        <p:nvSpPr>
          <p:cNvPr id="3" name="Content Placeholder 2"/>
          <p:cNvSpPr>
            <a:spLocks noGrp="1"/>
          </p:cNvSpPr>
          <p:nvPr>
            <p:ph idx="1"/>
          </p:nvPr>
        </p:nvSpPr>
        <p:spPr/>
        <p:txBody>
          <a:bodyPr>
            <a:normAutofit fontScale="70000" lnSpcReduction="20000"/>
          </a:bodyPr>
          <a:lstStyle/>
          <a:p>
            <a:pPr marL="0" indent="0">
              <a:buNone/>
            </a:pPr>
            <a:r>
              <a:rPr lang="en-US" sz="3400" b="1" dirty="0" err="1" smtClean="0">
                <a:latin typeface="Courier New" pitchFamily="49" charset="0"/>
                <a:cs typeface="Courier New" pitchFamily="49" charset="0"/>
              </a:rPr>
              <a:t>nc</a:t>
            </a:r>
            <a:r>
              <a:rPr lang="en-US" sz="3400" b="1" dirty="0" smtClean="0">
                <a:latin typeface="Courier New" pitchFamily="49" charset="0"/>
                <a:cs typeface="Courier New" pitchFamily="49" charset="0"/>
              </a:rPr>
              <a:t> </a:t>
            </a:r>
            <a:r>
              <a:rPr lang="en-US" sz="3400" b="1" dirty="0">
                <a:latin typeface="Courier New" pitchFamily="49" charset="0"/>
                <a:cs typeface="Courier New" pitchFamily="49" charset="0"/>
              </a:rPr>
              <a:t>[options] [</a:t>
            </a:r>
            <a:r>
              <a:rPr lang="en-US" sz="3400" b="1" dirty="0" err="1">
                <a:latin typeface="Courier New" pitchFamily="49" charset="0"/>
                <a:cs typeface="Courier New" pitchFamily="49" charset="0"/>
              </a:rPr>
              <a:t>targetlPJ</a:t>
            </a:r>
            <a:r>
              <a:rPr lang="en-US" sz="3400" b="1" dirty="0">
                <a:latin typeface="Courier New" pitchFamily="49" charset="0"/>
                <a:cs typeface="Courier New" pitchFamily="49" charset="0"/>
              </a:rPr>
              <a:t> [</a:t>
            </a:r>
            <a:r>
              <a:rPr lang="en-US" sz="3400" b="1" dirty="0" err="1" smtClean="0">
                <a:latin typeface="Courier New" pitchFamily="49" charset="0"/>
                <a:cs typeface="Courier New" pitchFamily="49" charset="0"/>
              </a:rPr>
              <a:t>remoteport</a:t>
            </a:r>
            <a:r>
              <a:rPr lang="en-US" sz="3400" b="1" dirty="0" smtClean="0">
                <a:latin typeface="Courier New" pitchFamily="49" charset="0"/>
                <a:cs typeface="Courier New" pitchFamily="49" charset="0"/>
              </a:rPr>
              <a:t> </a:t>
            </a:r>
            <a:endParaRPr lang="en-US" sz="3400" b="1" dirty="0">
              <a:latin typeface="Courier New" pitchFamily="49" charset="0"/>
              <a:cs typeface="Courier New" pitchFamily="49" charset="0"/>
            </a:endParaRPr>
          </a:p>
          <a:p>
            <a:pPr marL="400050" lvl="1" indent="0">
              <a:buNone/>
            </a:pPr>
            <a:endParaRPr lang="fr-FR" sz="2700" b="1" dirty="0" smtClean="0"/>
          </a:p>
          <a:p>
            <a:pPr marL="400050" lvl="1" indent="0">
              <a:buNone/>
            </a:pPr>
            <a:r>
              <a:rPr lang="fr-FR" sz="2700" b="1" dirty="0" smtClean="0"/>
              <a:t>-</a:t>
            </a:r>
            <a:r>
              <a:rPr lang="fr-FR" sz="2700" b="1" dirty="0"/>
              <a:t>l: </a:t>
            </a:r>
            <a:r>
              <a:rPr lang="fr-FR" dirty="0" err="1"/>
              <a:t>Listen</a:t>
            </a:r>
            <a:r>
              <a:rPr lang="fr-FR" dirty="0"/>
              <a:t> mode </a:t>
            </a:r>
            <a:r>
              <a:rPr lang="fr-FR" dirty="0" smtClean="0"/>
              <a:t>(default </a:t>
            </a:r>
            <a:r>
              <a:rPr lang="fr-FR" dirty="0" err="1"/>
              <a:t>is</a:t>
            </a:r>
            <a:r>
              <a:rPr lang="fr-FR" dirty="0"/>
              <a:t> </a:t>
            </a:r>
            <a:r>
              <a:rPr lang="fr-FR" dirty="0" smtClean="0"/>
              <a:t>client)</a:t>
            </a:r>
            <a:endParaRPr lang="fr-FR" dirty="0"/>
          </a:p>
          <a:p>
            <a:pPr marL="400050" lvl="1" indent="0">
              <a:buNone/>
            </a:pPr>
            <a:r>
              <a:rPr lang="en-US" sz="2700" b="1" dirty="0"/>
              <a:t>-L</a:t>
            </a:r>
            <a:r>
              <a:rPr lang="en-US" dirty="0"/>
              <a:t>: Listen harder (Windows </a:t>
            </a:r>
            <a:r>
              <a:rPr lang="en-US" dirty="0" smtClean="0"/>
              <a:t>only</a:t>
            </a:r>
            <a:r>
              <a:rPr lang="en-US" dirty="0"/>
              <a:t>) - make a persistent listener</a:t>
            </a:r>
          </a:p>
          <a:p>
            <a:pPr marL="400050" lvl="1" indent="0">
              <a:buNone/>
            </a:pPr>
            <a:r>
              <a:rPr lang="en-US" sz="2700" b="1" dirty="0"/>
              <a:t>-</a:t>
            </a:r>
            <a:r>
              <a:rPr lang="en-US" sz="2700" b="1" dirty="0" err="1"/>
              <a:t>u</a:t>
            </a:r>
            <a:r>
              <a:rPr lang="en-US" dirty="0" err="1" smtClean="0"/>
              <a:t>:UDP</a:t>
            </a:r>
            <a:r>
              <a:rPr lang="en-US" dirty="0" smtClean="0"/>
              <a:t> mode </a:t>
            </a:r>
            <a:r>
              <a:rPr lang="en-US" dirty="0"/>
              <a:t>{default is TCF)</a:t>
            </a:r>
          </a:p>
          <a:p>
            <a:pPr marL="400050" lvl="1" indent="0">
              <a:buNone/>
            </a:pPr>
            <a:r>
              <a:rPr lang="en-US" sz="2700" b="1" dirty="0"/>
              <a:t>-p:</a:t>
            </a:r>
            <a:r>
              <a:rPr lang="en-US" dirty="0"/>
              <a:t> </a:t>
            </a:r>
            <a:r>
              <a:rPr lang="en-US" dirty="0" smtClean="0"/>
              <a:t>Local port (In </a:t>
            </a:r>
            <a:r>
              <a:rPr lang="en-US" dirty="0"/>
              <a:t>listen mode, this is port </a:t>
            </a:r>
            <a:r>
              <a:rPr lang="en-US" dirty="0" smtClean="0"/>
              <a:t>listened on</a:t>
            </a:r>
            <a:r>
              <a:rPr lang="en-US" dirty="0"/>
              <a:t>. </a:t>
            </a:r>
            <a:endParaRPr lang="en-US" dirty="0" smtClean="0"/>
          </a:p>
          <a:p>
            <a:pPr marL="400050" lvl="1" indent="0">
              <a:buNone/>
            </a:pPr>
            <a:r>
              <a:rPr lang="en-US" dirty="0"/>
              <a:t> </a:t>
            </a:r>
            <a:r>
              <a:rPr lang="en-US" dirty="0" smtClean="0"/>
              <a:t>  In </a:t>
            </a:r>
            <a:r>
              <a:rPr lang="en-US" dirty="0"/>
              <a:t>client </a:t>
            </a:r>
            <a:r>
              <a:rPr lang="en-US" dirty="0" smtClean="0"/>
              <a:t>mode, this </a:t>
            </a:r>
            <a:r>
              <a:rPr lang="en-US" dirty="0"/>
              <a:t>is source port for packets sent.)</a:t>
            </a:r>
          </a:p>
          <a:p>
            <a:pPr marL="400050" lvl="1" indent="0">
              <a:buNone/>
            </a:pPr>
            <a:r>
              <a:rPr lang="en-US" sz="2700" b="1" dirty="0"/>
              <a:t>-e</a:t>
            </a:r>
            <a:r>
              <a:rPr lang="en-US" dirty="0"/>
              <a:t>: Program to execute after connection </a:t>
            </a:r>
            <a:r>
              <a:rPr lang="en-US" dirty="0" smtClean="0"/>
              <a:t>occurs</a:t>
            </a:r>
            <a:endParaRPr lang="en-US" dirty="0"/>
          </a:p>
          <a:p>
            <a:pPr marL="400050" lvl="1" indent="0">
              <a:buNone/>
            </a:pPr>
            <a:r>
              <a:rPr lang="en-US" sz="2700" b="1" dirty="0"/>
              <a:t>-n</a:t>
            </a:r>
            <a:r>
              <a:rPr lang="en-US" dirty="0"/>
              <a:t>: Don't </a:t>
            </a:r>
            <a:r>
              <a:rPr lang="en-US" dirty="0" smtClean="0"/>
              <a:t>resolve names</a:t>
            </a:r>
            <a:endParaRPr lang="en-US" dirty="0"/>
          </a:p>
          <a:p>
            <a:pPr marL="400050" lvl="1" indent="0">
              <a:buNone/>
            </a:pPr>
            <a:r>
              <a:rPr lang="en-US" sz="2700" b="1" dirty="0"/>
              <a:t>-z</a:t>
            </a:r>
            <a:r>
              <a:rPr lang="en-US" dirty="0"/>
              <a:t>: </a:t>
            </a:r>
            <a:r>
              <a:rPr lang="en-US" dirty="0" smtClean="0"/>
              <a:t>Zero-I/O mode don't </a:t>
            </a:r>
            <a:r>
              <a:rPr lang="en-US" dirty="0"/>
              <a:t>send any data, just </a:t>
            </a:r>
            <a:r>
              <a:rPr lang="en-US" dirty="0" smtClean="0"/>
              <a:t>emit </a:t>
            </a:r>
            <a:r>
              <a:rPr lang="en-US" dirty="0"/>
              <a:t>packets</a:t>
            </a:r>
          </a:p>
          <a:p>
            <a:pPr marL="400050" lvl="1" indent="0">
              <a:buNone/>
            </a:pPr>
            <a:r>
              <a:rPr lang="en-US" sz="2700" b="1" dirty="0"/>
              <a:t>-</a:t>
            </a:r>
            <a:r>
              <a:rPr lang="en-US" sz="2700" b="1" dirty="0" err="1"/>
              <a:t>wN</a:t>
            </a:r>
            <a:r>
              <a:rPr lang="en-US" dirty="0"/>
              <a:t>: Timeout for connects, waits for N seconds</a:t>
            </a:r>
          </a:p>
          <a:p>
            <a:pPr marL="400050" lvl="1" indent="0">
              <a:buNone/>
            </a:pPr>
            <a:r>
              <a:rPr lang="en-US" sz="2700" b="1" dirty="0"/>
              <a:t>-v:</a:t>
            </a:r>
            <a:r>
              <a:rPr lang="en-US" dirty="0"/>
              <a:t> Be verbose, printing when </a:t>
            </a:r>
            <a:r>
              <a:rPr lang="en-US" dirty="0" smtClean="0"/>
              <a:t>connection is </a:t>
            </a:r>
            <a:r>
              <a:rPr lang="en-US" dirty="0"/>
              <a:t>made</a:t>
            </a:r>
          </a:p>
          <a:p>
            <a:pPr marL="400050" lvl="1" indent="0">
              <a:buNone/>
            </a:pPr>
            <a:r>
              <a:rPr lang="en-US" b="1" dirty="0" smtClean="0"/>
              <a:t>-</a:t>
            </a:r>
            <a:r>
              <a:rPr lang="en-US" b="1" dirty="0" err="1" smtClean="0"/>
              <a:t>vv</a:t>
            </a:r>
            <a:r>
              <a:rPr lang="en-US" dirty="0" smtClean="0"/>
              <a:t> : be </a:t>
            </a:r>
            <a:r>
              <a:rPr lang="en-US" dirty="0"/>
              <a:t>very verbose, printing when </a:t>
            </a:r>
            <a:r>
              <a:rPr lang="en-US" dirty="0" smtClean="0"/>
              <a:t>connections </a:t>
            </a:r>
            <a:r>
              <a:rPr lang="en-US" dirty="0"/>
              <a:t>are made</a:t>
            </a:r>
            <a:r>
              <a:rPr lang="en-US" dirty="0" smtClean="0"/>
              <a:t>, dropped</a:t>
            </a:r>
            <a:r>
              <a:rPr lang="en-US" dirty="0"/>
              <a:t>, </a:t>
            </a:r>
            <a:r>
              <a:rPr lang="en-US" dirty="0" smtClean="0"/>
              <a:t>                      etc.</a:t>
            </a:r>
            <a:endParaRPr lang="en-US" dirty="0"/>
          </a:p>
        </p:txBody>
      </p:sp>
      <p:grpSp>
        <p:nvGrpSpPr>
          <p:cNvPr id="5" name="Group 4"/>
          <p:cNvGrpSpPr/>
          <p:nvPr/>
        </p:nvGrpSpPr>
        <p:grpSpPr>
          <a:xfrm>
            <a:off x="7219950" y="1981200"/>
            <a:ext cx="1847850" cy="1428750"/>
            <a:chOff x="0" y="0"/>
            <a:chExt cx="1847850" cy="1428750"/>
          </a:xfrm>
        </p:grpSpPr>
        <p:sp>
          <p:nvSpPr>
            <p:cNvPr id="6" name="Rectangle 5"/>
            <p:cNvSpPr/>
            <p:nvPr/>
          </p:nvSpPr>
          <p:spPr>
            <a:xfrm>
              <a:off x="66675" y="0"/>
              <a:ext cx="1162050" cy="619125"/>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900" b="1">
                  <a:effectLst/>
                  <a:latin typeface="Calibri"/>
                  <a:ea typeface="Calibri"/>
                  <a:cs typeface="Times New Roman"/>
                </a:rPr>
                <a:t>NetCat</a:t>
              </a:r>
              <a:endParaRPr lang="en-US" sz="1100">
                <a:effectLst/>
                <a:latin typeface="Calibri"/>
                <a:ea typeface="Calibri"/>
                <a:cs typeface="Times New Roman"/>
              </a:endParaRPr>
            </a:p>
          </p:txBody>
        </p:sp>
        <p:sp>
          <p:nvSpPr>
            <p:cNvPr id="7" name="Right Arrow 6"/>
            <p:cNvSpPr/>
            <p:nvPr/>
          </p:nvSpPr>
          <p:spPr>
            <a:xfrm>
              <a:off x="1238250" y="171450"/>
              <a:ext cx="6096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2"/>
            <p:cNvSpPr txBox="1">
              <a:spLocks noChangeArrowheads="1"/>
            </p:cNvSpPr>
            <p:nvPr/>
          </p:nvSpPr>
          <p:spPr bwMode="auto">
            <a:xfrm>
              <a:off x="0" y="790575"/>
              <a:ext cx="1485900" cy="63817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500" b="1">
                  <a:effectLst/>
                  <a:latin typeface="Calibri"/>
                  <a:ea typeface="Calibri"/>
                  <a:cs typeface="Times New Roman"/>
                </a:rPr>
                <a:t>Clients initiate connections</a:t>
              </a:r>
              <a:endParaRPr lang="en-US" sz="1100">
                <a:effectLst/>
                <a:latin typeface="Calibri"/>
                <a:ea typeface="Calibri"/>
                <a:cs typeface="Times New Roman"/>
              </a:endParaRPr>
            </a:p>
          </p:txBody>
        </p:sp>
      </p:grpSp>
      <p:grpSp>
        <p:nvGrpSpPr>
          <p:cNvPr id="9" name="Group 8"/>
          <p:cNvGrpSpPr/>
          <p:nvPr/>
        </p:nvGrpSpPr>
        <p:grpSpPr>
          <a:xfrm>
            <a:off x="7038975" y="3824287"/>
            <a:ext cx="1847850" cy="1428750"/>
            <a:chOff x="0" y="0"/>
            <a:chExt cx="1847850" cy="1428750"/>
          </a:xfrm>
        </p:grpSpPr>
        <p:sp>
          <p:nvSpPr>
            <p:cNvPr id="10" name="Rectangle 9"/>
            <p:cNvSpPr/>
            <p:nvPr/>
          </p:nvSpPr>
          <p:spPr>
            <a:xfrm>
              <a:off x="66675" y="0"/>
              <a:ext cx="1162050" cy="619125"/>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900" b="1">
                  <a:effectLst/>
                  <a:latin typeface="Calibri"/>
                  <a:ea typeface="Calibri"/>
                  <a:cs typeface="Times New Roman"/>
                </a:rPr>
                <a:t>NetCat</a:t>
              </a:r>
              <a:endParaRPr lang="en-US" sz="1100">
                <a:effectLst/>
                <a:latin typeface="Calibri"/>
                <a:ea typeface="Calibri"/>
                <a:cs typeface="Times New Roman"/>
              </a:endParaRPr>
            </a:p>
          </p:txBody>
        </p:sp>
        <p:sp>
          <p:nvSpPr>
            <p:cNvPr id="11" name="Right Arrow 10"/>
            <p:cNvSpPr/>
            <p:nvPr/>
          </p:nvSpPr>
          <p:spPr>
            <a:xfrm flipH="1">
              <a:off x="1238250" y="171450"/>
              <a:ext cx="6096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2"/>
            <p:cNvSpPr txBox="1">
              <a:spLocks noChangeArrowheads="1"/>
            </p:cNvSpPr>
            <p:nvPr/>
          </p:nvSpPr>
          <p:spPr bwMode="auto">
            <a:xfrm>
              <a:off x="0" y="790575"/>
              <a:ext cx="1485900" cy="63817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500" b="1">
                  <a:effectLst/>
                  <a:latin typeface="Calibri"/>
                  <a:ea typeface="Calibri"/>
                  <a:cs typeface="Times New Roman"/>
                </a:rPr>
                <a:t>Listener wait for connections</a:t>
              </a:r>
              <a:endParaRPr lang="en-US" sz="1100">
                <a:effectLst/>
                <a:latin typeface="Calibri"/>
                <a:ea typeface="Calibri"/>
                <a:cs typeface="Times New Roman"/>
              </a:endParaRPr>
            </a:p>
          </p:txBody>
        </p:sp>
      </p:grpSp>
    </p:spTree>
    <p:extLst>
      <p:ext uri="{BB962C8B-B14F-4D97-AF65-F5344CB8AC3E}">
        <p14:creationId xmlns:p14="http://schemas.microsoft.com/office/powerpoint/2010/main" val="17330627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Some </a:t>
            </a:r>
            <a:r>
              <a:rPr lang="en-US" b="1" dirty="0" err="1"/>
              <a:t>N</a:t>
            </a:r>
            <a:r>
              <a:rPr lang="en-US" b="1" dirty="0" err="1" smtClean="0"/>
              <a:t>etcat</a:t>
            </a:r>
            <a:r>
              <a:rPr lang="en-US" b="1" dirty="0" smtClean="0"/>
              <a:t> Use for Penetration</a:t>
            </a:r>
            <a:r>
              <a:rPr lang="en-US" b="1" dirty="0"/>
              <a:t/>
            </a:r>
            <a:br>
              <a:rPr lang="en-US" b="1" dirty="0"/>
            </a:br>
            <a:r>
              <a:rPr lang="en-US" b="1" dirty="0"/>
              <a:t>Testers and </a:t>
            </a:r>
          </a:p>
        </p:txBody>
      </p:sp>
      <p:sp>
        <p:nvSpPr>
          <p:cNvPr id="3" name="Content Placeholder 2"/>
          <p:cNvSpPr>
            <a:spLocks noGrp="1"/>
          </p:cNvSpPr>
          <p:nvPr>
            <p:ph idx="1"/>
          </p:nvPr>
        </p:nvSpPr>
        <p:spPr/>
        <p:txBody>
          <a:bodyPr>
            <a:normAutofit fontScale="92500" lnSpcReduction="20000"/>
          </a:bodyPr>
          <a:lstStyle/>
          <a:p>
            <a:r>
              <a:rPr lang="en-US" dirty="0"/>
              <a:t>Right now, we'll use </a:t>
            </a:r>
            <a:r>
              <a:rPr lang="en-US" dirty="0" err="1"/>
              <a:t>Neteat</a:t>
            </a:r>
            <a:r>
              <a:rPr lang="en-US" dirty="0"/>
              <a:t> </a:t>
            </a:r>
            <a:r>
              <a:rPr lang="en-US" dirty="0" smtClean="0"/>
              <a:t>for </a:t>
            </a:r>
            <a:r>
              <a:rPr lang="en-US" dirty="0"/>
              <a:t>a variety </a:t>
            </a:r>
            <a:r>
              <a:rPr lang="en-US" dirty="0" smtClean="0"/>
              <a:t>of </a:t>
            </a:r>
            <a:r>
              <a:rPr lang="en-US" dirty="0"/>
              <a:t>tasks:</a:t>
            </a:r>
          </a:p>
          <a:p>
            <a:pPr lvl="1"/>
            <a:r>
              <a:rPr lang="en-US" dirty="0" smtClean="0"/>
              <a:t>connection string gathering from </a:t>
            </a:r>
            <a:r>
              <a:rPr lang="en-US" dirty="0"/>
              <a:t>servers </a:t>
            </a:r>
            <a:r>
              <a:rPr lang="en-US" dirty="0" smtClean="0"/>
              <a:t>or </a:t>
            </a:r>
            <a:r>
              <a:rPr lang="en-US" dirty="0"/>
              <a:t>c</a:t>
            </a:r>
            <a:r>
              <a:rPr lang="en-US" dirty="0" smtClean="0"/>
              <a:t>lients</a:t>
            </a:r>
            <a:endParaRPr lang="en-US" dirty="0"/>
          </a:p>
          <a:p>
            <a:pPr lvl="1"/>
            <a:r>
              <a:rPr lang="en-US" dirty="0" smtClean="0"/>
              <a:t>Port scanning</a:t>
            </a:r>
            <a:endParaRPr lang="en-US" dirty="0"/>
          </a:p>
          <a:p>
            <a:pPr lvl="1"/>
            <a:r>
              <a:rPr lang="en-US" dirty="0" smtClean="0"/>
              <a:t>“Service is alive</a:t>
            </a:r>
            <a:r>
              <a:rPr lang="en-US" dirty="0"/>
              <a:t>" heartbeats</a:t>
            </a:r>
          </a:p>
          <a:p>
            <a:pPr lvl="1"/>
            <a:r>
              <a:rPr lang="en-US" dirty="0" smtClean="0"/>
              <a:t>“service-is-dead</a:t>
            </a:r>
            <a:r>
              <a:rPr lang="en-US" dirty="0"/>
              <a:t>" </a:t>
            </a:r>
            <a:r>
              <a:rPr lang="en-US" dirty="0" smtClean="0"/>
              <a:t>notification</a:t>
            </a:r>
          </a:p>
          <a:p>
            <a:r>
              <a:rPr lang="en-US" dirty="0"/>
              <a:t>We'll cover </a:t>
            </a:r>
            <a:r>
              <a:rPr lang="en-US" sz="3600" dirty="0" smtClean="0"/>
              <a:t>additional </a:t>
            </a:r>
            <a:r>
              <a:rPr lang="en-US" dirty="0"/>
              <a:t>uses as </a:t>
            </a:r>
            <a:r>
              <a:rPr lang="en-US" sz="3600" dirty="0"/>
              <a:t>we </a:t>
            </a:r>
            <a:r>
              <a:rPr lang="en-US" dirty="0" smtClean="0"/>
              <a:t>need </a:t>
            </a:r>
            <a:r>
              <a:rPr lang="en-US" sz="2800" dirty="0" smtClean="0"/>
              <a:t>them </a:t>
            </a:r>
            <a:r>
              <a:rPr lang="en-US" dirty="0"/>
              <a:t>throughout the </a:t>
            </a:r>
            <a:r>
              <a:rPr lang="en-US" sz="2800" dirty="0"/>
              <a:t>rest </a:t>
            </a:r>
            <a:r>
              <a:rPr lang="en-US" sz="2800" dirty="0" smtClean="0"/>
              <a:t>o</a:t>
            </a:r>
            <a:r>
              <a:rPr lang="en-US" sz="3600" dirty="0" smtClean="0"/>
              <a:t>f </a:t>
            </a:r>
            <a:r>
              <a:rPr lang="en-US" dirty="0"/>
              <a:t>the </a:t>
            </a:r>
            <a:r>
              <a:rPr lang="en-US" sz="2800" dirty="0"/>
              <a:t>course</a:t>
            </a:r>
          </a:p>
          <a:p>
            <a:pPr lvl="1"/>
            <a:r>
              <a:rPr lang="en-US" dirty="0" smtClean="0"/>
              <a:t>Moving files betwe</a:t>
            </a:r>
            <a:r>
              <a:rPr lang="en-US" dirty="0"/>
              <a:t>e</a:t>
            </a:r>
            <a:r>
              <a:rPr lang="en-US" dirty="0" smtClean="0"/>
              <a:t>n </a:t>
            </a:r>
            <a:r>
              <a:rPr lang="en-US" dirty="0"/>
              <a:t>systems</a:t>
            </a:r>
          </a:p>
          <a:p>
            <a:pPr lvl="1"/>
            <a:r>
              <a:rPr lang="en-US" dirty="0" smtClean="0"/>
              <a:t>Setting </a:t>
            </a:r>
            <a:r>
              <a:rPr lang="en-US" dirty="0"/>
              <a:t>up relays to forward connections</a:t>
            </a:r>
          </a:p>
          <a:p>
            <a:pPr lvl="1"/>
            <a:r>
              <a:rPr lang="en-US" dirty="0" smtClean="0"/>
              <a:t>Creating </a:t>
            </a:r>
            <a:r>
              <a:rPr lang="en-US" dirty="0"/>
              <a:t>backdoor listeners</a:t>
            </a:r>
          </a:p>
        </p:txBody>
      </p:sp>
    </p:spTree>
    <p:extLst>
      <p:ext uri="{BB962C8B-B14F-4D97-AF65-F5344CB8AC3E}">
        <p14:creationId xmlns:p14="http://schemas.microsoft.com/office/powerpoint/2010/main" val="16021832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Netcat</a:t>
            </a:r>
            <a:r>
              <a:rPr lang="en-US" b="1" dirty="0"/>
              <a:t> Client Grabbing Service i</a:t>
            </a:r>
            <a:r>
              <a:rPr lang="en-US" b="1" dirty="0" smtClean="0"/>
              <a:t>nfo</a:t>
            </a:r>
            <a:endParaRPr lang="en-US" b="1" dirty="0"/>
          </a:p>
        </p:txBody>
      </p:sp>
      <p:sp>
        <p:nvSpPr>
          <p:cNvPr id="3" name="Content Placeholder 2"/>
          <p:cNvSpPr>
            <a:spLocks noGrp="1"/>
          </p:cNvSpPr>
          <p:nvPr>
            <p:ph idx="1"/>
          </p:nvPr>
        </p:nvSpPr>
        <p:spPr/>
        <p:txBody>
          <a:bodyPr/>
          <a:lstStyle/>
          <a:p>
            <a:r>
              <a:rPr lang="en-US" dirty="0"/>
              <a:t>A </a:t>
            </a:r>
            <a:r>
              <a:rPr lang="en-US" dirty="0" err="1" smtClean="0"/>
              <a:t>Netcat</a:t>
            </a:r>
            <a:r>
              <a:rPr lang="en-US" dirty="0" smtClean="0"/>
              <a:t> </a:t>
            </a:r>
            <a:r>
              <a:rPr lang="en-US" dirty="0"/>
              <a:t>client can </a:t>
            </a:r>
            <a:r>
              <a:rPr lang="en-US" dirty="0" smtClean="0"/>
              <a:t>connect to </a:t>
            </a:r>
            <a:r>
              <a:rPr lang="en-US" dirty="0"/>
              <a:t>a target service, and </a:t>
            </a:r>
            <a:r>
              <a:rPr lang="en-US" dirty="0" smtClean="0"/>
              <a:t>pull  back </a:t>
            </a:r>
            <a:r>
              <a:rPr lang="en-US" dirty="0"/>
              <a:t>its service </a:t>
            </a:r>
            <a:r>
              <a:rPr lang="en-US" dirty="0" smtClean="0"/>
              <a:t>info</a:t>
            </a:r>
          </a:p>
          <a:p>
            <a:pPr marL="0" indent="0">
              <a:buNone/>
            </a:pP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nc</a:t>
            </a:r>
            <a:r>
              <a:rPr lang="en-US" dirty="0" smtClean="0">
                <a:latin typeface="Courier New" pitchFamily="49" charset="0"/>
                <a:cs typeface="Courier New" pitchFamily="49" charset="0"/>
              </a:rPr>
              <a:t> [target] [port]</a:t>
            </a:r>
          </a:p>
          <a:p>
            <a:r>
              <a:rPr lang="en-US" dirty="0"/>
              <a:t>You may need to enter </a:t>
            </a:r>
            <a:r>
              <a:rPr lang="en-US" dirty="0" smtClean="0"/>
              <a:t>a connecti</a:t>
            </a:r>
            <a:r>
              <a:rPr lang="en-US" dirty="0"/>
              <a:t>o</a:t>
            </a:r>
            <a:r>
              <a:rPr lang="en-US" dirty="0" smtClean="0"/>
              <a:t>n </a:t>
            </a:r>
            <a:r>
              <a:rPr lang="en-US" dirty="0"/>
              <a:t>string to elicit </a:t>
            </a:r>
            <a:r>
              <a:rPr lang="en-US" dirty="0" smtClean="0"/>
              <a:t>a response </a:t>
            </a:r>
            <a:r>
              <a:rPr lang="en-US" dirty="0"/>
              <a:t>from the </a:t>
            </a:r>
            <a:r>
              <a:rPr lang="en-US" dirty="0" smtClean="0"/>
              <a:t>target</a:t>
            </a:r>
          </a:p>
          <a:p>
            <a:pPr lvl="1"/>
            <a:r>
              <a:rPr lang="en-US" dirty="0" smtClean="0">
                <a:latin typeface="Courier New" pitchFamily="49" charset="0"/>
                <a:cs typeface="Courier New" pitchFamily="49" charset="0"/>
              </a:rPr>
              <a:t>Enter </a:t>
            </a:r>
            <a:r>
              <a:rPr lang="en-US" dirty="0" err="1" smtClean="0">
                <a:latin typeface="Courier New" pitchFamily="49" charset="0"/>
                <a:cs typeface="Courier New" pitchFamily="49" charset="0"/>
              </a:rPr>
              <a:t>Enter</a:t>
            </a:r>
            <a:endParaRPr lang="en-US" dirty="0">
              <a:latin typeface="Courier New" pitchFamily="49" charset="0"/>
              <a:cs typeface="Courier New" pitchFamily="49" charset="0"/>
            </a:endParaRPr>
          </a:p>
          <a:p>
            <a:pPr marL="457200" lvl="1" indent="0">
              <a:buNone/>
            </a:pPr>
            <a:r>
              <a:rPr lang="en-US" b="1" dirty="0" smtClean="0">
                <a:latin typeface="Courier New" pitchFamily="49" charset="0"/>
                <a:cs typeface="Courier New" pitchFamily="49" charset="0"/>
              </a:rPr>
              <a:t>HEAD / HTTP/1.0 followed by Enter </a:t>
            </a:r>
            <a:r>
              <a:rPr lang="en-US" b="1" dirty="0" err="1" smtClean="0">
                <a:latin typeface="Courier New" pitchFamily="49" charset="0"/>
                <a:cs typeface="Courier New" pitchFamily="49" charset="0"/>
              </a:rPr>
              <a:t>Enter</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3274012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smtClean="0"/>
              <a:t>Automating </a:t>
            </a:r>
            <a:r>
              <a:rPr lang="en-US" b="1" dirty="0"/>
              <a:t>Service </a:t>
            </a:r>
            <a:r>
              <a:rPr lang="en-US" b="1" dirty="0" smtClean="0"/>
              <a:t>String</a:t>
            </a:r>
            <a:br>
              <a:rPr lang="en-US" b="1" dirty="0" smtClean="0"/>
            </a:br>
            <a:r>
              <a:rPr lang="en-US" b="1" dirty="0" smtClean="0"/>
              <a:t>Info Gathering</a:t>
            </a:r>
            <a:r>
              <a:rPr lang="en-US" b="1" dirty="0"/>
              <a:t/>
            </a:r>
            <a:br>
              <a:rPr lang="en-US" b="1" dirty="0"/>
            </a:br>
            <a:r>
              <a:rPr lang="en-US" b="1" dirty="0"/>
              <a:t/>
            </a:r>
            <a:br>
              <a:rPr lang="en-US" b="1" dirty="0"/>
            </a:b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We </a:t>
            </a:r>
            <a:r>
              <a:rPr lang="en-US" dirty="0"/>
              <a:t>can </a:t>
            </a:r>
            <a:r>
              <a:rPr lang="en-US" dirty="0" smtClean="0"/>
              <a:t>make </a:t>
            </a:r>
            <a:r>
              <a:rPr lang="en-US" dirty="0" err="1" smtClean="0"/>
              <a:t>Netcat</a:t>
            </a:r>
            <a:r>
              <a:rPr lang="en-US" dirty="0" smtClean="0"/>
              <a:t>  grab </a:t>
            </a:r>
            <a:r>
              <a:rPr lang="en-US" dirty="0"/>
              <a:t>a </a:t>
            </a:r>
            <a:r>
              <a:rPr lang="en-US" dirty="0" smtClean="0"/>
              <a:t> whole bunch </a:t>
            </a:r>
            <a:r>
              <a:rPr lang="en-US" dirty="0"/>
              <a:t>o</a:t>
            </a:r>
            <a:r>
              <a:rPr lang="en-US" dirty="0" smtClean="0"/>
              <a:t>f </a:t>
            </a:r>
            <a:r>
              <a:rPr lang="en-US" dirty="0"/>
              <a:t>service strings </a:t>
            </a:r>
            <a:r>
              <a:rPr lang="en-US" dirty="0" smtClean="0"/>
              <a:t>from </a:t>
            </a:r>
            <a:r>
              <a:rPr lang="en-US" dirty="0"/>
              <a:t>a series of ports on a target</a:t>
            </a:r>
          </a:p>
          <a:p>
            <a:r>
              <a:rPr lang="en-US" dirty="0" smtClean="0"/>
              <a:t>We specify </a:t>
            </a:r>
            <a:r>
              <a:rPr lang="en-US" dirty="0"/>
              <a:t>a port-range [x-y] as </a:t>
            </a:r>
            <a:r>
              <a:rPr lang="en-US" dirty="0" smtClean="0"/>
              <a:t>the </a:t>
            </a:r>
            <a:r>
              <a:rPr lang="en-US" dirty="0" err="1" smtClean="0"/>
              <a:t>remot_port</a:t>
            </a:r>
            <a:r>
              <a:rPr lang="en-US" dirty="0" smtClean="0"/>
              <a:t>(s</a:t>
            </a:r>
            <a:r>
              <a:rPr lang="en-US" dirty="0"/>
              <a:t>)</a:t>
            </a:r>
          </a:p>
          <a:p>
            <a:r>
              <a:rPr lang="en-US" dirty="0" smtClean="0"/>
              <a:t>Ports </a:t>
            </a:r>
            <a:r>
              <a:rPr lang="en-US" dirty="0"/>
              <a:t>are searched in inverse </a:t>
            </a:r>
            <a:r>
              <a:rPr lang="en-US" dirty="0" smtClean="0"/>
              <a:t>order</a:t>
            </a:r>
            <a:endParaRPr lang="en-US" dirty="0"/>
          </a:p>
          <a:p>
            <a:pPr marL="0" indent="0">
              <a:buNone/>
            </a:pPr>
            <a:r>
              <a:rPr lang="en-US" dirty="0" smtClean="0">
                <a:latin typeface="Courier New" pitchFamily="49" charset="0"/>
                <a:cs typeface="Courier New" pitchFamily="49" charset="0"/>
              </a:rPr>
              <a:t>echo "" | </a:t>
            </a:r>
            <a:r>
              <a:rPr lang="en-US" dirty="0" err="1" smtClean="0">
                <a:latin typeface="Courier New" pitchFamily="49" charset="0"/>
                <a:cs typeface="Courier New" pitchFamily="49" charset="0"/>
              </a:rPr>
              <a:t>nc</a:t>
            </a:r>
            <a:r>
              <a:rPr lang="en-US" dirty="0" smtClean="0">
                <a:latin typeface="Courier New" pitchFamily="49" charset="0"/>
                <a:cs typeface="Courier New" pitchFamily="49" charset="0"/>
              </a:rPr>
              <a:t> -n -w1  [</a:t>
            </a:r>
            <a:r>
              <a:rPr lang="en-US" dirty="0" err="1" smtClean="0">
                <a:latin typeface="Courier New" pitchFamily="49" charset="0"/>
                <a:cs typeface="Courier New" pitchFamily="49" charset="0"/>
              </a:rPr>
              <a:t>targetIP</a:t>
            </a:r>
            <a:r>
              <a:rPr lang="en-US" dirty="0" smtClean="0">
                <a:latin typeface="Courier New" pitchFamily="49" charset="0"/>
                <a:cs typeface="Courier New" pitchFamily="49" charset="0"/>
              </a:rPr>
              <a:t>] [port-range]</a:t>
            </a:r>
          </a:p>
          <a:p>
            <a:r>
              <a:rPr lang="en-US" dirty="0" smtClean="0"/>
              <a:t>In effect, </a:t>
            </a:r>
            <a:r>
              <a:rPr lang="en-US" dirty="0"/>
              <a:t>this is a port </a:t>
            </a:r>
            <a:r>
              <a:rPr lang="en-US" dirty="0" smtClean="0"/>
              <a:t>scanner that </a:t>
            </a:r>
            <a:r>
              <a:rPr lang="en-US" dirty="0"/>
              <a:t>harvests </a:t>
            </a:r>
            <a:r>
              <a:rPr lang="en-US" dirty="0" smtClean="0"/>
              <a:t>banners </a:t>
            </a:r>
            <a:endParaRPr lang="en-US" dirty="0"/>
          </a:p>
        </p:txBody>
      </p:sp>
    </p:spTree>
    <p:extLst>
      <p:ext uri="{BB962C8B-B14F-4D97-AF65-F5344CB8AC3E}">
        <p14:creationId xmlns:p14="http://schemas.microsoft.com/office/powerpoint/2010/main" val="14337389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Netcat</a:t>
            </a:r>
            <a:r>
              <a:rPr lang="en-US" b="1" dirty="0" smtClean="0"/>
              <a:t> Listener</a:t>
            </a:r>
            <a:br>
              <a:rPr lang="en-US" b="1" dirty="0" smtClean="0"/>
            </a:br>
            <a:r>
              <a:rPr lang="en-US" b="1" dirty="0" smtClean="0"/>
              <a:t> Grabbing </a:t>
            </a:r>
            <a:r>
              <a:rPr lang="en-US" b="1" dirty="0"/>
              <a:t>Client Info</a:t>
            </a:r>
          </a:p>
        </p:txBody>
      </p:sp>
      <p:sp>
        <p:nvSpPr>
          <p:cNvPr id="3" name="Content Placeholder 2"/>
          <p:cNvSpPr>
            <a:spLocks noGrp="1"/>
          </p:cNvSpPr>
          <p:nvPr>
            <p:ph idx="1"/>
          </p:nvPr>
        </p:nvSpPr>
        <p:spPr/>
        <p:txBody>
          <a:bodyPr>
            <a:normAutofit/>
          </a:bodyPr>
          <a:lstStyle/>
          <a:p>
            <a:r>
              <a:rPr lang="en-US" dirty="0"/>
              <a:t>A </a:t>
            </a:r>
            <a:r>
              <a:rPr lang="en-US" dirty="0" err="1"/>
              <a:t>Netcat</a:t>
            </a:r>
            <a:r>
              <a:rPr lang="en-US" dirty="0"/>
              <a:t> listener can receive </a:t>
            </a:r>
            <a:r>
              <a:rPr lang="en-US" dirty="0" smtClean="0"/>
              <a:t>a connection </a:t>
            </a:r>
            <a:r>
              <a:rPr lang="en-US" dirty="0"/>
              <a:t>and display </a:t>
            </a:r>
            <a:r>
              <a:rPr lang="en-US" dirty="0" smtClean="0"/>
              <a:t>info about </a:t>
            </a:r>
            <a:r>
              <a:rPr lang="en-US" dirty="0"/>
              <a:t>the client</a:t>
            </a:r>
          </a:p>
          <a:p>
            <a:pPr marL="0" indent="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nc</a:t>
            </a:r>
            <a:r>
              <a:rPr lang="en-US" dirty="0" smtClean="0">
                <a:latin typeface="Courier New" pitchFamily="49" charset="0"/>
                <a:cs typeface="Courier New" pitchFamily="49" charset="0"/>
              </a:rPr>
              <a:t> </a:t>
            </a:r>
            <a:r>
              <a:rPr lang="en-US" dirty="0">
                <a:latin typeface="Courier New" pitchFamily="49" charset="0"/>
                <a:cs typeface="Courier New" pitchFamily="49" charset="0"/>
              </a:rPr>
              <a:t>-v </a:t>
            </a:r>
            <a:r>
              <a:rPr lang="en-US" dirty="0" smtClean="0">
                <a:latin typeface="Courier New" pitchFamily="49" charset="0"/>
                <a:cs typeface="Courier New" pitchFamily="49" charset="0"/>
              </a:rPr>
              <a:t>–l  </a:t>
            </a:r>
            <a:r>
              <a:rPr lang="en-US" dirty="0">
                <a:latin typeface="Courier New" pitchFamily="49" charset="0"/>
                <a:cs typeface="Courier New" pitchFamily="49" charset="0"/>
              </a:rPr>
              <a:t>-p </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localport</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a:p>
            <a:r>
              <a:rPr lang="en-US" dirty="0"/>
              <a:t>Then, the client has to be </a:t>
            </a:r>
            <a:r>
              <a:rPr lang="en-US" dirty="0" smtClean="0"/>
              <a:t>made to </a:t>
            </a:r>
            <a:r>
              <a:rPr lang="en-US" dirty="0"/>
              <a:t>connect to the listener</a:t>
            </a:r>
          </a:p>
          <a:p>
            <a:pPr lvl="1"/>
            <a:r>
              <a:rPr lang="en-US" dirty="0" smtClean="0"/>
              <a:t>Make browser </a:t>
            </a:r>
            <a:r>
              <a:rPr lang="en-US" dirty="0"/>
              <a:t>surf </a:t>
            </a:r>
            <a:r>
              <a:rPr lang="en-US" dirty="0" smtClean="0"/>
              <a:t>there</a:t>
            </a:r>
          </a:p>
          <a:p>
            <a:r>
              <a:rPr lang="en-US" dirty="0" smtClean="0"/>
              <a:t>Gives </a:t>
            </a:r>
            <a:r>
              <a:rPr lang="en-US" dirty="0"/>
              <a:t>interesting insight </a:t>
            </a:r>
            <a:r>
              <a:rPr lang="en-US" dirty="0" smtClean="0"/>
              <a:t>into client program</a:t>
            </a:r>
            <a:endParaRPr lang="en-US" dirty="0"/>
          </a:p>
        </p:txBody>
      </p:sp>
    </p:spTree>
    <p:extLst>
      <p:ext uri="{BB962C8B-B14F-4D97-AF65-F5344CB8AC3E}">
        <p14:creationId xmlns:p14="http://schemas.microsoft.com/office/powerpoint/2010/main" val="12537566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Reverse Shell</a:t>
            </a:r>
            <a:endParaRPr lang="en-US" b="1" dirty="0"/>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r>
              <a:rPr lang="en-US" b="1" dirty="0" smtClean="0"/>
              <a:t>Shell </a:t>
            </a:r>
            <a:r>
              <a:rPr lang="en-US" dirty="0"/>
              <a:t>can simply be described as a piece of code or program which can be used to gain code or command execution on a device (like servers, mobile phones, etc</a:t>
            </a:r>
            <a:r>
              <a:rPr lang="en-US" dirty="0" smtClean="0"/>
              <a:t>.).</a:t>
            </a:r>
          </a:p>
          <a:p>
            <a:r>
              <a:rPr lang="en-US" dirty="0" smtClean="0"/>
              <a:t>A </a:t>
            </a:r>
            <a:r>
              <a:rPr lang="en-US" b="1" i="1" dirty="0"/>
              <a:t>reverse shell</a:t>
            </a:r>
            <a:r>
              <a:rPr lang="en-US" b="1" dirty="0"/>
              <a:t> </a:t>
            </a:r>
            <a:r>
              <a:rPr lang="en-US" dirty="0"/>
              <a:t>is a type of </a:t>
            </a:r>
            <a:r>
              <a:rPr lang="en-US" i="1" dirty="0"/>
              <a:t>shell</a:t>
            </a:r>
            <a:r>
              <a:rPr lang="en-US" dirty="0"/>
              <a:t> in which the target machine communicates back to the attacking machine. </a:t>
            </a:r>
            <a:endParaRPr lang="en-US" dirty="0" smtClean="0"/>
          </a:p>
          <a:p>
            <a:r>
              <a:rPr lang="en-US" dirty="0" smtClean="0"/>
              <a:t>The </a:t>
            </a:r>
            <a:r>
              <a:rPr lang="en-US" dirty="0"/>
              <a:t>attacking machine has a listener port on which it receives the connection, which by using, code or command execution is achieved</a:t>
            </a:r>
            <a:r>
              <a:rPr lang="en-US" dirty="0" smtClean="0"/>
              <a:t>.</a:t>
            </a:r>
          </a:p>
          <a:p>
            <a:endParaRPr lang="en-US" dirty="0" smtClean="0"/>
          </a:p>
          <a:p>
            <a:endParaRPr lang="en-US" dirty="0" smtClean="0">
              <a:latin typeface="Courier New" pitchFamily="49" charset="0"/>
              <a:cs typeface="Courier New" pitchFamily="49" charset="0"/>
            </a:endParaRPr>
          </a:p>
          <a:p>
            <a:endParaRPr lang="en-US" dirty="0">
              <a:latin typeface="Courier New" pitchFamily="49" charset="0"/>
              <a:cs typeface="Courier New" pitchFamily="49" charset="0"/>
            </a:endParaRPr>
          </a:p>
          <a:p>
            <a:endParaRPr lang="en-US" dirty="0"/>
          </a:p>
        </p:txBody>
      </p:sp>
      <p:pic>
        <p:nvPicPr>
          <p:cNvPr id="1026" name="Picture 2" descr="https://mk0resourcesinfm536w.kinstacdn.com/wp-content/uploads/110414_1037_ICMPRevers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5495925"/>
            <a:ext cx="504825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9761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Bind Shell</a:t>
            </a:r>
            <a:endParaRPr lang="en-US" b="1" dirty="0"/>
          </a:p>
        </p:txBody>
      </p:sp>
      <p:sp>
        <p:nvSpPr>
          <p:cNvPr id="3" name="Content Placeholder 2"/>
          <p:cNvSpPr>
            <a:spLocks noGrp="1"/>
          </p:cNvSpPr>
          <p:nvPr>
            <p:ph idx="1"/>
          </p:nvPr>
        </p:nvSpPr>
        <p:spPr/>
        <p:txBody>
          <a:bodyPr>
            <a:normAutofit/>
          </a:bodyPr>
          <a:lstStyle/>
          <a:p>
            <a:r>
              <a:rPr lang="en-US" b="1" dirty="0"/>
              <a:t>Bind shell </a:t>
            </a:r>
            <a:r>
              <a:rPr lang="en-US" dirty="0"/>
              <a:t>is a type of shell in which the target machine opens up a communication port or a listener on the victim machine and waits for an incoming connection. </a:t>
            </a:r>
            <a:endParaRPr lang="en-US" dirty="0" smtClean="0"/>
          </a:p>
          <a:p>
            <a:r>
              <a:rPr lang="en-US" dirty="0" smtClean="0"/>
              <a:t>The </a:t>
            </a:r>
            <a:r>
              <a:rPr lang="en-US" dirty="0"/>
              <a:t>attacker then connects to the victim machine’s listener which then leads to code or command execution on the server.</a:t>
            </a:r>
          </a:p>
          <a:p>
            <a:endParaRPr lang="en-US" dirty="0" smtClean="0">
              <a:latin typeface="Courier New" pitchFamily="49" charset="0"/>
              <a:cs typeface="Courier New" pitchFamily="49" charset="0"/>
            </a:endParaRPr>
          </a:p>
          <a:p>
            <a:endParaRPr lang="en-US" dirty="0" smtClean="0">
              <a:latin typeface="Courier New" pitchFamily="49" charset="0"/>
              <a:cs typeface="Courier New" pitchFamily="49" charset="0"/>
            </a:endParaRPr>
          </a:p>
          <a:p>
            <a:endParaRPr lang="en-US" dirty="0">
              <a:latin typeface="Courier New" pitchFamily="49" charset="0"/>
              <a:cs typeface="Courier New" pitchFamily="49" charset="0"/>
            </a:endParaRPr>
          </a:p>
          <a:p>
            <a:endParaRPr lang="en-US" dirty="0"/>
          </a:p>
        </p:txBody>
      </p:sp>
      <p:pic>
        <p:nvPicPr>
          <p:cNvPr id="2050" name="Picture 2" descr="https://mk0resourcesinfm536w.kinstacdn.com/wp-content/uploads/110414_1037_ICMPRevers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105400"/>
            <a:ext cx="51816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826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Shell Example via </a:t>
            </a:r>
            <a:r>
              <a:rPr lang="en-US" b="1" dirty="0" err="1" smtClean="0"/>
              <a:t>netcat</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latin typeface="Calibri" charset="0"/>
                <a:ea typeface="Calibri" charset="0"/>
                <a:cs typeface="Calibri" charset="0"/>
              </a:rPr>
              <a:t>Reverse Shell </a:t>
            </a:r>
          </a:p>
          <a:p>
            <a:r>
              <a:rPr lang="en-US" dirty="0" err="1" smtClean="0">
                <a:latin typeface="Courier New" pitchFamily="49" charset="0"/>
                <a:cs typeface="Courier New" pitchFamily="49" charset="0"/>
              </a:rPr>
              <a:t>nc</a:t>
            </a:r>
            <a:r>
              <a:rPr lang="en-US" dirty="0" smtClean="0">
                <a:latin typeface="Courier New" pitchFamily="49" charset="0"/>
                <a:cs typeface="Courier New" pitchFamily="49" charset="0"/>
              </a:rPr>
              <a:t> </a:t>
            </a:r>
            <a:r>
              <a:rPr lang="mr-IN" dirty="0" smtClean="0">
                <a:latin typeface="Courier New" pitchFamily="49" charset="0"/>
                <a:cs typeface="Courier New" pitchFamily="49" charset="0"/>
              </a:rPr>
              <a:t>–</a:t>
            </a:r>
            <a:r>
              <a:rPr lang="en-US" dirty="0" err="1" smtClean="0">
                <a:latin typeface="Courier New" pitchFamily="49" charset="0"/>
                <a:cs typeface="Courier New" pitchFamily="49" charset="0"/>
              </a:rPr>
              <a:t>nvlp</a:t>
            </a:r>
            <a:r>
              <a:rPr lang="en-US" dirty="0" smtClean="0">
                <a:latin typeface="Courier New" pitchFamily="49" charset="0"/>
                <a:cs typeface="Courier New" pitchFamily="49" charset="0"/>
              </a:rPr>
              <a:t> 2222 // the attacker</a:t>
            </a:r>
          </a:p>
          <a:p>
            <a:r>
              <a:rPr lang="en-US" dirty="0" err="1" smtClean="0">
                <a:latin typeface="Courier New" pitchFamily="49" charset="0"/>
                <a:cs typeface="Courier New" pitchFamily="49" charset="0"/>
              </a:rPr>
              <a:t>nc</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nv</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AttackerIP</a:t>
            </a:r>
            <a:r>
              <a:rPr lang="en-US" dirty="0" smtClean="0">
                <a:latin typeface="Courier New" pitchFamily="49" charset="0"/>
                <a:cs typeface="Courier New" pitchFamily="49" charset="0"/>
              </a:rPr>
              <a:t>] 2222 </a:t>
            </a:r>
            <a:r>
              <a:rPr lang="mr-IN" dirty="0" smtClean="0">
                <a:latin typeface="Courier New" pitchFamily="49" charset="0"/>
                <a:cs typeface="Courier New" pitchFamily="49" charset="0"/>
              </a:rPr>
              <a:t>–</a:t>
            </a:r>
            <a:r>
              <a:rPr lang="en-US" dirty="0" smtClean="0">
                <a:latin typeface="Courier New" pitchFamily="49" charset="0"/>
                <a:cs typeface="Courier New" pitchFamily="49" charset="0"/>
              </a:rPr>
              <a:t>e /bin/bash // the victim</a:t>
            </a:r>
          </a:p>
          <a:p>
            <a:r>
              <a:rPr lang="en-US" b="1" dirty="0" smtClean="0">
                <a:latin typeface="Calibri" charset="0"/>
                <a:ea typeface="Calibri" charset="0"/>
                <a:cs typeface="Calibri" charset="0"/>
              </a:rPr>
              <a:t>Bind Shell</a:t>
            </a:r>
          </a:p>
          <a:p>
            <a:r>
              <a:rPr lang="en-US" dirty="0" err="1">
                <a:latin typeface="Courier New" pitchFamily="49" charset="0"/>
                <a:cs typeface="Courier New" pitchFamily="49" charset="0"/>
              </a:rPr>
              <a:t>nc</a:t>
            </a:r>
            <a:r>
              <a:rPr lang="en-US" dirty="0">
                <a:latin typeface="Courier New" pitchFamily="49" charset="0"/>
                <a:cs typeface="Courier New" pitchFamily="49" charset="0"/>
              </a:rPr>
              <a:t> </a:t>
            </a:r>
            <a:r>
              <a:rPr lang="mr-IN" dirty="0">
                <a:latin typeface="Courier New" pitchFamily="49" charset="0"/>
                <a:cs typeface="Courier New" pitchFamily="49" charset="0"/>
              </a:rPr>
              <a:t>–</a:t>
            </a:r>
            <a:r>
              <a:rPr lang="en-US" dirty="0" err="1">
                <a:latin typeface="Courier New" pitchFamily="49" charset="0"/>
                <a:cs typeface="Courier New" pitchFamily="49" charset="0"/>
              </a:rPr>
              <a:t>nvlp</a:t>
            </a:r>
            <a:r>
              <a:rPr lang="en-US" dirty="0">
                <a:latin typeface="Courier New" pitchFamily="49" charset="0"/>
                <a:cs typeface="Courier New" pitchFamily="49" charset="0"/>
              </a:rPr>
              <a:t> 2222 </a:t>
            </a:r>
            <a:r>
              <a:rPr lang="mr-IN" dirty="0" smtClean="0">
                <a:latin typeface="Courier New" pitchFamily="49" charset="0"/>
                <a:cs typeface="Courier New" pitchFamily="49" charset="0"/>
              </a:rPr>
              <a:t>–</a:t>
            </a:r>
            <a:r>
              <a:rPr lang="en-US" dirty="0" smtClean="0">
                <a:latin typeface="Courier New" pitchFamily="49" charset="0"/>
                <a:cs typeface="Courier New" pitchFamily="49" charset="0"/>
              </a:rPr>
              <a:t>e </a:t>
            </a:r>
            <a:r>
              <a:rPr lang="en-US" dirty="0">
                <a:latin typeface="Courier New" pitchFamily="49" charset="0"/>
                <a:cs typeface="Courier New" pitchFamily="49" charset="0"/>
              </a:rPr>
              <a:t>/bin/bash </a:t>
            </a:r>
            <a:r>
              <a:rPr lang="en-US" dirty="0" smtClean="0">
                <a:latin typeface="Courier New" pitchFamily="49" charset="0"/>
                <a:cs typeface="Courier New" pitchFamily="49" charset="0"/>
              </a:rPr>
              <a:t>//the Victim</a:t>
            </a:r>
            <a:endParaRPr lang="en-US" dirty="0">
              <a:latin typeface="Courier New" pitchFamily="49" charset="0"/>
              <a:cs typeface="Courier New" pitchFamily="49" charset="0"/>
            </a:endParaRPr>
          </a:p>
          <a:p>
            <a:r>
              <a:rPr lang="en-US" dirty="0" err="1">
                <a:latin typeface="Courier New" pitchFamily="49" charset="0"/>
                <a:cs typeface="Courier New" pitchFamily="49" charset="0"/>
              </a:rPr>
              <a:t>nc</a:t>
            </a:r>
            <a:r>
              <a:rPr lang="en-US" dirty="0">
                <a:latin typeface="Courier New" pitchFamily="49" charset="0"/>
                <a:cs typeface="Courier New" pitchFamily="49" charset="0"/>
              </a:rPr>
              <a:t> </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nv</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VictimIP</a:t>
            </a:r>
            <a:r>
              <a:rPr lang="en-US" dirty="0">
                <a:latin typeface="Courier New" pitchFamily="49" charset="0"/>
                <a:cs typeface="Courier New" pitchFamily="49" charset="0"/>
              </a:rPr>
              <a:t>] 2222 </a:t>
            </a:r>
            <a:r>
              <a:rPr lang="en-US" dirty="0" smtClean="0">
                <a:latin typeface="Courier New" pitchFamily="49" charset="0"/>
                <a:cs typeface="Courier New" pitchFamily="49" charset="0"/>
              </a:rPr>
              <a:t>//the </a:t>
            </a:r>
            <a:r>
              <a:rPr lang="en-US" dirty="0">
                <a:latin typeface="Courier New" pitchFamily="49" charset="0"/>
                <a:cs typeface="Courier New" pitchFamily="49" charset="0"/>
              </a:rPr>
              <a:t>attacker</a:t>
            </a:r>
          </a:p>
          <a:p>
            <a:endParaRPr lang="en-US" dirty="0" smtClean="0">
              <a:latin typeface="Courier New" pitchFamily="49" charset="0"/>
              <a:cs typeface="Courier New" pitchFamily="49" charset="0"/>
            </a:endParaRPr>
          </a:p>
          <a:p>
            <a:endParaRPr lang="en-US" dirty="0">
              <a:latin typeface="Courier New" pitchFamily="49" charset="0"/>
              <a:cs typeface="Courier New" pitchFamily="49" charset="0"/>
            </a:endParaRPr>
          </a:p>
          <a:p>
            <a:endParaRPr lang="en-US" dirty="0"/>
          </a:p>
        </p:txBody>
      </p:sp>
    </p:spTree>
    <p:extLst>
      <p:ext uri="{BB962C8B-B14F-4D97-AF65-F5344CB8AC3E}">
        <p14:creationId xmlns:p14="http://schemas.microsoft.com/office/powerpoint/2010/main" val="1071704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Netcat</a:t>
            </a:r>
            <a:r>
              <a:rPr lang="en-US" b="1" dirty="0"/>
              <a:t> </a:t>
            </a:r>
            <a:r>
              <a:rPr lang="en-US" b="1" dirty="0" smtClean="0"/>
              <a:t>for </a:t>
            </a:r>
            <a:r>
              <a:rPr lang="en-US" b="1" dirty="0"/>
              <a:t>a "</a:t>
            </a:r>
            <a:r>
              <a:rPr lang="en-US" b="1" dirty="0" smtClean="0"/>
              <a:t>Service-is-Alive</a:t>
            </a:r>
            <a:r>
              <a:rPr lang="en-US" b="1" dirty="0"/>
              <a:t>"</a:t>
            </a:r>
            <a:br>
              <a:rPr lang="en-US" b="1" dirty="0"/>
            </a:br>
            <a:r>
              <a:rPr lang="en-US" b="1" dirty="0" smtClean="0"/>
              <a:t>Heartbeat</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While exploiting a </a:t>
            </a:r>
            <a:r>
              <a:rPr lang="en-US" dirty="0" smtClean="0"/>
              <a:t>service</a:t>
            </a:r>
            <a:r>
              <a:rPr lang="en-US" dirty="0"/>
              <a:t>, we want to know if the </a:t>
            </a:r>
            <a:r>
              <a:rPr lang="en-US" dirty="0" smtClean="0"/>
              <a:t>service crashes</a:t>
            </a:r>
          </a:p>
          <a:p>
            <a:r>
              <a:rPr lang="en-US" dirty="0" smtClean="0"/>
              <a:t> </a:t>
            </a:r>
            <a:r>
              <a:rPr lang="en-US" dirty="0" err="1" smtClean="0"/>
              <a:t>Netcat</a:t>
            </a:r>
            <a:r>
              <a:rPr lang="en-US" dirty="0" smtClean="0"/>
              <a:t> </a:t>
            </a:r>
            <a:r>
              <a:rPr lang="en-US" dirty="0"/>
              <a:t>in a small shell c</a:t>
            </a:r>
            <a:r>
              <a:rPr lang="en-US" dirty="0" smtClean="0"/>
              <a:t>ommand </a:t>
            </a:r>
            <a:r>
              <a:rPr lang="en-US" dirty="0"/>
              <a:t>can </a:t>
            </a:r>
            <a:r>
              <a:rPr lang="en-US" dirty="0" smtClean="0"/>
              <a:t>tell us </a:t>
            </a:r>
            <a:r>
              <a:rPr lang="en-US" dirty="0"/>
              <a:t>if a service </a:t>
            </a:r>
            <a:r>
              <a:rPr lang="en-US" dirty="0" smtClean="0"/>
              <a:t>is still </a:t>
            </a:r>
            <a:r>
              <a:rPr lang="en-US" dirty="0"/>
              <a:t>listening </a:t>
            </a:r>
            <a:r>
              <a:rPr lang="en-US" dirty="0" smtClean="0"/>
              <a:t>on </a:t>
            </a:r>
            <a:r>
              <a:rPr lang="en-US" dirty="0"/>
              <a:t>a target </a:t>
            </a:r>
            <a:r>
              <a:rPr lang="en-US" dirty="0" smtClean="0"/>
              <a:t>port </a:t>
            </a:r>
            <a:r>
              <a:rPr lang="en-US" dirty="0"/>
              <a:t>with auditory </a:t>
            </a:r>
            <a:r>
              <a:rPr lang="en-US" dirty="0" smtClean="0"/>
              <a:t>feedback</a:t>
            </a:r>
            <a:endParaRPr lang="en-US" dirty="0"/>
          </a:p>
          <a:p>
            <a:pPr lvl="1"/>
            <a:r>
              <a:rPr lang="en-US" dirty="0" smtClean="0"/>
              <a:t>A </a:t>
            </a:r>
            <a:r>
              <a:rPr lang="en-US" dirty="0"/>
              <a:t>digital heartbeat every second </a:t>
            </a:r>
            <a:r>
              <a:rPr lang="en-US" dirty="0" smtClean="0"/>
              <a:t>while </a:t>
            </a:r>
            <a:r>
              <a:rPr lang="en-US" dirty="0"/>
              <a:t>there is a </a:t>
            </a:r>
            <a:r>
              <a:rPr lang="en-US" dirty="0" smtClean="0"/>
              <a:t>resp</a:t>
            </a:r>
            <a:r>
              <a:rPr lang="en-US" dirty="0"/>
              <a:t>o</a:t>
            </a:r>
            <a:r>
              <a:rPr lang="en-US" dirty="0" smtClean="0"/>
              <a:t>nse </a:t>
            </a:r>
            <a:r>
              <a:rPr lang="en-US" dirty="0"/>
              <a:t>o</a:t>
            </a:r>
            <a:r>
              <a:rPr lang="en-US" dirty="0" smtClean="0"/>
              <a:t>n the target port</a:t>
            </a:r>
            <a:endParaRPr lang="en-US" dirty="0"/>
          </a:p>
          <a:p>
            <a:pPr marL="0" indent="0">
              <a:buNone/>
            </a:pPr>
            <a:r>
              <a:rPr lang="pl-PL" dirty="0">
                <a:latin typeface="Courier New" pitchFamily="49" charset="0"/>
                <a:cs typeface="Courier New" pitchFamily="49" charset="0"/>
              </a:rPr>
              <a:t>whi</a:t>
            </a:r>
            <a:r>
              <a:rPr lang="en-US" dirty="0">
                <a:latin typeface="Courier New" pitchFamily="49" charset="0"/>
                <a:cs typeface="Courier New" pitchFamily="49" charset="0"/>
              </a:rPr>
              <a:t>l</a:t>
            </a:r>
            <a:r>
              <a:rPr lang="pl-PL" dirty="0">
                <a:latin typeface="Courier New" pitchFamily="49" charset="0"/>
                <a:cs typeface="Courier New" pitchFamily="49" charset="0"/>
              </a:rPr>
              <a:t>e </a:t>
            </a:r>
            <a:r>
              <a:rPr lang="en-US" dirty="0">
                <a:latin typeface="Courier New" pitchFamily="49" charset="0"/>
                <a:cs typeface="Courier New" pitchFamily="49" charset="0"/>
              </a:rPr>
              <a:t>(</a:t>
            </a:r>
            <a:r>
              <a:rPr lang="pl-PL" dirty="0">
                <a:latin typeface="Courier New" pitchFamily="49" charset="0"/>
                <a:cs typeface="Courier New" pitchFamily="49" charset="0"/>
              </a:rPr>
              <a:t>true</a:t>
            </a:r>
            <a:r>
              <a:rPr lang="en-US" dirty="0">
                <a:latin typeface="Courier New" pitchFamily="49" charset="0"/>
                <a:cs typeface="Courier New" pitchFamily="49" charset="0"/>
              </a:rPr>
              <a:t>)</a:t>
            </a:r>
            <a:r>
              <a:rPr lang="pl-PL" dirty="0">
                <a:latin typeface="Courier New" pitchFamily="49" charset="0"/>
                <a:cs typeface="Courier New" pitchFamily="49" charset="0"/>
              </a:rPr>
              <a:t>; do </a:t>
            </a:r>
            <a:r>
              <a:rPr lang="en-US" dirty="0">
                <a:latin typeface="Courier New" pitchFamily="49" charset="0"/>
                <a:cs typeface="Courier New" pitchFamily="49" charset="0"/>
              </a:rPr>
              <a:t>n</a:t>
            </a:r>
            <a:r>
              <a:rPr lang="pl-PL" dirty="0">
                <a:latin typeface="Courier New" pitchFamily="49" charset="0"/>
                <a:cs typeface="Courier New" pitchFamily="49" charset="0"/>
              </a:rPr>
              <a:t>c -</a:t>
            </a:r>
            <a:r>
              <a:rPr lang="en-US" dirty="0" err="1">
                <a:latin typeface="Courier New" pitchFamily="49" charset="0"/>
                <a:cs typeface="Courier New" pitchFamily="49" charset="0"/>
              </a:rPr>
              <a:t>vv</a:t>
            </a:r>
            <a:r>
              <a:rPr lang="pl-PL" dirty="0">
                <a:latin typeface="Courier New" pitchFamily="49" charset="0"/>
                <a:cs typeface="Courier New" pitchFamily="49" charset="0"/>
              </a:rPr>
              <a:t> -z -</a:t>
            </a:r>
            <a:r>
              <a:rPr lang="pl-PL" dirty="0" smtClean="0">
                <a:latin typeface="Courier New" pitchFamily="49" charset="0"/>
                <a:cs typeface="Courier New" pitchFamily="49" charset="0"/>
              </a:rPr>
              <a:t>w3</a:t>
            </a:r>
            <a:endParaRPr lang="en-US" dirty="0" smtClean="0">
              <a:latin typeface="Courier New" pitchFamily="49" charset="0"/>
              <a:cs typeface="Courier New" pitchFamily="49" charset="0"/>
            </a:endParaRPr>
          </a:p>
          <a:p>
            <a:pPr marL="0" indent="0">
              <a:buNone/>
            </a:pP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target_IP</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target_port</a:t>
            </a:r>
            <a:r>
              <a:rPr lang="en-US" dirty="0">
                <a:latin typeface="Courier New" pitchFamily="49" charset="0"/>
                <a:cs typeface="Courier New" pitchFamily="49" charset="0"/>
              </a:rPr>
              <a:t>] </a:t>
            </a:r>
            <a:r>
              <a:rPr lang="en-US" dirty="0" smtClean="0">
                <a:latin typeface="Courier New" pitchFamily="49" charset="0"/>
                <a:cs typeface="Courier New" pitchFamily="49" charset="0"/>
              </a:rPr>
              <a:t>&gt;/</a:t>
            </a:r>
            <a:r>
              <a:rPr lang="en-US" dirty="0" err="1">
                <a:latin typeface="Courier New" pitchFamily="49" charset="0"/>
                <a:cs typeface="Courier New" pitchFamily="49" charset="0"/>
              </a:rPr>
              <a:t>dev</a:t>
            </a:r>
            <a:r>
              <a:rPr lang="en-US" dirty="0">
                <a:latin typeface="Courier New" pitchFamily="49" charset="0"/>
                <a:cs typeface="Courier New" pitchFamily="49" charset="0"/>
              </a:rPr>
              <a:t>/null </a:t>
            </a:r>
            <a:endParaRPr lang="en-US" dirty="0" smtClean="0">
              <a:latin typeface="Courier New" pitchFamily="49" charset="0"/>
              <a:cs typeface="Courier New" pitchFamily="49" charset="0"/>
            </a:endParaRPr>
          </a:p>
          <a:p>
            <a:pPr marL="0" indent="0">
              <a:buNone/>
            </a:pPr>
            <a:r>
              <a:rPr lang="it-IT" dirty="0" smtClean="0">
                <a:latin typeface="Courier New" pitchFamily="49" charset="0"/>
                <a:cs typeface="Courier New" pitchFamily="49" charset="0"/>
              </a:rPr>
              <a:t>&amp;&amp; -</a:t>
            </a:r>
            <a:r>
              <a:rPr lang="it-IT" dirty="0">
                <a:latin typeface="Courier New" pitchFamily="49" charset="0"/>
                <a:cs typeface="Courier New" pitchFamily="49" charset="0"/>
              </a:rPr>
              <a:t>e </a:t>
            </a:r>
            <a:r>
              <a:rPr lang="en-US" dirty="0"/>
              <a:t>“</a:t>
            </a:r>
            <a:r>
              <a:rPr lang="it-IT" dirty="0" smtClean="0">
                <a:latin typeface="Courier New" pitchFamily="49" charset="0"/>
                <a:cs typeface="Courier New" pitchFamily="49" charset="0"/>
              </a:rPr>
              <a:t>x07</a:t>
            </a:r>
            <a:r>
              <a:rPr lang="en-US" dirty="0"/>
              <a:t> ”</a:t>
            </a:r>
            <a:r>
              <a:rPr lang="it-IT" dirty="0" smtClean="0">
                <a:latin typeface="Courier New" pitchFamily="49" charset="0"/>
                <a:cs typeface="Courier New" pitchFamily="49" charset="0"/>
              </a:rPr>
              <a:t>; </a:t>
            </a:r>
            <a:r>
              <a:rPr lang="it-IT" dirty="0" err="1" smtClean="0">
                <a:latin typeface="Courier New" pitchFamily="49" charset="0"/>
                <a:cs typeface="Courier New" pitchFamily="49" charset="0"/>
              </a:rPr>
              <a:t>Sleep</a:t>
            </a:r>
            <a:r>
              <a:rPr lang="it-IT" dirty="0" smtClean="0">
                <a:latin typeface="Courier New" pitchFamily="49" charset="0"/>
                <a:cs typeface="Courier New" pitchFamily="49" charset="0"/>
              </a:rPr>
              <a:t> </a:t>
            </a:r>
            <a:r>
              <a:rPr lang="it-IT" dirty="0">
                <a:latin typeface="Courier New" pitchFamily="49" charset="0"/>
                <a:cs typeface="Courier New" pitchFamily="49" charset="0"/>
              </a:rPr>
              <a:t>1; done</a:t>
            </a: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33639329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Tip: Helpful tcpdump Options</a:t>
            </a:r>
            <a:br>
              <a:rPr lang="en-US" b="1" dirty="0"/>
            </a:br>
            <a:r>
              <a:rPr lang="en-US" b="1" dirty="0"/>
              <a:t>to Use While Scanning</a:t>
            </a:r>
          </a:p>
        </p:txBody>
      </p:sp>
      <p:sp>
        <p:nvSpPr>
          <p:cNvPr id="3" name="Content Placeholder 2"/>
          <p:cNvSpPr>
            <a:spLocks noGrp="1"/>
          </p:cNvSpPr>
          <p:nvPr>
            <p:ph idx="1"/>
          </p:nvPr>
        </p:nvSpPr>
        <p:spPr/>
        <p:txBody>
          <a:bodyPr>
            <a:normAutofit fontScale="77500" lnSpcReduction="20000"/>
          </a:bodyPr>
          <a:lstStyle/>
          <a:p>
            <a:r>
              <a:rPr lang="en-US" dirty="0"/>
              <a:t>Often, </a:t>
            </a:r>
            <a:r>
              <a:rPr lang="en-US" dirty="0" smtClean="0"/>
              <a:t>just </a:t>
            </a:r>
            <a:r>
              <a:rPr lang="en-US" dirty="0"/>
              <a:t>running tcpdump with no special </a:t>
            </a:r>
            <a:r>
              <a:rPr lang="en-US" dirty="0" smtClean="0"/>
              <a:t>options </a:t>
            </a:r>
            <a:r>
              <a:rPr lang="en-US" dirty="0"/>
              <a:t>while </a:t>
            </a:r>
            <a:r>
              <a:rPr lang="en-US" dirty="0" smtClean="0"/>
              <a:t>scanning</a:t>
            </a:r>
            <a:r>
              <a:rPr lang="en-US" dirty="0"/>
              <a:t> </a:t>
            </a:r>
            <a:r>
              <a:rPr lang="en-US" dirty="0" smtClean="0"/>
              <a:t>provides </a:t>
            </a:r>
            <a:r>
              <a:rPr lang="en-US" dirty="0"/>
              <a:t>the </a:t>
            </a:r>
            <a:r>
              <a:rPr lang="en-US" dirty="0" smtClean="0"/>
              <a:t>information </a:t>
            </a:r>
            <a:r>
              <a:rPr lang="en-US" dirty="0"/>
              <a:t>you need</a:t>
            </a:r>
          </a:p>
          <a:p>
            <a:pPr marL="0" indent="0">
              <a:buNone/>
            </a:pPr>
            <a:r>
              <a:rPr lang="en-US" b="1" dirty="0"/>
              <a:t>$ </a:t>
            </a:r>
            <a:r>
              <a:rPr lang="en-US" b="1" dirty="0" err="1" smtClean="0"/>
              <a:t>sudo</a:t>
            </a:r>
            <a:r>
              <a:rPr lang="en-US" b="1" dirty="0" smtClean="0"/>
              <a:t> tcpdump </a:t>
            </a:r>
          </a:p>
          <a:p>
            <a:r>
              <a:rPr lang="en-US" dirty="0" smtClean="0"/>
              <a:t>But, you may  want to  </a:t>
            </a:r>
            <a:r>
              <a:rPr lang="en-US" dirty="0"/>
              <a:t>rely on </a:t>
            </a:r>
            <a:r>
              <a:rPr lang="en-US" dirty="0" smtClean="0"/>
              <a:t>various </a:t>
            </a:r>
            <a:r>
              <a:rPr lang="en-US" dirty="0"/>
              <a:t>options:</a:t>
            </a:r>
          </a:p>
          <a:p>
            <a:pPr marL="457200" lvl="1" indent="0">
              <a:buNone/>
            </a:pPr>
            <a:r>
              <a:rPr lang="en-US" b="1" dirty="0"/>
              <a:t>-</a:t>
            </a:r>
            <a:r>
              <a:rPr lang="en-US" b="1" dirty="0" smtClean="0"/>
              <a:t>n</a:t>
            </a:r>
            <a:r>
              <a:rPr lang="en-US" dirty="0" smtClean="0"/>
              <a:t>: Use </a:t>
            </a:r>
            <a:r>
              <a:rPr lang="en-US" dirty="0"/>
              <a:t>numbers instead </a:t>
            </a:r>
            <a:r>
              <a:rPr lang="en-US" dirty="0" smtClean="0"/>
              <a:t>of names for machines</a:t>
            </a:r>
            <a:endParaRPr lang="en-US" dirty="0"/>
          </a:p>
          <a:p>
            <a:pPr marL="457200" lvl="1" indent="0">
              <a:buNone/>
            </a:pPr>
            <a:r>
              <a:rPr lang="en-US" b="1" dirty="0"/>
              <a:t>-</a:t>
            </a:r>
            <a:r>
              <a:rPr lang="en-US" b="1" dirty="0" err="1" smtClean="0"/>
              <a:t>nn</a:t>
            </a:r>
            <a:r>
              <a:rPr lang="en-US" dirty="0" smtClean="0"/>
              <a:t>: Use numbers </a:t>
            </a:r>
            <a:r>
              <a:rPr lang="en-US" dirty="0"/>
              <a:t>instead o</a:t>
            </a:r>
            <a:r>
              <a:rPr lang="en-US" dirty="0" smtClean="0"/>
              <a:t>f </a:t>
            </a:r>
            <a:r>
              <a:rPr lang="en-US" dirty="0"/>
              <a:t>names for machines </a:t>
            </a:r>
            <a:r>
              <a:rPr lang="en-US" dirty="0" smtClean="0"/>
              <a:t>and ports</a:t>
            </a:r>
            <a:endParaRPr lang="en-US" dirty="0"/>
          </a:p>
          <a:p>
            <a:pPr marL="457200" lvl="1" indent="0">
              <a:buNone/>
            </a:pPr>
            <a:r>
              <a:rPr lang="pt-BR" b="1" dirty="0"/>
              <a:t>-i</a:t>
            </a:r>
            <a:r>
              <a:rPr lang="pt-BR" dirty="0"/>
              <a:t> [int]: Sniffi </a:t>
            </a:r>
            <a:r>
              <a:rPr lang="pt-BR" dirty="0" smtClean="0"/>
              <a:t>on </a:t>
            </a:r>
            <a:r>
              <a:rPr lang="pt-BR" dirty="0"/>
              <a:t>a particular </a:t>
            </a:r>
            <a:r>
              <a:rPr lang="pt-BR" dirty="0" smtClean="0"/>
              <a:t>interfece </a:t>
            </a:r>
            <a:r>
              <a:rPr lang="pt-BR" i="1" dirty="0" smtClean="0"/>
              <a:t>(-</a:t>
            </a:r>
            <a:r>
              <a:rPr lang="pt-BR" i="1" dirty="0"/>
              <a:t>D lists </a:t>
            </a:r>
            <a:r>
              <a:rPr lang="pt-BR" i="1" dirty="0" smtClean="0"/>
              <a:t>intetfaces</a:t>
            </a:r>
            <a:r>
              <a:rPr lang="pt-BR" dirty="0" smtClean="0"/>
              <a:t>)</a:t>
            </a:r>
            <a:endParaRPr lang="pt-BR" dirty="0"/>
          </a:p>
          <a:p>
            <a:pPr marL="457200" lvl="1" indent="0">
              <a:buNone/>
            </a:pPr>
            <a:r>
              <a:rPr lang="en-US" b="1" dirty="0" smtClean="0"/>
              <a:t>-v</a:t>
            </a:r>
            <a:r>
              <a:rPr lang="en-US" dirty="0"/>
              <a:t>: </a:t>
            </a:r>
            <a:r>
              <a:rPr lang="en-US" dirty="0" smtClean="0"/>
              <a:t>Be verbose(</a:t>
            </a:r>
            <a:r>
              <a:rPr lang="en-US" i="1" dirty="0" smtClean="0"/>
              <a:t>print TTL</a:t>
            </a:r>
            <a:r>
              <a:rPr lang="en-US" i="1" dirty="0"/>
              <a:t>, </a:t>
            </a:r>
            <a:r>
              <a:rPr lang="en-US" i="1" dirty="0" smtClean="0"/>
              <a:t>IP ID</a:t>
            </a:r>
            <a:r>
              <a:rPr lang="en-US" i="1" dirty="0"/>
              <a:t>, Total Length, </a:t>
            </a:r>
            <a:r>
              <a:rPr lang="en-US" i="1" dirty="0" smtClean="0"/>
              <a:t>IP options, </a:t>
            </a:r>
            <a:r>
              <a:rPr lang="en-US" i="1" dirty="0" err="1" smtClean="0"/>
              <a:t>etc</a:t>
            </a:r>
            <a:r>
              <a:rPr lang="en-US" dirty="0" smtClean="0"/>
              <a:t>)</a:t>
            </a:r>
            <a:endParaRPr lang="en-US" dirty="0"/>
          </a:p>
          <a:p>
            <a:pPr marL="457200" lvl="1" indent="0">
              <a:buNone/>
            </a:pPr>
            <a:r>
              <a:rPr lang="en-US" b="1" dirty="0"/>
              <a:t>-w</a:t>
            </a:r>
            <a:r>
              <a:rPr lang="en-US" dirty="0"/>
              <a:t>: Dump packets to a file </a:t>
            </a:r>
            <a:r>
              <a:rPr lang="en-US" dirty="0" smtClean="0"/>
              <a:t> (</a:t>
            </a:r>
            <a:r>
              <a:rPr lang="en-US" i="1" dirty="0" smtClean="0"/>
              <a:t>use r </a:t>
            </a:r>
            <a:r>
              <a:rPr lang="en-US" i="1" dirty="0"/>
              <a:t>to </a:t>
            </a:r>
            <a:r>
              <a:rPr lang="en-US" i="1" dirty="0" smtClean="0"/>
              <a:t>read </a:t>
            </a:r>
            <a:r>
              <a:rPr lang="en-US" i="1" dirty="0"/>
              <a:t>file </a:t>
            </a:r>
            <a:r>
              <a:rPr lang="en-US" i="1" dirty="0" smtClean="0"/>
              <a:t>later</a:t>
            </a:r>
            <a:r>
              <a:rPr lang="en-US" dirty="0" smtClean="0"/>
              <a:t>)</a:t>
            </a:r>
            <a:endParaRPr lang="en-US" dirty="0"/>
          </a:p>
          <a:p>
            <a:pPr marL="457200" lvl="1" indent="0">
              <a:buNone/>
            </a:pPr>
            <a:r>
              <a:rPr lang="en-US" b="1" dirty="0"/>
              <a:t>-x</a:t>
            </a:r>
            <a:r>
              <a:rPr lang="en-US" dirty="0"/>
              <a:t>: P</a:t>
            </a:r>
            <a:r>
              <a:rPr lang="en-US" dirty="0" smtClean="0"/>
              <a:t>rint  hex</a:t>
            </a:r>
          </a:p>
          <a:p>
            <a:pPr marL="457200" lvl="1" indent="0">
              <a:buNone/>
            </a:pPr>
            <a:r>
              <a:rPr lang="en-US" b="1" dirty="0" smtClean="0"/>
              <a:t>-X</a:t>
            </a:r>
            <a:r>
              <a:rPr lang="en-US" dirty="0" smtClean="0"/>
              <a:t>: Print </a:t>
            </a:r>
            <a:r>
              <a:rPr lang="en-US" dirty="0"/>
              <a:t>hex and </a:t>
            </a:r>
            <a:r>
              <a:rPr lang="en-US" dirty="0" smtClean="0"/>
              <a:t>ASCII</a:t>
            </a:r>
            <a:endParaRPr lang="en-US" dirty="0"/>
          </a:p>
          <a:p>
            <a:pPr marL="457200" lvl="1" indent="0">
              <a:buNone/>
            </a:pPr>
            <a:r>
              <a:rPr lang="en-US" b="1" dirty="0"/>
              <a:t>-</a:t>
            </a:r>
            <a:r>
              <a:rPr lang="en-US" b="1" dirty="0" smtClean="0"/>
              <a:t>A</a:t>
            </a:r>
            <a:r>
              <a:rPr lang="en-US" dirty="0" smtClean="0"/>
              <a:t>: </a:t>
            </a:r>
            <a:r>
              <a:rPr lang="en-US" dirty="0"/>
              <a:t>Print </a:t>
            </a:r>
            <a:r>
              <a:rPr lang="en-US" dirty="0" smtClean="0"/>
              <a:t>ASCII it hides low level headers (</a:t>
            </a:r>
            <a:r>
              <a:rPr lang="en-US" i="1" dirty="0" smtClean="0"/>
              <a:t>doesn't </a:t>
            </a:r>
            <a:r>
              <a:rPr lang="en-US" i="1" dirty="0"/>
              <a:t>work in all versions</a:t>
            </a:r>
            <a:r>
              <a:rPr lang="en-US" i="1" dirty="0" smtClean="0"/>
              <a:t>...“consider </a:t>
            </a:r>
            <a:r>
              <a:rPr lang="en-US" i="1" dirty="0"/>
              <a:t>-X instead</a:t>
            </a:r>
            <a:r>
              <a:rPr lang="en-US" dirty="0"/>
              <a:t>)</a:t>
            </a:r>
          </a:p>
          <a:p>
            <a:pPr marL="0" indent="0">
              <a:buNone/>
            </a:pPr>
            <a:endParaRPr lang="en-US" dirty="0"/>
          </a:p>
        </p:txBody>
      </p:sp>
    </p:spTree>
    <p:extLst>
      <p:ext uri="{BB962C8B-B14F-4D97-AF65-F5344CB8AC3E}">
        <p14:creationId xmlns:p14="http://schemas.microsoft.com/office/powerpoint/2010/main" val="37769524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Netcat</a:t>
            </a:r>
            <a:r>
              <a:rPr lang="en-US" b="1" dirty="0"/>
              <a:t> </a:t>
            </a:r>
            <a:r>
              <a:rPr lang="en-US" b="1" dirty="0" smtClean="0"/>
              <a:t>for “Service-is-Dead"</a:t>
            </a:r>
            <a:r>
              <a:rPr lang="en-US" b="1" dirty="0"/>
              <a:t/>
            </a:r>
            <a:br>
              <a:rPr lang="en-US" b="1" dirty="0"/>
            </a:br>
            <a:r>
              <a:rPr lang="en-US" b="1" dirty="0"/>
              <a:t>Notification</a:t>
            </a:r>
          </a:p>
        </p:txBody>
      </p:sp>
      <p:sp>
        <p:nvSpPr>
          <p:cNvPr id="3" name="Content Placeholder 2"/>
          <p:cNvSpPr>
            <a:spLocks noGrp="1"/>
          </p:cNvSpPr>
          <p:nvPr>
            <p:ph idx="1"/>
          </p:nvPr>
        </p:nvSpPr>
        <p:spPr/>
        <p:txBody>
          <a:bodyPr>
            <a:normAutofit fontScale="92500"/>
          </a:bodyPr>
          <a:lstStyle/>
          <a:p>
            <a:r>
              <a:rPr lang="en-US" dirty="0"/>
              <a:t>Sometimes, you might want to reverse that </a:t>
            </a:r>
            <a:r>
              <a:rPr lang="en-US" dirty="0" smtClean="0"/>
              <a:t>logic</a:t>
            </a:r>
          </a:p>
          <a:p>
            <a:pPr lvl="1"/>
            <a:r>
              <a:rPr lang="en-US" dirty="0"/>
              <a:t>T</a:t>
            </a:r>
            <a:r>
              <a:rPr lang="en-US" dirty="0" smtClean="0"/>
              <a:t>hat </a:t>
            </a:r>
            <a:r>
              <a:rPr lang="en-US" dirty="0"/>
              <a:t>is, print a </a:t>
            </a:r>
            <a:r>
              <a:rPr lang="en-US" dirty="0" smtClean="0"/>
              <a:t>message </a:t>
            </a:r>
            <a:r>
              <a:rPr lang="en-US" dirty="0"/>
              <a:t>that the </a:t>
            </a:r>
            <a:r>
              <a:rPr lang="en-US" dirty="0" smtClean="0"/>
              <a:t>service </a:t>
            </a:r>
            <a:r>
              <a:rPr lang="en-US" dirty="0"/>
              <a:t>is </a:t>
            </a:r>
            <a:r>
              <a:rPr lang="en-US" dirty="0" smtClean="0"/>
              <a:t>OK… but </a:t>
            </a:r>
            <a:r>
              <a:rPr lang="en-US" dirty="0"/>
              <a:t>beep when it </a:t>
            </a:r>
            <a:r>
              <a:rPr lang="en-US" dirty="0" smtClean="0"/>
              <a:t>dies</a:t>
            </a:r>
          </a:p>
          <a:p>
            <a:pPr marL="0" indent="0">
              <a:buNone/>
            </a:pPr>
            <a:r>
              <a:rPr lang="en-US" dirty="0" smtClean="0">
                <a:latin typeface="Courier New" pitchFamily="49" charset="0"/>
                <a:cs typeface="Courier New" pitchFamily="49" charset="0"/>
              </a:rPr>
              <a:t>#w</a:t>
            </a:r>
            <a:r>
              <a:rPr lang="pl-PL" dirty="0" smtClean="0">
                <a:latin typeface="Courier New" pitchFamily="49" charset="0"/>
                <a:cs typeface="Courier New" pitchFamily="49" charset="0"/>
              </a:rPr>
              <a:t>hile </a:t>
            </a:r>
            <a:r>
              <a:rPr lang="en-US" dirty="0" smtClean="0">
                <a:latin typeface="Courier New" pitchFamily="49" charset="0"/>
                <a:cs typeface="Courier New" pitchFamily="49" charset="0"/>
              </a:rPr>
              <a:t>‘</a:t>
            </a:r>
            <a:r>
              <a:rPr lang="pl-PL" dirty="0" smtClean="0">
                <a:latin typeface="Courier New" pitchFamily="49" charset="0"/>
                <a:cs typeface="Courier New" pitchFamily="49" charset="0"/>
              </a:rPr>
              <a:t>nc </a:t>
            </a:r>
            <a:r>
              <a:rPr lang="en-US" sz="3600" dirty="0">
                <a:latin typeface="Courier New" pitchFamily="49" charset="0"/>
                <a:cs typeface="Courier New" pitchFamily="49" charset="0"/>
              </a:rPr>
              <a:t>-</a:t>
            </a:r>
            <a:r>
              <a:rPr lang="pl-PL" sz="3600" dirty="0" smtClean="0">
                <a:latin typeface="Courier New" pitchFamily="49" charset="0"/>
                <a:cs typeface="Courier New" pitchFamily="49" charset="0"/>
              </a:rPr>
              <a:t>vv </a:t>
            </a:r>
            <a:r>
              <a:rPr lang="en-US" sz="3600" dirty="0">
                <a:latin typeface="Courier New" pitchFamily="49" charset="0"/>
                <a:cs typeface="Courier New" pitchFamily="49" charset="0"/>
              </a:rPr>
              <a:t>-</a:t>
            </a:r>
            <a:r>
              <a:rPr lang="pl-PL" sz="3600" dirty="0" smtClean="0">
                <a:latin typeface="Courier New" pitchFamily="49" charset="0"/>
                <a:cs typeface="Courier New" pitchFamily="49" charset="0"/>
              </a:rPr>
              <a:t>z </a:t>
            </a:r>
            <a:r>
              <a:rPr lang="pl-PL" sz="3600" dirty="0">
                <a:latin typeface="Courier New" pitchFamily="49" charset="0"/>
                <a:cs typeface="Courier New" pitchFamily="49" charset="0"/>
              </a:rPr>
              <a:t>-w3 </a:t>
            </a:r>
            <a:r>
              <a:rPr lang="pl-PL" dirty="0">
                <a:latin typeface="Courier New" pitchFamily="49" charset="0"/>
                <a:cs typeface="Courier New" pitchFamily="49" charset="0"/>
              </a:rPr>
              <a:t>[</a:t>
            </a:r>
            <a:r>
              <a:rPr lang="pl-PL" dirty="0" smtClean="0">
                <a:latin typeface="Courier New" pitchFamily="49" charset="0"/>
                <a:cs typeface="Courier New" pitchFamily="49" charset="0"/>
              </a:rPr>
              <a:t>target_IP</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target_port</a:t>
            </a:r>
            <a:r>
              <a:rPr lang="en-US" dirty="0" smtClean="0">
                <a:latin typeface="Courier New" pitchFamily="49" charset="0"/>
                <a:cs typeface="Courier New" pitchFamily="49" charset="0"/>
              </a:rPr>
              <a:t>] &gt; /</a:t>
            </a:r>
            <a:r>
              <a:rPr lang="en-US" dirty="0" err="1" smtClean="0">
                <a:latin typeface="Courier New" pitchFamily="49" charset="0"/>
                <a:cs typeface="Courier New" pitchFamily="49" charset="0"/>
              </a:rPr>
              <a:t>dev</a:t>
            </a:r>
            <a:r>
              <a:rPr lang="en-US" dirty="0" smtClean="0">
                <a:latin typeface="Courier New" pitchFamily="49" charset="0"/>
                <a:cs typeface="Courier New" pitchFamily="49" charset="0"/>
              </a:rPr>
              <a:t>/null’ ; do echo "</a:t>
            </a:r>
            <a:r>
              <a:rPr lang="en-US" dirty="0">
                <a:latin typeface="Courier New" pitchFamily="49" charset="0"/>
                <a:cs typeface="Courier New" pitchFamily="49" charset="0"/>
              </a:rPr>
              <a:t>Service </a:t>
            </a:r>
            <a:r>
              <a:rPr lang="en-US" sz="3600" dirty="0">
                <a:latin typeface="Courier New" pitchFamily="49" charset="0"/>
                <a:cs typeface="Courier New" pitchFamily="49" charset="0"/>
              </a:rPr>
              <a:t>is </a:t>
            </a:r>
            <a:r>
              <a:rPr lang="en-US" sz="3600" dirty="0" smtClean="0">
                <a:latin typeface="Courier New" pitchFamily="49" charset="0"/>
                <a:cs typeface="Courier New" pitchFamily="49" charset="0"/>
              </a:rPr>
              <a:t>ok“; </a:t>
            </a:r>
            <a:r>
              <a:rPr lang="en-US" sz="2800" dirty="0" smtClean="0">
                <a:latin typeface="Courier New" pitchFamily="49" charset="0"/>
                <a:cs typeface="Courier New" pitchFamily="49" charset="0"/>
              </a:rPr>
              <a:t>sleep </a:t>
            </a:r>
            <a:r>
              <a:rPr lang="en-US" sz="3600" dirty="0">
                <a:latin typeface="Courier New" pitchFamily="49" charset="0"/>
                <a:cs typeface="Courier New" pitchFamily="49" charset="0"/>
              </a:rPr>
              <a:t>1</a:t>
            </a:r>
            <a:r>
              <a:rPr lang="en-US" sz="3600" dirty="0" smtClean="0">
                <a:latin typeface="Courier New" pitchFamily="49" charset="0"/>
                <a:cs typeface="Courier New" pitchFamily="49" charset="0"/>
              </a:rPr>
              <a:t>; </a:t>
            </a:r>
            <a:r>
              <a:rPr lang="en-US" dirty="0">
                <a:latin typeface="Courier New" pitchFamily="49" charset="0"/>
                <a:cs typeface="Courier New" pitchFamily="49" charset="0"/>
              </a:rPr>
              <a:t>done; </a:t>
            </a:r>
            <a:r>
              <a:rPr lang="en-US" sz="2800" dirty="0" smtClean="0">
                <a:latin typeface="Courier New" pitchFamily="49" charset="0"/>
                <a:cs typeface="Courier New" pitchFamily="49" charset="0"/>
              </a:rPr>
              <a:t>echo </a:t>
            </a:r>
            <a:r>
              <a:rPr lang="en-US" sz="3600" dirty="0" smtClean="0">
                <a:latin typeface="Courier New" pitchFamily="49" charset="0"/>
                <a:cs typeface="Courier New" pitchFamily="49" charset="0"/>
              </a:rPr>
              <a:t>“service </a:t>
            </a:r>
            <a:r>
              <a:rPr lang="en-US" sz="3600" dirty="0">
                <a:latin typeface="Courier New" pitchFamily="49" charset="0"/>
                <a:cs typeface="Courier New" pitchFamily="49" charset="0"/>
              </a:rPr>
              <a:t>is </a:t>
            </a:r>
            <a:r>
              <a:rPr lang="en-US" dirty="0">
                <a:latin typeface="Courier New" pitchFamily="49" charset="0"/>
                <a:cs typeface="Courier New" pitchFamily="49" charset="0"/>
              </a:rPr>
              <a:t>dead"; </a:t>
            </a:r>
            <a:r>
              <a:rPr lang="en-US" dirty="0" smtClean="0">
                <a:latin typeface="Courier New" pitchFamily="49" charset="0"/>
                <a:cs typeface="Courier New" pitchFamily="49" charset="0"/>
              </a:rPr>
              <a:t>echo </a:t>
            </a:r>
            <a:r>
              <a:rPr lang="en-US" sz="3600" dirty="0">
                <a:latin typeface="Courier New" pitchFamily="49" charset="0"/>
                <a:cs typeface="Courier New" pitchFamily="49" charset="0"/>
              </a:rPr>
              <a:t>-e </a:t>
            </a:r>
            <a:r>
              <a:rPr lang="en-US" dirty="0">
                <a:latin typeface="Courier New" pitchFamily="49" charset="0"/>
                <a:cs typeface="Courier New" pitchFamily="49" charset="0"/>
              </a:rPr>
              <a:t>"\</a:t>
            </a:r>
            <a:r>
              <a:rPr lang="en-US" dirty="0" smtClean="0">
                <a:latin typeface="Courier New" pitchFamily="49" charset="0"/>
                <a:cs typeface="Courier New" pitchFamily="49" charset="0"/>
              </a:rPr>
              <a:t>x07“</a:t>
            </a:r>
          </a:p>
          <a:p>
            <a:pPr marL="0" indent="0">
              <a:buNone/>
            </a:pP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14712991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Playing with </a:t>
            </a:r>
            <a:r>
              <a:rPr lang="en-US" b="1" dirty="0" err="1"/>
              <a:t>Netcat</a:t>
            </a:r>
            <a:r>
              <a:rPr lang="en-US" b="1" dirty="0"/>
              <a:t> </a:t>
            </a:r>
            <a:r>
              <a:rPr lang="en-US" b="1" dirty="0" smtClean="0"/>
              <a:t>Clients</a:t>
            </a:r>
            <a:r>
              <a:rPr lang="en-US" b="1" dirty="0"/>
              <a:t/>
            </a:r>
            <a:br>
              <a:rPr lang="en-US" b="1" dirty="0"/>
            </a:br>
            <a:r>
              <a:rPr lang="en-US" b="1" dirty="0"/>
              <a:t>and Listeners</a:t>
            </a:r>
          </a:p>
        </p:txBody>
      </p:sp>
      <p:sp>
        <p:nvSpPr>
          <p:cNvPr id="3" name="Content Placeholder 2"/>
          <p:cNvSpPr>
            <a:spLocks noGrp="1"/>
          </p:cNvSpPr>
          <p:nvPr>
            <p:ph idx="1"/>
          </p:nvPr>
        </p:nvSpPr>
        <p:spPr/>
        <p:txBody>
          <a:bodyPr/>
          <a:lstStyle/>
          <a:p>
            <a:r>
              <a:rPr lang="en-US" dirty="0" smtClean="0"/>
              <a:t>Start </a:t>
            </a:r>
            <a:r>
              <a:rPr lang="en-US" dirty="0"/>
              <a:t>by creating a simple </a:t>
            </a:r>
            <a:r>
              <a:rPr lang="en-US" dirty="0" err="1"/>
              <a:t>Netcat</a:t>
            </a:r>
            <a:r>
              <a:rPr lang="en-US" dirty="0"/>
              <a:t> listener on </a:t>
            </a:r>
            <a:r>
              <a:rPr lang="en-US" dirty="0" smtClean="0"/>
              <a:t>Linux that </a:t>
            </a:r>
            <a:r>
              <a:rPr lang="en-US" dirty="0"/>
              <a:t>does </a:t>
            </a:r>
            <a:r>
              <a:rPr lang="en-US" dirty="0" smtClean="0"/>
              <a:t>nothing </a:t>
            </a:r>
            <a:r>
              <a:rPr lang="en-US" dirty="0"/>
              <a:t>but listen</a:t>
            </a:r>
          </a:p>
          <a:p>
            <a:r>
              <a:rPr lang="en-US" dirty="0"/>
              <a:t>Then, on </a:t>
            </a:r>
            <a:r>
              <a:rPr lang="en-US" dirty="0" smtClean="0"/>
              <a:t>Window, </a:t>
            </a:r>
            <a:r>
              <a:rPr lang="en-US" dirty="0"/>
              <a:t>use a </a:t>
            </a:r>
            <a:r>
              <a:rPr lang="en-US" dirty="0" err="1" smtClean="0"/>
              <a:t>Netcat</a:t>
            </a:r>
            <a:r>
              <a:rPr lang="en-US" dirty="0" smtClean="0"/>
              <a:t> </a:t>
            </a:r>
            <a:r>
              <a:rPr lang="en-US" dirty="0"/>
              <a:t>client to </a:t>
            </a:r>
            <a:r>
              <a:rPr lang="en-US" dirty="0" smtClean="0"/>
              <a:t>connect to </a:t>
            </a:r>
            <a:r>
              <a:rPr lang="en-US" dirty="0"/>
              <a:t>it</a:t>
            </a:r>
          </a:p>
          <a:p>
            <a:r>
              <a:rPr lang="en-US" dirty="0" smtClean="0"/>
              <a:t>Have </a:t>
            </a:r>
            <a:r>
              <a:rPr lang="en-US" dirty="0"/>
              <a:t>a chat with </a:t>
            </a:r>
            <a:r>
              <a:rPr lang="en-US" dirty="0" smtClean="0"/>
              <a:t>yourself</a:t>
            </a:r>
          </a:p>
          <a:p>
            <a:pPr marL="0" indent="0">
              <a:buNone/>
            </a:pPr>
            <a:r>
              <a:rPr lang="en-US" dirty="0"/>
              <a:t> </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nc</a:t>
            </a:r>
            <a:r>
              <a:rPr lang="en-US" dirty="0" smtClean="0">
                <a:latin typeface="Courier New" pitchFamily="49" charset="0"/>
                <a:cs typeface="Courier New" pitchFamily="49" charset="0"/>
              </a:rPr>
              <a:t> –l –p 5555 </a:t>
            </a:r>
          </a:p>
          <a:p>
            <a:pPr marL="0" indent="0">
              <a:buNone/>
            </a:pP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nc</a:t>
            </a:r>
            <a:r>
              <a:rPr lang="en-US" dirty="0" smtClean="0">
                <a:latin typeface="Courier New" pitchFamily="49" charset="0"/>
                <a:cs typeface="Courier New" pitchFamily="49" charset="0"/>
              </a:rPr>
              <a:t> 10.144.30.199 5555</a:t>
            </a: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21753433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Transferring Data via </a:t>
            </a:r>
            <a:r>
              <a:rPr lang="en-US" b="1" dirty="0" err="1" smtClean="0"/>
              <a:t>netcat</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nc</a:t>
            </a:r>
            <a:r>
              <a:rPr lang="en-US" dirty="0" smtClean="0">
                <a:latin typeface="Courier New" pitchFamily="49" charset="0"/>
                <a:cs typeface="Courier New" pitchFamily="49" charset="0"/>
              </a:rPr>
              <a:t> –l –p 5555 &gt; </a:t>
            </a:r>
            <a:r>
              <a:rPr lang="en-US" dirty="0" err="1" smtClean="0">
                <a:latin typeface="Courier New" pitchFamily="49" charset="0"/>
                <a:cs typeface="Courier New" pitchFamily="49" charset="0"/>
              </a:rPr>
              <a:t>data.sh</a:t>
            </a:r>
            <a:r>
              <a:rPr lang="en-US" dirty="0" smtClean="0">
                <a:latin typeface="Courier New" pitchFamily="49" charset="0"/>
                <a:cs typeface="Courier New" pitchFamily="49" charset="0"/>
              </a:rPr>
              <a:t> //receiver</a:t>
            </a:r>
          </a:p>
          <a:p>
            <a:pPr marL="0" indent="0">
              <a:buNone/>
            </a:pP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nc</a:t>
            </a:r>
            <a:r>
              <a:rPr lang="en-US" dirty="0" smtClean="0">
                <a:latin typeface="Courier New" pitchFamily="49" charset="0"/>
                <a:cs typeface="Courier New" pitchFamily="49" charset="0"/>
              </a:rPr>
              <a:t> [IP] 5555 </a:t>
            </a:r>
          </a:p>
          <a:p>
            <a:pPr marL="0" indent="0">
              <a:buNone/>
            </a:pPr>
            <a:r>
              <a:rPr lang="en-US" dirty="0" smtClean="0">
                <a:latin typeface="Courier New" pitchFamily="49" charset="0"/>
                <a:cs typeface="Courier New" pitchFamily="49" charset="0"/>
              </a:rPr>
              <a:t>!# /bin/bash</a:t>
            </a:r>
          </a:p>
          <a:p>
            <a:pPr marL="0" indent="0">
              <a:buNone/>
            </a:pPr>
            <a:endParaRPr lang="en-US" dirty="0" smtClean="0">
              <a:latin typeface="Courier New" pitchFamily="49" charset="0"/>
              <a:cs typeface="Courier New" pitchFamily="49" charset="0"/>
            </a:endParaRP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a:t>
            </a:r>
            <a:r>
              <a:rPr lang="en-US" dirty="0" err="1">
                <a:latin typeface="Courier New" pitchFamily="49" charset="0"/>
                <a:cs typeface="Courier New" pitchFamily="49" charset="0"/>
              </a:rPr>
              <a:t>nc</a:t>
            </a:r>
            <a:r>
              <a:rPr lang="en-US" dirty="0">
                <a:latin typeface="Courier New" pitchFamily="49" charset="0"/>
                <a:cs typeface="Courier New" pitchFamily="49" charset="0"/>
              </a:rPr>
              <a:t> –l –p 5555 &gt; </a:t>
            </a:r>
            <a:r>
              <a:rPr lang="en-US" dirty="0" err="1" smtClean="0">
                <a:latin typeface="Courier New" pitchFamily="49" charset="0"/>
                <a:cs typeface="Courier New" pitchFamily="49" charset="0"/>
              </a:rPr>
              <a:t>in.txt</a:t>
            </a:r>
            <a:r>
              <a:rPr lang="en-US" dirty="0" smtClean="0">
                <a:latin typeface="Courier New" pitchFamily="49" charset="0"/>
                <a:cs typeface="Courier New" pitchFamily="49" charset="0"/>
              </a:rPr>
              <a:t> </a:t>
            </a:r>
            <a:r>
              <a:rPr lang="en-US" dirty="0">
                <a:latin typeface="Courier New" pitchFamily="49" charset="0"/>
                <a:cs typeface="Courier New" pitchFamily="49" charset="0"/>
              </a:rPr>
              <a:t>//</a:t>
            </a:r>
            <a:r>
              <a:rPr lang="en-US" dirty="0" smtClean="0">
                <a:latin typeface="Courier New" pitchFamily="49" charset="0"/>
                <a:cs typeface="Courier New" pitchFamily="49" charset="0"/>
              </a:rPr>
              <a:t>receiver</a:t>
            </a:r>
          </a:p>
          <a:p>
            <a:pPr marL="0" indent="0">
              <a:buNone/>
            </a:pPr>
            <a:r>
              <a:rPr lang="en-US" dirty="0">
                <a:latin typeface="Courier New" pitchFamily="49" charset="0"/>
                <a:cs typeface="Courier New" pitchFamily="49" charset="0"/>
              </a:rPr>
              <a:t>#</a:t>
            </a:r>
            <a:r>
              <a:rPr lang="en-US" dirty="0" err="1">
                <a:latin typeface="Courier New" pitchFamily="49" charset="0"/>
                <a:cs typeface="Courier New" pitchFamily="49" charset="0"/>
              </a:rPr>
              <a:t>nc</a:t>
            </a:r>
            <a:r>
              <a:rPr lang="en-US" dirty="0">
                <a:latin typeface="Courier New" pitchFamily="49" charset="0"/>
                <a:cs typeface="Courier New" pitchFamily="49" charset="0"/>
              </a:rPr>
              <a:t> [IP] </a:t>
            </a:r>
            <a:r>
              <a:rPr lang="en-US" dirty="0" smtClean="0">
                <a:latin typeface="Courier New" pitchFamily="49" charset="0"/>
                <a:cs typeface="Courier New" pitchFamily="49" charset="0"/>
              </a:rPr>
              <a:t>5555 &lt; </a:t>
            </a:r>
            <a:r>
              <a:rPr lang="en-US" dirty="0" err="1" smtClean="0">
                <a:latin typeface="Courier New" pitchFamily="49" charset="0"/>
                <a:cs typeface="Courier New" pitchFamily="49" charset="0"/>
              </a:rPr>
              <a:t>out.txt</a:t>
            </a:r>
            <a:r>
              <a:rPr lang="en-US" dirty="0" smtClean="0">
                <a:latin typeface="Courier New" pitchFamily="49" charset="0"/>
                <a:cs typeface="Courier New" pitchFamily="49" charset="0"/>
              </a:rPr>
              <a:t> //sender</a:t>
            </a:r>
            <a:endParaRPr lang="en-US" dirty="0">
              <a:latin typeface="Courier New" pitchFamily="49" charset="0"/>
              <a:cs typeface="Courier New" pitchFamily="49" charset="0"/>
            </a:endParaRPr>
          </a:p>
          <a:p>
            <a:pPr marL="0" indent="0">
              <a:buNone/>
            </a:pPr>
            <a:endParaRPr lang="en-US" dirty="0">
              <a:latin typeface="Courier New" pitchFamily="49" charset="0"/>
              <a:cs typeface="Courier New" pitchFamily="49" charset="0"/>
            </a:endParaRPr>
          </a:p>
          <a:p>
            <a:pPr marL="0" indent="0">
              <a:buNone/>
            </a:pPr>
            <a:endParaRPr lang="en-US" dirty="0">
              <a:latin typeface="Courier New" pitchFamily="49" charset="0"/>
              <a:cs typeface="Courier New" pitchFamily="49" charset="0"/>
            </a:endParaRPr>
          </a:p>
          <a:p>
            <a:pPr marL="0" indent="0">
              <a:buNone/>
            </a:pPr>
            <a:endParaRPr lang="en-US" dirty="0" smtClean="0">
              <a:latin typeface="Courier New" pitchFamily="49" charset="0"/>
              <a:cs typeface="Courier New" pitchFamily="49" charset="0"/>
            </a:endParaRPr>
          </a:p>
          <a:p>
            <a:pPr marL="0" indent="0">
              <a:buNone/>
            </a:pPr>
            <a:endParaRPr lang="en-US" dirty="0">
              <a:latin typeface="Courier New" pitchFamily="49" charset="0"/>
              <a:cs typeface="Courier New" pitchFamily="49" charset="0"/>
            </a:endParaRPr>
          </a:p>
          <a:p>
            <a:pPr marL="0" indent="0">
              <a:buNone/>
            </a:pP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8120592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Manual Service </a:t>
            </a:r>
            <a:r>
              <a:rPr lang="en-US" b="1" dirty="0" smtClean="0"/>
              <a:t>Connection</a:t>
            </a:r>
            <a:r>
              <a:rPr lang="en-US" b="1" dirty="0"/>
              <a:t/>
            </a:r>
            <a:br>
              <a:rPr lang="en-US" b="1" dirty="0"/>
            </a:br>
            <a:r>
              <a:rPr lang="en-US" b="1" dirty="0"/>
              <a:t>String Grabbing</a:t>
            </a:r>
          </a:p>
        </p:txBody>
      </p:sp>
      <p:sp>
        <p:nvSpPr>
          <p:cNvPr id="3" name="Content Placeholder 2"/>
          <p:cNvSpPr>
            <a:spLocks noGrp="1"/>
          </p:cNvSpPr>
          <p:nvPr>
            <p:ph idx="1"/>
          </p:nvPr>
        </p:nvSpPr>
        <p:spPr/>
        <p:txBody>
          <a:bodyPr/>
          <a:lstStyle/>
          <a:p>
            <a:r>
              <a:rPr lang="en-US" dirty="0"/>
              <a:t>Use </a:t>
            </a:r>
            <a:r>
              <a:rPr lang="en-US" dirty="0" err="1"/>
              <a:t>Netcat</a:t>
            </a:r>
            <a:r>
              <a:rPr lang="en-US" dirty="0"/>
              <a:t> on Linux </a:t>
            </a:r>
            <a:r>
              <a:rPr lang="en-US" dirty="0" smtClean="0"/>
              <a:t>to verbosely</a:t>
            </a:r>
            <a:r>
              <a:rPr lang="en-US" dirty="0"/>
              <a:t>, </a:t>
            </a:r>
            <a:r>
              <a:rPr lang="en-US" dirty="0" smtClean="0"/>
              <a:t>without resolving </a:t>
            </a:r>
            <a:r>
              <a:rPr lang="en-US" dirty="0"/>
              <a:t>names</a:t>
            </a:r>
            <a:r>
              <a:rPr lang="en-US" dirty="0" smtClean="0"/>
              <a:t>, connect </a:t>
            </a:r>
            <a:r>
              <a:rPr lang="en-US" dirty="0"/>
              <a:t>to</a:t>
            </a:r>
            <a:r>
              <a:rPr lang="en-US" dirty="0" smtClean="0"/>
              <a:t>:</a:t>
            </a:r>
          </a:p>
          <a:p>
            <a:pPr lvl="1"/>
            <a:r>
              <a:rPr lang="en-US" dirty="0" smtClean="0"/>
              <a:t>10.144.30.40 on TCP 25</a:t>
            </a:r>
          </a:p>
          <a:p>
            <a:pPr lvl="1"/>
            <a:r>
              <a:rPr lang="en-US" dirty="0" smtClean="0"/>
              <a:t>10.144.30.119 TCP 25</a:t>
            </a:r>
          </a:p>
          <a:p>
            <a:pPr lvl="1"/>
            <a:r>
              <a:rPr lang="en-US" dirty="0" smtClean="0"/>
              <a:t>10.144.30.40 TCP 22</a:t>
            </a:r>
          </a:p>
          <a:p>
            <a:pPr lvl="1"/>
            <a:r>
              <a:rPr lang="en-US" dirty="0"/>
              <a:t>10.144.30.119 TCP </a:t>
            </a:r>
            <a:r>
              <a:rPr lang="en-US" dirty="0" smtClean="0"/>
              <a:t>22</a:t>
            </a:r>
          </a:p>
          <a:p>
            <a:pPr lvl="1"/>
            <a:r>
              <a:rPr lang="en-US" dirty="0" smtClean="0"/>
              <a:t>10.144.30.40 </a:t>
            </a:r>
            <a:r>
              <a:rPr lang="en-US" dirty="0"/>
              <a:t>TCP </a:t>
            </a:r>
            <a:r>
              <a:rPr lang="en-US" dirty="0" smtClean="0"/>
              <a:t>80</a:t>
            </a:r>
            <a:endParaRPr lang="en-US" dirty="0"/>
          </a:p>
          <a:p>
            <a:endParaRPr lang="en-US" dirty="0"/>
          </a:p>
          <a:p>
            <a:endParaRPr lang="en-US" dirty="0"/>
          </a:p>
        </p:txBody>
      </p:sp>
    </p:spTree>
    <p:extLst>
      <p:ext uri="{BB962C8B-B14F-4D97-AF65-F5344CB8AC3E}">
        <p14:creationId xmlns:p14="http://schemas.microsoft.com/office/powerpoint/2010/main" val="7958989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Netcat</a:t>
            </a:r>
            <a:r>
              <a:rPr lang="en-US" b="1" dirty="0" smtClean="0"/>
              <a:t> Part Scan and</a:t>
            </a:r>
            <a:br>
              <a:rPr lang="en-US" b="1" dirty="0" smtClean="0"/>
            </a:br>
            <a:r>
              <a:rPr lang="en-US" b="1" dirty="0" smtClean="0"/>
              <a:t>Service Info Grabbing</a:t>
            </a:r>
            <a:endParaRPr lang="en-US" b="1" dirty="0"/>
          </a:p>
        </p:txBody>
      </p:sp>
      <p:sp>
        <p:nvSpPr>
          <p:cNvPr id="3" name="Content Placeholder 2"/>
          <p:cNvSpPr>
            <a:spLocks noGrp="1"/>
          </p:cNvSpPr>
          <p:nvPr>
            <p:ph idx="1"/>
          </p:nvPr>
        </p:nvSpPr>
        <p:spPr/>
        <p:txBody>
          <a:bodyPr/>
          <a:lstStyle/>
          <a:p>
            <a:r>
              <a:rPr lang="en-US" dirty="0"/>
              <a:t>Run </a:t>
            </a:r>
            <a:r>
              <a:rPr lang="en-US" dirty="0" err="1"/>
              <a:t>Netcat</a:t>
            </a:r>
            <a:r>
              <a:rPr lang="en-US" dirty="0"/>
              <a:t> to </a:t>
            </a:r>
            <a:r>
              <a:rPr lang="en-US" dirty="0" smtClean="0"/>
              <a:t>port scan 10.144.30.40 ports 20-80</a:t>
            </a:r>
            <a:r>
              <a:rPr lang="en-US" dirty="0"/>
              <a:t>, with </a:t>
            </a:r>
            <a:r>
              <a:rPr lang="en-US" dirty="0" smtClean="0"/>
              <a:t>–z</a:t>
            </a:r>
          </a:p>
          <a:p>
            <a:r>
              <a:rPr lang="en-US" dirty="0"/>
              <a:t>Then, do </a:t>
            </a:r>
            <a:r>
              <a:rPr lang="en-US" dirty="0" smtClean="0"/>
              <a:t>service connection string grabbing</a:t>
            </a:r>
            <a:r>
              <a:rPr lang="en-US" dirty="0"/>
              <a:t>, without -z</a:t>
            </a:r>
          </a:p>
        </p:txBody>
      </p:sp>
    </p:spTree>
    <p:extLst>
      <p:ext uri="{BB962C8B-B14F-4D97-AF65-F5344CB8AC3E}">
        <p14:creationId xmlns:p14="http://schemas.microsoft.com/office/powerpoint/2010/main" val="9621898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Grabbing Client</a:t>
            </a:r>
            <a:br>
              <a:rPr lang="en-US" b="1" dirty="0"/>
            </a:br>
            <a:r>
              <a:rPr lang="en-US" b="1" dirty="0"/>
              <a:t>Connection </a:t>
            </a:r>
            <a:r>
              <a:rPr lang="en-US" b="1" dirty="0" smtClean="0"/>
              <a:t>Strings</a:t>
            </a:r>
            <a:endParaRPr lang="en-US" b="1" dirty="0"/>
          </a:p>
        </p:txBody>
      </p:sp>
      <p:sp>
        <p:nvSpPr>
          <p:cNvPr id="3" name="Content Placeholder 2"/>
          <p:cNvSpPr>
            <a:spLocks noGrp="1"/>
          </p:cNvSpPr>
          <p:nvPr>
            <p:ph idx="1"/>
          </p:nvPr>
        </p:nvSpPr>
        <p:spPr/>
        <p:txBody>
          <a:bodyPr/>
          <a:lstStyle/>
          <a:p>
            <a:pPr marL="0" indent="0">
              <a:buNone/>
            </a:pP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nc</a:t>
            </a:r>
            <a:r>
              <a:rPr lang="en-US" dirty="0" smtClean="0">
                <a:latin typeface="Courier New" pitchFamily="49" charset="0"/>
                <a:cs typeface="Courier New" pitchFamily="49" charset="0"/>
              </a:rPr>
              <a:t> –v –n –l –p 80</a:t>
            </a:r>
          </a:p>
          <a:p>
            <a:pPr marL="0" indent="0">
              <a:buNone/>
            </a:pPr>
            <a:r>
              <a:rPr lang="en-US" dirty="0" smtClean="0">
                <a:latin typeface="Courier New" pitchFamily="49" charset="0"/>
                <a:cs typeface="Courier New" pitchFamily="49" charset="0"/>
              </a:rPr>
              <a:t>Mozilla &amp; </a:t>
            </a:r>
          </a:p>
          <a:p>
            <a:r>
              <a:rPr lang="en-US" dirty="0" smtClean="0">
                <a:cs typeface="Courier New" pitchFamily="49" charset="0"/>
              </a:rPr>
              <a:t>When the browser comes enter the URL </a:t>
            </a:r>
            <a:r>
              <a:rPr lang="en-US" dirty="0" smtClean="0">
                <a:cs typeface="Courier New" pitchFamily="49" charset="0"/>
                <a:hlinkClick r:id="rId3"/>
              </a:rPr>
              <a:t>http://127.0.0.1</a:t>
            </a:r>
            <a:endParaRPr lang="en-US" dirty="0" smtClean="0">
              <a:cs typeface="Courier New" pitchFamily="49" charset="0"/>
            </a:endParaRPr>
          </a:p>
          <a:p>
            <a:r>
              <a:rPr lang="en-US" dirty="0" smtClean="0"/>
              <a:t>“Service-is-Alive“ Heartbeat</a:t>
            </a:r>
          </a:p>
          <a:p>
            <a:r>
              <a:rPr lang="en-US" dirty="0" smtClean="0"/>
              <a:t>“Service-is-Dead</a:t>
            </a:r>
            <a:r>
              <a:rPr lang="en-US" dirty="0"/>
              <a:t>" Alert</a:t>
            </a:r>
            <a:endParaRPr lang="en-US" dirty="0">
              <a:cs typeface="Courier New" pitchFamily="49" charset="0"/>
            </a:endParaRPr>
          </a:p>
        </p:txBody>
      </p:sp>
    </p:spTree>
    <p:extLst>
      <p:ext uri="{BB962C8B-B14F-4D97-AF65-F5344CB8AC3E}">
        <p14:creationId xmlns:p14="http://schemas.microsoft.com/office/powerpoint/2010/main" val="33737657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Tip: </a:t>
            </a:r>
            <a:r>
              <a:rPr lang="en-US" sz="4000" b="1" dirty="0" smtClean="0"/>
              <a:t>Helpful </a:t>
            </a:r>
            <a:r>
              <a:rPr lang="en-US" sz="4000" b="1" dirty="0"/>
              <a:t>tcpdump </a:t>
            </a:r>
            <a:r>
              <a:rPr lang="en-US" sz="4000" b="1" dirty="0" smtClean="0"/>
              <a:t>Expressions</a:t>
            </a:r>
            <a:r>
              <a:rPr lang="en-US" sz="4000" b="1" dirty="0"/>
              <a:t/>
            </a:r>
            <a:br>
              <a:rPr lang="en-US" sz="4000" b="1" dirty="0"/>
            </a:br>
            <a:r>
              <a:rPr lang="en-US" sz="4000" b="1" dirty="0" smtClean="0"/>
              <a:t>to </a:t>
            </a:r>
            <a:r>
              <a:rPr lang="en-US" sz="4000" b="1" dirty="0"/>
              <a:t>Use </a:t>
            </a:r>
            <a:r>
              <a:rPr lang="en-US" sz="4000" b="1" dirty="0" smtClean="0"/>
              <a:t>While Scanning</a:t>
            </a:r>
            <a:endParaRPr lang="en-US" sz="4000" b="1" dirty="0"/>
          </a:p>
        </p:txBody>
      </p:sp>
      <p:sp>
        <p:nvSpPr>
          <p:cNvPr id="3" name="Content Placeholder 2"/>
          <p:cNvSpPr>
            <a:spLocks noGrp="1"/>
          </p:cNvSpPr>
          <p:nvPr>
            <p:ph idx="1"/>
          </p:nvPr>
        </p:nvSpPr>
        <p:spPr/>
        <p:txBody>
          <a:bodyPr>
            <a:normAutofit fontScale="92500" lnSpcReduction="20000"/>
          </a:bodyPr>
          <a:lstStyle/>
          <a:p>
            <a:r>
              <a:rPr lang="en-US" dirty="0"/>
              <a:t>Protocol: </a:t>
            </a:r>
            <a:endParaRPr lang="en-US" dirty="0" smtClean="0"/>
          </a:p>
          <a:p>
            <a:pPr marL="0" indent="0">
              <a:buNone/>
            </a:pPr>
            <a:r>
              <a:rPr lang="en-US" dirty="0" smtClean="0"/>
              <a:t> </a:t>
            </a:r>
            <a:r>
              <a:rPr lang="en-US" i="1" dirty="0" smtClean="0"/>
              <a:t>ether, ip, ip6,  arp, rarp, tcp,  udp –protocol type </a:t>
            </a:r>
          </a:p>
          <a:p>
            <a:r>
              <a:rPr lang="en-US" dirty="0" smtClean="0"/>
              <a:t>Type:</a:t>
            </a:r>
          </a:p>
          <a:p>
            <a:pPr marL="0" indent="0">
              <a:buNone/>
            </a:pPr>
            <a:r>
              <a:rPr lang="en-US" sz="2600" b="1" i="1" dirty="0" smtClean="0"/>
              <a:t>host [host] </a:t>
            </a:r>
            <a:r>
              <a:rPr lang="en-US" sz="2600" i="1" dirty="0" smtClean="0"/>
              <a:t>– only give me packets to or fro that host</a:t>
            </a:r>
          </a:p>
          <a:p>
            <a:pPr marL="0" indent="0">
              <a:buNone/>
            </a:pPr>
            <a:r>
              <a:rPr lang="en-US" sz="2600" b="1" i="1" dirty="0" smtClean="0"/>
              <a:t>net [network] </a:t>
            </a:r>
            <a:r>
              <a:rPr lang="en-US" sz="2600" i="1" dirty="0" smtClean="0"/>
              <a:t>– only packets for a given network</a:t>
            </a:r>
          </a:p>
          <a:p>
            <a:pPr marL="0" indent="0">
              <a:buNone/>
            </a:pPr>
            <a:r>
              <a:rPr lang="en-US" sz="2600" b="1" i="1" dirty="0" smtClean="0"/>
              <a:t>port [</a:t>
            </a:r>
            <a:r>
              <a:rPr lang="en-US" sz="2600" b="1" i="1" dirty="0" err="1" smtClean="0"/>
              <a:t>portnum</a:t>
            </a:r>
            <a:r>
              <a:rPr lang="en-US" sz="2600" b="1" i="1" dirty="0" smtClean="0"/>
              <a:t>] </a:t>
            </a:r>
            <a:r>
              <a:rPr lang="en-US" sz="2600" i="1" dirty="0" smtClean="0"/>
              <a:t>–only packets for that f ports </a:t>
            </a:r>
          </a:p>
          <a:p>
            <a:pPr marL="0" indent="0">
              <a:buNone/>
            </a:pPr>
            <a:r>
              <a:rPr lang="en-US" sz="2600" b="1" i="1" dirty="0" err="1"/>
              <a:t>p</a:t>
            </a:r>
            <a:r>
              <a:rPr lang="en-US" sz="2600" b="1" i="1" dirty="0" err="1" smtClean="0"/>
              <a:t>ortrange</a:t>
            </a:r>
            <a:r>
              <a:rPr lang="en-US" sz="2600" b="1" i="1" dirty="0" smtClean="0"/>
              <a:t> [start-end] </a:t>
            </a:r>
            <a:r>
              <a:rPr lang="en-US" sz="2600" i="1" dirty="0" smtClean="0"/>
              <a:t>– only packets in that range of port</a:t>
            </a:r>
          </a:p>
          <a:p>
            <a:r>
              <a:rPr lang="en-US" dirty="0"/>
              <a:t>Direction</a:t>
            </a:r>
            <a:r>
              <a:rPr lang="en-US" dirty="0" smtClean="0"/>
              <a:t>:</a:t>
            </a:r>
          </a:p>
          <a:p>
            <a:pPr marL="0" indent="0">
              <a:buNone/>
            </a:pPr>
            <a:r>
              <a:rPr lang="en-US" sz="2600" b="1" i="1" dirty="0" err="1" smtClean="0"/>
              <a:t>src</a:t>
            </a:r>
            <a:r>
              <a:rPr lang="en-US" sz="2600" i="1" dirty="0" smtClean="0"/>
              <a:t> : - </a:t>
            </a:r>
            <a:r>
              <a:rPr lang="en-US" sz="2400" dirty="0"/>
              <a:t>Only give me packets from that host or port</a:t>
            </a:r>
          </a:p>
          <a:p>
            <a:pPr marL="0" indent="0">
              <a:buNone/>
            </a:pPr>
            <a:r>
              <a:rPr lang="en-US" sz="2600" b="1" i="1" dirty="0" err="1" smtClean="0"/>
              <a:t>dst</a:t>
            </a:r>
            <a:r>
              <a:rPr lang="en-US" sz="2600" i="1" dirty="0" smtClean="0"/>
              <a:t>:  - </a:t>
            </a:r>
            <a:r>
              <a:rPr lang="en-US" sz="2400" dirty="0"/>
              <a:t>Only</a:t>
            </a:r>
            <a:r>
              <a:rPr lang="en-US" sz="2600" i="1" dirty="0" smtClean="0"/>
              <a:t> </a:t>
            </a:r>
            <a:r>
              <a:rPr lang="en-US" sz="2400" dirty="0"/>
              <a:t>give me packets to that host </a:t>
            </a:r>
            <a:endParaRPr lang="en-US" sz="2400" dirty="0" smtClean="0"/>
          </a:p>
          <a:p>
            <a:r>
              <a:rPr lang="en-US" dirty="0"/>
              <a:t>Use  "and" or “or” to combine these together </a:t>
            </a:r>
          </a:p>
          <a:p>
            <a:endParaRPr lang="en-US" dirty="0"/>
          </a:p>
        </p:txBody>
      </p:sp>
    </p:spTree>
    <p:extLst>
      <p:ext uri="{BB962C8B-B14F-4D97-AF65-F5344CB8AC3E}">
        <p14:creationId xmlns:p14="http://schemas.microsoft.com/office/powerpoint/2010/main" val="7824140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Tip: Some Quick tcpdump</a:t>
            </a:r>
            <a:br>
              <a:rPr lang="en-US" b="1" dirty="0"/>
            </a:br>
            <a:r>
              <a:rPr lang="en-US" b="1" dirty="0"/>
              <a:t>Usage Examples</a:t>
            </a:r>
          </a:p>
        </p:txBody>
      </p:sp>
      <p:sp>
        <p:nvSpPr>
          <p:cNvPr id="3" name="Content Placeholder 2"/>
          <p:cNvSpPr>
            <a:spLocks noGrp="1"/>
          </p:cNvSpPr>
          <p:nvPr>
            <p:ph idx="1"/>
          </p:nvPr>
        </p:nvSpPr>
        <p:spPr/>
        <p:txBody>
          <a:bodyPr>
            <a:normAutofit fontScale="92500" lnSpcReduction="10000"/>
          </a:bodyPr>
          <a:lstStyle/>
          <a:p>
            <a:r>
              <a:rPr lang="en-US" dirty="0" smtClean="0"/>
              <a:t>Show </a:t>
            </a:r>
            <a:r>
              <a:rPr lang="en-US" dirty="0"/>
              <a:t>TCP packets against target </a:t>
            </a:r>
            <a:r>
              <a:rPr lang="en-US" dirty="0" smtClean="0"/>
              <a:t>10.5.84.1</a:t>
            </a:r>
            <a:endParaRPr lang="en-US" dirty="0"/>
          </a:p>
          <a:p>
            <a:pPr marL="0" indent="0">
              <a:buNone/>
            </a:pPr>
            <a:r>
              <a:rPr lang="en-US" dirty="0" smtClean="0"/>
              <a:t>     in </a:t>
            </a:r>
            <a:r>
              <a:rPr lang="en-US" dirty="0"/>
              <a:t>ASCII and Hex</a:t>
            </a:r>
          </a:p>
          <a:p>
            <a:pPr marL="0" indent="0">
              <a:buNone/>
            </a:pPr>
            <a:r>
              <a:rPr lang="en-US" dirty="0"/>
              <a:t># </a:t>
            </a:r>
            <a:r>
              <a:rPr lang="en-US" sz="3000" dirty="0">
                <a:latin typeface="Courier New" pitchFamily="49" charset="0"/>
                <a:cs typeface="Courier New" pitchFamily="49" charset="0"/>
              </a:rPr>
              <a:t>tcpdump -</a:t>
            </a:r>
            <a:r>
              <a:rPr lang="en-US" sz="3000" dirty="0" err="1">
                <a:latin typeface="Courier New" pitchFamily="49" charset="0"/>
                <a:cs typeface="Courier New" pitchFamily="49" charset="0"/>
              </a:rPr>
              <a:t>nnX</a:t>
            </a:r>
            <a:r>
              <a:rPr lang="en-US" sz="3000" dirty="0">
                <a:latin typeface="Courier New" pitchFamily="49" charset="0"/>
                <a:cs typeface="Courier New" pitchFamily="49" charset="0"/>
              </a:rPr>
              <a:t> tcp and </a:t>
            </a:r>
            <a:r>
              <a:rPr lang="en-US" sz="3000" dirty="0" err="1">
                <a:latin typeface="Courier New" pitchFamily="49" charset="0"/>
                <a:cs typeface="Courier New" pitchFamily="49" charset="0"/>
              </a:rPr>
              <a:t>dst</a:t>
            </a:r>
            <a:r>
              <a:rPr lang="en-US" sz="3000" dirty="0">
                <a:latin typeface="Courier New" pitchFamily="49" charset="0"/>
                <a:cs typeface="Courier New" pitchFamily="49" charset="0"/>
              </a:rPr>
              <a:t> </a:t>
            </a:r>
            <a:r>
              <a:rPr lang="en-US" sz="2800" dirty="0" smtClean="0"/>
              <a:t>10.5.</a:t>
            </a:r>
            <a:r>
              <a:rPr lang="en-US" sz="3000" dirty="0" smtClean="0">
                <a:latin typeface="Courier New" pitchFamily="49" charset="0"/>
                <a:cs typeface="Courier New" pitchFamily="49" charset="0"/>
              </a:rPr>
              <a:t>95.170</a:t>
            </a:r>
            <a:endParaRPr lang="en-US" sz="3000" dirty="0">
              <a:latin typeface="Courier New" pitchFamily="49" charset="0"/>
              <a:cs typeface="Courier New" pitchFamily="49" charset="0"/>
            </a:endParaRPr>
          </a:p>
          <a:p>
            <a:pPr marL="0" indent="0">
              <a:buNone/>
            </a:pPr>
            <a:r>
              <a:rPr lang="en-US" dirty="0" smtClean="0"/>
              <a:t>Show </a:t>
            </a:r>
            <a:r>
              <a:rPr lang="en-US" dirty="0"/>
              <a:t>all UDP packets from </a:t>
            </a:r>
            <a:r>
              <a:rPr lang="en-US" sz="3000" dirty="0" smtClean="0">
                <a:latin typeface="Courier New" pitchFamily="49" charset="0"/>
                <a:cs typeface="Courier New" pitchFamily="49" charset="0"/>
              </a:rPr>
              <a:t>10.5.84.x</a:t>
            </a:r>
            <a:endParaRPr lang="en-US" sz="3000" dirty="0">
              <a:latin typeface="Courier New" pitchFamily="49" charset="0"/>
              <a:cs typeface="Courier New" pitchFamily="49" charset="0"/>
            </a:endParaRPr>
          </a:p>
          <a:p>
            <a:pPr marL="0" indent="0">
              <a:buNone/>
            </a:pPr>
            <a:r>
              <a:rPr lang="en-US" sz="3000" dirty="0" smtClean="0">
                <a:latin typeface="Courier New" pitchFamily="49" charset="0"/>
                <a:cs typeface="Courier New" pitchFamily="49" charset="0"/>
              </a:rPr>
              <a:t>#tcpdump </a:t>
            </a:r>
            <a:r>
              <a:rPr lang="en-US" sz="3000" dirty="0">
                <a:latin typeface="Courier New" pitchFamily="49" charset="0"/>
                <a:cs typeface="Courier New" pitchFamily="49" charset="0"/>
              </a:rPr>
              <a:t>-</a:t>
            </a:r>
            <a:r>
              <a:rPr lang="en-US" sz="3000" dirty="0" err="1">
                <a:latin typeface="Courier New" pitchFamily="49" charset="0"/>
                <a:cs typeface="Courier New" pitchFamily="49" charset="0"/>
              </a:rPr>
              <a:t>nn</a:t>
            </a:r>
            <a:r>
              <a:rPr lang="en-US" sz="3000" dirty="0">
                <a:latin typeface="Courier New" pitchFamily="49" charset="0"/>
                <a:cs typeface="Courier New" pitchFamily="49" charset="0"/>
              </a:rPr>
              <a:t> udp and </a:t>
            </a:r>
            <a:r>
              <a:rPr lang="en-US" sz="3000" dirty="0" err="1">
                <a:latin typeface="Courier New" pitchFamily="49" charset="0"/>
                <a:cs typeface="Courier New" pitchFamily="49" charset="0"/>
              </a:rPr>
              <a:t>src</a:t>
            </a:r>
            <a:r>
              <a:rPr lang="en-US" sz="3000" dirty="0">
                <a:latin typeface="Courier New" pitchFamily="49" charset="0"/>
                <a:cs typeface="Courier New" pitchFamily="49" charset="0"/>
              </a:rPr>
              <a:t> </a:t>
            </a:r>
            <a:r>
              <a:rPr lang="en-US" sz="3000" dirty="0" smtClean="0">
                <a:latin typeface="Courier New" pitchFamily="49" charset="0"/>
                <a:cs typeface="Courier New" pitchFamily="49" charset="0"/>
              </a:rPr>
              <a:t>10.5.10.8 </a:t>
            </a:r>
            <a:r>
              <a:rPr lang="en-US" dirty="0" smtClean="0"/>
              <a:t>Show </a:t>
            </a:r>
            <a:r>
              <a:rPr lang="en-US" dirty="0"/>
              <a:t>all TCP port 80 packets going to or </a:t>
            </a:r>
            <a:r>
              <a:rPr lang="en-US" dirty="0" smtClean="0"/>
              <a:t>from host 10.5.10.3</a:t>
            </a:r>
            <a:endParaRPr lang="en-US" dirty="0"/>
          </a:p>
          <a:p>
            <a:pPr marL="0" indent="0">
              <a:buNone/>
            </a:pPr>
            <a:r>
              <a:rPr lang="en-US" sz="3000" dirty="0" smtClean="0">
                <a:latin typeface="Courier New" pitchFamily="49" charset="0"/>
                <a:cs typeface="Courier New" pitchFamily="49" charset="0"/>
              </a:rPr>
              <a:t>#tcpdump </a:t>
            </a:r>
            <a:r>
              <a:rPr lang="en-US" sz="3000" dirty="0">
                <a:latin typeface="Courier New" pitchFamily="49" charset="0"/>
                <a:cs typeface="Courier New" pitchFamily="49" charset="0"/>
              </a:rPr>
              <a:t>-</a:t>
            </a:r>
            <a:r>
              <a:rPr lang="en-US" sz="3000" dirty="0" err="1" smtClean="0">
                <a:latin typeface="Courier New" pitchFamily="49" charset="0"/>
                <a:cs typeface="Courier New" pitchFamily="49" charset="0"/>
              </a:rPr>
              <a:t>nn</a:t>
            </a:r>
            <a:r>
              <a:rPr lang="en-US" sz="3000" dirty="0" smtClean="0">
                <a:latin typeface="Courier New" pitchFamily="49" charset="0"/>
                <a:cs typeface="Courier New" pitchFamily="49" charset="0"/>
              </a:rPr>
              <a:t> </a:t>
            </a:r>
            <a:r>
              <a:rPr lang="en-US" sz="3000" dirty="0">
                <a:latin typeface="Courier New" pitchFamily="49" charset="0"/>
                <a:cs typeface="Courier New" pitchFamily="49" charset="0"/>
              </a:rPr>
              <a:t>tcp and port 80 and host</a:t>
            </a:r>
          </a:p>
          <a:p>
            <a:pPr marL="0" indent="0">
              <a:buNone/>
            </a:pPr>
            <a:r>
              <a:rPr lang="en-US" sz="2800" dirty="0"/>
              <a:t>10.5.10.3</a:t>
            </a:r>
            <a:endParaRPr lang="en-US" sz="3000" dirty="0">
              <a:latin typeface="Courier New" pitchFamily="49" charset="0"/>
              <a:cs typeface="Courier New" pitchFamily="49" charset="0"/>
            </a:endParaRPr>
          </a:p>
          <a:p>
            <a:pPr marL="0" indent="0">
              <a:buNone/>
            </a:pPr>
            <a:endParaRPr lang="en-US" sz="3000" dirty="0">
              <a:latin typeface="Courier New" pitchFamily="49" charset="0"/>
              <a:cs typeface="Courier New" pitchFamily="49" charset="0"/>
            </a:endParaRPr>
          </a:p>
        </p:txBody>
      </p:sp>
    </p:spTree>
    <p:extLst>
      <p:ext uri="{BB962C8B-B14F-4D97-AF65-F5344CB8AC3E}">
        <p14:creationId xmlns:p14="http://schemas.microsoft.com/office/powerpoint/2010/main" val="16399981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a:t>
            </a:r>
            <a:r>
              <a:rPr lang="en-US" dirty="0" err="1" smtClean="0"/>
              <a:t>cpdump</a:t>
            </a:r>
            <a:r>
              <a:rPr lang="en-US" dirty="0" smtClean="0"/>
              <a:t> exercise</a:t>
            </a:r>
            <a:endParaRPr lang="en-US" dirty="0"/>
          </a:p>
        </p:txBody>
      </p:sp>
      <p:sp>
        <p:nvSpPr>
          <p:cNvPr id="3" name="Content Placeholder 2"/>
          <p:cNvSpPr>
            <a:spLocks noGrp="1"/>
          </p:cNvSpPr>
          <p:nvPr>
            <p:ph idx="1"/>
          </p:nvPr>
        </p:nvSpPr>
        <p:spPr/>
        <p:txBody>
          <a:bodyPr>
            <a:normAutofit fontScale="92500"/>
          </a:bodyPr>
          <a:lstStyle/>
          <a:p>
            <a:r>
              <a:rPr lang="en-US" sz="3000" dirty="0"/>
              <a:t>display the packets having </a:t>
            </a:r>
            <a:r>
              <a:rPr lang="en-US" sz="3000" dirty="0" smtClean="0"/>
              <a:t>“</a:t>
            </a:r>
            <a:r>
              <a:rPr lang="en-US" sz="3000" dirty="0" err="1" smtClean="0"/>
              <a:t>aau.edu.et</a:t>
            </a:r>
            <a:r>
              <a:rPr lang="en-US" sz="3000" dirty="0" smtClean="0"/>
              <a:t>” </a:t>
            </a:r>
            <a:r>
              <a:rPr lang="en-US" sz="3000" dirty="0"/>
              <a:t>as their source or destination address</a:t>
            </a:r>
          </a:p>
          <a:p>
            <a:r>
              <a:rPr lang="en-US" sz="3000" dirty="0" smtClean="0"/>
              <a:t>display </a:t>
            </a:r>
            <a:r>
              <a:rPr lang="en-US" sz="3000" dirty="0"/>
              <a:t>the FTP packets coming from 10.5.10.99 to </a:t>
            </a:r>
            <a:r>
              <a:rPr lang="en-US" sz="3000" dirty="0" smtClean="0"/>
              <a:t>your machine:</a:t>
            </a:r>
          </a:p>
          <a:p>
            <a:r>
              <a:rPr lang="en-US" sz="3000" dirty="0"/>
              <a:t>display the packets content </a:t>
            </a:r>
            <a:r>
              <a:rPr lang="en-US" sz="3000" dirty="0" err="1"/>
              <a:t>i.e</a:t>
            </a:r>
            <a:r>
              <a:rPr lang="en-US" sz="3000" dirty="0"/>
              <a:t> capture the </a:t>
            </a:r>
            <a:r>
              <a:rPr lang="en-US" sz="3000" dirty="0" smtClean="0"/>
              <a:t>username and passwords</a:t>
            </a:r>
            <a:r>
              <a:rPr lang="en-US" sz="3000" dirty="0"/>
              <a:t>: </a:t>
            </a:r>
            <a:r>
              <a:rPr lang="en-US" sz="3000" dirty="0" smtClean="0"/>
              <a:t>from web 10.5.10.72/70</a:t>
            </a:r>
          </a:p>
          <a:p>
            <a:r>
              <a:rPr lang="en-US" sz="3000" b="1" dirty="0" err="1" smtClean="0"/>
              <a:t>Tcpdump</a:t>
            </a:r>
            <a:r>
              <a:rPr lang="en-US" sz="3000" b="1" dirty="0" smtClean="0"/>
              <a:t> </a:t>
            </a:r>
            <a:r>
              <a:rPr lang="mr-IN" sz="3000" b="1" dirty="0" smtClean="0"/>
              <a:t>–</a:t>
            </a:r>
            <a:r>
              <a:rPr lang="en-US" sz="3000" b="1" dirty="0" smtClean="0"/>
              <a:t>Ann </a:t>
            </a:r>
            <a:r>
              <a:rPr lang="en-US" sz="3000" b="1" dirty="0" err="1" smtClean="0"/>
              <a:t>tcp</a:t>
            </a:r>
            <a:r>
              <a:rPr lang="en-US" sz="3000" b="1" dirty="0" smtClean="0"/>
              <a:t> and port 80 and </a:t>
            </a:r>
            <a:r>
              <a:rPr lang="en-US" sz="3000" b="1" dirty="0" err="1" smtClean="0"/>
              <a:t>dst</a:t>
            </a:r>
            <a:r>
              <a:rPr lang="en-US" sz="3000" b="1" dirty="0" smtClean="0"/>
              <a:t> 10.5.10.70    </a:t>
            </a:r>
            <a:r>
              <a:rPr lang="mr-IN" sz="3000" b="1" dirty="0" smtClean="0"/>
              <a:t>–</a:t>
            </a:r>
            <a:r>
              <a:rPr lang="en-US" sz="3000" b="1" dirty="0" smtClean="0"/>
              <a:t>w /root/Desktop/</a:t>
            </a:r>
            <a:r>
              <a:rPr lang="en-US" sz="3000" b="1" dirty="0" err="1" smtClean="0"/>
              <a:t>sniif.pcap</a:t>
            </a:r>
            <a:endParaRPr lang="en-US" sz="3000" b="1" dirty="0" smtClean="0"/>
          </a:p>
          <a:p>
            <a:r>
              <a:rPr lang="en-US" sz="3000" dirty="0" smtClean="0"/>
              <a:t>Grab a web traffic on port 443 to </a:t>
            </a:r>
            <a:r>
              <a:rPr lang="en-US" sz="3000" dirty="0" err="1" smtClean="0"/>
              <a:t>bbc.com</a:t>
            </a:r>
            <a:endParaRPr lang="en-US" sz="3000" dirty="0"/>
          </a:p>
          <a:p>
            <a:endParaRPr lang="en-US" sz="3000" dirty="0"/>
          </a:p>
        </p:txBody>
      </p:sp>
    </p:spTree>
    <p:extLst>
      <p:ext uri="{BB962C8B-B14F-4D97-AF65-F5344CB8AC3E}">
        <p14:creationId xmlns:p14="http://schemas.microsoft.com/office/powerpoint/2010/main" val="8257276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 </a:t>
            </a:r>
            <a:r>
              <a:rPr lang="en-US" dirty="0"/>
              <a:t/>
            </a:r>
            <a:br>
              <a:rPr lang="en-US" dirty="0"/>
            </a:br>
            <a:r>
              <a:rPr lang="en-US" b="1" dirty="0"/>
              <a:t> </a:t>
            </a:r>
            <a:r>
              <a:rPr lang="en-US" dirty="0"/>
              <a:t/>
            </a:r>
            <a:br>
              <a:rPr lang="en-US" dirty="0"/>
            </a:br>
            <a:r>
              <a:rPr lang="en-US" b="1" dirty="0"/>
              <a:t> </a:t>
            </a:r>
            <a:r>
              <a:rPr lang="en-US" dirty="0"/>
              <a:t/>
            </a:r>
            <a:br>
              <a:rPr lang="en-US" dirty="0"/>
            </a:br>
            <a:r>
              <a:rPr lang="en-US" dirty="0" smtClean="0">
                <a:effectLst/>
              </a:rPr>
              <a:t/>
            </a:r>
            <a:br>
              <a:rPr lang="en-US" dirty="0" smtClean="0">
                <a:effectLst/>
              </a:rPr>
            </a:br>
            <a:r>
              <a:rPr lang="en-US" b="1" dirty="0" smtClean="0"/>
              <a:t>NETWORK SWEEPING</a:t>
            </a:r>
            <a:br>
              <a:rPr lang="en-US" b="1" dirty="0" smtClean="0"/>
            </a:br>
            <a:r>
              <a:rPr lang="en-US" dirty="0"/>
              <a:t/>
            </a:r>
            <a:br>
              <a:rPr lang="en-US" dirty="0"/>
            </a:br>
            <a:r>
              <a:rPr lang="en-US" b="1" dirty="0"/>
              <a:t> </a:t>
            </a:r>
            <a:r>
              <a:rPr lang="en-US" dirty="0"/>
              <a:t/>
            </a:r>
            <a:br>
              <a:rPr lang="en-US" dirty="0"/>
            </a:br>
            <a:r>
              <a:rPr lang="en-US" dirty="0"/>
              <a:t> </a:t>
            </a:r>
            <a:br>
              <a:rPr lang="en-US" dirty="0"/>
            </a:br>
            <a:endParaRPr lang="en-US" dirty="0"/>
          </a:p>
        </p:txBody>
      </p:sp>
      <p:sp>
        <p:nvSpPr>
          <p:cNvPr id="3" name="Subtitle 2"/>
          <p:cNvSpPr>
            <a:spLocks noGrp="1"/>
          </p:cNvSpPr>
          <p:nvPr>
            <p:ph type="subTitle" idx="1"/>
          </p:nvPr>
        </p:nvSpPr>
        <p:spPr/>
        <p:txBody>
          <a:bodyPr>
            <a:normAutofit/>
          </a:bodyPr>
          <a:lstStyle/>
          <a:p>
            <a:pPr algn="r"/>
            <a:r>
              <a:rPr lang="en-US" dirty="0" smtClean="0"/>
              <a:t>			</a:t>
            </a:r>
            <a:endParaRPr lang="en-US" sz="2000" dirty="0"/>
          </a:p>
        </p:txBody>
      </p:sp>
      <p:cxnSp>
        <p:nvCxnSpPr>
          <p:cNvPr id="4" name="Straight Connector 3"/>
          <p:cNvCxnSpPr/>
          <p:nvPr/>
        </p:nvCxnSpPr>
        <p:spPr>
          <a:xfrm>
            <a:off x="1447800" y="2362200"/>
            <a:ext cx="635317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600199" y="3581400"/>
            <a:ext cx="6353175"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91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Scapy Overview</a:t>
            </a:r>
          </a:p>
        </p:txBody>
      </p:sp>
      <p:sp>
        <p:nvSpPr>
          <p:cNvPr id="3" name="Content Placeholder 2"/>
          <p:cNvSpPr>
            <a:spLocks noGrp="1"/>
          </p:cNvSpPr>
          <p:nvPr>
            <p:ph idx="1"/>
          </p:nvPr>
        </p:nvSpPr>
        <p:spPr/>
        <p:txBody>
          <a:bodyPr>
            <a:normAutofit fontScale="77500" lnSpcReduction="20000"/>
          </a:bodyPr>
          <a:lstStyle/>
          <a:p>
            <a:r>
              <a:rPr lang="en-US" dirty="0" smtClean="0"/>
              <a:t>Scapy </a:t>
            </a:r>
            <a:r>
              <a:rPr lang="en-US" dirty="0"/>
              <a:t>is a packet crafting, </a:t>
            </a:r>
            <a:r>
              <a:rPr lang="en-US" dirty="0" smtClean="0"/>
              <a:t>manipulation</a:t>
            </a:r>
            <a:r>
              <a:rPr lang="en-US" dirty="0"/>
              <a:t>, and </a:t>
            </a:r>
            <a:r>
              <a:rPr lang="en-US" dirty="0" smtClean="0"/>
              <a:t>analysis </a:t>
            </a:r>
            <a:r>
              <a:rPr lang="en-US" dirty="0"/>
              <a:t>suite</a:t>
            </a:r>
          </a:p>
          <a:p>
            <a:pPr lvl="1"/>
            <a:r>
              <a:rPr lang="en-US" dirty="0" smtClean="0"/>
              <a:t>Forge </a:t>
            </a:r>
            <a:r>
              <a:rPr lang="en-US" dirty="0"/>
              <a:t>packets</a:t>
            </a:r>
          </a:p>
          <a:p>
            <a:pPr lvl="1"/>
            <a:r>
              <a:rPr lang="en-US" dirty="0" smtClean="0"/>
              <a:t>Sniff packets </a:t>
            </a:r>
          </a:p>
          <a:p>
            <a:pPr lvl="1"/>
            <a:r>
              <a:rPr lang="en-US" dirty="0" smtClean="0"/>
              <a:t>Read </a:t>
            </a:r>
            <a:r>
              <a:rPr lang="en-US" dirty="0"/>
              <a:t>packets </a:t>
            </a:r>
            <a:r>
              <a:rPr lang="en-US" dirty="0" smtClean="0"/>
              <a:t>from pcap </a:t>
            </a:r>
            <a:r>
              <a:rPr lang="en-US" dirty="0"/>
              <a:t>capture </a:t>
            </a:r>
            <a:r>
              <a:rPr lang="en-US" dirty="0" smtClean="0"/>
              <a:t>file</a:t>
            </a:r>
          </a:p>
          <a:p>
            <a:pPr lvl="1"/>
            <a:r>
              <a:rPr lang="en-US" dirty="0" smtClean="0"/>
              <a:t>Alter packets</a:t>
            </a:r>
            <a:endParaRPr lang="en-US" dirty="0"/>
          </a:p>
          <a:p>
            <a:pPr lvl="1"/>
            <a:r>
              <a:rPr lang="en-US" dirty="0" smtClean="0"/>
              <a:t>Interact with </a:t>
            </a:r>
            <a:r>
              <a:rPr lang="en-US" dirty="0"/>
              <a:t>targets in </a:t>
            </a:r>
            <a:r>
              <a:rPr lang="en-US" dirty="0" smtClean="0"/>
              <a:t>real time</a:t>
            </a:r>
            <a:endParaRPr lang="en-US" dirty="0"/>
          </a:p>
          <a:p>
            <a:r>
              <a:rPr lang="en-US" dirty="0" smtClean="0"/>
              <a:t>Must </a:t>
            </a:r>
            <a:r>
              <a:rPr lang="en-US" dirty="0"/>
              <a:t>be run with </a:t>
            </a:r>
            <a:r>
              <a:rPr lang="en-US" dirty="0" smtClean="0"/>
              <a:t>root </a:t>
            </a:r>
            <a:r>
              <a:rPr lang="en-US" dirty="0"/>
              <a:t>privileges to sniff or send </a:t>
            </a:r>
            <a:r>
              <a:rPr lang="en-US" dirty="0" smtClean="0"/>
              <a:t>packets</a:t>
            </a:r>
            <a:endParaRPr lang="en-US" dirty="0"/>
          </a:p>
          <a:p>
            <a:r>
              <a:rPr lang="en-US" dirty="0" smtClean="0"/>
              <a:t>You don’t </a:t>
            </a:r>
            <a:r>
              <a:rPr lang="en-US" dirty="0"/>
              <a:t>need to be a </a:t>
            </a:r>
            <a:r>
              <a:rPr lang="en-US" dirty="0" smtClean="0"/>
              <a:t>Python ninja </a:t>
            </a:r>
            <a:r>
              <a:rPr lang="en-US" dirty="0"/>
              <a:t>to use </a:t>
            </a:r>
            <a:r>
              <a:rPr lang="en-US" dirty="0" smtClean="0"/>
              <a:t>scapy effectively</a:t>
            </a:r>
            <a:endParaRPr lang="en-US" dirty="0"/>
          </a:p>
          <a:p>
            <a:r>
              <a:rPr lang="en-US" dirty="0" smtClean="0"/>
              <a:t>As </a:t>
            </a:r>
            <a:r>
              <a:rPr lang="en-US" dirty="0"/>
              <a:t>we </a:t>
            </a:r>
            <a:r>
              <a:rPr lang="en-US" dirty="0" smtClean="0"/>
              <a:t>go through </a:t>
            </a:r>
            <a:r>
              <a:rPr lang="en-US" dirty="0"/>
              <a:t>this </a:t>
            </a:r>
            <a:r>
              <a:rPr lang="en-US" dirty="0" smtClean="0"/>
              <a:t>section pop up a </a:t>
            </a:r>
            <a:r>
              <a:rPr lang="en-US" dirty="0"/>
              <a:t>Scapy </a:t>
            </a:r>
            <a:r>
              <a:rPr lang="en-US" dirty="0" smtClean="0"/>
              <a:t>prompt </a:t>
            </a:r>
            <a:r>
              <a:rPr lang="en-US" dirty="0"/>
              <a:t>and</a:t>
            </a:r>
          </a:p>
          <a:p>
            <a:pPr marL="0" indent="0">
              <a:buNone/>
            </a:pPr>
            <a:r>
              <a:rPr lang="en-US" dirty="0" smtClean="0"/>
              <a:t>     experiment </a:t>
            </a:r>
            <a:r>
              <a:rPr lang="en-US" dirty="0"/>
              <a:t>with </a:t>
            </a:r>
            <a:r>
              <a:rPr lang="en-US" dirty="0" smtClean="0"/>
              <a:t>commands</a:t>
            </a:r>
            <a:endParaRPr lang="en-US" dirty="0"/>
          </a:p>
        </p:txBody>
      </p:sp>
      <p:grpSp>
        <p:nvGrpSpPr>
          <p:cNvPr id="5" name="Group 4"/>
          <p:cNvGrpSpPr/>
          <p:nvPr/>
        </p:nvGrpSpPr>
        <p:grpSpPr>
          <a:xfrm>
            <a:off x="533400" y="5486400"/>
            <a:ext cx="8534400" cy="1242648"/>
            <a:chOff x="76200" y="5203249"/>
            <a:chExt cx="9067800" cy="165475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257800"/>
              <a:ext cx="6519340" cy="160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176" y="5203249"/>
              <a:ext cx="1257300" cy="89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115" y="5624515"/>
              <a:ext cx="995885" cy="100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7057" y="2022764"/>
            <a:ext cx="364807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5043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Scapy - Listing </a:t>
            </a:r>
            <a:r>
              <a:rPr lang="en-US" b="1" dirty="0" smtClean="0"/>
              <a:t>Supported Protocols</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err="1" smtClean="0"/>
              <a:t>ls</a:t>
            </a:r>
            <a:r>
              <a:rPr lang="en-US" dirty="0" smtClean="0"/>
              <a:t>() command </a:t>
            </a:r>
            <a:r>
              <a:rPr lang="en-US" dirty="0"/>
              <a:t>by </a:t>
            </a:r>
            <a:r>
              <a:rPr lang="en-US" dirty="0" smtClean="0"/>
              <a:t>itself  </a:t>
            </a:r>
            <a:r>
              <a:rPr lang="en-US" dirty="0"/>
              <a:t>lists all </a:t>
            </a:r>
            <a:r>
              <a:rPr lang="en-US" dirty="0" smtClean="0"/>
              <a:t>protocols supported by Scapy </a:t>
            </a:r>
          </a:p>
          <a:p>
            <a:pPr lvl="1"/>
            <a:r>
              <a:rPr lang="en-US" dirty="0" smtClean="0"/>
              <a:t>ARP, IP, IPv6</a:t>
            </a:r>
            <a:r>
              <a:rPr lang="en-US" dirty="0"/>
              <a:t>, </a:t>
            </a:r>
            <a:r>
              <a:rPr lang="en-US" dirty="0" smtClean="0"/>
              <a:t>TCP, UDP, ICMP, </a:t>
            </a:r>
            <a:r>
              <a:rPr lang="en-US" dirty="0"/>
              <a:t>and </a:t>
            </a:r>
            <a:r>
              <a:rPr lang="en-US" dirty="0" smtClean="0"/>
              <a:t>numerous app-layer</a:t>
            </a:r>
            <a:endParaRPr lang="en-US" dirty="0"/>
          </a:p>
          <a:p>
            <a:pPr lvl="1"/>
            <a:r>
              <a:rPr lang="en-US" dirty="0" smtClean="0"/>
              <a:t> Protocol  names </a:t>
            </a:r>
            <a:r>
              <a:rPr lang="en-US" dirty="0"/>
              <a:t>tend to be all </a:t>
            </a:r>
            <a:r>
              <a:rPr lang="en-US" dirty="0" smtClean="0"/>
              <a:t>cap (but for creating Ethernet frames, use Ether)</a:t>
            </a:r>
          </a:p>
          <a:p>
            <a:pPr marL="0" indent="0">
              <a:buNone/>
            </a:pPr>
            <a:r>
              <a:rPr lang="en-US" dirty="0"/>
              <a:t>&gt;&gt;&gt; </a:t>
            </a:r>
            <a:r>
              <a:rPr lang="en-US" dirty="0" err="1" smtClean="0"/>
              <a:t>ls</a:t>
            </a:r>
            <a:r>
              <a:rPr lang="en-US" dirty="0" smtClean="0"/>
              <a:t>(TCP)</a:t>
            </a:r>
            <a:endParaRPr lang="en-US" dirty="0"/>
          </a:p>
          <a:p>
            <a:r>
              <a:rPr lang="en-US" dirty="0" smtClean="0"/>
              <a:t>To see the fields you can set within a given protocol, run </a:t>
            </a:r>
            <a:r>
              <a:rPr lang="en-US" dirty="0" err="1" smtClean="0"/>
              <a:t>ls</a:t>
            </a:r>
            <a:r>
              <a:rPr lang="en-US" dirty="0" smtClean="0"/>
              <a:t>([PROTO])</a:t>
            </a:r>
          </a:p>
          <a:p>
            <a:pPr lvl="1"/>
            <a:r>
              <a:rPr lang="en-US" sz="2400" dirty="0" smtClean="0"/>
              <a:t>It shows field name, </a:t>
            </a:r>
            <a:r>
              <a:rPr lang="en-US" sz="2400" dirty="0"/>
              <a:t>data </a:t>
            </a:r>
            <a:r>
              <a:rPr lang="en-US" sz="2400" dirty="0" smtClean="0"/>
              <a:t>type and </a:t>
            </a:r>
            <a:r>
              <a:rPr lang="en-US" sz="2400" dirty="0"/>
              <a:t>default value </a:t>
            </a:r>
            <a:endParaRPr lang="en-US" sz="2400" dirty="0" smtClean="0"/>
          </a:p>
          <a:p>
            <a:pPr lvl="1"/>
            <a:r>
              <a:rPr lang="en-US" dirty="0" smtClean="0"/>
              <a:t>TCP defaults</a:t>
            </a:r>
          </a:p>
          <a:p>
            <a:pPr lvl="2"/>
            <a:r>
              <a:rPr lang="en-US" dirty="0" smtClean="0"/>
              <a:t>Sport 20 (ftp-data)</a:t>
            </a:r>
          </a:p>
          <a:p>
            <a:pPr lvl="2"/>
            <a:r>
              <a:rPr lang="en-US" dirty="0" err="1"/>
              <a:t>d</a:t>
            </a:r>
            <a:r>
              <a:rPr lang="en-US" dirty="0" err="1" smtClean="0"/>
              <a:t>port</a:t>
            </a:r>
            <a:r>
              <a:rPr lang="en-US" dirty="0" smtClean="0"/>
              <a:t> 80 (http)</a:t>
            </a:r>
          </a:p>
          <a:p>
            <a:pPr lvl="2"/>
            <a:r>
              <a:rPr lang="en-US" dirty="0" smtClean="0"/>
              <a:t>Flags SYN</a:t>
            </a:r>
            <a:endParaRPr lang="en-US" dirty="0"/>
          </a:p>
        </p:txBody>
      </p:sp>
    </p:spTree>
    <p:extLst>
      <p:ext uri="{BB962C8B-B14F-4D97-AF65-F5344CB8AC3E}">
        <p14:creationId xmlns:p14="http://schemas.microsoft.com/office/powerpoint/2010/main" val="36008623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SCANNING</a:t>
            </a:r>
            <a:endParaRPr lang="en-US" dirty="0"/>
          </a:p>
        </p:txBody>
      </p:sp>
      <p:sp>
        <p:nvSpPr>
          <p:cNvPr id="3" name="Content Placeholder 2"/>
          <p:cNvSpPr>
            <a:spLocks noGrp="1"/>
          </p:cNvSpPr>
          <p:nvPr>
            <p:ph idx="1"/>
          </p:nvPr>
        </p:nvSpPr>
        <p:spPr/>
        <p:txBody>
          <a:bodyPr>
            <a:noAutofit/>
          </a:bodyPr>
          <a:lstStyle/>
          <a:p>
            <a:r>
              <a:rPr lang="en-US" dirty="0"/>
              <a:t>Overall: Learn more about targets and find openings by interacting with the target environment</a:t>
            </a:r>
          </a:p>
          <a:p>
            <a:pPr lvl="1"/>
            <a:r>
              <a:rPr lang="en-US" baseline="-25000" dirty="0"/>
              <a:t>Determine network addresses of live hosts, firewalls, routers, etc. in the network </a:t>
            </a:r>
          </a:p>
          <a:p>
            <a:pPr lvl="1"/>
            <a:r>
              <a:rPr lang="en-US" baseline="-25000" dirty="0"/>
              <a:t> Determine network topology of target environment</a:t>
            </a:r>
          </a:p>
          <a:p>
            <a:pPr lvl="1"/>
            <a:r>
              <a:rPr lang="en-US" baseline="-25000" dirty="0"/>
              <a:t>Determine operating system types of discovered hosts </a:t>
            </a:r>
          </a:p>
          <a:p>
            <a:pPr lvl="1"/>
            <a:r>
              <a:rPr lang="en-US" baseline="-25000" dirty="0"/>
              <a:t>Determine open ports and network services in target environment </a:t>
            </a:r>
          </a:p>
          <a:p>
            <a:pPr lvl="1"/>
            <a:r>
              <a:rPr lang="en-US" baseline="-25000" dirty="0"/>
              <a:t>Determine lists of potential vulnerabilities </a:t>
            </a:r>
          </a:p>
          <a:p>
            <a:pPr lvl="1"/>
            <a:r>
              <a:rPr lang="en-US" baseline="-25000" dirty="0"/>
              <a:t>Do these in a manner that minimizes risk of impairing host or service</a:t>
            </a:r>
          </a:p>
        </p:txBody>
      </p:sp>
    </p:spTree>
    <p:extLst>
      <p:ext uri="{BB962C8B-B14F-4D97-AF65-F5344CB8AC3E}">
        <p14:creationId xmlns:p14="http://schemas.microsoft.com/office/powerpoint/2010/main" val="11620282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Scapy - Listing </a:t>
            </a:r>
            <a:r>
              <a:rPr lang="en-US" b="1" dirty="0" smtClean="0"/>
              <a:t>Commands</a:t>
            </a:r>
            <a:endParaRPr lang="en-US" b="1" dirty="0"/>
          </a:p>
        </p:txBody>
      </p:sp>
      <p:sp>
        <p:nvSpPr>
          <p:cNvPr id="3" name="Content Placeholder 2"/>
          <p:cNvSpPr>
            <a:spLocks noGrp="1"/>
          </p:cNvSpPr>
          <p:nvPr>
            <p:ph idx="1"/>
          </p:nvPr>
        </p:nvSpPr>
        <p:spPr/>
        <p:txBody>
          <a:bodyPr/>
          <a:lstStyle/>
          <a:p>
            <a:r>
              <a:rPr lang="en-US" dirty="0"/>
              <a:t>The </a:t>
            </a:r>
            <a:r>
              <a:rPr lang="en-US" dirty="0" err="1"/>
              <a:t>lsc</a:t>
            </a:r>
            <a:r>
              <a:rPr lang="en-US" dirty="0"/>
              <a:t>() command </a:t>
            </a:r>
            <a:r>
              <a:rPr lang="en-US" dirty="0" smtClean="0"/>
              <a:t>shows </a:t>
            </a:r>
            <a:r>
              <a:rPr lang="en-US" dirty="0"/>
              <a:t>all </a:t>
            </a:r>
            <a:r>
              <a:rPr lang="en-US" dirty="0" smtClean="0"/>
              <a:t>functions supported </a:t>
            </a:r>
            <a:r>
              <a:rPr lang="en-US" dirty="0"/>
              <a:t>by </a:t>
            </a:r>
            <a:r>
              <a:rPr lang="en-US" dirty="0" smtClean="0"/>
              <a:t>scapy</a:t>
            </a:r>
          </a:p>
          <a:p>
            <a:pPr marL="0" indent="0">
              <a:buNone/>
            </a:pPr>
            <a:r>
              <a:rPr lang="en-US" sz="2800" dirty="0" smtClean="0">
                <a:latin typeface="Courier New" pitchFamily="49" charset="0"/>
                <a:cs typeface="Courier New" pitchFamily="49" charset="0"/>
              </a:rPr>
              <a:t>&gt;&gt;&gt; </a:t>
            </a:r>
            <a:r>
              <a:rPr lang="en-US" sz="2800" dirty="0" err="1" smtClean="0">
                <a:latin typeface="Courier New" pitchFamily="49" charset="0"/>
                <a:cs typeface="Courier New" pitchFamily="49" charset="0"/>
              </a:rPr>
              <a:t>lsc</a:t>
            </a:r>
            <a:r>
              <a:rPr lang="en-US" sz="2800" dirty="0" smtClean="0">
                <a:latin typeface="Courier New" pitchFamily="49" charset="0"/>
                <a:cs typeface="Courier New" pitchFamily="49" charset="0"/>
              </a:rPr>
              <a:t>()</a:t>
            </a:r>
          </a:p>
          <a:p>
            <a:r>
              <a:rPr lang="en-US" dirty="0"/>
              <a:t>To get help with any function, run</a:t>
            </a:r>
            <a:r>
              <a:rPr lang="en-US" dirty="0" smtClean="0"/>
              <a:t>:</a:t>
            </a:r>
          </a:p>
          <a:p>
            <a:pPr marL="0" indent="0">
              <a:buNone/>
            </a:pPr>
            <a:r>
              <a:rPr lang="en-US" dirty="0" smtClean="0">
                <a:latin typeface="Courier New" pitchFamily="49" charset="0"/>
                <a:cs typeface="Courier New" pitchFamily="49" charset="0"/>
              </a:rPr>
              <a:t>&gt;&gt;&gt; help(function)</a:t>
            </a:r>
          </a:p>
          <a:p>
            <a:r>
              <a:rPr lang="en-US" dirty="0"/>
              <a:t>Example </a:t>
            </a:r>
          </a:p>
          <a:p>
            <a:pPr marL="0" indent="0">
              <a:buNone/>
            </a:pPr>
            <a:r>
              <a:rPr lang="en-US" dirty="0" smtClean="0">
                <a:latin typeface="Courier New" pitchFamily="49" charset="0"/>
                <a:cs typeface="Courier New" pitchFamily="49" charset="0"/>
              </a:rPr>
              <a:t>&gt;&gt;&gt;</a:t>
            </a:r>
            <a:r>
              <a:rPr lang="en-US" dirty="0">
                <a:latin typeface="Courier New" pitchFamily="49" charset="0"/>
                <a:cs typeface="Courier New" pitchFamily="49" charset="0"/>
              </a:rPr>
              <a:t>help (</a:t>
            </a:r>
            <a:r>
              <a:rPr lang="en-US" dirty="0" err="1">
                <a:latin typeface="Courier New" pitchFamily="49" charset="0"/>
                <a:cs typeface="Courier New" pitchFamily="49" charset="0"/>
              </a:rPr>
              <a:t>arpcachepoison</a:t>
            </a:r>
            <a:r>
              <a:rPr lang="en-US" dirty="0">
                <a:latin typeface="Courier New" pitchFamily="49" charset="0"/>
                <a:cs typeface="Courier New" pitchFamily="49" charset="0"/>
              </a:rPr>
              <a:t>)</a:t>
            </a:r>
          </a:p>
          <a:p>
            <a:r>
              <a:rPr lang="en-US" dirty="0"/>
              <a:t>Hit q to leave </a:t>
            </a:r>
            <a:r>
              <a:rPr lang="en-US" dirty="0" smtClean="0"/>
              <a:t>help</a:t>
            </a:r>
          </a:p>
          <a:p>
            <a:endParaRPr lang="en-US" dirty="0"/>
          </a:p>
        </p:txBody>
      </p:sp>
    </p:spTree>
    <p:extLst>
      <p:ext uri="{BB962C8B-B14F-4D97-AF65-F5344CB8AC3E}">
        <p14:creationId xmlns:p14="http://schemas.microsoft.com/office/powerpoint/2010/main" val="33150640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Scapy </a:t>
            </a:r>
            <a:r>
              <a:rPr lang="en-US" b="1" dirty="0" smtClean="0"/>
              <a:t>: Making </a:t>
            </a:r>
            <a:r>
              <a:rPr lang="en-US" b="1" dirty="0"/>
              <a:t>Packets</a:t>
            </a:r>
          </a:p>
        </p:txBody>
      </p:sp>
      <p:sp>
        <p:nvSpPr>
          <p:cNvPr id="3" name="Content Placeholder 2"/>
          <p:cNvSpPr>
            <a:spLocks noGrp="1"/>
          </p:cNvSpPr>
          <p:nvPr>
            <p:ph idx="1"/>
          </p:nvPr>
        </p:nvSpPr>
        <p:spPr/>
        <p:txBody>
          <a:bodyPr>
            <a:normAutofit fontScale="92500"/>
          </a:bodyPr>
          <a:lstStyle/>
          <a:p>
            <a:r>
              <a:rPr lang="en-US" dirty="0" smtClean="0"/>
              <a:t>Packets </a:t>
            </a:r>
            <a:r>
              <a:rPr lang="en-US" dirty="0"/>
              <a:t>are constructed by layers, simply </a:t>
            </a:r>
            <a:r>
              <a:rPr lang="en-US" dirty="0" smtClean="0"/>
              <a:t> calling the appropriate protocol</a:t>
            </a:r>
            <a:endParaRPr lang="en-US" dirty="0"/>
          </a:p>
          <a:p>
            <a:pPr lvl="1"/>
            <a:r>
              <a:rPr lang="en-US" dirty="0" smtClean="0"/>
              <a:t>IP(), IPv6(), TCP(), UDP(), </a:t>
            </a:r>
            <a:r>
              <a:rPr lang="en-US" dirty="0"/>
              <a:t>etc.</a:t>
            </a:r>
          </a:p>
          <a:p>
            <a:pPr lvl="1"/>
            <a:r>
              <a:rPr lang="en-US" dirty="0"/>
              <a:t>Build from lower layers up to higher layers moving left to right</a:t>
            </a:r>
          </a:p>
          <a:p>
            <a:pPr lvl="1"/>
            <a:r>
              <a:rPr lang="en-US" dirty="0"/>
              <a:t>Separate layers with a / </a:t>
            </a:r>
          </a:p>
          <a:p>
            <a:pPr lvl="1"/>
            <a:r>
              <a:rPr lang="en-US" dirty="0"/>
              <a:t>Override default </a:t>
            </a:r>
            <a:r>
              <a:rPr lang="en-US" dirty="0" smtClean="0"/>
              <a:t>value </a:t>
            </a:r>
            <a:r>
              <a:rPr lang="en-US" dirty="0"/>
              <a:t>for field with &lt;field&gt;=&lt;</a:t>
            </a:r>
            <a:r>
              <a:rPr lang="en-US" dirty="0" smtClean="0"/>
              <a:t>value&gt;</a:t>
            </a:r>
          </a:p>
          <a:p>
            <a:pPr marL="57150" indent="0">
              <a:buNone/>
            </a:pPr>
            <a:r>
              <a:rPr lang="en-US" sz="2000" dirty="0" smtClean="0">
                <a:latin typeface="Courier New" pitchFamily="49" charset="0"/>
                <a:cs typeface="Courier New" pitchFamily="49" charset="0"/>
              </a:rPr>
              <a:t>&gt;&gt;&gt;Packet=IP(</a:t>
            </a:r>
            <a:r>
              <a:rPr lang="en-US" sz="2000" dirty="0" err="1" smtClean="0">
                <a:latin typeface="Courier New" pitchFamily="49" charset="0"/>
                <a:cs typeface="Courier New" pitchFamily="49" charset="0"/>
              </a:rPr>
              <a:t>dst</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10.144.5.30 10.5.10.3” </a:t>
            </a:r>
            <a:r>
              <a:rPr lang="en-US" sz="2000" dirty="0" smtClean="0">
                <a:latin typeface="Courier New" pitchFamily="49" charset="0"/>
                <a:cs typeface="Courier New" pitchFamily="49" charset="0"/>
              </a:rPr>
              <a:t>)/TCP(</a:t>
            </a:r>
            <a:r>
              <a:rPr lang="en-US" sz="2000" dirty="0" err="1" smtClean="0">
                <a:latin typeface="Courier New" pitchFamily="49" charset="0"/>
                <a:cs typeface="Courier New" pitchFamily="49" charset="0"/>
              </a:rPr>
              <a:t>dport</a:t>
            </a:r>
            <a:r>
              <a:rPr lang="en-US" sz="2000" dirty="0" smtClean="0">
                <a:latin typeface="Courier New" pitchFamily="49" charset="0"/>
                <a:cs typeface="Courier New" pitchFamily="49" charset="0"/>
              </a:rPr>
              <a:t>=22)/”Hello”</a:t>
            </a:r>
          </a:p>
          <a:p>
            <a:pPr marL="57150" indent="0">
              <a:buNone/>
            </a:pPr>
            <a:r>
              <a:rPr lang="en-US" sz="2000" dirty="0" smtClean="0">
                <a:latin typeface="Courier New" pitchFamily="49" charset="0"/>
                <a:cs typeface="Courier New" pitchFamily="49" charset="0"/>
              </a:rPr>
              <a:t>&gt;&gt;&gt; </a:t>
            </a:r>
            <a:r>
              <a:rPr lang="en-US" sz="2000" dirty="0" err="1" smtClean="0">
                <a:latin typeface="Courier New" pitchFamily="49" charset="0"/>
                <a:cs typeface="Courier New" pitchFamily="49" charset="0"/>
              </a:rPr>
              <a:t>ls</a:t>
            </a:r>
            <a:r>
              <a:rPr lang="en-US" sz="2000" dirty="0" smtClean="0">
                <a:latin typeface="Courier New" pitchFamily="49" charset="0"/>
                <a:cs typeface="Courier New" pitchFamily="49" charset="0"/>
              </a:rPr>
              <a:t>(packet)</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4690613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Scapy : </a:t>
            </a:r>
            <a:r>
              <a:rPr lang="en-US" b="1" dirty="0"/>
              <a:t>Making </a:t>
            </a:r>
            <a:r>
              <a:rPr lang="en-US" b="1" dirty="0" smtClean="0"/>
              <a:t>Packet  </a:t>
            </a:r>
            <a:r>
              <a:rPr lang="en-US" b="1" dirty="0"/>
              <a:t>in </a:t>
            </a:r>
            <a:r>
              <a:rPr lang="en-US" b="1" dirty="0" smtClean="0"/>
              <a:t>Parts</a:t>
            </a:r>
            <a:endParaRPr lang="en-US" b="1" dirty="0"/>
          </a:p>
        </p:txBody>
      </p:sp>
      <p:sp>
        <p:nvSpPr>
          <p:cNvPr id="3" name="Content Placeholder 2"/>
          <p:cNvSpPr>
            <a:spLocks noGrp="1"/>
          </p:cNvSpPr>
          <p:nvPr>
            <p:ph idx="1"/>
          </p:nvPr>
        </p:nvSpPr>
        <p:spPr/>
        <p:txBody>
          <a:bodyPr>
            <a:normAutofit fontScale="92500"/>
          </a:bodyPr>
          <a:lstStyle/>
          <a:p>
            <a:r>
              <a:rPr lang="en-US" dirty="0"/>
              <a:t>Instead </a:t>
            </a:r>
            <a:r>
              <a:rPr lang="en-US" dirty="0" smtClean="0"/>
              <a:t>of </a:t>
            </a:r>
            <a:r>
              <a:rPr lang="en-US" dirty="0"/>
              <a:t>making </a:t>
            </a:r>
            <a:r>
              <a:rPr lang="en-US" dirty="0" smtClean="0"/>
              <a:t>a packet in one step , you could alternatively </a:t>
            </a:r>
            <a:r>
              <a:rPr lang="en-US" dirty="0"/>
              <a:t>make </a:t>
            </a:r>
            <a:r>
              <a:rPr lang="en-US" dirty="0" smtClean="0"/>
              <a:t>it in piece parts and then assemble (vari</a:t>
            </a:r>
            <a:r>
              <a:rPr lang="en-US" i="1" dirty="0" smtClean="0"/>
              <a:t>ables are case sensitive</a:t>
            </a:r>
            <a:r>
              <a:rPr lang="en-US" dirty="0" smtClean="0"/>
              <a:t>)</a:t>
            </a:r>
            <a:endParaRPr lang="en-US" dirty="0"/>
          </a:p>
          <a:p>
            <a:pPr marL="0" indent="0">
              <a:buNone/>
            </a:pPr>
            <a:r>
              <a:rPr lang="en-US" dirty="0" smtClean="0">
                <a:latin typeface="Courier New" pitchFamily="49" charset="0"/>
                <a:cs typeface="Courier New" pitchFamily="49" charset="0"/>
              </a:rPr>
              <a:t>&gt;&gt;&gt; packet1=IP(</a:t>
            </a:r>
            <a:r>
              <a:rPr lang="en-US" dirty="0" err="1" smtClean="0">
                <a:latin typeface="Courier New" pitchFamily="49" charset="0"/>
                <a:cs typeface="Courier New" pitchFamily="49" charset="0"/>
              </a:rPr>
              <a:t>dst</a:t>
            </a:r>
            <a:r>
              <a:rPr lang="en-US" dirty="0">
                <a:latin typeface="Courier New" pitchFamily="49" charset="0"/>
                <a:cs typeface="Courier New" pitchFamily="49" charset="0"/>
              </a:rPr>
              <a:t>=“10.5.10.3”)</a:t>
            </a:r>
            <a:endParaRPr lang="en-US" dirty="0" smtClean="0">
              <a:latin typeface="Courier New" pitchFamily="49" charset="0"/>
              <a:cs typeface="Courier New" pitchFamily="49" charset="0"/>
            </a:endParaRPr>
          </a:p>
          <a:p>
            <a:pPr marL="0" indent="0">
              <a:buNone/>
            </a:pPr>
            <a:r>
              <a:rPr lang="en-US" dirty="0" smtClean="0">
                <a:latin typeface="Courier New" pitchFamily="49" charset="0"/>
                <a:cs typeface="Courier New" pitchFamily="49" charset="0"/>
              </a:rPr>
              <a:t>&gt;&gt;&gt; packet2=TCP(</a:t>
            </a:r>
            <a:r>
              <a:rPr lang="en-US" dirty="0" err="1" smtClean="0">
                <a:latin typeface="Courier New" pitchFamily="49" charset="0"/>
                <a:cs typeface="Courier New" pitchFamily="49" charset="0"/>
              </a:rPr>
              <a:t>dport</a:t>
            </a:r>
            <a:r>
              <a:rPr lang="en-US" dirty="0" smtClean="0">
                <a:latin typeface="Courier New" pitchFamily="49" charset="0"/>
                <a:cs typeface="Courier New" pitchFamily="49" charset="0"/>
              </a:rPr>
              <a:t>=22)</a:t>
            </a:r>
          </a:p>
          <a:p>
            <a:pPr marL="0" indent="0">
              <a:buNone/>
            </a:pPr>
            <a:r>
              <a:rPr lang="en-US" dirty="0" smtClean="0">
                <a:latin typeface="Courier New" pitchFamily="49" charset="0"/>
                <a:cs typeface="Courier New" pitchFamily="49" charset="0"/>
              </a:rPr>
              <a:t>&gt;&gt;&gt; packet3=“Hello”</a:t>
            </a:r>
          </a:p>
          <a:p>
            <a:pPr marL="0" indent="0">
              <a:buNone/>
            </a:pPr>
            <a:r>
              <a:rPr lang="en-US" dirty="0" smtClean="0">
                <a:latin typeface="Courier New" pitchFamily="49" charset="0"/>
                <a:cs typeface="Courier New" pitchFamily="49" charset="0"/>
              </a:rPr>
              <a:t>&gt;&gt;&gt; packet=packet1/packet2/packet3</a:t>
            </a:r>
          </a:p>
          <a:p>
            <a:pPr marL="0" indent="0">
              <a:buNone/>
            </a:pPr>
            <a:r>
              <a:rPr lang="en-US" dirty="0">
                <a:latin typeface="Courier New" pitchFamily="49" charset="0"/>
                <a:cs typeface="Courier New" pitchFamily="49" charset="0"/>
              </a:rPr>
              <a:t>&gt;&gt;&gt; </a:t>
            </a:r>
            <a:r>
              <a:rPr lang="en-US" dirty="0" err="1" smtClean="0">
                <a:latin typeface="Courier New" pitchFamily="49" charset="0"/>
                <a:cs typeface="Courier New" pitchFamily="49" charset="0"/>
              </a:rPr>
              <a:t>ls</a:t>
            </a:r>
            <a:r>
              <a:rPr lang="en-US" dirty="0" smtClean="0">
                <a:latin typeface="Courier New" pitchFamily="49" charset="0"/>
                <a:cs typeface="Courier New" pitchFamily="49" charset="0"/>
              </a:rPr>
              <a:t>(packet)</a:t>
            </a:r>
          </a:p>
          <a:p>
            <a:endParaRPr lang="en-US" dirty="0"/>
          </a:p>
        </p:txBody>
      </p:sp>
    </p:spTree>
    <p:extLst>
      <p:ext uri="{BB962C8B-B14F-4D97-AF65-F5344CB8AC3E}">
        <p14:creationId xmlns:p14="http://schemas.microsoft.com/office/powerpoint/2010/main" val="26838722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Scapy : Inspecting </a:t>
            </a:r>
            <a:r>
              <a:rPr lang="en-US" b="1" dirty="0"/>
              <a:t>Packets</a:t>
            </a:r>
          </a:p>
        </p:txBody>
      </p:sp>
      <p:sp>
        <p:nvSpPr>
          <p:cNvPr id="3" name="Content Placeholder 2"/>
          <p:cNvSpPr>
            <a:spLocks noGrp="1"/>
          </p:cNvSpPr>
          <p:nvPr>
            <p:ph idx="1"/>
          </p:nvPr>
        </p:nvSpPr>
        <p:spPr/>
        <p:txBody>
          <a:bodyPr>
            <a:normAutofit fontScale="85000" lnSpcReduction="20000"/>
          </a:bodyPr>
          <a:lstStyle/>
          <a:p>
            <a:r>
              <a:rPr lang="en-US" dirty="0"/>
              <a:t>To </a:t>
            </a:r>
            <a:r>
              <a:rPr lang="en-US" dirty="0" smtClean="0"/>
              <a:t>look </a:t>
            </a:r>
            <a:r>
              <a:rPr lang="en-US" dirty="0"/>
              <a:t>at </a:t>
            </a:r>
            <a:r>
              <a:rPr lang="en-US" dirty="0" smtClean="0"/>
              <a:t>the </a:t>
            </a:r>
            <a:r>
              <a:rPr lang="en-US" dirty="0"/>
              <a:t>settings </a:t>
            </a:r>
            <a:r>
              <a:rPr lang="en-US" dirty="0" smtClean="0"/>
              <a:t>for a given packet, </a:t>
            </a:r>
            <a:r>
              <a:rPr lang="en-US" dirty="0"/>
              <a:t>we have </a:t>
            </a:r>
            <a:r>
              <a:rPr lang="en-US" dirty="0" smtClean="0"/>
              <a:t>several options:</a:t>
            </a:r>
          </a:p>
          <a:p>
            <a:pPr marL="0" indent="0">
              <a:buNone/>
            </a:pPr>
            <a:r>
              <a:rPr lang="en-US" dirty="0" smtClean="0">
                <a:latin typeface="Courier New" pitchFamily="49" charset="0"/>
                <a:cs typeface="Courier New" pitchFamily="49" charset="0"/>
              </a:rPr>
              <a:t>&gt;&gt;&gt; packet</a:t>
            </a:r>
          </a:p>
          <a:p>
            <a:r>
              <a:rPr lang="en-US" dirty="0"/>
              <a:t>Very short summery</a:t>
            </a:r>
          </a:p>
          <a:p>
            <a:pPr marL="0" indent="0">
              <a:buNone/>
            </a:pPr>
            <a:r>
              <a:rPr lang="en-US" dirty="0">
                <a:latin typeface="Courier New" pitchFamily="49" charset="0"/>
                <a:cs typeface="Courier New" pitchFamily="49" charset="0"/>
              </a:rPr>
              <a:t>&gt;&gt;&gt; </a:t>
            </a:r>
            <a:r>
              <a:rPr lang="en-US" dirty="0" err="1">
                <a:latin typeface="Courier New" pitchFamily="49" charset="0"/>
                <a:cs typeface="Courier New" pitchFamily="49" charset="0"/>
              </a:rPr>
              <a:t>packet.summery</a:t>
            </a:r>
            <a:r>
              <a:rPr lang="en-US" dirty="0">
                <a:latin typeface="Courier New" pitchFamily="49" charset="0"/>
                <a:cs typeface="Courier New" pitchFamily="49" charset="0"/>
              </a:rPr>
              <a:t>()</a:t>
            </a:r>
          </a:p>
          <a:p>
            <a:r>
              <a:rPr lang="en-US" dirty="0" smtClean="0"/>
              <a:t>A little more detail</a:t>
            </a:r>
          </a:p>
          <a:p>
            <a:pPr marL="0" indent="0">
              <a:buNone/>
            </a:pPr>
            <a:r>
              <a:rPr lang="en-US" dirty="0" smtClean="0">
                <a:latin typeface="Courier New" pitchFamily="49" charset="0"/>
                <a:cs typeface="Courier New" pitchFamily="49" charset="0"/>
              </a:rPr>
              <a:t>&gt;&gt;&gt; </a:t>
            </a:r>
            <a:r>
              <a:rPr lang="en-US" dirty="0" err="1" smtClean="0">
                <a:latin typeface="Courier New" pitchFamily="49" charset="0"/>
                <a:cs typeface="Courier New" pitchFamily="49" charset="0"/>
              </a:rPr>
              <a:t>packet.show</a:t>
            </a:r>
            <a:r>
              <a:rPr lang="en-US" dirty="0" smtClean="0">
                <a:latin typeface="Courier New" pitchFamily="49" charset="0"/>
                <a:cs typeface="Courier New" pitchFamily="49" charset="0"/>
              </a:rPr>
              <a:t>()</a:t>
            </a:r>
          </a:p>
          <a:p>
            <a:r>
              <a:rPr lang="en-US" dirty="0" smtClean="0"/>
              <a:t>Even more detail</a:t>
            </a:r>
          </a:p>
          <a:p>
            <a:pPr marL="0" indent="0">
              <a:buNone/>
            </a:pPr>
            <a:r>
              <a:rPr lang="en-US" dirty="0" smtClean="0">
                <a:latin typeface="Courier New" pitchFamily="49" charset="0"/>
                <a:cs typeface="Courier New" pitchFamily="49" charset="0"/>
              </a:rPr>
              <a:t>&gt;&gt;&gt; </a:t>
            </a:r>
            <a:r>
              <a:rPr lang="en-US" dirty="0" err="1" smtClean="0">
                <a:latin typeface="Courier New" pitchFamily="49" charset="0"/>
                <a:cs typeface="Courier New" pitchFamily="49" charset="0"/>
              </a:rPr>
              <a:t>ls</a:t>
            </a:r>
            <a:r>
              <a:rPr lang="en-US" dirty="0" smtClean="0">
                <a:latin typeface="Courier New" pitchFamily="49" charset="0"/>
                <a:cs typeface="Courier New" pitchFamily="49" charset="0"/>
              </a:rPr>
              <a:t>(packet)</a:t>
            </a:r>
          </a:p>
          <a:p>
            <a:r>
              <a:rPr lang="en-US" dirty="0" smtClean="0"/>
              <a:t>Lots of detail, including current settings and original defaults </a:t>
            </a:r>
            <a:endParaRPr lang="en-US" dirty="0"/>
          </a:p>
        </p:txBody>
      </p:sp>
    </p:spTree>
    <p:extLst>
      <p:ext uri="{BB962C8B-B14F-4D97-AF65-F5344CB8AC3E}">
        <p14:creationId xmlns:p14="http://schemas.microsoft.com/office/powerpoint/2010/main" val="30001191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Scapy : </a:t>
            </a:r>
            <a:r>
              <a:rPr lang="en-US" b="1" dirty="0"/>
              <a:t>Interacting With Individual Fields and </a:t>
            </a:r>
            <a:r>
              <a:rPr lang="en-US" b="1" dirty="0" smtClean="0"/>
              <a:t>Alerting </a:t>
            </a:r>
            <a:r>
              <a:rPr lang="en-US" b="1" dirty="0"/>
              <a:t>Packets</a:t>
            </a:r>
            <a:endParaRPr lang="en-US" dirty="0"/>
          </a:p>
        </p:txBody>
      </p:sp>
      <p:sp>
        <p:nvSpPr>
          <p:cNvPr id="3" name="Content Placeholder 2"/>
          <p:cNvSpPr>
            <a:spLocks noGrp="1"/>
          </p:cNvSpPr>
          <p:nvPr>
            <p:ph idx="1"/>
          </p:nvPr>
        </p:nvSpPr>
        <p:spPr/>
        <p:txBody>
          <a:bodyPr>
            <a:noAutofit/>
          </a:bodyPr>
          <a:lstStyle/>
          <a:p>
            <a:pPr lvl="0"/>
            <a:r>
              <a:rPr lang="en-US" sz="2000" dirty="0"/>
              <a:t>You can see the value of an individual field in a packet using </a:t>
            </a:r>
            <a:r>
              <a:rPr lang="en-US" sz="2000" dirty="0" smtClean="0"/>
              <a:t> </a:t>
            </a:r>
            <a:r>
              <a:rPr lang="en-US" sz="2000" b="1" dirty="0" smtClean="0"/>
              <a:t>[</a:t>
            </a:r>
            <a:r>
              <a:rPr lang="en-US" sz="2000" b="1" dirty="0"/>
              <a:t>Packet].[field]</a:t>
            </a:r>
            <a:r>
              <a:rPr lang="en-US" sz="2000" dirty="0"/>
              <a:t> if the field name is unique across the protocol layers of the packet </a:t>
            </a:r>
            <a:endParaRPr lang="en-US" sz="1800" dirty="0"/>
          </a:p>
          <a:p>
            <a:pPr marL="0" indent="0">
              <a:buNone/>
            </a:pPr>
            <a:r>
              <a:rPr lang="en-US" sz="1600" dirty="0"/>
              <a:t>&gt;&gt;&gt; Packet=IP(</a:t>
            </a:r>
            <a:r>
              <a:rPr lang="en-US" sz="1600" dirty="0" err="1"/>
              <a:t>dst</a:t>
            </a:r>
            <a:r>
              <a:rPr lang="en-US" sz="1600" dirty="0" smtClean="0"/>
              <a:t>=”</a:t>
            </a:r>
            <a:r>
              <a:rPr lang="en-US" sz="1600" dirty="0">
                <a:latin typeface="Courier New" pitchFamily="49" charset="0"/>
                <a:cs typeface="Courier New" pitchFamily="49" charset="0"/>
              </a:rPr>
              <a:t> 10.5.10.3</a:t>
            </a:r>
            <a:r>
              <a:rPr lang="en-US" sz="1600" dirty="0" smtClean="0"/>
              <a:t>”)/</a:t>
            </a:r>
            <a:r>
              <a:rPr lang="en-US" sz="1600" dirty="0"/>
              <a:t>TCP(sport=80)</a:t>
            </a:r>
          </a:p>
          <a:p>
            <a:pPr marL="0" indent="0">
              <a:buNone/>
            </a:pPr>
            <a:r>
              <a:rPr lang="en-US" sz="1600" dirty="0" smtClean="0"/>
              <a:t>&gt;&gt;&gt; </a:t>
            </a:r>
            <a:r>
              <a:rPr lang="en-US" sz="1600" dirty="0" err="1"/>
              <a:t>packet.sport</a:t>
            </a:r>
            <a:endParaRPr lang="en-US" sz="1600" dirty="0"/>
          </a:p>
          <a:p>
            <a:pPr marL="0" indent="0">
              <a:buNone/>
            </a:pPr>
            <a:r>
              <a:rPr lang="en-US" sz="1600" dirty="0" smtClean="0"/>
              <a:t> &gt;&gt;&gt;80</a:t>
            </a:r>
            <a:endParaRPr lang="en-US" sz="1600" dirty="0"/>
          </a:p>
          <a:p>
            <a:pPr lvl="0"/>
            <a:r>
              <a:rPr lang="en-US" sz="1800" dirty="0"/>
              <a:t>If it is not unique (such as </a:t>
            </a:r>
            <a:r>
              <a:rPr lang="en-US" sz="1800" dirty="0" smtClean="0"/>
              <a:t>IP and flags ), </a:t>
            </a:r>
            <a:r>
              <a:rPr lang="en-US" sz="1800" dirty="0"/>
              <a:t>you can list the value </a:t>
            </a:r>
            <a:r>
              <a:rPr lang="en-US" sz="1800" dirty="0" smtClean="0"/>
              <a:t>using </a:t>
            </a:r>
            <a:r>
              <a:rPr lang="en-US" sz="1800" b="1" dirty="0" smtClean="0"/>
              <a:t>packet</a:t>
            </a:r>
            <a:r>
              <a:rPr lang="en-US" sz="1800" b="1" dirty="0"/>
              <a:t>][[PROTO]].[</a:t>
            </a:r>
            <a:r>
              <a:rPr lang="en-US" sz="1800" b="1" dirty="0" smtClean="0"/>
              <a:t>field]</a:t>
            </a:r>
            <a:r>
              <a:rPr lang="en-US" sz="1800" dirty="0"/>
              <a:t> </a:t>
            </a:r>
            <a:r>
              <a:rPr lang="en-US" sz="1800" dirty="0" smtClean="0"/>
              <a:t>( ( Decimal </a:t>
            </a:r>
            <a:r>
              <a:rPr lang="en-US" sz="1800" dirty="0"/>
              <a:t>value with control bits in </a:t>
            </a:r>
            <a:r>
              <a:rPr lang="en-US" sz="1800" dirty="0" smtClean="0"/>
              <a:t>order   </a:t>
            </a:r>
            <a:r>
              <a:rPr lang="en-US" sz="1800" b="1" dirty="0" smtClean="0"/>
              <a:t>CEUAPRSF  </a:t>
            </a:r>
            <a:r>
              <a:rPr lang="en-US" sz="1800" dirty="0" smtClean="0"/>
              <a:t>)</a:t>
            </a:r>
            <a:endParaRPr lang="en-US" sz="1800" dirty="0"/>
          </a:p>
          <a:p>
            <a:pPr marL="0" indent="0">
              <a:buNone/>
            </a:pPr>
            <a:r>
              <a:rPr lang="en-US" sz="1600" dirty="0"/>
              <a:t>&gt;&gt;&gt; packet[TCP].</a:t>
            </a:r>
            <a:r>
              <a:rPr lang="en-US" sz="1600" dirty="0" smtClean="0"/>
              <a:t>flags</a:t>
            </a:r>
          </a:p>
          <a:p>
            <a:pPr marL="0" indent="0">
              <a:buNone/>
            </a:pPr>
            <a:r>
              <a:rPr lang="en-US" sz="1600" dirty="0" smtClean="0"/>
              <a:t>&gt;&gt;&gt;</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2</a:t>
            </a:r>
          </a:p>
          <a:p>
            <a:pPr lvl="0"/>
            <a:r>
              <a:rPr lang="en-US" sz="1800" dirty="0"/>
              <a:t>After creating a packet, you can change any field by simply using [</a:t>
            </a:r>
            <a:r>
              <a:rPr lang="en-US" sz="1800" b="1" dirty="0"/>
              <a:t>packet].[field]=[value]</a:t>
            </a:r>
            <a:endParaRPr lang="en-US" sz="1800" dirty="0"/>
          </a:p>
          <a:p>
            <a:pPr marL="0" indent="0">
              <a:buNone/>
            </a:pPr>
            <a:r>
              <a:rPr lang="en-US" sz="1600" dirty="0"/>
              <a:t>&gt;&gt;&gt; </a:t>
            </a:r>
            <a:r>
              <a:rPr lang="en-US" sz="1600" dirty="0" err="1"/>
              <a:t>packet.sport</a:t>
            </a:r>
            <a:r>
              <a:rPr lang="en-US" sz="1600" dirty="0"/>
              <a:t>=443</a:t>
            </a:r>
          </a:p>
          <a:p>
            <a:pPr lvl="0"/>
            <a:r>
              <a:rPr lang="en-US" sz="1800" dirty="0" smtClean="0"/>
              <a:t>If </a:t>
            </a:r>
            <a:r>
              <a:rPr lang="en-US" sz="1800" dirty="0"/>
              <a:t>field isn’t unique (e.g., IP </a:t>
            </a:r>
            <a:r>
              <a:rPr lang="en-US" sz="1800" dirty="0" smtClean="0"/>
              <a:t>and TCP </a:t>
            </a:r>
            <a:r>
              <a:rPr lang="en-US" sz="1800" dirty="0"/>
              <a:t>flags), use </a:t>
            </a:r>
            <a:r>
              <a:rPr lang="en-US" sz="1800" dirty="0" smtClean="0"/>
              <a:t>:  </a:t>
            </a:r>
            <a:r>
              <a:rPr lang="en-US" sz="1800" b="1" dirty="0" smtClean="0"/>
              <a:t>[</a:t>
            </a:r>
            <a:r>
              <a:rPr lang="en-US" sz="1800" b="1" dirty="0"/>
              <a:t>Packet][[PROTO]].[field]=[value]</a:t>
            </a:r>
            <a:endParaRPr lang="en-US" sz="1800" dirty="0"/>
          </a:p>
          <a:p>
            <a:pPr marL="0" indent="0">
              <a:buNone/>
            </a:pPr>
            <a:r>
              <a:rPr lang="en-US" sz="1600" dirty="0"/>
              <a:t>&gt;&gt;&gt; packet[TCP].flags=”SA”</a:t>
            </a:r>
          </a:p>
          <a:p>
            <a:pPr marL="0" indent="0">
              <a:buNone/>
            </a:pPr>
            <a:r>
              <a:rPr lang="en-US" sz="1600" dirty="0" smtClean="0"/>
              <a:t>&gt;&gt;&gt; </a:t>
            </a:r>
            <a:r>
              <a:rPr lang="en-US" sz="1600" dirty="0"/>
              <a:t>packet[TCP].flags</a:t>
            </a:r>
          </a:p>
          <a:p>
            <a:pPr marL="0" indent="0">
              <a:buNone/>
            </a:pPr>
            <a:r>
              <a:rPr lang="en-US" sz="1600" dirty="0"/>
              <a:t>&gt;&gt;&gt;18</a:t>
            </a:r>
          </a:p>
        </p:txBody>
      </p:sp>
      <p:sp>
        <p:nvSpPr>
          <p:cNvPr id="4" name="Rectangle 3"/>
          <p:cNvSpPr/>
          <p:nvPr/>
        </p:nvSpPr>
        <p:spPr>
          <a:xfrm>
            <a:off x="4163291" y="4114800"/>
            <a:ext cx="44196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dirty="0"/>
              <a:t>CWR, ECE, URG, ACK, PSH, RST, SYN, and FIN</a:t>
            </a:r>
          </a:p>
          <a:p>
            <a:pPr algn="ctr"/>
            <a:endParaRPr lang="en-US" dirty="0"/>
          </a:p>
        </p:txBody>
      </p:sp>
    </p:spTree>
    <p:extLst>
      <p:ext uri="{BB962C8B-B14F-4D97-AF65-F5344CB8AC3E}">
        <p14:creationId xmlns:p14="http://schemas.microsoft.com/office/powerpoint/2010/main" val="16945968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Scapy : Using </a:t>
            </a:r>
            <a:r>
              <a:rPr lang="en-US" b="1" dirty="0"/>
              <a:t>“.Payload” to Reference Packet Parts</a:t>
            </a:r>
            <a:endParaRPr lang="en-US" dirty="0"/>
          </a:p>
        </p:txBody>
      </p:sp>
      <p:sp>
        <p:nvSpPr>
          <p:cNvPr id="3" name="Content Placeholder 2"/>
          <p:cNvSpPr>
            <a:spLocks noGrp="1"/>
          </p:cNvSpPr>
          <p:nvPr>
            <p:ph idx="1"/>
          </p:nvPr>
        </p:nvSpPr>
        <p:spPr/>
        <p:txBody>
          <a:bodyPr>
            <a:normAutofit fontScale="25000" lnSpcReduction="20000"/>
          </a:bodyPr>
          <a:lstStyle/>
          <a:p>
            <a:pPr lvl="0"/>
            <a:r>
              <a:rPr lang="en-US" sz="9600" dirty="0" smtClean="0"/>
              <a:t>Appending  “.</a:t>
            </a:r>
            <a:r>
              <a:rPr lang="en-US" sz="9600" dirty="0"/>
              <a:t>payload” to a packet variable name will show you info beyond the initial layer</a:t>
            </a:r>
          </a:p>
          <a:p>
            <a:pPr lvl="0"/>
            <a:r>
              <a:rPr lang="en-US" sz="9600" dirty="0"/>
              <a:t>This techniques can also be used to resolve the field name-collision-issue if you didn’t want to use </a:t>
            </a:r>
            <a:r>
              <a:rPr lang="en-US" sz="9600" b="1" dirty="0"/>
              <a:t>packet[TCP].</a:t>
            </a:r>
            <a:r>
              <a:rPr lang="en-US" sz="9600" b="1" dirty="0" smtClean="0"/>
              <a:t>flags</a:t>
            </a:r>
          </a:p>
          <a:p>
            <a:pPr lvl="0"/>
            <a:endParaRPr lang="en-US" dirty="0"/>
          </a:p>
          <a:p>
            <a:pPr marL="0" indent="0">
              <a:buNone/>
            </a:pPr>
            <a:r>
              <a:rPr lang="en-US" sz="5600" dirty="0" smtClean="0">
                <a:latin typeface="Courier New" pitchFamily="49" charset="0"/>
                <a:cs typeface="Courier New" pitchFamily="49" charset="0"/>
              </a:rPr>
              <a:t>&gt;&gt;&gt;packet=IP(</a:t>
            </a:r>
            <a:r>
              <a:rPr lang="en-US" sz="5600" dirty="0" err="1" smtClean="0">
                <a:latin typeface="Courier New" pitchFamily="49" charset="0"/>
                <a:cs typeface="Courier New" pitchFamily="49" charset="0"/>
              </a:rPr>
              <a:t>dst</a:t>
            </a:r>
            <a:r>
              <a:rPr lang="en-US" sz="5600" dirty="0" smtClean="0">
                <a:latin typeface="Courier New" pitchFamily="49" charset="0"/>
                <a:cs typeface="Courier New" pitchFamily="49" charset="0"/>
              </a:rPr>
              <a:t>=”</a:t>
            </a:r>
            <a:r>
              <a:rPr lang="en-US" sz="6000" dirty="0">
                <a:latin typeface="Courier New" pitchFamily="49" charset="0"/>
                <a:cs typeface="Courier New" pitchFamily="49" charset="0"/>
              </a:rPr>
              <a:t> 10.5.10.3</a:t>
            </a:r>
            <a:r>
              <a:rPr lang="en-US" sz="5600" dirty="0" smtClean="0">
                <a:latin typeface="Courier New" pitchFamily="49" charset="0"/>
                <a:cs typeface="Courier New" pitchFamily="49" charset="0"/>
              </a:rPr>
              <a:t>”)/</a:t>
            </a:r>
            <a:r>
              <a:rPr lang="en-US" sz="5600" dirty="0">
                <a:latin typeface="Courier New" pitchFamily="49" charset="0"/>
                <a:cs typeface="Courier New" pitchFamily="49" charset="0"/>
              </a:rPr>
              <a:t>TCP(</a:t>
            </a:r>
            <a:r>
              <a:rPr lang="en-US" sz="5600" dirty="0" err="1">
                <a:latin typeface="Courier New" pitchFamily="49" charset="0"/>
                <a:cs typeface="Courier New" pitchFamily="49" charset="0"/>
              </a:rPr>
              <a:t>dport</a:t>
            </a:r>
            <a:r>
              <a:rPr lang="en-US" sz="5600" dirty="0">
                <a:latin typeface="Courier New" pitchFamily="49" charset="0"/>
                <a:cs typeface="Courier New" pitchFamily="49" charset="0"/>
              </a:rPr>
              <a:t>=22)/”Hello”</a:t>
            </a:r>
          </a:p>
          <a:p>
            <a:pPr marL="0" indent="0">
              <a:buNone/>
            </a:pPr>
            <a:r>
              <a:rPr lang="en-US" sz="6400" dirty="0">
                <a:latin typeface="Courier New" pitchFamily="49" charset="0"/>
                <a:cs typeface="Courier New" pitchFamily="49" charset="0"/>
              </a:rPr>
              <a:t>&gt;&gt;&gt; </a:t>
            </a:r>
            <a:r>
              <a:rPr lang="en-US" sz="6400" dirty="0" err="1" smtClean="0">
                <a:latin typeface="Courier New" pitchFamily="49" charset="0"/>
                <a:cs typeface="Courier New" pitchFamily="49" charset="0"/>
              </a:rPr>
              <a:t>packet.flags</a:t>
            </a:r>
            <a:endParaRPr lang="en-US" sz="6400" dirty="0" smtClean="0">
              <a:latin typeface="Courier New" pitchFamily="49" charset="0"/>
              <a:cs typeface="Courier New" pitchFamily="49" charset="0"/>
            </a:endParaRPr>
          </a:p>
          <a:p>
            <a:pPr marL="0" indent="0">
              <a:buNone/>
            </a:pPr>
            <a:r>
              <a:rPr lang="en-US" sz="6400" dirty="0" smtClean="0">
                <a:latin typeface="Courier New" pitchFamily="49" charset="0"/>
                <a:cs typeface="Courier New" pitchFamily="49" charset="0"/>
              </a:rPr>
              <a:t>&gt;&gt;&gt; 0</a:t>
            </a:r>
          </a:p>
          <a:p>
            <a:r>
              <a:rPr lang="en-US" sz="8600" dirty="0" smtClean="0"/>
              <a:t>This </a:t>
            </a:r>
            <a:r>
              <a:rPr lang="en-US" sz="8600" dirty="0"/>
              <a:t>is </a:t>
            </a:r>
            <a:r>
              <a:rPr lang="en-US" sz="8600" b="1" dirty="0"/>
              <a:t>IP flags</a:t>
            </a:r>
            <a:r>
              <a:rPr lang="en-US" sz="8600" dirty="0"/>
              <a:t>, the first flags field Scapy </a:t>
            </a:r>
            <a:r>
              <a:rPr lang="en-US" sz="8600" dirty="0" smtClean="0"/>
              <a:t>encounters</a:t>
            </a:r>
          </a:p>
          <a:p>
            <a:pPr marL="0" indent="0">
              <a:buNone/>
            </a:pPr>
            <a:r>
              <a:rPr lang="en-US" sz="6400" dirty="0" smtClean="0">
                <a:latin typeface="Courier New" pitchFamily="49" charset="0"/>
                <a:cs typeface="Courier New" pitchFamily="49" charset="0"/>
              </a:rPr>
              <a:t>&gt;&gt;&gt; </a:t>
            </a:r>
            <a:r>
              <a:rPr lang="en-US" sz="6400" dirty="0" err="1">
                <a:latin typeface="Courier New" pitchFamily="49" charset="0"/>
                <a:cs typeface="Courier New" pitchFamily="49" charset="0"/>
              </a:rPr>
              <a:t>packet.payload</a:t>
            </a:r>
            <a:endParaRPr lang="en-US" sz="6400" dirty="0">
              <a:latin typeface="Courier New" pitchFamily="49" charset="0"/>
              <a:cs typeface="Courier New" pitchFamily="49" charset="0"/>
            </a:endParaRPr>
          </a:p>
          <a:p>
            <a:endParaRPr lang="en-US" dirty="0" smtClean="0"/>
          </a:p>
          <a:p>
            <a:r>
              <a:rPr lang="en-US" sz="8600" dirty="0" smtClean="0"/>
              <a:t>By using “</a:t>
            </a:r>
            <a:r>
              <a:rPr lang="en-US" sz="8600" dirty="0" err="1" smtClean="0"/>
              <a:t>packet.payload</a:t>
            </a:r>
            <a:r>
              <a:rPr lang="en-US" sz="8600" dirty="0" smtClean="0"/>
              <a:t>” we are telling it so skip the lowest layer in this packet</a:t>
            </a:r>
            <a:r>
              <a:rPr lang="en-US" sz="8600" dirty="0"/>
              <a:t> </a:t>
            </a:r>
            <a:r>
              <a:rPr lang="en-US" sz="8600" dirty="0" smtClean="0"/>
              <a:t>(the IP layer)</a:t>
            </a:r>
          </a:p>
          <a:p>
            <a:endParaRPr lang="en-US" dirty="0" smtClean="0"/>
          </a:p>
          <a:p>
            <a:pPr marL="0" indent="0">
              <a:buNone/>
            </a:pPr>
            <a:r>
              <a:rPr lang="en-US" sz="6400" dirty="0">
                <a:latin typeface="Courier New" pitchFamily="49" charset="0"/>
                <a:cs typeface="Courier New" pitchFamily="49" charset="0"/>
              </a:rPr>
              <a:t>&gt;&gt;&gt; </a:t>
            </a:r>
            <a:r>
              <a:rPr lang="en-US" sz="6400" dirty="0" err="1">
                <a:latin typeface="Courier New" pitchFamily="49" charset="0"/>
                <a:cs typeface="Courier New" pitchFamily="49" charset="0"/>
              </a:rPr>
              <a:t>packet.payload.flags</a:t>
            </a:r>
            <a:endParaRPr lang="en-US" sz="6400" dirty="0">
              <a:latin typeface="Courier New" pitchFamily="49" charset="0"/>
              <a:cs typeface="Courier New" pitchFamily="49" charset="0"/>
            </a:endParaRPr>
          </a:p>
          <a:p>
            <a:pPr marL="0" indent="0">
              <a:buNone/>
            </a:pPr>
            <a:r>
              <a:rPr lang="en-US" sz="6400" dirty="0" smtClean="0">
                <a:latin typeface="Courier New" pitchFamily="49" charset="0"/>
                <a:cs typeface="Courier New" pitchFamily="49" charset="0"/>
              </a:rPr>
              <a:t>&gt;&gt;&gt; 2</a:t>
            </a:r>
            <a:endParaRPr lang="en-US" sz="6400" dirty="0">
              <a:latin typeface="Courier New" pitchFamily="49" charset="0"/>
              <a:cs typeface="Courier New" pitchFamily="49" charset="0"/>
            </a:endParaRPr>
          </a:p>
          <a:p>
            <a:pPr marL="0" indent="0">
              <a:buNone/>
            </a:pPr>
            <a:r>
              <a:rPr lang="en-US" sz="6400" dirty="0">
                <a:latin typeface="Courier New" pitchFamily="49" charset="0"/>
                <a:cs typeface="Courier New" pitchFamily="49" charset="0"/>
              </a:rPr>
              <a:t>&gt;&gt;&gt; </a:t>
            </a:r>
            <a:r>
              <a:rPr lang="en-US" sz="6400" dirty="0" err="1">
                <a:latin typeface="Courier New" pitchFamily="49" charset="0"/>
                <a:cs typeface="Courier New" pitchFamily="49" charset="0"/>
              </a:rPr>
              <a:t>packet.payload.flags</a:t>
            </a:r>
            <a:r>
              <a:rPr lang="en-US" sz="6400" dirty="0">
                <a:latin typeface="Courier New" pitchFamily="49" charset="0"/>
                <a:cs typeface="Courier New" pitchFamily="49" charset="0"/>
              </a:rPr>
              <a:t>=”SA”</a:t>
            </a:r>
          </a:p>
          <a:p>
            <a:pPr marL="0" indent="0">
              <a:buNone/>
            </a:pPr>
            <a:r>
              <a:rPr lang="en-US" sz="6400" dirty="0">
                <a:latin typeface="Courier New" pitchFamily="49" charset="0"/>
                <a:cs typeface="Courier New" pitchFamily="49" charset="0"/>
              </a:rPr>
              <a:t>&gt;&gt;&gt; </a:t>
            </a:r>
            <a:r>
              <a:rPr lang="en-US" sz="6400" dirty="0" err="1">
                <a:latin typeface="Courier New" pitchFamily="49" charset="0"/>
                <a:cs typeface="Courier New" pitchFamily="49" charset="0"/>
              </a:rPr>
              <a:t>packet.payload.flags</a:t>
            </a:r>
            <a:endParaRPr lang="en-US" sz="6400" dirty="0">
              <a:latin typeface="Courier New" pitchFamily="49" charset="0"/>
              <a:cs typeface="Courier New" pitchFamily="49" charset="0"/>
            </a:endParaRPr>
          </a:p>
          <a:p>
            <a:pPr marL="0" indent="0">
              <a:buNone/>
            </a:pPr>
            <a:r>
              <a:rPr lang="en-US" sz="6400" dirty="0" smtClean="0">
                <a:latin typeface="Courier New" pitchFamily="49" charset="0"/>
                <a:cs typeface="Courier New" pitchFamily="49" charset="0"/>
              </a:rPr>
              <a:t>&gt;&gt;&gt;18</a:t>
            </a:r>
            <a:endParaRPr lang="en-US" sz="6400" dirty="0">
              <a:latin typeface="Courier New" pitchFamily="49" charset="0"/>
              <a:cs typeface="Courier New" pitchFamily="49" charset="0"/>
            </a:endParaRPr>
          </a:p>
          <a:p>
            <a:pPr marL="0" indent="0">
              <a:buNone/>
            </a:pPr>
            <a:r>
              <a:rPr lang="en-US" sz="6400" dirty="0">
                <a:latin typeface="Courier New" pitchFamily="49" charset="0"/>
                <a:cs typeface="Courier New" pitchFamily="49" charset="0"/>
              </a:rPr>
              <a:t>&gt;&gt;&gt; </a:t>
            </a:r>
            <a:r>
              <a:rPr lang="en-US" sz="6400" dirty="0" err="1" smtClean="0">
                <a:latin typeface="Courier New" pitchFamily="49" charset="0"/>
                <a:cs typeface="Courier New" pitchFamily="49" charset="0"/>
              </a:rPr>
              <a:t>packet.payload.payload</a:t>
            </a:r>
            <a:endParaRPr lang="en-US" sz="6400" dirty="0" smtClean="0">
              <a:latin typeface="Courier New" pitchFamily="49" charset="0"/>
              <a:cs typeface="Courier New" pitchFamily="49" charset="0"/>
            </a:endParaRPr>
          </a:p>
          <a:p>
            <a:pPr marL="0" indent="0">
              <a:buNone/>
            </a:pPr>
            <a:r>
              <a:rPr lang="en-US" sz="6400" dirty="0" smtClean="0">
                <a:latin typeface="Courier New" pitchFamily="49" charset="0"/>
                <a:cs typeface="Courier New" pitchFamily="49" charset="0"/>
              </a:rPr>
              <a:t>&gt;&gt;&gt; Hello</a:t>
            </a:r>
            <a:endParaRPr lang="en-US" sz="6400" dirty="0">
              <a:latin typeface="Courier New" pitchFamily="49" charset="0"/>
              <a:cs typeface="Courier New" pitchFamily="49" charset="0"/>
            </a:endParaRPr>
          </a:p>
        </p:txBody>
      </p:sp>
    </p:spTree>
    <p:extLst>
      <p:ext uri="{BB962C8B-B14F-4D97-AF65-F5344CB8AC3E}">
        <p14:creationId xmlns:p14="http://schemas.microsoft.com/office/powerpoint/2010/main" val="18983039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Scapy : Specifying </a:t>
            </a:r>
            <a:r>
              <a:rPr lang="en-US" b="1" dirty="0"/>
              <a:t>Destination Addresses</a:t>
            </a:r>
            <a:endParaRPr lang="en-US" dirty="0"/>
          </a:p>
        </p:txBody>
      </p:sp>
      <p:sp>
        <p:nvSpPr>
          <p:cNvPr id="3" name="Content Placeholder 2"/>
          <p:cNvSpPr>
            <a:spLocks noGrp="1"/>
          </p:cNvSpPr>
          <p:nvPr>
            <p:ph idx="1"/>
          </p:nvPr>
        </p:nvSpPr>
        <p:spPr/>
        <p:txBody>
          <a:bodyPr>
            <a:normAutofit fontScale="92500"/>
          </a:bodyPr>
          <a:lstStyle/>
          <a:p>
            <a:r>
              <a:rPr lang="en-US" dirty="0" smtClean="0"/>
              <a:t>We </a:t>
            </a:r>
            <a:r>
              <a:rPr lang="en-US" dirty="0"/>
              <a:t>can specify destination IP addresses in numerous ways:</a:t>
            </a:r>
          </a:p>
          <a:p>
            <a:pPr marL="0" indent="0">
              <a:buNone/>
            </a:pPr>
            <a:r>
              <a:rPr lang="en-US" dirty="0">
                <a:latin typeface="Courier New" pitchFamily="49" charset="0"/>
                <a:cs typeface="Courier New" pitchFamily="49" charset="0"/>
              </a:rPr>
              <a:t>&gt;&gt;&gt; Packet=IP(</a:t>
            </a:r>
            <a:r>
              <a:rPr lang="en-US" dirty="0" err="1">
                <a:latin typeface="Courier New" pitchFamily="49" charset="0"/>
                <a:cs typeface="Courier New" pitchFamily="49" charset="0"/>
              </a:rPr>
              <a:t>dst</a:t>
            </a:r>
            <a:r>
              <a:rPr lang="en-US" dirty="0">
                <a:latin typeface="Courier New" pitchFamily="49" charset="0"/>
                <a:cs typeface="Courier New" pitchFamily="49" charset="0"/>
              </a:rPr>
              <a:t>=”</a:t>
            </a:r>
            <a:r>
              <a:rPr lang="en-US" dirty="0" smtClean="0">
                <a:latin typeface="Courier New" pitchFamily="49" charset="0"/>
                <a:cs typeface="Courier New" pitchFamily="49" charset="0"/>
              </a:rPr>
              <a:t>10.90.10.76”)</a:t>
            </a: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&gt;&gt;&gt; Packet=IP(</a:t>
            </a:r>
            <a:r>
              <a:rPr lang="en-US" dirty="0" err="1">
                <a:latin typeface="Courier New" pitchFamily="49" charset="0"/>
                <a:cs typeface="Courier New" pitchFamily="49" charset="0"/>
              </a:rPr>
              <a:t>dst</a:t>
            </a:r>
            <a:r>
              <a:rPr lang="en-US" dirty="0">
                <a:latin typeface="Courier New" pitchFamily="49" charset="0"/>
                <a:cs typeface="Courier New" pitchFamily="49" charset="0"/>
              </a:rPr>
              <a:t>=”</a:t>
            </a:r>
            <a:r>
              <a:rPr lang="en-US" dirty="0" err="1" smtClean="0">
                <a:latin typeface="Courier New" pitchFamily="49" charset="0"/>
                <a:cs typeface="Courier New" pitchFamily="49" charset="0"/>
              </a:rPr>
              <a:t>aau.edu.et</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&gt;&gt;&gt; Packet=IP(</a:t>
            </a:r>
            <a:r>
              <a:rPr lang="en-US" dirty="0" err="1">
                <a:latin typeface="Courier New" pitchFamily="49" charset="0"/>
                <a:cs typeface="Courier New" pitchFamily="49" charset="0"/>
              </a:rPr>
              <a:t>dst</a:t>
            </a:r>
            <a:r>
              <a:rPr lang="en-US" dirty="0">
                <a:latin typeface="Courier New" pitchFamily="49" charset="0"/>
                <a:cs typeface="Courier New" pitchFamily="49" charset="0"/>
              </a:rPr>
              <a:t>=”</a:t>
            </a:r>
            <a:r>
              <a:rPr lang="en-US" dirty="0" smtClean="0">
                <a:latin typeface="Courier New" pitchFamily="49" charset="0"/>
                <a:cs typeface="Courier New" pitchFamily="49" charset="0"/>
              </a:rPr>
              <a:t>10.90.10.0/24</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&gt;&gt;&gt; Packet=IP(</a:t>
            </a:r>
            <a:r>
              <a:rPr lang="en-US" dirty="0" err="1">
                <a:latin typeface="Courier New" pitchFamily="49" charset="0"/>
                <a:cs typeface="Courier New" pitchFamily="49" charset="0"/>
              </a:rPr>
              <a:t>dst</a:t>
            </a:r>
            <a:r>
              <a:rPr lang="en-US" dirty="0">
                <a:latin typeface="Courier New" pitchFamily="49" charset="0"/>
                <a:cs typeface="Courier New" pitchFamily="49" charset="0"/>
              </a:rPr>
              <a:t>=”</a:t>
            </a:r>
            <a:r>
              <a:rPr lang="en-US" dirty="0" err="1" smtClean="0">
                <a:latin typeface="Courier New" pitchFamily="49" charset="0"/>
                <a:cs typeface="Courier New" pitchFamily="49" charset="0"/>
              </a:rPr>
              <a:t>aau.edu.et</a:t>
            </a:r>
            <a:r>
              <a:rPr lang="en-US" dirty="0" smtClean="0">
                <a:latin typeface="Courier New" pitchFamily="49" charset="0"/>
                <a:cs typeface="Courier New" pitchFamily="49" charset="0"/>
              </a:rPr>
              <a:t>/24</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&gt;&gt;&gt; </a:t>
            </a:r>
            <a:r>
              <a:rPr lang="en-US" sz="2200" dirty="0">
                <a:latin typeface="Courier New" pitchFamily="49" charset="0"/>
                <a:cs typeface="Courier New" pitchFamily="49" charset="0"/>
              </a:rPr>
              <a:t>Packet=IP(</a:t>
            </a:r>
            <a:r>
              <a:rPr lang="en-US" sz="2200" dirty="0" err="1">
                <a:latin typeface="Courier New" pitchFamily="49" charset="0"/>
                <a:cs typeface="Courier New" pitchFamily="49" charset="0"/>
              </a:rPr>
              <a:t>dst</a:t>
            </a:r>
            <a:r>
              <a:rPr lang="en-US" sz="2200" dirty="0">
                <a:latin typeface="Courier New" pitchFamily="49" charset="0"/>
                <a:cs typeface="Courier New" pitchFamily="49" charset="0"/>
              </a:rPr>
              <a:t>=[”</a:t>
            </a:r>
            <a:r>
              <a:rPr lang="en-US" sz="2200" dirty="0" smtClean="0">
                <a:latin typeface="Courier New" pitchFamily="49" charset="0"/>
                <a:cs typeface="Courier New" pitchFamily="49" charset="0"/>
              </a:rPr>
              <a:t>10.90.10.68”,”10.90.76”])</a:t>
            </a: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3602080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Scapy : Setting </a:t>
            </a:r>
            <a:r>
              <a:rPr lang="en-US" b="1" dirty="0"/>
              <a:t>Port Ranges and TCP Controls </a:t>
            </a:r>
            <a:r>
              <a:rPr lang="en-US" b="1" dirty="0" smtClean="0"/>
              <a:t>Bits</a:t>
            </a:r>
            <a:r>
              <a:rPr lang="en-US" dirty="0" smtClean="0"/>
              <a:t> </a:t>
            </a:r>
            <a:endParaRPr lang="en-US" dirty="0"/>
          </a:p>
        </p:txBody>
      </p:sp>
      <p:sp>
        <p:nvSpPr>
          <p:cNvPr id="3" name="Content Placeholder 2"/>
          <p:cNvSpPr>
            <a:spLocks noGrp="1"/>
          </p:cNvSpPr>
          <p:nvPr>
            <p:ph idx="1"/>
          </p:nvPr>
        </p:nvSpPr>
        <p:spPr/>
        <p:txBody>
          <a:bodyPr>
            <a:noAutofit/>
          </a:bodyPr>
          <a:lstStyle/>
          <a:p>
            <a:pPr lvl="0"/>
            <a:r>
              <a:rPr lang="en-US" sz="2400" dirty="0" smtClean="0"/>
              <a:t>For </a:t>
            </a:r>
            <a:r>
              <a:rPr lang="en-US" sz="2400" dirty="0"/>
              <a:t>TCP() and UDP(), we can set </a:t>
            </a:r>
            <a:r>
              <a:rPr lang="en-US" sz="2400" dirty="0" err="1"/>
              <a:t>dport</a:t>
            </a:r>
            <a:r>
              <a:rPr lang="en-US" sz="2400" dirty="0"/>
              <a:t> port  ranges by simply specifying the start and end ports in parents(), separated by comma</a:t>
            </a:r>
          </a:p>
          <a:p>
            <a:pPr lvl="0"/>
            <a:r>
              <a:rPr lang="en-US" sz="2400" dirty="0"/>
              <a:t>To create a packet destined for ports 1-1024,</a:t>
            </a:r>
          </a:p>
          <a:p>
            <a:pPr marL="0" indent="0">
              <a:buNone/>
            </a:pPr>
            <a:r>
              <a:rPr lang="en-US" sz="2000" dirty="0">
                <a:latin typeface="Courier New" pitchFamily="49" charset="0"/>
                <a:cs typeface="Courier New" pitchFamily="49" charset="0"/>
              </a:rPr>
              <a:t>&gt;&gt;&gt;Packet=IP(</a:t>
            </a:r>
            <a:r>
              <a:rPr lang="en-US" sz="2000" dirty="0" err="1">
                <a:latin typeface="Courier New" pitchFamily="49" charset="0"/>
                <a:cs typeface="Courier New" pitchFamily="49" charset="0"/>
              </a:rPr>
              <a:t>dst</a:t>
            </a:r>
            <a:r>
              <a:rPr lang="en-US" sz="2000" dirty="0">
                <a:latin typeface="Courier New" pitchFamily="49" charset="0"/>
                <a:cs typeface="Courier New" pitchFamily="49" charset="0"/>
              </a:rPr>
              <a:t>=”</a:t>
            </a:r>
            <a:r>
              <a:rPr lang="en-US" sz="2000" dirty="0" smtClean="0">
                <a:latin typeface="Courier New" pitchFamily="49" charset="0"/>
                <a:cs typeface="Courier New" pitchFamily="49" charset="0"/>
              </a:rPr>
              <a:t>10.5.10.3”)/</a:t>
            </a:r>
            <a:r>
              <a:rPr lang="en-US" sz="2000" dirty="0">
                <a:latin typeface="Courier New" pitchFamily="49" charset="0"/>
                <a:cs typeface="Courier New" pitchFamily="49" charset="0"/>
              </a:rPr>
              <a:t>TCP(</a:t>
            </a:r>
            <a:r>
              <a:rPr lang="en-US" sz="2000" dirty="0" err="1">
                <a:latin typeface="Courier New" pitchFamily="49" charset="0"/>
                <a:cs typeface="Courier New" pitchFamily="49" charset="0"/>
              </a:rPr>
              <a:t>dport</a:t>
            </a:r>
            <a:r>
              <a:rPr lang="en-US" sz="2000" dirty="0">
                <a:latin typeface="Courier New" pitchFamily="49" charset="0"/>
                <a:cs typeface="Courier New" pitchFamily="49" charset="0"/>
              </a:rPr>
              <a:t>=(1,1024))</a:t>
            </a:r>
          </a:p>
          <a:p>
            <a:pPr marL="0" indent="0">
              <a:buNone/>
            </a:pPr>
            <a:r>
              <a:rPr lang="en-US" sz="1800" dirty="0" smtClean="0">
                <a:latin typeface="Courier New" pitchFamily="49" charset="0"/>
                <a:cs typeface="Courier New" pitchFamily="49" charset="0"/>
              </a:rPr>
              <a:t>&gt;&gt;&gt;</a:t>
            </a:r>
            <a:r>
              <a:rPr lang="en-US" sz="1800" dirty="0">
                <a:latin typeface="Courier New" pitchFamily="49" charset="0"/>
                <a:cs typeface="Courier New" pitchFamily="49" charset="0"/>
              </a:rPr>
              <a:t>Packet=IP(</a:t>
            </a:r>
            <a:r>
              <a:rPr lang="en-US" sz="1800" dirty="0" err="1">
                <a:latin typeface="Courier New" pitchFamily="49" charset="0"/>
                <a:cs typeface="Courier New" pitchFamily="49" charset="0"/>
              </a:rPr>
              <a:t>dst</a:t>
            </a:r>
            <a:r>
              <a:rPr lang="en-US" sz="1800" dirty="0">
                <a:latin typeface="Courier New" pitchFamily="49" charset="0"/>
                <a:cs typeface="Courier New" pitchFamily="49" charset="0"/>
              </a:rPr>
              <a:t>=”</a:t>
            </a:r>
            <a:r>
              <a:rPr lang="en-US" sz="1800" dirty="0" smtClean="0">
                <a:latin typeface="Courier New" pitchFamily="49" charset="0"/>
                <a:cs typeface="Courier New" pitchFamily="49" charset="0"/>
              </a:rPr>
              <a:t>10.5.10.3”)/</a:t>
            </a:r>
            <a:r>
              <a:rPr lang="en-US" sz="1800" dirty="0">
                <a:latin typeface="Courier New" pitchFamily="49" charset="0"/>
                <a:cs typeface="Courier New" pitchFamily="49" charset="0"/>
              </a:rPr>
              <a:t>TCP(</a:t>
            </a:r>
            <a:r>
              <a:rPr lang="en-US" sz="1800" dirty="0" err="1">
                <a:latin typeface="Courier New" pitchFamily="49" charset="0"/>
                <a:cs typeface="Courier New" pitchFamily="49" charset="0"/>
              </a:rPr>
              <a:t>dport</a:t>
            </a:r>
            <a:r>
              <a:rPr lang="en-US" sz="1800" dirty="0">
                <a:latin typeface="Courier New" pitchFamily="49" charset="0"/>
                <a:cs typeface="Courier New" pitchFamily="49" charset="0"/>
              </a:rPr>
              <a:t>=[22,80, 445</a:t>
            </a:r>
            <a:r>
              <a:rPr lang="en-US" sz="1800" dirty="0" smtClean="0">
                <a:latin typeface="Courier New" pitchFamily="49" charset="0"/>
                <a:cs typeface="Courier New" pitchFamily="49" charset="0"/>
              </a:rPr>
              <a:t>])</a:t>
            </a:r>
          </a:p>
          <a:p>
            <a:pPr marL="0" indent="0">
              <a:buNone/>
            </a:pPr>
            <a:endParaRPr lang="en-US" sz="1800" dirty="0">
              <a:latin typeface="Courier New" pitchFamily="49" charset="0"/>
              <a:cs typeface="Courier New" pitchFamily="49" charset="0"/>
            </a:endParaRPr>
          </a:p>
          <a:p>
            <a:pPr lvl="0"/>
            <a:r>
              <a:rPr lang="en-US" sz="2400" dirty="0"/>
              <a:t>For TCP(), we can set Controls Bits using any combinations of the letters “CEUAPRSF” in any </a:t>
            </a:r>
            <a:r>
              <a:rPr lang="en-US" sz="2400" dirty="0" smtClean="0"/>
              <a:t>order</a:t>
            </a:r>
            <a:endParaRPr lang="en-US" sz="2400" dirty="0"/>
          </a:p>
          <a:p>
            <a:pPr marL="0" indent="0">
              <a:buNone/>
            </a:pPr>
            <a:r>
              <a:rPr lang="en-US" sz="1800" dirty="0">
                <a:latin typeface="Courier New" pitchFamily="49" charset="0"/>
                <a:cs typeface="Courier New" pitchFamily="49" charset="0"/>
              </a:rPr>
              <a:t>&gt;&gt;&gt;Packet=IP(</a:t>
            </a:r>
            <a:r>
              <a:rPr lang="en-US" sz="1800" dirty="0" err="1">
                <a:latin typeface="Courier New" pitchFamily="49" charset="0"/>
                <a:cs typeface="Courier New" pitchFamily="49" charset="0"/>
              </a:rPr>
              <a:t>dst</a:t>
            </a:r>
            <a:r>
              <a:rPr lang="en-US" sz="1800" dirty="0">
                <a:latin typeface="Courier New" pitchFamily="49" charset="0"/>
                <a:cs typeface="Courier New" pitchFamily="49" charset="0"/>
              </a:rPr>
              <a:t>=” 10.5.10.3”)/TCP(</a:t>
            </a:r>
            <a:r>
              <a:rPr lang="en-US" sz="1800" dirty="0" err="1">
                <a:latin typeface="Courier New" pitchFamily="49" charset="0"/>
                <a:cs typeface="Courier New" pitchFamily="49" charset="0"/>
              </a:rPr>
              <a:t>dport</a:t>
            </a:r>
            <a:r>
              <a:rPr lang="en-US" sz="1800" dirty="0">
                <a:latin typeface="Courier New" pitchFamily="49" charset="0"/>
                <a:cs typeface="Courier New" pitchFamily="49" charset="0"/>
              </a:rPr>
              <a:t>=80,flags=”RA”)</a:t>
            </a:r>
          </a:p>
          <a:p>
            <a:pPr marL="0" indent="0">
              <a:buNone/>
            </a:pPr>
            <a:r>
              <a:rPr lang="en-US" sz="1800" dirty="0">
                <a:latin typeface="Courier New" pitchFamily="49" charset="0"/>
                <a:cs typeface="Courier New" pitchFamily="49" charset="0"/>
              </a:rPr>
              <a:t>&gt;&gt;&gt;Packet=IP(</a:t>
            </a:r>
            <a:r>
              <a:rPr lang="en-US" sz="1800" dirty="0" err="1">
                <a:latin typeface="Courier New" pitchFamily="49" charset="0"/>
                <a:cs typeface="Courier New" pitchFamily="49" charset="0"/>
              </a:rPr>
              <a:t>dst</a:t>
            </a:r>
            <a:r>
              <a:rPr lang="en-US" sz="1800" dirty="0">
                <a:latin typeface="Courier New" pitchFamily="49" charset="0"/>
                <a:cs typeface="Courier New" pitchFamily="49" charset="0"/>
              </a:rPr>
              <a:t>=” 10.5.10.3”)/TCP(</a:t>
            </a:r>
            <a:r>
              <a:rPr lang="en-US" sz="1800" dirty="0" err="1">
                <a:latin typeface="Courier New" pitchFamily="49" charset="0"/>
                <a:cs typeface="Courier New" pitchFamily="49" charset="0"/>
              </a:rPr>
              <a:t>dport</a:t>
            </a:r>
            <a:r>
              <a:rPr lang="en-US" sz="1800" dirty="0">
                <a:latin typeface="Courier New" pitchFamily="49" charset="0"/>
                <a:cs typeface="Courier New" pitchFamily="49" charset="0"/>
              </a:rPr>
              <a:t>=80,flags=”AR”)</a:t>
            </a:r>
          </a:p>
        </p:txBody>
      </p:sp>
    </p:spTree>
    <p:extLst>
      <p:ext uri="{BB962C8B-B14F-4D97-AF65-F5344CB8AC3E}">
        <p14:creationId xmlns:p14="http://schemas.microsoft.com/office/powerpoint/2010/main" val="12701521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Scapy: Sending </a:t>
            </a:r>
            <a:r>
              <a:rPr lang="en-US" b="1" dirty="0"/>
              <a:t>Packets</a:t>
            </a:r>
            <a:endParaRPr lang="en-US" dirty="0"/>
          </a:p>
        </p:txBody>
      </p:sp>
      <p:sp>
        <p:nvSpPr>
          <p:cNvPr id="3" name="Content Placeholder 2"/>
          <p:cNvSpPr>
            <a:spLocks noGrp="1"/>
          </p:cNvSpPr>
          <p:nvPr>
            <p:ph idx="1"/>
          </p:nvPr>
        </p:nvSpPr>
        <p:spPr/>
        <p:txBody>
          <a:bodyPr>
            <a:noAutofit/>
          </a:bodyPr>
          <a:lstStyle/>
          <a:p>
            <a:r>
              <a:rPr lang="en-US" sz="2400" dirty="0"/>
              <a:t>We have numerous options for sending packets</a:t>
            </a:r>
          </a:p>
          <a:p>
            <a:pPr marL="0" indent="0">
              <a:buNone/>
            </a:pPr>
            <a:r>
              <a:rPr lang="en-US" sz="1800" dirty="0" smtClean="0">
                <a:latin typeface="Courier New" pitchFamily="49" charset="0"/>
                <a:cs typeface="Courier New" pitchFamily="49" charset="0"/>
              </a:rPr>
              <a:t>&gt;&gt;&gt; send</a:t>
            </a:r>
            <a:r>
              <a:rPr lang="en-US" sz="1800" dirty="0">
                <a:latin typeface="Courier New" pitchFamily="49" charset="0"/>
                <a:cs typeface="Courier New" pitchFamily="49" charset="0"/>
              </a:rPr>
              <a:t>() </a:t>
            </a:r>
          </a:p>
          <a:p>
            <a:r>
              <a:rPr lang="en-US" baseline="-25000" dirty="0"/>
              <a:t>send packets at layer 3 (and higher ) , doesn’t receive anything </a:t>
            </a:r>
          </a:p>
          <a:p>
            <a:r>
              <a:rPr lang="en-US" baseline="-25000" dirty="0"/>
              <a:t>Uses OS defaults for layer </a:t>
            </a:r>
            <a:r>
              <a:rPr lang="en-US" baseline="-25000" dirty="0" smtClean="0"/>
              <a:t>2  </a:t>
            </a:r>
          </a:p>
          <a:p>
            <a:pPr marL="0" indent="0">
              <a:buNone/>
            </a:pPr>
            <a:r>
              <a:rPr lang="en-US" sz="1800" dirty="0" smtClean="0">
                <a:latin typeface="Courier New" pitchFamily="49" charset="0"/>
                <a:cs typeface="Courier New" pitchFamily="49" charset="0"/>
              </a:rPr>
              <a:t>&gt;&gt;&gt; </a:t>
            </a:r>
            <a:r>
              <a:rPr lang="en-US" sz="1800" dirty="0" err="1">
                <a:latin typeface="Courier New" pitchFamily="49" charset="0"/>
                <a:cs typeface="Courier New" pitchFamily="49" charset="0"/>
              </a:rPr>
              <a:t>sendp</a:t>
            </a:r>
            <a:r>
              <a:rPr lang="en-US" sz="1800" dirty="0">
                <a:latin typeface="Courier New" pitchFamily="49" charset="0"/>
                <a:cs typeface="Courier New" pitchFamily="49" charset="0"/>
              </a:rPr>
              <a:t>() </a:t>
            </a:r>
          </a:p>
          <a:p>
            <a:pPr lvl="0"/>
            <a:r>
              <a:rPr lang="en-US" sz="2000" dirty="0"/>
              <a:t>send packets at layer 2 ,custom layer 2 header included , often created using Ether() for Ethernet</a:t>
            </a:r>
          </a:p>
          <a:p>
            <a:pPr marL="0" indent="0">
              <a:buNone/>
            </a:pPr>
            <a:r>
              <a:rPr lang="en-US" sz="1800" dirty="0">
                <a:latin typeface="Courier New" pitchFamily="49" charset="0"/>
                <a:cs typeface="Courier New" pitchFamily="49" charset="0"/>
              </a:rPr>
              <a:t>&gt;&gt;&gt; </a:t>
            </a:r>
            <a:r>
              <a:rPr lang="en-US" sz="1800" dirty="0" err="1">
                <a:latin typeface="Courier New" pitchFamily="49" charset="0"/>
                <a:cs typeface="Courier New" pitchFamily="49" charset="0"/>
              </a:rPr>
              <a:t>sr</a:t>
            </a:r>
            <a:r>
              <a:rPr lang="en-US" sz="1800" dirty="0">
                <a:latin typeface="Courier New" pitchFamily="49" charset="0"/>
                <a:cs typeface="Courier New" pitchFamily="49" charset="0"/>
              </a:rPr>
              <a:t>() </a:t>
            </a:r>
          </a:p>
          <a:p>
            <a:pPr lvl="0"/>
            <a:r>
              <a:rPr lang="en-US" sz="2000" dirty="0"/>
              <a:t>send and receive packets at layer 3 </a:t>
            </a:r>
            <a:r>
              <a:rPr lang="en-US" sz="1800" dirty="0"/>
              <a:t> </a:t>
            </a:r>
          </a:p>
          <a:p>
            <a:pPr marL="0" indent="0">
              <a:buNone/>
            </a:pPr>
            <a:r>
              <a:rPr lang="en-US" sz="1800" dirty="0">
                <a:latin typeface="Courier New" pitchFamily="49" charset="0"/>
                <a:cs typeface="Courier New" pitchFamily="49" charset="0"/>
              </a:rPr>
              <a:t>&gt;&gt;&gt; </a:t>
            </a:r>
            <a:r>
              <a:rPr lang="en-US" sz="1800" dirty="0" err="1">
                <a:latin typeface="Courier New" pitchFamily="49" charset="0"/>
                <a:cs typeface="Courier New" pitchFamily="49" charset="0"/>
              </a:rPr>
              <a:t>srp</a:t>
            </a:r>
            <a:r>
              <a:rPr lang="en-US" sz="1800" dirty="0">
                <a:latin typeface="Courier New" pitchFamily="49" charset="0"/>
                <a:cs typeface="Courier New" pitchFamily="49" charset="0"/>
              </a:rPr>
              <a:t>() </a:t>
            </a:r>
          </a:p>
          <a:p>
            <a:pPr lvl="0"/>
            <a:r>
              <a:rPr lang="en-US" sz="2000" dirty="0"/>
              <a:t>send and receive packets at layer 2  </a:t>
            </a:r>
          </a:p>
          <a:p>
            <a:pPr marL="0" indent="0">
              <a:buNone/>
            </a:pPr>
            <a:r>
              <a:rPr lang="en-US" sz="1800" dirty="0">
                <a:latin typeface="Courier New" pitchFamily="49" charset="0"/>
                <a:cs typeface="Courier New" pitchFamily="49" charset="0"/>
              </a:rPr>
              <a:t>&gt;&gt;&gt; sr1() </a:t>
            </a:r>
          </a:p>
          <a:p>
            <a:pPr lvl="0"/>
            <a:r>
              <a:rPr lang="en-US" sz="2000" dirty="0"/>
              <a:t>send packets at layer 3  and return only the first answer</a:t>
            </a:r>
          </a:p>
          <a:p>
            <a:pPr marL="0" indent="0">
              <a:buNone/>
            </a:pPr>
            <a:r>
              <a:rPr lang="en-US" sz="1800" dirty="0">
                <a:latin typeface="Courier New" pitchFamily="49" charset="0"/>
                <a:cs typeface="Courier New" pitchFamily="49" charset="0"/>
              </a:rPr>
              <a:t>&gt;&gt;&gt; srp1() </a:t>
            </a:r>
          </a:p>
          <a:p>
            <a:pPr lvl="0"/>
            <a:r>
              <a:rPr lang="en-US" sz="2000" dirty="0"/>
              <a:t>send packets at layer 2  and return only the first answer</a:t>
            </a:r>
          </a:p>
          <a:p>
            <a:pPr marL="0" lvl="0" indent="0">
              <a:buNone/>
            </a:pPr>
            <a:r>
              <a:rPr lang="en-US" sz="1100" dirty="0"/>
              <a:t> </a:t>
            </a:r>
          </a:p>
        </p:txBody>
      </p:sp>
    </p:spTree>
    <p:extLst>
      <p:ext uri="{BB962C8B-B14F-4D97-AF65-F5344CB8AC3E}">
        <p14:creationId xmlns:p14="http://schemas.microsoft.com/office/powerpoint/2010/main" val="8493917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Scapy : Dealing </a:t>
            </a:r>
            <a:r>
              <a:rPr lang="en-US" b="1" dirty="0"/>
              <a:t>with Responses</a:t>
            </a:r>
            <a:endParaRPr lang="en-US" dirty="0"/>
          </a:p>
        </p:txBody>
      </p:sp>
      <p:sp>
        <p:nvSpPr>
          <p:cNvPr id="3" name="Content Placeholder 2"/>
          <p:cNvSpPr>
            <a:spLocks noGrp="1"/>
          </p:cNvSpPr>
          <p:nvPr>
            <p:ph idx="1"/>
          </p:nvPr>
        </p:nvSpPr>
        <p:spPr/>
        <p:txBody>
          <a:bodyPr>
            <a:normAutofit fontScale="55000" lnSpcReduction="20000"/>
          </a:bodyPr>
          <a:lstStyle/>
          <a:p>
            <a:r>
              <a:rPr lang="en-US" dirty="0"/>
              <a:t>Store all results by using </a:t>
            </a:r>
            <a:r>
              <a:rPr lang="en-US" b="1" dirty="0"/>
              <a:t>[</a:t>
            </a:r>
            <a:r>
              <a:rPr lang="en-US" b="1" dirty="0" err="1"/>
              <a:t>var</a:t>
            </a:r>
            <a:r>
              <a:rPr lang="en-US" b="1" dirty="0"/>
              <a:t>]=</a:t>
            </a:r>
            <a:r>
              <a:rPr lang="en-US" b="1" dirty="0" err="1"/>
              <a:t>sr</a:t>
            </a:r>
            <a:r>
              <a:rPr lang="en-US" b="1" dirty="0"/>
              <a:t>([packet)) </a:t>
            </a:r>
          </a:p>
          <a:p>
            <a:pPr marL="0" indent="0">
              <a:buNone/>
            </a:pPr>
            <a:r>
              <a:rPr lang="en-US" dirty="0">
                <a:latin typeface="Courier New" pitchFamily="49" charset="0"/>
                <a:cs typeface="Courier New" pitchFamily="49" charset="0"/>
              </a:rPr>
              <a:t>&gt;&gt;&gt;Packet=IP(</a:t>
            </a:r>
            <a:r>
              <a:rPr lang="en-US" dirty="0" err="1">
                <a:latin typeface="Courier New" pitchFamily="49" charset="0"/>
                <a:cs typeface="Courier New" pitchFamily="49" charset="0"/>
              </a:rPr>
              <a:t>dst</a:t>
            </a:r>
            <a:r>
              <a:rPr lang="en-US" dirty="0">
                <a:latin typeface="Courier New" pitchFamily="49" charset="0"/>
                <a:cs typeface="Courier New" pitchFamily="49" charset="0"/>
              </a:rPr>
              <a:t>=” 10.5.10.3”)/TCP(</a:t>
            </a:r>
            <a:r>
              <a:rPr lang="en-US" dirty="0" err="1">
                <a:latin typeface="Courier New" pitchFamily="49" charset="0"/>
                <a:cs typeface="Courier New" pitchFamily="49" charset="0"/>
              </a:rPr>
              <a:t>dport</a:t>
            </a:r>
            <a:r>
              <a:rPr lang="en-US" dirty="0">
                <a:latin typeface="Courier New" pitchFamily="49" charset="0"/>
                <a:cs typeface="Courier New" pitchFamily="49" charset="0"/>
              </a:rPr>
              <a:t>=22))</a:t>
            </a:r>
          </a:p>
          <a:p>
            <a:pPr marL="0" indent="0">
              <a:buNone/>
            </a:pPr>
            <a:r>
              <a:rPr lang="en-US" dirty="0">
                <a:latin typeface="Courier New" pitchFamily="49" charset="0"/>
                <a:cs typeface="Courier New" pitchFamily="49" charset="0"/>
              </a:rPr>
              <a:t>&gt;&gt;&gt;response=</a:t>
            </a:r>
            <a:r>
              <a:rPr lang="en-US" dirty="0" err="1">
                <a:latin typeface="Courier New" pitchFamily="49" charset="0"/>
                <a:cs typeface="Courier New" pitchFamily="49" charset="0"/>
              </a:rPr>
              <a:t>sr</a:t>
            </a:r>
            <a:r>
              <a:rPr lang="en-US" dirty="0">
                <a:latin typeface="Courier New" pitchFamily="49" charset="0"/>
                <a:cs typeface="Courier New" pitchFamily="49" charset="0"/>
              </a:rPr>
              <a:t>(Packet)</a:t>
            </a:r>
          </a:p>
          <a:p>
            <a:pPr marL="0" indent="0">
              <a:buNone/>
            </a:pPr>
            <a:r>
              <a:rPr lang="en-US" dirty="0">
                <a:latin typeface="Courier New" pitchFamily="49" charset="0"/>
                <a:cs typeface="Courier New" pitchFamily="49" charset="0"/>
              </a:rPr>
              <a:t>&gt;&gt;&gt;response</a:t>
            </a:r>
          </a:p>
          <a:p>
            <a:pPr lvl="0"/>
            <a:r>
              <a:rPr lang="en-US" dirty="0"/>
              <a:t>Returns two sets: </a:t>
            </a:r>
            <a:r>
              <a:rPr lang="en-US" b="1" dirty="0"/>
              <a:t>Result and Unanswered</a:t>
            </a:r>
          </a:p>
          <a:p>
            <a:pPr lvl="0"/>
            <a:r>
              <a:rPr lang="en-US" dirty="0"/>
              <a:t>But send/receive function actually has two sets of responses </a:t>
            </a:r>
            <a:r>
              <a:rPr lang="en-US" b="1" dirty="0"/>
              <a:t>a</a:t>
            </a:r>
            <a:r>
              <a:rPr lang="en-US" b="1" dirty="0" smtClean="0"/>
              <a:t>nswered</a:t>
            </a:r>
            <a:r>
              <a:rPr lang="en-US" dirty="0" smtClean="0"/>
              <a:t> </a:t>
            </a:r>
            <a:r>
              <a:rPr lang="en-US" dirty="0"/>
              <a:t>and </a:t>
            </a:r>
            <a:r>
              <a:rPr lang="en-US" b="1" dirty="0"/>
              <a:t>unanswered</a:t>
            </a:r>
            <a:r>
              <a:rPr lang="en-US" dirty="0"/>
              <a:t>, so we can use</a:t>
            </a:r>
          </a:p>
          <a:p>
            <a:r>
              <a:rPr lang="en-US" b="1" dirty="0"/>
              <a:t>[var1],[var2]=</a:t>
            </a:r>
            <a:r>
              <a:rPr lang="en-US" b="1" dirty="0" err="1"/>
              <a:t>sr</a:t>
            </a:r>
            <a:r>
              <a:rPr lang="en-US" b="1" dirty="0"/>
              <a:t>([packet])</a:t>
            </a:r>
            <a:endParaRPr lang="en-US" dirty="0"/>
          </a:p>
          <a:p>
            <a:pPr marL="0" indent="0">
              <a:buNone/>
            </a:pPr>
            <a:r>
              <a:rPr lang="en-US" dirty="0">
                <a:latin typeface="Courier New" pitchFamily="49" charset="0"/>
                <a:cs typeface="Courier New" pitchFamily="49" charset="0"/>
              </a:rPr>
              <a:t>&gt;&gt;&gt;Packet=IP(</a:t>
            </a:r>
            <a:r>
              <a:rPr lang="en-US" dirty="0" err="1">
                <a:latin typeface="Courier New" pitchFamily="49" charset="0"/>
                <a:cs typeface="Courier New" pitchFamily="49" charset="0"/>
              </a:rPr>
              <a:t>dst</a:t>
            </a:r>
            <a:r>
              <a:rPr lang="en-US" dirty="0">
                <a:latin typeface="Courier New" pitchFamily="49" charset="0"/>
                <a:cs typeface="Courier New" pitchFamily="49" charset="0"/>
              </a:rPr>
              <a:t>=” 10.5.10.3”)/TCP(</a:t>
            </a:r>
            <a:r>
              <a:rPr lang="en-US" dirty="0" err="1">
                <a:latin typeface="Courier New" pitchFamily="49" charset="0"/>
                <a:cs typeface="Courier New" pitchFamily="49" charset="0"/>
              </a:rPr>
              <a:t>dport</a:t>
            </a:r>
            <a:r>
              <a:rPr lang="en-US" dirty="0">
                <a:latin typeface="Courier New" pitchFamily="49" charset="0"/>
                <a:cs typeface="Courier New" pitchFamily="49" charset="0"/>
              </a:rPr>
              <a:t>=22))</a:t>
            </a:r>
          </a:p>
          <a:p>
            <a:pPr marL="0" indent="0">
              <a:buNone/>
            </a:pPr>
            <a:r>
              <a:rPr lang="en-US" dirty="0">
                <a:latin typeface="Courier New" pitchFamily="49" charset="0"/>
                <a:cs typeface="Courier New" pitchFamily="49" charset="0"/>
              </a:rPr>
              <a:t>&gt;&gt;&gt;</a:t>
            </a:r>
            <a:r>
              <a:rPr lang="en-US" dirty="0" err="1">
                <a:latin typeface="Courier New" pitchFamily="49" charset="0"/>
                <a:cs typeface="Courier New" pitchFamily="49" charset="0"/>
              </a:rPr>
              <a:t>ans,unans</a:t>
            </a:r>
            <a:r>
              <a:rPr lang="en-US" dirty="0">
                <a:latin typeface="Courier New" pitchFamily="49" charset="0"/>
                <a:cs typeface="Courier New" pitchFamily="49" charset="0"/>
              </a:rPr>
              <a:t>=</a:t>
            </a:r>
            <a:r>
              <a:rPr lang="en-US" dirty="0" err="1">
                <a:latin typeface="Courier New" pitchFamily="49" charset="0"/>
                <a:cs typeface="Courier New" pitchFamily="49" charset="0"/>
              </a:rPr>
              <a:t>sr</a:t>
            </a:r>
            <a:r>
              <a:rPr lang="en-US" dirty="0">
                <a:latin typeface="Courier New" pitchFamily="49" charset="0"/>
                <a:cs typeface="Courier New" pitchFamily="49" charset="0"/>
              </a:rPr>
              <a:t>(Packet)</a:t>
            </a:r>
          </a:p>
          <a:p>
            <a:pPr marL="0" indent="0">
              <a:buNone/>
            </a:pPr>
            <a:r>
              <a:rPr lang="en-US" dirty="0">
                <a:latin typeface="Courier New" pitchFamily="49" charset="0"/>
                <a:cs typeface="Courier New" pitchFamily="49" charset="0"/>
              </a:rPr>
              <a:t>&gt;&gt;&gt;</a:t>
            </a:r>
            <a:r>
              <a:rPr lang="en-US" dirty="0" err="1">
                <a:latin typeface="Courier New" pitchFamily="49" charset="0"/>
                <a:cs typeface="Courier New" pitchFamily="49" charset="0"/>
              </a:rPr>
              <a:t>ans</a:t>
            </a: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&gt;&gt;&gt;</a:t>
            </a:r>
            <a:r>
              <a:rPr lang="en-US" dirty="0" err="1" smtClean="0">
                <a:latin typeface="Courier New" pitchFamily="49" charset="0"/>
                <a:cs typeface="Courier New" pitchFamily="49" charset="0"/>
              </a:rPr>
              <a:t>unans</a:t>
            </a:r>
            <a:endParaRPr lang="en-US" dirty="0" smtClean="0">
              <a:latin typeface="Courier New" pitchFamily="49" charset="0"/>
              <a:cs typeface="Courier New" pitchFamily="49" charset="0"/>
            </a:endParaRPr>
          </a:p>
          <a:p>
            <a:pPr marL="0" indent="0">
              <a:buNone/>
            </a:pPr>
            <a:endParaRPr lang="en-US" dirty="0" smtClean="0">
              <a:latin typeface="Courier New" pitchFamily="49" charset="0"/>
              <a:cs typeface="Courier New" pitchFamily="49" charset="0"/>
            </a:endParaRPr>
          </a:p>
          <a:p>
            <a:r>
              <a:rPr lang="en-US" dirty="0"/>
              <a:t>If you don’t provide a variable, your last results are stored in </a:t>
            </a:r>
            <a:r>
              <a:rPr lang="en-US" b="1" dirty="0"/>
              <a:t>_</a:t>
            </a:r>
            <a:endParaRPr lang="en-US" dirty="0"/>
          </a:p>
          <a:p>
            <a:r>
              <a:rPr lang="en-US" b="1" dirty="0"/>
              <a:t>&gt;&gt;&gt;</a:t>
            </a:r>
            <a:r>
              <a:rPr lang="en-US" b="1" dirty="0" err="1"/>
              <a:t>sr</a:t>
            </a:r>
            <a:r>
              <a:rPr lang="en-US" b="1" dirty="0"/>
              <a:t>(packet)</a:t>
            </a:r>
            <a:endParaRPr lang="en-US" dirty="0"/>
          </a:p>
          <a:p>
            <a:r>
              <a:rPr lang="en-US" b="1" dirty="0"/>
              <a:t>&gt;&gt;&gt; </a:t>
            </a:r>
            <a:r>
              <a:rPr lang="en-US" b="1" dirty="0" err="1"/>
              <a:t>ans</a:t>
            </a:r>
            <a:r>
              <a:rPr lang="en-US" b="1" dirty="0"/>
              <a:t>, un=_</a:t>
            </a:r>
          </a:p>
          <a:p>
            <a:pPr marL="0" indent="0">
              <a:buNone/>
            </a:pP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26923866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Scan Types</a:t>
            </a:r>
          </a:p>
        </p:txBody>
      </p:sp>
      <p:sp>
        <p:nvSpPr>
          <p:cNvPr id="3" name="Content Placeholder 2"/>
          <p:cNvSpPr>
            <a:spLocks noGrp="1"/>
          </p:cNvSpPr>
          <p:nvPr>
            <p:ph idx="1"/>
          </p:nvPr>
        </p:nvSpPr>
        <p:spPr/>
        <p:txBody>
          <a:bodyPr>
            <a:noAutofit/>
          </a:bodyPr>
          <a:lstStyle/>
          <a:p>
            <a:r>
              <a:rPr lang="en-US" sz="1800" b="1" dirty="0"/>
              <a:t>Network sweeping</a:t>
            </a:r>
            <a:r>
              <a:rPr lang="en-US" sz="2400" b="1" dirty="0"/>
              <a:t>: </a:t>
            </a:r>
          </a:p>
          <a:p>
            <a:pPr lvl="1"/>
            <a:r>
              <a:rPr lang="en-US" sz="1800" dirty="0"/>
              <a:t>Send a series of probe packets to identify live hosts at IP addresses in the target network </a:t>
            </a:r>
            <a:endParaRPr lang="en-US" sz="1800" dirty="0" smtClean="0"/>
          </a:p>
          <a:p>
            <a:r>
              <a:rPr lang="en-US" sz="1800" b="1" dirty="0" smtClean="0"/>
              <a:t>Network tracing:</a:t>
            </a:r>
          </a:p>
          <a:p>
            <a:pPr lvl="1"/>
            <a:r>
              <a:rPr lang="en-US" sz="1800" dirty="0" smtClean="0"/>
              <a:t>Determine </a:t>
            </a:r>
            <a:r>
              <a:rPr lang="en-US" sz="1800" dirty="0"/>
              <a:t>topology and draw a map</a:t>
            </a:r>
          </a:p>
          <a:p>
            <a:r>
              <a:rPr lang="en-US" sz="1800" b="1" dirty="0"/>
              <a:t>Port scanning:</a:t>
            </a:r>
          </a:p>
          <a:p>
            <a:pPr lvl="1"/>
            <a:r>
              <a:rPr lang="en-US" sz="1800" dirty="0"/>
              <a:t>Determine listening TCP and UDP ports on target systems . </a:t>
            </a:r>
          </a:p>
          <a:p>
            <a:r>
              <a:rPr lang="en-US" sz="1800" b="1" dirty="0"/>
              <a:t>OS fingerprinting:</a:t>
            </a:r>
          </a:p>
          <a:p>
            <a:pPr lvl="1"/>
            <a:r>
              <a:rPr lang="en-US" sz="1800" dirty="0"/>
              <a:t>Determine target operating system type based on network behavior.</a:t>
            </a:r>
          </a:p>
          <a:p>
            <a:r>
              <a:rPr lang="en-US" sz="2400" b="1" dirty="0"/>
              <a:t> </a:t>
            </a:r>
            <a:r>
              <a:rPr lang="en-US" sz="1800" b="1" dirty="0"/>
              <a:t>Version scanning:</a:t>
            </a:r>
          </a:p>
          <a:p>
            <a:pPr lvl="1"/>
            <a:r>
              <a:rPr lang="en-US" sz="2000" dirty="0"/>
              <a:t> </a:t>
            </a:r>
            <a:r>
              <a:rPr lang="en-US" sz="1800" dirty="0"/>
              <a:t>Determine the version of services and protocols spoken by open TCP and UDP ports</a:t>
            </a:r>
          </a:p>
          <a:p>
            <a:r>
              <a:rPr lang="en-US" sz="1800" b="1" dirty="0"/>
              <a:t>Vulnerability scanning: </a:t>
            </a:r>
          </a:p>
          <a:p>
            <a:pPr lvl="1"/>
            <a:r>
              <a:rPr lang="en-US" sz="1800" dirty="0"/>
              <a:t>Determine a list of Potential vulnerabilities (misconfigurations, unpatched services, </a:t>
            </a:r>
            <a:r>
              <a:rPr lang="en-US" sz="1800" dirty="0" err="1"/>
              <a:t>etc</a:t>
            </a:r>
            <a:r>
              <a:rPr lang="en-US" sz="1800" dirty="0"/>
              <a:t>) in the target environment</a:t>
            </a:r>
          </a:p>
        </p:txBody>
      </p:sp>
    </p:spTree>
    <p:extLst>
      <p:ext uri="{BB962C8B-B14F-4D97-AF65-F5344CB8AC3E}">
        <p14:creationId xmlns:p14="http://schemas.microsoft.com/office/powerpoint/2010/main" val="5829142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Scapy : Sending </a:t>
            </a:r>
            <a:r>
              <a:rPr lang="en-US" b="1" dirty="0"/>
              <a:t>and Receiving </a:t>
            </a:r>
            <a:r>
              <a:rPr lang="en-US" b="1" dirty="0" smtClean="0"/>
              <a:t>Example</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a:p>
          <a:p>
            <a:pPr marL="0" indent="0">
              <a:buNone/>
            </a:pPr>
            <a:r>
              <a:rPr lang="en-US" sz="2600" dirty="0" smtClean="0">
                <a:latin typeface="Courier New" pitchFamily="49" charset="0"/>
                <a:cs typeface="Courier New" pitchFamily="49" charset="0"/>
              </a:rPr>
              <a:t>&gt;&gt;&gt;</a:t>
            </a:r>
            <a:r>
              <a:rPr lang="en-US" sz="2600" dirty="0">
                <a:latin typeface="Courier New" pitchFamily="49" charset="0"/>
                <a:cs typeface="Courier New" pitchFamily="49" charset="0"/>
              </a:rPr>
              <a:t>Packet=IP(</a:t>
            </a:r>
            <a:r>
              <a:rPr lang="en-US" sz="2600" dirty="0" err="1">
                <a:latin typeface="Courier New" pitchFamily="49" charset="0"/>
                <a:cs typeface="Courier New" pitchFamily="49" charset="0"/>
              </a:rPr>
              <a:t>dst</a:t>
            </a:r>
            <a:r>
              <a:rPr lang="en-US" sz="2600" dirty="0" smtClean="0">
                <a:latin typeface="Courier New" pitchFamily="49" charset="0"/>
                <a:cs typeface="Courier New" pitchFamily="49" charset="0"/>
              </a:rPr>
              <a:t>=”</a:t>
            </a:r>
            <a:r>
              <a:rPr lang="en-US" sz="2800" dirty="0">
                <a:latin typeface="Courier New" pitchFamily="49" charset="0"/>
                <a:cs typeface="Courier New" pitchFamily="49" charset="0"/>
              </a:rPr>
              <a:t> 10.5.10.3</a:t>
            </a:r>
            <a:r>
              <a:rPr lang="en-US" sz="2600" dirty="0" smtClean="0">
                <a:latin typeface="Courier New" pitchFamily="49" charset="0"/>
                <a:cs typeface="Courier New" pitchFamily="49" charset="0"/>
              </a:rPr>
              <a:t>”)/</a:t>
            </a:r>
            <a:r>
              <a:rPr lang="en-US" sz="2600" dirty="0">
                <a:latin typeface="Courier New" pitchFamily="49" charset="0"/>
                <a:cs typeface="Courier New" pitchFamily="49" charset="0"/>
              </a:rPr>
              <a:t>TCP(</a:t>
            </a:r>
            <a:r>
              <a:rPr lang="en-US" sz="2600" dirty="0" err="1">
                <a:latin typeface="Courier New" pitchFamily="49" charset="0"/>
                <a:cs typeface="Courier New" pitchFamily="49" charset="0"/>
              </a:rPr>
              <a:t>dport</a:t>
            </a:r>
            <a:r>
              <a:rPr lang="en-US" sz="2600" dirty="0">
                <a:latin typeface="Courier New" pitchFamily="49" charset="0"/>
                <a:cs typeface="Courier New" pitchFamily="49" charset="0"/>
              </a:rPr>
              <a:t>=22)) </a:t>
            </a:r>
            <a:endParaRPr lang="en-US" sz="2600" dirty="0" smtClean="0">
              <a:latin typeface="Courier New" pitchFamily="49" charset="0"/>
              <a:cs typeface="Courier New" pitchFamily="49" charset="0"/>
            </a:endParaRPr>
          </a:p>
          <a:p>
            <a:pPr marL="0" indent="0">
              <a:buNone/>
            </a:pPr>
            <a:r>
              <a:rPr lang="en-US" dirty="0" smtClean="0">
                <a:latin typeface="Courier New" pitchFamily="49" charset="0"/>
                <a:cs typeface="Courier New" pitchFamily="49" charset="0"/>
              </a:rPr>
              <a:t>&gt;&gt;&gt;</a:t>
            </a:r>
            <a:r>
              <a:rPr lang="en-US" dirty="0">
                <a:latin typeface="Courier New" pitchFamily="49" charset="0"/>
                <a:cs typeface="Courier New" pitchFamily="49" charset="0"/>
              </a:rPr>
              <a:t>response=</a:t>
            </a:r>
            <a:r>
              <a:rPr lang="en-US" dirty="0" err="1">
                <a:latin typeface="Courier New" pitchFamily="49" charset="0"/>
                <a:cs typeface="Courier New" pitchFamily="49" charset="0"/>
              </a:rPr>
              <a:t>sr</a:t>
            </a:r>
            <a:r>
              <a:rPr lang="en-US" dirty="0">
                <a:latin typeface="Courier New" pitchFamily="49" charset="0"/>
                <a:cs typeface="Courier New" pitchFamily="49" charset="0"/>
              </a:rPr>
              <a:t>(Packet)</a:t>
            </a:r>
          </a:p>
          <a:p>
            <a:pPr marL="0" indent="0">
              <a:buNone/>
            </a:pPr>
            <a:r>
              <a:rPr lang="en-US" dirty="0"/>
              <a:t> </a:t>
            </a:r>
          </a:p>
          <a:p>
            <a:pPr marL="0" indent="0">
              <a:buNone/>
            </a:pPr>
            <a:r>
              <a:rPr lang="en-US" dirty="0" smtClean="0"/>
              <a:t>  </a:t>
            </a:r>
            <a:br>
              <a:rPr lang="en-US" dirty="0" smtClean="0"/>
            </a:br>
            <a:r>
              <a:rPr lang="en-US" sz="3100" dirty="0">
                <a:latin typeface="Courier New" pitchFamily="49" charset="0"/>
                <a:cs typeface="Courier New" pitchFamily="49" charset="0"/>
              </a:rPr>
              <a:t>&gt;&gt;&gt;response</a:t>
            </a:r>
          </a:p>
          <a:p>
            <a:pPr marL="0" indent="0">
              <a:buNone/>
            </a:pPr>
            <a:r>
              <a:rPr lang="en-US" sz="3100" dirty="0">
                <a:latin typeface="Courier New" pitchFamily="49" charset="0"/>
                <a:cs typeface="Courier New" pitchFamily="49" charset="0"/>
              </a:rPr>
              <a:t>&gt;&gt;&gt;response[0] </a:t>
            </a:r>
          </a:p>
          <a:p>
            <a:pPr marL="0" indent="0">
              <a:buNone/>
            </a:pPr>
            <a:r>
              <a:rPr lang="en-US" sz="3100" dirty="0">
                <a:latin typeface="Courier New" pitchFamily="49" charset="0"/>
                <a:cs typeface="Courier New" pitchFamily="49" charset="0"/>
              </a:rPr>
              <a:t>&gt;&gt;&gt;</a:t>
            </a:r>
            <a:r>
              <a:rPr lang="en-US" sz="3100" dirty="0" smtClean="0">
                <a:latin typeface="Courier New" pitchFamily="49" charset="0"/>
                <a:cs typeface="Courier New" pitchFamily="49" charset="0"/>
              </a:rPr>
              <a:t>response[0][0</a:t>
            </a:r>
            <a:r>
              <a:rPr lang="en-US" sz="3100" dirty="0">
                <a:latin typeface="Courier New" pitchFamily="49" charset="0"/>
                <a:cs typeface="Courier New" pitchFamily="49" charset="0"/>
              </a:rPr>
              <a:t>]</a:t>
            </a:r>
          </a:p>
          <a:p>
            <a:pPr marL="0" indent="0">
              <a:buNone/>
            </a:pPr>
            <a:endParaRPr lang="en-US" dirty="0" smtClean="0"/>
          </a:p>
          <a:p>
            <a:pPr marL="0" indent="0">
              <a:buNone/>
            </a:pPr>
            <a:endParaRPr lang="en-US" dirty="0"/>
          </a:p>
          <a:p>
            <a:r>
              <a:rPr lang="en-US" dirty="0" smtClean="0"/>
              <a:t>Shows the detail of the packet we sent plus the response we got back</a:t>
            </a:r>
          </a:p>
          <a:p>
            <a:endParaRPr lang="en-US" dirty="0"/>
          </a:p>
        </p:txBody>
      </p:sp>
      <p:grpSp>
        <p:nvGrpSpPr>
          <p:cNvPr id="4" name="Group 2"/>
          <p:cNvGrpSpPr>
            <a:grpSpLocks/>
          </p:cNvGrpSpPr>
          <p:nvPr/>
        </p:nvGrpSpPr>
        <p:grpSpPr bwMode="auto">
          <a:xfrm>
            <a:off x="6477000" y="1251527"/>
            <a:ext cx="1924050" cy="565150"/>
            <a:chOff x="8958" y="1960"/>
            <a:chExt cx="3030" cy="891"/>
          </a:xfrm>
        </p:grpSpPr>
        <p:sp>
          <p:nvSpPr>
            <p:cNvPr id="5" name="Text Box 3"/>
            <p:cNvSpPr txBox="1">
              <a:spLocks noChangeArrowheads="1"/>
            </p:cNvSpPr>
            <p:nvPr/>
          </p:nvSpPr>
          <p:spPr bwMode="auto">
            <a:xfrm>
              <a:off x="9611" y="1960"/>
              <a:ext cx="2377" cy="7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900" b="0" i="0" u="none" strike="noStrike" cap="none" normalizeH="0" baseline="0" smtClean="0">
                  <a:ln>
                    <a:noFill/>
                  </a:ln>
                  <a:solidFill>
                    <a:schemeClr val="tx1"/>
                  </a:solidFill>
                  <a:effectLst/>
                  <a:latin typeface="Calibri" pitchFamily="34" charset="0"/>
                  <a:ea typeface="SimSun" pitchFamily="2" charset="-122"/>
                  <a:cs typeface="Arial" pitchFamily="34" charset="0"/>
                </a:rPr>
                <a:t>Make packet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28" name="Curved Connector 6"/>
            <p:cNvCxnSpPr>
              <a:cxnSpLocks noChangeShapeType="1"/>
            </p:cNvCxnSpPr>
            <p:nvPr/>
          </p:nvCxnSpPr>
          <p:spPr bwMode="auto">
            <a:xfrm flipH="1">
              <a:off x="8958" y="2362"/>
              <a:ext cx="536" cy="489"/>
            </a:xfrm>
            <a:prstGeom prst="curvedConnector3">
              <a:avLst>
                <a:gd name="adj1" fmla="val 50000"/>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6" name="Group 5"/>
          <p:cNvGrpSpPr>
            <a:grpSpLocks/>
          </p:cNvGrpSpPr>
          <p:nvPr/>
        </p:nvGrpSpPr>
        <p:grpSpPr bwMode="auto">
          <a:xfrm rot="21231795">
            <a:off x="4721380" y="2331158"/>
            <a:ext cx="4010328" cy="800399"/>
            <a:chOff x="5321" y="3444"/>
            <a:chExt cx="6316" cy="1262"/>
          </a:xfrm>
        </p:grpSpPr>
        <p:sp>
          <p:nvSpPr>
            <p:cNvPr id="7" name="Text Box 6"/>
            <p:cNvSpPr txBox="1">
              <a:spLocks noChangeArrowheads="1"/>
            </p:cNvSpPr>
            <p:nvPr/>
          </p:nvSpPr>
          <p:spPr bwMode="auto">
            <a:xfrm>
              <a:off x="6195" y="3467"/>
              <a:ext cx="5442" cy="12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900" b="0" i="0" u="none" strike="noStrike" cap="none" normalizeH="0" baseline="0" dirty="0" smtClean="0">
                  <a:ln>
                    <a:noFill/>
                  </a:ln>
                  <a:solidFill>
                    <a:schemeClr val="tx1"/>
                  </a:solidFill>
                  <a:effectLst/>
                  <a:latin typeface="Calibri" pitchFamily="34" charset="0"/>
                  <a:ea typeface="SimSun" pitchFamily="2" charset="-122"/>
                  <a:cs typeface="Arial" pitchFamily="34" charset="0"/>
                </a:rPr>
                <a:t>Send packet, store the response in a variable called response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1" name="Curved Connector 8"/>
            <p:cNvCxnSpPr>
              <a:cxnSpLocks noChangeShapeType="1"/>
            </p:cNvCxnSpPr>
            <p:nvPr/>
          </p:nvCxnSpPr>
          <p:spPr bwMode="auto">
            <a:xfrm rot="11168205">
              <a:off x="5321" y="3444"/>
              <a:ext cx="923" cy="881"/>
            </a:xfrm>
            <a:prstGeom prst="curvedConnector3">
              <a:avLst>
                <a:gd name="adj1" fmla="val 50000"/>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24" name="Group 23"/>
          <p:cNvGrpSpPr/>
          <p:nvPr/>
        </p:nvGrpSpPr>
        <p:grpSpPr>
          <a:xfrm>
            <a:off x="1041775" y="2783756"/>
            <a:ext cx="2372348" cy="702320"/>
            <a:chOff x="1041775" y="2783756"/>
            <a:chExt cx="2372348" cy="702320"/>
          </a:xfrm>
        </p:grpSpPr>
        <p:sp>
          <p:nvSpPr>
            <p:cNvPr id="9" name="Text Box 9"/>
            <p:cNvSpPr txBox="1">
              <a:spLocks noChangeArrowheads="1"/>
            </p:cNvSpPr>
            <p:nvPr/>
          </p:nvSpPr>
          <p:spPr bwMode="auto">
            <a:xfrm rot="21390246">
              <a:off x="1041775" y="2783756"/>
              <a:ext cx="2359926" cy="479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900" b="0" i="0" u="none" strike="noStrike" cap="none" normalizeH="0" baseline="0" dirty="0" smtClean="0">
                  <a:ln>
                    <a:noFill/>
                  </a:ln>
                  <a:solidFill>
                    <a:schemeClr val="tx1"/>
                  </a:solidFill>
                  <a:effectLst/>
                  <a:latin typeface="Calibri" pitchFamily="34" charset="0"/>
                  <a:ea typeface="SimSun" pitchFamily="2" charset="-122"/>
                  <a:cs typeface="Arial" pitchFamily="34" charset="0"/>
                </a:rPr>
                <a:t>Looking the response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4" name="Curved Connector 10"/>
            <p:cNvCxnSpPr>
              <a:cxnSpLocks noChangeShapeType="1"/>
            </p:cNvCxnSpPr>
            <p:nvPr/>
          </p:nvCxnSpPr>
          <p:spPr bwMode="auto">
            <a:xfrm rot="10800000" flipV="1">
              <a:off x="2743201" y="2911731"/>
              <a:ext cx="670922" cy="574345"/>
            </a:xfrm>
            <a:prstGeom prst="curvedConnector3">
              <a:avLst>
                <a:gd name="adj1" fmla="val -28470"/>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1024" name="Group 1023"/>
          <p:cNvGrpSpPr/>
          <p:nvPr/>
        </p:nvGrpSpPr>
        <p:grpSpPr>
          <a:xfrm>
            <a:off x="3178591" y="3464752"/>
            <a:ext cx="5285386" cy="1362697"/>
            <a:chOff x="3178591" y="3464752"/>
            <a:chExt cx="5285386" cy="1362697"/>
          </a:xfrm>
        </p:grpSpPr>
        <p:grpSp>
          <p:nvGrpSpPr>
            <p:cNvPr id="16" name="Group 18"/>
            <p:cNvGrpSpPr>
              <a:grpSpLocks/>
            </p:cNvGrpSpPr>
            <p:nvPr/>
          </p:nvGrpSpPr>
          <p:grpSpPr bwMode="auto">
            <a:xfrm rot="20981548">
              <a:off x="3178591" y="3464752"/>
              <a:ext cx="5285386" cy="1362697"/>
              <a:chOff x="3740" y="6053"/>
              <a:chExt cx="7980" cy="2085"/>
            </a:xfrm>
          </p:grpSpPr>
          <p:cxnSp>
            <p:nvCxnSpPr>
              <p:cNvPr id="1043" name="Curved Connector 11"/>
              <p:cNvCxnSpPr>
                <a:cxnSpLocks noChangeShapeType="1"/>
              </p:cNvCxnSpPr>
              <p:nvPr/>
            </p:nvCxnSpPr>
            <p:spPr bwMode="auto">
              <a:xfrm rot="11418452" flipV="1">
                <a:off x="3740" y="6053"/>
                <a:ext cx="2700" cy="115"/>
              </a:xfrm>
              <a:prstGeom prst="curvedConnector3">
                <a:avLst>
                  <a:gd name="adj1" fmla="val 47676"/>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 name="Text Box 20"/>
              <p:cNvSpPr txBox="1">
                <a:spLocks noChangeArrowheads="1"/>
              </p:cNvSpPr>
              <p:nvPr/>
            </p:nvSpPr>
            <p:spPr bwMode="auto">
              <a:xfrm>
                <a:off x="5994" y="6129"/>
                <a:ext cx="5726" cy="200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900" b="0" i="0" u="none" strike="noStrike" cap="none" normalizeH="0" baseline="0" dirty="0" smtClean="0">
                    <a:ln>
                      <a:noFill/>
                    </a:ln>
                    <a:solidFill>
                      <a:schemeClr val="tx1"/>
                    </a:solidFill>
                    <a:effectLst/>
                    <a:latin typeface="Calibri" pitchFamily="34" charset="0"/>
                    <a:ea typeface="SimSun" pitchFamily="2" charset="-122"/>
                    <a:cs typeface="Arial" pitchFamily="34" charset="0"/>
                  </a:rPr>
                  <a:t>Look at the first set of response [0]</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900" b="0" i="0" u="none" strike="noStrike" cap="none" normalizeH="0" baseline="0" dirty="0" smtClean="0">
                    <a:ln>
                      <a:noFill/>
                    </a:ln>
                    <a:solidFill>
                      <a:schemeClr val="tx1"/>
                    </a:solidFill>
                    <a:effectLst/>
                    <a:latin typeface="Calibri" pitchFamily="34" charset="0"/>
                    <a:ea typeface="SimSun" pitchFamily="2" charset="-122"/>
                    <a:cs typeface="Arial" pitchFamily="34" charset="0"/>
                  </a:rPr>
                  <a:t>And then the first part of that set [0][0]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28" name="Curved Connector 27"/>
            <p:cNvCxnSpPr/>
            <p:nvPr/>
          </p:nvCxnSpPr>
          <p:spPr>
            <a:xfrm rot="5400000">
              <a:off x="3536369" y="3870506"/>
              <a:ext cx="494307" cy="404480"/>
            </a:xfrm>
            <a:prstGeom prst="curvedConnector3">
              <a:avLst>
                <a:gd name="adj1" fmla="val 66817"/>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9120580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700"/>
                            </p:stCondLst>
                            <p:childTnLst>
                              <p:par>
                                <p:cTn id="10" presetID="2" presetClass="entr" presetSubtype="4"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700"/>
                            </p:stCondLst>
                            <p:childTnLst>
                              <p:par>
                                <p:cTn id="15" presetID="2" presetClass="entr" presetSubtype="4" fill="hold" nodeType="afterEffect">
                                  <p:stCondLst>
                                    <p:cond delay="100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3200"/>
                            </p:stCondLst>
                            <p:childTnLst>
                              <p:par>
                                <p:cTn id="20" presetID="2" presetClass="entr" presetSubtype="4" fill="hold" nodeType="afterEffect">
                                  <p:stCondLst>
                                    <p:cond delay="1500"/>
                                  </p:stCondLst>
                                  <p:childTnLst>
                                    <p:set>
                                      <p:cBhvr>
                                        <p:cTn id="21" dur="1" fill="hold">
                                          <p:stCondLst>
                                            <p:cond delay="0"/>
                                          </p:stCondLst>
                                        </p:cTn>
                                        <p:tgtEl>
                                          <p:spTgt spid="1024"/>
                                        </p:tgtEl>
                                        <p:attrNameLst>
                                          <p:attrName>style.visibility</p:attrName>
                                        </p:attrNameLst>
                                      </p:cBhvr>
                                      <p:to>
                                        <p:strVal val="visible"/>
                                      </p:to>
                                    </p:set>
                                    <p:anim calcmode="lin" valueType="num">
                                      <p:cBhvr additive="base">
                                        <p:cTn id="22" dur="500" fill="hold"/>
                                        <p:tgtEl>
                                          <p:spTgt spid="1024"/>
                                        </p:tgtEl>
                                        <p:attrNameLst>
                                          <p:attrName>ppt_x</p:attrName>
                                        </p:attrNameLst>
                                      </p:cBhvr>
                                      <p:tavLst>
                                        <p:tav tm="0">
                                          <p:val>
                                            <p:strVal val="#ppt_x"/>
                                          </p:val>
                                        </p:tav>
                                        <p:tav tm="100000">
                                          <p:val>
                                            <p:strVal val="#ppt_x"/>
                                          </p:val>
                                        </p:tav>
                                      </p:tavLst>
                                    </p:anim>
                                    <p:anim calcmode="lin" valueType="num">
                                      <p:cBhvr additive="base">
                                        <p:cTn id="23" dur="500" fill="hold"/>
                                        <p:tgtEl>
                                          <p:spTgt spid="10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Scapy : Inspecting </a:t>
            </a:r>
            <a:r>
              <a:rPr lang="en-US" b="1" dirty="0"/>
              <a:t>multiple results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You may do a scan of a target and get multiple of response packets back into your response variable</a:t>
            </a:r>
          </a:p>
          <a:p>
            <a:pPr marL="0" indent="0">
              <a:buNone/>
            </a:pPr>
            <a:r>
              <a:rPr lang="en-US" sz="2600" dirty="0">
                <a:latin typeface="Courier New" pitchFamily="49" charset="0"/>
                <a:cs typeface="Courier New" pitchFamily="49" charset="0"/>
              </a:rPr>
              <a:t>&gt;&gt;&gt;Packet=IP(</a:t>
            </a:r>
            <a:r>
              <a:rPr lang="en-US" sz="2600" dirty="0" err="1">
                <a:latin typeface="Courier New" pitchFamily="49" charset="0"/>
                <a:cs typeface="Courier New" pitchFamily="49" charset="0"/>
              </a:rPr>
              <a:t>dst</a:t>
            </a:r>
            <a:r>
              <a:rPr lang="en-US" sz="2600" dirty="0" smtClean="0">
                <a:latin typeface="Courier New" pitchFamily="49" charset="0"/>
                <a:cs typeface="Courier New" pitchFamily="49" charset="0"/>
              </a:rPr>
              <a:t>=”</a:t>
            </a:r>
            <a:r>
              <a:rPr lang="en-US" sz="2800" dirty="0" smtClean="0">
                <a:latin typeface="Courier New" pitchFamily="49" charset="0"/>
                <a:cs typeface="Courier New" pitchFamily="49" charset="0"/>
              </a:rPr>
              <a:t>10.5.10.3</a:t>
            </a:r>
            <a:r>
              <a:rPr lang="en-US" sz="2600" dirty="0" smtClean="0">
                <a:latin typeface="Courier New" pitchFamily="49" charset="0"/>
                <a:cs typeface="Courier New" pitchFamily="49" charset="0"/>
              </a:rPr>
              <a:t>”)/</a:t>
            </a:r>
            <a:r>
              <a:rPr lang="en-US" sz="2600" dirty="0">
                <a:latin typeface="Courier New" pitchFamily="49" charset="0"/>
                <a:cs typeface="Courier New" pitchFamily="49" charset="0"/>
              </a:rPr>
              <a:t>TCP(</a:t>
            </a:r>
            <a:r>
              <a:rPr lang="en-US" sz="2600" dirty="0" err="1">
                <a:latin typeface="Courier New" pitchFamily="49" charset="0"/>
                <a:cs typeface="Courier New" pitchFamily="49" charset="0"/>
              </a:rPr>
              <a:t>dport</a:t>
            </a:r>
            <a:r>
              <a:rPr lang="en-US" sz="2600" dirty="0">
                <a:latin typeface="Courier New" pitchFamily="49" charset="0"/>
                <a:cs typeface="Courier New" pitchFamily="49" charset="0"/>
              </a:rPr>
              <a:t>=(1-1024), flags=”s”)</a:t>
            </a:r>
          </a:p>
          <a:p>
            <a:pPr marL="0" indent="0">
              <a:buNone/>
            </a:pPr>
            <a:r>
              <a:rPr lang="en-US" dirty="0">
                <a:latin typeface="Courier New" pitchFamily="49" charset="0"/>
                <a:cs typeface="Courier New" pitchFamily="49" charset="0"/>
              </a:rPr>
              <a:t>&gt;&gt;&gt; </a:t>
            </a:r>
            <a:r>
              <a:rPr lang="en-US" dirty="0" err="1">
                <a:latin typeface="Courier New" pitchFamily="49" charset="0"/>
                <a:cs typeface="Courier New" pitchFamily="49" charset="0"/>
              </a:rPr>
              <a:t>ans</a:t>
            </a:r>
            <a:r>
              <a:rPr lang="en-US" dirty="0">
                <a:latin typeface="Courier New" pitchFamily="49" charset="0"/>
                <a:cs typeface="Courier New" pitchFamily="49" charset="0"/>
              </a:rPr>
              <a:t>, </a:t>
            </a:r>
            <a:r>
              <a:rPr lang="en-US" dirty="0" err="1">
                <a:latin typeface="Courier New" pitchFamily="49" charset="0"/>
                <a:cs typeface="Courier New" pitchFamily="49" charset="0"/>
              </a:rPr>
              <a:t>unans</a:t>
            </a:r>
            <a:r>
              <a:rPr lang="en-US" dirty="0">
                <a:latin typeface="Courier New" pitchFamily="49" charset="0"/>
                <a:cs typeface="Courier New" pitchFamily="49" charset="0"/>
              </a:rPr>
              <a:t> =</a:t>
            </a:r>
            <a:r>
              <a:rPr lang="en-US" dirty="0" err="1">
                <a:latin typeface="Courier New" pitchFamily="49" charset="0"/>
                <a:cs typeface="Courier New" pitchFamily="49" charset="0"/>
              </a:rPr>
              <a:t>sr</a:t>
            </a:r>
            <a:r>
              <a:rPr lang="en-US" dirty="0">
                <a:latin typeface="Courier New" pitchFamily="49" charset="0"/>
                <a:cs typeface="Courier New" pitchFamily="49" charset="0"/>
              </a:rPr>
              <a:t>(packet)</a:t>
            </a:r>
          </a:p>
          <a:p>
            <a:pPr lvl="0"/>
            <a:r>
              <a:rPr lang="en-US" dirty="0"/>
              <a:t>To </a:t>
            </a:r>
            <a:r>
              <a:rPr lang="en-US" dirty="0" smtClean="0"/>
              <a:t>look </a:t>
            </a:r>
            <a:r>
              <a:rPr lang="en-US" dirty="0"/>
              <a:t>at results for each port, you can use</a:t>
            </a:r>
          </a:p>
          <a:p>
            <a:pPr marL="0" indent="0">
              <a:buNone/>
            </a:pPr>
            <a:r>
              <a:rPr lang="en-US" dirty="0">
                <a:latin typeface="Courier New" pitchFamily="49" charset="0"/>
                <a:cs typeface="Courier New" pitchFamily="49" charset="0"/>
              </a:rPr>
              <a:t>&gt;&gt;&gt; </a:t>
            </a:r>
            <a:r>
              <a:rPr lang="en-US" dirty="0" err="1" smtClean="0">
                <a:latin typeface="Courier New" pitchFamily="49" charset="0"/>
                <a:cs typeface="Courier New" pitchFamily="49" charset="0"/>
              </a:rPr>
              <a:t>ans.summary</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a:p>
            <a:pPr lvl="0"/>
            <a:r>
              <a:rPr lang="en-US" dirty="0"/>
              <a:t>To look at a specific response </a:t>
            </a:r>
          </a:p>
          <a:p>
            <a:pPr marL="0" indent="0">
              <a:buNone/>
            </a:pPr>
            <a:r>
              <a:rPr lang="en-US" dirty="0">
                <a:latin typeface="Courier New" pitchFamily="49" charset="0"/>
                <a:cs typeface="Courier New" pitchFamily="49" charset="0"/>
              </a:rPr>
              <a:t>&gt;&gt;&gt;</a:t>
            </a:r>
            <a:r>
              <a:rPr lang="en-US" dirty="0" err="1">
                <a:latin typeface="Courier New" pitchFamily="49" charset="0"/>
                <a:cs typeface="Courier New" pitchFamily="49" charset="0"/>
              </a:rPr>
              <a:t>ans</a:t>
            </a:r>
            <a:r>
              <a:rPr lang="en-US" dirty="0">
                <a:latin typeface="Courier New" pitchFamily="49" charset="0"/>
                <a:cs typeface="Courier New" pitchFamily="49" charset="0"/>
              </a:rPr>
              <a:t>[2]</a:t>
            </a:r>
          </a:p>
        </p:txBody>
      </p:sp>
    </p:spTree>
    <p:extLst>
      <p:ext uri="{BB962C8B-B14F-4D97-AF65-F5344CB8AC3E}">
        <p14:creationId xmlns:p14="http://schemas.microsoft.com/office/powerpoint/2010/main" val="38966310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Scapy : Loops</a:t>
            </a:r>
            <a:endParaRPr lang="en-US" b="1" dirty="0"/>
          </a:p>
        </p:txBody>
      </p:sp>
      <p:sp>
        <p:nvSpPr>
          <p:cNvPr id="3" name="Content Placeholder 2"/>
          <p:cNvSpPr>
            <a:spLocks noGrp="1"/>
          </p:cNvSpPr>
          <p:nvPr>
            <p:ph idx="1"/>
          </p:nvPr>
        </p:nvSpPr>
        <p:spPr/>
        <p:txBody>
          <a:bodyPr>
            <a:normAutofit fontScale="70000" lnSpcReduction="20000"/>
          </a:bodyPr>
          <a:lstStyle/>
          <a:p>
            <a:pPr lvl="0"/>
            <a:r>
              <a:rPr lang="en-US" dirty="0" smtClean="0"/>
              <a:t>We </a:t>
            </a:r>
            <a:r>
              <a:rPr lang="en-US" dirty="0"/>
              <a:t>often want to loop through a series of packets (to do an address sweep or port scan)</a:t>
            </a:r>
          </a:p>
          <a:p>
            <a:pPr lvl="0"/>
            <a:r>
              <a:rPr lang="en-US" dirty="0"/>
              <a:t>We can do this with a layer 3 sending using a scapy </a:t>
            </a:r>
            <a:r>
              <a:rPr lang="en-US" b="1" dirty="0" err="1"/>
              <a:t>srloop</a:t>
            </a:r>
            <a:r>
              <a:rPr lang="en-US" b="1" dirty="0"/>
              <a:t>()</a:t>
            </a:r>
            <a:r>
              <a:rPr lang="en-US" dirty="0"/>
              <a:t> function , which sends the same packets and prints results continuously </a:t>
            </a:r>
          </a:p>
          <a:p>
            <a:pPr marL="0" indent="0">
              <a:buNone/>
            </a:pPr>
            <a:r>
              <a:rPr lang="en-US" dirty="0" smtClean="0">
                <a:latin typeface="Courier New" pitchFamily="49" charset="0"/>
                <a:cs typeface="Courier New" pitchFamily="49" charset="0"/>
              </a:rPr>
              <a:t>&gt;&gt;&gt;</a:t>
            </a:r>
            <a:r>
              <a:rPr lang="en-US" dirty="0" err="1">
                <a:latin typeface="Courier New" pitchFamily="49" charset="0"/>
                <a:cs typeface="Courier New" pitchFamily="49" charset="0"/>
              </a:rPr>
              <a:t>srloop</a:t>
            </a:r>
            <a:r>
              <a:rPr lang="en-US" dirty="0">
                <a:latin typeface="Courier New" pitchFamily="49" charset="0"/>
                <a:cs typeface="Courier New" pitchFamily="49" charset="0"/>
              </a:rPr>
              <a:t>(packet)</a:t>
            </a:r>
          </a:p>
          <a:p>
            <a:pPr marL="0" indent="0">
              <a:buNone/>
            </a:pPr>
            <a:r>
              <a:rPr lang="en-US" dirty="0" smtClean="0">
                <a:latin typeface="Courier New" pitchFamily="49" charset="0"/>
                <a:cs typeface="Courier New" pitchFamily="49" charset="0"/>
              </a:rPr>
              <a:t>&gt;&gt;&gt;</a:t>
            </a:r>
            <a:r>
              <a:rPr lang="en-US" dirty="0">
                <a:latin typeface="Courier New" pitchFamily="49" charset="0"/>
                <a:cs typeface="Courier New" pitchFamily="49" charset="0"/>
              </a:rPr>
              <a:t>Packet=IP(</a:t>
            </a:r>
            <a:r>
              <a:rPr lang="en-US" dirty="0" err="1">
                <a:latin typeface="Courier New" pitchFamily="49" charset="0"/>
                <a:cs typeface="Courier New" pitchFamily="49" charset="0"/>
              </a:rPr>
              <a:t>dst</a:t>
            </a:r>
            <a:r>
              <a:rPr lang="en-US" dirty="0">
                <a:latin typeface="Courier New" pitchFamily="49" charset="0"/>
                <a:cs typeface="Courier New" pitchFamily="49" charset="0"/>
              </a:rPr>
              <a:t>=” 10.5.10.3”)/ICMP()</a:t>
            </a:r>
          </a:p>
          <a:p>
            <a:pPr marL="0" indent="0">
              <a:buNone/>
            </a:pPr>
            <a:r>
              <a:rPr lang="en-US" dirty="0">
                <a:latin typeface="Courier New" pitchFamily="49" charset="0"/>
                <a:cs typeface="Courier New" pitchFamily="49" charset="0"/>
              </a:rPr>
              <a:t>&gt;&gt;&gt; </a:t>
            </a:r>
            <a:r>
              <a:rPr lang="en-US" dirty="0" err="1">
                <a:latin typeface="Courier New" pitchFamily="49" charset="0"/>
                <a:cs typeface="Courier New" pitchFamily="49" charset="0"/>
              </a:rPr>
              <a:t>srloop</a:t>
            </a:r>
            <a:r>
              <a:rPr lang="en-US" dirty="0">
                <a:latin typeface="Courier New" pitchFamily="49" charset="0"/>
                <a:cs typeface="Courier New" pitchFamily="49" charset="0"/>
              </a:rPr>
              <a:t>(Packet)</a:t>
            </a:r>
          </a:p>
          <a:p>
            <a:pPr lvl="0"/>
            <a:r>
              <a:rPr lang="en-US" dirty="0"/>
              <a:t>We can accomplish this with python for loop (which can let us change packet setting as the loop runs</a:t>
            </a:r>
          </a:p>
          <a:p>
            <a:pPr marL="0" indent="0">
              <a:buNone/>
            </a:pPr>
            <a:r>
              <a:rPr lang="en-US" dirty="0">
                <a:latin typeface="Courier New" pitchFamily="49" charset="0"/>
                <a:cs typeface="Courier New" pitchFamily="49" charset="0"/>
              </a:rPr>
              <a:t>&gt;&gt;&gt; for &lt;</a:t>
            </a:r>
            <a:r>
              <a:rPr lang="en-US" dirty="0" err="1">
                <a:latin typeface="Courier New" pitchFamily="49" charset="0"/>
                <a:cs typeface="Courier New" pitchFamily="49" charset="0"/>
              </a:rPr>
              <a:t>var</a:t>
            </a:r>
            <a:r>
              <a:rPr lang="en-US" dirty="0">
                <a:latin typeface="Courier New" pitchFamily="49" charset="0"/>
                <a:cs typeface="Courier New" pitchFamily="49" charset="0"/>
              </a:rPr>
              <a:t>&gt; in &lt;list&gt;:</a:t>
            </a:r>
          </a:p>
          <a:p>
            <a:pPr marL="0" indent="0">
              <a:buNone/>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   statement</a:t>
            </a:r>
            <a:endParaRPr lang="en-US" dirty="0">
              <a:latin typeface="Courier New" pitchFamily="49" charset="0"/>
              <a:cs typeface="Courier New" pitchFamily="49" charset="0"/>
            </a:endParaRPr>
          </a:p>
          <a:p>
            <a:r>
              <a:rPr lang="en-US" dirty="0"/>
              <a:t>Note that indentation is mandatory in the statement section (four spaces)</a:t>
            </a:r>
            <a:endParaRPr lang="en-US" b="1" dirty="0"/>
          </a:p>
        </p:txBody>
      </p:sp>
    </p:spTree>
    <p:extLst>
      <p:ext uri="{BB962C8B-B14F-4D97-AF65-F5344CB8AC3E}">
        <p14:creationId xmlns:p14="http://schemas.microsoft.com/office/powerpoint/2010/main" val="34802650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Scapy </a:t>
            </a:r>
            <a:r>
              <a:rPr lang="en-US" b="1" dirty="0" smtClean="0"/>
              <a:t>: Port </a:t>
            </a:r>
            <a:r>
              <a:rPr lang="en-US" b="1" dirty="0"/>
              <a:t>Scanner</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We can make a simple port scanner using</a:t>
            </a:r>
          </a:p>
          <a:p>
            <a:pPr marL="0" indent="0">
              <a:buNone/>
            </a:pPr>
            <a:r>
              <a:rPr lang="en-US" sz="1700" dirty="0">
                <a:latin typeface="Courier New" pitchFamily="49" charset="0"/>
                <a:cs typeface="Courier New" pitchFamily="49" charset="0"/>
              </a:rPr>
              <a:t>&gt;&gt;&gt;Packet=IP(</a:t>
            </a:r>
            <a:r>
              <a:rPr lang="en-US" sz="1700" dirty="0" err="1">
                <a:latin typeface="Courier New" pitchFamily="49" charset="0"/>
                <a:cs typeface="Courier New" pitchFamily="49" charset="0"/>
              </a:rPr>
              <a:t>dst</a:t>
            </a:r>
            <a:r>
              <a:rPr lang="en-US" sz="1700" dirty="0" smtClean="0">
                <a:latin typeface="Courier New" pitchFamily="49" charset="0"/>
                <a:cs typeface="Courier New" pitchFamily="49" charset="0"/>
              </a:rPr>
              <a:t>=”</a:t>
            </a:r>
            <a:r>
              <a:rPr lang="en-US" sz="1800" dirty="0">
                <a:latin typeface="Courier New" pitchFamily="49" charset="0"/>
                <a:cs typeface="Courier New" pitchFamily="49" charset="0"/>
              </a:rPr>
              <a:t> 10.5.10.3</a:t>
            </a:r>
            <a:r>
              <a:rPr lang="en-US" sz="1700" dirty="0" smtClean="0">
                <a:latin typeface="Courier New" pitchFamily="49" charset="0"/>
                <a:cs typeface="Courier New" pitchFamily="49" charset="0"/>
              </a:rPr>
              <a:t>”)/</a:t>
            </a:r>
            <a:r>
              <a:rPr lang="en-US" sz="1700" dirty="0">
                <a:latin typeface="Courier New" pitchFamily="49" charset="0"/>
                <a:cs typeface="Courier New" pitchFamily="49" charset="0"/>
              </a:rPr>
              <a:t>TCP(</a:t>
            </a:r>
            <a:r>
              <a:rPr lang="en-US" sz="1700" dirty="0" err="1">
                <a:latin typeface="Courier New" pitchFamily="49" charset="0"/>
                <a:cs typeface="Courier New" pitchFamily="49" charset="0"/>
              </a:rPr>
              <a:t>dport</a:t>
            </a:r>
            <a:r>
              <a:rPr lang="en-US" sz="1700" dirty="0">
                <a:latin typeface="Courier New" pitchFamily="49" charset="0"/>
                <a:cs typeface="Courier New" pitchFamily="49" charset="0"/>
              </a:rPr>
              <a:t>=(1,1024), flags=”S”)</a:t>
            </a:r>
          </a:p>
          <a:p>
            <a:pPr marL="0" indent="0">
              <a:buNone/>
            </a:pPr>
            <a:r>
              <a:rPr lang="en-US" dirty="0">
                <a:latin typeface="Courier New" pitchFamily="49" charset="0"/>
                <a:cs typeface="Courier New" pitchFamily="49" charset="0"/>
              </a:rPr>
              <a:t>&gt;&gt;&gt; </a:t>
            </a:r>
            <a:r>
              <a:rPr lang="en-US" dirty="0" err="1">
                <a:latin typeface="Courier New" pitchFamily="49" charset="0"/>
                <a:cs typeface="Courier New" pitchFamily="49" charset="0"/>
              </a:rPr>
              <a:t>ans,unans</a:t>
            </a:r>
            <a:r>
              <a:rPr lang="en-US" dirty="0">
                <a:latin typeface="Courier New" pitchFamily="49" charset="0"/>
                <a:cs typeface="Courier New" pitchFamily="49" charset="0"/>
              </a:rPr>
              <a:t>=</a:t>
            </a:r>
            <a:r>
              <a:rPr lang="en-US" dirty="0" err="1">
                <a:latin typeface="Courier New" pitchFamily="49" charset="0"/>
                <a:cs typeface="Courier New" pitchFamily="49" charset="0"/>
              </a:rPr>
              <a:t>sr</a:t>
            </a:r>
            <a:r>
              <a:rPr lang="en-US" dirty="0">
                <a:latin typeface="Courier New" pitchFamily="49" charset="0"/>
                <a:cs typeface="Courier New" pitchFamily="49" charset="0"/>
              </a:rPr>
              <a:t>(Packet)</a:t>
            </a:r>
          </a:p>
          <a:p>
            <a:pPr lvl="0"/>
            <a:r>
              <a:rPr lang="en-US" dirty="0"/>
              <a:t>Searching through those answers to find open ports is a pain</a:t>
            </a:r>
          </a:p>
          <a:p>
            <a:pPr marL="0" indent="0">
              <a:buNone/>
            </a:pPr>
            <a:r>
              <a:rPr lang="en-US" dirty="0">
                <a:latin typeface="Courier New" pitchFamily="49" charset="0"/>
                <a:cs typeface="Courier New" pitchFamily="49" charset="0"/>
              </a:rPr>
              <a:t>&gt;&gt;&gt;</a:t>
            </a:r>
            <a:r>
              <a:rPr lang="en-US" dirty="0" err="1">
                <a:latin typeface="Courier New" pitchFamily="49" charset="0"/>
                <a:cs typeface="Courier New" pitchFamily="49" charset="0"/>
              </a:rPr>
              <a:t>ans</a:t>
            </a:r>
            <a:r>
              <a:rPr lang="en-US" dirty="0">
                <a:latin typeface="Courier New" pitchFamily="49" charset="0"/>
                <a:cs typeface="Courier New" pitchFamily="49" charset="0"/>
              </a:rPr>
              <a:t>[0] packet sent and received</a:t>
            </a:r>
          </a:p>
          <a:p>
            <a:pPr marL="0" indent="0">
              <a:buNone/>
            </a:pPr>
            <a:r>
              <a:rPr lang="en-US" dirty="0">
                <a:latin typeface="Courier New" pitchFamily="49" charset="0"/>
                <a:cs typeface="Courier New" pitchFamily="49" charset="0"/>
              </a:rPr>
              <a:t>&gt;&gt;&gt;</a:t>
            </a:r>
            <a:r>
              <a:rPr lang="en-US" dirty="0" err="1">
                <a:latin typeface="Courier New" pitchFamily="49" charset="0"/>
                <a:cs typeface="Courier New" pitchFamily="49" charset="0"/>
              </a:rPr>
              <a:t>ans</a:t>
            </a:r>
            <a:r>
              <a:rPr lang="en-US" dirty="0">
                <a:latin typeface="Courier New" pitchFamily="49" charset="0"/>
                <a:cs typeface="Courier New" pitchFamily="49" charset="0"/>
              </a:rPr>
              <a:t>[0][0] packet sent</a:t>
            </a:r>
          </a:p>
          <a:p>
            <a:pPr marL="0" indent="0">
              <a:buNone/>
            </a:pPr>
            <a:r>
              <a:rPr lang="en-US" dirty="0">
                <a:latin typeface="Courier New" pitchFamily="49" charset="0"/>
                <a:cs typeface="Courier New" pitchFamily="49" charset="0"/>
              </a:rPr>
              <a:t>&gt;&gt;&gt;</a:t>
            </a:r>
            <a:r>
              <a:rPr lang="en-US" dirty="0" err="1">
                <a:latin typeface="Courier New" pitchFamily="49" charset="0"/>
                <a:cs typeface="Courier New" pitchFamily="49" charset="0"/>
              </a:rPr>
              <a:t>ans</a:t>
            </a:r>
            <a:r>
              <a:rPr lang="en-US" dirty="0">
                <a:latin typeface="Courier New" pitchFamily="49" charset="0"/>
                <a:cs typeface="Courier New" pitchFamily="49" charset="0"/>
              </a:rPr>
              <a:t>[0][1] packet received</a:t>
            </a:r>
          </a:p>
          <a:p>
            <a:pPr marL="0" indent="0">
              <a:buNone/>
            </a:pPr>
            <a:r>
              <a:rPr lang="en-US" dirty="0">
                <a:latin typeface="Courier New" pitchFamily="49" charset="0"/>
                <a:cs typeface="Courier New" pitchFamily="49" charset="0"/>
              </a:rPr>
              <a:t>&gt;&gt;&gt;</a:t>
            </a:r>
            <a:r>
              <a:rPr lang="en-US" dirty="0" err="1">
                <a:latin typeface="Courier New" pitchFamily="49" charset="0"/>
                <a:cs typeface="Courier New" pitchFamily="49" charset="0"/>
              </a:rPr>
              <a:t>ans</a:t>
            </a:r>
            <a:r>
              <a:rPr lang="en-US" dirty="0">
                <a:latin typeface="Courier New" pitchFamily="49" charset="0"/>
                <a:cs typeface="Courier New" pitchFamily="49" charset="0"/>
              </a:rPr>
              <a:t>[0][1][0] IP header</a:t>
            </a:r>
          </a:p>
          <a:p>
            <a:pPr marL="0" indent="0">
              <a:buNone/>
            </a:pPr>
            <a:r>
              <a:rPr lang="en-US" dirty="0">
                <a:latin typeface="Courier New" pitchFamily="49" charset="0"/>
                <a:cs typeface="Courier New" pitchFamily="49" charset="0"/>
              </a:rPr>
              <a:t>&gt;&gt;&gt;</a:t>
            </a:r>
            <a:r>
              <a:rPr lang="en-US" dirty="0" err="1">
                <a:latin typeface="Courier New" pitchFamily="49" charset="0"/>
                <a:cs typeface="Courier New" pitchFamily="49" charset="0"/>
              </a:rPr>
              <a:t>ans</a:t>
            </a:r>
            <a:r>
              <a:rPr lang="en-US" dirty="0">
                <a:latin typeface="Courier New" pitchFamily="49" charset="0"/>
                <a:cs typeface="Courier New" pitchFamily="49" charset="0"/>
              </a:rPr>
              <a:t>[0][1][1] TCP header</a:t>
            </a:r>
          </a:p>
          <a:p>
            <a:pPr marL="0" indent="0">
              <a:buNone/>
            </a:pPr>
            <a:r>
              <a:rPr lang="en-US" dirty="0">
                <a:latin typeface="Courier New" pitchFamily="49" charset="0"/>
                <a:cs typeface="Courier New" pitchFamily="49" charset="0"/>
              </a:rPr>
              <a:t>&gt;&gt;&gt;</a:t>
            </a:r>
            <a:r>
              <a:rPr lang="en-US" dirty="0" err="1">
                <a:latin typeface="Courier New" pitchFamily="49" charset="0"/>
                <a:cs typeface="Courier New" pitchFamily="49" charset="0"/>
              </a:rPr>
              <a:t>ans</a:t>
            </a:r>
            <a:r>
              <a:rPr lang="en-US" dirty="0">
                <a:latin typeface="Courier New" pitchFamily="49" charset="0"/>
                <a:cs typeface="Courier New" pitchFamily="49" charset="0"/>
              </a:rPr>
              <a:t>[0][1][2] </a:t>
            </a:r>
            <a:r>
              <a:rPr lang="en-US" dirty="0" smtClean="0">
                <a:latin typeface="Courier New" pitchFamily="49" charset="0"/>
                <a:cs typeface="Courier New" pitchFamily="49" charset="0"/>
              </a:rPr>
              <a:t>payload (padding)</a:t>
            </a:r>
            <a:endParaRPr lang="en-US" dirty="0">
              <a:latin typeface="Courier New" pitchFamily="49" charset="0"/>
              <a:cs typeface="Courier New" pitchFamily="49" charset="0"/>
            </a:endParaRPr>
          </a:p>
          <a:p>
            <a:endParaRPr lang="en-US" dirty="0"/>
          </a:p>
          <a:p>
            <a:pPr marL="0" indent="0">
              <a:buNone/>
            </a:pP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5840989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Scapy : Port </a:t>
            </a:r>
            <a:r>
              <a:rPr lang="en-US" b="1" dirty="0" smtClean="0"/>
              <a:t>Scanner….</a:t>
            </a:r>
            <a:endParaRPr lang="en-US" dirty="0"/>
          </a:p>
        </p:txBody>
      </p:sp>
      <p:sp>
        <p:nvSpPr>
          <p:cNvPr id="3" name="Content Placeholder 2"/>
          <p:cNvSpPr>
            <a:spLocks noGrp="1"/>
          </p:cNvSpPr>
          <p:nvPr>
            <p:ph idx="1"/>
          </p:nvPr>
        </p:nvSpPr>
        <p:spPr/>
        <p:txBody>
          <a:bodyPr>
            <a:normAutofit/>
          </a:bodyPr>
          <a:lstStyle/>
          <a:p>
            <a:r>
              <a:rPr lang="en-US" dirty="0"/>
              <a:t>This can be done by for loop</a:t>
            </a:r>
          </a:p>
          <a:p>
            <a:r>
              <a:rPr lang="en-US" dirty="0"/>
              <a:t>&gt;&gt;&gt; for a in </a:t>
            </a:r>
            <a:r>
              <a:rPr lang="en-US" dirty="0" err="1"/>
              <a:t>ans</a:t>
            </a:r>
            <a:r>
              <a:rPr lang="en-US" dirty="0"/>
              <a:t> ----------- </a:t>
            </a:r>
            <a:r>
              <a:rPr lang="en-US" dirty="0" err="1"/>
              <a:t>ans</a:t>
            </a:r>
            <a:r>
              <a:rPr lang="en-US" dirty="0"/>
              <a:t>[N], </a:t>
            </a:r>
            <a:endParaRPr lang="en-US" dirty="0" smtClean="0"/>
          </a:p>
          <a:p>
            <a:pPr marL="0" indent="0">
              <a:buNone/>
            </a:pPr>
            <a:r>
              <a:rPr lang="en-US" dirty="0"/>
              <a:t>	</a:t>
            </a:r>
            <a:r>
              <a:rPr lang="en-US" dirty="0" smtClean="0"/>
              <a:t>If </a:t>
            </a:r>
            <a:r>
              <a:rPr lang="en-US" dirty="0"/>
              <a:t>a[1][1].flags==18; -------- a[N][1][1]  </a:t>
            </a:r>
            <a:endParaRPr lang="en-US" dirty="0" smtClean="0"/>
          </a:p>
          <a:p>
            <a:pPr marL="0" indent="0">
              <a:buNone/>
            </a:pPr>
            <a:r>
              <a:rPr lang="en-US" dirty="0" smtClean="0"/>
              <a:t>		print a[1].sport</a:t>
            </a:r>
            <a:endParaRPr lang="en-US" dirty="0"/>
          </a:p>
        </p:txBody>
      </p:sp>
    </p:spTree>
    <p:extLst>
      <p:ext uri="{BB962C8B-B14F-4D97-AF65-F5344CB8AC3E}">
        <p14:creationId xmlns:p14="http://schemas.microsoft.com/office/powerpoint/2010/main" val="22897189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Exercise: </a:t>
            </a:r>
            <a:r>
              <a:rPr lang="en-US" b="1" dirty="0" smtClean="0"/>
              <a:t>Scapy </a:t>
            </a:r>
            <a:r>
              <a:rPr lang="en-US" b="1" dirty="0"/>
              <a:t>and </a:t>
            </a:r>
            <a:r>
              <a:rPr lang="en-US" b="1" dirty="0" smtClean="0"/>
              <a:t>tcpdump</a:t>
            </a:r>
            <a:endParaRPr lang="en-US" b="1" dirty="0"/>
          </a:p>
        </p:txBody>
      </p:sp>
      <p:sp>
        <p:nvSpPr>
          <p:cNvPr id="3" name="Content Placeholder 2"/>
          <p:cNvSpPr>
            <a:spLocks noGrp="1"/>
          </p:cNvSpPr>
          <p:nvPr>
            <p:ph idx="1"/>
          </p:nvPr>
        </p:nvSpPr>
        <p:spPr/>
        <p:txBody>
          <a:bodyPr>
            <a:normAutofit/>
          </a:bodyPr>
          <a:lstStyle/>
          <a:p>
            <a:r>
              <a:rPr lang="en-US" dirty="0"/>
              <a:t>We are </a:t>
            </a:r>
            <a:r>
              <a:rPr lang="en-US" dirty="0" smtClean="0"/>
              <a:t>going </a:t>
            </a:r>
            <a:r>
              <a:rPr lang="en-US" dirty="0"/>
              <a:t>to experiment </a:t>
            </a:r>
            <a:r>
              <a:rPr lang="en-US" dirty="0" smtClean="0"/>
              <a:t>with tcpdump </a:t>
            </a:r>
            <a:r>
              <a:rPr lang="en-US" dirty="0"/>
              <a:t>and </a:t>
            </a:r>
            <a:r>
              <a:rPr lang="en-US" dirty="0" smtClean="0"/>
              <a:t>Scapy…</a:t>
            </a:r>
            <a:endParaRPr lang="en-US" dirty="0"/>
          </a:p>
          <a:p>
            <a:r>
              <a:rPr lang="en-US" dirty="0" smtClean="0"/>
              <a:t>...Sharpening </a:t>
            </a:r>
            <a:r>
              <a:rPr lang="en-US" dirty="0"/>
              <a:t>our skills </a:t>
            </a:r>
            <a:r>
              <a:rPr lang="en-US" dirty="0" smtClean="0"/>
              <a:t>to </a:t>
            </a:r>
            <a:r>
              <a:rPr lang="en-US" dirty="0"/>
              <a:t>formulate </a:t>
            </a:r>
            <a:r>
              <a:rPr lang="en-US" dirty="0" smtClean="0"/>
              <a:t>packets</a:t>
            </a:r>
            <a:endParaRPr lang="en-US" dirty="0"/>
          </a:p>
          <a:p>
            <a:pPr marL="0" indent="0">
              <a:buNone/>
            </a:pPr>
            <a:r>
              <a:rPr lang="en-US" dirty="0" smtClean="0"/>
              <a:t>    and </a:t>
            </a:r>
            <a:r>
              <a:rPr lang="en-US" dirty="0"/>
              <a:t>get </a:t>
            </a:r>
            <a:r>
              <a:rPr lang="en-US" dirty="0" smtClean="0"/>
              <a:t>response</a:t>
            </a:r>
            <a:endParaRPr lang="en-US" dirty="0"/>
          </a:p>
          <a:p>
            <a:pPr lvl="1"/>
            <a:r>
              <a:rPr lang="en-US" dirty="0" smtClean="0">
                <a:hlinkClick r:id="rId2" action="ppaction://hlinkfile"/>
              </a:rPr>
              <a:t>Sniffing default behavior of </a:t>
            </a:r>
            <a:r>
              <a:rPr lang="en-US" dirty="0">
                <a:hlinkClick r:id="rId2" action="ppaction://hlinkfile"/>
              </a:rPr>
              <a:t>Scapy</a:t>
            </a:r>
          </a:p>
          <a:p>
            <a:pPr lvl="1"/>
            <a:r>
              <a:rPr lang="en-US" dirty="0" smtClean="0">
                <a:hlinkClick r:id="rId2" action="ppaction://hlinkfile"/>
              </a:rPr>
              <a:t>Looking </a:t>
            </a:r>
            <a:r>
              <a:rPr lang="en-US" dirty="0">
                <a:hlinkClick r:id="rId2" action="ppaction://hlinkfile"/>
              </a:rPr>
              <a:t>at ICMP payload behavior</a:t>
            </a:r>
          </a:p>
          <a:p>
            <a:pPr lvl="1"/>
            <a:r>
              <a:rPr lang="en-US" dirty="0" smtClean="0">
                <a:hlinkClick r:id="rId2" action="ppaction://hlinkfile"/>
              </a:rPr>
              <a:t>Crafting </a:t>
            </a:r>
            <a:r>
              <a:rPr lang="en-US" dirty="0">
                <a:hlinkClick r:id="rId2" action="ppaction://hlinkfile"/>
              </a:rPr>
              <a:t>Land packets</a:t>
            </a:r>
          </a:p>
          <a:p>
            <a:pPr lvl="1"/>
            <a:r>
              <a:rPr lang="en-US" dirty="0" smtClean="0">
                <a:hlinkClick r:id="rId2" action="ppaction://hlinkfile"/>
              </a:rPr>
              <a:t>Conducting </a:t>
            </a:r>
            <a:r>
              <a:rPr lang="en-US" dirty="0">
                <a:hlinkClick r:id="rId2" action="ppaction://hlinkfile"/>
              </a:rPr>
              <a:t>sweeps of a </a:t>
            </a:r>
            <a:r>
              <a:rPr lang="en-US" dirty="0" smtClean="0">
                <a:hlinkClick r:id="rId2" action="ppaction://hlinkfile"/>
              </a:rPr>
              <a:t>target  envir</a:t>
            </a:r>
            <a:r>
              <a:rPr lang="en-US" dirty="0">
                <a:hlinkClick r:id="rId2" action="ppaction://hlinkfile"/>
              </a:rPr>
              <a:t>o</a:t>
            </a:r>
            <a:r>
              <a:rPr lang="en-US" dirty="0" smtClean="0">
                <a:hlinkClick r:id="rId2" action="ppaction://hlinkfile"/>
              </a:rPr>
              <a:t>nment</a:t>
            </a:r>
            <a:endParaRPr lang="en-US" dirty="0"/>
          </a:p>
          <a:p>
            <a:pPr lvl="1"/>
            <a:endParaRPr lang="en-US" b="1" dirty="0"/>
          </a:p>
        </p:txBody>
      </p:sp>
    </p:spTree>
    <p:extLst>
      <p:ext uri="{BB962C8B-B14F-4D97-AF65-F5344CB8AC3E}">
        <p14:creationId xmlns:p14="http://schemas.microsoft.com/office/powerpoint/2010/main" val="9461062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 </a:t>
            </a:r>
            <a:r>
              <a:rPr lang="en-US" dirty="0"/>
              <a:t/>
            </a:r>
            <a:br>
              <a:rPr lang="en-US" dirty="0"/>
            </a:br>
            <a:r>
              <a:rPr lang="en-US" b="1" dirty="0"/>
              <a:t> </a:t>
            </a:r>
            <a:r>
              <a:rPr lang="en-US" dirty="0"/>
              <a:t/>
            </a:r>
            <a:br>
              <a:rPr lang="en-US" dirty="0"/>
            </a:br>
            <a:r>
              <a:rPr lang="en-US" b="1" dirty="0"/>
              <a:t> </a:t>
            </a:r>
            <a:r>
              <a:rPr lang="en-US" dirty="0"/>
              <a:t/>
            </a:r>
            <a:br>
              <a:rPr lang="en-US" dirty="0"/>
            </a:br>
            <a:r>
              <a:rPr lang="en-US" dirty="0" smtClean="0">
                <a:effectLst/>
              </a:rPr>
              <a:t/>
            </a:r>
            <a:br>
              <a:rPr lang="en-US" dirty="0" smtClean="0">
                <a:effectLst/>
              </a:rPr>
            </a:br>
            <a:r>
              <a:rPr lang="en-US" b="1" dirty="0" smtClean="0"/>
              <a:t>NETWORK TRACING</a:t>
            </a:r>
            <a:r>
              <a:rPr lang="en-US" dirty="0"/>
              <a:t/>
            </a:r>
            <a:br>
              <a:rPr lang="en-US" dirty="0"/>
            </a:br>
            <a:r>
              <a:rPr lang="en-US" b="1" dirty="0"/>
              <a:t> </a:t>
            </a:r>
            <a:r>
              <a:rPr lang="en-US" dirty="0"/>
              <a:t/>
            </a:r>
            <a:br>
              <a:rPr lang="en-US" dirty="0"/>
            </a:br>
            <a:r>
              <a:rPr lang="en-US" dirty="0"/>
              <a:t> </a:t>
            </a:r>
            <a:br>
              <a:rPr lang="en-US" dirty="0"/>
            </a:br>
            <a:endParaRPr lang="en-US" dirty="0"/>
          </a:p>
        </p:txBody>
      </p:sp>
      <p:sp>
        <p:nvSpPr>
          <p:cNvPr id="3" name="Subtitle 2"/>
          <p:cNvSpPr>
            <a:spLocks noGrp="1"/>
          </p:cNvSpPr>
          <p:nvPr>
            <p:ph type="subTitle" idx="1"/>
          </p:nvPr>
        </p:nvSpPr>
        <p:spPr/>
        <p:txBody>
          <a:bodyPr>
            <a:normAutofit/>
          </a:bodyPr>
          <a:lstStyle/>
          <a:p>
            <a:pPr algn="r"/>
            <a:r>
              <a:rPr lang="en-US" dirty="0" smtClean="0"/>
              <a:t>			</a:t>
            </a:r>
            <a:endParaRPr lang="en-US" sz="2000" dirty="0"/>
          </a:p>
        </p:txBody>
      </p:sp>
      <p:cxnSp>
        <p:nvCxnSpPr>
          <p:cNvPr id="4" name="Straight Connector 3"/>
          <p:cNvCxnSpPr/>
          <p:nvPr/>
        </p:nvCxnSpPr>
        <p:spPr>
          <a:xfrm>
            <a:off x="1447800" y="2362200"/>
            <a:ext cx="635317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600199" y="3581400"/>
            <a:ext cx="6353175"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0589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IPv4 Header and TTL Field</a:t>
            </a:r>
          </a:p>
        </p:txBody>
      </p:sp>
      <p:sp>
        <p:nvSpPr>
          <p:cNvPr id="3" name="Content Placeholder 2"/>
          <p:cNvSpPr>
            <a:spLocks noGrp="1"/>
          </p:cNvSpPr>
          <p:nvPr>
            <p:ph idx="1"/>
          </p:nvPr>
        </p:nvSpPr>
        <p:spPr/>
        <p:txBody>
          <a:bodyPr>
            <a:normAutofit/>
          </a:bodyPr>
          <a:lstStyle/>
          <a:p>
            <a:endParaRPr lang="en-US" dirty="0" smtClean="0">
              <a:latin typeface="Courier New" pitchFamily="49" charset="0"/>
              <a:cs typeface="Courier New" pitchFamily="49" charset="0"/>
            </a:endParaRPr>
          </a:p>
          <a:p>
            <a:pPr marL="0" indent="0">
              <a:buNone/>
            </a:pPr>
            <a:r>
              <a:rPr lang="en-US" dirty="0" smtClean="0">
                <a:latin typeface="Courier New" pitchFamily="49" charset="0"/>
                <a:cs typeface="Courier New" pitchFamily="49" charset="0"/>
              </a:rPr>
              <a:t> </a:t>
            </a:r>
            <a:endParaRPr lang="en-US" dirty="0">
              <a:latin typeface="Courier New" pitchFamily="49" charset="0"/>
              <a:cs typeface="Courier New" pitchFamily="49" charset="0"/>
            </a:endParaRPr>
          </a:p>
          <a:p>
            <a:endParaRPr lang="en-US" u="sng" dirty="0" smtClean="0"/>
          </a:p>
          <a:p>
            <a:endParaRPr lang="en-US" dirty="0"/>
          </a:p>
          <a:p>
            <a:endParaRPr lang="en-US" dirty="0" smtClean="0"/>
          </a:p>
          <a:p>
            <a:endParaRPr lang="en-US" dirty="0"/>
          </a:p>
          <a:p>
            <a:endParaRPr lang="en-US" dirty="0"/>
          </a:p>
        </p:txBody>
      </p:sp>
      <p:grpSp>
        <p:nvGrpSpPr>
          <p:cNvPr id="41" name="Group 40"/>
          <p:cNvGrpSpPr/>
          <p:nvPr/>
        </p:nvGrpSpPr>
        <p:grpSpPr>
          <a:xfrm>
            <a:off x="1524000" y="1209675"/>
            <a:ext cx="6324600" cy="5080000"/>
            <a:chOff x="1524000" y="1209675"/>
            <a:chExt cx="6324600" cy="5080000"/>
          </a:xfrm>
        </p:grpSpPr>
        <p:grpSp>
          <p:nvGrpSpPr>
            <p:cNvPr id="6" name="Group 55"/>
            <p:cNvGrpSpPr>
              <a:grpSpLocks/>
            </p:cNvGrpSpPr>
            <p:nvPr/>
          </p:nvGrpSpPr>
          <p:grpSpPr bwMode="auto">
            <a:xfrm>
              <a:off x="1524000" y="1209675"/>
              <a:ext cx="6324600" cy="5080000"/>
              <a:chOff x="1929" y="607"/>
              <a:chExt cx="2600" cy="3355"/>
            </a:xfrm>
          </p:grpSpPr>
          <p:sp>
            <p:nvSpPr>
              <p:cNvPr id="7" name="Rectangle 4"/>
              <p:cNvSpPr>
                <a:spLocks noChangeArrowheads="1"/>
              </p:cNvSpPr>
              <p:nvPr/>
            </p:nvSpPr>
            <p:spPr bwMode="auto">
              <a:xfrm>
                <a:off x="2040" y="868"/>
                <a:ext cx="2489" cy="3039"/>
              </a:xfrm>
              <a:prstGeom prst="rect">
                <a:avLst/>
              </a:prstGeom>
              <a:solidFill>
                <a:srgbClr val="000099"/>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Rectangle 5"/>
              <p:cNvSpPr>
                <a:spLocks noChangeArrowheads="1"/>
              </p:cNvSpPr>
              <p:nvPr/>
            </p:nvSpPr>
            <p:spPr bwMode="auto">
              <a:xfrm>
                <a:off x="1980" y="935"/>
                <a:ext cx="2489" cy="302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a:p>
            </p:txBody>
          </p:sp>
          <p:sp>
            <p:nvSpPr>
              <p:cNvPr id="9" name="Text Box 6"/>
              <p:cNvSpPr txBox="1">
                <a:spLocks noChangeArrowheads="1"/>
              </p:cNvSpPr>
              <p:nvPr/>
            </p:nvSpPr>
            <p:spPr bwMode="auto">
              <a:xfrm>
                <a:off x="1954" y="973"/>
                <a:ext cx="3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1800"/>
                  <a:t>ver</a:t>
                </a:r>
                <a:endParaRPr lang="en-US"/>
              </a:p>
            </p:txBody>
          </p:sp>
          <p:sp>
            <p:nvSpPr>
              <p:cNvPr id="10" name="Text Box 7"/>
              <p:cNvSpPr txBox="1">
                <a:spLocks noChangeArrowheads="1"/>
              </p:cNvSpPr>
              <p:nvPr/>
            </p:nvSpPr>
            <p:spPr bwMode="auto">
              <a:xfrm>
                <a:off x="3529" y="1012"/>
                <a:ext cx="50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mtClean="0"/>
                  <a:t>length</a:t>
                </a:r>
              </a:p>
            </p:txBody>
          </p:sp>
          <p:sp>
            <p:nvSpPr>
              <p:cNvPr id="11" name="Line 8"/>
              <p:cNvSpPr>
                <a:spLocks noChangeShapeType="1"/>
              </p:cNvSpPr>
              <p:nvPr/>
            </p:nvSpPr>
            <p:spPr bwMode="auto">
              <a:xfrm>
                <a:off x="1988" y="1261"/>
                <a:ext cx="2486" cy="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 name="Line 9"/>
              <p:cNvSpPr>
                <a:spLocks noChangeShapeType="1"/>
              </p:cNvSpPr>
              <p:nvPr/>
            </p:nvSpPr>
            <p:spPr bwMode="auto">
              <a:xfrm flipH="1" flipV="1">
                <a:off x="3210" y="941"/>
                <a:ext cx="0" cy="3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3" name="Text Box 10"/>
              <p:cNvSpPr txBox="1">
                <a:spLocks noChangeArrowheads="1"/>
              </p:cNvSpPr>
              <p:nvPr/>
            </p:nvSpPr>
            <p:spPr bwMode="auto">
              <a:xfrm>
                <a:off x="2922" y="607"/>
                <a:ext cx="54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1800"/>
                  <a:t>32 bits</a:t>
                </a:r>
                <a:endParaRPr lang="en-US"/>
              </a:p>
            </p:txBody>
          </p:sp>
          <p:sp>
            <p:nvSpPr>
              <p:cNvPr id="14" name="Line 11"/>
              <p:cNvSpPr>
                <a:spLocks noChangeShapeType="1"/>
              </p:cNvSpPr>
              <p:nvPr/>
            </p:nvSpPr>
            <p:spPr bwMode="auto">
              <a:xfrm>
                <a:off x="3552" y="762"/>
                <a:ext cx="899" cy="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5" name="Line 12"/>
              <p:cNvSpPr>
                <a:spLocks noChangeShapeType="1"/>
              </p:cNvSpPr>
              <p:nvPr/>
            </p:nvSpPr>
            <p:spPr bwMode="auto">
              <a:xfrm rot="10800000">
                <a:off x="1972" y="769"/>
                <a:ext cx="84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6" name="Text Box 13"/>
              <p:cNvSpPr txBox="1">
                <a:spLocks noChangeArrowheads="1"/>
              </p:cNvSpPr>
              <p:nvPr/>
            </p:nvSpPr>
            <p:spPr bwMode="auto">
              <a:xfrm>
                <a:off x="2606" y="2792"/>
                <a:ext cx="1351" cy="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2000" dirty="0"/>
                  <a:t>data </a:t>
                </a:r>
              </a:p>
              <a:p>
                <a:pPr algn="ctr"/>
                <a:r>
                  <a:rPr lang="en-US" sz="2000" dirty="0"/>
                  <a:t>(variable length,</a:t>
                </a:r>
              </a:p>
              <a:p>
                <a:pPr algn="ctr"/>
                <a:r>
                  <a:rPr lang="en-US" sz="2000" dirty="0"/>
                  <a:t>typically a TCP </a:t>
                </a:r>
              </a:p>
              <a:p>
                <a:pPr algn="ctr"/>
                <a:r>
                  <a:rPr lang="en-US" sz="2000" dirty="0"/>
                  <a:t>or UDP segment)</a:t>
                </a:r>
                <a:endParaRPr lang="en-US" dirty="0"/>
              </a:p>
            </p:txBody>
          </p:sp>
          <p:sp>
            <p:nvSpPr>
              <p:cNvPr id="17" name="Text Box 14"/>
              <p:cNvSpPr txBox="1">
                <a:spLocks noChangeArrowheads="1"/>
              </p:cNvSpPr>
              <p:nvPr/>
            </p:nvSpPr>
            <p:spPr bwMode="auto">
              <a:xfrm>
                <a:off x="1929" y="1320"/>
                <a:ext cx="135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1800"/>
                  <a:t>16-bit identifier</a:t>
                </a:r>
                <a:endParaRPr lang="en-US" sz="2000"/>
              </a:p>
            </p:txBody>
          </p:sp>
          <p:sp>
            <p:nvSpPr>
              <p:cNvPr id="18" name="Line 15"/>
              <p:cNvSpPr>
                <a:spLocks noChangeShapeType="1"/>
              </p:cNvSpPr>
              <p:nvPr/>
            </p:nvSpPr>
            <p:spPr bwMode="auto">
              <a:xfrm flipV="1">
                <a:off x="1984" y="2205"/>
                <a:ext cx="248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9" name="Line 16"/>
              <p:cNvSpPr>
                <a:spLocks noChangeShapeType="1"/>
              </p:cNvSpPr>
              <p:nvPr/>
            </p:nvSpPr>
            <p:spPr bwMode="auto">
              <a:xfrm flipV="1">
                <a:off x="1984" y="2505"/>
                <a:ext cx="248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0" name="Text Box 17"/>
              <p:cNvSpPr txBox="1">
                <a:spLocks noChangeArrowheads="1"/>
              </p:cNvSpPr>
              <p:nvPr/>
            </p:nvSpPr>
            <p:spPr bwMode="auto">
              <a:xfrm>
                <a:off x="3464" y="1549"/>
                <a:ext cx="80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mtClean="0"/>
                  <a:t>header</a:t>
                </a:r>
              </a:p>
              <a:p>
                <a:pPr algn="ctr">
                  <a:defRPr/>
                </a:pPr>
                <a:r>
                  <a:rPr lang="en-US" smtClean="0"/>
                  <a:t> checksum</a:t>
                </a:r>
              </a:p>
            </p:txBody>
          </p:sp>
          <p:sp>
            <p:nvSpPr>
              <p:cNvPr id="21" name="Text Box 18"/>
              <p:cNvSpPr txBox="1">
                <a:spLocks noChangeArrowheads="1"/>
              </p:cNvSpPr>
              <p:nvPr/>
            </p:nvSpPr>
            <p:spPr bwMode="auto">
              <a:xfrm>
                <a:off x="1988" y="1644"/>
                <a:ext cx="760" cy="244"/>
              </a:xfrm>
              <a:prstGeom prst="rect">
                <a:avLst/>
              </a:prstGeom>
              <a:ln>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b="1" dirty="0" smtClean="0"/>
                  <a:t>time to live</a:t>
                </a:r>
              </a:p>
            </p:txBody>
          </p:sp>
          <p:sp>
            <p:nvSpPr>
              <p:cNvPr id="22" name="Text Box 19"/>
              <p:cNvSpPr txBox="1">
                <a:spLocks noChangeArrowheads="1"/>
              </p:cNvSpPr>
              <p:nvPr/>
            </p:nvSpPr>
            <p:spPr bwMode="auto">
              <a:xfrm>
                <a:off x="2620" y="1959"/>
                <a:ext cx="1165" cy="244"/>
              </a:xfrm>
              <a:prstGeom prst="rect">
                <a:avLst/>
              </a:prstGeom>
              <a:ln/>
              <a:extLst/>
            </p:spPr>
            <p:style>
              <a:lnRef idx="1">
                <a:schemeClr val="accent1"/>
              </a:lnRef>
              <a:fillRef idx="2">
                <a:schemeClr val="accent1"/>
              </a:fillRef>
              <a:effectRef idx="1">
                <a:schemeClr val="accent1"/>
              </a:effectRef>
              <a:fontRef idx="minor">
                <a:schemeClr val="dk1"/>
              </a:fontRef>
            </p:style>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1800" b="1" dirty="0"/>
                  <a:t>32 bit source IP address</a:t>
                </a:r>
                <a:endParaRPr lang="en-US" b="1" dirty="0"/>
              </a:p>
            </p:txBody>
          </p:sp>
          <p:sp>
            <p:nvSpPr>
              <p:cNvPr id="23" name="Text Box 31"/>
              <p:cNvSpPr txBox="1">
                <a:spLocks noChangeArrowheads="1"/>
              </p:cNvSpPr>
              <p:nvPr/>
            </p:nvSpPr>
            <p:spPr bwMode="auto">
              <a:xfrm>
                <a:off x="2222" y="907"/>
                <a:ext cx="47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1800"/>
                  <a:t>head.</a:t>
                </a:r>
              </a:p>
              <a:p>
                <a:pPr algn="ctr"/>
                <a:r>
                  <a:rPr lang="en-US" sz="1800"/>
                  <a:t>len</a:t>
                </a:r>
                <a:endParaRPr lang="en-US"/>
              </a:p>
            </p:txBody>
          </p:sp>
          <p:sp>
            <p:nvSpPr>
              <p:cNvPr id="24" name="Text Box 32"/>
              <p:cNvSpPr txBox="1">
                <a:spLocks noChangeArrowheads="1"/>
              </p:cNvSpPr>
              <p:nvPr/>
            </p:nvSpPr>
            <p:spPr bwMode="auto">
              <a:xfrm>
                <a:off x="2646" y="901"/>
                <a:ext cx="57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1800" dirty="0"/>
                  <a:t>type of</a:t>
                </a:r>
              </a:p>
              <a:p>
                <a:pPr algn="ctr"/>
                <a:r>
                  <a:rPr lang="en-US" sz="1800" dirty="0"/>
                  <a:t>service</a:t>
                </a:r>
                <a:endParaRPr lang="en-US" dirty="0"/>
              </a:p>
            </p:txBody>
          </p:sp>
          <p:sp>
            <p:nvSpPr>
              <p:cNvPr id="25" name="Line 33"/>
              <p:cNvSpPr>
                <a:spLocks noChangeShapeType="1"/>
              </p:cNvSpPr>
              <p:nvPr/>
            </p:nvSpPr>
            <p:spPr bwMode="auto">
              <a:xfrm flipH="1" flipV="1">
                <a:off x="2646" y="938"/>
                <a:ext cx="0" cy="3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6" name="Line 34"/>
              <p:cNvSpPr>
                <a:spLocks noChangeShapeType="1"/>
              </p:cNvSpPr>
              <p:nvPr/>
            </p:nvSpPr>
            <p:spPr bwMode="auto">
              <a:xfrm flipH="1" flipV="1">
                <a:off x="2259" y="944"/>
                <a:ext cx="0" cy="3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7" name="Line 37"/>
              <p:cNvSpPr>
                <a:spLocks noChangeShapeType="1"/>
              </p:cNvSpPr>
              <p:nvPr/>
            </p:nvSpPr>
            <p:spPr bwMode="auto">
              <a:xfrm flipH="1" flipV="1">
                <a:off x="3210" y="1265"/>
                <a:ext cx="0" cy="3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8" name="Text Box 38"/>
              <p:cNvSpPr txBox="1">
                <a:spLocks noChangeArrowheads="1"/>
              </p:cNvSpPr>
              <p:nvPr/>
            </p:nvSpPr>
            <p:spPr bwMode="auto">
              <a:xfrm>
                <a:off x="3117" y="1314"/>
                <a:ext cx="48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1800"/>
                  <a:t>flgs</a:t>
                </a:r>
                <a:endParaRPr lang="en-US" sz="2000"/>
              </a:p>
            </p:txBody>
          </p:sp>
          <p:sp>
            <p:nvSpPr>
              <p:cNvPr id="29" name="Line 39"/>
              <p:cNvSpPr>
                <a:spLocks noChangeShapeType="1"/>
              </p:cNvSpPr>
              <p:nvPr/>
            </p:nvSpPr>
            <p:spPr bwMode="auto">
              <a:xfrm flipH="1" flipV="1">
                <a:off x="3504" y="1259"/>
                <a:ext cx="0" cy="3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0" name="Text Box 40"/>
              <p:cNvSpPr txBox="1">
                <a:spLocks noChangeArrowheads="1"/>
              </p:cNvSpPr>
              <p:nvPr/>
            </p:nvSpPr>
            <p:spPr bwMode="auto">
              <a:xfrm>
                <a:off x="3531" y="1230"/>
                <a:ext cx="90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1800"/>
                  <a:t>fragment</a:t>
                </a:r>
              </a:p>
              <a:p>
                <a:pPr algn="ctr"/>
                <a:r>
                  <a:rPr lang="en-US" sz="1800"/>
                  <a:t> offset</a:t>
                </a:r>
                <a:endParaRPr lang="en-US" sz="2000"/>
              </a:p>
            </p:txBody>
          </p:sp>
          <p:sp>
            <p:nvSpPr>
              <p:cNvPr id="31" name="Line 43"/>
              <p:cNvSpPr>
                <a:spLocks noChangeShapeType="1"/>
              </p:cNvSpPr>
              <p:nvPr/>
            </p:nvSpPr>
            <p:spPr bwMode="auto">
              <a:xfrm flipV="1">
                <a:off x="1984" y="1581"/>
                <a:ext cx="248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2" name="Line 44"/>
              <p:cNvSpPr>
                <a:spLocks noChangeShapeType="1"/>
              </p:cNvSpPr>
              <p:nvPr/>
            </p:nvSpPr>
            <p:spPr bwMode="auto">
              <a:xfrm flipH="1" flipV="1">
                <a:off x="3210" y="1583"/>
                <a:ext cx="0" cy="3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3" name="Line 45"/>
              <p:cNvSpPr>
                <a:spLocks noChangeShapeType="1"/>
              </p:cNvSpPr>
              <p:nvPr/>
            </p:nvSpPr>
            <p:spPr bwMode="auto">
              <a:xfrm flipV="1">
                <a:off x="1972" y="1905"/>
                <a:ext cx="248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4" name="Text Box 46"/>
              <p:cNvSpPr txBox="1">
                <a:spLocks noChangeArrowheads="1"/>
              </p:cNvSpPr>
              <p:nvPr/>
            </p:nvSpPr>
            <p:spPr bwMode="auto">
              <a:xfrm>
                <a:off x="2668" y="1525"/>
                <a:ext cx="48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mtClean="0"/>
                  <a:t>upper</a:t>
                </a:r>
              </a:p>
              <a:p>
                <a:pPr algn="ctr">
                  <a:defRPr/>
                </a:pPr>
                <a:r>
                  <a:rPr lang="en-US" smtClean="0"/>
                  <a:t> layer</a:t>
                </a:r>
              </a:p>
            </p:txBody>
          </p:sp>
          <p:sp>
            <p:nvSpPr>
              <p:cNvPr id="35" name="Line 47"/>
              <p:cNvSpPr>
                <a:spLocks noChangeShapeType="1"/>
              </p:cNvSpPr>
              <p:nvPr/>
            </p:nvSpPr>
            <p:spPr bwMode="auto">
              <a:xfrm flipH="1" flipV="1">
                <a:off x="2743" y="1589"/>
                <a:ext cx="0" cy="3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6" name="Text Box 49"/>
              <p:cNvSpPr txBox="1">
                <a:spLocks noChangeArrowheads="1"/>
              </p:cNvSpPr>
              <p:nvPr/>
            </p:nvSpPr>
            <p:spPr bwMode="auto">
              <a:xfrm>
                <a:off x="2548" y="2235"/>
                <a:ext cx="1361" cy="244"/>
              </a:xfrm>
              <a:prstGeom prst="rect">
                <a:avLst/>
              </a:prstGeom>
              <a:ln/>
              <a:extLst/>
            </p:spPr>
            <p:style>
              <a:lnRef idx="1">
                <a:schemeClr val="accent1"/>
              </a:lnRef>
              <a:fillRef idx="2">
                <a:schemeClr val="accent1"/>
              </a:fillRef>
              <a:effectRef idx="1">
                <a:schemeClr val="accent1"/>
              </a:effectRef>
              <a:fontRef idx="minor">
                <a:schemeClr val="dk1"/>
              </a:fontRef>
            </p:style>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1800" b="1" dirty="0"/>
                  <a:t>32 bit destination IP address</a:t>
                </a:r>
                <a:endParaRPr lang="en-US" b="1" dirty="0"/>
              </a:p>
            </p:txBody>
          </p:sp>
          <p:sp>
            <p:nvSpPr>
              <p:cNvPr id="37" name="Line 50"/>
              <p:cNvSpPr>
                <a:spLocks noChangeShapeType="1"/>
              </p:cNvSpPr>
              <p:nvPr/>
            </p:nvSpPr>
            <p:spPr bwMode="auto">
              <a:xfrm flipV="1">
                <a:off x="1984" y="2787"/>
                <a:ext cx="248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8" name="Text Box 51"/>
              <p:cNvSpPr txBox="1">
                <a:spLocks noChangeArrowheads="1"/>
              </p:cNvSpPr>
              <p:nvPr/>
            </p:nvSpPr>
            <p:spPr bwMode="auto">
              <a:xfrm>
                <a:off x="2097" y="2553"/>
                <a:ext cx="106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1800" dirty="0"/>
                  <a:t>options (if any)</a:t>
                </a:r>
                <a:endParaRPr lang="en-US" dirty="0"/>
              </a:p>
            </p:txBody>
          </p:sp>
        </p:grpSp>
        <p:sp>
          <p:nvSpPr>
            <p:cNvPr id="39" name="Line 44"/>
            <p:cNvSpPr>
              <a:spLocks noChangeShapeType="1"/>
            </p:cNvSpPr>
            <p:nvPr/>
          </p:nvSpPr>
          <p:spPr bwMode="auto">
            <a:xfrm flipH="1" flipV="1">
              <a:off x="4691166" y="4083547"/>
              <a:ext cx="0" cy="4429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0" name="Text Box 51"/>
            <p:cNvSpPr txBox="1">
              <a:spLocks noChangeArrowheads="1"/>
            </p:cNvSpPr>
            <p:nvPr/>
          </p:nvSpPr>
          <p:spPr bwMode="auto">
            <a:xfrm>
              <a:off x="5589691" y="4052888"/>
              <a:ext cx="109517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1800" dirty="0" smtClean="0"/>
                <a:t>Padding </a:t>
              </a:r>
              <a:endParaRPr lang="en-US" dirty="0"/>
            </a:p>
          </p:txBody>
        </p:sp>
      </p:grpSp>
    </p:spTree>
    <p:extLst>
      <p:ext uri="{BB962C8B-B14F-4D97-AF65-F5344CB8AC3E}">
        <p14:creationId xmlns:p14="http://schemas.microsoft.com/office/powerpoint/2010/main" val="20680234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Traceroute </a:t>
            </a:r>
            <a:endParaRPr lang="en-US" b="1" dirty="0"/>
          </a:p>
        </p:txBody>
      </p:sp>
      <p:sp>
        <p:nvSpPr>
          <p:cNvPr id="3" name="Content Placeholder 2"/>
          <p:cNvSpPr>
            <a:spLocks noGrp="1"/>
          </p:cNvSpPr>
          <p:nvPr>
            <p:ph idx="1"/>
          </p:nvPr>
        </p:nvSpPr>
        <p:spPr/>
        <p:txBody>
          <a:bodyPr>
            <a:normAutofit lnSpcReduction="10000"/>
          </a:bodyPr>
          <a:lstStyle/>
          <a:p>
            <a:r>
              <a:rPr lang="en-US" dirty="0" smtClean="0"/>
              <a:t>Discovers the </a:t>
            </a:r>
            <a:r>
              <a:rPr lang="en-US" dirty="0"/>
              <a:t>route that packets take </a:t>
            </a:r>
            <a:r>
              <a:rPr lang="en-US" dirty="0" smtClean="0"/>
              <a:t>between </a:t>
            </a:r>
            <a:r>
              <a:rPr lang="en-US" dirty="0"/>
              <a:t>two </a:t>
            </a:r>
            <a:r>
              <a:rPr lang="en-US" dirty="0" smtClean="0"/>
              <a:t>systems </a:t>
            </a:r>
          </a:p>
          <a:p>
            <a:r>
              <a:rPr lang="en-US" dirty="0" smtClean="0"/>
              <a:t>Helps </a:t>
            </a:r>
            <a:r>
              <a:rPr lang="en-US" dirty="0"/>
              <a:t>a tester </a:t>
            </a:r>
            <a:r>
              <a:rPr lang="en-US" dirty="0" smtClean="0"/>
              <a:t>conduct </a:t>
            </a:r>
            <a:r>
              <a:rPr lang="en-US" dirty="0"/>
              <a:t>network architecture </a:t>
            </a:r>
            <a:r>
              <a:rPr lang="en-US" dirty="0" smtClean="0"/>
              <a:t>diagrams</a:t>
            </a:r>
          </a:p>
          <a:p>
            <a:r>
              <a:rPr lang="en-US" dirty="0" smtClean="0"/>
              <a:t>Included </a:t>
            </a:r>
            <a:r>
              <a:rPr lang="en-US" dirty="0"/>
              <a:t>in most </a:t>
            </a:r>
            <a:r>
              <a:rPr lang="en-US" dirty="0" smtClean="0"/>
              <a:t>operating systems</a:t>
            </a:r>
          </a:p>
          <a:p>
            <a:pPr lvl="1"/>
            <a:r>
              <a:rPr lang="en-US" dirty="0" smtClean="0"/>
              <a:t>Linux/Unix </a:t>
            </a:r>
            <a:r>
              <a:rPr lang="en-US" dirty="0" err="1" smtClean="0"/>
              <a:t>traceroute</a:t>
            </a:r>
            <a:r>
              <a:rPr lang="en-US" dirty="0" smtClean="0"/>
              <a:t> </a:t>
            </a:r>
            <a:r>
              <a:rPr lang="en-US" dirty="0"/>
              <a:t>and </a:t>
            </a:r>
            <a:r>
              <a:rPr lang="en-US" dirty="0" err="1" smtClean="0"/>
              <a:t>traceroute</a:t>
            </a:r>
            <a:r>
              <a:rPr lang="en-US" dirty="0" smtClean="0"/>
              <a:t> </a:t>
            </a:r>
            <a:r>
              <a:rPr lang="en-US" dirty="0"/>
              <a:t>-6</a:t>
            </a:r>
          </a:p>
          <a:p>
            <a:pPr lvl="1"/>
            <a:r>
              <a:rPr lang="en-US" dirty="0" smtClean="0"/>
              <a:t>Windows </a:t>
            </a:r>
            <a:r>
              <a:rPr lang="en-US" dirty="0" err="1"/>
              <a:t>traceroute</a:t>
            </a:r>
            <a:r>
              <a:rPr lang="en-US" dirty="0"/>
              <a:t> </a:t>
            </a:r>
            <a:r>
              <a:rPr lang="en-US" dirty="0" smtClean="0"/>
              <a:t>and </a:t>
            </a:r>
            <a:r>
              <a:rPr lang="en-US" dirty="0" err="1"/>
              <a:t>traceroute</a:t>
            </a:r>
            <a:r>
              <a:rPr lang="en-US" dirty="0"/>
              <a:t> </a:t>
            </a:r>
            <a:r>
              <a:rPr lang="en-US" dirty="0" smtClean="0"/>
              <a:t>6</a:t>
            </a:r>
          </a:p>
          <a:p>
            <a:r>
              <a:rPr lang="en-US" dirty="0" smtClean="0"/>
              <a:t>Sends </a:t>
            </a:r>
            <a:r>
              <a:rPr lang="en-US" dirty="0"/>
              <a:t>packets to target with varying TTLs in </a:t>
            </a:r>
            <a:r>
              <a:rPr lang="en-US" dirty="0" smtClean="0"/>
              <a:t>the </a:t>
            </a:r>
            <a:r>
              <a:rPr lang="en-US" dirty="0"/>
              <a:t>IP </a:t>
            </a:r>
            <a:r>
              <a:rPr lang="en-US" dirty="0" smtClean="0"/>
              <a:t>Header</a:t>
            </a:r>
          </a:p>
        </p:txBody>
      </p:sp>
    </p:spTree>
    <p:extLst>
      <p:ext uri="{BB962C8B-B14F-4D97-AF65-F5344CB8AC3E}">
        <p14:creationId xmlns:p14="http://schemas.microsoft.com/office/powerpoint/2010/main" val="4621109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Linux/</a:t>
            </a:r>
            <a:r>
              <a:rPr lang="en-US" b="1" dirty="0" err="1" smtClean="0"/>
              <a:t>unix</a:t>
            </a:r>
            <a:r>
              <a:rPr lang="en-US" b="1" dirty="0" smtClean="0"/>
              <a:t> </a:t>
            </a:r>
            <a:r>
              <a:rPr lang="en-US" b="1" dirty="0"/>
              <a:t>Traceroute</a:t>
            </a:r>
          </a:p>
        </p:txBody>
      </p:sp>
      <p:sp>
        <p:nvSpPr>
          <p:cNvPr id="3" name="Content Placeholder 2"/>
          <p:cNvSpPr>
            <a:spLocks noGrp="1"/>
          </p:cNvSpPr>
          <p:nvPr>
            <p:ph idx="1"/>
          </p:nvPr>
        </p:nvSpPr>
        <p:spPr/>
        <p:txBody>
          <a:bodyPr>
            <a:normAutofit fontScale="85000" lnSpcReduction="10000"/>
          </a:bodyPr>
          <a:lstStyle/>
          <a:p>
            <a:r>
              <a:rPr lang="en-US" dirty="0"/>
              <a:t>Sends UDP packets with </a:t>
            </a:r>
            <a:r>
              <a:rPr lang="en-US" dirty="0" smtClean="0"/>
              <a:t>incrementing ports </a:t>
            </a:r>
            <a:r>
              <a:rPr lang="en-US" dirty="0"/>
              <a:t>starting at </a:t>
            </a:r>
            <a:r>
              <a:rPr lang="en-US" dirty="0" smtClean="0"/>
              <a:t>base port </a:t>
            </a:r>
            <a:r>
              <a:rPr lang="en-US" dirty="0"/>
              <a:t>o</a:t>
            </a:r>
            <a:r>
              <a:rPr lang="en-US" dirty="0" smtClean="0"/>
              <a:t>f </a:t>
            </a:r>
            <a:r>
              <a:rPr lang="en-US" dirty="0"/>
              <a:t>33434, </a:t>
            </a:r>
            <a:r>
              <a:rPr lang="en-US" dirty="0" smtClean="0"/>
              <a:t>going </a:t>
            </a:r>
            <a:r>
              <a:rPr lang="en-US" dirty="0"/>
              <a:t>up by one port </a:t>
            </a:r>
            <a:r>
              <a:rPr lang="en-US" dirty="0" smtClean="0"/>
              <a:t>for each </a:t>
            </a:r>
            <a:r>
              <a:rPr lang="en-US" dirty="0"/>
              <a:t>probe </a:t>
            </a:r>
            <a:r>
              <a:rPr lang="en-US" dirty="0" smtClean="0"/>
              <a:t>packet sent (each hop measured three times)</a:t>
            </a:r>
          </a:p>
          <a:p>
            <a:r>
              <a:rPr lang="en-US" dirty="0" smtClean="0"/>
              <a:t>Some </a:t>
            </a:r>
            <a:r>
              <a:rPr lang="en-US" dirty="0"/>
              <a:t>useful </a:t>
            </a:r>
            <a:r>
              <a:rPr lang="en-US" dirty="0" smtClean="0"/>
              <a:t>options:</a:t>
            </a:r>
          </a:p>
          <a:p>
            <a:pPr marL="0" indent="0">
              <a:buNone/>
            </a:pPr>
            <a:r>
              <a:rPr lang="en-US" dirty="0" smtClean="0"/>
              <a:t>-</a:t>
            </a:r>
            <a:r>
              <a:rPr lang="en-US" b="1" dirty="0" smtClean="0"/>
              <a:t>f [N]</a:t>
            </a:r>
            <a:r>
              <a:rPr lang="en-US" dirty="0" smtClean="0"/>
              <a:t>: the </a:t>
            </a:r>
            <a:r>
              <a:rPr lang="en-US" dirty="0"/>
              <a:t>initial TTL for the first packet</a:t>
            </a:r>
          </a:p>
          <a:p>
            <a:pPr marL="0" indent="0">
              <a:buNone/>
            </a:pPr>
            <a:r>
              <a:rPr lang="en-US" dirty="0"/>
              <a:t>-</a:t>
            </a:r>
            <a:r>
              <a:rPr lang="en-US" b="1" dirty="0"/>
              <a:t>g [</a:t>
            </a:r>
            <a:r>
              <a:rPr lang="en-US" b="1" dirty="0" err="1"/>
              <a:t>hostlist</a:t>
            </a:r>
            <a:r>
              <a:rPr lang="en-US" b="1" dirty="0"/>
              <a:t>]:  </a:t>
            </a:r>
            <a:r>
              <a:rPr lang="en-US" dirty="0" smtClean="0"/>
              <a:t>Specify a source  route  (8 </a:t>
            </a:r>
            <a:r>
              <a:rPr lang="en-US" dirty="0"/>
              <a:t>maximum </a:t>
            </a:r>
            <a:r>
              <a:rPr lang="en-US" dirty="0" smtClean="0"/>
              <a:t>  hops</a:t>
            </a:r>
            <a:r>
              <a:rPr lang="en-US" dirty="0"/>
              <a:t>)</a:t>
            </a:r>
          </a:p>
          <a:p>
            <a:pPr marL="0" indent="0">
              <a:buNone/>
            </a:pPr>
            <a:r>
              <a:rPr lang="en-US" b="1" dirty="0"/>
              <a:t>-I</a:t>
            </a:r>
            <a:r>
              <a:rPr lang="en-US" dirty="0"/>
              <a:t>: Use </a:t>
            </a:r>
            <a:r>
              <a:rPr lang="en-US" dirty="0" smtClean="0"/>
              <a:t>ICMP </a:t>
            </a:r>
            <a:r>
              <a:rPr lang="en-US" dirty="0"/>
              <a:t>Echo </a:t>
            </a:r>
            <a:r>
              <a:rPr lang="en-US" dirty="0" smtClean="0"/>
              <a:t>Request </a:t>
            </a:r>
            <a:r>
              <a:rPr lang="en-US" dirty="0"/>
              <a:t>instead of </a:t>
            </a:r>
            <a:r>
              <a:rPr lang="en-US" dirty="0" smtClean="0"/>
              <a:t>UDP</a:t>
            </a:r>
            <a:endParaRPr lang="en-US" dirty="0"/>
          </a:p>
          <a:p>
            <a:pPr marL="0" indent="0">
              <a:buNone/>
            </a:pPr>
            <a:r>
              <a:rPr lang="en-US" b="1" dirty="0"/>
              <a:t>-m[N]:  </a:t>
            </a:r>
            <a:r>
              <a:rPr lang="en-US" dirty="0" smtClean="0"/>
              <a:t>Set </a:t>
            </a:r>
            <a:r>
              <a:rPr lang="en-US" dirty="0"/>
              <a:t>the </a:t>
            </a:r>
            <a:r>
              <a:rPr lang="en-US" dirty="0" smtClean="0"/>
              <a:t>maximum </a:t>
            </a:r>
            <a:r>
              <a:rPr lang="en-US" dirty="0"/>
              <a:t>number of </a:t>
            </a:r>
            <a:r>
              <a:rPr lang="en-US" dirty="0" smtClean="0"/>
              <a:t>hops</a:t>
            </a:r>
            <a:endParaRPr lang="en-US" dirty="0"/>
          </a:p>
          <a:p>
            <a:pPr marL="0" indent="0">
              <a:buNone/>
            </a:pPr>
            <a:r>
              <a:rPr lang="en-US" b="1" dirty="0"/>
              <a:t>-n</a:t>
            </a:r>
            <a:r>
              <a:rPr lang="en-US" dirty="0"/>
              <a:t>: </a:t>
            </a:r>
            <a:r>
              <a:rPr lang="en-US" dirty="0" smtClean="0"/>
              <a:t>Print numbers instead </a:t>
            </a:r>
            <a:r>
              <a:rPr lang="en-US" dirty="0"/>
              <a:t>of names</a:t>
            </a:r>
          </a:p>
          <a:p>
            <a:pPr marL="0" indent="0">
              <a:buNone/>
            </a:pPr>
            <a:r>
              <a:rPr lang="en-US" b="1" dirty="0"/>
              <a:t>-p [port]: </a:t>
            </a:r>
            <a:r>
              <a:rPr lang="en-US" dirty="0"/>
              <a:t>Set the </a:t>
            </a:r>
            <a:r>
              <a:rPr lang="en-US" dirty="0" smtClean="0"/>
              <a:t>base UDP port (default </a:t>
            </a:r>
            <a:r>
              <a:rPr lang="en-US" dirty="0"/>
              <a:t>base is </a:t>
            </a:r>
            <a:r>
              <a:rPr lang="en-US" dirty="0" smtClean="0"/>
              <a:t>33434)</a:t>
            </a:r>
            <a:endParaRPr lang="en-US" dirty="0"/>
          </a:p>
          <a:p>
            <a:pPr marL="0" indent="0">
              <a:buNone/>
            </a:pPr>
            <a:endParaRPr lang="en-US" dirty="0"/>
          </a:p>
        </p:txBody>
      </p:sp>
    </p:spTree>
    <p:extLst>
      <p:ext uri="{BB962C8B-B14F-4D97-AF65-F5344CB8AC3E}">
        <p14:creationId xmlns:p14="http://schemas.microsoft.com/office/powerpoint/2010/main" val="41309117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Workflow </a:t>
            </a:r>
            <a:r>
              <a:rPr lang="en-US" b="1" dirty="0"/>
              <a:t>of </a:t>
            </a:r>
            <a:r>
              <a:rPr lang="en-US" b="1" dirty="0" smtClean="0"/>
              <a:t> Scanning </a:t>
            </a:r>
            <a:r>
              <a:rPr lang="en-US" b="1" dirty="0"/>
              <a:t>Phase</a:t>
            </a:r>
          </a:p>
        </p:txBody>
      </p:sp>
      <p:sp>
        <p:nvSpPr>
          <p:cNvPr id="3" name="Content Placeholder 2"/>
          <p:cNvSpPr>
            <a:spLocks noGrp="1"/>
          </p:cNvSpPr>
          <p:nvPr>
            <p:ph idx="1"/>
          </p:nvPr>
        </p:nvSpPr>
        <p:spPr/>
        <p:txBody>
          <a:bodyPr/>
          <a:lstStyle/>
          <a:p>
            <a:pPr marL="0" indent="0">
              <a:buNone/>
            </a:pPr>
            <a:endParaRPr lang="en-US" dirty="0" smtClean="0"/>
          </a:p>
        </p:txBody>
      </p:sp>
      <p:sp>
        <p:nvSpPr>
          <p:cNvPr id="4" name="Rectangle 3"/>
          <p:cNvSpPr/>
          <p:nvPr/>
        </p:nvSpPr>
        <p:spPr>
          <a:xfrm>
            <a:off x="152400" y="1676400"/>
            <a:ext cx="259079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Network Sweep</a:t>
            </a:r>
            <a:endParaRPr lang="en-US" sz="2400" b="1" dirty="0"/>
          </a:p>
        </p:txBody>
      </p:sp>
      <p:sp>
        <p:nvSpPr>
          <p:cNvPr id="10" name="Rectangle 9"/>
          <p:cNvSpPr/>
          <p:nvPr/>
        </p:nvSpPr>
        <p:spPr>
          <a:xfrm>
            <a:off x="3886200" y="3962400"/>
            <a:ext cx="259079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OS </a:t>
            </a:r>
            <a:r>
              <a:rPr lang="en-US" sz="2400" b="1" dirty="0" smtClean="0"/>
              <a:t>Fingerprinting </a:t>
            </a:r>
            <a:endParaRPr lang="en-US" sz="2400" b="1" dirty="0"/>
          </a:p>
        </p:txBody>
      </p:sp>
      <p:sp>
        <p:nvSpPr>
          <p:cNvPr id="11" name="Rectangle 10"/>
          <p:cNvSpPr/>
          <p:nvPr/>
        </p:nvSpPr>
        <p:spPr>
          <a:xfrm>
            <a:off x="2438400" y="3200400"/>
            <a:ext cx="2590797"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Port Scans</a:t>
            </a:r>
          </a:p>
        </p:txBody>
      </p:sp>
      <p:sp>
        <p:nvSpPr>
          <p:cNvPr id="12" name="Rectangle 11"/>
          <p:cNvSpPr/>
          <p:nvPr/>
        </p:nvSpPr>
        <p:spPr>
          <a:xfrm>
            <a:off x="1219200" y="2438400"/>
            <a:ext cx="259079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Network Tracing</a:t>
            </a:r>
          </a:p>
        </p:txBody>
      </p:sp>
      <p:sp>
        <p:nvSpPr>
          <p:cNvPr id="13" name="Rectangle 12"/>
          <p:cNvSpPr/>
          <p:nvPr/>
        </p:nvSpPr>
        <p:spPr>
          <a:xfrm>
            <a:off x="5105400" y="47244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Version Scans</a:t>
            </a:r>
          </a:p>
        </p:txBody>
      </p:sp>
      <p:sp>
        <p:nvSpPr>
          <p:cNvPr id="14" name="Rectangle 13"/>
          <p:cNvSpPr/>
          <p:nvPr/>
        </p:nvSpPr>
        <p:spPr>
          <a:xfrm>
            <a:off x="6400800" y="5486400"/>
            <a:ext cx="259079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Vulnerability Scans</a:t>
            </a:r>
          </a:p>
        </p:txBody>
      </p:sp>
      <p:sp>
        <p:nvSpPr>
          <p:cNvPr id="15" name="Down Arrow 14"/>
          <p:cNvSpPr/>
          <p:nvPr/>
        </p:nvSpPr>
        <p:spPr>
          <a:xfrm rot="17509118">
            <a:off x="2825520" y="1844806"/>
            <a:ext cx="457200" cy="62457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Down Arrow 15"/>
          <p:cNvSpPr/>
          <p:nvPr/>
        </p:nvSpPr>
        <p:spPr>
          <a:xfrm rot="17509118">
            <a:off x="3880080" y="2606806"/>
            <a:ext cx="457200" cy="62457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Down Arrow 16"/>
          <p:cNvSpPr/>
          <p:nvPr/>
        </p:nvSpPr>
        <p:spPr>
          <a:xfrm rot="17509118">
            <a:off x="5099280" y="3398022"/>
            <a:ext cx="457200" cy="62457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Down Arrow 17"/>
          <p:cNvSpPr/>
          <p:nvPr/>
        </p:nvSpPr>
        <p:spPr>
          <a:xfrm rot="17509118">
            <a:off x="6559320" y="4160022"/>
            <a:ext cx="457200" cy="62457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Down Arrow 18"/>
          <p:cNvSpPr/>
          <p:nvPr/>
        </p:nvSpPr>
        <p:spPr>
          <a:xfrm rot="17509118">
            <a:off x="7778520" y="4901240"/>
            <a:ext cx="457200" cy="62457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318228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2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200"/>
                            </p:stCondLst>
                            <p:childTnLst>
                              <p:par>
                                <p:cTn id="15" presetID="2" presetClass="entr" presetSubtype="4" fill="hold" grpId="0" nodeType="afterEffect">
                                  <p:stCondLst>
                                    <p:cond delay="20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900"/>
                            </p:stCondLst>
                            <p:childTnLst>
                              <p:par>
                                <p:cTn id="20" presetID="2" presetClass="entr" presetSubtype="4" fill="hold" grpId="0" nodeType="afterEffect">
                                  <p:stCondLst>
                                    <p:cond delay="2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600"/>
                            </p:stCondLst>
                            <p:childTnLst>
                              <p:par>
                                <p:cTn id="25" presetID="2" presetClass="entr" presetSubtype="4" fill="hold" grpId="0" nodeType="afterEffect">
                                  <p:stCondLst>
                                    <p:cond delay="2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3300"/>
                            </p:stCondLst>
                            <p:childTnLst>
                              <p:par>
                                <p:cTn id="30" presetID="2" presetClass="entr" presetSubtype="4" fill="hold" grpId="0" nodeType="afterEffect">
                                  <p:stCondLst>
                                    <p:cond delay="2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6" presetClass="entr" presetSubtype="0" fill="hold" grpId="0" nodeType="afterEffect">
                                  <p:stCondLst>
                                    <p:cond delay="10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80">
                                          <p:stCondLst>
                                            <p:cond delay="0"/>
                                          </p:stCondLst>
                                        </p:cTn>
                                        <p:tgtEl>
                                          <p:spTgt spid="15"/>
                                        </p:tgtEl>
                                      </p:cBhvr>
                                    </p:animEffect>
                                    <p:anim calcmode="lin" valueType="num">
                                      <p:cBhvr>
                                        <p:cTn id="3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3" dur="26">
                                          <p:stCondLst>
                                            <p:cond delay="650"/>
                                          </p:stCondLst>
                                        </p:cTn>
                                        <p:tgtEl>
                                          <p:spTgt spid="15"/>
                                        </p:tgtEl>
                                      </p:cBhvr>
                                      <p:to x="100000" y="60000"/>
                                    </p:animScale>
                                    <p:animScale>
                                      <p:cBhvr>
                                        <p:cTn id="44" dur="166" decel="50000">
                                          <p:stCondLst>
                                            <p:cond delay="676"/>
                                          </p:stCondLst>
                                        </p:cTn>
                                        <p:tgtEl>
                                          <p:spTgt spid="15"/>
                                        </p:tgtEl>
                                      </p:cBhvr>
                                      <p:to x="100000" y="100000"/>
                                    </p:animScale>
                                    <p:animScale>
                                      <p:cBhvr>
                                        <p:cTn id="45" dur="26">
                                          <p:stCondLst>
                                            <p:cond delay="1312"/>
                                          </p:stCondLst>
                                        </p:cTn>
                                        <p:tgtEl>
                                          <p:spTgt spid="15"/>
                                        </p:tgtEl>
                                      </p:cBhvr>
                                      <p:to x="100000" y="80000"/>
                                    </p:animScale>
                                    <p:animScale>
                                      <p:cBhvr>
                                        <p:cTn id="46" dur="166" decel="50000">
                                          <p:stCondLst>
                                            <p:cond delay="1338"/>
                                          </p:stCondLst>
                                        </p:cTn>
                                        <p:tgtEl>
                                          <p:spTgt spid="15"/>
                                        </p:tgtEl>
                                      </p:cBhvr>
                                      <p:to x="100000" y="100000"/>
                                    </p:animScale>
                                    <p:animScale>
                                      <p:cBhvr>
                                        <p:cTn id="47" dur="26">
                                          <p:stCondLst>
                                            <p:cond delay="1642"/>
                                          </p:stCondLst>
                                        </p:cTn>
                                        <p:tgtEl>
                                          <p:spTgt spid="15"/>
                                        </p:tgtEl>
                                      </p:cBhvr>
                                      <p:to x="100000" y="90000"/>
                                    </p:animScale>
                                    <p:animScale>
                                      <p:cBhvr>
                                        <p:cTn id="48" dur="166" decel="50000">
                                          <p:stCondLst>
                                            <p:cond delay="1668"/>
                                          </p:stCondLst>
                                        </p:cTn>
                                        <p:tgtEl>
                                          <p:spTgt spid="15"/>
                                        </p:tgtEl>
                                      </p:cBhvr>
                                      <p:to x="100000" y="100000"/>
                                    </p:animScale>
                                    <p:animScale>
                                      <p:cBhvr>
                                        <p:cTn id="49" dur="26">
                                          <p:stCondLst>
                                            <p:cond delay="1808"/>
                                          </p:stCondLst>
                                        </p:cTn>
                                        <p:tgtEl>
                                          <p:spTgt spid="15"/>
                                        </p:tgtEl>
                                      </p:cBhvr>
                                      <p:to x="100000" y="95000"/>
                                    </p:animScale>
                                    <p:animScale>
                                      <p:cBhvr>
                                        <p:cTn id="50" dur="166" decel="50000">
                                          <p:stCondLst>
                                            <p:cond delay="1834"/>
                                          </p:stCondLst>
                                        </p:cTn>
                                        <p:tgtEl>
                                          <p:spTgt spid="15"/>
                                        </p:tgtEl>
                                      </p:cBhvr>
                                      <p:to x="100000" y="100000"/>
                                    </p:animScale>
                                  </p:childTnLst>
                                </p:cTn>
                              </p:par>
                            </p:childTnLst>
                          </p:cTn>
                        </p:par>
                        <p:par>
                          <p:cTn id="51" fill="hold">
                            <p:stCondLst>
                              <p:cond delay="6100"/>
                            </p:stCondLst>
                            <p:childTnLst>
                              <p:par>
                                <p:cTn id="52" presetID="26" presetClass="entr" presetSubtype="0" fill="hold" grpId="0" nodeType="afterEffect">
                                  <p:stCondLst>
                                    <p:cond delay="10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80">
                                          <p:stCondLst>
                                            <p:cond delay="0"/>
                                          </p:stCondLst>
                                        </p:cTn>
                                        <p:tgtEl>
                                          <p:spTgt spid="16"/>
                                        </p:tgtEl>
                                      </p:cBhvr>
                                    </p:animEffect>
                                    <p:anim calcmode="lin" valueType="num">
                                      <p:cBhvr>
                                        <p:cTn id="5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0" dur="26">
                                          <p:stCondLst>
                                            <p:cond delay="650"/>
                                          </p:stCondLst>
                                        </p:cTn>
                                        <p:tgtEl>
                                          <p:spTgt spid="16"/>
                                        </p:tgtEl>
                                      </p:cBhvr>
                                      <p:to x="100000" y="60000"/>
                                    </p:animScale>
                                    <p:animScale>
                                      <p:cBhvr>
                                        <p:cTn id="61" dur="166" decel="50000">
                                          <p:stCondLst>
                                            <p:cond delay="676"/>
                                          </p:stCondLst>
                                        </p:cTn>
                                        <p:tgtEl>
                                          <p:spTgt spid="16"/>
                                        </p:tgtEl>
                                      </p:cBhvr>
                                      <p:to x="100000" y="100000"/>
                                    </p:animScale>
                                    <p:animScale>
                                      <p:cBhvr>
                                        <p:cTn id="62" dur="26">
                                          <p:stCondLst>
                                            <p:cond delay="1312"/>
                                          </p:stCondLst>
                                        </p:cTn>
                                        <p:tgtEl>
                                          <p:spTgt spid="16"/>
                                        </p:tgtEl>
                                      </p:cBhvr>
                                      <p:to x="100000" y="80000"/>
                                    </p:animScale>
                                    <p:animScale>
                                      <p:cBhvr>
                                        <p:cTn id="63" dur="166" decel="50000">
                                          <p:stCondLst>
                                            <p:cond delay="1338"/>
                                          </p:stCondLst>
                                        </p:cTn>
                                        <p:tgtEl>
                                          <p:spTgt spid="16"/>
                                        </p:tgtEl>
                                      </p:cBhvr>
                                      <p:to x="100000" y="100000"/>
                                    </p:animScale>
                                    <p:animScale>
                                      <p:cBhvr>
                                        <p:cTn id="64" dur="26">
                                          <p:stCondLst>
                                            <p:cond delay="1642"/>
                                          </p:stCondLst>
                                        </p:cTn>
                                        <p:tgtEl>
                                          <p:spTgt spid="16"/>
                                        </p:tgtEl>
                                      </p:cBhvr>
                                      <p:to x="100000" y="90000"/>
                                    </p:animScale>
                                    <p:animScale>
                                      <p:cBhvr>
                                        <p:cTn id="65" dur="166" decel="50000">
                                          <p:stCondLst>
                                            <p:cond delay="1668"/>
                                          </p:stCondLst>
                                        </p:cTn>
                                        <p:tgtEl>
                                          <p:spTgt spid="16"/>
                                        </p:tgtEl>
                                      </p:cBhvr>
                                      <p:to x="100000" y="100000"/>
                                    </p:animScale>
                                    <p:animScale>
                                      <p:cBhvr>
                                        <p:cTn id="66" dur="26">
                                          <p:stCondLst>
                                            <p:cond delay="1808"/>
                                          </p:stCondLst>
                                        </p:cTn>
                                        <p:tgtEl>
                                          <p:spTgt spid="16"/>
                                        </p:tgtEl>
                                      </p:cBhvr>
                                      <p:to x="100000" y="95000"/>
                                    </p:animScale>
                                    <p:animScale>
                                      <p:cBhvr>
                                        <p:cTn id="67" dur="166" decel="50000">
                                          <p:stCondLst>
                                            <p:cond delay="1834"/>
                                          </p:stCondLst>
                                        </p:cTn>
                                        <p:tgtEl>
                                          <p:spTgt spid="16"/>
                                        </p:tgtEl>
                                      </p:cBhvr>
                                      <p:to x="100000" y="100000"/>
                                    </p:animScale>
                                  </p:childTnLst>
                                </p:cTn>
                              </p:par>
                            </p:childTnLst>
                          </p:cTn>
                        </p:par>
                        <p:par>
                          <p:cTn id="68" fill="hold">
                            <p:stCondLst>
                              <p:cond delay="8200"/>
                            </p:stCondLst>
                            <p:childTnLst>
                              <p:par>
                                <p:cTn id="69" presetID="26" presetClass="entr" presetSubtype="0" fill="hold" grpId="0" nodeType="afterEffect">
                                  <p:stCondLst>
                                    <p:cond delay="10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80">
                                          <p:stCondLst>
                                            <p:cond delay="0"/>
                                          </p:stCondLst>
                                        </p:cTn>
                                        <p:tgtEl>
                                          <p:spTgt spid="17"/>
                                        </p:tgtEl>
                                      </p:cBhvr>
                                    </p:animEffect>
                                    <p:anim calcmode="lin" valueType="num">
                                      <p:cBhvr>
                                        <p:cTn id="7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7" dur="26">
                                          <p:stCondLst>
                                            <p:cond delay="650"/>
                                          </p:stCondLst>
                                        </p:cTn>
                                        <p:tgtEl>
                                          <p:spTgt spid="17"/>
                                        </p:tgtEl>
                                      </p:cBhvr>
                                      <p:to x="100000" y="60000"/>
                                    </p:animScale>
                                    <p:animScale>
                                      <p:cBhvr>
                                        <p:cTn id="78" dur="166" decel="50000">
                                          <p:stCondLst>
                                            <p:cond delay="676"/>
                                          </p:stCondLst>
                                        </p:cTn>
                                        <p:tgtEl>
                                          <p:spTgt spid="17"/>
                                        </p:tgtEl>
                                      </p:cBhvr>
                                      <p:to x="100000" y="100000"/>
                                    </p:animScale>
                                    <p:animScale>
                                      <p:cBhvr>
                                        <p:cTn id="79" dur="26">
                                          <p:stCondLst>
                                            <p:cond delay="1312"/>
                                          </p:stCondLst>
                                        </p:cTn>
                                        <p:tgtEl>
                                          <p:spTgt spid="17"/>
                                        </p:tgtEl>
                                      </p:cBhvr>
                                      <p:to x="100000" y="80000"/>
                                    </p:animScale>
                                    <p:animScale>
                                      <p:cBhvr>
                                        <p:cTn id="80" dur="166" decel="50000">
                                          <p:stCondLst>
                                            <p:cond delay="1338"/>
                                          </p:stCondLst>
                                        </p:cTn>
                                        <p:tgtEl>
                                          <p:spTgt spid="17"/>
                                        </p:tgtEl>
                                      </p:cBhvr>
                                      <p:to x="100000" y="100000"/>
                                    </p:animScale>
                                    <p:animScale>
                                      <p:cBhvr>
                                        <p:cTn id="81" dur="26">
                                          <p:stCondLst>
                                            <p:cond delay="1642"/>
                                          </p:stCondLst>
                                        </p:cTn>
                                        <p:tgtEl>
                                          <p:spTgt spid="17"/>
                                        </p:tgtEl>
                                      </p:cBhvr>
                                      <p:to x="100000" y="90000"/>
                                    </p:animScale>
                                    <p:animScale>
                                      <p:cBhvr>
                                        <p:cTn id="82" dur="166" decel="50000">
                                          <p:stCondLst>
                                            <p:cond delay="1668"/>
                                          </p:stCondLst>
                                        </p:cTn>
                                        <p:tgtEl>
                                          <p:spTgt spid="17"/>
                                        </p:tgtEl>
                                      </p:cBhvr>
                                      <p:to x="100000" y="100000"/>
                                    </p:animScale>
                                    <p:animScale>
                                      <p:cBhvr>
                                        <p:cTn id="83" dur="26">
                                          <p:stCondLst>
                                            <p:cond delay="1808"/>
                                          </p:stCondLst>
                                        </p:cTn>
                                        <p:tgtEl>
                                          <p:spTgt spid="17"/>
                                        </p:tgtEl>
                                      </p:cBhvr>
                                      <p:to x="100000" y="95000"/>
                                    </p:animScale>
                                    <p:animScale>
                                      <p:cBhvr>
                                        <p:cTn id="84" dur="166" decel="50000">
                                          <p:stCondLst>
                                            <p:cond delay="1834"/>
                                          </p:stCondLst>
                                        </p:cTn>
                                        <p:tgtEl>
                                          <p:spTgt spid="17"/>
                                        </p:tgtEl>
                                      </p:cBhvr>
                                      <p:to x="100000" y="100000"/>
                                    </p:animScale>
                                  </p:childTnLst>
                                </p:cTn>
                              </p:par>
                            </p:childTnLst>
                          </p:cTn>
                        </p:par>
                        <p:par>
                          <p:cTn id="85" fill="hold">
                            <p:stCondLst>
                              <p:cond delay="10300"/>
                            </p:stCondLst>
                            <p:childTnLst>
                              <p:par>
                                <p:cTn id="86" presetID="26" presetClass="entr" presetSubtype="0" fill="hold" grpId="0" nodeType="afterEffect">
                                  <p:stCondLst>
                                    <p:cond delay="10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80">
                                          <p:stCondLst>
                                            <p:cond delay="0"/>
                                          </p:stCondLst>
                                        </p:cTn>
                                        <p:tgtEl>
                                          <p:spTgt spid="18"/>
                                        </p:tgtEl>
                                      </p:cBhvr>
                                    </p:animEffect>
                                    <p:anim calcmode="lin" valueType="num">
                                      <p:cBhvr>
                                        <p:cTn id="8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4" dur="26">
                                          <p:stCondLst>
                                            <p:cond delay="650"/>
                                          </p:stCondLst>
                                        </p:cTn>
                                        <p:tgtEl>
                                          <p:spTgt spid="18"/>
                                        </p:tgtEl>
                                      </p:cBhvr>
                                      <p:to x="100000" y="60000"/>
                                    </p:animScale>
                                    <p:animScale>
                                      <p:cBhvr>
                                        <p:cTn id="95" dur="166" decel="50000">
                                          <p:stCondLst>
                                            <p:cond delay="676"/>
                                          </p:stCondLst>
                                        </p:cTn>
                                        <p:tgtEl>
                                          <p:spTgt spid="18"/>
                                        </p:tgtEl>
                                      </p:cBhvr>
                                      <p:to x="100000" y="100000"/>
                                    </p:animScale>
                                    <p:animScale>
                                      <p:cBhvr>
                                        <p:cTn id="96" dur="26">
                                          <p:stCondLst>
                                            <p:cond delay="1312"/>
                                          </p:stCondLst>
                                        </p:cTn>
                                        <p:tgtEl>
                                          <p:spTgt spid="18"/>
                                        </p:tgtEl>
                                      </p:cBhvr>
                                      <p:to x="100000" y="80000"/>
                                    </p:animScale>
                                    <p:animScale>
                                      <p:cBhvr>
                                        <p:cTn id="97" dur="166" decel="50000">
                                          <p:stCondLst>
                                            <p:cond delay="1338"/>
                                          </p:stCondLst>
                                        </p:cTn>
                                        <p:tgtEl>
                                          <p:spTgt spid="18"/>
                                        </p:tgtEl>
                                      </p:cBhvr>
                                      <p:to x="100000" y="100000"/>
                                    </p:animScale>
                                    <p:animScale>
                                      <p:cBhvr>
                                        <p:cTn id="98" dur="26">
                                          <p:stCondLst>
                                            <p:cond delay="1642"/>
                                          </p:stCondLst>
                                        </p:cTn>
                                        <p:tgtEl>
                                          <p:spTgt spid="18"/>
                                        </p:tgtEl>
                                      </p:cBhvr>
                                      <p:to x="100000" y="90000"/>
                                    </p:animScale>
                                    <p:animScale>
                                      <p:cBhvr>
                                        <p:cTn id="99" dur="166" decel="50000">
                                          <p:stCondLst>
                                            <p:cond delay="1668"/>
                                          </p:stCondLst>
                                        </p:cTn>
                                        <p:tgtEl>
                                          <p:spTgt spid="18"/>
                                        </p:tgtEl>
                                      </p:cBhvr>
                                      <p:to x="100000" y="100000"/>
                                    </p:animScale>
                                    <p:animScale>
                                      <p:cBhvr>
                                        <p:cTn id="100" dur="26">
                                          <p:stCondLst>
                                            <p:cond delay="1808"/>
                                          </p:stCondLst>
                                        </p:cTn>
                                        <p:tgtEl>
                                          <p:spTgt spid="18"/>
                                        </p:tgtEl>
                                      </p:cBhvr>
                                      <p:to x="100000" y="95000"/>
                                    </p:animScale>
                                    <p:animScale>
                                      <p:cBhvr>
                                        <p:cTn id="101" dur="166" decel="50000">
                                          <p:stCondLst>
                                            <p:cond delay="1834"/>
                                          </p:stCondLst>
                                        </p:cTn>
                                        <p:tgtEl>
                                          <p:spTgt spid="18"/>
                                        </p:tgtEl>
                                      </p:cBhvr>
                                      <p:to x="100000" y="100000"/>
                                    </p:animScale>
                                  </p:childTnLst>
                                </p:cTn>
                              </p:par>
                            </p:childTnLst>
                          </p:cTn>
                        </p:par>
                        <p:par>
                          <p:cTn id="102" fill="hold">
                            <p:stCondLst>
                              <p:cond delay="12400"/>
                            </p:stCondLst>
                            <p:childTnLst>
                              <p:par>
                                <p:cTn id="103" presetID="26" presetClass="entr" presetSubtype="0"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80">
                                          <p:stCondLst>
                                            <p:cond delay="0"/>
                                          </p:stCondLst>
                                        </p:cTn>
                                        <p:tgtEl>
                                          <p:spTgt spid="19"/>
                                        </p:tgtEl>
                                      </p:cBhvr>
                                    </p:animEffect>
                                    <p:anim calcmode="lin" valueType="num">
                                      <p:cBhvr>
                                        <p:cTn id="10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11" dur="26">
                                          <p:stCondLst>
                                            <p:cond delay="650"/>
                                          </p:stCondLst>
                                        </p:cTn>
                                        <p:tgtEl>
                                          <p:spTgt spid="19"/>
                                        </p:tgtEl>
                                      </p:cBhvr>
                                      <p:to x="100000" y="60000"/>
                                    </p:animScale>
                                    <p:animScale>
                                      <p:cBhvr>
                                        <p:cTn id="112" dur="166" decel="50000">
                                          <p:stCondLst>
                                            <p:cond delay="676"/>
                                          </p:stCondLst>
                                        </p:cTn>
                                        <p:tgtEl>
                                          <p:spTgt spid="19"/>
                                        </p:tgtEl>
                                      </p:cBhvr>
                                      <p:to x="100000" y="100000"/>
                                    </p:animScale>
                                    <p:animScale>
                                      <p:cBhvr>
                                        <p:cTn id="113" dur="26">
                                          <p:stCondLst>
                                            <p:cond delay="1312"/>
                                          </p:stCondLst>
                                        </p:cTn>
                                        <p:tgtEl>
                                          <p:spTgt spid="19"/>
                                        </p:tgtEl>
                                      </p:cBhvr>
                                      <p:to x="100000" y="80000"/>
                                    </p:animScale>
                                    <p:animScale>
                                      <p:cBhvr>
                                        <p:cTn id="114" dur="166" decel="50000">
                                          <p:stCondLst>
                                            <p:cond delay="1338"/>
                                          </p:stCondLst>
                                        </p:cTn>
                                        <p:tgtEl>
                                          <p:spTgt spid="19"/>
                                        </p:tgtEl>
                                      </p:cBhvr>
                                      <p:to x="100000" y="100000"/>
                                    </p:animScale>
                                    <p:animScale>
                                      <p:cBhvr>
                                        <p:cTn id="115" dur="26">
                                          <p:stCondLst>
                                            <p:cond delay="1642"/>
                                          </p:stCondLst>
                                        </p:cTn>
                                        <p:tgtEl>
                                          <p:spTgt spid="19"/>
                                        </p:tgtEl>
                                      </p:cBhvr>
                                      <p:to x="100000" y="90000"/>
                                    </p:animScale>
                                    <p:animScale>
                                      <p:cBhvr>
                                        <p:cTn id="116" dur="166" decel="50000">
                                          <p:stCondLst>
                                            <p:cond delay="1668"/>
                                          </p:stCondLst>
                                        </p:cTn>
                                        <p:tgtEl>
                                          <p:spTgt spid="19"/>
                                        </p:tgtEl>
                                      </p:cBhvr>
                                      <p:to x="100000" y="100000"/>
                                    </p:animScale>
                                    <p:animScale>
                                      <p:cBhvr>
                                        <p:cTn id="117" dur="26">
                                          <p:stCondLst>
                                            <p:cond delay="1808"/>
                                          </p:stCondLst>
                                        </p:cTn>
                                        <p:tgtEl>
                                          <p:spTgt spid="19"/>
                                        </p:tgtEl>
                                      </p:cBhvr>
                                      <p:to x="100000" y="95000"/>
                                    </p:animScale>
                                    <p:animScale>
                                      <p:cBhvr>
                                        <p:cTn id="118"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Windows </a:t>
            </a:r>
            <a:r>
              <a:rPr lang="en-US" b="1" dirty="0" err="1"/>
              <a:t>Tracert</a:t>
            </a:r>
            <a:endParaRPr lang="en-US" b="1" dirty="0"/>
          </a:p>
        </p:txBody>
      </p:sp>
      <p:sp>
        <p:nvSpPr>
          <p:cNvPr id="3" name="Content Placeholder 2"/>
          <p:cNvSpPr>
            <a:spLocks noGrp="1"/>
          </p:cNvSpPr>
          <p:nvPr>
            <p:ph idx="1"/>
          </p:nvPr>
        </p:nvSpPr>
        <p:spPr/>
        <p:txBody>
          <a:bodyPr>
            <a:normAutofit/>
          </a:bodyPr>
          <a:lstStyle/>
          <a:p>
            <a:r>
              <a:rPr lang="en-US" dirty="0"/>
              <a:t>Sends </a:t>
            </a:r>
            <a:r>
              <a:rPr lang="en-US" dirty="0" smtClean="0"/>
              <a:t>ICMP  Echo Request messages  to target, starting with </a:t>
            </a:r>
            <a:r>
              <a:rPr lang="en-US" dirty="0"/>
              <a:t>small </a:t>
            </a:r>
            <a:r>
              <a:rPr lang="en-US" dirty="0" smtClean="0"/>
              <a:t>TTLs and working </a:t>
            </a:r>
            <a:r>
              <a:rPr lang="en-US" dirty="0"/>
              <a:t>upward</a:t>
            </a:r>
          </a:p>
          <a:p>
            <a:r>
              <a:rPr lang="en-US" dirty="0" smtClean="0"/>
              <a:t>Some useful options</a:t>
            </a:r>
            <a:r>
              <a:rPr lang="en-US" dirty="0"/>
              <a:t>:</a:t>
            </a:r>
          </a:p>
          <a:p>
            <a:pPr marL="400050" lvl="1" indent="0">
              <a:buNone/>
            </a:pPr>
            <a:r>
              <a:rPr lang="en-US" b="1" dirty="0"/>
              <a:t>-d:</a:t>
            </a:r>
            <a:r>
              <a:rPr lang="en-US" dirty="0"/>
              <a:t> </a:t>
            </a:r>
            <a:r>
              <a:rPr lang="en-US" dirty="0" smtClean="0"/>
              <a:t>Don't resolve names</a:t>
            </a:r>
            <a:endParaRPr lang="en-US" dirty="0"/>
          </a:p>
          <a:p>
            <a:pPr marL="400050" lvl="1" indent="0">
              <a:buNone/>
            </a:pPr>
            <a:r>
              <a:rPr lang="en-US" b="1" dirty="0"/>
              <a:t>-h [N]: </a:t>
            </a:r>
            <a:r>
              <a:rPr lang="en-US" dirty="0"/>
              <a:t>Maximum </a:t>
            </a:r>
            <a:r>
              <a:rPr lang="en-US" dirty="0" smtClean="0"/>
              <a:t>number </a:t>
            </a:r>
            <a:r>
              <a:rPr lang="en-US" dirty="0"/>
              <a:t>of hops </a:t>
            </a:r>
            <a:r>
              <a:rPr lang="en-US" dirty="0" smtClean="0"/>
              <a:t>(default is 30)</a:t>
            </a:r>
            <a:endParaRPr lang="en-US" dirty="0"/>
          </a:p>
          <a:p>
            <a:pPr marL="400050" lvl="1" indent="0">
              <a:buNone/>
            </a:pPr>
            <a:r>
              <a:rPr lang="en-US" b="1" dirty="0"/>
              <a:t>-j [</a:t>
            </a:r>
            <a:r>
              <a:rPr lang="en-US" b="1" dirty="0" err="1"/>
              <a:t>hostlist</a:t>
            </a:r>
            <a:r>
              <a:rPr lang="en-US" b="1" dirty="0"/>
              <a:t>]: </a:t>
            </a:r>
            <a:r>
              <a:rPr lang="en-US" dirty="0" smtClean="0"/>
              <a:t>Use source routing</a:t>
            </a:r>
            <a:r>
              <a:rPr lang="en-US" dirty="0"/>
              <a:t>, with a </a:t>
            </a:r>
            <a:r>
              <a:rPr lang="en-US" dirty="0" smtClean="0"/>
              <a:t>space-separated   list of </a:t>
            </a:r>
            <a:r>
              <a:rPr lang="en-US" dirty="0"/>
              <a:t>router </a:t>
            </a:r>
            <a:r>
              <a:rPr lang="en-US" dirty="0" err="1" smtClean="0"/>
              <a:t>lP</a:t>
            </a:r>
            <a:r>
              <a:rPr lang="en-US" dirty="0"/>
              <a:t> </a:t>
            </a:r>
            <a:r>
              <a:rPr lang="en-US" dirty="0" smtClean="0"/>
              <a:t>addresses (UP to 9 max)</a:t>
            </a:r>
            <a:endParaRPr lang="en-US" dirty="0"/>
          </a:p>
        </p:txBody>
      </p:sp>
    </p:spTree>
    <p:extLst>
      <p:ext uri="{BB962C8B-B14F-4D97-AF65-F5344CB8AC3E}">
        <p14:creationId xmlns:p14="http://schemas.microsoft.com/office/powerpoint/2010/main" val="37251466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Layer </a:t>
            </a:r>
            <a:r>
              <a:rPr lang="en-US" b="1" dirty="0" smtClean="0"/>
              <a:t>Four Traceroute (LFT)</a:t>
            </a:r>
            <a:endParaRPr lang="en-US" b="1" dirty="0"/>
          </a:p>
        </p:txBody>
      </p:sp>
      <p:sp>
        <p:nvSpPr>
          <p:cNvPr id="3" name="Content Placeholder 2"/>
          <p:cNvSpPr>
            <a:spLocks noGrp="1"/>
          </p:cNvSpPr>
          <p:nvPr>
            <p:ph idx="1"/>
          </p:nvPr>
        </p:nvSpPr>
        <p:spPr/>
        <p:txBody>
          <a:bodyPr>
            <a:normAutofit/>
          </a:bodyPr>
          <a:lstStyle/>
          <a:p>
            <a:r>
              <a:rPr lang="en-US" dirty="0" smtClean="0"/>
              <a:t>Supports </a:t>
            </a:r>
            <a:r>
              <a:rPr lang="en-US" dirty="0"/>
              <a:t>a variety of Layer Four </a:t>
            </a:r>
            <a:r>
              <a:rPr lang="en-US" dirty="0" smtClean="0"/>
              <a:t>options for </a:t>
            </a:r>
            <a:r>
              <a:rPr lang="en-US" dirty="0" err="1" smtClean="0"/>
              <a:t>Tracerouting</a:t>
            </a:r>
            <a:endParaRPr lang="en-US" dirty="0" smtClean="0"/>
          </a:p>
          <a:p>
            <a:pPr lvl="1"/>
            <a:r>
              <a:rPr lang="en-US" dirty="0"/>
              <a:t>Use TCP </a:t>
            </a:r>
            <a:r>
              <a:rPr lang="en-US" dirty="0" smtClean="0"/>
              <a:t>(default</a:t>
            </a:r>
            <a:r>
              <a:rPr lang="en-US" dirty="0"/>
              <a:t>)</a:t>
            </a:r>
            <a:r>
              <a:rPr lang="en-US" dirty="0" smtClean="0"/>
              <a:t>, UDP (u), </a:t>
            </a:r>
            <a:r>
              <a:rPr lang="en-US" dirty="0"/>
              <a:t>or ICMP </a:t>
            </a:r>
            <a:r>
              <a:rPr lang="en-US" dirty="0" smtClean="0"/>
              <a:t>Echo </a:t>
            </a:r>
            <a:r>
              <a:rPr lang="en-US" dirty="0"/>
              <a:t>Request (-</a:t>
            </a:r>
            <a:r>
              <a:rPr lang="en-US" dirty="0" smtClean="0"/>
              <a:t>p) </a:t>
            </a:r>
          </a:p>
          <a:p>
            <a:pPr lvl="1"/>
            <a:r>
              <a:rPr lang="en-US" dirty="0" smtClean="0"/>
              <a:t>Choose destination  port (-d </a:t>
            </a:r>
            <a:r>
              <a:rPr lang="en-US" dirty="0"/>
              <a:t>[port</a:t>
            </a:r>
            <a:r>
              <a:rPr lang="en-US" dirty="0" smtClean="0"/>
              <a:t>])  default for TCP </a:t>
            </a:r>
            <a:r>
              <a:rPr lang="en-US" dirty="0"/>
              <a:t>is </a:t>
            </a:r>
            <a:r>
              <a:rPr lang="en-US" dirty="0" smtClean="0"/>
              <a:t>80</a:t>
            </a:r>
          </a:p>
          <a:p>
            <a:pPr lvl="1"/>
            <a:r>
              <a:rPr lang="en-US" dirty="0" smtClean="0"/>
              <a:t>Choose </a:t>
            </a:r>
            <a:r>
              <a:rPr lang="en-US" dirty="0"/>
              <a:t>source </a:t>
            </a:r>
            <a:r>
              <a:rPr lang="en-US" dirty="0" smtClean="0"/>
              <a:t>port </a:t>
            </a:r>
            <a:r>
              <a:rPr lang="en-US" dirty="0"/>
              <a:t>(-s [</a:t>
            </a:r>
            <a:r>
              <a:rPr lang="en-US" dirty="0" err="1" smtClean="0"/>
              <a:t>portl</a:t>
            </a:r>
            <a:r>
              <a:rPr lang="en-US" dirty="0" smtClean="0"/>
              <a:t>)</a:t>
            </a:r>
          </a:p>
          <a:p>
            <a:pPr lvl="1"/>
            <a:r>
              <a:rPr lang="en-US" dirty="0" smtClean="0"/>
              <a:t>Set chosen </a:t>
            </a:r>
            <a:r>
              <a:rPr lang="en-US" dirty="0"/>
              <a:t>length </a:t>
            </a:r>
            <a:r>
              <a:rPr lang="en-US" dirty="0" smtClean="0"/>
              <a:t>(-L [N</a:t>
            </a:r>
            <a:r>
              <a:rPr lang="en-US" dirty="0"/>
              <a:t>]) </a:t>
            </a:r>
            <a:r>
              <a:rPr lang="en-US" dirty="0" smtClean="0"/>
              <a:t>including </a:t>
            </a:r>
            <a:r>
              <a:rPr lang="en-US" dirty="0"/>
              <a:t>layer 3 and </a:t>
            </a:r>
            <a:r>
              <a:rPr lang="en-US" dirty="0" smtClean="0"/>
              <a:t>4 header lengths</a:t>
            </a:r>
            <a:endParaRPr lang="en-US" b="1" dirty="0"/>
          </a:p>
        </p:txBody>
      </p:sp>
    </p:spTree>
    <p:extLst>
      <p:ext uri="{BB962C8B-B14F-4D97-AF65-F5344CB8AC3E}">
        <p14:creationId xmlns:p14="http://schemas.microsoft.com/office/powerpoint/2010/main" val="8094758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Web-Based </a:t>
            </a:r>
            <a:r>
              <a:rPr lang="en-US" b="1" dirty="0" err="1"/>
              <a:t>Traceraute</a:t>
            </a:r>
            <a:r>
              <a:rPr lang="en-US" b="1" dirty="0"/>
              <a:t/>
            </a:r>
            <a:br>
              <a:rPr lang="en-US" b="1" dirty="0"/>
            </a:br>
            <a:r>
              <a:rPr lang="en-US" b="1" dirty="0"/>
              <a:t>Services</a:t>
            </a:r>
          </a:p>
        </p:txBody>
      </p:sp>
      <p:sp>
        <p:nvSpPr>
          <p:cNvPr id="3" name="Content Placeholder 2"/>
          <p:cNvSpPr>
            <a:spLocks noGrp="1"/>
          </p:cNvSpPr>
          <p:nvPr>
            <p:ph idx="1"/>
          </p:nvPr>
        </p:nvSpPr>
        <p:spPr/>
        <p:txBody>
          <a:bodyPr>
            <a:normAutofit fontScale="92500" lnSpcReduction="20000"/>
          </a:bodyPr>
          <a:lstStyle/>
          <a:p>
            <a:r>
              <a:rPr lang="en-US" dirty="0"/>
              <a:t>Very useful in seeing if </a:t>
            </a:r>
            <a:r>
              <a:rPr lang="en-US" dirty="0" smtClean="0"/>
              <a:t>you </a:t>
            </a:r>
            <a:r>
              <a:rPr lang="en-US" dirty="0"/>
              <a:t>are being shunned during a </a:t>
            </a:r>
            <a:r>
              <a:rPr lang="en-US" dirty="0" smtClean="0"/>
              <a:t>test</a:t>
            </a:r>
          </a:p>
          <a:p>
            <a:pPr lvl="1"/>
            <a:r>
              <a:rPr lang="en-US" dirty="0" smtClean="0">
                <a:latin typeface="Courier New" pitchFamily="49" charset="0"/>
                <a:cs typeface="Courier New" pitchFamily="49" charset="0"/>
                <a:hlinkClick r:id="rId2"/>
              </a:rPr>
              <a:t>www.traceroute,org</a:t>
            </a:r>
            <a:endParaRPr lang="en-US" dirty="0" smtClean="0">
              <a:latin typeface="Courier New" pitchFamily="49" charset="0"/>
              <a:cs typeface="Courier New" pitchFamily="49" charset="0"/>
            </a:endParaRPr>
          </a:p>
          <a:p>
            <a:pPr lvl="1"/>
            <a:r>
              <a:rPr lang="en-US" dirty="0" smtClean="0">
                <a:latin typeface="Courier New" pitchFamily="49" charset="0"/>
                <a:cs typeface="Courier New" pitchFamily="49" charset="0"/>
                <a:hlinkClick r:id="rId3"/>
              </a:rPr>
              <a:t>www.kloth.net/services/traceroute.php</a:t>
            </a:r>
            <a:endParaRPr lang="en-US" dirty="0" smtClean="0">
              <a:latin typeface="Courier New" pitchFamily="49" charset="0"/>
              <a:cs typeface="Courier New" pitchFamily="49" charset="0"/>
            </a:endParaRPr>
          </a:p>
          <a:p>
            <a:pPr lvl="1"/>
            <a:r>
              <a:rPr lang="en-US" dirty="0" smtClean="0">
                <a:latin typeface="Courier New" pitchFamily="49" charset="0"/>
                <a:cs typeface="Courier New" pitchFamily="49" charset="0"/>
                <a:hlinkClick r:id="rId4"/>
              </a:rPr>
              <a:t>www.net.cmu.edu/cgi-bin/netops.cgi</a:t>
            </a:r>
            <a:endParaRPr lang="en-US" dirty="0" smtClean="0">
              <a:latin typeface="Courier New" pitchFamily="49" charset="0"/>
              <a:cs typeface="Courier New" pitchFamily="49" charset="0"/>
            </a:endParaRPr>
          </a:p>
          <a:p>
            <a:pPr lvl="1"/>
            <a:r>
              <a:rPr lang="en-US" dirty="0" smtClean="0">
                <a:latin typeface="Courier New" pitchFamily="49" charset="0"/>
                <a:cs typeface="Courier New" pitchFamily="49" charset="0"/>
                <a:hlinkClick r:id="rId5"/>
              </a:rPr>
              <a:t>www.tracert.com</a:t>
            </a:r>
            <a:endParaRPr lang="en-US" dirty="0" smtClean="0">
              <a:latin typeface="Courier New" pitchFamily="49" charset="0"/>
              <a:cs typeface="Courier New" pitchFamily="49" charset="0"/>
            </a:endParaRPr>
          </a:p>
          <a:p>
            <a:r>
              <a:rPr lang="en-US" dirty="0" smtClean="0"/>
              <a:t>Realize </a:t>
            </a:r>
            <a:r>
              <a:rPr lang="en-US" dirty="0"/>
              <a:t>that you are </a:t>
            </a:r>
            <a:r>
              <a:rPr lang="en-US" dirty="0" smtClean="0"/>
              <a:t>leaking some information </a:t>
            </a:r>
            <a:r>
              <a:rPr lang="en-US" dirty="0"/>
              <a:t>to a third </a:t>
            </a:r>
            <a:r>
              <a:rPr lang="en-US" dirty="0" smtClean="0"/>
              <a:t>party... </a:t>
            </a:r>
            <a:r>
              <a:rPr lang="en-US" dirty="0"/>
              <a:t>telling them t</a:t>
            </a:r>
            <a:r>
              <a:rPr lang="en-US" dirty="0" smtClean="0"/>
              <a:t>hat someone </a:t>
            </a:r>
            <a:r>
              <a:rPr lang="en-US" dirty="0"/>
              <a:t>at </a:t>
            </a:r>
            <a:r>
              <a:rPr lang="en-US" dirty="0" smtClean="0"/>
              <a:t>your IP address </a:t>
            </a:r>
            <a:r>
              <a:rPr lang="en-US" dirty="0"/>
              <a:t>has an interest in these target </a:t>
            </a:r>
            <a:r>
              <a:rPr lang="en-US" dirty="0" smtClean="0"/>
              <a:t>machines</a:t>
            </a: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11581389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 </a:t>
            </a:r>
            <a:r>
              <a:rPr lang="en-US" dirty="0"/>
              <a:t/>
            </a:r>
            <a:br>
              <a:rPr lang="en-US" dirty="0"/>
            </a:br>
            <a:r>
              <a:rPr lang="en-US" b="1" dirty="0"/>
              <a:t> </a:t>
            </a:r>
            <a:r>
              <a:rPr lang="en-US" dirty="0"/>
              <a:t/>
            </a:r>
            <a:br>
              <a:rPr lang="en-US" dirty="0"/>
            </a:br>
            <a:r>
              <a:rPr lang="en-US" b="1" dirty="0"/>
              <a:t> </a:t>
            </a:r>
            <a:r>
              <a:rPr lang="en-US" dirty="0"/>
              <a:t/>
            </a:r>
            <a:br>
              <a:rPr lang="en-US" dirty="0"/>
            </a:br>
            <a:r>
              <a:rPr lang="en-US" dirty="0" smtClean="0">
                <a:effectLst/>
              </a:rPr>
              <a:t/>
            </a:r>
            <a:br>
              <a:rPr lang="en-US" dirty="0" smtClean="0">
                <a:effectLst/>
              </a:rPr>
            </a:br>
            <a:r>
              <a:rPr lang="en-US" b="1" dirty="0" smtClean="0"/>
              <a:t>PORT SCANNING</a:t>
            </a:r>
            <a:r>
              <a:rPr lang="en-US" dirty="0"/>
              <a:t/>
            </a:r>
            <a:br>
              <a:rPr lang="en-US" dirty="0"/>
            </a:br>
            <a:r>
              <a:rPr lang="en-US" b="1" dirty="0"/>
              <a:t> </a:t>
            </a:r>
            <a:r>
              <a:rPr lang="en-US" dirty="0"/>
              <a:t/>
            </a:r>
            <a:br>
              <a:rPr lang="en-US" dirty="0"/>
            </a:br>
            <a:r>
              <a:rPr lang="en-US" dirty="0"/>
              <a:t> </a:t>
            </a:r>
            <a:br>
              <a:rPr lang="en-US" dirty="0"/>
            </a:br>
            <a:endParaRPr lang="en-US" dirty="0"/>
          </a:p>
        </p:txBody>
      </p:sp>
      <p:sp>
        <p:nvSpPr>
          <p:cNvPr id="3" name="Subtitle 2"/>
          <p:cNvSpPr>
            <a:spLocks noGrp="1"/>
          </p:cNvSpPr>
          <p:nvPr>
            <p:ph type="subTitle" idx="1"/>
          </p:nvPr>
        </p:nvSpPr>
        <p:spPr/>
        <p:txBody>
          <a:bodyPr>
            <a:normAutofit/>
          </a:bodyPr>
          <a:lstStyle/>
          <a:p>
            <a:pPr algn="r"/>
            <a:r>
              <a:rPr lang="en-US" dirty="0" smtClean="0"/>
              <a:t>			</a:t>
            </a:r>
            <a:endParaRPr lang="en-US" sz="2000" dirty="0"/>
          </a:p>
        </p:txBody>
      </p:sp>
      <p:cxnSp>
        <p:nvCxnSpPr>
          <p:cNvPr id="4" name="Straight Connector 3"/>
          <p:cNvCxnSpPr/>
          <p:nvPr/>
        </p:nvCxnSpPr>
        <p:spPr>
          <a:xfrm>
            <a:off x="1447800" y="2362200"/>
            <a:ext cx="635317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600199" y="3581400"/>
            <a:ext cx="6353175"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0985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TCP vs. </a:t>
            </a:r>
            <a:r>
              <a:rPr lang="en-US" b="1" dirty="0" smtClean="0"/>
              <a:t>UDP</a:t>
            </a:r>
            <a:endParaRPr lang="en-US" b="1" dirty="0"/>
          </a:p>
        </p:txBody>
      </p:sp>
      <p:sp>
        <p:nvSpPr>
          <p:cNvPr id="3" name="Content Placeholder 2"/>
          <p:cNvSpPr>
            <a:spLocks noGrp="1"/>
          </p:cNvSpPr>
          <p:nvPr>
            <p:ph idx="1"/>
          </p:nvPr>
        </p:nvSpPr>
        <p:spPr/>
        <p:txBody>
          <a:bodyPr>
            <a:normAutofit lnSpcReduction="10000"/>
          </a:bodyPr>
          <a:lstStyle/>
          <a:p>
            <a:r>
              <a:rPr lang="en-US" dirty="0" smtClean="0"/>
              <a:t>Most services </a:t>
            </a:r>
            <a:r>
              <a:rPr lang="en-US" dirty="0"/>
              <a:t>on the </a:t>
            </a:r>
            <a:r>
              <a:rPr lang="en-US" dirty="0" smtClean="0"/>
              <a:t>Internet are TCP or </a:t>
            </a:r>
            <a:r>
              <a:rPr lang="en-US" dirty="0"/>
              <a:t>UDP</a:t>
            </a:r>
          </a:p>
          <a:p>
            <a:r>
              <a:rPr lang="en-US" dirty="0"/>
              <a:t>Very different </a:t>
            </a:r>
            <a:r>
              <a:rPr lang="en-US" dirty="0" smtClean="0"/>
              <a:t>properties between </a:t>
            </a:r>
            <a:r>
              <a:rPr lang="en-US" dirty="0"/>
              <a:t>these </a:t>
            </a:r>
            <a:r>
              <a:rPr lang="en-US" dirty="0" smtClean="0"/>
              <a:t> protocols, which impact </a:t>
            </a:r>
            <a:r>
              <a:rPr lang="en-US" dirty="0"/>
              <a:t>our scanning</a:t>
            </a:r>
          </a:p>
          <a:p>
            <a:r>
              <a:rPr lang="en-US" dirty="0" smtClean="0"/>
              <a:t>TCP: Connection oriented,  tries </a:t>
            </a:r>
          </a:p>
          <a:p>
            <a:pPr marL="0" indent="0">
              <a:buNone/>
            </a:pPr>
            <a:r>
              <a:rPr lang="en-US" dirty="0"/>
              <a:t> </a:t>
            </a:r>
            <a:r>
              <a:rPr lang="en-US" dirty="0" smtClean="0"/>
              <a:t>    to preserve sequence, </a:t>
            </a:r>
          </a:p>
          <a:p>
            <a:pPr marL="0" indent="0">
              <a:buNone/>
            </a:pPr>
            <a:r>
              <a:rPr lang="en-US" dirty="0"/>
              <a:t> </a:t>
            </a:r>
            <a:r>
              <a:rPr lang="en-US" dirty="0" smtClean="0"/>
              <a:t>   retransmits lost </a:t>
            </a:r>
            <a:r>
              <a:rPr lang="en-US" dirty="0"/>
              <a:t>packets</a:t>
            </a:r>
          </a:p>
          <a:p>
            <a:r>
              <a:rPr lang="en-US" dirty="0"/>
              <a:t>UDP: </a:t>
            </a:r>
            <a:r>
              <a:rPr lang="en-US" dirty="0" smtClean="0"/>
              <a:t>Connectionless, no  attempt</a:t>
            </a:r>
          </a:p>
          <a:p>
            <a:pPr marL="0" indent="0">
              <a:buNone/>
            </a:pPr>
            <a:r>
              <a:rPr lang="en-US" dirty="0"/>
              <a:t> </a:t>
            </a:r>
            <a:r>
              <a:rPr lang="en-US" dirty="0" smtClean="0"/>
              <a:t>   made for reliable delivery</a:t>
            </a:r>
            <a:endParaRPr lang="en-US" dirty="0"/>
          </a:p>
        </p:txBody>
      </p:sp>
      <p:grpSp>
        <p:nvGrpSpPr>
          <p:cNvPr id="4" name="Group 3"/>
          <p:cNvGrpSpPr/>
          <p:nvPr/>
        </p:nvGrpSpPr>
        <p:grpSpPr>
          <a:xfrm>
            <a:off x="5638800" y="1473836"/>
            <a:ext cx="2886075" cy="5523529"/>
            <a:chOff x="6451600" y="1727200"/>
            <a:chExt cx="2016125" cy="4105812"/>
          </a:xfrm>
        </p:grpSpPr>
        <p:sp>
          <p:nvSpPr>
            <p:cNvPr id="5" name="Rectangle 2"/>
            <p:cNvSpPr>
              <a:spLocks noChangeArrowheads="1"/>
            </p:cNvSpPr>
            <p:nvPr/>
          </p:nvSpPr>
          <p:spPr bwMode="auto">
            <a:xfrm>
              <a:off x="6575425" y="1727200"/>
              <a:ext cx="1892300" cy="3530600"/>
            </a:xfrm>
            <a:prstGeom prst="rect">
              <a:avLst/>
            </a:prstGeom>
            <a:solidFill>
              <a:srgbClr val="000099"/>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6" name="Rectangle 6"/>
            <p:cNvSpPr>
              <a:spLocks noChangeArrowheads="1"/>
            </p:cNvSpPr>
            <p:nvPr/>
          </p:nvSpPr>
          <p:spPr bwMode="auto">
            <a:xfrm>
              <a:off x="6457950" y="1824038"/>
              <a:ext cx="1892300" cy="35306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7" name="Text Box 7"/>
            <p:cNvSpPr txBox="1">
              <a:spLocks noChangeArrowheads="1"/>
            </p:cNvSpPr>
            <p:nvPr/>
          </p:nvSpPr>
          <p:spPr bwMode="auto">
            <a:xfrm>
              <a:off x="6786401" y="1920875"/>
              <a:ext cx="1197301" cy="391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dirty="0" smtClean="0"/>
                <a:t>Application</a:t>
              </a:r>
              <a:endParaRPr lang="en-US" dirty="0"/>
            </a:p>
            <a:p>
              <a:pPr algn="ctr"/>
              <a:endParaRPr lang="en-US" dirty="0"/>
            </a:p>
            <a:p>
              <a:pPr algn="ctr"/>
              <a:r>
                <a:rPr lang="en-US" b="1" dirty="0" smtClean="0"/>
                <a:t>Transport</a:t>
              </a:r>
              <a:endParaRPr lang="en-US" b="1" dirty="0"/>
            </a:p>
            <a:p>
              <a:pPr algn="ctr"/>
              <a:r>
                <a:rPr lang="en-US" b="1" dirty="0" smtClean="0"/>
                <a:t>TCP   UDP</a:t>
              </a:r>
              <a:endParaRPr lang="en-US" b="1" dirty="0"/>
            </a:p>
            <a:p>
              <a:pPr algn="ctr"/>
              <a:endParaRPr lang="en-US" dirty="0" smtClean="0"/>
            </a:p>
            <a:p>
              <a:pPr algn="ctr"/>
              <a:endParaRPr lang="en-US" dirty="0"/>
            </a:p>
            <a:p>
              <a:pPr algn="ctr"/>
              <a:r>
                <a:rPr lang="en-US" dirty="0" smtClean="0"/>
                <a:t>Network</a:t>
              </a:r>
              <a:endParaRPr lang="en-US" dirty="0"/>
            </a:p>
            <a:p>
              <a:pPr algn="ctr"/>
              <a:endParaRPr lang="en-US" dirty="0"/>
            </a:p>
            <a:p>
              <a:pPr algn="ctr"/>
              <a:r>
                <a:rPr lang="en-US" dirty="0" smtClean="0"/>
                <a:t>Data Link</a:t>
              </a:r>
            </a:p>
            <a:p>
              <a:pPr algn="ctr"/>
              <a:endParaRPr lang="en-US" dirty="0"/>
            </a:p>
            <a:p>
              <a:pPr algn="ctr"/>
              <a:endParaRPr lang="en-US" dirty="0" smtClean="0"/>
            </a:p>
            <a:p>
              <a:pPr algn="ctr"/>
              <a:r>
                <a:rPr lang="en-US" dirty="0" smtClean="0"/>
                <a:t>Physical</a:t>
              </a:r>
            </a:p>
            <a:p>
              <a:pPr algn="ctr"/>
              <a:endParaRPr lang="en-US" dirty="0"/>
            </a:p>
            <a:p>
              <a:pPr algn="ctr"/>
              <a:endParaRPr lang="en-US" dirty="0"/>
            </a:p>
          </p:txBody>
        </p:sp>
        <p:sp>
          <p:nvSpPr>
            <p:cNvPr id="8" name="Line 8"/>
            <p:cNvSpPr>
              <a:spLocks noChangeShapeType="1"/>
            </p:cNvSpPr>
            <p:nvPr/>
          </p:nvSpPr>
          <p:spPr bwMode="auto">
            <a:xfrm>
              <a:off x="6451600" y="2516188"/>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9"/>
            <p:cNvSpPr>
              <a:spLocks noChangeShapeType="1"/>
            </p:cNvSpPr>
            <p:nvPr/>
          </p:nvSpPr>
          <p:spPr bwMode="auto">
            <a:xfrm>
              <a:off x="6451600" y="3221038"/>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0"/>
            <p:cNvSpPr>
              <a:spLocks noChangeShapeType="1"/>
            </p:cNvSpPr>
            <p:nvPr/>
          </p:nvSpPr>
          <p:spPr bwMode="auto">
            <a:xfrm>
              <a:off x="6451600" y="3932238"/>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1"/>
            <p:cNvSpPr>
              <a:spLocks noChangeShapeType="1"/>
            </p:cNvSpPr>
            <p:nvPr/>
          </p:nvSpPr>
          <p:spPr bwMode="auto">
            <a:xfrm>
              <a:off x="6451600" y="4643438"/>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3861974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TCP </a:t>
            </a:r>
            <a:r>
              <a:rPr lang="en-US" b="1" dirty="0" smtClean="0"/>
              <a:t>Header</a:t>
            </a:r>
            <a:endParaRPr lang="en-US" b="1"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1447800" y="1141412"/>
            <a:ext cx="6400800" cy="5335588"/>
            <a:chOff x="2759075" y="1098550"/>
            <a:chExt cx="4089400" cy="5335588"/>
          </a:xfrm>
        </p:grpSpPr>
        <p:sp>
          <p:nvSpPr>
            <p:cNvPr id="5" name="Text Box 11"/>
            <p:cNvSpPr txBox="1">
              <a:spLocks noChangeArrowheads="1"/>
            </p:cNvSpPr>
            <p:nvPr/>
          </p:nvSpPr>
          <p:spPr bwMode="auto">
            <a:xfrm>
              <a:off x="4297363" y="1098550"/>
              <a:ext cx="8572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sz="1800">
                  <a:latin typeface="Arial" pitchFamily="34" charset="0"/>
                </a:rPr>
                <a:t>32 bits</a:t>
              </a:r>
              <a:endParaRPr lang="en-US" sz="2400">
                <a:latin typeface="Arial" pitchFamily="34" charset="0"/>
              </a:endParaRPr>
            </a:p>
          </p:txBody>
        </p:sp>
        <p:grpSp>
          <p:nvGrpSpPr>
            <p:cNvPr id="6" name="Group 5"/>
            <p:cNvGrpSpPr/>
            <p:nvPr/>
          </p:nvGrpSpPr>
          <p:grpSpPr>
            <a:xfrm>
              <a:off x="2759075" y="1344613"/>
              <a:ext cx="4089400" cy="5089525"/>
              <a:chOff x="2759075" y="1344613"/>
              <a:chExt cx="4089400" cy="5089525"/>
            </a:xfrm>
          </p:grpSpPr>
          <p:sp>
            <p:nvSpPr>
              <p:cNvPr id="7" name="Rectangle 4"/>
              <p:cNvSpPr>
                <a:spLocks noChangeArrowheads="1"/>
              </p:cNvSpPr>
              <p:nvPr/>
            </p:nvSpPr>
            <p:spPr bwMode="auto">
              <a:xfrm>
                <a:off x="2897188" y="1512888"/>
                <a:ext cx="3951287" cy="4824412"/>
              </a:xfrm>
              <a:prstGeom prst="rect">
                <a:avLst/>
              </a:prstGeom>
              <a:solidFill>
                <a:srgbClr val="000099"/>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Rectangle 5"/>
              <p:cNvSpPr>
                <a:spLocks noChangeArrowheads="1"/>
              </p:cNvSpPr>
              <p:nvPr/>
            </p:nvSpPr>
            <p:spPr bwMode="auto">
              <a:xfrm>
                <a:off x="2811463" y="1628775"/>
                <a:ext cx="3951287" cy="4805363"/>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latin typeface="Arial" pitchFamily="34" charset="0"/>
                </a:endParaRPr>
              </a:p>
            </p:txBody>
          </p:sp>
          <p:sp>
            <p:nvSpPr>
              <p:cNvPr id="9" name="Text Box 6"/>
              <p:cNvSpPr txBox="1">
                <a:spLocks noChangeArrowheads="1"/>
              </p:cNvSpPr>
              <p:nvPr/>
            </p:nvSpPr>
            <p:spPr bwMode="auto">
              <a:xfrm>
                <a:off x="2955925" y="1587500"/>
                <a:ext cx="16637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sz="2000">
                    <a:latin typeface="Arial" pitchFamily="34" charset="0"/>
                  </a:rPr>
                  <a:t>source port #</a:t>
                </a:r>
                <a:endParaRPr lang="en-US" sz="2400">
                  <a:latin typeface="Arial" pitchFamily="34" charset="0"/>
                </a:endParaRPr>
              </a:p>
            </p:txBody>
          </p:sp>
          <p:sp>
            <p:nvSpPr>
              <p:cNvPr id="10" name="Text Box 7"/>
              <p:cNvSpPr txBox="1">
                <a:spLocks noChangeArrowheads="1"/>
              </p:cNvSpPr>
              <p:nvPr/>
            </p:nvSpPr>
            <p:spPr bwMode="auto">
              <a:xfrm>
                <a:off x="5056188" y="1592263"/>
                <a:ext cx="13811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sz="2000">
                    <a:latin typeface="Arial" pitchFamily="34" charset="0"/>
                  </a:rPr>
                  <a:t>dest port #</a:t>
                </a:r>
                <a:endParaRPr lang="en-US" sz="1800">
                  <a:latin typeface="Arial" pitchFamily="34" charset="0"/>
                </a:endParaRPr>
              </a:p>
            </p:txBody>
          </p:sp>
          <p:sp>
            <p:nvSpPr>
              <p:cNvPr id="11" name="Line 8"/>
              <p:cNvSpPr>
                <a:spLocks noChangeShapeType="1"/>
              </p:cNvSpPr>
              <p:nvPr/>
            </p:nvSpPr>
            <p:spPr bwMode="auto">
              <a:xfrm>
                <a:off x="2814638" y="2003425"/>
                <a:ext cx="3946525" cy="47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 name="Line 9"/>
              <p:cNvSpPr>
                <a:spLocks noChangeShapeType="1"/>
              </p:cNvSpPr>
              <p:nvPr/>
            </p:nvSpPr>
            <p:spPr bwMode="auto">
              <a:xfrm flipV="1">
                <a:off x="2808288" y="2382838"/>
                <a:ext cx="39512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3" name="Line 10"/>
              <p:cNvSpPr>
                <a:spLocks noChangeShapeType="1"/>
              </p:cNvSpPr>
              <p:nvPr/>
            </p:nvSpPr>
            <p:spPr bwMode="auto">
              <a:xfrm flipV="1">
                <a:off x="4754563" y="1628775"/>
                <a:ext cx="0" cy="392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4" name="Line 12"/>
              <p:cNvSpPr>
                <a:spLocks noChangeShapeType="1"/>
              </p:cNvSpPr>
              <p:nvPr/>
            </p:nvSpPr>
            <p:spPr bwMode="auto">
              <a:xfrm>
                <a:off x="5297488" y="1344613"/>
                <a:ext cx="1427162" cy="47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5" name="Line 13"/>
              <p:cNvSpPr>
                <a:spLocks noChangeShapeType="1"/>
              </p:cNvSpPr>
              <p:nvPr/>
            </p:nvSpPr>
            <p:spPr bwMode="auto">
              <a:xfrm rot="10800000">
                <a:off x="2789238" y="1355725"/>
                <a:ext cx="134143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6" name="Text Box 14"/>
              <p:cNvSpPr txBox="1">
                <a:spLocks noChangeArrowheads="1"/>
              </p:cNvSpPr>
              <p:nvPr/>
            </p:nvSpPr>
            <p:spPr bwMode="auto">
              <a:xfrm>
                <a:off x="3863975" y="4567238"/>
                <a:ext cx="20050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sz="2000" dirty="0">
                    <a:latin typeface="Arial" pitchFamily="34" charset="0"/>
                  </a:rPr>
                  <a:t>application</a:t>
                </a:r>
              </a:p>
              <a:p>
                <a:r>
                  <a:rPr lang="en-US" sz="2000" dirty="0">
                    <a:latin typeface="Arial" pitchFamily="34" charset="0"/>
                  </a:rPr>
                  <a:t>data </a:t>
                </a:r>
              </a:p>
              <a:p>
                <a:r>
                  <a:rPr lang="en-US" sz="2000" dirty="0">
                    <a:latin typeface="Arial" pitchFamily="34" charset="0"/>
                  </a:rPr>
                  <a:t>(variable length)</a:t>
                </a:r>
                <a:endParaRPr lang="en-US" sz="2400" dirty="0">
                  <a:latin typeface="Arial" pitchFamily="34" charset="0"/>
                </a:endParaRPr>
              </a:p>
            </p:txBody>
          </p:sp>
          <p:sp>
            <p:nvSpPr>
              <p:cNvPr id="17" name="Text Box 15"/>
              <p:cNvSpPr txBox="1">
                <a:spLocks noChangeArrowheads="1"/>
              </p:cNvSpPr>
              <p:nvPr/>
            </p:nvSpPr>
            <p:spPr bwMode="auto">
              <a:xfrm>
                <a:off x="3444875" y="1982788"/>
                <a:ext cx="24860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sz="2000">
                    <a:latin typeface="Arial" pitchFamily="34" charset="0"/>
                  </a:rPr>
                  <a:t>sequence number</a:t>
                </a:r>
                <a:endParaRPr lang="en-US" sz="2400">
                  <a:latin typeface="Arial" pitchFamily="34" charset="0"/>
                </a:endParaRPr>
              </a:p>
            </p:txBody>
          </p:sp>
          <p:sp>
            <p:nvSpPr>
              <p:cNvPr id="18" name="Line 16"/>
              <p:cNvSpPr>
                <a:spLocks noChangeShapeType="1"/>
              </p:cNvSpPr>
              <p:nvPr/>
            </p:nvSpPr>
            <p:spPr bwMode="auto">
              <a:xfrm flipV="1">
                <a:off x="2817813" y="2763838"/>
                <a:ext cx="39512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9" name="Text Box 17"/>
              <p:cNvSpPr txBox="1">
                <a:spLocks noChangeArrowheads="1"/>
              </p:cNvSpPr>
              <p:nvPr/>
            </p:nvSpPr>
            <p:spPr bwMode="auto">
              <a:xfrm>
                <a:off x="3044825" y="2382838"/>
                <a:ext cx="3409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dirty="0" smtClean="0">
                    <a:latin typeface="Arial" charset="0"/>
                  </a:rPr>
                  <a:t>acknowledgement number</a:t>
                </a:r>
              </a:p>
            </p:txBody>
          </p:sp>
          <p:sp>
            <p:nvSpPr>
              <p:cNvPr id="20" name="Line 18"/>
              <p:cNvSpPr>
                <a:spLocks noChangeShapeType="1"/>
              </p:cNvSpPr>
              <p:nvPr/>
            </p:nvSpPr>
            <p:spPr bwMode="auto">
              <a:xfrm flipV="1">
                <a:off x="2813050" y="3159125"/>
                <a:ext cx="3951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1" name="Line 19"/>
              <p:cNvSpPr>
                <a:spLocks noChangeShapeType="1"/>
              </p:cNvSpPr>
              <p:nvPr/>
            </p:nvSpPr>
            <p:spPr bwMode="auto">
              <a:xfrm flipV="1">
                <a:off x="2808288" y="3549650"/>
                <a:ext cx="39512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2" name="Line 20"/>
              <p:cNvSpPr>
                <a:spLocks noChangeShapeType="1"/>
              </p:cNvSpPr>
              <p:nvPr/>
            </p:nvSpPr>
            <p:spPr bwMode="auto">
              <a:xfrm flipV="1">
                <a:off x="2808288" y="4111625"/>
                <a:ext cx="39512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3" name="Line 21"/>
              <p:cNvSpPr>
                <a:spLocks noChangeShapeType="1"/>
              </p:cNvSpPr>
              <p:nvPr/>
            </p:nvSpPr>
            <p:spPr bwMode="auto">
              <a:xfrm flipH="1" flipV="1">
                <a:off x="4768850" y="2767013"/>
                <a:ext cx="4763" cy="7778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4" name="Text Box 22"/>
              <p:cNvSpPr txBox="1">
                <a:spLocks noChangeArrowheads="1"/>
              </p:cNvSpPr>
              <p:nvPr/>
            </p:nvSpPr>
            <p:spPr bwMode="auto">
              <a:xfrm>
                <a:off x="4870450" y="2770188"/>
                <a:ext cx="17462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receive window</a:t>
                </a:r>
              </a:p>
            </p:txBody>
          </p:sp>
          <p:sp>
            <p:nvSpPr>
              <p:cNvPr id="25" name="Text Box 23"/>
              <p:cNvSpPr txBox="1">
                <a:spLocks noChangeArrowheads="1"/>
              </p:cNvSpPr>
              <p:nvPr/>
            </p:nvSpPr>
            <p:spPr bwMode="auto">
              <a:xfrm>
                <a:off x="4895850" y="3165475"/>
                <a:ext cx="18224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Urg data pointer</a:t>
                </a:r>
              </a:p>
            </p:txBody>
          </p:sp>
          <p:sp>
            <p:nvSpPr>
              <p:cNvPr id="26" name="Text Box 24"/>
              <p:cNvSpPr txBox="1">
                <a:spLocks noChangeArrowheads="1"/>
              </p:cNvSpPr>
              <p:nvPr/>
            </p:nvSpPr>
            <p:spPr bwMode="auto">
              <a:xfrm>
                <a:off x="3179763" y="3146425"/>
                <a:ext cx="12128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checksum</a:t>
                </a:r>
              </a:p>
            </p:txBody>
          </p:sp>
          <p:sp>
            <p:nvSpPr>
              <p:cNvPr id="27" name="Text Box 25"/>
              <p:cNvSpPr txBox="1">
                <a:spLocks noChangeArrowheads="1"/>
              </p:cNvSpPr>
              <p:nvPr/>
            </p:nvSpPr>
            <p:spPr bwMode="auto">
              <a:xfrm>
                <a:off x="4593167" y="2798763"/>
                <a:ext cx="3079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a:latin typeface="Arial" pitchFamily="34" charset="0"/>
                  </a:rPr>
                  <a:t>F</a:t>
                </a:r>
                <a:endParaRPr lang="en-US" sz="2400">
                  <a:latin typeface="Arial" pitchFamily="34" charset="0"/>
                </a:endParaRPr>
              </a:p>
            </p:txBody>
          </p:sp>
          <p:sp>
            <p:nvSpPr>
              <p:cNvPr id="28" name="Line 26"/>
              <p:cNvSpPr>
                <a:spLocks noChangeShapeType="1"/>
              </p:cNvSpPr>
              <p:nvPr/>
            </p:nvSpPr>
            <p:spPr bwMode="auto">
              <a:xfrm flipV="1">
                <a:off x="4611688" y="2757488"/>
                <a:ext cx="0" cy="392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9" name="Line 27"/>
              <p:cNvSpPr>
                <a:spLocks noChangeShapeType="1"/>
              </p:cNvSpPr>
              <p:nvPr/>
            </p:nvSpPr>
            <p:spPr bwMode="auto">
              <a:xfrm flipV="1">
                <a:off x="4449763" y="2762250"/>
                <a:ext cx="0" cy="392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30" name="Line 28"/>
              <p:cNvSpPr>
                <a:spLocks noChangeShapeType="1"/>
              </p:cNvSpPr>
              <p:nvPr/>
            </p:nvSpPr>
            <p:spPr bwMode="auto">
              <a:xfrm flipV="1">
                <a:off x="4283075" y="2762250"/>
                <a:ext cx="0" cy="392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31" name="Line 29"/>
              <p:cNvSpPr>
                <a:spLocks noChangeShapeType="1"/>
              </p:cNvSpPr>
              <p:nvPr/>
            </p:nvSpPr>
            <p:spPr bwMode="auto">
              <a:xfrm flipV="1">
                <a:off x="4121150" y="2767013"/>
                <a:ext cx="0" cy="392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32" name="Line 30"/>
              <p:cNvSpPr>
                <a:spLocks noChangeShapeType="1"/>
              </p:cNvSpPr>
              <p:nvPr/>
            </p:nvSpPr>
            <p:spPr bwMode="auto">
              <a:xfrm flipV="1">
                <a:off x="3963988" y="2762250"/>
                <a:ext cx="0" cy="392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33" name="Line 31"/>
              <p:cNvSpPr>
                <a:spLocks noChangeShapeType="1"/>
              </p:cNvSpPr>
              <p:nvPr/>
            </p:nvSpPr>
            <p:spPr bwMode="auto">
              <a:xfrm flipV="1">
                <a:off x="3792538" y="2771775"/>
                <a:ext cx="0" cy="392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34" name="Text Box 32"/>
              <p:cNvSpPr txBox="1">
                <a:spLocks noChangeArrowheads="1"/>
              </p:cNvSpPr>
              <p:nvPr/>
            </p:nvSpPr>
            <p:spPr bwMode="auto">
              <a:xfrm>
                <a:off x="4436004" y="2794000"/>
                <a:ext cx="31908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dirty="0" smtClean="0">
                    <a:latin typeface="Arial" pitchFamily="34" charset="0"/>
                  </a:rPr>
                  <a:t>S</a:t>
                </a:r>
                <a:endParaRPr lang="en-US" sz="2400" dirty="0">
                  <a:latin typeface="Arial" pitchFamily="34" charset="0"/>
                </a:endParaRPr>
              </a:p>
            </p:txBody>
          </p:sp>
          <p:sp>
            <p:nvSpPr>
              <p:cNvPr id="35" name="Text Box 33"/>
              <p:cNvSpPr txBox="1">
                <a:spLocks noChangeArrowheads="1"/>
              </p:cNvSpPr>
              <p:nvPr/>
            </p:nvSpPr>
            <p:spPr bwMode="auto">
              <a:xfrm>
                <a:off x="4278842" y="2794000"/>
                <a:ext cx="330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dirty="0">
                    <a:latin typeface="Arial" pitchFamily="34" charset="0"/>
                  </a:rPr>
                  <a:t>R</a:t>
                </a:r>
                <a:endParaRPr lang="en-US" sz="2400" dirty="0">
                  <a:latin typeface="Arial" pitchFamily="34" charset="0"/>
                </a:endParaRPr>
              </a:p>
            </p:txBody>
          </p:sp>
          <p:sp>
            <p:nvSpPr>
              <p:cNvPr id="36" name="Text Box 34"/>
              <p:cNvSpPr txBox="1">
                <a:spLocks noChangeArrowheads="1"/>
              </p:cNvSpPr>
              <p:nvPr/>
            </p:nvSpPr>
            <p:spPr bwMode="auto">
              <a:xfrm>
                <a:off x="4095221" y="2789238"/>
                <a:ext cx="3190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a:latin typeface="Arial" pitchFamily="34" charset="0"/>
                  </a:rPr>
                  <a:t>P</a:t>
                </a:r>
                <a:endParaRPr lang="en-US" sz="2400">
                  <a:latin typeface="Arial" pitchFamily="34" charset="0"/>
                </a:endParaRPr>
              </a:p>
            </p:txBody>
          </p:sp>
          <p:sp>
            <p:nvSpPr>
              <p:cNvPr id="37" name="Text Box 35"/>
              <p:cNvSpPr txBox="1">
                <a:spLocks noChangeArrowheads="1"/>
              </p:cNvSpPr>
              <p:nvPr/>
            </p:nvSpPr>
            <p:spPr bwMode="auto">
              <a:xfrm>
                <a:off x="3949171" y="2789238"/>
                <a:ext cx="3190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dirty="0">
                    <a:latin typeface="Arial" pitchFamily="34" charset="0"/>
                  </a:rPr>
                  <a:t>A</a:t>
                </a:r>
                <a:endParaRPr lang="en-US" sz="2400" dirty="0">
                  <a:latin typeface="Arial" pitchFamily="34" charset="0"/>
                </a:endParaRPr>
              </a:p>
            </p:txBody>
          </p:sp>
          <p:sp>
            <p:nvSpPr>
              <p:cNvPr id="38" name="Text Box 36"/>
              <p:cNvSpPr txBox="1">
                <a:spLocks noChangeArrowheads="1"/>
              </p:cNvSpPr>
              <p:nvPr/>
            </p:nvSpPr>
            <p:spPr bwMode="auto">
              <a:xfrm>
                <a:off x="3781425" y="2805040"/>
                <a:ext cx="330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a:latin typeface="Arial" pitchFamily="34" charset="0"/>
                  </a:rPr>
                  <a:t>U</a:t>
                </a:r>
                <a:endParaRPr lang="en-US" sz="2400">
                  <a:latin typeface="Arial" pitchFamily="34" charset="0"/>
                </a:endParaRPr>
              </a:p>
            </p:txBody>
          </p:sp>
          <p:sp>
            <p:nvSpPr>
              <p:cNvPr id="39" name="Text Box 37"/>
              <p:cNvSpPr txBox="1">
                <a:spLocks noChangeArrowheads="1"/>
              </p:cNvSpPr>
              <p:nvPr/>
            </p:nvSpPr>
            <p:spPr bwMode="auto">
              <a:xfrm>
                <a:off x="2759075" y="2697163"/>
                <a:ext cx="5778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sz="1400" dirty="0">
                    <a:latin typeface="Arial" pitchFamily="34" charset="0"/>
                  </a:rPr>
                  <a:t>head</a:t>
                </a:r>
              </a:p>
              <a:p>
                <a:r>
                  <a:rPr lang="en-US" sz="1400" dirty="0" err="1">
                    <a:latin typeface="Arial" pitchFamily="34" charset="0"/>
                  </a:rPr>
                  <a:t>len</a:t>
                </a:r>
                <a:endParaRPr lang="en-US" sz="1800" dirty="0">
                  <a:latin typeface="Arial" pitchFamily="34" charset="0"/>
                </a:endParaRPr>
              </a:p>
            </p:txBody>
          </p:sp>
          <p:sp>
            <p:nvSpPr>
              <p:cNvPr id="40" name="Text Box 38"/>
              <p:cNvSpPr txBox="1">
                <a:spLocks noChangeArrowheads="1"/>
              </p:cNvSpPr>
              <p:nvPr/>
            </p:nvSpPr>
            <p:spPr bwMode="auto">
              <a:xfrm>
                <a:off x="3259427" y="2704306"/>
                <a:ext cx="56832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sz="1400" dirty="0">
                    <a:latin typeface="Arial" pitchFamily="34" charset="0"/>
                  </a:rPr>
                  <a:t>not</a:t>
                </a:r>
              </a:p>
              <a:p>
                <a:r>
                  <a:rPr lang="en-US" sz="1400" dirty="0">
                    <a:latin typeface="Arial" pitchFamily="34" charset="0"/>
                  </a:rPr>
                  <a:t>used</a:t>
                </a:r>
                <a:endParaRPr lang="en-US" sz="1800" dirty="0">
                  <a:latin typeface="Arial" pitchFamily="34" charset="0"/>
                </a:endParaRPr>
              </a:p>
            </p:txBody>
          </p:sp>
          <p:sp>
            <p:nvSpPr>
              <p:cNvPr id="41" name="Line 39"/>
              <p:cNvSpPr>
                <a:spLocks noChangeShapeType="1"/>
              </p:cNvSpPr>
              <p:nvPr/>
            </p:nvSpPr>
            <p:spPr bwMode="auto">
              <a:xfrm flipV="1">
                <a:off x="3287713" y="2762250"/>
                <a:ext cx="0" cy="392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2" name="Text Box 40"/>
              <p:cNvSpPr txBox="1">
                <a:spLocks noChangeArrowheads="1"/>
              </p:cNvSpPr>
              <p:nvPr/>
            </p:nvSpPr>
            <p:spPr bwMode="auto">
              <a:xfrm>
                <a:off x="3317875" y="3648075"/>
                <a:ext cx="28940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sz="2000">
                    <a:latin typeface="Arial" pitchFamily="34" charset="0"/>
                  </a:rPr>
                  <a:t>options (variable length)</a:t>
                </a:r>
                <a:endParaRPr lang="en-US" sz="2400">
                  <a:latin typeface="Arial" pitchFamily="34" charset="0"/>
                </a:endParaRPr>
              </a:p>
            </p:txBody>
          </p:sp>
        </p:grpSp>
      </p:grpSp>
    </p:spTree>
    <p:extLst>
      <p:ext uri="{BB962C8B-B14F-4D97-AF65-F5344CB8AC3E}">
        <p14:creationId xmlns:p14="http://schemas.microsoft.com/office/powerpoint/2010/main" val="31777972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TCP </a:t>
            </a:r>
            <a:r>
              <a:rPr lang="en-US" b="1" dirty="0" smtClean="0"/>
              <a:t>Control </a:t>
            </a:r>
            <a:r>
              <a:rPr lang="en-US" b="1" dirty="0"/>
              <a:t>Bits</a:t>
            </a:r>
          </a:p>
        </p:txBody>
      </p:sp>
      <p:sp>
        <p:nvSpPr>
          <p:cNvPr id="3" name="Content Placeholder 2"/>
          <p:cNvSpPr>
            <a:spLocks noGrp="1"/>
          </p:cNvSpPr>
          <p:nvPr>
            <p:ph idx="1"/>
          </p:nvPr>
        </p:nvSpPr>
        <p:spPr/>
        <p:txBody>
          <a:bodyPr/>
          <a:lstStyle/>
          <a:p>
            <a:r>
              <a:rPr lang="en-US" dirty="0" smtClean="0"/>
              <a:t>Control Bits </a:t>
            </a:r>
            <a:r>
              <a:rPr lang="en-US" dirty="0"/>
              <a:t>are also known as </a:t>
            </a:r>
            <a:r>
              <a:rPr lang="en-US" dirty="0" smtClean="0"/>
              <a:t>“Control </a:t>
            </a:r>
            <a:r>
              <a:rPr lang="en-US" dirty="0"/>
              <a:t>Flags"</a:t>
            </a:r>
          </a:p>
          <a:p>
            <a:pPr marL="0" indent="0">
              <a:buNone/>
            </a:pPr>
            <a:r>
              <a:rPr lang="en-US" dirty="0" smtClean="0"/>
              <a:t>    or “Communication </a:t>
            </a:r>
            <a:r>
              <a:rPr lang="en-US" dirty="0"/>
              <a:t>Flags"</a:t>
            </a:r>
          </a:p>
          <a:p>
            <a:r>
              <a:rPr lang="en-US" dirty="0" smtClean="0"/>
              <a:t>6 </a:t>
            </a:r>
            <a:r>
              <a:rPr lang="en-US" dirty="0"/>
              <a:t>traditional ones, </a:t>
            </a:r>
            <a:r>
              <a:rPr lang="en-US" dirty="0" smtClean="0"/>
              <a:t>with </a:t>
            </a:r>
            <a:r>
              <a:rPr lang="en-US" dirty="0"/>
              <a:t>2 newer </a:t>
            </a:r>
            <a:r>
              <a:rPr lang="en-US" dirty="0" smtClean="0"/>
              <a:t>extended one for congestion control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47855610"/>
              </p:ext>
            </p:extLst>
          </p:nvPr>
        </p:nvGraphicFramePr>
        <p:xfrm>
          <a:off x="2144712" y="4495800"/>
          <a:ext cx="5475288" cy="1371600"/>
        </p:xfrm>
        <a:graphic>
          <a:graphicData uri="http://schemas.openxmlformats.org/drawingml/2006/table">
            <a:tbl>
              <a:tblPr firstRow="1" firstCol="1" bandRow="1">
                <a:tableStyleId>{5940675A-B579-460E-94D1-54222C63F5DA}</a:tableStyleId>
              </a:tblPr>
              <a:tblGrid>
                <a:gridCol w="684411"/>
                <a:gridCol w="684411"/>
                <a:gridCol w="684411"/>
                <a:gridCol w="684411"/>
                <a:gridCol w="684411"/>
                <a:gridCol w="684411"/>
                <a:gridCol w="684411"/>
                <a:gridCol w="684411"/>
              </a:tblGrid>
              <a:tr h="1371600">
                <a:tc>
                  <a:txBody>
                    <a:bodyPr/>
                    <a:lstStyle/>
                    <a:p>
                      <a:pPr marL="0" marR="0" algn="l">
                        <a:lnSpc>
                          <a:spcPct val="115000"/>
                        </a:lnSpc>
                        <a:spcBef>
                          <a:spcPts val="0"/>
                        </a:spcBef>
                        <a:spcAft>
                          <a:spcPts val="0"/>
                        </a:spcAft>
                      </a:pPr>
                      <a:r>
                        <a:rPr lang="en-US" sz="2400" b="1" dirty="0">
                          <a:effectLst/>
                        </a:rPr>
                        <a:t>C</a:t>
                      </a:r>
                      <a:br>
                        <a:rPr lang="en-US" sz="2400" b="1" dirty="0">
                          <a:effectLst/>
                        </a:rPr>
                      </a:br>
                      <a:r>
                        <a:rPr lang="en-US" sz="2400" b="1" dirty="0">
                          <a:effectLst/>
                        </a:rPr>
                        <a:t>W</a:t>
                      </a:r>
                      <a:br>
                        <a:rPr lang="en-US" sz="2400" b="1" dirty="0">
                          <a:effectLst/>
                        </a:rPr>
                      </a:br>
                      <a:r>
                        <a:rPr lang="en-US" sz="2400" b="1" dirty="0">
                          <a:effectLst/>
                        </a:rPr>
                        <a:t>R</a:t>
                      </a:r>
                      <a:endParaRPr lang="en-US" sz="2000" b="1" dirty="0">
                        <a:solidFill>
                          <a:schemeClr val="tx1"/>
                        </a:solidFill>
                        <a:effectLst/>
                        <a:latin typeface="Calibri"/>
                        <a:ea typeface="SimSun"/>
                        <a:cs typeface="Times New Roman"/>
                      </a:endParaRPr>
                    </a:p>
                  </a:txBody>
                  <a:tcPr marL="68580" marR="68580" marT="0" marB="0"/>
                </a:tc>
                <a:tc>
                  <a:txBody>
                    <a:bodyPr/>
                    <a:lstStyle/>
                    <a:p>
                      <a:pPr marL="0" marR="0" algn="l">
                        <a:lnSpc>
                          <a:spcPct val="115000"/>
                        </a:lnSpc>
                        <a:spcBef>
                          <a:spcPts val="0"/>
                        </a:spcBef>
                        <a:spcAft>
                          <a:spcPts val="0"/>
                        </a:spcAft>
                      </a:pPr>
                      <a:r>
                        <a:rPr lang="en-US" sz="2400" b="1" dirty="0">
                          <a:effectLst/>
                        </a:rPr>
                        <a:t>E</a:t>
                      </a:r>
                      <a:endParaRPr lang="en-US" sz="2000" b="1" dirty="0">
                        <a:effectLst/>
                      </a:endParaRPr>
                    </a:p>
                    <a:p>
                      <a:pPr marL="0" marR="0" algn="l">
                        <a:lnSpc>
                          <a:spcPct val="115000"/>
                        </a:lnSpc>
                        <a:spcBef>
                          <a:spcPts val="0"/>
                        </a:spcBef>
                        <a:spcAft>
                          <a:spcPts val="0"/>
                        </a:spcAft>
                      </a:pPr>
                      <a:r>
                        <a:rPr lang="en-US" sz="2400" b="1" dirty="0">
                          <a:effectLst/>
                        </a:rPr>
                        <a:t>C</a:t>
                      </a:r>
                      <a:endParaRPr lang="en-US" sz="2000" b="1" dirty="0">
                        <a:effectLst/>
                      </a:endParaRPr>
                    </a:p>
                    <a:p>
                      <a:pPr marL="0" marR="0" algn="l">
                        <a:lnSpc>
                          <a:spcPct val="115000"/>
                        </a:lnSpc>
                        <a:spcBef>
                          <a:spcPts val="0"/>
                        </a:spcBef>
                        <a:spcAft>
                          <a:spcPts val="0"/>
                        </a:spcAft>
                      </a:pPr>
                      <a:r>
                        <a:rPr lang="en-US" sz="2400" b="1" dirty="0">
                          <a:effectLst/>
                        </a:rPr>
                        <a:t>E</a:t>
                      </a:r>
                      <a:endParaRPr lang="en-US" sz="2000" b="1" dirty="0">
                        <a:solidFill>
                          <a:schemeClr val="tx1"/>
                        </a:solidFill>
                        <a:effectLst/>
                        <a:latin typeface="Calibri"/>
                        <a:ea typeface="SimSun"/>
                        <a:cs typeface="Times New Roman"/>
                      </a:endParaRPr>
                    </a:p>
                  </a:txBody>
                  <a:tcPr marL="68580" marR="68580" marT="0" marB="0"/>
                </a:tc>
                <a:tc>
                  <a:txBody>
                    <a:bodyPr/>
                    <a:lstStyle/>
                    <a:p>
                      <a:pPr marL="0" marR="0" algn="l">
                        <a:lnSpc>
                          <a:spcPct val="115000"/>
                        </a:lnSpc>
                        <a:spcBef>
                          <a:spcPts val="0"/>
                        </a:spcBef>
                        <a:spcAft>
                          <a:spcPts val="0"/>
                        </a:spcAft>
                      </a:pPr>
                      <a:r>
                        <a:rPr lang="en-US" sz="2400" b="1" dirty="0">
                          <a:effectLst/>
                        </a:rPr>
                        <a:t>U</a:t>
                      </a:r>
                      <a:endParaRPr lang="en-US" sz="2000" b="1" dirty="0">
                        <a:effectLst/>
                      </a:endParaRPr>
                    </a:p>
                    <a:p>
                      <a:pPr marL="0" marR="0" algn="l">
                        <a:lnSpc>
                          <a:spcPct val="115000"/>
                        </a:lnSpc>
                        <a:spcBef>
                          <a:spcPts val="0"/>
                        </a:spcBef>
                        <a:spcAft>
                          <a:spcPts val="0"/>
                        </a:spcAft>
                      </a:pPr>
                      <a:r>
                        <a:rPr lang="en-US" sz="2400" b="1" dirty="0">
                          <a:effectLst/>
                        </a:rPr>
                        <a:t>R</a:t>
                      </a:r>
                      <a:endParaRPr lang="en-US" sz="2000" b="1" dirty="0">
                        <a:effectLst/>
                      </a:endParaRPr>
                    </a:p>
                    <a:p>
                      <a:pPr marL="0" marR="0" algn="l">
                        <a:lnSpc>
                          <a:spcPct val="115000"/>
                        </a:lnSpc>
                        <a:spcBef>
                          <a:spcPts val="0"/>
                        </a:spcBef>
                        <a:spcAft>
                          <a:spcPts val="0"/>
                        </a:spcAft>
                      </a:pPr>
                      <a:r>
                        <a:rPr lang="en-US" sz="2400" b="1" dirty="0">
                          <a:effectLst/>
                        </a:rPr>
                        <a:t>G</a:t>
                      </a:r>
                      <a:endParaRPr lang="en-US" sz="2000" b="1" dirty="0">
                        <a:solidFill>
                          <a:schemeClr val="tx1"/>
                        </a:solidFill>
                        <a:effectLst/>
                        <a:latin typeface="Calibri"/>
                        <a:ea typeface="SimSun"/>
                        <a:cs typeface="Times New Roman"/>
                      </a:endParaRPr>
                    </a:p>
                  </a:txBody>
                  <a:tcPr marL="68580" marR="68580" marT="0" marB="0"/>
                </a:tc>
                <a:tc>
                  <a:txBody>
                    <a:bodyPr/>
                    <a:lstStyle/>
                    <a:p>
                      <a:pPr marL="0" marR="0" algn="l">
                        <a:lnSpc>
                          <a:spcPct val="115000"/>
                        </a:lnSpc>
                        <a:spcBef>
                          <a:spcPts val="0"/>
                        </a:spcBef>
                        <a:spcAft>
                          <a:spcPts val="0"/>
                        </a:spcAft>
                      </a:pPr>
                      <a:r>
                        <a:rPr lang="en-US" sz="2400" b="1" dirty="0">
                          <a:effectLst/>
                        </a:rPr>
                        <a:t>A</a:t>
                      </a:r>
                      <a:endParaRPr lang="en-US" sz="2000" b="1" dirty="0">
                        <a:effectLst/>
                      </a:endParaRPr>
                    </a:p>
                    <a:p>
                      <a:pPr marL="0" marR="0" algn="l">
                        <a:lnSpc>
                          <a:spcPct val="115000"/>
                        </a:lnSpc>
                        <a:spcBef>
                          <a:spcPts val="0"/>
                        </a:spcBef>
                        <a:spcAft>
                          <a:spcPts val="0"/>
                        </a:spcAft>
                      </a:pPr>
                      <a:r>
                        <a:rPr lang="en-US" sz="2400" b="1" dirty="0">
                          <a:effectLst/>
                        </a:rPr>
                        <a:t>C</a:t>
                      </a:r>
                      <a:endParaRPr lang="en-US" sz="2000" b="1" dirty="0">
                        <a:effectLst/>
                      </a:endParaRPr>
                    </a:p>
                    <a:p>
                      <a:pPr marL="0" marR="0" algn="l">
                        <a:lnSpc>
                          <a:spcPct val="115000"/>
                        </a:lnSpc>
                        <a:spcBef>
                          <a:spcPts val="0"/>
                        </a:spcBef>
                        <a:spcAft>
                          <a:spcPts val="0"/>
                        </a:spcAft>
                      </a:pPr>
                      <a:r>
                        <a:rPr lang="en-US" sz="2400" b="1" dirty="0">
                          <a:effectLst/>
                        </a:rPr>
                        <a:t>K</a:t>
                      </a:r>
                      <a:endParaRPr lang="en-US" sz="2000" b="1" dirty="0">
                        <a:solidFill>
                          <a:schemeClr val="tx1"/>
                        </a:solidFill>
                        <a:effectLst/>
                        <a:latin typeface="Calibri"/>
                        <a:ea typeface="SimSun"/>
                        <a:cs typeface="Times New Roman"/>
                      </a:endParaRPr>
                    </a:p>
                  </a:txBody>
                  <a:tcPr marL="68580" marR="68580" marT="0" marB="0"/>
                </a:tc>
                <a:tc>
                  <a:txBody>
                    <a:bodyPr/>
                    <a:lstStyle/>
                    <a:p>
                      <a:pPr marL="0" marR="0" algn="l">
                        <a:lnSpc>
                          <a:spcPct val="115000"/>
                        </a:lnSpc>
                        <a:spcBef>
                          <a:spcPts val="0"/>
                        </a:spcBef>
                        <a:spcAft>
                          <a:spcPts val="0"/>
                        </a:spcAft>
                      </a:pPr>
                      <a:r>
                        <a:rPr lang="en-US" sz="2400" b="1" dirty="0">
                          <a:effectLst/>
                        </a:rPr>
                        <a:t>P</a:t>
                      </a:r>
                      <a:endParaRPr lang="en-US" sz="2000" b="1" dirty="0">
                        <a:effectLst/>
                      </a:endParaRPr>
                    </a:p>
                    <a:p>
                      <a:pPr marL="0" marR="0" algn="l">
                        <a:lnSpc>
                          <a:spcPct val="115000"/>
                        </a:lnSpc>
                        <a:spcBef>
                          <a:spcPts val="0"/>
                        </a:spcBef>
                        <a:spcAft>
                          <a:spcPts val="0"/>
                        </a:spcAft>
                      </a:pPr>
                      <a:r>
                        <a:rPr lang="en-US" sz="2400" b="1" dirty="0">
                          <a:effectLst/>
                        </a:rPr>
                        <a:t>S</a:t>
                      </a:r>
                      <a:endParaRPr lang="en-US" sz="2000" b="1" dirty="0">
                        <a:effectLst/>
                      </a:endParaRPr>
                    </a:p>
                    <a:p>
                      <a:pPr marL="0" marR="0" algn="l">
                        <a:lnSpc>
                          <a:spcPct val="115000"/>
                        </a:lnSpc>
                        <a:spcBef>
                          <a:spcPts val="0"/>
                        </a:spcBef>
                        <a:spcAft>
                          <a:spcPts val="0"/>
                        </a:spcAft>
                      </a:pPr>
                      <a:r>
                        <a:rPr lang="en-US" sz="2400" b="1" dirty="0">
                          <a:effectLst/>
                        </a:rPr>
                        <a:t>H</a:t>
                      </a:r>
                      <a:endParaRPr lang="en-US" sz="2000" b="1" dirty="0">
                        <a:solidFill>
                          <a:schemeClr val="tx1"/>
                        </a:solidFill>
                        <a:effectLst/>
                        <a:latin typeface="Calibri"/>
                        <a:ea typeface="SimSun"/>
                        <a:cs typeface="Times New Roman"/>
                      </a:endParaRPr>
                    </a:p>
                  </a:txBody>
                  <a:tcPr marL="68580" marR="68580" marT="0" marB="0"/>
                </a:tc>
                <a:tc>
                  <a:txBody>
                    <a:bodyPr/>
                    <a:lstStyle/>
                    <a:p>
                      <a:pPr marL="0" marR="0" algn="l">
                        <a:lnSpc>
                          <a:spcPct val="115000"/>
                        </a:lnSpc>
                        <a:spcBef>
                          <a:spcPts val="0"/>
                        </a:spcBef>
                        <a:spcAft>
                          <a:spcPts val="0"/>
                        </a:spcAft>
                      </a:pPr>
                      <a:r>
                        <a:rPr lang="en-US" sz="2400" b="1" dirty="0">
                          <a:effectLst/>
                        </a:rPr>
                        <a:t>R</a:t>
                      </a:r>
                      <a:endParaRPr lang="en-US" sz="2000" b="1" dirty="0">
                        <a:effectLst/>
                      </a:endParaRPr>
                    </a:p>
                    <a:p>
                      <a:pPr marL="0" marR="0" algn="l">
                        <a:lnSpc>
                          <a:spcPct val="115000"/>
                        </a:lnSpc>
                        <a:spcBef>
                          <a:spcPts val="0"/>
                        </a:spcBef>
                        <a:spcAft>
                          <a:spcPts val="0"/>
                        </a:spcAft>
                      </a:pPr>
                      <a:r>
                        <a:rPr lang="en-US" sz="2400" b="1" dirty="0">
                          <a:effectLst/>
                        </a:rPr>
                        <a:t>S</a:t>
                      </a:r>
                      <a:endParaRPr lang="en-US" sz="2000" b="1" dirty="0">
                        <a:effectLst/>
                      </a:endParaRPr>
                    </a:p>
                    <a:p>
                      <a:pPr marL="0" marR="0" algn="l">
                        <a:lnSpc>
                          <a:spcPct val="115000"/>
                        </a:lnSpc>
                        <a:spcBef>
                          <a:spcPts val="0"/>
                        </a:spcBef>
                        <a:spcAft>
                          <a:spcPts val="0"/>
                        </a:spcAft>
                      </a:pPr>
                      <a:r>
                        <a:rPr lang="en-US" sz="2400" b="1" dirty="0">
                          <a:effectLst/>
                        </a:rPr>
                        <a:t>T</a:t>
                      </a:r>
                      <a:endParaRPr lang="en-US" sz="2000" b="1" dirty="0">
                        <a:solidFill>
                          <a:schemeClr val="tx1"/>
                        </a:solidFill>
                        <a:effectLst/>
                        <a:latin typeface="Calibri"/>
                        <a:ea typeface="SimSun"/>
                        <a:cs typeface="Times New Roman"/>
                      </a:endParaRPr>
                    </a:p>
                  </a:txBody>
                  <a:tcPr marL="68580" marR="68580" marT="0" marB="0"/>
                </a:tc>
                <a:tc>
                  <a:txBody>
                    <a:bodyPr/>
                    <a:lstStyle/>
                    <a:p>
                      <a:pPr marL="0" marR="0" algn="l">
                        <a:lnSpc>
                          <a:spcPct val="115000"/>
                        </a:lnSpc>
                        <a:spcBef>
                          <a:spcPts val="0"/>
                        </a:spcBef>
                        <a:spcAft>
                          <a:spcPts val="0"/>
                        </a:spcAft>
                      </a:pPr>
                      <a:r>
                        <a:rPr lang="en-US" sz="2400" b="1" dirty="0">
                          <a:effectLst/>
                        </a:rPr>
                        <a:t>S</a:t>
                      </a:r>
                      <a:endParaRPr lang="en-US" sz="2000" b="1" dirty="0">
                        <a:effectLst/>
                      </a:endParaRPr>
                    </a:p>
                    <a:p>
                      <a:pPr marL="0" marR="0" algn="l">
                        <a:lnSpc>
                          <a:spcPct val="115000"/>
                        </a:lnSpc>
                        <a:spcBef>
                          <a:spcPts val="0"/>
                        </a:spcBef>
                        <a:spcAft>
                          <a:spcPts val="0"/>
                        </a:spcAft>
                      </a:pPr>
                      <a:r>
                        <a:rPr lang="en-US" sz="2400" b="1" dirty="0">
                          <a:effectLst/>
                        </a:rPr>
                        <a:t>Y</a:t>
                      </a:r>
                      <a:br>
                        <a:rPr lang="en-US" sz="2400" b="1" dirty="0">
                          <a:effectLst/>
                        </a:rPr>
                      </a:br>
                      <a:r>
                        <a:rPr lang="en-US" sz="2400" b="1" dirty="0">
                          <a:effectLst/>
                        </a:rPr>
                        <a:t>N</a:t>
                      </a:r>
                      <a:endParaRPr lang="en-US" sz="2000" b="1" dirty="0">
                        <a:solidFill>
                          <a:schemeClr val="tx1"/>
                        </a:solidFill>
                        <a:effectLst/>
                        <a:latin typeface="Calibri"/>
                        <a:ea typeface="SimSun"/>
                        <a:cs typeface="Times New Roman"/>
                      </a:endParaRPr>
                    </a:p>
                  </a:txBody>
                  <a:tcPr marL="68580" marR="68580" marT="0" marB="0"/>
                </a:tc>
                <a:tc>
                  <a:txBody>
                    <a:bodyPr/>
                    <a:lstStyle/>
                    <a:p>
                      <a:pPr marL="0" marR="0" algn="l">
                        <a:lnSpc>
                          <a:spcPct val="115000"/>
                        </a:lnSpc>
                        <a:spcBef>
                          <a:spcPts val="0"/>
                        </a:spcBef>
                        <a:spcAft>
                          <a:spcPts val="0"/>
                        </a:spcAft>
                      </a:pPr>
                      <a:r>
                        <a:rPr lang="en-US" sz="2400" b="1" dirty="0">
                          <a:effectLst/>
                        </a:rPr>
                        <a:t>F</a:t>
                      </a:r>
                      <a:endParaRPr lang="en-US" sz="2000" b="1" dirty="0">
                        <a:effectLst/>
                      </a:endParaRPr>
                    </a:p>
                    <a:p>
                      <a:pPr marL="0" marR="0" algn="l">
                        <a:lnSpc>
                          <a:spcPct val="115000"/>
                        </a:lnSpc>
                        <a:spcBef>
                          <a:spcPts val="0"/>
                        </a:spcBef>
                        <a:spcAft>
                          <a:spcPts val="0"/>
                        </a:spcAft>
                      </a:pPr>
                      <a:r>
                        <a:rPr lang="en-US" sz="2400" b="1" dirty="0">
                          <a:effectLst/>
                        </a:rPr>
                        <a:t>I</a:t>
                      </a:r>
                      <a:endParaRPr lang="en-US" sz="2000" b="1" dirty="0">
                        <a:effectLst/>
                      </a:endParaRPr>
                    </a:p>
                    <a:p>
                      <a:pPr marL="0" marR="0" algn="l">
                        <a:lnSpc>
                          <a:spcPct val="115000"/>
                        </a:lnSpc>
                        <a:spcBef>
                          <a:spcPts val="0"/>
                        </a:spcBef>
                        <a:spcAft>
                          <a:spcPts val="0"/>
                        </a:spcAft>
                      </a:pPr>
                      <a:r>
                        <a:rPr lang="en-US" sz="2400" b="1" dirty="0">
                          <a:effectLst/>
                        </a:rPr>
                        <a:t>N</a:t>
                      </a:r>
                      <a:endParaRPr lang="en-US" sz="2000" b="1" dirty="0">
                        <a:solidFill>
                          <a:schemeClr val="tx1"/>
                        </a:solidFill>
                        <a:effectLst/>
                        <a:latin typeface="Calibri"/>
                        <a:ea typeface="SimSun"/>
                        <a:cs typeface="Times New Roman"/>
                      </a:endParaRPr>
                    </a:p>
                  </a:txBody>
                  <a:tcPr marL="68580" marR="68580" marT="0" marB="0"/>
                </a:tc>
              </a:tr>
            </a:tbl>
          </a:graphicData>
        </a:graphic>
      </p:graphicFrame>
      <p:grpSp>
        <p:nvGrpSpPr>
          <p:cNvPr id="9" name="Group 8"/>
          <p:cNvGrpSpPr/>
          <p:nvPr/>
        </p:nvGrpSpPr>
        <p:grpSpPr>
          <a:xfrm>
            <a:off x="1600199" y="4495800"/>
            <a:ext cx="6553201" cy="1371600"/>
            <a:chOff x="1600199" y="4495800"/>
            <a:chExt cx="6553201" cy="1371600"/>
          </a:xfrm>
        </p:grpSpPr>
        <p:cxnSp>
          <p:nvCxnSpPr>
            <p:cNvPr id="5" name="Straight Connector 4"/>
            <p:cNvCxnSpPr/>
            <p:nvPr/>
          </p:nvCxnSpPr>
          <p:spPr>
            <a:xfrm flipH="1">
              <a:off x="1600200" y="4495800"/>
              <a:ext cx="50482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600199" y="5867400"/>
              <a:ext cx="50482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648575" y="4495800"/>
              <a:ext cx="50482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620000" y="5867400"/>
              <a:ext cx="50482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92256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TCP Three way handshake</a:t>
            </a:r>
            <a:endParaRPr lang="en-US" b="1" dirty="0"/>
          </a:p>
        </p:txBody>
      </p:sp>
      <p:sp>
        <p:nvSpPr>
          <p:cNvPr id="3" name="Content Placeholder 2"/>
          <p:cNvSpPr>
            <a:spLocks noGrp="1"/>
          </p:cNvSpPr>
          <p:nvPr>
            <p:ph idx="1"/>
          </p:nvPr>
        </p:nvSpPr>
        <p:spPr/>
        <p:txBody>
          <a:bodyPr/>
          <a:lstStyle/>
          <a:p>
            <a:r>
              <a:rPr lang="en-US" dirty="0" smtClean="0"/>
              <a:t>Every  </a:t>
            </a:r>
            <a:r>
              <a:rPr lang="en-US" dirty="0"/>
              <a:t>legit </a:t>
            </a:r>
            <a:r>
              <a:rPr lang="en-US" dirty="0" smtClean="0"/>
              <a:t>TCP connection </a:t>
            </a:r>
            <a:r>
              <a:rPr lang="en-US" dirty="0"/>
              <a:t>starts </a:t>
            </a:r>
            <a:r>
              <a:rPr lang="en-US" dirty="0" smtClean="0"/>
              <a:t>with three-way </a:t>
            </a:r>
            <a:r>
              <a:rPr lang="en-US" dirty="0"/>
              <a:t>handshake</a:t>
            </a:r>
          </a:p>
          <a:p>
            <a:r>
              <a:rPr lang="en-US" dirty="0" smtClean="0"/>
              <a:t>Used </a:t>
            </a:r>
            <a:r>
              <a:rPr lang="en-US" dirty="0"/>
              <a:t>to </a:t>
            </a:r>
            <a:r>
              <a:rPr lang="en-US" dirty="0" smtClean="0"/>
              <a:t>exchange sequence  numbers that </a:t>
            </a:r>
            <a:r>
              <a:rPr lang="en-US" dirty="0"/>
              <a:t>will be applied in increasing </a:t>
            </a:r>
            <a:r>
              <a:rPr lang="en-US" dirty="0" smtClean="0"/>
              <a:t>fashion for all </a:t>
            </a:r>
            <a:r>
              <a:rPr lang="en-US" dirty="0"/>
              <a:t>follow-on packets </a:t>
            </a:r>
            <a:r>
              <a:rPr lang="en-US" dirty="0" smtClean="0"/>
              <a:t>for that connecti</a:t>
            </a:r>
            <a:r>
              <a:rPr lang="en-US" dirty="0"/>
              <a:t>o</a:t>
            </a:r>
            <a:r>
              <a:rPr lang="en-US" dirty="0" smtClean="0"/>
              <a:t>n</a:t>
            </a:r>
            <a:endParaRPr lang="en-US" dirty="0"/>
          </a:p>
        </p:txBody>
      </p:sp>
      <p:grpSp>
        <p:nvGrpSpPr>
          <p:cNvPr id="55" name="Group 54"/>
          <p:cNvGrpSpPr/>
          <p:nvPr/>
        </p:nvGrpSpPr>
        <p:grpSpPr>
          <a:xfrm>
            <a:off x="998539" y="1590676"/>
            <a:ext cx="6802436" cy="4211637"/>
            <a:chOff x="998539" y="1590676"/>
            <a:chExt cx="6802436" cy="4211637"/>
          </a:xfrm>
        </p:grpSpPr>
        <p:sp>
          <p:nvSpPr>
            <p:cNvPr id="56" name="Line 5"/>
            <p:cNvSpPr>
              <a:spLocks noChangeShapeType="1"/>
            </p:cNvSpPr>
            <p:nvPr/>
          </p:nvSpPr>
          <p:spPr bwMode="auto">
            <a:xfrm>
              <a:off x="3249613" y="2265364"/>
              <a:ext cx="1" cy="3536949"/>
            </a:xfrm>
            <a:prstGeom prst="line">
              <a:avLst/>
            </a:prstGeom>
            <a:noFill/>
            <a:ln w="9525">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57" name="Line 22"/>
            <p:cNvSpPr>
              <a:spLocks noChangeShapeType="1"/>
            </p:cNvSpPr>
            <p:nvPr/>
          </p:nvSpPr>
          <p:spPr bwMode="auto">
            <a:xfrm flipH="1">
              <a:off x="5872163" y="2384425"/>
              <a:ext cx="1587" cy="3417888"/>
            </a:xfrm>
            <a:prstGeom prst="line">
              <a:avLst/>
            </a:prstGeom>
            <a:noFill/>
            <a:ln w="9525">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nvGrpSpPr>
            <p:cNvPr id="58" name="Group 109"/>
            <p:cNvGrpSpPr>
              <a:grpSpLocks/>
            </p:cNvGrpSpPr>
            <p:nvPr/>
          </p:nvGrpSpPr>
          <p:grpSpPr bwMode="auto">
            <a:xfrm>
              <a:off x="3281363" y="2911475"/>
              <a:ext cx="4519612" cy="1425575"/>
              <a:chOff x="2060" y="1785"/>
              <a:chExt cx="2847" cy="898"/>
            </a:xfrm>
          </p:grpSpPr>
          <p:sp>
            <p:nvSpPr>
              <p:cNvPr id="110" name="Line 11"/>
              <p:cNvSpPr>
                <a:spLocks noChangeShapeType="1"/>
              </p:cNvSpPr>
              <p:nvPr/>
            </p:nvSpPr>
            <p:spPr bwMode="auto">
              <a:xfrm flipH="1">
                <a:off x="2060" y="2031"/>
                <a:ext cx="1580" cy="65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11" name="Rectangle 14"/>
              <p:cNvSpPr>
                <a:spLocks noChangeArrowheads="1"/>
              </p:cNvSpPr>
              <p:nvPr/>
            </p:nvSpPr>
            <p:spPr bwMode="auto">
              <a:xfrm>
                <a:off x="2381" y="2206"/>
                <a:ext cx="896" cy="3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 name="Text Box 83"/>
              <p:cNvSpPr txBox="1">
                <a:spLocks noChangeArrowheads="1"/>
              </p:cNvSpPr>
              <p:nvPr/>
            </p:nvSpPr>
            <p:spPr bwMode="auto">
              <a:xfrm>
                <a:off x="2159" y="2169"/>
                <a:ext cx="1534" cy="3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SYNbit=1, Seq=y</a:t>
                </a:r>
              </a:p>
              <a:p>
                <a:pPr>
                  <a:defRPr/>
                </a:pPr>
                <a:r>
                  <a:rPr lang="en-US" smtClean="0"/>
                  <a:t>ACKbit=1; ACKnum=x+1</a:t>
                </a:r>
              </a:p>
            </p:txBody>
          </p:sp>
          <p:sp>
            <p:nvSpPr>
              <p:cNvPr id="113" name="Text Box 93"/>
              <p:cNvSpPr txBox="1">
                <a:spLocks noChangeArrowheads="1"/>
              </p:cNvSpPr>
              <p:nvPr/>
            </p:nvSpPr>
            <p:spPr bwMode="auto">
              <a:xfrm>
                <a:off x="3676" y="1785"/>
                <a:ext cx="1231" cy="4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90000"/>
                  </a:lnSpc>
                  <a:defRPr/>
                </a:pPr>
                <a:r>
                  <a:rPr lang="en-US" sz="1400" smtClean="0"/>
                  <a:t>choose init seq num, y</a:t>
                </a:r>
              </a:p>
              <a:p>
                <a:pPr algn="l">
                  <a:lnSpc>
                    <a:spcPct val="90000"/>
                  </a:lnSpc>
                  <a:defRPr/>
                </a:pPr>
                <a:r>
                  <a:rPr lang="en-US" sz="1400" smtClean="0"/>
                  <a:t>send TCP SYNACK</a:t>
                </a:r>
              </a:p>
              <a:p>
                <a:pPr algn="l">
                  <a:lnSpc>
                    <a:spcPct val="90000"/>
                  </a:lnSpc>
                  <a:defRPr/>
                </a:pPr>
                <a:r>
                  <a:rPr lang="en-US" sz="1400" smtClean="0"/>
                  <a:t>msg, acking SYN</a:t>
                </a:r>
              </a:p>
            </p:txBody>
          </p:sp>
        </p:grpSp>
        <p:grpSp>
          <p:nvGrpSpPr>
            <p:cNvPr id="59" name="Group 58"/>
            <p:cNvGrpSpPr/>
            <p:nvPr/>
          </p:nvGrpSpPr>
          <p:grpSpPr>
            <a:xfrm>
              <a:off x="998539" y="1590676"/>
              <a:ext cx="6630988" cy="3792537"/>
              <a:chOff x="998539" y="1590676"/>
              <a:chExt cx="6630988" cy="3792537"/>
            </a:xfrm>
          </p:grpSpPr>
          <p:grpSp>
            <p:nvGrpSpPr>
              <p:cNvPr id="60" name="Group 102"/>
              <p:cNvGrpSpPr>
                <a:grpSpLocks/>
              </p:cNvGrpSpPr>
              <p:nvPr/>
            </p:nvGrpSpPr>
            <p:grpSpPr bwMode="auto">
              <a:xfrm>
                <a:off x="1296988" y="2241552"/>
                <a:ext cx="4494212" cy="955676"/>
                <a:chOff x="810" y="1363"/>
                <a:chExt cx="2831" cy="602"/>
              </a:xfrm>
            </p:grpSpPr>
            <p:sp>
              <p:nvSpPr>
                <p:cNvPr id="106" name="Line 10"/>
                <p:cNvSpPr>
                  <a:spLocks noChangeShapeType="1"/>
                </p:cNvSpPr>
                <p:nvPr/>
              </p:nvSpPr>
              <p:spPr bwMode="auto">
                <a:xfrm>
                  <a:off x="2062" y="1502"/>
                  <a:ext cx="1579" cy="46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7" name="Rectangle 12"/>
                <p:cNvSpPr>
                  <a:spLocks noChangeArrowheads="1"/>
                </p:cNvSpPr>
                <p:nvPr/>
              </p:nvSpPr>
              <p:spPr bwMode="auto">
                <a:xfrm>
                  <a:off x="2518" y="1565"/>
                  <a:ext cx="590" cy="2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 name="Text Box 13"/>
                <p:cNvSpPr txBox="1">
                  <a:spLocks noChangeArrowheads="1"/>
                </p:cNvSpPr>
                <p:nvPr/>
              </p:nvSpPr>
              <p:spPr bwMode="auto">
                <a:xfrm>
                  <a:off x="2310" y="1624"/>
                  <a:ext cx="1096"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SYNbit=1, Seq=x</a:t>
                  </a:r>
                </a:p>
              </p:txBody>
            </p:sp>
            <p:sp>
              <p:nvSpPr>
                <p:cNvPr id="109" name="Text Box 21"/>
                <p:cNvSpPr txBox="1">
                  <a:spLocks noChangeArrowheads="1"/>
                </p:cNvSpPr>
                <p:nvPr/>
              </p:nvSpPr>
              <p:spPr bwMode="auto">
                <a:xfrm>
                  <a:off x="810" y="1363"/>
                  <a:ext cx="1230" cy="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lnSpc>
                      <a:spcPct val="90000"/>
                    </a:lnSpc>
                    <a:defRPr/>
                  </a:pPr>
                  <a:r>
                    <a:rPr lang="en-US" sz="1400" dirty="0" smtClean="0"/>
                    <a:t>choose </a:t>
                  </a:r>
                  <a:r>
                    <a:rPr lang="en-US" sz="1400" dirty="0" err="1" smtClean="0"/>
                    <a:t>init</a:t>
                  </a:r>
                  <a:r>
                    <a:rPr lang="en-US" sz="1400" dirty="0" smtClean="0"/>
                    <a:t> </a:t>
                  </a:r>
                  <a:r>
                    <a:rPr lang="en-US" sz="1400" dirty="0" err="1" smtClean="0"/>
                    <a:t>seq</a:t>
                  </a:r>
                  <a:r>
                    <a:rPr lang="en-US" sz="1400" dirty="0" smtClean="0"/>
                    <a:t> </a:t>
                  </a:r>
                  <a:r>
                    <a:rPr lang="en-US" sz="1400" dirty="0" err="1" smtClean="0"/>
                    <a:t>num</a:t>
                  </a:r>
                  <a:r>
                    <a:rPr lang="en-US" sz="1400" dirty="0" smtClean="0"/>
                    <a:t>, x</a:t>
                  </a:r>
                </a:p>
                <a:p>
                  <a:pPr algn="r">
                    <a:lnSpc>
                      <a:spcPct val="90000"/>
                    </a:lnSpc>
                    <a:defRPr/>
                  </a:pPr>
                  <a:r>
                    <a:rPr lang="en-US" sz="1400" dirty="0" smtClean="0"/>
                    <a:t>send TCP SYN </a:t>
                  </a:r>
                  <a:r>
                    <a:rPr lang="en-US" sz="1400" dirty="0" err="1" smtClean="0"/>
                    <a:t>msg</a:t>
                  </a:r>
                  <a:endParaRPr lang="en-US" sz="1400" dirty="0" smtClean="0"/>
                </a:p>
              </p:txBody>
            </p:sp>
          </p:grpSp>
          <p:grpSp>
            <p:nvGrpSpPr>
              <p:cNvPr id="61" name="Group 110"/>
              <p:cNvGrpSpPr>
                <a:grpSpLocks/>
              </p:cNvGrpSpPr>
              <p:nvPr/>
            </p:nvGrpSpPr>
            <p:grpSpPr bwMode="auto">
              <a:xfrm>
                <a:off x="998539" y="4010025"/>
                <a:ext cx="6630988" cy="1373188"/>
                <a:chOff x="622" y="2477"/>
                <a:chExt cx="4177" cy="865"/>
              </a:xfrm>
            </p:grpSpPr>
            <p:sp>
              <p:nvSpPr>
                <p:cNvPr id="101" name="Line 84"/>
                <p:cNvSpPr>
                  <a:spLocks noChangeShapeType="1"/>
                </p:cNvSpPr>
                <p:nvPr/>
              </p:nvSpPr>
              <p:spPr bwMode="auto">
                <a:xfrm>
                  <a:off x="2073" y="2728"/>
                  <a:ext cx="1579" cy="46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2" name="Rectangle 89"/>
                <p:cNvSpPr>
                  <a:spLocks noChangeArrowheads="1"/>
                </p:cNvSpPr>
                <p:nvPr/>
              </p:nvSpPr>
              <p:spPr bwMode="auto">
                <a:xfrm>
                  <a:off x="2486" y="2806"/>
                  <a:ext cx="775" cy="2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 name="Text Box 90"/>
                <p:cNvSpPr txBox="1">
                  <a:spLocks noChangeArrowheads="1"/>
                </p:cNvSpPr>
                <p:nvPr/>
              </p:nvSpPr>
              <p:spPr bwMode="auto">
                <a:xfrm>
                  <a:off x="2092" y="2852"/>
                  <a:ext cx="1529"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ACKbit=1, ACKnum=y+1</a:t>
                  </a:r>
                </a:p>
              </p:txBody>
            </p:sp>
            <p:sp>
              <p:nvSpPr>
                <p:cNvPr id="104" name="Text Box 94"/>
                <p:cNvSpPr txBox="1">
                  <a:spLocks noChangeArrowheads="1"/>
                </p:cNvSpPr>
                <p:nvPr/>
              </p:nvSpPr>
              <p:spPr bwMode="auto">
                <a:xfrm>
                  <a:off x="622" y="2477"/>
                  <a:ext cx="1422" cy="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lnSpc>
                      <a:spcPct val="90000"/>
                    </a:lnSpc>
                    <a:defRPr/>
                  </a:pPr>
                  <a:r>
                    <a:rPr lang="en-US" sz="1400" dirty="0" smtClean="0"/>
                    <a:t>received SYNACK(x) </a:t>
                  </a:r>
                </a:p>
                <a:p>
                  <a:pPr algn="r">
                    <a:lnSpc>
                      <a:spcPct val="90000"/>
                    </a:lnSpc>
                    <a:defRPr/>
                  </a:pPr>
                  <a:r>
                    <a:rPr lang="en-US" sz="1400" dirty="0" smtClean="0"/>
                    <a:t>indicates server is live;</a:t>
                  </a:r>
                </a:p>
                <a:p>
                  <a:pPr algn="r">
                    <a:lnSpc>
                      <a:spcPct val="90000"/>
                    </a:lnSpc>
                    <a:defRPr/>
                  </a:pPr>
                  <a:r>
                    <a:rPr lang="en-US" sz="1400" dirty="0" smtClean="0"/>
                    <a:t>send ACK for SYNACK;</a:t>
                  </a:r>
                </a:p>
                <a:p>
                  <a:pPr algn="r">
                    <a:lnSpc>
                      <a:spcPct val="90000"/>
                    </a:lnSpc>
                    <a:defRPr/>
                  </a:pPr>
                  <a:r>
                    <a:rPr lang="en-US" sz="1400" dirty="0" smtClean="0"/>
                    <a:t>this segment may contain </a:t>
                  </a:r>
                </a:p>
                <a:p>
                  <a:pPr algn="r">
                    <a:lnSpc>
                      <a:spcPct val="90000"/>
                    </a:lnSpc>
                    <a:defRPr/>
                  </a:pPr>
                  <a:r>
                    <a:rPr lang="en-US" sz="1400" dirty="0" smtClean="0"/>
                    <a:t>client-to-server data</a:t>
                  </a:r>
                </a:p>
              </p:txBody>
            </p:sp>
            <p:sp>
              <p:nvSpPr>
                <p:cNvPr id="105" name="Text Box 95"/>
                <p:cNvSpPr txBox="1">
                  <a:spLocks noChangeArrowheads="1"/>
                </p:cNvSpPr>
                <p:nvPr/>
              </p:nvSpPr>
              <p:spPr bwMode="auto">
                <a:xfrm>
                  <a:off x="3640" y="3042"/>
                  <a:ext cx="1159" cy="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90000"/>
                    </a:lnSpc>
                    <a:defRPr/>
                  </a:pPr>
                  <a:r>
                    <a:rPr lang="en-US" sz="1400" dirty="0" smtClean="0"/>
                    <a:t>received ACK(y) </a:t>
                  </a:r>
                </a:p>
                <a:p>
                  <a:pPr algn="l">
                    <a:lnSpc>
                      <a:spcPct val="90000"/>
                    </a:lnSpc>
                    <a:defRPr/>
                  </a:pPr>
                  <a:r>
                    <a:rPr lang="en-US" sz="1400" dirty="0" smtClean="0"/>
                    <a:t>indicates client is live</a:t>
                  </a:r>
                </a:p>
              </p:txBody>
            </p:sp>
          </p:grpSp>
          <p:grpSp>
            <p:nvGrpSpPr>
              <p:cNvPr id="62" name="Group 113"/>
              <p:cNvGrpSpPr>
                <a:grpSpLocks/>
              </p:cNvGrpSpPr>
              <p:nvPr/>
            </p:nvGrpSpPr>
            <p:grpSpPr bwMode="auto">
              <a:xfrm>
                <a:off x="2608264" y="1590676"/>
                <a:ext cx="4214813" cy="674688"/>
                <a:chOff x="1643" y="1002"/>
                <a:chExt cx="2655" cy="425"/>
              </a:xfrm>
            </p:grpSpPr>
            <p:sp>
              <p:nvSpPr>
                <p:cNvPr id="63" name="Text Box 114"/>
                <p:cNvSpPr txBox="1">
                  <a:spLocks noChangeArrowheads="1"/>
                </p:cNvSpPr>
                <p:nvPr/>
              </p:nvSpPr>
              <p:spPr bwMode="auto">
                <a:xfrm>
                  <a:off x="1643" y="1002"/>
                  <a:ext cx="41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pPr algn="r"/>
                  <a:r>
                    <a:rPr lang="en-US" i="1" dirty="0" smtClean="0">
                      <a:solidFill>
                        <a:srgbClr val="000099"/>
                      </a:solidFill>
                    </a:rPr>
                    <a:t>client</a:t>
                  </a:r>
                  <a:endParaRPr lang="en-US" i="1" dirty="0">
                    <a:solidFill>
                      <a:srgbClr val="000099"/>
                    </a:solidFill>
                  </a:endParaRPr>
                </a:p>
              </p:txBody>
            </p:sp>
            <p:sp>
              <p:nvSpPr>
                <p:cNvPr id="64" name="Text Box 116"/>
                <p:cNvSpPr txBox="1">
                  <a:spLocks noChangeArrowheads="1"/>
                </p:cNvSpPr>
                <p:nvPr/>
              </p:nvSpPr>
              <p:spPr bwMode="auto">
                <a:xfrm>
                  <a:off x="3832" y="1014"/>
                  <a:ext cx="46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pPr algn="r"/>
                  <a:r>
                    <a:rPr lang="en-US" i="1" dirty="0" smtClean="0">
                      <a:solidFill>
                        <a:srgbClr val="000099"/>
                      </a:solidFill>
                    </a:rPr>
                    <a:t>server</a:t>
                  </a:r>
                  <a:endParaRPr lang="en-US" i="1" dirty="0">
                    <a:solidFill>
                      <a:srgbClr val="000099"/>
                    </a:solidFill>
                  </a:endParaRPr>
                </a:p>
              </p:txBody>
            </p:sp>
            <p:grpSp>
              <p:nvGrpSpPr>
                <p:cNvPr id="65" name="Group 118"/>
                <p:cNvGrpSpPr>
                  <a:grpSpLocks/>
                </p:cNvGrpSpPr>
                <p:nvPr/>
              </p:nvGrpSpPr>
              <p:grpSpPr bwMode="auto">
                <a:xfrm>
                  <a:off x="1914" y="1049"/>
                  <a:ext cx="405" cy="378"/>
                  <a:chOff x="-44" y="1473"/>
                  <a:chExt cx="981" cy="1105"/>
                </a:xfrm>
              </p:grpSpPr>
              <p:pic>
                <p:nvPicPr>
                  <p:cNvPr id="99" name="Picture 119"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12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6" name="Group 121"/>
                <p:cNvGrpSpPr>
                  <a:grpSpLocks/>
                </p:cNvGrpSpPr>
                <p:nvPr/>
              </p:nvGrpSpPr>
              <p:grpSpPr bwMode="auto">
                <a:xfrm>
                  <a:off x="3572" y="1051"/>
                  <a:ext cx="212" cy="323"/>
                  <a:chOff x="4140" y="429"/>
                  <a:chExt cx="1425" cy="2396"/>
                </a:xfrm>
              </p:grpSpPr>
              <p:sp>
                <p:nvSpPr>
                  <p:cNvPr id="67" name="Freeform 122"/>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Rectangle 123"/>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 name="Freeform 124"/>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125"/>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Rectangle 126"/>
                  <p:cNvSpPr>
                    <a:spLocks noChangeArrowheads="1"/>
                  </p:cNvSpPr>
                  <p:nvPr/>
                </p:nvSpPr>
                <p:spPr bwMode="auto">
                  <a:xfrm>
                    <a:off x="4214" y="696"/>
                    <a:ext cx="592"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2" name="Group 127"/>
                  <p:cNvGrpSpPr>
                    <a:grpSpLocks/>
                  </p:cNvGrpSpPr>
                  <p:nvPr/>
                </p:nvGrpSpPr>
                <p:grpSpPr bwMode="auto">
                  <a:xfrm>
                    <a:off x="4749" y="668"/>
                    <a:ext cx="581" cy="145"/>
                    <a:chOff x="614" y="2568"/>
                    <a:chExt cx="725" cy="139"/>
                  </a:xfrm>
                </p:grpSpPr>
                <p:sp>
                  <p:nvSpPr>
                    <p:cNvPr id="97" name="AutoShape 128"/>
                    <p:cNvSpPr>
                      <a:spLocks noChangeArrowheads="1"/>
                    </p:cNvSpPr>
                    <p:nvPr/>
                  </p:nvSpPr>
                  <p:spPr bwMode="auto">
                    <a:xfrm>
                      <a:off x="617" y="2566"/>
                      <a:ext cx="721" cy="142"/>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 name="AutoShape 129"/>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73" name="Rectangle 130"/>
                  <p:cNvSpPr>
                    <a:spLocks noChangeArrowheads="1"/>
                  </p:cNvSpPr>
                  <p:nvPr/>
                </p:nvSpPr>
                <p:spPr bwMode="auto">
                  <a:xfrm>
                    <a:off x="4221" y="1022"/>
                    <a:ext cx="598"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4" name="Group 131"/>
                  <p:cNvGrpSpPr>
                    <a:grpSpLocks/>
                  </p:cNvGrpSpPr>
                  <p:nvPr/>
                </p:nvGrpSpPr>
                <p:grpSpPr bwMode="auto">
                  <a:xfrm>
                    <a:off x="4747" y="994"/>
                    <a:ext cx="581" cy="134"/>
                    <a:chOff x="614" y="2568"/>
                    <a:chExt cx="725" cy="139"/>
                  </a:xfrm>
                </p:grpSpPr>
                <p:sp>
                  <p:nvSpPr>
                    <p:cNvPr id="95" name="AutoShape 132"/>
                    <p:cNvSpPr>
                      <a:spLocks noChangeArrowheads="1"/>
                    </p:cNvSpPr>
                    <p:nvPr/>
                  </p:nvSpPr>
                  <p:spPr bwMode="auto">
                    <a:xfrm>
                      <a:off x="611" y="2567"/>
                      <a:ext cx="730"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 name="AutoShape 133"/>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75" name="Rectangle 134"/>
                  <p:cNvSpPr>
                    <a:spLocks noChangeArrowheads="1"/>
                  </p:cNvSpPr>
                  <p:nvPr/>
                </p:nvSpPr>
                <p:spPr bwMode="auto">
                  <a:xfrm>
                    <a:off x="4214" y="1356"/>
                    <a:ext cx="598"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 name="Rectangle 135"/>
                  <p:cNvSpPr>
                    <a:spLocks noChangeArrowheads="1"/>
                  </p:cNvSpPr>
                  <p:nvPr/>
                </p:nvSpPr>
                <p:spPr bwMode="auto">
                  <a:xfrm>
                    <a:off x="4227" y="1653"/>
                    <a:ext cx="598"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7" name="Group 136"/>
                  <p:cNvGrpSpPr>
                    <a:grpSpLocks/>
                  </p:cNvGrpSpPr>
                  <p:nvPr/>
                </p:nvGrpSpPr>
                <p:grpSpPr bwMode="auto">
                  <a:xfrm>
                    <a:off x="4735" y="1627"/>
                    <a:ext cx="582" cy="151"/>
                    <a:chOff x="614" y="2568"/>
                    <a:chExt cx="725" cy="139"/>
                  </a:xfrm>
                </p:grpSpPr>
                <p:sp>
                  <p:nvSpPr>
                    <p:cNvPr id="93" name="AutoShape 137"/>
                    <p:cNvSpPr>
                      <a:spLocks noChangeArrowheads="1"/>
                    </p:cNvSpPr>
                    <p:nvPr/>
                  </p:nvSpPr>
                  <p:spPr bwMode="auto">
                    <a:xfrm>
                      <a:off x="618" y="2571"/>
                      <a:ext cx="720" cy="137"/>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4" name="AutoShape 138"/>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78" name="Freeform 139"/>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9" name="Group 140"/>
                  <p:cNvGrpSpPr>
                    <a:grpSpLocks/>
                  </p:cNvGrpSpPr>
                  <p:nvPr/>
                </p:nvGrpSpPr>
                <p:grpSpPr bwMode="auto">
                  <a:xfrm>
                    <a:off x="4739" y="1327"/>
                    <a:ext cx="582" cy="139"/>
                    <a:chOff x="614" y="2568"/>
                    <a:chExt cx="725" cy="139"/>
                  </a:xfrm>
                </p:grpSpPr>
                <p:sp>
                  <p:nvSpPr>
                    <p:cNvPr id="91" name="AutoShape 141"/>
                    <p:cNvSpPr>
                      <a:spLocks noChangeArrowheads="1"/>
                    </p:cNvSpPr>
                    <p:nvPr/>
                  </p:nvSpPr>
                  <p:spPr bwMode="auto">
                    <a:xfrm>
                      <a:off x="613" y="2568"/>
                      <a:ext cx="728" cy="141"/>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 name="AutoShape 142"/>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80" name="Rectangle 143"/>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 name="Freeform 144"/>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145"/>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Oval 146"/>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 name="Freeform 147"/>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AutoShape 148"/>
                  <p:cNvSpPr>
                    <a:spLocks noChangeArrowheads="1"/>
                  </p:cNvSpPr>
                  <p:nvPr/>
                </p:nvSpPr>
                <p:spPr bwMode="auto">
                  <a:xfrm>
                    <a:off x="4140" y="2677"/>
                    <a:ext cx="1196" cy="148"/>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 name="AutoShape 149"/>
                  <p:cNvSpPr>
                    <a:spLocks noChangeArrowheads="1"/>
                  </p:cNvSpPr>
                  <p:nvPr/>
                </p:nvSpPr>
                <p:spPr bwMode="auto">
                  <a:xfrm>
                    <a:off x="4207" y="2714"/>
                    <a:ext cx="1069"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 name="Oval 150"/>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8" name="Oval 151"/>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endParaRPr lang="en-US" sz="1800">
                      <a:solidFill>
                        <a:srgbClr val="FF0000"/>
                      </a:solidFill>
                      <a:latin typeface="Arial" pitchFamily="34" charset="0"/>
                      <a:cs typeface="Arial" pitchFamily="34" charset="0"/>
                    </a:endParaRPr>
                  </a:p>
                </p:txBody>
              </p:sp>
              <p:sp>
                <p:nvSpPr>
                  <p:cNvPr id="89" name="Oval 152"/>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 name="Rectangle 153"/>
                  <p:cNvSpPr>
                    <a:spLocks noChangeArrowheads="1"/>
                  </p:cNvSpPr>
                  <p:nvPr/>
                </p:nvSpPr>
                <p:spPr bwMode="auto">
                  <a:xfrm>
                    <a:off x="5061" y="1838"/>
                    <a:ext cx="87" cy="757"/>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grpSp>
    </p:spTree>
    <p:extLst>
      <p:ext uri="{BB962C8B-B14F-4D97-AF65-F5344CB8AC3E}">
        <p14:creationId xmlns:p14="http://schemas.microsoft.com/office/powerpoint/2010/main" val="34500506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circle(in)">
                                      <p:cBhvr>
                                        <p:cTn id="7" dur="2000"/>
                                        <p:tgtEl>
                                          <p:spTgt spid="55"/>
                                        </p:tgtEl>
                                      </p:cBhvr>
                                    </p:animEffect>
                                  </p:childTnLst>
                                </p:cTn>
                              </p:par>
                              <p:par>
                                <p:cTn id="8" presetID="10" presetClass="exit" presetSubtype="0" fill="hold" grpId="0" nodeType="withEffect">
                                  <p:stCondLst>
                                    <p:cond delay="0"/>
                                  </p:stCondLst>
                                  <p:childTnLst>
                                    <p:animEffect transition="out" filter="fade">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1" end="1"/>
                                            </p:txEl>
                                          </p:spTgt>
                                        </p:tgtEl>
                                      </p:cBhvr>
                                    </p:animEffect>
                                    <p:set>
                                      <p:cBhvr>
                                        <p:cTn id="1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Scanning TCP </a:t>
            </a:r>
            <a:r>
              <a:rPr lang="en-US" b="1" dirty="0" smtClean="0"/>
              <a:t>Ports</a:t>
            </a:r>
            <a:endParaRPr lang="en-US" b="1" dirty="0"/>
          </a:p>
        </p:txBody>
      </p:sp>
      <p:sp>
        <p:nvSpPr>
          <p:cNvPr id="3" name="Content Placeholder 2"/>
          <p:cNvSpPr>
            <a:spLocks noGrp="1"/>
          </p:cNvSpPr>
          <p:nvPr>
            <p:ph idx="1"/>
          </p:nvPr>
        </p:nvSpPr>
        <p:spPr/>
        <p:txBody>
          <a:bodyPr/>
          <a:lstStyle/>
          <a:p>
            <a:r>
              <a:rPr lang="en-US" dirty="0"/>
              <a:t>According </a:t>
            </a:r>
            <a:r>
              <a:rPr lang="en-US" dirty="0" smtClean="0"/>
              <a:t>to </a:t>
            </a:r>
            <a:r>
              <a:rPr lang="en-US" dirty="0"/>
              <a:t>the </a:t>
            </a:r>
            <a:r>
              <a:rPr lang="en-US" dirty="0" smtClean="0"/>
              <a:t>TCP specs (RFC 793</a:t>
            </a:r>
            <a:r>
              <a:rPr lang="en-US" dirty="0"/>
              <a:t>)...</a:t>
            </a:r>
          </a:p>
          <a:p>
            <a:r>
              <a:rPr lang="en-US" dirty="0" smtClean="0"/>
              <a:t>…if </a:t>
            </a:r>
            <a:r>
              <a:rPr lang="en-US" dirty="0"/>
              <a:t>something is </a:t>
            </a:r>
            <a:r>
              <a:rPr lang="en-US" dirty="0" smtClean="0"/>
              <a:t>listening on </a:t>
            </a:r>
            <a:r>
              <a:rPr lang="en-US" dirty="0"/>
              <a:t>a TCP </a:t>
            </a:r>
            <a:r>
              <a:rPr lang="en-US" dirty="0" smtClean="0"/>
              <a:t>port</a:t>
            </a:r>
            <a:r>
              <a:rPr lang="en-US" dirty="0"/>
              <a:t>...</a:t>
            </a:r>
          </a:p>
          <a:p>
            <a:r>
              <a:rPr lang="en-US" dirty="0" smtClean="0"/>
              <a:t>…and </a:t>
            </a:r>
            <a:r>
              <a:rPr lang="en-US" dirty="0"/>
              <a:t>a SYN arrives </a:t>
            </a:r>
            <a:r>
              <a:rPr lang="en-US" dirty="0" smtClean="0"/>
              <a:t>on </a:t>
            </a:r>
            <a:r>
              <a:rPr lang="en-US" dirty="0"/>
              <a:t>that </a:t>
            </a:r>
            <a:r>
              <a:rPr lang="en-US" dirty="0" smtClean="0"/>
              <a:t>port….</a:t>
            </a:r>
            <a:endParaRPr lang="en-US" dirty="0"/>
          </a:p>
          <a:p>
            <a:r>
              <a:rPr lang="en-US" dirty="0" smtClean="0"/>
              <a:t>…the </a:t>
            </a:r>
            <a:r>
              <a:rPr lang="en-US" dirty="0"/>
              <a:t>system responds </a:t>
            </a:r>
            <a:r>
              <a:rPr lang="en-US" dirty="0" smtClean="0"/>
              <a:t>with </a:t>
            </a:r>
            <a:r>
              <a:rPr lang="en-US" dirty="0"/>
              <a:t>a </a:t>
            </a:r>
            <a:r>
              <a:rPr lang="en-US" dirty="0" smtClean="0"/>
              <a:t>SYN-ACK...</a:t>
            </a:r>
            <a:endParaRPr lang="en-US" dirty="0"/>
          </a:p>
          <a:p>
            <a:r>
              <a:rPr lang="en-US" dirty="0"/>
              <a:t>...regardless </a:t>
            </a:r>
            <a:r>
              <a:rPr lang="en-US" dirty="0" smtClean="0"/>
              <a:t>of </a:t>
            </a:r>
            <a:r>
              <a:rPr lang="en-US" dirty="0"/>
              <a:t>the payload of the SYN packet</a:t>
            </a:r>
          </a:p>
          <a:p>
            <a:r>
              <a:rPr lang="en-US" dirty="0"/>
              <a:t>That gives us a reliable </a:t>
            </a:r>
            <a:r>
              <a:rPr lang="en-US" dirty="0" smtClean="0"/>
              <a:t>indication of which ports </a:t>
            </a:r>
            <a:r>
              <a:rPr lang="en-US" dirty="0"/>
              <a:t>are listening</a:t>
            </a:r>
          </a:p>
        </p:txBody>
      </p:sp>
    </p:spTree>
    <p:extLst>
      <p:ext uri="{BB962C8B-B14F-4D97-AF65-F5344CB8AC3E}">
        <p14:creationId xmlns:p14="http://schemas.microsoft.com/office/powerpoint/2010/main" val="13410318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
            </a:r>
            <a:br>
              <a:rPr lang="en-US" b="1" dirty="0" smtClean="0"/>
            </a:br>
            <a:r>
              <a:rPr lang="en-US" b="1" dirty="0" smtClean="0"/>
              <a:t>TCP Behavior while </a:t>
            </a:r>
            <a:br>
              <a:rPr lang="en-US" b="1" dirty="0" smtClean="0"/>
            </a:br>
            <a:r>
              <a:rPr lang="en-US" b="1" dirty="0" smtClean="0"/>
              <a:t>Port Scanning …1</a:t>
            </a:r>
            <a:r>
              <a:rPr lang="en-US" b="1" dirty="0"/>
              <a:t/>
            </a:r>
            <a:br>
              <a:rPr lang="en-US" b="1" dirty="0"/>
            </a:br>
            <a:r>
              <a:rPr lang="en-US" b="1" dirty="0" smtClean="0"/>
              <a:t/>
            </a:r>
            <a:br>
              <a:rPr lang="en-US" b="1" dirty="0" smtClean="0"/>
            </a:br>
            <a:endParaRPr lang="en-US" b="1" dirty="0"/>
          </a:p>
        </p:txBody>
      </p:sp>
      <p:sp>
        <p:nvSpPr>
          <p:cNvPr id="3" name="Content Placeholder 2"/>
          <p:cNvSpPr>
            <a:spLocks noGrp="1"/>
          </p:cNvSpPr>
          <p:nvPr>
            <p:ph idx="1"/>
          </p:nvPr>
        </p:nvSpPr>
        <p:spPr/>
        <p:txBody>
          <a:bodyPr/>
          <a:lstStyle/>
          <a:p>
            <a:r>
              <a:rPr lang="en-US" dirty="0" smtClean="0"/>
              <a:t>Case T1: </a:t>
            </a:r>
            <a:r>
              <a:rPr lang="en-US" b="1" dirty="0" smtClean="0"/>
              <a:t>SYN</a:t>
            </a:r>
            <a:r>
              <a:rPr lang="en-US" dirty="0" smtClean="0"/>
              <a:t> in </a:t>
            </a:r>
            <a:r>
              <a:rPr lang="en-US" b="1" dirty="0" smtClean="0"/>
              <a:t>SYN-ACK</a:t>
            </a:r>
            <a:r>
              <a:rPr lang="en-US" dirty="0" smtClean="0"/>
              <a:t> back</a:t>
            </a:r>
          </a:p>
          <a:p>
            <a:pPr marL="0" indent="0">
              <a:buNone/>
            </a:pPr>
            <a:r>
              <a:rPr lang="en-US" dirty="0" smtClean="0">
                <a:sym typeface="Wingdings" pitchFamily="2" charset="2"/>
              </a:rPr>
              <a:t> the port is </a:t>
            </a:r>
            <a:r>
              <a:rPr lang="en-US" b="1" dirty="0" smtClean="0">
                <a:sym typeface="Wingdings" pitchFamily="2" charset="2"/>
              </a:rPr>
              <a:t>OPEN</a:t>
            </a:r>
          </a:p>
          <a:p>
            <a:endParaRPr lang="en-US" b="1" dirty="0">
              <a:sym typeface="Wingdings" pitchFamily="2" charset="2"/>
            </a:endParaRPr>
          </a:p>
          <a:p>
            <a:r>
              <a:rPr lang="en-US" dirty="0" smtClean="0">
                <a:sym typeface="Wingdings" pitchFamily="2" charset="2"/>
              </a:rPr>
              <a:t>Case T2: </a:t>
            </a:r>
            <a:r>
              <a:rPr lang="en-US" b="1" dirty="0" smtClean="0">
                <a:sym typeface="Wingdings" pitchFamily="2" charset="2"/>
              </a:rPr>
              <a:t>SYN </a:t>
            </a:r>
            <a:r>
              <a:rPr lang="en-US" dirty="0" smtClean="0">
                <a:sym typeface="Wingdings" pitchFamily="2" charset="2"/>
              </a:rPr>
              <a:t>in </a:t>
            </a:r>
            <a:r>
              <a:rPr lang="en-US" b="1" dirty="0" smtClean="0">
                <a:sym typeface="Wingdings" pitchFamily="2" charset="2"/>
              </a:rPr>
              <a:t>RST-ACK</a:t>
            </a:r>
            <a:r>
              <a:rPr lang="en-US" dirty="0" smtClean="0">
                <a:sym typeface="Wingdings" pitchFamily="2" charset="2"/>
              </a:rPr>
              <a:t> back</a:t>
            </a:r>
          </a:p>
          <a:p>
            <a:pPr marL="0" indent="0">
              <a:buNone/>
            </a:pPr>
            <a:r>
              <a:rPr lang="en-US" dirty="0" smtClean="0">
                <a:sym typeface="Wingdings" pitchFamily="2" charset="2"/>
              </a:rPr>
              <a:t> the port is </a:t>
            </a:r>
            <a:r>
              <a:rPr lang="en-US" b="1" dirty="0" smtClean="0">
                <a:sym typeface="Wingdings" pitchFamily="2" charset="2"/>
              </a:rPr>
              <a:t>CLOSED </a:t>
            </a:r>
            <a:r>
              <a:rPr lang="en-US" dirty="0" smtClean="0">
                <a:sym typeface="Wingdings" pitchFamily="2" charset="2"/>
              </a:rPr>
              <a:t>or</a:t>
            </a:r>
          </a:p>
          <a:p>
            <a:pPr marL="0" indent="0">
              <a:buNone/>
            </a:pPr>
            <a:r>
              <a:rPr lang="en-US" b="1" dirty="0" smtClean="0">
                <a:sym typeface="Wingdings" pitchFamily="2" charset="2"/>
              </a:rPr>
              <a:t>       (firewall blocked it)</a:t>
            </a:r>
            <a:endParaRPr lang="en-US" b="1" dirty="0"/>
          </a:p>
        </p:txBody>
      </p:sp>
      <p:grpSp>
        <p:nvGrpSpPr>
          <p:cNvPr id="11" name="Group 10"/>
          <p:cNvGrpSpPr/>
          <p:nvPr/>
        </p:nvGrpSpPr>
        <p:grpSpPr>
          <a:xfrm>
            <a:off x="4977795" y="2107284"/>
            <a:ext cx="4045614" cy="1626515"/>
            <a:chOff x="0" y="104775"/>
            <a:chExt cx="2790825" cy="724696"/>
          </a:xfrm>
        </p:grpSpPr>
        <p:sp>
          <p:nvSpPr>
            <p:cNvPr id="12" name="computr2"/>
            <p:cNvSpPr>
              <a:spLocks noEditPoints="1" noChangeArrowheads="1"/>
            </p:cNvSpPr>
            <p:nvPr/>
          </p:nvSpPr>
          <p:spPr bwMode="auto">
            <a:xfrm>
              <a:off x="0" y="104775"/>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3" name="computr2"/>
            <p:cNvSpPr>
              <a:spLocks noEditPoints="1" noChangeArrowheads="1"/>
            </p:cNvSpPr>
            <p:nvPr/>
          </p:nvSpPr>
          <p:spPr bwMode="auto">
            <a:xfrm>
              <a:off x="2276475" y="104775"/>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4" name="Text Box 14"/>
            <p:cNvSpPr txBox="1"/>
            <p:nvPr/>
          </p:nvSpPr>
          <p:spPr>
            <a:xfrm rot="170870">
              <a:off x="1188295" y="119289"/>
              <a:ext cx="741864" cy="239871"/>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a:effectLst/>
                  <a:ea typeface="SimSun"/>
                  <a:cs typeface="Times New Roman"/>
                </a:rPr>
                <a:t>Syn</a:t>
              </a:r>
              <a:endParaRPr lang="en-US" sz="1100">
                <a:effectLst/>
                <a:ea typeface="SimSun"/>
                <a:cs typeface="Times New Roman"/>
              </a:endParaRPr>
            </a:p>
          </p:txBody>
        </p:sp>
        <p:sp>
          <p:nvSpPr>
            <p:cNvPr id="15" name="Text Box 15"/>
            <p:cNvSpPr txBox="1"/>
            <p:nvPr/>
          </p:nvSpPr>
          <p:spPr>
            <a:xfrm rot="170870">
              <a:off x="1076215" y="537053"/>
              <a:ext cx="912094" cy="292418"/>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a:effectLst/>
                  <a:ea typeface="SimSun"/>
                  <a:cs typeface="Times New Roman"/>
                </a:rPr>
                <a:t>Syn-Ack</a:t>
              </a:r>
              <a:endParaRPr lang="en-US" sz="1100">
                <a:effectLst/>
                <a:ea typeface="SimSun"/>
                <a:cs typeface="Times New Roman"/>
              </a:endParaRPr>
            </a:p>
          </p:txBody>
        </p:sp>
        <p:cxnSp>
          <p:nvCxnSpPr>
            <p:cNvPr id="16" name="Straight Arrow Connector 15"/>
            <p:cNvCxnSpPr/>
            <p:nvPr/>
          </p:nvCxnSpPr>
          <p:spPr>
            <a:xfrm flipH="1" flipV="1">
              <a:off x="609600" y="542925"/>
              <a:ext cx="161925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09600" y="238125"/>
              <a:ext cx="1666875"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189938" y="4456843"/>
            <a:ext cx="3635093" cy="1565926"/>
            <a:chOff x="0" y="104775"/>
            <a:chExt cx="2790825" cy="724696"/>
          </a:xfrm>
        </p:grpSpPr>
        <p:sp>
          <p:nvSpPr>
            <p:cNvPr id="19" name="computr2"/>
            <p:cNvSpPr>
              <a:spLocks noEditPoints="1" noChangeArrowheads="1"/>
            </p:cNvSpPr>
            <p:nvPr/>
          </p:nvSpPr>
          <p:spPr bwMode="auto">
            <a:xfrm>
              <a:off x="0" y="104775"/>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0" name="computr2"/>
            <p:cNvSpPr>
              <a:spLocks noEditPoints="1" noChangeArrowheads="1"/>
            </p:cNvSpPr>
            <p:nvPr/>
          </p:nvSpPr>
          <p:spPr bwMode="auto">
            <a:xfrm>
              <a:off x="2276475" y="104775"/>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1" name="Text Box 14"/>
            <p:cNvSpPr txBox="1"/>
            <p:nvPr/>
          </p:nvSpPr>
          <p:spPr>
            <a:xfrm rot="170870">
              <a:off x="1188295" y="119289"/>
              <a:ext cx="741864" cy="239871"/>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a:effectLst/>
                  <a:ea typeface="SimSun"/>
                  <a:cs typeface="Times New Roman"/>
                </a:rPr>
                <a:t>Syn</a:t>
              </a:r>
              <a:endParaRPr lang="en-US" sz="1100">
                <a:effectLst/>
                <a:ea typeface="SimSun"/>
                <a:cs typeface="Times New Roman"/>
              </a:endParaRPr>
            </a:p>
          </p:txBody>
        </p:sp>
        <p:sp>
          <p:nvSpPr>
            <p:cNvPr id="22" name="Text Box 15"/>
            <p:cNvSpPr txBox="1"/>
            <p:nvPr/>
          </p:nvSpPr>
          <p:spPr>
            <a:xfrm rot="170870">
              <a:off x="1076215" y="537053"/>
              <a:ext cx="912094" cy="292418"/>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a:effectLst/>
                  <a:ea typeface="SimSun"/>
                  <a:cs typeface="Times New Roman"/>
                </a:rPr>
                <a:t>Rst-Ack</a:t>
              </a:r>
              <a:endParaRPr lang="en-US" sz="1100">
                <a:effectLst/>
                <a:ea typeface="SimSun"/>
                <a:cs typeface="Times New Roman"/>
              </a:endParaRPr>
            </a:p>
          </p:txBody>
        </p:sp>
        <p:cxnSp>
          <p:nvCxnSpPr>
            <p:cNvPr id="23" name="Straight Arrow Connector 22"/>
            <p:cNvCxnSpPr/>
            <p:nvPr/>
          </p:nvCxnSpPr>
          <p:spPr>
            <a:xfrm flipH="1" flipV="1">
              <a:off x="609600" y="542925"/>
              <a:ext cx="161925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09600" y="238125"/>
              <a:ext cx="1666875"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42836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Scanning Tip: Usually </a:t>
            </a:r>
            <a:r>
              <a:rPr lang="en-US" b="1" dirty="0"/>
              <a:t>Scan Target </a:t>
            </a:r>
            <a:r>
              <a:rPr lang="en-US" b="1" dirty="0" smtClean="0"/>
              <a:t/>
            </a:r>
            <a:br>
              <a:rPr lang="en-US" b="1" dirty="0" smtClean="0"/>
            </a:br>
            <a:r>
              <a:rPr lang="en-US" b="1" dirty="0" smtClean="0"/>
              <a:t>IP…</a:t>
            </a:r>
            <a:r>
              <a:rPr lang="en-US" b="1" dirty="0"/>
              <a:t> </a:t>
            </a:r>
            <a:r>
              <a:rPr lang="en-US" b="1" dirty="0" smtClean="0"/>
              <a:t>Address Not </a:t>
            </a:r>
            <a:r>
              <a:rPr lang="en-US" b="1" dirty="0"/>
              <a:t>Name</a:t>
            </a:r>
          </a:p>
        </p:txBody>
      </p:sp>
      <p:sp>
        <p:nvSpPr>
          <p:cNvPr id="3" name="Content Placeholder 2"/>
          <p:cNvSpPr>
            <a:spLocks noGrp="1"/>
          </p:cNvSpPr>
          <p:nvPr>
            <p:ph idx="1"/>
          </p:nvPr>
        </p:nvSpPr>
        <p:spPr/>
        <p:txBody>
          <a:bodyPr>
            <a:normAutofit fontScale="92500" lnSpcReduction="10000"/>
          </a:bodyPr>
          <a:lstStyle/>
          <a:p>
            <a:r>
              <a:rPr lang="en-US" dirty="0"/>
              <a:t>When scanning and exploiting systems, configure scanning tools to use target IP addresses or address ranges, not system </a:t>
            </a:r>
            <a:r>
              <a:rPr lang="en-US" dirty="0" smtClean="0"/>
              <a:t>names</a:t>
            </a:r>
          </a:p>
          <a:p>
            <a:pPr lvl="1"/>
            <a:r>
              <a:rPr lang="en-US" dirty="0"/>
              <a:t>For </a:t>
            </a:r>
            <a:r>
              <a:rPr lang="en-US" dirty="0" smtClean="0"/>
              <a:t>example</a:t>
            </a:r>
            <a:r>
              <a:rPr lang="en-US" dirty="0"/>
              <a:t>, target 10.10.10.10. instead </a:t>
            </a:r>
            <a:r>
              <a:rPr lang="en-US" dirty="0" smtClean="0"/>
              <a:t>of </a:t>
            </a:r>
            <a:r>
              <a:rPr lang="en-US" dirty="0" smtClean="0">
                <a:hlinkClick r:id="rId2"/>
              </a:rPr>
              <a:t>www.target.tgt</a:t>
            </a:r>
            <a:endParaRPr lang="en-US" dirty="0" smtClean="0"/>
          </a:p>
          <a:p>
            <a:pPr lvl="1"/>
            <a:r>
              <a:rPr lang="en-US" dirty="0"/>
              <a:t>If </a:t>
            </a:r>
            <a:r>
              <a:rPr lang="en-US" dirty="0" smtClean="0"/>
              <a:t>you attack </a:t>
            </a:r>
            <a:r>
              <a:rPr lang="en-US" dirty="0"/>
              <a:t>based </a:t>
            </a:r>
            <a:r>
              <a:rPr lang="en-US" sz="2400" dirty="0" smtClean="0"/>
              <a:t>on </a:t>
            </a:r>
            <a:r>
              <a:rPr lang="en-US" dirty="0"/>
              <a:t>name, </a:t>
            </a:r>
            <a:r>
              <a:rPr lang="en-US" dirty="0" smtClean="0"/>
              <a:t>round robin </a:t>
            </a:r>
            <a:r>
              <a:rPr lang="en-US" sz="2400" dirty="0"/>
              <a:t>DNS </a:t>
            </a:r>
            <a:r>
              <a:rPr lang="en-US" dirty="0" smtClean="0"/>
              <a:t>may alter </a:t>
            </a:r>
            <a:r>
              <a:rPr lang="en-US" sz="2400" dirty="0"/>
              <a:t>a </a:t>
            </a:r>
            <a:r>
              <a:rPr lang="en-US" dirty="0"/>
              <a:t>target system </a:t>
            </a:r>
            <a:r>
              <a:rPr lang="en-US" sz="2400" dirty="0" smtClean="0"/>
              <a:t>while </a:t>
            </a:r>
            <a:r>
              <a:rPr lang="en-US" dirty="0"/>
              <a:t>the test </a:t>
            </a:r>
            <a:r>
              <a:rPr lang="en-US" sz="2400" dirty="0"/>
              <a:t>is </a:t>
            </a:r>
            <a:r>
              <a:rPr lang="en-US" dirty="0" smtClean="0"/>
              <a:t>running</a:t>
            </a:r>
          </a:p>
          <a:p>
            <a:pPr lvl="1"/>
            <a:r>
              <a:rPr lang="en-US" dirty="0"/>
              <a:t>That will corrupt </a:t>
            </a:r>
            <a:r>
              <a:rPr lang="en-US" dirty="0" smtClean="0"/>
              <a:t>results</a:t>
            </a:r>
          </a:p>
          <a:p>
            <a:pPr lvl="2"/>
            <a:r>
              <a:rPr lang="en-US" dirty="0" smtClean="0"/>
              <a:t>port </a:t>
            </a:r>
            <a:r>
              <a:rPr lang="en-US" dirty="0"/>
              <a:t>scan with results from two targets merged into </a:t>
            </a:r>
            <a:r>
              <a:rPr lang="en-US" dirty="0" smtClean="0"/>
              <a:t>one</a:t>
            </a:r>
            <a:endParaRPr lang="en-US" sz="4800" dirty="0"/>
          </a:p>
          <a:p>
            <a:pPr lvl="2"/>
            <a:r>
              <a:rPr lang="en-US" dirty="0"/>
              <a:t>Exploiting service, try to connect to it, but it's now a different machine</a:t>
            </a:r>
          </a:p>
        </p:txBody>
      </p:sp>
    </p:spTree>
    <p:extLst>
      <p:ext uri="{BB962C8B-B14F-4D97-AF65-F5344CB8AC3E}">
        <p14:creationId xmlns:p14="http://schemas.microsoft.com/office/powerpoint/2010/main" val="3893723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b="1" dirty="0" smtClean="0"/>
              <a:t>TCP </a:t>
            </a:r>
            <a:r>
              <a:rPr lang="en-US" b="1" dirty="0"/>
              <a:t>Behavior while </a:t>
            </a:r>
            <a:br>
              <a:rPr lang="en-US" b="1" dirty="0"/>
            </a:br>
            <a:r>
              <a:rPr lang="en-US" b="1" dirty="0"/>
              <a:t>Port Scanning </a:t>
            </a:r>
            <a:r>
              <a:rPr lang="en-US" b="1" dirty="0" smtClean="0"/>
              <a:t>…2</a:t>
            </a:r>
            <a:r>
              <a:rPr lang="en-US" b="1" dirty="0"/>
              <a:t/>
            </a:r>
            <a:br>
              <a:rPr lang="en-US" b="1" dirty="0"/>
            </a:br>
            <a:r>
              <a:rPr lang="en-US" b="1" dirty="0" smtClean="0"/>
              <a:t/>
            </a:r>
            <a:br>
              <a:rPr lang="en-US" b="1" dirty="0" smtClean="0"/>
            </a:br>
            <a:endParaRPr lang="en-US" b="1" dirty="0"/>
          </a:p>
        </p:txBody>
      </p:sp>
      <p:sp>
        <p:nvSpPr>
          <p:cNvPr id="3" name="Content Placeholder 2"/>
          <p:cNvSpPr>
            <a:spLocks noGrp="1"/>
          </p:cNvSpPr>
          <p:nvPr>
            <p:ph idx="1"/>
          </p:nvPr>
        </p:nvSpPr>
        <p:spPr/>
        <p:txBody>
          <a:bodyPr>
            <a:normAutofit/>
          </a:bodyPr>
          <a:lstStyle/>
          <a:p>
            <a:r>
              <a:rPr lang="en-US" dirty="0" smtClean="0"/>
              <a:t>Case T3: </a:t>
            </a:r>
            <a:r>
              <a:rPr lang="en-US" b="1" dirty="0" smtClean="0"/>
              <a:t>SYN</a:t>
            </a:r>
            <a:r>
              <a:rPr lang="en-US" dirty="0" smtClean="0"/>
              <a:t> in </a:t>
            </a:r>
            <a:r>
              <a:rPr lang="en-US" b="1" dirty="0" smtClean="0"/>
              <a:t>ICMP </a:t>
            </a:r>
          </a:p>
          <a:p>
            <a:r>
              <a:rPr lang="en-US" b="1" dirty="0" smtClean="0"/>
              <a:t>Port unreachable </a:t>
            </a:r>
            <a:r>
              <a:rPr lang="en-US" dirty="0" smtClean="0"/>
              <a:t>back</a:t>
            </a:r>
          </a:p>
          <a:p>
            <a:pPr marL="0" indent="0">
              <a:buNone/>
            </a:pPr>
            <a:r>
              <a:rPr lang="en-US" dirty="0" smtClean="0">
                <a:sym typeface="Wingdings" pitchFamily="2" charset="2"/>
              </a:rPr>
              <a:t> the port is </a:t>
            </a:r>
            <a:r>
              <a:rPr lang="en-US" b="1" dirty="0" smtClean="0">
                <a:sym typeface="Wingdings" pitchFamily="2" charset="2"/>
              </a:rPr>
              <a:t>inaccessible </a:t>
            </a:r>
          </a:p>
          <a:p>
            <a:pPr marL="0" indent="0">
              <a:buNone/>
            </a:pPr>
            <a:r>
              <a:rPr lang="en-US" b="1" dirty="0" smtClean="0">
                <a:sym typeface="Wingdings" pitchFamily="2" charset="2"/>
              </a:rPr>
              <a:t>    Or the blocked by firewall</a:t>
            </a:r>
          </a:p>
          <a:p>
            <a:r>
              <a:rPr lang="en-US" dirty="0" smtClean="0">
                <a:sym typeface="Wingdings" pitchFamily="2" charset="2"/>
              </a:rPr>
              <a:t> Case T4: </a:t>
            </a:r>
            <a:r>
              <a:rPr lang="en-US" b="1" dirty="0" smtClean="0">
                <a:sym typeface="Wingdings" pitchFamily="2" charset="2"/>
              </a:rPr>
              <a:t>SYN </a:t>
            </a:r>
            <a:r>
              <a:rPr lang="en-US" dirty="0" smtClean="0">
                <a:sym typeface="Wingdings" pitchFamily="2" charset="2"/>
              </a:rPr>
              <a:t>in </a:t>
            </a:r>
            <a:r>
              <a:rPr lang="en-US" b="1" dirty="0" smtClean="0">
                <a:sym typeface="Wingdings" pitchFamily="2" charset="2"/>
              </a:rPr>
              <a:t>Nothing </a:t>
            </a:r>
            <a:r>
              <a:rPr lang="en-US" dirty="0" smtClean="0">
                <a:sym typeface="Wingdings" pitchFamily="2" charset="2"/>
              </a:rPr>
              <a:t> back</a:t>
            </a:r>
          </a:p>
          <a:p>
            <a:pPr marL="0" indent="0">
              <a:buNone/>
            </a:pPr>
            <a:r>
              <a:rPr lang="en-US" dirty="0" smtClean="0">
                <a:sym typeface="Wingdings" pitchFamily="2" charset="2"/>
              </a:rPr>
              <a:t> </a:t>
            </a:r>
            <a:r>
              <a:rPr lang="en-US" dirty="0">
                <a:sym typeface="Wingdings" pitchFamily="2" charset="2"/>
              </a:rPr>
              <a:t>the port is </a:t>
            </a:r>
            <a:r>
              <a:rPr lang="en-US" b="1" dirty="0">
                <a:sym typeface="Wingdings" pitchFamily="2" charset="2"/>
              </a:rPr>
              <a:t>inaccessible </a:t>
            </a:r>
          </a:p>
          <a:p>
            <a:pPr marL="0" indent="0">
              <a:buNone/>
            </a:pPr>
            <a:r>
              <a:rPr lang="en-US" b="1" dirty="0">
                <a:sym typeface="Wingdings" pitchFamily="2" charset="2"/>
              </a:rPr>
              <a:t>    Or the blocked by firewall</a:t>
            </a:r>
          </a:p>
        </p:txBody>
      </p:sp>
      <p:grpSp>
        <p:nvGrpSpPr>
          <p:cNvPr id="32" name="Group 31"/>
          <p:cNvGrpSpPr/>
          <p:nvPr/>
        </p:nvGrpSpPr>
        <p:grpSpPr>
          <a:xfrm>
            <a:off x="5315541" y="1493110"/>
            <a:ext cx="3695936" cy="1682683"/>
            <a:chOff x="0" y="104775"/>
            <a:chExt cx="2790825" cy="739876"/>
          </a:xfrm>
        </p:grpSpPr>
        <p:sp>
          <p:nvSpPr>
            <p:cNvPr id="33" name="computr2"/>
            <p:cNvSpPr>
              <a:spLocks noEditPoints="1" noChangeArrowheads="1"/>
            </p:cNvSpPr>
            <p:nvPr/>
          </p:nvSpPr>
          <p:spPr bwMode="auto">
            <a:xfrm>
              <a:off x="0" y="104775"/>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4" name="Text Box 14"/>
            <p:cNvSpPr txBox="1"/>
            <p:nvPr/>
          </p:nvSpPr>
          <p:spPr>
            <a:xfrm rot="170870">
              <a:off x="1188295" y="119289"/>
              <a:ext cx="741864" cy="239871"/>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a:effectLst/>
                  <a:ea typeface="SimSun"/>
                  <a:cs typeface="Times New Roman"/>
                </a:rPr>
                <a:t>Syn</a:t>
              </a:r>
              <a:endParaRPr lang="en-US" sz="1100">
                <a:effectLst/>
                <a:ea typeface="SimSun"/>
                <a:cs typeface="Times New Roman"/>
              </a:endParaRPr>
            </a:p>
          </p:txBody>
        </p:sp>
        <p:sp>
          <p:nvSpPr>
            <p:cNvPr id="35" name="Text Box 15"/>
            <p:cNvSpPr txBox="1"/>
            <p:nvPr/>
          </p:nvSpPr>
          <p:spPr>
            <a:xfrm rot="170870">
              <a:off x="783264" y="552233"/>
              <a:ext cx="1723768" cy="292418"/>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a:effectLst/>
                  <a:ea typeface="SimSun"/>
                  <a:cs typeface="Times New Roman"/>
                </a:rPr>
                <a:t>ICMP unreachable</a:t>
              </a:r>
              <a:endParaRPr lang="en-US" sz="1100">
                <a:effectLst/>
                <a:ea typeface="SimSun"/>
                <a:cs typeface="Times New Roman"/>
              </a:endParaRPr>
            </a:p>
          </p:txBody>
        </p:sp>
        <p:cxnSp>
          <p:nvCxnSpPr>
            <p:cNvPr id="36" name="Straight Arrow Connector 35"/>
            <p:cNvCxnSpPr/>
            <p:nvPr/>
          </p:nvCxnSpPr>
          <p:spPr>
            <a:xfrm flipH="1" flipV="1">
              <a:off x="609600" y="542925"/>
              <a:ext cx="161925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9600" y="238125"/>
              <a:ext cx="1666875"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computr2"/>
            <p:cNvSpPr>
              <a:spLocks noEditPoints="1" noChangeArrowheads="1"/>
            </p:cNvSpPr>
            <p:nvPr/>
          </p:nvSpPr>
          <p:spPr bwMode="auto">
            <a:xfrm>
              <a:off x="2276475" y="104775"/>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grpSp>
      <p:grpSp>
        <p:nvGrpSpPr>
          <p:cNvPr id="39" name="Group 38"/>
          <p:cNvGrpSpPr/>
          <p:nvPr/>
        </p:nvGrpSpPr>
        <p:grpSpPr>
          <a:xfrm>
            <a:off x="5410200" y="4648200"/>
            <a:ext cx="3517455" cy="1065791"/>
            <a:chOff x="0" y="104775"/>
            <a:chExt cx="2790825" cy="575310"/>
          </a:xfrm>
        </p:grpSpPr>
        <p:sp>
          <p:nvSpPr>
            <p:cNvPr id="40" name="computr2"/>
            <p:cNvSpPr>
              <a:spLocks noEditPoints="1" noChangeArrowheads="1"/>
            </p:cNvSpPr>
            <p:nvPr/>
          </p:nvSpPr>
          <p:spPr bwMode="auto">
            <a:xfrm>
              <a:off x="0" y="104775"/>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41" name="Text Box 14"/>
            <p:cNvSpPr txBox="1"/>
            <p:nvPr/>
          </p:nvSpPr>
          <p:spPr>
            <a:xfrm rot="170870">
              <a:off x="1188295" y="119289"/>
              <a:ext cx="741864" cy="239871"/>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a:effectLst/>
                  <a:ea typeface="SimSun"/>
                  <a:cs typeface="Times New Roman"/>
                </a:rPr>
                <a:t>Syn</a:t>
              </a:r>
              <a:endParaRPr lang="en-US" sz="1100">
                <a:effectLst/>
                <a:ea typeface="SimSun"/>
                <a:cs typeface="Times New Roman"/>
              </a:endParaRPr>
            </a:p>
          </p:txBody>
        </p:sp>
        <p:cxnSp>
          <p:nvCxnSpPr>
            <p:cNvPr id="42" name="Straight Arrow Connector 41"/>
            <p:cNvCxnSpPr/>
            <p:nvPr/>
          </p:nvCxnSpPr>
          <p:spPr>
            <a:xfrm>
              <a:off x="609600" y="238125"/>
              <a:ext cx="1666875"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computr2"/>
            <p:cNvSpPr>
              <a:spLocks noEditPoints="1" noChangeArrowheads="1"/>
            </p:cNvSpPr>
            <p:nvPr/>
          </p:nvSpPr>
          <p:spPr bwMode="auto">
            <a:xfrm>
              <a:off x="2276475" y="104775"/>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29641349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UDP </a:t>
            </a:r>
            <a:r>
              <a:rPr lang="en-US" b="1" dirty="0"/>
              <a:t>Header</a:t>
            </a:r>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1371600" y="1219200"/>
            <a:ext cx="7162800" cy="4516437"/>
            <a:chOff x="5253038" y="1655763"/>
            <a:chExt cx="3414712" cy="3640137"/>
          </a:xfrm>
        </p:grpSpPr>
        <p:sp>
          <p:nvSpPr>
            <p:cNvPr id="5" name="Rectangle 75"/>
            <p:cNvSpPr>
              <a:spLocks noChangeArrowheads="1"/>
            </p:cNvSpPr>
            <p:nvPr/>
          </p:nvSpPr>
          <p:spPr bwMode="auto">
            <a:xfrm>
              <a:off x="5343525" y="2000250"/>
              <a:ext cx="3324225" cy="3200400"/>
            </a:xfrm>
            <a:prstGeom prst="rect">
              <a:avLst/>
            </a:prstGeom>
            <a:solidFill>
              <a:srgbClr val="000099"/>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Rectangle 65"/>
            <p:cNvSpPr>
              <a:spLocks noChangeArrowheads="1"/>
            </p:cNvSpPr>
            <p:nvPr/>
          </p:nvSpPr>
          <p:spPr bwMode="auto">
            <a:xfrm>
              <a:off x="5267325" y="2095500"/>
              <a:ext cx="3324225" cy="32004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Text Box 63"/>
            <p:cNvSpPr txBox="1">
              <a:spLocks noChangeArrowheads="1"/>
            </p:cNvSpPr>
            <p:nvPr/>
          </p:nvSpPr>
          <p:spPr bwMode="auto">
            <a:xfrm>
              <a:off x="5307013" y="2108200"/>
              <a:ext cx="1268537" cy="471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sz="3200" dirty="0">
                  <a:solidFill>
                    <a:srgbClr val="CC0000"/>
                  </a:solidFill>
                </a:rPr>
                <a:t>source port #</a:t>
              </a:r>
              <a:endParaRPr lang="en-US" sz="4000" dirty="0">
                <a:solidFill>
                  <a:srgbClr val="CC0000"/>
                </a:solidFill>
              </a:endParaRPr>
            </a:p>
          </p:txBody>
        </p:sp>
        <p:sp>
          <p:nvSpPr>
            <p:cNvPr id="8" name="Text Box 64"/>
            <p:cNvSpPr txBox="1">
              <a:spLocks noChangeArrowheads="1"/>
            </p:cNvSpPr>
            <p:nvPr/>
          </p:nvSpPr>
          <p:spPr bwMode="auto">
            <a:xfrm>
              <a:off x="7092950" y="2108200"/>
              <a:ext cx="1067737" cy="471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sz="3200" dirty="0" err="1">
                  <a:solidFill>
                    <a:srgbClr val="CC0000"/>
                  </a:solidFill>
                </a:rPr>
                <a:t>dest</a:t>
              </a:r>
              <a:r>
                <a:rPr lang="en-US" sz="3200" dirty="0">
                  <a:solidFill>
                    <a:srgbClr val="CC0000"/>
                  </a:solidFill>
                </a:rPr>
                <a:t> port #</a:t>
              </a:r>
              <a:endParaRPr lang="en-US" sz="4000" dirty="0">
                <a:solidFill>
                  <a:srgbClr val="CC0000"/>
                </a:solidFill>
              </a:endParaRPr>
            </a:p>
          </p:txBody>
        </p:sp>
        <p:sp>
          <p:nvSpPr>
            <p:cNvPr id="9" name="Line 66"/>
            <p:cNvSpPr>
              <a:spLocks noChangeShapeType="1"/>
            </p:cNvSpPr>
            <p:nvPr/>
          </p:nvSpPr>
          <p:spPr bwMode="auto">
            <a:xfrm flipV="1">
              <a:off x="5257800" y="2495550"/>
              <a:ext cx="33289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 name="Line 68"/>
            <p:cNvSpPr>
              <a:spLocks noChangeShapeType="1"/>
            </p:cNvSpPr>
            <p:nvPr/>
          </p:nvSpPr>
          <p:spPr bwMode="auto">
            <a:xfrm flipV="1">
              <a:off x="5267325" y="3129731"/>
              <a:ext cx="3324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1" name="Line 69"/>
            <p:cNvSpPr>
              <a:spLocks noChangeShapeType="1"/>
            </p:cNvSpPr>
            <p:nvPr/>
          </p:nvSpPr>
          <p:spPr bwMode="auto">
            <a:xfrm flipV="1">
              <a:off x="6905625" y="2095499"/>
              <a:ext cx="0" cy="103423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 name="Text Box 70"/>
            <p:cNvSpPr txBox="1">
              <a:spLocks noChangeArrowheads="1"/>
            </p:cNvSpPr>
            <p:nvPr/>
          </p:nvSpPr>
          <p:spPr bwMode="auto">
            <a:xfrm>
              <a:off x="6450013" y="1655763"/>
              <a:ext cx="8636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sz="1800"/>
                <a:t>32 bits</a:t>
              </a:r>
              <a:endParaRPr lang="en-US" sz="2400"/>
            </a:p>
          </p:txBody>
        </p:sp>
        <p:sp>
          <p:nvSpPr>
            <p:cNvPr id="13" name="Line 71"/>
            <p:cNvSpPr>
              <a:spLocks noChangeShapeType="1"/>
            </p:cNvSpPr>
            <p:nvPr/>
          </p:nvSpPr>
          <p:spPr bwMode="auto">
            <a:xfrm>
              <a:off x="7362825" y="1862138"/>
              <a:ext cx="1200150" cy="47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4" name="Line 72"/>
            <p:cNvSpPr>
              <a:spLocks noChangeShapeType="1"/>
            </p:cNvSpPr>
            <p:nvPr/>
          </p:nvSpPr>
          <p:spPr bwMode="auto">
            <a:xfrm rot="10800000">
              <a:off x="5253038" y="1871663"/>
              <a:ext cx="112871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5" name="Text Box 73"/>
            <p:cNvSpPr txBox="1">
              <a:spLocks noChangeArrowheads="1"/>
            </p:cNvSpPr>
            <p:nvPr/>
          </p:nvSpPr>
          <p:spPr bwMode="auto">
            <a:xfrm>
              <a:off x="5684369" y="3224385"/>
              <a:ext cx="2817162" cy="471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sz="3200" dirty="0" smtClean="0"/>
                <a:t>Application data (</a:t>
              </a:r>
              <a:r>
                <a:rPr lang="en-US" sz="3200" dirty="0"/>
                <a:t>payload)</a:t>
              </a:r>
              <a:endParaRPr lang="en-US" sz="3600" dirty="0"/>
            </a:p>
          </p:txBody>
        </p:sp>
        <p:sp>
          <p:nvSpPr>
            <p:cNvPr id="16" name="Text Box 74"/>
            <p:cNvSpPr txBox="1">
              <a:spLocks noChangeArrowheads="1"/>
            </p:cNvSpPr>
            <p:nvPr/>
          </p:nvSpPr>
          <p:spPr bwMode="auto">
            <a:xfrm>
              <a:off x="5265770" y="2576993"/>
              <a:ext cx="1427674" cy="372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sz="2400" dirty="0" smtClean="0"/>
                <a:t>UDP message length</a:t>
              </a:r>
              <a:endParaRPr lang="en-US" sz="2800" dirty="0"/>
            </a:p>
          </p:txBody>
        </p:sp>
      </p:grpSp>
      <p:sp>
        <p:nvSpPr>
          <p:cNvPr id="17" name="Text Box 74"/>
          <p:cNvSpPr txBox="1">
            <a:spLocks noChangeArrowheads="1"/>
          </p:cNvSpPr>
          <p:nvPr/>
        </p:nvSpPr>
        <p:spPr bwMode="auto">
          <a:xfrm>
            <a:off x="4888065" y="2372254"/>
            <a:ext cx="2201244"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sz="2400" dirty="0" smtClean="0"/>
              <a:t>UDP checksum</a:t>
            </a:r>
            <a:endParaRPr lang="en-US" sz="2800" dirty="0"/>
          </a:p>
        </p:txBody>
      </p:sp>
      <p:sp>
        <p:nvSpPr>
          <p:cNvPr id="18" name="Line 68"/>
          <p:cNvSpPr>
            <a:spLocks noChangeShapeType="1"/>
          </p:cNvSpPr>
          <p:nvPr/>
        </p:nvSpPr>
        <p:spPr bwMode="auto">
          <a:xfrm flipV="1">
            <a:off x="1409008" y="4038600"/>
            <a:ext cx="69729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9" name="Text Box 73"/>
          <p:cNvSpPr txBox="1">
            <a:spLocks noChangeArrowheads="1"/>
          </p:cNvSpPr>
          <p:nvPr/>
        </p:nvSpPr>
        <p:spPr bwMode="auto">
          <a:xfrm>
            <a:off x="2093223" y="4572000"/>
            <a:ext cx="5909362"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itchFamily="34" charset="0"/>
                <a:ea typeface="MS PGothic" pitchFamily="34" charset="-128"/>
              </a:defRPr>
            </a:lvl1pPr>
            <a:lvl2pPr marL="742950" indent="-285750">
              <a:defRPr sz="1600">
                <a:solidFill>
                  <a:schemeClr val="tx1"/>
                </a:solidFill>
                <a:latin typeface="Tahoma" pitchFamily="34" charset="0"/>
                <a:ea typeface="MS PGothic" pitchFamily="34" charset="-128"/>
              </a:defRPr>
            </a:lvl2pPr>
            <a:lvl3pPr marL="1143000" indent="-228600">
              <a:defRPr sz="1600">
                <a:solidFill>
                  <a:schemeClr val="tx1"/>
                </a:solidFill>
                <a:latin typeface="Tahoma" pitchFamily="34" charset="0"/>
                <a:ea typeface="MS PGothic" pitchFamily="34" charset="-128"/>
              </a:defRPr>
            </a:lvl3pPr>
            <a:lvl4pPr marL="1600200" indent="-228600">
              <a:defRPr sz="1600">
                <a:solidFill>
                  <a:schemeClr val="tx1"/>
                </a:solidFill>
                <a:latin typeface="Tahoma" pitchFamily="34" charset="0"/>
                <a:ea typeface="MS PGothic" pitchFamily="34" charset="-128"/>
              </a:defRPr>
            </a:lvl4pPr>
            <a:lvl5pPr marL="2057400" indent="-228600">
              <a:defRPr sz="16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Tahoma" pitchFamily="34" charset="0"/>
                <a:ea typeface="MS PGothic" pitchFamily="34" charset="-128"/>
              </a:defRPr>
            </a:lvl9pPr>
          </a:lstStyle>
          <a:p>
            <a:r>
              <a:rPr lang="en-US" sz="3200" dirty="0" smtClean="0"/>
              <a:t>                   …</a:t>
            </a:r>
            <a:endParaRPr lang="en-US" sz="3600" dirty="0"/>
          </a:p>
        </p:txBody>
      </p:sp>
    </p:spTree>
    <p:extLst>
      <p:ext uri="{BB962C8B-B14F-4D97-AF65-F5344CB8AC3E}">
        <p14:creationId xmlns:p14="http://schemas.microsoft.com/office/powerpoint/2010/main" val="11425561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Scanning </a:t>
            </a:r>
            <a:r>
              <a:rPr lang="en-US" b="1" dirty="0" smtClean="0"/>
              <a:t>UDP </a:t>
            </a:r>
            <a:r>
              <a:rPr lang="en-US" b="1" dirty="0"/>
              <a:t>Ports</a:t>
            </a:r>
          </a:p>
        </p:txBody>
      </p:sp>
      <p:sp>
        <p:nvSpPr>
          <p:cNvPr id="3" name="Content Placeholder 2"/>
          <p:cNvSpPr>
            <a:spLocks noGrp="1"/>
          </p:cNvSpPr>
          <p:nvPr>
            <p:ph idx="1"/>
          </p:nvPr>
        </p:nvSpPr>
        <p:spPr/>
        <p:txBody>
          <a:bodyPr/>
          <a:lstStyle/>
          <a:p>
            <a:r>
              <a:rPr lang="en-US" dirty="0" smtClean="0"/>
              <a:t>UDP </a:t>
            </a:r>
            <a:r>
              <a:rPr lang="en-US" dirty="0"/>
              <a:t>is a far simpler protocol, </a:t>
            </a:r>
            <a:r>
              <a:rPr lang="en-US" dirty="0" smtClean="0"/>
              <a:t>without tracking </a:t>
            </a:r>
            <a:r>
              <a:rPr lang="en-US" dirty="0"/>
              <a:t>of state of a "</a:t>
            </a:r>
            <a:r>
              <a:rPr lang="en-US" dirty="0" smtClean="0"/>
              <a:t>connection“ </a:t>
            </a:r>
            <a:endParaRPr lang="en-US" dirty="0"/>
          </a:p>
          <a:p>
            <a:pPr lvl="1"/>
            <a:r>
              <a:rPr lang="en-US" dirty="0" smtClean="0"/>
              <a:t>There </a:t>
            </a:r>
            <a:r>
              <a:rPr lang="en-US" dirty="0"/>
              <a:t>is no connection with UDP</a:t>
            </a:r>
          </a:p>
          <a:p>
            <a:r>
              <a:rPr lang="en-US" dirty="0"/>
              <a:t>Less o</a:t>
            </a:r>
            <a:r>
              <a:rPr lang="en-US" dirty="0" smtClean="0"/>
              <a:t>ptions </a:t>
            </a:r>
            <a:r>
              <a:rPr lang="en-US" dirty="0"/>
              <a:t>for </a:t>
            </a:r>
            <a:r>
              <a:rPr lang="en-US" dirty="0" smtClean="0"/>
              <a:t>scanning</a:t>
            </a:r>
          </a:p>
          <a:p>
            <a:r>
              <a:rPr lang="en-US" dirty="0" smtClean="0"/>
              <a:t> Often</a:t>
            </a:r>
            <a:r>
              <a:rPr lang="en-US" dirty="0"/>
              <a:t>, slower scanning</a:t>
            </a:r>
          </a:p>
          <a:p>
            <a:r>
              <a:rPr lang="en-US" dirty="0"/>
              <a:t>And, less reliable scanning</a:t>
            </a:r>
          </a:p>
        </p:txBody>
      </p:sp>
    </p:spTree>
    <p:extLst>
      <p:ext uri="{BB962C8B-B14F-4D97-AF65-F5344CB8AC3E}">
        <p14:creationId xmlns:p14="http://schemas.microsoft.com/office/powerpoint/2010/main" val="24587919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
            </a:r>
            <a:br>
              <a:rPr lang="en-US" b="1" dirty="0" smtClean="0"/>
            </a:br>
            <a:r>
              <a:rPr lang="en-US" b="1" dirty="0" smtClean="0"/>
              <a:t>UDP Behavior while </a:t>
            </a:r>
            <a:br>
              <a:rPr lang="en-US" b="1" dirty="0" smtClean="0"/>
            </a:br>
            <a:r>
              <a:rPr lang="en-US" b="1" dirty="0" smtClean="0"/>
              <a:t>Port Scanning …1</a:t>
            </a:r>
            <a:r>
              <a:rPr lang="en-US" b="1" dirty="0"/>
              <a:t/>
            </a:r>
            <a:br>
              <a:rPr lang="en-US" b="1" dirty="0"/>
            </a:br>
            <a:r>
              <a:rPr lang="en-US" b="1" dirty="0" smtClean="0"/>
              <a:t/>
            </a:r>
            <a:br>
              <a:rPr lang="en-US" b="1" dirty="0" smtClean="0"/>
            </a:br>
            <a:endParaRPr lang="en-US" b="1" dirty="0"/>
          </a:p>
        </p:txBody>
      </p:sp>
      <p:sp>
        <p:nvSpPr>
          <p:cNvPr id="3" name="Content Placeholder 2"/>
          <p:cNvSpPr>
            <a:spLocks noGrp="1"/>
          </p:cNvSpPr>
          <p:nvPr>
            <p:ph idx="1"/>
          </p:nvPr>
        </p:nvSpPr>
        <p:spPr/>
        <p:txBody>
          <a:bodyPr>
            <a:normAutofit/>
          </a:bodyPr>
          <a:lstStyle/>
          <a:p>
            <a:r>
              <a:rPr lang="en-US" dirty="0" smtClean="0"/>
              <a:t>Case U1: </a:t>
            </a:r>
            <a:r>
              <a:rPr lang="en-US" b="1" dirty="0" smtClean="0"/>
              <a:t>UDP </a:t>
            </a:r>
            <a:r>
              <a:rPr lang="en-US" dirty="0" smtClean="0"/>
              <a:t>in </a:t>
            </a:r>
            <a:r>
              <a:rPr lang="en-US" b="1" dirty="0" smtClean="0"/>
              <a:t>UDP</a:t>
            </a:r>
            <a:r>
              <a:rPr lang="en-US" dirty="0" smtClean="0"/>
              <a:t> back</a:t>
            </a:r>
          </a:p>
          <a:p>
            <a:pPr marL="0" indent="0">
              <a:buNone/>
            </a:pPr>
            <a:r>
              <a:rPr lang="en-US" dirty="0" smtClean="0">
                <a:sym typeface="Wingdings" pitchFamily="2" charset="2"/>
              </a:rPr>
              <a:t> the port is </a:t>
            </a:r>
            <a:r>
              <a:rPr lang="en-US" b="1" dirty="0" smtClean="0">
                <a:sym typeface="Wingdings" pitchFamily="2" charset="2"/>
              </a:rPr>
              <a:t>OPEN</a:t>
            </a:r>
          </a:p>
          <a:p>
            <a:endParaRPr lang="en-US" b="1" dirty="0">
              <a:sym typeface="Wingdings" pitchFamily="2" charset="2"/>
            </a:endParaRPr>
          </a:p>
          <a:p>
            <a:r>
              <a:rPr lang="en-US" dirty="0" smtClean="0">
                <a:sym typeface="Wingdings" pitchFamily="2" charset="2"/>
              </a:rPr>
              <a:t>Case U2: </a:t>
            </a:r>
            <a:r>
              <a:rPr lang="en-US" b="1" dirty="0" smtClean="0">
                <a:sym typeface="Wingdings" pitchFamily="2" charset="2"/>
              </a:rPr>
              <a:t>UDP </a:t>
            </a:r>
            <a:r>
              <a:rPr lang="en-US" dirty="0" smtClean="0">
                <a:sym typeface="Wingdings" pitchFamily="2" charset="2"/>
              </a:rPr>
              <a:t>in </a:t>
            </a:r>
            <a:r>
              <a:rPr lang="en-US" b="1" dirty="0"/>
              <a:t>ICMP </a:t>
            </a:r>
          </a:p>
          <a:p>
            <a:r>
              <a:rPr lang="en-US" b="1" dirty="0"/>
              <a:t>Port unreachable </a:t>
            </a:r>
            <a:r>
              <a:rPr lang="en-US" dirty="0"/>
              <a:t>back</a:t>
            </a:r>
          </a:p>
          <a:p>
            <a:pPr marL="0" indent="0">
              <a:buNone/>
            </a:pPr>
            <a:r>
              <a:rPr lang="en-US" dirty="0" smtClean="0">
                <a:sym typeface="Wingdings" pitchFamily="2" charset="2"/>
              </a:rPr>
              <a:t> the port is </a:t>
            </a:r>
            <a:r>
              <a:rPr lang="en-US" b="1" dirty="0" smtClean="0">
                <a:sym typeface="Wingdings" pitchFamily="2" charset="2"/>
              </a:rPr>
              <a:t>CLOSED </a:t>
            </a:r>
            <a:r>
              <a:rPr lang="en-US" dirty="0" smtClean="0">
                <a:sym typeface="Wingdings" pitchFamily="2" charset="2"/>
              </a:rPr>
              <a:t>or</a:t>
            </a:r>
          </a:p>
          <a:p>
            <a:pPr marL="0" indent="0">
              <a:buNone/>
            </a:pPr>
            <a:r>
              <a:rPr lang="en-US" b="1" dirty="0" smtClean="0">
                <a:sym typeface="Wingdings" pitchFamily="2" charset="2"/>
              </a:rPr>
              <a:t>       (firewall blocked it)</a:t>
            </a:r>
            <a:endParaRPr lang="en-US" b="1" dirty="0"/>
          </a:p>
        </p:txBody>
      </p:sp>
      <p:grpSp>
        <p:nvGrpSpPr>
          <p:cNvPr id="11" name="Group 10"/>
          <p:cNvGrpSpPr/>
          <p:nvPr/>
        </p:nvGrpSpPr>
        <p:grpSpPr>
          <a:xfrm>
            <a:off x="4977795" y="2107284"/>
            <a:ext cx="4045614" cy="1626515"/>
            <a:chOff x="0" y="104775"/>
            <a:chExt cx="2790825" cy="724696"/>
          </a:xfrm>
        </p:grpSpPr>
        <p:sp>
          <p:nvSpPr>
            <p:cNvPr id="12" name="computr2"/>
            <p:cNvSpPr>
              <a:spLocks noEditPoints="1" noChangeArrowheads="1"/>
            </p:cNvSpPr>
            <p:nvPr/>
          </p:nvSpPr>
          <p:spPr bwMode="auto">
            <a:xfrm>
              <a:off x="0" y="104775"/>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3" name="computr2"/>
            <p:cNvSpPr>
              <a:spLocks noEditPoints="1" noChangeArrowheads="1"/>
            </p:cNvSpPr>
            <p:nvPr/>
          </p:nvSpPr>
          <p:spPr bwMode="auto">
            <a:xfrm>
              <a:off x="2276475" y="104775"/>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4" name="Text Box 14"/>
            <p:cNvSpPr txBox="1"/>
            <p:nvPr/>
          </p:nvSpPr>
          <p:spPr>
            <a:xfrm rot="170870">
              <a:off x="1188295" y="119289"/>
              <a:ext cx="741864" cy="239871"/>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dirty="0" smtClean="0">
                  <a:effectLst/>
                  <a:ea typeface="SimSun"/>
                  <a:cs typeface="Times New Roman"/>
                </a:rPr>
                <a:t>udp</a:t>
              </a:r>
              <a:endParaRPr lang="en-US" sz="1100" dirty="0">
                <a:effectLst/>
                <a:ea typeface="SimSun"/>
                <a:cs typeface="Times New Roman"/>
              </a:endParaRPr>
            </a:p>
          </p:txBody>
        </p:sp>
        <p:sp>
          <p:nvSpPr>
            <p:cNvPr id="15" name="Text Box 15"/>
            <p:cNvSpPr txBox="1"/>
            <p:nvPr/>
          </p:nvSpPr>
          <p:spPr>
            <a:xfrm rot="170870">
              <a:off x="1076215" y="537053"/>
              <a:ext cx="912094" cy="292418"/>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dirty="0" smtClean="0">
                  <a:effectLst/>
                  <a:ea typeface="SimSun"/>
                  <a:cs typeface="Times New Roman"/>
                </a:rPr>
                <a:t>udp</a:t>
              </a:r>
              <a:endParaRPr lang="en-US" sz="1100" dirty="0">
                <a:effectLst/>
                <a:ea typeface="SimSun"/>
                <a:cs typeface="Times New Roman"/>
              </a:endParaRPr>
            </a:p>
          </p:txBody>
        </p:sp>
        <p:cxnSp>
          <p:nvCxnSpPr>
            <p:cNvPr id="16" name="Straight Arrow Connector 15"/>
            <p:cNvCxnSpPr/>
            <p:nvPr/>
          </p:nvCxnSpPr>
          <p:spPr>
            <a:xfrm flipH="1" flipV="1">
              <a:off x="609600" y="542925"/>
              <a:ext cx="161925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09600" y="238125"/>
              <a:ext cx="1666875"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056626" y="4232465"/>
            <a:ext cx="3695936" cy="1682683"/>
            <a:chOff x="0" y="104775"/>
            <a:chExt cx="2790825" cy="739876"/>
          </a:xfrm>
        </p:grpSpPr>
        <p:sp>
          <p:nvSpPr>
            <p:cNvPr id="26" name="computr2"/>
            <p:cNvSpPr>
              <a:spLocks noEditPoints="1" noChangeArrowheads="1"/>
            </p:cNvSpPr>
            <p:nvPr/>
          </p:nvSpPr>
          <p:spPr bwMode="auto">
            <a:xfrm>
              <a:off x="0" y="104775"/>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7" name="Text Box 14"/>
            <p:cNvSpPr txBox="1"/>
            <p:nvPr/>
          </p:nvSpPr>
          <p:spPr>
            <a:xfrm rot="170870">
              <a:off x="1188295" y="119289"/>
              <a:ext cx="741864" cy="239871"/>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dirty="0" smtClean="0">
                  <a:effectLst/>
                  <a:ea typeface="SimSun"/>
                  <a:cs typeface="Times New Roman"/>
                </a:rPr>
                <a:t>udp</a:t>
              </a:r>
              <a:endParaRPr lang="en-US" sz="1100" dirty="0">
                <a:effectLst/>
                <a:ea typeface="SimSun"/>
                <a:cs typeface="Times New Roman"/>
              </a:endParaRPr>
            </a:p>
          </p:txBody>
        </p:sp>
        <p:sp>
          <p:nvSpPr>
            <p:cNvPr id="28" name="Text Box 15"/>
            <p:cNvSpPr txBox="1"/>
            <p:nvPr/>
          </p:nvSpPr>
          <p:spPr>
            <a:xfrm rot="170870">
              <a:off x="783264" y="552233"/>
              <a:ext cx="1723768" cy="292418"/>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a:effectLst/>
                  <a:ea typeface="SimSun"/>
                  <a:cs typeface="Times New Roman"/>
                </a:rPr>
                <a:t>ICMP unreachable</a:t>
              </a:r>
              <a:endParaRPr lang="en-US" sz="1100">
                <a:effectLst/>
                <a:ea typeface="SimSun"/>
                <a:cs typeface="Times New Roman"/>
              </a:endParaRPr>
            </a:p>
          </p:txBody>
        </p:sp>
        <p:cxnSp>
          <p:nvCxnSpPr>
            <p:cNvPr id="29" name="Straight Arrow Connector 28"/>
            <p:cNvCxnSpPr/>
            <p:nvPr/>
          </p:nvCxnSpPr>
          <p:spPr>
            <a:xfrm flipH="1" flipV="1">
              <a:off x="609600" y="542925"/>
              <a:ext cx="161925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09600" y="238125"/>
              <a:ext cx="1666875"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computr2"/>
            <p:cNvSpPr>
              <a:spLocks noEditPoints="1" noChangeArrowheads="1"/>
            </p:cNvSpPr>
            <p:nvPr/>
          </p:nvSpPr>
          <p:spPr bwMode="auto">
            <a:xfrm>
              <a:off x="2276475" y="104775"/>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26315120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b="1" dirty="0" smtClean="0"/>
              <a:t>UDP </a:t>
            </a:r>
            <a:r>
              <a:rPr lang="en-US" b="1" dirty="0"/>
              <a:t>Behavior while </a:t>
            </a:r>
            <a:br>
              <a:rPr lang="en-US" b="1" dirty="0"/>
            </a:br>
            <a:r>
              <a:rPr lang="en-US" b="1" dirty="0"/>
              <a:t>Port Scanning </a:t>
            </a:r>
            <a:r>
              <a:rPr lang="en-US" b="1" dirty="0" smtClean="0"/>
              <a:t>…2</a:t>
            </a:r>
            <a:r>
              <a:rPr lang="en-US" b="1" dirty="0"/>
              <a:t/>
            </a:r>
            <a:br>
              <a:rPr lang="en-US" b="1" dirty="0"/>
            </a:br>
            <a:r>
              <a:rPr lang="en-US" b="1" dirty="0" smtClean="0"/>
              <a:t/>
            </a:r>
            <a:br>
              <a:rPr lang="en-US" b="1" dirty="0" smtClean="0"/>
            </a:br>
            <a:endParaRPr lang="en-US" b="1" dirty="0"/>
          </a:p>
        </p:txBody>
      </p:sp>
      <p:sp>
        <p:nvSpPr>
          <p:cNvPr id="3" name="Content Placeholder 2"/>
          <p:cNvSpPr>
            <a:spLocks noGrp="1"/>
          </p:cNvSpPr>
          <p:nvPr>
            <p:ph idx="1"/>
          </p:nvPr>
        </p:nvSpPr>
        <p:spPr/>
        <p:txBody>
          <a:bodyPr>
            <a:normAutofit fontScale="92500"/>
          </a:bodyPr>
          <a:lstStyle/>
          <a:p>
            <a:r>
              <a:rPr lang="en-US" dirty="0" smtClean="0"/>
              <a:t>Case U3: </a:t>
            </a:r>
            <a:r>
              <a:rPr lang="en-US" b="1" dirty="0" smtClean="0"/>
              <a:t>UDP </a:t>
            </a:r>
            <a:r>
              <a:rPr lang="en-US" dirty="0" smtClean="0"/>
              <a:t>in </a:t>
            </a:r>
            <a:r>
              <a:rPr lang="en-US" b="1" dirty="0">
                <a:sym typeface="Wingdings" pitchFamily="2" charset="2"/>
              </a:rPr>
              <a:t>Nothing </a:t>
            </a:r>
            <a:endParaRPr lang="en-US" dirty="0" smtClean="0">
              <a:sym typeface="Wingdings" pitchFamily="2" charset="2"/>
            </a:endParaRPr>
          </a:p>
          <a:p>
            <a:pPr marL="0" indent="0">
              <a:buNone/>
            </a:pPr>
            <a:r>
              <a:rPr lang="en-US" b="1" dirty="0"/>
              <a:t> </a:t>
            </a:r>
            <a:r>
              <a:rPr lang="en-US" b="1" dirty="0" smtClean="0"/>
              <a:t>    </a:t>
            </a:r>
            <a:r>
              <a:rPr lang="en-US" dirty="0" smtClean="0"/>
              <a:t>back</a:t>
            </a:r>
          </a:p>
          <a:p>
            <a:pPr>
              <a:buFont typeface="Wingdings" pitchFamily="2" charset="2"/>
              <a:buChar char="è"/>
            </a:pPr>
            <a:r>
              <a:rPr lang="en-US" dirty="0" smtClean="0">
                <a:sym typeface="Wingdings" pitchFamily="2" charset="2"/>
              </a:rPr>
              <a:t>the port is </a:t>
            </a:r>
            <a:r>
              <a:rPr lang="en-US" b="1" dirty="0" smtClean="0">
                <a:sym typeface="Wingdings" pitchFamily="2" charset="2"/>
              </a:rPr>
              <a:t>inaccessible</a:t>
            </a:r>
            <a:r>
              <a:rPr lang="en-US" dirty="0" smtClean="0"/>
              <a:t>, </a:t>
            </a:r>
            <a:r>
              <a:rPr lang="en-US" dirty="0"/>
              <a:t>but why</a:t>
            </a:r>
            <a:r>
              <a:rPr lang="en-US" dirty="0" smtClean="0"/>
              <a:t>?</a:t>
            </a:r>
          </a:p>
          <a:p>
            <a:r>
              <a:rPr lang="en-US" dirty="0" smtClean="0"/>
              <a:t>possibl</a:t>
            </a:r>
            <a:r>
              <a:rPr lang="en-US" dirty="0"/>
              <a:t>e</a:t>
            </a:r>
            <a:r>
              <a:rPr lang="en-US" dirty="0" smtClean="0"/>
              <a:t> </a:t>
            </a:r>
            <a:r>
              <a:rPr lang="en-US" dirty="0"/>
              <a:t>reasons</a:t>
            </a:r>
            <a:r>
              <a:rPr lang="en-US" dirty="0" smtClean="0"/>
              <a:t>:</a:t>
            </a:r>
          </a:p>
          <a:p>
            <a:pPr lvl="1"/>
            <a:r>
              <a:rPr lang="en-US" dirty="0"/>
              <a:t>Port is </a:t>
            </a:r>
            <a:r>
              <a:rPr lang="en-US" dirty="0" smtClean="0"/>
              <a:t>closed</a:t>
            </a:r>
          </a:p>
          <a:p>
            <a:pPr lvl="1"/>
            <a:r>
              <a:rPr lang="en-US" dirty="0"/>
              <a:t>Firewall is </a:t>
            </a:r>
            <a:r>
              <a:rPr lang="en-US" dirty="0" smtClean="0"/>
              <a:t>blocking </a:t>
            </a:r>
            <a:r>
              <a:rPr lang="en-US" dirty="0"/>
              <a:t>inbound </a:t>
            </a:r>
            <a:r>
              <a:rPr lang="en-US" dirty="0" smtClean="0"/>
              <a:t>UDP probe packet</a:t>
            </a:r>
          </a:p>
          <a:p>
            <a:pPr lvl="1"/>
            <a:r>
              <a:rPr lang="en-US" dirty="0"/>
              <a:t>Firewall is blocking outbound </a:t>
            </a:r>
            <a:r>
              <a:rPr lang="en-US" dirty="0" smtClean="0"/>
              <a:t>response</a:t>
            </a:r>
          </a:p>
          <a:p>
            <a:pPr lvl="1"/>
            <a:r>
              <a:rPr lang="en-US" dirty="0"/>
              <a:t>Port is open, </a:t>
            </a:r>
            <a:r>
              <a:rPr lang="en-US" dirty="0" smtClean="0"/>
              <a:t>but it </a:t>
            </a:r>
            <a:r>
              <a:rPr lang="en-US" dirty="0"/>
              <a:t>was </a:t>
            </a:r>
            <a:r>
              <a:rPr lang="en-US" dirty="0" smtClean="0"/>
              <a:t>looking </a:t>
            </a:r>
            <a:r>
              <a:rPr lang="en-US" dirty="0"/>
              <a:t>for </a:t>
            </a:r>
            <a:r>
              <a:rPr lang="en-US" dirty="0" smtClean="0"/>
              <a:t>specific data in </a:t>
            </a:r>
            <a:r>
              <a:rPr lang="en-US" dirty="0"/>
              <a:t>UDP </a:t>
            </a:r>
            <a:r>
              <a:rPr lang="en-US" dirty="0" smtClean="0"/>
              <a:t>payload Without </a:t>
            </a:r>
            <a:r>
              <a:rPr lang="en-US" dirty="0"/>
              <a:t>the data, </a:t>
            </a:r>
            <a:r>
              <a:rPr lang="en-US" dirty="0" smtClean="0"/>
              <a:t>no response </a:t>
            </a:r>
            <a:r>
              <a:rPr lang="en-US" dirty="0"/>
              <a:t>was sent</a:t>
            </a:r>
            <a:endParaRPr lang="en-US" dirty="0">
              <a:sym typeface="Wingdings" pitchFamily="2" charset="2"/>
            </a:endParaRPr>
          </a:p>
        </p:txBody>
      </p:sp>
      <p:grpSp>
        <p:nvGrpSpPr>
          <p:cNvPr id="39" name="Group 38"/>
          <p:cNvGrpSpPr/>
          <p:nvPr/>
        </p:nvGrpSpPr>
        <p:grpSpPr>
          <a:xfrm>
            <a:off x="5334000" y="1531431"/>
            <a:ext cx="3517455" cy="1211769"/>
            <a:chOff x="0" y="104775"/>
            <a:chExt cx="2790825" cy="575310"/>
          </a:xfrm>
        </p:grpSpPr>
        <p:sp>
          <p:nvSpPr>
            <p:cNvPr id="40" name="computr2"/>
            <p:cNvSpPr>
              <a:spLocks noEditPoints="1" noChangeArrowheads="1"/>
            </p:cNvSpPr>
            <p:nvPr/>
          </p:nvSpPr>
          <p:spPr bwMode="auto">
            <a:xfrm>
              <a:off x="0" y="104775"/>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41" name="Text Box 14"/>
            <p:cNvSpPr txBox="1"/>
            <p:nvPr/>
          </p:nvSpPr>
          <p:spPr>
            <a:xfrm rot="170870">
              <a:off x="1188295" y="119289"/>
              <a:ext cx="741864" cy="239871"/>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dirty="0" smtClean="0">
                  <a:effectLst/>
                  <a:ea typeface="SimSun"/>
                  <a:cs typeface="Times New Roman"/>
                </a:rPr>
                <a:t>udp</a:t>
              </a:r>
              <a:endParaRPr lang="en-US" sz="1100" dirty="0">
                <a:effectLst/>
                <a:ea typeface="SimSun"/>
                <a:cs typeface="Times New Roman"/>
              </a:endParaRPr>
            </a:p>
          </p:txBody>
        </p:sp>
        <p:cxnSp>
          <p:nvCxnSpPr>
            <p:cNvPr id="42" name="Straight Arrow Connector 41"/>
            <p:cNvCxnSpPr/>
            <p:nvPr/>
          </p:nvCxnSpPr>
          <p:spPr>
            <a:xfrm>
              <a:off x="609600" y="238125"/>
              <a:ext cx="1666875"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computr2"/>
            <p:cNvSpPr>
              <a:spLocks noEditPoints="1" noChangeArrowheads="1"/>
            </p:cNvSpPr>
            <p:nvPr/>
          </p:nvSpPr>
          <p:spPr bwMode="auto">
            <a:xfrm>
              <a:off x="2276475" y="104775"/>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7814285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Nmap Port </a:t>
            </a:r>
            <a:r>
              <a:rPr lang="en-US" b="1" dirty="0"/>
              <a:t>Scanner</a:t>
            </a:r>
          </a:p>
        </p:txBody>
      </p:sp>
      <p:sp>
        <p:nvSpPr>
          <p:cNvPr id="3" name="Content Placeholder 2"/>
          <p:cNvSpPr>
            <a:spLocks noGrp="1"/>
          </p:cNvSpPr>
          <p:nvPr>
            <p:ph idx="1"/>
          </p:nvPr>
        </p:nvSpPr>
        <p:spPr/>
        <p:txBody>
          <a:bodyPr/>
          <a:lstStyle/>
          <a:p>
            <a:r>
              <a:rPr lang="fr-FR" dirty="0" smtClean="0"/>
              <a:t>Not Just </a:t>
            </a:r>
            <a:r>
              <a:rPr lang="fr-FR" dirty="0"/>
              <a:t>a </a:t>
            </a:r>
            <a:r>
              <a:rPr lang="fr-FR" dirty="0" smtClean="0"/>
              <a:t>port scanner</a:t>
            </a:r>
            <a:endParaRPr lang="fr-FR" dirty="0"/>
          </a:p>
          <a:p>
            <a:r>
              <a:rPr lang="en-US" dirty="0" smtClean="0"/>
              <a:t>Port </a:t>
            </a:r>
            <a:r>
              <a:rPr lang="en-US" dirty="0"/>
              <a:t>scanning is its </a:t>
            </a:r>
            <a:r>
              <a:rPr lang="en-US" dirty="0" smtClean="0"/>
              <a:t>focus</a:t>
            </a:r>
            <a:endParaRPr lang="en-US" dirty="0"/>
          </a:p>
          <a:p>
            <a:r>
              <a:rPr lang="en-US" dirty="0" smtClean="0"/>
              <a:t>But</a:t>
            </a:r>
            <a:r>
              <a:rPr lang="en-US" dirty="0"/>
              <a:t>, has </a:t>
            </a:r>
            <a:r>
              <a:rPr lang="en-US" dirty="0" smtClean="0"/>
              <a:t>been </a:t>
            </a:r>
            <a:r>
              <a:rPr lang="en-US" dirty="0"/>
              <a:t>extended </a:t>
            </a:r>
            <a:r>
              <a:rPr lang="en-US" dirty="0" smtClean="0"/>
              <a:t>into </a:t>
            </a:r>
            <a:r>
              <a:rPr lang="en-US" dirty="0"/>
              <a:t>a </a:t>
            </a:r>
            <a:r>
              <a:rPr lang="en-US" dirty="0" smtClean="0"/>
              <a:t>general purpose</a:t>
            </a:r>
            <a:endParaRPr lang="en-US" dirty="0"/>
          </a:p>
          <a:p>
            <a:pPr marL="0" indent="0">
              <a:buNone/>
            </a:pPr>
            <a:r>
              <a:rPr lang="en-US" dirty="0" smtClean="0"/>
              <a:t>    vulnerability scanner </a:t>
            </a:r>
            <a:r>
              <a:rPr lang="en-US" dirty="0"/>
              <a:t>via </a:t>
            </a:r>
            <a:r>
              <a:rPr lang="en-US" dirty="0" smtClean="0"/>
              <a:t>Nmap Scripting Engine (NSE</a:t>
            </a:r>
            <a:r>
              <a:rPr lang="en-US" dirty="0"/>
              <a:t>)</a:t>
            </a:r>
          </a:p>
          <a:p>
            <a:r>
              <a:rPr lang="en-US" dirty="0" smtClean="0"/>
              <a:t>More </a:t>
            </a:r>
            <a:r>
              <a:rPr lang="en-US" dirty="0"/>
              <a:t>o</a:t>
            </a:r>
            <a:r>
              <a:rPr lang="en-US" dirty="0" smtClean="0"/>
              <a:t>n </a:t>
            </a:r>
            <a:r>
              <a:rPr lang="en-US" dirty="0"/>
              <a:t>that later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562600"/>
            <a:ext cx="213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0366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Understanding port </a:t>
            </a:r>
            <a:r>
              <a:rPr lang="en-US" b="1" dirty="0" smtClean="0"/>
              <a:t>states</a:t>
            </a:r>
            <a:endParaRPr lang="en-US" dirty="0"/>
          </a:p>
        </p:txBody>
      </p:sp>
      <p:sp>
        <p:nvSpPr>
          <p:cNvPr id="3" name="Content Placeholder 2"/>
          <p:cNvSpPr>
            <a:spLocks noGrp="1"/>
          </p:cNvSpPr>
          <p:nvPr>
            <p:ph idx="1"/>
          </p:nvPr>
        </p:nvSpPr>
        <p:spPr/>
        <p:txBody>
          <a:bodyPr>
            <a:normAutofit fontScale="47500" lnSpcReduction="20000"/>
          </a:bodyPr>
          <a:lstStyle/>
          <a:p>
            <a:r>
              <a:rPr lang="en-US" dirty="0" err="1" smtClean="0"/>
              <a:t>Nmap</a:t>
            </a:r>
            <a:r>
              <a:rPr lang="en-US" dirty="0" smtClean="0"/>
              <a:t> </a:t>
            </a:r>
            <a:r>
              <a:rPr lang="en-US" dirty="0"/>
              <a:t>uses 6 different port states:</a:t>
            </a:r>
          </a:p>
          <a:p>
            <a:r>
              <a:rPr lang="en-US" b="1" dirty="0"/>
              <a:t>Open </a:t>
            </a:r>
            <a:r>
              <a:rPr lang="en-US" dirty="0"/>
              <a:t>— An open port is one that is </a:t>
            </a:r>
            <a:r>
              <a:rPr lang="en-US" b="1" dirty="0"/>
              <a:t>actively accepting TCP, UDP or SCTP </a:t>
            </a:r>
            <a:r>
              <a:rPr lang="en-US" b="1" dirty="0">
                <a:hlinkClick r:id="rId2"/>
              </a:rPr>
              <a:t>connections</a:t>
            </a:r>
            <a:r>
              <a:rPr lang="en-US" dirty="0"/>
              <a:t>. </a:t>
            </a:r>
          </a:p>
          <a:p>
            <a:r>
              <a:rPr lang="en-US" dirty="0" smtClean="0"/>
              <a:t>Open </a:t>
            </a:r>
            <a:r>
              <a:rPr lang="en-US" dirty="0"/>
              <a:t>ports are what interests us the most because they are the ones that are vulnerable to attacks. Open ports also show the available services on a network.</a:t>
            </a:r>
          </a:p>
          <a:p>
            <a:r>
              <a:rPr lang="en-US" b="1" dirty="0"/>
              <a:t>Closed </a:t>
            </a:r>
            <a:r>
              <a:rPr lang="en-US" dirty="0"/>
              <a:t>— A port that </a:t>
            </a:r>
            <a:r>
              <a:rPr lang="en-US" b="1" dirty="0"/>
              <a:t>receives and responds</a:t>
            </a:r>
            <a:r>
              <a:rPr lang="en-US" dirty="0"/>
              <a:t> to </a:t>
            </a:r>
            <a:r>
              <a:rPr lang="en-US" dirty="0" err="1"/>
              <a:t>Nmap</a:t>
            </a:r>
            <a:r>
              <a:rPr lang="en-US" dirty="0"/>
              <a:t> probe packets but there is </a:t>
            </a:r>
            <a:r>
              <a:rPr lang="en-US" b="1" dirty="0"/>
              <a:t>no application listening</a:t>
            </a:r>
            <a:r>
              <a:rPr lang="en-US" dirty="0"/>
              <a:t> on that port. Useful for identifying that the host exists and for OS detection.</a:t>
            </a:r>
          </a:p>
          <a:p>
            <a:r>
              <a:rPr lang="en-US" b="1" dirty="0"/>
              <a:t>Filtered </a:t>
            </a:r>
            <a:r>
              <a:rPr lang="en-US" dirty="0"/>
              <a:t>— </a:t>
            </a:r>
            <a:r>
              <a:rPr lang="en-US" dirty="0" err="1"/>
              <a:t>Nmap</a:t>
            </a:r>
            <a:r>
              <a:rPr lang="en-US" dirty="0"/>
              <a:t> can’t determine whether the port is open because </a:t>
            </a:r>
            <a:r>
              <a:rPr lang="en-US" b="1" dirty="0"/>
              <a:t>packet filtering prevents its probes from reaching the port</a:t>
            </a:r>
            <a:r>
              <a:rPr lang="en-US" dirty="0"/>
              <a:t>. Filtering could come from firewalls or router rules. Often little information is given from filtered ports during scans as the filters can drop the probes without responding or respond with useless error messages e.g. destination unreachable.</a:t>
            </a:r>
          </a:p>
          <a:p>
            <a:r>
              <a:rPr lang="en-US" b="1" dirty="0"/>
              <a:t>Unfiltered </a:t>
            </a:r>
            <a:r>
              <a:rPr lang="en-US" dirty="0"/>
              <a:t>— Port is accessible but </a:t>
            </a:r>
            <a:r>
              <a:rPr lang="en-US" dirty="0" err="1"/>
              <a:t>Nmap</a:t>
            </a:r>
            <a:r>
              <a:rPr lang="en-US" dirty="0"/>
              <a:t> doesn’t know if its open or closed. Only used in ACK scan which is used to map firewall </a:t>
            </a:r>
            <a:r>
              <a:rPr lang="en-US" dirty="0" err="1"/>
              <a:t>rulesets</a:t>
            </a:r>
            <a:r>
              <a:rPr lang="en-US" dirty="0"/>
              <a:t>. Other scan types can be used to identify whether the port is open.</a:t>
            </a:r>
          </a:p>
          <a:p>
            <a:r>
              <a:rPr lang="en-US" b="1" dirty="0"/>
              <a:t>Open/filtered</a:t>
            </a:r>
            <a:r>
              <a:rPr lang="en-US" dirty="0"/>
              <a:t> — </a:t>
            </a:r>
            <a:r>
              <a:rPr lang="en-US" dirty="0" err="1"/>
              <a:t>Nmap</a:t>
            </a:r>
            <a:r>
              <a:rPr lang="en-US" dirty="0"/>
              <a:t> is unable to determine between open and filtered. This happens when an open port gives no response. No response could mean that the probe was dropped by a packet filter or any response is blocked.</a:t>
            </a:r>
          </a:p>
          <a:p>
            <a:r>
              <a:rPr lang="en-US" b="1" dirty="0"/>
              <a:t>Closed/filtered</a:t>
            </a:r>
            <a:r>
              <a:rPr lang="en-US" dirty="0"/>
              <a:t> — </a:t>
            </a:r>
            <a:r>
              <a:rPr lang="en-US" dirty="0" err="1"/>
              <a:t>Nmap</a:t>
            </a:r>
            <a:r>
              <a:rPr lang="en-US" dirty="0"/>
              <a:t> is unable to determine whether port is closed or filtered. Only used in the IP ID idle scan.</a:t>
            </a:r>
          </a:p>
          <a:p>
            <a:endParaRPr lang="en-US" dirty="0"/>
          </a:p>
        </p:txBody>
      </p:sp>
    </p:spTree>
    <p:extLst>
      <p:ext uri="{BB962C8B-B14F-4D97-AF65-F5344CB8AC3E}">
        <p14:creationId xmlns:p14="http://schemas.microsoft.com/office/powerpoint/2010/main" val="143569184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Nmap Usability </a:t>
            </a:r>
            <a:r>
              <a:rPr lang="en-US" b="1" dirty="0"/>
              <a:t>Features</a:t>
            </a:r>
            <a:r>
              <a:rPr lang="en-US" b="1" dirty="0" smtClean="0"/>
              <a:t>: </a:t>
            </a:r>
            <a:br>
              <a:rPr lang="en-US" b="1" dirty="0" smtClean="0"/>
            </a:br>
            <a:r>
              <a:rPr lang="en-US" b="1" dirty="0" smtClean="0"/>
              <a:t>--packet-trace Opti</a:t>
            </a:r>
            <a:r>
              <a:rPr lang="en-US" b="1" dirty="0"/>
              <a:t>o</a:t>
            </a:r>
            <a:r>
              <a:rPr lang="en-US" b="1" dirty="0" smtClean="0"/>
              <a:t>n</a:t>
            </a:r>
            <a:endParaRPr lang="en-US" b="1" dirty="0"/>
          </a:p>
        </p:txBody>
      </p:sp>
      <p:sp>
        <p:nvSpPr>
          <p:cNvPr id="3" name="Content Placeholder 2"/>
          <p:cNvSpPr>
            <a:spLocks noGrp="1"/>
          </p:cNvSpPr>
          <p:nvPr>
            <p:ph idx="1"/>
          </p:nvPr>
        </p:nvSpPr>
        <p:spPr/>
        <p:txBody>
          <a:bodyPr>
            <a:normAutofit fontScale="85000" lnSpcReduction="10000"/>
          </a:bodyPr>
          <a:lstStyle/>
          <a:p>
            <a:r>
              <a:rPr lang="en-US" dirty="0"/>
              <a:t>Run Nmap with </a:t>
            </a:r>
            <a:r>
              <a:rPr lang="en-US" b="1" i="1" dirty="0" smtClean="0"/>
              <a:t>--packet-trace </a:t>
            </a:r>
            <a:r>
              <a:rPr lang="en-US" dirty="0" smtClean="0"/>
              <a:t>to </a:t>
            </a:r>
            <a:r>
              <a:rPr lang="en-US" dirty="0"/>
              <a:t>display </a:t>
            </a:r>
            <a:r>
              <a:rPr lang="en-US" dirty="0" smtClean="0"/>
              <a:t> summary of each </a:t>
            </a:r>
            <a:r>
              <a:rPr lang="en-US" dirty="0"/>
              <a:t>packet </a:t>
            </a:r>
            <a:r>
              <a:rPr lang="en-US" dirty="0" smtClean="0"/>
              <a:t>before </a:t>
            </a:r>
            <a:r>
              <a:rPr lang="en-US" dirty="0"/>
              <a:t>it </a:t>
            </a:r>
            <a:r>
              <a:rPr lang="en-US" dirty="0" smtClean="0"/>
              <a:t>is sent</a:t>
            </a:r>
            <a:r>
              <a:rPr lang="en-US" dirty="0"/>
              <a:t>, with output </a:t>
            </a:r>
            <a:r>
              <a:rPr lang="en-US" dirty="0" smtClean="0"/>
              <a:t>that includes</a:t>
            </a:r>
            <a:r>
              <a:rPr lang="en-US" dirty="0"/>
              <a:t>:</a:t>
            </a:r>
          </a:p>
          <a:p>
            <a:pPr lvl="1"/>
            <a:r>
              <a:rPr lang="en-US" dirty="0" smtClean="0"/>
              <a:t>nmap </a:t>
            </a:r>
            <a:r>
              <a:rPr lang="en-US" dirty="0"/>
              <a:t>calls to the </a:t>
            </a:r>
            <a:r>
              <a:rPr lang="en-US" dirty="0" smtClean="0"/>
              <a:t>OS</a:t>
            </a:r>
          </a:p>
          <a:p>
            <a:pPr lvl="1"/>
            <a:r>
              <a:rPr lang="en-US" dirty="0" smtClean="0"/>
              <a:t>SENT/RCVD</a:t>
            </a:r>
          </a:p>
          <a:p>
            <a:pPr lvl="1"/>
            <a:r>
              <a:rPr lang="en-US" dirty="0" smtClean="0"/>
              <a:t>Protocol (TCP/UDP)</a:t>
            </a:r>
          </a:p>
          <a:p>
            <a:pPr lvl="1"/>
            <a:r>
              <a:rPr lang="en-US" dirty="0" smtClean="0"/>
              <a:t>Source IP: Port </a:t>
            </a:r>
            <a:r>
              <a:rPr lang="en-US" dirty="0"/>
              <a:t>and </a:t>
            </a:r>
            <a:r>
              <a:rPr lang="en-US" dirty="0" err="1"/>
              <a:t>D</a:t>
            </a:r>
            <a:r>
              <a:rPr lang="en-US" dirty="0" err="1" smtClean="0"/>
              <a:t>est</a:t>
            </a:r>
            <a:r>
              <a:rPr lang="en-US" dirty="0" smtClean="0"/>
              <a:t> </a:t>
            </a:r>
            <a:r>
              <a:rPr lang="en-US" dirty="0" err="1" smtClean="0"/>
              <a:t>lP:Port</a:t>
            </a:r>
            <a:endParaRPr lang="en-US" dirty="0"/>
          </a:p>
          <a:p>
            <a:pPr lvl="1"/>
            <a:r>
              <a:rPr lang="it-IT" dirty="0" smtClean="0"/>
              <a:t>Control Bits</a:t>
            </a:r>
          </a:p>
          <a:p>
            <a:pPr lvl="1"/>
            <a:r>
              <a:rPr lang="it-IT" dirty="0" smtClean="0"/>
              <a:t>TTL</a:t>
            </a:r>
            <a:endParaRPr lang="it-IT" dirty="0"/>
          </a:p>
          <a:p>
            <a:pPr lvl="1"/>
            <a:r>
              <a:rPr lang="en-US" dirty="0" smtClean="0"/>
              <a:t>Other header information</a:t>
            </a:r>
          </a:p>
          <a:p>
            <a:pPr marL="457200" lvl="1" indent="0">
              <a:buNone/>
            </a:pPr>
            <a:endParaRPr lang="en-US" dirty="0" smtClean="0"/>
          </a:p>
          <a:p>
            <a:pPr marL="57150" indent="0">
              <a:buNone/>
            </a:pPr>
            <a:r>
              <a:rPr lang="en-US" sz="2400" b="1" dirty="0" smtClean="0">
                <a:latin typeface="Courier New" pitchFamily="49" charset="0"/>
                <a:cs typeface="Courier New" pitchFamily="49" charset="0"/>
              </a:rPr>
              <a:t># </a:t>
            </a:r>
            <a:r>
              <a:rPr lang="en-US" sz="2400" b="1" dirty="0">
                <a:latin typeface="Courier New" pitchFamily="49" charset="0"/>
                <a:cs typeface="Courier New" pitchFamily="49" charset="0"/>
              </a:rPr>
              <a:t>nmap -PN -</a:t>
            </a:r>
            <a:r>
              <a:rPr lang="en-US" sz="2400" b="1" dirty="0" err="1">
                <a:latin typeface="Courier New" pitchFamily="49" charset="0"/>
                <a:cs typeface="Courier New" pitchFamily="49" charset="0"/>
              </a:rPr>
              <a:t>sS</a:t>
            </a: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10.10.30.* </a:t>
            </a:r>
            <a:r>
              <a:rPr lang="en-US" sz="2400" b="1" dirty="0">
                <a:latin typeface="Courier New" pitchFamily="49" charset="0"/>
                <a:cs typeface="Courier New" pitchFamily="49" charset="0"/>
              </a:rPr>
              <a:t>-p </a:t>
            </a:r>
            <a:r>
              <a:rPr lang="en-US" sz="2400" b="1" dirty="0" smtClean="0">
                <a:latin typeface="Courier New" pitchFamily="49" charset="0"/>
                <a:cs typeface="Courier New" pitchFamily="49" charset="0"/>
              </a:rPr>
              <a:t>1-1O24 </a:t>
            </a:r>
            <a:r>
              <a:rPr lang="en-US" sz="2400" b="1" dirty="0">
                <a:latin typeface="Courier New" pitchFamily="49" charset="0"/>
                <a:cs typeface="Courier New" pitchFamily="49" charset="0"/>
              </a:rPr>
              <a:t>--packet-trace</a:t>
            </a:r>
          </a:p>
        </p:txBody>
      </p:sp>
    </p:spTree>
    <p:extLst>
      <p:ext uri="{BB962C8B-B14F-4D97-AF65-F5344CB8AC3E}">
        <p14:creationId xmlns:p14="http://schemas.microsoft.com/office/powerpoint/2010/main" val="37399445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Controlling Scan </a:t>
            </a:r>
            <a:r>
              <a:rPr lang="en-US" b="1" dirty="0"/>
              <a:t>S</a:t>
            </a:r>
            <a:r>
              <a:rPr lang="en-US" b="1" dirty="0" smtClean="0"/>
              <a:t>peeds </a:t>
            </a:r>
            <a:r>
              <a:rPr lang="en-US" b="1" dirty="0"/>
              <a:t>with</a:t>
            </a:r>
            <a:br>
              <a:rPr lang="en-US" b="1" dirty="0"/>
            </a:br>
            <a:r>
              <a:rPr lang="en-US" b="1" dirty="0" smtClean="0"/>
              <a:t>Nmap </a:t>
            </a:r>
            <a:r>
              <a:rPr lang="en-US" b="1" dirty="0"/>
              <a:t>Timing </a:t>
            </a:r>
            <a:r>
              <a:rPr lang="en-US" b="1" dirty="0" smtClean="0"/>
              <a:t>Options</a:t>
            </a:r>
            <a:endParaRPr lang="en-US" b="1" dirty="0"/>
          </a:p>
        </p:txBody>
      </p:sp>
      <p:sp>
        <p:nvSpPr>
          <p:cNvPr id="3" name="Content Placeholder 2"/>
          <p:cNvSpPr>
            <a:spLocks noGrp="1"/>
          </p:cNvSpPr>
          <p:nvPr>
            <p:ph idx="1"/>
          </p:nvPr>
        </p:nvSpPr>
        <p:spPr/>
        <p:txBody>
          <a:bodyPr>
            <a:noAutofit/>
          </a:bodyPr>
          <a:lstStyle/>
          <a:p>
            <a:r>
              <a:rPr lang="en-US" sz="2400" dirty="0" smtClean="0"/>
              <a:t>By default, </a:t>
            </a:r>
            <a:r>
              <a:rPr lang="en-US" sz="2400" dirty="0"/>
              <a:t>Nmap has a </a:t>
            </a:r>
            <a:r>
              <a:rPr lang="en-US" sz="2400" dirty="0" smtClean="0"/>
              <a:t>dynamic timing </a:t>
            </a:r>
            <a:r>
              <a:rPr lang="en-US" sz="2400" dirty="0"/>
              <a:t>model </a:t>
            </a:r>
          </a:p>
          <a:p>
            <a:pPr lvl="1"/>
            <a:r>
              <a:rPr lang="en-US" sz="2000" dirty="0" smtClean="0"/>
              <a:t>Adapts scan </a:t>
            </a:r>
            <a:r>
              <a:rPr lang="en-US" sz="2000" dirty="0"/>
              <a:t>timeouts based on </a:t>
            </a:r>
            <a:r>
              <a:rPr lang="en-US" sz="2000" dirty="0" smtClean="0"/>
              <a:t>performance  of </a:t>
            </a:r>
            <a:r>
              <a:rPr lang="en-US" sz="2000" dirty="0"/>
              <a:t>initial </a:t>
            </a:r>
            <a:r>
              <a:rPr lang="en-US" sz="2000" dirty="0" smtClean="0"/>
              <a:t>packets</a:t>
            </a:r>
            <a:endParaRPr lang="en-US" sz="2000" dirty="0"/>
          </a:p>
          <a:p>
            <a:r>
              <a:rPr lang="en-US" sz="2400" dirty="0" smtClean="0"/>
              <a:t>Furthermore, Nmap </a:t>
            </a:r>
            <a:r>
              <a:rPr lang="en-US" sz="2400" dirty="0"/>
              <a:t>has </a:t>
            </a:r>
            <a:r>
              <a:rPr lang="en-US" sz="2400" dirty="0" smtClean="0"/>
              <a:t>various options </a:t>
            </a:r>
            <a:r>
              <a:rPr lang="en-US" sz="2400" dirty="0"/>
              <a:t>for scan speed </a:t>
            </a:r>
            <a:r>
              <a:rPr lang="en-US" sz="2400" dirty="0" smtClean="0"/>
              <a:t>built-in invoked </a:t>
            </a:r>
            <a:r>
              <a:rPr lang="en-US" sz="2400" dirty="0"/>
              <a:t>with the -T syntax</a:t>
            </a:r>
          </a:p>
          <a:p>
            <a:pPr marL="0" indent="0">
              <a:buNone/>
            </a:pPr>
            <a:r>
              <a:rPr lang="en-US" sz="2400" b="1" dirty="0" smtClean="0">
                <a:latin typeface="Courier New" pitchFamily="49" charset="0"/>
                <a:cs typeface="Courier New" pitchFamily="49" charset="0"/>
              </a:rPr>
              <a:t>#nmap -T [timing_option] [other options]</a:t>
            </a:r>
          </a:p>
          <a:p>
            <a:pPr lvl="1"/>
            <a:r>
              <a:rPr lang="en-US" sz="2000" dirty="0" smtClean="0"/>
              <a:t> </a:t>
            </a:r>
            <a:r>
              <a:rPr lang="en-US" sz="2000" dirty="0"/>
              <a:t>0: </a:t>
            </a:r>
            <a:r>
              <a:rPr lang="en-US" sz="2000" b="1" dirty="0"/>
              <a:t>P</a:t>
            </a:r>
            <a:r>
              <a:rPr lang="en-US" sz="2000" b="1" dirty="0" smtClean="0"/>
              <a:t>aranoid</a:t>
            </a:r>
            <a:r>
              <a:rPr lang="en-US" sz="2000" dirty="0" smtClean="0"/>
              <a:t>  - </a:t>
            </a:r>
            <a:r>
              <a:rPr lang="en-US" sz="2000" dirty="0"/>
              <a:t>Waits </a:t>
            </a:r>
            <a:r>
              <a:rPr lang="en-US" sz="2000" b="1" dirty="0"/>
              <a:t>5 minutes </a:t>
            </a:r>
            <a:r>
              <a:rPr lang="en-US" sz="2000" dirty="0"/>
              <a:t>between </a:t>
            </a:r>
            <a:r>
              <a:rPr lang="en-US" sz="2000" dirty="0" smtClean="0"/>
              <a:t>packets</a:t>
            </a:r>
            <a:r>
              <a:rPr lang="en-US" sz="2000" dirty="0"/>
              <a:t>, scans serially</a:t>
            </a:r>
          </a:p>
          <a:p>
            <a:pPr lvl="1"/>
            <a:r>
              <a:rPr lang="en-US" sz="2000" dirty="0" smtClean="0"/>
              <a:t> 1</a:t>
            </a:r>
            <a:r>
              <a:rPr lang="en-US" sz="2000" dirty="0"/>
              <a:t>: </a:t>
            </a:r>
            <a:r>
              <a:rPr lang="en-US" sz="2000" b="1" dirty="0" smtClean="0"/>
              <a:t>Sneaky</a:t>
            </a:r>
            <a:r>
              <a:rPr lang="en-US" sz="2000" dirty="0" smtClean="0"/>
              <a:t> </a:t>
            </a:r>
            <a:r>
              <a:rPr lang="en-US" sz="2000" dirty="0"/>
              <a:t> </a:t>
            </a:r>
            <a:r>
              <a:rPr lang="en-US" sz="2000" dirty="0" smtClean="0"/>
              <a:t>- </a:t>
            </a:r>
            <a:r>
              <a:rPr lang="en-US" sz="2000" b="1" dirty="0"/>
              <a:t>15 seconds </a:t>
            </a:r>
            <a:r>
              <a:rPr lang="en-US" sz="2000" dirty="0" smtClean="0"/>
              <a:t>betwe</a:t>
            </a:r>
            <a:r>
              <a:rPr lang="en-US" sz="2000" dirty="0"/>
              <a:t>e</a:t>
            </a:r>
            <a:r>
              <a:rPr lang="en-US" sz="2000" dirty="0" smtClean="0"/>
              <a:t>n packets  </a:t>
            </a:r>
            <a:r>
              <a:rPr lang="en-US" sz="2000" dirty="0"/>
              <a:t>scans </a:t>
            </a:r>
            <a:r>
              <a:rPr lang="en-US" sz="2000" dirty="0" smtClean="0"/>
              <a:t>serially</a:t>
            </a:r>
          </a:p>
          <a:p>
            <a:pPr lvl="1"/>
            <a:r>
              <a:rPr lang="en-US" sz="2000" dirty="0" smtClean="0"/>
              <a:t> </a:t>
            </a:r>
            <a:r>
              <a:rPr lang="en-US" sz="2000" dirty="0"/>
              <a:t>2: </a:t>
            </a:r>
            <a:r>
              <a:rPr lang="en-US" sz="2000" b="1" dirty="0"/>
              <a:t>Polite</a:t>
            </a:r>
            <a:r>
              <a:rPr lang="en-US" sz="2000" dirty="0"/>
              <a:t> </a:t>
            </a:r>
            <a:r>
              <a:rPr lang="en-US" sz="2000" dirty="0" smtClean="0"/>
              <a:t>- </a:t>
            </a:r>
            <a:r>
              <a:rPr lang="en-US" sz="2000" b="1" dirty="0"/>
              <a:t>0</a:t>
            </a:r>
            <a:r>
              <a:rPr lang="en-US" sz="2000" b="1" dirty="0" smtClean="0"/>
              <a:t>.4 seconds </a:t>
            </a:r>
            <a:r>
              <a:rPr lang="en-US" sz="2000" dirty="0"/>
              <a:t>between </a:t>
            </a:r>
            <a:r>
              <a:rPr lang="en-US" sz="2000" dirty="0" smtClean="0"/>
              <a:t>packets</a:t>
            </a:r>
            <a:r>
              <a:rPr lang="en-US" sz="2000" dirty="0"/>
              <a:t>, scans serially </a:t>
            </a:r>
          </a:p>
          <a:p>
            <a:pPr lvl="1"/>
            <a:r>
              <a:rPr lang="en-US" sz="2000" dirty="0" smtClean="0"/>
              <a:t> </a:t>
            </a:r>
            <a:r>
              <a:rPr lang="en-US" sz="2000" dirty="0"/>
              <a:t>3: </a:t>
            </a:r>
            <a:r>
              <a:rPr lang="en-US" sz="2000" b="1" dirty="0"/>
              <a:t>Normal</a:t>
            </a:r>
            <a:r>
              <a:rPr lang="en-US" sz="2000" dirty="0"/>
              <a:t>  </a:t>
            </a:r>
            <a:r>
              <a:rPr lang="en-US" sz="2000" dirty="0" smtClean="0"/>
              <a:t>- Default</a:t>
            </a:r>
            <a:r>
              <a:rPr lang="en-US" sz="2000" dirty="0"/>
              <a:t>, designed to </a:t>
            </a:r>
            <a:r>
              <a:rPr lang="en-US" sz="2000" dirty="0" smtClean="0"/>
              <a:t>not overwhelm </a:t>
            </a:r>
            <a:r>
              <a:rPr lang="en-US" sz="2000" dirty="0"/>
              <a:t>network or </a:t>
            </a:r>
            <a:r>
              <a:rPr lang="en-US" sz="2000" dirty="0" smtClean="0"/>
              <a:t>miss  target/ports</a:t>
            </a:r>
            <a:r>
              <a:rPr lang="en-US" sz="2000" dirty="0"/>
              <a:t>, </a:t>
            </a:r>
            <a:r>
              <a:rPr lang="en-US" sz="2000" dirty="0" smtClean="0"/>
              <a:t>scan in parallel</a:t>
            </a:r>
          </a:p>
          <a:p>
            <a:pPr lvl="1"/>
            <a:r>
              <a:rPr lang="en-US" sz="2000" dirty="0" smtClean="0"/>
              <a:t>4 :</a:t>
            </a:r>
            <a:r>
              <a:rPr lang="en-US" sz="2000" b="1" dirty="0" smtClean="0"/>
              <a:t>Aggressive</a:t>
            </a:r>
            <a:r>
              <a:rPr lang="en-US" sz="2000" dirty="0" smtClean="0"/>
              <a:t>   </a:t>
            </a:r>
            <a:r>
              <a:rPr lang="en-US" sz="2000" dirty="0"/>
              <a:t>Waits only </a:t>
            </a:r>
            <a:r>
              <a:rPr lang="en-US" sz="2000" dirty="0" smtClean="0"/>
              <a:t> </a:t>
            </a:r>
            <a:r>
              <a:rPr lang="en-US" sz="2000" b="1" dirty="0" smtClean="0"/>
              <a:t>1.25 </a:t>
            </a:r>
            <a:r>
              <a:rPr lang="en-US" sz="2000" b="1" dirty="0"/>
              <a:t>seconds</a:t>
            </a:r>
            <a:r>
              <a:rPr lang="en-US" sz="2000" dirty="0"/>
              <a:t> for </a:t>
            </a:r>
            <a:r>
              <a:rPr lang="en-US" sz="2000" dirty="0" smtClean="0"/>
              <a:t>pr</a:t>
            </a:r>
            <a:r>
              <a:rPr lang="en-US" sz="2000" dirty="0"/>
              <a:t>o</a:t>
            </a:r>
            <a:r>
              <a:rPr lang="en-US" sz="2000" dirty="0" smtClean="0"/>
              <a:t>be response</a:t>
            </a:r>
            <a:r>
              <a:rPr lang="en-US" sz="2000" dirty="0"/>
              <a:t>, </a:t>
            </a:r>
            <a:r>
              <a:rPr lang="en-US" sz="2000" dirty="0" smtClean="0"/>
              <a:t>scans in parallel</a:t>
            </a:r>
            <a:endParaRPr lang="en-US" sz="2000" dirty="0"/>
          </a:p>
          <a:p>
            <a:pPr lvl="1"/>
            <a:r>
              <a:rPr lang="en-US" sz="2000" dirty="0" smtClean="0"/>
              <a:t>5</a:t>
            </a:r>
            <a:r>
              <a:rPr lang="en-US" sz="2000" dirty="0"/>
              <a:t>: </a:t>
            </a:r>
            <a:r>
              <a:rPr lang="en-US" sz="2000" b="1" dirty="0"/>
              <a:t>Insane</a:t>
            </a:r>
            <a:r>
              <a:rPr lang="en-US" sz="2000" dirty="0"/>
              <a:t> - Spends up to </a:t>
            </a:r>
            <a:r>
              <a:rPr lang="en-US" sz="2000" b="1" dirty="0"/>
              <a:t>15 </a:t>
            </a:r>
            <a:r>
              <a:rPr lang="en-US" sz="2000" b="1" dirty="0" smtClean="0"/>
              <a:t>minutes </a:t>
            </a:r>
            <a:r>
              <a:rPr lang="en-US" sz="2000" dirty="0"/>
              <a:t>per host </a:t>
            </a:r>
            <a:r>
              <a:rPr lang="en-US" sz="2000" dirty="0" smtClean="0"/>
              <a:t>,waits until </a:t>
            </a:r>
            <a:r>
              <a:rPr lang="en-US" sz="2000" b="1" dirty="0"/>
              <a:t>0.3 </a:t>
            </a:r>
            <a:r>
              <a:rPr lang="en-US" sz="2000" b="1" dirty="0" smtClean="0"/>
              <a:t>seconds </a:t>
            </a:r>
            <a:r>
              <a:rPr lang="en-US" sz="2000" dirty="0"/>
              <a:t>for </a:t>
            </a:r>
            <a:r>
              <a:rPr lang="en-US" sz="2000" dirty="0" smtClean="0"/>
              <a:t>probe scans </a:t>
            </a:r>
            <a:r>
              <a:rPr lang="en-US" sz="2000" dirty="0"/>
              <a:t>in </a:t>
            </a:r>
            <a:r>
              <a:rPr lang="en-US" sz="2000" dirty="0" smtClean="0"/>
              <a:t>parallel)</a:t>
            </a:r>
            <a:endParaRPr lang="en-US" sz="2000" dirty="0"/>
          </a:p>
        </p:txBody>
      </p:sp>
    </p:spTree>
    <p:extLst>
      <p:ext uri="{BB962C8B-B14F-4D97-AF65-F5344CB8AC3E}">
        <p14:creationId xmlns:p14="http://schemas.microsoft.com/office/powerpoint/2010/main" val="916604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Finer-Grained Nmap Timing</a:t>
            </a:r>
            <a:br>
              <a:rPr lang="en-US" b="1" dirty="0"/>
            </a:br>
            <a:r>
              <a:rPr lang="en-US" b="1" dirty="0"/>
              <a:t>Options</a:t>
            </a:r>
          </a:p>
        </p:txBody>
      </p:sp>
      <p:sp>
        <p:nvSpPr>
          <p:cNvPr id="3" name="Content Placeholder 2"/>
          <p:cNvSpPr>
            <a:spLocks noGrp="1"/>
          </p:cNvSpPr>
          <p:nvPr>
            <p:ph idx="1"/>
          </p:nvPr>
        </p:nvSpPr>
        <p:spPr/>
        <p:txBody>
          <a:bodyPr>
            <a:normAutofit fontScale="62500" lnSpcReduction="20000"/>
          </a:bodyPr>
          <a:lstStyle/>
          <a:p>
            <a:r>
              <a:rPr lang="en-US" dirty="0" smtClean="0"/>
              <a:t>To </a:t>
            </a:r>
            <a:r>
              <a:rPr lang="en-US" dirty="0"/>
              <a:t>get even more </a:t>
            </a:r>
            <a:r>
              <a:rPr lang="en-US" dirty="0" smtClean="0"/>
              <a:t>control </a:t>
            </a:r>
            <a:r>
              <a:rPr lang="en-US" dirty="0"/>
              <a:t>over timing, Nmap supports these </a:t>
            </a:r>
            <a:r>
              <a:rPr lang="en-US" dirty="0" smtClean="0"/>
              <a:t>options (</a:t>
            </a:r>
            <a:r>
              <a:rPr lang="en-US" dirty="0"/>
              <a:t>timeouts are in </a:t>
            </a:r>
            <a:r>
              <a:rPr lang="en-US" dirty="0" smtClean="0"/>
              <a:t>milliseconds):</a:t>
            </a:r>
            <a:endParaRPr lang="en-US" dirty="0"/>
          </a:p>
          <a:p>
            <a:pPr lvl="1"/>
            <a:r>
              <a:rPr lang="en-US" b="1" dirty="0" smtClean="0"/>
              <a:t>--</a:t>
            </a:r>
            <a:r>
              <a:rPr lang="en-US" b="1" dirty="0" err="1" smtClean="0"/>
              <a:t>host_timeout</a:t>
            </a:r>
            <a:r>
              <a:rPr lang="en-US" dirty="0"/>
              <a:t>: Max time spent on single host before </a:t>
            </a:r>
            <a:r>
              <a:rPr lang="en-US" dirty="0" smtClean="0"/>
              <a:t>moving  on</a:t>
            </a:r>
            <a:r>
              <a:rPr lang="en-US" dirty="0"/>
              <a:t>; </a:t>
            </a:r>
            <a:r>
              <a:rPr lang="en-US" dirty="0" smtClean="0"/>
              <a:t>default </a:t>
            </a:r>
            <a:r>
              <a:rPr lang="en-US" dirty="0"/>
              <a:t>is no </a:t>
            </a:r>
            <a:r>
              <a:rPr lang="en-US" dirty="0" smtClean="0"/>
              <a:t>host  timeout</a:t>
            </a:r>
            <a:endParaRPr lang="en-US" dirty="0"/>
          </a:p>
          <a:p>
            <a:pPr lvl="1"/>
            <a:r>
              <a:rPr lang="en-US" sz="2900" b="1" dirty="0"/>
              <a:t>--max-</a:t>
            </a:r>
            <a:r>
              <a:rPr lang="en-US" sz="2900" b="1" dirty="0" err="1"/>
              <a:t>rtt</a:t>
            </a:r>
            <a:r>
              <a:rPr lang="en-US" sz="2900" b="1" dirty="0"/>
              <a:t>-timeout</a:t>
            </a:r>
            <a:r>
              <a:rPr lang="en-US" dirty="0"/>
              <a:t>: Max time to wait </a:t>
            </a:r>
            <a:r>
              <a:rPr lang="en-US" dirty="0" smtClean="0"/>
              <a:t>for </a:t>
            </a:r>
            <a:r>
              <a:rPr lang="en-US" dirty="0"/>
              <a:t>probe response before retransmitting </a:t>
            </a:r>
            <a:r>
              <a:rPr lang="en-US" dirty="0" smtClean="0"/>
              <a:t>or  timing </a:t>
            </a:r>
            <a:r>
              <a:rPr lang="en-US" dirty="0"/>
              <a:t>out; default is </a:t>
            </a:r>
            <a:r>
              <a:rPr lang="en-US" b="1" dirty="0"/>
              <a:t>9 </a:t>
            </a:r>
            <a:r>
              <a:rPr lang="en-US" b="1" dirty="0" smtClean="0"/>
              <a:t>seconds</a:t>
            </a:r>
            <a:endParaRPr lang="en-US" b="1" dirty="0"/>
          </a:p>
          <a:p>
            <a:pPr lvl="1"/>
            <a:r>
              <a:rPr lang="en-US" b="1" dirty="0"/>
              <a:t>--</a:t>
            </a:r>
            <a:r>
              <a:rPr lang="en-US" b="1" dirty="0" err="1" smtClean="0"/>
              <a:t>min_rtt</a:t>
            </a:r>
            <a:r>
              <a:rPr lang="en-US" b="1" dirty="0" smtClean="0"/>
              <a:t>-timeout</a:t>
            </a:r>
            <a:r>
              <a:rPr lang="en-US" dirty="0"/>
              <a:t>: To speed up a scan, Nmap </a:t>
            </a:r>
            <a:r>
              <a:rPr lang="en-US" dirty="0" smtClean="0"/>
              <a:t>measure </a:t>
            </a:r>
            <a:r>
              <a:rPr lang="en-US" dirty="0"/>
              <a:t>timing of target </a:t>
            </a:r>
            <a:r>
              <a:rPr lang="en-US" dirty="0" smtClean="0"/>
              <a:t>and lowers   timeouts </a:t>
            </a:r>
            <a:r>
              <a:rPr lang="en-US" dirty="0"/>
              <a:t>to </a:t>
            </a:r>
            <a:r>
              <a:rPr lang="en-US" dirty="0" smtClean="0"/>
              <a:t>match its </a:t>
            </a:r>
            <a:r>
              <a:rPr lang="en-US" dirty="0"/>
              <a:t>network </a:t>
            </a:r>
            <a:r>
              <a:rPr lang="en-US" dirty="0" smtClean="0"/>
              <a:t>behavior</a:t>
            </a:r>
            <a:r>
              <a:rPr lang="en-US" dirty="0"/>
              <a:t>, speeding up a scan but </a:t>
            </a:r>
            <a:r>
              <a:rPr lang="en-US" dirty="0" smtClean="0"/>
              <a:t>possibly missing responses </a:t>
            </a:r>
            <a:r>
              <a:rPr lang="en-US" dirty="0"/>
              <a:t>this </a:t>
            </a:r>
            <a:r>
              <a:rPr lang="en-US" dirty="0" smtClean="0"/>
              <a:t>option </a:t>
            </a:r>
            <a:r>
              <a:rPr lang="en-US" dirty="0"/>
              <a:t>can be set so that timeouts don't go below </a:t>
            </a:r>
            <a:r>
              <a:rPr lang="en-US" dirty="0" smtClean="0"/>
              <a:t>a given </a:t>
            </a:r>
            <a:r>
              <a:rPr lang="en-US" dirty="0"/>
              <a:t>value</a:t>
            </a:r>
          </a:p>
          <a:p>
            <a:pPr lvl="1"/>
            <a:r>
              <a:rPr lang="en-US" sz="2900" b="1" dirty="0"/>
              <a:t>--</a:t>
            </a:r>
            <a:r>
              <a:rPr lang="en-US" sz="2900" b="1" dirty="0" err="1"/>
              <a:t>initial_rtt_timeout</a:t>
            </a:r>
            <a:r>
              <a:rPr lang="en-US" dirty="0"/>
              <a:t>: Sets the initial timeout for probes, which </a:t>
            </a:r>
            <a:r>
              <a:rPr lang="en-US" dirty="0" smtClean="0"/>
              <a:t>will </a:t>
            </a:r>
            <a:r>
              <a:rPr lang="en-US" dirty="0"/>
              <a:t>be lowered</a:t>
            </a:r>
          </a:p>
          <a:p>
            <a:pPr lvl="1"/>
            <a:r>
              <a:rPr lang="en-US" dirty="0" smtClean="0"/>
              <a:t>automatically </a:t>
            </a:r>
            <a:r>
              <a:rPr lang="en-US" dirty="0"/>
              <a:t>as Nmap </a:t>
            </a:r>
            <a:r>
              <a:rPr lang="en-US" dirty="0" smtClean="0"/>
              <a:t>measures the </a:t>
            </a:r>
            <a:r>
              <a:rPr lang="en-US" dirty="0"/>
              <a:t>network performance of a target; </a:t>
            </a:r>
            <a:r>
              <a:rPr lang="en-US" dirty="0" smtClean="0"/>
              <a:t>default is </a:t>
            </a:r>
            <a:r>
              <a:rPr lang="en-US" b="1" dirty="0"/>
              <a:t>6 seconds</a:t>
            </a:r>
          </a:p>
          <a:p>
            <a:pPr lvl="1"/>
            <a:r>
              <a:rPr lang="en-US" b="1" dirty="0"/>
              <a:t>--</a:t>
            </a:r>
            <a:r>
              <a:rPr lang="en-US" b="1" dirty="0" err="1"/>
              <a:t>max_parallelism</a:t>
            </a:r>
            <a:r>
              <a:rPr lang="en-US" dirty="0"/>
              <a:t>: Sets the number </a:t>
            </a:r>
            <a:r>
              <a:rPr lang="en-US" dirty="0" smtClean="0"/>
              <a:t>of </a:t>
            </a:r>
            <a:r>
              <a:rPr lang="en-US" dirty="0"/>
              <a:t>probes Nmap will send in </a:t>
            </a:r>
            <a:r>
              <a:rPr lang="en-US" dirty="0" smtClean="0"/>
              <a:t>parallel </a:t>
            </a:r>
            <a:r>
              <a:rPr lang="en-US" dirty="0"/>
              <a:t>(</a:t>
            </a:r>
            <a:r>
              <a:rPr lang="en-US" dirty="0" smtClean="0"/>
              <a:t>1-serial</a:t>
            </a:r>
            <a:r>
              <a:rPr lang="en-US" dirty="0"/>
              <a:t>)</a:t>
            </a:r>
          </a:p>
          <a:p>
            <a:pPr lvl="1"/>
            <a:r>
              <a:rPr lang="en-US" b="1" dirty="0" smtClean="0"/>
              <a:t>--scan-delay</a:t>
            </a:r>
            <a:r>
              <a:rPr lang="en-US" dirty="0"/>
              <a:t>: Sets minimum time Nmap waits between sending probe packets</a:t>
            </a:r>
          </a:p>
        </p:txBody>
      </p:sp>
    </p:spTree>
    <p:extLst>
      <p:ext uri="{BB962C8B-B14F-4D97-AF65-F5344CB8AC3E}">
        <p14:creationId xmlns:p14="http://schemas.microsoft.com/office/powerpoint/2010/main" val="18832165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a:t>
            </a:r>
            <a:r>
              <a:rPr lang="en-US" dirty="0"/>
              <a:t>: </a:t>
            </a:r>
            <a:r>
              <a:rPr lang="en-US" dirty="0" smtClean="0"/>
              <a:t>Dealing </a:t>
            </a:r>
            <a:r>
              <a:rPr lang="en-US" dirty="0"/>
              <a:t>with Very Large</a:t>
            </a:r>
            <a:br>
              <a:rPr lang="en-US" dirty="0"/>
            </a:br>
            <a:r>
              <a:rPr lang="en-US" dirty="0" smtClean="0"/>
              <a:t>Scans</a:t>
            </a:r>
            <a:endParaRPr lang="en-US" dirty="0"/>
          </a:p>
        </p:txBody>
      </p:sp>
      <p:sp>
        <p:nvSpPr>
          <p:cNvPr id="3" name="Content Placeholder 2"/>
          <p:cNvSpPr>
            <a:spLocks noGrp="1"/>
          </p:cNvSpPr>
          <p:nvPr>
            <p:ph idx="1"/>
          </p:nvPr>
        </p:nvSpPr>
        <p:spPr/>
        <p:txBody>
          <a:bodyPr>
            <a:normAutofit fontScale="92500"/>
          </a:bodyPr>
          <a:lstStyle/>
          <a:p>
            <a:r>
              <a:rPr lang="en-US" dirty="0" smtClean="0"/>
              <a:t>Occasionally, </a:t>
            </a:r>
            <a:r>
              <a:rPr lang="en-US" dirty="0"/>
              <a:t>testers are asked to scan </a:t>
            </a:r>
            <a:r>
              <a:rPr lang="en-US" dirty="0" smtClean="0"/>
              <a:t>a very </a:t>
            </a:r>
            <a:r>
              <a:rPr lang="en-US" dirty="0"/>
              <a:t>large set </a:t>
            </a:r>
            <a:r>
              <a:rPr lang="en-US" dirty="0" smtClean="0"/>
              <a:t>of </a:t>
            </a:r>
            <a:r>
              <a:rPr lang="en-US" dirty="0"/>
              <a:t>targets </a:t>
            </a:r>
            <a:endParaRPr lang="en-US" dirty="0" smtClean="0"/>
          </a:p>
          <a:p>
            <a:r>
              <a:rPr lang="en-US" dirty="0"/>
              <a:t>Consider a </a:t>
            </a:r>
            <a:r>
              <a:rPr lang="en-US" dirty="0" smtClean="0"/>
              <a:t>request </a:t>
            </a:r>
            <a:r>
              <a:rPr lang="en-US" dirty="0"/>
              <a:t>to </a:t>
            </a:r>
            <a:r>
              <a:rPr lang="en-US" dirty="0" smtClean="0"/>
              <a:t>scan 1,000 </a:t>
            </a:r>
            <a:r>
              <a:rPr lang="en-US" dirty="0"/>
              <a:t>machines, </a:t>
            </a:r>
            <a:r>
              <a:rPr lang="en-US" dirty="0" smtClean="0"/>
              <a:t>all ports (</a:t>
            </a:r>
            <a:r>
              <a:rPr lang="en-US" sz="2800" dirty="0"/>
              <a:t>65536 TCP ports and 65,536 UDP ports</a:t>
            </a:r>
            <a:r>
              <a:rPr lang="en-US" dirty="0" smtClean="0"/>
              <a:t>)</a:t>
            </a:r>
          </a:p>
          <a:p>
            <a:r>
              <a:rPr lang="en-US" dirty="0"/>
              <a:t>If it </a:t>
            </a:r>
            <a:r>
              <a:rPr lang="en-US" dirty="0" smtClean="0"/>
              <a:t>took </a:t>
            </a:r>
            <a:r>
              <a:rPr lang="en-US" dirty="0"/>
              <a:t>1 second for each </a:t>
            </a:r>
            <a:r>
              <a:rPr lang="en-US" dirty="0" smtClean="0"/>
              <a:t>ports (which </a:t>
            </a:r>
            <a:r>
              <a:rPr lang="en-US" dirty="0"/>
              <a:t>is a </a:t>
            </a:r>
            <a:r>
              <a:rPr lang="en-US" dirty="0" smtClean="0"/>
              <a:t>low estimate</a:t>
            </a:r>
            <a:r>
              <a:rPr lang="en-US" dirty="0"/>
              <a:t>), the </a:t>
            </a:r>
            <a:r>
              <a:rPr lang="en-US" dirty="0" smtClean="0"/>
              <a:t>scan </a:t>
            </a:r>
            <a:r>
              <a:rPr lang="en-US" dirty="0"/>
              <a:t>alone </a:t>
            </a:r>
            <a:r>
              <a:rPr lang="en-US" dirty="0" smtClean="0"/>
              <a:t>would </a:t>
            </a:r>
            <a:r>
              <a:rPr lang="en-US" dirty="0"/>
              <a:t>take: </a:t>
            </a:r>
            <a:endParaRPr lang="en-US" dirty="0" smtClean="0"/>
          </a:p>
          <a:p>
            <a:pPr lvl="1"/>
            <a:r>
              <a:rPr lang="en-US" dirty="0" smtClean="0"/>
              <a:t>131milllion seconds=4.15 years</a:t>
            </a:r>
          </a:p>
          <a:p>
            <a:pPr lvl="1"/>
            <a:r>
              <a:rPr lang="en-US" dirty="0" smtClean="0"/>
              <a:t>100 ports at a time =15 days round the clock scanning</a:t>
            </a:r>
          </a:p>
          <a:p>
            <a:r>
              <a:rPr lang="en-US" dirty="0"/>
              <a:t>There must be better </a:t>
            </a:r>
            <a:r>
              <a:rPr lang="en-US" dirty="0" smtClean="0"/>
              <a:t>way</a:t>
            </a:r>
            <a:endParaRPr lang="en-US" dirty="0"/>
          </a:p>
        </p:txBody>
      </p:sp>
    </p:spTree>
    <p:extLst>
      <p:ext uri="{BB962C8B-B14F-4D97-AF65-F5344CB8AC3E}">
        <p14:creationId xmlns:p14="http://schemas.microsoft.com/office/powerpoint/2010/main" val="28910452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Nmap Output </a:t>
            </a:r>
            <a:r>
              <a:rPr lang="en-US" b="1" dirty="0" smtClean="0"/>
              <a:t>Options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a:t>N</a:t>
            </a:r>
            <a:r>
              <a:rPr lang="en-US" dirty="0" smtClean="0"/>
              <a:t>map </a:t>
            </a:r>
            <a:r>
              <a:rPr lang="en-US" dirty="0"/>
              <a:t>o</a:t>
            </a:r>
            <a:r>
              <a:rPr lang="en-US" dirty="0" smtClean="0"/>
              <a:t>utput </a:t>
            </a:r>
            <a:r>
              <a:rPr lang="en-US" dirty="0"/>
              <a:t>is displayed on the </a:t>
            </a:r>
            <a:r>
              <a:rPr lang="en-US" dirty="0" smtClean="0"/>
              <a:t>screen </a:t>
            </a:r>
            <a:r>
              <a:rPr lang="en-US" dirty="0"/>
              <a:t>in a handy </a:t>
            </a:r>
            <a:r>
              <a:rPr lang="en-US" dirty="0" smtClean="0"/>
              <a:t>format for </a:t>
            </a:r>
            <a:r>
              <a:rPr lang="en-US" dirty="0"/>
              <a:t>humans</a:t>
            </a:r>
          </a:p>
          <a:p>
            <a:r>
              <a:rPr lang="en-US" dirty="0"/>
              <a:t>We </a:t>
            </a:r>
            <a:r>
              <a:rPr lang="en-US" dirty="0" smtClean="0"/>
              <a:t>can </a:t>
            </a:r>
            <a:r>
              <a:rPr lang="en-US" dirty="0"/>
              <a:t>also </a:t>
            </a:r>
            <a:r>
              <a:rPr lang="en-US" dirty="0" smtClean="0"/>
              <a:t>store </a:t>
            </a:r>
            <a:r>
              <a:rPr lang="en-US" dirty="0"/>
              <a:t>output in a file by </a:t>
            </a:r>
            <a:r>
              <a:rPr lang="en-US" dirty="0" smtClean="0"/>
              <a:t>specifying </a:t>
            </a:r>
            <a:r>
              <a:rPr lang="en-US" dirty="0"/>
              <a:t>an </a:t>
            </a:r>
            <a:r>
              <a:rPr lang="en-US" dirty="0" smtClean="0"/>
              <a:t>output type followed </a:t>
            </a:r>
            <a:r>
              <a:rPr lang="en-US" dirty="0"/>
              <a:t>by </a:t>
            </a:r>
            <a:r>
              <a:rPr lang="en-US" dirty="0" smtClean="0"/>
              <a:t>a file </a:t>
            </a:r>
            <a:r>
              <a:rPr lang="en-US" dirty="0"/>
              <a:t>name:</a:t>
            </a:r>
          </a:p>
          <a:p>
            <a:pPr marL="457200" lvl="1" indent="0">
              <a:buNone/>
            </a:pPr>
            <a:r>
              <a:rPr lang="en-US" b="1" dirty="0" smtClean="0"/>
              <a:t>-</a:t>
            </a:r>
            <a:r>
              <a:rPr lang="en-US" b="1" dirty="0" err="1" smtClean="0"/>
              <a:t>oN</a:t>
            </a:r>
            <a:r>
              <a:rPr lang="en-US" dirty="0" smtClean="0"/>
              <a:t> [filename]: Store </a:t>
            </a:r>
            <a:r>
              <a:rPr lang="en-US" dirty="0"/>
              <a:t>output in </a:t>
            </a:r>
            <a:r>
              <a:rPr lang="en-US" dirty="0" smtClean="0"/>
              <a:t>normal format</a:t>
            </a:r>
            <a:r>
              <a:rPr lang="en-US" dirty="0"/>
              <a:t>, recording </a:t>
            </a:r>
            <a:r>
              <a:rPr lang="en-US" dirty="0" smtClean="0"/>
              <a:t>data  typically displayed on screen</a:t>
            </a:r>
            <a:endParaRPr lang="en-US" dirty="0"/>
          </a:p>
          <a:p>
            <a:pPr marL="457200" lvl="1" indent="0">
              <a:buNone/>
            </a:pPr>
            <a:r>
              <a:rPr lang="en-US" b="1" dirty="0"/>
              <a:t>-</a:t>
            </a:r>
            <a:r>
              <a:rPr lang="en-US" b="1" dirty="0" err="1" smtClean="0"/>
              <a:t>oG</a:t>
            </a:r>
            <a:r>
              <a:rPr lang="en-US" dirty="0" smtClean="0"/>
              <a:t> </a:t>
            </a:r>
            <a:r>
              <a:rPr lang="en-US" dirty="0"/>
              <a:t>[filename]: Store output in </a:t>
            </a:r>
            <a:r>
              <a:rPr lang="en-US" dirty="0" err="1"/>
              <a:t>greppable</a:t>
            </a:r>
            <a:r>
              <a:rPr lang="en-US" dirty="0"/>
              <a:t> format, with </a:t>
            </a:r>
            <a:r>
              <a:rPr lang="en-US" dirty="0" smtClean="0"/>
              <a:t>one line per host indicating </a:t>
            </a:r>
            <a:r>
              <a:rPr lang="en-US" dirty="0"/>
              <a:t>all open </a:t>
            </a:r>
            <a:r>
              <a:rPr lang="en-US" dirty="0" smtClean="0"/>
              <a:t>ports</a:t>
            </a:r>
            <a:r>
              <a:rPr lang="en-US" dirty="0"/>
              <a:t>, their </a:t>
            </a:r>
            <a:r>
              <a:rPr lang="en-US" dirty="0" smtClean="0"/>
              <a:t>status</a:t>
            </a:r>
            <a:r>
              <a:rPr lang="en-US" dirty="0"/>
              <a:t>, their </a:t>
            </a:r>
            <a:r>
              <a:rPr lang="en-US" dirty="0" smtClean="0"/>
              <a:t>associated service</a:t>
            </a:r>
            <a:r>
              <a:rPr lang="en-US" dirty="0"/>
              <a:t>, etc. </a:t>
            </a:r>
            <a:endParaRPr lang="en-US" dirty="0" smtClean="0"/>
          </a:p>
          <a:p>
            <a:pPr lvl="2"/>
            <a:r>
              <a:rPr lang="en-US" dirty="0" smtClean="0"/>
              <a:t>Very useful </a:t>
            </a:r>
            <a:r>
              <a:rPr lang="en-US" dirty="0"/>
              <a:t>as </a:t>
            </a:r>
            <a:r>
              <a:rPr lang="en-US" dirty="0" smtClean="0"/>
              <a:t>input to other tools</a:t>
            </a:r>
            <a:endParaRPr lang="en-US" dirty="0"/>
          </a:p>
          <a:p>
            <a:pPr marL="457200" lvl="1" indent="0">
              <a:buNone/>
            </a:pPr>
            <a:r>
              <a:rPr lang="en-US" b="1" dirty="0"/>
              <a:t>-</a:t>
            </a:r>
            <a:r>
              <a:rPr lang="en-US" b="1" dirty="0" err="1" smtClean="0"/>
              <a:t>oX</a:t>
            </a:r>
            <a:r>
              <a:rPr lang="en-US" dirty="0" smtClean="0"/>
              <a:t> </a:t>
            </a:r>
            <a:r>
              <a:rPr lang="en-US" dirty="0"/>
              <a:t>[</a:t>
            </a:r>
            <a:r>
              <a:rPr lang="en-US" dirty="0" smtClean="0"/>
              <a:t>filename]: Store </a:t>
            </a:r>
            <a:r>
              <a:rPr lang="en-US" dirty="0"/>
              <a:t>output in XML </a:t>
            </a:r>
            <a:r>
              <a:rPr lang="en-US" dirty="0" smtClean="0"/>
              <a:t>format</a:t>
            </a:r>
            <a:endParaRPr lang="en-US" dirty="0"/>
          </a:p>
          <a:p>
            <a:pPr marL="457200" lvl="1" indent="0">
              <a:buNone/>
            </a:pPr>
            <a:r>
              <a:rPr lang="en-US" b="1" dirty="0"/>
              <a:t>-</a:t>
            </a:r>
            <a:r>
              <a:rPr lang="en-US" b="1" dirty="0" err="1" smtClean="0"/>
              <a:t>aA</a:t>
            </a:r>
            <a:r>
              <a:rPr lang="en-US" dirty="0" smtClean="0"/>
              <a:t> [</a:t>
            </a:r>
            <a:r>
              <a:rPr lang="en-US" dirty="0" err="1" smtClean="0"/>
              <a:t>basename</a:t>
            </a:r>
            <a:r>
              <a:rPr lang="en-US" dirty="0" smtClean="0"/>
              <a:t>]: </a:t>
            </a:r>
            <a:r>
              <a:rPr lang="en-US" dirty="0"/>
              <a:t>Store in all three major </a:t>
            </a:r>
            <a:r>
              <a:rPr lang="en-US" dirty="0" smtClean="0"/>
              <a:t>formats </a:t>
            </a:r>
            <a:r>
              <a:rPr lang="en-US" dirty="0"/>
              <a:t>[</a:t>
            </a:r>
            <a:r>
              <a:rPr lang="en-US" dirty="0" smtClean="0"/>
              <a:t>Normal, </a:t>
            </a:r>
            <a:r>
              <a:rPr lang="en-US" dirty="0" err="1" smtClean="0"/>
              <a:t>Greppable</a:t>
            </a:r>
            <a:r>
              <a:rPr lang="en-US" dirty="0"/>
              <a:t>, and </a:t>
            </a:r>
            <a:r>
              <a:rPr lang="en-US" dirty="0" smtClean="0"/>
              <a:t>XML) </a:t>
            </a:r>
            <a:r>
              <a:rPr lang="en-US" dirty="0"/>
              <a:t>at once, using </a:t>
            </a:r>
            <a:r>
              <a:rPr lang="en-US" dirty="0" smtClean="0"/>
              <a:t>basename.nmap, basename,gnmap</a:t>
            </a:r>
            <a:r>
              <a:rPr lang="en-US" dirty="0"/>
              <a:t>, </a:t>
            </a:r>
            <a:r>
              <a:rPr lang="en-US" dirty="0" smtClean="0"/>
              <a:t>and  basename.xml </a:t>
            </a:r>
            <a:r>
              <a:rPr lang="en-US" dirty="0"/>
              <a:t>as file names</a:t>
            </a:r>
          </a:p>
        </p:txBody>
      </p:sp>
    </p:spTree>
    <p:extLst>
      <p:ext uri="{BB962C8B-B14F-4D97-AF65-F5344CB8AC3E}">
        <p14:creationId xmlns:p14="http://schemas.microsoft.com/office/powerpoint/2010/main" val="20305595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Nmap and </a:t>
            </a:r>
            <a:r>
              <a:rPr lang="en-US" b="1" dirty="0" smtClean="0"/>
              <a:t>Address </a:t>
            </a:r>
            <a:r>
              <a:rPr lang="en-US" b="1" dirty="0"/>
              <a:t>Probing</a:t>
            </a:r>
          </a:p>
        </p:txBody>
      </p:sp>
      <p:sp>
        <p:nvSpPr>
          <p:cNvPr id="3" name="Content Placeholder 2"/>
          <p:cNvSpPr>
            <a:spLocks noGrp="1"/>
          </p:cNvSpPr>
          <p:nvPr>
            <p:ph idx="1"/>
          </p:nvPr>
        </p:nvSpPr>
        <p:spPr/>
        <p:txBody>
          <a:bodyPr>
            <a:normAutofit fontScale="77500" lnSpcReduction="20000"/>
          </a:bodyPr>
          <a:lstStyle/>
          <a:p>
            <a:r>
              <a:rPr lang="en-US" dirty="0"/>
              <a:t>By default, Nmap probes a target </a:t>
            </a:r>
            <a:r>
              <a:rPr lang="en-US" dirty="0" smtClean="0"/>
              <a:t>address before </a:t>
            </a:r>
            <a:r>
              <a:rPr lang="en-US" dirty="0"/>
              <a:t>scanning </a:t>
            </a:r>
            <a:r>
              <a:rPr lang="en-US" dirty="0" smtClean="0"/>
              <a:t>it</a:t>
            </a:r>
          </a:p>
          <a:p>
            <a:pPr lvl="1"/>
            <a:r>
              <a:rPr lang="nl-NL" dirty="0" smtClean="0"/>
              <a:t>For </a:t>
            </a:r>
            <a:r>
              <a:rPr lang="nl-NL" dirty="0"/>
              <a:t>UID 0 users, Nmap sends</a:t>
            </a:r>
            <a:r>
              <a:rPr lang="nl-NL" dirty="0" smtClean="0"/>
              <a:t>:</a:t>
            </a:r>
          </a:p>
          <a:p>
            <a:pPr lvl="2"/>
            <a:r>
              <a:rPr lang="en-US" dirty="0" smtClean="0"/>
              <a:t>If on </a:t>
            </a:r>
            <a:r>
              <a:rPr lang="en-US" dirty="0"/>
              <a:t>same subnet as Nmap </a:t>
            </a:r>
            <a:r>
              <a:rPr lang="en-US" dirty="0" smtClean="0"/>
              <a:t>box just </a:t>
            </a:r>
            <a:r>
              <a:rPr lang="en-US" dirty="0"/>
              <a:t>send ARP request </a:t>
            </a:r>
            <a:endParaRPr lang="en-US" dirty="0" smtClean="0"/>
          </a:p>
          <a:p>
            <a:pPr lvl="2"/>
            <a:r>
              <a:rPr lang="en-US" dirty="0" smtClean="0"/>
              <a:t>If </a:t>
            </a:r>
            <a:r>
              <a:rPr lang="en-US" dirty="0"/>
              <a:t>on different </a:t>
            </a:r>
            <a:r>
              <a:rPr lang="en-US" dirty="0" smtClean="0"/>
              <a:t>subnet  </a:t>
            </a:r>
            <a:r>
              <a:rPr lang="en-US" dirty="0"/>
              <a:t>send </a:t>
            </a:r>
            <a:r>
              <a:rPr lang="en-US" dirty="0" smtClean="0"/>
              <a:t>ICMP Echo </a:t>
            </a:r>
            <a:r>
              <a:rPr lang="en-US" dirty="0"/>
              <a:t>Request, and... </a:t>
            </a:r>
            <a:endParaRPr lang="en-US" dirty="0" smtClean="0"/>
          </a:p>
          <a:p>
            <a:pPr lvl="2"/>
            <a:r>
              <a:rPr lang="en-US" dirty="0" smtClean="0"/>
              <a:t>TCP </a:t>
            </a:r>
            <a:r>
              <a:rPr lang="en-US" dirty="0"/>
              <a:t>SYN </a:t>
            </a:r>
            <a:r>
              <a:rPr lang="en-US" dirty="0" smtClean="0"/>
              <a:t>to port 443</a:t>
            </a:r>
            <a:r>
              <a:rPr lang="en-US" dirty="0"/>
              <a:t>, and... </a:t>
            </a:r>
            <a:endParaRPr lang="en-US" dirty="0" smtClean="0"/>
          </a:p>
          <a:p>
            <a:pPr lvl="2"/>
            <a:r>
              <a:rPr lang="en-US" dirty="0" smtClean="0"/>
              <a:t>TCP </a:t>
            </a:r>
            <a:r>
              <a:rPr lang="en-US" dirty="0"/>
              <a:t>ACK </a:t>
            </a:r>
            <a:r>
              <a:rPr lang="en-US" dirty="0" smtClean="0"/>
              <a:t>to port </a:t>
            </a:r>
            <a:r>
              <a:rPr lang="en-US" dirty="0"/>
              <a:t>80, and</a:t>
            </a:r>
            <a:r>
              <a:rPr lang="en-US" dirty="0" smtClean="0"/>
              <a:t>,..</a:t>
            </a:r>
          </a:p>
          <a:p>
            <a:pPr lvl="2"/>
            <a:r>
              <a:rPr lang="en-US" dirty="0" smtClean="0"/>
              <a:t>ICMP </a:t>
            </a:r>
            <a:r>
              <a:rPr lang="en-US" dirty="0"/>
              <a:t>Timestamp Request (Type 13</a:t>
            </a:r>
            <a:r>
              <a:rPr lang="en-US" dirty="0" smtClean="0"/>
              <a:t>)</a:t>
            </a:r>
          </a:p>
          <a:p>
            <a:pPr lvl="1"/>
            <a:r>
              <a:rPr lang="en-US" dirty="0"/>
              <a:t>For </a:t>
            </a:r>
            <a:r>
              <a:rPr lang="en-US" dirty="0" smtClean="0"/>
              <a:t>non-UID </a:t>
            </a:r>
            <a:r>
              <a:rPr lang="en-US" dirty="0"/>
              <a:t>0 users, Nmap initiates 3-way </a:t>
            </a:r>
            <a:r>
              <a:rPr lang="en-US" dirty="0" smtClean="0"/>
              <a:t> handshake </a:t>
            </a:r>
            <a:r>
              <a:rPr lang="en-US" dirty="0"/>
              <a:t>by sending</a:t>
            </a:r>
            <a:r>
              <a:rPr lang="en-US" dirty="0" smtClean="0"/>
              <a:t>:</a:t>
            </a:r>
          </a:p>
          <a:p>
            <a:pPr lvl="2"/>
            <a:r>
              <a:rPr lang="en-US" sz="2000" dirty="0"/>
              <a:t>TCP SYN to port 80, and...</a:t>
            </a:r>
          </a:p>
          <a:p>
            <a:pPr lvl="2"/>
            <a:r>
              <a:rPr lang="pl-PL" sz="2000" dirty="0"/>
              <a:t>T</a:t>
            </a:r>
            <a:r>
              <a:rPr lang="en-US" sz="2000" dirty="0"/>
              <a:t>C</a:t>
            </a:r>
            <a:r>
              <a:rPr lang="pl-PL" sz="2000" dirty="0"/>
              <a:t>P SYN to port 443</a:t>
            </a:r>
            <a:endParaRPr lang="en-US" sz="2000" dirty="0"/>
          </a:p>
          <a:p>
            <a:pPr lvl="2"/>
            <a:r>
              <a:rPr lang="en-US" sz="2000" dirty="0"/>
              <a:t>Note that no ICMP is </a:t>
            </a:r>
            <a:r>
              <a:rPr lang="en-US" sz="2000" dirty="0" smtClean="0"/>
              <a:t>used</a:t>
            </a:r>
          </a:p>
          <a:p>
            <a:r>
              <a:rPr lang="en-US" dirty="0"/>
              <a:t>Nmap </a:t>
            </a:r>
            <a:r>
              <a:rPr lang="en-US" sz="3600" dirty="0"/>
              <a:t>with </a:t>
            </a:r>
            <a:r>
              <a:rPr lang="en-US" dirty="0"/>
              <a:t>the </a:t>
            </a:r>
            <a:r>
              <a:rPr lang="en-US" sz="3600" dirty="0"/>
              <a:t>-PN </a:t>
            </a:r>
            <a:r>
              <a:rPr lang="en-US" dirty="0"/>
              <a:t>option </a:t>
            </a:r>
            <a:r>
              <a:rPr lang="en-US" dirty="0" smtClean="0"/>
              <a:t>( same </a:t>
            </a:r>
            <a:r>
              <a:rPr lang="en-US" dirty="0"/>
              <a:t>as </a:t>
            </a:r>
            <a:r>
              <a:rPr lang="en-US" sz="2800" dirty="0" smtClean="0"/>
              <a:t> </a:t>
            </a:r>
            <a:r>
              <a:rPr lang="en-US" sz="3600" dirty="0" smtClean="0"/>
              <a:t>-P0</a:t>
            </a:r>
            <a:r>
              <a:rPr lang="en-US" sz="3600" dirty="0"/>
              <a:t>) will not </a:t>
            </a:r>
            <a:r>
              <a:rPr lang="en-US" dirty="0"/>
              <a:t>ping a </a:t>
            </a:r>
            <a:r>
              <a:rPr lang="en-US" dirty="0" smtClean="0"/>
              <a:t>target </a:t>
            </a:r>
            <a:r>
              <a:rPr lang="en-US" dirty="0"/>
              <a:t>before </a:t>
            </a:r>
            <a:r>
              <a:rPr lang="en-US" dirty="0" smtClean="0"/>
              <a:t>scanning </a:t>
            </a:r>
            <a:r>
              <a:rPr lang="en-US" sz="3600" dirty="0"/>
              <a:t>it</a:t>
            </a:r>
            <a:endParaRPr lang="en-US" sz="4800" dirty="0"/>
          </a:p>
        </p:txBody>
      </p:sp>
    </p:spTree>
    <p:extLst>
      <p:ext uri="{BB962C8B-B14F-4D97-AF65-F5344CB8AC3E}">
        <p14:creationId xmlns:p14="http://schemas.microsoft.com/office/powerpoint/2010/main" val="25085324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Nmap </a:t>
            </a:r>
            <a:r>
              <a:rPr lang="en-US" dirty="0"/>
              <a:t>and </a:t>
            </a:r>
            <a:r>
              <a:rPr lang="en-US" dirty="0" smtClean="0"/>
              <a:t>Network Sweeping</a:t>
            </a:r>
            <a:endParaRPr lang="en-US" dirty="0"/>
          </a:p>
        </p:txBody>
      </p:sp>
      <p:sp>
        <p:nvSpPr>
          <p:cNvPr id="3" name="Content Placeholder 2"/>
          <p:cNvSpPr>
            <a:spLocks noGrp="1"/>
          </p:cNvSpPr>
          <p:nvPr>
            <p:ph idx="1"/>
          </p:nvPr>
        </p:nvSpPr>
        <p:spPr/>
        <p:txBody>
          <a:bodyPr>
            <a:normAutofit/>
          </a:bodyPr>
          <a:lstStyle/>
          <a:p>
            <a:r>
              <a:rPr lang="en-US" dirty="0" smtClean="0"/>
              <a:t>Beyond pinging </a:t>
            </a:r>
            <a:r>
              <a:rPr lang="en-US" dirty="0"/>
              <a:t>o</a:t>
            </a:r>
            <a:r>
              <a:rPr lang="en-US" dirty="0" smtClean="0"/>
              <a:t>n individual </a:t>
            </a:r>
            <a:r>
              <a:rPr lang="en-US" dirty="0"/>
              <a:t>host before </a:t>
            </a:r>
            <a:r>
              <a:rPr lang="en-US" dirty="0" smtClean="0"/>
              <a:t>port scanning</a:t>
            </a:r>
            <a:r>
              <a:rPr lang="en-US" dirty="0"/>
              <a:t>, </a:t>
            </a:r>
            <a:r>
              <a:rPr lang="en-US" dirty="0" smtClean="0"/>
              <a:t>Nmap </a:t>
            </a:r>
            <a:r>
              <a:rPr lang="en-US" dirty="0"/>
              <a:t>can </a:t>
            </a:r>
            <a:r>
              <a:rPr lang="en-US" dirty="0" smtClean="0"/>
              <a:t>also </a:t>
            </a:r>
            <a:r>
              <a:rPr lang="en-US" dirty="0"/>
              <a:t>just probe for target </a:t>
            </a:r>
            <a:r>
              <a:rPr lang="en-US" dirty="0" smtClean="0"/>
              <a:t>hosts, launching </a:t>
            </a:r>
            <a:r>
              <a:rPr lang="en-US" dirty="0"/>
              <a:t>a network sweep scan</a:t>
            </a:r>
          </a:p>
          <a:p>
            <a:pPr marL="0" indent="0">
              <a:buNone/>
            </a:pPr>
            <a:r>
              <a:rPr lang="en-US" dirty="0" smtClean="0">
                <a:latin typeface="Courier New" pitchFamily="49" charset="0"/>
                <a:cs typeface="Courier New" pitchFamily="49" charset="0"/>
              </a:rPr>
              <a:t>#nmap -</a:t>
            </a:r>
            <a:r>
              <a:rPr lang="en-US" dirty="0" err="1" smtClean="0">
                <a:latin typeface="Courier New" pitchFamily="49" charset="0"/>
                <a:cs typeface="Courier New" pitchFamily="49" charset="0"/>
              </a:rPr>
              <a:t>sP</a:t>
            </a:r>
            <a:r>
              <a:rPr lang="en-US" dirty="0" smtClean="0">
                <a:latin typeface="Courier New" pitchFamily="49" charset="0"/>
                <a:cs typeface="Courier New" pitchFamily="49" charset="0"/>
              </a:rPr>
              <a:t> [option]</a:t>
            </a:r>
          </a:p>
          <a:p>
            <a:pPr lvl="1"/>
            <a:r>
              <a:rPr lang="en-US" dirty="0" smtClean="0"/>
              <a:t>By </a:t>
            </a:r>
            <a:r>
              <a:rPr lang="en-US" dirty="0"/>
              <a:t>itself, -</a:t>
            </a:r>
            <a:r>
              <a:rPr lang="en-US" dirty="0" err="1"/>
              <a:t>sP</a:t>
            </a:r>
            <a:r>
              <a:rPr lang="en-US" dirty="0"/>
              <a:t> uses default </a:t>
            </a:r>
            <a:r>
              <a:rPr lang="en-US" dirty="0" smtClean="0"/>
              <a:t>probing behavior </a:t>
            </a:r>
            <a:r>
              <a:rPr lang="en-US" dirty="0"/>
              <a:t>listed on </a:t>
            </a:r>
            <a:r>
              <a:rPr lang="en-US" dirty="0" smtClean="0"/>
              <a:t>previous slide </a:t>
            </a:r>
          </a:p>
          <a:p>
            <a:pPr lvl="1"/>
            <a:r>
              <a:rPr lang="en-US" dirty="0" smtClean="0"/>
              <a:t>Besides </a:t>
            </a:r>
            <a:r>
              <a:rPr lang="en-US" dirty="0"/>
              <a:t>the default </a:t>
            </a:r>
            <a:r>
              <a:rPr lang="en-US" dirty="0" smtClean="0"/>
              <a:t>probes, </a:t>
            </a:r>
            <a:r>
              <a:rPr lang="en-US" dirty="0"/>
              <a:t>there </a:t>
            </a:r>
            <a:r>
              <a:rPr lang="en-US" dirty="0" smtClean="0"/>
              <a:t>are numerous other options  for network sweeping to determine </a:t>
            </a:r>
            <a:r>
              <a:rPr lang="en-US" dirty="0"/>
              <a:t>which </a:t>
            </a:r>
            <a:r>
              <a:rPr lang="en-US" dirty="0" smtClean="0"/>
              <a:t>addresses are in use</a:t>
            </a:r>
            <a:endParaRPr lang="en-US" dirty="0"/>
          </a:p>
        </p:txBody>
      </p:sp>
    </p:spTree>
    <p:extLst>
      <p:ext uri="{BB962C8B-B14F-4D97-AF65-F5344CB8AC3E}">
        <p14:creationId xmlns:p14="http://schemas.microsoft.com/office/powerpoint/2010/main" val="8268062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Nmap Network Sweeping </a:t>
            </a:r>
            <a:r>
              <a:rPr lang="en-US" b="1" dirty="0" smtClean="0"/>
              <a:t>Options</a:t>
            </a:r>
            <a:endParaRPr lang="en-US" b="1" dirty="0"/>
          </a:p>
        </p:txBody>
      </p:sp>
      <p:sp>
        <p:nvSpPr>
          <p:cNvPr id="3" name="Content Placeholder 2"/>
          <p:cNvSpPr>
            <a:spLocks noGrp="1"/>
          </p:cNvSpPr>
          <p:nvPr>
            <p:ph idx="1"/>
          </p:nvPr>
        </p:nvSpPr>
        <p:spPr/>
        <p:txBody>
          <a:bodyPr>
            <a:normAutofit fontScale="62500" lnSpcReduction="20000"/>
          </a:bodyPr>
          <a:lstStyle/>
          <a:p>
            <a:r>
              <a:rPr lang="en-US" sz="4100" dirty="0"/>
              <a:t>Attackers will choose a network sweep option based on what is allowed into the target network, measured by sending test probes using different protocols </a:t>
            </a:r>
          </a:p>
          <a:p>
            <a:r>
              <a:rPr lang="en-US" sz="4100" dirty="0"/>
              <a:t>Nmap offers the following network sweep types:</a:t>
            </a:r>
          </a:p>
          <a:p>
            <a:pPr marL="0" indent="0">
              <a:buNone/>
            </a:pPr>
            <a:r>
              <a:rPr lang="en-US" b="1" dirty="0" smtClean="0"/>
              <a:t>-PN</a:t>
            </a:r>
            <a:r>
              <a:rPr lang="en-US" dirty="0"/>
              <a:t>: </a:t>
            </a:r>
            <a:r>
              <a:rPr lang="en-US" dirty="0" smtClean="0"/>
              <a:t>Don't </a:t>
            </a:r>
            <a:r>
              <a:rPr lang="en-US" dirty="0"/>
              <a:t>ping (also </a:t>
            </a:r>
            <a:r>
              <a:rPr lang="en-US" dirty="0" smtClean="0"/>
              <a:t>–P0)</a:t>
            </a:r>
            <a:endParaRPr lang="en-US" dirty="0"/>
          </a:p>
          <a:p>
            <a:pPr marL="0" indent="0">
              <a:buNone/>
            </a:pPr>
            <a:r>
              <a:rPr lang="en-US" b="1" dirty="0"/>
              <a:t>-PB</a:t>
            </a:r>
            <a:r>
              <a:rPr lang="en-US" dirty="0"/>
              <a:t>: Same as default, use </a:t>
            </a:r>
            <a:r>
              <a:rPr lang="en-US" dirty="0" smtClean="0"/>
              <a:t>ICMP Echo </a:t>
            </a:r>
            <a:r>
              <a:rPr lang="en-US" dirty="0"/>
              <a:t>Request, </a:t>
            </a:r>
            <a:r>
              <a:rPr lang="en-US" dirty="0" smtClean="0"/>
              <a:t>SYN </a:t>
            </a:r>
            <a:r>
              <a:rPr lang="en-US" dirty="0"/>
              <a:t>to TCP 443, </a:t>
            </a:r>
            <a:r>
              <a:rPr lang="en-US" dirty="0" smtClean="0"/>
              <a:t>ACK </a:t>
            </a:r>
            <a:r>
              <a:rPr lang="en-US" dirty="0"/>
              <a:t>to TCP 80</a:t>
            </a:r>
            <a:r>
              <a:rPr lang="en-US" dirty="0" smtClean="0"/>
              <a:t>, and </a:t>
            </a:r>
            <a:r>
              <a:rPr lang="en-US" dirty="0"/>
              <a:t>ICMP Timestamp Request </a:t>
            </a:r>
            <a:r>
              <a:rPr lang="en-US" dirty="0" smtClean="0"/>
              <a:t>(if </a:t>
            </a:r>
            <a:r>
              <a:rPr lang="en-US" dirty="0"/>
              <a:t>UID 0)</a:t>
            </a:r>
          </a:p>
          <a:p>
            <a:pPr marL="0" indent="0">
              <a:buNone/>
            </a:pPr>
            <a:r>
              <a:rPr lang="en-US" b="1" dirty="0"/>
              <a:t>-PE </a:t>
            </a:r>
            <a:r>
              <a:rPr lang="en-US" dirty="0"/>
              <a:t>(formerly -</a:t>
            </a:r>
            <a:r>
              <a:rPr lang="en-US" dirty="0" smtClean="0"/>
              <a:t>PI): </a:t>
            </a:r>
            <a:r>
              <a:rPr lang="en-US" dirty="0"/>
              <a:t>Send ICMP Echo Request </a:t>
            </a:r>
            <a:r>
              <a:rPr lang="en-US" dirty="0" smtClean="0"/>
              <a:t>(ICMP </a:t>
            </a:r>
            <a:r>
              <a:rPr lang="en-US" dirty="0"/>
              <a:t>type 8)</a:t>
            </a:r>
          </a:p>
          <a:p>
            <a:pPr marL="0" indent="0">
              <a:buNone/>
            </a:pPr>
            <a:r>
              <a:rPr lang="en-US" dirty="0" smtClean="0"/>
              <a:t>-</a:t>
            </a:r>
            <a:r>
              <a:rPr lang="en-US" b="1" dirty="0"/>
              <a:t>PS </a:t>
            </a:r>
            <a:r>
              <a:rPr lang="en-US" dirty="0" smtClean="0"/>
              <a:t>[</a:t>
            </a:r>
            <a:r>
              <a:rPr lang="en-US" dirty="0" err="1" smtClean="0"/>
              <a:t>portlist</a:t>
            </a:r>
            <a:r>
              <a:rPr lang="en-US" dirty="0"/>
              <a:t>]: Use </a:t>
            </a:r>
            <a:r>
              <a:rPr lang="en-US" dirty="0" smtClean="0"/>
              <a:t>TCP SYN </a:t>
            </a:r>
            <a:r>
              <a:rPr lang="en-US" dirty="0"/>
              <a:t>to specified ports in the port list </a:t>
            </a:r>
            <a:r>
              <a:rPr lang="en-US" dirty="0" smtClean="0"/>
              <a:t>(e.g.,-PS80)</a:t>
            </a:r>
            <a:endParaRPr lang="en-US" dirty="0"/>
          </a:p>
          <a:p>
            <a:pPr marL="0" indent="0">
              <a:buNone/>
            </a:pPr>
            <a:r>
              <a:rPr lang="en-US" b="1" dirty="0"/>
              <a:t>-PP</a:t>
            </a:r>
            <a:r>
              <a:rPr lang="en-US" dirty="0"/>
              <a:t>: Send </a:t>
            </a:r>
            <a:r>
              <a:rPr lang="en-US" dirty="0" smtClean="0"/>
              <a:t>ICMP </a:t>
            </a:r>
            <a:r>
              <a:rPr lang="en-US" dirty="0"/>
              <a:t>timestamp request (</a:t>
            </a:r>
            <a:r>
              <a:rPr lang="en-US" dirty="0" smtClean="0"/>
              <a:t>ICMP type </a:t>
            </a:r>
            <a:r>
              <a:rPr lang="en-US" dirty="0"/>
              <a:t>13) to find targets</a:t>
            </a:r>
          </a:p>
          <a:p>
            <a:pPr marL="0" indent="0">
              <a:buNone/>
            </a:pPr>
            <a:r>
              <a:rPr lang="en-US" b="1" dirty="0"/>
              <a:t>-PM</a:t>
            </a:r>
            <a:r>
              <a:rPr lang="en-US" dirty="0"/>
              <a:t>: Send ICMP address mask request </a:t>
            </a:r>
            <a:r>
              <a:rPr lang="en-US" dirty="0" smtClean="0"/>
              <a:t>(ICMP </a:t>
            </a:r>
            <a:r>
              <a:rPr lang="en-US" dirty="0"/>
              <a:t>type 17) to find targets</a:t>
            </a:r>
          </a:p>
          <a:p>
            <a:pPr marL="0" indent="0">
              <a:buNone/>
            </a:pPr>
            <a:r>
              <a:rPr lang="en-US" b="1" dirty="0"/>
              <a:t>-</a:t>
            </a:r>
            <a:r>
              <a:rPr lang="en-US" b="1" dirty="0" smtClean="0"/>
              <a:t>PR</a:t>
            </a:r>
            <a:r>
              <a:rPr lang="en-US" dirty="0" smtClean="0"/>
              <a:t>: </a:t>
            </a:r>
            <a:r>
              <a:rPr lang="en-US" dirty="0"/>
              <a:t>Use ARP to identify hosts (only works with hosts </a:t>
            </a:r>
            <a:r>
              <a:rPr lang="en-US" dirty="0" smtClean="0"/>
              <a:t>on same </a:t>
            </a:r>
            <a:r>
              <a:rPr lang="en-US" dirty="0"/>
              <a:t>subnet) </a:t>
            </a:r>
          </a:p>
          <a:p>
            <a:pPr lvl="1"/>
            <a:r>
              <a:rPr lang="en-US" dirty="0" smtClean="0"/>
              <a:t>Used </a:t>
            </a:r>
            <a:r>
              <a:rPr lang="en-US" dirty="0"/>
              <a:t>by default for targets in the same subnet as scanning host</a:t>
            </a:r>
          </a:p>
        </p:txBody>
      </p:sp>
    </p:spTree>
    <p:extLst>
      <p:ext uri="{BB962C8B-B14F-4D97-AF65-F5344CB8AC3E}">
        <p14:creationId xmlns:p14="http://schemas.microsoft.com/office/powerpoint/2010/main" val="10282584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Nmap </a:t>
            </a:r>
            <a:r>
              <a:rPr lang="en-US" b="1" dirty="0"/>
              <a:t>Port Scanning</a:t>
            </a:r>
          </a:p>
        </p:txBody>
      </p:sp>
      <p:sp>
        <p:nvSpPr>
          <p:cNvPr id="3" name="Content Placeholder 2"/>
          <p:cNvSpPr>
            <a:spLocks noGrp="1"/>
          </p:cNvSpPr>
          <p:nvPr>
            <p:ph idx="1"/>
          </p:nvPr>
        </p:nvSpPr>
        <p:spPr/>
        <p:txBody>
          <a:bodyPr>
            <a:noAutofit/>
          </a:bodyPr>
          <a:lstStyle/>
          <a:p>
            <a:r>
              <a:rPr lang="en-US" sz="2400" dirty="0"/>
              <a:t>Nmap </a:t>
            </a:r>
            <a:r>
              <a:rPr lang="en-US" sz="2400" dirty="0" smtClean="0"/>
              <a:t>doesn't </a:t>
            </a:r>
            <a:r>
              <a:rPr lang="en-US" sz="2400" dirty="0"/>
              <a:t>check all </a:t>
            </a:r>
            <a:r>
              <a:rPr lang="en-US" sz="2400" dirty="0" smtClean="0"/>
              <a:t>ports by default</a:t>
            </a:r>
          </a:p>
          <a:p>
            <a:r>
              <a:rPr lang="en-US" sz="2400" dirty="0"/>
              <a:t>By default, </a:t>
            </a:r>
            <a:r>
              <a:rPr lang="en-US" sz="2400" dirty="0" smtClean="0"/>
              <a:t>Nmap </a:t>
            </a:r>
            <a:r>
              <a:rPr lang="en-US" sz="2400" dirty="0"/>
              <a:t>checks </a:t>
            </a:r>
            <a:r>
              <a:rPr lang="en-US" sz="2400" dirty="0" smtClean="0"/>
              <a:t>only </a:t>
            </a:r>
            <a:r>
              <a:rPr lang="en-US" sz="2400" dirty="0"/>
              <a:t>the top </a:t>
            </a:r>
            <a:r>
              <a:rPr lang="en-US" sz="2400" dirty="0" smtClean="0"/>
              <a:t>1000,most used </a:t>
            </a:r>
            <a:r>
              <a:rPr lang="en-US" sz="2400" dirty="0"/>
              <a:t>ports for </a:t>
            </a:r>
            <a:r>
              <a:rPr lang="en-US" sz="2400" dirty="0" smtClean="0"/>
              <a:t>TCP and/or UDP</a:t>
            </a:r>
          </a:p>
          <a:p>
            <a:r>
              <a:rPr lang="en-US" sz="2400" dirty="0"/>
              <a:t>The </a:t>
            </a:r>
            <a:r>
              <a:rPr lang="en-US" sz="2400" b="1" dirty="0" smtClean="0"/>
              <a:t>-F</a:t>
            </a:r>
            <a:r>
              <a:rPr lang="en-US" sz="2400" dirty="0" smtClean="0"/>
              <a:t> option (stands </a:t>
            </a:r>
            <a:r>
              <a:rPr lang="en-US" sz="2400" dirty="0"/>
              <a:t>for "</a:t>
            </a:r>
            <a:r>
              <a:rPr lang="en-US" sz="2400" dirty="0" smtClean="0"/>
              <a:t>Fast“) </a:t>
            </a:r>
            <a:r>
              <a:rPr lang="en-US" sz="2400" dirty="0"/>
              <a:t>says to </a:t>
            </a:r>
            <a:r>
              <a:rPr lang="en-US" sz="2400" dirty="0" smtClean="0"/>
              <a:t>scan </a:t>
            </a:r>
            <a:r>
              <a:rPr lang="en-US" sz="2400" dirty="0"/>
              <a:t>the </a:t>
            </a:r>
            <a:r>
              <a:rPr lang="en-US" sz="2400" dirty="0" smtClean="0"/>
              <a:t>top </a:t>
            </a:r>
            <a:r>
              <a:rPr lang="en-US" sz="2400" dirty="0"/>
              <a:t>100 </a:t>
            </a:r>
            <a:r>
              <a:rPr lang="en-US" sz="2400" dirty="0" smtClean="0"/>
              <a:t>ports</a:t>
            </a:r>
          </a:p>
          <a:p>
            <a:r>
              <a:rPr lang="en-US" sz="2400" dirty="0"/>
              <a:t>The </a:t>
            </a:r>
            <a:r>
              <a:rPr lang="en-US" sz="2400" b="1" dirty="0"/>
              <a:t>--</a:t>
            </a:r>
            <a:r>
              <a:rPr lang="en-US" sz="2400" b="1" dirty="0" smtClean="0"/>
              <a:t>top-ports [N] </a:t>
            </a:r>
            <a:r>
              <a:rPr lang="en-US" sz="2400" dirty="0" smtClean="0"/>
              <a:t>scan </a:t>
            </a:r>
            <a:r>
              <a:rPr lang="en-US" sz="2400" dirty="0"/>
              <a:t>for the N</a:t>
            </a:r>
            <a:r>
              <a:rPr lang="en-US" sz="2400" dirty="0" smtClean="0"/>
              <a:t> most popular ports</a:t>
            </a:r>
          </a:p>
          <a:p>
            <a:r>
              <a:rPr lang="en-US" sz="2400" dirty="0"/>
              <a:t>For </a:t>
            </a:r>
            <a:r>
              <a:rPr lang="en-US" sz="2400" dirty="0" smtClean="0"/>
              <a:t>a targeted Scan</a:t>
            </a:r>
            <a:r>
              <a:rPr lang="en-US" sz="2400" dirty="0"/>
              <a:t>, </a:t>
            </a:r>
            <a:r>
              <a:rPr lang="en-US" sz="2400" dirty="0" smtClean="0"/>
              <a:t>use the </a:t>
            </a:r>
            <a:r>
              <a:rPr lang="en-US" sz="2400" dirty="0"/>
              <a:t>-p </a:t>
            </a:r>
            <a:r>
              <a:rPr lang="en-US" sz="2400" dirty="0" smtClean="0"/>
              <a:t>option</a:t>
            </a:r>
          </a:p>
          <a:p>
            <a:pPr marL="0" indent="0">
              <a:buNone/>
            </a:pPr>
            <a:r>
              <a:rPr lang="en-US" sz="2400" dirty="0" smtClean="0">
                <a:latin typeface="Courier New" pitchFamily="49" charset="0"/>
                <a:cs typeface="Courier New" pitchFamily="49" charset="0"/>
              </a:rPr>
              <a:t>-p 0-65535 </a:t>
            </a:r>
            <a:r>
              <a:rPr lang="en-US" sz="2400" dirty="0" smtClean="0"/>
              <a:t>will scan </a:t>
            </a:r>
            <a:r>
              <a:rPr lang="en-US" sz="2400" dirty="0"/>
              <a:t>all </a:t>
            </a:r>
            <a:r>
              <a:rPr lang="en-US" sz="2400" dirty="0" smtClean="0"/>
              <a:t>parts</a:t>
            </a:r>
          </a:p>
          <a:p>
            <a:pPr marL="0" indent="0">
              <a:buNone/>
            </a:pPr>
            <a:r>
              <a:rPr lang="en-US" sz="2400" dirty="0">
                <a:latin typeface="Courier New" pitchFamily="49" charset="0"/>
                <a:cs typeface="Courier New" pitchFamily="49" charset="0"/>
              </a:rPr>
              <a:t>-</a:t>
            </a:r>
            <a:r>
              <a:rPr lang="en-US" sz="2400" dirty="0" smtClean="0">
                <a:latin typeface="Courier New" pitchFamily="49" charset="0"/>
                <a:cs typeface="Courier New" pitchFamily="49" charset="0"/>
              </a:rPr>
              <a:t>p 22 </a:t>
            </a:r>
            <a:r>
              <a:rPr lang="en-US" sz="2400" dirty="0">
                <a:latin typeface="Courier New" pitchFamily="49" charset="0"/>
                <a:cs typeface="Courier New" pitchFamily="49" charset="0"/>
              </a:rPr>
              <a:t>,</a:t>
            </a:r>
            <a:r>
              <a:rPr lang="en-US" sz="2400" dirty="0" smtClean="0">
                <a:latin typeface="Courier New" pitchFamily="49" charset="0"/>
                <a:cs typeface="Courier New" pitchFamily="49" charset="0"/>
              </a:rPr>
              <a:t>23,25, 80,445 </a:t>
            </a:r>
            <a:r>
              <a:rPr lang="en-US" sz="2400" dirty="0"/>
              <a:t>will </a:t>
            </a:r>
            <a:r>
              <a:rPr lang="en-US" sz="2400" dirty="0" smtClean="0"/>
              <a:t>check </a:t>
            </a:r>
            <a:r>
              <a:rPr lang="en-US" sz="2400" dirty="0"/>
              <a:t>only those </a:t>
            </a:r>
            <a:r>
              <a:rPr lang="en-US" sz="2400" dirty="0" smtClean="0"/>
              <a:t>ports</a:t>
            </a:r>
          </a:p>
          <a:p>
            <a:pPr lvl="1"/>
            <a:r>
              <a:rPr lang="en-US" sz="2400" dirty="0"/>
              <a:t>The flag </a:t>
            </a:r>
            <a:r>
              <a:rPr lang="en-US" sz="2400" b="1" dirty="0"/>
              <a:t>T:</a:t>
            </a:r>
            <a:r>
              <a:rPr lang="en-US" sz="2400" dirty="0"/>
              <a:t> and </a:t>
            </a:r>
            <a:r>
              <a:rPr lang="en-US" sz="2400" b="1" dirty="0"/>
              <a:t>U:</a:t>
            </a:r>
            <a:r>
              <a:rPr lang="en-US" sz="2400" dirty="0"/>
              <a:t> can be </a:t>
            </a:r>
            <a:r>
              <a:rPr lang="en-US" sz="2400" dirty="0" smtClean="0"/>
              <a:t>included </a:t>
            </a:r>
            <a:r>
              <a:rPr lang="en-US" sz="2400" dirty="0"/>
              <a:t>in the list </a:t>
            </a:r>
            <a:r>
              <a:rPr lang="en-US" sz="2400" dirty="0" smtClean="0"/>
              <a:t>to specify </a:t>
            </a:r>
            <a:r>
              <a:rPr lang="en-US" sz="2400" dirty="0"/>
              <a:t>TCP </a:t>
            </a:r>
            <a:r>
              <a:rPr lang="en-US" sz="2400" dirty="0" smtClean="0"/>
              <a:t>or UDP</a:t>
            </a:r>
          </a:p>
          <a:p>
            <a:r>
              <a:rPr lang="en-US" sz="2400" dirty="0" smtClean="0"/>
              <a:t>Ports </a:t>
            </a:r>
            <a:r>
              <a:rPr lang="en-US" sz="2400" dirty="0"/>
              <a:t>are scanned in </a:t>
            </a:r>
            <a:r>
              <a:rPr lang="en-US" sz="2400" dirty="0" smtClean="0"/>
              <a:t>random order</a:t>
            </a:r>
            <a:r>
              <a:rPr lang="en-US" sz="2400" dirty="0"/>
              <a:t>, </a:t>
            </a:r>
            <a:r>
              <a:rPr lang="en-US" sz="2400" dirty="0" smtClean="0"/>
              <a:t>but </a:t>
            </a:r>
            <a:r>
              <a:rPr lang="en-US" sz="2400" b="1" dirty="0" smtClean="0"/>
              <a:t>-r</a:t>
            </a:r>
            <a:r>
              <a:rPr lang="en-US" sz="2400" dirty="0" smtClean="0"/>
              <a:t> </a:t>
            </a:r>
            <a:r>
              <a:rPr lang="en-US" sz="2400" dirty="0"/>
              <a:t>makes them </a:t>
            </a:r>
            <a:r>
              <a:rPr lang="en-US" sz="2400" dirty="0" smtClean="0"/>
              <a:t>not randomized</a:t>
            </a:r>
            <a:endParaRPr lang="en-US" sz="2400" dirty="0"/>
          </a:p>
        </p:txBody>
      </p:sp>
    </p:spTree>
    <p:extLst>
      <p:ext uri="{BB962C8B-B14F-4D97-AF65-F5344CB8AC3E}">
        <p14:creationId xmlns:p14="http://schemas.microsoft.com/office/powerpoint/2010/main" val="2003027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Nmap </a:t>
            </a:r>
            <a:r>
              <a:rPr lang="en-US" b="1" dirty="0" smtClean="0"/>
              <a:t>TCP Port </a:t>
            </a:r>
            <a:r>
              <a:rPr lang="en-US" b="1" dirty="0"/>
              <a:t>Scan </a:t>
            </a:r>
            <a:r>
              <a:rPr lang="en-US" b="1" dirty="0" smtClean="0"/>
              <a:t>Types</a:t>
            </a:r>
            <a:r>
              <a:rPr lang="en-US" b="1" dirty="0"/>
              <a:t>:</a:t>
            </a:r>
            <a:br>
              <a:rPr lang="en-US" b="1" dirty="0"/>
            </a:br>
            <a:r>
              <a:rPr lang="en-US" b="1" dirty="0" smtClean="0"/>
              <a:t>Connect </a:t>
            </a:r>
            <a:r>
              <a:rPr lang="en-US" b="1" dirty="0"/>
              <a:t>Scan</a:t>
            </a:r>
          </a:p>
        </p:txBody>
      </p:sp>
      <p:sp>
        <p:nvSpPr>
          <p:cNvPr id="3" name="Content Placeholder 2"/>
          <p:cNvSpPr>
            <a:spLocks noGrp="1"/>
          </p:cNvSpPr>
          <p:nvPr>
            <p:ph idx="1"/>
          </p:nvPr>
        </p:nvSpPr>
        <p:spPr/>
        <p:txBody>
          <a:bodyPr>
            <a:normAutofit fontScale="92500" lnSpcReduction="10000"/>
          </a:bodyPr>
          <a:lstStyle/>
          <a:p>
            <a:r>
              <a:rPr lang="en-US" dirty="0" smtClean="0"/>
              <a:t>Nmap offers numerous TCP scanning options</a:t>
            </a:r>
          </a:p>
          <a:p>
            <a:r>
              <a:rPr lang="en-US" dirty="0" smtClean="0"/>
              <a:t>Most </a:t>
            </a:r>
            <a:r>
              <a:rPr lang="en-US" dirty="0"/>
              <a:t>of </a:t>
            </a:r>
            <a:r>
              <a:rPr lang="en-US" dirty="0" smtClean="0"/>
              <a:t>these </a:t>
            </a:r>
            <a:r>
              <a:rPr lang="en-US" dirty="0"/>
              <a:t>are based on varying the </a:t>
            </a:r>
            <a:r>
              <a:rPr lang="en-US" dirty="0" smtClean="0"/>
              <a:t>TCP control bits</a:t>
            </a:r>
          </a:p>
          <a:p>
            <a:r>
              <a:rPr lang="en-US" dirty="0" smtClean="0"/>
              <a:t>The most straightforward </a:t>
            </a:r>
            <a:r>
              <a:rPr lang="en-US" dirty="0"/>
              <a:t>is the TCP </a:t>
            </a:r>
            <a:r>
              <a:rPr lang="en-US" dirty="0" smtClean="0"/>
              <a:t>Connect Scan</a:t>
            </a:r>
            <a:r>
              <a:rPr lang="en-US" dirty="0"/>
              <a:t>, </a:t>
            </a:r>
            <a:r>
              <a:rPr lang="en-US" b="1" dirty="0"/>
              <a:t>Nmap </a:t>
            </a:r>
            <a:r>
              <a:rPr lang="en-US" b="1" dirty="0" smtClean="0"/>
              <a:t>–</a:t>
            </a:r>
            <a:r>
              <a:rPr lang="en-US" b="1" dirty="0" err="1" smtClean="0"/>
              <a:t>sT</a:t>
            </a:r>
            <a:endParaRPr lang="en-US" b="1" dirty="0" smtClean="0"/>
          </a:p>
          <a:p>
            <a:pPr lvl="2"/>
            <a:r>
              <a:rPr lang="en-US" dirty="0" smtClean="0"/>
              <a:t>Completes </a:t>
            </a:r>
            <a:r>
              <a:rPr lang="en-US" dirty="0"/>
              <a:t>three-way handshake</a:t>
            </a:r>
          </a:p>
          <a:p>
            <a:pPr lvl="2"/>
            <a:r>
              <a:rPr lang="en-US" dirty="0" smtClean="0"/>
              <a:t>Connection  </a:t>
            </a:r>
            <a:r>
              <a:rPr lang="en-US" dirty="0"/>
              <a:t>then torn down using </a:t>
            </a:r>
            <a:r>
              <a:rPr lang="en-US" dirty="0" smtClean="0"/>
              <a:t>RESET</a:t>
            </a:r>
            <a:endParaRPr lang="en-US" dirty="0"/>
          </a:p>
          <a:p>
            <a:pPr lvl="2"/>
            <a:r>
              <a:rPr lang="en-US" dirty="0" smtClean="0"/>
              <a:t>Slower</a:t>
            </a:r>
            <a:r>
              <a:rPr lang="en-US" dirty="0"/>
              <a:t>, more likely to </a:t>
            </a:r>
            <a:r>
              <a:rPr lang="en-US" dirty="0" smtClean="0"/>
              <a:t>be logged</a:t>
            </a:r>
            <a:endParaRPr lang="en-US" dirty="0"/>
          </a:p>
          <a:p>
            <a:pPr lvl="2"/>
            <a:r>
              <a:rPr lang="en-US" dirty="0" smtClean="0"/>
              <a:t>Less control for Nmap</a:t>
            </a:r>
            <a:r>
              <a:rPr lang="en-US" dirty="0"/>
              <a:t>, because it </a:t>
            </a:r>
            <a:r>
              <a:rPr lang="en-US" dirty="0" smtClean="0"/>
              <a:t>uses </a:t>
            </a:r>
            <a:r>
              <a:rPr lang="en-US" dirty="0"/>
              <a:t>OS </a:t>
            </a:r>
            <a:r>
              <a:rPr lang="en-US" dirty="0" err="1" smtClean="0"/>
              <a:t>conect</a:t>
            </a:r>
            <a:r>
              <a:rPr lang="en-US" dirty="0" smtClean="0"/>
              <a:t>() call</a:t>
            </a:r>
            <a:endParaRPr lang="en-US" dirty="0"/>
          </a:p>
          <a:p>
            <a:pPr lvl="2"/>
            <a:r>
              <a:rPr lang="en-US" dirty="0" smtClean="0"/>
              <a:t>Can run </a:t>
            </a:r>
            <a:r>
              <a:rPr lang="en-US" dirty="0"/>
              <a:t>with </a:t>
            </a:r>
            <a:r>
              <a:rPr lang="en-US" dirty="0" smtClean="0"/>
              <a:t>or without root or admin privileges</a:t>
            </a:r>
            <a:endParaRPr lang="en-US" b="1" dirty="0"/>
          </a:p>
        </p:txBody>
      </p:sp>
      <p:grpSp>
        <p:nvGrpSpPr>
          <p:cNvPr id="11" name="Group 10"/>
          <p:cNvGrpSpPr/>
          <p:nvPr/>
        </p:nvGrpSpPr>
        <p:grpSpPr>
          <a:xfrm>
            <a:off x="1919406" y="1636197"/>
            <a:ext cx="5009181" cy="1996692"/>
            <a:chOff x="0" y="0"/>
            <a:chExt cx="4045587" cy="1258900"/>
          </a:xfrm>
        </p:grpSpPr>
        <p:sp>
          <p:nvSpPr>
            <p:cNvPr id="12" name="Text Box 15"/>
            <p:cNvSpPr txBox="1"/>
            <p:nvPr/>
          </p:nvSpPr>
          <p:spPr>
            <a:xfrm rot="170870">
              <a:off x="2018995" y="680314"/>
              <a:ext cx="1322070" cy="337185"/>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kern="1200">
                  <a:solidFill>
                    <a:srgbClr val="000000"/>
                  </a:solidFill>
                  <a:effectLst/>
                  <a:ea typeface="SimSun"/>
                </a:rPr>
                <a:t>Ack</a:t>
              </a:r>
              <a:endParaRPr lang="en-US" sz="1200">
                <a:effectLst/>
                <a:latin typeface="Times New Roman"/>
                <a:ea typeface="SimSun"/>
              </a:endParaRPr>
            </a:p>
          </p:txBody>
        </p:sp>
        <p:grpSp>
          <p:nvGrpSpPr>
            <p:cNvPr id="13" name="Group 12"/>
            <p:cNvGrpSpPr/>
            <p:nvPr/>
          </p:nvGrpSpPr>
          <p:grpSpPr>
            <a:xfrm>
              <a:off x="0" y="0"/>
              <a:ext cx="4045587" cy="1258900"/>
              <a:chOff x="0" y="0"/>
              <a:chExt cx="4045587" cy="1258900"/>
            </a:xfrm>
          </p:grpSpPr>
          <p:sp>
            <p:nvSpPr>
              <p:cNvPr id="14" name="Text Box 15"/>
              <p:cNvSpPr txBox="1"/>
              <p:nvPr/>
            </p:nvSpPr>
            <p:spPr>
              <a:xfrm rot="170870">
                <a:off x="1082649" y="921715"/>
                <a:ext cx="1322070" cy="337185"/>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kern="1200">
                    <a:solidFill>
                      <a:srgbClr val="000000"/>
                    </a:solidFill>
                    <a:effectLst/>
                    <a:ea typeface="SimSun"/>
                  </a:rPr>
                  <a:t>RESET</a:t>
                </a:r>
                <a:endParaRPr lang="en-US" sz="1200">
                  <a:effectLst/>
                  <a:latin typeface="Times New Roman"/>
                  <a:ea typeface="SimSun"/>
                </a:endParaRPr>
              </a:p>
            </p:txBody>
          </p:sp>
          <p:grpSp>
            <p:nvGrpSpPr>
              <p:cNvPr id="15" name="Group 14"/>
              <p:cNvGrpSpPr/>
              <p:nvPr/>
            </p:nvGrpSpPr>
            <p:grpSpPr>
              <a:xfrm>
                <a:off x="0" y="0"/>
                <a:ext cx="4045587" cy="1048106"/>
                <a:chOff x="0" y="0"/>
                <a:chExt cx="4045587" cy="1048106"/>
              </a:xfrm>
            </p:grpSpPr>
            <p:grpSp>
              <p:nvGrpSpPr>
                <p:cNvPr id="16" name="Group 15"/>
                <p:cNvGrpSpPr/>
                <p:nvPr/>
              </p:nvGrpSpPr>
              <p:grpSpPr>
                <a:xfrm>
                  <a:off x="0" y="0"/>
                  <a:ext cx="4045587" cy="890984"/>
                  <a:chOff x="0" y="-29811"/>
                  <a:chExt cx="2790825" cy="605121"/>
                </a:xfrm>
              </p:grpSpPr>
              <p:sp>
                <p:nvSpPr>
                  <p:cNvPr id="19" name="computr2"/>
                  <p:cNvSpPr>
                    <a:spLocks noEditPoints="1" noChangeArrowheads="1"/>
                  </p:cNvSpPr>
                  <p:nvPr/>
                </p:nvSpPr>
                <p:spPr bwMode="auto">
                  <a:xfrm>
                    <a:off x="0" y="0"/>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20" name="computr2"/>
                  <p:cNvSpPr>
                    <a:spLocks noEditPoints="1" noChangeArrowheads="1"/>
                  </p:cNvSpPr>
                  <p:nvPr/>
                </p:nvSpPr>
                <p:spPr bwMode="auto">
                  <a:xfrm>
                    <a:off x="2276475" y="0"/>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21" name="Text Box 14"/>
                  <p:cNvSpPr txBox="1"/>
                  <p:nvPr/>
                </p:nvSpPr>
                <p:spPr>
                  <a:xfrm rot="170870">
                    <a:off x="1418405" y="-29811"/>
                    <a:ext cx="741864" cy="239871"/>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kern="1200">
                        <a:solidFill>
                          <a:srgbClr val="000000"/>
                        </a:solidFill>
                        <a:effectLst/>
                        <a:ea typeface="SimSun"/>
                      </a:rPr>
                      <a:t>Syn</a:t>
                    </a:r>
                    <a:endParaRPr lang="en-US" sz="1200">
                      <a:effectLst/>
                      <a:latin typeface="Times New Roman"/>
                      <a:ea typeface="SimSun"/>
                    </a:endParaRPr>
                  </a:p>
                </p:txBody>
              </p:sp>
              <p:sp>
                <p:nvSpPr>
                  <p:cNvPr id="22" name="Text Box 15"/>
                  <p:cNvSpPr txBox="1"/>
                  <p:nvPr/>
                </p:nvSpPr>
                <p:spPr>
                  <a:xfrm rot="170870">
                    <a:off x="1018431" y="173700"/>
                    <a:ext cx="912094" cy="229254"/>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kern="1200">
                        <a:solidFill>
                          <a:srgbClr val="000000"/>
                        </a:solidFill>
                        <a:effectLst/>
                        <a:ea typeface="SimSun"/>
                      </a:rPr>
                      <a:t>Syn-Ack</a:t>
                    </a:r>
                    <a:endParaRPr lang="en-US" sz="1200">
                      <a:effectLst/>
                      <a:latin typeface="Times New Roman"/>
                      <a:ea typeface="SimSun"/>
                    </a:endParaRPr>
                  </a:p>
                </p:txBody>
              </p:sp>
              <p:cxnSp>
                <p:nvCxnSpPr>
                  <p:cNvPr id="23" name="Straight Arrow Connector 22"/>
                  <p:cNvCxnSpPr/>
                  <p:nvPr/>
                </p:nvCxnSpPr>
                <p:spPr>
                  <a:xfrm flipH="1" flipV="1">
                    <a:off x="584369" y="201455"/>
                    <a:ext cx="161925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09600" y="48972"/>
                    <a:ext cx="1666875"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p:nvPr/>
              </p:nvCxnSpPr>
              <p:spPr>
                <a:xfrm flipH="1" flipV="1">
                  <a:off x="841248" y="936346"/>
                  <a:ext cx="2346960" cy="111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75411" y="592531"/>
                  <a:ext cx="2416305" cy="2244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6814235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childTnLst>
                          </p:cTn>
                        </p:par>
                        <p:par>
                          <p:cTn id="14" fill="hold">
                            <p:stCondLst>
                              <p:cond delay="500"/>
                            </p:stCondLst>
                            <p:childTnLst>
                              <p:par>
                                <p:cTn id="15" presetID="6"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Nmap </a:t>
            </a:r>
            <a:r>
              <a:rPr lang="en-US" b="1" dirty="0"/>
              <a:t>TCP </a:t>
            </a:r>
            <a:r>
              <a:rPr lang="en-US" b="1" dirty="0" smtClean="0"/>
              <a:t>Port </a:t>
            </a:r>
            <a:r>
              <a:rPr lang="en-US" b="1" dirty="0"/>
              <a:t>S</a:t>
            </a:r>
            <a:r>
              <a:rPr lang="en-US" b="1" dirty="0" smtClean="0"/>
              <a:t>can </a:t>
            </a:r>
            <a:r>
              <a:rPr lang="en-US" b="1" dirty="0"/>
              <a:t>Types:</a:t>
            </a:r>
            <a:br>
              <a:rPr lang="en-US" b="1" dirty="0"/>
            </a:br>
            <a:r>
              <a:rPr lang="en-US" b="1" dirty="0"/>
              <a:t>SYN Scan</a:t>
            </a:r>
          </a:p>
        </p:txBody>
      </p:sp>
      <p:sp>
        <p:nvSpPr>
          <p:cNvPr id="3" name="Content Placeholder 2"/>
          <p:cNvSpPr>
            <a:spLocks noGrp="1"/>
          </p:cNvSpPr>
          <p:nvPr>
            <p:ph idx="1"/>
          </p:nvPr>
        </p:nvSpPr>
        <p:spPr/>
        <p:txBody>
          <a:bodyPr>
            <a:normAutofit fontScale="92500" lnSpcReduction="20000"/>
          </a:bodyPr>
          <a:lstStyle/>
          <a:p>
            <a:r>
              <a:rPr lang="en-US" dirty="0"/>
              <a:t>SYN </a:t>
            </a:r>
            <a:r>
              <a:rPr lang="en-US" dirty="0" smtClean="0"/>
              <a:t>scan sometimes </a:t>
            </a:r>
            <a:r>
              <a:rPr lang="en-US" dirty="0"/>
              <a:t>called "</a:t>
            </a:r>
            <a:r>
              <a:rPr lang="en-US" dirty="0" smtClean="0"/>
              <a:t>half-</a:t>
            </a:r>
            <a:r>
              <a:rPr lang="en-US" dirty="0" err="1" smtClean="0"/>
              <a:t>open</a:t>
            </a:r>
            <a:r>
              <a:rPr lang="en-US" dirty="0" err="1"/>
              <a:t>"'or</a:t>
            </a:r>
            <a:r>
              <a:rPr lang="en-US" dirty="0"/>
              <a:t> </a:t>
            </a:r>
            <a:r>
              <a:rPr lang="en-US" dirty="0" smtClean="0"/>
              <a:t>“SYN Stealth” scan </a:t>
            </a:r>
            <a:r>
              <a:rPr lang="en-US" dirty="0"/>
              <a:t>invoked with </a:t>
            </a:r>
            <a:r>
              <a:rPr lang="en-US" b="1" dirty="0"/>
              <a:t>-</a:t>
            </a:r>
            <a:r>
              <a:rPr lang="en-US" b="1" dirty="0" err="1"/>
              <a:t>sS</a:t>
            </a:r>
            <a:endParaRPr lang="en-US" b="1" dirty="0"/>
          </a:p>
          <a:p>
            <a:pPr lvl="2"/>
            <a:r>
              <a:rPr lang="en-US" dirty="0" smtClean="0"/>
              <a:t>SYN-ACK response=open</a:t>
            </a:r>
            <a:endParaRPr lang="en-US" dirty="0"/>
          </a:p>
          <a:p>
            <a:pPr lvl="2"/>
            <a:r>
              <a:rPr lang="en-US" dirty="0" smtClean="0"/>
              <a:t>RST response </a:t>
            </a:r>
            <a:r>
              <a:rPr lang="en-US" dirty="0"/>
              <a:t>=</a:t>
            </a:r>
            <a:r>
              <a:rPr lang="en-US" dirty="0" smtClean="0"/>
              <a:t> </a:t>
            </a:r>
            <a:r>
              <a:rPr lang="en-US" dirty="0"/>
              <a:t>c</a:t>
            </a:r>
            <a:r>
              <a:rPr lang="en-US" dirty="0" smtClean="0"/>
              <a:t>losed</a:t>
            </a:r>
            <a:endParaRPr lang="en-US" dirty="0"/>
          </a:p>
          <a:p>
            <a:pPr lvl="2"/>
            <a:r>
              <a:rPr lang="en-US" dirty="0"/>
              <a:t>N</a:t>
            </a:r>
            <a:r>
              <a:rPr lang="en-US" dirty="0" smtClean="0"/>
              <a:t>o </a:t>
            </a:r>
            <a:r>
              <a:rPr lang="en-US" dirty="0"/>
              <a:t>response = </a:t>
            </a:r>
            <a:r>
              <a:rPr lang="en-US" dirty="0" smtClean="0"/>
              <a:t>filtered</a:t>
            </a:r>
          </a:p>
          <a:p>
            <a:r>
              <a:rPr lang="en-US" sz="3600" dirty="0" smtClean="0"/>
              <a:t>Often, </a:t>
            </a:r>
            <a:r>
              <a:rPr lang="en-US" sz="3600" dirty="0"/>
              <a:t>not </a:t>
            </a:r>
            <a:r>
              <a:rPr lang="en-US" dirty="0" smtClean="0"/>
              <a:t>logged </a:t>
            </a:r>
            <a:r>
              <a:rPr lang="en-US" sz="3600" dirty="0"/>
              <a:t>on the end </a:t>
            </a:r>
            <a:r>
              <a:rPr lang="en-US" dirty="0" smtClean="0"/>
              <a:t>system because </a:t>
            </a:r>
            <a:r>
              <a:rPr lang="en-US" sz="4000" dirty="0" smtClean="0"/>
              <a:t>there </a:t>
            </a:r>
            <a:r>
              <a:rPr lang="en-US" dirty="0"/>
              <a:t>is </a:t>
            </a:r>
            <a:r>
              <a:rPr lang="en-US" dirty="0" smtClean="0"/>
              <a:t>no connection</a:t>
            </a:r>
            <a:endParaRPr lang="en-US" dirty="0"/>
          </a:p>
          <a:p>
            <a:r>
              <a:rPr lang="en-US" sz="3600" dirty="0" smtClean="0"/>
              <a:t>Firewalls</a:t>
            </a:r>
            <a:r>
              <a:rPr lang="en-US" sz="3600" dirty="0"/>
              <a:t>, IDS sensors, and </a:t>
            </a:r>
            <a:r>
              <a:rPr lang="en-US" sz="3600" dirty="0" smtClean="0"/>
              <a:t>IPS </a:t>
            </a:r>
            <a:r>
              <a:rPr lang="en-US" sz="3600" dirty="0"/>
              <a:t>tools </a:t>
            </a:r>
            <a:r>
              <a:rPr lang="en-US" sz="3600" dirty="0" smtClean="0"/>
              <a:t>may still detect </a:t>
            </a:r>
            <a:r>
              <a:rPr lang="en-US" sz="3600" dirty="0"/>
              <a:t>it</a:t>
            </a:r>
          </a:p>
          <a:p>
            <a:r>
              <a:rPr lang="en-US" dirty="0" smtClean="0"/>
              <a:t>Requires </a:t>
            </a:r>
            <a:r>
              <a:rPr lang="en-US" sz="3600" dirty="0" smtClean="0"/>
              <a:t>root </a:t>
            </a:r>
            <a:r>
              <a:rPr lang="en-US" dirty="0"/>
              <a:t>privileges</a:t>
            </a:r>
          </a:p>
        </p:txBody>
      </p:sp>
      <p:grpSp>
        <p:nvGrpSpPr>
          <p:cNvPr id="4" name="Group 3"/>
          <p:cNvGrpSpPr/>
          <p:nvPr/>
        </p:nvGrpSpPr>
        <p:grpSpPr>
          <a:xfrm>
            <a:off x="4724400" y="2362200"/>
            <a:ext cx="4045587" cy="1019175"/>
            <a:chOff x="0" y="0"/>
            <a:chExt cx="4045587" cy="1019411"/>
          </a:xfrm>
        </p:grpSpPr>
        <p:sp>
          <p:nvSpPr>
            <p:cNvPr id="5" name="Text Box 15"/>
            <p:cNvSpPr txBox="1"/>
            <p:nvPr/>
          </p:nvSpPr>
          <p:spPr>
            <a:xfrm rot="532435">
              <a:off x="1476308" y="682226"/>
              <a:ext cx="1322070" cy="337185"/>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kern="1200">
                  <a:solidFill>
                    <a:srgbClr val="000000"/>
                  </a:solidFill>
                  <a:effectLst/>
                  <a:ea typeface="SimSun"/>
                </a:rPr>
                <a:t>RESET</a:t>
              </a:r>
              <a:endParaRPr lang="en-US" sz="1200">
                <a:effectLst/>
                <a:latin typeface="Times New Roman"/>
                <a:ea typeface="SimSun"/>
              </a:endParaRPr>
            </a:p>
          </p:txBody>
        </p:sp>
        <p:grpSp>
          <p:nvGrpSpPr>
            <p:cNvPr id="6" name="Group 5"/>
            <p:cNvGrpSpPr/>
            <p:nvPr/>
          </p:nvGrpSpPr>
          <p:grpSpPr>
            <a:xfrm>
              <a:off x="0" y="0"/>
              <a:ext cx="4045587" cy="890984"/>
              <a:chOff x="0" y="0"/>
              <a:chExt cx="4045587" cy="890984"/>
            </a:xfrm>
          </p:grpSpPr>
          <p:grpSp>
            <p:nvGrpSpPr>
              <p:cNvPr id="7" name="Group 6"/>
              <p:cNvGrpSpPr/>
              <p:nvPr/>
            </p:nvGrpSpPr>
            <p:grpSpPr>
              <a:xfrm>
                <a:off x="0" y="0"/>
                <a:ext cx="4045587" cy="890984"/>
                <a:chOff x="0" y="-29811"/>
                <a:chExt cx="2790825" cy="605121"/>
              </a:xfrm>
            </p:grpSpPr>
            <p:sp>
              <p:nvSpPr>
                <p:cNvPr id="9" name="computr2"/>
                <p:cNvSpPr>
                  <a:spLocks noEditPoints="1" noChangeArrowheads="1"/>
                </p:cNvSpPr>
                <p:nvPr/>
              </p:nvSpPr>
              <p:spPr bwMode="auto">
                <a:xfrm>
                  <a:off x="0" y="0"/>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10" name="computr2"/>
                <p:cNvSpPr>
                  <a:spLocks noEditPoints="1" noChangeArrowheads="1"/>
                </p:cNvSpPr>
                <p:nvPr/>
              </p:nvSpPr>
              <p:spPr bwMode="auto">
                <a:xfrm>
                  <a:off x="2276475" y="0"/>
                  <a:ext cx="514350" cy="57531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11" name="Text Box 14"/>
                <p:cNvSpPr txBox="1"/>
                <p:nvPr/>
              </p:nvSpPr>
              <p:spPr>
                <a:xfrm rot="170870">
                  <a:off x="1418405" y="-29811"/>
                  <a:ext cx="741864" cy="239871"/>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kern="1200">
                      <a:solidFill>
                        <a:srgbClr val="000000"/>
                      </a:solidFill>
                      <a:effectLst/>
                      <a:ea typeface="SimSun"/>
                    </a:rPr>
                    <a:t>Syn</a:t>
                  </a:r>
                  <a:endParaRPr lang="en-US" sz="1200">
                    <a:effectLst/>
                    <a:latin typeface="Times New Roman"/>
                    <a:ea typeface="SimSun"/>
                  </a:endParaRPr>
                </a:p>
              </p:txBody>
            </p:sp>
            <p:sp>
              <p:nvSpPr>
                <p:cNvPr id="12" name="Text Box 15"/>
                <p:cNvSpPr txBox="1"/>
                <p:nvPr/>
              </p:nvSpPr>
              <p:spPr>
                <a:xfrm rot="170870">
                  <a:off x="1018431" y="173700"/>
                  <a:ext cx="912094" cy="229254"/>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kern="1200">
                      <a:solidFill>
                        <a:srgbClr val="000000"/>
                      </a:solidFill>
                      <a:effectLst/>
                      <a:ea typeface="SimSun"/>
                    </a:rPr>
                    <a:t>Syn-Ack</a:t>
                  </a:r>
                  <a:endParaRPr lang="en-US" sz="1200">
                    <a:effectLst/>
                    <a:latin typeface="Times New Roman"/>
                    <a:ea typeface="SimSun"/>
                  </a:endParaRPr>
                </a:p>
              </p:txBody>
            </p:sp>
            <p:cxnSp>
              <p:nvCxnSpPr>
                <p:cNvPr id="13" name="Straight Arrow Connector 12"/>
                <p:cNvCxnSpPr/>
                <p:nvPr/>
              </p:nvCxnSpPr>
              <p:spPr>
                <a:xfrm flipH="1" flipV="1">
                  <a:off x="584369" y="201455"/>
                  <a:ext cx="161925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9600" y="48972"/>
                  <a:ext cx="1666875"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a:off x="775411" y="592531"/>
                <a:ext cx="2416305" cy="2244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890438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Additional Nmap TCP Scan</a:t>
            </a:r>
            <a:br>
              <a:rPr lang="en-US" b="1" dirty="0"/>
            </a:br>
            <a:r>
              <a:rPr lang="en-US" b="1" dirty="0"/>
              <a:t>Options</a:t>
            </a:r>
          </a:p>
        </p:txBody>
      </p:sp>
      <p:sp>
        <p:nvSpPr>
          <p:cNvPr id="3" name="Content Placeholder 2"/>
          <p:cNvSpPr>
            <a:spLocks noGrp="1"/>
          </p:cNvSpPr>
          <p:nvPr>
            <p:ph idx="1"/>
          </p:nvPr>
        </p:nvSpPr>
        <p:spPr/>
        <p:txBody>
          <a:bodyPr>
            <a:normAutofit fontScale="77500" lnSpcReduction="20000"/>
          </a:bodyPr>
          <a:lstStyle/>
          <a:p>
            <a:r>
              <a:rPr lang="en-US" b="1" dirty="0"/>
              <a:t>ACK Scan (-</a:t>
            </a:r>
            <a:r>
              <a:rPr lang="en-US" b="1" dirty="0" err="1"/>
              <a:t>sA</a:t>
            </a:r>
            <a:r>
              <a:rPr lang="en-US" b="1" dirty="0"/>
              <a:t>)</a:t>
            </a:r>
          </a:p>
          <a:p>
            <a:pPr lvl="1"/>
            <a:r>
              <a:rPr lang="en-US" dirty="0"/>
              <a:t>U</a:t>
            </a:r>
            <a:r>
              <a:rPr lang="en-US" dirty="0" smtClean="0"/>
              <a:t>seful </a:t>
            </a:r>
            <a:r>
              <a:rPr lang="en-US" dirty="0"/>
              <a:t>in scanning through an </a:t>
            </a:r>
            <a:r>
              <a:rPr lang="en-US" dirty="0" smtClean="0"/>
              <a:t>"established" filter </a:t>
            </a:r>
            <a:r>
              <a:rPr lang="en-US" dirty="0"/>
              <a:t>on a </a:t>
            </a:r>
            <a:r>
              <a:rPr lang="en-US" dirty="0" smtClean="0"/>
              <a:t>router </a:t>
            </a:r>
          </a:p>
          <a:p>
            <a:pPr lvl="1"/>
            <a:r>
              <a:rPr lang="en-US" dirty="0" smtClean="0"/>
              <a:t>But</a:t>
            </a:r>
            <a:r>
              <a:rPr lang="en-US" dirty="0"/>
              <a:t>, doesn't reliably tell us if a </a:t>
            </a:r>
            <a:r>
              <a:rPr lang="en-US" dirty="0" smtClean="0"/>
              <a:t>port </a:t>
            </a:r>
            <a:r>
              <a:rPr lang="en-US" dirty="0"/>
              <a:t>is open or closed</a:t>
            </a:r>
            <a:r>
              <a:rPr lang="en-US" dirty="0" smtClean="0"/>
              <a:t>... instead </a:t>
            </a:r>
            <a:r>
              <a:rPr lang="en-US" dirty="0"/>
              <a:t>it is useful for </a:t>
            </a:r>
            <a:r>
              <a:rPr lang="en-US" dirty="0" smtClean="0"/>
              <a:t>identifying </a:t>
            </a:r>
            <a:r>
              <a:rPr lang="en-US" dirty="0"/>
              <a:t>hosts </a:t>
            </a:r>
            <a:r>
              <a:rPr lang="en-US" dirty="0" smtClean="0"/>
              <a:t> (network mapping)</a:t>
            </a:r>
          </a:p>
          <a:p>
            <a:r>
              <a:rPr lang="en-US" b="1" dirty="0"/>
              <a:t>FIN </a:t>
            </a:r>
            <a:r>
              <a:rPr lang="en-US" sz="2800" b="1" dirty="0"/>
              <a:t>Scan </a:t>
            </a:r>
            <a:r>
              <a:rPr lang="en-US" b="1" dirty="0"/>
              <a:t>(-</a:t>
            </a:r>
            <a:r>
              <a:rPr lang="en-US" b="1" dirty="0" err="1"/>
              <a:t>sF</a:t>
            </a:r>
            <a:r>
              <a:rPr lang="en-US" b="1" dirty="0"/>
              <a:t>)</a:t>
            </a:r>
          </a:p>
          <a:p>
            <a:pPr lvl="1"/>
            <a:r>
              <a:rPr lang="en-US" dirty="0"/>
              <a:t>Set FIN bit of all scan packets</a:t>
            </a:r>
          </a:p>
          <a:p>
            <a:r>
              <a:rPr lang="en-US" sz="2800" b="1" dirty="0"/>
              <a:t>Null Scan (-</a:t>
            </a:r>
            <a:r>
              <a:rPr lang="en-US" sz="2800" b="1" dirty="0" err="1"/>
              <a:t>sN</a:t>
            </a:r>
            <a:r>
              <a:rPr lang="en-US" sz="2800" b="1" dirty="0"/>
              <a:t>)</a:t>
            </a:r>
          </a:p>
          <a:p>
            <a:pPr lvl="1"/>
            <a:r>
              <a:rPr lang="en-US" dirty="0"/>
              <a:t>Set all control bits to 0 (Null)</a:t>
            </a:r>
          </a:p>
          <a:p>
            <a:r>
              <a:rPr lang="en-US" sz="3100" b="1" dirty="0"/>
              <a:t>Xmas Tree Scan (-</a:t>
            </a:r>
            <a:r>
              <a:rPr lang="en-US" sz="3100" b="1" dirty="0" err="1"/>
              <a:t>sX</a:t>
            </a:r>
            <a:r>
              <a:rPr lang="en-US" sz="3100" b="1" dirty="0"/>
              <a:t>) </a:t>
            </a:r>
          </a:p>
          <a:p>
            <a:pPr lvl="1"/>
            <a:r>
              <a:rPr lang="en-US" dirty="0"/>
              <a:t>Set FIN, PSH, and URG, "lighting up the packet like a Christmas  tree“</a:t>
            </a:r>
          </a:p>
          <a:p>
            <a:r>
              <a:rPr lang="en-US" sz="3100" b="1" dirty="0" err="1"/>
              <a:t>Maimon</a:t>
            </a:r>
            <a:r>
              <a:rPr lang="en-US" sz="3100" b="1" dirty="0"/>
              <a:t> Scan (-</a:t>
            </a:r>
            <a:r>
              <a:rPr lang="en-US" sz="3100" b="1" dirty="0" err="1"/>
              <a:t>sM</a:t>
            </a:r>
            <a:r>
              <a:rPr lang="en-US" sz="3100" b="1" dirty="0"/>
              <a:t>)</a:t>
            </a:r>
          </a:p>
          <a:p>
            <a:pPr lvl="1"/>
            <a:r>
              <a:rPr lang="en-US" dirty="0"/>
              <a:t>Set FIN and ACK bits</a:t>
            </a:r>
          </a:p>
        </p:txBody>
      </p:sp>
    </p:spTree>
    <p:extLst>
      <p:ext uri="{BB962C8B-B14F-4D97-AF65-F5344CB8AC3E}">
        <p14:creationId xmlns:p14="http://schemas.microsoft.com/office/powerpoint/2010/main" val="34867461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Custom Control </a:t>
            </a:r>
            <a:r>
              <a:rPr lang="en-US" b="1" dirty="0"/>
              <a:t>Bits in Scans</a:t>
            </a:r>
          </a:p>
        </p:txBody>
      </p:sp>
      <p:sp>
        <p:nvSpPr>
          <p:cNvPr id="3" name="Content Placeholder 2"/>
          <p:cNvSpPr>
            <a:spLocks noGrp="1"/>
          </p:cNvSpPr>
          <p:nvPr>
            <p:ph idx="1"/>
          </p:nvPr>
        </p:nvSpPr>
        <p:spPr/>
        <p:txBody>
          <a:bodyPr/>
          <a:lstStyle/>
          <a:p>
            <a:r>
              <a:rPr lang="en-US" dirty="0"/>
              <a:t>To generate flags with your own desired </a:t>
            </a:r>
            <a:r>
              <a:rPr lang="en-US" dirty="0" smtClean="0"/>
              <a:t>TCP Control Bits</a:t>
            </a:r>
            <a:r>
              <a:rPr lang="en-US" dirty="0"/>
              <a:t>, use</a:t>
            </a:r>
            <a:r>
              <a:rPr lang="en-US" dirty="0" smtClean="0"/>
              <a:t>:</a:t>
            </a:r>
          </a:p>
          <a:p>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scanflags</a:t>
            </a:r>
            <a:endParaRPr lang="en-US" dirty="0" smtClean="0">
              <a:latin typeface="Courier New" pitchFamily="49" charset="0"/>
              <a:cs typeface="Courier New" pitchFamily="49" charset="0"/>
            </a:endParaRPr>
          </a:p>
          <a:p>
            <a:pPr marL="0" indent="0">
              <a:buNone/>
            </a:pPr>
            <a:r>
              <a:rPr lang="en-US" sz="2000" dirty="0" smtClean="0">
                <a:latin typeface="Courier New" pitchFamily="49" charset="0"/>
                <a:cs typeface="Courier New" pitchFamily="49" charset="0"/>
              </a:rPr>
              <a:t>[URG | ACK </a:t>
            </a:r>
            <a:r>
              <a:rPr lang="en-US" sz="2000" dirty="0">
                <a:latin typeface="Courier New" pitchFamily="49" charset="0"/>
                <a:cs typeface="Courier New" pitchFamily="49" charset="0"/>
              </a:rPr>
              <a:t>|</a:t>
            </a:r>
            <a:r>
              <a:rPr lang="en-US" sz="2000" dirty="0" smtClean="0">
                <a:latin typeface="Courier New" pitchFamily="49" charset="0"/>
                <a:cs typeface="Courier New" pitchFamily="49" charset="0"/>
              </a:rPr>
              <a:t> RST | SYN | FIN | ECE | CWR |ALL|NONE]</a:t>
            </a:r>
          </a:p>
          <a:p>
            <a:pPr lvl="1"/>
            <a:r>
              <a:rPr lang="en-US" sz="1600" dirty="0"/>
              <a:t>Include the </a:t>
            </a:r>
            <a:r>
              <a:rPr lang="en-US" sz="1600" dirty="0" smtClean="0"/>
              <a:t>three letter </a:t>
            </a:r>
            <a:r>
              <a:rPr lang="en-US" sz="1600" dirty="0"/>
              <a:t>reference for your </a:t>
            </a:r>
            <a:r>
              <a:rPr lang="en-US" sz="1600" dirty="0" smtClean="0"/>
              <a:t>desired control bits, </a:t>
            </a:r>
            <a:r>
              <a:rPr lang="en-US" sz="1600" dirty="0"/>
              <a:t>in any </a:t>
            </a:r>
            <a:r>
              <a:rPr lang="en-US" sz="1600" dirty="0" smtClean="0"/>
              <a:t>order </a:t>
            </a:r>
            <a:r>
              <a:rPr lang="en-US" sz="1600" dirty="0"/>
              <a:t>(</a:t>
            </a:r>
            <a:r>
              <a:rPr lang="en-US" sz="1600" dirty="0" smtClean="0"/>
              <a:t>or </a:t>
            </a:r>
            <a:r>
              <a:rPr lang="en-US" sz="1600" dirty="0"/>
              <a:t>ALL </a:t>
            </a:r>
            <a:r>
              <a:rPr lang="en-US" sz="1600" dirty="0" smtClean="0"/>
              <a:t>or NONE</a:t>
            </a:r>
            <a:r>
              <a:rPr lang="en-US" sz="1600" dirty="0"/>
              <a:t>)</a:t>
            </a:r>
          </a:p>
          <a:p>
            <a:pPr lvl="1"/>
            <a:r>
              <a:rPr lang="en-US" sz="1600" dirty="0" smtClean="0"/>
              <a:t> For </a:t>
            </a:r>
            <a:r>
              <a:rPr lang="en-US" sz="1600" dirty="0"/>
              <a:t>e</a:t>
            </a:r>
            <a:r>
              <a:rPr lang="en-US" sz="1600" dirty="0" smtClean="0"/>
              <a:t>xample</a:t>
            </a:r>
            <a:r>
              <a:rPr lang="en-US" sz="1600" dirty="0"/>
              <a:t>, </a:t>
            </a:r>
            <a:r>
              <a:rPr lang="en-US" sz="1600" dirty="0" smtClean="0"/>
              <a:t>to </a:t>
            </a:r>
            <a:r>
              <a:rPr lang="en-US" sz="1600" dirty="0"/>
              <a:t>send a </a:t>
            </a:r>
            <a:r>
              <a:rPr lang="en-US" sz="1600" dirty="0" smtClean="0"/>
              <a:t>SYN</a:t>
            </a:r>
            <a:r>
              <a:rPr lang="en-US" sz="1600" dirty="0"/>
              <a:t>, PSH, </a:t>
            </a:r>
            <a:r>
              <a:rPr lang="en-US" sz="1600" dirty="0" smtClean="0"/>
              <a:t>ACK </a:t>
            </a:r>
            <a:r>
              <a:rPr lang="en-US" sz="1600" dirty="0"/>
              <a:t>packet </a:t>
            </a:r>
            <a:r>
              <a:rPr lang="en-US" sz="1600" dirty="0" smtClean="0"/>
              <a:t>to port </a:t>
            </a:r>
            <a:r>
              <a:rPr lang="en-US" sz="1600" dirty="0"/>
              <a:t>139 on </a:t>
            </a:r>
            <a:r>
              <a:rPr lang="en-US" sz="1600" dirty="0" smtClean="0"/>
              <a:t>10.144.30.40, </a:t>
            </a:r>
            <a:r>
              <a:rPr lang="en-US" sz="1600" dirty="0"/>
              <a:t>you </a:t>
            </a:r>
            <a:r>
              <a:rPr lang="en-US" sz="1600" dirty="0" smtClean="0"/>
              <a:t>could </a:t>
            </a:r>
            <a:r>
              <a:rPr lang="en-US" sz="1600" dirty="0"/>
              <a:t>run:</a:t>
            </a:r>
          </a:p>
          <a:p>
            <a:pPr marL="0" indent="0">
              <a:buNone/>
            </a:pPr>
            <a:r>
              <a:rPr lang="en-US" sz="2000" dirty="0" smtClean="0">
                <a:latin typeface="Courier New" pitchFamily="49" charset="0"/>
                <a:cs typeface="Courier New" pitchFamily="49" charset="0"/>
              </a:rPr>
              <a:t>#Nmap --</a:t>
            </a:r>
            <a:r>
              <a:rPr lang="en-US" sz="2000" dirty="0" err="1" smtClean="0">
                <a:latin typeface="Courier New" pitchFamily="49" charset="0"/>
                <a:cs typeface="Courier New" pitchFamily="49" charset="0"/>
              </a:rPr>
              <a:t>scanflags</a:t>
            </a:r>
            <a:r>
              <a:rPr lang="en-US" sz="2000" dirty="0" smtClean="0">
                <a:latin typeface="Courier New" pitchFamily="49" charset="0"/>
                <a:cs typeface="Courier New" pitchFamily="49" charset="0"/>
              </a:rPr>
              <a:t> SYNPSHACK </a:t>
            </a:r>
            <a:r>
              <a:rPr lang="en-US" sz="2000" dirty="0">
                <a:latin typeface="Courier New" pitchFamily="49" charset="0"/>
                <a:cs typeface="Courier New" pitchFamily="49" charset="0"/>
              </a:rPr>
              <a:t>-</a:t>
            </a:r>
            <a:r>
              <a:rPr lang="en-US" sz="2000" dirty="0" smtClean="0">
                <a:latin typeface="Courier New" pitchFamily="49" charset="0"/>
                <a:cs typeface="Courier New" pitchFamily="49" charset="0"/>
              </a:rPr>
              <a:t>p 139 10.144.30.40</a:t>
            </a:r>
          </a:p>
          <a:p>
            <a:r>
              <a:rPr lang="en-US" dirty="0"/>
              <a:t> Nmap is growing into a packet crafting tool</a:t>
            </a:r>
          </a:p>
        </p:txBody>
      </p:sp>
    </p:spTree>
    <p:extLst>
      <p:ext uri="{BB962C8B-B14F-4D97-AF65-F5344CB8AC3E}">
        <p14:creationId xmlns:p14="http://schemas.microsoft.com/office/powerpoint/2010/main" val="8110081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Nmap UDP Scans</a:t>
            </a:r>
          </a:p>
        </p:txBody>
      </p:sp>
      <p:sp>
        <p:nvSpPr>
          <p:cNvPr id="3" name="Content Placeholder 2"/>
          <p:cNvSpPr>
            <a:spLocks noGrp="1"/>
          </p:cNvSpPr>
          <p:nvPr>
            <p:ph idx="1"/>
          </p:nvPr>
        </p:nvSpPr>
        <p:spPr/>
        <p:txBody>
          <a:bodyPr/>
          <a:lstStyle/>
          <a:p>
            <a:r>
              <a:rPr lang="en-US" dirty="0"/>
              <a:t>Far less </a:t>
            </a:r>
            <a:r>
              <a:rPr lang="en-US" dirty="0" smtClean="0"/>
              <a:t>options </a:t>
            </a:r>
            <a:r>
              <a:rPr lang="en-US" dirty="0"/>
              <a:t>than with TCP </a:t>
            </a:r>
            <a:endParaRPr lang="en-US" dirty="0" smtClean="0"/>
          </a:p>
          <a:p>
            <a:r>
              <a:rPr lang="en-US" dirty="0" smtClean="0"/>
              <a:t>Invoked </a:t>
            </a:r>
            <a:r>
              <a:rPr lang="en-US" dirty="0"/>
              <a:t>with the -</a:t>
            </a:r>
            <a:r>
              <a:rPr lang="en-US" b="1" dirty="0" err="1"/>
              <a:t>sU</a:t>
            </a:r>
            <a:r>
              <a:rPr lang="en-US" dirty="0"/>
              <a:t> </a:t>
            </a:r>
            <a:r>
              <a:rPr lang="en-US" dirty="0" smtClean="0"/>
              <a:t>option</a:t>
            </a:r>
          </a:p>
          <a:p>
            <a:r>
              <a:rPr lang="en-US" dirty="0"/>
              <a:t>S</a:t>
            </a:r>
            <a:r>
              <a:rPr lang="en-US" dirty="0" smtClean="0"/>
              <a:t>ends </a:t>
            </a:r>
            <a:r>
              <a:rPr lang="en-US" dirty="0"/>
              <a:t>UDP packet with no payload to target for most ports</a:t>
            </a:r>
          </a:p>
        </p:txBody>
      </p:sp>
    </p:spTree>
    <p:extLst>
      <p:ext uri="{BB962C8B-B14F-4D97-AF65-F5344CB8AC3E}">
        <p14:creationId xmlns:p14="http://schemas.microsoft.com/office/powerpoint/2010/main" val="28598119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 Handling Large Scans by</a:t>
            </a:r>
            <a:br>
              <a:rPr lang="en-US" dirty="0"/>
            </a:br>
            <a:r>
              <a:rPr lang="en-US" dirty="0" smtClean="0"/>
              <a:t>Limiting Scope ---1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Numerous approaches </a:t>
            </a:r>
            <a:r>
              <a:rPr lang="en-US" dirty="0"/>
              <a:t>ta dealing with very </a:t>
            </a:r>
            <a:r>
              <a:rPr lang="en-US" dirty="0" smtClean="0"/>
              <a:t>large scans</a:t>
            </a:r>
            <a:r>
              <a:rPr lang="en-US" dirty="0"/>
              <a:t>, </a:t>
            </a:r>
            <a:r>
              <a:rPr lang="en-US" dirty="0" smtClean="0"/>
              <a:t>some of which includes </a:t>
            </a:r>
            <a:r>
              <a:rPr lang="en-US" dirty="0"/>
              <a:t>cutting dawn </a:t>
            </a:r>
            <a:r>
              <a:rPr lang="en-US" dirty="0" smtClean="0"/>
              <a:t>the number </a:t>
            </a:r>
            <a:r>
              <a:rPr lang="en-US" dirty="0"/>
              <a:t>of </a:t>
            </a:r>
            <a:r>
              <a:rPr lang="en-US" dirty="0" smtClean="0"/>
              <a:t>ports </a:t>
            </a:r>
            <a:r>
              <a:rPr lang="en-US" dirty="0"/>
              <a:t>measured</a:t>
            </a:r>
          </a:p>
          <a:p>
            <a:pPr marL="514350" indent="-514350">
              <a:buFont typeface="+mj-lt"/>
              <a:buAutoNum type="arabicParenR"/>
            </a:pPr>
            <a:r>
              <a:rPr lang="en-US" dirty="0" smtClean="0"/>
              <a:t>Sample </a:t>
            </a:r>
            <a:r>
              <a:rPr lang="en-US" dirty="0"/>
              <a:t>a subset </a:t>
            </a:r>
            <a:r>
              <a:rPr lang="en-US" dirty="0" smtClean="0"/>
              <a:t>of </a:t>
            </a:r>
            <a:r>
              <a:rPr lang="en-US" dirty="0"/>
              <a:t>target machines</a:t>
            </a:r>
          </a:p>
          <a:p>
            <a:pPr lvl="1"/>
            <a:r>
              <a:rPr lang="en-US" dirty="0" smtClean="0"/>
              <a:t>Look </a:t>
            </a:r>
            <a:r>
              <a:rPr lang="en-US" dirty="0"/>
              <a:t>for representative targets</a:t>
            </a:r>
          </a:p>
          <a:p>
            <a:pPr lvl="1"/>
            <a:r>
              <a:rPr lang="en-US" b="1" dirty="0"/>
              <a:t>Downside</a:t>
            </a:r>
            <a:r>
              <a:rPr lang="en-US" dirty="0"/>
              <a:t>: </a:t>
            </a:r>
            <a:r>
              <a:rPr lang="en-US" dirty="0" smtClean="0"/>
              <a:t>How </a:t>
            </a:r>
            <a:r>
              <a:rPr lang="en-US" dirty="0"/>
              <a:t>representative is the sample, really?</a:t>
            </a:r>
          </a:p>
          <a:p>
            <a:pPr marL="514350" indent="-514350">
              <a:buFont typeface="+mj-lt"/>
              <a:buAutoNum type="arabicParenR"/>
            </a:pPr>
            <a:r>
              <a:rPr lang="en-US" dirty="0" smtClean="0"/>
              <a:t>Sample target </a:t>
            </a:r>
            <a:r>
              <a:rPr lang="en-US" dirty="0"/>
              <a:t>ports</a:t>
            </a:r>
          </a:p>
          <a:p>
            <a:r>
              <a:rPr lang="en-US" dirty="0" smtClean="0"/>
              <a:t>Look for </a:t>
            </a:r>
            <a:r>
              <a:rPr lang="en-US" dirty="0"/>
              <a:t>most interesting ports, </a:t>
            </a:r>
            <a:r>
              <a:rPr lang="en-US" dirty="0" smtClean="0"/>
              <a:t>such </a:t>
            </a:r>
            <a:r>
              <a:rPr lang="en-US" dirty="0"/>
              <a:t>as TCP </a:t>
            </a:r>
            <a:r>
              <a:rPr lang="en-US" dirty="0" smtClean="0"/>
              <a:t>21,22,23</a:t>
            </a:r>
            <a:r>
              <a:rPr lang="en-US" dirty="0"/>
              <a:t>,</a:t>
            </a:r>
          </a:p>
          <a:p>
            <a:pPr lvl="1"/>
            <a:r>
              <a:rPr lang="en-US" dirty="0"/>
              <a:t>25, 80, </a:t>
            </a:r>
            <a:r>
              <a:rPr lang="en-US" dirty="0" smtClean="0"/>
              <a:t>135</a:t>
            </a:r>
            <a:r>
              <a:rPr lang="en-US" dirty="0"/>
              <a:t>, </a:t>
            </a:r>
            <a:r>
              <a:rPr lang="en-US" dirty="0" smtClean="0"/>
              <a:t>137</a:t>
            </a:r>
            <a:r>
              <a:rPr lang="en-US" dirty="0"/>
              <a:t>, </a:t>
            </a:r>
            <a:r>
              <a:rPr lang="en-US" dirty="0" smtClean="0"/>
              <a:t>139,443</a:t>
            </a:r>
            <a:r>
              <a:rPr lang="en-US" dirty="0"/>
              <a:t>, 445, etc.</a:t>
            </a:r>
          </a:p>
          <a:p>
            <a:pPr lvl="1"/>
            <a:r>
              <a:rPr lang="en-US" b="1" dirty="0" smtClean="0"/>
              <a:t>Downside</a:t>
            </a:r>
            <a:r>
              <a:rPr lang="en-US" dirty="0"/>
              <a:t>: What about other ports?</a:t>
            </a:r>
          </a:p>
        </p:txBody>
      </p:sp>
    </p:spTree>
    <p:extLst>
      <p:ext uri="{BB962C8B-B14F-4D97-AF65-F5344CB8AC3E}">
        <p14:creationId xmlns:p14="http://schemas.microsoft.com/office/powerpoint/2010/main" val="2818522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a:t>
            </a:r>
            <a:r>
              <a:rPr lang="en-US" b="1" dirty="0" smtClean="0"/>
              <a:t>xercise</a:t>
            </a:r>
            <a:r>
              <a:rPr lang="en-US" b="1" dirty="0"/>
              <a:t>: </a:t>
            </a:r>
            <a:r>
              <a:rPr lang="en-US" b="1" dirty="0" smtClean="0"/>
              <a:t>Nmap </a:t>
            </a:r>
            <a:r>
              <a:rPr lang="en-US" b="1" dirty="0"/>
              <a:t>ARP Scan and</a:t>
            </a:r>
            <a:br>
              <a:rPr lang="en-US" b="1" dirty="0"/>
            </a:br>
            <a:r>
              <a:rPr lang="en-US" b="1" dirty="0"/>
              <a:t>Run-Time </a:t>
            </a:r>
            <a:r>
              <a:rPr lang="en-US" b="1" dirty="0" smtClean="0"/>
              <a:t>Interaction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Run a ping sweep of our </a:t>
            </a:r>
            <a:r>
              <a:rPr lang="en-US" dirty="0" smtClean="0"/>
              <a:t>local network </a:t>
            </a:r>
          </a:p>
          <a:p>
            <a:pPr marL="0" indent="0">
              <a:buNone/>
            </a:pPr>
            <a:r>
              <a:rPr lang="pt-BR" sz="2400" dirty="0" smtClean="0">
                <a:latin typeface="Courier New" pitchFamily="49" charset="0"/>
                <a:cs typeface="Courier New" pitchFamily="49" charset="0"/>
              </a:rPr>
              <a:t>#nmap </a:t>
            </a:r>
            <a:r>
              <a:rPr lang="pt-BR" sz="2400" dirty="0">
                <a:latin typeface="Courier New" pitchFamily="49" charset="0"/>
                <a:cs typeface="Courier New" pitchFamily="49" charset="0"/>
              </a:rPr>
              <a:t>-</a:t>
            </a:r>
            <a:r>
              <a:rPr lang="pt-BR" sz="2400" dirty="0" smtClean="0">
                <a:latin typeface="Courier New" pitchFamily="49" charset="0"/>
                <a:cs typeface="Courier New" pitchFamily="49" charset="0"/>
              </a:rPr>
              <a:t>n -sP 10.144.30.1-255 --packet-trace</a:t>
            </a:r>
          </a:p>
          <a:p>
            <a:r>
              <a:rPr lang="en-US" dirty="0"/>
              <a:t>While it is running, hit the following  keys</a:t>
            </a:r>
            <a:r>
              <a:rPr lang="en-US" dirty="0" smtClean="0"/>
              <a:t>:</a:t>
            </a:r>
          </a:p>
          <a:p>
            <a:pPr lvl="1"/>
            <a:r>
              <a:rPr lang="en-US" dirty="0" smtClean="0"/>
              <a:t>Shift-P </a:t>
            </a:r>
            <a:r>
              <a:rPr lang="en-US" dirty="0"/>
              <a:t>= </a:t>
            </a:r>
            <a:r>
              <a:rPr lang="en-US" dirty="0" smtClean="0"/>
              <a:t>Turn </a:t>
            </a:r>
            <a:r>
              <a:rPr lang="en-US" dirty="0"/>
              <a:t>off </a:t>
            </a:r>
            <a:r>
              <a:rPr lang="en-US" dirty="0" smtClean="0"/>
              <a:t>Packet </a:t>
            </a:r>
            <a:r>
              <a:rPr lang="en-US" dirty="0"/>
              <a:t>tracing </a:t>
            </a:r>
            <a:endParaRPr lang="en-US" dirty="0" smtClean="0"/>
          </a:p>
          <a:p>
            <a:pPr lvl="1"/>
            <a:r>
              <a:rPr lang="en-US" dirty="0" smtClean="0"/>
              <a:t>p </a:t>
            </a:r>
            <a:r>
              <a:rPr lang="en-US" dirty="0"/>
              <a:t>= </a:t>
            </a:r>
            <a:r>
              <a:rPr lang="en-US" dirty="0" smtClean="0"/>
              <a:t>Turn </a:t>
            </a:r>
            <a:r>
              <a:rPr lang="en-US" dirty="0"/>
              <a:t>it back </a:t>
            </a:r>
            <a:r>
              <a:rPr lang="en-US" dirty="0" smtClean="0"/>
              <a:t>on</a:t>
            </a:r>
          </a:p>
          <a:p>
            <a:pPr lvl="1"/>
            <a:r>
              <a:rPr lang="en-US" dirty="0" smtClean="0"/>
              <a:t> v </a:t>
            </a:r>
            <a:r>
              <a:rPr lang="en-US" dirty="0"/>
              <a:t>= </a:t>
            </a:r>
            <a:r>
              <a:rPr lang="en-US" dirty="0" smtClean="0"/>
              <a:t>Increase verbosity</a:t>
            </a:r>
            <a:endParaRPr lang="en-US" dirty="0"/>
          </a:p>
          <a:p>
            <a:pPr lvl="1"/>
            <a:r>
              <a:rPr lang="en-US" dirty="0" smtClean="0"/>
              <a:t>Shift -v </a:t>
            </a:r>
            <a:r>
              <a:rPr lang="en-US" dirty="0"/>
              <a:t>= Turn if </a:t>
            </a:r>
            <a:r>
              <a:rPr lang="en-US" dirty="0" smtClean="0"/>
              <a:t>off</a:t>
            </a:r>
            <a:endParaRPr lang="en-US" dirty="0"/>
          </a:p>
          <a:p>
            <a:r>
              <a:rPr lang="en-US" dirty="0" smtClean="0"/>
              <a:t>Note that you are </a:t>
            </a:r>
            <a:r>
              <a:rPr lang="en-US" dirty="0"/>
              <a:t>just </a:t>
            </a:r>
            <a:r>
              <a:rPr lang="en-US" dirty="0" smtClean="0"/>
              <a:t>sending ARPs</a:t>
            </a:r>
            <a:r>
              <a:rPr lang="en-US" dirty="0"/>
              <a:t>; </a:t>
            </a:r>
            <a:r>
              <a:rPr lang="en-US" dirty="0" smtClean="0"/>
              <a:t>no ICMP </a:t>
            </a:r>
            <a:r>
              <a:rPr lang="en-US" dirty="0"/>
              <a:t>o</a:t>
            </a:r>
            <a:r>
              <a:rPr lang="en-US" dirty="0" smtClean="0"/>
              <a:t>r HTTP</a:t>
            </a:r>
          </a:p>
          <a:p>
            <a:pPr lvl="1"/>
            <a:r>
              <a:rPr lang="en-US" dirty="0"/>
              <a:t>Nmap is smart enough to do </a:t>
            </a:r>
            <a:r>
              <a:rPr lang="en-US" dirty="0" smtClean="0"/>
              <a:t>that Because you </a:t>
            </a:r>
            <a:r>
              <a:rPr lang="en-US" dirty="0"/>
              <a:t>a</a:t>
            </a:r>
            <a:r>
              <a:rPr lang="en-US" dirty="0" smtClean="0"/>
              <a:t>re </a:t>
            </a:r>
            <a:r>
              <a:rPr lang="en-US" dirty="0"/>
              <a:t>o</a:t>
            </a:r>
            <a:r>
              <a:rPr lang="en-US" dirty="0" smtClean="0"/>
              <a:t>n </a:t>
            </a:r>
            <a:r>
              <a:rPr lang="en-US" dirty="0"/>
              <a:t>the same LAN</a:t>
            </a:r>
          </a:p>
        </p:txBody>
      </p:sp>
    </p:spTree>
    <p:extLst>
      <p:ext uri="{BB962C8B-B14F-4D97-AF65-F5344CB8AC3E}">
        <p14:creationId xmlns:p14="http://schemas.microsoft.com/office/powerpoint/2010/main" val="15354351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Nmap - </a:t>
            </a:r>
            <a:r>
              <a:rPr lang="en-US" b="1" dirty="0" smtClean="0"/>
              <a:t>Specifying </a:t>
            </a:r>
            <a:r>
              <a:rPr lang="en-US" b="1" dirty="0"/>
              <a:t>Port Range</a:t>
            </a:r>
          </a:p>
        </p:txBody>
      </p:sp>
      <p:sp>
        <p:nvSpPr>
          <p:cNvPr id="3" name="Content Placeholder 2"/>
          <p:cNvSpPr>
            <a:spLocks noGrp="1"/>
          </p:cNvSpPr>
          <p:nvPr>
            <p:ph idx="1"/>
          </p:nvPr>
        </p:nvSpPr>
        <p:spPr/>
        <p:txBody>
          <a:bodyPr>
            <a:normAutofit fontScale="92500" lnSpcReduction="10000"/>
          </a:bodyPr>
          <a:lstStyle/>
          <a:p>
            <a:r>
              <a:rPr lang="en-US" dirty="0"/>
              <a:t>configured </a:t>
            </a:r>
            <a:r>
              <a:rPr lang="en-US" b="1" dirty="0" smtClean="0"/>
              <a:t>tcpdump</a:t>
            </a:r>
            <a:r>
              <a:rPr lang="en-US" dirty="0" smtClean="0"/>
              <a:t> to </a:t>
            </a:r>
            <a:r>
              <a:rPr lang="en-US" dirty="0"/>
              <a:t>show traffic associated with host 10. </a:t>
            </a:r>
            <a:r>
              <a:rPr lang="en-US" dirty="0" smtClean="0"/>
              <a:t>144.30.* </a:t>
            </a:r>
            <a:r>
              <a:rPr lang="en-US" dirty="0"/>
              <a:t>(not resolving names</a:t>
            </a:r>
            <a:r>
              <a:rPr lang="en-US" dirty="0" smtClean="0"/>
              <a:t>):</a:t>
            </a:r>
          </a:p>
          <a:p>
            <a:r>
              <a:rPr lang="en-US" dirty="0"/>
              <a:t>Next, invoke Nmap to scan that host, doing a TCP connect scan (full three-way handshake</a:t>
            </a:r>
            <a:r>
              <a:rPr lang="en-US" dirty="0" smtClean="0"/>
              <a:t>)</a:t>
            </a:r>
          </a:p>
          <a:p>
            <a:r>
              <a:rPr lang="en-US" dirty="0"/>
              <a:t>Let's see how much longer it takes to scan </a:t>
            </a:r>
            <a:r>
              <a:rPr lang="en-US" dirty="0" smtClean="0"/>
              <a:t>all TCP ports</a:t>
            </a:r>
          </a:p>
          <a:p>
            <a:pPr marL="0" indent="0">
              <a:buNone/>
            </a:pPr>
            <a:r>
              <a:rPr lang="en-US" dirty="0">
                <a:latin typeface="Courier New" pitchFamily="49" charset="0"/>
                <a:cs typeface="Courier New" pitchFamily="49" charset="0"/>
              </a:rPr>
              <a:t># tcpdump -</a:t>
            </a:r>
            <a:r>
              <a:rPr lang="en-US" dirty="0" err="1">
                <a:latin typeface="Courier New" pitchFamily="49" charset="0"/>
                <a:cs typeface="Courier New" pitchFamily="49" charset="0"/>
              </a:rPr>
              <a:t>nn</a:t>
            </a:r>
            <a:r>
              <a:rPr lang="en-US" dirty="0">
                <a:latin typeface="Courier New" pitchFamily="49" charset="0"/>
                <a:cs typeface="Courier New" pitchFamily="49" charset="0"/>
              </a:rPr>
              <a:t> host </a:t>
            </a:r>
            <a:r>
              <a:rPr lang="en-US" dirty="0" smtClean="0">
                <a:latin typeface="Courier New" pitchFamily="49" charset="0"/>
                <a:cs typeface="Courier New" pitchFamily="49" charset="0"/>
              </a:rPr>
              <a:t>10.5.30</a:t>
            </a:r>
            <a:r>
              <a:rPr lang="en-US" dirty="0">
                <a:latin typeface="Courier New" pitchFamily="49" charset="0"/>
                <a:cs typeface="Courier New" pitchFamily="49" charset="0"/>
              </a:rPr>
              <a:t>.* </a:t>
            </a:r>
            <a:endParaRPr lang="en-US" dirty="0" smtClean="0">
              <a:latin typeface="Courier New" pitchFamily="49" charset="0"/>
              <a:cs typeface="Courier New" pitchFamily="49" charset="0"/>
            </a:endParaRPr>
          </a:p>
          <a:p>
            <a:pPr marL="0" indent="0">
              <a:buNone/>
            </a:pPr>
            <a:r>
              <a:rPr lang="en-US" dirty="0" smtClean="0">
                <a:latin typeface="Courier New" pitchFamily="49" charset="0"/>
                <a:cs typeface="Courier New" pitchFamily="49" charset="0"/>
              </a:rPr>
              <a:t># </a:t>
            </a:r>
            <a:r>
              <a:rPr lang="en-US" dirty="0">
                <a:latin typeface="Courier New" pitchFamily="49" charset="0"/>
                <a:cs typeface="Courier New" pitchFamily="49" charset="0"/>
              </a:rPr>
              <a:t>nmap -n -</a:t>
            </a:r>
            <a:r>
              <a:rPr lang="en-US" dirty="0" err="1">
                <a:latin typeface="Courier New" pitchFamily="49" charset="0"/>
                <a:cs typeface="Courier New" pitchFamily="49" charset="0"/>
              </a:rPr>
              <a:t>sT</a:t>
            </a:r>
            <a:r>
              <a:rPr lang="en-US" dirty="0">
                <a:latin typeface="Courier New" pitchFamily="49" charset="0"/>
                <a:cs typeface="Courier New" pitchFamily="49" charset="0"/>
              </a:rPr>
              <a:t> </a:t>
            </a:r>
            <a:r>
              <a:rPr lang="en-US" dirty="0" smtClean="0">
                <a:latin typeface="Courier New" pitchFamily="49" charset="0"/>
                <a:cs typeface="Courier New" pitchFamily="49" charset="0"/>
              </a:rPr>
              <a:t>10.5.30</a:t>
            </a:r>
            <a:r>
              <a:rPr lang="en-US" dirty="0">
                <a:latin typeface="Courier New" pitchFamily="49" charset="0"/>
                <a:cs typeface="Courier New" pitchFamily="49" charset="0"/>
              </a:rPr>
              <a:t>.* </a:t>
            </a:r>
            <a:endParaRPr lang="en-US" dirty="0" smtClean="0">
              <a:latin typeface="Courier New" pitchFamily="49" charset="0"/>
              <a:cs typeface="Courier New" pitchFamily="49" charset="0"/>
            </a:endParaRPr>
          </a:p>
          <a:p>
            <a:pPr marL="0" indent="0">
              <a:buNone/>
            </a:pPr>
            <a:r>
              <a:rPr lang="en-US" sz="3000" dirty="0" smtClean="0">
                <a:latin typeface="Courier New" pitchFamily="49" charset="0"/>
                <a:cs typeface="Courier New" pitchFamily="49" charset="0"/>
              </a:rPr>
              <a:t># </a:t>
            </a:r>
            <a:r>
              <a:rPr lang="en-US" sz="3000" dirty="0">
                <a:latin typeface="Courier New" pitchFamily="49" charset="0"/>
                <a:cs typeface="Courier New" pitchFamily="49" charset="0"/>
              </a:rPr>
              <a:t>nmap -n -</a:t>
            </a:r>
            <a:r>
              <a:rPr lang="en-US" sz="3000" dirty="0" err="1">
                <a:latin typeface="Courier New" pitchFamily="49" charset="0"/>
                <a:cs typeface="Courier New" pitchFamily="49" charset="0"/>
              </a:rPr>
              <a:t>sT</a:t>
            </a:r>
            <a:r>
              <a:rPr lang="en-US" sz="3000" dirty="0">
                <a:latin typeface="Courier New" pitchFamily="49" charset="0"/>
                <a:cs typeface="Courier New" pitchFamily="49" charset="0"/>
              </a:rPr>
              <a:t> </a:t>
            </a:r>
            <a:r>
              <a:rPr lang="en-US" sz="3000" dirty="0" smtClean="0">
                <a:latin typeface="Courier New" pitchFamily="49" charset="0"/>
                <a:cs typeface="Courier New" pitchFamily="49" charset="0"/>
              </a:rPr>
              <a:t>10.5.30</a:t>
            </a:r>
            <a:r>
              <a:rPr lang="en-US" sz="3000" dirty="0">
                <a:latin typeface="Courier New" pitchFamily="49" charset="0"/>
                <a:cs typeface="Courier New" pitchFamily="49" charset="0"/>
              </a:rPr>
              <a:t>.*</a:t>
            </a:r>
            <a:r>
              <a:rPr lang="en-US" sz="3000" dirty="0" smtClean="0">
                <a:latin typeface="Courier New" pitchFamily="49" charset="0"/>
                <a:cs typeface="Courier New" pitchFamily="49" charset="0"/>
              </a:rPr>
              <a:t> </a:t>
            </a:r>
            <a:r>
              <a:rPr lang="en-US" sz="3000" dirty="0">
                <a:latin typeface="Courier New" pitchFamily="49" charset="0"/>
                <a:cs typeface="Courier New" pitchFamily="49" charset="0"/>
              </a:rPr>
              <a:t>-p 1-65535</a:t>
            </a:r>
          </a:p>
        </p:txBody>
      </p:sp>
    </p:spTree>
    <p:extLst>
      <p:ext uri="{BB962C8B-B14F-4D97-AF65-F5344CB8AC3E}">
        <p14:creationId xmlns:p14="http://schemas.microsoft.com/office/powerpoint/2010/main" val="30931344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Experimenting </a:t>
            </a:r>
            <a:r>
              <a:rPr lang="en-US" b="1" dirty="0"/>
              <a:t>with</a:t>
            </a:r>
            <a:br>
              <a:rPr lang="en-US" b="1" dirty="0"/>
            </a:br>
            <a:r>
              <a:rPr lang="en-US" b="1" dirty="0"/>
              <a:t>Nmap Output Formats</a:t>
            </a:r>
          </a:p>
        </p:txBody>
      </p:sp>
      <p:sp>
        <p:nvSpPr>
          <p:cNvPr id="3" name="Content Placeholder 2"/>
          <p:cNvSpPr>
            <a:spLocks noGrp="1"/>
          </p:cNvSpPr>
          <p:nvPr>
            <p:ph idx="1"/>
          </p:nvPr>
        </p:nvSpPr>
        <p:spPr/>
        <p:txBody>
          <a:bodyPr>
            <a:normAutofit fontScale="77500" lnSpcReduction="20000"/>
          </a:bodyPr>
          <a:lstStyle/>
          <a:p>
            <a:r>
              <a:rPr lang="en-US" dirty="0"/>
              <a:t>let's look at the output </a:t>
            </a:r>
            <a:r>
              <a:rPr lang="en-US" dirty="0" smtClean="0"/>
              <a:t>format </a:t>
            </a:r>
            <a:r>
              <a:rPr lang="en-US" dirty="0"/>
              <a:t>files that Nmap can create via the -</a:t>
            </a:r>
            <a:r>
              <a:rPr lang="en-US" dirty="0" err="1"/>
              <a:t>oA</a:t>
            </a:r>
            <a:r>
              <a:rPr lang="en-US" dirty="0"/>
              <a:t> </a:t>
            </a:r>
            <a:r>
              <a:rPr lang="en-US" dirty="0" smtClean="0"/>
              <a:t>option</a:t>
            </a:r>
            <a:endParaRPr lang="en-US" dirty="0"/>
          </a:p>
          <a:p>
            <a:r>
              <a:rPr lang="en-US" dirty="0"/>
              <a:t>Re-run your -</a:t>
            </a:r>
            <a:r>
              <a:rPr lang="en-US" dirty="0" err="1"/>
              <a:t>sT</a:t>
            </a:r>
            <a:r>
              <a:rPr lang="en-US" dirty="0"/>
              <a:t> </a:t>
            </a:r>
            <a:r>
              <a:rPr lang="en-US" dirty="0" smtClean="0"/>
              <a:t>scan with </a:t>
            </a:r>
            <a:r>
              <a:rPr lang="en-US" dirty="0"/>
              <a:t>the default port, storing your results in all of the major </a:t>
            </a:r>
            <a:r>
              <a:rPr lang="en-US" dirty="0" smtClean="0"/>
              <a:t>format </a:t>
            </a:r>
            <a:r>
              <a:rPr lang="en-US" dirty="0"/>
              <a:t>styles (-</a:t>
            </a:r>
            <a:r>
              <a:rPr lang="en-US" dirty="0" err="1"/>
              <a:t>oA</a:t>
            </a:r>
            <a:r>
              <a:rPr lang="en-US" dirty="0"/>
              <a:t> to indicate </a:t>
            </a:r>
            <a:r>
              <a:rPr lang="en-US" dirty="0" smtClean="0"/>
              <a:t>Normal, </a:t>
            </a:r>
            <a:r>
              <a:rPr lang="en-US" dirty="0" err="1" smtClean="0"/>
              <a:t>Greppable</a:t>
            </a:r>
            <a:r>
              <a:rPr lang="en-US" dirty="0"/>
              <a:t>, and XML output</a:t>
            </a:r>
            <a:r>
              <a:rPr lang="en-US" dirty="0" smtClean="0"/>
              <a:t>)</a:t>
            </a:r>
          </a:p>
          <a:p>
            <a:r>
              <a:rPr lang="en-US" dirty="0"/>
              <a:t>get a list of the files associated with the scan</a:t>
            </a:r>
          </a:p>
          <a:p>
            <a:r>
              <a:rPr lang="en-US" dirty="0" smtClean="0"/>
              <a:t>Use </a:t>
            </a:r>
            <a:r>
              <a:rPr lang="en-US" dirty="0" err="1" smtClean="0"/>
              <a:t>gedit</a:t>
            </a:r>
            <a:r>
              <a:rPr lang="en-US" dirty="0" smtClean="0"/>
              <a:t> to review </a:t>
            </a:r>
            <a:r>
              <a:rPr lang="en-US" dirty="0"/>
              <a:t>these files, especially the </a:t>
            </a:r>
            <a:r>
              <a:rPr lang="en-US" dirty="0" err="1"/>
              <a:t>greppable</a:t>
            </a:r>
            <a:r>
              <a:rPr lang="en-US" dirty="0"/>
              <a:t> format</a:t>
            </a:r>
          </a:p>
          <a:p>
            <a:endParaRPr lang="en-US" dirty="0" smtClean="0"/>
          </a:p>
          <a:p>
            <a:pPr marL="0" indent="0">
              <a:buNone/>
            </a:pPr>
            <a:r>
              <a:rPr lang="en-US" dirty="0">
                <a:latin typeface="Courier New" pitchFamily="49" charset="0"/>
                <a:cs typeface="Courier New" pitchFamily="49" charset="0"/>
              </a:rPr>
              <a:t># nmap -n -</a:t>
            </a:r>
            <a:r>
              <a:rPr lang="en-US" dirty="0" err="1">
                <a:latin typeface="Courier New" pitchFamily="49" charset="0"/>
                <a:cs typeface="Courier New" pitchFamily="49" charset="0"/>
              </a:rPr>
              <a:t>sT</a:t>
            </a:r>
            <a:r>
              <a:rPr lang="en-US" dirty="0">
                <a:latin typeface="Courier New" pitchFamily="49" charset="0"/>
                <a:cs typeface="Courier New" pitchFamily="49" charset="0"/>
              </a:rPr>
              <a:t> </a:t>
            </a:r>
            <a:r>
              <a:rPr lang="en-US" dirty="0" smtClean="0">
                <a:latin typeface="Courier New" pitchFamily="49" charset="0"/>
                <a:cs typeface="Courier New" pitchFamily="49" charset="0"/>
              </a:rPr>
              <a:t>10.144.30.* </a:t>
            </a:r>
            <a:r>
              <a:rPr lang="en-US" dirty="0">
                <a:latin typeface="Courier New" pitchFamily="49" charset="0"/>
                <a:cs typeface="Courier New" pitchFamily="49" charset="0"/>
              </a:rPr>
              <a:t>-</a:t>
            </a:r>
            <a:r>
              <a:rPr lang="en-US" dirty="0" err="1" smtClean="0">
                <a:latin typeface="Courier New" pitchFamily="49" charset="0"/>
                <a:cs typeface="Courier New" pitchFamily="49" charset="0"/>
              </a:rPr>
              <a:t>oA</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tmp</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pentest</a:t>
            </a:r>
            <a:endParaRPr lang="en-US" dirty="0" smtClean="0">
              <a:latin typeface="Courier New" pitchFamily="49" charset="0"/>
              <a:cs typeface="Courier New" pitchFamily="49" charset="0"/>
            </a:endParaRPr>
          </a:p>
          <a:p>
            <a:pPr marL="0" indent="0">
              <a:buNone/>
            </a:pP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ls</a:t>
            </a:r>
            <a:r>
              <a:rPr lang="en-US" dirty="0" smtClean="0">
                <a:latin typeface="Courier New" pitchFamily="49" charset="0"/>
                <a:cs typeface="Courier New" pitchFamily="49" charset="0"/>
              </a:rPr>
              <a:t> </a:t>
            </a:r>
            <a:r>
              <a:rPr lang="en-US" dirty="0">
                <a:latin typeface="Courier New" pitchFamily="49" charset="0"/>
                <a:cs typeface="Courier New" pitchFamily="49" charset="0"/>
              </a:rPr>
              <a:t>/</a:t>
            </a:r>
            <a:r>
              <a:rPr lang="en-US" dirty="0" err="1" smtClean="0">
                <a:latin typeface="Courier New" pitchFamily="49" charset="0"/>
                <a:cs typeface="Courier New" pitchFamily="49" charset="0"/>
              </a:rPr>
              <a:t>tmp</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pentest</a:t>
            </a:r>
            <a:endParaRPr lang="en-US" dirty="0" smtClean="0">
              <a:latin typeface="Courier New" pitchFamily="49" charset="0"/>
              <a:cs typeface="Courier New" pitchFamily="49" charset="0"/>
            </a:endParaRPr>
          </a:p>
          <a:p>
            <a:pPr marL="0" indent="0">
              <a:buNone/>
            </a:pP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gedit</a:t>
            </a:r>
            <a:r>
              <a:rPr lang="en-US" dirty="0" smtClean="0">
                <a:latin typeface="Courier New" pitchFamily="49" charset="0"/>
                <a:cs typeface="Courier New" pitchFamily="49" charset="0"/>
              </a:rPr>
              <a:t> </a:t>
            </a:r>
            <a:r>
              <a:rPr lang="en-US" dirty="0">
                <a:latin typeface="Courier New" pitchFamily="49" charset="0"/>
                <a:cs typeface="Courier New" pitchFamily="49" charset="0"/>
              </a:rPr>
              <a:t>/</a:t>
            </a:r>
            <a:r>
              <a:rPr lang="en-US" dirty="0" err="1" smtClean="0">
                <a:latin typeface="Courier New" pitchFamily="49" charset="0"/>
                <a:cs typeface="Courier New" pitchFamily="49" charset="0"/>
              </a:rPr>
              <a:t>tmp</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pentest</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gnmap</a:t>
            </a: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39760581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circle(in)">
                                      <p:cBhvr>
                                        <p:cTn id="10" dur="2000"/>
                                        <p:tgtEl>
                                          <p:spTgt spid="3">
                                            <p:txEl>
                                              <p:pRg st="6" end="6"/>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circle(in)">
                                      <p:cBhvr>
                                        <p:cTn id="1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Scanning Lists of Ports</a:t>
            </a:r>
            <a:endParaRPr lang="en-US" b="1" dirty="0"/>
          </a:p>
        </p:txBody>
      </p:sp>
      <p:sp>
        <p:nvSpPr>
          <p:cNvPr id="3" name="Content Placeholder 2"/>
          <p:cNvSpPr>
            <a:spLocks noGrp="1"/>
          </p:cNvSpPr>
          <p:nvPr>
            <p:ph idx="1"/>
          </p:nvPr>
        </p:nvSpPr>
        <p:spPr/>
        <p:txBody>
          <a:bodyPr/>
          <a:lstStyle/>
          <a:p>
            <a:r>
              <a:rPr lang="en-US" dirty="0"/>
              <a:t>we can do individual sets of </a:t>
            </a:r>
            <a:r>
              <a:rPr lang="en-US" dirty="0" smtClean="0"/>
              <a:t>ports by </a:t>
            </a:r>
            <a:r>
              <a:rPr lang="en-US" dirty="0"/>
              <a:t>using a comma-separated </a:t>
            </a:r>
            <a:r>
              <a:rPr lang="en-US" dirty="0" smtClean="0"/>
              <a:t>list</a:t>
            </a:r>
          </a:p>
          <a:p>
            <a:r>
              <a:rPr lang="en-US" dirty="0" smtClean="0"/>
              <a:t>Scan </a:t>
            </a:r>
            <a:r>
              <a:rPr lang="en-US" dirty="0" smtClean="0">
                <a:latin typeface="Courier New" pitchFamily="49" charset="0"/>
                <a:cs typeface="Courier New" pitchFamily="49" charset="0"/>
              </a:rPr>
              <a:t>21,22,23,25,80,135,443 </a:t>
            </a:r>
            <a:r>
              <a:rPr lang="en-US" dirty="0">
                <a:latin typeface="Courier New" pitchFamily="49" charset="0"/>
                <a:cs typeface="Courier New" pitchFamily="49" charset="0"/>
              </a:rPr>
              <a:t>,6000</a:t>
            </a:r>
            <a:endParaRPr lang="en-US" dirty="0" smtClean="0"/>
          </a:p>
          <a:p>
            <a:pPr marL="0" indent="0">
              <a:buNone/>
            </a:pPr>
            <a:r>
              <a:rPr lang="en-US" dirty="0">
                <a:latin typeface="Courier New" pitchFamily="49" charset="0"/>
                <a:cs typeface="Courier New" pitchFamily="49" charset="0"/>
              </a:rPr>
              <a:t># nmap -n -</a:t>
            </a:r>
            <a:r>
              <a:rPr lang="en-US" dirty="0" err="1">
                <a:latin typeface="Courier New" pitchFamily="49" charset="0"/>
                <a:cs typeface="Courier New" pitchFamily="49" charset="0"/>
              </a:rPr>
              <a:t>sT</a:t>
            </a:r>
            <a:r>
              <a:rPr lang="en-US" dirty="0">
                <a:latin typeface="Courier New" pitchFamily="49" charset="0"/>
                <a:cs typeface="Courier New" pitchFamily="49" charset="0"/>
              </a:rPr>
              <a:t> </a:t>
            </a:r>
            <a:r>
              <a:rPr lang="en-US" dirty="0" smtClean="0">
                <a:latin typeface="Courier New" pitchFamily="49" charset="0"/>
                <a:cs typeface="Courier New" pitchFamily="49" charset="0"/>
              </a:rPr>
              <a:t>10.5.85.* -p 21 </a:t>
            </a:r>
            <a:r>
              <a:rPr lang="en-US" dirty="0">
                <a:latin typeface="Courier New" pitchFamily="49" charset="0"/>
                <a:cs typeface="Courier New" pitchFamily="49" charset="0"/>
              </a:rPr>
              <a:t>,22 ,23 ,25 ,80,135,443 </a:t>
            </a:r>
            <a:r>
              <a:rPr lang="en-US" dirty="0" smtClean="0">
                <a:latin typeface="Courier New" pitchFamily="49" charset="0"/>
                <a:cs typeface="Courier New" pitchFamily="49" charset="0"/>
              </a:rPr>
              <a:t>,6000</a:t>
            </a: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31180530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Firewall/IDS Evading Techniques</a:t>
            </a:r>
          </a:p>
        </p:txBody>
      </p:sp>
      <p:sp>
        <p:nvSpPr>
          <p:cNvPr id="3" name="Content Placeholder 2"/>
          <p:cNvSpPr>
            <a:spLocks noGrp="1"/>
          </p:cNvSpPr>
          <p:nvPr>
            <p:ph idx="1"/>
          </p:nvPr>
        </p:nvSpPr>
        <p:spPr/>
        <p:txBody>
          <a:bodyPr/>
          <a:lstStyle/>
          <a:p>
            <a:r>
              <a:rPr lang="en-US" dirty="0"/>
              <a:t>The techniques that we have discussed here are very loud in nature and are often detected by </a:t>
            </a:r>
            <a:r>
              <a:rPr lang="en-US" dirty="0" smtClean="0"/>
              <a:t>firewalls and </a:t>
            </a:r>
            <a:r>
              <a:rPr lang="en-US" dirty="0"/>
              <a:t>IDS</a:t>
            </a:r>
            <a:r>
              <a:rPr lang="en-US" dirty="0" smtClean="0"/>
              <a:t>.</a:t>
            </a:r>
          </a:p>
          <a:p>
            <a:r>
              <a:rPr lang="en-US" dirty="0"/>
              <a:t>There is no universal method to do this; it’s all based on trial and error. </a:t>
            </a:r>
            <a:endParaRPr lang="en-US" dirty="0" smtClean="0"/>
          </a:p>
          <a:p>
            <a:r>
              <a:rPr lang="en-US" dirty="0" smtClean="0"/>
              <a:t>These, </a:t>
            </a:r>
            <a:r>
              <a:rPr lang="en-US" dirty="0"/>
              <a:t>methods </a:t>
            </a:r>
            <a:r>
              <a:rPr lang="en-US" dirty="0" smtClean="0"/>
              <a:t>could work </a:t>
            </a:r>
            <a:r>
              <a:rPr lang="en-US" dirty="0"/>
              <a:t>on </a:t>
            </a:r>
            <a:r>
              <a:rPr lang="en-US" dirty="0" smtClean="0"/>
              <a:t>some firewalls/IDS </a:t>
            </a:r>
            <a:r>
              <a:rPr lang="en-US" dirty="0"/>
              <a:t>but fail with others.</a:t>
            </a: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13368731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Firewall/IDS Evading </a:t>
            </a:r>
            <a:r>
              <a:rPr lang="en-US" b="1" dirty="0" smtClean="0"/>
              <a:t>Techniques </a:t>
            </a:r>
            <a:r>
              <a:rPr lang="mr-IN" b="1" dirty="0" smtClean="0"/>
              <a:t>…</a:t>
            </a:r>
            <a:endParaRPr lang="en-US" b="1" dirty="0"/>
          </a:p>
        </p:txBody>
      </p:sp>
      <p:sp>
        <p:nvSpPr>
          <p:cNvPr id="3" name="Content Placeholder 2"/>
          <p:cNvSpPr>
            <a:spLocks noGrp="1"/>
          </p:cNvSpPr>
          <p:nvPr>
            <p:ph idx="1"/>
          </p:nvPr>
        </p:nvSpPr>
        <p:spPr/>
        <p:txBody>
          <a:bodyPr/>
          <a:lstStyle/>
          <a:p>
            <a:r>
              <a:rPr lang="en-US" dirty="0"/>
              <a:t>We will now briefly look at some of them:</a:t>
            </a:r>
          </a:p>
          <a:p>
            <a:pPr lvl="1"/>
            <a:r>
              <a:rPr lang="en-US" b="1" dirty="0" smtClean="0"/>
              <a:t>Timing </a:t>
            </a:r>
            <a:r>
              <a:rPr lang="en-US" b="1" dirty="0"/>
              <a:t>technique</a:t>
            </a:r>
          </a:p>
          <a:p>
            <a:pPr lvl="1"/>
            <a:r>
              <a:rPr lang="en-US" b="1" dirty="0" smtClean="0"/>
              <a:t>Fragmented packets</a:t>
            </a:r>
          </a:p>
          <a:p>
            <a:pPr lvl="1"/>
            <a:r>
              <a:rPr lang="en-US" b="1" dirty="0"/>
              <a:t>Source port scan</a:t>
            </a:r>
          </a:p>
          <a:p>
            <a:pPr lvl="1"/>
            <a:r>
              <a:rPr lang="en-US" b="1" dirty="0" smtClean="0"/>
              <a:t>Specifying </a:t>
            </a:r>
            <a:r>
              <a:rPr lang="en-US" b="1" dirty="0"/>
              <a:t>an MTU</a:t>
            </a:r>
          </a:p>
          <a:p>
            <a:pPr lvl="1"/>
            <a:r>
              <a:rPr lang="en-US" b="1" dirty="0" smtClean="0"/>
              <a:t>Sending </a:t>
            </a:r>
            <a:r>
              <a:rPr lang="en-US" b="1" dirty="0"/>
              <a:t>bad checksums</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0105470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400" b="1" kern="1200" dirty="0" smtClean="0">
                <a:solidFill>
                  <a:schemeClr val="tx1"/>
                </a:solidFill>
                <a:latin typeface="+mj-lt"/>
                <a:ea typeface="+mj-ea"/>
                <a:cs typeface="+mj-cs"/>
              </a:rPr>
              <a:t/>
            </a:r>
            <a:br>
              <a:rPr lang="en-US" sz="4400" b="1" kern="1200" dirty="0" smtClean="0">
                <a:solidFill>
                  <a:schemeClr val="tx1"/>
                </a:solidFill>
                <a:latin typeface="+mj-lt"/>
                <a:ea typeface="+mj-ea"/>
                <a:cs typeface="+mj-cs"/>
              </a:rPr>
            </a:br>
            <a:r>
              <a:rPr lang="en-US" sz="4400" b="1" kern="1200" dirty="0" smtClean="0">
                <a:solidFill>
                  <a:schemeClr val="tx1"/>
                </a:solidFill>
                <a:latin typeface="+mj-lt"/>
                <a:ea typeface="+mj-ea"/>
                <a:cs typeface="+mj-cs"/>
              </a:rPr>
              <a:t>Timing </a:t>
            </a:r>
            <a:r>
              <a:rPr lang="en-US" sz="4400" b="1" kern="1200" dirty="0">
                <a:solidFill>
                  <a:schemeClr val="tx1"/>
                </a:solidFill>
                <a:latin typeface="+mj-lt"/>
                <a:ea typeface="+mj-ea"/>
                <a:cs typeface="+mj-cs"/>
              </a:rPr>
              <a:t>technique</a:t>
            </a:r>
            <a:r>
              <a:rPr lang="en-US" sz="4400" b="1" dirty="0" smtClean="0"/>
              <a:t/>
            </a:r>
            <a:br>
              <a:rPr lang="en-US" sz="4400" b="1" dirty="0" smtClean="0"/>
            </a:br>
            <a:endParaRPr lang="en-US" sz="4400" b="1" dirty="0"/>
          </a:p>
        </p:txBody>
      </p:sp>
      <p:sp>
        <p:nvSpPr>
          <p:cNvPr id="3" name="Content Placeholder 2"/>
          <p:cNvSpPr>
            <a:spLocks noGrp="1"/>
          </p:cNvSpPr>
          <p:nvPr>
            <p:ph idx="1"/>
          </p:nvPr>
        </p:nvSpPr>
        <p:spPr/>
        <p:txBody>
          <a:bodyPr>
            <a:noAutofit/>
          </a:bodyPr>
          <a:lstStyle/>
          <a:p>
            <a:r>
              <a:rPr lang="en-US" sz="2400" dirty="0" smtClean="0"/>
              <a:t>By default, </a:t>
            </a:r>
            <a:r>
              <a:rPr lang="en-US" sz="2400" dirty="0"/>
              <a:t>Nmap has a </a:t>
            </a:r>
            <a:r>
              <a:rPr lang="en-US" sz="2400" dirty="0" smtClean="0"/>
              <a:t>dynamic timing </a:t>
            </a:r>
            <a:r>
              <a:rPr lang="en-US" sz="2400" dirty="0"/>
              <a:t>model </a:t>
            </a:r>
          </a:p>
          <a:p>
            <a:pPr lvl="1"/>
            <a:r>
              <a:rPr lang="en-US" sz="2000" dirty="0" smtClean="0"/>
              <a:t>Adapts scan </a:t>
            </a:r>
            <a:r>
              <a:rPr lang="en-US" sz="2000" dirty="0"/>
              <a:t>timeouts based on </a:t>
            </a:r>
            <a:r>
              <a:rPr lang="en-US" sz="2000" dirty="0" smtClean="0"/>
              <a:t>performance  of </a:t>
            </a:r>
            <a:r>
              <a:rPr lang="en-US" sz="2000" dirty="0"/>
              <a:t>initial </a:t>
            </a:r>
            <a:r>
              <a:rPr lang="en-US" sz="2000" dirty="0" smtClean="0"/>
              <a:t>packets</a:t>
            </a:r>
            <a:endParaRPr lang="en-US" sz="2000" dirty="0"/>
          </a:p>
          <a:p>
            <a:r>
              <a:rPr lang="en-US" sz="2400" dirty="0" smtClean="0"/>
              <a:t>Furthermore, Nmap </a:t>
            </a:r>
            <a:r>
              <a:rPr lang="en-US" sz="2400" dirty="0"/>
              <a:t>has </a:t>
            </a:r>
            <a:r>
              <a:rPr lang="en-US" sz="2400" dirty="0" smtClean="0"/>
              <a:t>various options </a:t>
            </a:r>
            <a:r>
              <a:rPr lang="en-US" sz="2400" dirty="0"/>
              <a:t>for scan speed </a:t>
            </a:r>
            <a:r>
              <a:rPr lang="en-US" sz="2400" dirty="0" smtClean="0"/>
              <a:t>built-in invoked </a:t>
            </a:r>
            <a:r>
              <a:rPr lang="en-US" sz="2400" dirty="0"/>
              <a:t>with the -T syntax</a:t>
            </a:r>
          </a:p>
          <a:p>
            <a:pPr marL="0" indent="0">
              <a:buNone/>
            </a:pPr>
            <a:r>
              <a:rPr lang="en-US" sz="2400" b="1" dirty="0" smtClean="0">
                <a:latin typeface="Courier New" pitchFamily="49" charset="0"/>
                <a:cs typeface="Courier New" pitchFamily="49" charset="0"/>
              </a:rPr>
              <a:t>#nmap -T [timing_option] [other options]</a:t>
            </a:r>
          </a:p>
          <a:p>
            <a:pPr lvl="1"/>
            <a:r>
              <a:rPr lang="en-US" sz="2000" dirty="0" smtClean="0"/>
              <a:t> </a:t>
            </a:r>
            <a:r>
              <a:rPr lang="en-US" sz="2000" dirty="0"/>
              <a:t>0: </a:t>
            </a:r>
            <a:r>
              <a:rPr lang="en-US" sz="2000" b="1" dirty="0"/>
              <a:t>P</a:t>
            </a:r>
            <a:r>
              <a:rPr lang="en-US" sz="2000" b="1" dirty="0" smtClean="0"/>
              <a:t>aranoid</a:t>
            </a:r>
            <a:r>
              <a:rPr lang="en-US" sz="2000" dirty="0" smtClean="0"/>
              <a:t>  - </a:t>
            </a:r>
            <a:r>
              <a:rPr lang="en-US" sz="2000" dirty="0"/>
              <a:t>Waits </a:t>
            </a:r>
            <a:r>
              <a:rPr lang="en-US" sz="2000" b="1" dirty="0"/>
              <a:t>5 minutes </a:t>
            </a:r>
            <a:r>
              <a:rPr lang="en-US" sz="2000" dirty="0"/>
              <a:t>between </a:t>
            </a:r>
            <a:r>
              <a:rPr lang="en-US" sz="2000" dirty="0" smtClean="0"/>
              <a:t>packets</a:t>
            </a:r>
            <a:r>
              <a:rPr lang="en-US" sz="2000" dirty="0"/>
              <a:t>, scans serially</a:t>
            </a:r>
          </a:p>
          <a:p>
            <a:pPr lvl="1"/>
            <a:r>
              <a:rPr lang="en-US" sz="2000" dirty="0" smtClean="0"/>
              <a:t> 1</a:t>
            </a:r>
            <a:r>
              <a:rPr lang="en-US" sz="2000" dirty="0"/>
              <a:t>: </a:t>
            </a:r>
            <a:r>
              <a:rPr lang="en-US" sz="2000" b="1" dirty="0" smtClean="0"/>
              <a:t>Sneaky</a:t>
            </a:r>
            <a:r>
              <a:rPr lang="en-US" sz="2000" dirty="0" smtClean="0"/>
              <a:t> </a:t>
            </a:r>
            <a:r>
              <a:rPr lang="en-US" sz="2000" dirty="0"/>
              <a:t> </a:t>
            </a:r>
            <a:r>
              <a:rPr lang="en-US" sz="2000" dirty="0" smtClean="0"/>
              <a:t>- </a:t>
            </a:r>
            <a:r>
              <a:rPr lang="en-US" sz="2000" b="1" dirty="0"/>
              <a:t>15 seconds </a:t>
            </a:r>
            <a:r>
              <a:rPr lang="en-US" sz="2000" dirty="0" smtClean="0"/>
              <a:t>betwe</a:t>
            </a:r>
            <a:r>
              <a:rPr lang="en-US" sz="2000" dirty="0"/>
              <a:t>e</a:t>
            </a:r>
            <a:r>
              <a:rPr lang="en-US" sz="2000" dirty="0" smtClean="0"/>
              <a:t>n packets  </a:t>
            </a:r>
            <a:r>
              <a:rPr lang="en-US" sz="2000" dirty="0"/>
              <a:t>scans </a:t>
            </a:r>
            <a:r>
              <a:rPr lang="en-US" sz="2000" dirty="0" smtClean="0"/>
              <a:t>serially</a:t>
            </a:r>
          </a:p>
          <a:p>
            <a:pPr lvl="1"/>
            <a:r>
              <a:rPr lang="en-US" sz="2000" dirty="0" smtClean="0"/>
              <a:t> </a:t>
            </a:r>
            <a:r>
              <a:rPr lang="en-US" sz="2000" dirty="0"/>
              <a:t>2: </a:t>
            </a:r>
            <a:r>
              <a:rPr lang="en-US" sz="2000" b="1" dirty="0"/>
              <a:t>Polite</a:t>
            </a:r>
            <a:r>
              <a:rPr lang="en-US" sz="2000" dirty="0"/>
              <a:t> </a:t>
            </a:r>
            <a:r>
              <a:rPr lang="en-US" sz="2000" dirty="0" smtClean="0"/>
              <a:t>- </a:t>
            </a:r>
            <a:r>
              <a:rPr lang="en-US" sz="2000" b="1" dirty="0"/>
              <a:t>0</a:t>
            </a:r>
            <a:r>
              <a:rPr lang="en-US" sz="2000" b="1" dirty="0" smtClean="0"/>
              <a:t>.4 seconds </a:t>
            </a:r>
            <a:r>
              <a:rPr lang="en-US" sz="2000" dirty="0"/>
              <a:t>between </a:t>
            </a:r>
            <a:r>
              <a:rPr lang="en-US" sz="2000" dirty="0" smtClean="0"/>
              <a:t>packets</a:t>
            </a:r>
            <a:r>
              <a:rPr lang="en-US" sz="2000" dirty="0"/>
              <a:t>, scans serially </a:t>
            </a:r>
          </a:p>
          <a:p>
            <a:pPr lvl="1"/>
            <a:r>
              <a:rPr lang="en-US" sz="2000" dirty="0" smtClean="0"/>
              <a:t> </a:t>
            </a:r>
            <a:r>
              <a:rPr lang="en-US" sz="2000" dirty="0"/>
              <a:t>3: </a:t>
            </a:r>
            <a:r>
              <a:rPr lang="en-US" sz="2000" b="1" dirty="0"/>
              <a:t>Normal</a:t>
            </a:r>
            <a:r>
              <a:rPr lang="en-US" sz="2000" dirty="0"/>
              <a:t>  </a:t>
            </a:r>
            <a:r>
              <a:rPr lang="en-US" sz="2000" dirty="0" smtClean="0"/>
              <a:t>- Default</a:t>
            </a:r>
            <a:r>
              <a:rPr lang="en-US" sz="2000" dirty="0"/>
              <a:t>, designed to </a:t>
            </a:r>
            <a:r>
              <a:rPr lang="en-US" sz="2000" dirty="0" smtClean="0"/>
              <a:t>not overwhelm </a:t>
            </a:r>
            <a:r>
              <a:rPr lang="en-US" sz="2000" dirty="0"/>
              <a:t>network or </a:t>
            </a:r>
            <a:r>
              <a:rPr lang="en-US" sz="2000" dirty="0" smtClean="0"/>
              <a:t>miss  target/ports</a:t>
            </a:r>
            <a:r>
              <a:rPr lang="en-US" sz="2000" dirty="0"/>
              <a:t>, </a:t>
            </a:r>
            <a:r>
              <a:rPr lang="en-US" sz="2000" dirty="0" smtClean="0"/>
              <a:t>scan in parallel</a:t>
            </a:r>
          </a:p>
          <a:p>
            <a:pPr lvl="1"/>
            <a:r>
              <a:rPr lang="en-US" sz="2000" dirty="0" smtClean="0"/>
              <a:t>4 :</a:t>
            </a:r>
            <a:r>
              <a:rPr lang="en-US" sz="2000" b="1" dirty="0" smtClean="0"/>
              <a:t>Aggressive</a:t>
            </a:r>
            <a:r>
              <a:rPr lang="en-US" sz="2000" dirty="0" smtClean="0"/>
              <a:t>   </a:t>
            </a:r>
            <a:r>
              <a:rPr lang="en-US" sz="2000" dirty="0"/>
              <a:t>Waits only </a:t>
            </a:r>
            <a:r>
              <a:rPr lang="en-US" sz="2000" dirty="0" smtClean="0"/>
              <a:t> </a:t>
            </a:r>
            <a:r>
              <a:rPr lang="en-US" sz="2000" b="1" dirty="0" smtClean="0"/>
              <a:t>1.25 </a:t>
            </a:r>
            <a:r>
              <a:rPr lang="en-US" sz="2000" b="1" dirty="0"/>
              <a:t>seconds</a:t>
            </a:r>
            <a:r>
              <a:rPr lang="en-US" sz="2000" dirty="0"/>
              <a:t> for </a:t>
            </a:r>
            <a:r>
              <a:rPr lang="en-US" sz="2000" dirty="0" smtClean="0"/>
              <a:t>pr</a:t>
            </a:r>
            <a:r>
              <a:rPr lang="en-US" sz="2000" dirty="0"/>
              <a:t>o</a:t>
            </a:r>
            <a:r>
              <a:rPr lang="en-US" sz="2000" dirty="0" smtClean="0"/>
              <a:t>be response</a:t>
            </a:r>
            <a:r>
              <a:rPr lang="en-US" sz="2000" dirty="0"/>
              <a:t>, </a:t>
            </a:r>
            <a:r>
              <a:rPr lang="en-US" sz="2000" dirty="0" smtClean="0"/>
              <a:t>scans in parallel</a:t>
            </a:r>
            <a:endParaRPr lang="en-US" sz="2000" dirty="0"/>
          </a:p>
          <a:p>
            <a:pPr lvl="1"/>
            <a:r>
              <a:rPr lang="en-US" sz="2000" dirty="0" smtClean="0"/>
              <a:t>5</a:t>
            </a:r>
            <a:r>
              <a:rPr lang="en-US" sz="2000" dirty="0"/>
              <a:t>: </a:t>
            </a:r>
            <a:r>
              <a:rPr lang="en-US" sz="2000" b="1" dirty="0"/>
              <a:t>Insane</a:t>
            </a:r>
            <a:r>
              <a:rPr lang="en-US" sz="2000" dirty="0"/>
              <a:t> - Spends up to </a:t>
            </a:r>
            <a:r>
              <a:rPr lang="en-US" sz="2000" b="1" dirty="0"/>
              <a:t>15 </a:t>
            </a:r>
            <a:r>
              <a:rPr lang="en-US" sz="2000" b="1" dirty="0" smtClean="0"/>
              <a:t>minutes </a:t>
            </a:r>
            <a:r>
              <a:rPr lang="en-US" sz="2000" dirty="0"/>
              <a:t>per host </a:t>
            </a:r>
            <a:r>
              <a:rPr lang="en-US" sz="2000" dirty="0" smtClean="0"/>
              <a:t>,waits until </a:t>
            </a:r>
            <a:r>
              <a:rPr lang="en-US" sz="2000" b="1" dirty="0"/>
              <a:t>0.3 </a:t>
            </a:r>
            <a:r>
              <a:rPr lang="en-US" sz="2000" b="1" dirty="0" smtClean="0"/>
              <a:t>seconds </a:t>
            </a:r>
            <a:r>
              <a:rPr lang="en-US" sz="2000" dirty="0"/>
              <a:t>for </a:t>
            </a:r>
            <a:r>
              <a:rPr lang="en-US" sz="2000" dirty="0" smtClean="0"/>
              <a:t>probe scans </a:t>
            </a:r>
            <a:r>
              <a:rPr lang="en-US" sz="2000" dirty="0"/>
              <a:t>in </a:t>
            </a:r>
            <a:r>
              <a:rPr lang="en-US" sz="2000" dirty="0" smtClean="0"/>
              <a:t>parallel)</a:t>
            </a:r>
            <a:endParaRPr lang="en-US" sz="2000" dirty="0"/>
          </a:p>
        </p:txBody>
      </p:sp>
    </p:spTree>
    <p:extLst>
      <p:ext uri="{BB962C8B-B14F-4D97-AF65-F5344CB8AC3E}">
        <p14:creationId xmlns:p14="http://schemas.microsoft.com/office/powerpoint/2010/main" val="8875469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400" b="1" kern="1200" dirty="0" smtClean="0">
                <a:solidFill>
                  <a:schemeClr val="tx1"/>
                </a:solidFill>
                <a:latin typeface="+mj-lt"/>
                <a:ea typeface="+mj-ea"/>
                <a:cs typeface="+mj-cs"/>
              </a:rPr>
              <a:t/>
            </a:r>
            <a:br>
              <a:rPr lang="en-US" sz="4400" b="1" kern="1200" dirty="0" smtClean="0">
                <a:solidFill>
                  <a:schemeClr val="tx1"/>
                </a:solidFill>
                <a:latin typeface="+mj-lt"/>
                <a:ea typeface="+mj-ea"/>
                <a:cs typeface="+mj-cs"/>
              </a:rPr>
            </a:br>
            <a:r>
              <a:rPr lang="en-US" sz="4400" b="1" kern="1200" dirty="0" smtClean="0">
                <a:solidFill>
                  <a:schemeClr val="tx1"/>
                </a:solidFill>
                <a:latin typeface="+mj-lt"/>
                <a:ea typeface="+mj-ea"/>
                <a:cs typeface="+mj-cs"/>
              </a:rPr>
              <a:t>Timing technique </a:t>
            </a:r>
            <a:r>
              <a:rPr lang="mr-IN" sz="4400" b="1" kern="1200" dirty="0" smtClean="0">
                <a:solidFill>
                  <a:schemeClr val="tx1"/>
                </a:solidFill>
                <a:latin typeface="+mj-lt"/>
                <a:ea typeface="+mj-ea"/>
                <a:cs typeface="+mj-cs"/>
              </a:rPr>
              <a:t>…</a:t>
            </a:r>
            <a:r>
              <a:rPr lang="en-US" sz="4400" b="1" dirty="0" smtClean="0"/>
              <a:t/>
            </a:r>
            <a:br>
              <a:rPr lang="en-US" sz="4400" b="1" dirty="0" smtClean="0"/>
            </a:br>
            <a:endParaRPr lang="en-US" sz="4400" b="1" dirty="0"/>
          </a:p>
        </p:txBody>
      </p:sp>
      <p:sp>
        <p:nvSpPr>
          <p:cNvPr id="3" name="Content Placeholder 2"/>
          <p:cNvSpPr>
            <a:spLocks noGrp="1"/>
          </p:cNvSpPr>
          <p:nvPr>
            <p:ph idx="1"/>
          </p:nvPr>
        </p:nvSpPr>
        <p:spPr/>
        <p:txBody>
          <a:bodyPr>
            <a:noAutofit/>
          </a:bodyPr>
          <a:lstStyle/>
          <a:p>
            <a:r>
              <a:rPr lang="en-US" sz="2400" dirty="0" smtClean="0"/>
              <a:t>T0—Paranoid</a:t>
            </a:r>
            <a:endParaRPr lang="en-US" sz="2400" dirty="0"/>
          </a:p>
          <a:p>
            <a:r>
              <a:rPr lang="en-US" sz="2400" dirty="0" smtClean="0"/>
              <a:t>T1—Sneaky</a:t>
            </a:r>
            <a:endParaRPr lang="en-US" sz="2400" dirty="0"/>
          </a:p>
          <a:p>
            <a:r>
              <a:rPr lang="en-US" sz="2400" dirty="0" smtClean="0"/>
              <a:t>T2—Polite</a:t>
            </a:r>
            <a:endParaRPr lang="en-US" sz="2400" dirty="0"/>
          </a:p>
          <a:p>
            <a:r>
              <a:rPr lang="en-US" sz="2400" dirty="0" smtClean="0"/>
              <a:t>T3—Normal</a:t>
            </a:r>
            <a:endParaRPr lang="en-US" sz="2400" dirty="0"/>
          </a:p>
          <a:p>
            <a:r>
              <a:rPr lang="en-US" sz="2400" dirty="0" smtClean="0"/>
              <a:t>T4—Aggressive</a:t>
            </a:r>
            <a:endParaRPr lang="en-US" sz="2400" dirty="0"/>
          </a:p>
          <a:p>
            <a:r>
              <a:rPr lang="en-US" sz="2400" dirty="0" smtClean="0"/>
              <a:t>T5—Insane</a:t>
            </a:r>
            <a:r>
              <a:rPr lang="en-US" sz="2000" b="1" dirty="0" smtClean="0"/>
              <a:t> </a:t>
            </a:r>
            <a:r>
              <a:rPr lang="en-US" sz="2000" dirty="0"/>
              <a:t>for </a:t>
            </a:r>
            <a:r>
              <a:rPr lang="en-US" sz="2000" dirty="0" smtClean="0"/>
              <a:t>probe scans </a:t>
            </a:r>
            <a:r>
              <a:rPr lang="en-US" sz="2000" dirty="0"/>
              <a:t>in </a:t>
            </a:r>
            <a:r>
              <a:rPr lang="en-US" sz="2000" dirty="0" smtClean="0"/>
              <a:t>parallel)</a:t>
            </a:r>
          </a:p>
          <a:p>
            <a:pPr marL="0" indent="0">
              <a:buNone/>
            </a:pPr>
            <a:r>
              <a:rPr lang="en-US" sz="2500" dirty="0" smtClean="0">
                <a:latin typeface="Courier New" charset="0"/>
                <a:ea typeface="Courier New" charset="0"/>
                <a:cs typeface="Courier New" charset="0"/>
              </a:rPr>
              <a:t>#</a:t>
            </a:r>
            <a:r>
              <a:rPr lang="en-US" sz="2500" dirty="0" err="1" smtClean="0">
                <a:latin typeface="Courier New" charset="0"/>
                <a:ea typeface="Courier New" charset="0"/>
                <a:cs typeface="Courier New" charset="0"/>
              </a:rPr>
              <a:t>nmap</a:t>
            </a:r>
            <a:r>
              <a:rPr lang="en-US" sz="2500" dirty="0" smtClean="0">
                <a:latin typeface="Courier New" charset="0"/>
                <a:ea typeface="Courier New" charset="0"/>
                <a:cs typeface="Courier New" charset="0"/>
              </a:rPr>
              <a:t> </a:t>
            </a:r>
            <a:r>
              <a:rPr lang="en-US" sz="2500" dirty="0">
                <a:latin typeface="Courier New" charset="0"/>
                <a:ea typeface="Courier New" charset="0"/>
                <a:cs typeface="Courier New" charset="0"/>
              </a:rPr>
              <a:t>–T1 &lt;Target </a:t>
            </a:r>
            <a:r>
              <a:rPr lang="en-US" sz="2500" dirty="0" err="1">
                <a:latin typeface="Courier New" charset="0"/>
                <a:ea typeface="Courier New" charset="0"/>
                <a:cs typeface="Courier New" charset="0"/>
              </a:rPr>
              <a:t>iP</a:t>
            </a:r>
            <a:r>
              <a:rPr lang="en-US" sz="2500" dirty="0" smtClean="0">
                <a:latin typeface="Courier New" charset="0"/>
                <a:ea typeface="Courier New" charset="0"/>
                <a:cs typeface="Courier New" charset="0"/>
              </a:rPr>
              <a:t>&gt;</a:t>
            </a:r>
          </a:p>
          <a:p>
            <a:pPr marL="0" indent="0">
              <a:buNone/>
            </a:pPr>
            <a:r>
              <a:rPr lang="en-US" sz="2500" dirty="0">
                <a:latin typeface="Courier New" charset="0"/>
                <a:ea typeface="Courier New" charset="0"/>
                <a:cs typeface="Courier New" charset="0"/>
              </a:rPr>
              <a:t>#</a:t>
            </a:r>
            <a:r>
              <a:rPr lang="en-US" sz="2500" dirty="0" err="1">
                <a:latin typeface="Courier New" charset="0"/>
                <a:ea typeface="Courier New" charset="0"/>
                <a:cs typeface="Courier New" charset="0"/>
              </a:rPr>
              <a:t>nmap</a:t>
            </a:r>
            <a:r>
              <a:rPr lang="en-US" sz="2500" dirty="0">
                <a:latin typeface="Courier New" charset="0"/>
                <a:ea typeface="Courier New" charset="0"/>
                <a:cs typeface="Courier New" charset="0"/>
              </a:rPr>
              <a:t> –</a:t>
            </a:r>
            <a:r>
              <a:rPr lang="en-US" sz="2500" dirty="0" smtClean="0">
                <a:latin typeface="Courier New" charset="0"/>
                <a:ea typeface="Courier New" charset="0"/>
                <a:cs typeface="Courier New" charset="0"/>
              </a:rPr>
              <a:t>T0 10.5.85.1</a:t>
            </a:r>
          </a:p>
          <a:p>
            <a:pPr marL="0" indent="0">
              <a:buNone/>
            </a:pPr>
            <a:r>
              <a:rPr lang="en-US" sz="2500" dirty="0">
                <a:latin typeface="Courier New" charset="0"/>
                <a:ea typeface="Courier New" charset="0"/>
                <a:cs typeface="Courier New" charset="0"/>
              </a:rPr>
              <a:t>#</a:t>
            </a:r>
            <a:r>
              <a:rPr lang="en-US" sz="2500" dirty="0" err="1">
                <a:latin typeface="Courier New" charset="0"/>
                <a:ea typeface="Courier New" charset="0"/>
                <a:cs typeface="Courier New" charset="0"/>
              </a:rPr>
              <a:t>nmap</a:t>
            </a:r>
            <a:r>
              <a:rPr lang="en-US" sz="2500" dirty="0">
                <a:latin typeface="Courier New" charset="0"/>
                <a:ea typeface="Courier New" charset="0"/>
                <a:cs typeface="Courier New" charset="0"/>
              </a:rPr>
              <a:t> –</a:t>
            </a:r>
            <a:r>
              <a:rPr lang="en-US" sz="2500" dirty="0" smtClean="0">
                <a:latin typeface="Courier New" charset="0"/>
                <a:ea typeface="Courier New" charset="0"/>
                <a:cs typeface="Courier New" charset="0"/>
              </a:rPr>
              <a:t>T5 </a:t>
            </a:r>
            <a:r>
              <a:rPr lang="en-US" sz="2500" dirty="0">
                <a:latin typeface="Courier New" charset="0"/>
                <a:ea typeface="Courier New" charset="0"/>
                <a:cs typeface="Courier New" charset="0"/>
              </a:rPr>
              <a:t>10.5.85.1</a:t>
            </a:r>
          </a:p>
          <a:p>
            <a:pPr marL="0" indent="0">
              <a:buNone/>
            </a:pPr>
            <a:endParaRPr lang="en-US" sz="2500" dirty="0">
              <a:latin typeface="Courier New" charset="0"/>
              <a:ea typeface="Courier New" charset="0"/>
              <a:cs typeface="Courier New" charset="0"/>
            </a:endParaRPr>
          </a:p>
        </p:txBody>
      </p:sp>
    </p:spTree>
    <p:extLst>
      <p:ext uri="{BB962C8B-B14F-4D97-AF65-F5344CB8AC3E}">
        <p14:creationId xmlns:p14="http://schemas.microsoft.com/office/powerpoint/2010/main" val="502214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400" b="1" dirty="0"/>
              <a:t>Fragmented Packets</a:t>
            </a:r>
          </a:p>
        </p:txBody>
      </p:sp>
      <p:sp>
        <p:nvSpPr>
          <p:cNvPr id="3" name="Content Placeholder 2"/>
          <p:cNvSpPr>
            <a:spLocks noGrp="1"/>
          </p:cNvSpPr>
          <p:nvPr>
            <p:ph idx="1"/>
          </p:nvPr>
        </p:nvSpPr>
        <p:spPr/>
        <p:txBody>
          <a:bodyPr>
            <a:noAutofit/>
          </a:bodyPr>
          <a:lstStyle/>
          <a:p>
            <a:r>
              <a:rPr lang="en-US" sz="2400" dirty="0"/>
              <a:t>During fragmentation we split the packets into small chunks making it harder for the IDS </a:t>
            </a:r>
            <a:r>
              <a:rPr lang="en-US" sz="2400" dirty="0" smtClean="0"/>
              <a:t>to detect</a:t>
            </a:r>
            <a:r>
              <a:rPr lang="en-US" sz="2400" dirty="0"/>
              <a:t>. </a:t>
            </a:r>
            <a:endParaRPr lang="en-US" sz="2400" dirty="0" smtClean="0"/>
          </a:p>
          <a:p>
            <a:r>
              <a:rPr lang="en-US" sz="2400" dirty="0" smtClean="0"/>
              <a:t>They </a:t>
            </a:r>
            <a:r>
              <a:rPr lang="en-US" sz="2400" dirty="0"/>
              <a:t>can get past some IDS because the IDS would analyze a single fragment but not </a:t>
            </a:r>
            <a:r>
              <a:rPr lang="en-US" sz="2400" dirty="0" smtClean="0"/>
              <a:t>all the </a:t>
            </a:r>
            <a:r>
              <a:rPr lang="en-US" sz="2400" dirty="0"/>
              <a:t>packets. </a:t>
            </a:r>
            <a:endParaRPr lang="en-US" sz="2400" dirty="0" smtClean="0"/>
          </a:p>
          <a:p>
            <a:r>
              <a:rPr lang="en-US" sz="2400" dirty="0" smtClean="0"/>
              <a:t>Therefore </a:t>
            </a:r>
            <a:r>
              <a:rPr lang="en-US" sz="2400" dirty="0"/>
              <a:t>they will not find anything suspicious. However, many modern IDS </a:t>
            </a:r>
            <a:r>
              <a:rPr lang="en-US" sz="2400" dirty="0" smtClean="0"/>
              <a:t>can rebuild </a:t>
            </a:r>
            <a:r>
              <a:rPr lang="en-US" sz="2400" dirty="0"/>
              <a:t>the fragments into a single packet, making them </a:t>
            </a:r>
            <a:r>
              <a:rPr lang="en-US" sz="2400" dirty="0" smtClean="0"/>
              <a:t>detectable</a:t>
            </a:r>
          </a:p>
          <a:p>
            <a:pPr marL="0" indent="0">
              <a:buNone/>
            </a:pPr>
            <a:r>
              <a:rPr lang="nb-NO" sz="2400" dirty="0" err="1">
                <a:latin typeface="Courier New" charset="0"/>
                <a:ea typeface="Courier New" charset="0"/>
                <a:cs typeface="Courier New" charset="0"/>
              </a:rPr>
              <a:t>tcpdump</a:t>
            </a:r>
            <a:r>
              <a:rPr lang="nb-NO" sz="2400" dirty="0">
                <a:latin typeface="Courier New" charset="0"/>
                <a:ea typeface="Courier New" charset="0"/>
                <a:cs typeface="Courier New" charset="0"/>
              </a:rPr>
              <a:t> </a:t>
            </a:r>
            <a:r>
              <a:rPr lang="mr-IN" sz="2400" dirty="0">
                <a:latin typeface="Courier New" charset="0"/>
                <a:ea typeface="Courier New" charset="0"/>
                <a:cs typeface="Courier New" charset="0"/>
              </a:rPr>
              <a:t>–</a:t>
            </a:r>
            <a:r>
              <a:rPr lang="nb-NO" sz="2400" dirty="0" err="1">
                <a:latin typeface="Courier New" charset="0"/>
                <a:ea typeface="Courier New" charset="0"/>
                <a:cs typeface="Courier New" charset="0"/>
              </a:rPr>
              <a:t>nn</a:t>
            </a:r>
            <a:r>
              <a:rPr lang="nb-NO" sz="2400" dirty="0">
                <a:latin typeface="Courier New" charset="0"/>
                <a:ea typeface="Courier New" charset="0"/>
                <a:cs typeface="Courier New" charset="0"/>
              </a:rPr>
              <a:t> host </a:t>
            </a:r>
            <a:r>
              <a:rPr lang="nb-NO" sz="2400" dirty="0" smtClean="0">
                <a:latin typeface="Courier New" charset="0"/>
                <a:ea typeface="Courier New" charset="0"/>
                <a:cs typeface="Courier New" charset="0"/>
              </a:rPr>
              <a:t>10.5.10.3 </a:t>
            </a:r>
            <a:r>
              <a:rPr lang="nb-NO" sz="2400" dirty="0">
                <a:latin typeface="Courier New" charset="0"/>
                <a:ea typeface="Courier New" charset="0"/>
                <a:cs typeface="Courier New" charset="0"/>
              </a:rPr>
              <a:t>and </a:t>
            </a:r>
            <a:r>
              <a:rPr lang="nb-NO" sz="2400" dirty="0" err="1">
                <a:latin typeface="Courier New" charset="0"/>
                <a:ea typeface="Courier New" charset="0"/>
                <a:cs typeface="Courier New" charset="0"/>
              </a:rPr>
              <a:t>tcp</a:t>
            </a:r>
            <a:r>
              <a:rPr lang="nb-NO" sz="2400" dirty="0">
                <a:latin typeface="Courier New" charset="0"/>
                <a:ea typeface="Courier New" charset="0"/>
                <a:cs typeface="Courier New" charset="0"/>
              </a:rPr>
              <a:t> and port </a:t>
            </a:r>
            <a:r>
              <a:rPr lang="nb-NO" sz="2400" dirty="0" smtClean="0">
                <a:latin typeface="Courier New" charset="0"/>
                <a:ea typeface="Courier New" charset="0"/>
                <a:cs typeface="Courier New" charset="0"/>
              </a:rPr>
              <a:t>443</a:t>
            </a:r>
            <a:endParaRPr lang="en-US" sz="2400" dirty="0" smtClean="0"/>
          </a:p>
          <a:p>
            <a:pPr marL="0" indent="0">
              <a:buNone/>
            </a:pPr>
            <a:r>
              <a:rPr lang="nb-NO" sz="2800" dirty="0" smtClean="0">
                <a:latin typeface="Courier New" charset="0"/>
                <a:ea typeface="Courier New" charset="0"/>
                <a:cs typeface="Courier New" charset="0"/>
              </a:rPr>
              <a:t>#</a:t>
            </a:r>
            <a:r>
              <a:rPr lang="nb-NO" sz="2800" dirty="0" err="1" smtClean="0">
                <a:latin typeface="Courier New" charset="0"/>
                <a:ea typeface="Courier New" charset="0"/>
                <a:cs typeface="Courier New" charset="0"/>
              </a:rPr>
              <a:t>nmap</a:t>
            </a:r>
            <a:r>
              <a:rPr lang="nb-NO" sz="2800" dirty="0" smtClean="0">
                <a:latin typeface="Courier New" charset="0"/>
                <a:ea typeface="Courier New" charset="0"/>
                <a:cs typeface="Courier New" charset="0"/>
              </a:rPr>
              <a:t>  10.5.10.3 </a:t>
            </a:r>
            <a:r>
              <a:rPr lang="mr-IN" sz="2800" dirty="0" smtClean="0">
                <a:latin typeface="Courier New" charset="0"/>
                <a:ea typeface="Courier New" charset="0"/>
                <a:cs typeface="Courier New" charset="0"/>
              </a:rPr>
              <a:t>–</a:t>
            </a:r>
            <a:r>
              <a:rPr lang="nb-NO" sz="2800" dirty="0" smtClean="0">
                <a:latin typeface="Courier New" charset="0"/>
                <a:ea typeface="Courier New" charset="0"/>
                <a:cs typeface="Courier New" charset="0"/>
              </a:rPr>
              <a:t>p80</a:t>
            </a:r>
          </a:p>
          <a:p>
            <a:pPr marL="0" indent="0">
              <a:buNone/>
            </a:pPr>
            <a:r>
              <a:rPr lang="nb-NO" sz="2800" dirty="0" smtClean="0">
                <a:latin typeface="Courier New" charset="0"/>
                <a:ea typeface="Courier New" charset="0"/>
                <a:cs typeface="Courier New" charset="0"/>
              </a:rPr>
              <a:t>#</a:t>
            </a:r>
            <a:r>
              <a:rPr lang="nb-NO" sz="2800" dirty="0" err="1">
                <a:latin typeface="Courier New" charset="0"/>
                <a:ea typeface="Courier New" charset="0"/>
                <a:cs typeface="Courier New" charset="0"/>
              </a:rPr>
              <a:t>nmap</a:t>
            </a:r>
            <a:r>
              <a:rPr lang="nb-NO" sz="2800" dirty="0">
                <a:latin typeface="Courier New" charset="0"/>
                <a:ea typeface="Courier New" charset="0"/>
                <a:cs typeface="Courier New" charset="0"/>
              </a:rPr>
              <a:t> –f </a:t>
            </a:r>
            <a:r>
              <a:rPr lang="nb-NO" sz="2800" dirty="0" smtClean="0">
                <a:latin typeface="Courier New" charset="0"/>
                <a:ea typeface="Courier New" charset="0"/>
                <a:cs typeface="Courier New" charset="0"/>
              </a:rPr>
              <a:t>10.5.10.3 </a:t>
            </a:r>
            <a:r>
              <a:rPr lang="mr-IN" sz="2800" dirty="0">
                <a:latin typeface="Courier New" charset="0"/>
                <a:ea typeface="Courier New" charset="0"/>
                <a:cs typeface="Courier New" charset="0"/>
              </a:rPr>
              <a:t>–</a:t>
            </a:r>
            <a:r>
              <a:rPr lang="nb-NO" sz="2800" dirty="0" smtClean="0">
                <a:latin typeface="Courier New" charset="0"/>
                <a:ea typeface="Courier New" charset="0"/>
                <a:cs typeface="Courier New" charset="0"/>
              </a:rPr>
              <a:t>p80</a:t>
            </a:r>
            <a:endParaRPr lang="en-US" sz="2800" dirty="0">
              <a:latin typeface="Courier New" charset="0"/>
              <a:ea typeface="Courier New" charset="0"/>
              <a:cs typeface="Courier New" charset="0"/>
            </a:endParaRPr>
          </a:p>
          <a:p>
            <a:pPr marL="0" indent="0">
              <a:buNone/>
            </a:pPr>
            <a:endParaRPr lang="en-US" sz="2500" dirty="0">
              <a:latin typeface="Courier New" charset="0"/>
              <a:ea typeface="Courier New" charset="0"/>
              <a:cs typeface="Courier New" charset="0"/>
            </a:endParaRPr>
          </a:p>
        </p:txBody>
      </p:sp>
    </p:spTree>
    <p:extLst>
      <p:ext uri="{BB962C8B-B14F-4D97-AF65-F5344CB8AC3E}">
        <p14:creationId xmlns:p14="http://schemas.microsoft.com/office/powerpoint/2010/main" val="11836533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400" b="1" dirty="0"/>
              <a:t>Source Port Scan</a:t>
            </a:r>
          </a:p>
        </p:txBody>
      </p:sp>
      <p:sp>
        <p:nvSpPr>
          <p:cNvPr id="3" name="Content Placeholder 2"/>
          <p:cNvSpPr>
            <a:spLocks noGrp="1"/>
          </p:cNvSpPr>
          <p:nvPr>
            <p:ph idx="1"/>
          </p:nvPr>
        </p:nvSpPr>
        <p:spPr/>
        <p:txBody>
          <a:bodyPr>
            <a:noAutofit/>
          </a:bodyPr>
          <a:lstStyle/>
          <a:p>
            <a:r>
              <a:rPr lang="en-US" sz="2400" dirty="0"/>
              <a:t>It is very common for a network administrator to allow traffic from a certain source port. </a:t>
            </a:r>
            <a:endParaRPr lang="en-US" sz="2400" dirty="0" smtClean="0"/>
          </a:p>
          <a:p>
            <a:r>
              <a:rPr lang="en-US" sz="2400" dirty="0" smtClean="0"/>
              <a:t>We can use </a:t>
            </a:r>
            <a:r>
              <a:rPr lang="en-US" sz="2400" dirty="0"/>
              <a:t>this to our advantage to bypass badly configured firewalls. </a:t>
            </a:r>
          </a:p>
          <a:p>
            <a:r>
              <a:rPr lang="en-US" sz="2400" dirty="0" smtClean="0"/>
              <a:t>Common </a:t>
            </a:r>
            <a:r>
              <a:rPr lang="en-US" sz="2400" dirty="0"/>
              <a:t>ports that we can </a:t>
            </a:r>
            <a:r>
              <a:rPr lang="en-US" sz="2400" dirty="0" smtClean="0"/>
              <a:t>specify as </a:t>
            </a:r>
            <a:r>
              <a:rPr lang="en-US" sz="2400" dirty="0"/>
              <a:t>source are 53, 80, and 21</a:t>
            </a:r>
            <a:r>
              <a:rPr lang="en-US" sz="2400" dirty="0" smtClean="0"/>
              <a:t>.</a:t>
            </a:r>
          </a:p>
          <a:p>
            <a:r>
              <a:rPr lang="en-US" sz="2400" dirty="0"/>
              <a:t>The –g parameter helps us specify a source port, which in this case is 53 (DNS</a:t>
            </a:r>
            <a:r>
              <a:rPr lang="en-US" sz="2400" dirty="0" smtClean="0"/>
              <a:t>).</a:t>
            </a:r>
          </a:p>
          <a:p>
            <a:r>
              <a:rPr lang="nb-NO" sz="2400" dirty="0" err="1">
                <a:latin typeface="Courier New" charset="0"/>
                <a:ea typeface="Courier New" charset="0"/>
                <a:cs typeface="Courier New" charset="0"/>
              </a:rPr>
              <a:t>tcpdump</a:t>
            </a:r>
            <a:r>
              <a:rPr lang="nb-NO" sz="2400" dirty="0">
                <a:latin typeface="Courier New" charset="0"/>
                <a:ea typeface="Courier New" charset="0"/>
                <a:cs typeface="Courier New" charset="0"/>
              </a:rPr>
              <a:t> </a:t>
            </a:r>
            <a:r>
              <a:rPr lang="mr-IN" sz="2400" dirty="0">
                <a:latin typeface="Courier New" charset="0"/>
                <a:ea typeface="Courier New" charset="0"/>
                <a:cs typeface="Courier New" charset="0"/>
              </a:rPr>
              <a:t>–</a:t>
            </a:r>
            <a:r>
              <a:rPr lang="nb-NO" sz="2400" dirty="0" err="1">
                <a:latin typeface="Courier New" charset="0"/>
                <a:ea typeface="Courier New" charset="0"/>
                <a:cs typeface="Courier New" charset="0"/>
              </a:rPr>
              <a:t>nn</a:t>
            </a:r>
            <a:r>
              <a:rPr lang="nb-NO" sz="2400" dirty="0">
                <a:latin typeface="Courier New" charset="0"/>
                <a:ea typeface="Courier New" charset="0"/>
                <a:cs typeface="Courier New" charset="0"/>
              </a:rPr>
              <a:t> host </a:t>
            </a:r>
            <a:r>
              <a:rPr lang="nb-NO" sz="2400" dirty="0" smtClean="0">
                <a:latin typeface="Courier New" charset="0"/>
                <a:ea typeface="Courier New" charset="0"/>
                <a:cs typeface="Courier New" charset="0"/>
              </a:rPr>
              <a:t>10.5.85.1</a:t>
            </a:r>
            <a:endParaRPr lang="en-US" sz="2400" dirty="0"/>
          </a:p>
          <a:p>
            <a:pPr marL="0" indent="0">
              <a:buNone/>
            </a:pPr>
            <a:r>
              <a:rPr lang="nb-NO" sz="2800" dirty="0" smtClean="0">
                <a:latin typeface="Courier New" charset="0"/>
                <a:ea typeface="Courier New" charset="0"/>
                <a:cs typeface="Courier New" charset="0"/>
              </a:rPr>
              <a:t>#</a:t>
            </a:r>
            <a:r>
              <a:rPr lang="nb-NO" sz="2800" dirty="0" err="1" smtClean="0">
                <a:latin typeface="Courier New" charset="0"/>
                <a:ea typeface="Courier New" charset="0"/>
                <a:cs typeface="Courier New" charset="0"/>
              </a:rPr>
              <a:t>nmap</a:t>
            </a:r>
            <a:r>
              <a:rPr lang="nb-NO" sz="2800" dirty="0" smtClean="0">
                <a:latin typeface="Courier New" charset="0"/>
                <a:ea typeface="Courier New" charset="0"/>
                <a:cs typeface="Courier New" charset="0"/>
              </a:rPr>
              <a:t> </a:t>
            </a:r>
            <a:r>
              <a:rPr lang="nb-NO" sz="2800" dirty="0">
                <a:latin typeface="Courier New" charset="0"/>
                <a:ea typeface="Courier New" charset="0"/>
                <a:cs typeface="Courier New" charset="0"/>
              </a:rPr>
              <a:t>–PN –g 53 </a:t>
            </a:r>
            <a:r>
              <a:rPr lang="nb-NO" sz="2800" dirty="0" smtClean="0">
                <a:latin typeface="Courier New" charset="0"/>
                <a:ea typeface="Courier New" charset="0"/>
                <a:cs typeface="Courier New" charset="0"/>
              </a:rPr>
              <a:t>10.5.85.1</a:t>
            </a:r>
          </a:p>
          <a:p>
            <a:pPr marL="0" indent="0">
              <a:buNone/>
            </a:pPr>
            <a:r>
              <a:rPr lang="nb-NO" sz="2400" dirty="0">
                <a:latin typeface="Courier New" charset="0"/>
                <a:ea typeface="Courier New" charset="0"/>
                <a:cs typeface="Courier New" charset="0"/>
              </a:rPr>
              <a:t>#</a:t>
            </a:r>
            <a:r>
              <a:rPr lang="nb-NO" sz="2400" dirty="0" err="1">
                <a:latin typeface="Courier New" charset="0"/>
                <a:ea typeface="Courier New" charset="0"/>
                <a:cs typeface="Courier New" charset="0"/>
              </a:rPr>
              <a:t>nmap</a:t>
            </a:r>
            <a:r>
              <a:rPr lang="nb-NO" sz="2400" dirty="0">
                <a:latin typeface="Courier New" charset="0"/>
                <a:ea typeface="Courier New" charset="0"/>
                <a:cs typeface="Courier New" charset="0"/>
              </a:rPr>
              <a:t> –PN </a:t>
            </a:r>
            <a:r>
              <a:rPr lang="nb-NO" sz="2400" dirty="0" smtClean="0">
                <a:latin typeface="Courier New" charset="0"/>
                <a:ea typeface="Courier New" charset="0"/>
                <a:cs typeface="Courier New" charset="0"/>
              </a:rPr>
              <a:t>10.5.85.1</a:t>
            </a:r>
            <a:endParaRPr lang="en-US" sz="2400" dirty="0">
              <a:latin typeface="Courier New" charset="0"/>
              <a:ea typeface="Courier New" charset="0"/>
              <a:cs typeface="Courier New" charset="0"/>
            </a:endParaRPr>
          </a:p>
          <a:p>
            <a:pPr marL="0" indent="0">
              <a:buNone/>
            </a:pPr>
            <a:endParaRPr lang="en-US" sz="2500" dirty="0">
              <a:latin typeface="Courier New" charset="0"/>
              <a:ea typeface="Courier New" charset="0"/>
              <a:cs typeface="Courier New" charset="0"/>
            </a:endParaRPr>
          </a:p>
        </p:txBody>
      </p:sp>
    </p:spTree>
    <p:extLst>
      <p:ext uri="{BB962C8B-B14F-4D97-AF65-F5344CB8AC3E}">
        <p14:creationId xmlns:p14="http://schemas.microsoft.com/office/powerpoint/2010/main" val="950928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Tip: Handling Large Scans by</a:t>
            </a:r>
            <a:br>
              <a:rPr lang="en-US" b="1" dirty="0"/>
            </a:br>
            <a:r>
              <a:rPr lang="en-US" b="1" dirty="0"/>
              <a:t>Limiting Scope </a:t>
            </a:r>
            <a:r>
              <a:rPr lang="en-US" b="1" dirty="0" smtClean="0"/>
              <a:t>---2</a:t>
            </a:r>
            <a:endParaRPr lang="en-US" b="1" dirty="0"/>
          </a:p>
        </p:txBody>
      </p:sp>
      <p:sp>
        <p:nvSpPr>
          <p:cNvPr id="3" name="Content Placeholder 2"/>
          <p:cNvSpPr>
            <a:spLocks noGrp="1"/>
          </p:cNvSpPr>
          <p:nvPr>
            <p:ph idx="1"/>
          </p:nvPr>
        </p:nvSpPr>
        <p:spPr/>
        <p:txBody>
          <a:bodyPr>
            <a:normAutofit fontScale="92500" lnSpcReduction="20000"/>
          </a:bodyPr>
          <a:lstStyle/>
          <a:p>
            <a:pPr marL="514350" indent="-514350">
              <a:lnSpc>
                <a:spcPct val="90000"/>
              </a:lnSpc>
              <a:buFont typeface="+mj-lt"/>
              <a:buAutoNum type="arabicParenR" startAt="3"/>
            </a:pPr>
            <a:r>
              <a:rPr lang="en-US" sz="3000" dirty="0"/>
              <a:t>Review network firewall rule set and measure only those ports that could reasonably make it through the firewall </a:t>
            </a:r>
          </a:p>
          <a:p>
            <a:pPr lvl="1"/>
            <a:r>
              <a:rPr lang="en-US" dirty="0"/>
              <a:t>In </a:t>
            </a:r>
            <a:r>
              <a:rPr lang="en-US" dirty="0" smtClean="0"/>
              <a:t>effect, </a:t>
            </a:r>
            <a:r>
              <a:rPr lang="en-US" dirty="0"/>
              <a:t>this is part </a:t>
            </a:r>
            <a:r>
              <a:rPr lang="en-US" dirty="0" smtClean="0"/>
              <a:t>configur</a:t>
            </a:r>
            <a:r>
              <a:rPr lang="en-US" dirty="0"/>
              <a:t>a</a:t>
            </a:r>
            <a:r>
              <a:rPr lang="en-US" dirty="0" smtClean="0"/>
              <a:t>tion </a:t>
            </a:r>
            <a:r>
              <a:rPr lang="en-US" dirty="0"/>
              <a:t>review and </a:t>
            </a:r>
            <a:r>
              <a:rPr lang="en-US" dirty="0" smtClean="0"/>
              <a:t>part port </a:t>
            </a:r>
            <a:r>
              <a:rPr lang="en-US" dirty="0"/>
              <a:t>scan </a:t>
            </a:r>
            <a:endParaRPr lang="en-US" dirty="0" smtClean="0"/>
          </a:p>
          <a:p>
            <a:pPr lvl="1"/>
            <a:r>
              <a:rPr lang="en-US" dirty="0" smtClean="0"/>
              <a:t>Overcomes </a:t>
            </a:r>
            <a:r>
              <a:rPr lang="en-US" dirty="0"/>
              <a:t>the </a:t>
            </a:r>
            <a:r>
              <a:rPr lang="en-US" dirty="0" smtClean="0"/>
              <a:t>downside </a:t>
            </a:r>
            <a:r>
              <a:rPr lang="en-US" dirty="0"/>
              <a:t>of only </a:t>
            </a:r>
            <a:r>
              <a:rPr lang="en-US" dirty="0" smtClean="0"/>
              <a:t>sampling </a:t>
            </a:r>
            <a:r>
              <a:rPr lang="en-US" dirty="0"/>
              <a:t>targets </a:t>
            </a:r>
            <a:r>
              <a:rPr lang="en-US" dirty="0" smtClean="0"/>
              <a:t>or sampling specific port</a:t>
            </a:r>
            <a:endParaRPr lang="en-US" dirty="0"/>
          </a:p>
          <a:p>
            <a:pPr lvl="2"/>
            <a:r>
              <a:rPr lang="en-US" sz="2000" dirty="0"/>
              <a:t>By </a:t>
            </a:r>
            <a:r>
              <a:rPr lang="en-US" sz="2000" dirty="0" smtClean="0"/>
              <a:t>sampling </a:t>
            </a:r>
            <a:r>
              <a:rPr lang="en-US" sz="2000" dirty="0"/>
              <a:t>parts on a more </a:t>
            </a:r>
            <a:r>
              <a:rPr lang="en-US" sz="2000" dirty="0" smtClean="0"/>
              <a:t>intelligent basis</a:t>
            </a:r>
          </a:p>
          <a:p>
            <a:pPr lvl="1"/>
            <a:r>
              <a:rPr lang="en-US" dirty="0"/>
              <a:t>Often a very effective approach, but </a:t>
            </a:r>
            <a:r>
              <a:rPr lang="en-US" dirty="0" smtClean="0"/>
              <a:t>doesn't measure </a:t>
            </a:r>
            <a:r>
              <a:rPr lang="en-US" dirty="0"/>
              <a:t>potential firewall </a:t>
            </a:r>
            <a:r>
              <a:rPr lang="en-US" dirty="0" smtClean="0"/>
              <a:t>bugs</a:t>
            </a:r>
          </a:p>
          <a:p>
            <a:pPr lvl="2"/>
            <a:r>
              <a:rPr lang="en-US" dirty="0"/>
              <a:t>And requires more work from target organization personnel</a:t>
            </a:r>
          </a:p>
          <a:p>
            <a:pPr lvl="2"/>
            <a:r>
              <a:rPr lang="en-US" dirty="0"/>
              <a:t>Also, doesn't lend itself to a black-box approach</a:t>
            </a:r>
          </a:p>
        </p:txBody>
      </p:sp>
    </p:spTree>
    <p:extLst>
      <p:ext uri="{BB962C8B-B14F-4D97-AF65-F5344CB8AC3E}">
        <p14:creationId xmlns:p14="http://schemas.microsoft.com/office/powerpoint/2010/main" val="24470628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400" b="1" dirty="0"/>
              <a:t>Specifying an MTU</a:t>
            </a:r>
          </a:p>
        </p:txBody>
      </p:sp>
      <p:sp>
        <p:nvSpPr>
          <p:cNvPr id="3" name="Content Placeholder 2"/>
          <p:cNvSpPr>
            <a:spLocks noGrp="1"/>
          </p:cNvSpPr>
          <p:nvPr>
            <p:ph idx="1"/>
          </p:nvPr>
        </p:nvSpPr>
        <p:spPr/>
        <p:txBody>
          <a:bodyPr>
            <a:noAutofit/>
          </a:bodyPr>
          <a:lstStyle/>
          <a:p>
            <a:r>
              <a:rPr lang="en-US" sz="2400" dirty="0"/>
              <a:t>MTU stands for maximum transmission unit. </a:t>
            </a:r>
            <a:endParaRPr lang="en-US" sz="2400" dirty="0" smtClean="0"/>
          </a:p>
          <a:p>
            <a:r>
              <a:rPr lang="en-US" sz="2400" dirty="0" smtClean="0"/>
              <a:t>The </a:t>
            </a:r>
            <a:r>
              <a:rPr lang="en-US" sz="2400" dirty="0"/>
              <a:t>values that can be defined as MTU are </a:t>
            </a:r>
            <a:r>
              <a:rPr lang="en-US" sz="2400" dirty="0" smtClean="0"/>
              <a:t>multiples of </a:t>
            </a:r>
            <a:r>
              <a:rPr lang="en-US" sz="2400" dirty="0"/>
              <a:t>8 (e.g., 8, 16, 24, 32). </a:t>
            </a:r>
            <a:endParaRPr lang="en-US" sz="2400" dirty="0" smtClean="0"/>
          </a:p>
          <a:p>
            <a:r>
              <a:rPr lang="en-US" sz="2400" dirty="0" err="1" smtClean="0"/>
              <a:t>Nmap</a:t>
            </a:r>
            <a:r>
              <a:rPr lang="en-US" sz="2400" dirty="0" smtClean="0"/>
              <a:t> </a:t>
            </a:r>
            <a:r>
              <a:rPr lang="en-US" sz="2400" dirty="0"/>
              <a:t>allows us to specify our own MTU. </a:t>
            </a:r>
            <a:endParaRPr lang="en-US" sz="2400" dirty="0" smtClean="0"/>
          </a:p>
          <a:p>
            <a:r>
              <a:rPr lang="en-US" sz="2400" dirty="0" smtClean="0"/>
              <a:t>Based </a:t>
            </a:r>
            <a:r>
              <a:rPr lang="en-US" sz="2400" dirty="0"/>
              <a:t>on your </a:t>
            </a:r>
            <a:r>
              <a:rPr lang="en-US" sz="2400" dirty="0" err="1" smtClean="0"/>
              <a:t>input,nmap</a:t>
            </a:r>
            <a:r>
              <a:rPr lang="en-US" sz="2400" dirty="0" smtClean="0"/>
              <a:t> </a:t>
            </a:r>
            <a:r>
              <a:rPr lang="en-US" sz="2400" dirty="0"/>
              <a:t>will generate packets. </a:t>
            </a:r>
            <a:endParaRPr lang="en-US" sz="2400" dirty="0" smtClean="0"/>
          </a:p>
          <a:p>
            <a:r>
              <a:rPr lang="en-US" sz="2400" dirty="0" smtClean="0"/>
              <a:t>For </a:t>
            </a:r>
            <a:r>
              <a:rPr lang="en-US" sz="2400" dirty="0"/>
              <a:t>example, if you specify 32, </a:t>
            </a:r>
            <a:r>
              <a:rPr lang="en-US" sz="2400" dirty="0" err="1"/>
              <a:t>nmap</a:t>
            </a:r>
            <a:r>
              <a:rPr lang="en-US" sz="2400" dirty="0"/>
              <a:t> will generate a 32 byte packet.</a:t>
            </a:r>
          </a:p>
          <a:p>
            <a:r>
              <a:rPr lang="en-US" sz="2400" dirty="0"/>
              <a:t>The change of this MTU can help us evade some of the firewalls.</a:t>
            </a:r>
          </a:p>
          <a:p>
            <a:pPr marL="0" indent="0">
              <a:buNone/>
            </a:pPr>
            <a:r>
              <a:rPr lang="nb-NO" sz="2800" dirty="0" smtClean="0">
                <a:latin typeface="Courier New" charset="0"/>
                <a:ea typeface="Courier New" charset="0"/>
                <a:cs typeface="Courier New" charset="0"/>
              </a:rPr>
              <a:t> #</a:t>
            </a:r>
            <a:r>
              <a:rPr lang="en-US" sz="2800" dirty="0" err="1" smtClean="0">
                <a:latin typeface="Courier New" charset="0"/>
                <a:ea typeface="Courier New" charset="0"/>
                <a:cs typeface="Courier New" charset="0"/>
              </a:rPr>
              <a:t>nmap</a:t>
            </a:r>
            <a:r>
              <a:rPr lang="en-US" sz="2800" dirty="0" smtClean="0">
                <a:latin typeface="Courier New" charset="0"/>
                <a:ea typeface="Courier New" charset="0"/>
                <a:cs typeface="Courier New" charset="0"/>
              </a:rPr>
              <a:t> </a:t>
            </a:r>
            <a:r>
              <a:rPr lang="en-US" sz="2800" dirty="0">
                <a:latin typeface="Courier New" charset="0"/>
                <a:ea typeface="Courier New" charset="0"/>
                <a:cs typeface="Courier New" charset="0"/>
              </a:rPr>
              <a:t>–</a:t>
            </a:r>
            <a:r>
              <a:rPr lang="en-US" sz="2800" dirty="0" err="1">
                <a:latin typeface="Courier New" charset="0"/>
                <a:ea typeface="Courier New" charset="0"/>
                <a:cs typeface="Courier New" charset="0"/>
              </a:rPr>
              <a:t>mtu</a:t>
            </a:r>
            <a:r>
              <a:rPr lang="en-US" sz="2800" dirty="0">
                <a:latin typeface="Courier New" charset="0"/>
                <a:ea typeface="Courier New" charset="0"/>
                <a:cs typeface="Courier New" charset="0"/>
              </a:rPr>
              <a:t> </a:t>
            </a:r>
            <a:r>
              <a:rPr lang="en-US" sz="2800" dirty="0" smtClean="0">
                <a:latin typeface="Courier New" charset="0"/>
                <a:ea typeface="Courier New" charset="0"/>
                <a:cs typeface="Courier New" charset="0"/>
              </a:rPr>
              <a:t>32</a:t>
            </a:r>
            <a:r>
              <a:rPr lang="nb-NO" sz="2800" dirty="0" smtClean="0">
                <a:latin typeface="Courier New" charset="0"/>
                <a:ea typeface="Courier New" charset="0"/>
                <a:cs typeface="Courier New" charset="0"/>
              </a:rPr>
              <a:t> 10.5.85.1</a:t>
            </a:r>
            <a:endParaRPr lang="en-US" sz="2500" dirty="0">
              <a:latin typeface="Courier New" charset="0"/>
              <a:ea typeface="Courier New" charset="0"/>
              <a:cs typeface="Courier New" charset="0"/>
            </a:endParaRPr>
          </a:p>
        </p:txBody>
      </p:sp>
    </p:spTree>
    <p:extLst>
      <p:ext uri="{BB962C8B-B14F-4D97-AF65-F5344CB8AC3E}">
        <p14:creationId xmlns:p14="http://schemas.microsoft.com/office/powerpoint/2010/main" val="9868844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400" b="1" dirty="0"/>
              <a:t>Sending Bad Checksums</a:t>
            </a:r>
          </a:p>
        </p:txBody>
      </p:sp>
      <p:sp>
        <p:nvSpPr>
          <p:cNvPr id="3" name="Content Placeholder 2"/>
          <p:cNvSpPr>
            <a:spLocks noGrp="1"/>
          </p:cNvSpPr>
          <p:nvPr>
            <p:ph idx="1"/>
          </p:nvPr>
        </p:nvSpPr>
        <p:spPr/>
        <p:txBody>
          <a:bodyPr>
            <a:noAutofit/>
          </a:bodyPr>
          <a:lstStyle/>
          <a:p>
            <a:r>
              <a:rPr lang="en-US" sz="2400" dirty="0"/>
              <a:t>Checksums are used in the TCP header for error detection. However, we can use </a:t>
            </a:r>
            <a:r>
              <a:rPr lang="en-US" sz="2400" dirty="0" smtClean="0"/>
              <a:t>incorrect checksums </a:t>
            </a:r>
            <a:r>
              <a:rPr lang="en-US" sz="2400" dirty="0"/>
              <a:t>to our advantage. </a:t>
            </a:r>
            <a:endParaRPr lang="en-US" sz="2400" dirty="0" smtClean="0"/>
          </a:p>
          <a:p>
            <a:r>
              <a:rPr lang="en-US" sz="2400" dirty="0" smtClean="0"/>
              <a:t>By </a:t>
            </a:r>
            <a:r>
              <a:rPr lang="en-US" sz="2400" dirty="0"/>
              <a:t>sending bad/incorrect checksums, we can bypass some </a:t>
            </a:r>
            <a:r>
              <a:rPr lang="en-US" sz="2400" dirty="0" smtClean="0"/>
              <a:t>firewalls depending </a:t>
            </a:r>
            <a:r>
              <a:rPr lang="en-US" sz="2400" dirty="0"/>
              <a:t>upon the rule sets and how they are configured</a:t>
            </a:r>
            <a:r>
              <a:rPr lang="en-US" sz="2400" dirty="0" smtClean="0"/>
              <a:t>.</a:t>
            </a:r>
          </a:p>
          <a:p>
            <a:pPr marL="0" indent="0">
              <a:buNone/>
            </a:pPr>
            <a:r>
              <a:rPr lang="en-US" sz="2800" dirty="0" smtClean="0">
                <a:latin typeface="Courier New" charset="0"/>
                <a:ea typeface="Courier New" charset="0"/>
                <a:cs typeface="Courier New" charset="0"/>
              </a:rPr>
              <a:t>	#</a:t>
            </a:r>
            <a:r>
              <a:rPr lang="en-US" sz="2800" dirty="0" err="1" smtClean="0">
                <a:latin typeface="Courier New" charset="0"/>
                <a:ea typeface="Courier New" charset="0"/>
                <a:cs typeface="Courier New" charset="0"/>
              </a:rPr>
              <a:t>nmap</a:t>
            </a:r>
            <a:r>
              <a:rPr lang="en-US" sz="2800" dirty="0" smtClean="0">
                <a:latin typeface="Courier New" charset="0"/>
                <a:ea typeface="Courier New" charset="0"/>
                <a:cs typeface="Courier New" charset="0"/>
              </a:rPr>
              <a:t> </a:t>
            </a:r>
            <a:r>
              <a:rPr lang="en-US" sz="2800" dirty="0">
                <a:latin typeface="Courier New" charset="0"/>
                <a:ea typeface="Courier New" charset="0"/>
                <a:cs typeface="Courier New" charset="0"/>
              </a:rPr>
              <a:t>–</a:t>
            </a:r>
            <a:r>
              <a:rPr lang="en-US" sz="2800" dirty="0" err="1" smtClean="0">
                <a:latin typeface="Courier New" charset="0"/>
                <a:ea typeface="Courier New" charset="0"/>
                <a:cs typeface="Courier New" charset="0"/>
              </a:rPr>
              <a:t>badsum</a:t>
            </a:r>
            <a:r>
              <a:rPr lang="en-US" sz="2800" dirty="0" smtClean="0">
                <a:latin typeface="Courier New" charset="0"/>
                <a:ea typeface="Courier New" charset="0"/>
                <a:cs typeface="Courier New" charset="0"/>
              </a:rPr>
              <a:t> 10.5.85.1</a:t>
            </a:r>
            <a:endParaRPr lang="en-US" sz="2500" dirty="0">
              <a:latin typeface="Courier New" charset="0"/>
              <a:ea typeface="Courier New" charset="0"/>
              <a:cs typeface="Courier New" charset="0"/>
            </a:endParaRPr>
          </a:p>
        </p:txBody>
      </p:sp>
    </p:spTree>
    <p:extLst>
      <p:ext uri="{BB962C8B-B14F-4D97-AF65-F5344CB8AC3E}">
        <p14:creationId xmlns:p14="http://schemas.microsoft.com/office/powerpoint/2010/main" val="20995561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400" b="1" dirty="0" smtClean="0"/>
              <a:t>Decoys </a:t>
            </a:r>
            <a:endParaRPr lang="en-US" sz="4400" b="1" dirty="0"/>
          </a:p>
        </p:txBody>
      </p:sp>
      <p:sp>
        <p:nvSpPr>
          <p:cNvPr id="3" name="Content Placeholder 2"/>
          <p:cNvSpPr>
            <a:spLocks noGrp="1"/>
          </p:cNvSpPr>
          <p:nvPr>
            <p:ph idx="1"/>
          </p:nvPr>
        </p:nvSpPr>
        <p:spPr/>
        <p:txBody>
          <a:bodyPr>
            <a:noAutofit/>
          </a:bodyPr>
          <a:lstStyle/>
          <a:p>
            <a:r>
              <a:rPr lang="en-US" sz="2400" dirty="0"/>
              <a:t>It is very effective when you want </a:t>
            </a:r>
            <a:r>
              <a:rPr lang="en-US" sz="2400" dirty="0" smtClean="0"/>
              <a:t>to use </a:t>
            </a:r>
            <a:r>
              <a:rPr lang="en-US" sz="2400" dirty="0"/>
              <a:t>stealth. </a:t>
            </a:r>
            <a:endParaRPr lang="en-US" sz="2400" dirty="0" smtClean="0"/>
          </a:p>
          <a:p>
            <a:r>
              <a:rPr lang="en-US" sz="2400" dirty="0" smtClean="0"/>
              <a:t>The </a:t>
            </a:r>
            <a:r>
              <a:rPr lang="en-US" sz="2400" dirty="0"/>
              <a:t>idea behind this scan is to send spoofed packets from other hosts, which </a:t>
            </a:r>
            <a:r>
              <a:rPr lang="en-US" sz="2400" dirty="0" smtClean="0"/>
              <a:t>would make </a:t>
            </a:r>
            <a:r>
              <a:rPr lang="en-US" sz="2400" dirty="0"/>
              <a:t>it very difficult for network administrators to detect from which host the scan originated.</a:t>
            </a:r>
          </a:p>
          <a:p>
            <a:r>
              <a:rPr lang="en-US" sz="2400" dirty="0"/>
              <a:t>Since the decoy has the potential to generate a very </a:t>
            </a:r>
            <a:r>
              <a:rPr lang="en-US" sz="2400" dirty="0" smtClean="0"/>
              <a:t>large number </a:t>
            </a:r>
            <a:r>
              <a:rPr lang="en-US" sz="2400" dirty="0"/>
              <a:t>of packets, it could cause </a:t>
            </a:r>
            <a:r>
              <a:rPr lang="en-US" sz="2400" dirty="0" smtClean="0"/>
              <a:t>a possible </a:t>
            </a:r>
            <a:r>
              <a:rPr lang="en-US" sz="2400" dirty="0"/>
              <a:t>DOS (denial of service).</a:t>
            </a:r>
          </a:p>
          <a:p>
            <a:pPr marL="0" indent="0">
              <a:buNone/>
            </a:pPr>
            <a:r>
              <a:rPr lang="en-US" sz="2800" dirty="0">
                <a:latin typeface="Courier New" charset="0"/>
                <a:ea typeface="Courier New" charset="0"/>
                <a:cs typeface="Courier New" charset="0"/>
              </a:rPr>
              <a:t>	</a:t>
            </a:r>
            <a:r>
              <a:rPr lang="en-US" sz="2800" dirty="0" smtClean="0">
                <a:latin typeface="Courier New" charset="0"/>
                <a:ea typeface="Courier New" charset="0"/>
                <a:cs typeface="Courier New" charset="0"/>
              </a:rPr>
              <a:t>#</a:t>
            </a:r>
            <a:r>
              <a:rPr lang="en-US" sz="2800" dirty="0" err="1" smtClean="0">
                <a:latin typeface="Courier New" charset="0"/>
                <a:ea typeface="Courier New" charset="0"/>
                <a:cs typeface="Courier New" charset="0"/>
              </a:rPr>
              <a:t>nmap</a:t>
            </a:r>
            <a:r>
              <a:rPr lang="en-US" sz="2800" dirty="0" smtClean="0">
                <a:latin typeface="Courier New" charset="0"/>
                <a:ea typeface="Courier New" charset="0"/>
                <a:cs typeface="Courier New" charset="0"/>
              </a:rPr>
              <a:t> </a:t>
            </a:r>
            <a:r>
              <a:rPr lang="en-US" sz="2800" dirty="0">
                <a:latin typeface="Courier New" charset="0"/>
                <a:ea typeface="Courier New" charset="0"/>
                <a:cs typeface="Courier New" charset="0"/>
              </a:rPr>
              <a:t>–D RND:10 </a:t>
            </a:r>
            <a:r>
              <a:rPr lang="en-US" sz="2800" dirty="0" smtClean="0">
                <a:latin typeface="Courier New" charset="0"/>
                <a:ea typeface="Courier New" charset="0"/>
                <a:cs typeface="Courier New" charset="0"/>
              </a:rPr>
              <a:t>10.5.10.3</a:t>
            </a:r>
          </a:p>
          <a:p>
            <a:pPr marL="0" indent="0">
              <a:buNone/>
            </a:pPr>
            <a:r>
              <a:rPr lang="nb-NO" sz="2400" dirty="0" smtClean="0">
                <a:latin typeface="Courier New" charset="0"/>
                <a:ea typeface="Courier New" charset="0"/>
                <a:cs typeface="Courier New" charset="0"/>
              </a:rPr>
              <a:t>     #</a:t>
            </a:r>
            <a:r>
              <a:rPr lang="nb-NO" sz="2400" dirty="0" err="1" smtClean="0">
                <a:latin typeface="Courier New" charset="0"/>
                <a:ea typeface="Courier New" charset="0"/>
                <a:cs typeface="Courier New" charset="0"/>
              </a:rPr>
              <a:t>tcpdump</a:t>
            </a:r>
            <a:r>
              <a:rPr lang="nb-NO" sz="2400" dirty="0" smtClean="0">
                <a:latin typeface="Courier New" charset="0"/>
                <a:ea typeface="Courier New" charset="0"/>
                <a:cs typeface="Courier New" charset="0"/>
              </a:rPr>
              <a:t> </a:t>
            </a:r>
            <a:r>
              <a:rPr lang="mr-IN" sz="2400" dirty="0">
                <a:latin typeface="Courier New" charset="0"/>
                <a:ea typeface="Courier New" charset="0"/>
                <a:cs typeface="Courier New" charset="0"/>
              </a:rPr>
              <a:t>–</a:t>
            </a:r>
            <a:r>
              <a:rPr lang="nb-NO" sz="2400" dirty="0" err="1">
                <a:latin typeface="Courier New" charset="0"/>
                <a:ea typeface="Courier New" charset="0"/>
                <a:cs typeface="Courier New" charset="0"/>
              </a:rPr>
              <a:t>nn</a:t>
            </a:r>
            <a:r>
              <a:rPr lang="nb-NO" sz="2400" dirty="0">
                <a:latin typeface="Courier New" charset="0"/>
                <a:ea typeface="Courier New" charset="0"/>
                <a:cs typeface="Courier New" charset="0"/>
              </a:rPr>
              <a:t> host </a:t>
            </a:r>
            <a:r>
              <a:rPr lang="nb-NO" sz="2400" dirty="0" smtClean="0">
                <a:latin typeface="Courier New" charset="0"/>
                <a:ea typeface="Courier New" charset="0"/>
                <a:cs typeface="Courier New" charset="0"/>
              </a:rPr>
              <a:t>10.5.10.3</a:t>
            </a:r>
            <a:endParaRPr lang="en-US" sz="2400" dirty="0"/>
          </a:p>
          <a:p>
            <a:pPr marL="0" indent="0">
              <a:buNone/>
            </a:pPr>
            <a:endParaRPr lang="en-US" sz="2500" dirty="0">
              <a:latin typeface="Courier New" charset="0"/>
              <a:ea typeface="Courier New" charset="0"/>
              <a:cs typeface="Courier New" charset="0"/>
            </a:endParaRPr>
          </a:p>
        </p:txBody>
      </p:sp>
    </p:spTree>
    <p:extLst>
      <p:ext uri="{BB962C8B-B14F-4D97-AF65-F5344CB8AC3E}">
        <p14:creationId xmlns:p14="http://schemas.microsoft.com/office/powerpoint/2010/main" val="15264009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Nmap UDP Port </a:t>
            </a:r>
            <a:r>
              <a:rPr lang="en-US" b="1" dirty="0"/>
              <a:t>Scan</a:t>
            </a:r>
          </a:p>
        </p:txBody>
      </p:sp>
      <p:sp>
        <p:nvSpPr>
          <p:cNvPr id="3" name="Content Placeholder 2"/>
          <p:cNvSpPr>
            <a:spLocks noGrp="1"/>
          </p:cNvSpPr>
          <p:nvPr>
            <p:ph idx="1"/>
          </p:nvPr>
        </p:nvSpPr>
        <p:spPr/>
        <p:txBody>
          <a:bodyPr/>
          <a:lstStyle/>
          <a:p>
            <a:r>
              <a:rPr lang="en-US" dirty="0" smtClean="0"/>
              <a:t>Perform a UDP port scan on 10.144.30.48 and port 53,111,414,500-505</a:t>
            </a:r>
          </a:p>
          <a:p>
            <a:pPr marL="0" indent="0">
              <a:buNone/>
            </a:pPr>
            <a:endParaRPr lang="en-US" dirty="0" smtClean="0">
              <a:latin typeface="Courier New" pitchFamily="49" charset="0"/>
              <a:cs typeface="Courier New" pitchFamily="49" charset="0"/>
            </a:endParaRPr>
          </a:p>
          <a:p>
            <a:pPr marL="0" indent="0">
              <a:buNone/>
            </a:pPr>
            <a:r>
              <a:rPr lang="en-US" dirty="0" smtClean="0">
                <a:latin typeface="Courier New" pitchFamily="49" charset="0"/>
                <a:cs typeface="Courier New" pitchFamily="49" charset="0"/>
              </a:rPr>
              <a:t>#Nmap –n –</a:t>
            </a:r>
            <a:r>
              <a:rPr lang="en-US" dirty="0" err="1" smtClean="0">
                <a:latin typeface="Courier New" pitchFamily="49" charset="0"/>
                <a:cs typeface="Courier New" pitchFamily="49" charset="0"/>
              </a:rPr>
              <a:t>sU</a:t>
            </a:r>
            <a:r>
              <a:rPr lang="en-US" dirty="0" smtClean="0">
                <a:latin typeface="Courier New" pitchFamily="49" charset="0"/>
                <a:cs typeface="Courier New" pitchFamily="49" charset="0"/>
              </a:rPr>
              <a:t> 10.144.30.40 –p 53,111,414,500-505</a:t>
            </a:r>
          </a:p>
          <a:p>
            <a:pPr marL="0" indent="0">
              <a:buNone/>
            </a:pPr>
            <a:r>
              <a:rPr lang="en-US" dirty="0" smtClean="0">
                <a:latin typeface="Courier New" pitchFamily="49" charset="0"/>
                <a:cs typeface="Courier New" pitchFamily="49" charset="0"/>
              </a:rPr>
              <a:t>#tcpdump –</a:t>
            </a:r>
            <a:r>
              <a:rPr lang="en-US" dirty="0" err="1" smtClean="0">
                <a:latin typeface="Courier New" pitchFamily="49" charset="0"/>
                <a:cs typeface="Courier New" pitchFamily="49" charset="0"/>
              </a:rPr>
              <a:t>nn</a:t>
            </a:r>
            <a:r>
              <a:rPr lang="en-US" dirty="0" smtClean="0">
                <a:latin typeface="Courier New" pitchFamily="49" charset="0"/>
                <a:cs typeface="Courier New" pitchFamily="49" charset="0"/>
              </a:rPr>
              <a:t> host 10.144.30.48</a:t>
            </a: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11005634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a:t>
            </a:r>
            <a:r>
              <a:rPr lang="en-US" b="1" dirty="0" smtClean="0"/>
              <a:t>--</a:t>
            </a:r>
            <a:r>
              <a:rPr lang="en-US" b="1" dirty="0"/>
              <a:t>reason </a:t>
            </a:r>
            <a:r>
              <a:rPr lang="en-US" b="1" dirty="0" smtClean="0"/>
              <a:t>Option </a:t>
            </a:r>
            <a:r>
              <a:rPr lang="en-US" b="1" dirty="0"/>
              <a:t>and</a:t>
            </a:r>
            <a:br>
              <a:rPr lang="en-US" b="1" dirty="0"/>
            </a:br>
            <a:r>
              <a:rPr lang="en-US" b="1" dirty="0"/>
              <a:t>Scanning TCP and UDP</a:t>
            </a:r>
          </a:p>
        </p:txBody>
      </p:sp>
      <p:sp>
        <p:nvSpPr>
          <p:cNvPr id="3" name="Content Placeholder 2"/>
          <p:cNvSpPr>
            <a:spLocks noGrp="1"/>
          </p:cNvSpPr>
          <p:nvPr>
            <p:ph idx="1"/>
          </p:nvPr>
        </p:nvSpPr>
        <p:spPr/>
        <p:txBody>
          <a:bodyPr/>
          <a:lstStyle/>
          <a:p>
            <a:r>
              <a:rPr lang="en-US" dirty="0" smtClean="0"/>
              <a:t>Nmap tells </a:t>
            </a:r>
            <a:r>
              <a:rPr lang="en-US" dirty="0"/>
              <a:t>us why Nmap classifies a given </a:t>
            </a:r>
            <a:r>
              <a:rPr lang="en-US" dirty="0" smtClean="0"/>
              <a:t>port's </a:t>
            </a:r>
            <a:r>
              <a:rPr lang="en-US" b="1" dirty="0" smtClean="0"/>
              <a:t>open/closed/filtered</a:t>
            </a:r>
            <a:r>
              <a:rPr lang="en-US" dirty="0" smtClean="0"/>
              <a:t> </a:t>
            </a:r>
            <a:r>
              <a:rPr lang="en-US" dirty="0"/>
              <a:t>state as it does.</a:t>
            </a:r>
            <a:endParaRPr lang="en-US" dirty="0" smtClean="0">
              <a:latin typeface="Courier New" pitchFamily="49" charset="0"/>
              <a:cs typeface="Courier New" pitchFamily="49" charset="0"/>
            </a:endParaRPr>
          </a:p>
          <a:p>
            <a:pPr marL="0" indent="0">
              <a:buNone/>
            </a:pPr>
            <a:r>
              <a:rPr lang="en-US" dirty="0" smtClean="0">
                <a:latin typeface="Courier New" pitchFamily="49" charset="0"/>
                <a:cs typeface="Courier New" pitchFamily="49" charset="0"/>
              </a:rPr>
              <a:t>#</a:t>
            </a:r>
            <a:r>
              <a:rPr lang="en-US" dirty="0">
                <a:latin typeface="Courier New" pitchFamily="49" charset="0"/>
                <a:cs typeface="Courier New" pitchFamily="49" charset="0"/>
              </a:rPr>
              <a:t>Nmap –n –</a:t>
            </a:r>
            <a:r>
              <a:rPr lang="en-US" dirty="0" err="1">
                <a:latin typeface="Courier New" pitchFamily="49" charset="0"/>
                <a:cs typeface="Courier New" pitchFamily="49" charset="0"/>
              </a:rPr>
              <a:t>sU</a:t>
            </a:r>
            <a:r>
              <a:rPr lang="en-US" dirty="0">
                <a:latin typeface="Courier New" pitchFamily="49" charset="0"/>
                <a:cs typeface="Courier New" pitchFamily="49" charset="0"/>
              </a:rPr>
              <a:t> </a:t>
            </a:r>
            <a:r>
              <a:rPr lang="en-US" dirty="0" smtClean="0">
                <a:latin typeface="Courier New" pitchFamily="49" charset="0"/>
                <a:cs typeface="Courier New" pitchFamily="49" charset="0"/>
              </a:rPr>
              <a:t>10.144.30.40,119 </a:t>
            </a:r>
            <a:r>
              <a:rPr lang="en-US" dirty="0">
                <a:latin typeface="Courier New" pitchFamily="49" charset="0"/>
                <a:cs typeface="Courier New" pitchFamily="49" charset="0"/>
              </a:rPr>
              <a:t>–p </a:t>
            </a:r>
            <a:r>
              <a:rPr lang="en-US" dirty="0" smtClean="0">
                <a:latin typeface="Courier New" pitchFamily="49" charset="0"/>
                <a:cs typeface="Courier New" pitchFamily="49" charset="0"/>
              </a:rPr>
              <a:t>53,111,414,500-505 –reason</a:t>
            </a:r>
          </a:p>
          <a:p>
            <a:pPr marL="0" indent="0">
              <a:buNone/>
            </a:pPr>
            <a:r>
              <a:rPr lang="en-US" dirty="0" smtClean="0">
                <a:latin typeface="Courier New" pitchFamily="49" charset="0"/>
                <a:cs typeface="Courier New" pitchFamily="49" charset="0"/>
              </a:rPr>
              <a:t>#</a:t>
            </a:r>
            <a:r>
              <a:rPr lang="en-US" dirty="0">
                <a:latin typeface="Courier New" pitchFamily="49" charset="0"/>
                <a:cs typeface="Courier New" pitchFamily="49" charset="0"/>
              </a:rPr>
              <a:t>Nmap –n –</a:t>
            </a:r>
            <a:r>
              <a:rPr lang="en-US" dirty="0" err="1">
                <a:latin typeface="Courier New" pitchFamily="49" charset="0"/>
                <a:cs typeface="Courier New" pitchFamily="49" charset="0"/>
              </a:rPr>
              <a:t>sU</a:t>
            </a:r>
            <a:r>
              <a:rPr lang="en-US" dirty="0">
                <a:latin typeface="Courier New" pitchFamily="49" charset="0"/>
                <a:cs typeface="Courier New" pitchFamily="49" charset="0"/>
              </a:rPr>
              <a:t> </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sT</a:t>
            </a:r>
            <a:r>
              <a:rPr lang="en-US" dirty="0" smtClean="0">
                <a:latin typeface="Courier New" pitchFamily="49" charset="0"/>
                <a:cs typeface="Courier New" pitchFamily="49" charset="0"/>
              </a:rPr>
              <a:t> 10.144.30.40 </a:t>
            </a:r>
            <a:r>
              <a:rPr lang="en-US" dirty="0">
                <a:latin typeface="Courier New" pitchFamily="49" charset="0"/>
                <a:cs typeface="Courier New" pitchFamily="49" charset="0"/>
              </a:rPr>
              <a:t>–p </a:t>
            </a:r>
            <a:r>
              <a:rPr lang="en-US" dirty="0" smtClean="0">
                <a:latin typeface="Courier New" pitchFamily="49" charset="0"/>
                <a:cs typeface="Courier New" pitchFamily="49" charset="0"/>
              </a:rPr>
              <a:t>21-25 --reason</a:t>
            </a:r>
            <a:endParaRPr lang="en-US" dirty="0">
              <a:latin typeface="Courier New" pitchFamily="49" charset="0"/>
              <a:cs typeface="Courier New" pitchFamily="49" charset="0"/>
            </a:endParaRPr>
          </a:p>
          <a:p>
            <a:r>
              <a:rPr lang="en-US" dirty="0" err="1" smtClean="0"/>
              <a:t>Nmap</a:t>
            </a:r>
            <a:r>
              <a:rPr lang="en-US" dirty="0" smtClean="0"/>
              <a:t> </a:t>
            </a:r>
            <a:r>
              <a:rPr lang="mr-IN" dirty="0" smtClean="0"/>
              <a:t>–</a:t>
            </a:r>
            <a:r>
              <a:rPr lang="en-US" dirty="0" err="1" smtClean="0"/>
              <a:t>sT</a:t>
            </a:r>
            <a:r>
              <a:rPr lang="en-US" dirty="0" smtClean="0"/>
              <a:t> 10.90.10.1/24 </a:t>
            </a:r>
            <a:r>
              <a:rPr lang="mr-IN" dirty="0" smtClean="0"/>
              <a:t>–</a:t>
            </a:r>
            <a:r>
              <a:rPr lang="en-US" dirty="0" smtClean="0"/>
              <a:t>p3389</a:t>
            </a:r>
            <a:endParaRPr lang="en-US" dirty="0"/>
          </a:p>
        </p:txBody>
      </p:sp>
    </p:spTree>
    <p:extLst>
      <p:ext uri="{BB962C8B-B14F-4D97-AF65-F5344CB8AC3E}">
        <p14:creationId xmlns:p14="http://schemas.microsoft.com/office/powerpoint/2010/main" val="27628387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Nmap Active OS Fingerprinting</a:t>
            </a:r>
          </a:p>
        </p:txBody>
      </p:sp>
      <p:sp>
        <p:nvSpPr>
          <p:cNvPr id="3" name="Content Placeholder 2"/>
          <p:cNvSpPr>
            <a:spLocks noGrp="1"/>
          </p:cNvSpPr>
          <p:nvPr>
            <p:ph idx="1"/>
          </p:nvPr>
        </p:nvSpPr>
        <p:spPr/>
        <p:txBody>
          <a:bodyPr>
            <a:normAutofit/>
          </a:bodyPr>
          <a:lstStyle/>
          <a:p>
            <a:r>
              <a:rPr lang="en-US" dirty="0"/>
              <a:t>Nmap attempts to determine the operating</a:t>
            </a:r>
          </a:p>
          <a:p>
            <a:pPr marL="0" indent="0">
              <a:buNone/>
            </a:pPr>
            <a:r>
              <a:rPr lang="en-US" dirty="0"/>
              <a:t>    system of target by sending various packet </a:t>
            </a:r>
            <a:r>
              <a:rPr lang="en-US" dirty="0" smtClean="0"/>
              <a:t>types </a:t>
            </a:r>
            <a:r>
              <a:rPr lang="en-US" dirty="0"/>
              <a:t>and measuring the response</a:t>
            </a:r>
          </a:p>
          <a:p>
            <a:r>
              <a:rPr lang="en-US" dirty="0" smtClean="0"/>
              <a:t>Different </a:t>
            </a:r>
            <a:r>
              <a:rPr lang="en-US" dirty="0"/>
              <a:t>systems have different </a:t>
            </a:r>
            <a:r>
              <a:rPr lang="en-US" dirty="0" smtClean="0"/>
              <a:t>protocol behaviors </a:t>
            </a:r>
            <a:r>
              <a:rPr lang="en-US" dirty="0"/>
              <a:t>that we can trigger and </a:t>
            </a:r>
            <a:r>
              <a:rPr lang="en-US" dirty="0" smtClean="0"/>
              <a:t>measure remotely</a:t>
            </a:r>
          </a:p>
          <a:p>
            <a:endParaRPr lang="en-US" dirty="0"/>
          </a:p>
        </p:txBody>
      </p:sp>
    </p:spTree>
    <p:extLst>
      <p:ext uri="{BB962C8B-B14F-4D97-AF65-F5344CB8AC3E}">
        <p14:creationId xmlns:p14="http://schemas.microsoft.com/office/powerpoint/2010/main" val="35943644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Nmap </a:t>
            </a:r>
            <a:r>
              <a:rPr lang="en-US" b="1" dirty="0"/>
              <a:t>O</a:t>
            </a:r>
            <a:r>
              <a:rPr lang="en-US" b="1" dirty="0" smtClean="0"/>
              <a:t>S Fing</a:t>
            </a:r>
            <a:r>
              <a:rPr lang="en-US" b="1" dirty="0"/>
              <a:t>e</a:t>
            </a:r>
            <a:r>
              <a:rPr lang="en-US" b="1" dirty="0" smtClean="0"/>
              <a:t>rprinting</a:t>
            </a:r>
            <a:r>
              <a:rPr lang="en-US" b="1" dirty="0"/>
              <a:t/>
            </a:r>
            <a:br>
              <a:rPr lang="en-US" b="1" dirty="0"/>
            </a:br>
            <a:r>
              <a:rPr lang="en-US" b="1" dirty="0"/>
              <a:t>Capability</a:t>
            </a:r>
          </a:p>
        </p:txBody>
      </p:sp>
      <p:sp>
        <p:nvSpPr>
          <p:cNvPr id="3" name="Content Placeholder 2"/>
          <p:cNvSpPr>
            <a:spLocks noGrp="1"/>
          </p:cNvSpPr>
          <p:nvPr>
            <p:ph idx="1"/>
          </p:nvPr>
        </p:nvSpPr>
        <p:spPr/>
        <p:txBody>
          <a:bodyPr>
            <a:normAutofit fontScale="92500" lnSpcReduction="20000"/>
          </a:bodyPr>
          <a:lstStyle/>
          <a:p>
            <a:r>
              <a:rPr lang="en-US" dirty="0"/>
              <a:t>Recent versions of Nmap have </a:t>
            </a:r>
            <a:r>
              <a:rPr lang="en-US" dirty="0" smtClean="0"/>
              <a:t>dropped </a:t>
            </a:r>
            <a:r>
              <a:rPr lang="en-US" dirty="0"/>
              <a:t>the </a:t>
            </a:r>
            <a:r>
              <a:rPr lang="en-US" dirty="0" smtClean="0"/>
              <a:t>first generation OS fingerprinting </a:t>
            </a:r>
            <a:r>
              <a:rPr lang="en-US" dirty="0"/>
              <a:t>capability </a:t>
            </a:r>
            <a:r>
              <a:rPr lang="en-US" dirty="0" smtClean="0"/>
              <a:t>built </a:t>
            </a:r>
            <a:r>
              <a:rPr lang="en-US" dirty="0"/>
              <a:t>into</a:t>
            </a:r>
          </a:p>
          <a:p>
            <a:pPr marL="0" indent="0">
              <a:buNone/>
            </a:pPr>
            <a:r>
              <a:rPr lang="en-US" dirty="0" smtClean="0"/>
              <a:t>     Nmap </a:t>
            </a:r>
            <a:r>
              <a:rPr lang="en-US" dirty="0"/>
              <a:t>for years</a:t>
            </a:r>
          </a:p>
          <a:p>
            <a:r>
              <a:rPr lang="en-US" dirty="0" smtClean="0"/>
              <a:t>Modern Nmap </a:t>
            </a:r>
            <a:r>
              <a:rPr lang="en-US" dirty="0"/>
              <a:t>installs include o</a:t>
            </a:r>
            <a:r>
              <a:rPr lang="en-US" dirty="0" smtClean="0"/>
              <a:t>nly second generation OS fingerprinting functionality.</a:t>
            </a:r>
          </a:p>
          <a:p>
            <a:r>
              <a:rPr lang="en-US" dirty="0" smtClean="0"/>
              <a:t>An avalanche </a:t>
            </a:r>
            <a:r>
              <a:rPr lang="en-US" dirty="0"/>
              <a:t>o</a:t>
            </a:r>
            <a:r>
              <a:rPr lang="en-US" dirty="0" smtClean="0"/>
              <a:t>f </a:t>
            </a:r>
            <a:r>
              <a:rPr lang="en-US" dirty="0"/>
              <a:t>additional tests </a:t>
            </a:r>
            <a:r>
              <a:rPr lang="en-US" dirty="0" smtClean="0"/>
              <a:t>included </a:t>
            </a:r>
            <a:r>
              <a:rPr lang="en-US" dirty="0"/>
              <a:t>in </a:t>
            </a:r>
            <a:r>
              <a:rPr lang="en-US" dirty="0" smtClean="0"/>
              <a:t>the second </a:t>
            </a:r>
            <a:r>
              <a:rPr lang="en-US" dirty="0"/>
              <a:t>generation capability</a:t>
            </a:r>
          </a:p>
          <a:p>
            <a:r>
              <a:rPr lang="en-US" dirty="0" smtClean="0"/>
              <a:t>The </a:t>
            </a:r>
            <a:r>
              <a:rPr lang="en-US" dirty="0"/>
              <a:t>-</a:t>
            </a:r>
            <a:r>
              <a:rPr lang="en-US" dirty="0" smtClean="0"/>
              <a:t>O </a:t>
            </a:r>
            <a:r>
              <a:rPr lang="en-US" dirty="0"/>
              <a:t>o</a:t>
            </a:r>
            <a:r>
              <a:rPr lang="en-US" dirty="0" smtClean="0"/>
              <a:t>ption </a:t>
            </a:r>
            <a:r>
              <a:rPr lang="en-US" dirty="0"/>
              <a:t>(</a:t>
            </a:r>
            <a:r>
              <a:rPr lang="en-US" dirty="0" smtClean="0"/>
              <a:t>and -O2</a:t>
            </a:r>
            <a:r>
              <a:rPr lang="en-US" dirty="0"/>
              <a:t>)</a:t>
            </a:r>
            <a:r>
              <a:rPr lang="en-US" dirty="0" smtClean="0"/>
              <a:t> </a:t>
            </a:r>
            <a:r>
              <a:rPr lang="en-US" dirty="0"/>
              <a:t>uses the </a:t>
            </a:r>
            <a:r>
              <a:rPr lang="en-US" dirty="0" smtClean="0"/>
              <a:t>second generation method </a:t>
            </a:r>
          </a:p>
          <a:p>
            <a:pPr lvl="1"/>
            <a:r>
              <a:rPr lang="en-US" dirty="0" smtClean="0"/>
              <a:t>The </a:t>
            </a:r>
            <a:r>
              <a:rPr lang="en-US" dirty="0"/>
              <a:t>-O1 </a:t>
            </a:r>
            <a:r>
              <a:rPr lang="en-US" dirty="0" smtClean="0"/>
              <a:t>option </a:t>
            </a:r>
            <a:r>
              <a:rPr lang="en-US" dirty="0"/>
              <a:t>has </a:t>
            </a:r>
            <a:r>
              <a:rPr lang="en-US" dirty="0" smtClean="0"/>
              <a:t>been </a:t>
            </a:r>
            <a:r>
              <a:rPr lang="en-US" dirty="0"/>
              <a:t>removed in </a:t>
            </a:r>
            <a:r>
              <a:rPr lang="en-US" dirty="0" smtClean="0"/>
              <a:t>modern </a:t>
            </a:r>
            <a:r>
              <a:rPr lang="en-US" dirty="0"/>
              <a:t>Nmap </a:t>
            </a:r>
            <a:r>
              <a:rPr lang="en-US" dirty="0" smtClean="0"/>
              <a:t>version</a:t>
            </a:r>
            <a:endParaRPr lang="en-US" dirty="0"/>
          </a:p>
        </p:txBody>
      </p:sp>
    </p:spTree>
    <p:extLst>
      <p:ext uri="{BB962C8B-B14F-4D97-AF65-F5344CB8AC3E}">
        <p14:creationId xmlns:p14="http://schemas.microsoft.com/office/powerpoint/2010/main" val="39660736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Version Scanning</a:t>
            </a:r>
          </a:p>
        </p:txBody>
      </p:sp>
      <p:sp>
        <p:nvSpPr>
          <p:cNvPr id="3" name="Content Placeholder 2"/>
          <p:cNvSpPr>
            <a:spLocks noGrp="1"/>
          </p:cNvSpPr>
          <p:nvPr>
            <p:ph idx="1"/>
          </p:nvPr>
        </p:nvSpPr>
        <p:spPr/>
        <p:txBody>
          <a:bodyPr>
            <a:normAutofit fontScale="92500" lnSpcReduction="20000"/>
          </a:bodyPr>
          <a:lstStyle/>
          <a:p>
            <a:r>
              <a:rPr lang="en-US" dirty="0"/>
              <a:t>When Nmap identifies an open port, </a:t>
            </a:r>
            <a:r>
              <a:rPr lang="en-US" dirty="0" smtClean="0"/>
              <a:t>it displays </a:t>
            </a:r>
            <a:r>
              <a:rPr lang="en-US" dirty="0"/>
              <a:t>the </a:t>
            </a:r>
            <a:r>
              <a:rPr lang="en-US" dirty="0" smtClean="0"/>
              <a:t>default service commonly associated </a:t>
            </a:r>
            <a:r>
              <a:rPr lang="en-US" dirty="0"/>
              <a:t>with that </a:t>
            </a:r>
            <a:r>
              <a:rPr lang="en-US" dirty="0" smtClean="0"/>
              <a:t>port</a:t>
            </a:r>
          </a:p>
          <a:p>
            <a:r>
              <a:rPr lang="en-US" dirty="0"/>
              <a:t>But, what services are o</a:t>
            </a:r>
            <a:r>
              <a:rPr lang="en-US" dirty="0" smtClean="0"/>
              <a:t>n ports not </a:t>
            </a:r>
            <a:r>
              <a:rPr lang="en-US" dirty="0"/>
              <a:t>in that l</a:t>
            </a:r>
            <a:r>
              <a:rPr lang="en-US" dirty="0" smtClean="0"/>
              <a:t>ist?</a:t>
            </a:r>
          </a:p>
          <a:p>
            <a:r>
              <a:rPr lang="en-US" dirty="0"/>
              <a:t>And, what </a:t>
            </a:r>
            <a:r>
              <a:rPr lang="en-US" dirty="0" smtClean="0"/>
              <a:t>about </a:t>
            </a:r>
            <a:r>
              <a:rPr lang="en-US" dirty="0"/>
              <a:t>an admin </a:t>
            </a:r>
            <a:r>
              <a:rPr lang="en-US" dirty="0" smtClean="0"/>
              <a:t>who </a:t>
            </a:r>
            <a:r>
              <a:rPr lang="en-US" dirty="0"/>
              <a:t>configures a service </a:t>
            </a:r>
            <a:r>
              <a:rPr lang="en-US" dirty="0" smtClean="0"/>
              <a:t>to listen on an </a:t>
            </a:r>
            <a:r>
              <a:rPr lang="en-US" dirty="0"/>
              <a:t>unexpected part</a:t>
            </a:r>
            <a:r>
              <a:rPr lang="en-US" dirty="0" smtClean="0"/>
              <a:t>?</a:t>
            </a:r>
          </a:p>
          <a:p>
            <a:pPr lvl="1"/>
            <a:r>
              <a:rPr lang="en-US" dirty="0" smtClean="0"/>
              <a:t>Example</a:t>
            </a:r>
            <a:r>
              <a:rPr lang="en-US" dirty="0"/>
              <a:t>: Web </a:t>
            </a:r>
            <a:r>
              <a:rPr lang="en-US" dirty="0" smtClean="0"/>
              <a:t>server on TCP </a:t>
            </a:r>
            <a:r>
              <a:rPr lang="en-US" dirty="0"/>
              <a:t>90 or </a:t>
            </a:r>
            <a:r>
              <a:rPr lang="en-US" dirty="0" err="1"/>
              <a:t>sshd</a:t>
            </a:r>
            <a:r>
              <a:rPr lang="en-US" dirty="0"/>
              <a:t> on TCP </a:t>
            </a:r>
            <a:r>
              <a:rPr lang="en-US" dirty="0" smtClean="0"/>
              <a:t>3322</a:t>
            </a:r>
          </a:p>
          <a:p>
            <a:r>
              <a:rPr lang="en-US" dirty="0" smtClean="0"/>
              <a:t>And, </a:t>
            </a:r>
            <a:r>
              <a:rPr lang="en-US" sz="3600" dirty="0" smtClean="0"/>
              <a:t>what </a:t>
            </a:r>
            <a:r>
              <a:rPr lang="en-US" dirty="0"/>
              <a:t>service and </a:t>
            </a:r>
            <a:r>
              <a:rPr lang="en-US" dirty="0" smtClean="0"/>
              <a:t>protocol version </a:t>
            </a:r>
            <a:r>
              <a:rPr lang="en-US" sz="2800" dirty="0"/>
              <a:t>is </a:t>
            </a:r>
            <a:r>
              <a:rPr lang="en-US" dirty="0"/>
              <a:t>the </a:t>
            </a:r>
            <a:r>
              <a:rPr lang="en-US" dirty="0" smtClean="0"/>
              <a:t>target listening service </a:t>
            </a:r>
            <a:r>
              <a:rPr lang="en-US" sz="2800" dirty="0"/>
              <a:t>using? </a:t>
            </a:r>
            <a:endParaRPr lang="en-US" sz="2800" dirty="0" smtClean="0"/>
          </a:p>
          <a:p>
            <a:r>
              <a:rPr lang="en-US" sz="2800" dirty="0" smtClean="0"/>
              <a:t>Nmap </a:t>
            </a:r>
            <a:r>
              <a:rPr lang="en-US" sz="3600" b="1" dirty="0" smtClean="0"/>
              <a:t>version</a:t>
            </a:r>
            <a:r>
              <a:rPr lang="en-US" sz="3600" dirty="0" smtClean="0"/>
              <a:t> </a:t>
            </a:r>
            <a:r>
              <a:rPr lang="en-US" dirty="0"/>
              <a:t>scanning </a:t>
            </a:r>
            <a:r>
              <a:rPr lang="en-US" sz="2800" dirty="0"/>
              <a:t>has </a:t>
            </a:r>
            <a:r>
              <a:rPr lang="en-US" dirty="0"/>
              <a:t>the </a:t>
            </a:r>
            <a:r>
              <a:rPr lang="en-US" dirty="0" smtClean="0"/>
              <a:t>answer</a:t>
            </a:r>
            <a:endParaRPr lang="en-US" dirty="0"/>
          </a:p>
        </p:txBody>
      </p:sp>
    </p:spTree>
    <p:extLst>
      <p:ext uri="{BB962C8B-B14F-4D97-AF65-F5344CB8AC3E}">
        <p14:creationId xmlns:p14="http://schemas.microsoft.com/office/powerpoint/2010/main" val="25092582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Service apache2 status</a:t>
            </a:r>
          </a:p>
          <a:p>
            <a:r>
              <a:rPr lang="en-US" dirty="0" smtClean="0"/>
              <a:t>Service apache2 restart</a:t>
            </a:r>
          </a:p>
          <a:p>
            <a:r>
              <a:rPr lang="en-US" dirty="0" err="1" smtClean="0"/>
              <a:t>Nmap</a:t>
            </a:r>
            <a:r>
              <a:rPr lang="en-US" dirty="0" smtClean="0"/>
              <a:t> </a:t>
            </a:r>
            <a:r>
              <a:rPr lang="mr-IN" dirty="0" smtClean="0"/>
              <a:t>–</a:t>
            </a:r>
            <a:r>
              <a:rPr lang="en-US" dirty="0" smtClean="0"/>
              <a:t>PN </a:t>
            </a:r>
            <a:r>
              <a:rPr lang="mr-IN" dirty="0" smtClean="0"/>
              <a:t>–</a:t>
            </a:r>
            <a:r>
              <a:rPr lang="en-US" dirty="0" err="1" smtClean="0"/>
              <a:t>sS</a:t>
            </a:r>
            <a:r>
              <a:rPr lang="en-US" dirty="0" smtClean="0"/>
              <a:t> </a:t>
            </a:r>
            <a:r>
              <a:rPr lang="en-US" dirty="0" err="1" smtClean="0"/>
              <a:t>localhost</a:t>
            </a:r>
            <a:r>
              <a:rPr lang="en-US" dirty="0" smtClean="0"/>
              <a:t> </a:t>
            </a:r>
            <a:r>
              <a:rPr lang="mr-IN" dirty="0" smtClean="0"/>
              <a:t>–</a:t>
            </a:r>
            <a:r>
              <a:rPr lang="en-US" dirty="0" smtClean="0"/>
              <a:t>p22</a:t>
            </a:r>
          </a:p>
          <a:p>
            <a:r>
              <a:rPr lang="en-US" dirty="0" err="1"/>
              <a:t>g</a:t>
            </a:r>
            <a:r>
              <a:rPr lang="en-US" dirty="0" err="1" smtClean="0"/>
              <a:t>edit</a:t>
            </a:r>
            <a:r>
              <a:rPr lang="en-US" dirty="0" smtClean="0"/>
              <a:t> /</a:t>
            </a:r>
            <a:r>
              <a:rPr lang="en-US" dirty="0" err="1" smtClean="0"/>
              <a:t>etc</a:t>
            </a:r>
            <a:r>
              <a:rPr lang="en-US" dirty="0" smtClean="0"/>
              <a:t>/apche2/</a:t>
            </a:r>
            <a:r>
              <a:rPr lang="en-US" dirty="0" err="1" smtClean="0"/>
              <a:t>ports.conf</a:t>
            </a:r>
            <a:endParaRPr lang="en-US" dirty="0" smtClean="0"/>
          </a:p>
          <a:p>
            <a:r>
              <a:rPr lang="en-US" b="1" dirty="0" err="1" smtClean="0"/>
              <a:t>Nmap</a:t>
            </a:r>
            <a:r>
              <a:rPr lang="en-US" b="1" dirty="0" smtClean="0"/>
              <a:t> 10.90.10.76 </a:t>
            </a:r>
            <a:r>
              <a:rPr lang="en-US" b="1" dirty="0"/>
              <a:t>--</a:t>
            </a:r>
            <a:r>
              <a:rPr lang="en-US" b="1" dirty="0" err="1"/>
              <a:t>traceroute</a:t>
            </a:r>
            <a:endParaRPr lang="en-US" b="1" dirty="0"/>
          </a:p>
        </p:txBody>
      </p:sp>
    </p:spTree>
    <p:extLst>
      <p:ext uri="{BB962C8B-B14F-4D97-AF65-F5344CB8AC3E}">
        <p14:creationId xmlns:p14="http://schemas.microsoft.com/office/powerpoint/2010/main" val="9642375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Nmap Version Scanning</a:t>
            </a:r>
            <a:br>
              <a:rPr lang="en-US" b="1" dirty="0"/>
            </a:br>
            <a:r>
              <a:rPr lang="en-US" b="1" dirty="0"/>
              <a:t>Functionality</a:t>
            </a:r>
          </a:p>
        </p:txBody>
      </p:sp>
      <p:sp>
        <p:nvSpPr>
          <p:cNvPr id="3" name="Content Placeholder 2"/>
          <p:cNvSpPr>
            <a:spLocks noGrp="1"/>
          </p:cNvSpPr>
          <p:nvPr>
            <p:ph idx="1"/>
          </p:nvPr>
        </p:nvSpPr>
        <p:spPr/>
        <p:txBody>
          <a:bodyPr>
            <a:normAutofit fontScale="62500" lnSpcReduction="20000"/>
          </a:bodyPr>
          <a:lstStyle/>
          <a:p>
            <a:r>
              <a:rPr lang="en-US" dirty="0"/>
              <a:t>Version scan invoked with -</a:t>
            </a:r>
            <a:r>
              <a:rPr lang="en-US" b="1" dirty="0" err="1"/>
              <a:t>sV</a:t>
            </a:r>
            <a:endParaRPr lang="en-US" b="1" dirty="0"/>
          </a:p>
          <a:p>
            <a:pPr lvl="1"/>
            <a:r>
              <a:rPr lang="en-US" dirty="0" smtClean="0"/>
              <a:t>Or</a:t>
            </a:r>
            <a:r>
              <a:rPr lang="en-US" dirty="0"/>
              <a:t>, use </a:t>
            </a:r>
            <a:r>
              <a:rPr lang="en-US" dirty="0" smtClean="0"/>
              <a:t> -A </a:t>
            </a:r>
            <a:r>
              <a:rPr lang="en-US" dirty="0"/>
              <a:t>for OS fingerprinting, version scan, script scan, </a:t>
            </a:r>
            <a:r>
              <a:rPr lang="en-US" dirty="0" smtClean="0"/>
              <a:t>and  </a:t>
            </a:r>
            <a:r>
              <a:rPr lang="en-US" dirty="0" err="1" smtClean="0"/>
              <a:t>traceroute</a:t>
            </a:r>
            <a:r>
              <a:rPr lang="en-US" dirty="0" smtClean="0"/>
              <a:t> </a:t>
            </a:r>
            <a:r>
              <a:rPr lang="en-US" dirty="0"/>
              <a:t>(i.e., -A = -O + -</a:t>
            </a:r>
            <a:r>
              <a:rPr lang="en-US" dirty="0" err="1"/>
              <a:t>sV</a:t>
            </a:r>
            <a:r>
              <a:rPr lang="en-US" dirty="0"/>
              <a:t> + -</a:t>
            </a:r>
            <a:r>
              <a:rPr lang="en-US" dirty="0" err="1"/>
              <a:t>sC</a:t>
            </a:r>
            <a:r>
              <a:rPr lang="en-US" dirty="0"/>
              <a:t> + --</a:t>
            </a:r>
            <a:r>
              <a:rPr lang="en-US" dirty="0" err="1"/>
              <a:t>traceroute</a:t>
            </a:r>
            <a:r>
              <a:rPr lang="en-US" dirty="0"/>
              <a:t>) </a:t>
            </a:r>
            <a:r>
              <a:rPr lang="en-US" dirty="0" smtClean="0"/>
              <a:t>.</a:t>
            </a:r>
          </a:p>
          <a:p>
            <a:pPr marL="0" indent="0">
              <a:buNone/>
            </a:pPr>
            <a:r>
              <a:rPr lang="en-US" dirty="0" smtClean="0"/>
              <a:t> </a:t>
            </a:r>
            <a:r>
              <a:rPr lang="en-US" dirty="0"/>
              <a:t>For </a:t>
            </a:r>
            <a:r>
              <a:rPr lang="en-US" dirty="0" smtClean="0"/>
              <a:t>each </a:t>
            </a:r>
            <a:r>
              <a:rPr lang="en-US" dirty="0"/>
              <a:t>listening port discovered during the port scan,</a:t>
            </a:r>
          </a:p>
          <a:p>
            <a:r>
              <a:rPr lang="en-US" dirty="0"/>
              <a:t>Nmap: </a:t>
            </a:r>
            <a:endParaRPr lang="en-US" dirty="0" smtClean="0"/>
          </a:p>
          <a:p>
            <a:r>
              <a:rPr lang="en-US" dirty="0" smtClean="0"/>
              <a:t>Makes </a:t>
            </a:r>
            <a:r>
              <a:rPr lang="en-US" dirty="0"/>
              <a:t>a connection to </a:t>
            </a:r>
            <a:r>
              <a:rPr lang="en-US" dirty="0" smtClean="0"/>
              <a:t>TCP </a:t>
            </a:r>
            <a:r>
              <a:rPr lang="en-US" dirty="0"/>
              <a:t>and listens for 5 </a:t>
            </a:r>
            <a:r>
              <a:rPr lang="en-US" dirty="0" smtClean="0"/>
              <a:t> seconds</a:t>
            </a:r>
            <a:r>
              <a:rPr lang="en-US" dirty="0"/>
              <a:t>... if </a:t>
            </a:r>
            <a:r>
              <a:rPr lang="en-US" dirty="0" smtClean="0"/>
              <a:t>response</a:t>
            </a:r>
            <a:endParaRPr lang="en-US" dirty="0"/>
          </a:p>
          <a:p>
            <a:pPr marL="0" indent="0">
              <a:buNone/>
            </a:pPr>
            <a:r>
              <a:rPr lang="en-US" dirty="0" smtClean="0"/>
              <a:t>      with </a:t>
            </a:r>
            <a:r>
              <a:rPr lang="en-US" dirty="0"/>
              <a:t>match: D</a:t>
            </a:r>
            <a:r>
              <a:rPr lang="en-US" dirty="0" smtClean="0"/>
              <a:t>one!</a:t>
            </a:r>
          </a:p>
          <a:p>
            <a:r>
              <a:rPr lang="en-US" dirty="0" smtClean="0"/>
              <a:t>Sends </a:t>
            </a:r>
            <a:r>
              <a:rPr lang="en-US" dirty="0"/>
              <a:t>probes to TCP and UDP </a:t>
            </a:r>
            <a:r>
              <a:rPr lang="en-US" dirty="0" smtClean="0"/>
              <a:t>ports, </a:t>
            </a:r>
            <a:r>
              <a:rPr lang="en-US" dirty="0"/>
              <a:t>sending data designed </a:t>
            </a:r>
            <a:r>
              <a:rPr lang="en-US" dirty="0" smtClean="0"/>
              <a:t>to elicit  a response </a:t>
            </a:r>
            <a:r>
              <a:rPr lang="en-US" dirty="0"/>
              <a:t>to determine the service type</a:t>
            </a:r>
          </a:p>
          <a:p>
            <a:pPr lvl="2"/>
            <a:r>
              <a:rPr lang="en-US" dirty="0" smtClean="0"/>
              <a:t>Over </a:t>
            </a:r>
            <a:r>
              <a:rPr lang="en-US" dirty="0"/>
              <a:t>1,000 service </a:t>
            </a:r>
            <a:r>
              <a:rPr lang="en-US" dirty="0" smtClean="0"/>
              <a:t>fingerprints </a:t>
            </a:r>
            <a:r>
              <a:rPr lang="en-US" dirty="0"/>
              <a:t>in the nmap-service-probes file</a:t>
            </a:r>
          </a:p>
          <a:p>
            <a:pPr lvl="1"/>
            <a:r>
              <a:rPr lang="en-US" dirty="0" smtClean="0"/>
              <a:t>Attempts SSL </a:t>
            </a:r>
            <a:r>
              <a:rPr lang="en-US" dirty="0"/>
              <a:t>handshake over TCP ports, and, if successful, </a:t>
            </a:r>
            <a:r>
              <a:rPr lang="en-US" dirty="0" smtClean="0"/>
              <a:t>probes over SSL </a:t>
            </a:r>
            <a:r>
              <a:rPr lang="en-US" dirty="0"/>
              <a:t>connection</a:t>
            </a:r>
          </a:p>
          <a:p>
            <a:pPr lvl="1"/>
            <a:r>
              <a:rPr lang="en-US" dirty="0" smtClean="0"/>
              <a:t>Issues  Null  </a:t>
            </a:r>
          </a:p>
          <a:p>
            <a:pPr lvl="1"/>
            <a:r>
              <a:rPr lang="en-US" dirty="0" smtClean="0"/>
              <a:t>RPC </a:t>
            </a:r>
            <a:r>
              <a:rPr lang="en-US" dirty="0"/>
              <a:t>commands to determine if RPC service is in </a:t>
            </a:r>
            <a:r>
              <a:rPr lang="en-US" dirty="0" smtClean="0"/>
              <a:t>use</a:t>
            </a:r>
          </a:p>
          <a:p>
            <a:pPr marL="0" indent="0">
              <a:buNone/>
            </a:pPr>
            <a:r>
              <a:rPr lang="en-US" dirty="0" smtClean="0">
                <a:latin typeface="Courier New" pitchFamily="49" charset="0"/>
                <a:cs typeface="Courier New" pitchFamily="49" charset="0"/>
              </a:rPr>
              <a:t>--version-trace</a:t>
            </a:r>
            <a:r>
              <a:rPr lang="en-US" dirty="0" smtClean="0"/>
              <a:t>  option shows </a:t>
            </a:r>
            <a:r>
              <a:rPr lang="en-US" dirty="0"/>
              <a:t>the details of the probes in real time</a:t>
            </a:r>
          </a:p>
        </p:txBody>
      </p:sp>
    </p:spTree>
    <p:extLst>
      <p:ext uri="{BB962C8B-B14F-4D97-AF65-F5344CB8AC3E}">
        <p14:creationId xmlns:p14="http://schemas.microsoft.com/office/powerpoint/2010/main" val="9430454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Tip: Handling </a:t>
            </a:r>
            <a:r>
              <a:rPr lang="en-US" b="1" dirty="0"/>
              <a:t>Large Scans by </a:t>
            </a:r>
            <a:r>
              <a:rPr lang="en-US" b="1" dirty="0" smtClean="0"/>
              <a:t/>
            </a:r>
            <a:br>
              <a:rPr lang="en-US" b="1" dirty="0" smtClean="0"/>
            </a:br>
            <a:r>
              <a:rPr lang="en-US" b="1" dirty="0" smtClean="0"/>
              <a:t>Speeding Up ---1</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Other </a:t>
            </a:r>
            <a:r>
              <a:rPr lang="en-US" dirty="0" smtClean="0"/>
              <a:t>approaches </a:t>
            </a:r>
            <a:r>
              <a:rPr lang="en-US" dirty="0"/>
              <a:t>deal with scanning </a:t>
            </a:r>
            <a:r>
              <a:rPr lang="en-US" dirty="0" smtClean="0"/>
              <a:t>all ports</a:t>
            </a:r>
            <a:r>
              <a:rPr lang="en-US" dirty="0"/>
              <a:t>, but as </a:t>
            </a:r>
            <a:r>
              <a:rPr lang="en-US" dirty="0" smtClean="0"/>
              <a:t>quickly </a:t>
            </a:r>
            <a:r>
              <a:rPr lang="en-US" dirty="0"/>
              <a:t>as possible</a:t>
            </a:r>
            <a:r>
              <a:rPr lang="en-US" dirty="0" smtClean="0"/>
              <a:t>:</a:t>
            </a:r>
          </a:p>
          <a:p>
            <a:pPr marL="514350" indent="-514350">
              <a:buFont typeface="+mj-lt"/>
              <a:buAutoNum type="arabicParenR" startAt="4"/>
            </a:pPr>
            <a:r>
              <a:rPr lang="en-US" dirty="0" smtClean="0"/>
              <a:t>Tweak </a:t>
            </a:r>
            <a:r>
              <a:rPr lang="en-US" dirty="0"/>
              <a:t>firewall rules to send </a:t>
            </a:r>
            <a:r>
              <a:rPr lang="en-US" dirty="0" smtClean="0"/>
              <a:t>RESETs and </a:t>
            </a:r>
            <a:r>
              <a:rPr lang="fr-FR" dirty="0" smtClean="0"/>
              <a:t>ICMP port </a:t>
            </a:r>
            <a:r>
              <a:rPr lang="fr-FR" dirty="0" err="1" smtClean="0"/>
              <a:t>Unreachable</a:t>
            </a:r>
            <a:r>
              <a:rPr lang="fr-FR" dirty="0" smtClean="0"/>
              <a:t> </a:t>
            </a:r>
            <a:r>
              <a:rPr lang="fr-FR" dirty="0"/>
              <a:t>messages </a:t>
            </a:r>
            <a:r>
              <a:rPr lang="fr-FR" dirty="0" err="1" smtClean="0"/>
              <a:t>from</a:t>
            </a:r>
            <a:r>
              <a:rPr lang="fr-FR" dirty="0" smtClean="0"/>
              <a:t> </a:t>
            </a:r>
            <a:r>
              <a:rPr lang="en-US" dirty="0" smtClean="0"/>
              <a:t>closed ports</a:t>
            </a:r>
          </a:p>
          <a:p>
            <a:pPr lvl="1"/>
            <a:r>
              <a:rPr lang="en-US" dirty="0"/>
              <a:t>Several downsides</a:t>
            </a:r>
            <a:r>
              <a:rPr lang="en-US" dirty="0" smtClean="0"/>
              <a:t>:</a:t>
            </a:r>
          </a:p>
          <a:p>
            <a:pPr lvl="2"/>
            <a:r>
              <a:rPr lang="en-US" dirty="0"/>
              <a:t>Often undesirable </a:t>
            </a:r>
            <a:r>
              <a:rPr lang="en-US" sz="2000" dirty="0"/>
              <a:t>because </a:t>
            </a:r>
            <a:r>
              <a:rPr lang="en-US" dirty="0" smtClean="0"/>
              <a:t>of changes </a:t>
            </a:r>
            <a:r>
              <a:rPr lang="en-US" sz="2000" dirty="0" smtClean="0"/>
              <a:t> </a:t>
            </a:r>
            <a:r>
              <a:rPr lang="en-US" dirty="0"/>
              <a:t>to </a:t>
            </a:r>
            <a:r>
              <a:rPr lang="en-US" dirty="0" smtClean="0"/>
              <a:t>production  environment</a:t>
            </a:r>
            <a:endParaRPr lang="en-US" dirty="0"/>
          </a:p>
          <a:p>
            <a:pPr lvl="2"/>
            <a:r>
              <a:rPr lang="en-US" dirty="0"/>
              <a:t>You've changed firewall rules so that you can measure their effectiveness? </a:t>
            </a:r>
          </a:p>
          <a:p>
            <a:pPr lvl="2"/>
            <a:r>
              <a:rPr lang="en-US" dirty="0"/>
              <a:t>Also, a large scan will still take a lot t of time even with </a:t>
            </a:r>
            <a:r>
              <a:rPr lang="en-US" dirty="0" smtClean="0"/>
              <a:t>this    </a:t>
            </a:r>
            <a:r>
              <a:rPr lang="en-US" dirty="0"/>
              <a:t>approach</a:t>
            </a:r>
          </a:p>
          <a:p>
            <a:pPr lvl="1"/>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3406135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Exercise</a:t>
            </a:r>
            <a:r>
              <a:rPr lang="en-US" b="1" dirty="0"/>
              <a:t>: </a:t>
            </a:r>
            <a:r>
              <a:rPr lang="en-US" b="1" dirty="0" smtClean="0"/>
              <a:t>Nmap OS</a:t>
            </a:r>
            <a:r>
              <a:rPr lang="en-US" b="1" dirty="0"/>
              <a:t/>
            </a:r>
            <a:br>
              <a:rPr lang="en-US" b="1" dirty="0"/>
            </a:br>
            <a:r>
              <a:rPr lang="en-US" b="1" dirty="0" smtClean="0"/>
              <a:t>Fingerprinting</a:t>
            </a:r>
            <a:endParaRPr lang="en-US" b="1" dirty="0"/>
          </a:p>
        </p:txBody>
      </p:sp>
      <p:sp>
        <p:nvSpPr>
          <p:cNvPr id="3" name="Content Placeholder 2"/>
          <p:cNvSpPr>
            <a:spLocks noGrp="1"/>
          </p:cNvSpPr>
          <p:nvPr>
            <p:ph idx="1"/>
          </p:nvPr>
        </p:nvSpPr>
        <p:spPr/>
        <p:txBody>
          <a:bodyPr>
            <a:normAutofit fontScale="77500" lnSpcReduction="20000"/>
          </a:bodyPr>
          <a:lstStyle/>
          <a:p>
            <a:r>
              <a:rPr lang="en-US" dirty="0"/>
              <a:t>W</a:t>
            </a:r>
            <a:r>
              <a:rPr lang="en-US" dirty="0" smtClean="0"/>
              <a:t>e will perform </a:t>
            </a:r>
            <a:r>
              <a:rPr lang="en-US" dirty="0"/>
              <a:t>Nmap </a:t>
            </a:r>
            <a:r>
              <a:rPr lang="en-US" dirty="0" smtClean="0"/>
              <a:t>OS </a:t>
            </a:r>
            <a:r>
              <a:rPr lang="en-US" dirty="0"/>
              <a:t>fingerprinting o</a:t>
            </a:r>
            <a:r>
              <a:rPr lang="en-US" dirty="0" smtClean="0"/>
              <a:t>f all </a:t>
            </a:r>
            <a:r>
              <a:rPr lang="en-US" dirty="0"/>
              <a:t>systems </a:t>
            </a:r>
            <a:r>
              <a:rPr lang="en-US" dirty="0" smtClean="0"/>
              <a:t>on our target </a:t>
            </a:r>
            <a:r>
              <a:rPr lang="en-US" dirty="0"/>
              <a:t>network . </a:t>
            </a:r>
            <a:endParaRPr lang="en-US" dirty="0" smtClean="0"/>
          </a:p>
          <a:p>
            <a:r>
              <a:rPr lang="en-US" dirty="0" smtClean="0"/>
              <a:t>First</a:t>
            </a:r>
            <a:r>
              <a:rPr lang="en-US" dirty="0"/>
              <a:t>, run tcpdump so that it sniffs all </a:t>
            </a:r>
            <a:r>
              <a:rPr lang="en-US" dirty="0" smtClean="0"/>
              <a:t>packets going between </a:t>
            </a:r>
            <a:r>
              <a:rPr lang="en-US" dirty="0"/>
              <a:t>your machine and the target network of </a:t>
            </a:r>
            <a:r>
              <a:rPr lang="en-US" dirty="0" smtClean="0"/>
              <a:t>10.144.30</a:t>
            </a:r>
          </a:p>
          <a:p>
            <a:r>
              <a:rPr lang="en-US" dirty="0" smtClean="0"/>
              <a:t> Then, </a:t>
            </a:r>
            <a:r>
              <a:rPr lang="en-US" dirty="0"/>
              <a:t>invoke </a:t>
            </a:r>
            <a:r>
              <a:rPr lang="en-US" dirty="0" smtClean="0"/>
              <a:t>Nmap </a:t>
            </a:r>
            <a:r>
              <a:rPr lang="en-US" dirty="0"/>
              <a:t>in one </a:t>
            </a:r>
            <a:r>
              <a:rPr lang="en-US" dirty="0" smtClean="0"/>
              <a:t>command configured as foll</a:t>
            </a:r>
            <a:r>
              <a:rPr lang="en-US" dirty="0"/>
              <a:t>o</a:t>
            </a:r>
            <a:r>
              <a:rPr lang="en-US" dirty="0" smtClean="0"/>
              <a:t>ws:</a:t>
            </a:r>
          </a:p>
          <a:p>
            <a:pPr marL="857250" lvl="1" indent="-457200"/>
            <a:r>
              <a:rPr lang="en-US" dirty="0" smtClean="0"/>
              <a:t>Don't </a:t>
            </a:r>
            <a:r>
              <a:rPr lang="en-US" dirty="0"/>
              <a:t>resolve names</a:t>
            </a:r>
          </a:p>
          <a:p>
            <a:pPr marL="857250" lvl="1" indent="-457200"/>
            <a:r>
              <a:rPr lang="en-US" dirty="0" smtClean="0"/>
              <a:t>Use OS </a:t>
            </a:r>
            <a:r>
              <a:rPr lang="en-US" dirty="0"/>
              <a:t>fingerprinting</a:t>
            </a:r>
          </a:p>
          <a:p>
            <a:pPr marL="857250" lvl="1" indent="-457200"/>
            <a:r>
              <a:rPr lang="en-US" dirty="0" smtClean="0"/>
              <a:t>Do </a:t>
            </a:r>
            <a:r>
              <a:rPr lang="en-US" dirty="0"/>
              <a:t>a </a:t>
            </a:r>
            <a:r>
              <a:rPr lang="en-US" dirty="0" smtClean="0"/>
              <a:t>TCP connect scan </a:t>
            </a:r>
            <a:r>
              <a:rPr lang="en-US" dirty="0"/>
              <a:t>(</a:t>
            </a:r>
            <a:r>
              <a:rPr lang="en-US" dirty="0" smtClean="0"/>
              <a:t>3-way </a:t>
            </a:r>
            <a:r>
              <a:rPr lang="en-US" dirty="0"/>
              <a:t>handshake)</a:t>
            </a:r>
          </a:p>
          <a:p>
            <a:pPr marL="857250" lvl="1" indent="-457200"/>
            <a:r>
              <a:rPr lang="en-US" dirty="0" smtClean="0"/>
              <a:t> </a:t>
            </a:r>
            <a:r>
              <a:rPr lang="en-US" dirty="0"/>
              <a:t>Scan target ports </a:t>
            </a:r>
            <a:r>
              <a:rPr lang="en-US" dirty="0" smtClean="0"/>
              <a:t>1-1024</a:t>
            </a:r>
            <a:endParaRPr lang="en-US" dirty="0"/>
          </a:p>
          <a:p>
            <a:pPr marL="857250" lvl="1" indent="-457200"/>
            <a:r>
              <a:rPr lang="en-US" dirty="0" smtClean="0"/>
              <a:t>Scan </a:t>
            </a:r>
            <a:r>
              <a:rPr lang="en-US" dirty="0"/>
              <a:t>the target </a:t>
            </a:r>
            <a:r>
              <a:rPr lang="en-US" dirty="0" smtClean="0"/>
              <a:t>network 10.10.30.40,48,119,207</a:t>
            </a:r>
            <a:endParaRPr lang="en-US" dirty="0"/>
          </a:p>
          <a:p>
            <a:r>
              <a:rPr lang="en-US" dirty="0" smtClean="0"/>
              <a:t>Use </a:t>
            </a:r>
            <a:r>
              <a:rPr lang="en-US" dirty="0"/>
              <a:t>run-time </a:t>
            </a:r>
            <a:r>
              <a:rPr lang="en-US" dirty="0" smtClean="0"/>
              <a:t>interactive </a:t>
            </a:r>
            <a:r>
              <a:rPr lang="en-US" dirty="0"/>
              <a:t>by </a:t>
            </a:r>
            <a:r>
              <a:rPr lang="en-US" dirty="0" smtClean="0"/>
              <a:t>hitting </a:t>
            </a:r>
            <a:r>
              <a:rPr lang="en-US" dirty="0"/>
              <a:t>the space key to </a:t>
            </a:r>
            <a:r>
              <a:rPr lang="en-US" dirty="0" smtClean="0"/>
              <a:t>see  </a:t>
            </a:r>
            <a:r>
              <a:rPr lang="en-US" dirty="0" err="1" smtClean="0"/>
              <a:t>Nmap's</a:t>
            </a:r>
            <a:r>
              <a:rPr lang="en-US" dirty="0" smtClean="0"/>
              <a:t> </a:t>
            </a:r>
            <a:r>
              <a:rPr lang="en-US" dirty="0"/>
              <a:t>c</a:t>
            </a:r>
            <a:r>
              <a:rPr lang="en-US" dirty="0" smtClean="0"/>
              <a:t>urrent </a:t>
            </a:r>
            <a:r>
              <a:rPr lang="en-US" dirty="0"/>
              <a:t>a</a:t>
            </a:r>
            <a:r>
              <a:rPr lang="en-US" dirty="0" smtClean="0"/>
              <a:t>ctivity </a:t>
            </a:r>
            <a:r>
              <a:rPr lang="en-US" dirty="0"/>
              <a:t>and </a:t>
            </a:r>
            <a:r>
              <a:rPr lang="en-US" dirty="0" smtClean="0"/>
              <a:t>progress</a:t>
            </a:r>
            <a:endParaRPr lang="en-US" dirty="0"/>
          </a:p>
        </p:txBody>
      </p:sp>
    </p:spTree>
    <p:extLst>
      <p:ext uri="{BB962C8B-B14F-4D97-AF65-F5344CB8AC3E}">
        <p14:creationId xmlns:p14="http://schemas.microsoft.com/office/powerpoint/2010/main" val="17587807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400" dirty="0" err="1" smtClean="0"/>
              <a:t>gedit</a:t>
            </a:r>
            <a:r>
              <a:rPr lang="en-US" sz="4400" dirty="0" smtClean="0"/>
              <a:t> /</a:t>
            </a:r>
            <a:r>
              <a:rPr lang="en-US" sz="4400" dirty="0" err="1" smtClean="0"/>
              <a:t>etc</a:t>
            </a:r>
            <a:r>
              <a:rPr lang="en-US" sz="4400" dirty="0" smtClean="0"/>
              <a:t>/apache2/</a:t>
            </a:r>
            <a:r>
              <a:rPr lang="en-US" sz="4400" dirty="0" err="1" smtClean="0"/>
              <a:t>ports.conf</a:t>
            </a:r>
            <a:endParaRPr lang="en-US" sz="4400" dirty="0" smtClean="0"/>
          </a:p>
          <a:p>
            <a:r>
              <a:rPr lang="en-US" sz="4400" dirty="0" err="1"/>
              <a:t>s</a:t>
            </a:r>
            <a:r>
              <a:rPr lang="en-US" sz="4400" dirty="0" err="1" smtClean="0"/>
              <a:t>ystemctl</a:t>
            </a:r>
            <a:r>
              <a:rPr lang="en-US" sz="4400" dirty="0" smtClean="0"/>
              <a:t> restart apache2 </a:t>
            </a:r>
            <a:endParaRPr lang="en-US" sz="4400" dirty="0"/>
          </a:p>
        </p:txBody>
      </p:sp>
    </p:spTree>
    <p:extLst>
      <p:ext uri="{BB962C8B-B14F-4D97-AF65-F5344CB8AC3E}">
        <p14:creationId xmlns:p14="http://schemas.microsoft.com/office/powerpoint/2010/main" val="3060765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Nmap Scan and OS Fingerprint</a:t>
            </a:r>
          </a:p>
        </p:txBody>
      </p:sp>
      <p:sp>
        <p:nvSpPr>
          <p:cNvPr id="3" name="Content Placeholder 2"/>
          <p:cNvSpPr>
            <a:spLocks noGrp="1"/>
          </p:cNvSpPr>
          <p:nvPr>
            <p:ph idx="1"/>
          </p:nvPr>
        </p:nvSpPr>
        <p:spPr/>
        <p:txBody>
          <a:bodyPr/>
          <a:lstStyle/>
          <a:p>
            <a:r>
              <a:rPr lang="pt-BR" dirty="0" smtClean="0"/>
              <a:t>Scan the 10.144.30 network</a:t>
            </a:r>
          </a:p>
          <a:p>
            <a:pPr marL="0" indent="0">
              <a:buNone/>
            </a:pPr>
            <a:r>
              <a:rPr lang="pt-BR" dirty="0" smtClean="0">
                <a:latin typeface="Courier New" pitchFamily="49" charset="0"/>
                <a:cs typeface="Courier New" pitchFamily="49" charset="0"/>
              </a:rPr>
              <a:t># </a:t>
            </a:r>
            <a:r>
              <a:rPr lang="pt-BR" dirty="0">
                <a:latin typeface="Courier New" pitchFamily="49" charset="0"/>
                <a:cs typeface="Courier New" pitchFamily="49" charset="0"/>
              </a:rPr>
              <a:t>nmap -n -O -sT -p </a:t>
            </a:r>
            <a:r>
              <a:rPr lang="pt-BR" dirty="0" smtClean="0">
                <a:latin typeface="Courier New" pitchFamily="49" charset="0"/>
                <a:cs typeface="Courier New" pitchFamily="49" charset="0"/>
              </a:rPr>
              <a:t>1-1024 10.144.30.1-255</a:t>
            </a:r>
          </a:p>
          <a:p>
            <a:pPr marL="0" indent="0">
              <a:buNone/>
            </a:pPr>
            <a:endParaRPr lang="pt-BR" dirty="0"/>
          </a:p>
          <a:p>
            <a:pPr marL="0" indent="0">
              <a:buNone/>
            </a:pPr>
            <a:endParaRPr lang="en-US" dirty="0"/>
          </a:p>
        </p:txBody>
      </p:sp>
    </p:spTree>
    <p:extLst>
      <p:ext uri="{BB962C8B-B14F-4D97-AF65-F5344CB8AC3E}">
        <p14:creationId xmlns:p14="http://schemas.microsoft.com/office/powerpoint/2010/main" val="34617801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Nmap Version </a:t>
            </a:r>
            <a:r>
              <a:rPr lang="en-US" b="1" dirty="0"/>
              <a:t>Scan</a:t>
            </a:r>
          </a:p>
        </p:txBody>
      </p:sp>
      <p:sp>
        <p:nvSpPr>
          <p:cNvPr id="3" name="Content Placeholder 2"/>
          <p:cNvSpPr>
            <a:spLocks noGrp="1"/>
          </p:cNvSpPr>
          <p:nvPr>
            <p:ph idx="1"/>
          </p:nvPr>
        </p:nvSpPr>
        <p:spPr/>
        <p:txBody>
          <a:bodyPr>
            <a:normAutofit fontScale="85000" lnSpcReduction="20000"/>
          </a:bodyPr>
          <a:lstStyle/>
          <a:p>
            <a:r>
              <a:rPr lang="en-US" dirty="0" smtClean="0"/>
              <a:t>Next</a:t>
            </a:r>
            <a:r>
              <a:rPr lang="en-US" dirty="0"/>
              <a:t>, let's </a:t>
            </a:r>
            <a:r>
              <a:rPr lang="en-US" dirty="0" smtClean="0"/>
              <a:t>do </a:t>
            </a:r>
            <a:r>
              <a:rPr lang="en-US" dirty="0"/>
              <a:t>a </a:t>
            </a:r>
            <a:r>
              <a:rPr lang="en-US" dirty="0" smtClean="0"/>
              <a:t>version scan </a:t>
            </a:r>
            <a:r>
              <a:rPr lang="en-US" dirty="0"/>
              <a:t>o</a:t>
            </a:r>
            <a:r>
              <a:rPr lang="en-US" dirty="0" smtClean="0"/>
              <a:t>f some </a:t>
            </a:r>
            <a:r>
              <a:rPr lang="en-US" dirty="0"/>
              <a:t>of the hosts</a:t>
            </a:r>
          </a:p>
          <a:p>
            <a:pPr lvl="1"/>
            <a:r>
              <a:rPr lang="en-US" dirty="0" smtClean="0"/>
              <a:t>start with 10.144.30.48</a:t>
            </a:r>
          </a:p>
          <a:p>
            <a:pPr lvl="1"/>
            <a:r>
              <a:rPr lang="en-US" dirty="0" smtClean="0"/>
              <a:t>Configure Nmap not to resolve domain names</a:t>
            </a:r>
          </a:p>
          <a:p>
            <a:pPr lvl="1"/>
            <a:r>
              <a:rPr lang="en-US" dirty="0" smtClean="0"/>
              <a:t>Perform a version scan</a:t>
            </a:r>
          </a:p>
          <a:p>
            <a:pPr lvl="1"/>
            <a:r>
              <a:rPr lang="en-US" dirty="0" smtClean="0"/>
              <a:t>Use target ports 1-150</a:t>
            </a:r>
          </a:p>
          <a:p>
            <a:r>
              <a:rPr lang="en-US" dirty="0" smtClean="0"/>
              <a:t>Nmap </a:t>
            </a:r>
            <a:r>
              <a:rPr lang="en-US" dirty="0"/>
              <a:t>bases its </a:t>
            </a:r>
            <a:r>
              <a:rPr lang="en-US" dirty="0" smtClean="0"/>
              <a:t>version </a:t>
            </a:r>
            <a:r>
              <a:rPr lang="en-US" dirty="0"/>
              <a:t>scan </a:t>
            </a:r>
            <a:r>
              <a:rPr lang="en-US" dirty="0" smtClean="0"/>
              <a:t>on </a:t>
            </a:r>
            <a:r>
              <a:rPr lang="en-US" dirty="0"/>
              <a:t>the </a:t>
            </a:r>
            <a:r>
              <a:rPr lang="en-US" dirty="0" smtClean="0"/>
              <a:t>contents </a:t>
            </a:r>
            <a:r>
              <a:rPr lang="en-US" dirty="0"/>
              <a:t>o</a:t>
            </a:r>
            <a:r>
              <a:rPr lang="en-US" dirty="0" smtClean="0"/>
              <a:t>f</a:t>
            </a:r>
            <a:endParaRPr lang="en-US" dirty="0"/>
          </a:p>
          <a:p>
            <a:r>
              <a:rPr lang="en-US" dirty="0"/>
              <a:t>the file nmap-service-probes</a:t>
            </a:r>
          </a:p>
          <a:p>
            <a:pPr lvl="1"/>
            <a:r>
              <a:rPr lang="en-US" dirty="0" smtClean="0"/>
              <a:t>"</a:t>
            </a:r>
            <a:r>
              <a:rPr lang="en-US" dirty="0"/>
              <a:t>Probe" lines indicate what </a:t>
            </a:r>
            <a:r>
              <a:rPr lang="en-US" dirty="0" smtClean="0"/>
              <a:t>to </a:t>
            </a:r>
            <a:r>
              <a:rPr lang="en-US" dirty="0"/>
              <a:t>send</a:t>
            </a:r>
          </a:p>
          <a:p>
            <a:pPr lvl="1"/>
            <a:r>
              <a:rPr lang="en-US" dirty="0" smtClean="0"/>
              <a:t>“match</a:t>
            </a:r>
            <a:r>
              <a:rPr lang="en-US" dirty="0"/>
              <a:t>" lines </a:t>
            </a:r>
            <a:r>
              <a:rPr lang="en-US" dirty="0" smtClean="0"/>
              <a:t>indicate </a:t>
            </a:r>
            <a:r>
              <a:rPr lang="en-US" dirty="0"/>
              <a:t>what to </a:t>
            </a:r>
            <a:r>
              <a:rPr lang="en-US" dirty="0" smtClean="0"/>
              <a:t>search for </a:t>
            </a:r>
            <a:r>
              <a:rPr lang="en-US" dirty="0"/>
              <a:t>in </a:t>
            </a:r>
            <a:r>
              <a:rPr lang="en-US" dirty="0" smtClean="0"/>
              <a:t>responses</a:t>
            </a:r>
          </a:p>
          <a:p>
            <a:pPr marL="0" indent="0">
              <a:buNone/>
            </a:pPr>
            <a:r>
              <a:rPr lang="en-US" dirty="0" smtClean="0">
                <a:latin typeface="Courier New" pitchFamily="49" charset="0"/>
                <a:cs typeface="Courier New" pitchFamily="49" charset="0"/>
              </a:rPr>
              <a:t>Nmap –n –</a:t>
            </a:r>
            <a:r>
              <a:rPr lang="en-US" dirty="0" err="1" smtClean="0">
                <a:latin typeface="Courier New" pitchFamily="49" charset="0"/>
                <a:cs typeface="Courier New" pitchFamily="49" charset="0"/>
              </a:rPr>
              <a:t>sV</a:t>
            </a:r>
            <a:r>
              <a:rPr lang="en-US" dirty="0" smtClean="0">
                <a:latin typeface="Courier New" pitchFamily="49" charset="0"/>
                <a:cs typeface="Courier New" pitchFamily="49" charset="0"/>
              </a:rPr>
              <a:t> –p 1-500 10.144.30.48</a:t>
            </a:r>
          </a:p>
          <a:p>
            <a:pPr marL="0" indent="0">
              <a:buNone/>
            </a:pPr>
            <a:r>
              <a:rPr lang="en-US" dirty="0" err="1" smtClean="0">
                <a:latin typeface="Courier New" pitchFamily="49" charset="0"/>
                <a:cs typeface="Courier New" pitchFamily="49" charset="0"/>
              </a:rPr>
              <a:t>Namp</a:t>
            </a:r>
            <a:r>
              <a:rPr lang="en-US" dirty="0" smtClean="0">
                <a:latin typeface="Courier New" pitchFamily="49" charset="0"/>
                <a:cs typeface="Courier New" pitchFamily="49" charset="0"/>
              </a:rPr>
              <a:t> –n </a:t>
            </a:r>
            <a:r>
              <a:rPr lang="en-US" dirty="0" err="1" smtClean="0">
                <a:latin typeface="Courier New" pitchFamily="49" charset="0"/>
                <a:cs typeface="Courier New" pitchFamily="49" charset="0"/>
              </a:rPr>
              <a:t>sV</a:t>
            </a:r>
            <a:r>
              <a:rPr lang="en-US" dirty="0" smtClean="0">
                <a:latin typeface="Courier New" pitchFamily="49" charset="0"/>
                <a:cs typeface="Courier New" pitchFamily="49" charset="0"/>
              </a:rPr>
              <a:t> –p 1-500 10.144.30.119</a:t>
            </a: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37339404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 </a:t>
            </a:r>
            <a:r>
              <a:rPr lang="en-US" dirty="0"/>
              <a:t/>
            </a:r>
            <a:br>
              <a:rPr lang="en-US" dirty="0"/>
            </a:br>
            <a:r>
              <a:rPr lang="en-US" b="1" dirty="0"/>
              <a:t> </a:t>
            </a:r>
            <a:r>
              <a:rPr lang="en-US" dirty="0"/>
              <a:t/>
            </a:r>
            <a:br>
              <a:rPr lang="en-US" dirty="0"/>
            </a:br>
            <a:r>
              <a:rPr lang="en-US" b="1" dirty="0"/>
              <a:t> </a:t>
            </a:r>
            <a:r>
              <a:rPr lang="en-US" dirty="0"/>
              <a:t/>
            </a:r>
            <a:br>
              <a:rPr lang="en-US" dirty="0"/>
            </a:br>
            <a:r>
              <a:rPr lang="en-US" dirty="0" smtClean="0">
                <a:effectLst/>
              </a:rPr>
              <a:t/>
            </a:r>
            <a:br>
              <a:rPr lang="en-US" dirty="0" smtClean="0">
                <a:effectLst/>
              </a:rPr>
            </a:br>
            <a:r>
              <a:rPr lang="en-US" b="1" dirty="0" smtClean="0"/>
              <a:t>VULNERABILITY SCANNING </a:t>
            </a:r>
            <a:r>
              <a:rPr lang="en-US" dirty="0"/>
              <a:t/>
            </a:r>
            <a:br>
              <a:rPr lang="en-US" dirty="0"/>
            </a:br>
            <a:r>
              <a:rPr lang="en-US" b="1" dirty="0"/>
              <a:t> </a:t>
            </a:r>
            <a:r>
              <a:rPr lang="en-US" dirty="0"/>
              <a:t/>
            </a:r>
            <a:br>
              <a:rPr lang="en-US" dirty="0"/>
            </a:br>
            <a:r>
              <a:rPr lang="en-US" dirty="0"/>
              <a:t> </a:t>
            </a:r>
            <a:br>
              <a:rPr lang="en-US" dirty="0"/>
            </a:br>
            <a:endParaRPr lang="en-US" dirty="0"/>
          </a:p>
        </p:txBody>
      </p:sp>
      <p:sp>
        <p:nvSpPr>
          <p:cNvPr id="3" name="Subtitle 2"/>
          <p:cNvSpPr>
            <a:spLocks noGrp="1"/>
          </p:cNvSpPr>
          <p:nvPr>
            <p:ph type="subTitle" idx="1"/>
          </p:nvPr>
        </p:nvSpPr>
        <p:spPr/>
        <p:txBody>
          <a:bodyPr>
            <a:normAutofit/>
          </a:bodyPr>
          <a:lstStyle/>
          <a:p>
            <a:pPr algn="r"/>
            <a:r>
              <a:rPr lang="en-US" dirty="0" smtClean="0"/>
              <a:t>			</a:t>
            </a:r>
            <a:endParaRPr lang="en-US" sz="2000" dirty="0"/>
          </a:p>
        </p:txBody>
      </p:sp>
      <p:cxnSp>
        <p:nvCxnSpPr>
          <p:cNvPr id="4" name="Straight Connector 3"/>
          <p:cNvCxnSpPr/>
          <p:nvPr/>
        </p:nvCxnSpPr>
        <p:spPr>
          <a:xfrm>
            <a:off x="1447800" y="2362200"/>
            <a:ext cx="635317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600199" y="3581400"/>
            <a:ext cx="6353175"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5681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Methods </a:t>
            </a:r>
            <a:r>
              <a:rPr lang="en-US" b="1" dirty="0"/>
              <a:t>far Discovering</a:t>
            </a:r>
            <a:br>
              <a:rPr lang="en-US" b="1" dirty="0"/>
            </a:br>
            <a:r>
              <a:rPr lang="en-US" b="1" dirty="0" smtClean="0"/>
              <a:t>Vulnerabilities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How can we determine whether a given </a:t>
            </a:r>
            <a:r>
              <a:rPr lang="en-US" dirty="0" smtClean="0"/>
              <a:t>piece of </a:t>
            </a:r>
            <a:r>
              <a:rPr lang="en-US" dirty="0"/>
              <a:t>software is </a:t>
            </a:r>
            <a:r>
              <a:rPr lang="en-US" dirty="0" smtClean="0"/>
              <a:t>vulnerable?</a:t>
            </a:r>
            <a:endParaRPr lang="en-US" dirty="0"/>
          </a:p>
          <a:p>
            <a:pPr marL="514350" indent="-514350">
              <a:buFont typeface="+mj-lt"/>
              <a:buAutoNum type="arabicPeriod"/>
            </a:pPr>
            <a:r>
              <a:rPr lang="en-US" dirty="0" smtClean="0"/>
              <a:t>Check </a:t>
            </a:r>
            <a:r>
              <a:rPr lang="en-US" dirty="0"/>
              <a:t>software version </a:t>
            </a:r>
            <a:r>
              <a:rPr lang="en-US" dirty="0" smtClean="0"/>
              <a:t>number </a:t>
            </a:r>
            <a:endParaRPr lang="en-US" dirty="0"/>
          </a:p>
          <a:p>
            <a:pPr lvl="1"/>
            <a:r>
              <a:rPr lang="en-US" dirty="0" smtClean="0"/>
              <a:t>Compensating </a:t>
            </a:r>
            <a:r>
              <a:rPr lang="en-US" dirty="0"/>
              <a:t>c</a:t>
            </a:r>
            <a:r>
              <a:rPr lang="en-US" dirty="0" smtClean="0"/>
              <a:t>ontrols might block </a:t>
            </a:r>
            <a:r>
              <a:rPr lang="en-US" dirty="0"/>
              <a:t>exploitation </a:t>
            </a:r>
            <a:r>
              <a:rPr lang="en-US" dirty="0" smtClean="0"/>
              <a:t>(network- </a:t>
            </a:r>
            <a:r>
              <a:rPr lang="en-US" dirty="0"/>
              <a:t>o</a:t>
            </a:r>
            <a:r>
              <a:rPr lang="en-US" dirty="0" smtClean="0"/>
              <a:t>r host-based </a:t>
            </a:r>
            <a:r>
              <a:rPr lang="en-US" dirty="0"/>
              <a:t>IPS, </a:t>
            </a:r>
            <a:r>
              <a:rPr lang="en-US" dirty="0" smtClean="0"/>
              <a:t>etc.)</a:t>
            </a:r>
            <a:endParaRPr lang="en-US" dirty="0"/>
          </a:p>
          <a:p>
            <a:pPr marL="0" indent="0">
              <a:buNone/>
            </a:pPr>
            <a:r>
              <a:rPr lang="en-US" dirty="0" smtClean="0"/>
              <a:t>2. Check protocol versi</a:t>
            </a:r>
            <a:r>
              <a:rPr lang="en-US" dirty="0"/>
              <a:t>o</a:t>
            </a:r>
            <a:r>
              <a:rPr lang="en-US" dirty="0" smtClean="0"/>
              <a:t>n </a:t>
            </a:r>
            <a:r>
              <a:rPr lang="en-US" dirty="0"/>
              <a:t>number </a:t>
            </a:r>
            <a:r>
              <a:rPr lang="en-US" dirty="0" smtClean="0"/>
              <a:t>spoken</a:t>
            </a:r>
          </a:p>
          <a:p>
            <a:pPr marL="0" indent="0">
              <a:buNone/>
            </a:pPr>
            <a:r>
              <a:rPr lang="en-US" dirty="0" smtClean="0"/>
              <a:t>3. </a:t>
            </a:r>
            <a:r>
              <a:rPr lang="en-US" sz="3100" dirty="0" smtClean="0"/>
              <a:t>Took </a:t>
            </a:r>
            <a:r>
              <a:rPr lang="en-US" sz="3100" dirty="0"/>
              <a:t>at its behavior </a:t>
            </a:r>
            <a:r>
              <a:rPr lang="en-US" sz="3100" dirty="0" smtClean="0"/>
              <a:t> some what </a:t>
            </a:r>
            <a:r>
              <a:rPr lang="en-US" sz="3100" dirty="0"/>
              <a:t>invasive</a:t>
            </a:r>
          </a:p>
          <a:p>
            <a:pPr marL="0" indent="0">
              <a:buNone/>
            </a:pPr>
            <a:r>
              <a:rPr lang="en-US" dirty="0" smtClean="0"/>
              <a:t>4. Check </a:t>
            </a:r>
            <a:r>
              <a:rPr lang="en-US" dirty="0"/>
              <a:t>its </a:t>
            </a:r>
            <a:r>
              <a:rPr lang="en-US" dirty="0" smtClean="0"/>
              <a:t>configuration more </a:t>
            </a:r>
            <a:r>
              <a:rPr lang="en-US" dirty="0"/>
              <a:t>invasive</a:t>
            </a:r>
          </a:p>
          <a:p>
            <a:pPr lvl="1"/>
            <a:r>
              <a:rPr lang="en-US" dirty="0" smtClean="0"/>
              <a:t>Requires access to </a:t>
            </a:r>
            <a:r>
              <a:rPr lang="en-US" dirty="0"/>
              <a:t>target</a:t>
            </a:r>
          </a:p>
          <a:p>
            <a:pPr lvl="1"/>
            <a:r>
              <a:rPr lang="pt-BR" dirty="0" smtClean="0"/>
              <a:t>Or, requires configuration documentation </a:t>
            </a:r>
            <a:r>
              <a:rPr lang="pt-BR" dirty="0"/>
              <a:t>from target </a:t>
            </a:r>
            <a:r>
              <a:rPr lang="pt-BR" dirty="0" smtClean="0"/>
              <a:t>environment </a:t>
            </a:r>
            <a:r>
              <a:rPr lang="en-US" dirty="0" smtClean="0"/>
              <a:t>personnel</a:t>
            </a:r>
            <a:endParaRPr lang="en-US" dirty="0"/>
          </a:p>
        </p:txBody>
      </p:sp>
    </p:spTree>
    <p:extLst>
      <p:ext uri="{BB962C8B-B14F-4D97-AF65-F5344CB8AC3E}">
        <p14:creationId xmlns:p14="http://schemas.microsoft.com/office/powerpoint/2010/main" val="6613230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Methods for </a:t>
            </a:r>
            <a:r>
              <a:rPr lang="en-US" dirty="0"/>
              <a:t>D</a:t>
            </a:r>
            <a:r>
              <a:rPr lang="en-US" dirty="0" smtClean="0"/>
              <a:t>iscovering</a:t>
            </a:r>
            <a:r>
              <a:rPr lang="en-US" dirty="0"/>
              <a:t/>
            </a:r>
            <a:br>
              <a:rPr lang="en-US" dirty="0"/>
            </a:br>
            <a:r>
              <a:rPr lang="en-US" dirty="0"/>
              <a:t>Vulnerabilities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startAt="5"/>
            </a:pPr>
            <a:r>
              <a:rPr lang="en-US" dirty="0"/>
              <a:t>Run exploit against it - </a:t>
            </a:r>
            <a:r>
              <a:rPr lang="en-US" dirty="0" smtClean="0"/>
              <a:t>dangerous, but  potentially very </a:t>
            </a:r>
            <a:r>
              <a:rPr lang="en-US" dirty="0"/>
              <a:t>useful</a:t>
            </a:r>
          </a:p>
          <a:p>
            <a:pPr lvl="1"/>
            <a:r>
              <a:rPr lang="en-US" dirty="0" smtClean="0"/>
              <a:t>Successful </a:t>
            </a:r>
            <a:r>
              <a:rPr lang="en-US" dirty="0"/>
              <a:t>exploit shows the vulnerability is present</a:t>
            </a:r>
          </a:p>
          <a:p>
            <a:pPr lvl="1"/>
            <a:r>
              <a:rPr lang="en-US" dirty="0" smtClean="0"/>
              <a:t>Helps </a:t>
            </a:r>
            <a:r>
              <a:rPr lang="en-US" dirty="0"/>
              <a:t>lower false </a:t>
            </a:r>
            <a:r>
              <a:rPr lang="en-US" dirty="0" smtClean="0"/>
              <a:t>positives</a:t>
            </a:r>
            <a:endParaRPr lang="en-US" dirty="0"/>
          </a:p>
          <a:p>
            <a:pPr lvl="2"/>
            <a:r>
              <a:rPr lang="en-US" dirty="0" smtClean="0"/>
              <a:t>Note </a:t>
            </a:r>
            <a:r>
              <a:rPr lang="en-US" dirty="0"/>
              <a:t>that failed </a:t>
            </a:r>
            <a:r>
              <a:rPr lang="en-US" dirty="0" smtClean="0"/>
              <a:t>expl</a:t>
            </a:r>
            <a:r>
              <a:rPr lang="en-US" dirty="0"/>
              <a:t>o</a:t>
            </a:r>
            <a:r>
              <a:rPr lang="en-US" dirty="0" smtClean="0"/>
              <a:t>it does </a:t>
            </a:r>
            <a:r>
              <a:rPr lang="en-US" dirty="0"/>
              <a:t>not indicate that the system is </a:t>
            </a:r>
            <a:r>
              <a:rPr lang="en-US" dirty="0" smtClean="0"/>
              <a:t>secure</a:t>
            </a:r>
            <a:endParaRPr lang="en-US" dirty="0"/>
          </a:p>
          <a:p>
            <a:r>
              <a:rPr lang="en-US" dirty="0" smtClean="0"/>
              <a:t>Not </a:t>
            </a:r>
            <a:r>
              <a:rPr lang="en-US" dirty="0"/>
              <a:t>all </a:t>
            </a:r>
            <a:r>
              <a:rPr lang="en-US" dirty="0" smtClean="0"/>
              <a:t>vulnerabilities </a:t>
            </a:r>
            <a:r>
              <a:rPr lang="en-US" dirty="0"/>
              <a:t>lead to </a:t>
            </a:r>
            <a:r>
              <a:rPr lang="en-US" dirty="0" smtClean="0"/>
              <a:t>exploit</a:t>
            </a:r>
            <a:endParaRPr lang="en-US" dirty="0"/>
          </a:p>
          <a:p>
            <a:pPr lvl="1"/>
            <a:r>
              <a:rPr lang="en-US" dirty="0" smtClean="0"/>
              <a:t>Some misconfigurations </a:t>
            </a:r>
            <a:r>
              <a:rPr lang="en-US" dirty="0"/>
              <a:t>could be </a:t>
            </a:r>
            <a:r>
              <a:rPr lang="en-US" dirty="0" smtClean="0"/>
              <a:t>associated </a:t>
            </a:r>
            <a:r>
              <a:rPr lang="en-US" dirty="0"/>
              <a:t>with</a:t>
            </a:r>
          </a:p>
          <a:p>
            <a:pPr marL="0" indent="0">
              <a:buNone/>
            </a:pPr>
            <a:r>
              <a:rPr lang="en-US" dirty="0" smtClean="0"/>
              <a:t>    information </a:t>
            </a:r>
            <a:r>
              <a:rPr lang="en-US" dirty="0"/>
              <a:t>leakage</a:t>
            </a:r>
          </a:p>
          <a:p>
            <a:pPr lvl="1"/>
            <a:r>
              <a:rPr lang="en-US" dirty="0" smtClean="0"/>
              <a:t>Others </a:t>
            </a:r>
            <a:r>
              <a:rPr lang="en-US" dirty="0"/>
              <a:t>might </a:t>
            </a:r>
            <a:r>
              <a:rPr lang="en-US" dirty="0" smtClean="0"/>
              <a:t>indicat</a:t>
            </a:r>
            <a:r>
              <a:rPr lang="en-US" dirty="0"/>
              <a:t>e</a:t>
            </a:r>
            <a:r>
              <a:rPr lang="en-US" dirty="0" smtClean="0"/>
              <a:t> </a:t>
            </a:r>
            <a:r>
              <a:rPr lang="en-US" dirty="0"/>
              <a:t>a concern, but </a:t>
            </a:r>
            <a:r>
              <a:rPr lang="en-US" dirty="0" smtClean="0"/>
              <a:t>without exploitation </a:t>
            </a:r>
            <a:r>
              <a:rPr lang="en-US" dirty="0"/>
              <a:t>being </a:t>
            </a:r>
            <a:r>
              <a:rPr lang="en-US" dirty="0" smtClean="0"/>
              <a:t>possible</a:t>
            </a:r>
            <a:endParaRPr lang="en-US" dirty="0"/>
          </a:p>
        </p:txBody>
      </p:sp>
    </p:spTree>
    <p:extLst>
      <p:ext uri="{BB962C8B-B14F-4D97-AF65-F5344CB8AC3E}">
        <p14:creationId xmlns:p14="http://schemas.microsoft.com/office/powerpoint/2010/main" val="164806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Nmap Version </a:t>
            </a:r>
            <a:r>
              <a:rPr lang="en-US" dirty="0" smtClean="0"/>
              <a:t>Scan as </a:t>
            </a:r>
            <a:r>
              <a:rPr lang="en-US" dirty="0"/>
              <a:t>Vulnerability Scanners?</a:t>
            </a:r>
          </a:p>
        </p:txBody>
      </p:sp>
      <p:sp>
        <p:nvSpPr>
          <p:cNvPr id="3" name="Content Placeholder 2"/>
          <p:cNvSpPr>
            <a:spLocks noGrp="1"/>
          </p:cNvSpPr>
          <p:nvPr>
            <p:ph idx="1"/>
          </p:nvPr>
        </p:nvSpPr>
        <p:spPr/>
        <p:txBody>
          <a:bodyPr>
            <a:normAutofit fontScale="77500" lnSpcReduction="20000"/>
          </a:bodyPr>
          <a:lstStyle/>
          <a:p>
            <a:r>
              <a:rPr lang="en-US" dirty="0" smtClean="0"/>
              <a:t>Couldn't </a:t>
            </a:r>
            <a:r>
              <a:rPr lang="en-US" dirty="0" err="1" smtClean="0"/>
              <a:t>Nmap's</a:t>
            </a:r>
            <a:r>
              <a:rPr lang="en-US" dirty="0" smtClean="0"/>
              <a:t> </a:t>
            </a:r>
            <a:r>
              <a:rPr lang="en-US" dirty="0"/>
              <a:t>version </a:t>
            </a:r>
            <a:r>
              <a:rPr lang="en-US" dirty="0" smtClean="0"/>
              <a:t>scanning are </a:t>
            </a:r>
            <a:r>
              <a:rPr lang="en-US" dirty="0"/>
              <a:t>used </a:t>
            </a:r>
            <a:r>
              <a:rPr lang="en-US" dirty="0" smtClean="0"/>
              <a:t>to find vulnerabilities?</a:t>
            </a:r>
          </a:p>
          <a:p>
            <a:pPr lvl="1"/>
            <a:r>
              <a:rPr lang="en-US" dirty="0" smtClean="0"/>
              <a:t>Yes</a:t>
            </a:r>
            <a:r>
              <a:rPr lang="en-US" dirty="0"/>
              <a:t>, by </a:t>
            </a:r>
            <a:r>
              <a:rPr lang="en-US" dirty="0" smtClean="0"/>
              <a:t>detecting </a:t>
            </a:r>
            <a:r>
              <a:rPr lang="en-US" dirty="0"/>
              <a:t>an o</a:t>
            </a:r>
            <a:r>
              <a:rPr lang="en-US" dirty="0" smtClean="0"/>
              <a:t>ld </a:t>
            </a:r>
            <a:r>
              <a:rPr lang="en-US" dirty="0"/>
              <a:t>version o</a:t>
            </a:r>
            <a:r>
              <a:rPr lang="en-US" dirty="0" smtClean="0"/>
              <a:t>f some software...</a:t>
            </a:r>
          </a:p>
          <a:p>
            <a:pPr lvl="1"/>
            <a:r>
              <a:rPr lang="en-US" dirty="0" smtClean="0"/>
              <a:t> </a:t>
            </a:r>
            <a:r>
              <a:rPr lang="en-US" dirty="0"/>
              <a:t>...or by </a:t>
            </a:r>
            <a:r>
              <a:rPr lang="en-US" dirty="0" smtClean="0"/>
              <a:t>formulating </a:t>
            </a:r>
            <a:r>
              <a:rPr lang="en-US" dirty="0"/>
              <a:t>packets and </a:t>
            </a:r>
            <a:r>
              <a:rPr lang="en-US" dirty="0" smtClean="0"/>
              <a:t>pattern </a:t>
            </a:r>
            <a:r>
              <a:rPr lang="en-US" dirty="0"/>
              <a:t>matching </a:t>
            </a:r>
            <a:r>
              <a:rPr lang="en-US" dirty="0" smtClean="0"/>
              <a:t>on </a:t>
            </a:r>
            <a:r>
              <a:rPr lang="en-US" dirty="0"/>
              <a:t>the </a:t>
            </a:r>
            <a:r>
              <a:rPr lang="en-US" dirty="0" smtClean="0"/>
              <a:t>results</a:t>
            </a:r>
          </a:p>
          <a:p>
            <a:pPr lvl="1"/>
            <a:r>
              <a:rPr lang="en-US" dirty="0" smtClean="0"/>
              <a:t>  </a:t>
            </a:r>
            <a:r>
              <a:rPr lang="en-US" dirty="0"/>
              <a:t>It is certainly </a:t>
            </a:r>
            <a:r>
              <a:rPr lang="en-US" dirty="0" smtClean="0"/>
              <a:t>possible… you have </a:t>
            </a:r>
            <a:r>
              <a:rPr lang="en-US" dirty="0"/>
              <a:t>to </a:t>
            </a:r>
            <a:r>
              <a:rPr lang="en-US" dirty="0" smtClean="0"/>
              <a:t>look </a:t>
            </a:r>
            <a:r>
              <a:rPr lang="en-US" dirty="0"/>
              <a:t>up and </a:t>
            </a:r>
            <a:r>
              <a:rPr lang="en-US" dirty="0" smtClean="0"/>
              <a:t>interpret those </a:t>
            </a:r>
            <a:r>
              <a:rPr lang="en-US" dirty="0"/>
              <a:t>results </a:t>
            </a:r>
            <a:r>
              <a:rPr lang="en-US" dirty="0" smtClean="0"/>
              <a:t>useful, </a:t>
            </a:r>
            <a:r>
              <a:rPr lang="en-US" dirty="0"/>
              <a:t>by hand </a:t>
            </a:r>
            <a:endParaRPr lang="en-US" dirty="0" smtClean="0"/>
          </a:p>
          <a:p>
            <a:pPr lvl="1"/>
            <a:r>
              <a:rPr lang="en-US" dirty="0" smtClean="0"/>
              <a:t>Watch </a:t>
            </a:r>
            <a:r>
              <a:rPr lang="en-US" dirty="0"/>
              <a:t>out for false </a:t>
            </a:r>
            <a:r>
              <a:rPr lang="en-US" dirty="0" smtClean="0"/>
              <a:t>positives </a:t>
            </a:r>
            <a:endParaRPr lang="en-US" dirty="0"/>
          </a:p>
          <a:p>
            <a:r>
              <a:rPr lang="en-US" dirty="0" smtClean="0"/>
              <a:t> But… Nmap version </a:t>
            </a:r>
            <a:r>
              <a:rPr lang="en-US" dirty="0"/>
              <a:t>scanning </a:t>
            </a:r>
            <a:r>
              <a:rPr lang="en-US" dirty="0" smtClean="0"/>
              <a:t>is limited</a:t>
            </a:r>
            <a:endParaRPr lang="en-US" dirty="0"/>
          </a:p>
          <a:p>
            <a:pPr lvl="1"/>
            <a:r>
              <a:rPr lang="en-US" dirty="0" smtClean="0"/>
              <a:t>It send </a:t>
            </a:r>
            <a:r>
              <a:rPr lang="en-US" dirty="0"/>
              <a:t>a packet and </a:t>
            </a:r>
            <a:r>
              <a:rPr lang="en-US" dirty="0" smtClean="0"/>
              <a:t>scan </a:t>
            </a:r>
            <a:r>
              <a:rPr lang="en-US" dirty="0"/>
              <a:t>the </a:t>
            </a:r>
            <a:r>
              <a:rPr lang="en-US" dirty="0" smtClean="0"/>
              <a:t>response for </a:t>
            </a:r>
            <a:r>
              <a:rPr lang="en-US" dirty="0"/>
              <a:t>strings </a:t>
            </a:r>
            <a:endParaRPr lang="en-US" dirty="0" smtClean="0"/>
          </a:p>
          <a:p>
            <a:pPr lvl="1"/>
            <a:r>
              <a:rPr lang="en-US" dirty="0" smtClean="0"/>
              <a:t>It  can't </a:t>
            </a:r>
            <a:r>
              <a:rPr lang="en-US" dirty="0"/>
              <a:t>have </a:t>
            </a:r>
            <a:r>
              <a:rPr lang="en-US" dirty="0" smtClean="0"/>
              <a:t>meaningful communication with multiple back-and-forth message</a:t>
            </a:r>
            <a:endParaRPr lang="en-US" dirty="0"/>
          </a:p>
          <a:p>
            <a:r>
              <a:rPr lang="en-US" dirty="0" smtClean="0"/>
              <a:t>However</a:t>
            </a:r>
            <a:r>
              <a:rPr lang="en-US" dirty="0"/>
              <a:t>, the Nmap </a:t>
            </a:r>
            <a:r>
              <a:rPr lang="en-US" dirty="0" smtClean="0"/>
              <a:t>Scripting Engine </a:t>
            </a:r>
            <a:r>
              <a:rPr lang="en-US" dirty="0"/>
              <a:t>can</a:t>
            </a:r>
          </a:p>
        </p:txBody>
      </p:sp>
    </p:spTree>
    <p:extLst>
      <p:ext uri="{BB962C8B-B14F-4D97-AF65-F5344CB8AC3E}">
        <p14:creationId xmlns:p14="http://schemas.microsoft.com/office/powerpoint/2010/main" val="16579156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Nmap Scripting E</a:t>
            </a:r>
            <a:r>
              <a:rPr lang="en-US" b="1" dirty="0" smtClean="0"/>
              <a:t>ngine</a:t>
            </a:r>
            <a:endParaRPr lang="en-US" b="1" dirty="0"/>
          </a:p>
        </p:txBody>
      </p:sp>
      <p:sp>
        <p:nvSpPr>
          <p:cNvPr id="3" name="Content Placeholder 2"/>
          <p:cNvSpPr>
            <a:spLocks noGrp="1"/>
          </p:cNvSpPr>
          <p:nvPr>
            <p:ph idx="1"/>
          </p:nvPr>
        </p:nvSpPr>
        <p:spPr/>
        <p:txBody>
          <a:bodyPr>
            <a:normAutofit fontScale="85000" lnSpcReduction="10000"/>
          </a:bodyPr>
          <a:lstStyle/>
          <a:p>
            <a:r>
              <a:rPr lang="en-US" dirty="0"/>
              <a:t>Goals of </a:t>
            </a:r>
            <a:r>
              <a:rPr lang="en-US" dirty="0" smtClean="0"/>
              <a:t>th</a:t>
            </a:r>
            <a:r>
              <a:rPr lang="en-US" dirty="0"/>
              <a:t>e</a:t>
            </a:r>
            <a:r>
              <a:rPr lang="en-US" dirty="0" smtClean="0"/>
              <a:t> </a:t>
            </a:r>
            <a:r>
              <a:rPr lang="en-US" dirty="0"/>
              <a:t>Nmap Scripting Engine </a:t>
            </a:r>
            <a:r>
              <a:rPr lang="en-US" dirty="0" smtClean="0"/>
              <a:t>(NSE)</a:t>
            </a:r>
          </a:p>
          <a:p>
            <a:pPr lvl="1"/>
            <a:r>
              <a:rPr lang="en-US" dirty="0" smtClean="0"/>
              <a:t>Allow for </a:t>
            </a:r>
            <a:r>
              <a:rPr lang="en-US" dirty="0"/>
              <a:t>arbitrary messages to </a:t>
            </a:r>
            <a:r>
              <a:rPr lang="en-US" dirty="0" smtClean="0"/>
              <a:t>be </a:t>
            </a:r>
            <a:r>
              <a:rPr lang="en-US" dirty="0"/>
              <a:t>sent or received by</a:t>
            </a:r>
          </a:p>
          <a:p>
            <a:pPr marL="400050" lvl="1" indent="0">
              <a:buNone/>
            </a:pPr>
            <a:r>
              <a:rPr lang="en-US" dirty="0" smtClean="0"/>
              <a:t>     nmap </a:t>
            </a:r>
            <a:r>
              <a:rPr lang="en-US" dirty="0"/>
              <a:t>to multiple targets, running scripts in </a:t>
            </a:r>
            <a:r>
              <a:rPr lang="en-US" dirty="0" smtClean="0"/>
              <a:t>parallel</a:t>
            </a:r>
            <a:endParaRPr lang="en-US" dirty="0"/>
          </a:p>
          <a:p>
            <a:pPr lvl="1"/>
            <a:r>
              <a:rPr lang="en-US" dirty="0" smtClean="0"/>
              <a:t>Be </a:t>
            </a:r>
            <a:r>
              <a:rPr lang="en-US" dirty="0"/>
              <a:t>easily </a:t>
            </a:r>
            <a:r>
              <a:rPr lang="en-US" dirty="0" smtClean="0"/>
              <a:t>extendable </a:t>
            </a:r>
            <a:r>
              <a:rPr lang="en-US" dirty="0"/>
              <a:t>with </a:t>
            </a:r>
            <a:r>
              <a:rPr lang="en-US" dirty="0" smtClean="0"/>
              <a:t>community-developed </a:t>
            </a:r>
            <a:r>
              <a:rPr lang="en-US" dirty="0"/>
              <a:t>scripts</a:t>
            </a:r>
          </a:p>
          <a:p>
            <a:pPr lvl="1"/>
            <a:r>
              <a:rPr lang="en-US" dirty="0" smtClean="0"/>
              <a:t>Support </a:t>
            </a:r>
            <a:r>
              <a:rPr lang="en-US" dirty="0"/>
              <a:t>extended </a:t>
            </a:r>
            <a:r>
              <a:rPr lang="en-US" dirty="0" smtClean="0"/>
              <a:t>network discovery </a:t>
            </a:r>
            <a:r>
              <a:rPr lang="en-US" dirty="0"/>
              <a:t>(</a:t>
            </a:r>
            <a:r>
              <a:rPr lang="en-US" dirty="0" smtClean="0"/>
              <a:t>whois</a:t>
            </a:r>
            <a:r>
              <a:rPr lang="en-US" dirty="0"/>
              <a:t>, </a:t>
            </a:r>
            <a:r>
              <a:rPr lang="en-US" dirty="0" smtClean="0"/>
              <a:t>DNS, </a:t>
            </a:r>
            <a:r>
              <a:rPr lang="en-US" dirty="0"/>
              <a:t>etc</a:t>
            </a:r>
            <a:r>
              <a:rPr lang="en-US" dirty="0" smtClean="0"/>
              <a:t>.)</a:t>
            </a:r>
            <a:endParaRPr lang="en-US" dirty="0"/>
          </a:p>
          <a:p>
            <a:pPr lvl="1"/>
            <a:r>
              <a:rPr lang="en-US" dirty="0" smtClean="0"/>
              <a:t>Perform </a:t>
            </a:r>
            <a:r>
              <a:rPr lang="en-US" dirty="0"/>
              <a:t>more </a:t>
            </a:r>
            <a:r>
              <a:rPr lang="en-US" dirty="0" smtClean="0"/>
              <a:t>sophisticated version detection</a:t>
            </a:r>
            <a:endParaRPr lang="en-US" dirty="0"/>
          </a:p>
          <a:p>
            <a:pPr lvl="1"/>
            <a:r>
              <a:rPr lang="en-US" dirty="0" smtClean="0"/>
              <a:t>Conduct vulnerability </a:t>
            </a:r>
            <a:r>
              <a:rPr lang="en-US" dirty="0"/>
              <a:t>scanning</a:t>
            </a:r>
          </a:p>
          <a:p>
            <a:pPr lvl="1"/>
            <a:r>
              <a:rPr lang="en-US" dirty="0"/>
              <a:t>D</a:t>
            </a:r>
            <a:r>
              <a:rPr lang="en-US" dirty="0" smtClean="0"/>
              <a:t>etect </a:t>
            </a:r>
            <a:r>
              <a:rPr lang="en-US" dirty="0"/>
              <a:t>infected or </a:t>
            </a:r>
            <a:r>
              <a:rPr lang="en-US" dirty="0" err="1" smtClean="0"/>
              <a:t>backdoored</a:t>
            </a:r>
            <a:r>
              <a:rPr lang="en-US" dirty="0" smtClean="0"/>
              <a:t> </a:t>
            </a:r>
            <a:r>
              <a:rPr lang="en-US" dirty="0"/>
              <a:t>systems </a:t>
            </a:r>
            <a:endParaRPr lang="en-US" dirty="0" smtClean="0"/>
          </a:p>
          <a:p>
            <a:pPr lvl="1"/>
            <a:r>
              <a:rPr lang="en-US" dirty="0" smtClean="0"/>
              <a:t>Exploit discovered </a:t>
            </a:r>
            <a:r>
              <a:rPr lang="en-US" dirty="0"/>
              <a:t>vulnerabilities </a:t>
            </a:r>
          </a:p>
          <a:p>
            <a:r>
              <a:rPr lang="en-US" dirty="0" smtClean="0"/>
              <a:t>May </a:t>
            </a:r>
            <a:r>
              <a:rPr lang="en-US" dirty="0"/>
              <a:t>someday rival Nessus and NASL as </a:t>
            </a:r>
            <a:r>
              <a:rPr lang="en-US" dirty="0" smtClean="0"/>
              <a:t>a  general purpose, free</a:t>
            </a:r>
            <a:r>
              <a:rPr lang="en-US" dirty="0"/>
              <a:t>, open </a:t>
            </a:r>
            <a:r>
              <a:rPr lang="en-US" dirty="0" smtClean="0"/>
              <a:t>source </a:t>
            </a:r>
            <a:r>
              <a:rPr lang="en-US" dirty="0"/>
              <a:t>vulnerability scanner</a:t>
            </a:r>
          </a:p>
        </p:txBody>
      </p:sp>
    </p:spTree>
    <p:extLst>
      <p:ext uri="{BB962C8B-B14F-4D97-AF65-F5344CB8AC3E}">
        <p14:creationId xmlns:p14="http://schemas.microsoft.com/office/powerpoint/2010/main" val="25450246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Nmap </a:t>
            </a:r>
            <a:r>
              <a:rPr lang="en-US" dirty="0"/>
              <a:t>Scripting Engine Scripts</a:t>
            </a:r>
          </a:p>
        </p:txBody>
      </p:sp>
      <p:sp>
        <p:nvSpPr>
          <p:cNvPr id="3" name="Content Placeholder 2"/>
          <p:cNvSpPr>
            <a:spLocks noGrp="1"/>
          </p:cNvSpPr>
          <p:nvPr>
            <p:ph idx="1"/>
          </p:nvPr>
        </p:nvSpPr>
        <p:spPr/>
        <p:txBody>
          <a:bodyPr>
            <a:normAutofit fontScale="77500" lnSpcReduction="20000"/>
          </a:bodyPr>
          <a:lstStyle/>
          <a:p>
            <a:r>
              <a:rPr lang="en-US" dirty="0" smtClean="0"/>
              <a:t>Written </a:t>
            </a:r>
            <a:r>
              <a:rPr lang="en-US" dirty="0"/>
              <a:t>in the </a:t>
            </a:r>
            <a:r>
              <a:rPr lang="en-US" dirty="0" err="1"/>
              <a:t>Lua</a:t>
            </a:r>
            <a:r>
              <a:rPr lang="en-US" dirty="0"/>
              <a:t> </a:t>
            </a:r>
            <a:r>
              <a:rPr lang="en-US" dirty="0" smtClean="0"/>
              <a:t>programming language</a:t>
            </a:r>
          </a:p>
          <a:p>
            <a:pPr lvl="1"/>
            <a:r>
              <a:rPr lang="en-US" dirty="0" smtClean="0"/>
              <a:t>Often </a:t>
            </a:r>
            <a:r>
              <a:rPr lang="en-US" dirty="0"/>
              <a:t>used in </a:t>
            </a:r>
            <a:r>
              <a:rPr lang="en-US" dirty="0" smtClean="0"/>
              <a:t>game, </a:t>
            </a:r>
            <a:r>
              <a:rPr lang="en-US" dirty="0" err="1"/>
              <a:t>Lua</a:t>
            </a:r>
            <a:r>
              <a:rPr lang="en-US" dirty="0"/>
              <a:t> is fast, </a:t>
            </a:r>
            <a:r>
              <a:rPr lang="en-US" dirty="0" smtClean="0"/>
              <a:t>flexible</a:t>
            </a:r>
            <a:r>
              <a:rPr lang="en-US" dirty="0"/>
              <a:t>, and </a:t>
            </a:r>
            <a:r>
              <a:rPr lang="en-US" dirty="0" smtClean="0"/>
              <a:t>free</a:t>
            </a:r>
            <a:r>
              <a:rPr lang="en-US" dirty="0"/>
              <a:t>, </a:t>
            </a:r>
            <a:r>
              <a:rPr lang="en-US" dirty="0" smtClean="0"/>
              <a:t>with a small interpreter </a:t>
            </a:r>
            <a:r>
              <a:rPr lang="en-US" dirty="0"/>
              <a:t>that works </a:t>
            </a:r>
            <a:r>
              <a:rPr lang="en-US" dirty="0" smtClean="0"/>
              <a:t> across </a:t>
            </a:r>
            <a:r>
              <a:rPr lang="en-US" dirty="0"/>
              <a:t>platforms and is </a:t>
            </a:r>
            <a:r>
              <a:rPr lang="en-US" dirty="0" smtClean="0"/>
              <a:t>easily embedded </a:t>
            </a:r>
            <a:r>
              <a:rPr lang="en-US" dirty="0"/>
              <a:t>inside of </a:t>
            </a:r>
            <a:r>
              <a:rPr lang="en-US" dirty="0" smtClean="0"/>
              <a:t>oth</a:t>
            </a:r>
            <a:r>
              <a:rPr lang="en-US" dirty="0"/>
              <a:t>e</a:t>
            </a:r>
            <a:r>
              <a:rPr lang="en-US" dirty="0" smtClean="0"/>
              <a:t>r </a:t>
            </a:r>
            <a:r>
              <a:rPr lang="en-US" dirty="0"/>
              <a:t>applications</a:t>
            </a:r>
          </a:p>
          <a:p>
            <a:pPr lvl="1"/>
            <a:r>
              <a:rPr lang="en-US" dirty="0" smtClean="0"/>
              <a:t>Described </a:t>
            </a:r>
            <a:r>
              <a:rPr lang="en-US" dirty="0"/>
              <a:t>in detail at </a:t>
            </a:r>
            <a:r>
              <a:rPr lang="en-US" dirty="0" smtClean="0">
                <a:hlinkClick r:id="rId2"/>
              </a:rPr>
              <a:t>www.lua.org</a:t>
            </a:r>
            <a:endParaRPr lang="en-US" dirty="0" smtClean="0"/>
          </a:p>
          <a:p>
            <a:r>
              <a:rPr lang="en-US" sz="3100" dirty="0"/>
              <a:t>To invoke </a:t>
            </a:r>
            <a:r>
              <a:rPr lang="en-US" sz="3100" dirty="0" smtClean="0"/>
              <a:t>NSE: </a:t>
            </a:r>
            <a:endParaRPr lang="en-US" sz="3100" dirty="0"/>
          </a:p>
          <a:p>
            <a:r>
              <a:rPr lang="en-US" sz="3100" dirty="0"/>
              <a:t>To run all scripts in the category o</a:t>
            </a:r>
            <a:r>
              <a:rPr lang="en-US" sz="3100" dirty="0" smtClean="0"/>
              <a:t>f 'default':</a:t>
            </a:r>
            <a:endParaRPr lang="en-US" sz="3100" dirty="0"/>
          </a:p>
          <a:p>
            <a:pPr marL="0" indent="0">
              <a:buNone/>
            </a:pPr>
            <a:r>
              <a:rPr lang="en-US" sz="3100" dirty="0">
                <a:latin typeface="Courier New" pitchFamily="49" charset="0"/>
                <a:cs typeface="Courier New" pitchFamily="49" charset="0"/>
              </a:rPr>
              <a:t># nmap </a:t>
            </a:r>
            <a:r>
              <a:rPr lang="en-US" sz="3100" dirty="0" smtClean="0">
                <a:latin typeface="Courier New" pitchFamily="49" charset="0"/>
                <a:cs typeface="Courier New" pitchFamily="49" charset="0"/>
              </a:rPr>
              <a:t> -</a:t>
            </a:r>
            <a:r>
              <a:rPr lang="en-US" sz="3100" dirty="0" err="1" smtClean="0">
                <a:latin typeface="Courier New" pitchFamily="49" charset="0"/>
                <a:cs typeface="Courier New" pitchFamily="49" charset="0"/>
              </a:rPr>
              <a:t>sC</a:t>
            </a:r>
            <a:r>
              <a:rPr lang="en-US" sz="3100" dirty="0" smtClean="0">
                <a:latin typeface="Courier New" pitchFamily="49" charset="0"/>
                <a:cs typeface="Courier New" pitchFamily="49" charset="0"/>
              </a:rPr>
              <a:t> </a:t>
            </a:r>
            <a:r>
              <a:rPr lang="en-US" sz="3100" dirty="0">
                <a:latin typeface="Courier New" pitchFamily="49" charset="0"/>
                <a:cs typeface="Courier New" pitchFamily="49" charset="0"/>
              </a:rPr>
              <a:t>[</a:t>
            </a:r>
            <a:r>
              <a:rPr lang="en-US" sz="3100" dirty="0" smtClean="0">
                <a:latin typeface="Courier New" pitchFamily="49" charset="0"/>
                <a:cs typeface="Courier New" pitchFamily="49" charset="0"/>
              </a:rPr>
              <a:t>target</a:t>
            </a:r>
            <a:r>
              <a:rPr lang="en-US" sz="3100" dirty="0">
                <a:latin typeface="Courier New" pitchFamily="49" charset="0"/>
                <a:cs typeface="Courier New" pitchFamily="49" charset="0"/>
              </a:rPr>
              <a:t>]</a:t>
            </a:r>
            <a:r>
              <a:rPr lang="en-US" sz="3100" dirty="0" smtClean="0">
                <a:latin typeface="Courier New" pitchFamily="49" charset="0"/>
                <a:cs typeface="Courier New" pitchFamily="49" charset="0"/>
              </a:rPr>
              <a:t> </a:t>
            </a:r>
            <a:r>
              <a:rPr lang="en-US" sz="3100" dirty="0">
                <a:latin typeface="Courier New" pitchFamily="49" charset="0"/>
                <a:cs typeface="Courier New" pitchFamily="49" charset="0"/>
              </a:rPr>
              <a:t>-</a:t>
            </a:r>
            <a:r>
              <a:rPr lang="en-US" sz="3100" dirty="0" smtClean="0">
                <a:latin typeface="Courier New" pitchFamily="49" charset="0"/>
                <a:cs typeface="Courier New" pitchFamily="49" charset="0"/>
              </a:rPr>
              <a:t>P </a:t>
            </a:r>
            <a:r>
              <a:rPr lang="en-US" sz="3100" dirty="0">
                <a:latin typeface="Courier New" pitchFamily="49" charset="0"/>
                <a:cs typeface="Courier New" pitchFamily="49" charset="0"/>
              </a:rPr>
              <a:t>[</a:t>
            </a:r>
            <a:r>
              <a:rPr lang="en-US" sz="3100" dirty="0" smtClean="0">
                <a:latin typeface="Courier New" pitchFamily="49" charset="0"/>
                <a:cs typeface="Courier New" pitchFamily="49" charset="0"/>
              </a:rPr>
              <a:t>ports]</a:t>
            </a:r>
          </a:p>
          <a:p>
            <a:r>
              <a:rPr lang="en-US" sz="3100" dirty="0" smtClean="0"/>
              <a:t>To </a:t>
            </a:r>
            <a:r>
              <a:rPr lang="en-US" sz="3100" dirty="0"/>
              <a:t>run an individual </a:t>
            </a:r>
            <a:r>
              <a:rPr lang="en-US" sz="3100" dirty="0" smtClean="0"/>
              <a:t>script</a:t>
            </a:r>
            <a:r>
              <a:rPr lang="en-US" sz="3100" dirty="0"/>
              <a:t>:</a:t>
            </a:r>
          </a:p>
          <a:p>
            <a:pPr marL="0" indent="0">
              <a:buNone/>
            </a:pPr>
            <a:r>
              <a:rPr lang="en-US" sz="3100" dirty="0">
                <a:latin typeface="Courier New" pitchFamily="49" charset="0"/>
                <a:cs typeface="Courier New" pitchFamily="49" charset="0"/>
              </a:rPr>
              <a:t>#nmap  --script=[</a:t>
            </a:r>
            <a:r>
              <a:rPr lang="en-US" sz="3100" dirty="0" err="1" smtClean="0">
                <a:latin typeface="Courier New" pitchFamily="49" charset="0"/>
                <a:cs typeface="Courier New" pitchFamily="49" charset="0"/>
              </a:rPr>
              <a:t>all,category,dir,script</a:t>
            </a:r>
            <a:r>
              <a:rPr lang="en-US" sz="3100" dirty="0">
                <a:latin typeface="Courier New" pitchFamily="49" charset="0"/>
                <a:cs typeface="Courier New" pitchFamily="49" charset="0"/>
              </a:rPr>
              <a:t>...]</a:t>
            </a:r>
          </a:p>
          <a:p>
            <a:pPr marL="0" indent="0">
              <a:buNone/>
            </a:pPr>
            <a:r>
              <a:rPr lang="en-US" sz="3100" dirty="0">
                <a:latin typeface="Courier New" pitchFamily="49" charset="0"/>
                <a:cs typeface="Courier New" pitchFamily="49" charset="0"/>
              </a:rPr>
              <a:t>[target]</a:t>
            </a:r>
            <a:r>
              <a:rPr lang="en-US" sz="3100" dirty="0" smtClean="0"/>
              <a:t> </a:t>
            </a:r>
            <a:r>
              <a:rPr lang="en-US" sz="3100" dirty="0">
                <a:latin typeface="Courier New" pitchFamily="49" charset="0"/>
                <a:cs typeface="Courier New" pitchFamily="49" charset="0"/>
              </a:rPr>
              <a:t>-p [Ports]</a:t>
            </a:r>
          </a:p>
          <a:p>
            <a:r>
              <a:rPr lang="en-US" sz="3100" dirty="0" smtClean="0"/>
              <a:t>Add </a:t>
            </a:r>
            <a:r>
              <a:rPr lang="en-US" sz="3100" dirty="0">
                <a:latin typeface="Courier New" pitchFamily="49" charset="0"/>
                <a:cs typeface="Courier New" pitchFamily="49" charset="0"/>
              </a:rPr>
              <a:t>"--</a:t>
            </a:r>
            <a:r>
              <a:rPr lang="en-US" sz="3100" dirty="0" smtClean="0">
                <a:latin typeface="Courier New" pitchFamily="49" charset="0"/>
                <a:cs typeface="Courier New" pitchFamily="49" charset="0"/>
              </a:rPr>
              <a:t>script-trace</a:t>
            </a:r>
            <a:r>
              <a:rPr lang="en-US" sz="3100" i="1" dirty="0" smtClean="0">
                <a:latin typeface="Courier New" pitchFamily="49" charset="0"/>
                <a:cs typeface="Courier New" pitchFamily="49" charset="0"/>
              </a:rPr>
              <a:t>”</a:t>
            </a:r>
            <a:r>
              <a:rPr lang="en-US" sz="3100" dirty="0" smtClean="0">
                <a:latin typeface="Courier New" pitchFamily="49" charset="0"/>
                <a:cs typeface="Courier New" pitchFamily="49" charset="0"/>
              </a:rPr>
              <a:t> </a:t>
            </a:r>
            <a:r>
              <a:rPr lang="en-US" dirty="0" smtClean="0"/>
              <a:t>for </a:t>
            </a:r>
            <a:r>
              <a:rPr lang="en-US" dirty="0"/>
              <a:t>detailed output from each script</a:t>
            </a:r>
          </a:p>
        </p:txBody>
      </p:sp>
    </p:spTree>
    <p:extLst>
      <p:ext uri="{BB962C8B-B14F-4D97-AF65-F5344CB8AC3E}">
        <p14:creationId xmlns:p14="http://schemas.microsoft.com/office/powerpoint/2010/main" val="42461402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6381</TotalTime>
  <Words>9202</Words>
  <Application>Microsoft Macintosh PowerPoint</Application>
  <PresentationFormat>On-screen Show (4:3)</PresentationFormat>
  <Paragraphs>1201</Paragraphs>
  <Slides>135</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135</vt:i4>
      </vt:variant>
    </vt:vector>
  </HeadingPairs>
  <TitlesOfParts>
    <vt:vector size="146" baseType="lpstr">
      <vt:lpstr>Arial</vt:lpstr>
      <vt:lpstr>Calibri</vt:lpstr>
      <vt:lpstr>Courier New</vt:lpstr>
      <vt:lpstr>Mangal</vt:lpstr>
      <vt:lpstr>MS PGothic</vt:lpstr>
      <vt:lpstr>ＭＳ Ｐゴシック</vt:lpstr>
      <vt:lpstr>SimSun</vt:lpstr>
      <vt:lpstr>Tahoma</vt:lpstr>
      <vt:lpstr>Times New Roman</vt:lpstr>
      <vt:lpstr>Wingdings</vt:lpstr>
      <vt:lpstr>Office Theme</vt:lpstr>
      <vt:lpstr>       SCANNING      </vt:lpstr>
      <vt:lpstr>SCANNING</vt:lpstr>
      <vt:lpstr>Scan Types</vt:lpstr>
      <vt:lpstr>Workflow of  Scanning Phase</vt:lpstr>
      <vt:lpstr>Scanning Tip: Usually Scan Target  IP… Address Not Name</vt:lpstr>
      <vt:lpstr>Tip: Dealing with Very Large Scans</vt:lpstr>
      <vt:lpstr>Tip: Handling Large Scans by Limiting Scope ---1</vt:lpstr>
      <vt:lpstr>Tip: Handling Large Scans by Limiting Scope ---2</vt:lpstr>
      <vt:lpstr>Tip: Handling Large Scans by  Speeding Up ---1</vt:lpstr>
      <vt:lpstr>Tip: Handling Large Scans by  Speeding Up ---2</vt:lpstr>
      <vt:lpstr>Scanning Tip: While Scanning, Run a Sniffer</vt:lpstr>
      <vt:lpstr>Scanning Tip: Use tcpdump </vt:lpstr>
      <vt:lpstr>Tip: Helpful tcpdump Options to Use While Scanning</vt:lpstr>
      <vt:lpstr>Tip: Helpful tcpdump Expressions to Use While Scanning</vt:lpstr>
      <vt:lpstr>Tip: Some Quick tcpdump Usage Examples</vt:lpstr>
      <vt:lpstr>tcpdump exercise</vt:lpstr>
      <vt:lpstr>       NETWORK SWEEPING      </vt:lpstr>
      <vt:lpstr>Scapy Overview</vt:lpstr>
      <vt:lpstr>Scapy - Listing Supported Protocols</vt:lpstr>
      <vt:lpstr>Scapy - Listing Commands</vt:lpstr>
      <vt:lpstr>Scapy : Making Packets</vt:lpstr>
      <vt:lpstr>Scapy : Making Packet  in Parts</vt:lpstr>
      <vt:lpstr>Scapy : Inspecting Packets</vt:lpstr>
      <vt:lpstr>Scapy : Interacting With Individual Fields and Alerting Packets</vt:lpstr>
      <vt:lpstr>Scapy : Using “.Payload” to Reference Packet Parts</vt:lpstr>
      <vt:lpstr>Scapy : Specifying Destination Addresses</vt:lpstr>
      <vt:lpstr>Scapy : Setting Port Ranges and TCP Controls Bits </vt:lpstr>
      <vt:lpstr>Scapy: Sending Packets</vt:lpstr>
      <vt:lpstr>Scapy : Dealing with Responses</vt:lpstr>
      <vt:lpstr>Scapy : Sending and Receiving Example</vt:lpstr>
      <vt:lpstr>Scapy : Inspecting multiple results</vt:lpstr>
      <vt:lpstr>Scapy : Loops</vt:lpstr>
      <vt:lpstr>Scapy : Port Scanner</vt:lpstr>
      <vt:lpstr>Scapy : Port Scanner….</vt:lpstr>
      <vt:lpstr>Exercise: Scapy and tcpdump</vt:lpstr>
      <vt:lpstr>       NETWORK TRACING     </vt:lpstr>
      <vt:lpstr>The IPv4 Header and TTL Field</vt:lpstr>
      <vt:lpstr>Traceroute </vt:lpstr>
      <vt:lpstr>Linux/unix Traceroute</vt:lpstr>
      <vt:lpstr>Windows Tracert</vt:lpstr>
      <vt:lpstr>Layer Four Traceroute (LFT)</vt:lpstr>
      <vt:lpstr>Web-Based Traceraute Services</vt:lpstr>
      <vt:lpstr>       PORT SCANNING     </vt:lpstr>
      <vt:lpstr>TCP vs. UDP</vt:lpstr>
      <vt:lpstr>TCP Header</vt:lpstr>
      <vt:lpstr>TCP Control Bits</vt:lpstr>
      <vt:lpstr>TCP Three way handshake</vt:lpstr>
      <vt:lpstr>Scanning TCP Ports</vt:lpstr>
      <vt:lpstr>  TCP Behavior while  Port Scanning …1  </vt:lpstr>
      <vt:lpstr>  TCP Behavior while  Port Scanning …2  </vt:lpstr>
      <vt:lpstr>UDP Header</vt:lpstr>
      <vt:lpstr>Scanning UDP Ports</vt:lpstr>
      <vt:lpstr>  UDP Behavior while  Port Scanning …1  </vt:lpstr>
      <vt:lpstr>  UDP Behavior while  Port Scanning …2  </vt:lpstr>
      <vt:lpstr>Nmap Port Scanner</vt:lpstr>
      <vt:lpstr>Understanding port states</vt:lpstr>
      <vt:lpstr>Nmap Usability Features:  --packet-trace Option</vt:lpstr>
      <vt:lpstr>Controlling Scan Speeds with Nmap Timing Options</vt:lpstr>
      <vt:lpstr>Finer-Grained Nmap Timing Options</vt:lpstr>
      <vt:lpstr>Nmap Output Options</vt:lpstr>
      <vt:lpstr>Nmap and Address Probing</vt:lpstr>
      <vt:lpstr>Nmap and Network Sweeping</vt:lpstr>
      <vt:lpstr>Nmap Network Sweeping Options</vt:lpstr>
      <vt:lpstr>Nmap Port Scanning</vt:lpstr>
      <vt:lpstr>Nmap TCP Port Scan Types: Connect Scan</vt:lpstr>
      <vt:lpstr>Nmap TCP Port Scan Types: SYN Scan</vt:lpstr>
      <vt:lpstr>Additional Nmap TCP Scan Options</vt:lpstr>
      <vt:lpstr>Custom Control Bits in Scans</vt:lpstr>
      <vt:lpstr>Nmap UDP Scans</vt:lpstr>
      <vt:lpstr>Exercise: Nmap ARP Scan and Run-Time Interaction</vt:lpstr>
      <vt:lpstr>Nmap - Specifying Port Range</vt:lpstr>
      <vt:lpstr>Experimenting with Nmap Output Formats</vt:lpstr>
      <vt:lpstr>Scanning Lists of Ports</vt:lpstr>
      <vt:lpstr>Firewall/IDS Evading Techniques</vt:lpstr>
      <vt:lpstr>Firewall/IDS Evading Techniques …</vt:lpstr>
      <vt:lpstr> Timing technique </vt:lpstr>
      <vt:lpstr> Timing technique … </vt:lpstr>
      <vt:lpstr>Fragmented Packets</vt:lpstr>
      <vt:lpstr>Source Port Scan</vt:lpstr>
      <vt:lpstr>Specifying an MTU</vt:lpstr>
      <vt:lpstr>Sending Bad Checksums</vt:lpstr>
      <vt:lpstr>Decoys </vt:lpstr>
      <vt:lpstr>Nmap UDP Port Scan</vt:lpstr>
      <vt:lpstr>The --reason Option and Scanning TCP and UDP</vt:lpstr>
      <vt:lpstr>Nmap Active OS Fingerprinting</vt:lpstr>
      <vt:lpstr>Nmap OS Fingerprinting Capability</vt:lpstr>
      <vt:lpstr>Version Scanning</vt:lpstr>
      <vt:lpstr>PowerPoint Presentation</vt:lpstr>
      <vt:lpstr>Nmap Version Scanning Functionality</vt:lpstr>
      <vt:lpstr>Exercise: Nmap OS Fingerprinting</vt:lpstr>
      <vt:lpstr>PowerPoint Presentation</vt:lpstr>
      <vt:lpstr>Nmap Scan and OS Fingerprint</vt:lpstr>
      <vt:lpstr>Nmap Version Scan</vt:lpstr>
      <vt:lpstr>       VULNERABILITY SCANNING      </vt:lpstr>
      <vt:lpstr>Methods far Discovering Vulnerabilities</vt:lpstr>
      <vt:lpstr>More Methods for Discovering Vulnerabilities</vt:lpstr>
      <vt:lpstr>Nmap Version Scan as Vulnerability Scanners?</vt:lpstr>
      <vt:lpstr>Nmap Scripting Engine</vt:lpstr>
      <vt:lpstr>Nmap Scripting Engine Scripts</vt:lpstr>
      <vt:lpstr>Nmap Script Categories</vt:lpstr>
      <vt:lpstr>Some Example of  Scripts</vt:lpstr>
      <vt:lpstr>NSE Exercise</vt:lpstr>
      <vt:lpstr>NSE http-robots.txt.nse Script</vt:lpstr>
      <vt:lpstr>NSE Exercise - Windows</vt:lpstr>
      <vt:lpstr>NSE Exercise - SSHv1 Support?</vt:lpstr>
      <vt:lpstr>Nessus Vulnerability Scanner</vt:lpstr>
      <vt:lpstr>Nessus Architecture</vt:lpstr>
      <vt:lpstr>Nessus and Dangerous Plugins</vt:lpstr>
      <vt:lpstr>Nessus Results</vt:lpstr>
      <vt:lpstr> Enabling Nessus  </vt:lpstr>
      <vt:lpstr> Enabling Nessus  </vt:lpstr>
      <vt:lpstr> Enabling Nessus  </vt:lpstr>
      <vt:lpstr>Nessus Control Panel</vt:lpstr>
      <vt:lpstr>Nessus Control Panel …</vt:lpstr>
      <vt:lpstr>Default Policies</vt:lpstr>
      <vt:lpstr>Creating a New Policy</vt:lpstr>
      <vt:lpstr>Scanning the Target</vt:lpstr>
      <vt:lpstr>Reporting</vt:lpstr>
      <vt:lpstr>Nessus Exercise</vt:lpstr>
      <vt:lpstr>Netcat for the Pen Tester</vt:lpstr>
      <vt:lpstr>Netcat Command Flags</vt:lpstr>
      <vt:lpstr>Some Netcat Use for Penetration Testers and </vt:lpstr>
      <vt:lpstr>Netcat Client Grabbing Service info</vt:lpstr>
      <vt:lpstr>  Automating Service String Info Gathering  </vt:lpstr>
      <vt:lpstr>Netcat Listener  Grabbing Client Info</vt:lpstr>
      <vt:lpstr>Reverse Shell</vt:lpstr>
      <vt:lpstr>Bind Shell</vt:lpstr>
      <vt:lpstr>Shell Example via netcat</vt:lpstr>
      <vt:lpstr>Netcat for a "Service-is-Alive" Heartbeat</vt:lpstr>
      <vt:lpstr>Netcat for “Service-is-Dead" Notification</vt:lpstr>
      <vt:lpstr>Playing with Netcat Clients and Listeners</vt:lpstr>
      <vt:lpstr>Transferring Data via netcat</vt:lpstr>
      <vt:lpstr>Manual Service Connection String Grabbing</vt:lpstr>
      <vt:lpstr>Netcat Part Scan and Service Info Grabbing</vt:lpstr>
      <vt:lpstr>Grabbing Client Connection Strings</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RECONNAISSANCE      </dc:title>
  <dc:creator>ismail - [2010]</dc:creator>
  <cp:lastModifiedBy>nebfikru nebfikru</cp:lastModifiedBy>
  <cp:revision>871</cp:revision>
  <dcterms:created xsi:type="dcterms:W3CDTF">2014-03-09T23:21:08Z</dcterms:created>
  <dcterms:modified xsi:type="dcterms:W3CDTF">2020-01-23T11:19:10Z</dcterms:modified>
</cp:coreProperties>
</file>