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1" r:id="rId3"/>
    <p:sldId id="258" r:id="rId4"/>
    <p:sldId id="259" r:id="rId5"/>
    <p:sldId id="260" r:id="rId6"/>
    <p:sldId id="261" r:id="rId7"/>
    <p:sldId id="263" r:id="rId8"/>
    <p:sldId id="262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2" r:id="rId17"/>
    <p:sldId id="257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CDC2A6AA-3AB2-48EE-9C4C-5E4A4FE18250}" type="datetimeFigureOut">
              <a:rPr lang="en-US" smtClean="0"/>
              <a:pPr/>
              <a:t>3/22/2018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842166D-A4DC-41BC-9017-42901C3B5E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2A6AA-3AB2-48EE-9C4C-5E4A4FE18250}" type="datetimeFigureOut">
              <a:rPr lang="en-US" smtClean="0"/>
              <a:pPr/>
              <a:t>3/22/2018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2166D-A4DC-41BC-9017-42901C3B5E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CDC2A6AA-3AB2-48EE-9C4C-5E4A4FE18250}" type="datetimeFigureOut">
              <a:rPr lang="en-US" smtClean="0"/>
              <a:pPr/>
              <a:t>3/22/2018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D842166D-A4DC-41BC-9017-42901C3B5E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2A6AA-3AB2-48EE-9C4C-5E4A4FE18250}" type="datetimeFigureOut">
              <a:rPr lang="en-US" smtClean="0"/>
              <a:pPr/>
              <a:t>3/22/2018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842166D-A4DC-41BC-9017-42901C3B5E7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2A6AA-3AB2-48EE-9C4C-5E4A4FE18250}" type="datetimeFigureOut">
              <a:rPr lang="en-US" smtClean="0"/>
              <a:pPr/>
              <a:t>3/22/2018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D842166D-A4DC-41BC-9017-42901C3B5E7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CDC2A6AA-3AB2-48EE-9C4C-5E4A4FE18250}" type="datetimeFigureOut">
              <a:rPr lang="en-US" smtClean="0"/>
              <a:pPr/>
              <a:t>3/22/2018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D842166D-A4DC-41BC-9017-42901C3B5E7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CDC2A6AA-3AB2-48EE-9C4C-5E4A4FE18250}" type="datetimeFigureOut">
              <a:rPr lang="en-US" smtClean="0"/>
              <a:pPr/>
              <a:t>3/22/2018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D842166D-A4DC-41BC-9017-42901C3B5E7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2A6AA-3AB2-48EE-9C4C-5E4A4FE18250}" type="datetimeFigureOut">
              <a:rPr lang="en-US" smtClean="0"/>
              <a:pPr/>
              <a:t>3/22/2018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842166D-A4DC-41BC-9017-42901C3B5E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2A6AA-3AB2-48EE-9C4C-5E4A4FE18250}" type="datetimeFigureOut">
              <a:rPr lang="en-US" smtClean="0"/>
              <a:pPr/>
              <a:t>3/22/2018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842166D-A4DC-41BC-9017-42901C3B5E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2A6AA-3AB2-48EE-9C4C-5E4A4FE18250}" type="datetimeFigureOut">
              <a:rPr lang="en-US" smtClean="0"/>
              <a:pPr/>
              <a:t>3/22/2018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842166D-A4DC-41BC-9017-42901C3B5E7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CDC2A6AA-3AB2-48EE-9C4C-5E4A4FE18250}" type="datetimeFigureOut">
              <a:rPr lang="en-US" smtClean="0"/>
              <a:pPr/>
              <a:t>3/22/2018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D842166D-A4DC-41BC-9017-42901C3B5E7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CDC2A6AA-3AB2-48EE-9C4C-5E4A4FE18250}" type="datetimeFigureOut">
              <a:rPr lang="en-US" smtClean="0"/>
              <a:pPr/>
              <a:t>3/22/2018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842166D-A4DC-41BC-9017-42901C3B5E7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10" Type="http://schemas.openxmlformats.org/officeDocument/2006/relationships/image" Target="../media/image21.png"/><Relationship Id="rId4" Type="http://schemas.openxmlformats.org/officeDocument/2006/relationships/image" Target="../media/image15.png"/><Relationship Id="rId9" Type="http://schemas.openxmlformats.org/officeDocument/2006/relationships/image" Target="../media/image20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6800" y="3124200"/>
            <a:ext cx="6477000" cy="1828800"/>
          </a:xfrm>
        </p:spPr>
        <p:txBody>
          <a:bodyPr/>
          <a:lstStyle/>
          <a:p>
            <a:r>
              <a:rPr lang="en-US" dirty="0" smtClean="0"/>
              <a:t>CHAPTER-5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4724400"/>
            <a:ext cx="8229600" cy="1295400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>THE CONSISTENT DEFORMATION METHOD</a:t>
            </a:r>
            <a:endParaRPr lang="en-US" sz="3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Force Method of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PROCEDURE:</a:t>
            </a:r>
          </a:p>
          <a:p>
            <a:pPr lvl="1"/>
            <a:r>
              <a:rPr lang="en-US" dirty="0" smtClean="0"/>
              <a:t>Step 4:-  Apply a unit load at the redundant point in the direction of the redundant action and compute the corresponding deflection developed due to this unit action.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err="1" smtClean="0"/>
              <a:t>f</a:t>
            </a:r>
            <a:r>
              <a:rPr lang="en-US" sz="1800" dirty="0" err="1" smtClean="0"/>
              <a:t>BB</a:t>
            </a:r>
            <a:r>
              <a:rPr lang="en-US" sz="1800" dirty="0" smtClean="0"/>
              <a:t>  </a:t>
            </a:r>
            <a:r>
              <a:rPr lang="en-US" sz="2400" dirty="0" smtClean="0"/>
              <a:t>is called </a:t>
            </a:r>
            <a:r>
              <a:rPr lang="en-US" sz="2400" dirty="0" smtClean="0">
                <a:solidFill>
                  <a:srgbClr val="00B050"/>
                </a:solidFill>
              </a:rPr>
              <a:t>the linear flexibility coefficient</a:t>
            </a:r>
            <a:r>
              <a:rPr lang="en-US" sz="2400" dirty="0" smtClean="0"/>
              <a:t>, and		</a:t>
            </a:r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14600" y="3352800"/>
            <a:ext cx="4267200" cy="15182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57600" y="5791200"/>
            <a:ext cx="2202656" cy="6024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Force Method of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It follows that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To get, the unknown redundant action.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Addition Example [HIBBLER : PAGE 420]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19400" y="2057400"/>
            <a:ext cx="3131457" cy="8220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76600" y="3886200"/>
            <a:ext cx="2286000" cy="5486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Force Method of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Indeterminacy of higher orders</a:t>
            </a:r>
            <a:endParaRPr lang="en-US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2057400"/>
            <a:ext cx="5188126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2000" y="3200400"/>
            <a:ext cx="4876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14400" y="4419600"/>
            <a:ext cx="4800600" cy="110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198" name="Picture 6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914400" y="5562600"/>
            <a:ext cx="4495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200" name="Picture 8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943600" y="2819400"/>
            <a:ext cx="3000375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201" name="Picture 9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019800" y="2438400"/>
            <a:ext cx="2847975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202" name="Picture 10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6629400" y="3429000"/>
            <a:ext cx="494071" cy="957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204" name="Picture 12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6553200" y="4495800"/>
            <a:ext cx="762000" cy="96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205" name="Picture 13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6553200" y="5715000"/>
            <a:ext cx="742950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077200" cy="9144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Maxwell’s Theorem of Reciprocal Displacements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B050"/>
                </a:solidFill>
              </a:rPr>
              <a:t>The displacement of point B on a structure due to a unit load applied at point A, is equal to the displacement at point A if the unit load is applied at point B.</a:t>
            </a:r>
          </a:p>
          <a:p>
            <a:r>
              <a:rPr lang="en-US" dirty="0" smtClean="0"/>
              <a:t>PROOF: [Use the principle of virtual work]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CONSEQUENCE:- The flexibility coefficient matrix is symmetric (i.e. </a:t>
            </a:r>
            <a:r>
              <a:rPr lang="en-US" dirty="0" err="1" smtClean="0">
                <a:solidFill>
                  <a:srgbClr val="FF0000"/>
                </a:solidFill>
              </a:rPr>
              <a:t>f</a:t>
            </a:r>
            <a:r>
              <a:rPr lang="en-US" sz="2000" dirty="0" err="1" smtClean="0">
                <a:solidFill>
                  <a:srgbClr val="FF0000"/>
                </a:solidFill>
              </a:rPr>
              <a:t>CB</a:t>
            </a:r>
            <a:r>
              <a:rPr lang="en-US" dirty="0" smtClean="0">
                <a:solidFill>
                  <a:srgbClr val="FF0000"/>
                </a:solidFill>
              </a:rPr>
              <a:t> = </a:t>
            </a:r>
            <a:r>
              <a:rPr lang="en-US" dirty="0" err="1" smtClean="0">
                <a:solidFill>
                  <a:srgbClr val="FF0000"/>
                </a:solidFill>
              </a:rPr>
              <a:t>f</a:t>
            </a:r>
            <a:r>
              <a:rPr lang="en-US" sz="2000" dirty="0" err="1" smtClean="0">
                <a:solidFill>
                  <a:srgbClr val="FF0000"/>
                </a:solidFill>
              </a:rPr>
              <a:t>BC</a:t>
            </a:r>
            <a:r>
              <a:rPr lang="en-US" dirty="0" smtClean="0">
                <a:solidFill>
                  <a:srgbClr val="FF0000"/>
                </a:solidFill>
              </a:rPr>
              <a:t>, </a:t>
            </a:r>
            <a:r>
              <a:rPr lang="en-US" dirty="0" err="1" smtClean="0">
                <a:solidFill>
                  <a:srgbClr val="FF0000"/>
                </a:solidFill>
              </a:rPr>
              <a:t>f</a:t>
            </a:r>
            <a:r>
              <a:rPr lang="en-US" sz="2000" dirty="0" err="1" smtClean="0">
                <a:solidFill>
                  <a:srgbClr val="FF0000"/>
                </a:solidFill>
              </a:rPr>
              <a:t>CD</a:t>
            </a:r>
            <a:r>
              <a:rPr lang="en-US" dirty="0" smtClean="0">
                <a:solidFill>
                  <a:srgbClr val="FF0000"/>
                </a:solidFill>
              </a:rPr>
              <a:t> = </a:t>
            </a:r>
            <a:r>
              <a:rPr lang="en-US" dirty="0" err="1" smtClean="0">
                <a:solidFill>
                  <a:srgbClr val="FF0000"/>
                </a:solidFill>
              </a:rPr>
              <a:t>f</a:t>
            </a:r>
            <a:r>
              <a:rPr lang="en-US" sz="2000" dirty="0" err="1" smtClean="0">
                <a:solidFill>
                  <a:srgbClr val="FF0000"/>
                </a:solidFill>
              </a:rPr>
              <a:t>DC</a:t>
            </a:r>
            <a:r>
              <a:rPr lang="en-US" dirty="0" smtClean="0">
                <a:solidFill>
                  <a:srgbClr val="FF0000"/>
                </a:solidFill>
              </a:rPr>
              <a:t> …..)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971800"/>
            <a:ext cx="8153400" cy="990600"/>
          </a:xfrm>
        </p:spPr>
        <p:txBody>
          <a:bodyPr/>
          <a:lstStyle/>
          <a:p>
            <a:r>
              <a:rPr lang="en-US" dirty="0" smtClean="0"/>
              <a:t> </a:t>
            </a:r>
            <a:r>
              <a:rPr lang="en-US" dirty="0" smtClean="0"/>
              <a:t>BEAMS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971800"/>
            <a:ext cx="8153400" cy="990600"/>
          </a:xfrm>
        </p:spPr>
        <p:txBody>
          <a:bodyPr/>
          <a:lstStyle/>
          <a:p>
            <a:r>
              <a:rPr lang="en-US" dirty="0" smtClean="0"/>
              <a:t>TRUSSES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85800" y="3048000"/>
            <a:ext cx="8153400" cy="990600"/>
          </a:xfrm>
        </p:spPr>
        <p:txBody>
          <a:bodyPr/>
          <a:lstStyle/>
          <a:p>
            <a:r>
              <a:rPr lang="en-US" dirty="0" smtClean="0"/>
              <a:t>FRAMES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33400" y="3429000"/>
            <a:ext cx="8153400" cy="990600"/>
          </a:xfrm>
        </p:spPr>
        <p:txBody>
          <a:bodyPr/>
          <a:lstStyle/>
          <a:p>
            <a:r>
              <a:rPr lang="en-US" dirty="0" smtClean="0"/>
              <a:t>FIN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3124200"/>
            <a:ext cx="8153400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Method of Virtual Work</a:t>
            </a:r>
            <a:br>
              <a:rPr lang="en-US" dirty="0" smtClean="0"/>
            </a:br>
            <a:r>
              <a:rPr lang="en-US" dirty="0" smtClean="0"/>
              <a:t>[REVISION]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Methods of Indeterminate Structural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FORCE Method:- </a:t>
            </a:r>
            <a:r>
              <a:rPr lang="en-US" dirty="0" smtClean="0"/>
              <a:t>consists of writing equations that satisfy the compatibility and force-displacement requirements for the structure to determine the </a:t>
            </a:r>
            <a:r>
              <a:rPr lang="en-US" dirty="0" smtClean="0">
                <a:solidFill>
                  <a:srgbClr val="FF0000"/>
                </a:solidFill>
              </a:rPr>
              <a:t>redundant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forces</a:t>
            </a:r>
            <a:r>
              <a:rPr lang="en-US" dirty="0" smtClean="0"/>
              <a:t>.</a:t>
            </a:r>
          </a:p>
          <a:p>
            <a:r>
              <a:rPr lang="en-US" dirty="0" smtClean="0"/>
              <a:t>UNKNOWNS --- </a:t>
            </a:r>
            <a:r>
              <a:rPr lang="en-US" dirty="0" smtClean="0">
                <a:solidFill>
                  <a:srgbClr val="00B050"/>
                </a:solidFill>
              </a:rPr>
              <a:t>FORCES</a:t>
            </a:r>
            <a:r>
              <a:rPr lang="en-US" dirty="0" smtClean="0"/>
              <a:t> </a:t>
            </a:r>
          </a:p>
          <a:p>
            <a:r>
              <a:rPr lang="en-US" dirty="0" smtClean="0">
                <a:solidFill>
                  <a:srgbClr val="00B0F0"/>
                </a:solidFill>
              </a:rPr>
              <a:t>DISPLACEMENT Method:-</a:t>
            </a:r>
            <a:r>
              <a:rPr lang="en-US" dirty="0" smtClean="0"/>
              <a:t> is based on writing force-displacement relationships for each member and then satisfying equilibrium requirements for the structure.</a:t>
            </a:r>
          </a:p>
          <a:p>
            <a:r>
              <a:rPr lang="en-US" dirty="0" smtClean="0"/>
              <a:t>UNKNOWNS --- </a:t>
            </a:r>
            <a:r>
              <a:rPr lang="en-US" dirty="0" smtClean="0">
                <a:solidFill>
                  <a:srgbClr val="00B050"/>
                </a:solidFill>
              </a:rPr>
              <a:t>DISPLACEMENTS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Methods of Indeterminate Structural Analysis</a:t>
            </a:r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1875" y="2209800"/>
            <a:ext cx="8832125" cy="23026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Force Method of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PROCEDURE</a:t>
            </a:r>
          </a:p>
          <a:p>
            <a:pPr lvl="1">
              <a:buNone/>
            </a:pPr>
            <a:r>
              <a:rPr lang="en-US" dirty="0" smtClean="0"/>
              <a:t>1. Remove redundant supports until the structure becomes determinate. </a:t>
            </a:r>
            <a:r>
              <a:rPr lang="en-US" dirty="0" smtClean="0">
                <a:solidFill>
                  <a:srgbClr val="FF0000"/>
                </a:solidFill>
              </a:rPr>
              <a:t>RESULT:- SUPPORTED POINTS WILL BE DISPLACED AND ROTATED.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38400" y="3352800"/>
            <a:ext cx="4343400" cy="14156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90800" y="5334000"/>
            <a:ext cx="4055837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Down Arrow 5"/>
          <p:cNvSpPr/>
          <p:nvPr/>
        </p:nvSpPr>
        <p:spPr>
          <a:xfrm>
            <a:off x="4343400" y="4800600"/>
            <a:ext cx="457200" cy="533400"/>
          </a:xfrm>
          <a:prstGeom prst="downArrow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Force Method of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PROCEDURE</a:t>
            </a:r>
          </a:p>
          <a:p>
            <a:pPr lvl="1">
              <a:buNone/>
            </a:pPr>
            <a:r>
              <a:rPr lang="en-US" dirty="0" smtClean="0"/>
              <a:t>2. Apply the redundant action on the primary structure. </a:t>
            </a:r>
          </a:p>
          <a:p>
            <a:pPr lvl="1">
              <a:buNone/>
            </a:pPr>
            <a:r>
              <a:rPr lang="en-US" dirty="0" smtClean="0">
                <a:solidFill>
                  <a:srgbClr val="FF0000"/>
                </a:solidFill>
              </a:rPr>
              <a:t>   RESULT:- A DISPLACEMENT/ROTATION IN THE OPPOSITE SENSE TO STEP 1 WILL DEVELOP AT APPLIED POINT. 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38400" y="3886200"/>
            <a:ext cx="4085208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Force Method of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PROCEDURE</a:t>
            </a:r>
          </a:p>
          <a:p>
            <a:pPr lvl="1">
              <a:buNone/>
            </a:pPr>
            <a:r>
              <a:rPr lang="en-US" dirty="0" smtClean="0"/>
              <a:t>3. Apply the principle of COMPATIBILITY at the removed support. </a:t>
            </a:r>
          </a:p>
          <a:p>
            <a:pPr lvl="1">
              <a:buNone/>
            </a:pPr>
            <a:r>
              <a:rPr lang="en-US" dirty="0" smtClean="0">
                <a:solidFill>
                  <a:srgbClr val="FF0000"/>
                </a:solidFill>
              </a:rPr>
              <a:t>	RESULT:- SINCE THE DISPLACEMENT/ROTATION CORRESPONDING TO THE REDUNDANT ACTION IS ZERO, THE DISPLACEMENT/ROTATION VALUES IN STEPS 1 AND 2 MUST BE EQUAL.</a:t>
            </a:r>
          </a:p>
          <a:p>
            <a:pPr lvl="1">
              <a:buNone/>
            </a:pPr>
            <a:endParaRPr lang="en-US" dirty="0" smtClean="0">
              <a:solidFill>
                <a:srgbClr val="FF0000"/>
              </a:solidFill>
            </a:endParaRPr>
          </a:p>
          <a:p>
            <a:pPr lvl="1">
              <a:buNone/>
            </a:pPr>
            <a:r>
              <a:rPr lang="en-US" dirty="0" smtClean="0">
                <a:solidFill>
                  <a:srgbClr val="FF0000"/>
                </a:solidFill>
              </a:rPr>
              <a:t>                                    </a:t>
            </a:r>
            <a:r>
              <a:rPr lang="en-US" sz="5400" b="1" dirty="0" smtClean="0">
                <a:solidFill>
                  <a:srgbClr val="FF0000"/>
                </a:solidFill>
              </a:rPr>
              <a:t>=</a:t>
            </a:r>
            <a:endParaRPr lang="en-US" b="1" dirty="0">
              <a:solidFill>
                <a:srgbClr val="FF0000"/>
              </a:solidFill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800600"/>
            <a:ext cx="4085208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88163" y="4953000"/>
            <a:ext cx="4055837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Force Method of Analysis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3400" y="1371600"/>
            <a:ext cx="8153400" cy="4495800"/>
          </a:xfrm>
        </p:spPr>
        <p:txBody>
          <a:bodyPr>
            <a:normAutofit lnSpcReduction="10000"/>
          </a:bodyPr>
          <a:lstStyle/>
          <a:p>
            <a:endParaRPr lang="en-US" dirty="0" smtClean="0"/>
          </a:p>
          <a:p>
            <a:pPr>
              <a:buNone/>
            </a:pPr>
            <a:r>
              <a:rPr lang="en-US" dirty="0" smtClean="0"/>
              <a:t>							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						    </a:t>
            </a:r>
            <a:r>
              <a:rPr lang="en-US" sz="7200" dirty="0" smtClean="0">
                <a:solidFill>
                  <a:srgbClr val="FF0000"/>
                </a:solidFill>
              </a:rPr>
              <a:t>=</a:t>
            </a:r>
            <a:endParaRPr lang="en-US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						      </a:t>
            </a:r>
            <a:r>
              <a:rPr lang="en-US" sz="4800" b="1" dirty="0" smtClean="0">
                <a:solidFill>
                  <a:srgbClr val="FF0000"/>
                </a:solidFill>
              </a:rPr>
              <a:t>+</a:t>
            </a:r>
            <a:r>
              <a:rPr lang="en-US" dirty="0" smtClean="0"/>
              <a:t>								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14400" y="1600200"/>
            <a:ext cx="4343400" cy="14156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90600" y="4876800"/>
            <a:ext cx="4055837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90600" y="3200400"/>
            <a:ext cx="4085208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553200" y="5257800"/>
            <a:ext cx="8382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TextBox 7"/>
          <p:cNvSpPr txBox="1"/>
          <p:nvPr/>
        </p:nvSpPr>
        <p:spPr>
          <a:xfrm>
            <a:off x="6400800" y="2057400"/>
            <a:ext cx="1600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 </a:t>
            </a:r>
            <a:r>
              <a:rPr lang="en-US" sz="5400" dirty="0" smtClean="0"/>
              <a:t>0</a:t>
            </a:r>
            <a:endParaRPr lang="en-US" dirty="0"/>
          </a:p>
        </p:txBody>
      </p:sp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334000" y="3581400"/>
            <a:ext cx="3064668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Force Method of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The BB subscript means “the deflection at point B due to the unknown reaction being applied at point B.” </a:t>
            </a: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0" y="1905000"/>
            <a:ext cx="3828023" cy="8234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219</TotalTime>
  <Words>328</Words>
  <Application>Microsoft Office PowerPoint</Application>
  <PresentationFormat>On-screen Show (4:3)</PresentationFormat>
  <Paragraphs>59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Median</vt:lpstr>
      <vt:lpstr>CHAPTER-5</vt:lpstr>
      <vt:lpstr>Method of Virtual Work [REVISION]</vt:lpstr>
      <vt:lpstr>Methods of Indeterminate Structural Analysis</vt:lpstr>
      <vt:lpstr>Methods of Indeterminate Structural Analysis</vt:lpstr>
      <vt:lpstr>Force Method of Analysis</vt:lpstr>
      <vt:lpstr>Force Method of Analysis</vt:lpstr>
      <vt:lpstr>Force Method of Analysis</vt:lpstr>
      <vt:lpstr>Force Method of Analysis </vt:lpstr>
      <vt:lpstr>Force Method of Analysis</vt:lpstr>
      <vt:lpstr>Force Method of Analysis</vt:lpstr>
      <vt:lpstr>Force Method of Analysis</vt:lpstr>
      <vt:lpstr>Force Method of Analysis</vt:lpstr>
      <vt:lpstr>Maxwell’s Theorem of Reciprocal Displacements</vt:lpstr>
      <vt:lpstr> BEAMS</vt:lpstr>
      <vt:lpstr>TRUSSES</vt:lpstr>
      <vt:lpstr>FRAMES</vt:lpstr>
      <vt:lpstr>FIN</vt:lpstr>
    </vt:vector>
  </TitlesOfParts>
  <Company>CtrlSoft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CHAPTER-5</dc:title>
  <dc:creator>user</dc:creator>
  <cp:lastModifiedBy>user</cp:lastModifiedBy>
  <cp:revision>14</cp:revision>
  <dcterms:created xsi:type="dcterms:W3CDTF">2018-01-09T07:26:02Z</dcterms:created>
  <dcterms:modified xsi:type="dcterms:W3CDTF">2018-03-22T08:36:26Z</dcterms:modified>
</cp:coreProperties>
</file>