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F4F67-F34A-4296-AC5B-55FE58207C7F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BC2F1-A1F2-49B9-913A-1B9DD8CBC7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33F094-D55B-493C-AFC3-D0334CD557FB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A1AF12-B230-40AF-8951-4CE580127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Cross’ Moment Distribution Method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Stiffness Factor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Member Pin Supported at Far End:-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Symmetric Geometry + Loading:-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Symmetric Geometry + Anti-symmetric Loading:-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285999"/>
            <a:ext cx="1447800" cy="77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3810000"/>
            <a:ext cx="150433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09999" y="5334000"/>
            <a:ext cx="14999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676400"/>
            <a:ext cx="5029200" cy="199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86200"/>
            <a:ext cx="32535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3810000"/>
            <a:ext cx="312574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M. Distribution Table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133600"/>
            <a:ext cx="6019800" cy="375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smtClean="0"/>
              <a:t>More Examples)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61248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M. Distribution for Frames: NO </a:t>
            </a:r>
            <a:r>
              <a:rPr lang="en-US" dirty="0" err="1" smtClean="0"/>
              <a:t>Sidesway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r>
              <a:rPr lang="en-US" dirty="0" smtClean="0"/>
              <a:t>Joints E and D are pinned while A is fixed.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971800"/>
            <a:ext cx="4355737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(Frame NO-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Stiffness Factors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Fixed End Moments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133600"/>
            <a:ext cx="6715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6230" y="3886200"/>
            <a:ext cx="502170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(Frame NO-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Distribution Factors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133600"/>
            <a:ext cx="5538787" cy="437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(Frame NO-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Distribution Table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133600"/>
            <a:ext cx="712447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(Frame NO-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Moment Diagram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86000"/>
            <a:ext cx="5324476" cy="334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 (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514600"/>
            <a:ext cx="84010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Iterative Method</a:t>
            </a:r>
          </a:p>
          <a:p>
            <a:r>
              <a:rPr lang="en-US" dirty="0" smtClean="0"/>
              <a:t>Directly computes End Moments.</a:t>
            </a:r>
          </a:p>
          <a:p>
            <a:r>
              <a:rPr lang="en-US" dirty="0" smtClean="0"/>
              <a:t>Convenient for small to medium sized problems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 (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one: Place an artificial joint to prevent sway and analyze the structure to get the imaginary reaction R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124200"/>
            <a:ext cx="3167062" cy="3411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 (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Step two: Assume an equal and opposite force, R, is applied at the previous joint causing the structure to sway by a certain horizontal displacement d.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971800"/>
            <a:ext cx="3524250" cy="369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 (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a certain assumed value of d, resulting end moments as well as R’ can be computed.</a:t>
            </a:r>
          </a:p>
          <a:p>
            <a:r>
              <a:rPr lang="en-US" dirty="0" smtClean="0"/>
              <a:t>These magnitudes are proportional to the values developed in step one (Hooke’s law).</a:t>
            </a:r>
          </a:p>
          <a:p>
            <a:r>
              <a:rPr lang="en-US" dirty="0" smtClean="0"/>
              <a:t>Hence, the final end moment is the sum of the original non-sway moments and a proportional (R/R’) magnitude of the sway moments.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Frames (</a:t>
            </a:r>
            <a:r>
              <a:rPr lang="en-US" dirty="0" err="1" smtClean="0"/>
              <a:t>Sidesway</a:t>
            </a:r>
            <a:r>
              <a:rPr lang="en-US" dirty="0" smtClean="0"/>
              <a:t>) 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52600"/>
            <a:ext cx="4274651" cy="449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Frames (</a:t>
            </a:r>
            <a:r>
              <a:rPr lang="en-US" dirty="0" err="1" smtClean="0"/>
              <a:t>Sidesway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One: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286000"/>
            <a:ext cx="3928301" cy="359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Frames (</a:t>
            </a:r>
            <a:r>
              <a:rPr lang="en-US" dirty="0" err="1" smtClean="0"/>
              <a:t>Sidesway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Fixed End Moments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86000"/>
            <a:ext cx="4459062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Frames (</a:t>
            </a:r>
            <a:r>
              <a:rPr lang="en-US" dirty="0" err="1" smtClean="0"/>
              <a:t>Sidesway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One: R= </a:t>
            </a:r>
            <a:r>
              <a:rPr lang="en-US" dirty="0" err="1" smtClean="0"/>
              <a:t>Ax+Dx</a:t>
            </a:r>
            <a:r>
              <a:rPr lang="en-US" dirty="0" smtClean="0"/>
              <a:t>= -(1.73-0.81) = -0.92 </a:t>
            </a:r>
            <a:r>
              <a:rPr lang="en-US" dirty="0" err="1" smtClean="0"/>
              <a:t>kN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09800"/>
            <a:ext cx="6096000" cy="386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2438400"/>
            <a:ext cx="2433554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Frames (</a:t>
            </a:r>
            <a:r>
              <a:rPr lang="en-US" dirty="0" err="1" smtClean="0"/>
              <a:t>Sidesway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two: Assume the virtual force causes the following FEMS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505200"/>
            <a:ext cx="2660920" cy="227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819400"/>
            <a:ext cx="722870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3276600"/>
            <a:ext cx="3429000" cy="286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Frames(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76400"/>
            <a:ext cx="6019800" cy="435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Frames (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R’ = -(</a:t>
            </a:r>
            <a:r>
              <a:rPr lang="en-US" dirty="0" err="1" smtClean="0"/>
              <a:t>Ax+Dx</a:t>
            </a:r>
            <a:r>
              <a:rPr lang="en-US" dirty="0" smtClean="0"/>
              <a:t>) = -(28+28) =56 KN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362200"/>
            <a:ext cx="2957512" cy="328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SIGN CONVENTION = </a:t>
            </a:r>
            <a:r>
              <a:rPr lang="en-US" dirty="0" smtClean="0">
                <a:solidFill>
                  <a:srgbClr val="FF0000"/>
                </a:solidFill>
              </a:rPr>
              <a:t>CLOCKWISE MOMENTS</a:t>
            </a:r>
            <a:r>
              <a:rPr lang="en-US" dirty="0" smtClean="0"/>
              <a:t> on the </a:t>
            </a:r>
            <a:r>
              <a:rPr lang="en-US" dirty="0" smtClean="0">
                <a:solidFill>
                  <a:srgbClr val="FF0000"/>
                </a:solidFill>
              </a:rPr>
              <a:t>MEMBER</a:t>
            </a:r>
            <a:r>
              <a:rPr lang="en-US" dirty="0" smtClean="0"/>
              <a:t> are considered as </a:t>
            </a:r>
            <a:r>
              <a:rPr lang="en-US" dirty="0" smtClean="0">
                <a:solidFill>
                  <a:srgbClr val="FF0000"/>
                </a:solidFill>
              </a:rPr>
              <a:t>POSITIVE.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FIXED END MOMENTS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276600"/>
            <a:ext cx="61411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Frames (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actual moment values caused by the sway force R are computed by taking the proportioned values of the end moments computed for R’.</a:t>
            </a:r>
          </a:p>
          <a:p>
            <a:pPr>
              <a:buNone/>
            </a:pPr>
            <a:r>
              <a:rPr lang="en-US" dirty="0" smtClean="0"/>
              <a:t>				</a:t>
            </a:r>
            <a:r>
              <a:rPr lang="en-US" dirty="0" smtClean="0">
                <a:sym typeface="Wingdings" pitchFamily="2" charset="2"/>
              </a:rPr>
              <a:t> M = (R/R’) * M’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	 M = (1.92/56) * M’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Frames (</a:t>
            </a:r>
            <a:r>
              <a:rPr lang="en-US" dirty="0" err="1" smtClean="0"/>
              <a:t>Sidesway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Total Moments  = M(Non-sway) +( R/R’)*M’ (Sway)</a:t>
            </a:r>
            <a:endParaRPr lang="en-US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0"/>
            <a:ext cx="5449516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124200"/>
            <a:ext cx="8153400" cy="990600"/>
          </a:xfrm>
        </p:spPr>
        <p:txBody>
          <a:bodyPr/>
          <a:lstStyle/>
          <a:p>
            <a:r>
              <a:rPr lang="en-US" dirty="0" smtClean="0"/>
              <a:t>ANY QUESTIONS ??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Member Stiffness Factor</a:t>
            </a:r>
            <a:r>
              <a:rPr lang="en-US" dirty="0" smtClean="0"/>
              <a:t>:- defined as the magnitude of moment M </a:t>
            </a:r>
            <a:r>
              <a:rPr lang="en-US" dirty="0" err="1" smtClean="0"/>
              <a:t>req’d</a:t>
            </a:r>
            <a:r>
              <a:rPr lang="en-US" dirty="0" smtClean="0"/>
              <a:t> to rotate end A by 1 rad.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The moment M is computed as</a:t>
            </a:r>
          </a:p>
          <a:p>
            <a:r>
              <a:rPr lang="en-US" dirty="0" smtClean="0"/>
              <a:t>The member stiffness factor is defined as the term in the brackets.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590800"/>
            <a:ext cx="50006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267200"/>
            <a:ext cx="2622672" cy="520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5562600"/>
            <a:ext cx="1848529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Joint Stiffness Factor</a:t>
            </a:r>
            <a:r>
              <a:rPr lang="en-US" dirty="0" smtClean="0"/>
              <a:t>:-  The total amount of moment needed to rotate a joint by 1 rad.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849761"/>
            <a:ext cx="3352800" cy="2344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410200"/>
            <a:ext cx="523240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Distribution Factor</a:t>
            </a:r>
            <a:r>
              <a:rPr lang="en-US" dirty="0" smtClean="0"/>
              <a:t>:- If a moment is applied to a fully connected fixed joint, then this moment is distributed to each connected member depending on each member’s stiffness. The distribution factor is such a percentage/ratio computed for each member.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4419600"/>
            <a:ext cx="298608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999" y="4495800"/>
            <a:ext cx="180802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Member relative stiffness factor</a:t>
            </a:r>
            <a:r>
              <a:rPr lang="en-US" dirty="0" smtClean="0"/>
              <a:t>:- As E is usually constant for a structure, the stiffness for a single member can be defined as 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use this value to compute the distribution factor.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3200400"/>
            <a:ext cx="1285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Carry-Over Factor</a:t>
            </a:r>
            <a:r>
              <a:rPr lang="en-US" dirty="0" smtClean="0"/>
              <a:t>:- For a rotation of 1 </a:t>
            </a:r>
            <a:r>
              <a:rPr lang="en-US" dirty="0" err="1" smtClean="0"/>
              <a:t>rad</a:t>
            </a:r>
            <a:r>
              <a:rPr lang="en-US" dirty="0" smtClean="0"/>
              <a:t> , We’ve seen that M= (4EI/L)</a:t>
            </a:r>
            <a:r>
              <a:rPr lang="el-GR" dirty="0" smtClean="0">
                <a:latin typeface="Calibri"/>
                <a:cs typeface="Calibri"/>
              </a:rPr>
              <a:t>θ</a:t>
            </a:r>
            <a:r>
              <a:rPr lang="en-US" dirty="0" smtClean="0">
                <a:latin typeface="Calibri"/>
                <a:cs typeface="Calibri"/>
              </a:rPr>
              <a:t>a and M</a:t>
            </a:r>
            <a:r>
              <a:rPr lang="en-US" smtClean="0">
                <a:latin typeface="Calibri"/>
                <a:cs typeface="Calibri"/>
              </a:rPr>
              <a:t>’= </a:t>
            </a:r>
            <a:r>
              <a:rPr lang="en-US" smtClean="0"/>
              <a:t>(2EI/L)</a:t>
            </a:r>
            <a:r>
              <a:rPr lang="el-GR" dirty="0" smtClean="0">
                <a:cs typeface="Calibri"/>
              </a:rPr>
              <a:t>θ</a:t>
            </a:r>
            <a:r>
              <a:rPr lang="en-US" dirty="0" smtClean="0">
                <a:latin typeface="Calibri"/>
                <a:cs typeface="Calibri"/>
              </a:rPr>
              <a:t>a</a:t>
            </a:r>
            <a:r>
              <a:rPr lang="en-US" dirty="0" smtClean="0"/>
              <a:t>  </a:t>
            </a:r>
          </a:p>
          <a:p>
            <a:r>
              <a:rPr lang="en-US" dirty="0" smtClean="0"/>
              <a:t>In other words, M’=(1/2)M.</a:t>
            </a:r>
          </a:p>
          <a:p>
            <a:r>
              <a:rPr lang="en-US" dirty="0" smtClean="0"/>
              <a:t>The carry-over factor represents the fraction of M “carried-over” from the pin to the wall.( In this case</a:t>
            </a:r>
            <a:r>
              <a:rPr lang="en-US" dirty="0" smtClean="0">
                <a:solidFill>
                  <a:srgbClr val="FF0000"/>
                </a:solidFill>
              </a:rPr>
              <a:t> +1/2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4572000"/>
            <a:ext cx="4972759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 Distribution for Beams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Examples</a:t>
            </a:r>
            <a:endParaRPr lang="en-US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311</TotalTime>
  <Words>593</Words>
  <Application>Microsoft Office PowerPoint</Application>
  <PresentationFormat>On-screen Show (4:3)</PresentationFormat>
  <Paragraphs>88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Median</vt:lpstr>
      <vt:lpstr>CHAPTER 3</vt:lpstr>
      <vt:lpstr>Moment Distribution</vt:lpstr>
      <vt:lpstr>Concepts</vt:lpstr>
      <vt:lpstr>Concepts</vt:lpstr>
      <vt:lpstr>Concepts</vt:lpstr>
      <vt:lpstr>Concepts</vt:lpstr>
      <vt:lpstr>Concepts</vt:lpstr>
      <vt:lpstr>Concepts</vt:lpstr>
      <vt:lpstr>Moment Distribution for Beams</vt:lpstr>
      <vt:lpstr>Stiffness Factor Modifications</vt:lpstr>
      <vt:lpstr>Example</vt:lpstr>
      <vt:lpstr>Example (Cont.)</vt:lpstr>
      <vt:lpstr>(More Examples)</vt:lpstr>
      <vt:lpstr>M. Distribution for Frames: NO Sidesway</vt:lpstr>
      <vt:lpstr>Example (Frame NO-Sidesway)</vt:lpstr>
      <vt:lpstr>Example (Frame NO-Sidesway)</vt:lpstr>
      <vt:lpstr>Example (Frame NO-Sidesway)</vt:lpstr>
      <vt:lpstr>Example (Frame NO-Sidesway)</vt:lpstr>
      <vt:lpstr>Frames (Sidesway)</vt:lpstr>
      <vt:lpstr>Frames (Sidesway)</vt:lpstr>
      <vt:lpstr>Frames (Sidesway)</vt:lpstr>
      <vt:lpstr>Frames (Sidesway)</vt:lpstr>
      <vt:lpstr>Example: Frames (Sidesway) </vt:lpstr>
      <vt:lpstr>Example: Frames (Sidesway) </vt:lpstr>
      <vt:lpstr>Example: Frames (Sidesway) </vt:lpstr>
      <vt:lpstr>Example: Frames (Sidesway) </vt:lpstr>
      <vt:lpstr>Example: Frames (Sidesway) </vt:lpstr>
      <vt:lpstr>Example: Frames(Sidesway)</vt:lpstr>
      <vt:lpstr>Example: Frames (Sidesway)</vt:lpstr>
      <vt:lpstr>Example: Frames (Sidesway)</vt:lpstr>
      <vt:lpstr>Example: Frames (Sidesway)</vt:lpstr>
      <vt:lpstr>ANY QUESTIONS ??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user</dc:creator>
  <cp:lastModifiedBy>user</cp:lastModifiedBy>
  <cp:revision>26</cp:revision>
  <dcterms:created xsi:type="dcterms:W3CDTF">2018-05-08T06:02:44Z</dcterms:created>
  <dcterms:modified xsi:type="dcterms:W3CDTF">2019-05-21T08:52:47Z</dcterms:modified>
</cp:coreProperties>
</file>