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32"/>
  </p:notesMasterIdLst>
  <p:sldIdLst>
    <p:sldId id="287" r:id="rId5"/>
    <p:sldId id="293" r:id="rId6"/>
    <p:sldId id="294" r:id="rId7"/>
    <p:sldId id="299" r:id="rId8"/>
    <p:sldId id="292" r:id="rId9"/>
    <p:sldId id="271" r:id="rId10"/>
    <p:sldId id="302" r:id="rId11"/>
    <p:sldId id="303" r:id="rId12"/>
    <p:sldId id="304" r:id="rId13"/>
    <p:sldId id="270" r:id="rId14"/>
    <p:sldId id="272" r:id="rId15"/>
    <p:sldId id="283" r:id="rId16"/>
    <p:sldId id="274" r:id="rId17"/>
    <p:sldId id="275" r:id="rId18"/>
    <p:sldId id="306" r:id="rId19"/>
    <p:sldId id="307" r:id="rId20"/>
    <p:sldId id="308" r:id="rId21"/>
    <p:sldId id="311" r:id="rId22"/>
    <p:sldId id="280" r:id="rId23"/>
    <p:sldId id="312" r:id="rId24"/>
    <p:sldId id="316" r:id="rId25"/>
    <p:sldId id="341" r:id="rId26"/>
    <p:sldId id="342" r:id="rId27"/>
    <p:sldId id="343" r:id="rId28"/>
    <p:sldId id="347" r:id="rId29"/>
    <p:sldId id="345" r:id="rId30"/>
    <p:sldId id="346" r:id="rId31"/>
    <p:sldId id="321" r:id="rId32"/>
    <p:sldId id="276" r:id="rId33"/>
    <p:sldId id="339" r:id="rId34"/>
    <p:sldId id="278" r:id="rId35"/>
    <p:sldId id="340" r:id="rId36"/>
    <p:sldId id="325" r:id="rId37"/>
    <p:sldId id="327" r:id="rId38"/>
    <p:sldId id="326" r:id="rId39"/>
    <p:sldId id="314" r:id="rId40"/>
    <p:sldId id="285" r:id="rId41"/>
    <p:sldId id="315" r:id="rId42"/>
    <p:sldId id="328" r:id="rId43"/>
    <p:sldId id="329" r:id="rId44"/>
    <p:sldId id="330" r:id="rId45"/>
    <p:sldId id="331" r:id="rId46"/>
    <p:sldId id="332" r:id="rId47"/>
    <p:sldId id="333" r:id="rId48"/>
    <p:sldId id="334" r:id="rId49"/>
    <p:sldId id="338" r:id="rId50"/>
    <p:sldId id="336" r:id="rId51"/>
    <p:sldId id="337" r:id="rId52"/>
    <p:sldId id="348" r:id="rId53"/>
    <p:sldId id="349" r:id="rId54"/>
    <p:sldId id="350" r:id="rId55"/>
    <p:sldId id="351" r:id="rId56"/>
    <p:sldId id="352" r:id="rId57"/>
    <p:sldId id="353" r:id="rId58"/>
    <p:sldId id="354" r:id="rId59"/>
    <p:sldId id="355" r:id="rId60"/>
    <p:sldId id="356" r:id="rId61"/>
    <p:sldId id="357" r:id="rId62"/>
    <p:sldId id="358" r:id="rId63"/>
    <p:sldId id="359" r:id="rId64"/>
    <p:sldId id="360" r:id="rId65"/>
    <p:sldId id="361" r:id="rId66"/>
    <p:sldId id="362" r:id="rId67"/>
    <p:sldId id="363" r:id="rId68"/>
    <p:sldId id="364" r:id="rId69"/>
    <p:sldId id="365" r:id="rId70"/>
    <p:sldId id="366" r:id="rId71"/>
    <p:sldId id="367" r:id="rId72"/>
    <p:sldId id="368" r:id="rId73"/>
    <p:sldId id="369" r:id="rId74"/>
    <p:sldId id="370" r:id="rId75"/>
    <p:sldId id="371" r:id="rId76"/>
    <p:sldId id="372" r:id="rId77"/>
    <p:sldId id="373" r:id="rId78"/>
    <p:sldId id="374" r:id="rId79"/>
    <p:sldId id="375" r:id="rId80"/>
    <p:sldId id="376" r:id="rId81"/>
    <p:sldId id="377" r:id="rId82"/>
    <p:sldId id="378" r:id="rId83"/>
    <p:sldId id="379" r:id="rId84"/>
    <p:sldId id="380" r:id="rId85"/>
    <p:sldId id="381" r:id="rId86"/>
    <p:sldId id="382" r:id="rId87"/>
    <p:sldId id="383" r:id="rId88"/>
    <p:sldId id="384" r:id="rId89"/>
    <p:sldId id="385" r:id="rId90"/>
    <p:sldId id="386" r:id="rId91"/>
    <p:sldId id="387" r:id="rId92"/>
    <p:sldId id="388" r:id="rId93"/>
    <p:sldId id="389" r:id="rId94"/>
    <p:sldId id="390" r:id="rId95"/>
    <p:sldId id="391" r:id="rId96"/>
    <p:sldId id="392" r:id="rId97"/>
    <p:sldId id="393" r:id="rId98"/>
    <p:sldId id="394" r:id="rId99"/>
    <p:sldId id="395" r:id="rId100"/>
    <p:sldId id="396" r:id="rId101"/>
    <p:sldId id="397" r:id="rId102"/>
    <p:sldId id="398" r:id="rId103"/>
    <p:sldId id="399" r:id="rId104"/>
    <p:sldId id="400" r:id="rId105"/>
    <p:sldId id="401" r:id="rId106"/>
    <p:sldId id="402" r:id="rId107"/>
    <p:sldId id="403" r:id="rId108"/>
    <p:sldId id="404" r:id="rId109"/>
    <p:sldId id="405" r:id="rId110"/>
    <p:sldId id="406" r:id="rId111"/>
    <p:sldId id="407" r:id="rId112"/>
    <p:sldId id="408" r:id="rId113"/>
    <p:sldId id="409" r:id="rId114"/>
    <p:sldId id="410" r:id="rId115"/>
    <p:sldId id="411" r:id="rId116"/>
    <p:sldId id="412" r:id="rId117"/>
    <p:sldId id="413" r:id="rId118"/>
    <p:sldId id="414" r:id="rId119"/>
    <p:sldId id="415" r:id="rId120"/>
    <p:sldId id="416" r:id="rId121"/>
    <p:sldId id="417" r:id="rId122"/>
    <p:sldId id="418" r:id="rId123"/>
    <p:sldId id="419" r:id="rId124"/>
    <p:sldId id="420" r:id="rId125"/>
    <p:sldId id="421" r:id="rId126"/>
    <p:sldId id="422" r:id="rId127"/>
    <p:sldId id="423" r:id="rId128"/>
    <p:sldId id="424" r:id="rId129"/>
    <p:sldId id="425" r:id="rId130"/>
    <p:sldId id="426" r:id="rId131"/>
    <p:sldId id="427" r:id="rId132"/>
    <p:sldId id="428" r:id="rId133"/>
    <p:sldId id="429" r:id="rId134"/>
    <p:sldId id="430" r:id="rId135"/>
    <p:sldId id="431" r:id="rId136"/>
    <p:sldId id="432" r:id="rId137"/>
    <p:sldId id="433" r:id="rId138"/>
    <p:sldId id="434" r:id="rId139"/>
    <p:sldId id="435" r:id="rId140"/>
    <p:sldId id="436" r:id="rId141"/>
    <p:sldId id="437" r:id="rId142"/>
    <p:sldId id="438" r:id="rId143"/>
    <p:sldId id="439" r:id="rId144"/>
    <p:sldId id="440" r:id="rId145"/>
    <p:sldId id="441" r:id="rId146"/>
    <p:sldId id="442" r:id="rId147"/>
    <p:sldId id="443" r:id="rId148"/>
    <p:sldId id="444" r:id="rId149"/>
    <p:sldId id="445" r:id="rId150"/>
    <p:sldId id="446" r:id="rId151"/>
    <p:sldId id="447" r:id="rId152"/>
    <p:sldId id="448" r:id="rId153"/>
    <p:sldId id="449" r:id="rId154"/>
    <p:sldId id="450" r:id="rId155"/>
    <p:sldId id="451" r:id="rId156"/>
    <p:sldId id="452" r:id="rId157"/>
    <p:sldId id="453" r:id="rId158"/>
    <p:sldId id="454" r:id="rId159"/>
    <p:sldId id="455" r:id="rId160"/>
    <p:sldId id="456" r:id="rId161"/>
    <p:sldId id="457" r:id="rId162"/>
    <p:sldId id="458" r:id="rId163"/>
    <p:sldId id="459" r:id="rId164"/>
    <p:sldId id="460" r:id="rId165"/>
    <p:sldId id="461" r:id="rId166"/>
    <p:sldId id="462" r:id="rId167"/>
    <p:sldId id="463" r:id="rId168"/>
    <p:sldId id="464" r:id="rId169"/>
    <p:sldId id="465" r:id="rId170"/>
    <p:sldId id="466" r:id="rId171"/>
    <p:sldId id="467" r:id="rId172"/>
    <p:sldId id="468" r:id="rId173"/>
    <p:sldId id="469" r:id="rId174"/>
    <p:sldId id="470" r:id="rId175"/>
    <p:sldId id="471" r:id="rId176"/>
    <p:sldId id="472" r:id="rId177"/>
    <p:sldId id="473" r:id="rId178"/>
    <p:sldId id="474" r:id="rId179"/>
    <p:sldId id="475" r:id="rId180"/>
    <p:sldId id="476" r:id="rId181"/>
    <p:sldId id="477" r:id="rId182"/>
    <p:sldId id="478" r:id="rId183"/>
    <p:sldId id="479" r:id="rId184"/>
    <p:sldId id="480" r:id="rId185"/>
    <p:sldId id="481" r:id="rId186"/>
    <p:sldId id="482" r:id="rId187"/>
    <p:sldId id="483" r:id="rId188"/>
    <p:sldId id="484" r:id="rId189"/>
    <p:sldId id="485" r:id="rId190"/>
    <p:sldId id="486" r:id="rId191"/>
    <p:sldId id="487" r:id="rId192"/>
    <p:sldId id="488" r:id="rId193"/>
    <p:sldId id="489" r:id="rId194"/>
    <p:sldId id="490" r:id="rId195"/>
    <p:sldId id="491" r:id="rId196"/>
    <p:sldId id="492" r:id="rId197"/>
    <p:sldId id="493" r:id="rId198"/>
    <p:sldId id="494" r:id="rId199"/>
    <p:sldId id="495" r:id="rId200"/>
    <p:sldId id="496" r:id="rId201"/>
    <p:sldId id="497" r:id="rId202"/>
    <p:sldId id="498" r:id="rId203"/>
    <p:sldId id="499" r:id="rId204"/>
    <p:sldId id="500" r:id="rId205"/>
    <p:sldId id="501" r:id="rId206"/>
    <p:sldId id="502" r:id="rId207"/>
    <p:sldId id="503" r:id="rId208"/>
    <p:sldId id="504" r:id="rId209"/>
    <p:sldId id="505" r:id="rId210"/>
    <p:sldId id="506" r:id="rId211"/>
    <p:sldId id="507" r:id="rId212"/>
    <p:sldId id="508" r:id="rId213"/>
    <p:sldId id="509" r:id="rId214"/>
    <p:sldId id="510" r:id="rId215"/>
    <p:sldId id="511" r:id="rId216"/>
    <p:sldId id="512" r:id="rId217"/>
    <p:sldId id="513" r:id="rId218"/>
    <p:sldId id="514" r:id="rId219"/>
    <p:sldId id="515" r:id="rId220"/>
    <p:sldId id="516" r:id="rId221"/>
    <p:sldId id="517" r:id="rId222"/>
    <p:sldId id="518" r:id="rId223"/>
    <p:sldId id="519" r:id="rId224"/>
    <p:sldId id="520" r:id="rId225"/>
    <p:sldId id="521" r:id="rId226"/>
    <p:sldId id="522" r:id="rId227"/>
    <p:sldId id="523" r:id="rId228"/>
    <p:sldId id="524" r:id="rId229"/>
    <p:sldId id="525" r:id="rId230"/>
    <p:sldId id="526" r:id="rId231"/>
    <p:sldId id="527" r:id="rId232"/>
    <p:sldId id="528" r:id="rId233"/>
    <p:sldId id="529" r:id="rId234"/>
    <p:sldId id="530" r:id="rId235"/>
    <p:sldId id="531" r:id="rId236"/>
    <p:sldId id="532" r:id="rId237"/>
    <p:sldId id="533" r:id="rId238"/>
    <p:sldId id="534" r:id="rId239"/>
    <p:sldId id="535" r:id="rId240"/>
    <p:sldId id="536" r:id="rId241"/>
    <p:sldId id="537" r:id="rId242"/>
    <p:sldId id="538" r:id="rId243"/>
    <p:sldId id="539" r:id="rId244"/>
    <p:sldId id="540" r:id="rId245"/>
    <p:sldId id="541" r:id="rId246"/>
    <p:sldId id="542" r:id="rId247"/>
    <p:sldId id="543" r:id="rId248"/>
    <p:sldId id="544" r:id="rId249"/>
    <p:sldId id="545" r:id="rId250"/>
    <p:sldId id="546" r:id="rId251"/>
    <p:sldId id="547" r:id="rId252"/>
    <p:sldId id="548" r:id="rId253"/>
    <p:sldId id="549" r:id="rId254"/>
    <p:sldId id="550" r:id="rId255"/>
    <p:sldId id="551" r:id="rId256"/>
    <p:sldId id="552" r:id="rId257"/>
    <p:sldId id="553" r:id="rId258"/>
    <p:sldId id="554" r:id="rId259"/>
    <p:sldId id="555" r:id="rId260"/>
    <p:sldId id="556" r:id="rId261"/>
    <p:sldId id="557" r:id="rId262"/>
    <p:sldId id="558" r:id="rId263"/>
    <p:sldId id="559" r:id="rId264"/>
    <p:sldId id="560" r:id="rId265"/>
    <p:sldId id="561" r:id="rId266"/>
    <p:sldId id="562" r:id="rId267"/>
    <p:sldId id="563" r:id="rId268"/>
    <p:sldId id="564" r:id="rId269"/>
    <p:sldId id="565" r:id="rId270"/>
    <p:sldId id="566" r:id="rId271"/>
    <p:sldId id="567" r:id="rId272"/>
    <p:sldId id="568" r:id="rId273"/>
    <p:sldId id="569" r:id="rId274"/>
    <p:sldId id="570" r:id="rId275"/>
    <p:sldId id="571" r:id="rId276"/>
    <p:sldId id="572" r:id="rId277"/>
    <p:sldId id="573" r:id="rId278"/>
    <p:sldId id="574" r:id="rId279"/>
    <p:sldId id="575" r:id="rId280"/>
    <p:sldId id="576" r:id="rId281"/>
    <p:sldId id="577" r:id="rId282"/>
    <p:sldId id="578" r:id="rId283"/>
    <p:sldId id="579" r:id="rId284"/>
    <p:sldId id="580" r:id="rId285"/>
    <p:sldId id="581" r:id="rId286"/>
    <p:sldId id="582" r:id="rId287"/>
    <p:sldId id="583" r:id="rId288"/>
    <p:sldId id="584" r:id="rId289"/>
    <p:sldId id="585" r:id="rId290"/>
    <p:sldId id="586" r:id="rId291"/>
    <p:sldId id="587" r:id="rId292"/>
    <p:sldId id="588" r:id="rId293"/>
    <p:sldId id="589" r:id="rId294"/>
    <p:sldId id="590" r:id="rId295"/>
    <p:sldId id="591" r:id="rId296"/>
    <p:sldId id="592" r:id="rId297"/>
    <p:sldId id="593" r:id="rId298"/>
    <p:sldId id="594" r:id="rId299"/>
    <p:sldId id="595" r:id="rId300"/>
    <p:sldId id="596" r:id="rId301"/>
    <p:sldId id="597" r:id="rId302"/>
    <p:sldId id="598" r:id="rId303"/>
    <p:sldId id="599" r:id="rId304"/>
    <p:sldId id="600" r:id="rId305"/>
    <p:sldId id="601" r:id="rId306"/>
    <p:sldId id="602" r:id="rId307"/>
    <p:sldId id="603" r:id="rId308"/>
    <p:sldId id="604" r:id="rId309"/>
    <p:sldId id="605" r:id="rId310"/>
    <p:sldId id="606" r:id="rId311"/>
    <p:sldId id="607" r:id="rId312"/>
    <p:sldId id="608" r:id="rId313"/>
    <p:sldId id="609" r:id="rId314"/>
    <p:sldId id="610" r:id="rId315"/>
    <p:sldId id="611" r:id="rId316"/>
    <p:sldId id="612" r:id="rId317"/>
    <p:sldId id="613" r:id="rId318"/>
    <p:sldId id="614" r:id="rId319"/>
    <p:sldId id="615" r:id="rId320"/>
    <p:sldId id="616" r:id="rId321"/>
    <p:sldId id="617" r:id="rId322"/>
    <p:sldId id="618" r:id="rId323"/>
    <p:sldId id="619" r:id="rId324"/>
    <p:sldId id="620" r:id="rId325"/>
    <p:sldId id="621" r:id="rId326"/>
    <p:sldId id="622" r:id="rId327"/>
    <p:sldId id="623" r:id="rId328"/>
    <p:sldId id="624" r:id="rId329"/>
    <p:sldId id="625" r:id="rId330"/>
    <p:sldId id="626" r:id="rId3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432" y="14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99" Type="http://schemas.openxmlformats.org/officeDocument/2006/relationships/slide" Target="slides/slide295.xml"/><Relationship Id="rId303" Type="http://schemas.openxmlformats.org/officeDocument/2006/relationships/slide" Target="slides/slide299.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324" Type="http://schemas.openxmlformats.org/officeDocument/2006/relationships/slide" Target="slides/slide320.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slide" Target="slides/slide243.xml"/><Relationship Id="rId107" Type="http://schemas.openxmlformats.org/officeDocument/2006/relationships/slide" Target="slides/slide103.xml"/><Relationship Id="rId268" Type="http://schemas.openxmlformats.org/officeDocument/2006/relationships/slide" Target="slides/slide264.xml"/><Relationship Id="rId289" Type="http://schemas.openxmlformats.org/officeDocument/2006/relationships/slide" Target="slides/slide285.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314" Type="http://schemas.openxmlformats.org/officeDocument/2006/relationships/slide" Target="slides/slide310.xml"/><Relationship Id="rId335" Type="http://schemas.openxmlformats.org/officeDocument/2006/relationships/theme" Target="theme/theme1.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58" Type="http://schemas.openxmlformats.org/officeDocument/2006/relationships/slide" Target="slides/slide254.xml"/><Relationship Id="rId279" Type="http://schemas.openxmlformats.org/officeDocument/2006/relationships/slide" Target="slides/slide275.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290" Type="http://schemas.openxmlformats.org/officeDocument/2006/relationships/slide" Target="slides/slide286.xml"/><Relationship Id="rId304" Type="http://schemas.openxmlformats.org/officeDocument/2006/relationships/slide" Target="slides/slide300.xml"/><Relationship Id="rId325" Type="http://schemas.openxmlformats.org/officeDocument/2006/relationships/slide" Target="slides/slide321.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269" Type="http://schemas.openxmlformats.org/officeDocument/2006/relationships/slide" Target="slides/slide265.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280" Type="http://schemas.openxmlformats.org/officeDocument/2006/relationships/slide" Target="slides/slide276.xml"/><Relationship Id="rId315" Type="http://schemas.openxmlformats.org/officeDocument/2006/relationships/slide" Target="slides/slide311.xml"/><Relationship Id="rId336" Type="http://schemas.openxmlformats.org/officeDocument/2006/relationships/tableStyles" Target="tableStyles.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291" Type="http://schemas.openxmlformats.org/officeDocument/2006/relationships/slide" Target="slides/slide287.xml"/><Relationship Id="rId305" Type="http://schemas.openxmlformats.org/officeDocument/2006/relationships/slide" Target="slides/slide301.xml"/><Relationship Id="rId326" Type="http://schemas.openxmlformats.org/officeDocument/2006/relationships/slide" Target="slides/slide322.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281" Type="http://schemas.openxmlformats.org/officeDocument/2006/relationships/slide" Target="slides/slide277.xml"/><Relationship Id="rId316" Type="http://schemas.openxmlformats.org/officeDocument/2006/relationships/slide" Target="slides/slide312.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slide" Target="slides/slide246.xml"/><Relationship Id="rId271" Type="http://schemas.openxmlformats.org/officeDocument/2006/relationships/slide" Target="slides/slide267.xml"/><Relationship Id="rId292" Type="http://schemas.openxmlformats.org/officeDocument/2006/relationships/slide" Target="slides/slide288.xml"/><Relationship Id="rId306" Type="http://schemas.openxmlformats.org/officeDocument/2006/relationships/slide" Target="slides/slide302.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327" Type="http://schemas.openxmlformats.org/officeDocument/2006/relationships/slide" Target="slides/slide323.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261" Type="http://schemas.openxmlformats.org/officeDocument/2006/relationships/slide" Target="slides/slide257.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17" Type="http://schemas.openxmlformats.org/officeDocument/2006/relationships/slide" Target="slides/slide31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slide" Target="slides/slide215.xml"/><Relationship Id="rId3" Type="http://schemas.openxmlformats.org/officeDocument/2006/relationships/slideMaster" Target="slideMasters/slideMaster3.xml"/><Relationship Id="rId214" Type="http://schemas.openxmlformats.org/officeDocument/2006/relationships/slide" Target="slides/slide210.xml"/><Relationship Id="rId230" Type="http://schemas.openxmlformats.org/officeDocument/2006/relationships/slide" Target="slides/slide226.xml"/><Relationship Id="rId235" Type="http://schemas.openxmlformats.org/officeDocument/2006/relationships/slide" Target="slides/slide231.xml"/><Relationship Id="rId251" Type="http://schemas.openxmlformats.org/officeDocument/2006/relationships/slide" Target="slides/slide247.xml"/><Relationship Id="rId256" Type="http://schemas.openxmlformats.org/officeDocument/2006/relationships/slide" Target="slides/slide252.xml"/><Relationship Id="rId277" Type="http://schemas.openxmlformats.org/officeDocument/2006/relationships/slide" Target="slides/slide273.xml"/><Relationship Id="rId298" Type="http://schemas.openxmlformats.org/officeDocument/2006/relationships/slide" Target="slides/slide294.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72" Type="http://schemas.openxmlformats.org/officeDocument/2006/relationships/slide" Target="slides/slide268.xml"/><Relationship Id="rId293" Type="http://schemas.openxmlformats.org/officeDocument/2006/relationships/slide" Target="slides/slide289.xml"/><Relationship Id="rId302" Type="http://schemas.openxmlformats.org/officeDocument/2006/relationships/slide" Target="slides/slide298.xml"/><Relationship Id="rId307" Type="http://schemas.openxmlformats.org/officeDocument/2006/relationships/slide" Target="slides/slide303.xml"/><Relationship Id="rId323" Type="http://schemas.openxmlformats.org/officeDocument/2006/relationships/slide" Target="slides/slide319.xml"/><Relationship Id="rId328" Type="http://schemas.openxmlformats.org/officeDocument/2006/relationships/slide" Target="slides/slide32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241" Type="http://schemas.openxmlformats.org/officeDocument/2006/relationships/slide" Target="slides/slide237.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slide" Target="slides/slide284.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262" Type="http://schemas.openxmlformats.org/officeDocument/2006/relationships/slide" Target="slides/slide258.xml"/><Relationship Id="rId283" Type="http://schemas.openxmlformats.org/officeDocument/2006/relationships/slide" Target="slides/slide279.xml"/><Relationship Id="rId313" Type="http://schemas.openxmlformats.org/officeDocument/2006/relationships/slide" Target="slides/slide309.xml"/><Relationship Id="rId318" Type="http://schemas.openxmlformats.org/officeDocument/2006/relationships/slide" Target="slides/slide314.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33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294" Type="http://schemas.openxmlformats.org/officeDocument/2006/relationships/slide" Target="slides/slide290.xml"/><Relationship Id="rId308" Type="http://schemas.openxmlformats.org/officeDocument/2006/relationships/slide" Target="slides/slide304.xml"/><Relationship Id="rId329" Type="http://schemas.openxmlformats.org/officeDocument/2006/relationships/slide" Target="slides/slide325.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284" Type="http://schemas.openxmlformats.org/officeDocument/2006/relationships/slide" Target="slides/slide280.xml"/><Relationship Id="rId319" Type="http://schemas.openxmlformats.org/officeDocument/2006/relationships/slide" Target="slides/slide315.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330" Type="http://schemas.openxmlformats.org/officeDocument/2006/relationships/slide" Target="slides/slide326.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95" Type="http://schemas.openxmlformats.org/officeDocument/2006/relationships/slide" Target="slides/slide291.xml"/><Relationship Id="rId309" Type="http://schemas.openxmlformats.org/officeDocument/2006/relationships/slide" Target="slides/slide305.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320" Type="http://schemas.openxmlformats.org/officeDocument/2006/relationships/slide" Target="slides/slide316.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slide" Target="slides/slide28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310" Type="http://schemas.openxmlformats.org/officeDocument/2006/relationships/slide" Target="slides/slide306.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331" Type="http://schemas.openxmlformats.org/officeDocument/2006/relationships/slide" Target="slides/slide327.xml"/><Relationship Id="rId1" Type="http://schemas.openxmlformats.org/officeDocument/2006/relationships/slideMaster" Target="slideMasters/slideMaster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296" Type="http://schemas.openxmlformats.org/officeDocument/2006/relationships/slide" Target="slides/slide292.xml"/><Relationship Id="rId300" Type="http://schemas.openxmlformats.org/officeDocument/2006/relationships/slide" Target="slides/slide296.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321" Type="http://schemas.openxmlformats.org/officeDocument/2006/relationships/slide" Target="slides/slide317.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286" Type="http://schemas.openxmlformats.org/officeDocument/2006/relationships/slide" Target="slides/slide282.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311" Type="http://schemas.openxmlformats.org/officeDocument/2006/relationships/slide" Target="slides/slide307.xml"/><Relationship Id="rId332" Type="http://schemas.openxmlformats.org/officeDocument/2006/relationships/notesMaster" Target="notesMasters/notesMaster1.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slideMaster" Target="slideMasters/slideMaster2.xml"/><Relationship Id="rId29" Type="http://schemas.openxmlformats.org/officeDocument/2006/relationships/slide" Target="slides/slide25.xml"/><Relationship Id="rId255" Type="http://schemas.openxmlformats.org/officeDocument/2006/relationships/slide" Target="slides/slide251.xml"/><Relationship Id="rId276" Type="http://schemas.openxmlformats.org/officeDocument/2006/relationships/slide" Target="slides/slide272.xml"/><Relationship Id="rId297" Type="http://schemas.openxmlformats.org/officeDocument/2006/relationships/slide" Target="slides/slide293.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301" Type="http://schemas.openxmlformats.org/officeDocument/2006/relationships/slide" Target="slides/slide297.xml"/><Relationship Id="rId322" Type="http://schemas.openxmlformats.org/officeDocument/2006/relationships/slide" Target="slides/slide318.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266" Type="http://schemas.openxmlformats.org/officeDocument/2006/relationships/slide" Target="slides/slide262.xml"/><Relationship Id="rId287" Type="http://schemas.openxmlformats.org/officeDocument/2006/relationships/slide" Target="slides/slide283.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312" Type="http://schemas.openxmlformats.org/officeDocument/2006/relationships/slide" Target="slides/slide308.xml"/><Relationship Id="rId33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70EB4C-1424-4AC0-9FF2-B5E4B086EFEC}" type="datetimeFigureOut">
              <a:rPr lang="en-US" smtClean="0"/>
              <a:t>6/10/2020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BB208A-C807-4154-83F7-E14969D389CC}" type="slidenum">
              <a:rPr lang="en-US" smtClean="0"/>
              <a:t>‹#›</a:t>
            </a:fld>
            <a:endParaRPr lang="en-US"/>
          </a:p>
        </p:txBody>
      </p:sp>
    </p:spTree>
    <p:extLst>
      <p:ext uri="{BB962C8B-B14F-4D97-AF65-F5344CB8AC3E}">
        <p14:creationId xmlns:p14="http://schemas.microsoft.com/office/powerpoint/2010/main" val="867010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inhalational anesthetic and/or intermittent iv boluses of the vasoactive drugs (e.g., </a:t>
            </a:r>
            <a:r>
              <a:rPr lang="en-US" dirty="0" err="1" smtClean="0"/>
              <a:t>esmolol</a:t>
            </a:r>
            <a:r>
              <a:rPr lang="en-US" dirty="0" smtClean="0"/>
              <a:t> 0.3–1.0 mg/kg, labetalol </a:t>
            </a:r>
            <a:r>
              <a:rPr lang="en-US" smtClean="0"/>
              <a:t>0.1–0.3 mg/kg</a:t>
            </a:r>
            <a:endParaRPr lang="en-US" dirty="0" smtClean="0"/>
          </a:p>
          <a:p>
            <a:r>
              <a:rPr lang="en-US" dirty="0" smtClean="0"/>
              <a:t>hydralazine 0.07–0.15 mg/kg). </a:t>
            </a:r>
            <a:endParaRPr lang="en-US" dirty="0"/>
          </a:p>
        </p:txBody>
      </p:sp>
      <p:sp>
        <p:nvSpPr>
          <p:cNvPr id="4" name="Slide Number Placeholder 3"/>
          <p:cNvSpPr>
            <a:spLocks noGrp="1"/>
          </p:cNvSpPr>
          <p:nvPr>
            <p:ph type="sldNum" sz="quarter" idx="10"/>
          </p:nvPr>
        </p:nvSpPr>
        <p:spPr/>
        <p:txBody>
          <a:bodyPr/>
          <a:lstStyle/>
          <a:p>
            <a:fld id="{CCBB208A-C807-4154-83F7-E14969D389CC}" type="slidenum">
              <a:rPr lang="en-US" smtClean="0"/>
              <a:t>3</a:t>
            </a:fld>
            <a:endParaRPr lang="en-US"/>
          </a:p>
        </p:txBody>
      </p:sp>
    </p:spTree>
    <p:extLst>
      <p:ext uri="{BB962C8B-B14F-4D97-AF65-F5344CB8AC3E}">
        <p14:creationId xmlns:p14="http://schemas.microsoft.com/office/powerpoint/2010/main" val="2648927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C285C-DD01-4620-B8C5-53A733218628}"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141517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C285C-DD01-4620-B8C5-53A733218628}" type="slidenum">
              <a:rPr lang="en-US" smtClean="0">
                <a:solidFill>
                  <a:prstClr val="black"/>
                </a:solidFill>
              </a:rPr>
              <a:pPr/>
              <a:t>101</a:t>
            </a:fld>
            <a:endParaRPr lang="en-US">
              <a:solidFill>
                <a:prstClr val="black"/>
              </a:solidFill>
            </a:endParaRPr>
          </a:p>
        </p:txBody>
      </p:sp>
    </p:spTree>
    <p:extLst>
      <p:ext uri="{BB962C8B-B14F-4D97-AF65-F5344CB8AC3E}">
        <p14:creationId xmlns:p14="http://schemas.microsoft.com/office/powerpoint/2010/main" val="1525164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126</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127</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128</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129</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130</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131</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132</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133</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lgn="l" defTabSz="914400" rtl="0" eaLnBrk="1" fontAlgn="auto" latinLnBrk="0" hangingPunct="1">
              <a:lnSpc>
                <a:spcPct val="100000"/>
              </a:lnSpc>
              <a:spcBef>
                <a:spcPct val="20000"/>
              </a:spcBef>
              <a:spcAft>
                <a:spcPts val="0"/>
              </a:spcAft>
              <a:buClr>
                <a:srgbClr val="93A299"/>
              </a:buClr>
              <a:buSzPct val="85000"/>
              <a:buFont typeface="Arial" pitchFamily="34" charset="0"/>
              <a:buChar char="•"/>
              <a:tabLst/>
              <a:defRPr/>
            </a:pPr>
            <a:r>
              <a:rPr kumimoji="0" lang="en-US" sz="2400" b="0" i="0" u="none" strike="noStrike" kern="1200" cap="none" spc="0" normalizeH="0" baseline="0" noProof="0" dirty="0" smtClean="0">
                <a:ln>
                  <a:noFill/>
                </a:ln>
                <a:solidFill>
                  <a:srgbClr val="292934"/>
                </a:solidFill>
                <a:effectLst/>
                <a:uLnTx/>
                <a:uFillTx/>
                <a:latin typeface="Arial"/>
                <a:ea typeface="+mn-ea"/>
                <a:cs typeface="+mn-cs"/>
              </a:rPr>
              <a:t>YAG lasers have a 10-fold shorter wavelength (1065-1320 nm) than CO2 lasers (10,600 nm), and therefore has much better tissue penetration. </a:t>
            </a:r>
          </a:p>
          <a:p>
            <a:endParaRPr lang="en-US" dirty="0"/>
          </a:p>
        </p:txBody>
      </p:sp>
      <p:sp>
        <p:nvSpPr>
          <p:cNvPr id="4" name="Slide Number Placeholder 3"/>
          <p:cNvSpPr>
            <a:spLocks noGrp="1"/>
          </p:cNvSpPr>
          <p:nvPr>
            <p:ph type="sldNum" sz="quarter" idx="10"/>
          </p:nvPr>
        </p:nvSpPr>
        <p:spPr/>
        <p:txBody>
          <a:bodyPr/>
          <a:lstStyle/>
          <a:p>
            <a:fld id="{CCBB208A-C807-4154-83F7-E14969D389CC}" type="slidenum">
              <a:rPr lang="en-US" smtClean="0"/>
              <a:t>15</a:t>
            </a:fld>
            <a:endParaRPr lang="en-US"/>
          </a:p>
        </p:txBody>
      </p:sp>
    </p:spTree>
    <p:extLst>
      <p:ext uri="{BB962C8B-B14F-4D97-AF65-F5344CB8AC3E}">
        <p14:creationId xmlns:p14="http://schemas.microsoft.com/office/powerpoint/2010/main" val="1837641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145</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146</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147</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148</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149</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150</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151</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152</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153</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154</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Middle ear and mastoid procedures are more extensive and often require intubation with a RAE tube. </a:t>
            </a:r>
          </a:p>
          <a:p>
            <a:endParaRPr lang="en-US" dirty="0"/>
          </a:p>
        </p:txBody>
      </p:sp>
      <p:sp>
        <p:nvSpPr>
          <p:cNvPr id="4" name="Slide Number Placeholder 3"/>
          <p:cNvSpPr>
            <a:spLocks noGrp="1"/>
          </p:cNvSpPr>
          <p:nvPr>
            <p:ph type="sldNum" sz="quarter" idx="10"/>
          </p:nvPr>
        </p:nvSpPr>
        <p:spPr/>
        <p:txBody>
          <a:bodyPr/>
          <a:lstStyle/>
          <a:p>
            <a:fld id="{CCBB208A-C807-4154-83F7-E14969D389CC}" type="slidenum">
              <a:rPr lang="en-US" smtClean="0"/>
              <a:t>22</a:t>
            </a:fld>
            <a:endParaRPr lang="en-US"/>
          </a:p>
        </p:txBody>
      </p:sp>
    </p:spTree>
    <p:extLst>
      <p:ext uri="{BB962C8B-B14F-4D97-AF65-F5344CB8AC3E}">
        <p14:creationId xmlns:p14="http://schemas.microsoft.com/office/powerpoint/2010/main" val="5596524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155</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156</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157</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158</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159</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160</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161</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162</a:t>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163</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164</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opening in the tympanic membrane for fluid drainage</a:t>
            </a:r>
            <a:endParaRPr lang="en-US" dirty="0"/>
          </a:p>
        </p:txBody>
      </p:sp>
      <p:sp>
        <p:nvSpPr>
          <p:cNvPr id="4" name="Slide Number Placeholder 3"/>
          <p:cNvSpPr>
            <a:spLocks noGrp="1"/>
          </p:cNvSpPr>
          <p:nvPr>
            <p:ph type="sldNum" sz="quarter" idx="10"/>
          </p:nvPr>
        </p:nvSpPr>
        <p:spPr/>
        <p:txBody>
          <a:bodyPr/>
          <a:lstStyle/>
          <a:p>
            <a:fld id="{CCBB208A-C807-4154-83F7-E14969D389CC}"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6489454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165</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166</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167</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168</a:t>
            </a:fld>
            <a:endParaRPr 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169</a:t>
            </a:fld>
            <a:endParaRPr lang="en-US">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170</a:t>
            </a:fld>
            <a:endParaRPr 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171</a:t>
            </a:fld>
            <a:endParaRPr lang="en-US">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172</a:t>
            </a:fld>
            <a:endParaRPr 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173</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174</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dirty="0" err="1" smtClean="0"/>
              <a:t>nasotracheal</a:t>
            </a:r>
            <a:r>
              <a:rPr lang="en-US" dirty="0" smtClean="0"/>
              <a:t> intubation so that the mandible can be dislocated.</a:t>
            </a:r>
          </a:p>
          <a:p>
            <a:endParaRPr lang="en-US" dirty="0"/>
          </a:p>
        </p:txBody>
      </p:sp>
      <p:sp>
        <p:nvSpPr>
          <p:cNvPr id="4" name="Slide Number Placeholder 3"/>
          <p:cNvSpPr>
            <a:spLocks noGrp="1"/>
          </p:cNvSpPr>
          <p:nvPr>
            <p:ph type="sldNum" sz="quarter" idx="10"/>
          </p:nvPr>
        </p:nvSpPr>
        <p:spPr/>
        <p:txBody>
          <a:bodyPr/>
          <a:lstStyle/>
          <a:p>
            <a:fld id="{CCBB208A-C807-4154-83F7-E14969D389CC}" type="slidenum">
              <a:rPr lang="en-US" smtClean="0"/>
              <a:t>31</a:t>
            </a:fld>
            <a:endParaRPr lang="en-US"/>
          </a:p>
        </p:txBody>
      </p:sp>
    </p:spTree>
    <p:extLst>
      <p:ext uri="{BB962C8B-B14F-4D97-AF65-F5344CB8AC3E}">
        <p14:creationId xmlns:p14="http://schemas.microsoft.com/office/powerpoint/2010/main" val="20992973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175</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176</a:t>
            </a:fld>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177</a:t>
            </a:fld>
            <a:endParaRPr 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178</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179</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180</a:t>
            </a:fld>
            <a:endParaRPr lang="en-US">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181</a:t>
            </a:fld>
            <a:endParaRPr lang="en-US">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182</a:t>
            </a:fld>
            <a:endParaRPr lang="en-US">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183</a:t>
            </a:fld>
            <a:endParaRPr lang="en-US">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184</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often required to correct the effects of trauma (</a:t>
            </a:r>
            <a:r>
              <a:rPr lang="en-US" dirty="0" err="1" smtClean="0"/>
              <a:t>eg</a:t>
            </a:r>
            <a:r>
              <a:rPr lang="en-US" dirty="0" smtClean="0"/>
              <a:t>, </a:t>
            </a:r>
            <a:r>
              <a:rPr lang="en-US" dirty="0" err="1" smtClean="0"/>
              <a:t>LeFort</a:t>
            </a:r>
            <a:r>
              <a:rPr lang="en-US" dirty="0" smtClean="0"/>
              <a:t> fractures) or developmental malformations, for radical cancer surgeries (</a:t>
            </a:r>
            <a:r>
              <a:rPr lang="en-US" dirty="0" err="1" smtClean="0"/>
              <a:t>eg</a:t>
            </a:r>
            <a:r>
              <a:rPr lang="en-US" dirty="0" smtClean="0"/>
              <a:t>, </a:t>
            </a:r>
            <a:r>
              <a:rPr lang="en-US" dirty="0" err="1" smtClean="0"/>
              <a:t>mandibulectomy</a:t>
            </a:r>
            <a:r>
              <a:rPr lang="en-US" dirty="0" smtClean="0"/>
              <a:t>), or for obstructive sleep apnea.</a:t>
            </a:r>
          </a:p>
          <a:p>
            <a:r>
              <a:rPr lang="en-US" dirty="0" smtClean="0"/>
              <a:t> </a:t>
            </a:r>
            <a:r>
              <a:rPr lang="en-US" dirty="0" err="1" smtClean="0"/>
              <a:t>Orthognathic</a:t>
            </a:r>
            <a:r>
              <a:rPr lang="en-US" dirty="0" smtClean="0"/>
              <a:t> procedures (</a:t>
            </a:r>
            <a:r>
              <a:rPr lang="en-US" dirty="0" err="1" smtClean="0"/>
              <a:t>eg</a:t>
            </a:r>
            <a:r>
              <a:rPr lang="en-US" dirty="0" smtClean="0"/>
              <a:t>, </a:t>
            </a:r>
            <a:r>
              <a:rPr lang="en-US" dirty="0" err="1" smtClean="0"/>
              <a:t>LeFort</a:t>
            </a:r>
            <a:r>
              <a:rPr lang="en-US" dirty="0" smtClean="0"/>
              <a:t> osteotomies, mandibular osteotomies) for skeletal malocclusion share many of the same surgical and anesthetic technique </a:t>
            </a:r>
          </a:p>
          <a:p>
            <a:endParaRPr lang="en-US" dirty="0"/>
          </a:p>
        </p:txBody>
      </p:sp>
      <p:sp>
        <p:nvSpPr>
          <p:cNvPr id="4" name="Slide Number Placeholder 3"/>
          <p:cNvSpPr>
            <a:spLocks noGrp="1"/>
          </p:cNvSpPr>
          <p:nvPr>
            <p:ph type="sldNum" sz="quarter" idx="10"/>
          </p:nvPr>
        </p:nvSpPr>
        <p:spPr/>
        <p:txBody>
          <a:bodyPr/>
          <a:lstStyle/>
          <a:p>
            <a:fld id="{CCBB208A-C807-4154-83F7-E14969D389CC}" type="slidenum">
              <a:rPr lang="en-US" smtClean="0"/>
              <a:t>41</a:t>
            </a:fld>
            <a:endParaRPr lang="en-US"/>
          </a:p>
        </p:txBody>
      </p:sp>
    </p:spTree>
    <p:extLst>
      <p:ext uri="{BB962C8B-B14F-4D97-AF65-F5344CB8AC3E}">
        <p14:creationId xmlns:p14="http://schemas.microsoft.com/office/powerpoint/2010/main" val="15037381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185</a:t>
            </a:fld>
            <a:endParaRPr lang="en-US">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186</a:t>
            </a:fld>
            <a:endParaRPr lang="en-US">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187</a:t>
            </a:fld>
            <a:endParaRPr lang="en-US">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188</a:t>
            </a:fld>
            <a:endParaRPr lang="en-US">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189</a:t>
            </a:fld>
            <a:endParaRPr lang="en-US">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190</a:t>
            </a:fld>
            <a:endParaRPr lang="en-US">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191</a:t>
            </a:fld>
            <a:endParaRPr lang="en-US">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192</a:t>
            </a:fld>
            <a:endParaRPr lang="en-US">
              <a:solidFill>
                <a:prstClr val="black"/>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533396D3-716F-4A92-A40B-E69AD784BE58}" type="slidenum">
              <a:rPr lang="en-US" altLang="en-US">
                <a:solidFill>
                  <a:prstClr val="black"/>
                </a:solidFill>
                <a:latin typeface="Arial" charset="0"/>
              </a:rPr>
              <a:pPr/>
              <a:t>265</a:t>
            </a:fld>
            <a:endParaRPr lang="en-US" altLang="en-US">
              <a:solidFill>
                <a:prstClr val="black"/>
              </a:solidFill>
              <a:latin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558012F8-E855-4E7A-85D8-58632D2AF2E9}" type="slidenum">
              <a:rPr lang="en-US" altLang="en-US">
                <a:solidFill>
                  <a:prstClr val="black"/>
                </a:solidFill>
                <a:latin typeface="Arial" charset="0"/>
              </a:rPr>
              <a:pPr/>
              <a:t>288</a:t>
            </a:fld>
            <a:endParaRPr lang="en-US" altLang="en-US">
              <a:solidFill>
                <a:prstClr val="black"/>
              </a:solidFill>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Many of these patients will require a nasal RAE (although not </a:t>
            </a:r>
            <a:r>
              <a:rPr lang="en-US" dirty="0" err="1" smtClean="0"/>
              <a:t>LeFort</a:t>
            </a:r>
            <a:r>
              <a:rPr lang="en-US" dirty="0" smtClean="0"/>
              <a:t> II-III). </a:t>
            </a:r>
            <a:r>
              <a:rPr lang="en-US" smtClean="0"/>
              <a:t>Take particular care securing the airway, as access will be limited during the operation.</a:t>
            </a:r>
            <a:endParaRPr lang="en-US"/>
          </a:p>
        </p:txBody>
      </p:sp>
      <p:sp>
        <p:nvSpPr>
          <p:cNvPr id="4" name="Slide Number Placeholder 3"/>
          <p:cNvSpPr>
            <a:spLocks noGrp="1"/>
          </p:cNvSpPr>
          <p:nvPr>
            <p:ph type="sldNum" sz="quarter" idx="10"/>
          </p:nvPr>
        </p:nvSpPr>
        <p:spPr/>
        <p:txBody>
          <a:bodyPr/>
          <a:lstStyle/>
          <a:p>
            <a:fld id="{CCBB208A-C807-4154-83F7-E14969D389CC}" type="slidenum">
              <a:rPr lang="en-US" smtClean="0"/>
              <a:t>46</a:t>
            </a:fld>
            <a:endParaRPr lang="en-US"/>
          </a:p>
        </p:txBody>
      </p:sp>
    </p:spTree>
    <p:extLst>
      <p:ext uri="{BB962C8B-B14F-4D97-AF65-F5344CB8AC3E}">
        <p14:creationId xmlns:p14="http://schemas.microsoft.com/office/powerpoint/2010/main" val="28621648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303</a:t>
            </a:fld>
            <a:endParaRPr lang="en-US">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306</a:t>
            </a:fld>
            <a:endParaRPr lang="en-US">
              <a:solidFill>
                <a:prstClr val="black"/>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307</a:t>
            </a:fld>
            <a:endParaRPr lang="en-US">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308</a:t>
            </a:fld>
            <a:endParaRPr lang="en-US">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310</a:t>
            </a:fld>
            <a:endParaRPr lang="en-US">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312</a:t>
            </a:fld>
            <a:endParaRPr lang="en-US">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313</a:t>
            </a:fld>
            <a:endParaRPr lang="en-US">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314</a:t>
            </a:fld>
            <a:endParaRPr lang="en-US">
              <a:solidFill>
                <a:prstClr val="black"/>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315</a:t>
            </a:fld>
            <a:endParaRPr lang="en-US">
              <a:solidFill>
                <a:prstClr val="black"/>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316</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Knowing the surface relationship</a:t>
            </a:r>
            <a:r>
              <a:rPr lang="en-US" baseline="0" dirty="0" smtClean="0"/>
              <a:t> enable for the performance of regional bock</a:t>
            </a:r>
            <a:endParaRPr lang="en-US" dirty="0"/>
          </a:p>
        </p:txBody>
      </p:sp>
      <p:sp>
        <p:nvSpPr>
          <p:cNvPr id="4" name="Slide Number Placeholder 3"/>
          <p:cNvSpPr>
            <a:spLocks noGrp="1"/>
          </p:cNvSpPr>
          <p:nvPr>
            <p:ph type="sldNum" sz="quarter" idx="10"/>
          </p:nvPr>
        </p:nvSpPr>
        <p:spPr/>
        <p:txBody>
          <a:bodyPr/>
          <a:lstStyle/>
          <a:p>
            <a:fld id="{64F84581-6FE3-486E-B594-474C3B1ADD29}"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9440825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317</a:t>
            </a:fld>
            <a:endParaRPr lang="en-US">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318</a:t>
            </a:fld>
            <a:endParaRPr lang="en-US">
              <a:solidFill>
                <a:prstClr val="black"/>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319</a:t>
            </a:fld>
            <a:endParaRPr lang="en-US">
              <a:solidFill>
                <a:prstClr val="black"/>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320</a:t>
            </a:fld>
            <a:endParaRPr lang="en-US">
              <a:solidFill>
                <a:prstClr val="black"/>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321</a:t>
            </a:fld>
            <a:endParaRPr lang="en-US">
              <a:solidFill>
                <a:prstClr val="black"/>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322</a:t>
            </a:fld>
            <a:endParaRPr lang="en-US">
              <a:solidFill>
                <a:prstClr val="black"/>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323</a:t>
            </a:fld>
            <a:endParaRPr lang="en-US">
              <a:solidFill>
                <a:prstClr val="black"/>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324</a:t>
            </a:fld>
            <a:endParaRPr lang="en-US">
              <a:solidFill>
                <a:prstClr val="black"/>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325</a:t>
            </a:fld>
            <a:endParaRPr lang="en-US">
              <a:solidFill>
                <a:prstClr val="black"/>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CB5A2-EE86-466F-B1DD-E2498D7E20E3}" type="slidenum">
              <a:rPr lang="en-US" smtClean="0">
                <a:solidFill>
                  <a:prstClr val="black"/>
                </a:solidFill>
              </a:rPr>
              <a:pPr/>
              <a:t>326</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OPTIC</a:t>
            </a:r>
            <a:r>
              <a:rPr lang="en-US" baseline="0" dirty="0" smtClean="0"/>
              <a:t> FORAMEN; IS THE LANDMARKE FOR THE PERFORMANCE OF REGINAL ANESTHESIA</a:t>
            </a:r>
          </a:p>
          <a:p>
            <a:endParaRPr lang="en-US" dirty="0"/>
          </a:p>
        </p:txBody>
      </p:sp>
      <p:sp>
        <p:nvSpPr>
          <p:cNvPr id="4" name="Slide Number Placeholder 3"/>
          <p:cNvSpPr>
            <a:spLocks noGrp="1"/>
          </p:cNvSpPr>
          <p:nvPr>
            <p:ph type="sldNum" sz="quarter" idx="10"/>
          </p:nvPr>
        </p:nvSpPr>
        <p:spPr/>
        <p:txBody>
          <a:bodyPr/>
          <a:lstStyle/>
          <a:p>
            <a:fld id="{64F84581-6FE3-486E-B594-474C3B1ADD29}"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2428880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77AF1E8-5849-482E-A4A2-0E0BBAFE8540}" type="datetimeFigureOut">
              <a:rPr lang="en-US" smtClean="0"/>
              <a:t>6/10/2020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EB9CCE-A7C9-45A1-802F-160793D31946}"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7AF1E8-5849-482E-A4A2-0E0BBAFE8540}" type="datetimeFigureOut">
              <a:rPr lang="en-US" smtClean="0"/>
              <a:t>6/10/2020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EB9CCE-A7C9-45A1-802F-160793D3194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7AF1E8-5849-482E-A4A2-0E0BBAFE8540}" type="datetimeFigureOut">
              <a:rPr lang="en-US" smtClean="0"/>
              <a:t>6/10/2020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EB9CCE-A7C9-45A1-802F-160793D3194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6EB472-3B35-4FB9-85DE-5FAAF6173BFD}" type="datetimeFigureOut">
              <a:rPr lang="en-US" smtClean="0">
                <a:solidFill>
                  <a:prstClr val="black">
                    <a:tint val="75000"/>
                  </a:prstClr>
                </a:solidFill>
              </a:rPr>
              <a:pPr/>
              <a:t>6/10/2020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E57F6A-562A-4DD5-A7CC-82726E0EFF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3603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6EB472-3B35-4FB9-85DE-5FAAF6173BFD}" type="datetimeFigureOut">
              <a:rPr lang="en-US" smtClean="0">
                <a:solidFill>
                  <a:prstClr val="black">
                    <a:tint val="75000"/>
                  </a:prstClr>
                </a:solidFill>
              </a:rPr>
              <a:pPr/>
              <a:t>6/10/2020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E57F6A-562A-4DD5-A7CC-82726E0EFF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80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6EB472-3B35-4FB9-85DE-5FAAF6173BFD}" type="datetimeFigureOut">
              <a:rPr lang="en-US" smtClean="0">
                <a:solidFill>
                  <a:prstClr val="black">
                    <a:tint val="75000"/>
                  </a:prstClr>
                </a:solidFill>
              </a:rPr>
              <a:pPr/>
              <a:t>6/10/2020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E57F6A-562A-4DD5-A7CC-82726E0EFF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420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6EB472-3B35-4FB9-85DE-5FAAF6173BFD}" type="datetimeFigureOut">
              <a:rPr lang="en-US" smtClean="0">
                <a:solidFill>
                  <a:prstClr val="black">
                    <a:tint val="75000"/>
                  </a:prstClr>
                </a:solidFill>
              </a:rPr>
              <a:pPr/>
              <a:t>6/10/2020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E57F6A-562A-4DD5-A7CC-82726E0EFF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5000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B6EB472-3B35-4FB9-85DE-5FAAF6173BFD}" type="datetimeFigureOut">
              <a:rPr lang="en-US" smtClean="0">
                <a:solidFill>
                  <a:prstClr val="black">
                    <a:tint val="75000"/>
                  </a:prstClr>
                </a:solidFill>
              </a:rPr>
              <a:pPr/>
              <a:t>6/10/2020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0E57F6A-562A-4DD5-A7CC-82726E0EFF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4786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6EB472-3B35-4FB9-85DE-5FAAF6173BFD}" type="datetimeFigureOut">
              <a:rPr lang="en-US" smtClean="0">
                <a:solidFill>
                  <a:prstClr val="black">
                    <a:tint val="75000"/>
                  </a:prstClr>
                </a:solidFill>
              </a:rPr>
              <a:pPr/>
              <a:t>6/10/2020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0E57F6A-562A-4DD5-A7CC-82726E0EFF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3851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6EB472-3B35-4FB9-85DE-5FAAF6173BFD}" type="datetimeFigureOut">
              <a:rPr lang="en-US" smtClean="0">
                <a:solidFill>
                  <a:prstClr val="black">
                    <a:tint val="75000"/>
                  </a:prstClr>
                </a:solidFill>
              </a:rPr>
              <a:pPr/>
              <a:t>6/10/2020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0E57F6A-562A-4DD5-A7CC-82726E0EFF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5017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6EB472-3B35-4FB9-85DE-5FAAF6173BFD}" type="datetimeFigureOut">
              <a:rPr lang="en-US" smtClean="0">
                <a:solidFill>
                  <a:prstClr val="black">
                    <a:tint val="75000"/>
                  </a:prstClr>
                </a:solidFill>
              </a:rPr>
              <a:pPr/>
              <a:t>6/10/2020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E57F6A-562A-4DD5-A7CC-82726E0EFF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557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7AF1E8-5849-482E-A4A2-0E0BBAFE8540}" type="datetimeFigureOut">
              <a:rPr lang="en-US" smtClean="0"/>
              <a:t>6/10/2020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EB9CCE-A7C9-45A1-802F-160793D3194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6EB472-3B35-4FB9-85DE-5FAAF6173BFD}" type="datetimeFigureOut">
              <a:rPr lang="en-US" smtClean="0">
                <a:solidFill>
                  <a:prstClr val="black">
                    <a:tint val="75000"/>
                  </a:prstClr>
                </a:solidFill>
              </a:rPr>
              <a:pPr/>
              <a:t>6/10/2020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E57F6A-562A-4DD5-A7CC-82726E0EFF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463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6EB472-3B35-4FB9-85DE-5FAAF6173BFD}" type="datetimeFigureOut">
              <a:rPr lang="en-US" smtClean="0">
                <a:solidFill>
                  <a:prstClr val="black">
                    <a:tint val="75000"/>
                  </a:prstClr>
                </a:solidFill>
              </a:rPr>
              <a:pPr/>
              <a:t>6/10/2020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E57F6A-562A-4DD5-A7CC-82726E0EFF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92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6EB472-3B35-4FB9-85DE-5FAAF6173BFD}" type="datetimeFigureOut">
              <a:rPr lang="en-US" smtClean="0">
                <a:solidFill>
                  <a:prstClr val="black">
                    <a:tint val="75000"/>
                  </a:prstClr>
                </a:solidFill>
              </a:rPr>
              <a:pPr/>
              <a:t>6/10/2020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E57F6A-562A-4DD5-A7CC-82726E0EFF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10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7B35C1-0F4E-4503-9087-E231AFF21DB6}" type="datetime1">
              <a:rPr lang="en-US" smtClean="0">
                <a:solidFill>
                  <a:prstClr val="black">
                    <a:tint val="75000"/>
                  </a:prstClr>
                </a:solidFill>
              </a:rPr>
              <a:pPr/>
              <a:t>6/10/2020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22A2E3-EF75-4CF2-AC9D-4BCADBF785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549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AC25DD-A13B-4C7A-B961-EBA141C9B65D}" type="datetime1">
              <a:rPr lang="en-US" smtClean="0">
                <a:solidFill>
                  <a:prstClr val="black">
                    <a:tint val="75000"/>
                  </a:prstClr>
                </a:solidFill>
              </a:rPr>
              <a:pPr/>
              <a:t>6/10/2020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22A2E3-EF75-4CF2-AC9D-4BCADBF785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6086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0631D7-5D93-4641-8DFC-30825C61F384}" type="datetime1">
              <a:rPr lang="en-US" smtClean="0">
                <a:solidFill>
                  <a:prstClr val="black">
                    <a:tint val="75000"/>
                  </a:prstClr>
                </a:solidFill>
              </a:rPr>
              <a:pPr/>
              <a:t>6/10/2020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22A2E3-EF75-4CF2-AC9D-4BCADBF785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349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EA7117-788F-44E8-98BC-AFF0CF5B195C}" type="datetime1">
              <a:rPr lang="en-US" smtClean="0">
                <a:solidFill>
                  <a:prstClr val="black">
                    <a:tint val="75000"/>
                  </a:prstClr>
                </a:solidFill>
              </a:rPr>
              <a:pPr/>
              <a:t>6/10/2020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22A2E3-EF75-4CF2-AC9D-4BCADBF785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7815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E3E6FE-958C-42C3-BF19-46C473C5D61E}" type="datetime1">
              <a:rPr lang="en-US" smtClean="0">
                <a:solidFill>
                  <a:prstClr val="black">
                    <a:tint val="75000"/>
                  </a:prstClr>
                </a:solidFill>
              </a:rPr>
              <a:pPr/>
              <a:t>6/10/2020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522A2E3-EF75-4CF2-AC9D-4BCADBF785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7518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2F2423-733B-4E41-B77B-5936F542198F}" type="datetime1">
              <a:rPr lang="en-US" smtClean="0">
                <a:solidFill>
                  <a:prstClr val="black">
                    <a:tint val="75000"/>
                  </a:prstClr>
                </a:solidFill>
              </a:rPr>
              <a:pPr/>
              <a:t>6/10/2020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522A2E3-EF75-4CF2-AC9D-4BCADBF785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29400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CE5CFF-5D88-42EF-B74F-94864148AEDD}" type="datetime1">
              <a:rPr lang="en-US" smtClean="0">
                <a:solidFill>
                  <a:prstClr val="black">
                    <a:tint val="75000"/>
                  </a:prstClr>
                </a:solidFill>
              </a:rPr>
              <a:pPr/>
              <a:t>6/10/2020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967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7AF1E8-5849-482E-A4A2-0E0BBAFE8540}" type="datetimeFigureOut">
              <a:rPr lang="en-US" smtClean="0"/>
              <a:t>6/10/2020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EB9CCE-A7C9-45A1-802F-160793D31946}"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CF183D-9A6F-4E9B-BA89-13805C549469}" type="datetime1">
              <a:rPr lang="en-US" smtClean="0">
                <a:solidFill>
                  <a:prstClr val="black">
                    <a:tint val="75000"/>
                  </a:prstClr>
                </a:solidFill>
              </a:rPr>
              <a:pPr/>
              <a:t>6/10/2020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22A2E3-EF75-4CF2-AC9D-4BCADBF785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95776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FCDB26-ED13-4043-BF8B-3E7E284387BF}" type="datetime1">
              <a:rPr lang="en-US" smtClean="0">
                <a:solidFill>
                  <a:prstClr val="black">
                    <a:tint val="75000"/>
                  </a:prstClr>
                </a:solidFill>
              </a:rPr>
              <a:pPr/>
              <a:t>6/10/2020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22A2E3-EF75-4CF2-AC9D-4BCADBF785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4206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9277B9-BF54-41E9-AE8C-AF50B3591786}" type="datetime1">
              <a:rPr lang="en-US" smtClean="0">
                <a:solidFill>
                  <a:prstClr val="black">
                    <a:tint val="75000"/>
                  </a:prstClr>
                </a:solidFill>
              </a:rPr>
              <a:pPr/>
              <a:t>6/10/2020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22A2E3-EF75-4CF2-AC9D-4BCADBF785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4848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B4B7FF-3024-45CA-A7C5-3F2E77A3FA0D}" type="datetime1">
              <a:rPr lang="en-US" smtClean="0">
                <a:solidFill>
                  <a:prstClr val="black">
                    <a:tint val="75000"/>
                  </a:prstClr>
                </a:solidFill>
              </a:rPr>
              <a:pPr/>
              <a:t>6/10/2020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22A2E3-EF75-4CF2-AC9D-4BCADBF785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72856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EDD72D9-0283-4339-9FE9-E15C42E279E7}" type="datetime1">
              <a:rPr lang="en-US">
                <a:solidFill>
                  <a:prstClr val="black">
                    <a:tint val="75000"/>
                  </a:prstClr>
                </a:solidFill>
              </a:rPr>
              <a:pPr>
                <a:defRPr/>
              </a:pPr>
              <a:t>6/10/2020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AA74BA-AB11-448D-8A07-602540C63EC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9321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9525329-3BC9-4BE1-B5E1-D5EC7F5ED97E}" type="datetime1">
              <a:rPr lang="en-US">
                <a:solidFill>
                  <a:prstClr val="black">
                    <a:tint val="75000"/>
                  </a:prstClr>
                </a:solidFill>
              </a:rPr>
              <a:pPr>
                <a:defRPr/>
              </a:pPr>
              <a:t>6/10/2020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A4A74BC-74FC-45F7-AC17-907CB77D30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825287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B679A62-8196-4709-B194-18E5E8964601}" type="datetime1">
              <a:rPr lang="en-US">
                <a:solidFill>
                  <a:prstClr val="black">
                    <a:tint val="75000"/>
                  </a:prstClr>
                </a:solidFill>
              </a:rPr>
              <a:pPr>
                <a:defRPr/>
              </a:pPr>
              <a:t>6/10/2020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224CD2-BDF3-4DC7-B8F9-C2B04A02B8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183799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367837D-7A70-4A32-9401-BF4064857766}" type="datetime1">
              <a:rPr lang="en-US">
                <a:solidFill>
                  <a:prstClr val="black">
                    <a:tint val="75000"/>
                  </a:prstClr>
                </a:solidFill>
              </a:rPr>
              <a:pPr>
                <a:defRPr/>
              </a:pPr>
              <a:t>6/10/2020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9090943-7A4A-4A26-90D7-7CCC9770D1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32388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CA8E3E2-2223-4A18-BE41-5B61594B06FB}" type="datetime1">
              <a:rPr lang="en-US">
                <a:solidFill>
                  <a:prstClr val="black">
                    <a:tint val="75000"/>
                  </a:prstClr>
                </a:solidFill>
              </a:rPr>
              <a:pPr>
                <a:defRPr/>
              </a:pPr>
              <a:t>6/10/2020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0527B74-9EBB-4C1B-AFF3-311ACF7721D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58771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AE55236-B824-4E86-8281-CC0A79EA1D6C}" type="datetime1">
              <a:rPr lang="en-US">
                <a:solidFill>
                  <a:prstClr val="black">
                    <a:tint val="75000"/>
                  </a:prstClr>
                </a:solidFill>
              </a:rPr>
              <a:pPr>
                <a:defRPr/>
              </a:pPr>
              <a:t>6/10/2020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8AD2512-EC12-46D1-B45E-8CDD100938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66976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77AF1E8-5849-482E-A4A2-0E0BBAFE8540}" type="datetimeFigureOut">
              <a:rPr lang="en-US" smtClean="0"/>
              <a:t>6/10/2020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EB9CCE-A7C9-45A1-802F-160793D3194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21772C3-1B14-4704-B109-265497EA9700}" type="datetime1">
              <a:rPr lang="en-US">
                <a:solidFill>
                  <a:prstClr val="black">
                    <a:tint val="75000"/>
                  </a:prstClr>
                </a:solidFill>
              </a:rPr>
              <a:pPr>
                <a:defRPr/>
              </a:pPr>
              <a:t>6/10/2020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71FEE7B-1881-4D9D-BA46-A5E598B1D0D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980492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9A700FE-EACC-480C-8BD4-FE0E10A0A466}" type="datetime1">
              <a:rPr lang="en-US">
                <a:solidFill>
                  <a:prstClr val="black">
                    <a:tint val="75000"/>
                  </a:prstClr>
                </a:solidFill>
              </a:rPr>
              <a:pPr>
                <a:defRPr/>
              </a:pPr>
              <a:t>6/10/2020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73F0FD6-0545-40B6-BCAD-5C826CC3CBF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60305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6F16E2A-BB5D-4C29-B081-72167D08F347}" type="datetime1">
              <a:rPr lang="en-US">
                <a:solidFill>
                  <a:prstClr val="black">
                    <a:tint val="75000"/>
                  </a:prstClr>
                </a:solidFill>
              </a:rPr>
              <a:pPr>
                <a:defRPr/>
              </a:pPr>
              <a:t>6/10/2020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200FFE4-D465-42B4-89DC-38FC5A3FA1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661639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9048C17-AFE2-4249-A5D9-B5B325C361DA}" type="datetime1">
              <a:rPr lang="en-US">
                <a:solidFill>
                  <a:prstClr val="black">
                    <a:tint val="75000"/>
                  </a:prstClr>
                </a:solidFill>
              </a:rPr>
              <a:pPr>
                <a:defRPr/>
              </a:pPr>
              <a:t>6/10/2020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2B4D59-1079-476E-A89A-04B19789FAE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115550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0AE0257-EEC4-469B-910B-CE30890B7C8C}" type="datetime1">
              <a:rPr lang="en-US">
                <a:solidFill>
                  <a:prstClr val="black">
                    <a:tint val="75000"/>
                  </a:prstClr>
                </a:solidFill>
              </a:rPr>
              <a:pPr>
                <a:defRPr/>
              </a:pPr>
              <a:t>6/10/2020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8FA45A6-F1C8-4F97-B973-5ABB5A9E81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49628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77AF1E8-5849-482E-A4A2-0E0BBAFE8540}" type="datetimeFigureOut">
              <a:rPr lang="en-US" smtClean="0"/>
              <a:t>6/10/2020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EB9CCE-A7C9-45A1-802F-160793D31946}"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7AF1E8-5849-482E-A4A2-0E0BBAFE8540}" type="datetimeFigureOut">
              <a:rPr lang="en-US" smtClean="0"/>
              <a:t>6/10/2020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EB9CCE-A7C9-45A1-802F-160793D3194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7AF1E8-5849-482E-A4A2-0E0BBAFE8540}" type="datetimeFigureOut">
              <a:rPr lang="en-US" smtClean="0"/>
              <a:t>6/10/2020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EB9CCE-A7C9-45A1-802F-160793D3194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7AF1E8-5849-482E-A4A2-0E0BBAFE8540}" type="datetimeFigureOut">
              <a:rPr lang="en-US" smtClean="0"/>
              <a:t>6/10/2020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EB9CCE-A7C9-45A1-802F-160793D31946}"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7AF1E8-5849-482E-A4A2-0E0BBAFE8540}" type="datetimeFigureOut">
              <a:rPr lang="en-US" smtClean="0"/>
              <a:t>6/10/2020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EB9CCE-A7C9-45A1-802F-160793D3194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377AF1E8-5849-482E-A4A2-0E0BBAFE8540}" type="datetimeFigureOut">
              <a:rPr lang="en-US" smtClean="0"/>
              <a:t>6/10/2020</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1DEB9CCE-A7C9-45A1-802F-160793D3194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6EB472-3B35-4FB9-85DE-5FAAF6173BFD}" type="datetimeFigureOut">
              <a:rPr lang="en-US" smtClean="0">
                <a:solidFill>
                  <a:prstClr val="black">
                    <a:tint val="75000"/>
                  </a:prstClr>
                </a:solidFill>
              </a:rPr>
              <a:pPr/>
              <a:t>6/10/2020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57F6A-562A-4DD5-A7CC-82726E0EFF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039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750EED-45C5-4DA9-8F1C-425E8F9801A3}" type="datetime1">
              <a:rPr lang="en-US" smtClean="0">
                <a:solidFill>
                  <a:prstClr val="black">
                    <a:tint val="75000"/>
                  </a:prstClr>
                </a:solidFill>
              </a:rPr>
              <a:pPr/>
              <a:t>6/10/2020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22A2E3-EF75-4CF2-AC9D-4BCADBF785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7089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05C3E48-D7CC-46BC-84B3-F936EDD48A2B}" type="datetime1">
              <a:rPr lang="en-US">
                <a:solidFill>
                  <a:prstClr val="black">
                    <a:tint val="75000"/>
                  </a:prstClr>
                </a:solidFill>
              </a:rPr>
              <a:pPr>
                <a:defRPr/>
              </a:pPr>
              <a:t>6/10/2020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F98601BD-9895-48CF-99EA-023DA4A445B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9547197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7.xml.rels><?xml version="1.0" encoding="UTF-8" standalone="yes"?>
<Relationships xmlns="http://schemas.openxmlformats.org/package/2006/relationships"><Relationship Id="rId3" Type="http://schemas.openxmlformats.org/officeDocument/2006/relationships/hyperlink" Target="https://www.webmd.com/children/picture-of-the-adenoids" TargetMode="External"/><Relationship Id="rId2" Type="http://schemas.openxmlformats.org/officeDocument/2006/relationships/hyperlink" Target="https://www.webmd.com/oral-health/picture-of-the-tonsils" TargetMode="External"/><Relationship Id="rId1" Type="http://schemas.openxmlformats.org/officeDocument/2006/relationships/slideLayout" Target="../slideLayouts/slideLayout35.xml"/></Relationships>
</file>

<file path=ppt/slides/_rels/slide20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5.xml"/></Relationships>
</file>

<file path=ppt/slides/_rels/slide20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5.xml"/></Relationships>
</file>

<file path=ppt/slides/_rels/slide2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5.xml"/></Relationships>
</file>

<file path=ppt/slides/_rels/slide2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5.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5.xml"/><Relationship Id="rId5" Type="http://schemas.openxmlformats.org/officeDocument/2006/relationships/image" Target="../media/image21.png"/><Relationship Id="rId4" Type="http://schemas.openxmlformats.org/officeDocument/2006/relationships/image" Target="../media/image20.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5.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5.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5.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5.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4.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4.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4.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4.xml"/></Relationships>
</file>

<file path=ppt/slides/_rels/slide3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7.xml"/><Relationship Id="rId1" Type="http://schemas.openxmlformats.org/officeDocument/2006/relationships/slideLayout" Target="../slideLayouts/slideLayout24.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4.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9.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4.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4.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4.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4.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9.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9.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9.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9.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4.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58200" cy="990600"/>
          </a:xfrm>
        </p:spPr>
        <p:txBody>
          <a:bodyPr>
            <a:noAutofit/>
          </a:bodyPr>
          <a:lstStyle/>
          <a:p>
            <a:r>
              <a:rPr lang="en-US" sz="3200" b="1" dirty="0">
                <a:solidFill>
                  <a:srgbClr val="D2533C"/>
                </a:solidFill>
              </a:rPr>
              <a:t>ENT surgery (Ear, Nose, and Throat </a:t>
            </a:r>
            <a:r>
              <a:rPr lang="en-US" sz="3200" b="1" dirty="0" smtClean="0">
                <a:solidFill>
                  <a:srgbClr val="D2533C"/>
                </a:solidFill>
              </a:rPr>
              <a:t>) Surgery</a:t>
            </a:r>
            <a:endParaRPr lang="en-US" sz="4400" dirty="0"/>
          </a:p>
        </p:txBody>
      </p:sp>
      <p:sp>
        <p:nvSpPr>
          <p:cNvPr id="3" name="Content Placeholder 2"/>
          <p:cNvSpPr>
            <a:spLocks noGrp="1"/>
          </p:cNvSpPr>
          <p:nvPr>
            <p:ph idx="1"/>
          </p:nvPr>
        </p:nvSpPr>
        <p:spPr/>
        <p:txBody>
          <a:bodyPr>
            <a:normAutofit/>
          </a:bodyPr>
          <a:lstStyle/>
          <a:p>
            <a:r>
              <a:rPr lang="en-US" sz="2800" dirty="0" smtClean="0"/>
              <a:t>What are the common procedures for ENT? </a:t>
            </a:r>
          </a:p>
          <a:p>
            <a:r>
              <a:rPr lang="en-US" sz="2800" dirty="0" smtClean="0"/>
              <a:t>What are the unique challenges in ENT procedures?</a:t>
            </a:r>
          </a:p>
          <a:p>
            <a:endParaRPr lang="en-US" sz="2800" dirty="0" smtClean="0"/>
          </a:p>
          <a:p>
            <a:endParaRPr lang="en-US" sz="2800" dirty="0"/>
          </a:p>
        </p:txBody>
      </p:sp>
    </p:spTree>
    <p:extLst>
      <p:ext uri="{BB962C8B-B14F-4D97-AF65-F5344CB8AC3E}">
        <p14:creationId xmlns:p14="http://schemas.microsoft.com/office/powerpoint/2010/main" val="8716668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Intraoperative Considerations</a:t>
            </a:r>
            <a:br>
              <a:rPr lang="en-US" dirty="0"/>
            </a:br>
            <a:endParaRPr lang="en-US" dirty="0"/>
          </a:p>
        </p:txBody>
      </p:sp>
      <p:sp>
        <p:nvSpPr>
          <p:cNvPr id="3" name="Content Placeholder 2"/>
          <p:cNvSpPr>
            <a:spLocks noGrp="1"/>
          </p:cNvSpPr>
          <p:nvPr>
            <p:ph idx="1"/>
          </p:nvPr>
        </p:nvSpPr>
        <p:spPr/>
        <p:txBody>
          <a:bodyPr>
            <a:normAutofit fontScale="92500"/>
          </a:bodyPr>
          <a:lstStyle/>
          <a:p>
            <a:r>
              <a:rPr lang="en-US" dirty="0"/>
              <a:t>Identify and preserve nerves </a:t>
            </a:r>
          </a:p>
          <a:p>
            <a:r>
              <a:rPr lang="en-US" dirty="0"/>
              <a:t> Restrict use of muscle relaxants </a:t>
            </a:r>
          </a:p>
          <a:p>
            <a:r>
              <a:rPr lang="en-US" b="1" dirty="0" smtClean="0"/>
              <a:t>Blood </a:t>
            </a:r>
            <a:r>
              <a:rPr lang="en-US" b="1" dirty="0"/>
              <a:t>loss </a:t>
            </a:r>
            <a:r>
              <a:rPr lang="en-US" dirty="0"/>
              <a:t>can be hidden in the oropharynx </a:t>
            </a:r>
            <a:r>
              <a:rPr lang="en-US" dirty="0" smtClean="0"/>
              <a:t>&amp; stomach</a:t>
            </a:r>
          </a:p>
          <a:p>
            <a:pPr marL="0" indent="0">
              <a:buNone/>
            </a:pPr>
            <a:r>
              <a:rPr lang="en-US" dirty="0"/>
              <a:t> </a:t>
            </a:r>
            <a:r>
              <a:rPr lang="en-US" dirty="0" smtClean="0"/>
              <a:t> </a:t>
            </a:r>
            <a:r>
              <a:rPr lang="en-US" dirty="0"/>
              <a:t>– to minimize blood loss, encourage the use of either </a:t>
            </a:r>
            <a:r>
              <a:rPr lang="en-US" dirty="0">
                <a:solidFill>
                  <a:srgbClr val="FF0000"/>
                </a:solidFill>
              </a:rPr>
              <a:t>cocaine (a vasoconstrictor) or local anesthetics containing epinephrine</a:t>
            </a:r>
            <a:r>
              <a:rPr lang="en-US" dirty="0"/>
              <a:t>. </a:t>
            </a:r>
            <a:endParaRPr lang="en-US" dirty="0" smtClean="0"/>
          </a:p>
          <a:p>
            <a:pPr>
              <a:buFont typeface="Wingdings" pitchFamily="2" charset="2"/>
              <a:buChar char="Ø"/>
            </a:pPr>
            <a:r>
              <a:rPr lang="en-US" dirty="0" smtClean="0"/>
              <a:t>Some </a:t>
            </a:r>
            <a:r>
              <a:rPr lang="en-US" dirty="0"/>
              <a:t>authors also recommend maintaining a slightly </a:t>
            </a:r>
            <a:r>
              <a:rPr lang="en-US" dirty="0">
                <a:solidFill>
                  <a:srgbClr val="00B0F0"/>
                </a:solidFill>
              </a:rPr>
              <a:t>head-up </a:t>
            </a:r>
            <a:r>
              <a:rPr lang="en-US" dirty="0" smtClean="0">
                <a:solidFill>
                  <a:srgbClr val="00B0F0"/>
                </a:solidFill>
              </a:rPr>
              <a:t>position &amp; </a:t>
            </a:r>
            <a:r>
              <a:rPr lang="en-US" dirty="0">
                <a:solidFill>
                  <a:srgbClr val="00B0F0"/>
                </a:solidFill>
              </a:rPr>
              <a:t>providing </a:t>
            </a:r>
            <a:r>
              <a:rPr lang="en-US" dirty="0" smtClean="0">
                <a:solidFill>
                  <a:srgbClr val="00B0F0"/>
                </a:solidFill>
              </a:rPr>
              <a:t>mild hypotension.</a:t>
            </a:r>
          </a:p>
          <a:p>
            <a:r>
              <a:rPr lang="en-US" dirty="0"/>
              <a:t>Manipulation of the </a:t>
            </a:r>
            <a:r>
              <a:rPr lang="en-US" dirty="0">
                <a:solidFill>
                  <a:srgbClr val="00B0F0"/>
                </a:solidFill>
              </a:rPr>
              <a:t>carotid sinus and/or stellate ganglion </a:t>
            </a:r>
            <a:r>
              <a:rPr lang="en-US" dirty="0"/>
              <a:t>can cause hemodynamic instability and a variety of dysrhythmias – </a:t>
            </a:r>
            <a:r>
              <a:rPr lang="en-US" dirty="0">
                <a:solidFill>
                  <a:srgbClr val="00B0F0"/>
                </a:solidFill>
              </a:rPr>
              <a:t>injection of the carotid sheath with local anesthetic </a:t>
            </a:r>
            <a:r>
              <a:rPr lang="en-US" dirty="0"/>
              <a:t>may be indicated</a:t>
            </a:r>
            <a:r>
              <a:rPr lang="en-US" dirty="0" smtClean="0"/>
              <a:t>.</a:t>
            </a:r>
            <a:endParaRPr lang="en-US" dirty="0"/>
          </a:p>
          <a:p>
            <a:r>
              <a:rPr lang="en-US" dirty="0"/>
              <a:t>It is crucial to monitor chest wall motion constantly and to allow sufficient exhalation time to avoid air trapping and barotrauma.</a:t>
            </a:r>
          </a:p>
          <a:p>
            <a:endParaRPr lang="en-US" dirty="0"/>
          </a:p>
        </p:txBody>
      </p:sp>
    </p:spTree>
    <p:extLst>
      <p:ext uri="{BB962C8B-B14F-4D97-AF65-F5344CB8AC3E}">
        <p14:creationId xmlns:p14="http://schemas.microsoft.com/office/powerpoint/2010/main" val="358510759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smtClean="0"/>
              <a:t>Induction(controversial)</a:t>
            </a:r>
            <a:r>
              <a:rPr lang="en-US" sz="3200" dirty="0"/>
              <a:t/>
            </a:r>
            <a:br>
              <a:rPr lang="en-US" sz="3200" dirty="0"/>
            </a:br>
            <a:endParaRPr lang="en-US" sz="3200" dirty="0"/>
          </a:p>
        </p:txBody>
      </p:sp>
      <p:sp>
        <p:nvSpPr>
          <p:cNvPr id="2" name="Content Placeholder 1"/>
          <p:cNvSpPr>
            <a:spLocks noGrp="1"/>
          </p:cNvSpPr>
          <p:nvPr>
            <p:ph idx="1"/>
          </p:nvPr>
        </p:nvSpPr>
        <p:spPr/>
        <p:txBody>
          <a:bodyPr>
            <a:normAutofit lnSpcReduction="10000"/>
          </a:bodyPr>
          <a:lstStyle/>
          <a:p>
            <a:pPr lvl="0">
              <a:buFont typeface="Courier New" pitchFamily="49" charset="0"/>
              <a:buChar char="o"/>
            </a:pPr>
            <a:r>
              <a:rPr lang="en-US" dirty="0" smtClean="0"/>
              <a:t> </a:t>
            </a:r>
            <a:r>
              <a:rPr lang="en-US" dirty="0" smtClean="0">
                <a:solidFill>
                  <a:schemeClr val="tx1"/>
                </a:solidFill>
                <a:latin typeface="+mj-lt"/>
                <a:cs typeface="Times New Roman" pitchFamily="18" charset="0"/>
              </a:rPr>
              <a:t>The </a:t>
            </a:r>
            <a:r>
              <a:rPr lang="en-US" dirty="0">
                <a:solidFill>
                  <a:schemeClr val="tx1"/>
                </a:solidFill>
                <a:latin typeface="+mj-lt"/>
                <a:cs typeface="Times New Roman" pitchFamily="18" charset="0"/>
              </a:rPr>
              <a:t>anesthetic choose must balance risk of blindness and </a:t>
            </a:r>
            <a:r>
              <a:rPr lang="en-US" dirty="0" smtClean="0">
                <a:solidFill>
                  <a:schemeClr val="tx1"/>
                </a:solidFill>
                <a:latin typeface="+mj-lt"/>
                <a:cs typeface="Times New Roman" pitchFamily="18" charset="0"/>
              </a:rPr>
              <a:t>aspiration</a:t>
            </a:r>
            <a:r>
              <a:rPr lang="en-US" dirty="0">
                <a:solidFill>
                  <a:schemeClr val="tx1"/>
                </a:solidFill>
                <a:latin typeface="+mj-lt"/>
              </a:rPr>
              <a:t> </a:t>
            </a:r>
            <a:r>
              <a:rPr lang="en-US" dirty="0" smtClean="0">
                <a:solidFill>
                  <a:schemeClr val="tx1"/>
                </a:solidFill>
                <a:latin typeface="+mj-lt"/>
              </a:rPr>
              <a:t>.</a:t>
            </a:r>
          </a:p>
          <a:p>
            <a:pPr lvl="0" eaLnBrk="0" fontAlgn="base" hangingPunct="0">
              <a:spcBef>
                <a:spcPct val="0"/>
              </a:spcBef>
              <a:spcAft>
                <a:spcPct val="0"/>
              </a:spcAft>
              <a:buClrTx/>
              <a:buFont typeface="Courier New" pitchFamily="49" charset="0"/>
              <a:buChar char="o"/>
              <a:tabLst>
                <a:tab pos="5095875" algn="l"/>
              </a:tabLst>
            </a:pPr>
            <a:r>
              <a:rPr lang="en-US" dirty="0" smtClean="0">
                <a:solidFill>
                  <a:schemeClr val="tx1"/>
                </a:solidFill>
                <a:latin typeface="+mj-lt"/>
              </a:rPr>
              <a:t> metoclopramide </a:t>
            </a:r>
            <a:r>
              <a:rPr lang="en-US" dirty="0">
                <a:solidFill>
                  <a:schemeClr val="tx1"/>
                </a:solidFill>
                <a:latin typeface="+mj-lt"/>
              </a:rPr>
              <a:t>(0.15 mg/ kg IV) </a:t>
            </a:r>
            <a:endParaRPr lang="en-US" dirty="0" smtClean="0">
              <a:solidFill>
                <a:schemeClr val="tx1"/>
              </a:solidFill>
              <a:latin typeface="+mj-lt"/>
            </a:endParaRPr>
          </a:p>
          <a:p>
            <a:pPr lvl="0" eaLnBrk="0" fontAlgn="base" hangingPunct="0">
              <a:spcBef>
                <a:spcPct val="0"/>
              </a:spcBef>
              <a:spcAft>
                <a:spcPct val="0"/>
              </a:spcAft>
              <a:buClrTx/>
              <a:buFont typeface="Courier New" pitchFamily="49" charset="0"/>
              <a:buChar char="o"/>
              <a:tabLst>
                <a:tab pos="5095875" algn="l"/>
              </a:tabLst>
            </a:pPr>
            <a:r>
              <a:rPr lang="en-US" dirty="0" smtClean="0">
                <a:solidFill>
                  <a:schemeClr val="tx1"/>
                </a:solidFill>
                <a:latin typeface="+mj-lt"/>
              </a:rPr>
              <a:t> </a:t>
            </a:r>
            <a:r>
              <a:rPr lang="en-US" dirty="0">
                <a:solidFill>
                  <a:schemeClr val="tx1"/>
                </a:solidFill>
                <a:latin typeface="+mj-lt"/>
              </a:rPr>
              <a:t>Use of anti-cholinergic is useful for preventing the oculocardiac reflex</a:t>
            </a:r>
            <a:r>
              <a:rPr lang="en-US" dirty="0" smtClean="0">
                <a:solidFill>
                  <a:schemeClr val="tx1"/>
                </a:solidFill>
                <a:latin typeface="+mj-lt"/>
              </a:rPr>
              <a:t>.</a:t>
            </a:r>
            <a:r>
              <a:rPr lang="en-US" dirty="0">
                <a:solidFill>
                  <a:schemeClr val="tx1"/>
                </a:solidFill>
                <a:latin typeface="+mj-lt"/>
                <a:ea typeface="Calibri" pitchFamily="34" charset="0"/>
                <a:cs typeface="Times New Roman" pitchFamily="18" charset="0"/>
              </a:rPr>
              <a:t> </a:t>
            </a:r>
            <a:endParaRPr lang="en-US" dirty="0" smtClean="0">
              <a:solidFill>
                <a:schemeClr val="tx1"/>
              </a:solidFill>
              <a:latin typeface="+mj-lt"/>
              <a:ea typeface="Calibri" pitchFamily="34" charset="0"/>
              <a:cs typeface="Times New Roman" pitchFamily="18" charset="0"/>
            </a:endParaRPr>
          </a:p>
          <a:p>
            <a:pPr eaLnBrk="0" fontAlgn="base" hangingPunct="0">
              <a:spcBef>
                <a:spcPct val="0"/>
              </a:spcBef>
              <a:spcAft>
                <a:spcPct val="0"/>
              </a:spcAft>
              <a:buClrTx/>
              <a:buFont typeface="Courier New" pitchFamily="49" charset="0"/>
              <a:buChar char="o"/>
              <a:tabLst>
                <a:tab pos="5095875" algn="l"/>
              </a:tabLst>
            </a:pPr>
            <a:r>
              <a:rPr lang="en-US" dirty="0" smtClean="0">
                <a:solidFill>
                  <a:schemeClr val="tx1"/>
                </a:solidFill>
                <a:latin typeface="+mj-lt"/>
                <a:ea typeface="Calibri" pitchFamily="34" charset="0"/>
                <a:cs typeface="Times New Roman" pitchFamily="18" charset="0"/>
              </a:rPr>
              <a:t>Pretreatment </a:t>
            </a:r>
            <a:r>
              <a:rPr lang="en-US" dirty="0">
                <a:solidFill>
                  <a:schemeClr val="tx1"/>
                </a:solidFill>
                <a:latin typeface="+mj-lt"/>
                <a:ea typeface="Calibri" pitchFamily="34" charset="0"/>
                <a:cs typeface="Times New Roman" pitchFamily="18" charset="0"/>
              </a:rPr>
              <a:t>with IV </a:t>
            </a:r>
            <a:r>
              <a:rPr lang="en-US" dirty="0" err="1">
                <a:solidFill>
                  <a:schemeClr val="tx1"/>
                </a:solidFill>
                <a:latin typeface="+mj-lt"/>
                <a:ea typeface="Calibri" pitchFamily="34" charset="0"/>
                <a:cs typeface="Times New Roman" pitchFamily="18" charset="0"/>
              </a:rPr>
              <a:t>lidocaine</a:t>
            </a:r>
            <a:r>
              <a:rPr lang="en-US" dirty="0">
                <a:solidFill>
                  <a:schemeClr val="tx1"/>
                </a:solidFill>
                <a:latin typeface="+mj-lt"/>
                <a:ea typeface="Calibri" pitchFamily="34" charset="0"/>
                <a:cs typeface="Times New Roman" pitchFamily="18" charset="0"/>
              </a:rPr>
              <a:t>(1.5mg/kg</a:t>
            </a:r>
            <a:r>
              <a:rPr lang="en-US" dirty="0" smtClean="0">
                <a:solidFill>
                  <a:schemeClr val="tx1"/>
                </a:solidFill>
                <a:latin typeface="+mj-lt"/>
                <a:ea typeface="Calibri" pitchFamily="34" charset="0"/>
                <a:cs typeface="Times New Roman" pitchFamily="18" charset="0"/>
              </a:rPr>
              <a:t>)</a:t>
            </a:r>
            <a:r>
              <a:rPr lang="en-US" dirty="0" smtClean="0"/>
              <a:t>,to </a:t>
            </a:r>
            <a:r>
              <a:rPr lang="en-US" dirty="0"/>
              <a:t>blunt the cardiovascular and IOP responses </a:t>
            </a:r>
            <a:r>
              <a:rPr lang="en-US" dirty="0" smtClean="0"/>
              <a:t>to </a:t>
            </a:r>
            <a:r>
              <a:rPr lang="en-US" dirty="0" err="1" smtClean="0"/>
              <a:t>laryngoscopy</a:t>
            </a:r>
            <a:r>
              <a:rPr lang="en-US" dirty="0" smtClean="0"/>
              <a:t> </a:t>
            </a:r>
            <a:r>
              <a:rPr lang="en-US" dirty="0"/>
              <a:t>and tracheal intubation</a:t>
            </a:r>
            <a:r>
              <a:rPr lang="en-US" dirty="0" smtClean="0"/>
              <a:t> and </a:t>
            </a:r>
            <a:r>
              <a:rPr lang="en-US" dirty="0" err="1" smtClean="0"/>
              <a:t>remifentanil</a:t>
            </a:r>
            <a:r>
              <a:rPr lang="en-US" dirty="0" smtClean="0"/>
              <a:t> </a:t>
            </a:r>
            <a:r>
              <a:rPr lang="en-US" dirty="0"/>
              <a:t>(</a:t>
            </a:r>
            <a:r>
              <a:rPr lang="en-US" dirty="0" smtClean="0"/>
              <a:t>0.7 microgram/kg </a:t>
            </a:r>
            <a:r>
              <a:rPr lang="en-US" dirty="0"/>
              <a:t>IV), 3 to 5 minutes before </a:t>
            </a:r>
            <a:r>
              <a:rPr lang="en-US" dirty="0" smtClean="0"/>
              <a:t>induction. </a:t>
            </a:r>
          </a:p>
          <a:p>
            <a:pPr>
              <a:buFont typeface="Courier New" pitchFamily="49" charset="0"/>
              <a:buChar char="o"/>
            </a:pPr>
            <a:endParaRPr lang="en-US" dirty="0">
              <a:solidFill>
                <a:schemeClr val="tx1"/>
              </a:solidFill>
              <a:latin typeface="+mj-lt"/>
            </a:endParaRPr>
          </a:p>
          <a:p>
            <a:endParaRPr lang="en-US" dirty="0"/>
          </a:p>
        </p:txBody>
      </p:sp>
    </p:spTree>
    <p:extLst>
      <p:ext uri="{BB962C8B-B14F-4D97-AF65-F5344CB8AC3E}">
        <p14:creationId xmlns:p14="http://schemas.microsoft.com/office/powerpoint/2010/main" val="706460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Cont….</a:t>
            </a:r>
            <a:endParaRPr lang="en-US" sz="2800" dirty="0"/>
          </a:p>
        </p:txBody>
      </p:sp>
      <p:sp>
        <p:nvSpPr>
          <p:cNvPr id="2" name="Content Placeholder 1"/>
          <p:cNvSpPr>
            <a:spLocks noGrp="1"/>
          </p:cNvSpPr>
          <p:nvPr>
            <p:ph idx="1"/>
          </p:nvPr>
        </p:nvSpPr>
        <p:spPr/>
        <p:txBody>
          <a:bodyPr>
            <a:normAutofit lnSpcReduction="10000"/>
          </a:bodyPr>
          <a:lstStyle/>
          <a:p>
            <a:pPr eaLnBrk="0" fontAlgn="base" hangingPunct="0">
              <a:spcBef>
                <a:spcPct val="0"/>
              </a:spcBef>
              <a:spcAft>
                <a:spcPct val="0"/>
              </a:spcAft>
              <a:buClrTx/>
              <a:buFont typeface="Courier New" pitchFamily="49" charset="0"/>
              <a:buChar char="o"/>
              <a:tabLst>
                <a:tab pos="5095875" algn="l"/>
              </a:tabLst>
            </a:pPr>
            <a:r>
              <a:rPr lang="en-US" dirty="0" smtClean="0"/>
              <a:t> atenolol </a:t>
            </a:r>
            <a:r>
              <a:rPr lang="en-US" dirty="0"/>
              <a:t>(0.1 mg/kg IV) or labetalol (0.03 mg/kg IV) </a:t>
            </a:r>
            <a:r>
              <a:rPr lang="en-US" dirty="0" smtClean="0"/>
              <a:t> block the </a:t>
            </a:r>
            <a:r>
              <a:rPr lang="en-US" dirty="0"/>
              <a:t>cardiovascular response to tracheal intubation, especially in patients with angina or hypertension</a:t>
            </a:r>
            <a:r>
              <a:rPr lang="en-US" dirty="0" smtClean="0"/>
              <a:t>. </a:t>
            </a:r>
            <a:endParaRPr lang="en-US" dirty="0">
              <a:solidFill>
                <a:schemeClr val="tx1"/>
              </a:solidFill>
              <a:ea typeface="Calibri" pitchFamily="34" charset="0"/>
              <a:cs typeface="Times New Roman" pitchFamily="18" charset="0"/>
            </a:endParaRPr>
          </a:p>
          <a:p>
            <a:pPr eaLnBrk="0" fontAlgn="base" hangingPunct="0">
              <a:spcBef>
                <a:spcPct val="0"/>
              </a:spcBef>
              <a:spcAft>
                <a:spcPct val="0"/>
              </a:spcAft>
              <a:buClrTx/>
              <a:buFont typeface="Courier New" pitchFamily="49" charset="0"/>
              <a:buChar char="o"/>
              <a:tabLst>
                <a:tab pos="5095875" algn="l"/>
              </a:tabLst>
            </a:pPr>
            <a:r>
              <a:rPr lang="en-US" dirty="0" err="1" smtClean="0">
                <a:solidFill>
                  <a:schemeClr val="tx1"/>
                </a:solidFill>
                <a:ea typeface="Calibri" pitchFamily="34" charset="0"/>
                <a:cs typeface="Times New Roman" pitchFamily="18" charset="0"/>
              </a:rPr>
              <a:t>Preoxygenation</a:t>
            </a:r>
            <a:r>
              <a:rPr lang="en-US" dirty="0" smtClean="0">
                <a:solidFill>
                  <a:schemeClr val="tx1"/>
                </a:solidFill>
                <a:ea typeface="Calibri" pitchFamily="34" charset="0"/>
                <a:cs typeface="Times New Roman" pitchFamily="18" charset="0"/>
              </a:rPr>
              <a:t> (</a:t>
            </a:r>
            <a:r>
              <a:rPr lang="en-US" dirty="0">
                <a:solidFill>
                  <a:schemeClr val="tx1"/>
                </a:solidFill>
                <a:ea typeface="Calibri" pitchFamily="34" charset="0"/>
                <a:cs typeface="Times New Roman" pitchFamily="18" charset="0"/>
              </a:rPr>
              <a:t>avoid pressure</a:t>
            </a:r>
            <a:r>
              <a:rPr lang="en-US" dirty="0">
                <a:solidFill>
                  <a:schemeClr val="tx1"/>
                </a:solidFill>
              </a:rPr>
              <a:t> </a:t>
            </a:r>
            <a:r>
              <a:rPr lang="en-US" dirty="0" smtClean="0">
                <a:solidFill>
                  <a:schemeClr val="tx1"/>
                </a:solidFill>
              </a:rPr>
              <a:t>on </a:t>
            </a:r>
            <a:r>
              <a:rPr lang="en-US" dirty="0">
                <a:solidFill>
                  <a:schemeClr val="tx1"/>
                </a:solidFill>
              </a:rPr>
              <a:t>the eye by face </a:t>
            </a:r>
            <a:r>
              <a:rPr lang="en-US" dirty="0" smtClean="0">
                <a:solidFill>
                  <a:schemeClr val="tx1"/>
                </a:solidFill>
              </a:rPr>
              <a:t>mask</a:t>
            </a:r>
            <a:r>
              <a:rPr lang="en-US" dirty="0" smtClean="0">
                <a:solidFill>
                  <a:schemeClr val="tx1"/>
                </a:solidFill>
                <a:ea typeface="Calibri" pitchFamily="34" charset="0"/>
                <a:cs typeface="Times New Roman" pitchFamily="18" charset="0"/>
              </a:rPr>
              <a:t>)</a:t>
            </a:r>
            <a:r>
              <a:rPr lang="en-US" dirty="0" smtClean="0">
                <a:solidFill>
                  <a:schemeClr val="tx1"/>
                </a:solidFill>
              </a:rPr>
              <a:t>. </a:t>
            </a:r>
          </a:p>
          <a:p>
            <a:pPr eaLnBrk="0" fontAlgn="base" hangingPunct="0">
              <a:spcBef>
                <a:spcPct val="0"/>
              </a:spcBef>
              <a:spcAft>
                <a:spcPct val="0"/>
              </a:spcAft>
              <a:buClrTx/>
              <a:buFont typeface="Courier New" pitchFamily="49" charset="0"/>
              <a:buChar char="o"/>
              <a:tabLst>
                <a:tab pos="5095875" algn="l"/>
              </a:tabLst>
            </a:pPr>
            <a:r>
              <a:rPr lang="en-US" dirty="0" smtClean="0">
                <a:solidFill>
                  <a:schemeClr val="tx1"/>
                </a:solidFill>
              </a:rPr>
              <a:t>Pre- </a:t>
            </a:r>
            <a:r>
              <a:rPr lang="en-US" dirty="0">
                <a:solidFill>
                  <a:schemeClr val="tx1"/>
                </a:solidFill>
              </a:rPr>
              <a:t>oxygenation for 3-4 minutes with the patient holding the mask can build confidence and relive anxiety </a:t>
            </a:r>
            <a:endParaRPr lang="en-US" dirty="0">
              <a:solidFill>
                <a:schemeClr val="tx1"/>
              </a:solidFill>
              <a:ea typeface="Calibri" pitchFamily="34" charset="0"/>
              <a:cs typeface="Times New Roman" pitchFamily="18" charset="0"/>
            </a:endParaRPr>
          </a:p>
          <a:p>
            <a:pPr lvl="0" eaLnBrk="0" fontAlgn="base" hangingPunct="0">
              <a:spcBef>
                <a:spcPct val="0"/>
              </a:spcBef>
              <a:spcAft>
                <a:spcPct val="0"/>
              </a:spcAft>
              <a:buClrTx/>
              <a:buFont typeface="Courier New" pitchFamily="49" charset="0"/>
              <a:buChar char="o"/>
              <a:tabLst>
                <a:tab pos="5095875" algn="l"/>
              </a:tabLst>
            </a:pPr>
            <a:r>
              <a:rPr lang="en-US" dirty="0" smtClean="0">
                <a:solidFill>
                  <a:schemeClr val="tx1"/>
                </a:solidFill>
                <a:ea typeface="Calibri" pitchFamily="34" charset="0"/>
                <a:cs typeface="Times New Roman" pitchFamily="18" charset="0"/>
              </a:rPr>
              <a:t> RSI </a:t>
            </a:r>
            <a:r>
              <a:rPr lang="en-US" dirty="0">
                <a:solidFill>
                  <a:schemeClr val="tx1"/>
                </a:solidFill>
                <a:ea typeface="Calibri" pitchFamily="34" charset="0"/>
                <a:cs typeface="Times New Roman" pitchFamily="18" charset="0"/>
              </a:rPr>
              <a:t>and cricoid pressure</a:t>
            </a:r>
            <a:endParaRPr lang="en-US" dirty="0">
              <a:solidFill>
                <a:schemeClr val="tx1"/>
              </a:solidFill>
            </a:endParaRPr>
          </a:p>
          <a:p>
            <a:endParaRPr lang="en-US" dirty="0"/>
          </a:p>
        </p:txBody>
      </p:sp>
    </p:spTree>
    <p:extLst>
      <p:ext uri="{BB962C8B-B14F-4D97-AF65-F5344CB8AC3E}">
        <p14:creationId xmlns:p14="http://schemas.microsoft.com/office/powerpoint/2010/main" val="295825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609600"/>
            <a:ext cx="7756263" cy="1054250"/>
          </a:xfrm>
        </p:spPr>
        <p:txBody>
          <a:bodyPr/>
          <a:lstStyle/>
          <a:p>
            <a:r>
              <a:rPr lang="en-US" sz="2800" dirty="0" smtClean="0"/>
              <a:t>Cont….</a:t>
            </a:r>
            <a:endParaRPr lang="en-US" sz="2800" dirty="0"/>
          </a:p>
        </p:txBody>
      </p:sp>
      <p:sp>
        <p:nvSpPr>
          <p:cNvPr id="2" name="Content Placeholder 1"/>
          <p:cNvSpPr>
            <a:spLocks noGrp="1"/>
          </p:cNvSpPr>
          <p:nvPr>
            <p:ph idx="1"/>
          </p:nvPr>
        </p:nvSpPr>
        <p:spPr/>
        <p:txBody>
          <a:bodyPr>
            <a:normAutofit fontScale="92500" lnSpcReduction="10000"/>
          </a:bodyPr>
          <a:lstStyle/>
          <a:p>
            <a:pPr lvl="0" eaLnBrk="0" fontAlgn="base" hangingPunct="0">
              <a:spcBef>
                <a:spcPct val="0"/>
              </a:spcBef>
              <a:spcAft>
                <a:spcPct val="0"/>
              </a:spcAft>
              <a:buClrTx/>
              <a:buFont typeface="Wingdings" pitchFamily="2" charset="2"/>
              <a:buChar char="Ø"/>
              <a:tabLst>
                <a:tab pos="5095875" algn="l"/>
              </a:tabLst>
            </a:pPr>
            <a:r>
              <a:rPr lang="en-US" dirty="0" smtClean="0">
                <a:solidFill>
                  <a:schemeClr val="tx1"/>
                </a:solidFill>
                <a:latin typeface="+mj-lt"/>
                <a:ea typeface="Calibri" pitchFamily="34" charset="0"/>
                <a:cs typeface="Times New Roman" pitchFamily="18" charset="0"/>
              </a:rPr>
              <a:t>Use </a:t>
            </a:r>
            <a:r>
              <a:rPr lang="en-US" dirty="0">
                <a:solidFill>
                  <a:schemeClr val="tx1"/>
                </a:solidFill>
                <a:latin typeface="+mj-lt"/>
                <a:ea typeface="Calibri" pitchFamily="34" charset="0"/>
                <a:cs typeface="Times New Roman" pitchFamily="18" charset="0"/>
              </a:rPr>
              <a:t>of </a:t>
            </a:r>
            <a:r>
              <a:rPr lang="en-US" dirty="0" smtClean="0">
                <a:solidFill>
                  <a:schemeClr val="tx1"/>
                </a:solidFill>
                <a:latin typeface="+mj-lt"/>
                <a:ea typeface="Calibri" pitchFamily="34" charset="0"/>
                <a:cs typeface="Times New Roman" pitchFamily="18" charset="0"/>
              </a:rPr>
              <a:t>SCCH(controversial) despite</a:t>
            </a:r>
            <a:endParaRPr lang="en-US" dirty="0">
              <a:solidFill>
                <a:schemeClr val="tx1"/>
              </a:solidFill>
              <a:latin typeface="+mj-lt"/>
              <a:ea typeface="Calibri" pitchFamily="34" charset="0"/>
              <a:cs typeface="Times New Roman" pitchFamily="18" charset="0"/>
            </a:endParaRPr>
          </a:p>
          <a:p>
            <a:pPr lvl="0" algn="just" eaLnBrk="0" fontAlgn="base" hangingPunct="0">
              <a:spcBef>
                <a:spcPct val="0"/>
              </a:spcBef>
              <a:spcAft>
                <a:spcPct val="0"/>
              </a:spcAft>
              <a:buClrTx/>
              <a:buFont typeface="Arial" pitchFamily="34" charset="0"/>
              <a:buChar char="•"/>
              <a:tabLst>
                <a:tab pos="5095875" algn="l"/>
              </a:tabLst>
            </a:pPr>
            <a:r>
              <a:rPr lang="en-US" dirty="0" smtClean="0">
                <a:solidFill>
                  <a:schemeClr val="tx1"/>
                </a:solidFill>
                <a:latin typeface="+mj-lt"/>
                <a:ea typeface="Calibri" pitchFamily="34" charset="0"/>
                <a:cs typeface="Times New Roman" pitchFamily="18" charset="0"/>
              </a:rPr>
              <a:t>rapid </a:t>
            </a:r>
            <a:r>
              <a:rPr lang="en-US" dirty="0">
                <a:solidFill>
                  <a:schemeClr val="tx1"/>
                </a:solidFill>
                <a:latin typeface="+mj-lt"/>
                <a:ea typeface="Calibri" pitchFamily="34" charset="0"/>
                <a:cs typeface="Times New Roman" pitchFamily="18" charset="0"/>
              </a:rPr>
              <a:t>onset of </a:t>
            </a:r>
            <a:r>
              <a:rPr lang="en-US" dirty="0" smtClean="0">
                <a:solidFill>
                  <a:schemeClr val="tx1"/>
                </a:solidFill>
                <a:latin typeface="+mj-lt"/>
                <a:ea typeface="Calibri" pitchFamily="34" charset="0"/>
                <a:cs typeface="Times New Roman" pitchFamily="18" charset="0"/>
              </a:rPr>
              <a:t>relaxation   </a:t>
            </a:r>
          </a:p>
          <a:p>
            <a:pPr lvl="0" algn="just" eaLnBrk="0" fontAlgn="base" hangingPunct="0">
              <a:spcBef>
                <a:spcPct val="0"/>
              </a:spcBef>
              <a:spcAft>
                <a:spcPct val="0"/>
              </a:spcAft>
              <a:buClrTx/>
              <a:buFont typeface="Arial" pitchFamily="34" charset="0"/>
              <a:buChar char="•"/>
              <a:tabLst>
                <a:tab pos="5095875" algn="l"/>
              </a:tabLst>
            </a:pPr>
            <a:r>
              <a:rPr lang="en-US" dirty="0" smtClean="0">
                <a:solidFill>
                  <a:schemeClr val="tx1"/>
                </a:solidFill>
                <a:latin typeface="+mj-lt"/>
                <a:ea typeface="Calibri" pitchFamily="34" charset="0"/>
                <a:cs typeface="Times New Roman" pitchFamily="18" charset="0"/>
              </a:rPr>
              <a:t>smooth </a:t>
            </a:r>
            <a:r>
              <a:rPr lang="en-US" dirty="0">
                <a:solidFill>
                  <a:schemeClr val="tx1"/>
                </a:solidFill>
                <a:latin typeface="+mj-lt"/>
                <a:ea typeface="Calibri" pitchFamily="34" charset="0"/>
                <a:cs typeface="Times New Roman" pitchFamily="18" charset="0"/>
              </a:rPr>
              <a:t>intubating conditions</a:t>
            </a:r>
          </a:p>
          <a:p>
            <a:pPr lvl="0" algn="just" eaLnBrk="0" fontAlgn="base" hangingPunct="0">
              <a:spcBef>
                <a:spcPct val="0"/>
              </a:spcBef>
              <a:spcAft>
                <a:spcPct val="0"/>
              </a:spcAft>
              <a:buClrTx/>
              <a:buFont typeface="Arial" pitchFamily="34" charset="0"/>
              <a:buChar char="•"/>
              <a:tabLst>
                <a:tab pos="5095875" algn="l"/>
              </a:tabLst>
            </a:pPr>
            <a:r>
              <a:rPr lang="en-US" dirty="0" smtClean="0">
                <a:solidFill>
                  <a:schemeClr val="tx1"/>
                </a:solidFill>
                <a:latin typeface="+mj-lt"/>
                <a:ea typeface="Calibri" pitchFamily="34" charset="0"/>
                <a:cs typeface="Times New Roman" pitchFamily="18" charset="0"/>
              </a:rPr>
              <a:t> </a:t>
            </a:r>
            <a:r>
              <a:rPr lang="en-US" dirty="0">
                <a:solidFill>
                  <a:schemeClr val="tx1"/>
                </a:solidFill>
                <a:latin typeface="+mj-lt"/>
                <a:ea typeface="Calibri" pitchFamily="34" charset="0"/>
                <a:cs typeface="Times New Roman" pitchFamily="18" charset="0"/>
              </a:rPr>
              <a:t>short duration of action</a:t>
            </a:r>
          </a:p>
          <a:p>
            <a:pPr lvl="0" eaLnBrk="0" fontAlgn="base" hangingPunct="0">
              <a:spcBef>
                <a:spcPct val="0"/>
              </a:spcBef>
              <a:spcAft>
                <a:spcPct val="0"/>
              </a:spcAft>
              <a:buClrTx/>
              <a:buFont typeface="Wingdings" pitchFamily="2" charset="2"/>
              <a:buChar char="ü"/>
              <a:tabLst>
                <a:tab pos="5095875" algn="l"/>
              </a:tabLst>
            </a:pPr>
            <a:r>
              <a:rPr lang="en-US" dirty="0">
                <a:solidFill>
                  <a:schemeClr val="tx1"/>
                </a:solidFill>
                <a:latin typeface="+mj-lt"/>
                <a:ea typeface="Calibri" pitchFamily="34" charset="0"/>
                <a:cs typeface="Times New Roman" pitchFamily="18" charset="0"/>
              </a:rPr>
              <a:t>Induction agents all except ketamine and </a:t>
            </a:r>
            <a:r>
              <a:rPr lang="en-US" dirty="0" err="1">
                <a:solidFill>
                  <a:schemeClr val="tx1"/>
                </a:solidFill>
                <a:latin typeface="+mj-lt"/>
                <a:ea typeface="Calibri" pitchFamily="34" charset="0"/>
                <a:cs typeface="Times New Roman" pitchFamily="18" charset="0"/>
              </a:rPr>
              <a:t>etomidate</a:t>
            </a:r>
            <a:endParaRPr lang="en-US" dirty="0">
              <a:solidFill>
                <a:schemeClr val="tx1"/>
              </a:solidFill>
              <a:latin typeface="+mj-lt"/>
              <a:ea typeface="Calibri" pitchFamily="34" charset="0"/>
              <a:cs typeface="Times New Roman" pitchFamily="18" charset="0"/>
            </a:endParaRPr>
          </a:p>
          <a:p>
            <a:pPr lvl="0" eaLnBrk="0" fontAlgn="base" hangingPunct="0">
              <a:spcBef>
                <a:spcPct val="0"/>
              </a:spcBef>
              <a:spcAft>
                <a:spcPct val="0"/>
              </a:spcAft>
              <a:buClrTx/>
              <a:buFont typeface="Arial" pitchFamily="34" charset="0"/>
              <a:buChar char="•"/>
              <a:tabLst>
                <a:tab pos="5095875" algn="l"/>
              </a:tabLst>
            </a:pPr>
            <a:r>
              <a:rPr lang="en-US" dirty="0">
                <a:solidFill>
                  <a:schemeClr val="tx1"/>
                </a:solidFill>
                <a:latin typeface="+mj-lt"/>
                <a:ea typeface="Calibri" pitchFamily="34" charset="0"/>
                <a:cs typeface="Times New Roman" pitchFamily="18" charset="0"/>
              </a:rPr>
              <a:t>Analgesics like </a:t>
            </a:r>
            <a:r>
              <a:rPr lang="en-US" dirty="0" smtClean="0">
                <a:solidFill>
                  <a:schemeClr val="tx1"/>
                </a:solidFill>
                <a:latin typeface="+mj-lt"/>
                <a:ea typeface="Calibri" pitchFamily="34" charset="0"/>
                <a:cs typeface="Times New Roman" pitchFamily="18" charset="0"/>
              </a:rPr>
              <a:t>fentanyl(2-3microgram/Kg),</a:t>
            </a:r>
            <a:r>
              <a:rPr lang="en-US" dirty="0" err="1" smtClean="0">
                <a:solidFill>
                  <a:schemeClr val="tx1"/>
                </a:solidFill>
                <a:latin typeface="+mj-lt"/>
                <a:ea typeface="Calibri" pitchFamily="34" charset="0"/>
                <a:cs typeface="Times New Roman" pitchFamily="18" charset="0"/>
              </a:rPr>
              <a:t>remifentanyl</a:t>
            </a:r>
            <a:r>
              <a:rPr lang="en-US" dirty="0" smtClean="0">
                <a:solidFill>
                  <a:schemeClr val="tx1"/>
                </a:solidFill>
                <a:latin typeface="+mj-lt"/>
                <a:ea typeface="Calibri" pitchFamily="34" charset="0"/>
                <a:cs typeface="Times New Roman" pitchFamily="18" charset="0"/>
              </a:rPr>
              <a:t>(0.7micro gram/Kg</a:t>
            </a:r>
            <a:r>
              <a:rPr lang="en-US" dirty="0" smtClean="0">
                <a:latin typeface="+mj-lt"/>
              </a:rPr>
              <a:t>  </a:t>
            </a:r>
          </a:p>
          <a:p>
            <a:pPr lvl="0" eaLnBrk="0" fontAlgn="base" hangingPunct="0">
              <a:spcBef>
                <a:spcPct val="0"/>
              </a:spcBef>
              <a:spcAft>
                <a:spcPct val="0"/>
              </a:spcAft>
              <a:buClrTx/>
              <a:buFont typeface="Wingdings" pitchFamily="2" charset="2"/>
              <a:buChar char="v"/>
              <a:tabLst>
                <a:tab pos="5095875" algn="l"/>
              </a:tabLst>
            </a:pPr>
            <a:r>
              <a:rPr lang="en-US" dirty="0" smtClean="0">
                <a:solidFill>
                  <a:srgbClr val="FF0000"/>
                </a:solidFill>
              </a:rPr>
              <a:t>Avoid awake intubation as it causes expulsion of the eye contents by increasing IOP</a:t>
            </a:r>
            <a:endParaRPr lang="en-US" dirty="0">
              <a:solidFill>
                <a:srgbClr val="FF0000"/>
              </a:solidFill>
              <a:latin typeface="+mj-lt"/>
            </a:endParaRPr>
          </a:p>
        </p:txBody>
      </p:sp>
    </p:spTree>
    <p:extLst>
      <p:ext uri="{BB962C8B-B14F-4D97-AF65-F5344CB8AC3E}">
        <p14:creationId xmlns:p14="http://schemas.microsoft.com/office/powerpoint/2010/main" val="600002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Induction summary(controversial)</a:t>
            </a:r>
            <a:endParaRPr lang="en-US" sz="2800" dirty="0"/>
          </a:p>
        </p:txBody>
      </p:sp>
      <p:sp>
        <p:nvSpPr>
          <p:cNvPr id="2" name="Content Placeholder 1"/>
          <p:cNvSpPr>
            <a:spLocks noGrp="1"/>
          </p:cNvSpPr>
          <p:nvPr>
            <p:ph idx="1"/>
          </p:nvPr>
        </p:nvSpPr>
        <p:spPr>
          <a:xfrm>
            <a:off x="457200" y="2294385"/>
            <a:ext cx="8077199" cy="4182615"/>
          </a:xfrm>
        </p:spPr>
        <p:txBody>
          <a:bodyPr>
            <a:normAutofit fontScale="92500" lnSpcReduction="20000"/>
          </a:bodyPr>
          <a:lstStyle/>
          <a:p>
            <a:r>
              <a:rPr lang="en-US" dirty="0" smtClean="0"/>
              <a:t>Aspiration prophylaxis if not given preoperatively</a:t>
            </a:r>
            <a:r>
              <a:rPr lang="en-US" dirty="0" smtClean="0">
                <a:sym typeface="Wingdings" pitchFamily="2" charset="2"/>
              </a:rPr>
              <a:t> </a:t>
            </a:r>
            <a:r>
              <a:rPr lang="en-US" dirty="0" err="1" smtClean="0"/>
              <a:t>preoygenation</a:t>
            </a:r>
            <a:r>
              <a:rPr lang="en-US" dirty="0" smtClean="0"/>
              <a:t>  </a:t>
            </a:r>
            <a:r>
              <a:rPr lang="en-US" dirty="0" smtClean="0">
                <a:sym typeface="Wingdings" pitchFamily="2" charset="2"/>
              </a:rPr>
              <a:t></a:t>
            </a:r>
            <a:r>
              <a:rPr lang="en-US" dirty="0" smtClean="0"/>
              <a:t>  IV </a:t>
            </a:r>
            <a:r>
              <a:rPr lang="en-US" dirty="0" err="1" smtClean="0"/>
              <a:t>lidocaine</a:t>
            </a:r>
            <a:r>
              <a:rPr lang="en-US" dirty="0" smtClean="0"/>
              <a:t>(1-1.5 mg/kg </a:t>
            </a:r>
            <a:r>
              <a:rPr lang="en-US" dirty="0" smtClean="0">
                <a:sym typeface="Wingdings" pitchFamily="2" charset="2"/>
              </a:rPr>
              <a:t></a:t>
            </a:r>
            <a:r>
              <a:rPr lang="en-US" dirty="0" smtClean="0"/>
              <a:t>    fentanyl (2-3microgram/kg  )  </a:t>
            </a:r>
            <a:r>
              <a:rPr lang="en-US" dirty="0" smtClean="0">
                <a:sym typeface="Wingdings" pitchFamily="2" charset="2"/>
              </a:rPr>
              <a:t></a:t>
            </a:r>
            <a:r>
              <a:rPr lang="en-US" dirty="0" smtClean="0"/>
              <a:t>  </a:t>
            </a:r>
            <a:r>
              <a:rPr lang="en-US" dirty="0" err="1" smtClean="0"/>
              <a:t>labetolol</a:t>
            </a:r>
            <a:r>
              <a:rPr lang="en-US" dirty="0" smtClean="0"/>
              <a:t> (5-10 mg )or </a:t>
            </a:r>
            <a:r>
              <a:rPr lang="en-US" dirty="0"/>
              <a:t>atenolol (0.1 mg/kg </a:t>
            </a:r>
            <a:r>
              <a:rPr lang="en-US" dirty="0" smtClean="0"/>
              <a:t>IV) </a:t>
            </a:r>
            <a:r>
              <a:rPr lang="en-US" dirty="0" smtClean="0">
                <a:sym typeface="Wingdings" pitchFamily="2" charset="2"/>
              </a:rPr>
              <a:t></a:t>
            </a:r>
            <a:r>
              <a:rPr lang="en-US" dirty="0" smtClean="0"/>
              <a:t>    </a:t>
            </a:r>
            <a:r>
              <a:rPr lang="en-US" dirty="0" err="1" smtClean="0"/>
              <a:t>defasiculating</a:t>
            </a:r>
            <a:r>
              <a:rPr lang="en-US" dirty="0" smtClean="0"/>
              <a:t> ( priming) dose of NDMR </a:t>
            </a:r>
            <a:r>
              <a:rPr lang="en-US" dirty="0" smtClean="0">
                <a:sym typeface="Wingdings" pitchFamily="2" charset="2"/>
              </a:rPr>
              <a:t></a:t>
            </a:r>
            <a:r>
              <a:rPr lang="en-US" dirty="0" err="1" smtClean="0"/>
              <a:t>thiopentone</a:t>
            </a:r>
            <a:r>
              <a:rPr lang="en-US" dirty="0" smtClean="0"/>
              <a:t>(3-6mg/kg)/</a:t>
            </a:r>
            <a:r>
              <a:rPr lang="en-US" dirty="0" err="1" smtClean="0"/>
              <a:t>propofol</a:t>
            </a:r>
            <a:r>
              <a:rPr lang="en-US" dirty="0" smtClean="0"/>
              <a:t> (2.5 mg/kg)</a:t>
            </a:r>
            <a:r>
              <a:rPr lang="en-US" dirty="0" smtClean="0">
                <a:sym typeface="Wingdings" pitchFamily="2" charset="2"/>
              </a:rPr>
              <a:t></a:t>
            </a:r>
            <a:r>
              <a:rPr lang="en-US" dirty="0" smtClean="0"/>
              <a:t>RSI and maintain cricoid pressure </a:t>
            </a:r>
            <a:r>
              <a:rPr lang="en-US" dirty="0" smtClean="0">
                <a:sym typeface="Wingdings" pitchFamily="2" charset="2"/>
              </a:rPr>
              <a:t></a:t>
            </a:r>
            <a:r>
              <a:rPr lang="en-US" dirty="0" smtClean="0"/>
              <a:t>intubating dose of </a:t>
            </a:r>
            <a:r>
              <a:rPr lang="en-US" dirty="0" err="1" smtClean="0"/>
              <a:t>sux</a:t>
            </a:r>
            <a:r>
              <a:rPr lang="en-US" dirty="0" smtClean="0"/>
              <a:t>(controversial)or NDMR</a:t>
            </a:r>
          </a:p>
          <a:p>
            <a:r>
              <a:rPr lang="en-US" dirty="0" smtClean="0"/>
              <a:t>Always  GA  </a:t>
            </a:r>
            <a:endParaRPr lang="en-US" dirty="0"/>
          </a:p>
        </p:txBody>
      </p:sp>
    </p:spTree>
    <p:extLst>
      <p:ext uri="{BB962C8B-B14F-4D97-AF65-F5344CB8AC3E}">
        <p14:creationId xmlns:p14="http://schemas.microsoft.com/office/powerpoint/2010/main" val="3809297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Maintenance and intra operative management</a:t>
            </a:r>
            <a:r>
              <a:rPr lang="en-US" sz="3200" dirty="0"/>
              <a:t/>
            </a:r>
            <a:br>
              <a:rPr lang="en-US" sz="3200" dirty="0"/>
            </a:br>
            <a:endParaRPr lang="en-US" sz="3200" dirty="0"/>
          </a:p>
        </p:txBody>
      </p:sp>
      <p:sp>
        <p:nvSpPr>
          <p:cNvPr id="2" name="Content Placeholder 1"/>
          <p:cNvSpPr>
            <a:spLocks noGrp="1"/>
          </p:cNvSpPr>
          <p:nvPr>
            <p:ph idx="1"/>
          </p:nvPr>
        </p:nvSpPr>
        <p:spPr/>
        <p:txBody>
          <a:bodyPr>
            <a:normAutofit/>
          </a:bodyPr>
          <a:lstStyle/>
          <a:p>
            <a:pPr lvl="0"/>
            <a:r>
              <a:rPr lang="en-US" dirty="0" smtClean="0"/>
              <a:t>adequate depth </a:t>
            </a:r>
            <a:r>
              <a:rPr lang="en-US" dirty="0"/>
              <a:t>of anesthesia </a:t>
            </a:r>
            <a:r>
              <a:rPr lang="en-US" dirty="0" smtClean="0"/>
              <a:t>to avoid movement </a:t>
            </a:r>
            <a:r>
              <a:rPr lang="en-US" dirty="0"/>
              <a:t>or coughing.</a:t>
            </a:r>
          </a:p>
          <a:p>
            <a:pPr lvl="0"/>
            <a:r>
              <a:rPr lang="en-US" dirty="0" smtClean="0"/>
              <a:t> document neuromuscular </a:t>
            </a:r>
            <a:r>
              <a:rPr lang="en-US" dirty="0"/>
              <a:t>blockade with a train-of-four response to prevent coughing caused by accidental </a:t>
            </a:r>
            <a:r>
              <a:rPr lang="en-US" dirty="0" err="1"/>
              <a:t>carinal</a:t>
            </a:r>
            <a:r>
              <a:rPr lang="en-US" dirty="0"/>
              <a:t> stimulation.</a:t>
            </a:r>
          </a:p>
          <a:p>
            <a:pPr lvl="0"/>
            <a:r>
              <a:rPr lang="en-US" dirty="0"/>
              <a:t>A good monitoring of vital </a:t>
            </a:r>
            <a:r>
              <a:rPr lang="en-US" dirty="0" smtClean="0"/>
              <a:t>signs. </a:t>
            </a:r>
            <a:endParaRPr lang="en-US" dirty="0"/>
          </a:p>
          <a:p>
            <a:pPr lvl="0"/>
            <a:r>
              <a:rPr lang="en-US" dirty="0" smtClean="0"/>
              <a:t> controlled </a:t>
            </a:r>
            <a:r>
              <a:rPr lang="en-US" dirty="0"/>
              <a:t>ventilation </a:t>
            </a:r>
            <a:r>
              <a:rPr lang="en-US" dirty="0" smtClean="0"/>
              <a:t> with  </a:t>
            </a:r>
            <a:r>
              <a:rPr lang="en-US" dirty="0"/>
              <a:t>normal </a:t>
            </a:r>
            <a:r>
              <a:rPr lang="en-US" dirty="0" smtClean="0"/>
              <a:t> ETCo2. </a:t>
            </a:r>
          </a:p>
          <a:p>
            <a:pPr lvl="0"/>
            <a:r>
              <a:rPr lang="en-US" dirty="0" smtClean="0"/>
              <a:t>A </a:t>
            </a:r>
            <a:r>
              <a:rPr lang="en-US" dirty="0"/>
              <a:t>little head up </a:t>
            </a:r>
            <a:r>
              <a:rPr lang="en-US" dirty="0" smtClean="0"/>
              <a:t>tilt.</a:t>
            </a:r>
            <a:r>
              <a:rPr lang="en-US" b="1" dirty="0" smtClean="0"/>
              <a:t> </a:t>
            </a:r>
            <a:endParaRPr lang="en-US" dirty="0"/>
          </a:p>
          <a:p>
            <a:endParaRPr lang="en-US" dirty="0"/>
          </a:p>
        </p:txBody>
      </p:sp>
    </p:spTree>
    <p:extLst>
      <p:ext uri="{BB962C8B-B14F-4D97-AF65-F5344CB8AC3E}">
        <p14:creationId xmlns:p14="http://schemas.microsoft.com/office/powerpoint/2010/main" val="1321338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marL="365760" lvl="0" indent="-365760">
              <a:spcBef>
                <a:spcPct val="20000"/>
              </a:spcBef>
            </a:pPr>
            <a:r>
              <a:rPr lang="en-US" sz="3200" b="1" dirty="0">
                <a:solidFill>
                  <a:prstClr val="black">
                    <a:lumMod val="85000"/>
                    <a:lumOff val="15000"/>
                  </a:prstClr>
                </a:solidFill>
                <a:ea typeface="+mn-ea"/>
                <a:cs typeface="+mn-cs"/>
              </a:rPr>
              <a:t>Special Considerations during </a:t>
            </a:r>
            <a:r>
              <a:rPr lang="en-US" sz="3200" b="1" dirty="0" err="1">
                <a:solidFill>
                  <a:prstClr val="black">
                    <a:lumMod val="85000"/>
                    <a:lumOff val="15000"/>
                  </a:prstClr>
                </a:solidFill>
                <a:ea typeface="+mn-ea"/>
                <a:cs typeface="+mn-cs"/>
              </a:rPr>
              <a:t>Extubation</a:t>
            </a:r>
            <a:r>
              <a:rPr lang="en-US" sz="3200" b="1" dirty="0">
                <a:solidFill>
                  <a:prstClr val="black">
                    <a:lumMod val="85000"/>
                    <a:lumOff val="15000"/>
                  </a:prstClr>
                </a:solidFill>
                <a:ea typeface="+mn-ea"/>
                <a:cs typeface="+mn-cs"/>
              </a:rPr>
              <a:t> and Emergence</a:t>
            </a:r>
            <a:r>
              <a:rPr lang="en-US" sz="3200" dirty="0">
                <a:solidFill>
                  <a:prstClr val="black">
                    <a:lumMod val="85000"/>
                    <a:lumOff val="15000"/>
                  </a:prstClr>
                </a:solidFill>
                <a:ea typeface="+mn-ea"/>
                <a:cs typeface="+mn-cs"/>
              </a:rPr>
              <a:t/>
            </a:r>
            <a:br>
              <a:rPr lang="en-US" sz="3200" dirty="0">
                <a:solidFill>
                  <a:prstClr val="black">
                    <a:lumMod val="85000"/>
                    <a:lumOff val="15000"/>
                  </a:prstClr>
                </a:solidFill>
                <a:ea typeface="+mn-ea"/>
                <a:cs typeface="+mn-cs"/>
              </a:rPr>
            </a:br>
            <a:endParaRPr lang="en-US" sz="3200" dirty="0"/>
          </a:p>
        </p:txBody>
      </p:sp>
      <p:sp>
        <p:nvSpPr>
          <p:cNvPr id="2" name="Content Placeholder 1"/>
          <p:cNvSpPr>
            <a:spLocks noGrp="1"/>
          </p:cNvSpPr>
          <p:nvPr>
            <p:ph idx="1"/>
          </p:nvPr>
        </p:nvSpPr>
        <p:spPr/>
        <p:txBody>
          <a:bodyPr>
            <a:normAutofit lnSpcReduction="10000"/>
          </a:bodyPr>
          <a:lstStyle/>
          <a:p>
            <a:r>
              <a:rPr lang="en-US" dirty="0"/>
              <a:t>smooth emergence </a:t>
            </a:r>
          </a:p>
          <a:p>
            <a:pPr>
              <a:buFont typeface="Wingdings" pitchFamily="2" charset="2"/>
              <a:buChar char="§"/>
            </a:pPr>
            <a:r>
              <a:rPr lang="en-US" dirty="0" smtClean="0"/>
              <a:t> </a:t>
            </a:r>
            <a:r>
              <a:rPr lang="en-US" dirty="0"/>
              <a:t>aided by administering an </a:t>
            </a:r>
            <a:r>
              <a:rPr lang="en-US" dirty="0" err="1" smtClean="0"/>
              <a:t>antiemetics</a:t>
            </a:r>
            <a:r>
              <a:rPr lang="en-US" dirty="0" smtClean="0"/>
              <a:t> 30 </a:t>
            </a:r>
            <a:r>
              <a:rPr lang="en-US" dirty="0"/>
              <a:t>minutes before the end of operation or during surgery and </a:t>
            </a:r>
          </a:p>
          <a:p>
            <a:pPr>
              <a:buFont typeface="Wingdings" pitchFamily="2" charset="2"/>
              <a:buChar char="§"/>
            </a:pPr>
            <a:r>
              <a:rPr lang="en-US" dirty="0"/>
              <a:t>by </a:t>
            </a:r>
            <a:r>
              <a:rPr lang="en-US" dirty="0" smtClean="0"/>
              <a:t> </a:t>
            </a:r>
            <a:r>
              <a:rPr lang="en-US" dirty="0" err="1"/>
              <a:t>lidocaine</a:t>
            </a:r>
            <a:r>
              <a:rPr lang="en-US" dirty="0"/>
              <a:t> </a:t>
            </a:r>
            <a:r>
              <a:rPr lang="en-US" dirty="0" smtClean="0"/>
              <a:t> </a:t>
            </a:r>
            <a:r>
              <a:rPr lang="en-US" dirty="0"/>
              <a:t>or </a:t>
            </a:r>
            <a:r>
              <a:rPr lang="en-US" dirty="0" err="1"/>
              <a:t>remifentanil</a:t>
            </a:r>
            <a:r>
              <a:rPr lang="en-US" dirty="0"/>
              <a:t> (0.5 mg/kg IV) </a:t>
            </a:r>
            <a:r>
              <a:rPr lang="en-US" dirty="0" smtClean="0"/>
              <a:t>  </a:t>
            </a:r>
            <a:r>
              <a:rPr lang="en-US" dirty="0"/>
              <a:t>5 minutes before the patient awakens</a:t>
            </a:r>
          </a:p>
          <a:p>
            <a:pPr lvl="0"/>
            <a:r>
              <a:rPr lang="en-US" dirty="0" smtClean="0"/>
              <a:t>Patients </a:t>
            </a:r>
            <a:r>
              <a:rPr lang="en-US" dirty="0"/>
              <a:t>at risk for aspiration during induction are also at risk during </a:t>
            </a:r>
            <a:r>
              <a:rPr lang="en-US" dirty="0" err="1"/>
              <a:t>extubation</a:t>
            </a:r>
            <a:r>
              <a:rPr lang="en-US" dirty="0"/>
              <a:t> and emergence</a:t>
            </a:r>
            <a:r>
              <a:rPr lang="en-US" dirty="0" smtClean="0"/>
              <a:t>.</a:t>
            </a:r>
            <a:endParaRPr lang="en-US" dirty="0"/>
          </a:p>
          <a:p>
            <a:pPr lvl="0">
              <a:buNone/>
            </a:pPr>
            <a:endParaRPr lang="en-US" dirty="0"/>
          </a:p>
        </p:txBody>
      </p:sp>
    </p:spTree>
    <p:extLst>
      <p:ext uri="{BB962C8B-B14F-4D97-AF65-F5344CB8AC3E}">
        <p14:creationId xmlns:p14="http://schemas.microsoft.com/office/powerpoint/2010/main" val="3536151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Cont….</a:t>
            </a:r>
            <a:endParaRPr lang="en-US" sz="2800" dirty="0"/>
          </a:p>
        </p:txBody>
      </p:sp>
      <p:sp>
        <p:nvSpPr>
          <p:cNvPr id="2" name="Content Placeholder 1"/>
          <p:cNvSpPr>
            <a:spLocks noGrp="1"/>
          </p:cNvSpPr>
          <p:nvPr>
            <p:ph idx="1"/>
          </p:nvPr>
        </p:nvSpPr>
        <p:spPr/>
        <p:txBody>
          <a:bodyPr>
            <a:normAutofit fontScale="92500"/>
          </a:bodyPr>
          <a:lstStyle/>
          <a:p>
            <a:pPr lvl="0">
              <a:buFont typeface="Wingdings" pitchFamily="2" charset="2"/>
              <a:buChar char="ü"/>
            </a:pPr>
            <a:r>
              <a:rPr lang="en-US" dirty="0"/>
              <a:t>Therefore, </a:t>
            </a:r>
            <a:r>
              <a:rPr lang="en-US" dirty="0" err="1"/>
              <a:t>extubation</a:t>
            </a:r>
            <a:r>
              <a:rPr lang="en-US" dirty="0"/>
              <a:t> must be delayed until the patient is awake and has intact airway </a:t>
            </a:r>
            <a:r>
              <a:rPr lang="en-US" dirty="0" smtClean="0"/>
              <a:t>reflexes.</a:t>
            </a:r>
            <a:endParaRPr lang="en-US" dirty="0"/>
          </a:p>
          <a:p>
            <a:pPr lvl="0">
              <a:buFont typeface="Wingdings" pitchFamily="2" charset="2"/>
              <a:buChar char="§"/>
            </a:pPr>
            <a:r>
              <a:rPr lang="en-US" dirty="0"/>
              <a:t>Deep </a:t>
            </a:r>
            <a:r>
              <a:rPr lang="en-US" dirty="0" err="1"/>
              <a:t>extubation</a:t>
            </a:r>
            <a:r>
              <a:rPr lang="en-US" dirty="0"/>
              <a:t> increases the risk for vomiting and aspiration.</a:t>
            </a:r>
          </a:p>
          <a:p>
            <a:pPr lvl="0">
              <a:buFont typeface="Wingdings" pitchFamily="2" charset="2"/>
              <a:buChar char="ü"/>
            </a:pPr>
            <a:r>
              <a:rPr lang="en-US" dirty="0"/>
              <a:t>Therefore, the trachea should be </a:t>
            </a:r>
            <a:r>
              <a:rPr lang="en-US" dirty="0" err="1"/>
              <a:t>extubated</a:t>
            </a:r>
            <a:r>
              <a:rPr lang="en-US" dirty="0"/>
              <a:t> while the patient is awake, breathing spontaneously, and receiving oxygen in the lateral position as well as the patient‘s head is to the side</a:t>
            </a:r>
          </a:p>
        </p:txBody>
      </p:sp>
    </p:spTree>
    <p:extLst>
      <p:ext uri="{BB962C8B-B14F-4D97-AF65-F5344CB8AC3E}">
        <p14:creationId xmlns:p14="http://schemas.microsoft.com/office/powerpoint/2010/main" val="1183557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b="1" dirty="0" smtClean="0"/>
              <a:t>Special care  in children</a:t>
            </a:r>
            <a:r>
              <a:rPr lang="en-US" sz="2800" dirty="0" smtClean="0"/>
              <a:t/>
            </a:r>
            <a:br>
              <a:rPr lang="en-US" sz="2800" dirty="0" smtClean="0"/>
            </a:br>
            <a:endParaRPr lang="en-US" sz="2800" dirty="0"/>
          </a:p>
        </p:txBody>
      </p:sp>
      <p:sp>
        <p:nvSpPr>
          <p:cNvPr id="2" name="Content Placeholder 1"/>
          <p:cNvSpPr>
            <a:spLocks noGrp="1"/>
          </p:cNvSpPr>
          <p:nvPr>
            <p:ph idx="1"/>
          </p:nvPr>
        </p:nvSpPr>
        <p:spPr/>
        <p:txBody>
          <a:bodyPr>
            <a:normAutofit lnSpcReduction="10000"/>
          </a:bodyPr>
          <a:lstStyle/>
          <a:p>
            <a:pPr>
              <a:buFont typeface="Courier New" pitchFamily="49" charset="0"/>
              <a:buChar char="o"/>
            </a:pPr>
            <a:r>
              <a:rPr lang="en-US" dirty="0" smtClean="0"/>
              <a:t>Special care is needed in the children having open eye injury.   </a:t>
            </a:r>
          </a:p>
          <a:p>
            <a:r>
              <a:rPr lang="en-US" dirty="0" smtClean="0"/>
              <a:t>Avoid narcotics  if associated  head injury.</a:t>
            </a:r>
          </a:p>
          <a:p>
            <a:r>
              <a:rPr lang="en-US" dirty="0" smtClean="0"/>
              <a:t>crying, rubbing of the eyes, anxiety  should be avoided. </a:t>
            </a:r>
          </a:p>
          <a:p>
            <a:r>
              <a:rPr lang="en-US" dirty="0" smtClean="0"/>
              <a:t>They  should be nicely sedated in the preoperative period; but avoid hypoxia.</a:t>
            </a:r>
          </a:p>
          <a:p>
            <a:r>
              <a:rPr lang="en-US" dirty="0" smtClean="0"/>
              <a:t>Close and special monitoring in the post anesthesia care unit.</a:t>
            </a:r>
            <a:endParaRPr lang="en-US" dirty="0"/>
          </a:p>
        </p:txBody>
      </p:sp>
    </p:spTree>
    <p:extLst>
      <p:ext uri="{BB962C8B-B14F-4D97-AF65-F5344CB8AC3E}">
        <p14:creationId xmlns:p14="http://schemas.microsoft.com/office/powerpoint/2010/main" val="2272155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Cont</a:t>
            </a:r>
            <a:r>
              <a:rPr lang="en-US" dirty="0" smtClean="0"/>
              <a:t>…</a:t>
            </a:r>
            <a:endParaRPr lang="en-US" dirty="0"/>
          </a:p>
        </p:txBody>
      </p:sp>
      <p:sp>
        <p:nvSpPr>
          <p:cNvPr id="2" name="Content Placeholder 1"/>
          <p:cNvSpPr>
            <a:spLocks noGrp="1"/>
          </p:cNvSpPr>
          <p:nvPr>
            <p:ph idx="1"/>
          </p:nvPr>
        </p:nvSpPr>
        <p:spPr/>
        <p:txBody>
          <a:bodyPr>
            <a:normAutofit/>
          </a:bodyPr>
          <a:lstStyle/>
          <a:p>
            <a:r>
              <a:rPr lang="en-US" dirty="0" smtClean="0"/>
              <a:t>Analgesic along with anti-emetic .</a:t>
            </a:r>
          </a:p>
          <a:p>
            <a:r>
              <a:rPr lang="en-US" dirty="0" smtClean="0"/>
              <a:t>The  iv access should be made gently by topical application of </a:t>
            </a:r>
            <a:r>
              <a:rPr lang="en-US" dirty="0" err="1" smtClean="0"/>
              <a:t>anaesthetic</a:t>
            </a:r>
            <a:r>
              <a:rPr lang="en-US" dirty="0" smtClean="0"/>
              <a:t> cream or gentle induction of </a:t>
            </a:r>
            <a:r>
              <a:rPr lang="en-US" dirty="0" err="1" smtClean="0"/>
              <a:t>anaesthesia</a:t>
            </a:r>
            <a:r>
              <a:rPr lang="en-US" dirty="0" smtClean="0"/>
              <a:t> by mask (with 7 to 8 % of </a:t>
            </a:r>
            <a:r>
              <a:rPr lang="en-US" dirty="0" err="1" smtClean="0"/>
              <a:t>sevoflurane</a:t>
            </a:r>
            <a:r>
              <a:rPr lang="en-US" dirty="0" smtClean="0"/>
              <a:t>) with good pre-oxygenation.</a:t>
            </a:r>
          </a:p>
          <a:p>
            <a:endParaRPr lang="en-US" dirty="0" smtClean="0"/>
          </a:p>
          <a:p>
            <a:pPr>
              <a:buNone/>
            </a:pPr>
            <a:endParaRPr lang="en-US" dirty="0"/>
          </a:p>
        </p:txBody>
      </p:sp>
    </p:spTree>
    <p:extLst>
      <p:ext uri="{BB962C8B-B14F-4D97-AF65-F5344CB8AC3E}">
        <p14:creationId xmlns:p14="http://schemas.microsoft.com/office/powerpoint/2010/main" val="2076929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marL="365760" lvl="0" indent="-365760">
              <a:spcBef>
                <a:spcPct val="20000"/>
              </a:spcBef>
            </a:pPr>
            <a:r>
              <a:rPr lang="en-US" sz="2800" dirty="0">
                <a:solidFill>
                  <a:prstClr val="black">
                    <a:lumMod val="85000"/>
                    <a:lumOff val="15000"/>
                  </a:prstClr>
                </a:solidFill>
                <a:ea typeface="+mn-ea"/>
                <a:cs typeface="+mn-cs"/>
              </a:rPr>
              <a:t>Postoperative management</a:t>
            </a:r>
            <a:br>
              <a:rPr lang="en-US" sz="2800" dirty="0">
                <a:solidFill>
                  <a:prstClr val="black">
                    <a:lumMod val="85000"/>
                    <a:lumOff val="15000"/>
                  </a:prstClr>
                </a:solidFill>
                <a:ea typeface="+mn-ea"/>
                <a:cs typeface="+mn-cs"/>
              </a:rPr>
            </a:br>
            <a:r>
              <a:rPr lang="en-US" sz="2400" dirty="0">
                <a:solidFill>
                  <a:prstClr val="black">
                    <a:lumMod val="85000"/>
                    <a:lumOff val="15000"/>
                  </a:prstClr>
                </a:solidFill>
                <a:ea typeface="+mn-ea"/>
                <a:cs typeface="+mn-cs"/>
              </a:rPr>
              <a:t> </a:t>
            </a:r>
            <a:br>
              <a:rPr lang="en-US" sz="2400" dirty="0">
                <a:solidFill>
                  <a:prstClr val="black">
                    <a:lumMod val="85000"/>
                    <a:lumOff val="15000"/>
                  </a:prstClr>
                </a:solidFill>
                <a:ea typeface="+mn-ea"/>
                <a:cs typeface="+mn-cs"/>
              </a:rPr>
            </a:br>
            <a:endParaRPr lang="en-US" dirty="0"/>
          </a:p>
        </p:txBody>
      </p:sp>
      <p:sp>
        <p:nvSpPr>
          <p:cNvPr id="2" name="Content Placeholder 1"/>
          <p:cNvSpPr>
            <a:spLocks noGrp="1"/>
          </p:cNvSpPr>
          <p:nvPr>
            <p:ph idx="1"/>
          </p:nvPr>
        </p:nvSpPr>
        <p:spPr/>
        <p:txBody>
          <a:bodyPr/>
          <a:lstStyle/>
          <a:p>
            <a:r>
              <a:rPr lang="en-US" dirty="0"/>
              <a:t>avoid Pain in the </a:t>
            </a:r>
            <a:r>
              <a:rPr lang="en-US" dirty="0" smtClean="0"/>
              <a:t>pop period  </a:t>
            </a:r>
            <a:endParaRPr lang="en-US" dirty="0"/>
          </a:p>
          <a:p>
            <a:r>
              <a:rPr lang="en-US" dirty="0" smtClean="0"/>
              <a:t> Analgesia : </a:t>
            </a:r>
            <a:r>
              <a:rPr lang="en-US" dirty="0" err="1" smtClean="0"/>
              <a:t>paracetamol</a:t>
            </a:r>
            <a:r>
              <a:rPr lang="en-US" dirty="0" smtClean="0"/>
              <a:t>/codeine  and </a:t>
            </a:r>
            <a:r>
              <a:rPr lang="en-US" dirty="0"/>
              <a:t>oral/ rectal </a:t>
            </a:r>
            <a:r>
              <a:rPr lang="en-US" dirty="0" err="1"/>
              <a:t>diclofenac</a:t>
            </a:r>
            <a:r>
              <a:rPr lang="en-US" dirty="0" smtClean="0"/>
              <a:t>.</a:t>
            </a:r>
          </a:p>
          <a:p>
            <a:pPr lvl="0"/>
            <a:r>
              <a:rPr lang="en-US" dirty="0"/>
              <a:t>close monitoring in the </a:t>
            </a:r>
            <a:r>
              <a:rPr lang="en-US" dirty="0" smtClean="0"/>
              <a:t> PACU is essential</a:t>
            </a:r>
          </a:p>
          <a:p>
            <a:pPr lvl="0"/>
            <a:r>
              <a:rPr lang="en-US" dirty="0" smtClean="0">
                <a:solidFill>
                  <a:schemeClr val="tx1">
                    <a:lumMod val="95000"/>
                    <a:lumOff val="5000"/>
                  </a:schemeClr>
                </a:solidFill>
                <a:latin typeface="+mj-lt"/>
                <a:ea typeface="Calibri" pitchFamily="34" charset="0"/>
                <a:cs typeface="Times New Roman" pitchFamily="18" charset="0"/>
              </a:rPr>
              <a:t>Minimize  PONV.</a:t>
            </a:r>
          </a:p>
          <a:p>
            <a:pPr lvl="0">
              <a:buFont typeface="Wingdings" pitchFamily="2" charset="2"/>
              <a:buChar char="v"/>
            </a:pPr>
            <a:r>
              <a:rPr lang="en-US" dirty="0" smtClean="0">
                <a:solidFill>
                  <a:schemeClr val="tx1">
                    <a:lumMod val="95000"/>
                    <a:lumOff val="5000"/>
                  </a:schemeClr>
                </a:solidFill>
                <a:latin typeface="+mj-lt"/>
                <a:ea typeface="Calibri" pitchFamily="34" charset="0"/>
                <a:cs typeface="Times New Roman" pitchFamily="18" charset="0"/>
              </a:rPr>
              <a:t>Thus, prescribe </a:t>
            </a:r>
            <a:r>
              <a:rPr lang="en-US" dirty="0" err="1" smtClean="0">
                <a:solidFill>
                  <a:schemeClr val="tx1">
                    <a:lumMod val="95000"/>
                    <a:lumOff val="5000"/>
                  </a:schemeClr>
                </a:solidFill>
                <a:latin typeface="+mj-lt"/>
                <a:ea typeface="Calibri" pitchFamily="34" charset="0"/>
                <a:cs typeface="Times New Roman" pitchFamily="18" charset="0"/>
              </a:rPr>
              <a:t>antiemetics</a:t>
            </a:r>
            <a:r>
              <a:rPr lang="en-US" dirty="0" smtClean="0">
                <a:solidFill>
                  <a:schemeClr val="tx1">
                    <a:lumMod val="95000"/>
                    <a:lumOff val="5000"/>
                  </a:schemeClr>
                </a:solidFill>
                <a:latin typeface="+mj-lt"/>
                <a:ea typeface="Calibri" pitchFamily="34" charset="0"/>
                <a:cs typeface="Times New Roman" pitchFamily="18" charset="0"/>
              </a:rPr>
              <a:t> in  POP period. </a:t>
            </a:r>
            <a:endParaRPr lang="en-US" dirty="0">
              <a:solidFill>
                <a:schemeClr val="tx1">
                  <a:lumMod val="95000"/>
                  <a:lumOff val="5000"/>
                </a:schemeClr>
              </a:solidFill>
              <a:latin typeface="+mj-lt"/>
              <a:cs typeface="Arial" pitchFamily="34" charset="0"/>
            </a:endParaRPr>
          </a:p>
          <a:p>
            <a:endParaRPr lang="en-US" dirty="0" smtClean="0"/>
          </a:p>
          <a:p>
            <a:pPr lvl="0"/>
            <a:endParaRPr lang="en-US"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52144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Postoperative Considerations</a:t>
            </a:r>
            <a:br>
              <a:rPr lang="en-US" dirty="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If </a:t>
            </a:r>
            <a:r>
              <a:rPr lang="en-US" dirty="0"/>
              <a:t>there is a chance of postoperative edema involving structures that could obstruct the airway (e.g., tongue), the patient should be carefully observed and perhaps should be left </a:t>
            </a:r>
            <a:r>
              <a:rPr lang="en-US" dirty="0" smtClean="0"/>
              <a:t>intubated.</a:t>
            </a:r>
          </a:p>
          <a:p>
            <a:pPr marL="0" indent="0">
              <a:buNone/>
            </a:pPr>
            <a:r>
              <a:rPr lang="en-US" sz="2800" b="1" dirty="0" smtClean="0"/>
              <a:t>Throat </a:t>
            </a:r>
            <a:r>
              <a:rPr lang="en-US" sz="2800" b="1" dirty="0"/>
              <a:t>Packs</a:t>
            </a:r>
          </a:p>
          <a:p>
            <a:r>
              <a:rPr lang="en-US" dirty="0"/>
              <a:t>A throat pack (wet </a:t>
            </a:r>
            <a:r>
              <a:rPr lang="en-US" dirty="0" smtClean="0"/>
              <a:t>gauze) </a:t>
            </a:r>
            <a:r>
              <a:rPr lang="en-US" dirty="0"/>
              <a:t>is often used </a:t>
            </a:r>
            <a:r>
              <a:rPr lang="en-US" dirty="0" smtClean="0"/>
              <a:t> </a:t>
            </a:r>
            <a:r>
              <a:rPr lang="en-US" dirty="0"/>
              <a:t>to absorb blood that might otherwise pool in the upper airway.</a:t>
            </a:r>
          </a:p>
          <a:p>
            <a:r>
              <a:rPr lang="en-US" dirty="0" smtClean="0"/>
              <a:t>useful </a:t>
            </a:r>
            <a:r>
              <a:rPr lang="en-US" dirty="0"/>
              <a:t>during nasal operations where bleeding can be substantial and is not cleared during surgery.</a:t>
            </a:r>
          </a:p>
          <a:p>
            <a:r>
              <a:rPr lang="en-US" dirty="0"/>
              <a:t>The pack must be removed before </a:t>
            </a:r>
            <a:r>
              <a:rPr lang="en-US" dirty="0" err="1" smtClean="0"/>
              <a:t>extubation</a:t>
            </a:r>
            <a:endParaRPr lang="en-US" dirty="0" smtClean="0"/>
          </a:p>
          <a:p>
            <a:r>
              <a:rPr lang="en-US" b="1" dirty="0" smtClean="0"/>
              <a:t> </a:t>
            </a:r>
            <a:r>
              <a:rPr lang="en-US" b="1" dirty="0"/>
              <a:t>Systems to ensure removal include</a:t>
            </a:r>
            <a:r>
              <a:rPr lang="en-US" dirty="0"/>
              <a:t>:</a:t>
            </a:r>
          </a:p>
          <a:p>
            <a:pPr lvl="1"/>
            <a:r>
              <a:rPr lang="en-US" dirty="0"/>
              <a:t>Tie or tape the pack to the ETT.</a:t>
            </a:r>
          </a:p>
          <a:p>
            <a:pPr lvl="1"/>
            <a:r>
              <a:rPr lang="en-US" dirty="0"/>
              <a:t>Place an identification sticker on the ETT or patient's forehead.</a:t>
            </a:r>
          </a:p>
          <a:p>
            <a:pPr lvl="1"/>
            <a:r>
              <a:rPr lang="en-US" dirty="0"/>
              <a:t>Include the pack in the scrub nurse's count.</a:t>
            </a:r>
          </a:p>
          <a:p>
            <a:pPr lvl="1"/>
            <a:r>
              <a:rPr lang="en-US" dirty="0"/>
              <a:t>Always perform laryngoscopy prior to </a:t>
            </a:r>
            <a:r>
              <a:rPr lang="en-US" dirty="0" err="1"/>
              <a:t>extubation</a:t>
            </a:r>
            <a:endParaRPr lang="en-US" dirty="0"/>
          </a:p>
          <a:p>
            <a:endParaRPr lang="en-US" dirty="0"/>
          </a:p>
        </p:txBody>
      </p:sp>
    </p:spTree>
    <p:extLst>
      <p:ext uri="{BB962C8B-B14F-4D97-AF65-F5344CB8AC3E}">
        <p14:creationId xmlns:p14="http://schemas.microsoft.com/office/powerpoint/2010/main" val="358510759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Conclusion .</a:t>
            </a:r>
          </a:p>
        </p:txBody>
      </p:sp>
      <p:sp>
        <p:nvSpPr>
          <p:cNvPr id="2" name="Content Placeholder 1"/>
          <p:cNvSpPr>
            <a:spLocks noGrp="1"/>
          </p:cNvSpPr>
          <p:nvPr>
            <p:ph idx="1"/>
          </p:nvPr>
        </p:nvSpPr>
        <p:spPr/>
        <p:txBody>
          <a:bodyPr>
            <a:noAutofit/>
          </a:bodyPr>
          <a:lstStyle/>
          <a:p>
            <a:pPr eaLnBrk="0" fontAlgn="base" hangingPunct="0">
              <a:spcBef>
                <a:spcPct val="0"/>
              </a:spcBef>
              <a:spcAft>
                <a:spcPct val="0"/>
              </a:spcAft>
              <a:buClrTx/>
              <a:buFont typeface="Arial" pitchFamily="34" charset="0"/>
              <a:buChar char="•"/>
            </a:pPr>
            <a:r>
              <a:rPr lang="en-US" sz="2300" dirty="0" smtClean="0">
                <a:solidFill>
                  <a:schemeClr val="accent4">
                    <a:lumMod val="50000"/>
                  </a:schemeClr>
                </a:solidFill>
                <a:latin typeface="+mj-lt"/>
                <a:ea typeface="Calibri" pitchFamily="34" charset="0"/>
                <a:cs typeface="Times New Roman" pitchFamily="18" charset="0"/>
              </a:rPr>
              <a:t>Aspiration prophylaxis</a:t>
            </a:r>
          </a:p>
          <a:p>
            <a:pPr eaLnBrk="0" fontAlgn="base" hangingPunct="0">
              <a:spcBef>
                <a:spcPct val="0"/>
              </a:spcBef>
              <a:spcAft>
                <a:spcPct val="0"/>
              </a:spcAft>
              <a:buClrTx/>
              <a:buFont typeface="Arial" pitchFamily="34" charset="0"/>
              <a:buChar char="•"/>
            </a:pPr>
            <a:r>
              <a:rPr lang="en-US" sz="2300" dirty="0" smtClean="0">
                <a:solidFill>
                  <a:schemeClr val="accent4">
                    <a:lumMod val="50000"/>
                  </a:schemeClr>
                </a:solidFill>
                <a:latin typeface="+mj-lt"/>
                <a:ea typeface="Calibri" pitchFamily="34" charset="0"/>
                <a:cs typeface="Times New Roman" pitchFamily="18" charset="0"/>
              </a:rPr>
              <a:t>Give 1.5mg/kg intravenous </a:t>
            </a:r>
            <a:r>
              <a:rPr lang="en-US" sz="2300" dirty="0" err="1" smtClean="0">
                <a:solidFill>
                  <a:schemeClr val="accent4">
                    <a:lumMod val="50000"/>
                  </a:schemeClr>
                </a:solidFill>
                <a:latin typeface="+mj-lt"/>
                <a:ea typeface="Calibri" pitchFamily="34" charset="0"/>
                <a:cs typeface="Times New Roman" pitchFamily="18" charset="0"/>
              </a:rPr>
              <a:t>lidocaine</a:t>
            </a:r>
            <a:endParaRPr lang="en-US" sz="2300" dirty="0" smtClean="0">
              <a:solidFill>
                <a:schemeClr val="accent4">
                  <a:lumMod val="50000"/>
                </a:schemeClr>
              </a:solidFill>
              <a:latin typeface="+mj-lt"/>
              <a:ea typeface="Calibri" pitchFamily="34" charset="0"/>
              <a:cs typeface="Arial" pitchFamily="34" charset="0"/>
            </a:endParaRPr>
          </a:p>
          <a:p>
            <a:pPr lvl="0" eaLnBrk="0" fontAlgn="base" hangingPunct="0">
              <a:spcBef>
                <a:spcPct val="0"/>
              </a:spcBef>
              <a:spcAft>
                <a:spcPct val="0"/>
              </a:spcAft>
              <a:buClrTx/>
              <a:buFont typeface="Arial" pitchFamily="34" charset="0"/>
              <a:buChar char="•"/>
            </a:pPr>
            <a:r>
              <a:rPr lang="en-US" sz="2300" dirty="0" smtClean="0">
                <a:solidFill>
                  <a:schemeClr val="accent4">
                    <a:lumMod val="50000"/>
                  </a:schemeClr>
                </a:solidFill>
                <a:latin typeface="+mj-lt"/>
                <a:ea typeface="Calibri" pitchFamily="34" charset="0"/>
                <a:cs typeface="Times New Roman" pitchFamily="18" charset="0"/>
              </a:rPr>
              <a:t>Induction: </a:t>
            </a:r>
            <a:r>
              <a:rPr lang="en-US" sz="2300" dirty="0" err="1" smtClean="0">
                <a:solidFill>
                  <a:schemeClr val="accent4">
                    <a:lumMod val="50000"/>
                  </a:schemeClr>
                </a:solidFill>
                <a:latin typeface="+mj-lt"/>
                <a:ea typeface="Calibri" pitchFamily="34" charset="0"/>
                <a:cs typeface="Times New Roman" pitchFamily="18" charset="0"/>
              </a:rPr>
              <a:t>thiopentone</a:t>
            </a:r>
            <a:r>
              <a:rPr lang="en-US" sz="2300" dirty="0" smtClean="0">
                <a:solidFill>
                  <a:schemeClr val="accent4">
                    <a:lumMod val="50000"/>
                  </a:schemeClr>
                </a:solidFill>
                <a:latin typeface="+mj-lt"/>
                <a:ea typeface="Calibri" pitchFamily="34" charset="0"/>
                <a:cs typeface="Times New Roman" pitchFamily="18" charset="0"/>
              </a:rPr>
              <a:t> or </a:t>
            </a:r>
            <a:r>
              <a:rPr lang="en-US" sz="2300" dirty="0" err="1" smtClean="0">
                <a:solidFill>
                  <a:schemeClr val="accent4">
                    <a:lumMod val="50000"/>
                  </a:schemeClr>
                </a:solidFill>
                <a:latin typeface="+mj-lt"/>
                <a:ea typeface="Calibri" pitchFamily="34" charset="0"/>
                <a:cs typeface="Times New Roman" pitchFamily="18" charset="0"/>
              </a:rPr>
              <a:t>propofol</a:t>
            </a:r>
            <a:r>
              <a:rPr lang="en-US" sz="2300" dirty="0" smtClean="0">
                <a:solidFill>
                  <a:schemeClr val="accent4">
                    <a:lumMod val="50000"/>
                  </a:schemeClr>
                </a:solidFill>
                <a:latin typeface="+mj-lt"/>
                <a:ea typeface="Calibri" pitchFamily="34" charset="0"/>
                <a:cs typeface="Times New Roman" pitchFamily="18" charset="0"/>
              </a:rPr>
              <a:t>, </a:t>
            </a:r>
            <a:r>
              <a:rPr lang="en-US" sz="2300" dirty="0" err="1" smtClean="0">
                <a:solidFill>
                  <a:schemeClr val="accent4">
                    <a:lumMod val="50000"/>
                  </a:schemeClr>
                </a:solidFill>
                <a:latin typeface="+mj-lt"/>
                <a:ea typeface="Calibri" pitchFamily="34" charset="0"/>
                <a:cs typeface="Times New Roman" pitchFamily="18" charset="0"/>
              </a:rPr>
              <a:t>NDMRs,fentanyl</a:t>
            </a:r>
            <a:r>
              <a:rPr lang="en-US" sz="2300" dirty="0" smtClean="0">
                <a:solidFill>
                  <a:schemeClr val="accent4">
                    <a:lumMod val="50000"/>
                  </a:schemeClr>
                </a:solidFill>
                <a:latin typeface="+mj-lt"/>
                <a:ea typeface="Calibri" pitchFamily="34" charset="0"/>
                <a:cs typeface="Times New Roman" pitchFamily="18" charset="0"/>
              </a:rPr>
              <a:t> or </a:t>
            </a:r>
            <a:r>
              <a:rPr lang="en-US" sz="2300" dirty="0" err="1" smtClean="0">
                <a:solidFill>
                  <a:schemeClr val="accent4">
                    <a:lumMod val="50000"/>
                  </a:schemeClr>
                </a:solidFill>
                <a:latin typeface="+mj-lt"/>
                <a:ea typeface="Calibri" pitchFamily="34" charset="0"/>
                <a:cs typeface="Times New Roman" pitchFamily="18" charset="0"/>
              </a:rPr>
              <a:t>remifentanyl</a:t>
            </a:r>
            <a:r>
              <a:rPr lang="en-US" sz="2300" dirty="0" smtClean="0">
                <a:solidFill>
                  <a:schemeClr val="accent4">
                    <a:lumMod val="50000"/>
                  </a:schemeClr>
                </a:solidFill>
                <a:latin typeface="+mj-lt"/>
                <a:ea typeface="Calibri" pitchFamily="34" charset="0"/>
                <a:cs typeface="Times New Roman" pitchFamily="18" charset="0"/>
              </a:rPr>
              <a:t> and RSI  </a:t>
            </a:r>
            <a:endParaRPr lang="en-US" sz="2300" dirty="0">
              <a:solidFill>
                <a:schemeClr val="tx1"/>
              </a:solidFill>
              <a:latin typeface="+mj-lt"/>
              <a:ea typeface="Calibri" pitchFamily="34" charset="0"/>
              <a:cs typeface="Times New Roman" pitchFamily="18" charset="0"/>
            </a:endParaRPr>
          </a:p>
          <a:p>
            <a:pPr lvl="0" eaLnBrk="0" fontAlgn="base" hangingPunct="0">
              <a:spcBef>
                <a:spcPct val="0"/>
              </a:spcBef>
              <a:spcAft>
                <a:spcPct val="0"/>
              </a:spcAft>
              <a:buClrTx/>
              <a:buFont typeface="Arial" pitchFamily="34" charset="0"/>
              <a:buChar char="•"/>
            </a:pPr>
            <a:r>
              <a:rPr lang="en-US" sz="2300" dirty="0" smtClean="0">
                <a:latin typeface="+mj-lt"/>
              </a:rPr>
              <a:t>RA is  C/I</a:t>
            </a:r>
          </a:p>
          <a:p>
            <a:pPr lvl="0" eaLnBrk="0" fontAlgn="base" hangingPunct="0">
              <a:spcBef>
                <a:spcPct val="0"/>
              </a:spcBef>
              <a:spcAft>
                <a:spcPct val="0"/>
              </a:spcAft>
              <a:buClrTx/>
              <a:buFont typeface="Arial" pitchFamily="34" charset="0"/>
              <a:buChar char="•"/>
            </a:pPr>
            <a:r>
              <a:rPr lang="en-US" sz="2300" dirty="0" smtClean="0">
                <a:latin typeface="+mj-lt"/>
              </a:rPr>
              <a:t>Avoid awake intubation</a:t>
            </a:r>
          </a:p>
          <a:p>
            <a:pPr lvl="0" eaLnBrk="0" fontAlgn="base" hangingPunct="0">
              <a:spcBef>
                <a:spcPct val="0"/>
              </a:spcBef>
              <a:spcAft>
                <a:spcPct val="0"/>
              </a:spcAft>
              <a:buClrTx/>
              <a:buFont typeface="Arial" pitchFamily="34" charset="0"/>
              <a:buChar char="•"/>
            </a:pPr>
            <a:r>
              <a:rPr lang="en-US" sz="2300" dirty="0" smtClean="0">
                <a:latin typeface="+mj-lt"/>
              </a:rPr>
              <a:t>Avoid external pressure on the eye globe during </a:t>
            </a:r>
            <a:r>
              <a:rPr lang="en-US" sz="2300" dirty="0" err="1" smtClean="0">
                <a:latin typeface="+mj-lt"/>
              </a:rPr>
              <a:t>preoxygenation</a:t>
            </a:r>
            <a:endParaRPr lang="en-US" sz="2300" dirty="0">
              <a:latin typeface="+mj-lt"/>
            </a:endParaRPr>
          </a:p>
        </p:txBody>
      </p:sp>
    </p:spTree>
    <p:extLst>
      <p:ext uri="{BB962C8B-B14F-4D97-AF65-F5344CB8AC3E}">
        <p14:creationId xmlns:p14="http://schemas.microsoft.com/office/powerpoint/2010/main" val="1844216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Cont….</a:t>
            </a:r>
            <a:endParaRPr lang="en-US" sz="2800" dirty="0"/>
          </a:p>
        </p:txBody>
      </p:sp>
      <p:sp>
        <p:nvSpPr>
          <p:cNvPr id="2" name="Content Placeholder 1"/>
          <p:cNvSpPr>
            <a:spLocks noGrp="1"/>
          </p:cNvSpPr>
          <p:nvPr>
            <p:ph idx="1"/>
          </p:nvPr>
        </p:nvSpPr>
        <p:spPr>
          <a:xfrm>
            <a:off x="533400" y="1905000"/>
            <a:ext cx="7745505" cy="4182615"/>
          </a:xfrm>
        </p:spPr>
        <p:txBody>
          <a:bodyPr>
            <a:normAutofit fontScale="85000" lnSpcReduction="20000"/>
          </a:bodyPr>
          <a:lstStyle/>
          <a:p>
            <a:pPr eaLnBrk="0" fontAlgn="base" hangingPunct="0">
              <a:spcBef>
                <a:spcPct val="0"/>
              </a:spcBef>
              <a:spcAft>
                <a:spcPct val="0"/>
              </a:spcAft>
              <a:buClrTx/>
              <a:buFont typeface="Arial" pitchFamily="34" charset="0"/>
              <a:buChar char="•"/>
            </a:pPr>
            <a:r>
              <a:rPr lang="en-US" dirty="0" smtClean="0"/>
              <a:t>weigh </a:t>
            </a:r>
            <a:r>
              <a:rPr lang="en-US" dirty="0"/>
              <a:t>the risk of aspiration against the risk of </a:t>
            </a:r>
            <a:r>
              <a:rPr lang="en-US" dirty="0" smtClean="0"/>
              <a:t>blindness</a:t>
            </a:r>
            <a:endParaRPr lang="en-US" dirty="0" smtClean="0">
              <a:solidFill>
                <a:schemeClr val="accent4">
                  <a:lumMod val="50000"/>
                </a:schemeClr>
              </a:solidFill>
              <a:latin typeface="+mj-lt"/>
              <a:ea typeface="Calibri" pitchFamily="34" charset="0"/>
              <a:cs typeface="Times New Roman" pitchFamily="18" charset="0"/>
            </a:endParaRPr>
          </a:p>
          <a:p>
            <a:pPr lvl="0" eaLnBrk="0" fontAlgn="base" hangingPunct="0">
              <a:spcBef>
                <a:spcPct val="0"/>
              </a:spcBef>
              <a:spcAft>
                <a:spcPct val="0"/>
              </a:spcAft>
              <a:buClrTx/>
              <a:buFont typeface="Arial" pitchFamily="34" charset="0"/>
              <a:buChar char="•"/>
            </a:pPr>
            <a:r>
              <a:rPr lang="en-US" dirty="0" smtClean="0">
                <a:solidFill>
                  <a:schemeClr val="accent4">
                    <a:lumMod val="50000"/>
                  </a:schemeClr>
                </a:solidFill>
                <a:latin typeface="+mj-lt"/>
                <a:ea typeface="Calibri" pitchFamily="34" charset="0"/>
                <a:cs typeface="Times New Roman" pitchFamily="18" charset="0"/>
              </a:rPr>
              <a:t>Pretreatment with  NDMRs before </a:t>
            </a:r>
            <a:r>
              <a:rPr lang="en-US" dirty="0" err="1" smtClean="0">
                <a:solidFill>
                  <a:schemeClr val="accent4">
                    <a:lumMod val="50000"/>
                  </a:schemeClr>
                </a:solidFill>
                <a:latin typeface="+mj-lt"/>
                <a:ea typeface="Calibri" pitchFamily="34" charset="0"/>
                <a:cs typeface="Times New Roman" pitchFamily="18" charset="0"/>
              </a:rPr>
              <a:t>Scch</a:t>
            </a:r>
            <a:r>
              <a:rPr lang="en-US" dirty="0" smtClean="0">
                <a:solidFill>
                  <a:schemeClr val="accent4">
                    <a:lumMod val="50000"/>
                  </a:schemeClr>
                </a:solidFill>
                <a:latin typeface="+mj-lt"/>
                <a:ea typeface="Calibri" pitchFamily="34" charset="0"/>
                <a:cs typeface="Times New Roman" pitchFamily="18" charset="0"/>
              </a:rPr>
              <a:t>(controversy)</a:t>
            </a:r>
          </a:p>
          <a:p>
            <a:pPr lvl="0" eaLnBrk="0" fontAlgn="base" hangingPunct="0">
              <a:spcBef>
                <a:spcPct val="0"/>
              </a:spcBef>
              <a:spcAft>
                <a:spcPct val="0"/>
              </a:spcAft>
              <a:buClrTx/>
              <a:buFont typeface="Arial" pitchFamily="34" charset="0"/>
              <a:buChar char="•"/>
            </a:pPr>
            <a:r>
              <a:rPr lang="en-US" dirty="0" smtClean="0">
                <a:solidFill>
                  <a:schemeClr val="accent4">
                    <a:lumMod val="50000"/>
                  </a:schemeClr>
                </a:solidFill>
                <a:latin typeface="+mj-lt"/>
                <a:ea typeface="Calibri" pitchFamily="34" charset="0"/>
                <a:cs typeface="Times New Roman" pitchFamily="18" charset="0"/>
              </a:rPr>
              <a:t>Avoid </a:t>
            </a:r>
            <a:r>
              <a:rPr lang="en-US" dirty="0" err="1" smtClean="0">
                <a:solidFill>
                  <a:schemeClr val="accent4">
                    <a:lumMod val="50000"/>
                  </a:schemeClr>
                </a:solidFill>
                <a:latin typeface="+mj-lt"/>
                <a:ea typeface="Calibri" pitchFamily="34" charset="0"/>
                <a:cs typeface="Times New Roman" pitchFamily="18" charset="0"/>
              </a:rPr>
              <a:t>ketamine</a:t>
            </a:r>
            <a:r>
              <a:rPr lang="en-US" dirty="0" smtClean="0">
                <a:solidFill>
                  <a:schemeClr val="accent4">
                    <a:lumMod val="50000"/>
                  </a:schemeClr>
                </a:solidFill>
                <a:latin typeface="+mj-lt"/>
                <a:ea typeface="Calibri" pitchFamily="34" charset="0"/>
                <a:cs typeface="Times New Roman" pitchFamily="18" charset="0"/>
              </a:rPr>
              <a:t> and </a:t>
            </a:r>
            <a:r>
              <a:rPr lang="en-US" dirty="0" err="1" smtClean="0">
                <a:solidFill>
                  <a:schemeClr val="accent4">
                    <a:lumMod val="50000"/>
                  </a:schemeClr>
                </a:solidFill>
                <a:latin typeface="+mj-lt"/>
                <a:ea typeface="Calibri" pitchFamily="34" charset="0"/>
                <a:cs typeface="Times New Roman" pitchFamily="18" charset="0"/>
              </a:rPr>
              <a:t>etomidate</a:t>
            </a:r>
            <a:r>
              <a:rPr lang="en-US" dirty="0" smtClean="0">
                <a:solidFill>
                  <a:schemeClr val="accent4">
                    <a:lumMod val="50000"/>
                  </a:schemeClr>
                </a:solidFill>
                <a:latin typeface="+mj-lt"/>
                <a:ea typeface="Calibri" pitchFamily="34" charset="0"/>
                <a:cs typeface="Times New Roman" pitchFamily="18" charset="0"/>
              </a:rPr>
              <a:t>.</a:t>
            </a:r>
          </a:p>
          <a:p>
            <a:pPr lvl="0" eaLnBrk="0" fontAlgn="base" hangingPunct="0">
              <a:spcBef>
                <a:spcPct val="0"/>
              </a:spcBef>
              <a:spcAft>
                <a:spcPct val="0"/>
              </a:spcAft>
              <a:buClrTx/>
              <a:buFont typeface="Arial" pitchFamily="34" charset="0"/>
              <a:buChar char="•"/>
            </a:pPr>
            <a:r>
              <a:rPr lang="en-US" dirty="0" smtClean="0">
                <a:solidFill>
                  <a:schemeClr val="accent4">
                    <a:lumMod val="50000"/>
                  </a:schemeClr>
                </a:solidFill>
                <a:latin typeface="+mj-lt"/>
                <a:cs typeface="Times New Roman" pitchFamily="18" charset="0"/>
              </a:rPr>
              <a:t>Smooth emergence</a:t>
            </a:r>
            <a:endParaRPr lang="en-US" dirty="0" smtClean="0">
              <a:solidFill>
                <a:schemeClr val="accent4">
                  <a:lumMod val="50000"/>
                </a:schemeClr>
              </a:solidFill>
              <a:latin typeface="+mj-lt"/>
              <a:cs typeface="Arial" pitchFamily="34" charset="0"/>
            </a:endParaRPr>
          </a:p>
          <a:p>
            <a:pPr lvl="0" eaLnBrk="0" fontAlgn="base" hangingPunct="0">
              <a:spcBef>
                <a:spcPct val="0"/>
              </a:spcBef>
              <a:spcAft>
                <a:spcPct val="0"/>
              </a:spcAft>
              <a:buClrTx/>
              <a:buFont typeface="Arial" pitchFamily="34" charset="0"/>
              <a:buChar char="•"/>
            </a:pPr>
            <a:r>
              <a:rPr lang="en-US" dirty="0" err="1" smtClean="0">
                <a:solidFill>
                  <a:schemeClr val="accent4">
                    <a:lumMod val="50000"/>
                  </a:schemeClr>
                </a:solidFill>
                <a:latin typeface="+mj-lt"/>
                <a:ea typeface="Calibri" pitchFamily="34" charset="0"/>
                <a:cs typeface="Times New Roman" pitchFamily="18" charset="0"/>
              </a:rPr>
              <a:t>Extubate</a:t>
            </a:r>
            <a:r>
              <a:rPr lang="en-US" dirty="0" smtClean="0">
                <a:solidFill>
                  <a:schemeClr val="accent4">
                    <a:lumMod val="50000"/>
                  </a:schemeClr>
                </a:solidFill>
                <a:latin typeface="+mj-lt"/>
                <a:ea typeface="Calibri" pitchFamily="34" charset="0"/>
                <a:cs typeface="Times New Roman" pitchFamily="18" charset="0"/>
              </a:rPr>
              <a:t> at left lateral when fully awake</a:t>
            </a:r>
            <a:endParaRPr lang="en-US" dirty="0" smtClean="0">
              <a:solidFill>
                <a:schemeClr val="accent4">
                  <a:lumMod val="50000"/>
                </a:schemeClr>
              </a:solidFill>
              <a:latin typeface="+mj-lt"/>
              <a:cs typeface="Arial" pitchFamily="34" charset="0"/>
            </a:endParaRPr>
          </a:p>
          <a:p>
            <a:pPr lvl="0" eaLnBrk="0" fontAlgn="base" hangingPunct="0">
              <a:spcBef>
                <a:spcPct val="0"/>
              </a:spcBef>
              <a:spcAft>
                <a:spcPct val="0"/>
              </a:spcAft>
              <a:buClrTx/>
              <a:buFont typeface="Arial" pitchFamily="34" charset="0"/>
              <a:buChar char="•"/>
            </a:pPr>
            <a:r>
              <a:rPr lang="en-US" dirty="0" smtClean="0">
                <a:solidFill>
                  <a:schemeClr val="accent4">
                    <a:lumMod val="50000"/>
                  </a:schemeClr>
                </a:solidFill>
                <a:latin typeface="+mj-lt"/>
                <a:ea typeface="Calibri" pitchFamily="34" charset="0"/>
                <a:cs typeface="Times New Roman" pitchFamily="18" charset="0"/>
              </a:rPr>
              <a:t>Avoid  PONV</a:t>
            </a:r>
          </a:p>
          <a:p>
            <a:pPr lvl="0" eaLnBrk="0" fontAlgn="base" hangingPunct="0">
              <a:spcBef>
                <a:spcPct val="0"/>
              </a:spcBef>
              <a:spcAft>
                <a:spcPct val="0"/>
              </a:spcAft>
              <a:buClrTx/>
              <a:buFont typeface="Arial" pitchFamily="34" charset="0"/>
              <a:buChar char="•"/>
            </a:pPr>
            <a:r>
              <a:rPr lang="en-US" dirty="0" smtClean="0">
                <a:solidFill>
                  <a:schemeClr val="accent4">
                    <a:lumMod val="50000"/>
                  </a:schemeClr>
                </a:solidFill>
                <a:latin typeface="+mj-lt"/>
                <a:ea typeface="Calibri" pitchFamily="34" charset="0"/>
                <a:cs typeface="Times New Roman" pitchFamily="18" charset="0"/>
              </a:rPr>
              <a:t>Good  POP pain management</a:t>
            </a:r>
          </a:p>
          <a:p>
            <a:pPr lvl="0" eaLnBrk="0" fontAlgn="base" hangingPunct="0">
              <a:spcBef>
                <a:spcPct val="0"/>
              </a:spcBef>
              <a:spcAft>
                <a:spcPct val="0"/>
              </a:spcAft>
              <a:buClrTx/>
              <a:buNone/>
            </a:pPr>
            <a:endParaRPr lang="en-US" dirty="0" smtClean="0">
              <a:solidFill>
                <a:schemeClr val="tx1"/>
              </a:solidFill>
              <a:latin typeface="Calibri" pitchFamily="34" charset="0"/>
              <a:ea typeface="Calibri" pitchFamily="34" charset="0"/>
              <a:cs typeface="Times New Roman" pitchFamily="18" charset="0"/>
            </a:endParaRPr>
          </a:p>
          <a:p>
            <a:pPr lvl="0" eaLnBrk="0" fontAlgn="base" hangingPunct="0">
              <a:spcBef>
                <a:spcPct val="0"/>
              </a:spcBef>
              <a:spcAft>
                <a:spcPct val="0"/>
              </a:spcAft>
              <a:buClrTx/>
              <a:buNone/>
            </a:pPr>
            <a:endParaRPr lang="en-US" dirty="0" smtClean="0">
              <a:solidFill>
                <a:schemeClr val="tx1"/>
              </a:solidFill>
              <a:latin typeface="Calibri" pitchFamily="34" charset="0"/>
              <a:ea typeface="Calibri" pitchFamily="34" charset="0"/>
              <a:cs typeface="Times New Roman" pitchFamily="18" charset="0"/>
            </a:endParaRPr>
          </a:p>
          <a:p>
            <a:pPr lvl="0" eaLnBrk="0" fontAlgn="base" hangingPunct="0">
              <a:spcBef>
                <a:spcPct val="0"/>
              </a:spcBef>
              <a:spcAft>
                <a:spcPct val="0"/>
              </a:spcAft>
              <a:buClrTx/>
              <a:buNone/>
            </a:pPr>
            <a:r>
              <a:rPr lang="en-US" dirty="0" smtClean="0">
                <a:solidFill>
                  <a:schemeClr val="tx1"/>
                </a:solidFill>
                <a:latin typeface="Calibri" pitchFamily="34" charset="0"/>
                <a:ea typeface="Calibri" pitchFamily="34" charset="0"/>
                <a:cs typeface="Times New Roman" pitchFamily="18" charset="0"/>
              </a:rPr>
              <a:t> </a:t>
            </a:r>
            <a:endParaRPr lang="en-US" dirty="0" smtClean="0">
              <a:solidFill>
                <a:schemeClr val="tx1"/>
              </a:solidFill>
              <a:latin typeface="Arial" pitchFamily="34" charset="0"/>
              <a:cs typeface="Arial" pitchFamily="34" charset="0"/>
            </a:endParaRPr>
          </a:p>
          <a:p>
            <a:endParaRPr lang="en-US" dirty="0"/>
          </a:p>
        </p:txBody>
      </p:sp>
    </p:spTree>
    <p:extLst>
      <p:ext uri="{BB962C8B-B14F-4D97-AF65-F5344CB8AC3E}">
        <p14:creationId xmlns:p14="http://schemas.microsoft.com/office/powerpoint/2010/main" val="2278015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Anesthetic implication of ophthalmic  drug </a:t>
            </a:r>
            <a:endParaRPr lang="en-US" dirty="0"/>
          </a:p>
        </p:txBody>
      </p:sp>
      <p:sp>
        <p:nvSpPr>
          <p:cNvPr id="3" name="Content Placeholder 2"/>
          <p:cNvSpPr>
            <a:spLocks noGrp="1"/>
          </p:cNvSpPr>
          <p:nvPr>
            <p:ph idx="1"/>
          </p:nvPr>
        </p:nvSpPr>
        <p:spPr/>
        <p:txBody>
          <a:bodyPr>
            <a:normAutofit fontScale="85000" lnSpcReduction="20000"/>
          </a:bodyPr>
          <a:lstStyle/>
          <a:p>
            <a:r>
              <a:rPr lang="en-US" dirty="0"/>
              <a:t>Anticholinesterases (</a:t>
            </a:r>
            <a:r>
              <a:rPr lang="en-US" dirty="0" err="1"/>
              <a:t>echothiophate,phospholine</a:t>
            </a:r>
            <a:r>
              <a:rPr lang="en-US" dirty="0"/>
              <a:t> iodide): </a:t>
            </a:r>
          </a:p>
          <a:p>
            <a:r>
              <a:rPr lang="en-US" dirty="0"/>
              <a:t>Cholinesterase inhibitor (</a:t>
            </a:r>
            <a:r>
              <a:rPr lang="en-US" dirty="0" err="1"/>
              <a:t>miosis</a:t>
            </a:r>
            <a:r>
              <a:rPr lang="en-US" dirty="0"/>
              <a:t>, decreases IOP) </a:t>
            </a:r>
          </a:p>
          <a:p>
            <a:r>
              <a:rPr lang="en-US" dirty="0"/>
              <a:t>Prolongation of </a:t>
            </a:r>
            <a:r>
              <a:rPr lang="en-US" dirty="0" err="1"/>
              <a:t>sux</a:t>
            </a:r>
            <a:r>
              <a:rPr lang="en-US" dirty="0"/>
              <a:t> and </a:t>
            </a:r>
            <a:r>
              <a:rPr lang="en-US" dirty="0" err="1"/>
              <a:t>mivacurium</a:t>
            </a:r>
            <a:r>
              <a:rPr lang="en-US" dirty="0"/>
              <a:t> paralysis </a:t>
            </a:r>
          </a:p>
          <a:p>
            <a:r>
              <a:rPr lang="en-US" dirty="0"/>
              <a:t>Bronchospasm  </a:t>
            </a:r>
          </a:p>
          <a:p>
            <a:r>
              <a:rPr lang="en-US" dirty="0"/>
              <a:t>Takes 3 weeks for </a:t>
            </a:r>
            <a:r>
              <a:rPr lang="en-US" dirty="0" err="1"/>
              <a:t>pseudocholinesterase</a:t>
            </a:r>
            <a:r>
              <a:rPr lang="en-US" dirty="0"/>
              <a:t> levels to return to 50% of normal. </a:t>
            </a:r>
          </a:p>
          <a:p>
            <a:r>
              <a:rPr lang="en-US" dirty="0" err="1"/>
              <a:t>Cholinergics</a:t>
            </a:r>
            <a:r>
              <a:rPr lang="en-US" dirty="0"/>
              <a:t> (</a:t>
            </a:r>
            <a:r>
              <a:rPr lang="en-US" dirty="0" err="1"/>
              <a:t>pilocarpine</a:t>
            </a:r>
            <a:r>
              <a:rPr lang="en-US" dirty="0"/>
              <a:t>, acetylcholine): </a:t>
            </a:r>
            <a:r>
              <a:rPr lang="en-US" dirty="0" smtClean="0"/>
              <a:t>Used </a:t>
            </a:r>
            <a:r>
              <a:rPr lang="en-US" dirty="0"/>
              <a:t>to induce </a:t>
            </a:r>
            <a:r>
              <a:rPr lang="en-US" dirty="0" err="1"/>
              <a:t>miosis</a:t>
            </a:r>
            <a:r>
              <a:rPr lang="en-US" dirty="0"/>
              <a:t> </a:t>
            </a:r>
          </a:p>
          <a:p>
            <a:r>
              <a:rPr lang="en-US" dirty="0"/>
              <a:t>Toxicity may manifest in </a:t>
            </a:r>
            <a:r>
              <a:rPr lang="en-US" dirty="0" err="1"/>
              <a:t>bradycardia</a:t>
            </a:r>
            <a:r>
              <a:rPr lang="en-US" dirty="0"/>
              <a:t> or acute bronchospasm and hypotension</a:t>
            </a:r>
          </a:p>
          <a:p>
            <a:endParaRPr lang="en-US" dirty="0"/>
          </a:p>
          <a:p>
            <a:endParaRPr lang="en-US" dirty="0"/>
          </a:p>
        </p:txBody>
      </p:sp>
    </p:spTree>
    <p:extLst>
      <p:ext uri="{BB962C8B-B14F-4D97-AF65-F5344CB8AC3E}">
        <p14:creationId xmlns:p14="http://schemas.microsoft.com/office/powerpoint/2010/main" val="15533445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r>
              <a:rPr lang="en-US" dirty="0" err="1"/>
              <a:t>Anticholinergics</a:t>
            </a:r>
            <a:r>
              <a:rPr lang="en-US" dirty="0"/>
              <a:t> (atropine, scopolamine):    </a:t>
            </a:r>
          </a:p>
          <a:p>
            <a:r>
              <a:rPr lang="en-US" dirty="0"/>
              <a:t>       </a:t>
            </a:r>
            <a:r>
              <a:rPr lang="en-US" dirty="0" err="1"/>
              <a:t>mydriasis</a:t>
            </a:r>
            <a:r>
              <a:rPr lang="en-US" dirty="0"/>
              <a:t>; </a:t>
            </a:r>
          </a:p>
          <a:p>
            <a:r>
              <a:rPr lang="en-US" dirty="0"/>
              <a:t>Central anticholinergic syndrome  </a:t>
            </a:r>
          </a:p>
          <a:p>
            <a:r>
              <a:rPr lang="en-US" dirty="0"/>
              <a:t>Systemic absorption      tachycardia, dry skin, fever, and agitation</a:t>
            </a:r>
          </a:p>
          <a:p>
            <a:r>
              <a:rPr lang="en-US" dirty="0"/>
              <a:t> Atropine is contraindicated in closed angel </a:t>
            </a:r>
            <a:r>
              <a:rPr lang="en-US" dirty="0" err="1"/>
              <a:t>glacoma</a:t>
            </a:r>
            <a:r>
              <a:rPr lang="en-US" dirty="0"/>
              <a:t>. </a:t>
            </a:r>
          </a:p>
          <a:p>
            <a:r>
              <a:rPr lang="en-US" dirty="0"/>
              <a:t>Beta-blockers (</a:t>
            </a:r>
            <a:r>
              <a:rPr lang="en-US" dirty="0" err="1"/>
              <a:t>timolol</a:t>
            </a:r>
            <a:r>
              <a:rPr lang="en-US" dirty="0"/>
              <a:t> maleate): </a:t>
            </a:r>
          </a:p>
          <a:p>
            <a:r>
              <a:rPr lang="en-US" dirty="0" err="1"/>
              <a:t>Bradycardia</a:t>
            </a:r>
            <a:r>
              <a:rPr lang="en-US" dirty="0"/>
              <a:t>, </a:t>
            </a:r>
          </a:p>
          <a:p>
            <a:r>
              <a:rPr lang="en-US" dirty="0"/>
              <a:t>Bronchospasm,  </a:t>
            </a:r>
          </a:p>
          <a:p>
            <a:r>
              <a:rPr lang="en-US" dirty="0"/>
              <a:t>Exacerbation of congestive heart failure</a:t>
            </a:r>
          </a:p>
          <a:p>
            <a:endParaRPr lang="en-US" dirty="0"/>
          </a:p>
        </p:txBody>
      </p:sp>
    </p:spTree>
    <p:extLst>
      <p:ext uri="{BB962C8B-B14F-4D97-AF65-F5344CB8AC3E}">
        <p14:creationId xmlns:p14="http://schemas.microsoft.com/office/powerpoint/2010/main" val="253603010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E. Carbonic anhydrase inhibitors (</a:t>
            </a:r>
            <a:r>
              <a:rPr lang="en-US" dirty="0" err="1"/>
              <a:t>acetazolamide,Diamox</a:t>
            </a:r>
            <a:r>
              <a:rPr lang="en-US" dirty="0"/>
              <a:t>): </a:t>
            </a:r>
          </a:p>
          <a:p>
            <a:r>
              <a:rPr lang="en-US" dirty="0"/>
              <a:t>Used to decrease aqueous production </a:t>
            </a:r>
          </a:p>
          <a:p>
            <a:r>
              <a:rPr lang="en-US" dirty="0"/>
              <a:t>Induces an alkaline diuresis</a:t>
            </a:r>
          </a:p>
          <a:p>
            <a:r>
              <a:rPr lang="en-US" dirty="0"/>
              <a:t>Side effects include diuresis and hypokalemic metabolic acidosis</a:t>
            </a:r>
          </a:p>
          <a:p>
            <a:r>
              <a:rPr lang="en-US" dirty="0"/>
              <a:t>cardiac dysrhythmias during general anesthesia</a:t>
            </a:r>
          </a:p>
          <a:p>
            <a:endParaRPr lang="en-US" dirty="0"/>
          </a:p>
          <a:p>
            <a:endParaRPr lang="en-US" dirty="0"/>
          </a:p>
          <a:p>
            <a:endParaRPr lang="en-US" dirty="0"/>
          </a:p>
        </p:txBody>
      </p:sp>
    </p:spTree>
    <p:extLst>
      <p:ext uri="{BB962C8B-B14F-4D97-AF65-F5344CB8AC3E}">
        <p14:creationId xmlns:p14="http://schemas.microsoft.com/office/powerpoint/2010/main" val="141216444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t>F. Epinephrine- Sympathetic agonist (</a:t>
            </a:r>
            <a:r>
              <a:rPr lang="en-US" dirty="0" err="1"/>
              <a:t>miosis</a:t>
            </a:r>
            <a:r>
              <a:rPr lang="en-US" dirty="0"/>
              <a:t>, </a:t>
            </a:r>
          </a:p>
          <a:p>
            <a:pPr marL="0" indent="0">
              <a:buNone/>
            </a:pPr>
            <a:r>
              <a:rPr lang="en-US" dirty="0"/>
              <a:t>                            decreases </a:t>
            </a:r>
            <a:r>
              <a:rPr lang="en-US" dirty="0" err="1"/>
              <a:t>lOP</a:t>
            </a:r>
            <a:r>
              <a:rPr lang="en-US" dirty="0"/>
              <a:t>)</a:t>
            </a:r>
          </a:p>
          <a:p>
            <a:r>
              <a:rPr lang="en-US" dirty="0"/>
              <a:t>Hypertension, tachycardia, headache</a:t>
            </a:r>
          </a:p>
          <a:p>
            <a:r>
              <a:rPr lang="en-US" dirty="0"/>
              <a:t>G. Phenylephrine a-Adrenergic agonist (</a:t>
            </a:r>
            <a:r>
              <a:rPr lang="en-US" dirty="0" err="1" smtClean="0"/>
              <a:t>mydriasis,vasoconstriction</a:t>
            </a:r>
            <a:r>
              <a:rPr lang="en-US" dirty="0"/>
              <a:t>)</a:t>
            </a:r>
          </a:p>
          <a:p>
            <a:r>
              <a:rPr lang="en-US" dirty="0"/>
              <a:t>Hypertension, </a:t>
            </a:r>
            <a:r>
              <a:rPr lang="en-US" dirty="0" err="1"/>
              <a:t>bradycardia</a:t>
            </a:r>
            <a:r>
              <a:rPr lang="en-US" dirty="0"/>
              <a:t>, </a:t>
            </a:r>
            <a:r>
              <a:rPr lang="en-US" dirty="0" err="1"/>
              <a:t>dysrythmias</a:t>
            </a:r>
            <a:endParaRPr lang="en-US" dirty="0"/>
          </a:p>
          <a:p>
            <a:endParaRPr lang="en-US" dirty="0"/>
          </a:p>
          <a:p>
            <a:endParaRPr lang="en-US" dirty="0"/>
          </a:p>
        </p:txBody>
      </p:sp>
    </p:spTree>
    <p:extLst>
      <p:ext uri="{BB962C8B-B14F-4D97-AF65-F5344CB8AC3E}">
        <p14:creationId xmlns:p14="http://schemas.microsoft.com/office/powerpoint/2010/main" val="285231629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a:t>
            </a:r>
            <a:r>
              <a:rPr lang="en-US" dirty="0" err="1" smtClean="0"/>
              <a:t>culocardiac</a:t>
            </a:r>
            <a:r>
              <a:rPr lang="en-US" dirty="0" smtClean="0"/>
              <a:t> </a:t>
            </a:r>
            <a:r>
              <a:rPr lang="en-US" dirty="0"/>
              <a:t>reflex</a:t>
            </a:r>
          </a:p>
        </p:txBody>
      </p:sp>
      <p:sp>
        <p:nvSpPr>
          <p:cNvPr id="3" name="Content Placeholder 2"/>
          <p:cNvSpPr>
            <a:spLocks noGrp="1"/>
          </p:cNvSpPr>
          <p:nvPr>
            <p:ph idx="1"/>
          </p:nvPr>
        </p:nvSpPr>
        <p:spPr/>
        <p:txBody>
          <a:bodyPr>
            <a:normAutofit fontScale="92500" lnSpcReduction="10000"/>
          </a:bodyPr>
          <a:lstStyle/>
          <a:p>
            <a:r>
              <a:rPr lang="en-US" dirty="0"/>
              <a:t>Traction on </a:t>
            </a:r>
            <a:r>
              <a:rPr lang="en-US" dirty="0" err="1"/>
              <a:t>extraocular</a:t>
            </a:r>
            <a:r>
              <a:rPr lang="en-US" dirty="0"/>
              <a:t> muscles or pressure on the eyeball, intense stimulation of empty orbit</a:t>
            </a:r>
          </a:p>
          <a:p>
            <a:r>
              <a:rPr lang="en-US" dirty="0"/>
              <a:t>Elicits a wide variety of cardiac dysrhythmias:</a:t>
            </a:r>
          </a:p>
          <a:p>
            <a:pPr>
              <a:buFont typeface="Courier New" pitchFamily="49" charset="0"/>
              <a:buChar char="o"/>
            </a:pPr>
            <a:r>
              <a:rPr lang="en-US" dirty="0" err="1"/>
              <a:t>Bradycardia</a:t>
            </a:r>
            <a:r>
              <a:rPr lang="en-US" dirty="0"/>
              <a:t>  </a:t>
            </a:r>
          </a:p>
          <a:p>
            <a:pPr>
              <a:buFont typeface="Courier New" pitchFamily="49" charset="0"/>
              <a:buChar char="o"/>
            </a:pPr>
            <a:r>
              <a:rPr lang="en-US" dirty="0"/>
              <a:t>Ventricular </a:t>
            </a:r>
            <a:r>
              <a:rPr lang="en-US" dirty="0" err="1"/>
              <a:t>ectopy</a:t>
            </a:r>
            <a:r>
              <a:rPr lang="en-US" dirty="0"/>
              <a:t>  </a:t>
            </a:r>
          </a:p>
          <a:p>
            <a:pPr>
              <a:buFont typeface="Courier New" pitchFamily="49" charset="0"/>
              <a:buChar char="o"/>
            </a:pPr>
            <a:r>
              <a:rPr lang="en-US" dirty="0"/>
              <a:t>Sinus arrest     </a:t>
            </a:r>
          </a:p>
          <a:p>
            <a:pPr>
              <a:buFont typeface="Courier New" pitchFamily="49" charset="0"/>
              <a:buChar char="o"/>
            </a:pPr>
            <a:r>
              <a:rPr lang="en-US" dirty="0"/>
              <a:t>Ventricular fibrillation</a:t>
            </a:r>
          </a:p>
          <a:p>
            <a:r>
              <a:rPr lang="en-US" dirty="0"/>
              <a:t>Most common in pediatric patients undergoing strabismus surgery</a:t>
            </a:r>
          </a:p>
          <a:p>
            <a:endParaRPr lang="en-US" dirty="0"/>
          </a:p>
        </p:txBody>
      </p:sp>
    </p:spTree>
    <p:extLst>
      <p:ext uri="{BB962C8B-B14F-4D97-AF65-F5344CB8AC3E}">
        <p14:creationId xmlns:p14="http://schemas.microsoft.com/office/powerpoint/2010/main" val="64310098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0" indent="0">
              <a:buNone/>
            </a:pPr>
            <a:r>
              <a:rPr lang="en-US" dirty="0">
                <a:solidFill>
                  <a:srgbClr val="FF0000"/>
                </a:solidFill>
              </a:rPr>
              <a:t>Mechanism</a:t>
            </a:r>
            <a:r>
              <a:rPr lang="en-US" dirty="0"/>
              <a:t> </a:t>
            </a:r>
          </a:p>
          <a:p>
            <a:r>
              <a:rPr lang="en-US" dirty="0"/>
              <a:t>Afferent – trigeminal</a:t>
            </a:r>
          </a:p>
          <a:p>
            <a:r>
              <a:rPr lang="en-US" dirty="0"/>
              <a:t>Efferent -  </a:t>
            </a:r>
            <a:r>
              <a:rPr lang="en-US" dirty="0" err="1"/>
              <a:t>vagus</a:t>
            </a:r>
            <a:endParaRPr lang="en-US" dirty="0"/>
          </a:p>
          <a:p>
            <a:pPr marL="0" indent="0">
              <a:buNone/>
            </a:pPr>
            <a:r>
              <a:rPr lang="en-US" dirty="0">
                <a:solidFill>
                  <a:srgbClr val="FF0000"/>
                </a:solidFill>
              </a:rPr>
              <a:t>Treatment/prevention</a:t>
            </a:r>
          </a:p>
          <a:p>
            <a:r>
              <a:rPr lang="en-US" dirty="0"/>
              <a:t>Stop surgical stimulation </a:t>
            </a:r>
          </a:p>
          <a:p>
            <a:r>
              <a:rPr lang="en-US" dirty="0"/>
              <a:t>Release ocular pressure</a:t>
            </a:r>
          </a:p>
          <a:p>
            <a:r>
              <a:rPr lang="en-US" dirty="0"/>
              <a:t>Anticholinergic</a:t>
            </a:r>
          </a:p>
          <a:p>
            <a:r>
              <a:rPr lang="en-US" dirty="0"/>
              <a:t>Increase anesthetic depth </a:t>
            </a:r>
          </a:p>
          <a:p>
            <a:endParaRPr lang="en-US" dirty="0"/>
          </a:p>
          <a:p>
            <a:endParaRPr lang="en-US" dirty="0"/>
          </a:p>
        </p:txBody>
      </p:sp>
    </p:spTree>
    <p:extLst>
      <p:ext uri="{BB962C8B-B14F-4D97-AF65-F5344CB8AC3E}">
        <p14:creationId xmlns:p14="http://schemas.microsoft.com/office/powerpoint/2010/main" val="302967207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Intraocular gas expansion</a:t>
            </a:r>
          </a:p>
        </p:txBody>
      </p:sp>
      <p:sp>
        <p:nvSpPr>
          <p:cNvPr id="3" name="Content Placeholder 2"/>
          <p:cNvSpPr>
            <a:spLocks noGrp="1"/>
          </p:cNvSpPr>
          <p:nvPr>
            <p:ph idx="1"/>
          </p:nvPr>
        </p:nvSpPr>
        <p:spPr/>
        <p:txBody>
          <a:bodyPr>
            <a:normAutofit fontScale="92500" lnSpcReduction="20000"/>
          </a:bodyPr>
          <a:lstStyle/>
          <a:p>
            <a:r>
              <a:rPr lang="en-US" dirty="0"/>
              <a:t>Gas bubble may be injected into the posterior chamber during vitreous surgery to flatten a detached retina</a:t>
            </a:r>
          </a:p>
          <a:p>
            <a:endParaRPr lang="en-US" dirty="0"/>
          </a:p>
          <a:p>
            <a:r>
              <a:rPr lang="en-US" dirty="0"/>
              <a:t>The air bubble is absorbed within 5 days by gradual diffusion</a:t>
            </a:r>
          </a:p>
          <a:p>
            <a:endParaRPr lang="en-US" dirty="0"/>
          </a:p>
          <a:p>
            <a:r>
              <a:rPr lang="en-US" dirty="0"/>
              <a:t>Sulfur hexafluoride, an inert gas that is less soluble in blood than nitrogen, provides a longer duration (up to 10 days) than an air bubble.</a:t>
            </a:r>
          </a:p>
          <a:p>
            <a:endParaRPr lang="en-US" dirty="0"/>
          </a:p>
          <a:p>
            <a:endParaRPr lang="en-US" dirty="0"/>
          </a:p>
        </p:txBody>
      </p:sp>
    </p:spTree>
    <p:extLst>
      <p:ext uri="{BB962C8B-B14F-4D97-AF65-F5344CB8AC3E}">
        <p14:creationId xmlns:p14="http://schemas.microsoft.com/office/powerpoint/2010/main" val="256778391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Nitrous oxide should be discontinued at least 15 minutes prior to the injection of air or sulfur hexafluoride</a:t>
            </a:r>
          </a:p>
          <a:p>
            <a:endParaRPr lang="en-US" dirty="0"/>
          </a:p>
          <a:p>
            <a:r>
              <a:rPr lang="en-US" dirty="0"/>
              <a:t>Nitrous oxide should be avoided until the bubble is absorbed (5 days for air and 10 days for sulfur hexafluoride).</a:t>
            </a:r>
          </a:p>
          <a:p>
            <a:endParaRPr lang="en-US" dirty="0"/>
          </a:p>
          <a:p>
            <a:endParaRPr lang="en-US" dirty="0"/>
          </a:p>
        </p:txBody>
      </p:sp>
    </p:spTree>
    <p:extLst>
      <p:ext uri="{BB962C8B-B14F-4D97-AF65-F5344CB8AC3E}">
        <p14:creationId xmlns:p14="http://schemas.microsoft.com/office/powerpoint/2010/main" val="20452201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ENT-Specific </a:t>
            </a:r>
            <a:r>
              <a:rPr lang="en-US" b="1" dirty="0" smtClean="0"/>
              <a:t>Techniques-Endoscopy</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b="1" dirty="0" smtClean="0"/>
              <a:t>Endoscopy includes</a:t>
            </a:r>
          </a:p>
          <a:p>
            <a:pPr>
              <a:buFont typeface="Wingdings" pitchFamily="2" charset="2"/>
              <a:buChar char="Ø"/>
            </a:pPr>
            <a:r>
              <a:rPr lang="en-US" dirty="0" smtClean="0">
                <a:solidFill>
                  <a:srgbClr val="0070C0"/>
                </a:solidFill>
              </a:rPr>
              <a:t> </a:t>
            </a:r>
            <a:r>
              <a:rPr lang="en-US" dirty="0">
                <a:solidFill>
                  <a:srgbClr val="0070C0"/>
                </a:solidFill>
              </a:rPr>
              <a:t>laryngoscopy, </a:t>
            </a:r>
            <a:r>
              <a:rPr lang="en-US" dirty="0" err="1">
                <a:solidFill>
                  <a:srgbClr val="0070C0"/>
                </a:solidFill>
              </a:rPr>
              <a:t>esophagoscopy</a:t>
            </a:r>
            <a:r>
              <a:rPr lang="en-US" dirty="0">
                <a:solidFill>
                  <a:srgbClr val="0070C0"/>
                </a:solidFill>
              </a:rPr>
              <a:t>, and bronchoscopy and often entails the use of a laser. </a:t>
            </a:r>
          </a:p>
          <a:p>
            <a:r>
              <a:rPr lang="en-US" dirty="0"/>
              <a:t>Many of these patients are being evaluated for hoarseness, stridor, or hemoptysis and may have had airway trauma, an obstructing tumor, vocal cord dysfunction, or tracheal stenosis (some of whom are exceedingly difficult to mask ventilate), thus the </a:t>
            </a:r>
            <a:r>
              <a:rPr lang="en-US" dirty="0" smtClean="0"/>
              <a:t>anesthesia providers </a:t>
            </a:r>
            <a:r>
              <a:rPr lang="en-US" dirty="0"/>
              <a:t>may want to consult preoperative imaging and should pay particular care to the airway </a:t>
            </a:r>
            <a:r>
              <a:rPr lang="en-US" dirty="0" smtClean="0"/>
              <a:t>exam.</a:t>
            </a:r>
          </a:p>
          <a:p>
            <a:r>
              <a:rPr lang="en-US" dirty="0" smtClean="0"/>
              <a:t>Profound </a:t>
            </a:r>
            <a:r>
              <a:rPr lang="en-US" dirty="0">
                <a:solidFill>
                  <a:srgbClr val="00B0F0"/>
                </a:solidFill>
              </a:rPr>
              <a:t>muscle paralysis </a:t>
            </a:r>
            <a:r>
              <a:rPr lang="en-US" dirty="0"/>
              <a:t>is needed for introduction of the suspension laryngoscope and to </a:t>
            </a:r>
            <a:r>
              <a:rPr lang="en-US" dirty="0">
                <a:solidFill>
                  <a:srgbClr val="00B0F0"/>
                </a:solidFill>
              </a:rPr>
              <a:t>create an immobile surgical field. </a:t>
            </a:r>
          </a:p>
        </p:txBody>
      </p:sp>
    </p:spTree>
    <p:extLst>
      <p:ext uri="{BB962C8B-B14F-4D97-AF65-F5344CB8AC3E}">
        <p14:creationId xmlns:p14="http://schemas.microsoft.com/office/powerpoint/2010/main" val="254954698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pPr marL="0" indent="0">
              <a:buNone/>
            </a:pPr>
            <a:r>
              <a:rPr lang="en-US" dirty="0">
                <a:solidFill>
                  <a:srgbClr val="FF0000"/>
                </a:solidFill>
              </a:rPr>
              <a:t>Intraocular surgeries</a:t>
            </a:r>
          </a:p>
          <a:p>
            <a:r>
              <a:rPr lang="en-US" dirty="0"/>
              <a:t>Profound </a:t>
            </a:r>
            <a:r>
              <a:rPr lang="en-US" dirty="0" err="1"/>
              <a:t>akinesia</a:t>
            </a:r>
            <a:r>
              <a:rPr lang="en-US" dirty="0"/>
              <a:t> (relaxation of recti muscles)</a:t>
            </a:r>
          </a:p>
          <a:p>
            <a:r>
              <a:rPr lang="en-US" dirty="0"/>
              <a:t>Meticulous control of intraocular pressure (IOP)</a:t>
            </a:r>
          </a:p>
          <a:p>
            <a:pPr marL="0" indent="0">
              <a:buNone/>
            </a:pPr>
            <a:r>
              <a:rPr lang="en-US" dirty="0" err="1">
                <a:solidFill>
                  <a:srgbClr val="FF0000"/>
                </a:solidFill>
              </a:rPr>
              <a:t>Extraocular</a:t>
            </a:r>
            <a:r>
              <a:rPr lang="en-US" dirty="0">
                <a:solidFill>
                  <a:srgbClr val="FF0000"/>
                </a:solidFill>
              </a:rPr>
              <a:t> surgeries</a:t>
            </a:r>
          </a:p>
          <a:p>
            <a:r>
              <a:rPr lang="en-US" dirty="0"/>
              <a:t>Elicitation of the </a:t>
            </a:r>
            <a:r>
              <a:rPr lang="en-US" dirty="0" err="1"/>
              <a:t>oculocardiac</a:t>
            </a:r>
            <a:r>
              <a:rPr lang="en-US" dirty="0"/>
              <a:t> reflex</a:t>
            </a:r>
          </a:p>
          <a:p>
            <a:r>
              <a:rPr lang="en-US" dirty="0"/>
              <a:t>Coexisting illnesses</a:t>
            </a:r>
          </a:p>
          <a:p>
            <a:r>
              <a:rPr lang="en-US" dirty="0"/>
              <a:t>Drug interaction</a:t>
            </a:r>
          </a:p>
          <a:p>
            <a:r>
              <a:rPr lang="en-US" dirty="0"/>
              <a:t>Smooth induction and emergence </a:t>
            </a:r>
          </a:p>
          <a:p>
            <a:endParaRPr lang="en-US" dirty="0"/>
          </a:p>
          <a:p>
            <a:endParaRPr lang="en-US" dirty="0"/>
          </a:p>
          <a:p>
            <a:endParaRPr lang="en-US" dirty="0"/>
          </a:p>
        </p:txBody>
      </p:sp>
    </p:spTree>
    <p:extLst>
      <p:ext uri="{BB962C8B-B14F-4D97-AF65-F5344CB8AC3E}">
        <p14:creationId xmlns:p14="http://schemas.microsoft.com/office/powerpoint/2010/main" val="404374640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endParaRPr lang="en-US" dirty="0"/>
          </a:p>
          <a:p>
            <a:r>
              <a:rPr lang="en-US" dirty="0"/>
              <a:t>The choice of general versus regional anesthesia is made on: </a:t>
            </a:r>
          </a:p>
          <a:p>
            <a:r>
              <a:rPr lang="en-US" dirty="0"/>
              <a:t>The duration of the surgery </a:t>
            </a:r>
          </a:p>
          <a:p>
            <a:r>
              <a:rPr lang="en-US" dirty="0"/>
              <a:t>The relative risks and benefits of each technique for the patient </a:t>
            </a:r>
          </a:p>
          <a:p>
            <a:r>
              <a:rPr lang="en-US" dirty="0"/>
              <a:t>patient preference</a:t>
            </a:r>
          </a:p>
          <a:p>
            <a:endParaRPr lang="en-US" dirty="0"/>
          </a:p>
          <a:p>
            <a:pPr marL="0" indent="0">
              <a:buNone/>
            </a:pPr>
            <a:r>
              <a:rPr lang="en-US" dirty="0">
                <a:solidFill>
                  <a:srgbClr val="FF0000"/>
                </a:solidFill>
              </a:rPr>
              <a:t>Regional anesthesia for eye surgery includes</a:t>
            </a:r>
          </a:p>
          <a:p>
            <a:r>
              <a:rPr lang="en-US" dirty="0"/>
              <a:t>A </a:t>
            </a:r>
            <a:r>
              <a:rPr lang="en-US" dirty="0" err="1"/>
              <a:t>retrobulbar</a:t>
            </a:r>
            <a:r>
              <a:rPr lang="en-US" dirty="0"/>
              <a:t> block</a:t>
            </a:r>
          </a:p>
          <a:p>
            <a:r>
              <a:rPr lang="en-US" dirty="0" err="1"/>
              <a:t>Peribulbar</a:t>
            </a:r>
            <a:r>
              <a:rPr lang="en-US" dirty="0"/>
              <a:t> block</a:t>
            </a:r>
          </a:p>
          <a:p>
            <a:r>
              <a:rPr lang="en-US" dirty="0"/>
              <a:t>A facial nerve block</a:t>
            </a:r>
          </a:p>
          <a:p>
            <a:r>
              <a:rPr lang="en-US" dirty="0"/>
              <a:t> Sub-</a:t>
            </a:r>
            <a:r>
              <a:rPr lang="en-US" dirty="0" err="1"/>
              <a:t>Tenon</a:t>
            </a:r>
            <a:r>
              <a:rPr lang="en-US" dirty="0"/>
              <a:t> </a:t>
            </a:r>
            <a:r>
              <a:rPr lang="en-US" dirty="0" err="1" smtClean="0"/>
              <a:t>bl</a:t>
            </a:r>
            <a:r>
              <a:rPr lang="en-US" dirty="0" smtClean="0"/>
              <a:t> </a:t>
            </a:r>
            <a:endParaRPr lang="en-US" dirty="0"/>
          </a:p>
          <a:p>
            <a:endParaRPr lang="en-US" dirty="0"/>
          </a:p>
        </p:txBody>
      </p:sp>
    </p:spTree>
    <p:extLst>
      <p:ext uri="{BB962C8B-B14F-4D97-AF65-F5344CB8AC3E}">
        <p14:creationId xmlns:p14="http://schemas.microsoft.com/office/powerpoint/2010/main" val="56364838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Ophthalmology  in Ethiopia</a:t>
            </a:r>
          </a:p>
        </p:txBody>
      </p:sp>
      <p:sp>
        <p:nvSpPr>
          <p:cNvPr id="3" name="Content Placeholder 2"/>
          <p:cNvSpPr>
            <a:spLocks noGrp="1"/>
          </p:cNvSpPr>
          <p:nvPr>
            <p:ph idx="1"/>
          </p:nvPr>
        </p:nvSpPr>
        <p:spPr/>
        <p:txBody>
          <a:bodyPr>
            <a:normAutofit fontScale="92500" lnSpcReduction="20000"/>
          </a:bodyPr>
          <a:lstStyle/>
          <a:p>
            <a:r>
              <a:rPr lang="en-US" dirty="0"/>
              <a:t>Extreme of age</a:t>
            </a:r>
          </a:p>
          <a:p>
            <a:r>
              <a:rPr lang="en-US" dirty="0"/>
              <a:t>Procedures performed include</a:t>
            </a:r>
          </a:p>
          <a:p>
            <a:pPr>
              <a:buFont typeface="Wingdings" pitchFamily="2" charset="2"/>
              <a:buChar char="Ø"/>
            </a:pPr>
            <a:r>
              <a:rPr lang="en-US" dirty="0"/>
              <a:t> </a:t>
            </a:r>
            <a:r>
              <a:rPr lang="en-US" dirty="0" smtClean="0"/>
              <a:t>Pediatric </a:t>
            </a:r>
            <a:endParaRPr lang="en-US" dirty="0"/>
          </a:p>
          <a:p>
            <a:r>
              <a:rPr lang="en-US" dirty="0"/>
              <a:t> </a:t>
            </a:r>
            <a:r>
              <a:rPr lang="en-US" dirty="0" smtClean="0"/>
              <a:t>Cataract</a:t>
            </a:r>
            <a:r>
              <a:rPr lang="en-US" dirty="0"/>
              <a:t>, glaucoma( congenital)</a:t>
            </a:r>
          </a:p>
          <a:p>
            <a:r>
              <a:rPr lang="en-US" dirty="0"/>
              <a:t>Strabismus</a:t>
            </a:r>
          </a:p>
          <a:p>
            <a:r>
              <a:rPr lang="en-US" dirty="0"/>
              <a:t>Orbital mass </a:t>
            </a:r>
          </a:p>
          <a:p>
            <a:pPr>
              <a:buFont typeface="Wingdings" pitchFamily="2" charset="2"/>
              <a:buChar char="Ø"/>
            </a:pPr>
            <a:r>
              <a:rPr lang="en-US" dirty="0"/>
              <a:t> </a:t>
            </a:r>
            <a:r>
              <a:rPr lang="en-US" dirty="0" smtClean="0"/>
              <a:t>Adult</a:t>
            </a:r>
            <a:r>
              <a:rPr lang="en-US" dirty="0"/>
              <a:t>( geriatric) </a:t>
            </a:r>
          </a:p>
          <a:p>
            <a:r>
              <a:rPr lang="en-US" dirty="0"/>
              <a:t> </a:t>
            </a:r>
            <a:r>
              <a:rPr lang="en-US" dirty="0" smtClean="0"/>
              <a:t>Nasolacrimal </a:t>
            </a:r>
            <a:r>
              <a:rPr lang="en-US" dirty="0"/>
              <a:t>duct </a:t>
            </a:r>
            <a:r>
              <a:rPr lang="en-US" dirty="0" err="1"/>
              <a:t>obestruction</a:t>
            </a:r>
            <a:r>
              <a:rPr lang="en-US" dirty="0"/>
              <a:t>(NLDO)</a:t>
            </a:r>
          </a:p>
          <a:p>
            <a:r>
              <a:rPr lang="en-US" dirty="0"/>
              <a:t> </a:t>
            </a:r>
            <a:r>
              <a:rPr lang="en-US" dirty="0" smtClean="0"/>
              <a:t>Glaucoma </a:t>
            </a:r>
            <a:endParaRPr lang="en-US" dirty="0"/>
          </a:p>
          <a:p>
            <a:endParaRPr lang="en-US" dirty="0"/>
          </a:p>
        </p:txBody>
      </p:sp>
    </p:spTree>
    <p:extLst>
      <p:ext uri="{BB962C8B-B14F-4D97-AF65-F5344CB8AC3E}">
        <p14:creationId xmlns:p14="http://schemas.microsoft.com/office/powerpoint/2010/main" val="412574073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Unique challenges to the anesthetist</a:t>
            </a:r>
          </a:p>
        </p:txBody>
      </p:sp>
      <p:sp>
        <p:nvSpPr>
          <p:cNvPr id="3" name="Content Placeholder 2"/>
          <p:cNvSpPr>
            <a:spLocks noGrp="1"/>
          </p:cNvSpPr>
          <p:nvPr>
            <p:ph idx="1"/>
          </p:nvPr>
        </p:nvSpPr>
        <p:spPr/>
        <p:txBody>
          <a:bodyPr/>
          <a:lstStyle/>
          <a:p>
            <a:r>
              <a:rPr lang="en-US" dirty="0"/>
              <a:t>Regulation of IOP</a:t>
            </a:r>
          </a:p>
          <a:p>
            <a:r>
              <a:rPr lang="en-US" dirty="0"/>
              <a:t>Prevention of the OCR</a:t>
            </a:r>
          </a:p>
          <a:p>
            <a:r>
              <a:rPr lang="en-US" dirty="0"/>
              <a:t>Management of OCR</a:t>
            </a:r>
          </a:p>
          <a:p>
            <a:r>
              <a:rPr lang="en-US" dirty="0"/>
              <a:t>Control of intraocular gas expansion</a:t>
            </a:r>
          </a:p>
          <a:p>
            <a:r>
              <a:rPr lang="en-US" dirty="0"/>
              <a:t>Possible systemic effect of ophthalmic drugs</a:t>
            </a:r>
          </a:p>
          <a:p>
            <a:r>
              <a:rPr lang="en-US" dirty="0" err="1"/>
              <a:t>Pts</a:t>
            </a:r>
            <a:r>
              <a:rPr lang="en-US" dirty="0"/>
              <a:t> generation</a:t>
            </a:r>
          </a:p>
          <a:p>
            <a:r>
              <a:rPr lang="en-US" dirty="0"/>
              <a:t>Coexisting medical problems</a:t>
            </a:r>
          </a:p>
          <a:p>
            <a:endParaRPr lang="en-US" dirty="0"/>
          </a:p>
        </p:txBody>
      </p:sp>
    </p:spTree>
    <p:extLst>
      <p:ext uri="{BB962C8B-B14F-4D97-AF65-F5344CB8AC3E}">
        <p14:creationId xmlns:p14="http://schemas.microsoft.com/office/powerpoint/2010/main" val="212265492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Regional </a:t>
            </a:r>
            <a:r>
              <a:rPr lang="en-US" dirty="0"/>
              <a:t>block in ophthalmology</a:t>
            </a:r>
          </a:p>
        </p:txBody>
      </p:sp>
      <p:sp>
        <p:nvSpPr>
          <p:cNvPr id="3" name="Content Placeholder 2"/>
          <p:cNvSpPr>
            <a:spLocks noGrp="1"/>
          </p:cNvSpPr>
          <p:nvPr>
            <p:ph idx="1"/>
          </p:nvPr>
        </p:nvSpPr>
        <p:spPr/>
        <p:txBody>
          <a:bodyPr/>
          <a:lstStyle/>
          <a:p>
            <a:r>
              <a:rPr lang="en-US" dirty="0" err="1"/>
              <a:t>Anaesthesia</a:t>
            </a:r>
            <a:r>
              <a:rPr lang="en-US" dirty="0"/>
              <a:t> of the globe and </a:t>
            </a:r>
            <a:r>
              <a:rPr lang="en-US" dirty="0" err="1"/>
              <a:t>Akinesia</a:t>
            </a:r>
            <a:r>
              <a:rPr lang="en-US" dirty="0"/>
              <a:t> of the orbicular is </a:t>
            </a:r>
            <a:r>
              <a:rPr lang="en-US" dirty="0" smtClean="0"/>
              <a:t>oculi.</a:t>
            </a:r>
          </a:p>
          <a:p>
            <a:endParaRPr lang="en-US" dirty="0"/>
          </a:p>
        </p:txBody>
      </p:sp>
    </p:spTree>
    <p:extLst>
      <p:ext uri="{BB962C8B-B14F-4D97-AF65-F5344CB8AC3E}">
        <p14:creationId xmlns:p14="http://schemas.microsoft.com/office/powerpoint/2010/main" val="263944057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two </a:t>
            </a:r>
            <a:endParaRPr lang="en-US" dirty="0"/>
          </a:p>
        </p:txBody>
      </p:sp>
      <p:sp>
        <p:nvSpPr>
          <p:cNvPr id="3" name="Content Placeholder 2"/>
          <p:cNvSpPr>
            <a:spLocks noGrp="1"/>
          </p:cNvSpPr>
          <p:nvPr>
            <p:ph idx="1"/>
          </p:nvPr>
        </p:nvSpPr>
        <p:spPr/>
        <p:txBody>
          <a:bodyPr>
            <a:normAutofit/>
          </a:bodyPr>
          <a:lstStyle/>
          <a:p>
            <a:pPr marL="0" indent="0">
              <a:buNone/>
            </a:pPr>
            <a:r>
              <a:rPr lang="en-US" sz="6600" dirty="0" smtClean="0">
                <a:solidFill>
                  <a:srgbClr val="FF0000"/>
                </a:solidFill>
              </a:rPr>
              <a:t>Anesthesia for ENT</a:t>
            </a:r>
            <a:endParaRPr lang="en-US" sz="6600" dirty="0">
              <a:solidFill>
                <a:srgbClr val="FF0000"/>
              </a:solidFill>
            </a:endParaRPr>
          </a:p>
        </p:txBody>
      </p:sp>
    </p:spTree>
    <p:extLst>
      <p:ext uri="{BB962C8B-B14F-4D97-AF65-F5344CB8AC3E}">
        <p14:creationId xmlns:p14="http://schemas.microsoft.com/office/powerpoint/2010/main" val="168104197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b="1" dirty="0" smtClean="0">
                <a:solidFill>
                  <a:srgbClr val="FF0000"/>
                </a:solidFill>
              </a:rPr>
              <a:t>Objectives</a:t>
            </a:r>
            <a:endParaRPr lang="en-US" b="1" dirty="0">
              <a:solidFill>
                <a:srgbClr val="FF0000"/>
              </a:solidFill>
            </a:endParaRPr>
          </a:p>
        </p:txBody>
      </p:sp>
      <p:sp>
        <p:nvSpPr>
          <p:cNvPr id="3" name="Content Placeholder 2"/>
          <p:cNvSpPr>
            <a:spLocks noGrp="1"/>
          </p:cNvSpPr>
          <p:nvPr>
            <p:ph idx="1"/>
          </p:nvPr>
        </p:nvSpPr>
        <p:spPr>
          <a:xfrm>
            <a:off x="152400" y="1371600"/>
            <a:ext cx="8763000" cy="5105400"/>
          </a:xfrm>
        </p:spPr>
        <p:txBody>
          <a:bodyPr>
            <a:normAutofit/>
          </a:bodyPr>
          <a:lstStyle/>
          <a:p>
            <a:pPr lvl="0"/>
            <a:r>
              <a:rPr lang="en-US" dirty="0"/>
              <a:t>Discuss anesthesia management in specific situations</a:t>
            </a:r>
          </a:p>
          <a:p>
            <a:pPr lvl="0"/>
            <a:r>
              <a:rPr lang="en-US" dirty="0" smtClean="0"/>
              <a:t>Assess the airway</a:t>
            </a:r>
            <a:endParaRPr lang="en-US" dirty="0"/>
          </a:p>
          <a:p>
            <a:pPr lvl="0"/>
            <a:r>
              <a:rPr lang="en-US" dirty="0"/>
              <a:t>Explain anesthesia for ear surgery </a:t>
            </a:r>
          </a:p>
          <a:p>
            <a:pPr lvl="0"/>
            <a:r>
              <a:rPr lang="en-US" dirty="0"/>
              <a:t>List and explain the concerns of anesthesia and ear surgery</a:t>
            </a:r>
          </a:p>
          <a:p>
            <a:pPr lvl="0"/>
            <a:r>
              <a:rPr lang="en-US" dirty="0" smtClean="0"/>
              <a:t>Explain </a:t>
            </a:r>
            <a:r>
              <a:rPr lang="en-US" dirty="0"/>
              <a:t>external and internal nasal </a:t>
            </a:r>
            <a:r>
              <a:rPr lang="en-US" dirty="0" smtClean="0"/>
              <a:t>deformity</a:t>
            </a:r>
          </a:p>
          <a:p>
            <a:r>
              <a:rPr lang="en-US" dirty="0" smtClean="0"/>
              <a:t>Describe the anesthesia goals for endoscopic procedures</a:t>
            </a:r>
          </a:p>
          <a:p>
            <a:pPr lvl="0"/>
            <a:endParaRPr lang="en-US" dirty="0"/>
          </a:p>
          <a:p>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126</a:t>
            </a:fld>
            <a:endParaRPr lang="en-US">
              <a:solidFill>
                <a:prstClr val="black">
                  <a:tint val="75000"/>
                </a:prstClr>
              </a:solidFill>
            </a:endParaRPr>
          </a:p>
        </p:txBody>
      </p:sp>
    </p:spTree>
    <p:extLst>
      <p:ext uri="{BB962C8B-B14F-4D97-AF65-F5344CB8AC3E}">
        <p14:creationId xmlns:p14="http://schemas.microsoft.com/office/powerpoint/2010/main" val="336146485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r>
              <a:rPr lang="en-US" sz="3600" dirty="0" smtClean="0">
                <a:solidFill>
                  <a:srgbClr val="FF0000"/>
                </a:solidFill>
              </a:rPr>
              <a:t>Introduction to Otorhinolaryngology Surgeries </a:t>
            </a:r>
            <a:endParaRPr lang="en-US" sz="3600" dirty="0">
              <a:solidFill>
                <a:srgbClr val="FF0000"/>
              </a:solidFill>
            </a:endParaRPr>
          </a:p>
        </p:txBody>
      </p:sp>
      <p:sp>
        <p:nvSpPr>
          <p:cNvPr id="3" name="Content Placeholder 2"/>
          <p:cNvSpPr>
            <a:spLocks noGrp="1"/>
          </p:cNvSpPr>
          <p:nvPr>
            <p:ph idx="1"/>
          </p:nvPr>
        </p:nvSpPr>
        <p:spPr>
          <a:xfrm>
            <a:off x="228600" y="1143000"/>
            <a:ext cx="8915400" cy="5334000"/>
          </a:xfrm>
        </p:spPr>
        <p:txBody>
          <a:bodyPr>
            <a:normAutofit/>
          </a:bodyPr>
          <a:lstStyle/>
          <a:p>
            <a:r>
              <a:rPr lang="en-US" dirty="0" smtClean="0">
                <a:latin typeface="Times New Roman" pitchFamily="18" charset="0"/>
                <a:cs typeface="Times New Roman" pitchFamily="18" charset="0"/>
              </a:rPr>
              <a:t> ENT surgeries- </a:t>
            </a:r>
            <a:r>
              <a:rPr lang="en-US" dirty="0">
                <a:latin typeface="Times New Roman" pitchFamily="18" charset="0"/>
                <a:cs typeface="Times New Roman" pitchFamily="18" charset="0"/>
              </a:rPr>
              <a:t>the most common </a:t>
            </a:r>
            <a:r>
              <a:rPr lang="en-US" dirty="0" smtClean="0">
                <a:latin typeface="Times New Roman" pitchFamily="18" charset="0"/>
                <a:cs typeface="Times New Roman" pitchFamily="18" charset="0"/>
              </a:rPr>
              <a:t>surgeries performed </a:t>
            </a:r>
            <a:r>
              <a:rPr lang="en-US" dirty="0">
                <a:solidFill>
                  <a:srgbClr val="FF0000"/>
                </a:solidFill>
                <a:latin typeface="Times New Roman" pitchFamily="18" charset="0"/>
                <a:cs typeface="Times New Roman" pitchFamily="18" charset="0"/>
              </a:rPr>
              <a:t>in children </a:t>
            </a:r>
            <a:r>
              <a:rPr lang="en-US" dirty="0">
                <a:latin typeface="Times New Roman" pitchFamily="18" charset="0"/>
                <a:cs typeface="Times New Roman" pitchFamily="18" charset="0"/>
              </a:rPr>
              <a:t>as well challenging to Anesthesia </a:t>
            </a:r>
            <a:r>
              <a:rPr lang="en-US" dirty="0" smtClean="0">
                <a:latin typeface="Times New Roman" pitchFamily="18" charset="0"/>
                <a:cs typeface="Times New Roman" pitchFamily="18" charset="0"/>
              </a:rPr>
              <a:t>professionals?</a:t>
            </a:r>
          </a:p>
          <a:p>
            <a:r>
              <a:rPr lang="en-US" dirty="0" smtClean="0">
                <a:latin typeface="Times New Roman" pitchFamily="18" charset="0"/>
                <a:cs typeface="Times New Roman" pitchFamily="18" charset="0"/>
              </a:rPr>
              <a:t>The anesthetic management of a patient undergoing surgery of ENT challenges the anesthesiologist to: </a:t>
            </a:r>
          </a:p>
          <a:p>
            <a:pPr>
              <a:buFont typeface="Wingdings" pitchFamily="2" charset="2"/>
              <a:buChar char="Ø"/>
            </a:pPr>
            <a:r>
              <a:rPr lang="en-US" dirty="0" smtClean="0">
                <a:latin typeface="Times New Roman" pitchFamily="18" charset="0"/>
                <a:cs typeface="Times New Roman" pitchFamily="18" charset="0"/>
              </a:rPr>
              <a:t>Devise an anesthetic plan that will accommodate the needs of the surgeon, anesthesiologist, and patient.</a:t>
            </a:r>
          </a:p>
          <a:p>
            <a:pPr>
              <a:buNone/>
            </a:pPr>
            <a:r>
              <a:rPr lang="en-US" dirty="0" smtClean="0">
                <a:latin typeface="Times New Roman" pitchFamily="18" charset="0"/>
                <a:cs typeface="Times New Roman" pitchFamily="18" charset="0"/>
              </a:rPr>
              <a:t> </a:t>
            </a:r>
          </a:p>
          <a:p>
            <a:endParaRPr lang="en-US" dirty="0" smtClean="0">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127</a:t>
            </a:fld>
            <a:endParaRPr lang="en-US">
              <a:solidFill>
                <a:prstClr val="black">
                  <a:tint val="75000"/>
                </a:prstClr>
              </a:solidFill>
            </a:endParaRPr>
          </a:p>
        </p:txBody>
      </p:sp>
    </p:spTree>
    <p:extLst>
      <p:ext uri="{BB962C8B-B14F-4D97-AF65-F5344CB8AC3E}">
        <p14:creationId xmlns:p14="http://schemas.microsoft.com/office/powerpoint/2010/main" val="184891765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Challenges of ENT Surgery</a:t>
            </a:r>
            <a:endParaRPr lang="en-US"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r>
              <a:rPr lang="en-US" dirty="0" smtClean="0">
                <a:latin typeface="Times New Roman" pitchFamily="18" charset="0"/>
                <a:cs typeface="Times New Roman" pitchFamily="18" charset="0"/>
              </a:rPr>
              <a:t> Always require the surgeon and anesthetist to share the same workplace called</a:t>
            </a:r>
            <a:r>
              <a:rPr lang="en-US" b="1" i="1" dirty="0" smtClean="0">
                <a:latin typeface="Times New Roman" pitchFamily="18" charset="0"/>
                <a:cs typeface="Times New Roman" pitchFamily="18" charset="0"/>
              </a:rPr>
              <a:t> </a:t>
            </a:r>
            <a:r>
              <a:rPr lang="en-US" b="1" i="1" dirty="0" smtClean="0">
                <a:solidFill>
                  <a:srgbClr val="FF0000"/>
                </a:solidFill>
                <a:latin typeface="Times New Roman" pitchFamily="18" charset="0"/>
                <a:cs typeface="Times New Roman" pitchFamily="18" charset="0"/>
              </a:rPr>
              <a:t>airway</a:t>
            </a:r>
            <a:r>
              <a:rPr lang="en-US" dirty="0" smtClean="0">
                <a:solidFill>
                  <a:srgbClr val="FF0000"/>
                </a:solidFill>
                <a:latin typeface="Times New Roman" pitchFamily="18" charset="0"/>
                <a:cs typeface="Times New Roman" pitchFamily="18" charset="0"/>
              </a:rPr>
              <a:t>.</a:t>
            </a:r>
            <a:r>
              <a:rPr lang="en-US" dirty="0" smtClean="0">
                <a:latin typeface="Times New Roman" pitchFamily="18" charset="0"/>
                <a:cs typeface="Times New Roman" pitchFamily="18" charset="0"/>
              </a:rPr>
              <a:t> </a:t>
            </a:r>
          </a:p>
          <a:p>
            <a:pPr>
              <a:buFont typeface="Wingdings" pitchFamily="2" charset="2"/>
              <a:buChar char="Ø"/>
            </a:pPr>
            <a:r>
              <a:rPr lang="en-US" dirty="0" smtClean="0">
                <a:latin typeface="Times New Roman" pitchFamily="18" charset="0"/>
                <a:cs typeface="Times New Roman" pitchFamily="18" charset="0"/>
              </a:rPr>
              <a:t>Hence communication between them is essential</a:t>
            </a:r>
          </a:p>
          <a:p>
            <a:r>
              <a:rPr lang="en-US" dirty="0" smtClean="0">
                <a:latin typeface="Times New Roman" pitchFamily="18" charset="0"/>
                <a:cs typeface="Times New Roman" pitchFamily="18" charset="0"/>
              </a:rPr>
              <a:t>Tracheal tubes  become </a:t>
            </a:r>
            <a:r>
              <a:rPr lang="en-US" dirty="0" smtClean="0">
                <a:solidFill>
                  <a:srgbClr val="FF0000"/>
                </a:solidFill>
                <a:latin typeface="Times New Roman" pitchFamily="18" charset="0"/>
                <a:cs typeface="Times New Roman" pitchFamily="18" charset="0"/>
              </a:rPr>
              <a:t>dislodged</a:t>
            </a:r>
            <a:r>
              <a:rPr lang="en-US" dirty="0" smtClean="0">
                <a:latin typeface="Times New Roman" pitchFamily="18" charset="0"/>
                <a:cs typeface="Times New Roman" pitchFamily="18" charset="0"/>
              </a:rPr>
              <a:t> from the trachea during these procedures  because the surgeon frequently move the patient’s head to accomplish the surgery.</a:t>
            </a:r>
          </a:p>
          <a:p>
            <a:r>
              <a:rPr lang="en-US" dirty="0" smtClean="0">
                <a:latin typeface="Times New Roman" pitchFamily="18" charset="0"/>
                <a:cs typeface="Times New Roman" pitchFamily="18" charset="0"/>
              </a:rPr>
              <a:t>Breathing circuit </a:t>
            </a:r>
            <a:r>
              <a:rPr lang="en-US" dirty="0" smtClean="0">
                <a:solidFill>
                  <a:srgbClr val="FF0000"/>
                </a:solidFill>
                <a:latin typeface="Times New Roman" pitchFamily="18" charset="0"/>
                <a:cs typeface="Times New Roman" pitchFamily="18" charset="0"/>
              </a:rPr>
              <a:t>disconnection.</a:t>
            </a:r>
          </a:p>
          <a:p>
            <a:pPr>
              <a:buNone/>
            </a:pPr>
            <a:r>
              <a:rPr lang="en-US" dirty="0" smtClean="0">
                <a:solidFill>
                  <a:srgbClr val="FF0000"/>
                </a:solidFill>
                <a:latin typeface="Times New Roman" pitchFamily="18" charset="0"/>
                <a:cs typeface="Times New Roman" pitchFamily="18" charset="0"/>
              </a:rPr>
              <a:t> </a:t>
            </a:r>
          </a:p>
          <a:p>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128</a:t>
            </a:fld>
            <a:endParaRPr lang="en-US">
              <a:solidFill>
                <a:prstClr val="black">
                  <a:tint val="75000"/>
                </a:prstClr>
              </a:solidFill>
            </a:endParaRPr>
          </a:p>
        </p:txBody>
      </p:sp>
    </p:spTree>
    <p:extLst>
      <p:ext uri="{BB962C8B-B14F-4D97-AF65-F5344CB8AC3E}">
        <p14:creationId xmlns:p14="http://schemas.microsoft.com/office/powerpoint/2010/main" val="290942724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Among the problems that must be solved  before anesthesia?</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Diagnosing </a:t>
            </a:r>
            <a:r>
              <a:rPr lang="en-US" dirty="0" smtClean="0">
                <a:solidFill>
                  <a:srgbClr val="FF0000"/>
                </a:solidFill>
              </a:rPr>
              <a:t>alterations</a:t>
            </a:r>
            <a:r>
              <a:rPr lang="en-US" dirty="0" smtClean="0"/>
              <a:t> in a patient's airway </a:t>
            </a:r>
          </a:p>
          <a:p>
            <a:r>
              <a:rPr lang="en-US" dirty="0" smtClean="0"/>
              <a:t>Establishing and </a:t>
            </a:r>
            <a:r>
              <a:rPr lang="en-US" dirty="0" smtClean="0">
                <a:solidFill>
                  <a:srgbClr val="FF0000"/>
                </a:solidFill>
              </a:rPr>
              <a:t>maintaining the airway </a:t>
            </a:r>
            <a:r>
              <a:rPr lang="en-US" dirty="0" smtClean="0"/>
              <a:t>in a patient whose anatomy </a:t>
            </a:r>
            <a:r>
              <a:rPr lang="en-US" dirty="0" smtClean="0">
                <a:solidFill>
                  <a:srgbClr val="FF0000"/>
                </a:solidFill>
              </a:rPr>
              <a:t>has been distorted</a:t>
            </a:r>
          </a:p>
          <a:p>
            <a:r>
              <a:rPr lang="en-US" dirty="0" smtClean="0"/>
              <a:t>Creating a </a:t>
            </a:r>
            <a:r>
              <a:rPr lang="en-US" dirty="0" smtClean="0">
                <a:solidFill>
                  <a:srgbClr val="FF0000"/>
                </a:solidFill>
              </a:rPr>
              <a:t>shared operative field </a:t>
            </a:r>
            <a:r>
              <a:rPr lang="en-US" dirty="0" smtClean="0"/>
              <a:t>that enables the anesthetist access to airway </a:t>
            </a:r>
          </a:p>
          <a:p>
            <a:r>
              <a:rPr lang="en-US" dirty="0" smtClean="0"/>
              <a:t>Selecting appropriate anesthetic </a:t>
            </a:r>
            <a:r>
              <a:rPr lang="en-US" dirty="0" smtClean="0">
                <a:solidFill>
                  <a:srgbClr val="FF0000"/>
                </a:solidFill>
              </a:rPr>
              <a:t>drugs </a:t>
            </a:r>
            <a:r>
              <a:rPr lang="en-US" dirty="0" smtClean="0"/>
              <a:t>compatible with the surgical procedure</a:t>
            </a:r>
          </a:p>
          <a:p>
            <a:r>
              <a:rPr lang="en-US" dirty="0" smtClean="0"/>
              <a:t>Defining the appropriate moment for extubating Postoperatively</a:t>
            </a:r>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129</a:t>
            </a:fld>
            <a:endParaRPr lang="en-US">
              <a:solidFill>
                <a:prstClr val="black">
                  <a:tint val="75000"/>
                </a:prstClr>
              </a:solidFill>
            </a:endParaRPr>
          </a:p>
        </p:txBody>
      </p:sp>
    </p:spTree>
    <p:extLst>
      <p:ext uri="{BB962C8B-B14F-4D97-AF65-F5344CB8AC3E}">
        <p14:creationId xmlns:p14="http://schemas.microsoft.com/office/powerpoint/2010/main" val="25450975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Autofit/>
          </a:bodyPr>
          <a:lstStyle/>
          <a:p>
            <a:endParaRPr lang="en-US" sz="2800" dirty="0">
              <a:latin typeface="+mj-lt"/>
            </a:endParaRPr>
          </a:p>
          <a:p>
            <a:r>
              <a:rPr lang="en-US" sz="2800" dirty="0">
                <a:latin typeface="+mj-lt"/>
                <a:ea typeface="Verdana" pitchFamily="34" charset="0"/>
                <a:cs typeface="Verdana" pitchFamily="34" charset="0"/>
              </a:rPr>
              <a:t>Adequate oxygenation and ventilation during surgical manipulation of the airway is critical but can be difficult. </a:t>
            </a:r>
            <a:endParaRPr lang="en-US" sz="2800" dirty="0" smtClean="0">
              <a:latin typeface="+mj-lt"/>
              <a:ea typeface="Verdana" pitchFamily="34" charset="0"/>
              <a:cs typeface="Verdana" pitchFamily="34" charset="0"/>
            </a:endParaRPr>
          </a:p>
          <a:p>
            <a:r>
              <a:rPr lang="en-US" sz="2800" dirty="0" smtClean="0">
                <a:latin typeface="+mj-lt"/>
                <a:ea typeface="Verdana" pitchFamily="34" charset="0"/>
                <a:cs typeface="Verdana" pitchFamily="34" charset="0"/>
              </a:rPr>
              <a:t>The </a:t>
            </a:r>
            <a:r>
              <a:rPr lang="en-US" sz="2800" dirty="0">
                <a:latin typeface="+mj-lt"/>
                <a:ea typeface="Verdana" pitchFamily="34" charset="0"/>
                <a:cs typeface="Verdana" pitchFamily="34" charset="0"/>
              </a:rPr>
              <a:t>ideal technique is to </a:t>
            </a:r>
            <a:r>
              <a:rPr lang="en-US" sz="2800" dirty="0">
                <a:solidFill>
                  <a:srgbClr val="00B0F0"/>
                </a:solidFill>
                <a:latin typeface="+mj-lt"/>
                <a:ea typeface="Verdana" pitchFamily="34" charset="0"/>
                <a:cs typeface="Verdana" pitchFamily="34" charset="0"/>
              </a:rPr>
              <a:t>connect a jet ventilator to the side port of the laryngoscope, directing </a:t>
            </a:r>
            <a:r>
              <a:rPr lang="en-US" sz="2800" dirty="0" smtClean="0">
                <a:solidFill>
                  <a:srgbClr val="00B0F0"/>
                </a:solidFill>
                <a:latin typeface="+mj-lt"/>
                <a:ea typeface="Verdana" pitchFamily="34" charset="0"/>
                <a:cs typeface="Verdana" pitchFamily="34" charset="0"/>
              </a:rPr>
              <a:t> </a:t>
            </a:r>
            <a:r>
              <a:rPr lang="en-US" sz="2800" dirty="0">
                <a:solidFill>
                  <a:srgbClr val="00B0F0"/>
                </a:solidFill>
                <a:latin typeface="+mj-lt"/>
                <a:ea typeface="Verdana" pitchFamily="34" charset="0"/>
                <a:cs typeface="Verdana" pitchFamily="34" charset="0"/>
              </a:rPr>
              <a:t>oxygen towards the </a:t>
            </a:r>
            <a:r>
              <a:rPr lang="en-US" sz="2800" dirty="0" smtClean="0">
                <a:solidFill>
                  <a:srgbClr val="00B0F0"/>
                </a:solidFill>
                <a:latin typeface="+mj-lt"/>
                <a:ea typeface="Verdana" pitchFamily="34" charset="0"/>
                <a:cs typeface="Verdana" pitchFamily="34" charset="0"/>
              </a:rPr>
              <a:t>glottis.</a:t>
            </a:r>
            <a:r>
              <a:rPr lang="en-US" sz="2800" dirty="0" smtClean="0">
                <a:latin typeface="+mj-lt"/>
                <a:ea typeface="Verdana" pitchFamily="34" charset="0"/>
                <a:cs typeface="Verdana" pitchFamily="34" charset="0"/>
              </a:rPr>
              <a:t> </a:t>
            </a:r>
            <a:r>
              <a:rPr lang="en-US" sz="2800" dirty="0">
                <a:latin typeface="+mj-lt"/>
                <a:ea typeface="Verdana" pitchFamily="34" charset="0"/>
                <a:cs typeface="Verdana" pitchFamily="34" charset="0"/>
              </a:rPr>
              <a:t>Older techniques include intubation with a 4-6 mm tube </a:t>
            </a:r>
            <a:r>
              <a:rPr lang="en-US" sz="2800" dirty="0" err="1">
                <a:latin typeface="+mj-lt"/>
                <a:ea typeface="Verdana" pitchFamily="34" charset="0"/>
                <a:cs typeface="Verdana" pitchFamily="34" charset="0"/>
              </a:rPr>
              <a:t>microlaryngeal</a:t>
            </a:r>
            <a:r>
              <a:rPr lang="en-US" sz="2800" dirty="0">
                <a:latin typeface="+mj-lt"/>
                <a:ea typeface="Verdana" pitchFamily="34" charset="0"/>
                <a:cs typeface="Verdana" pitchFamily="34" charset="0"/>
              </a:rPr>
              <a:t> tracheal (MLT) tube, intermittent apnea, and insufflation through a small catheter.</a:t>
            </a:r>
          </a:p>
          <a:p>
            <a:endParaRPr lang="en-US" sz="2800" dirty="0">
              <a:latin typeface="+mj-lt"/>
            </a:endParaRPr>
          </a:p>
        </p:txBody>
      </p:sp>
    </p:spTree>
    <p:extLst>
      <p:ext uri="{BB962C8B-B14F-4D97-AF65-F5344CB8AC3E}">
        <p14:creationId xmlns:p14="http://schemas.microsoft.com/office/powerpoint/2010/main" val="358510759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solidFill>
                  <a:srgbClr val="FF0000"/>
                </a:solidFill>
              </a:rPr>
              <a:t>Evaluating The Airway</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The actual work of respiration</a:t>
            </a:r>
          </a:p>
          <a:p>
            <a:pPr lvl="1"/>
            <a:r>
              <a:rPr lang="en-US" dirty="0" smtClean="0"/>
              <a:t>In healthy human Vs in obstructed airway?</a:t>
            </a:r>
          </a:p>
          <a:p>
            <a:r>
              <a:rPr lang="en-US" dirty="0" smtClean="0"/>
              <a:t>Airway obstruction due to </a:t>
            </a:r>
            <a:r>
              <a:rPr lang="en-US" dirty="0" smtClean="0">
                <a:solidFill>
                  <a:srgbClr val="FF0000"/>
                </a:solidFill>
              </a:rPr>
              <a:t>tumor, infection,</a:t>
            </a:r>
            <a:br>
              <a:rPr lang="en-US" dirty="0" smtClean="0">
                <a:solidFill>
                  <a:srgbClr val="FF0000"/>
                </a:solidFill>
              </a:rPr>
            </a:br>
            <a:r>
              <a:rPr lang="en-US" dirty="0" smtClean="0">
                <a:solidFill>
                  <a:srgbClr val="FF0000"/>
                </a:solidFill>
              </a:rPr>
              <a:t>or trauma</a:t>
            </a:r>
            <a:r>
              <a:rPr lang="en-US" dirty="0" smtClean="0"/>
              <a:t> may significantly alter the clinical presentation and make gas exchange a </a:t>
            </a:r>
            <a:r>
              <a:rPr lang="en-US" b="1" dirty="0" smtClean="0"/>
              <a:t>laborious, energy-consuming </a:t>
            </a:r>
            <a:r>
              <a:rPr lang="en-US" dirty="0" smtClean="0"/>
              <a:t>process</a:t>
            </a:r>
          </a:p>
          <a:p>
            <a:r>
              <a:rPr lang="en-US" b="1" dirty="0" smtClean="0">
                <a:solidFill>
                  <a:srgbClr val="FF0000"/>
                </a:solidFill>
              </a:rPr>
              <a:t>Clinically</a:t>
            </a:r>
            <a:r>
              <a:rPr lang="en-US" dirty="0" smtClean="0"/>
              <a:t>, evident upper airway obstruction is a late sign!</a:t>
            </a: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130</a:t>
            </a:fld>
            <a:endParaRPr lang="en-US">
              <a:solidFill>
                <a:prstClr val="black">
                  <a:tint val="75000"/>
                </a:prstClr>
              </a:solidFill>
            </a:endParaRPr>
          </a:p>
        </p:txBody>
      </p:sp>
    </p:spTree>
    <p:extLst>
      <p:ext uri="{BB962C8B-B14F-4D97-AF65-F5344CB8AC3E}">
        <p14:creationId xmlns:p14="http://schemas.microsoft.com/office/powerpoint/2010/main" val="55818075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Evaluating The Airway Cont,d</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In the presence of tumor, other mass lesions, or infection in the airway further Ix is needed</a:t>
            </a:r>
          </a:p>
          <a:p>
            <a:r>
              <a:rPr lang="en-US" dirty="0" smtClean="0"/>
              <a:t>It may be useful to obtain: </a:t>
            </a:r>
          </a:p>
          <a:p>
            <a:pPr lvl="1"/>
            <a:r>
              <a:rPr lang="en-US" dirty="0" smtClean="0">
                <a:solidFill>
                  <a:srgbClr val="FF0000"/>
                </a:solidFill>
              </a:rPr>
              <a:t>radiologic evaluation of the airway with plain films of the tracheal and laryngeal air columns(computed tomography)  </a:t>
            </a:r>
          </a:p>
          <a:p>
            <a:pPr lvl="1"/>
            <a:r>
              <a:rPr lang="en-US" dirty="0" smtClean="0">
                <a:solidFill>
                  <a:srgbClr val="FF0000"/>
                </a:solidFill>
              </a:rPr>
              <a:t>magnetic resonance imaging studies of the airway</a:t>
            </a:r>
          </a:p>
          <a:p>
            <a:pPr>
              <a:buFont typeface="Wingdings" pitchFamily="2" charset="2"/>
              <a:buChar char="Ø"/>
            </a:pPr>
            <a:r>
              <a:rPr lang="en-US" dirty="0" smtClean="0"/>
              <a:t>To determine the most appropriate technique for securing the airway.</a:t>
            </a: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131</a:t>
            </a:fld>
            <a:endParaRPr lang="en-US">
              <a:solidFill>
                <a:prstClr val="black">
                  <a:tint val="75000"/>
                </a:prstClr>
              </a:solidFill>
            </a:endParaRPr>
          </a:p>
        </p:txBody>
      </p:sp>
    </p:spTree>
    <p:extLst>
      <p:ext uri="{BB962C8B-B14F-4D97-AF65-F5344CB8AC3E}">
        <p14:creationId xmlns:p14="http://schemas.microsoft.com/office/powerpoint/2010/main" val="141652178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Consideration in pediatric ENT surgery</a:t>
            </a:r>
            <a:endParaRPr lang="en-US" dirty="0">
              <a:solidFill>
                <a:srgbClr val="FF0000"/>
              </a:solidFill>
            </a:endParaRPr>
          </a:p>
        </p:txBody>
      </p:sp>
      <p:sp>
        <p:nvSpPr>
          <p:cNvPr id="3" name="Content Placeholder 2"/>
          <p:cNvSpPr>
            <a:spLocks noGrp="1"/>
          </p:cNvSpPr>
          <p:nvPr>
            <p:ph idx="1"/>
          </p:nvPr>
        </p:nvSpPr>
        <p:spPr>
          <a:xfrm>
            <a:off x="228600" y="1600200"/>
            <a:ext cx="8686800" cy="4876800"/>
          </a:xfrm>
        </p:spPr>
        <p:txBody>
          <a:bodyPr>
            <a:normAutofit fontScale="92500" lnSpcReduction="20000"/>
          </a:bodyPr>
          <a:lstStyle/>
          <a:p>
            <a:r>
              <a:rPr lang="en-US" dirty="0" smtClean="0">
                <a:latin typeface="Times New Roman" pitchFamily="18" charset="0"/>
                <a:cs typeface="Times New Roman" pitchFamily="18" charset="0"/>
              </a:rPr>
              <a:t>Shared air  way requires </a:t>
            </a:r>
            <a:r>
              <a:rPr lang="en-US" dirty="0" smtClean="0">
                <a:solidFill>
                  <a:srgbClr val="FF0000"/>
                </a:solidFill>
                <a:latin typeface="Times New Roman" pitchFamily="18" charset="0"/>
                <a:cs typeface="Times New Roman" pitchFamily="18" charset="0"/>
              </a:rPr>
              <a:t>excellent communication b/n surgeon and Anesthetist</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The anesthetist is often remote from the air way</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Require </a:t>
            </a:r>
            <a:r>
              <a:rPr lang="en-US" dirty="0" smtClean="0">
                <a:solidFill>
                  <a:srgbClr val="FF0000"/>
                </a:solidFill>
                <a:latin typeface="Times New Roman" pitchFamily="18" charset="0"/>
                <a:cs typeface="Times New Roman" pitchFamily="18" charset="0"/>
              </a:rPr>
              <a:t>sound knowledge </a:t>
            </a:r>
            <a:r>
              <a:rPr lang="en-US" dirty="0" smtClean="0">
                <a:latin typeface="Times New Roman" pitchFamily="18" charset="0"/>
                <a:cs typeface="Times New Roman" pitchFamily="18" charset="0"/>
              </a:rPr>
              <a:t>of anatomy, physiology and pathology of pediatric airway</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Require </a:t>
            </a:r>
            <a:r>
              <a:rPr lang="en-US" dirty="0" smtClean="0">
                <a:solidFill>
                  <a:srgbClr val="FF0000"/>
                </a:solidFill>
                <a:latin typeface="Times New Roman" pitchFamily="18" charset="0"/>
                <a:cs typeface="Times New Roman" pitchFamily="18" charset="0"/>
              </a:rPr>
              <a:t>awareness of unusual conditions </a:t>
            </a:r>
            <a:r>
              <a:rPr lang="en-US" dirty="0" smtClean="0">
                <a:latin typeface="Times New Roman" pitchFamily="18" charset="0"/>
                <a:cs typeface="Times New Roman" pitchFamily="18" charset="0"/>
              </a:rPr>
              <a:t>or </a:t>
            </a:r>
            <a:r>
              <a:rPr lang="en-US" b="1" dirty="0" smtClean="0">
                <a:latin typeface="Times New Roman" pitchFamily="18" charset="0"/>
                <a:cs typeface="Times New Roman" pitchFamily="18" charset="0"/>
              </a:rPr>
              <a:t>syndromes</a:t>
            </a:r>
            <a:r>
              <a:rPr lang="en-US" dirty="0" smtClean="0">
                <a:latin typeface="Times New Roman" pitchFamily="18" charset="0"/>
                <a:cs typeface="Times New Roman" pitchFamily="18" charset="0"/>
              </a:rPr>
              <a:t> associated with airway and intubation difficulties</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132</a:t>
            </a:fld>
            <a:endParaRPr lang="en-US">
              <a:solidFill>
                <a:prstClr val="black">
                  <a:tint val="75000"/>
                </a:prstClr>
              </a:solidFill>
            </a:endParaRPr>
          </a:p>
        </p:txBody>
      </p:sp>
    </p:spTree>
    <p:extLst>
      <p:ext uri="{BB962C8B-B14F-4D97-AF65-F5344CB8AC3E}">
        <p14:creationId xmlns:p14="http://schemas.microsoft.com/office/powerpoint/2010/main" val="352574241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Ear Surgery</a:t>
            </a:r>
            <a:endParaRPr lang="en-US" dirty="0"/>
          </a:p>
        </p:txBody>
      </p:sp>
      <p:pic>
        <p:nvPicPr>
          <p:cNvPr id="91138" name="Picture 2" descr="C:\Users\user\Documents\ear.jpg"/>
          <p:cNvPicPr>
            <a:picLocks noGrp="1" noChangeAspect="1" noChangeArrowheads="1"/>
          </p:cNvPicPr>
          <p:nvPr>
            <p:ph idx="1"/>
          </p:nvPr>
        </p:nvPicPr>
        <p:blipFill>
          <a:blip r:embed="rId3"/>
          <a:srcRect/>
          <a:stretch>
            <a:fillRect/>
          </a:stretch>
        </p:blipFill>
        <p:spPr bwMode="auto">
          <a:xfrm>
            <a:off x="1143000" y="2057400"/>
            <a:ext cx="6781800" cy="4038600"/>
          </a:xfrm>
          <a:prstGeom prst="rect">
            <a:avLst/>
          </a:prstGeom>
          <a:noFill/>
        </p:spPr>
      </p:pic>
      <p:sp>
        <p:nvSpPr>
          <p:cNvPr id="3" name="Slide Number Placeholder 2"/>
          <p:cNvSpPr>
            <a:spLocks noGrp="1"/>
          </p:cNvSpPr>
          <p:nvPr>
            <p:ph type="sldNum" sz="quarter" idx="12"/>
          </p:nvPr>
        </p:nvSpPr>
        <p:spPr/>
        <p:txBody>
          <a:bodyPr/>
          <a:lstStyle/>
          <a:p>
            <a:fld id="{2522A2E3-EF75-4CF2-AC9D-4BCADBF78595}" type="slidenum">
              <a:rPr lang="en-US" smtClean="0">
                <a:solidFill>
                  <a:prstClr val="black">
                    <a:tint val="75000"/>
                  </a:prstClr>
                </a:solidFill>
              </a:rPr>
              <a:pPr/>
              <a:t>133</a:t>
            </a:fld>
            <a:endParaRPr lang="en-US">
              <a:solidFill>
                <a:prstClr val="black">
                  <a:tint val="75000"/>
                </a:prstClr>
              </a:solidFill>
            </a:endParaRPr>
          </a:p>
        </p:txBody>
      </p:sp>
    </p:spTree>
    <p:extLst>
      <p:ext uri="{BB962C8B-B14F-4D97-AF65-F5344CB8AC3E}">
        <p14:creationId xmlns:p14="http://schemas.microsoft.com/office/powerpoint/2010/main" val="380150412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spcBef>
                <a:spcPts val="0"/>
              </a:spcBef>
            </a:pPr>
            <a:r>
              <a:rPr lang="en-US" b="1" u="sng" dirty="0">
                <a:latin typeface="Times New Roman"/>
              </a:rPr>
              <a:t>Anatomy and Physiology</a:t>
            </a:r>
            <a:br>
              <a:rPr lang="en-US" b="1" u="sng" dirty="0">
                <a:latin typeface="Times New Roman"/>
              </a:rPr>
            </a:br>
            <a:r>
              <a:rPr lang="en-US" dirty="0">
                <a:latin typeface="Times New Roman"/>
                <a:ea typeface="Times New Roman"/>
              </a:rPr>
              <a:t> </a:t>
            </a:r>
            <a:br>
              <a:rPr lang="en-US" dirty="0">
                <a:latin typeface="Times New Roman"/>
                <a:ea typeface="Times New Roman"/>
              </a:rPr>
            </a:br>
            <a:endParaRPr lang="en-US" dirty="0"/>
          </a:p>
        </p:txBody>
      </p:sp>
      <p:sp>
        <p:nvSpPr>
          <p:cNvPr id="3" name="Content Placeholder 2"/>
          <p:cNvSpPr>
            <a:spLocks noGrp="1"/>
          </p:cNvSpPr>
          <p:nvPr>
            <p:ph idx="1"/>
          </p:nvPr>
        </p:nvSpPr>
        <p:spPr/>
        <p:txBody>
          <a:bodyPr/>
          <a:lstStyle/>
          <a:p>
            <a:pPr marL="0" marR="0" indent="0">
              <a:spcBef>
                <a:spcPts val="0"/>
              </a:spcBef>
              <a:spcAft>
                <a:spcPts val="0"/>
              </a:spcAft>
              <a:buNone/>
            </a:pPr>
            <a:r>
              <a:rPr lang="en-US" dirty="0" smtClean="0">
                <a:solidFill>
                  <a:srgbClr val="FF0000"/>
                </a:solidFill>
                <a:latin typeface="Times New Roman"/>
                <a:ea typeface="Times New Roman"/>
              </a:rPr>
              <a:t>                        Anatomy </a:t>
            </a:r>
            <a:r>
              <a:rPr lang="en-US" dirty="0">
                <a:solidFill>
                  <a:srgbClr val="FF0000"/>
                </a:solidFill>
                <a:latin typeface="Times New Roman"/>
                <a:ea typeface="Times New Roman"/>
              </a:rPr>
              <a:t>of the </a:t>
            </a:r>
            <a:r>
              <a:rPr lang="en-US" dirty="0" smtClean="0">
                <a:solidFill>
                  <a:srgbClr val="FF0000"/>
                </a:solidFill>
                <a:latin typeface="Times New Roman"/>
                <a:ea typeface="Times New Roman"/>
              </a:rPr>
              <a:t>ear</a:t>
            </a:r>
            <a:r>
              <a:rPr lang="en-US" dirty="0">
                <a:latin typeface="Times New Roman"/>
                <a:ea typeface="Times New Roman"/>
              </a:rPr>
              <a:t> </a:t>
            </a:r>
            <a:endParaRPr lang="en-US" b="1" u="sng" dirty="0">
              <a:latin typeface="Times New Roman"/>
            </a:endParaRPr>
          </a:p>
          <a:p>
            <a:pPr marL="0" marR="0">
              <a:spcBef>
                <a:spcPts val="0"/>
              </a:spcBef>
              <a:spcAft>
                <a:spcPts val="0"/>
              </a:spcAft>
            </a:pPr>
            <a:r>
              <a:rPr lang="en-US" dirty="0">
                <a:latin typeface="Times New Roman"/>
                <a:ea typeface="Times New Roman"/>
              </a:rPr>
              <a:t>Three parts of the ear</a:t>
            </a:r>
          </a:p>
          <a:p>
            <a:pPr marL="0" marR="0" indent="0">
              <a:spcBef>
                <a:spcPts val="0"/>
              </a:spcBef>
              <a:spcAft>
                <a:spcPts val="0"/>
              </a:spcAft>
              <a:buNone/>
            </a:pPr>
            <a:r>
              <a:rPr lang="en-US" dirty="0">
                <a:latin typeface="Times New Roman"/>
                <a:ea typeface="Times New Roman"/>
              </a:rPr>
              <a:t>.  External</a:t>
            </a:r>
          </a:p>
          <a:p>
            <a:pPr marL="0" marR="0" indent="0">
              <a:spcBef>
                <a:spcPts val="0"/>
              </a:spcBef>
              <a:spcAft>
                <a:spcPts val="0"/>
              </a:spcAft>
              <a:buNone/>
            </a:pPr>
            <a:r>
              <a:rPr lang="en-US" dirty="0">
                <a:latin typeface="Times New Roman"/>
                <a:ea typeface="Times New Roman"/>
              </a:rPr>
              <a:t>.  Middle</a:t>
            </a:r>
          </a:p>
          <a:p>
            <a:pPr marL="0" indent="0">
              <a:buNone/>
            </a:pPr>
            <a:r>
              <a:rPr lang="en-US" dirty="0">
                <a:latin typeface="Times New Roman"/>
                <a:ea typeface="Times New Roman"/>
              </a:rPr>
              <a:t>.  Internal</a:t>
            </a:r>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134</a:t>
            </a:fld>
            <a:endParaRPr lang="en-US">
              <a:solidFill>
                <a:prstClr val="black">
                  <a:tint val="75000"/>
                </a:prstClr>
              </a:solidFill>
            </a:endParaRPr>
          </a:p>
        </p:txBody>
      </p:sp>
    </p:spTree>
    <p:extLst>
      <p:ext uri="{BB962C8B-B14F-4D97-AF65-F5344CB8AC3E}">
        <p14:creationId xmlns:p14="http://schemas.microsoft.com/office/powerpoint/2010/main" val="146262331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marR="0" indent="0">
              <a:spcBef>
                <a:spcPts val="0"/>
              </a:spcBef>
              <a:spcAft>
                <a:spcPts val="0"/>
              </a:spcAft>
              <a:buNone/>
            </a:pPr>
            <a:r>
              <a:rPr lang="en-US" b="1" u="sng" dirty="0" smtClean="0">
                <a:latin typeface="Times New Roman"/>
              </a:rPr>
              <a:t>The </a:t>
            </a:r>
            <a:r>
              <a:rPr lang="en-US" b="1" u="sng" dirty="0">
                <a:latin typeface="Times New Roman"/>
              </a:rPr>
              <a:t>external ear</a:t>
            </a:r>
          </a:p>
          <a:p>
            <a:pPr marL="0" marR="0" indent="0">
              <a:spcBef>
                <a:spcPts val="0"/>
              </a:spcBef>
              <a:spcAft>
                <a:spcPts val="0"/>
              </a:spcAft>
              <a:buNone/>
            </a:pPr>
            <a:r>
              <a:rPr lang="en-US" sz="2800" dirty="0">
                <a:latin typeface="Times New Roman"/>
                <a:ea typeface="Times New Roman"/>
              </a:rPr>
              <a:t> </a:t>
            </a:r>
            <a:r>
              <a:rPr lang="en-US" sz="2800" dirty="0" smtClean="0">
                <a:latin typeface="Times New Roman"/>
                <a:ea typeface="Times New Roman"/>
              </a:rPr>
              <a:t> </a:t>
            </a:r>
            <a:r>
              <a:rPr lang="en-US" sz="2800" dirty="0">
                <a:solidFill>
                  <a:srgbClr val="FF0000"/>
                </a:solidFill>
                <a:latin typeface="Times New Roman"/>
                <a:ea typeface="Times New Roman"/>
              </a:rPr>
              <a:t>Consists of </a:t>
            </a:r>
            <a:endParaRPr lang="en-US" sz="2800" dirty="0" smtClean="0">
              <a:solidFill>
                <a:srgbClr val="FF0000"/>
              </a:solidFill>
              <a:latin typeface="Times New Roman"/>
              <a:ea typeface="Times New Roman"/>
            </a:endParaRPr>
          </a:p>
          <a:p>
            <a:pPr marR="0">
              <a:spcBef>
                <a:spcPts val="0"/>
              </a:spcBef>
              <a:spcAft>
                <a:spcPts val="0"/>
              </a:spcAft>
              <a:buFont typeface="Wingdings" pitchFamily="2" charset="2"/>
              <a:buChar char="v"/>
            </a:pPr>
            <a:r>
              <a:rPr lang="en-US" sz="2800" dirty="0" smtClean="0">
                <a:latin typeface="Times New Roman"/>
                <a:ea typeface="Times New Roman"/>
              </a:rPr>
              <a:t>pinna </a:t>
            </a:r>
            <a:r>
              <a:rPr lang="en-US" sz="2800" dirty="0">
                <a:latin typeface="Times New Roman"/>
                <a:ea typeface="Times New Roman"/>
              </a:rPr>
              <a:t>(Auricle) (Helix, antihelix)</a:t>
            </a:r>
          </a:p>
          <a:p>
            <a:pPr marR="0">
              <a:spcBef>
                <a:spcPts val="0"/>
              </a:spcBef>
              <a:spcAft>
                <a:spcPts val="0"/>
              </a:spcAft>
              <a:buFont typeface="Wingdings" pitchFamily="2" charset="2"/>
              <a:buChar char="v"/>
              <a:tabLst>
                <a:tab pos="2743200" algn="ctr"/>
                <a:tab pos="5486400" algn="r"/>
                <a:tab pos="457200" algn="l"/>
              </a:tabLst>
            </a:pPr>
            <a:r>
              <a:rPr lang="en-US" sz="2800" dirty="0" err="1" smtClean="0">
                <a:latin typeface="Times New Roman"/>
                <a:ea typeface="Times New Roman"/>
              </a:rPr>
              <a:t>Acquostic</a:t>
            </a:r>
            <a:r>
              <a:rPr lang="en-US" sz="2800" dirty="0" smtClean="0">
                <a:latin typeface="Times New Roman"/>
                <a:ea typeface="Times New Roman"/>
              </a:rPr>
              <a:t> </a:t>
            </a:r>
            <a:r>
              <a:rPr lang="en-US" sz="2800" dirty="0">
                <a:latin typeface="Times New Roman"/>
                <a:ea typeface="Times New Roman"/>
              </a:rPr>
              <a:t>meats (ear canal) 3 cm. long</a:t>
            </a:r>
          </a:p>
          <a:p>
            <a:pPr marR="0">
              <a:spcBef>
                <a:spcPts val="0"/>
              </a:spcBef>
              <a:spcAft>
                <a:spcPts val="0"/>
              </a:spcAft>
              <a:buFont typeface="Wingdings" pitchFamily="2" charset="2"/>
              <a:buChar char="v"/>
            </a:pPr>
            <a:r>
              <a:rPr lang="en-US" sz="2800" dirty="0" smtClean="0">
                <a:latin typeface="Times New Roman"/>
                <a:ea typeface="Times New Roman"/>
              </a:rPr>
              <a:t>Tympanic </a:t>
            </a:r>
            <a:r>
              <a:rPr lang="en-US" sz="2800" dirty="0">
                <a:latin typeface="Times New Roman"/>
                <a:ea typeface="Times New Roman"/>
              </a:rPr>
              <a:t>membrane (eardrum) (separates middle from external </a:t>
            </a:r>
            <a:r>
              <a:rPr lang="en-US" sz="2800" dirty="0" smtClean="0">
                <a:latin typeface="Times New Roman"/>
                <a:ea typeface="Times New Roman"/>
              </a:rPr>
              <a:t>ear) Consists </a:t>
            </a:r>
            <a:r>
              <a:rPr lang="en-US" sz="2800" dirty="0">
                <a:latin typeface="Times New Roman"/>
                <a:ea typeface="Times New Roman"/>
              </a:rPr>
              <a:t>of sweat glands (that secret cerium) gets plugged (ear ache) (deafness</a:t>
            </a:r>
            <a:endParaRPr lang="en-US" sz="2800"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135</a:t>
            </a:fld>
            <a:endParaRPr lang="en-US">
              <a:solidFill>
                <a:prstClr val="black">
                  <a:tint val="75000"/>
                </a:prstClr>
              </a:solidFill>
            </a:endParaRPr>
          </a:p>
        </p:txBody>
      </p:sp>
    </p:spTree>
    <p:extLst>
      <p:ext uri="{BB962C8B-B14F-4D97-AF65-F5344CB8AC3E}">
        <p14:creationId xmlns:p14="http://schemas.microsoft.com/office/powerpoint/2010/main" val="149209361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marR="0" indent="0">
              <a:spcBef>
                <a:spcPts val="0"/>
              </a:spcBef>
              <a:spcAft>
                <a:spcPts val="0"/>
              </a:spcAft>
              <a:buNone/>
            </a:pPr>
            <a:r>
              <a:rPr lang="en-US" b="1" u="sng" dirty="0">
                <a:latin typeface="Times New Roman"/>
              </a:rPr>
              <a:t>The tympanic membrane Ear Drum </a:t>
            </a:r>
            <a:r>
              <a:rPr lang="en-US" dirty="0">
                <a:latin typeface="Times New Roman"/>
                <a:ea typeface="Times New Roman"/>
              </a:rPr>
              <a:t> </a:t>
            </a:r>
          </a:p>
          <a:p>
            <a:pPr marL="0" marR="0" indent="0">
              <a:spcBef>
                <a:spcPts val="0"/>
              </a:spcBef>
              <a:spcAft>
                <a:spcPts val="0"/>
              </a:spcAft>
              <a:buNone/>
            </a:pPr>
            <a:r>
              <a:rPr lang="en-US" dirty="0">
                <a:latin typeface="Times New Roman"/>
                <a:ea typeface="Times New Roman"/>
              </a:rPr>
              <a:t>-  Stretches across the inner end of the auditory canal</a:t>
            </a:r>
          </a:p>
          <a:p>
            <a:pPr marL="0" marR="0" indent="0">
              <a:spcBef>
                <a:spcPts val="0"/>
              </a:spcBef>
              <a:spcAft>
                <a:spcPts val="0"/>
              </a:spcAft>
              <a:buNone/>
            </a:pPr>
            <a:r>
              <a:rPr lang="en-US" dirty="0">
                <a:latin typeface="Times New Roman"/>
                <a:ea typeface="Times New Roman"/>
              </a:rPr>
              <a:t>-  Separates external from middle Ear</a:t>
            </a:r>
          </a:p>
          <a:p>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136</a:t>
            </a:fld>
            <a:endParaRPr lang="en-US">
              <a:solidFill>
                <a:prstClr val="black">
                  <a:tint val="75000"/>
                </a:prstClr>
              </a:solidFill>
            </a:endParaRPr>
          </a:p>
        </p:txBody>
      </p:sp>
    </p:spTree>
    <p:extLst>
      <p:ext uri="{BB962C8B-B14F-4D97-AF65-F5344CB8AC3E}">
        <p14:creationId xmlns:p14="http://schemas.microsoft.com/office/powerpoint/2010/main" val="138325429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indent="-342900">
              <a:spcBef>
                <a:spcPts val="0"/>
              </a:spcBef>
            </a:pPr>
            <a:r>
              <a:rPr lang="en-US" sz="3000" b="1" u="sng" dirty="0">
                <a:solidFill>
                  <a:prstClr val="black"/>
                </a:solidFill>
                <a:latin typeface="Times New Roman"/>
                <a:ea typeface="Times New Roman"/>
                <a:cs typeface="+mn-cs"/>
              </a:rPr>
              <a:t>The Middle Ear ( tympanic cavity)</a:t>
            </a:r>
            <a:r>
              <a:rPr lang="en-US" sz="3000" dirty="0">
                <a:solidFill>
                  <a:prstClr val="black"/>
                </a:solidFill>
                <a:latin typeface="Times New Roman"/>
                <a:ea typeface="Times New Roman"/>
                <a:cs typeface="+mn-cs"/>
              </a:rPr>
              <a:t/>
            </a:r>
            <a:br>
              <a:rPr lang="en-US" sz="3000" dirty="0">
                <a:solidFill>
                  <a:prstClr val="black"/>
                </a:solidFill>
                <a:latin typeface="Times New Roman"/>
                <a:ea typeface="Times New Roman"/>
                <a:cs typeface="+mn-cs"/>
              </a:rPr>
            </a:br>
            <a:endParaRPr lang="en-US" dirty="0"/>
          </a:p>
        </p:txBody>
      </p:sp>
      <p:sp>
        <p:nvSpPr>
          <p:cNvPr id="3" name="Content Placeholder 2"/>
          <p:cNvSpPr>
            <a:spLocks noGrp="1"/>
          </p:cNvSpPr>
          <p:nvPr>
            <p:ph idx="1"/>
          </p:nvPr>
        </p:nvSpPr>
        <p:spPr/>
        <p:txBody>
          <a:bodyPr>
            <a:normAutofit/>
          </a:bodyPr>
          <a:lstStyle/>
          <a:p>
            <a:pPr marL="0" marR="0" indent="0">
              <a:spcBef>
                <a:spcPts val="0"/>
              </a:spcBef>
              <a:spcAft>
                <a:spcPts val="0"/>
              </a:spcAft>
              <a:buNone/>
            </a:pPr>
            <a:r>
              <a:rPr lang="en-US" dirty="0" smtClean="0">
                <a:latin typeface="Times New Roman"/>
                <a:ea typeface="Times New Roman"/>
              </a:rPr>
              <a:t>.  </a:t>
            </a:r>
            <a:r>
              <a:rPr lang="en-US" dirty="0">
                <a:latin typeface="Times New Roman"/>
                <a:ea typeface="Times New Roman"/>
              </a:rPr>
              <a:t>A tiny epithelial lined cavity hollowed out of the temporal bone</a:t>
            </a:r>
          </a:p>
          <a:p>
            <a:pPr marL="0" marR="0" indent="0">
              <a:spcBef>
                <a:spcPts val="0"/>
              </a:spcBef>
              <a:spcAft>
                <a:spcPts val="0"/>
              </a:spcAft>
              <a:buNone/>
            </a:pPr>
            <a:r>
              <a:rPr lang="en-US" dirty="0">
                <a:latin typeface="Times New Roman"/>
                <a:ea typeface="Times New Roman"/>
              </a:rPr>
              <a:t>.  Contains three auditory </a:t>
            </a:r>
            <a:r>
              <a:rPr lang="en-US" dirty="0" err="1">
                <a:latin typeface="Times New Roman"/>
                <a:ea typeface="Times New Roman"/>
              </a:rPr>
              <a:t>ossicles</a:t>
            </a:r>
            <a:endParaRPr lang="en-US" dirty="0">
              <a:latin typeface="Times New Roman"/>
              <a:ea typeface="Times New Roman"/>
            </a:endParaRPr>
          </a:p>
          <a:p>
            <a:pPr marL="0" marR="0" indent="0">
              <a:spcBef>
                <a:spcPts val="0"/>
              </a:spcBef>
              <a:spcAft>
                <a:spcPts val="0"/>
              </a:spcAft>
              <a:buNone/>
            </a:pPr>
            <a:r>
              <a:rPr lang="en-US" dirty="0">
                <a:latin typeface="Times New Roman"/>
                <a:ea typeface="Times New Roman"/>
              </a:rPr>
              <a:t>.  The malleus in cuss and stapes (The Hammer, Anvil, stirrup)</a:t>
            </a:r>
          </a:p>
          <a:p>
            <a:pPr marL="0" marR="0" indent="0">
              <a:spcBef>
                <a:spcPts val="0"/>
              </a:spcBef>
              <a:spcAft>
                <a:spcPts val="0"/>
              </a:spcAft>
              <a:buNone/>
            </a:pPr>
            <a:r>
              <a:rPr lang="en-US" dirty="0">
                <a:latin typeface="Times New Roman"/>
                <a:ea typeface="Times New Roman"/>
              </a:rPr>
              <a:t>.  The handle of malleus attaches to inner surface of tympanic membrane its head to </a:t>
            </a:r>
            <a:r>
              <a:rPr lang="en-US" dirty="0" err="1" smtClean="0">
                <a:latin typeface="Times New Roman"/>
                <a:ea typeface="Times New Roman"/>
              </a:rPr>
              <a:t>incuss</a:t>
            </a:r>
            <a:r>
              <a:rPr lang="en-US" dirty="0" smtClean="0">
                <a:latin typeface="Times New Roman"/>
                <a:ea typeface="Times New Roman"/>
              </a:rPr>
              <a:t> </a:t>
            </a:r>
            <a:r>
              <a:rPr lang="en-US" dirty="0">
                <a:latin typeface="Times New Roman"/>
                <a:ea typeface="Times New Roman"/>
              </a:rPr>
              <a:t>then stapes</a:t>
            </a:r>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137</a:t>
            </a:fld>
            <a:endParaRPr lang="en-US" dirty="0">
              <a:solidFill>
                <a:prstClr val="black">
                  <a:tint val="75000"/>
                </a:prstClr>
              </a:solidFill>
            </a:endParaRPr>
          </a:p>
        </p:txBody>
      </p:sp>
    </p:spTree>
    <p:extLst>
      <p:ext uri="{BB962C8B-B14F-4D97-AF65-F5344CB8AC3E}">
        <p14:creationId xmlns:p14="http://schemas.microsoft.com/office/powerpoint/2010/main" val="338395439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indent="-342900">
              <a:spcBef>
                <a:spcPts val="0"/>
              </a:spcBef>
            </a:pPr>
            <a:r>
              <a:rPr lang="en-US" sz="3200" b="1" u="sng" dirty="0">
                <a:solidFill>
                  <a:prstClr val="black"/>
                </a:solidFill>
                <a:latin typeface="Times New Roman"/>
                <a:ea typeface="+mn-ea"/>
                <a:cs typeface="+mn-cs"/>
              </a:rPr>
              <a:t>Openings</a:t>
            </a:r>
            <a:br>
              <a:rPr lang="en-US" sz="3200" b="1" u="sng" dirty="0">
                <a:solidFill>
                  <a:prstClr val="black"/>
                </a:solidFill>
                <a:latin typeface="Times New Roman"/>
                <a:ea typeface="+mn-ea"/>
                <a:cs typeface="+mn-cs"/>
              </a:rPr>
            </a:br>
            <a:endParaRPr lang="en-US" sz="4800" dirty="0"/>
          </a:p>
        </p:txBody>
      </p:sp>
      <p:sp>
        <p:nvSpPr>
          <p:cNvPr id="3" name="Content Placeholder 2"/>
          <p:cNvSpPr>
            <a:spLocks noGrp="1"/>
          </p:cNvSpPr>
          <p:nvPr>
            <p:ph idx="1"/>
          </p:nvPr>
        </p:nvSpPr>
        <p:spPr/>
        <p:txBody>
          <a:bodyPr>
            <a:normAutofit fontScale="92500" lnSpcReduction="20000"/>
          </a:bodyPr>
          <a:lstStyle/>
          <a:p>
            <a:pPr marL="0" marR="0" indent="0">
              <a:spcBef>
                <a:spcPts val="0"/>
              </a:spcBef>
              <a:spcAft>
                <a:spcPts val="0"/>
              </a:spcAft>
              <a:buNone/>
            </a:pPr>
            <a:r>
              <a:rPr lang="en-US" dirty="0">
                <a:latin typeface="Times New Roman"/>
                <a:ea typeface="Times New Roman"/>
              </a:rPr>
              <a:t> </a:t>
            </a:r>
          </a:p>
          <a:p>
            <a:pPr marL="0" marR="0">
              <a:spcBef>
                <a:spcPts val="0"/>
              </a:spcBef>
              <a:spcAft>
                <a:spcPts val="0"/>
              </a:spcAft>
            </a:pPr>
            <a:r>
              <a:rPr lang="en-US" dirty="0">
                <a:solidFill>
                  <a:srgbClr val="FF0000"/>
                </a:solidFill>
                <a:latin typeface="Times New Roman"/>
                <a:ea typeface="Times New Roman"/>
              </a:rPr>
              <a:t>Into middle ear </a:t>
            </a:r>
            <a:r>
              <a:rPr lang="en-US" dirty="0" smtClean="0">
                <a:solidFill>
                  <a:srgbClr val="FF0000"/>
                </a:solidFill>
                <a:latin typeface="Times New Roman"/>
                <a:ea typeface="Times New Roman"/>
              </a:rPr>
              <a:t>cavity</a:t>
            </a:r>
            <a:r>
              <a:rPr lang="en-US" dirty="0">
                <a:latin typeface="Times New Roman"/>
                <a:ea typeface="Times New Roman"/>
              </a:rPr>
              <a:t> </a:t>
            </a:r>
          </a:p>
          <a:p>
            <a:pPr marL="514350" marR="0" indent="-514350">
              <a:spcBef>
                <a:spcPts val="0"/>
              </a:spcBef>
              <a:spcAft>
                <a:spcPts val="0"/>
              </a:spcAft>
              <a:buAutoNum type="alphaLcPeriod"/>
            </a:pPr>
            <a:r>
              <a:rPr lang="en-US" dirty="0" smtClean="0">
                <a:latin typeface="Times New Roman"/>
                <a:ea typeface="Times New Roman"/>
              </a:rPr>
              <a:t>External </a:t>
            </a:r>
            <a:r>
              <a:rPr lang="en-US" dirty="0">
                <a:latin typeface="Times New Roman"/>
                <a:ea typeface="Times New Roman"/>
              </a:rPr>
              <a:t>acoustic meatus - covered over by tympanic </a:t>
            </a:r>
            <a:r>
              <a:rPr lang="en-US" dirty="0" smtClean="0">
                <a:latin typeface="Times New Roman"/>
                <a:ea typeface="Times New Roman"/>
              </a:rPr>
              <a:t>membrane</a:t>
            </a:r>
          </a:p>
          <a:p>
            <a:pPr marL="0" marR="0" indent="0">
              <a:spcBef>
                <a:spcPts val="0"/>
              </a:spcBef>
              <a:spcAft>
                <a:spcPts val="0"/>
              </a:spcAft>
              <a:buNone/>
            </a:pPr>
            <a:r>
              <a:rPr lang="en-US" dirty="0" smtClean="0">
                <a:latin typeface="Times New Roman"/>
                <a:ea typeface="Times New Roman"/>
              </a:rPr>
              <a:t>b</a:t>
            </a:r>
            <a:r>
              <a:rPr lang="en-US" dirty="0">
                <a:latin typeface="Times New Roman"/>
                <a:ea typeface="Times New Roman"/>
              </a:rPr>
              <a:t>.  Two into internal ear</a:t>
            </a:r>
          </a:p>
          <a:p>
            <a:pPr marL="0" marR="0" indent="0">
              <a:spcBef>
                <a:spcPts val="0"/>
              </a:spcBef>
              <a:spcAft>
                <a:spcPts val="0"/>
              </a:spcAft>
              <a:buNone/>
            </a:pPr>
            <a:r>
              <a:rPr lang="en-US" dirty="0">
                <a:latin typeface="Times New Roman"/>
                <a:ea typeface="Times New Roman"/>
              </a:rPr>
              <a:t>      .  </a:t>
            </a:r>
            <a:r>
              <a:rPr lang="en-US" dirty="0" err="1">
                <a:latin typeface="Times New Roman"/>
                <a:ea typeface="Times New Roman"/>
              </a:rPr>
              <a:t>Fenstra</a:t>
            </a:r>
            <a:r>
              <a:rPr lang="en-US" dirty="0">
                <a:latin typeface="Times New Roman"/>
                <a:ea typeface="Times New Roman"/>
              </a:rPr>
              <a:t> ovals (oval window)</a:t>
            </a:r>
          </a:p>
          <a:p>
            <a:pPr marL="0" marR="0" indent="0">
              <a:spcBef>
                <a:spcPts val="0"/>
              </a:spcBef>
              <a:spcAft>
                <a:spcPts val="0"/>
              </a:spcAft>
              <a:buNone/>
            </a:pPr>
            <a:r>
              <a:rPr lang="en-US" dirty="0">
                <a:latin typeface="Times New Roman"/>
                <a:ea typeface="Times New Roman"/>
              </a:rPr>
              <a:t>      .  </a:t>
            </a:r>
            <a:r>
              <a:rPr lang="en-US" dirty="0" err="1">
                <a:latin typeface="Times New Roman"/>
                <a:ea typeface="Times New Roman"/>
              </a:rPr>
              <a:t>Fenstra</a:t>
            </a:r>
            <a:r>
              <a:rPr lang="en-US" dirty="0">
                <a:latin typeface="Times New Roman"/>
                <a:ea typeface="Times New Roman"/>
              </a:rPr>
              <a:t> rotunda (round window)</a:t>
            </a:r>
          </a:p>
          <a:p>
            <a:pPr marL="0" marR="0" indent="0">
              <a:spcBef>
                <a:spcPts val="0"/>
              </a:spcBef>
              <a:spcAft>
                <a:spcPts val="0"/>
              </a:spcAft>
              <a:buNone/>
            </a:pPr>
            <a:r>
              <a:rPr lang="en-US" dirty="0">
                <a:latin typeface="Times New Roman"/>
                <a:ea typeface="Times New Roman"/>
              </a:rPr>
              <a:t>c.  Eustachian tube posteriorly</a:t>
            </a:r>
          </a:p>
          <a:p>
            <a:pPr marL="0" marR="0" indent="0">
              <a:spcBef>
                <a:spcPts val="0"/>
              </a:spcBef>
              <a:spcAft>
                <a:spcPts val="0"/>
              </a:spcAft>
              <a:buNone/>
            </a:pPr>
            <a:r>
              <a:rPr lang="en-US" dirty="0">
                <a:latin typeface="Times New Roman"/>
                <a:ea typeface="Times New Roman"/>
              </a:rPr>
              <a:t>     Middle ear cavity is continuous with mastoid air spaces in temporal lobe</a:t>
            </a:r>
          </a:p>
          <a:p>
            <a:pPr marL="0" marR="0" indent="0">
              <a:spcBef>
                <a:spcPts val="0"/>
              </a:spcBef>
              <a:spcAft>
                <a:spcPts val="0"/>
              </a:spcAft>
              <a:buNone/>
            </a:pPr>
            <a:r>
              <a:rPr lang="en-US" dirty="0">
                <a:latin typeface="Times New Roman"/>
                <a:ea typeface="Times New Roman"/>
              </a:rPr>
              <a:t> </a:t>
            </a:r>
          </a:p>
          <a:p>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138</a:t>
            </a:fld>
            <a:endParaRPr lang="en-US">
              <a:solidFill>
                <a:prstClr val="black">
                  <a:tint val="75000"/>
                </a:prstClr>
              </a:solidFill>
            </a:endParaRPr>
          </a:p>
        </p:txBody>
      </p:sp>
    </p:spTree>
    <p:extLst>
      <p:ext uri="{BB962C8B-B14F-4D97-AF65-F5344CB8AC3E}">
        <p14:creationId xmlns:p14="http://schemas.microsoft.com/office/powerpoint/2010/main" val="420330445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indent="-342900">
              <a:spcBef>
                <a:spcPts val="0"/>
              </a:spcBef>
            </a:pPr>
            <a:r>
              <a:rPr lang="en-US" sz="3200" b="1" u="sng" dirty="0">
                <a:solidFill>
                  <a:prstClr val="black"/>
                </a:solidFill>
                <a:latin typeface="Times New Roman"/>
                <a:ea typeface="+mn-ea"/>
                <a:cs typeface="+mn-cs"/>
              </a:rPr>
              <a:t>Clinical Importance</a:t>
            </a:r>
            <a:br>
              <a:rPr lang="en-US" sz="3200" b="1" u="sng" dirty="0">
                <a:solidFill>
                  <a:prstClr val="black"/>
                </a:solidFill>
                <a:latin typeface="Times New Roman"/>
                <a:ea typeface="+mn-ea"/>
                <a:cs typeface="+mn-cs"/>
              </a:rPr>
            </a:br>
            <a:endParaRPr lang="en-US" dirty="0"/>
          </a:p>
        </p:txBody>
      </p:sp>
      <p:sp>
        <p:nvSpPr>
          <p:cNvPr id="3" name="Content Placeholder 2"/>
          <p:cNvSpPr>
            <a:spLocks noGrp="1"/>
          </p:cNvSpPr>
          <p:nvPr>
            <p:ph idx="1"/>
          </p:nvPr>
        </p:nvSpPr>
        <p:spPr/>
        <p:txBody>
          <a:bodyPr/>
          <a:lstStyle/>
          <a:p>
            <a:pPr marL="0" marR="0" indent="0">
              <a:spcBef>
                <a:spcPts val="0"/>
              </a:spcBef>
              <a:spcAft>
                <a:spcPts val="0"/>
              </a:spcAft>
              <a:buNone/>
            </a:pPr>
            <a:r>
              <a:rPr lang="en-US" dirty="0">
                <a:latin typeface="Times New Roman"/>
                <a:ea typeface="Times New Roman"/>
              </a:rPr>
              <a:t> </a:t>
            </a:r>
            <a:r>
              <a:rPr lang="en-US" dirty="0" smtClean="0">
                <a:latin typeface="Times New Roman"/>
                <a:ea typeface="Times New Roman"/>
              </a:rPr>
              <a:t>.  </a:t>
            </a:r>
            <a:r>
              <a:rPr lang="en-US" dirty="0">
                <a:latin typeface="Times New Roman"/>
                <a:ea typeface="Times New Roman"/>
              </a:rPr>
              <a:t>Equalizes pressure against inner and outer surface of the membrane (</a:t>
            </a:r>
            <a:r>
              <a:rPr lang="en-US" dirty="0" smtClean="0">
                <a:latin typeface="Times New Roman"/>
                <a:ea typeface="Times New Roman"/>
              </a:rPr>
              <a:t>prevents  </a:t>
            </a:r>
            <a:r>
              <a:rPr lang="en-US" dirty="0">
                <a:latin typeface="Times New Roman"/>
                <a:ea typeface="Times New Roman"/>
              </a:rPr>
              <a:t>membrane rapture)</a:t>
            </a:r>
          </a:p>
          <a:p>
            <a:pPr marL="0" marR="0" indent="0">
              <a:spcBef>
                <a:spcPts val="0"/>
              </a:spcBef>
              <a:spcAft>
                <a:spcPts val="0"/>
              </a:spcAft>
              <a:buNone/>
            </a:pPr>
            <a:r>
              <a:rPr lang="en-US" dirty="0">
                <a:latin typeface="Times New Roman"/>
                <a:ea typeface="Times New Roman"/>
              </a:rPr>
              <a:t>.  Route for infection ( Nasal intubation URTI) via </a:t>
            </a:r>
            <a:r>
              <a:rPr lang="en-US" dirty="0" err="1">
                <a:latin typeface="Times New Roman"/>
                <a:ea typeface="Times New Roman"/>
              </a:rPr>
              <a:t>naso</a:t>
            </a:r>
            <a:r>
              <a:rPr lang="en-US" dirty="0">
                <a:latin typeface="Times New Roman"/>
                <a:ea typeface="Times New Roman"/>
              </a:rPr>
              <a:t> pharynx</a:t>
            </a:r>
          </a:p>
          <a:p>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139</a:t>
            </a:fld>
            <a:endParaRPr lang="en-US">
              <a:solidFill>
                <a:prstClr val="black">
                  <a:tint val="75000"/>
                </a:prstClr>
              </a:solidFill>
            </a:endParaRPr>
          </a:p>
        </p:txBody>
      </p:sp>
    </p:spTree>
    <p:extLst>
      <p:ext uri="{BB962C8B-B14F-4D97-AF65-F5344CB8AC3E}">
        <p14:creationId xmlns:p14="http://schemas.microsoft.com/office/powerpoint/2010/main" val="2841909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Foreign Body Removal</a:t>
            </a:r>
            <a:br>
              <a:rPr lang="en-US" dirty="0"/>
            </a:br>
            <a:endParaRPr lang="en-US" dirty="0"/>
          </a:p>
        </p:txBody>
      </p:sp>
      <p:sp>
        <p:nvSpPr>
          <p:cNvPr id="3" name="Content Placeholder 2"/>
          <p:cNvSpPr>
            <a:spLocks noGrp="1"/>
          </p:cNvSpPr>
          <p:nvPr>
            <p:ph idx="1"/>
          </p:nvPr>
        </p:nvSpPr>
        <p:spPr/>
        <p:txBody>
          <a:bodyPr>
            <a:normAutofit/>
          </a:bodyPr>
          <a:lstStyle/>
          <a:p>
            <a:r>
              <a:rPr lang="en-US" dirty="0" smtClean="0"/>
              <a:t>Often </a:t>
            </a:r>
            <a:r>
              <a:rPr lang="en-US" dirty="0"/>
              <a:t>accomplished using direct laryngoscopy and/or rigid bronchoscopy and in the </a:t>
            </a:r>
            <a:r>
              <a:rPr lang="en-US" dirty="0">
                <a:solidFill>
                  <a:srgbClr val="00B050"/>
                </a:solidFill>
              </a:rPr>
              <a:t>absence of </a:t>
            </a:r>
            <a:r>
              <a:rPr lang="en-US" dirty="0" smtClean="0">
                <a:solidFill>
                  <a:srgbClr val="00B050"/>
                </a:solidFill>
              </a:rPr>
              <a:t>PPV</a:t>
            </a:r>
          </a:p>
          <a:p>
            <a:r>
              <a:rPr lang="en-US" dirty="0" smtClean="0"/>
              <a:t> </a:t>
            </a:r>
            <a:r>
              <a:rPr lang="en-US" dirty="0"/>
              <a:t>Humidified oxygen combined with TIVA (to avoid exposure of the surgeon) is recommended.</a:t>
            </a:r>
          </a:p>
          <a:p>
            <a:endParaRPr lang="en-US" dirty="0"/>
          </a:p>
        </p:txBody>
      </p:sp>
    </p:spTree>
    <p:extLst>
      <p:ext uri="{BB962C8B-B14F-4D97-AF65-F5344CB8AC3E}">
        <p14:creationId xmlns:p14="http://schemas.microsoft.com/office/powerpoint/2010/main" val="358510759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140</a:t>
            </a:fld>
            <a:endParaRPr lang="en-US">
              <a:solidFill>
                <a:prstClr val="black">
                  <a:tint val="75000"/>
                </a:prstClr>
              </a:solidFill>
            </a:endParaRPr>
          </a:p>
        </p:txBody>
      </p:sp>
    </p:spTree>
    <p:extLst>
      <p:ext uri="{BB962C8B-B14F-4D97-AF65-F5344CB8AC3E}">
        <p14:creationId xmlns:p14="http://schemas.microsoft.com/office/powerpoint/2010/main" val="248442175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u="sng" dirty="0">
                <a:solidFill>
                  <a:prstClr val="black"/>
                </a:solidFill>
                <a:latin typeface="Times New Roman"/>
                <a:ea typeface="Times New Roman"/>
                <a:cs typeface="+mn-cs"/>
              </a:rPr>
              <a:t>Inner Ear (Labyrinth</a:t>
            </a:r>
            <a:endParaRPr lang="en-US" dirty="0"/>
          </a:p>
        </p:txBody>
      </p:sp>
      <p:sp>
        <p:nvSpPr>
          <p:cNvPr id="3" name="Content Placeholder 2"/>
          <p:cNvSpPr>
            <a:spLocks noGrp="1"/>
          </p:cNvSpPr>
          <p:nvPr>
            <p:ph idx="1"/>
          </p:nvPr>
        </p:nvSpPr>
        <p:spPr/>
        <p:txBody>
          <a:bodyPr/>
          <a:lstStyle/>
          <a:p>
            <a:pPr marL="0" marR="0" indent="0">
              <a:spcBef>
                <a:spcPts val="0"/>
              </a:spcBef>
              <a:spcAft>
                <a:spcPts val="0"/>
              </a:spcAft>
              <a:buNone/>
            </a:pPr>
            <a:r>
              <a:rPr lang="en-US" dirty="0">
                <a:latin typeface="Times New Roman"/>
                <a:ea typeface="Times New Roman"/>
              </a:rPr>
              <a:t> </a:t>
            </a:r>
            <a:r>
              <a:rPr lang="en-US" dirty="0" smtClean="0">
                <a:latin typeface="Times New Roman"/>
                <a:ea typeface="Times New Roman"/>
              </a:rPr>
              <a:t>. Bony </a:t>
            </a:r>
            <a:r>
              <a:rPr lang="en-US" dirty="0">
                <a:latin typeface="Times New Roman"/>
                <a:ea typeface="Times New Roman"/>
              </a:rPr>
              <a:t>labyrinth</a:t>
            </a:r>
          </a:p>
          <a:p>
            <a:pPr marL="0" marR="0" indent="0">
              <a:spcBef>
                <a:spcPts val="0"/>
              </a:spcBef>
              <a:spcAft>
                <a:spcPts val="0"/>
              </a:spcAft>
              <a:buNone/>
            </a:pPr>
            <a:r>
              <a:rPr lang="en-US" dirty="0">
                <a:latin typeface="Times New Roman"/>
                <a:ea typeface="Times New Roman"/>
              </a:rPr>
              <a:t>.  Membranous Labyrinth</a:t>
            </a:r>
          </a:p>
          <a:p>
            <a:pPr marL="0" marR="0" indent="0">
              <a:spcBef>
                <a:spcPts val="0"/>
              </a:spcBef>
              <a:spcAft>
                <a:spcPts val="0"/>
              </a:spcAft>
              <a:buNone/>
            </a:pPr>
            <a:r>
              <a:rPr lang="en-US" dirty="0">
                <a:latin typeface="Times New Roman"/>
                <a:ea typeface="Times New Roman"/>
              </a:rPr>
              <a:t> </a:t>
            </a:r>
          </a:p>
          <a:p>
            <a:pPr marL="0" marR="0" indent="0">
              <a:spcBef>
                <a:spcPts val="0"/>
              </a:spcBef>
              <a:spcAft>
                <a:spcPts val="0"/>
              </a:spcAft>
              <a:buNone/>
            </a:pPr>
            <a:r>
              <a:rPr lang="en-US" b="1" u="sng" dirty="0">
                <a:latin typeface="Times New Roman"/>
              </a:rPr>
              <a:t>Bony Labyrinth</a:t>
            </a:r>
          </a:p>
          <a:p>
            <a:pPr marR="0">
              <a:spcBef>
                <a:spcPts val="0"/>
              </a:spcBef>
              <a:spcAft>
                <a:spcPts val="0"/>
              </a:spcAft>
              <a:buFont typeface="Wingdings" pitchFamily="2" charset="2"/>
              <a:buChar char="ü"/>
            </a:pPr>
            <a:r>
              <a:rPr lang="en-US" dirty="0">
                <a:latin typeface="Times New Roman"/>
                <a:ea typeface="Times New Roman"/>
              </a:rPr>
              <a:t> </a:t>
            </a:r>
            <a:r>
              <a:rPr lang="en-US" dirty="0" smtClean="0">
                <a:latin typeface="Times New Roman"/>
                <a:ea typeface="Times New Roman"/>
              </a:rPr>
              <a:t>Vestibule</a:t>
            </a:r>
            <a:endParaRPr lang="en-US" dirty="0">
              <a:latin typeface="Times New Roman"/>
              <a:ea typeface="Times New Roman"/>
            </a:endParaRPr>
          </a:p>
          <a:p>
            <a:pPr marR="0">
              <a:spcBef>
                <a:spcPts val="0"/>
              </a:spcBef>
              <a:spcAft>
                <a:spcPts val="0"/>
              </a:spcAft>
              <a:buFont typeface="Wingdings" pitchFamily="2" charset="2"/>
              <a:buChar char="ü"/>
            </a:pPr>
            <a:r>
              <a:rPr lang="en-US" dirty="0" smtClean="0">
                <a:latin typeface="Times New Roman"/>
                <a:ea typeface="Times New Roman"/>
              </a:rPr>
              <a:t>Cochlea</a:t>
            </a:r>
          </a:p>
          <a:p>
            <a:pPr marR="0">
              <a:spcBef>
                <a:spcPts val="0"/>
              </a:spcBef>
              <a:spcAft>
                <a:spcPts val="0"/>
              </a:spcAft>
              <a:buFont typeface="Wingdings" pitchFamily="2" charset="2"/>
              <a:buChar char="ü"/>
            </a:pPr>
            <a:r>
              <a:rPr lang="en-US" dirty="0">
                <a:latin typeface="Times New Roman"/>
                <a:ea typeface="Times New Roman"/>
              </a:rPr>
              <a:t>Semi circular </a:t>
            </a:r>
            <a:r>
              <a:rPr lang="en-US" dirty="0" smtClean="0">
                <a:latin typeface="Times New Roman"/>
                <a:ea typeface="Times New Roman"/>
              </a:rPr>
              <a:t>canals</a:t>
            </a:r>
          </a:p>
          <a:p>
            <a:pPr marR="0">
              <a:spcBef>
                <a:spcPts val="0"/>
              </a:spcBef>
              <a:spcAft>
                <a:spcPts val="0"/>
              </a:spcAft>
              <a:buFont typeface="Wingdings" pitchFamily="2" charset="2"/>
              <a:buChar char="v"/>
            </a:pPr>
            <a:r>
              <a:rPr lang="en-US" dirty="0">
                <a:latin typeface="Times New Roman"/>
                <a:ea typeface="Times New Roman"/>
              </a:rPr>
              <a:t>Bony labyrinth separated from membranous labyrinth by a fluid called per lymph</a:t>
            </a:r>
          </a:p>
          <a:p>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141</a:t>
            </a:fld>
            <a:endParaRPr lang="en-US">
              <a:solidFill>
                <a:prstClr val="black">
                  <a:tint val="75000"/>
                </a:prstClr>
              </a:solidFill>
            </a:endParaRPr>
          </a:p>
        </p:txBody>
      </p:sp>
    </p:spTree>
    <p:extLst>
      <p:ext uri="{BB962C8B-B14F-4D97-AF65-F5344CB8AC3E}">
        <p14:creationId xmlns:p14="http://schemas.microsoft.com/office/powerpoint/2010/main" val="276961605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marR="0" indent="0">
              <a:spcBef>
                <a:spcPts val="0"/>
              </a:spcBef>
              <a:spcAft>
                <a:spcPts val="0"/>
              </a:spcAft>
              <a:buNone/>
            </a:pPr>
            <a:r>
              <a:rPr lang="en-US" dirty="0">
                <a:latin typeface="Times New Roman"/>
                <a:ea typeface="Times New Roman"/>
              </a:rPr>
              <a:t>Vestibule - central portion of bony labyrinth</a:t>
            </a:r>
          </a:p>
          <a:p>
            <a:pPr marL="0" marR="0" indent="0">
              <a:spcBef>
                <a:spcPts val="0"/>
              </a:spcBef>
              <a:spcAft>
                <a:spcPts val="0"/>
              </a:spcAft>
              <a:buNone/>
            </a:pPr>
            <a:r>
              <a:rPr lang="en-US" dirty="0">
                <a:latin typeface="Times New Roman"/>
                <a:ea typeface="Times New Roman"/>
              </a:rPr>
              <a:t> </a:t>
            </a:r>
          </a:p>
          <a:p>
            <a:pPr marL="0" marR="0" indent="0">
              <a:spcBef>
                <a:spcPts val="0"/>
              </a:spcBef>
              <a:spcAft>
                <a:spcPts val="0"/>
              </a:spcAft>
              <a:buNone/>
            </a:pPr>
            <a:r>
              <a:rPr lang="en-US" dirty="0">
                <a:latin typeface="Times New Roman"/>
                <a:ea typeface="Times New Roman"/>
              </a:rPr>
              <a:t>-  Round and oval window - from middle ear and 3 semi circular canals open to </a:t>
            </a:r>
            <a:r>
              <a:rPr lang="en-US" dirty="0" smtClean="0">
                <a:latin typeface="Times New Roman"/>
                <a:ea typeface="Times New Roman"/>
              </a:rPr>
              <a:t>it</a:t>
            </a:r>
            <a:r>
              <a:rPr lang="en-US" dirty="0">
                <a:latin typeface="Times New Roman"/>
                <a:ea typeface="Times New Roman"/>
              </a:rPr>
              <a:t> </a:t>
            </a:r>
          </a:p>
          <a:p>
            <a:pPr marL="0" marR="0" indent="0">
              <a:spcBef>
                <a:spcPts val="0"/>
              </a:spcBef>
              <a:spcAft>
                <a:spcPts val="0"/>
              </a:spcAft>
              <a:buNone/>
            </a:pPr>
            <a:r>
              <a:rPr lang="en-US" b="1" u="sng" dirty="0">
                <a:latin typeface="Times New Roman"/>
              </a:rPr>
              <a:t>In the </a:t>
            </a:r>
            <a:r>
              <a:rPr lang="en-US" b="1" u="sng" dirty="0" smtClean="0">
                <a:latin typeface="Times New Roman"/>
              </a:rPr>
              <a:t>vestibule</a:t>
            </a:r>
            <a:endParaRPr lang="en-US" dirty="0">
              <a:latin typeface="Times New Roman"/>
              <a:ea typeface="Times New Roman"/>
            </a:endParaRPr>
          </a:p>
          <a:p>
            <a:pPr marL="0" marR="0" indent="0">
              <a:spcBef>
                <a:spcPts val="0"/>
              </a:spcBef>
              <a:spcAft>
                <a:spcPts val="0"/>
              </a:spcAft>
              <a:buNone/>
            </a:pPr>
            <a:r>
              <a:rPr lang="en-US" dirty="0">
                <a:latin typeface="Times New Roman"/>
                <a:ea typeface="Times New Roman"/>
              </a:rPr>
              <a:t>.  Utricle</a:t>
            </a:r>
          </a:p>
          <a:p>
            <a:pPr marL="0" marR="0" indent="0">
              <a:spcBef>
                <a:spcPts val="0"/>
              </a:spcBef>
              <a:spcAft>
                <a:spcPts val="0"/>
              </a:spcAft>
              <a:buNone/>
            </a:pPr>
            <a:r>
              <a:rPr lang="en-US" dirty="0">
                <a:latin typeface="Times New Roman"/>
                <a:ea typeface="Times New Roman"/>
              </a:rPr>
              <a:t>.  </a:t>
            </a:r>
            <a:r>
              <a:rPr lang="en-US" dirty="0" err="1">
                <a:latin typeface="Times New Roman"/>
                <a:ea typeface="Times New Roman"/>
              </a:rPr>
              <a:t>Saccule</a:t>
            </a:r>
            <a:r>
              <a:rPr lang="en-US" dirty="0">
                <a:latin typeface="Times New Roman"/>
                <a:ea typeface="Times New Roman"/>
              </a:rPr>
              <a:t>     </a:t>
            </a:r>
            <a:r>
              <a:rPr lang="en-US" dirty="0" smtClean="0">
                <a:latin typeface="Times New Roman"/>
                <a:ea typeface="Times New Roman"/>
              </a:rPr>
              <a:t> Contain </a:t>
            </a:r>
            <a:r>
              <a:rPr lang="en-US" dirty="0" err="1">
                <a:latin typeface="Times New Roman"/>
                <a:ea typeface="Times New Roman"/>
              </a:rPr>
              <a:t>endo</a:t>
            </a:r>
            <a:r>
              <a:rPr lang="en-US" dirty="0">
                <a:latin typeface="Times New Roman"/>
                <a:ea typeface="Times New Roman"/>
              </a:rPr>
              <a:t> lymph     </a:t>
            </a:r>
          </a:p>
          <a:p>
            <a:pPr marL="0" marR="0" indent="0">
              <a:spcBef>
                <a:spcPts val="0"/>
              </a:spcBef>
              <a:spcAft>
                <a:spcPts val="0"/>
              </a:spcAft>
              <a:buNone/>
              <a:tabLst>
                <a:tab pos="2743200" algn="ctr"/>
                <a:tab pos="5486400" algn="r"/>
                <a:tab pos="457200" algn="l"/>
              </a:tabLst>
            </a:pPr>
            <a:r>
              <a:rPr lang="en-US" dirty="0">
                <a:latin typeface="Times New Roman"/>
                <a:ea typeface="Times New Roman"/>
              </a:rPr>
              <a:t> </a:t>
            </a:r>
          </a:p>
          <a:p>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142</a:t>
            </a:fld>
            <a:endParaRPr lang="en-US">
              <a:solidFill>
                <a:prstClr val="black">
                  <a:tint val="75000"/>
                </a:prstClr>
              </a:solidFill>
            </a:endParaRPr>
          </a:p>
        </p:txBody>
      </p:sp>
      <p:sp>
        <p:nvSpPr>
          <p:cNvPr id="5" name="Right Bracket 4"/>
          <p:cNvSpPr/>
          <p:nvPr/>
        </p:nvSpPr>
        <p:spPr>
          <a:xfrm>
            <a:off x="2413063" y="4267200"/>
            <a:ext cx="73152" cy="91440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104298514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indent="-342900">
              <a:spcBef>
                <a:spcPts val="0"/>
              </a:spcBef>
            </a:pPr>
            <a:r>
              <a:rPr lang="en-US" sz="2700" b="1" u="sng" dirty="0">
                <a:solidFill>
                  <a:prstClr val="black"/>
                </a:solidFill>
                <a:latin typeface="Times New Roman"/>
                <a:ea typeface="Times New Roman"/>
                <a:cs typeface="+mn-cs"/>
              </a:rPr>
              <a:t>In the </a:t>
            </a:r>
            <a:r>
              <a:rPr lang="en-US" sz="2700" b="1" u="sng" dirty="0" err="1">
                <a:solidFill>
                  <a:prstClr val="black"/>
                </a:solidFill>
                <a:latin typeface="Times New Roman"/>
                <a:ea typeface="Times New Roman"/>
                <a:cs typeface="+mn-cs"/>
              </a:rPr>
              <a:t>endo</a:t>
            </a:r>
            <a:r>
              <a:rPr lang="en-US" sz="2700" b="1" u="sng" dirty="0">
                <a:solidFill>
                  <a:prstClr val="black"/>
                </a:solidFill>
                <a:latin typeface="Times New Roman"/>
                <a:ea typeface="Times New Roman"/>
                <a:cs typeface="+mn-cs"/>
              </a:rPr>
              <a:t> lymph of utricle</a:t>
            </a:r>
          </a:p>
        </p:txBody>
      </p:sp>
      <p:sp>
        <p:nvSpPr>
          <p:cNvPr id="3" name="Content Placeholder 2"/>
          <p:cNvSpPr>
            <a:spLocks noGrp="1"/>
          </p:cNvSpPr>
          <p:nvPr>
            <p:ph idx="1"/>
          </p:nvPr>
        </p:nvSpPr>
        <p:spPr/>
        <p:txBody>
          <a:bodyPr>
            <a:normAutofit fontScale="92500" lnSpcReduction="10000"/>
          </a:bodyPr>
          <a:lstStyle/>
          <a:p>
            <a:pPr marL="0" marR="0" indent="0">
              <a:spcBef>
                <a:spcPts val="0"/>
              </a:spcBef>
              <a:spcAft>
                <a:spcPts val="0"/>
              </a:spcAft>
              <a:buNone/>
            </a:pPr>
            <a:r>
              <a:rPr lang="en-US" dirty="0" smtClean="0">
                <a:latin typeface="Times New Roman"/>
                <a:ea typeface="Times New Roman"/>
              </a:rPr>
              <a:t> .  </a:t>
            </a:r>
            <a:r>
              <a:rPr lang="en-US" dirty="0">
                <a:latin typeface="Times New Roman"/>
                <a:ea typeface="Times New Roman"/>
              </a:rPr>
              <a:t>Structure called </a:t>
            </a:r>
            <a:r>
              <a:rPr lang="en-US" dirty="0" smtClean="0">
                <a:latin typeface="Times New Roman"/>
                <a:ea typeface="Times New Roman"/>
              </a:rPr>
              <a:t>macula in </a:t>
            </a:r>
            <a:r>
              <a:rPr lang="en-US" dirty="0">
                <a:latin typeface="Times New Roman"/>
                <a:ea typeface="Times New Roman"/>
              </a:rPr>
              <a:t>the macula - </a:t>
            </a:r>
            <a:r>
              <a:rPr lang="en-US" dirty="0" err="1">
                <a:latin typeface="Times New Roman"/>
                <a:ea typeface="Times New Roman"/>
              </a:rPr>
              <a:t>otolithis</a:t>
            </a:r>
            <a:r>
              <a:rPr lang="en-US" dirty="0">
                <a:latin typeface="Times New Roman"/>
                <a:ea typeface="Times New Roman"/>
              </a:rPr>
              <a:t> (CaCO</a:t>
            </a:r>
            <a:r>
              <a:rPr lang="en-US" baseline="-25000" dirty="0">
                <a:latin typeface="Times New Roman"/>
                <a:ea typeface="Times New Roman"/>
              </a:rPr>
              <a:t>3 </a:t>
            </a:r>
            <a:r>
              <a:rPr lang="en-US" dirty="0">
                <a:latin typeface="Times New Roman"/>
                <a:ea typeface="Times New Roman"/>
              </a:rPr>
              <a:t>stones)</a:t>
            </a:r>
          </a:p>
          <a:p>
            <a:pPr marL="0" marR="0" indent="0">
              <a:spcBef>
                <a:spcPts val="0"/>
              </a:spcBef>
              <a:spcAft>
                <a:spcPts val="0"/>
              </a:spcAft>
              <a:buNone/>
            </a:pPr>
            <a:r>
              <a:rPr lang="en-US" dirty="0" smtClean="0">
                <a:latin typeface="Times New Roman"/>
                <a:ea typeface="Times New Roman"/>
              </a:rPr>
              <a:t> </a:t>
            </a:r>
            <a:r>
              <a:rPr lang="en-US" dirty="0">
                <a:latin typeface="Times New Roman"/>
                <a:ea typeface="Times New Roman"/>
              </a:rPr>
              <a:t>-  Imbedded in gelatinous membrane</a:t>
            </a:r>
          </a:p>
          <a:p>
            <a:pPr marL="0" marR="0" indent="0">
              <a:spcBef>
                <a:spcPts val="0"/>
              </a:spcBef>
              <a:spcAft>
                <a:spcPts val="0"/>
              </a:spcAft>
              <a:buNone/>
            </a:pPr>
            <a:r>
              <a:rPr lang="en-US" dirty="0">
                <a:latin typeface="Times New Roman"/>
                <a:ea typeface="Times New Roman"/>
              </a:rPr>
              <a:t>       .  8</a:t>
            </a:r>
            <a:r>
              <a:rPr lang="en-US" baseline="30000" dirty="0">
                <a:latin typeface="Times New Roman"/>
                <a:ea typeface="Times New Roman"/>
              </a:rPr>
              <a:t>th </a:t>
            </a:r>
            <a:r>
              <a:rPr lang="en-US" dirty="0">
                <a:latin typeface="Times New Roman"/>
                <a:ea typeface="Times New Roman"/>
              </a:rPr>
              <a:t>cranial nerve receptors located here</a:t>
            </a:r>
          </a:p>
          <a:p>
            <a:pPr marL="0" marR="0" indent="0">
              <a:spcBef>
                <a:spcPts val="0"/>
              </a:spcBef>
              <a:spcAft>
                <a:spcPts val="0"/>
              </a:spcAft>
              <a:buNone/>
            </a:pPr>
            <a:r>
              <a:rPr lang="en-US" dirty="0">
                <a:latin typeface="Times New Roman"/>
                <a:ea typeface="Times New Roman"/>
              </a:rPr>
              <a:t>       .  a change of position of head</a:t>
            </a:r>
          </a:p>
          <a:p>
            <a:pPr marL="0" marR="0" indent="0">
              <a:spcBef>
                <a:spcPts val="0"/>
              </a:spcBef>
              <a:spcAft>
                <a:spcPts val="0"/>
              </a:spcAft>
              <a:buNone/>
            </a:pPr>
            <a:r>
              <a:rPr lang="en-US" dirty="0">
                <a:latin typeface="Times New Roman"/>
                <a:ea typeface="Times New Roman"/>
              </a:rPr>
              <a:t>        </a:t>
            </a:r>
            <a:r>
              <a:rPr lang="en-US" dirty="0" smtClean="0">
                <a:latin typeface="Times New Roman"/>
                <a:ea typeface="Times New Roman"/>
              </a:rPr>
              <a:t>-  </a:t>
            </a:r>
            <a:r>
              <a:rPr lang="en-US" dirty="0">
                <a:latin typeface="Times New Roman"/>
                <a:ea typeface="Times New Roman"/>
              </a:rPr>
              <a:t>Produces a change in the amount of pressure on gelatinous membrane</a:t>
            </a:r>
          </a:p>
          <a:p>
            <a:pPr marL="0" marR="0" indent="0">
              <a:spcBef>
                <a:spcPts val="0"/>
              </a:spcBef>
              <a:spcAft>
                <a:spcPts val="0"/>
              </a:spcAft>
              <a:buNone/>
            </a:pPr>
            <a:r>
              <a:rPr lang="en-US" dirty="0">
                <a:latin typeface="Times New Roman"/>
                <a:ea typeface="Times New Roman"/>
              </a:rPr>
              <a:t>       .  Causes </a:t>
            </a:r>
            <a:r>
              <a:rPr lang="en-US" dirty="0" err="1">
                <a:latin typeface="Times New Roman"/>
                <a:ea typeface="Times New Roman"/>
              </a:rPr>
              <a:t>otolithis</a:t>
            </a:r>
            <a:r>
              <a:rPr lang="en-US" dirty="0">
                <a:latin typeface="Times New Roman"/>
                <a:ea typeface="Times New Roman"/>
              </a:rPr>
              <a:t> to pull on the hair cells</a:t>
            </a:r>
          </a:p>
          <a:p>
            <a:pPr marL="0" marR="0" indent="0">
              <a:spcBef>
                <a:spcPts val="0"/>
              </a:spcBef>
              <a:spcAft>
                <a:spcPts val="0"/>
              </a:spcAft>
              <a:buNone/>
            </a:pPr>
            <a:r>
              <a:rPr lang="en-US" dirty="0">
                <a:latin typeface="Times New Roman"/>
                <a:ea typeface="Times New Roman"/>
              </a:rPr>
              <a:t>       .  Stimulates adjacent receptors of vestibule </a:t>
            </a:r>
            <a:r>
              <a:rPr lang="en-US" dirty="0" smtClean="0">
                <a:latin typeface="Times New Roman"/>
                <a:ea typeface="Times New Roman"/>
              </a:rPr>
              <a:t>nerve    </a:t>
            </a:r>
            <a:r>
              <a:rPr lang="en-US" dirty="0">
                <a:latin typeface="Times New Roman"/>
                <a:ea typeface="Times New Roman"/>
              </a:rPr>
              <a:t>its fibers conduct impulse to brain</a:t>
            </a:r>
          </a:p>
          <a:p>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143</a:t>
            </a:fld>
            <a:endParaRPr lang="en-US">
              <a:solidFill>
                <a:prstClr val="black">
                  <a:tint val="75000"/>
                </a:prstClr>
              </a:solidFill>
            </a:endParaRPr>
          </a:p>
        </p:txBody>
      </p:sp>
    </p:spTree>
    <p:extLst>
      <p:ext uri="{BB962C8B-B14F-4D97-AF65-F5344CB8AC3E}">
        <p14:creationId xmlns:p14="http://schemas.microsoft.com/office/powerpoint/2010/main" val="323924555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prstClr val="black"/>
                </a:solidFill>
                <a:latin typeface="Times New Roman"/>
                <a:ea typeface="Times New Roman"/>
                <a:cs typeface="+mn-cs"/>
              </a:rPr>
              <a:t>Cochlea</a:t>
            </a:r>
            <a:endParaRPr lang="en-US" dirty="0"/>
          </a:p>
        </p:txBody>
      </p:sp>
      <p:sp>
        <p:nvSpPr>
          <p:cNvPr id="3" name="Content Placeholder 2"/>
          <p:cNvSpPr>
            <a:spLocks noGrp="1"/>
          </p:cNvSpPr>
          <p:nvPr>
            <p:ph idx="1"/>
          </p:nvPr>
        </p:nvSpPr>
        <p:spPr/>
        <p:txBody>
          <a:bodyPr/>
          <a:lstStyle/>
          <a:p>
            <a:pPr marL="0" marR="0" indent="0">
              <a:spcBef>
                <a:spcPts val="0"/>
              </a:spcBef>
              <a:spcAft>
                <a:spcPts val="0"/>
              </a:spcAft>
              <a:buNone/>
            </a:pPr>
            <a:r>
              <a:rPr lang="en-US" dirty="0" smtClean="0">
                <a:latin typeface="Times New Roman"/>
                <a:ea typeface="Times New Roman"/>
              </a:rPr>
              <a:t>→  </a:t>
            </a:r>
            <a:r>
              <a:rPr lang="en-US" dirty="0">
                <a:latin typeface="Times New Roman"/>
                <a:ea typeface="Times New Roman"/>
              </a:rPr>
              <a:t>Spirally around a cone shaped core bone, </a:t>
            </a:r>
            <a:r>
              <a:rPr lang="en-US" dirty="0" err="1">
                <a:latin typeface="Times New Roman"/>
                <a:ea typeface="Times New Roman"/>
              </a:rPr>
              <a:t>modillious</a:t>
            </a:r>
            <a:r>
              <a:rPr lang="en-US" dirty="0">
                <a:latin typeface="Times New Roman"/>
                <a:ea typeface="Times New Roman"/>
              </a:rPr>
              <a:t>, houses spiral </a:t>
            </a:r>
            <a:r>
              <a:rPr lang="en-US" dirty="0" smtClean="0">
                <a:latin typeface="Times New Roman"/>
                <a:ea typeface="Times New Roman"/>
              </a:rPr>
              <a:t>ganglion</a:t>
            </a:r>
          </a:p>
          <a:p>
            <a:pPr marL="0" marR="0" indent="0">
              <a:spcBef>
                <a:spcPts val="0"/>
              </a:spcBef>
              <a:spcAft>
                <a:spcPts val="0"/>
              </a:spcAft>
              <a:buNone/>
            </a:pPr>
            <a:r>
              <a:rPr lang="en-US" dirty="0" smtClean="0">
                <a:latin typeface="Times New Roman"/>
                <a:ea typeface="Times New Roman"/>
              </a:rPr>
              <a:t> →  </a:t>
            </a:r>
            <a:r>
              <a:rPr lang="en-US" dirty="0">
                <a:latin typeface="Times New Roman"/>
                <a:ea typeface="Times New Roman"/>
              </a:rPr>
              <a:t>The most mechanically complex body organ</a:t>
            </a:r>
          </a:p>
          <a:p>
            <a:pPr marL="0" marR="0" indent="0">
              <a:spcBef>
                <a:spcPts val="0"/>
              </a:spcBef>
              <a:spcAft>
                <a:spcPts val="0"/>
              </a:spcAft>
              <a:buNone/>
            </a:pPr>
            <a:r>
              <a:rPr lang="en-US" dirty="0" smtClean="0">
                <a:latin typeface="Times New Roman"/>
                <a:ea typeface="Times New Roman"/>
              </a:rPr>
              <a:t> </a:t>
            </a:r>
            <a:r>
              <a:rPr lang="en-US" dirty="0">
                <a:latin typeface="Times New Roman"/>
                <a:ea typeface="Times New Roman"/>
              </a:rPr>
              <a:t>→  The number of moving parts exceed 1 million, 17,000 hair cells covered  </a:t>
            </a:r>
            <a:r>
              <a:rPr lang="en-US" dirty="0" smtClean="0">
                <a:latin typeface="Times New Roman"/>
                <a:ea typeface="Times New Roman"/>
              </a:rPr>
              <a:t>with </a:t>
            </a:r>
            <a:r>
              <a:rPr lang="en-US" dirty="0">
                <a:latin typeface="Times New Roman"/>
                <a:ea typeface="Times New Roman"/>
              </a:rPr>
              <a:t>cilia (have in dependent movement)</a:t>
            </a:r>
          </a:p>
          <a:p>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144</a:t>
            </a:fld>
            <a:endParaRPr lang="en-US">
              <a:solidFill>
                <a:prstClr val="black">
                  <a:tint val="75000"/>
                </a:prstClr>
              </a:solidFill>
            </a:endParaRPr>
          </a:p>
        </p:txBody>
      </p:sp>
    </p:spTree>
    <p:extLst>
      <p:ext uri="{BB962C8B-B14F-4D97-AF65-F5344CB8AC3E}">
        <p14:creationId xmlns:p14="http://schemas.microsoft.com/office/powerpoint/2010/main" val="294376854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Ear Surgery</a:t>
            </a:r>
            <a:br>
              <a:rPr lang="en-US" b="1" dirty="0" smtClean="0">
                <a:solidFill>
                  <a:srgbClr val="FF0000"/>
                </a:solidFill>
              </a:rPr>
            </a:br>
            <a:r>
              <a:rPr lang="en-US" b="1" dirty="0" smtClean="0">
                <a:solidFill>
                  <a:srgbClr val="FF0000"/>
                </a:solidFill>
              </a:rPr>
              <a:t>Introduction</a:t>
            </a:r>
            <a:endParaRPr lang="en-US" b="1" dirty="0">
              <a:solidFill>
                <a:srgbClr val="FF0000"/>
              </a:solidFill>
            </a:endParaRPr>
          </a:p>
        </p:txBody>
      </p:sp>
      <p:sp>
        <p:nvSpPr>
          <p:cNvPr id="3" name="Content Placeholder 2"/>
          <p:cNvSpPr>
            <a:spLocks noGrp="1"/>
          </p:cNvSpPr>
          <p:nvPr>
            <p:ph idx="1"/>
          </p:nvPr>
        </p:nvSpPr>
        <p:spPr/>
        <p:txBody>
          <a:bodyPr/>
          <a:lstStyle/>
          <a:p>
            <a:r>
              <a:rPr lang="en-US" dirty="0" smtClean="0"/>
              <a:t>The ear and its associated structures are target organs for many </a:t>
            </a:r>
            <a:r>
              <a:rPr lang="en-US" dirty="0" smtClean="0">
                <a:solidFill>
                  <a:srgbClr val="FF0000"/>
                </a:solidFill>
              </a:rPr>
              <a:t>pathologic conditions</a:t>
            </a:r>
            <a:r>
              <a:rPr lang="en-US" dirty="0" smtClean="0"/>
              <a:t>. </a:t>
            </a:r>
          </a:p>
          <a:p>
            <a:r>
              <a:rPr lang="en-US" dirty="0" smtClean="0"/>
              <a:t>General anesthesia for surgery of the ear has its own set of </a:t>
            </a:r>
            <a:r>
              <a:rPr lang="en-US" dirty="0" smtClean="0">
                <a:solidFill>
                  <a:srgbClr val="FF0000"/>
                </a:solidFill>
              </a:rPr>
              <a:t>unique considerations</a:t>
            </a:r>
          </a:p>
          <a:p>
            <a:r>
              <a:rPr lang="en-US" dirty="0" smtClean="0"/>
              <a:t>Brainstorming questions?</a:t>
            </a:r>
          </a:p>
          <a:p>
            <a:pPr lvl="1"/>
            <a:r>
              <a:rPr lang="en-US" sz="3200" dirty="0" smtClean="0"/>
              <a:t>Ear infection/otitis?</a:t>
            </a:r>
          </a:p>
          <a:p>
            <a:pPr lvl="1"/>
            <a:r>
              <a:rPr lang="en-US" sz="3200" dirty="0" smtClean="0"/>
              <a:t>What types of ear surgery do you know?</a:t>
            </a:r>
            <a:endParaRPr lang="en-US" sz="3200"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145</a:t>
            </a:fld>
            <a:endParaRPr lang="en-US">
              <a:solidFill>
                <a:prstClr val="black">
                  <a:tint val="75000"/>
                </a:prstClr>
              </a:solidFill>
            </a:endParaRPr>
          </a:p>
        </p:txBody>
      </p:sp>
    </p:spTree>
    <p:extLst>
      <p:ext uri="{BB962C8B-B14F-4D97-AF65-F5344CB8AC3E}">
        <p14:creationId xmlns:p14="http://schemas.microsoft.com/office/powerpoint/2010/main" val="248196740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smtClean="0">
                <a:solidFill>
                  <a:srgbClr val="FF0000"/>
                </a:solidFill>
              </a:rPr>
              <a:t>Types Of Ear Surgery</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Myringotomy &amp; Insertion of Pressure Equalization Tubes</a:t>
            </a:r>
          </a:p>
          <a:p>
            <a:r>
              <a:rPr lang="en-US" dirty="0" smtClean="0"/>
              <a:t>Middle ear surgeries </a:t>
            </a:r>
          </a:p>
          <a:p>
            <a:pPr lvl="1"/>
            <a:r>
              <a:rPr lang="en-US" dirty="0" smtClean="0"/>
              <a:t>Myringoplasty</a:t>
            </a:r>
          </a:p>
          <a:p>
            <a:pPr lvl="1"/>
            <a:r>
              <a:rPr lang="en-US" dirty="0" smtClean="0"/>
              <a:t>Tympanoplasty </a:t>
            </a:r>
          </a:p>
          <a:p>
            <a:pPr lvl="1"/>
            <a:r>
              <a:rPr lang="en-US" dirty="0" smtClean="0"/>
              <a:t>Mastoidectomy</a:t>
            </a:r>
          </a:p>
          <a:p>
            <a:pPr lvl="1"/>
            <a:r>
              <a:rPr lang="en-US" dirty="0" smtClean="0"/>
              <a:t>Stapedectomy or stapedotomy</a:t>
            </a:r>
          </a:p>
          <a:p>
            <a:r>
              <a:rPr lang="en-US" dirty="0" smtClean="0">
                <a:solidFill>
                  <a:srgbClr val="FF0000"/>
                </a:solidFill>
              </a:rPr>
              <a:t>Laser surgery </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146</a:t>
            </a:fld>
            <a:endParaRPr lang="en-US">
              <a:solidFill>
                <a:prstClr val="black">
                  <a:tint val="75000"/>
                </a:prstClr>
              </a:solidFill>
            </a:endParaRPr>
          </a:p>
        </p:txBody>
      </p:sp>
    </p:spTree>
    <p:extLst>
      <p:ext uri="{BB962C8B-B14F-4D97-AF65-F5344CB8AC3E}">
        <p14:creationId xmlns:p14="http://schemas.microsoft.com/office/powerpoint/2010/main" val="101714715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Intraoperative Considerations</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pPr>
              <a:buFont typeface="Wingdings" pitchFamily="2" charset="2"/>
              <a:buChar char="v"/>
            </a:pPr>
            <a:r>
              <a:rPr lang="en-US" b="1" dirty="0" smtClean="0"/>
              <a:t>Nitrous Oxide</a:t>
            </a:r>
            <a:endParaRPr lang="en-US" dirty="0" smtClean="0"/>
          </a:p>
          <a:p>
            <a:r>
              <a:rPr lang="en-US" dirty="0" smtClean="0"/>
              <a:t>Nitrous oxide is not oft en used in anesthesia for ear surgery?</a:t>
            </a:r>
          </a:p>
          <a:p>
            <a:r>
              <a:rPr lang="en-US" dirty="0" smtClean="0"/>
              <a:t>patients with a history of chronic ear problems often suffer from </a:t>
            </a:r>
            <a:r>
              <a:rPr lang="en-US" dirty="0" smtClean="0">
                <a:solidFill>
                  <a:srgbClr val="FF0000"/>
                </a:solidFill>
              </a:rPr>
              <a:t>obstructed eustachian tubes </a:t>
            </a:r>
            <a:r>
              <a:rPr lang="en-US" dirty="0" smtClean="0"/>
              <a:t>and may experience </a:t>
            </a:r>
            <a:r>
              <a:rPr lang="en-US" dirty="0" smtClean="0">
                <a:solidFill>
                  <a:srgbClr val="FF0000"/>
                </a:solidFill>
              </a:rPr>
              <a:t>hearing loss </a:t>
            </a:r>
            <a:r>
              <a:rPr lang="en-US" dirty="0" smtClean="0"/>
              <a:t>or </a:t>
            </a:r>
            <a:r>
              <a:rPr lang="en-US" dirty="0" smtClean="0">
                <a:solidFill>
                  <a:srgbClr val="FF0000"/>
                </a:solidFill>
              </a:rPr>
              <a:t>tympanic membrane rupture</a:t>
            </a:r>
            <a:r>
              <a:rPr lang="en-US" dirty="0" smtClean="0"/>
              <a:t> from administration of nitrous oxide anesthesia.</a:t>
            </a:r>
          </a:p>
          <a:p>
            <a:r>
              <a:rPr lang="en-US" dirty="0" smtClean="0"/>
              <a:t>During Tympanoplasty better to avoid.</a:t>
            </a:r>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147</a:t>
            </a:fld>
            <a:endParaRPr lang="en-US">
              <a:solidFill>
                <a:prstClr val="black">
                  <a:tint val="75000"/>
                </a:prstClr>
              </a:solidFill>
            </a:endParaRPr>
          </a:p>
        </p:txBody>
      </p:sp>
    </p:spTree>
    <p:extLst>
      <p:ext uri="{BB962C8B-B14F-4D97-AF65-F5344CB8AC3E}">
        <p14:creationId xmlns:p14="http://schemas.microsoft.com/office/powerpoint/2010/main" val="6645994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Intraoperative Considerations Cont,d</a:t>
            </a:r>
            <a:endParaRPr lang="en-US"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pPr>
              <a:buFont typeface="Wingdings" pitchFamily="2" charset="2"/>
              <a:buChar char="v"/>
            </a:pPr>
            <a:r>
              <a:rPr lang="en-US" b="1" dirty="0" smtClean="0"/>
              <a:t>Homeostasis</a:t>
            </a:r>
          </a:p>
          <a:p>
            <a:r>
              <a:rPr lang="en-US" dirty="0" smtClean="0"/>
              <a:t>As with any form of microsurgery, even small amounts of blood can </a:t>
            </a:r>
            <a:r>
              <a:rPr lang="en-US" dirty="0" smtClean="0">
                <a:solidFill>
                  <a:srgbClr val="FF0000"/>
                </a:solidFill>
              </a:rPr>
              <a:t>obscure</a:t>
            </a:r>
            <a:r>
              <a:rPr lang="en-US" dirty="0" smtClean="0"/>
              <a:t> the operating field.</a:t>
            </a:r>
          </a:p>
          <a:p>
            <a:r>
              <a:rPr lang="en-US" dirty="0" smtClean="0"/>
              <a:t>Techniques to minimize blood loss during ear surgery include </a:t>
            </a:r>
          </a:p>
          <a:p>
            <a:pPr lvl="1"/>
            <a:r>
              <a:rPr lang="en-US" sz="3200" dirty="0" smtClean="0">
                <a:solidFill>
                  <a:srgbClr val="FF0000"/>
                </a:solidFill>
              </a:rPr>
              <a:t>mild (15°) head elevation,</a:t>
            </a:r>
          </a:p>
          <a:p>
            <a:pPr lvl="1"/>
            <a:r>
              <a:rPr lang="en-US" sz="3200" dirty="0" smtClean="0">
                <a:solidFill>
                  <a:srgbClr val="FF0000"/>
                </a:solidFill>
              </a:rPr>
              <a:t>infiltration or topical application of epinephrine</a:t>
            </a:r>
          </a:p>
          <a:p>
            <a:pPr lvl="1"/>
            <a:r>
              <a:rPr lang="en-US" sz="3200" dirty="0" smtClean="0">
                <a:solidFill>
                  <a:srgbClr val="FF0000"/>
                </a:solidFill>
              </a:rPr>
              <a:t>moderate controlled hypotension</a:t>
            </a:r>
            <a:endParaRPr lang="en-US" sz="3200" dirty="0">
              <a:solidFill>
                <a:srgbClr val="FF0000"/>
              </a:solidFill>
            </a:endParaRP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148</a:t>
            </a:fld>
            <a:endParaRPr lang="en-US">
              <a:solidFill>
                <a:prstClr val="black">
                  <a:tint val="75000"/>
                </a:prstClr>
              </a:solidFill>
            </a:endParaRPr>
          </a:p>
        </p:txBody>
      </p:sp>
    </p:spTree>
    <p:extLst>
      <p:ext uri="{BB962C8B-B14F-4D97-AF65-F5344CB8AC3E}">
        <p14:creationId xmlns:p14="http://schemas.microsoft.com/office/powerpoint/2010/main" val="132302077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Intraoperative Considerations Cont,d</a:t>
            </a:r>
            <a:endParaRPr lang="en-US" dirty="0">
              <a:solidFill>
                <a:srgbClr val="FF0000"/>
              </a:solidFill>
            </a:endParaRPr>
          </a:p>
        </p:txBody>
      </p:sp>
      <p:sp>
        <p:nvSpPr>
          <p:cNvPr id="3" name="Content Placeholder 2"/>
          <p:cNvSpPr>
            <a:spLocks noGrp="1"/>
          </p:cNvSpPr>
          <p:nvPr>
            <p:ph idx="1"/>
          </p:nvPr>
        </p:nvSpPr>
        <p:spPr/>
        <p:txBody>
          <a:bodyPr>
            <a:normAutofit/>
          </a:bodyPr>
          <a:lstStyle/>
          <a:p>
            <a:pPr>
              <a:buFont typeface="Wingdings" pitchFamily="2" charset="2"/>
              <a:buChar char="v"/>
            </a:pPr>
            <a:r>
              <a:rPr lang="en-US" b="1" dirty="0" smtClean="0"/>
              <a:t>Facial Nerve Identification</a:t>
            </a:r>
          </a:p>
          <a:p>
            <a:r>
              <a:rPr lang="en-US" dirty="0" smtClean="0"/>
              <a:t>Preservation of the facial nerve is an important consideration during some types of ear surgery</a:t>
            </a:r>
          </a:p>
          <a:p>
            <a:r>
              <a:rPr lang="en-US" dirty="0" smtClean="0"/>
              <a:t>During these cases, intraoperative paralysis with NMBs may confuse the interpretation of facial nerve stimulation and </a:t>
            </a:r>
            <a:r>
              <a:rPr lang="en-US" dirty="0" smtClean="0">
                <a:solidFill>
                  <a:srgbClr val="FF0000"/>
                </a:solidFill>
              </a:rPr>
              <a:t>should not be used unless requested</a:t>
            </a: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149</a:t>
            </a:fld>
            <a:endParaRPr lang="en-US">
              <a:solidFill>
                <a:prstClr val="black">
                  <a:tint val="75000"/>
                </a:prstClr>
              </a:solidFill>
            </a:endParaRPr>
          </a:p>
        </p:txBody>
      </p:sp>
    </p:spTree>
    <p:extLst>
      <p:ext uri="{BB962C8B-B14F-4D97-AF65-F5344CB8AC3E}">
        <p14:creationId xmlns:p14="http://schemas.microsoft.com/office/powerpoint/2010/main" val="1431018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Procedures Surgeries - Lasers in ENT</a:t>
            </a:r>
            <a:br>
              <a:rPr lang="en-US" dirty="0"/>
            </a:br>
            <a:endParaRPr lang="en-US" dirty="0"/>
          </a:p>
        </p:txBody>
      </p:sp>
      <p:sp>
        <p:nvSpPr>
          <p:cNvPr id="3" name="Content Placeholder 2"/>
          <p:cNvSpPr>
            <a:spLocks noGrp="1"/>
          </p:cNvSpPr>
          <p:nvPr>
            <p:ph idx="1"/>
          </p:nvPr>
        </p:nvSpPr>
        <p:spPr/>
        <p:txBody>
          <a:bodyPr>
            <a:normAutofit/>
          </a:bodyPr>
          <a:lstStyle/>
          <a:p>
            <a:r>
              <a:rPr lang="en-US" sz="2800" dirty="0" smtClean="0">
                <a:latin typeface="+mj-lt"/>
              </a:rPr>
              <a:t>Laser </a:t>
            </a:r>
            <a:r>
              <a:rPr lang="en-US" sz="2800" dirty="0">
                <a:latin typeface="+mj-lt"/>
              </a:rPr>
              <a:t>is an abbreviation for Light Amplification by Stimulated Emission of Radiation. </a:t>
            </a:r>
          </a:p>
          <a:p>
            <a:r>
              <a:rPr lang="en-US" sz="2800" dirty="0">
                <a:latin typeface="+mj-lt"/>
              </a:rPr>
              <a:t>Lasers can be visible or invisible. </a:t>
            </a:r>
            <a:endParaRPr lang="en-US" sz="2800" dirty="0" smtClean="0">
              <a:latin typeface="+mj-lt"/>
            </a:endParaRPr>
          </a:p>
          <a:p>
            <a:r>
              <a:rPr lang="en-US" sz="2800" dirty="0" smtClean="0">
                <a:latin typeface="+mj-lt"/>
              </a:rPr>
              <a:t>Visible </a:t>
            </a:r>
            <a:r>
              <a:rPr lang="en-US" sz="2800" dirty="0">
                <a:latin typeface="+mj-lt"/>
              </a:rPr>
              <a:t>lasers produce light of shorter wavelength in the visible spectrum seen by human eye. Example: Argon, KTP 532 </a:t>
            </a:r>
            <a:r>
              <a:rPr lang="en-US" sz="2800" dirty="0" smtClean="0">
                <a:latin typeface="+mj-lt"/>
              </a:rPr>
              <a:t>laser&amp;YAG </a:t>
            </a:r>
            <a:r>
              <a:rPr lang="en-US" sz="2800" dirty="0">
                <a:latin typeface="+mj-lt"/>
              </a:rPr>
              <a:t>Laser. </a:t>
            </a:r>
            <a:endParaRPr lang="en-US" sz="2800" dirty="0" smtClean="0">
              <a:latin typeface="+mj-lt"/>
            </a:endParaRPr>
          </a:p>
          <a:p>
            <a:r>
              <a:rPr lang="en-US" sz="2800" dirty="0" smtClean="0">
                <a:latin typeface="+mj-lt"/>
              </a:rPr>
              <a:t>Invisible </a:t>
            </a:r>
            <a:r>
              <a:rPr lang="en-US" sz="2800" dirty="0">
                <a:latin typeface="+mj-lt"/>
              </a:rPr>
              <a:t>lasers have longer wavelengths, example </a:t>
            </a:r>
            <a:r>
              <a:rPr lang="en-US" sz="2800" dirty="0">
                <a:solidFill>
                  <a:srgbClr val="00B0F0"/>
                </a:solidFill>
                <a:latin typeface="+mj-lt"/>
              </a:rPr>
              <a:t>CO2 lasers</a:t>
            </a:r>
            <a:r>
              <a:rPr lang="en-US" sz="2800" dirty="0">
                <a:latin typeface="+mj-lt"/>
              </a:rPr>
              <a:t>.</a:t>
            </a:r>
          </a:p>
          <a:p>
            <a:pPr marL="0" indent="0">
              <a:buNone/>
            </a:pPr>
            <a:endParaRPr lang="en-US" sz="2800" dirty="0">
              <a:latin typeface="+mj-lt"/>
            </a:endParaRPr>
          </a:p>
        </p:txBody>
      </p:sp>
    </p:spTree>
    <p:extLst>
      <p:ext uri="{BB962C8B-B14F-4D97-AF65-F5344CB8AC3E}">
        <p14:creationId xmlns:p14="http://schemas.microsoft.com/office/powerpoint/2010/main" val="110656111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Intraoperative Considerations Cont,d</a:t>
            </a:r>
            <a:endParaRPr lang="en-US" dirty="0">
              <a:solidFill>
                <a:srgbClr val="FF0000"/>
              </a:solidFill>
            </a:endParaRPr>
          </a:p>
        </p:txBody>
      </p:sp>
      <p:sp>
        <p:nvSpPr>
          <p:cNvPr id="3" name="Content Placeholder 2"/>
          <p:cNvSpPr>
            <a:spLocks noGrp="1"/>
          </p:cNvSpPr>
          <p:nvPr>
            <p:ph idx="1"/>
          </p:nvPr>
        </p:nvSpPr>
        <p:spPr/>
        <p:txBody>
          <a:bodyPr>
            <a:normAutofit/>
          </a:bodyPr>
          <a:lstStyle/>
          <a:p>
            <a:pPr>
              <a:buFont typeface="Wingdings" pitchFamily="2" charset="2"/>
              <a:buChar char="v"/>
            </a:pPr>
            <a:r>
              <a:rPr lang="en-US" b="1" dirty="0" smtClean="0"/>
              <a:t>Postoperative Vertigo, Nausea and Vomiting</a:t>
            </a:r>
          </a:p>
          <a:p>
            <a:r>
              <a:rPr lang="en-US" dirty="0" smtClean="0"/>
              <a:t>Because the inner ear is intimately involved with the sense of balance, ear surgery may cause postoperative dizziness (vertigo) and postoperative nausea and vomiting (PONV). </a:t>
            </a:r>
          </a:p>
          <a:p>
            <a:pPr>
              <a:buFont typeface="Wingdings" pitchFamily="2" charset="2"/>
              <a:buChar char="q"/>
            </a:pPr>
            <a:r>
              <a:rPr lang="en-US" dirty="0" smtClean="0"/>
              <a:t>Propofol</a:t>
            </a:r>
          </a:p>
          <a:p>
            <a:pPr>
              <a:buFont typeface="Wingdings" pitchFamily="2" charset="2"/>
              <a:buChar char="q"/>
            </a:pPr>
            <a:r>
              <a:rPr lang="en-US" dirty="0" smtClean="0"/>
              <a:t>Prophylaxis</a:t>
            </a:r>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150</a:t>
            </a:fld>
            <a:endParaRPr lang="en-US">
              <a:solidFill>
                <a:prstClr val="black">
                  <a:tint val="75000"/>
                </a:prstClr>
              </a:solidFill>
            </a:endParaRPr>
          </a:p>
        </p:txBody>
      </p:sp>
    </p:spTree>
    <p:extLst>
      <p:ext uri="{BB962C8B-B14F-4D97-AF65-F5344CB8AC3E}">
        <p14:creationId xmlns:p14="http://schemas.microsoft.com/office/powerpoint/2010/main" val="290114832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b="1" dirty="0" smtClean="0"/>
              <a:t/>
            </a:r>
            <a:br>
              <a:rPr lang="en-US" sz="3100" b="1" dirty="0" smtClean="0"/>
            </a:br>
            <a:r>
              <a:rPr lang="en-US" sz="3600" b="1" dirty="0" smtClean="0"/>
              <a:t>Myringotomy </a:t>
            </a:r>
            <a:r>
              <a:rPr lang="en-US" sz="3600" b="1" dirty="0"/>
              <a:t>&amp; Insertion of Pressure Equalization Tubes</a:t>
            </a:r>
            <a:r>
              <a:rPr lang="en-US" dirty="0"/>
              <a:t/>
            </a:r>
            <a:br>
              <a:rPr lang="en-US" dirty="0"/>
            </a:br>
            <a:endParaRPr lang="en-US" dirty="0"/>
          </a:p>
        </p:txBody>
      </p:sp>
      <p:sp>
        <p:nvSpPr>
          <p:cNvPr id="3" name="Content Placeholder 2"/>
          <p:cNvSpPr>
            <a:spLocks noGrp="1"/>
          </p:cNvSpPr>
          <p:nvPr>
            <p:ph idx="1"/>
          </p:nvPr>
        </p:nvSpPr>
        <p:spPr>
          <a:xfrm>
            <a:off x="152400" y="1219200"/>
            <a:ext cx="8763000" cy="5486400"/>
          </a:xfrm>
        </p:spPr>
        <p:txBody>
          <a:bodyPr>
            <a:normAutofit/>
          </a:bodyPr>
          <a:lstStyle/>
          <a:p>
            <a:r>
              <a:rPr lang="en-US" b="1" dirty="0" smtClean="0">
                <a:latin typeface="Times New Roman" pitchFamily="18" charset="0"/>
                <a:cs typeface="Times New Roman" pitchFamily="18" charset="0"/>
              </a:rPr>
              <a:t>Myringotomy</a:t>
            </a:r>
            <a:r>
              <a:rPr lang="en-US" dirty="0" smtClean="0">
                <a:latin typeface="Times New Roman" pitchFamily="18" charset="0"/>
                <a:cs typeface="Times New Roman" pitchFamily="18" charset="0"/>
              </a:rPr>
              <a:t> is a procedure  which entails </a:t>
            </a:r>
            <a:r>
              <a:rPr lang="en-US" dirty="0" smtClean="0">
                <a:solidFill>
                  <a:srgbClr val="FF0000"/>
                </a:solidFill>
                <a:latin typeface="Times New Roman" pitchFamily="18" charset="0"/>
                <a:cs typeface="Times New Roman" pitchFamily="18" charset="0"/>
              </a:rPr>
              <a:t>creation of a hole in the eardrum/ tympanic membrane/  to relieve pressure and to drain middle ear secretions.</a:t>
            </a:r>
          </a:p>
          <a:p>
            <a:r>
              <a:rPr lang="en-US" dirty="0" smtClean="0">
                <a:latin typeface="Times New Roman" pitchFamily="18" charset="0"/>
                <a:cs typeface="Times New Roman" pitchFamily="18" charset="0"/>
              </a:rPr>
              <a:t>During healing, the drainage path may become occluded. Therefore, tube placement is usually included.</a:t>
            </a:r>
          </a:p>
          <a:p>
            <a:r>
              <a:rPr lang="en-US" dirty="0" smtClean="0">
                <a:latin typeface="Times New Roman" pitchFamily="18" charset="0"/>
                <a:cs typeface="Times New Roman" pitchFamily="18" charset="0"/>
              </a:rPr>
              <a:t>In chronic serous otitis drainage of accumulated fluid in the middle ear is effective</a:t>
            </a:r>
            <a:endParaRPr lang="en-US" b="1" dirty="0" smtClean="0">
              <a:latin typeface="Times New Roman" pitchFamily="18" charset="0"/>
              <a:cs typeface="Times New Roman" pitchFamily="18" charset="0"/>
            </a:endParaRPr>
          </a:p>
          <a:p>
            <a:pPr>
              <a:buNone/>
            </a:pPr>
            <a:endParaRPr lang="en-US"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151</a:t>
            </a:fld>
            <a:endParaRPr lang="en-US">
              <a:solidFill>
                <a:prstClr val="black">
                  <a:tint val="75000"/>
                </a:prstClr>
              </a:solidFill>
            </a:endParaRPr>
          </a:p>
        </p:txBody>
      </p:sp>
    </p:spTree>
    <p:extLst>
      <p:ext uri="{BB962C8B-B14F-4D97-AF65-F5344CB8AC3E}">
        <p14:creationId xmlns:p14="http://schemas.microsoft.com/office/powerpoint/2010/main" val="283918269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Times New Roman" pitchFamily="18" charset="0"/>
                <a:cs typeface="Times New Roman" pitchFamily="18" charset="0"/>
              </a:rPr>
              <a:t>Chronic otitis media </a:t>
            </a:r>
            <a:r>
              <a:rPr lang="en-US" sz="4000" dirty="0" smtClean="0">
                <a:latin typeface="Times New Roman" pitchFamily="18" charset="0"/>
                <a:cs typeface="Times New Roman" pitchFamily="18" charset="0"/>
              </a:rPr>
              <a:t>(OM)</a:t>
            </a:r>
            <a:endParaRPr lang="en-US" sz="4000" dirty="0"/>
          </a:p>
        </p:txBody>
      </p:sp>
      <p:sp>
        <p:nvSpPr>
          <p:cNvPr id="3" name="Content Placeholder 2"/>
          <p:cNvSpPr>
            <a:spLocks noGrp="1"/>
          </p:cNvSpPr>
          <p:nvPr>
            <p:ph idx="1"/>
          </p:nvPr>
        </p:nvSpPr>
        <p:spPr/>
        <p:txBody>
          <a:bodyPr>
            <a:normAutofit lnSpcReduction="10000"/>
          </a:bodyPr>
          <a:lstStyle/>
          <a:p>
            <a:r>
              <a:rPr lang="en-US" b="1" dirty="0" smtClean="0">
                <a:latin typeface="Times New Roman" pitchFamily="18" charset="0"/>
                <a:cs typeface="Times New Roman" pitchFamily="18" charset="0"/>
              </a:rPr>
              <a:t>Chronic otitis media </a:t>
            </a:r>
            <a:r>
              <a:rPr lang="en-US" dirty="0" smtClean="0">
                <a:latin typeface="Times New Roman" pitchFamily="18" charset="0"/>
                <a:cs typeface="Times New Roman" pitchFamily="18" charset="0"/>
              </a:rPr>
              <a:t>(OM) is characterized by </a:t>
            </a:r>
            <a:r>
              <a:rPr lang="en-US" dirty="0" smtClean="0">
                <a:solidFill>
                  <a:srgbClr val="FF0000"/>
                </a:solidFill>
                <a:latin typeface="Times New Roman" pitchFamily="18" charset="0"/>
                <a:cs typeface="Times New Roman" pitchFamily="18" charset="0"/>
              </a:rPr>
              <a:t>fevers and ear pain and some times discharge</a:t>
            </a:r>
          </a:p>
          <a:p>
            <a:r>
              <a:rPr lang="en-US" dirty="0" smtClean="0">
                <a:latin typeface="Times New Roman" pitchFamily="18" charset="0"/>
                <a:cs typeface="Times New Roman" pitchFamily="18" charset="0"/>
              </a:rPr>
              <a:t> Common in young children and mostly  occurs in association with </a:t>
            </a:r>
            <a:r>
              <a:rPr lang="en-US" b="1" i="1" dirty="0" smtClean="0">
                <a:latin typeface="Times New Roman" pitchFamily="18" charset="0"/>
                <a:cs typeface="Times New Roman" pitchFamily="18" charset="0"/>
              </a:rPr>
              <a:t>upper respiratory tract infections </a:t>
            </a:r>
            <a:r>
              <a:rPr lang="en-US" dirty="0" smtClean="0">
                <a:latin typeface="Times New Roman" pitchFamily="18" charset="0"/>
                <a:cs typeface="Times New Roman" pitchFamily="18" charset="0"/>
              </a:rPr>
              <a:t>of viral or bacterial origins. </a:t>
            </a:r>
          </a:p>
          <a:p>
            <a:r>
              <a:rPr lang="en-US" dirty="0" smtClean="0">
                <a:latin typeface="Times New Roman" pitchFamily="18" charset="0"/>
                <a:cs typeface="Times New Roman" pitchFamily="18" charset="0"/>
              </a:rPr>
              <a:t>Treated with and responds to </a:t>
            </a:r>
            <a:r>
              <a:rPr lang="en-US" dirty="0" smtClean="0">
                <a:solidFill>
                  <a:srgbClr val="FF0000"/>
                </a:solidFill>
                <a:latin typeface="Times New Roman" pitchFamily="18" charset="0"/>
                <a:cs typeface="Times New Roman" pitchFamily="18" charset="0"/>
              </a:rPr>
              <a:t>oral antibiotics, but repetitive infections usually require</a:t>
            </a:r>
            <a:r>
              <a:rPr lang="en-US" dirty="0" smtClean="0">
                <a:latin typeface="Times New Roman" pitchFamily="18" charset="0"/>
                <a:cs typeface="Times New Roman" pitchFamily="18" charset="0"/>
              </a:rPr>
              <a:t> </a:t>
            </a:r>
            <a:r>
              <a:rPr lang="en-US" b="1" i="1" dirty="0" smtClean="0">
                <a:latin typeface="Times New Roman" pitchFamily="18" charset="0"/>
                <a:cs typeface="Times New Roman" pitchFamily="18" charset="0"/>
              </a:rPr>
              <a:t>surgery. </a:t>
            </a:r>
          </a:p>
          <a:p>
            <a:endParaRPr lang="en-US" b="1" i="1" dirty="0" smtClean="0">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152</a:t>
            </a:fld>
            <a:endParaRPr lang="en-US">
              <a:solidFill>
                <a:prstClr val="black">
                  <a:tint val="75000"/>
                </a:prstClr>
              </a:solidFill>
            </a:endParaRPr>
          </a:p>
        </p:txBody>
      </p:sp>
    </p:spTree>
    <p:extLst>
      <p:ext uri="{BB962C8B-B14F-4D97-AF65-F5344CB8AC3E}">
        <p14:creationId xmlns:p14="http://schemas.microsoft.com/office/powerpoint/2010/main" val="173561344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t>Myringotomy &amp; Insertion of Pressure Equalization Tubes cont,d</a:t>
            </a:r>
            <a:endParaRPr lang="en-US" sz="3200" dirty="0"/>
          </a:p>
        </p:txBody>
      </p:sp>
      <p:sp>
        <p:nvSpPr>
          <p:cNvPr id="3" name="Content Placeholder 2"/>
          <p:cNvSpPr>
            <a:spLocks noGrp="1"/>
          </p:cNvSpPr>
          <p:nvPr>
            <p:ph idx="1"/>
          </p:nvPr>
        </p:nvSpPr>
        <p:spPr>
          <a:xfrm>
            <a:off x="152400" y="1447800"/>
            <a:ext cx="8839200" cy="5105400"/>
          </a:xfrm>
        </p:spPr>
        <p:txBody>
          <a:bodyPr>
            <a:normAutofit lnSpcReduction="10000"/>
          </a:bodyPr>
          <a:lstStyle/>
          <a:p>
            <a:r>
              <a:rPr lang="en-US" dirty="0" smtClean="0">
                <a:latin typeface="Times New Roman" pitchFamily="18" charset="0"/>
                <a:cs typeface="Times New Roman" pitchFamily="18" charset="0"/>
              </a:rPr>
              <a:t>A small pressure equalizing </a:t>
            </a:r>
            <a:r>
              <a:rPr lang="en-US" dirty="0" smtClean="0">
                <a:solidFill>
                  <a:srgbClr val="FF0000"/>
                </a:solidFill>
                <a:latin typeface="Times New Roman" pitchFamily="18" charset="0"/>
                <a:cs typeface="Times New Roman" pitchFamily="18" charset="0"/>
              </a:rPr>
              <a:t>metal or plastic tube is commonly inserted to keep the hole open and prevent fluid accumulation</a:t>
            </a:r>
            <a:r>
              <a:rPr lang="en-US" dirty="0" smtClean="0">
                <a:latin typeface="Times New Roman" pitchFamily="18" charset="0"/>
                <a:cs typeface="Times New Roman" pitchFamily="18" charset="0"/>
              </a:rPr>
              <a:t>. </a:t>
            </a:r>
          </a:p>
          <a:p>
            <a:r>
              <a:rPr lang="en-US" dirty="0" smtClean="0">
                <a:latin typeface="Times New Roman" pitchFamily="18" charset="0"/>
                <a:cs typeface="Times New Roman" pitchFamily="18" charset="0"/>
              </a:rPr>
              <a:t>The  tubes remain in place for up to </a:t>
            </a:r>
            <a:r>
              <a:rPr lang="en-US" dirty="0" smtClean="0">
                <a:solidFill>
                  <a:srgbClr val="FF0000"/>
                </a:solidFill>
                <a:latin typeface="Times New Roman" pitchFamily="18" charset="0"/>
                <a:cs typeface="Times New Roman" pitchFamily="18" charset="0"/>
              </a:rPr>
              <a:t>six months and fall out spontaneously.</a:t>
            </a:r>
          </a:p>
          <a:p>
            <a:r>
              <a:rPr lang="en-US" dirty="0" smtClean="0">
                <a:latin typeface="Times New Roman" pitchFamily="18" charset="0"/>
                <a:cs typeface="Times New Roman" pitchFamily="18" charset="0"/>
              </a:rPr>
              <a:t>Occasionally they have to be </a:t>
            </a:r>
            <a:r>
              <a:rPr lang="en-US" dirty="0" smtClean="0">
                <a:solidFill>
                  <a:srgbClr val="FF0000"/>
                </a:solidFill>
                <a:latin typeface="Times New Roman" pitchFamily="18" charset="0"/>
                <a:cs typeface="Times New Roman" pitchFamily="18" charset="0"/>
              </a:rPr>
              <a:t>surgically removed if they become impacted after 6months</a:t>
            </a:r>
            <a:r>
              <a:rPr lang="en-US" dirty="0" smtClean="0">
                <a:latin typeface="Times New Roman" pitchFamily="18" charset="0"/>
                <a:cs typeface="Times New Roman" pitchFamily="18" charset="0"/>
              </a:rPr>
              <a:t>. </a:t>
            </a:r>
          </a:p>
          <a:p>
            <a:r>
              <a:rPr lang="en-US" dirty="0" smtClean="0">
                <a:latin typeface="Times New Roman" pitchFamily="18" charset="0"/>
                <a:cs typeface="Times New Roman" pitchFamily="18" charset="0"/>
              </a:rPr>
              <a:t>The procedure  is </a:t>
            </a:r>
            <a:r>
              <a:rPr lang="en-US" dirty="0" smtClean="0">
                <a:solidFill>
                  <a:srgbClr val="FF0000"/>
                </a:solidFill>
                <a:latin typeface="Times New Roman" pitchFamily="18" charset="0"/>
                <a:cs typeface="Times New Roman" pitchFamily="18" charset="0"/>
              </a:rPr>
              <a:t>very short </a:t>
            </a:r>
            <a:r>
              <a:rPr lang="en-US" dirty="0" smtClean="0">
                <a:latin typeface="Times New Roman" pitchFamily="18" charset="0"/>
                <a:cs typeface="Times New Roman" pitchFamily="18" charset="0"/>
              </a:rPr>
              <a:t>but requires the child to remain </a:t>
            </a:r>
            <a:r>
              <a:rPr lang="en-US" dirty="0" smtClean="0">
                <a:solidFill>
                  <a:srgbClr val="FF0000"/>
                </a:solidFill>
                <a:latin typeface="Times New Roman" pitchFamily="18" charset="0"/>
                <a:cs typeface="Times New Roman" pitchFamily="18" charset="0"/>
              </a:rPr>
              <a:t>very silent hence anesthesia is usually required.</a:t>
            </a:r>
          </a:p>
          <a:p>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153</a:t>
            </a:fld>
            <a:endParaRPr lang="en-US">
              <a:solidFill>
                <a:prstClr val="black">
                  <a:tint val="75000"/>
                </a:prstClr>
              </a:solidFill>
            </a:endParaRPr>
          </a:p>
        </p:txBody>
      </p:sp>
    </p:spTree>
    <p:extLst>
      <p:ext uri="{BB962C8B-B14F-4D97-AF65-F5344CB8AC3E}">
        <p14:creationId xmlns:p14="http://schemas.microsoft.com/office/powerpoint/2010/main" val="428345984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noAutofit/>
          </a:bodyPr>
          <a:lstStyle/>
          <a:p>
            <a:r>
              <a:rPr lang="en-US" sz="3200" b="1" dirty="0" smtClean="0"/>
              <a:t>Myringotomy &amp; Insertion of Pressure Equalization Tubes cont,d</a:t>
            </a:r>
            <a:endParaRPr lang="en-US" sz="3200" dirty="0"/>
          </a:p>
        </p:txBody>
      </p:sp>
      <p:sp>
        <p:nvSpPr>
          <p:cNvPr id="3" name="Content Placeholder 2"/>
          <p:cNvSpPr>
            <a:spLocks noGrp="1"/>
          </p:cNvSpPr>
          <p:nvPr>
            <p:ph idx="1"/>
          </p:nvPr>
        </p:nvSpPr>
        <p:spPr>
          <a:xfrm>
            <a:off x="457200" y="1600200"/>
            <a:ext cx="8229600" cy="4800600"/>
          </a:xfrm>
        </p:spPr>
        <p:txBody>
          <a:bodyPr>
            <a:normAutofit/>
          </a:bodyPr>
          <a:lstStyle/>
          <a:p>
            <a:r>
              <a:rPr lang="en-US" dirty="0" smtClean="0">
                <a:latin typeface="Times New Roman" pitchFamily="18" charset="0"/>
                <a:cs typeface="Times New Roman" pitchFamily="18" charset="0"/>
              </a:rPr>
              <a:t>The procedure usually lasts </a:t>
            </a:r>
            <a:r>
              <a:rPr lang="en-US" dirty="0" smtClean="0">
                <a:solidFill>
                  <a:srgbClr val="FF0000"/>
                </a:solidFill>
                <a:latin typeface="Times New Roman" pitchFamily="18" charset="0"/>
                <a:cs typeface="Times New Roman" pitchFamily="18" charset="0"/>
              </a:rPr>
              <a:t>10-15 minutes</a:t>
            </a:r>
          </a:p>
          <a:p>
            <a:r>
              <a:rPr lang="en-US" dirty="0" smtClean="0">
                <a:latin typeface="Times New Roman" pitchFamily="18" charset="0"/>
                <a:cs typeface="Times New Roman" pitchFamily="18" charset="0"/>
              </a:rPr>
              <a:t>Children with Trisomy 21 (Down syndrome) have very </a:t>
            </a:r>
            <a:r>
              <a:rPr lang="en-US" dirty="0" smtClean="0">
                <a:solidFill>
                  <a:srgbClr val="FF0000"/>
                </a:solidFill>
                <a:latin typeface="Times New Roman" pitchFamily="18" charset="0"/>
                <a:cs typeface="Times New Roman" pitchFamily="18" charset="0"/>
              </a:rPr>
              <a:t>narrow ear canals</a:t>
            </a:r>
            <a:r>
              <a:rPr lang="en-US" dirty="0" smtClean="0">
                <a:latin typeface="Times New Roman" pitchFamily="18" charset="0"/>
                <a:cs typeface="Times New Roman" pitchFamily="18" charset="0"/>
              </a:rPr>
              <a:t>, which makes it more challenging for the surgeon and </a:t>
            </a:r>
            <a:r>
              <a:rPr lang="en-US" dirty="0" smtClean="0">
                <a:solidFill>
                  <a:srgbClr val="FF0000"/>
                </a:solidFill>
                <a:latin typeface="Times New Roman" pitchFamily="18" charset="0"/>
                <a:cs typeface="Times New Roman" pitchFamily="18" charset="0"/>
              </a:rPr>
              <a:t>prolongs  surgery and anesthesia.</a:t>
            </a:r>
          </a:p>
          <a:p>
            <a:r>
              <a:rPr lang="en-US" dirty="0" smtClean="0">
                <a:latin typeface="Times New Roman" pitchFamily="18" charset="0"/>
                <a:cs typeface="Times New Roman" pitchFamily="18" charset="0"/>
              </a:rPr>
              <a:t>Position- </a:t>
            </a:r>
            <a:r>
              <a:rPr lang="en-US" dirty="0" smtClean="0">
                <a:solidFill>
                  <a:srgbClr val="FF0000"/>
                </a:solidFill>
                <a:latin typeface="Times New Roman" pitchFamily="18" charset="0"/>
                <a:cs typeface="Times New Roman" pitchFamily="18" charset="0"/>
              </a:rPr>
              <a:t>supine with the head turned to the side </a:t>
            </a:r>
          </a:p>
          <a:p>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154</a:t>
            </a:fld>
            <a:endParaRPr lang="en-US">
              <a:solidFill>
                <a:prstClr val="black">
                  <a:tint val="75000"/>
                </a:prstClr>
              </a:solidFill>
            </a:endParaRPr>
          </a:p>
        </p:txBody>
      </p:sp>
    </p:spTree>
    <p:extLst>
      <p:ext uri="{BB962C8B-B14F-4D97-AF65-F5344CB8AC3E}">
        <p14:creationId xmlns:p14="http://schemas.microsoft.com/office/powerpoint/2010/main" val="342987950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Preoperative assessment </a:t>
            </a:r>
            <a:endParaRPr lang="en-US" dirty="0">
              <a:solidFill>
                <a:srgbClr val="FF0000"/>
              </a:solidFill>
            </a:endParaRPr>
          </a:p>
        </p:txBody>
      </p:sp>
      <p:sp>
        <p:nvSpPr>
          <p:cNvPr id="3" name="Content Placeholder 2"/>
          <p:cNvSpPr>
            <a:spLocks noGrp="1"/>
          </p:cNvSpPr>
          <p:nvPr>
            <p:ph idx="1"/>
          </p:nvPr>
        </p:nvSpPr>
        <p:spPr/>
        <p:txBody>
          <a:bodyPr>
            <a:normAutofit/>
          </a:bodyPr>
          <a:lstStyle/>
          <a:p>
            <a:r>
              <a:rPr lang="en-US" sz="3600" dirty="0" smtClean="0">
                <a:latin typeface="Times New Roman" pitchFamily="18" charset="0"/>
                <a:cs typeface="Times New Roman" pitchFamily="18" charset="0"/>
              </a:rPr>
              <a:t>In this age group of patient:</a:t>
            </a:r>
          </a:p>
          <a:p>
            <a:pPr>
              <a:buFont typeface="Wingdings" pitchFamily="2" charset="2"/>
              <a:buChar char="ü"/>
            </a:pPr>
            <a:r>
              <a:rPr lang="en-US" sz="3600" dirty="0" smtClean="0">
                <a:latin typeface="Times New Roman" pitchFamily="18" charset="0"/>
                <a:cs typeface="Times New Roman" pitchFamily="18" charset="0"/>
              </a:rPr>
              <a:t>High incidence of </a:t>
            </a:r>
            <a:r>
              <a:rPr lang="en-US" sz="3600" dirty="0" smtClean="0">
                <a:solidFill>
                  <a:srgbClr val="FF0000"/>
                </a:solidFill>
                <a:latin typeface="Times New Roman" pitchFamily="18" charset="0"/>
                <a:cs typeface="Times New Roman" pitchFamily="18" charset="0"/>
              </a:rPr>
              <a:t>respiratory infection</a:t>
            </a:r>
          </a:p>
          <a:p>
            <a:pPr>
              <a:buFont typeface="Wingdings" pitchFamily="2" charset="2"/>
              <a:buChar char="ü"/>
            </a:pPr>
            <a:r>
              <a:rPr lang="en-US" sz="3600" dirty="0" smtClean="0">
                <a:latin typeface="Times New Roman" pitchFamily="18" charset="0"/>
                <a:cs typeface="Times New Roman" pitchFamily="18" charset="0"/>
              </a:rPr>
              <a:t>There is increased risk of </a:t>
            </a:r>
            <a:r>
              <a:rPr lang="en-US" sz="3600" b="1" dirty="0" smtClean="0">
                <a:latin typeface="Times New Roman" pitchFamily="18" charset="0"/>
                <a:cs typeface="Times New Roman" pitchFamily="18" charset="0"/>
              </a:rPr>
              <a:t>laryngospasm</a:t>
            </a:r>
            <a:r>
              <a:rPr lang="en-US" sz="3600" dirty="0" smtClean="0">
                <a:latin typeface="Times New Roman" pitchFamily="18" charset="0"/>
                <a:cs typeface="Times New Roman" pitchFamily="18" charset="0"/>
              </a:rPr>
              <a:t> and </a:t>
            </a:r>
            <a:r>
              <a:rPr lang="en-US" sz="3600" b="1" dirty="0" smtClean="0">
                <a:latin typeface="Times New Roman" pitchFamily="18" charset="0"/>
                <a:cs typeface="Times New Roman" pitchFamily="18" charset="0"/>
              </a:rPr>
              <a:t>hypoxia </a:t>
            </a:r>
            <a:r>
              <a:rPr lang="en-US" sz="3600" dirty="0" smtClean="0">
                <a:latin typeface="Times New Roman" pitchFamily="18" charset="0"/>
                <a:cs typeface="Times New Roman" pitchFamily="18" charset="0"/>
              </a:rPr>
              <a:t>associated with it</a:t>
            </a:r>
          </a:p>
          <a:p>
            <a:pPr>
              <a:buFont typeface="Wingdings" pitchFamily="2" charset="2"/>
              <a:buChar char="ü"/>
            </a:pPr>
            <a:r>
              <a:rPr lang="en-US" sz="3600" dirty="0" smtClean="0">
                <a:latin typeface="Times New Roman" pitchFamily="18" charset="0"/>
                <a:cs typeface="Times New Roman" pitchFamily="18" charset="0"/>
              </a:rPr>
              <a:t>Some of the patients may have  associated congenital problem like </a:t>
            </a:r>
            <a:r>
              <a:rPr lang="en-US" sz="3600" dirty="0" smtClean="0">
                <a:solidFill>
                  <a:srgbClr val="FF0000"/>
                </a:solidFill>
                <a:latin typeface="Times New Roman" pitchFamily="18" charset="0"/>
                <a:cs typeface="Times New Roman" pitchFamily="18" charset="0"/>
              </a:rPr>
              <a:t>down syndrome</a:t>
            </a:r>
            <a:endParaRPr lang="en-US" sz="3600" dirty="0">
              <a:solidFill>
                <a:srgbClr val="FF0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155</a:t>
            </a:fld>
            <a:endParaRPr lang="en-US">
              <a:solidFill>
                <a:prstClr val="black">
                  <a:tint val="75000"/>
                </a:prstClr>
              </a:solidFill>
            </a:endParaRPr>
          </a:p>
        </p:txBody>
      </p:sp>
    </p:spTree>
    <p:extLst>
      <p:ext uri="{BB962C8B-B14F-4D97-AF65-F5344CB8AC3E}">
        <p14:creationId xmlns:p14="http://schemas.microsoft.com/office/powerpoint/2010/main" val="315814038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Anesthesia for myringotomy</a:t>
            </a:r>
            <a:endParaRPr lang="en-US" dirty="0"/>
          </a:p>
        </p:txBody>
      </p:sp>
      <p:sp>
        <p:nvSpPr>
          <p:cNvPr id="3" name="Content Placeholder 2"/>
          <p:cNvSpPr>
            <a:spLocks noGrp="1"/>
          </p:cNvSpPr>
          <p:nvPr>
            <p:ph idx="1"/>
          </p:nvPr>
        </p:nvSpPr>
        <p:spPr>
          <a:xfrm>
            <a:off x="152400" y="1371600"/>
            <a:ext cx="8839200" cy="5257800"/>
          </a:xfrm>
        </p:spPr>
        <p:txBody>
          <a:bodyPr>
            <a:normAutofit lnSpcReduction="10000"/>
          </a:bodyPr>
          <a:lstStyle/>
          <a:p>
            <a:r>
              <a:rPr lang="en-US" b="1" i="1" dirty="0" smtClean="0">
                <a:latin typeface="Times New Roman" pitchFamily="18" charset="0"/>
                <a:cs typeface="Times New Roman" pitchFamily="18" charset="0"/>
              </a:rPr>
              <a:t>Induction-</a:t>
            </a:r>
            <a:r>
              <a:rPr lang="en-US" dirty="0" smtClean="0">
                <a:latin typeface="Times New Roman" pitchFamily="18" charset="0"/>
                <a:cs typeface="Times New Roman" pitchFamily="18" charset="0"/>
              </a:rPr>
              <a:t> Inhalational  </a:t>
            </a:r>
            <a:r>
              <a:rPr lang="en-US" dirty="0">
                <a:latin typeface="Times New Roman" pitchFamily="18" charset="0"/>
                <a:cs typeface="Times New Roman" pitchFamily="18" charset="0"/>
              </a:rPr>
              <a:t>induction of anesthesia with </a:t>
            </a:r>
            <a:r>
              <a:rPr lang="en-US" dirty="0">
                <a:solidFill>
                  <a:srgbClr val="FF0000"/>
                </a:solidFill>
                <a:latin typeface="Times New Roman" pitchFamily="18" charset="0"/>
                <a:cs typeface="Times New Roman" pitchFamily="18" charset="0"/>
              </a:rPr>
              <a:t>halothane or sevoflurane with or without nitrous oxide (if available) and oxygen. </a:t>
            </a:r>
            <a:endParaRPr lang="en-US" dirty="0" smtClean="0">
              <a:solidFill>
                <a:srgbClr val="FF0000"/>
              </a:solidFill>
              <a:latin typeface="Times New Roman" pitchFamily="18" charset="0"/>
              <a:cs typeface="Times New Roman" pitchFamily="18" charset="0"/>
            </a:endParaRPr>
          </a:p>
          <a:p>
            <a:r>
              <a:rPr lang="en-US" dirty="0" smtClean="0">
                <a:latin typeface="Times New Roman" pitchFamily="18" charset="0"/>
                <a:cs typeface="Times New Roman" pitchFamily="18" charset="0"/>
              </a:rPr>
              <a:t>IV induction is also possible</a:t>
            </a:r>
          </a:p>
          <a:p>
            <a:r>
              <a:rPr lang="en-US" dirty="0" smtClean="0">
                <a:latin typeface="Times New Roman" pitchFamily="18" charset="0"/>
                <a:cs typeface="Times New Roman" pitchFamily="18" charset="0"/>
              </a:rPr>
              <a:t>N2O </a:t>
            </a:r>
            <a:r>
              <a:rPr lang="en-US" dirty="0">
                <a:latin typeface="Times New Roman" pitchFamily="18" charset="0"/>
                <a:cs typeface="Times New Roman" pitchFamily="18" charset="0"/>
              </a:rPr>
              <a:t>may distend the eardrum and make it </a:t>
            </a:r>
            <a:r>
              <a:rPr lang="en-US" dirty="0">
                <a:solidFill>
                  <a:srgbClr val="FF0000"/>
                </a:solidFill>
                <a:latin typeface="Times New Roman" pitchFamily="18" charset="0"/>
                <a:cs typeface="Times New Roman" pitchFamily="18" charset="0"/>
              </a:rPr>
              <a:t>easier for the surgeon. </a:t>
            </a:r>
            <a:endParaRPr lang="en-US" dirty="0" smtClean="0">
              <a:solidFill>
                <a:srgbClr val="FF0000"/>
              </a:solidFill>
              <a:latin typeface="Times New Roman" pitchFamily="18" charset="0"/>
              <a:cs typeface="Times New Roman" pitchFamily="18" charset="0"/>
            </a:endParaRPr>
          </a:p>
          <a:p>
            <a:r>
              <a:rPr lang="en-US" dirty="0" smtClean="0">
                <a:latin typeface="Times New Roman" pitchFamily="18" charset="0"/>
                <a:cs typeface="Times New Roman" pitchFamily="18" charset="0"/>
              </a:rPr>
              <a:t>Spontaneous </a:t>
            </a:r>
            <a:r>
              <a:rPr lang="en-US" dirty="0">
                <a:latin typeface="Times New Roman" pitchFamily="18" charset="0"/>
                <a:cs typeface="Times New Roman" pitchFamily="18" charset="0"/>
              </a:rPr>
              <a:t>ventilation is maintained throughout surgery </a:t>
            </a:r>
            <a:r>
              <a:rPr lang="en-US" dirty="0" smtClean="0">
                <a:latin typeface="Times New Roman" pitchFamily="18" charset="0"/>
                <a:cs typeface="Times New Roman" pitchFamily="18" charset="0"/>
              </a:rPr>
              <a:t>. </a:t>
            </a:r>
          </a:p>
          <a:p>
            <a:r>
              <a:rPr lang="en-US" dirty="0" smtClean="0">
                <a:latin typeface="Times New Roman" pitchFamily="18" charset="0"/>
                <a:cs typeface="Times New Roman" pitchFamily="18" charset="0"/>
              </a:rPr>
              <a:t>An </a:t>
            </a:r>
            <a:r>
              <a:rPr lang="en-US" dirty="0">
                <a:latin typeface="Times New Roman" pitchFamily="18" charset="0"/>
                <a:cs typeface="Times New Roman" pitchFamily="18" charset="0"/>
              </a:rPr>
              <a:t>oral airway prevents </a:t>
            </a:r>
            <a:r>
              <a:rPr lang="en-US" dirty="0">
                <a:solidFill>
                  <a:srgbClr val="FF0000"/>
                </a:solidFill>
                <a:latin typeface="Times New Roman" pitchFamily="18" charset="0"/>
                <a:cs typeface="Times New Roman" pitchFamily="18" charset="0"/>
              </a:rPr>
              <a:t>airway obstruction </a:t>
            </a:r>
            <a:r>
              <a:rPr lang="en-US" dirty="0">
                <a:latin typeface="Times New Roman" pitchFamily="18" charset="0"/>
                <a:cs typeface="Times New Roman" pitchFamily="18" charset="0"/>
              </a:rPr>
              <a:t>and movement with breathing. </a:t>
            </a:r>
            <a:endParaRPr lang="en-US"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156</a:t>
            </a:fld>
            <a:endParaRPr lang="en-US">
              <a:solidFill>
                <a:prstClr val="black">
                  <a:tint val="75000"/>
                </a:prstClr>
              </a:solidFill>
            </a:endParaRPr>
          </a:p>
        </p:txBody>
      </p:sp>
    </p:spTree>
    <p:extLst>
      <p:ext uri="{BB962C8B-B14F-4D97-AF65-F5344CB8AC3E}">
        <p14:creationId xmlns:p14="http://schemas.microsoft.com/office/powerpoint/2010/main" val="350260446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t>Myringotomy &amp; Insertion of Pressure Equalization Tubes cont,d</a:t>
            </a:r>
            <a:endParaRPr lang="en-US" sz="3200" dirty="0"/>
          </a:p>
        </p:txBody>
      </p:sp>
      <p:sp>
        <p:nvSpPr>
          <p:cNvPr id="3" name="Content Placeholder 2"/>
          <p:cNvSpPr>
            <a:spLocks noGrp="1"/>
          </p:cNvSpPr>
          <p:nvPr>
            <p:ph idx="1"/>
          </p:nvPr>
        </p:nvSpPr>
        <p:spPr>
          <a:xfrm>
            <a:off x="457200" y="1600200"/>
            <a:ext cx="8229600" cy="5029200"/>
          </a:xfrm>
        </p:spPr>
        <p:txBody>
          <a:bodyPr>
            <a:normAutofit fontScale="92500"/>
          </a:bodyPr>
          <a:lstStyle/>
          <a:p>
            <a:r>
              <a:rPr lang="en-US" dirty="0" smtClean="0">
                <a:latin typeface="Times New Roman" pitchFamily="18" charset="0"/>
                <a:cs typeface="Times New Roman" pitchFamily="18" charset="0"/>
              </a:rPr>
              <a:t>Airway management is with a face mask/ LMA</a:t>
            </a:r>
          </a:p>
          <a:p>
            <a:r>
              <a:rPr lang="en-US" b="1" dirty="0" smtClean="0">
                <a:solidFill>
                  <a:srgbClr val="FF0000"/>
                </a:solidFill>
                <a:latin typeface="Times New Roman" pitchFamily="18" charset="0"/>
                <a:cs typeface="Times New Roman" pitchFamily="18" charset="0"/>
              </a:rPr>
              <a:t>Maintenance</a:t>
            </a:r>
            <a:r>
              <a:rPr lang="en-US" dirty="0" smtClean="0">
                <a:latin typeface="Times New Roman" pitchFamily="18" charset="0"/>
                <a:cs typeface="Times New Roman" pitchFamily="18" charset="0"/>
              </a:rPr>
              <a:t> – volatile anesthetics with oxygen</a:t>
            </a:r>
          </a:p>
          <a:p>
            <a:r>
              <a:rPr lang="en-US" dirty="0" smtClean="0">
                <a:latin typeface="Times New Roman" pitchFamily="18" charset="0"/>
                <a:cs typeface="Times New Roman" pitchFamily="18" charset="0"/>
              </a:rPr>
              <a:t>Monitoring –temperature, BP,PR, Saturation, blood loss</a:t>
            </a:r>
          </a:p>
          <a:p>
            <a:r>
              <a:rPr lang="en-US" b="1" dirty="0" smtClean="0">
                <a:latin typeface="Times New Roman" pitchFamily="18" charset="0"/>
                <a:cs typeface="Times New Roman" pitchFamily="18" charset="0"/>
              </a:rPr>
              <a:t>Post op  </a:t>
            </a:r>
            <a:r>
              <a:rPr lang="en-US" dirty="0" smtClean="0">
                <a:latin typeface="Times New Roman" pitchFamily="18" charset="0"/>
                <a:cs typeface="Times New Roman" pitchFamily="18" charset="0"/>
              </a:rPr>
              <a:t>pain- due to trauma to the </a:t>
            </a:r>
            <a:r>
              <a:rPr lang="en-US" dirty="0" smtClean="0">
                <a:solidFill>
                  <a:srgbClr val="FF0000"/>
                </a:solidFill>
                <a:latin typeface="Times New Roman" pitchFamily="18" charset="0"/>
                <a:cs typeface="Times New Roman" pitchFamily="18" charset="0"/>
              </a:rPr>
              <a:t>external auditory meatus and possibly acute pressure change in the  middle ear.</a:t>
            </a:r>
          </a:p>
          <a:p>
            <a:r>
              <a:rPr lang="en-US" dirty="0" smtClean="0">
                <a:latin typeface="Times New Roman" pitchFamily="18" charset="0"/>
                <a:cs typeface="Times New Roman" pitchFamily="18" charset="0"/>
              </a:rPr>
              <a:t>Simple analgesic such as </a:t>
            </a:r>
            <a:r>
              <a:rPr lang="en-US" dirty="0" smtClean="0">
                <a:solidFill>
                  <a:srgbClr val="FF0000"/>
                </a:solidFill>
                <a:latin typeface="Times New Roman" pitchFamily="18" charset="0"/>
                <a:cs typeface="Times New Roman" pitchFamily="18" charset="0"/>
              </a:rPr>
              <a:t>paracetamol or ibuprofen  </a:t>
            </a:r>
          </a:p>
          <a:p>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157</a:t>
            </a:fld>
            <a:endParaRPr lang="en-US">
              <a:solidFill>
                <a:prstClr val="black">
                  <a:tint val="75000"/>
                </a:prstClr>
              </a:solidFill>
            </a:endParaRPr>
          </a:p>
        </p:txBody>
      </p:sp>
    </p:spTree>
    <p:extLst>
      <p:ext uri="{BB962C8B-B14F-4D97-AF65-F5344CB8AC3E}">
        <p14:creationId xmlns:p14="http://schemas.microsoft.com/office/powerpoint/2010/main" val="388775715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Middle ear surgery </a:t>
            </a:r>
            <a:endParaRPr lang="en-US" dirty="0">
              <a:solidFill>
                <a:srgbClr val="FF0000"/>
              </a:solidFill>
            </a:endParaRPr>
          </a:p>
        </p:txBody>
      </p:sp>
      <p:sp>
        <p:nvSpPr>
          <p:cNvPr id="3" name="Content Placeholder 2"/>
          <p:cNvSpPr>
            <a:spLocks noGrp="1"/>
          </p:cNvSpPr>
          <p:nvPr>
            <p:ph idx="1"/>
          </p:nvPr>
        </p:nvSpPr>
        <p:spPr>
          <a:xfrm>
            <a:off x="228600" y="1600200"/>
            <a:ext cx="8763000" cy="4953000"/>
          </a:xfrm>
        </p:spPr>
        <p:txBody>
          <a:bodyPr>
            <a:normAutofit/>
          </a:bodyPr>
          <a:lstStyle/>
          <a:p>
            <a:r>
              <a:rPr lang="en-US" dirty="0" smtClean="0">
                <a:latin typeface="Times New Roman" pitchFamily="18" charset="0"/>
                <a:cs typeface="Times New Roman" pitchFamily="18" charset="0"/>
              </a:rPr>
              <a:t>Mastoidectomy and Tympanoplasty</a:t>
            </a:r>
          </a:p>
          <a:p>
            <a:r>
              <a:rPr lang="en-US" b="1" i="1" dirty="0" smtClean="0">
                <a:latin typeface="Times New Roman" pitchFamily="18" charset="0"/>
                <a:cs typeface="Times New Roman" pitchFamily="18" charset="0"/>
              </a:rPr>
              <a:t>Mastoidectomy</a:t>
            </a:r>
            <a:r>
              <a:rPr lang="en-US" dirty="0" smtClean="0">
                <a:latin typeface="Times New Roman" pitchFamily="18" charset="0"/>
                <a:cs typeface="Times New Roman" pitchFamily="18" charset="0"/>
              </a:rPr>
              <a:t> is performed for </a:t>
            </a:r>
            <a:r>
              <a:rPr lang="en-US" dirty="0" smtClean="0">
                <a:solidFill>
                  <a:srgbClr val="FF0000"/>
                </a:solidFill>
                <a:latin typeface="Times New Roman" pitchFamily="18" charset="0"/>
                <a:cs typeface="Times New Roman" pitchFamily="18" charset="0"/>
              </a:rPr>
              <a:t>infected air cell </a:t>
            </a:r>
            <a:r>
              <a:rPr lang="en-US" dirty="0" smtClean="0">
                <a:latin typeface="Times New Roman" pitchFamily="18" charset="0"/>
                <a:cs typeface="Times New Roman" pitchFamily="18" charset="0"/>
              </a:rPr>
              <a:t>with in the </a:t>
            </a:r>
            <a:r>
              <a:rPr lang="en-US" dirty="0" smtClean="0">
                <a:solidFill>
                  <a:srgbClr val="FF0000"/>
                </a:solidFill>
                <a:latin typeface="Times New Roman" pitchFamily="18" charset="0"/>
                <a:cs typeface="Times New Roman" pitchFamily="18" charset="0"/>
              </a:rPr>
              <a:t>mastoid bone </a:t>
            </a:r>
            <a:r>
              <a:rPr lang="en-US" dirty="0" smtClean="0">
                <a:latin typeface="Times New Roman" pitchFamily="18" charset="0"/>
                <a:cs typeface="Times New Roman" pitchFamily="18" charset="0"/>
              </a:rPr>
              <a:t>usually caused by </a:t>
            </a:r>
            <a:r>
              <a:rPr lang="en-US" b="1" dirty="0" smtClean="0">
                <a:latin typeface="Times New Roman" pitchFamily="18" charset="0"/>
                <a:cs typeface="Times New Roman" pitchFamily="18" charset="0"/>
              </a:rPr>
              <a:t>cholesteatoma</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It erodes the </a:t>
            </a:r>
            <a:r>
              <a:rPr lang="en-US" dirty="0" smtClean="0">
                <a:solidFill>
                  <a:srgbClr val="FF0000"/>
                </a:solidFill>
                <a:latin typeface="Times New Roman" pitchFamily="18" charset="0"/>
                <a:cs typeface="Times New Roman" pitchFamily="18" charset="0"/>
              </a:rPr>
              <a:t>middle ear and remain source of ongoing infections.</a:t>
            </a:r>
          </a:p>
          <a:p>
            <a:r>
              <a:rPr lang="en-US" dirty="0" smtClean="0">
                <a:latin typeface="Times New Roman" pitchFamily="18" charset="0"/>
                <a:cs typeface="Times New Roman" pitchFamily="18" charset="0"/>
              </a:rPr>
              <a:t>This procedure is now relatively unusual  because of  a wide spread use of </a:t>
            </a:r>
            <a:r>
              <a:rPr lang="en-US" b="1" i="1" dirty="0" smtClean="0">
                <a:latin typeface="Times New Roman" pitchFamily="18" charset="0"/>
                <a:cs typeface="Times New Roman" pitchFamily="18" charset="0"/>
              </a:rPr>
              <a:t>antibiotics</a:t>
            </a:r>
            <a:endParaRPr lang="en-US" b="1" i="1"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158</a:t>
            </a:fld>
            <a:endParaRPr lang="en-US">
              <a:solidFill>
                <a:prstClr val="black">
                  <a:tint val="75000"/>
                </a:prstClr>
              </a:solidFill>
            </a:endParaRPr>
          </a:p>
        </p:txBody>
      </p:sp>
    </p:spTree>
    <p:extLst>
      <p:ext uri="{BB962C8B-B14F-4D97-AF65-F5344CB8AC3E}">
        <p14:creationId xmlns:p14="http://schemas.microsoft.com/office/powerpoint/2010/main" val="349007322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Types </a:t>
            </a:r>
            <a:endParaRPr lang="en-US" dirty="0">
              <a:solidFill>
                <a:srgbClr val="FF0000"/>
              </a:solidFill>
            </a:endParaRPr>
          </a:p>
        </p:txBody>
      </p:sp>
      <p:sp>
        <p:nvSpPr>
          <p:cNvPr id="3" name="Content Placeholder 2"/>
          <p:cNvSpPr>
            <a:spLocks noGrp="1"/>
          </p:cNvSpPr>
          <p:nvPr>
            <p:ph idx="1"/>
          </p:nvPr>
        </p:nvSpPr>
        <p:spPr>
          <a:xfrm>
            <a:off x="152400" y="1600200"/>
            <a:ext cx="8686800" cy="4953000"/>
          </a:xfrm>
        </p:spPr>
        <p:txBody>
          <a:bodyPr>
            <a:normAutofit/>
          </a:bodyPr>
          <a:lstStyle/>
          <a:p>
            <a:r>
              <a:rPr lang="en-US" b="1" i="1" dirty="0" smtClean="0">
                <a:solidFill>
                  <a:srgbClr val="FF0000"/>
                </a:solidFill>
                <a:latin typeface="Times New Roman" pitchFamily="18" charset="0"/>
                <a:cs typeface="Times New Roman" pitchFamily="18" charset="0"/>
              </a:rPr>
              <a:t>Simple</a:t>
            </a:r>
            <a:r>
              <a:rPr lang="en-US" dirty="0" smtClean="0">
                <a:solidFill>
                  <a:srgbClr val="FF0000"/>
                </a:solidFill>
                <a:latin typeface="Times New Roman" pitchFamily="18" charset="0"/>
                <a:cs typeface="Times New Roman" pitchFamily="18" charset="0"/>
              </a:rPr>
              <a:t>(partial)</a:t>
            </a:r>
            <a:r>
              <a:rPr lang="en-US" dirty="0" smtClean="0">
                <a:latin typeface="Times New Roman" pitchFamily="18" charset="0"/>
                <a:cs typeface="Times New Roman" pitchFamily="18" charset="0"/>
              </a:rPr>
              <a:t> mastoidectomy-performed through the ear or an </a:t>
            </a:r>
            <a:r>
              <a:rPr lang="en-US" dirty="0" smtClean="0">
                <a:solidFill>
                  <a:srgbClr val="FF0000"/>
                </a:solidFill>
                <a:latin typeface="Times New Roman" pitchFamily="18" charset="0"/>
                <a:cs typeface="Times New Roman" pitchFamily="18" charset="0"/>
              </a:rPr>
              <a:t>incision behind the ear </a:t>
            </a:r>
            <a:r>
              <a:rPr lang="en-US" dirty="0" smtClean="0">
                <a:latin typeface="Times New Roman" pitchFamily="18" charset="0"/>
                <a:cs typeface="Times New Roman" pitchFamily="18" charset="0"/>
              </a:rPr>
              <a:t>and open the </a:t>
            </a:r>
            <a:r>
              <a:rPr lang="en-US" dirty="0" smtClean="0">
                <a:solidFill>
                  <a:srgbClr val="FF0000"/>
                </a:solidFill>
                <a:latin typeface="Times New Roman" pitchFamily="18" charset="0"/>
                <a:cs typeface="Times New Roman" pitchFamily="18" charset="0"/>
              </a:rPr>
              <a:t>mastode bone</a:t>
            </a:r>
            <a:r>
              <a:rPr lang="en-US" dirty="0" smtClean="0">
                <a:latin typeface="Times New Roman" pitchFamily="18" charset="0"/>
                <a:cs typeface="Times New Roman" pitchFamily="18" charset="0"/>
              </a:rPr>
              <a:t> to remove the air cell.</a:t>
            </a:r>
          </a:p>
          <a:p>
            <a:r>
              <a:rPr lang="en-US" b="1" i="1" dirty="0" smtClean="0">
                <a:solidFill>
                  <a:srgbClr val="FF0000"/>
                </a:solidFill>
                <a:latin typeface="Times New Roman" pitchFamily="18" charset="0"/>
                <a:cs typeface="Times New Roman" pitchFamily="18" charset="0"/>
              </a:rPr>
              <a:t>Radical</a:t>
            </a:r>
            <a:r>
              <a:rPr lang="en-US" dirty="0" smtClean="0">
                <a:latin typeface="Times New Roman" pitchFamily="18" charset="0"/>
                <a:cs typeface="Times New Roman" pitchFamily="18" charset="0"/>
              </a:rPr>
              <a:t> </a:t>
            </a:r>
            <a:r>
              <a:rPr lang="en-US" dirty="0" smtClean="0">
                <a:solidFill>
                  <a:srgbClr val="FF0000"/>
                </a:solidFill>
                <a:latin typeface="Times New Roman" pitchFamily="18" charset="0"/>
                <a:cs typeface="Times New Roman" pitchFamily="18" charset="0"/>
              </a:rPr>
              <a:t>mastoidectomy-most middle ear structure removed</a:t>
            </a:r>
            <a:r>
              <a:rPr lang="en-US" dirty="0" smtClean="0">
                <a:latin typeface="Times New Roman" pitchFamily="18" charset="0"/>
                <a:cs typeface="Times New Roman" pitchFamily="18" charset="0"/>
              </a:rPr>
              <a:t>, but the inner most small bone left behind and a hearing aid used to offset hearing loss</a:t>
            </a:r>
          </a:p>
          <a:p>
            <a:r>
              <a:rPr lang="en-US" b="1" i="1" dirty="0" smtClean="0">
                <a:solidFill>
                  <a:srgbClr val="FF0000"/>
                </a:solidFill>
                <a:latin typeface="Times New Roman" pitchFamily="18" charset="0"/>
                <a:cs typeface="Times New Roman" pitchFamily="18" charset="0"/>
              </a:rPr>
              <a:t>Modified</a:t>
            </a:r>
            <a:r>
              <a:rPr lang="en-US" dirty="0" smtClean="0">
                <a:latin typeface="Times New Roman" pitchFamily="18" charset="0"/>
                <a:cs typeface="Times New Roman" pitchFamily="18" charset="0"/>
              </a:rPr>
              <a:t> </a:t>
            </a:r>
            <a:r>
              <a:rPr lang="en-US" dirty="0" smtClean="0">
                <a:solidFill>
                  <a:srgbClr val="FF0000"/>
                </a:solidFill>
                <a:latin typeface="Times New Roman" pitchFamily="18" charset="0"/>
                <a:cs typeface="Times New Roman" pitchFamily="18" charset="0"/>
              </a:rPr>
              <a:t>radical</a:t>
            </a:r>
            <a:r>
              <a:rPr lang="en-US" dirty="0" smtClean="0">
                <a:latin typeface="Times New Roman" pitchFamily="18" charset="0"/>
                <a:cs typeface="Times New Roman" pitchFamily="18" charset="0"/>
              </a:rPr>
              <a:t> mastoidectomy-</a:t>
            </a:r>
            <a:r>
              <a:rPr lang="en-US" dirty="0" smtClean="0">
                <a:solidFill>
                  <a:srgbClr val="FF0000"/>
                </a:solidFill>
                <a:latin typeface="Times New Roman" pitchFamily="18" charset="0"/>
                <a:cs typeface="Times New Roman" pitchFamily="18" charset="0"/>
              </a:rPr>
              <a:t>eardrum and middle ear structures saved </a:t>
            </a:r>
            <a:endParaRPr lang="en-US" dirty="0">
              <a:solidFill>
                <a:srgbClr val="FF0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159</a:t>
            </a:fld>
            <a:endParaRPr lang="en-US">
              <a:solidFill>
                <a:prstClr val="black">
                  <a:tint val="75000"/>
                </a:prstClr>
              </a:solidFill>
            </a:endParaRPr>
          </a:p>
        </p:txBody>
      </p:sp>
    </p:spTree>
    <p:extLst>
      <p:ext uri="{BB962C8B-B14F-4D97-AF65-F5344CB8AC3E}">
        <p14:creationId xmlns:p14="http://schemas.microsoft.com/office/powerpoint/2010/main" val="21538362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Procedures Surgeries - Lasers in ENT</a:t>
            </a:r>
            <a:br>
              <a:rPr lang="en-US" dirty="0"/>
            </a:br>
            <a:endParaRPr lang="en-US" dirty="0"/>
          </a:p>
        </p:txBody>
      </p:sp>
      <p:sp>
        <p:nvSpPr>
          <p:cNvPr id="3" name="Content Placeholder 2"/>
          <p:cNvSpPr>
            <a:spLocks noGrp="1"/>
          </p:cNvSpPr>
          <p:nvPr>
            <p:ph idx="1"/>
          </p:nvPr>
        </p:nvSpPr>
        <p:spPr/>
        <p:txBody>
          <a:bodyPr>
            <a:normAutofit lnSpcReduction="10000"/>
          </a:bodyPr>
          <a:lstStyle/>
          <a:p>
            <a:r>
              <a:rPr lang="en-US" dirty="0"/>
              <a:t> Types of laser most commonly used in otolaryngology</a:t>
            </a:r>
            <a:endParaRPr lang="en-US" dirty="0" smtClean="0"/>
          </a:p>
          <a:p>
            <a:r>
              <a:rPr lang="en-US" b="1" dirty="0" smtClean="0"/>
              <a:t>CO2 </a:t>
            </a:r>
            <a:r>
              <a:rPr lang="en-US" b="1" dirty="0"/>
              <a:t>Laser</a:t>
            </a:r>
            <a:r>
              <a:rPr lang="en-US" dirty="0"/>
              <a:t>: It produces a continuous wave of coherent light at a wave length of 10600 nm which is absorbed by water and soft tissues</a:t>
            </a:r>
            <a:r>
              <a:rPr lang="en-US" dirty="0" smtClean="0"/>
              <a:t>.</a:t>
            </a:r>
          </a:p>
          <a:p>
            <a:r>
              <a:rPr lang="en-US" dirty="0" smtClean="0"/>
              <a:t> </a:t>
            </a:r>
            <a:r>
              <a:rPr lang="en-US" dirty="0"/>
              <a:t>It has high precision and sequentially removes layers of cells.</a:t>
            </a:r>
          </a:p>
          <a:p>
            <a:r>
              <a:rPr lang="en-US" b="1" dirty="0"/>
              <a:t>Advantages of CO2 laser:</a:t>
            </a:r>
          </a:p>
          <a:p>
            <a:r>
              <a:rPr lang="en-US" dirty="0" smtClean="0">
                <a:solidFill>
                  <a:srgbClr val="00B0F0"/>
                </a:solidFill>
              </a:rPr>
              <a:t>Bloodless </a:t>
            </a:r>
            <a:r>
              <a:rPr lang="en-US" dirty="0">
                <a:solidFill>
                  <a:srgbClr val="00B0F0"/>
                </a:solidFill>
              </a:rPr>
              <a:t>dissection</a:t>
            </a:r>
            <a:r>
              <a:rPr lang="en-US" dirty="0"/>
              <a:t>: The laser beam can seal blood vessels up to 0.5 mm in </a:t>
            </a:r>
            <a:r>
              <a:rPr lang="en-US" dirty="0" smtClean="0"/>
              <a:t>diameter.</a:t>
            </a:r>
          </a:p>
          <a:p>
            <a:r>
              <a:rPr lang="en-US" dirty="0"/>
              <a:t>Minimal instrumentation required to deliver the laser beam</a:t>
            </a:r>
          </a:p>
          <a:p>
            <a:r>
              <a:rPr lang="en-US" dirty="0"/>
              <a:t>Minimal damage to adjacent tissue with minimal post-operative </a:t>
            </a:r>
            <a:r>
              <a:rPr lang="en-US" dirty="0" err="1"/>
              <a:t>oedema</a:t>
            </a:r>
            <a:r>
              <a:rPr lang="en-US" dirty="0"/>
              <a:t>.</a:t>
            </a:r>
          </a:p>
          <a:p>
            <a:endParaRPr lang="en-US" dirty="0" smtClean="0"/>
          </a:p>
        </p:txBody>
      </p:sp>
    </p:spTree>
    <p:extLst>
      <p:ext uri="{BB962C8B-B14F-4D97-AF65-F5344CB8AC3E}">
        <p14:creationId xmlns:p14="http://schemas.microsoft.com/office/powerpoint/2010/main" val="279235588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Tympanoplasty</a:t>
            </a:r>
            <a:r>
              <a:rPr lang="en-US" dirty="0" smtClean="0"/>
              <a:t> </a:t>
            </a:r>
            <a:endParaRPr lang="en-US" dirty="0"/>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It is performed to </a:t>
            </a:r>
            <a:r>
              <a:rPr lang="en-US" dirty="0" smtClean="0">
                <a:solidFill>
                  <a:srgbClr val="FF0000"/>
                </a:solidFill>
                <a:latin typeface="Times New Roman" pitchFamily="18" charset="0"/>
                <a:cs typeface="Times New Roman" pitchFamily="18" charset="0"/>
              </a:rPr>
              <a:t>repair a persistent perforation in the tympanic membrane</a:t>
            </a:r>
            <a:r>
              <a:rPr lang="en-US" dirty="0" smtClean="0">
                <a:latin typeface="Times New Roman" pitchFamily="18" charset="0"/>
                <a:cs typeface="Times New Roman" pitchFamily="18" charset="0"/>
              </a:rPr>
              <a:t>, </a:t>
            </a:r>
          </a:p>
          <a:p>
            <a:r>
              <a:rPr lang="en-US" dirty="0" smtClean="0">
                <a:latin typeface="Times New Roman" pitchFamily="18" charset="0"/>
                <a:cs typeface="Times New Roman" pitchFamily="18" charset="0"/>
              </a:rPr>
              <a:t> </a:t>
            </a:r>
            <a:r>
              <a:rPr lang="en-US" dirty="0" smtClean="0">
                <a:solidFill>
                  <a:srgbClr val="FF0000"/>
                </a:solidFill>
                <a:latin typeface="Times New Roman" pitchFamily="18" charset="0"/>
                <a:cs typeface="Times New Roman" pitchFamily="18" charset="0"/>
              </a:rPr>
              <a:t>graft of temporalis fascia </a:t>
            </a:r>
            <a:r>
              <a:rPr lang="en-US" dirty="0" smtClean="0">
                <a:latin typeface="Times New Roman" pitchFamily="18" charset="0"/>
                <a:cs typeface="Times New Roman" pitchFamily="18" charset="0"/>
              </a:rPr>
              <a:t>is usually taken and used to repair the defect.</a:t>
            </a:r>
          </a:p>
          <a:p>
            <a:r>
              <a:rPr lang="en-US" dirty="0" smtClean="0">
                <a:latin typeface="Times New Roman" pitchFamily="18" charset="0"/>
                <a:cs typeface="Times New Roman" pitchFamily="18" charset="0"/>
              </a:rPr>
              <a:t>Patients are usually </a:t>
            </a:r>
            <a:r>
              <a:rPr lang="en-US" dirty="0" smtClean="0">
                <a:solidFill>
                  <a:srgbClr val="FF0000"/>
                </a:solidFill>
                <a:latin typeface="Times New Roman" pitchFamily="18" charset="0"/>
                <a:cs typeface="Times New Roman" pitchFamily="18" charset="0"/>
              </a:rPr>
              <a:t>older children and generally healthy.</a:t>
            </a:r>
          </a:p>
          <a:p>
            <a:pPr>
              <a:buNone/>
            </a:pPr>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160</a:t>
            </a:fld>
            <a:endParaRPr lang="en-US">
              <a:solidFill>
                <a:prstClr val="black">
                  <a:tint val="75000"/>
                </a:prstClr>
              </a:solidFill>
            </a:endParaRPr>
          </a:p>
        </p:txBody>
      </p:sp>
    </p:spTree>
    <p:extLst>
      <p:ext uri="{BB962C8B-B14F-4D97-AF65-F5344CB8AC3E}">
        <p14:creationId xmlns:p14="http://schemas.microsoft.com/office/powerpoint/2010/main" val="416611397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solidFill>
                  <a:srgbClr val="FF0000"/>
                </a:solidFill>
              </a:rPr>
              <a:t>Anesthetic management</a:t>
            </a:r>
            <a:endParaRPr lang="en-US" dirty="0">
              <a:solidFill>
                <a:srgbClr val="FF0000"/>
              </a:solidFill>
            </a:endParaRPr>
          </a:p>
        </p:txBody>
      </p:sp>
      <p:sp>
        <p:nvSpPr>
          <p:cNvPr id="3" name="Content Placeholder 2"/>
          <p:cNvSpPr>
            <a:spLocks noGrp="1"/>
          </p:cNvSpPr>
          <p:nvPr>
            <p:ph idx="1"/>
          </p:nvPr>
        </p:nvSpPr>
        <p:spPr>
          <a:xfrm>
            <a:off x="228600" y="1143000"/>
            <a:ext cx="8686800" cy="5486400"/>
          </a:xfrm>
        </p:spPr>
        <p:txBody>
          <a:bodyPr>
            <a:normAutofit/>
          </a:bodyPr>
          <a:lstStyle/>
          <a:p>
            <a:r>
              <a:rPr lang="en-US" sz="3600" dirty="0" smtClean="0">
                <a:latin typeface="Times New Roman" pitchFamily="18" charset="0"/>
                <a:cs typeface="Times New Roman" pitchFamily="18" charset="0"/>
              </a:rPr>
              <a:t>Premedication as required </a:t>
            </a:r>
          </a:p>
          <a:p>
            <a:r>
              <a:rPr lang="en-US" sz="3600" dirty="0" smtClean="0">
                <a:latin typeface="Times New Roman" pitchFamily="18" charset="0"/>
                <a:cs typeface="Times New Roman" pitchFamily="18" charset="0"/>
              </a:rPr>
              <a:t>Induction- inhalational or IV</a:t>
            </a:r>
          </a:p>
          <a:p>
            <a:r>
              <a:rPr lang="en-US" sz="3600" dirty="0">
                <a:latin typeface="Times New Roman" pitchFamily="18" charset="0"/>
                <a:cs typeface="Times New Roman" pitchFamily="18" charset="0"/>
              </a:rPr>
              <a:t>Inhalation induction of anesthesia is performed with </a:t>
            </a:r>
            <a:endParaRPr lang="en-US" sz="3600" dirty="0" smtClean="0">
              <a:latin typeface="Times New Roman" pitchFamily="18" charset="0"/>
              <a:cs typeface="Times New Roman" pitchFamily="18" charset="0"/>
            </a:endParaRPr>
          </a:p>
          <a:p>
            <a:pPr lvl="1"/>
            <a:r>
              <a:rPr lang="en-US" sz="3600" dirty="0" smtClean="0">
                <a:solidFill>
                  <a:srgbClr val="FF0000"/>
                </a:solidFill>
                <a:latin typeface="Times New Roman" pitchFamily="18" charset="0"/>
                <a:cs typeface="Times New Roman" pitchFamily="18" charset="0"/>
              </a:rPr>
              <a:t>halothane </a:t>
            </a:r>
            <a:r>
              <a:rPr lang="en-US" sz="3600" dirty="0">
                <a:solidFill>
                  <a:srgbClr val="FF0000"/>
                </a:solidFill>
                <a:latin typeface="Times New Roman" pitchFamily="18" charset="0"/>
                <a:cs typeface="Times New Roman" pitchFamily="18" charset="0"/>
              </a:rPr>
              <a:t>or sevoflurane in oxygen </a:t>
            </a:r>
            <a:r>
              <a:rPr lang="en-US" sz="3600" dirty="0" smtClean="0">
                <a:solidFill>
                  <a:srgbClr val="FF0000"/>
                </a:solidFill>
                <a:latin typeface="Times New Roman" pitchFamily="18" charset="0"/>
                <a:cs typeface="Times New Roman" pitchFamily="18" charset="0"/>
              </a:rPr>
              <a:t>.</a:t>
            </a:r>
          </a:p>
          <a:p>
            <a:pPr>
              <a:buNone/>
            </a:pPr>
            <a:endParaRPr lang="en-US" dirty="0" smtClean="0">
              <a:solidFill>
                <a:srgbClr val="FF0000"/>
              </a:solidFill>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161</a:t>
            </a:fld>
            <a:endParaRPr lang="en-US">
              <a:solidFill>
                <a:prstClr val="black">
                  <a:tint val="75000"/>
                </a:prstClr>
              </a:solidFill>
            </a:endParaRPr>
          </a:p>
        </p:txBody>
      </p:sp>
    </p:spTree>
    <p:extLst>
      <p:ext uri="{BB962C8B-B14F-4D97-AF65-F5344CB8AC3E}">
        <p14:creationId xmlns:p14="http://schemas.microsoft.com/office/powerpoint/2010/main" val="253433319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Anesthetic management Cont,d</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Use of nitrous oxide during middle ear  surgery is </a:t>
            </a:r>
            <a:r>
              <a:rPr lang="en-US" i="1" dirty="0" smtClean="0">
                <a:latin typeface="Times New Roman" pitchFamily="18" charset="0"/>
                <a:cs typeface="Times New Roman" pitchFamily="18" charset="0"/>
              </a:rPr>
              <a:t>not </a:t>
            </a:r>
            <a:r>
              <a:rPr lang="en-US" dirty="0" smtClean="0">
                <a:latin typeface="Times New Roman" pitchFamily="18" charset="0"/>
                <a:cs typeface="Times New Roman" pitchFamily="18" charset="0"/>
              </a:rPr>
              <a:t>recommended because </a:t>
            </a:r>
          </a:p>
          <a:p>
            <a:pPr>
              <a:buFont typeface="Wingdings" pitchFamily="2" charset="2"/>
              <a:buChar char="Ø"/>
            </a:pPr>
            <a:r>
              <a:rPr lang="en-US" dirty="0" smtClean="0">
                <a:latin typeface="Times New Roman" pitchFamily="18" charset="0"/>
                <a:cs typeface="Times New Roman" pitchFamily="18" charset="0"/>
              </a:rPr>
              <a:t>N2O easily </a:t>
            </a:r>
            <a:r>
              <a:rPr lang="en-US" dirty="0" smtClean="0">
                <a:solidFill>
                  <a:srgbClr val="FF0000"/>
                </a:solidFill>
                <a:latin typeface="Times New Roman" pitchFamily="18" charset="0"/>
                <a:cs typeface="Times New Roman" pitchFamily="18" charset="0"/>
              </a:rPr>
              <a:t>expands any air in the middle ear </a:t>
            </a:r>
            <a:r>
              <a:rPr lang="en-US" dirty="0" smtClean="0">
                <a:latin typeface="Times New Roman" pitchFamily="18" charset="0"/>
                <a:cs typeface="Times New Roman" pitchFamily="18" charset="0"/>
              </a:rPr>
              <a:t>and </a:t>
            </a:r>
            <a:r>
              <a:rPr lang="en-US" dirty="0" smtClean="0">
                <a:solidFill>
                  <a:srgbClr val="FF0000"/>
                </a:solidFill>
                <a:latin typeface="Times New Roman" pitchFamily="18" charset="0"/>
                <a:cs typeface="Times New Roman" pitchFamily="18" charset="0"/>
              </a:rPr>
              <a:t>displace the graft </a:t>
            </a:r>
            <a:r>
              <a:rPr lang="en-US" dirty="0" smtClean="0">
                <a:latin typeface="Times New Roman" pitchFamily="18" charset="0"/>
                <a:cs typeface="Times New Roman" pitchFamily="18" charset="0"/>
              </a:rPr>
              <a:t>from its normal position. </a:t>
            </a:r>
          </a:p>
          <a:p>
            <a:r>
              <a:rPr lang="en-US" dirty="0" smtClean="0">
                <a:latin typeface="Times New Roman" pitchFamily="18" charset="0"/>
                <a:cs typeface="Times New Roman" pitchFamily="18" charset="0"/>
              </a:rPr>
              <a:t>Nitrous oxide can also </a:t>
            </a:r>
            <a:r>
              <a:rPr lang="en-US" dirty="0" smtClean="0">
                <a:solidFill>
                  <a:srgbClr val="FF0000"/>
                </a:solidFill>
                <a:latin typeface="Times New Roman" pitchFamily="18" charset="0"/>
                <a:cs typeface="Times New Roman" pitchFamily="18" charset="0"/>
              </a:rPr>
              <a:t>aggravate the postoperative nausea and vomiting </a:t>
            </a:r>
            <a:r>
              <a:rPr lang="en-US" dirty="0" smtClean="0">
                <a:latin typeface="Times New Roman" pitchFamily="18" charset="0"/>
                <a:cs typeface="Times New Roman" pitchFamily="18" charset="0"/>
              </a:rPr>
              <a:t>that commonly accompany middle ear surgery.</a:t>
            </a:r>
          </a:p>
          <a:p>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162</a:t>
            </a:fld>
            <a:endParaRPr lang="en-US">
              <a:solidFill>
                <a:prstClr val="black">
                  <a:tint val="75000"/>
                </a:prstClr>
              </a:solidFill>
            </a:endParaRPr>
          </a:p>
        </p:txBody>
      </p:sp>
    </p:spTree>
    <p:extLst>
      <p:ext uri="{BB962C8B-B14F-4D97-AF65-F5344CB8AC3E}">
        <p14:creationId xmlns:p14="http://schemas.microsoft.com/office/powerpoint/2010/main" val="236504577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solidFill>
                  <a:srgbClr val="FF0000"/>
                </a:solidFill>
              </a:rPr>
              <a:t>Anesthetic management Cont,d</a:t>
            </a:r>
            <a:endParaRPr lang="en-US" dirty="0">
              <a:solidFill>
                <a:srgbClr val="FF0000"/>
              </a:solidFill>
            </a:endParaRPr>
          </a:p>
        </p:txBody>
      </p:sp>
      <p:sp>
        <p:nvSpPr>
          <p:cNvPr id="3" name="Content Placeholder 2"/>
          <p:cNvSpPr>
            <a:spLocks noGrp="1"/>
          </p:cNvSpPr>
          <p:nvPr>
            <p:ph idx="1"/>
          </p:nvPr>
        </p:nvSpPr>
        <p:spPr>
          <a:xfrm>
            <a:off x="228600" y="1143000"/>
            <a:ext cx="8763000" cy="5486400"/>
          </a:xfrm>
        </p:spPr>
        <p:txBody>
          <a:bodyPr>
            <a:normAutofit/>
          </a:bodyPr>
          <a:lstStyle/>
          <a:p>
            <a:r>
              <a:rPr lang="en-US" dirty="0" smtClean="0">
                <a:latin typeface="Times New Roman" pitchFamily="18" charset="0"/>
                <a:cs typeface="Times New Roman" pitchFamily="18" charset="0"/>
              </a:rPr>
              <a:t>Airway- ETI with spontaneous ventilation or IPPV</a:t>
            </a:r>
          </a:p>
          <a:p>
            <a:r>
              <a:rPr lang="en-US" dirty="0" smtClean="0">
                <a:latin typeface="Times New Roman" pitchFamily="18" charset="0"/>
                <a:cs typeface="Times New Roman" pitchFamily="18" charset="0"/>
              </a:rPr>
              <a:t>IV induction- </a:t>
            </a:r>
            <a:r>
              <a:rPr lang="en-US" b="1" i="1" dirty="0" smtClean="0">
                <a:latin typeface="Times New Roman" pitchFamily="18" charset="0"/>
                <a:cs typeface="Times New Roman" pitchFamily="18" charset="0"/>
              </a:rPr>
              <a:t>propofol</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2-3mg/kg, or </a:t>
            </a:r>
            <a:r>
              <a:rPr lang="en-US" b="1" i="1" dirty="0">
                <a:latin typeface="Times New Roman" pitchFamily="18" charset="0"/>
                <a:cs typeface="Times New Roman" pitchFamily="18" charset="0"/>
              </a:rPr>
              <a:t>ketamine</a:t>
            </a:r>
            <a:r>
              <a:rPr lang="en-US" dirty="0">
                <a:latin typeface="Times New Roman" pitchFamily="18" charset="0"/>
                <a:cs typeface="Times New Roman" pitchFamily="18" charset="0"/>
              </a:rPr>
              <a:t> 2mg/kg, is administered to facilitate tracheal intubation. </a:t>
            </a:r>
            <a:endParaRPr lang="en-US" dirty="0" smtClean="0">
              <a:latin typeface="Times New Roman" pitchFamily="18" charset="0"/>
              <a:cs typeface="Times New Roman" pitchFamily="18" charset="0"/>
            </a:endParaRPr>
          </a:p>
          <a:p>
            <a:r>
              <a:rPr lang="en-US" dirty="0" smtClean="0">
                <a:solidFill>
                  <a:srgbClr val="FF0000"/>
                </a:solidFill>
                <a:latin typeface="Times New Roman" pitchFamily="18" charset="0"/>
                <a:cs typeface="Times New Roman" pitchFamily="18" charset="0"/>
              </a:rPr>
              <a:t>Muscle </a:t>
            </a:r>
            <a:r>
              <a:rPr lang="en-US" dirty="0">
                <a:solidFill>
                  <a:srgbClr val="FF0000"/>
                </a:solidFill>
                <a:latin typeface="Times New Roman" pitchFamily="18" charset="0"/>
                <a:cs typeface="Times New Roman" pitchFamily="18" charset="0"/>
              </a:rPr>
              <a:t>relaxants </a:t>
            </a:r>
            <a:r>
              <a:rPr lang="en-US" dirty="0">
                <a:latin typeface="Times New Roman" pitchFamily="18" charset="0"/>
                <a:cs typeface="Times New Roman" pitchFamily="18" charset="0"/>
              </a:rPr>
              <a:t>is avoided because </a:t>
            </a:r>
            <a:r>
              <a:rPr lang="en-US" b="1" i="1" dirty="0">
                <a:latin typeface="Times New Roman" pitchFamily="18" charset="0"/>
                <a:cs typeface="Times New Roman" pitchFamily="18" charset="0"/>
              </a:rPr>
              <a:t>facial nerve </a:t>
            </a:r>
            <a:r>
              <a:rPr lang="en-US" dirty="0">
                <a:latin typeface="Times New Roman" pitchFamily="18" charset="0"/>
                <a:cs typeface="Times New Roman" pitchFamily="18" charset="0"/>
              </a:rPr>
              <a:t>monitoring is required for this surgery to help the surgeon from inadvertently cutting the facial </a:t>
            </a:r>
            <a:r>
              <a:rPr lang="en-US" dirty="0" smtClean="0">
                <a:latin typeface="Times New Roman" pitchFamily="18" charset="0"/>
                <a:cs typeface="Times New Roman" pitchFamily="18" charset="0"/>
              </a:rPr>
              <a:t>nerve.</a:t>
            </a:r>
          </a:p>
          <a:p>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163</a:t>
            </a:fld>
            <a:endParaRPr lang="en-US">
              <a:solidFill>
                <a:prstClr val="black">
                  <a:tint val="75000"/>
                </a:prstClr>
              </a:solidFill>
            </a:endParaRPr>
          </a:p>
        </p:txBody>
      </p:sp>
    </p:spTree>
    <p:extLst>
      <p:ext uri="{BB962C8B-B14F-4D97-AF65-F5344CB8AC3E}">
        <p14:creationId xmlns:p14="http://schemas.microsoft.com/office/powerpoint/2010/main" val="2252019168"/>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Anesthetic management Cont,d</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solidFill>
                  <a:srgbClr val="FF0000"/>
                </a:solidFill>
                <a:latin typeface="Times New Roman" pitchFamily="18" charset="0"/>
                <a:cs typeface="Times New Roman" pitchFamily="18" charset="0"/>
              </a:rPr>
              <a:t>Intra-operative opioids or additional ketamine </a:t>
            </a:r>
            <a:r>
              <a:rPr lang="en-US" dirty="0" smtClean="0">
                <a:latin typeface="Times New Roman" pitchFamily="18" charset="0"/>
                <a:cs typeface="Times New Roman" pitchFamily="18" charset="0"/>
              </a:rPr>
              <a:t>may be required for pain control during and after surgery.</a:t>
            </a:r>
          </a:p>
          <a:p>
            <a:r>
              <a:rPr lang="en-US" b="1" i="1" dirty="0" smtClean="0">
                <a:latin typeface="Times New Roman" pitchFamily="18" charset="0"/>
                <a:cs typeface="Times New Roman" pitchFamily="18" charset="0"/>
              </a:rPr>
              <a:t>PONV</a:t>
            </a:r>
            <a:r>
              <a:rPr lang="en-US" dirty="0" smtClean="0">
                <a:latin typeface="Times New Roman" pitchFamily="18" charset="0"/>
                <a:cs typeface="Times New Roman" pitchFamily="18" charset="0"/>
              </a:rPr>
              <a:t>-intravenous </a:t>
            </a:r>
          </a:p>
          <a:p>
            <a:pPr lvl="1"/>
            <a:r>
              <a:rPr lang="en-US" sz="3200" dirty="0" smtClean="0">
                <a:latin typeface="Times New Roman" pitchFamily="18" charset="0"/>
                <a:cs typeface="Times New Roman" pitchFamily="18" charset="0"/>
              </a:rPr>
              <a:t>decadron 0.15-0.5 mg/kg and </a:t>
            </a:r>
          </a:p>
          <a:p>
            <a:pPr lvl="1"/>
            <a:r>
              <a:rPr lang="en-US" sz="3200" dirty="0" smtClean="0">
                <a:latin typeface="Times New Roman" pitchFamily="18" charset="0"/>
                <a:cs typeface="Times New Roman" pitchFamily="18" charset="0"/>
              </a:rPr>
              <a:t>ondansetron 0.15mg/kg  (</a:t>
            </a:r>
            <a:r>
              <a:rPr lang="en-US" sz="3200" dirty="0" smtClean="0">
                <a:solidFill>
                  <a:srgbClr val="FF0000"/>
                </a:solidFill>
                <a:latin typeface="Times New Roman" pitchFamily="18" charset="0"/>
                <a:cs typeface="Times New Roman" pitchFamily="18" charset="0"/>
              </a:rPr>
              <a:t>max 4mg</a:t>
            </a:r>
            <a:r>
              <a:rPr lang="en-US" sz="3200" dirty="0" smtClean="0">
                <a:latin typeface="Times New Roman" pitchFamily="18" charset="0"/>
                <a:cs typeface="Times New Roman" pitchFamily="18" charset="0"/>
              </a:rPr>
              <a:t>) should be administered at the </a:t>
            </a:r>
            <a:r>
              <a:rPr lang="en-US" sz="3200" dirty="0" smtClean="0">
                <a:solidFill>
                  <a:srgbClr val="FF0000"/>
                </a:solidFill>
                <a:latin typeface="Times New Roman" pitchFamily="18" charset="0"/>
                <a:cs typeface="Times New Roman" pitchFamily="18" charset="0"/>
              </a:rPr>
              <a:t>beginning and near the end of surgery respectively when possible.</a:t>
            </a:r>
            <a:r>
              <a:rPr lang="en-US" sz="3200" b="1" dirty="0" smtClean="0">
                <a:solidFill>
                  <a:srgbClr val="FF0000"/>
                </a:solidFill>
                <a:latin typeface="Times New Roman" pitchFamily="18" charset="0"/>
                <a:cs typeface="Times New Roman" pitchFamily="18" charset="0"/>
              </a:rPr>
              <a:t> </a:t>
            </a:r>
            <a:endParaRPr lang="en-US" sz="3200" dirty="0" smtClean="0">
              <a:solidFill>
                <a:srgbClr val="FF0000"/>
              </a:solidFill>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164</a:t>
            </a:fld>
            <a:endParaRPr lang="en-US">
              <a:solidFill>
                <a:prstClr val="black">
                  <a:tint val="75000"/>
                </a:prstClr>
              </a:solidFill>
            </a:endParaRPr>
          </a:p>
        </p:txBody>
      </p:sp>
    </p:spTree>
    <p:extLst>
      <p:ext uri="{BB962C8B-B14F-4D97-AF65-F5344CB8AC3E}">
        <p14:creationId xmlns:p14="http://schemas.microsoft.com/office/powerpoint/2010/main" val="335421551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Anesthetic management</a:t>
            </a:r>
            <a:endParaRPr lang="en-US" dirty="0">
              <a:solidFill>
                <a:srgbClr val="FF0000"/>
              </a:solidFill>
            </a:endParaRPr>
          </a:p>
        </p:txBody>
      </p:sp>
      <p:sp>
        <p:nvSpPr>
          <p:cNvPr id="3" name="Content Placeholder 2"/>
          <p:cNvSpPr>
            <a:spLocks noGrp="1"/>
          </p:cNvSpPr>
          <p:nvPr>
            <p:ph idx="1"/>
          </p:nvPr>
        </p:nvSpPr>
        <p:spPr/>
        <p:txBody>
          <a:bodyPr>
            <a:normAutofit/>
          </a:bodyPr>
          <a:lstStyle/>
          <a:p>
            <a:r>
              <a:rPr lang="en-US" b="1" i="1" dirty="0" smtClean="0">
                <a:solidFill>
                  <a:srgbClr val="FF0000"/>
                </a:solidFill>
              </a:rPr>
              <a:t>Position</a:t>
            </a:r>
            <a:r>
              <a:rPr lang="en-US" dirty="0" smtClean="0"/>
              <a:t> 15-20 degree head up position and mild hypotension usually used</a:t>
            </a:r>
          </a:p>
          <a:p>
            <a:r>
              <a:rPr lang="en-US" b="1" i="1" dirty="0" smtClean="0">
                <a:solidFill>
                  <a:srgbClr val="FF0000"/>
                </a:solidFill>
                <a:latin typeface="Times New Roman" pitchFamily="18" charset="0"/>
                <a:cs typeface="Times New Roman" pitchFamily="18" charset="0"/>
              </a:rPr>
              <a:t>Maintenance</a:t>
            </a:r>
            <a:r>
              <a:rPr lang="en-US" dirty="0" smtClean="0"/>
              <a:t> –inhalational agent with oxygen  and analgesics</a:t>
            </a:r>
          </a:p>
          <a:p>
            <a:r>
              <a:rPr lang="en-US" dirty="0" smtClean="0"/>
              <a:t>Fluid should be based on </a:t>
            </a:r>
            <a:r>
              <a:rPr lang="en-US" dirty="0" smtClean="0">
                <a:solidFill>
                  <a:srgbClr val="FF0000"/>
                </a:solidFill>
              </a:rPr>
              <a:t>calculation</a:t>
            </a:r>
          </a:p>
          <a:p>
            <a:r>
              <a:rPr lang="en-US" dirty="0" smtClean="0"/>
              <a:t>Surgeon usually use </a:t>
            </a:r>
            <a:r>
              <a:rPr lang="en-US" dirty="0" smtClean="0">
                <a:solidFill>
                  <a:srgbClr val="FF0000"/>
                </a:solidFill>
              </a:rPr>
              <a:t>LA and adrenaline </a:t>
            </a:r>
            <a:r>
              <a:rPr lang="en-US" dirty="0" smtClean="0"/>
              <a:t>superficially to produce </a:t>
            </a:r>
            <a:r>
              <a:rPr lang="en-US" dirty="0" smtClean="0">
                <a:solidFill>
                  <a:srgbClr val="FF0000"/>
                </a:solidFill>
              </a:rPr>
              <a:t>vasoconstriction </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165</a:t>
            </a:fld>
            <a:endParaRPr lang="en-US">
              <a:solidFill>
                <a:prstClr val="black">
                  <a:tint val="75000"/>
                </a:prstClr>
              </a:solidFill>
            </a:endParaRPr>
          </a:p>
        </p:txBody>
      </p:sp>
    </p:spTree>
    <p:extLst>
      <p:ext uri="{BB962C8B-B14F-4D97-AF65-F5344CB8AC3E}">
        <p14:creationId xmlns:p14="http://schemas.microsoft.com/office/powerpoint/2010/main" val="1399621156"/>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Anesthetic management</a:t>
            </a:r>
            <a:endParaRPr lang="en-US" dirty="0">
              <a:solidFill>
                <a:srgbClr val="FF0000"/>
              </a:solidFill>
            </a:endParaRPr>
          </a:p>
        </p:txBody>
      </p:sp>
      <p:sp>
        <p:nvSpPr>
          <p:cNvPr id="3" name="Content Placeholder 2"/>
          <p:cNvSpPr>
            <a:spLocks noGrp="1"/>
          </p:cNvSpPr>
          <p:nvPr>
            <p:ph idx="1"/>
          </p:nvPr>
        </p:nvSpPr>
        <p:spPr>
          <a:xfrm>
            <a:off x="228600" y="1600200"/>
            <a:ext cx="8458200" cy="4525963"/>
          </a:xfrm>
        </p:spPr>
        <p:txBody>
          <a:bodyPr>
            <a:normAutofit/>
          </a:bodyPr>
          <a:lstStyle/>
          <a:p>
            <a:r>
              <a:rPr lang="en-US" dirty="0" smtClean="0">
                <a:latin typeface="Times New Roman" pitchFamily="18" charset="0"/>
                <a:cs typeface="Times New Roman" pitchFamily="18" charset="0"/>
              </a:rPr>
              <a:t>Morphine 100-200ug/kg/fentanyl 1-2ug/kg Iv to provide analgesia in the </a:t>
            </a:r>
            <a:r>
              <a:rPr lang="en-US" dirty="0" smtClean="0">
                <a:solidFill>
                  <a:srgbClr val="FF0000"/>
                </a:solidFill>
                <a:latin typeface="Times New Roman" pitchFamily="18" charset="0"/>
                <a:cs typeface="Times New Roman" pitchFamily="18" charset="0"/>
              </a:rPr>
              <a:t>immediate post operative period.</a:t>
            </a:r>
          </a:p>
          <a:p>
            <a:r>
              <a:rPr lang="en-US" dirty="0" smtClean="0">
                <a:latin typeface="Times New Roman" pitchFamily="18" charset="0"/>
                <a:cs typeface="Times New Roman" pitchFamily="18" charset="0"/>
              </a:rPr>
              <a:t>Post operative analgesia- a combination of </a:t>
            </a:r>
            <a:r>
              <a:rPr lang="en-US" dirty="0" smtClean="0">
                <a:solidFill>
                  <a:srgbClr val="FF0000"/>
                </a:solidFill>
                <a:latin typeface="Times New Roman" pitchFamily="18" charset="0"/>
                <a:cs typeface="Times New Roman" pitchFamily="18" charset="0"/>
              </a:rPr>
              <a:t>paracetamol</a:t>
            </a:r>
            <a:r>
              <a:rPr lang="en-US" dirty="0" smtClean="0">
                <a:latin typeface="Times New Roman" pitchFamily="18" charset="0"/>
                <a:cs typeface="Times New Roman" pitchFamily="18" charset="0"/>
              </a:rPr>
              <a:t> 15mg/kg oral 4hourly  and </a:t>
            </a:r>
            <a:r>
              <a:rPr lang="en-US" dirty="0" smtClean="0">
                <a:solidFill>
                  <a:srgbClr val="FF0000"/>
                </a:solidFill>
                <a:latin typeface="Times New Roman" pitchFamily="18" charset="0"/>
                <a:cs typeface="Times New Roman" pitchFamily="18" charset="0"/>
              </a:rPr>
              <a:t>ibuprofen</a:t>
            </a:r>
            <a:r>
              <a:rPr lang="en-US" dirty="0" smtClean="0">
                <a:latin typeface="Times New Roman" pitchFamily="18" charset="0"/>
                <a:cs typeface="Times New Roman" pitchFamily="18" charset="0"/>
              </a:rPr>
              <a:t> 10mg/kg oral 6 hourly</a:t>
            </a:r>
          </a:p>
          <a:p>
            <a:r>
              <a:rPr lang="en-US" dirty="0" smtClean="0">
                <a:solidFill>
                  <a:srgbClr val="FF0000"/>
                </a:solidFill>
                <a:latin typeface="Times New Roman" pitchFamily="18" charset="0"/>
                <a:cs typeface="Times New Roman" pitchFamily="18" charset="0"/>
              </a:rPr>
              <a:t>Antiemetic</a:t>
            </a:r>
            <a:r>
              <a:rPr lang="en-US" dirty="0" smtClean="0">
                <a:latin typeface="Times New Roman" pitchFamily="18" charset="0"/>
                <a:cs typeface="Times New Roman" pitchFamily="18" charset="0"/>
              </a:rPr>
              <a:t> if required </a:t>
            </a:r>
          </a:p>
          <a:p>
            <a:r>
              <a:rPr lang="en-US" dirty="0" smtClean="0">
                <a:latin typeface="Times New Roman" pitchFamily="18" charset="0"/>
                <a:cs typeface="Times New Roman" pitchFamily="18" charset="0"/>
              </a:rPr>
              <a:t>Maintenance fluids until oral intake is resumed</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166</a:t>
            </a:fld>
            <a:endParaRPr lang="en-US">
              <a:solidFill>
                <a:prstClr val="black">
                  <a:tint val="75000"/>
                </a:prstClr>
              </a:solidFill>
            </a:endParaRPr>
          </a:p>
        </p:txBody>
      </p:sp>
    </p:spTree>
    <p:extLst>
      <p:ext uri="{BB962C8B-B14F-4D97-AF65-F5344CB8AC3E}">
        <p14:creationId xmlns:p14="http://schemas.microsoft.com/office/powerpoint/2010/main" val="1526590920"/>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solidFill>
                  <a:srgbClr val="FF0000"/>
                </a:solidFill>
              </a:rPr>
              <a:t>ENDOSCOPY</a:t>
            </a:r>
            <a:br>
              <a:rPr lang="en-US" b="1" dirty="0" smtClean="0">
                <a:solidFill>
                  <a:srgbClr val="FF0000"/>
                </a:solidFill>
              </a:rPr>
            </a:br>
            <a:endParaRPr lang="en-US" dirty="0">
              <a:solidFill>
                <a:srgbClr val="FF0000"/>
              </a:solidFill>
            </a:endParaRPr>
          </a:p>
        </p:txBody>
      </p:sp>
      <p:sp>
        <p:nvSpPr>
          <p:cNvPr id="3" name="Content Placeholder 2"/>
          <p:cNvSpPr>
            <a:spLocks noGrp="1"/>
          </p:cNvSpPr>
          <p:nvPr>
            <p:ph idx="1"/>
          </p:nvPr>
        </p:nvSpPr>
        <p:spPr/>
        <p:txBody>
          <a:bodyPr/>
          <a:lstStyle/>
          <a:p>
            <a:pPr>
              <a:buFont typeface="Wingdings" pitchFamily="2" charset="2"/>
              <a:buChar char="Ø"/>
            </a:pPr>
            <a:r>
              <a:rPr lang="en-US" b="1" dirty="0" smtClean="0"/>
              <a:t>Brainstorming questions</a:t>
            </a:r>
          </a:p>
          <a:p>
            <a:pPr marL="571500" indent="-571500">
              <a:buFont typeface="+mj-lt"/>
              <a:buAutoNum type="romanLcPeriod"/>
            </a:pPr>
            <a:r>
              <a:rPr lang="en-US" dirty="0" smtClean="0"/>
              <a:t>What is endoscopy?</a:t>
            </a:r>
          </a:p>
          <a:p>
            <a:pPr marL="571500" indent="-571500">
              <a:buFont typeface="+mj-lt"/>
              <a:buAutoNum type="romanLcPeriod"/>
            </a:pPr>
            <a:r>
              <a:rPr lang="en-US" dirty="0" smtClean="0"/>
              <a:t>What type of endoscopy procedure do you know?</a:t>
            </a:r>
          </a:p>
          <a:p>
            <a:pPr marL="571500" indent="-571500">
              <a:buFont typeface="+mj-lt"/>
              <a:buAutoNum type="romanLcPeriod"/>
            </a:pPr>
            <a:r>
              <a:rPr lang="en-US" dirty="0" smtClean="0"/>
              <a:t>Advantages of endoscopy?</a:t>
            </a:r>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167</a:t>
            </a:fld>
            <a:endParaRPr lang="en-US">
              <a:solidFill>
                <a:prstClr val="black">
                  <a:tint val="75000"/>
                </a:prstClr>
              </a:solidFill>
            </a:endParaRPr>
          </a:p>
        </p:txBody>
      </p:sp>
    </p:spTree>
    <p:extLst>
      <p:ext uri="{BB962C8B-B14F-4D97-AF65-F5344CB8AC3E}">
        <p14:creationId xmlns:p14="http://schemas.microsoft.com/office/powerpoint/2010/main" val="227799306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2.ENDOSCOPY</a:t>
            </a:r>
            <a:br>
              <a:rPr lang="en-US" b="1" dirty="0" smtClean="0">
                <a:solidFill>
                  <a:srgbClr val="FF0000"/>
                </a:solidFill>
              </a:rPr>
            </a:br>
            <a:endParaRPr lang="en-US" dirty="0">
              <a:solidFill>
                <a:srgbClr val="FF0000"/>
              </a:solidFill>
            </a:endParaRPr>
          </a:p>
        </p:txBody>
      </p:sp>
      <p:sp>
        <p:nvSpPr>
          <p:cNvPr id="3" name="Content Placeholder 2"/>
          <p:cNvSpPr>
            <a:spLocks noGrp="1"/>
          </p:cNvSpPr>
          <p:nvPr>
            <p:ph idx="1"/>
          </p:nvPr>
        </p:nvSpPr>
        <p:spPr/>
        <p:txBody>
          <a:bodyPr>
            <a:normAutofit/>
          </a:bodyPr>
          <a:lstStyle/>
          <a:p>
            <a:r>
              <a:rPr lang="en-US" sz="2800" dirty="0" smtClean="0">
                <a:solidFill>
                  <a:srgbClr val="FF0000"/>
                </a:solidFill>
                <a:latin typeface="Times New Roman" pitchFamily="18" charset="0"/>
                <a:cs typeface="Times New Roman" pitchFamily="18" charset="0"/>
              </a:rPr>
              <a:t>Endoscopy </a:t>
            </a:r>
            <a:r>
              <a:rPr lang="en-US" sz="2800" dirty="0">
                <a:solidFill>
                  <a:srgbClr val="FF0000"/>
                </a:solidFill>
                <a:latin typeface="Times New Roman" pitchFamily="18" charset="0"/>
                <a:cs typeface="Times New Roman" pitchFamily="18" charset="0"/>
              </a:rPr>
              <a:t>includes </a:t>
            </a:r>
            <a:r>
              <a:rPr lang="en-US" sz="2800" dirty="0" smtClean="0">
                <a:latin typeface="Times New Roman" pitchFamily="18" charset="0"/>
                <a:cs typeface="Times New Roman" pitchFamily="18" charset="0"/>
              </a:rPr>
              <a:t>:</a:t>
            </a:r>
          </a:p>
          <a:p>
            <a:pPr lvl="1"/>
            <a:r>
              <a:rPr lang="en-US" sz="2400" dirty="0" smtClean="0">
                <a:latin typeface="Times New Roman" pitchFamily="18" charset="0"/>
                <a:cs typeface="Times New Roman" pitchFamily="18" charset="0"/>
              </a:rPr>
              <a:t>laryngoscopy </a:t>
            </a:r>
            <a:r>
              <a:rPr lang="en-US" sz="2400" dirty="0">
                <a:latin typeface="Times New Roman" pitchFamily="18" charset="0"/>
                <a:cs typeface="Times New Roman" pitchFamily="18" charset="0"/>
              </a:rPr>
              <a:t>(</a:t>
            </a:r>
            <a:r>
              <a:rPr lang="en-US" sz="2400" dirty="0" smtClean="0">
                <a:latin typeface="Times New Roman" pitchFamily="18" charset="0"/>
                <a:cs typeface="Times New Roman" pitchFamily="18" charset="0"/>
              </a:rPr>
              <a:t>diagnostic and </a:t>
            </a:r>
            <a:r>
              <a:rPr lang="en-US" sz="2400" dirty="0">
                <a:latin typeface="Times New Roman" pitchFamily="18" charset="0"/>
                <a:cs typeface="Times New Roman" pitchFamily="18" charset="0"/>
              </a:rPr>
              <a:t>operative), </a:t>
            </a:r>
            <a:endParaRPr lang="en-US" sz="2400" dirty="0" smtClean="0">
              <a:latin typeface="Times New Roman" pitchFamily="18" charset="0"/>
              <a:cs typeface="Times New Roman" pitchFamily="18" charset="0"/>
            </a:endParaRPr>
          </a:p>
          <a:p>
            <a:pPr lvl="1"/>
            <a:r>
              <a:rPr lang="en-US" sz="2400" dirty="0" smtClean="0">
                <a:latin typeface="Times New Roman" pitchFamily="18" charset="0"/>
                <a:cs typeface="Times New Roman" pitchFamily="18" charset="0"/>
              </a:rPr>
              <a:t>microlaryngoscopy (laryngoscopy aided </a:t>
            </a:r>
            <a:r>
              <a:rPr lang="en-US" sz="2400" dirty="0">
                <a:latin typeface="Times New Roman" pitchFamily="18" charset="0"/>
                <a:cs typeface="Times New Roman" pitchFamily="18" charset="0"/>
              </a:rPr>
              <a:t>by an </a:t>
            </a:r>
            <a:r>
              <a:rPr lang="en-US" sz="2400" dirty="0" smtClean="0">
                <a:latin typeface="Times New Roman" pitchFamily="18" charset="0"/>
                <a:cs typeface="Times New Roman" pitchFamily="18" charset="0"/>
              </a:rPr>
              <a:t>operating microscope</a:t>
            </a:r>
            <a:r>
              <a:rPr lang="en-US" sz="2400" dirty="0">
                <a:latin typeface="Times New Roman" pitchFamily="18" charset="0"/>
                <a:cs typeface="Times New Roman" pitchFamily="18" charset="0"/>
              </a:rPr>
              <a:t>), </a:t>
            </a:r>
            <a:endParaRPr lang="en-US" sz="2400" dirty="0" smtClean="0">
              <a:latin typeface="Times New Roman" pitchFamily="18" charset="0"/>
              <a:cs typeface="Times New Roman" pitchFamily="18" charset="0"/>
            </a:endParaRPr>
          </a:p>
          <a:p>
            <a:pPr lvl="1"/>
            <a:r>
              <a:rPr lang="en-US" sz="2400" dirty="0" smtClean="0">
                <a:latin typeface="Times New Roman" pitchFamily="18" charset="0"/>
                <a:cs typeface="Times New Roman" pitchFamily="18" charset="0"/>
              </a:rPr>
              <a:t>esophagoscopy, and </a:t>
            </a:r>
          </a:p>
          <a:p>
            <a:pPr lvl="1"/>
            <a:r>
              <a:rPr lang="en-US" sz="2400" dirty="0" smtClean="0">
                <a:latin typeface="Times New Roman" pitchFamily="18" charset="0"/>
                <a:cs typeface="Times New Roman" pitchFamily="18" charset="0"/>
              </a:rPr>
              <a:t>bronchoscopy </a:t>
            </a:r>
            <a:endParaRPr lang="en-US" sz="2400" dirty="0">
              <a:latin typeface="Times New Roman" pitchFamily="18" charset="0"/>
              <a:cs typeface="Times New Roman" pitchFamily="18" charset="0"/>
            </a:endParaRPr>
          </a:p>
          <a:p>
            <a:r>
              <a:rPr lang="en-US" sz="2800" dirty="0">
                <a:latin typeface="Times New Roman" pitchFamily="18" charset="0"/>
                <a:cs typeface="Times New Roman" pitchFamily="18" charset="0"/>
              </a:rPr>
              <a:t>Endoscopic procedures may be </a:t>
            </a:r>
            <a:r>
              <a:rPr lang="en-US" sz="2800" dirty="0">
                <a:solidFill>
                  <a:srgbClr val="FF0000"/>
                </a:solidFill>
                <a:latin typeface="Times New Roman" pitchFamily="18" charset="0"/>
                <a:cs typeface="Times New Roman" pitchFamily="18" charset="0"/>
              </a:rPr>
              <a:t>accompanied </a:t>
            </a:r>
            <a:r>
              <a:rPr lang="en-US" sz="2800" dirty="0" smtClean="0">
                <a:solidFill>
                  <a:srgbClr val="FF0000"/>
                </a:solidFill>
                <a:latin typeface="Times New Roman" pitchFamily="18" charset="0"/>
                <a:cs typeface="Times New Roman" pitchFamily="18" charset="0"/>
              </a:rPr>
              <a:t>by laser </a:t>
            </a:r>
            <a:r>
              <a:rPr lang="en-US" sz="2800" dirty="0">
                <a:solidFill>
                  <a:srgbClr val="FF0000"/>
                </a:solidFill>
                <a:latin typeface="Times New Roman" pitchFamily="18" charset="0"/>
                <a:cs typeface="Times New Roman" pitchFamily="18" charset="0"/>
              </a:rPr>
              <a:t>surgery</a:t>
            </a:r>
            <a:r>
              <a:rPr lang="en-US" sz="2800" dirty="0" smtClean="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168</a:t>
            </a:fld>
            <a:endParaRPr lang="en-US">
              <a:solidFill>
                <a:prstClr val="black">
                  <a:tint val="75000"/>
                </a:prstClr>
              </a:solidFill>
            </a:endParaRPr>
          </a:p>
        </p:txBody>
      </p:sp>
    </p:spTree>
    <p:extLst>
      <p:ext uri="{BB962C8B-B14F-4D97-AF65-F5344CB8AC3E}">
        <p14:creationId xmlns:p14="http://schemas.microsoft.com/office/powerpoint/2010/main" val="4220591973"/>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228" y="228600"/>
            <a:ext cx="8229600" cy="914401"/>
          </a:xfrm>
        </p:spPr>
        <p:txBody>
          <a:bodyPr>
            <a:noAutofit/>
          </a:bodyPr>
          <a:lstStyle/>
          <a:p>
            <a:r>
              <a:rPr lang="en-US" b="1" dirty="0" smtClean="0"/>
              <a:t/>
            </a:r>
            <a:br>
              <a:rPr lang="en-US" b="1" dirty="0" smtClean="0"/>
            </a:br>
            <a:r>
              <a:rPr lang="en-US" b="1" dirty="0" smtClean="0">
                <a:solidFill>
                  <a:srgbClr val="FF0000"/>
                </a:solidFill>
              </a:rPr>
              <a:t>Preoperative Considerations</a:t>
            </a:r>
            <a:r>
              <a:rPr lang="en-US" b="1" dirty="0" smtClean="0"/>
              <a:t/>
            </a:r>
            <a:br>
              <a:rPr lang="en-US" b="1" dirty="0" smtClean="0"/>
            </a:br>
            <a:endParaRPr lang="en-US" dirty="0"/>
          </a:p>
        </p:txBody>
      </p:sp>
      <p:sp>
        <p:nvSpPr>
          <p:cNvPr id="3" name="Content Placeholder 2"/>
          <p:cNvSpPr>
            <a:spLocks noGrp="1"/>
          </p:cNvSpPr>
          <p:nvPr>
            <p:ph idx="1"/>
          </p:nvPr>
        </p:nvSpPr>
        <p:spPr>
          <a:xfrm>
            <a:off x="228600" y="1371600"/>
            <a:ext cx="8686800" cy="5257800"/>
          </a:xfrm>
        </p:spPr>
        <p:txBody>
          <a:bodyPr>
            <a:normAutofit fontScale="62500" lnSpcReduction="20000"/>
          </a:bodyPr>
          <a:lstStyle/>
          <a:p>
            <a:r>
              <a:rPr lang="en-US" sz="5700" dirty="0" smtClean="0">
                <a:latin typeface="Times New Roman" pitchFamily="18" charset="0"/>
                <a:ea typeface="Verdana" pitchFamily="34" charset="0"/>
                <a:cs typeface="Times New Roman" pitchFamily="18" charset="0"/>
              </a:rPr>
              <a:t>Preoperative </a:t>
            </a:r>
            <a:r>
              <a:rPr lang="en-US" sz="5700" dirty="0" smtClean="0">
                <a:solidFill>
                  <a:srgbClr val="FF0000"/>
                </a:solidFill>
                <a:latin typeface="Times New Roman" pitchFamily="18" charset="0"/>
                <a:ea typeface="Verdana" pitchFamily="34" charset="0"/>
                <a:cs typeface="Times New Roman" pitchFamily="18" charset="0"/>
              </a:rPr>
              <a:t>medical history and physical examination, </a:t>
            </a:r>
            <a:r>
              <a:rPr lang="en-US" sz="5700" dirty="0" smtClean="0">
                <a:latin typeface="Times New Roman" pitchFamily="18" charset="0"/>
                <a:ea typeface="Verdana" pitchFamily="34" charset="0"/>
                <a:cs typeface="Times New Roman" pitchFamily="18" charset="0"/>
              </a:rPr>
              <a:t>with particular attention to: </a:t>
            </a:r>
          </a:p>
          <a:p>
            <a:pPr>
              <a:buNone/>
            </a:pPr>
            <a:r>
              <a:rPr lang="en-US" sz="5700" dirty="0" smtClean="0">
                <a:latin typeface="Times New Roman" pitchFamily="18" charset="0"/>
                <a:ea typeface="Verdana" pitchFamily="34" charset="0"/>
                <a:cs typeface="Times New Roman" pitchFamily="18" charset="0"/>
              </a:rPr>
              <a:t>   </a:t>
            </a:r>
            <a:r>
              <a:rPr lang="en-US" sz="5700" b="1" dirty="0" smtClean="0">
                <a:latin typeface="Times New Roman" pitchFamily="18" charset="0"/>
                <a:ea typeface="Verdana" pitchFamily="34" charset="0"/>
                <a:cs typeface="Times New Roman" pitchFamily="18" charset="0"/>
              </a:rPr>
              <a:t>Potential airway problems</a:t>
            </a:r>
            <a:r>
              <a:rPr lang="en-US" sz="5700" dirty="0" smtClean="0">
                <a:latin typeface="Times New Roman" pitchFamily="18" charset="0"/>
                <a:ea typeface="Verdana" pitchFamily="34" charset="0"/>
                <a:cs typeface="Times New Roman" pitchFamily="18" charset="0"/>
              </a:rPr>
              <a:t>, must precede any decisions regarding the anesthetic plan</a:t>
            </a:r>
          </a:p>
          <a:p>
            <a:r>
              <a:rPr lang="en-US" sz="5700" dirty="0" smtClean="0">
                <a:latin typeface="Times New Roman" pitchFamily="18" charset="0"/>
                <a:ea typeface="Verdana" pitchFamily="34" charset="0"/>
                <a:cs typeface="Times New Roman" pitchFamily="18" charset="0"/>
              </a:rPr>
              <a:t>Patients presenting for endoscopic surgery are often being evaluated for </a:t>
            </a:r>
            <a:r>
              <a:rPr lang="en-US" sz="5700" dirty="0" smtClean="0">
                <a:solidFill>
                  <a:srgbClr val="FF0000"/>
                </a:solidFill>
                <a:latin typeface="Times New Roman" pitchFamily="18" charset="0"/>
                <a:ea typeface="Verdana" pitchFamily="34" charset="0"/>
                <a:cs typeface="Times New Roman" pitchFamily="18" charset="0"/>
              </a:rPr>
              <a:t>voice disorders </a:t>
            </a:r>
            <a:r>
              <a:rPr lang="en-US" sz="5700" dirty="0" smtClean="0">
                <a:latin typeface="Times New Roman" pitchFamily="18" charset="0"/>
                <a:ea typeface="Verdana" pitchFamily="34" charset="0"/>
                <a:cs typeface="Times New Roman" pitchFamily="18" charset="0"/>
              </a:rPr>
              <a:t>and  presenting as: </a:t>
            </a:r>
          </a:p>
          <a:p>
            <a:pPr>
              <a:buNone/>
            </a:pPr>
            <a:r>
              <a:rPr lang="en-US" sz="5700" dirty="0" smtClean="0">
                <a:latin typeface="Times New Roman" pitchFamily="18" charset="0"/>
                <a:ea typeface="Verdana" pitchFamily="34" charset="0"/>
                <a:cs typeface="Times New Roman" pitchFamily="18" charset="0"/>
              </a:rPr>
              <a:t>    </a:t>
            </a:r>
            <a:r>
              <a:rPr lang="en-US" sz="7000" dirty="0" smtClean="0">
                <a:solidFill>
                  <a:srgbClr val="FF0000"/>
                </a:solidFill>
                <a:latin typeface="Times New Roman" pitchFamily="18" charset="0"/>
                <a:ea typeface="Verdana" pitchFamily="34" charset="0"/>
                <a:cs typeface="Times New Roman" pitchFamily="18" charset="0"/>
              </a:rPr>
              <a:t>Hoarseness, stridor, or hemoptysis.</a:t>
            </a:r>
          </a:p>
          <a:p>
            <a:pPr>
              <a:buNone/>
            </a:pPr>
            <a:endParaRPr lang="en-US" sz="4500" dirty="0" smtClean="0">
              <a:latin typeface="Times New Roman" pitchFamily="18" charset="0"/>
              <a:ea typeface="Verdana" pitchFamily="34" charset="0"/>
              <a:cs typeface="Times New Roman" pitchFamily="18" charset="0"/>
            </a:endParaRPr>
          </a:p>
          <a:p>
            <a:pPr>
              <a:buNone/>
            </a:pPr>
            <a:r>
              <a:rPr lang="en-US" sz="4500" dirty="0" smtClean="0">
                <a:latin typeface="Times New Roman" pitchFamily="18" charset="0"/>
                <a:ea typeface="Verdana" pitchFamily="34" charset="0"/>
                <a:cs typeface="Times New Roman" pitchFamily="18" charset="0"/>
              </a:rPr>
              <a:t> </a:t>
            </a:r>
            <a:endParaRPr lang="en-US" sz="4500" dirty="0" smtClean="0">
              <a:latin typeface="Verdana" pitchFamily="34" charset="0"/>
              <a:ea typeface="Verdana" pitchFamily="34" charset="0"/>
              <a:cs typeface="Verdana" pitchFamily="34" charset="0"/>
            </a:endParaRPr>
          </a:p>
          <a:p>
            <a:endParaRPr lang="en-US" dirty="0"/>
          </a:p>
        </p:txBody>
      </p:sp>
      <p:sp>
        <p:nvSpPr>
          <p:cNvPr id="4" name="Right Arrow 3"/>
          <p:cNvSpPr/>
          <p:nvPr/>
        </p:nvSpPr>
        <p:spPr>
          <a:xfrm>
            <a:off x="228600" y="2438400"/>
            <a:ext cx="3810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ight Arrow 4"/>
          <p:cNvSpPr/>
          <p:nvPr/>
        </p:nvSpPr>
        <p:spPr>
          <a:xfrm>
            <a:off x="304800" y="4800600"/>
            <a:ext cx="3810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p:txBody>
          <a:bodyPr/>
          <a:lstStyle/>
          <a:p>
            <a:fld id="{2522A2E3-EF75-4CF2-AC9D-4BCADBF78595}" type="slidenum">
              <a:rPr lang="en-US" smtClean="0">
                <a:solidFill>
                  <a:prstClr val="black">
                    <a:tint val="75000"/>
                  </a:prstClr>
                </a:solidFill>
              </a:rPr>
              <a:pPr/>
              <a:t>169</a:t>
            </a:fld>
            <a:endParaRPr lang="en-US">
              <a:solidFill>
                <a:prstClr val="black">
                  <a:tint val="75000"/>
                </a:prstClr>
              </a:solidFill>
            </a:endParaRPr>
          </a:p>
        </p:txBody>
      </p:sp>
    </p:spTree>
    <p:extLst>
      <p:ext uri="{BB962C8B-B14F-4D97-AF65-F5344CB8AC3E}">
        <p14:creationId xmlns:p14="http://schemas.microsoft.com/office/powerpoint/2010/main" val="20197494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Procedures Surgeries - Lasers in ENT</a:t>
            </a:r>
            <a:br>
              <a:rPr lang="en-US" dirty="0"/>
            </a:br>
            <a:endParaRPr lang="en-US" dirty="0"/>
          </a:p>
        </p:txBody>
      </p:sp>
      <p:sp>
        <p:nvSpPr>
          <p:cNvPr id="3" name="Content Placeholder 2"/>
          <p:cNvSpPr>
            <a:spLocks noGrp="1"/>
          </p:cNvSpPr>
          <p:nvPr>
            <p:ph idx="1"/>
          </p:nvPr>
        </p:nvSpPr>
        <p:spPr/>
        <p:txBody>
          <a:bodyPr>
            <a:normAutofit/>
          </a:bodyPr>
          <a:lstStyle/>
          <a:p>
            <a:r>
              <a:rPr lang="en-US" b="1" dirty="0" smtClean="0"/>
              <a:t>Argon </a:t>
            </a:r>
            <a:r>
              <a:rPr lang="en-US" b="1" dirty="0"/>
              <a:t>Laser</a:t>
            </a:r>
            <a:r>
              <a:rPr lang="en-US" dirty="0"/>
              <a:t>: Produced by Argon gas with blue green visible light of 488-514 nm</a:t>
            </a:r>
            <a:r>
              <a:rPr lang="en-US" dirty="0" smtClean="0"/>
              <a:t>.</a:t>
            </a:r>
          </a:p>
          <a:p>
            <a:pPr>
              <a:buFont typeface="Wingdings" pitchFamily="2" charset="2"/>
              <a:buChar char="Ø"/>
            </a:pPr>
            <a:r>
              <a:rPr lang="en-US" dirty="0" smtClean="0"/>
              <a:t>It </a:t>
            </a:r>
            <a:r>
              <a:rPr lang="en-US" dirty="0"/>
              <a:t>has high photo coagulation </a:t>
            </a:r>
            <a:r>
              <a:rPr lang="en-US" dirty="0" smtClean="0"/>
              <a:t>power</a:t>
            </a:r>
          </a:p>
          <a:p>
            <a:pPr>
              <a:buFont typeface="Wingdings" pitchFamily="2" charset="2"/>
              <a:buChar char="Ø"/>
            </a:pPr>
            <a:r>
              <a:rPr lang="en-US" dirty="0" smtClean="0"/>
              <a:t>There </a:t>
            </a:r>
            <a:r>
              <a:rPr lang="en-US" dirty="0"/>
              <a:t>can be moderate surrounding tissue damage</a:t>
            </a:r>
          </a:p>
          <a:p>
            <a:r>
              <a:rPr lang="en-US" b="1" dirty="0" smtClean="0"/>
              <a:t>KTP </a:t>
            </a:r>
            <a:r>
              <a:rPr lang="en-US" b="1" dirty="0"/>
              <a:t>– 532: (Crystal of potassium </a:t>
            </a:r>
            <a:r>
              <a:rPr lang="en-US" b="1" dirty="0" err="1"/>
              <a:t>titanyl</a:t>
            </a:r>
            <a:r>
              <a:rPr lang="en-US" b="1" dirty="0"/>
              <a:t> </a:t>
            </a:r>
            <a:r>
              <a:rPr lang="en-US" b="1" dirty="0" smtClean="0"/>
              <a:t>phosphate)</a:t>
            </a:r>
          </a:p>
          <a:p>
            <a:pPr>
              <a:buFont typeface="Wingdings" pitchFamily="2" charset="2"/>
              <a:buChar char="Ø"/>
            </a:pPr>
            <a:r>
              <a:rPr lang="en-US" dirty="0" smtClean="0"/>
              <a:t>Produce </a:t>
            </a:r>
            <a:r>
              <a:rPr lang="en-US" dirty="0"/>
              <a:t>by a blue-green visible light of 532 </a:t>
            </a:r>
            <a:r>
              <a:rPr lang="en-US" dirty="0" smtClean="0"/>
              <a:t>nm</a:t>
            </a:r>
          </a:p>
          <a:p>
            <a:pPr>
              <a:buFont typeface="Wingdings" pitchFamily="2" charset="2"/>
              <a:buChar char="Ø"/>
            </a:pPr>
            <a:r>
              <a:rPr lang="en-US" dirty="0" smtClean="0"/>
              <a:t>Does </a:t>
            </a:r>
            <a:r>
              <a:rPr lang="en-US" dirty="0"/>
              <a:t>not require an aiming </a:t>
            </a:r>
            <a:r>
              <a:rPr lang="en-US" dirty="0" smtClean="0"/>
              <a:t>beam</a:t>
            </a:r>
          </a:p>
          <a:p>
            <a:pPr>
              <a:buFont typeface="Wingdings" pitchFamily="2" charset="2"/>
              <a:buChar char="Ø"/>
            </a:pPr>
            <a:r>
              <a:rPr lang="en-US" dirty="0" smtClean="0"/>
              <a:t>Absorption </a:t>
            </a:r>
            <a:r>
              <a:rPr lang="en-US" dirty="0"/>
              <a:t>high in vascular </a:t>
            </a:r>
            <a:r>
              <a:rPr lang="en-US" dirty="0" smtClean="0"/>
              <a:t>tissue</a:t>
            </a:r>
          </a:p>
          <a:p>
            <a:pPr>
              <a:buFont typeface="Wingdings" pitchFamily="2" charset="2"/>
              <a:buChar char="Ø"/>
            </a:pPr>
            <a:r>
              <a:rPr lang="en-US" dirty="0" smtClean="0"/>
              <a:t>Moderate </a:t>
            </a:r>
            <a:r>
              <a:rPr lang="en-US" dirty="0"/>
              <a:t>surrounding tissue damage</a:t>
            </a:r>
          </a:p>
          <a:p>
            <a:pPr>
              <a:buFont typeface="Wingdings" pitchFamily="2" charset="2"/>
              <a:buChar char="Ø"/>
            </a:pPr>
            <a:endParaRPr lang="en-US" dirty="0"/>
          </a:p>
        </p:txBody>
      </p:sp>
    </p:spTree>
    <p:extLst>
      <p:ext uri="{BB962C8B-B14F-4D97-AF65-F5344CB8AC3E}">
        <p14:creationId xmlns:p14="http://schemas.microsoft.com/office/powerpoint/2010/main" val="2917256014"/>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Preoperative Considerations</a:t>
            </a:r>
            <a:r>
              <a:rPr lang="en-US" b="1" dirty="0" smtClean="0"/>
              <a:t/>
            </a:r>
            <a:br>
              <a:rPr lang="en-US" b="1" dirty="0" smtClean="0"/>
            </a:br>
            <a:r>
              <a:rPr lang="en-US" b="1" dirty="0" smtClean="0">
                <a:solidFill>
                  <a:srgbClr val="FF0000"/>
                </a:solidFill>
              </a:rPr>
              <a:t>Cont,d</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solidFill>
                  <a:srgbClr val="FF0000"/>
                </a:solidFill>
                <a:latin typeface="Times New Roman" pitchFamily="18" charset="0"/>
                <a:ea typeface="Verdana" pitchFamily="34" charset="0"/>
                <a:cs typeface="Times New Roman" pitchFamily="18" charset="0"/>
              </a:rPr>
              <a:t>Possible diagnoses  include:</a:t>
            </a:r>
          </a:p>
          <a:p>
            <a:pPr lvl="1"/>
            <a:r>
              <a:rPr lang="en-US" sz="3200" dirty="0" smtClean="0">
                <a:latin typeface="Times New Roman" pitchFamily="18" charset="0"/>
                <a:ea typeface="Verdana" pitchFamily="34" charset="0"/>
                <a:cs typeface="Times New Roman" pitchFamily="18" charset="0"/>
              </a:rPr>
              <a:t> foreign body aspiration</a:t>
            </a:r>
          </a:p>
          <a:p>
            <a:pPr lvl="1"/>
            <a:r>
              <a:rPr lang="en-US" sz="3200" dirty="0" smtClean="0">
                <a:latin typeface="Times New Roman" pitchFamily="18" charset="0"/>
                <a:ea typeface="Verdana" pitchFamily="34" charset="0"/>
                <a:cs typeface="Times New Roman" pitchFamily="18" charset="0"/>
              </a:rPr>
              <a:t>trauma to the aerodigestive tract </a:t>
            </a:r>
          </a:p>
          <a:p>
            <a:pPr lvl="1"/>
            <a:r>
              <a:rPr lang="en-US" sz="3200" dirty="0" smtClean="0">
                <a:latin typeface="Times New Roman" pitchFamily="18" charset="0"/>
                <a:ea typeface="Verdana" pitchFamily="34" charset="0"/>
                <a:cs typeface="Times New Roman" pitchFamily="18" charset="0"/>
              </a:rPr>
              <a:t>papillomas</a:t>
            </a:r>
          </a:p>
          <a:p>
            <a:pPr lvl="1"/>
            <a:r>
              <a:rPr lang="en-US" sz="3200" dirty="0" smtClean="0">
                <a:latin typeface="Times New Roman" pitchFamily="18" charset="0"/>
                <a:ea typeface="Verdana" pitchFamily="34" charset="0"/>
                <a:cs typeface="Times New Roman" pitchFamily="18" charset="0"/>
              </a:rPr>
              <a:t>tracheal stenosis</a:t>
            </a:r>
          </a:p>
          <a:p>
            <a:pPr lvl="1"/>
            <a:r>
              <a:rPr lang="en-US" sz="3200" dirty="0" smtClean="0">
                <a:latin typeface="Times New Roman" pitchFamily="18" charset="0"/>
                <a:ea typeface="Verdana" pitchFamily="34" charset="0"/>
                <a:cs typeface="Times New Roman" pitchFamily="18" charset="0"/>
              </a:rPr>
              <a:t>Tumors</a:t>
            </a:r>
          </a:p>
          <a:p>
            <a:pPr lvl="1"/>
            <a:r>
              <a:rPr lang="en-US" sz="3200" dirty="0" smtClean="0">
                <a:latin typeface="Times New Roman" pitchFamily="18" charset="0"/>
                <a:ea typeface="Verdana" pitchFamily="34" charset="0"/>
                <a:cs typeface="Times New Roman" pitchFamily="18" charset="0"/>
              </a:rPr>
              <a:t>vocal cord dysfunction.</a:t>
            </a:r>
            <a:endParaRPr lang="en-US" sz="3200"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170</a:t>
            </a:fld>
            <a:endParaRPr lang="en-US">
              <a:solidFill>
                <a:prstClr val="black">
                  <a:tint val="75000"/>
                </a:prstClr>
              </a:solidFill>
            </a:endParaRPr>
          </a:p>
        </p:txBody>
      </p:sp>
    </p:spTree>
    <p:extLst>
      <p:ext uri="{BB962C8B-B14F-4D97-AF65-F5344CB8AC3E}">
        <p14:creationId xmlns:p14="http://schemas.microsoft.com/office/powerpoint/2010/main" val="252521108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Preoperative Considerations Cont,d</a:t>
            </a:r>
            <a:endParaRPr lang="en-US" dirty="0">
              <a:solidFill>
                <a:srgbClr val="FF0000"/>
              </a:solidFill>
            </a:endParaRPr>
          </a:p>
        </p:txBody>
      </p:sp>
      <p:sp>
        <p:nvSpPr>
          <p:cNvPr id="3" name="Content Placeholder 2"/>
          <p:cNvSpPr>
            <a:spLocks noGrp="1"/>
          </p:cNvSpPr>
          <p:nvPr>
            <p:ph idx="1"/>
          </p:nvPr>
        </p:nvSpPr>
        <p:spPr>
          <a:xfrm>
            <a:off x="228600" y="1371600"/>
            <a:ext cx="8763000" cy="5257800"/>
          </a:xfrm>
        </p:spPr>
        <p:txBody>
          <a:bodyPr>
            <a:normAutofit fontScale="77500" lnSpcReduction="20000"/>
          </a:bodyPr>
          <a:lstStyle/>
          <a:p>
            <a:endParaRPr lang="en-US" dirty="0" smtClean="0"/>
          </a:p>
          <a:p>
            <a:r>
              <a:rPr lang="en-US" sz="5800" dirty="0" smtClean="0">
                <a:latin typeface="Times New Roman" pitchFamily="18" charset="0"/>
                <a:ea typeface="Verdana" pitchFamily="34" charset="0"/>
                <a:cs typeface="Times New Roman" pitchFamily="18" charset="0"/>
              </a:rPr>
              <a:t>In some patients, flow–volume loops  or  </a:t>
            </a:r>
            <a:r>
              <a:rPr lang="en-US" sz="5800" dirty="0" smtClean="0">
                <a:solidFill>
                  <a:srgbClr val="FF0000"/>
                </a:solidFill>
                <a:latin typeface="Times New Roman" pitchFamily="18" charset="0"/>
                <a:ea typeface="Verdana" pitchFamily="34" charset="0"/>
                <a:cs typeface="Times New Roman" pitchFamily="18" charset="0"/>
              </a:rPr>
              <a:t>radiographic, computed tomography, or magnetic resonance imaging</a:t>
            </a:r>
            <a:r>
              <a:rPr lang="en-US" sz="5800" dirty="0" smtClean="0">
                <a:latin typeface="Times New Roman" pitchFamily="18" charset="0"/>
                <a:ea typeface="Verdana" pitchFamily="34" charset="0"/>
                <a:cs typeface="Times New Roman" pitchFamily="18" charset="0"/>
              </a:rPr>
              <a:t> studies may be available  for additional review</a:t>
            </a:r>
          </a:p>
          <a:p>
            <a:endParaRPr lang="en-US" sz="5800" dirty="0">
              <a:latin typeface="Times New Roman" pitchFamily="18" charset="0"/>
              <a:ea typeface="Verdana" pitchFamily="34" charset="0"/>
              <a:cs typeface="Times New Roman" pitchFamily="18" charset="0"/>
            </a:endParaRPr>
          </a:p>
          <a:p>
            <a:r>
              <a:rPr lang="en-US" dirty="0" smtClean="0">
                <a:latin typeface="Times New Roman" pitchFamily="18" charset="0"/>
                <a:ea typeface="Verdana" pitchFamily="34" charset="0"/>
                <a:cs typeface="Times New Roman" pitchFamily="18" charset="0"/>
              </a:rPr>
              <a:t>.</a:t>
            </a:r>
            <a:endParaRPr lang="en-US" dirty="0">
              <a:latin typeface="Times New Roman" pitchFamily="18" charset="0"/>
              <a:ea typeface="Verdana" pitchFamily="34" charset="0"/>
              <a:cs typeface="Times New Roman" pitchFamily="18" charset="0"/>
            </a:endParaRP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171</a:t>
            </a:fld>
            <a:endParaRPr lang="en-US">
              <a:solidFill>
                <a:prstClr val="black">
                  <a:tint val="75000"/>
                </a:prstClr>
              </a:solidFill>
            </a:endParaRPr>
          </a:p>
        </p:txBody>
      </p:sp>
    </p:spTree>
    <p:extLst>
      <p:ext uri="{BB962C8B-B14F-4D97-AF65-F5344CB8AC3E}">
        <p14:creationId xmlns:p14="http://schemas.microsoft.com/office/powerpoint/2010/main" val="161170034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Preoperative Considerations Cont,d</a:t>
            </a:r>
            <a:endParaRPr lang="en-US"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r>
              <a:rPr lang="en-US" dirty="0" smtClean="0">
                <a:latin typeface="Times New Roman" pitchFamily="18" charset="0"/>
                <a:ea typeface="Verdana" pitchFamily="34" charset="0"/>
                <a:cs typeface="Times New Roman" pitchFamily="18" charset="0"/>
              </a:rPr>
              <a:t>Important initial questions during preoperative assessment is air way /ventilation  secured with a face mask  and whether the patient can be intubated  using </a:t>
            </a:r>
            <a:r>
              <a:rPr lang="en-US" dirty="0" smtClean="0">
                <a:solidFill>
                  <a:srgbClr val="FF0000"/>
                </a:solidFill>
                <a:latin typeface="Times New Roman" pitchFamily="18" charset="0"/>
                <a:ea typeface="Verdana" pitchFamily="34" charset="0"/>
                <a:cs typeface="Times New Roman" pitchFamily="18" charset="0"/>
              </a:rPr>
              <a:t>conventional direct or video  laryngoscopy. </a:t>
            </a:r>
          </a:p>
          <a:p>
            <a:pPr>
              <a:buNone/>
            </a:pPr>
            <a:endParaRPr lang="en-US" dirty="0" smtClean="0">
              <a:latin typeface="Times New Roman" pitchFamily="18" charset="0"/>
              <a:ea typeface="Verdana" pitchFamily="34" charset="0"/>
              <a:cs typeface="Times New Roman" pitchFamily="18" charset="0"/>
            </a:endParaRPr>
          </a:p>
          <a:p>
            <a:r>
              <a:rPr lang="en-US" dirty="0" smtClean="0">
                <a:latin typeface="Times New Roman" pitchFamily="18" charset="0"/>
                <a:ea typeface="Verdana" pitchFamily="34" charset="0"/>
                <a:cs typeface="Times New Roman" pitchFamily="18" charset="0"/>
              </a:rPr>
              <a:t>If the answer is not “yes,”  secured patient’s airway prior to induction using an alternative technique, </a:t>
            </a:r>
            <a:r>
              <a:rPr lang="en-US" dirty="0" smtClean="0">
                <a:solidFill>
                  <a:srgbClr val="FF0000"/>
                </a:solidFill>
                <a:latin typeface="Times New Roman" pitchFamily="18" charset="0"/>
                <a:ea typeface="Verdana" pitchFamily="34" charset="0"/>
                <a:cs typeface="Times New Roman" pitchFamily="18" charset="0"/>
              </a:rPr>
              <a:t>fiber optic bronchoscope or  tracheostomy under local anesthesia</a:t>
            </a:r>
            <a:r>
              <a:rPr lang="en-US" dirty="0" smtClean="0">
                <a:latin typeface="Times New Roman" pitchFamily="18" charset="0"/>
                <a:ea typeface="Verdana" pitchFamily="34" charset="0"/>
                <a:cs typeface="Times New Roman" pitchFamily="18" charset="0"/>
              </a:rPr>
              <a:t>.</a:t>
            </a:r>
          </a:p>
          <a:p>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172</a:t>
            </a:fld>
            <a:endParaRPr lang="en-US">
              <a:solidFill>
                <a:prstClr val="black">
                  <a:tint val="75000"/>
                </a:prstClr>
              </a:solidFill>
            </a:endParaRPr>
          </a:p>
        </p:txBody>
      </p:sp>
    </p:spTree>
    <p:extLst>
      <p:ext uri="{BB962C8B-B14F-4D97-AF65-F5344CB8AC3E}">
        <p14:creationId xmlns:p14="http://schemas.microsoft.com/office/powerpoint/2010/main" val="3078938601"/>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solidFill>
                  <a:srgbClr val="FF0000"/>
                </a:solidFill>
              </a:rPr>
              <a:t>Intraoperative Management</a:t>
            </a:r>
            <a:r>
              <a:rPr lang="en-US" b="1" dirty="0" smtClean="0"/>
              <a:t/>
            </a:r>
            <a:br>
              <a:rPr lang="en-US" b="1" dirty="0" smtClean="0"/>
            </a:br>
            <a:endParaRPr lang="en-US" dirty="0"/>
          </a:p>
        </p:txBody>
      </p:sp>
      <p:sp>
        <p:nvSpPr>
          <p:cNvPr id="3" name="Content Placeholder 2"/>
          <p:cNvSpPr>
            <a:spLocks noGrp="1"/>
          </p:cNvSpPr>
          <p:nvPr>
            <p:ph idx="1"/>
          </p:nvPr>
        </p:nvSpPr>
        <p:spPr>
          <a:xfrm>
            <a:off x="228600" y="1447800"/>
            <a:ext cx="8686800" cy="5105400"/>
          </a:xfrm>
        </p:spPr>
        <p:txBody>
          <a:bodyPr>
            <a:normAutofit/>
          </a:bodyPr>
          <a:lstStyle/>
          <a:p>
            <a:r>
              <a:rPr lang="en-US" sz="3600" b="1" dirty="0" smtClean="0">
                <a:latin typeface="Times New Roman" pitchFamily="18" charset="0"/>
                <a:ea typeface="Verdana" pitchFamily="34" charset="0"/>
                <a:cs typeface="Times New Roman" pitchFamily="18" charset="0"/>
              </a:rPr>
              <a:t>Sedative premedication </a:t>
            </a:r>
            <a:r>
              <a:rPr lang="en-US" sz="3600" dirty="0" smtClean="0">
                <a:latin typeface="Times New Roman" pitchFamily="18" charset="0"/>
                <a:ea typeface="Verdana" pitchFamily="34" charset="0"/>
                <a:cs typeface="Times New Roman" pitchFamily="18" charset="0"/>
              </a:rPr>
              <a:t>should be </a:t>
            </a:r>
            <a:r>
              <a:rPr lang="en-US" sz="3600" dirty="0" smtClean="0">
                <a:solidFill>
                  <a:srgbClr val="FF0000"/>
                </a:solidFill>
                <a:latin typeface="Times New Roman" pitchFamily="18" charset="0"/>
                <a:ea typeface="Verdana" pitchFamily="34" charset="0"/>
                <a:cs typeface="Times New Roman" pitchFamily="18" charset="0"/>
              </a:rPr>
              <a:t>avoided in a patient with suspected  upper airway obstruction.</a:t>
            </a:r>
          </a:p>
          <a:p>
            <a:pPr>
              <a:buFont typeface="Wingdings" pitchFamily="2" charset="2"/>
              <a:buChar char="ü"/>
            </a:pPr>
            <a:r>
              <a:rPr lang="en-US" sz="3600" dirty="0" smtClean="0">
                <a:latin typeface="Times New Roman" pitchFamily="18" charset="0"/>
                <a:ea typeface="Verdana" pitchFamily="34" charset="0"/>
                <a:cs typeface="Times New Roman" pitchFamily="18" charset="0"/>
              </a:rPr>
              <a:t>Atropine </a:t>
            </a:r>
          </a:p>
          <a:p>
            <a:pPr>
              <a:buFont typeface="Wingdings" pitchFamily="2" charset="2"/>
              <a:buChar char="ü"/>
            </a:pPr>
            <a:r>
              <a:rPr lang="en-US" sz="3600" dirty="0" smtClean="0">
                <a:latin typeface="Times New Roman" pitchFamily="18" charset="0"/>
                <a:ea typeface="Verdana" pitchFamily="34" charset="0"/>
                <a:cs typeface="Times New Roman" pitchFamily="18" charset="0"/>
              </a:rPr>
              <a:t>Glycopyrrolate (0.2–0.3 mg IM) </a:t>
            </a:r>
          </a:p>
          <a:p>
            <a:pPr>
              <a:buFont typeface="Wingdings" pitchFamily="2" charset="2"/>
              <a:buChar char="Ø"/>
            </a:pPr>
            <a:r>
              <a:rPr lang="en-US" sz="3600" dirty="0" smtClean="0">
                <a:solidFill>
                  <a:srgbClr val="FF0000"/>
                </a:solidFill>
                <a:latin typeface="Times New Roman" pitchFamily="18" charset="0"/>
                <a:ea typeface="Verdana" pitchFamily="34" charset="0"/>
                <a:cs typeface="Times New Roman" pitchFamily="18" charset="0"/>
              </a:rPr>
              <a:t>1 hr before surgery </a:t>
            </a:r>
            <a:r>
              <a:rPr lang="en-US" sz="3600" dirty="0" smtClean="0">
                <a:latin typeface="Times New Roman" pitchFamily="18" charset="0"/>
                <a:ea typeface="Verdana" pitchFamily="34" charset="0"/>
                <a:cs typeface="Times New Roman" pitchFamily="18" charset="0"/>
              </a:rPr>
              <a:t>may prove helpful by </a:t>
            </a:r>
            <a:r>
              <a:rPr lang="en-US" sz="3600" dirty="0" smtClean="0">
                <a:solidFill>
                  <a:srgbClr val="FF0000"/>
                </a:solidFill>
                <a:latin typeface="Times New Roman" pitchFamily="18" charset="0"/>
                <a:ea typeface="Verdana" pitchFamily="34" charset="0"/>
                <a:cs typeface="Times New Roman" pitchFamily="18" charset="0"/>
              </a:rPr>
              <a:t>minimizing secretions</a:t>
            </a:r>
            <a:r>
              <a:rPr lang="en-US" sz="3600" dirty="0" smtClean="0">
                <a:latin typeface="Times New Roman" pitchFamily="18" charset="0"/>
                <a:ea typeface="Verdana" pitchFamily="34" charset="0"/>
                <a:cs typeface="Times New Roman" pitchFamily="18" charset="0"/>
              </a:rPr>
              <a:t>, thereby facilitating airway</a:t>
            </a:r>
            <a:r>
              <a:rPr lang="en-US" sz="3600" dirty="0" smtClean="0">
                <a:solidFill>
                  <a:srgbClr val="FF0000"/>
                </a:solidFill>
                <a:latin typeface="Times New Roman" pitchFamily="18" charset="0"/>
                <a:ea typeface="Verdana" pitchFamily="34" charset="0"/>
                <a:cs typeface="Times New Roman" pitchFamily="18" charset="0"/>
              </a:rPr>
              <a:t> visualization</a:t>
            </a:r>
            <a:r>
              <a:rPr lang="en-US" sz="3600" dirty="0" smtClean="0">
                <a:latin typeface="Times New Roman" pitchFamily="18" charset="0"/>
                <a:ea typeface="Verdana" pitchFamily="34" charset="0"/>
                <a:cs typeface="Times New Roman" pitchFamily="18" charset="0"/>
              </a:rPr>
              <a:t>.</a:t>
            </a: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173</a:t>
            </a:fld>
            <a:endParaRPr lang="en-US">
              <a:solidFill>
                <a:prstClr val="black">
                  <a:tint val="75000"/>
                </a:prstClr>
              </a:solidFill>
            </a:endParaRPr>
          </a:p>
        </p:txBody>
      </p:sp>
    </p:spTree>
    <p:extLst>
      <p:ext uri="{BB962C8B-B14F-4D97-AF65-F5344CB8AC3E}">
        <p14:creationId xmlns:p14="http://schemas.microsoft.com/office/powerpoint/2010/main" val="206094794"/>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Intraoperative Management</a:t>
            </a:r>
            <a:br>
              <a:rPr lang="en-US" b="1" dirty="0" smtClean="0">
                <a:solidFill>
                  <a:srgbClr val="FF0000"/>
                </a:solidFill>
              </a:rPr>
            </a:br>
            <a:r>
              <a:rPr lang="en-US" b="1" dirty="0" smtClean="0">
                <a:solidFill>
                  <a:srgbClr val="FF0000"/>
                </a:solidFill>
              </a:rPr>
              <a:t>Cont,d</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The anesthetic goals for laryngeal endoscopy include an </a:t>
            </a:r>
            <a:r>
              <a:rPr lang="en-US" b="1" dirty="0" smtClean="0">
                <a:latin typeface="Times New Roman" pitchFamily="18" charset="0"/>
                <a:cs typeface="Times New Roman" pitchFamily="18" charset="0"/>
              </a:rPr>
              <a:t>immobile surgical field </a:t>
            </a:r>
            <a:r>
              <a:rPr lang="en-US" dirty="0" smtClean="0">
                <a:latin typeface="Times New Roman" pitchFamily="18" charset="0"/>
                <a:cs typeface="Times New Roman" pitchFamily="18" charset="0"/>
              </a:rPr>
              <a:t>and </a:t>
            </a:r>
            <a:r>
              <a:rPr lang="en-US" b="1" dirty="0" smtClean="0">
                <a:latin typeface="Times New Roman" pitchFamily="18" charset="0"/>
                <a:cs typeface="Times New Roman" pitchFamily="18" charset="0"/>
              </a:rPr>
              <a:t>adequate masseter muscle relaxation </a:t>
            </a:r>
            <a:r>
              <a:rPr lang="en-US" dirty="0" smtClean="0">
                <a:latin typeface="Times New Roman" pitchFamily="18" charset="0"/>
                <a:cs typeface="Times New Roman" pitchFamily="18" charset="0"/>
              </a:rPr>
              <a:t>for introduction of broncoscope </a:t>
            </a:r>
          </a:p>
          <a:p>
            <a:r>
              <a:rPr lang="en-US" sz="3600" dirty="0" smtClean="0">
                <a:latin typeface="Times New Roman" pitchFamily="18" charset="0"/>
                <a:cs typeface="Times New Roman" pitchFamily="18" charset="0"/>
              </a:rPr>
              <a:t>Adequate </a:t>
            </a:r>
            <a:r>
              <a:rPr lang="en-US" sz="3600" b="1" dirty="0" smtClean="0">
                <a:latin typeface="Times New Roman" pitchFamily="18" charset="0"/>
                <a:cs typeface="Times New Roman" pitchFamily="18" charset="0"/>
              </a:rPr>
              <a:t>oxygenation</a:t>
            </a:r>
            <a:r>
              <a:rPr lang="en-US" sz="3600" dirty="0" smtClean="0">
                <a:latin typeface="Times New Roman" pitchFamily="18" charset="0"/>
                <a:cs typeface="Times New Roman" pitchFamily="18" charset="0"/>
              </a:rPr>
              <a:t> and </a:t>
            </a:r>
            <a:r>
              <a:rPr lang="en-US" sz="3600" b="1" dirty="0" smtClean="0">
                <a:latin typeface="Times New Roman" pitchFamily="18" charset="0"/>
                <a:cs typeface="Times New Roman" pitchFamily="18" charset="0"/>
              </a:rPr>
              <a:t>ventilation</a:t>
            </a:r>
            <a:r>
              <a:rPr lang="en-US" sz="3600" dirty="0" smtClean="0">
                <a:latin typeface="Times New Roman" pitchFamily="18" charset="0"/>
                <a:cs typeface="Times New Roman" pitchFamily="18" charset="0"/>
              </a:rPr>
              <a:t>, and </a:t>
            </a:r>
            <a:r>
              <a:rPr lang="en-US" sz="3600" dirty="0" smtClean="0">
                <a:solidFill>
                  <a:srgbClr val="FF0000"/>
                </a:solidFill>
                <a:latin typeface="Times New Roman" pitchFamily="18" charset="0"/>
                <a:cs typeface="Times New Roman" pitchFamily="18" charset="0"/>
              </a:rPr>
              <a:t>cardiovascular stability</a:t>
            </a:r>
            <a:r>
              <a:rPr lang="en-US" sz="3600" dirty="0" smtClean="0">
                <a:latin typeface="Times New Roman" pitchFamily="18" charset="0"/>
                <a:cs typeface="Times New Roman" pitchFamily="18" charset="0"/>
              </a:rPr>
              <a:t> despite rapidly varying levels of surgical stimulation.</a:t>
            </a:r>
          </a:p>
          <a:p>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174</a:t>
            </a:fld>
            <a:endParaRPr lang="en-US">
              <a:solidFill>
                <a:prstClr val="black">
                  <a:tint val="75000"/>
                </a:prstClr>
              </a:solidFill>
            </a:endParaRPr>
          </a:p>
        </p:txBody>
      </p:sp>
    </p:spTree>
    <p:extLst>
      <p:ext uri="{BB962C8B-B14F-4D97-AF65-F5344CB8AC3E}">
        <p14:creationId xmlns:p14="http://schemas.microsoft.com/office/powerpoint/2010/main" val="882708713"/>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Muscle Relaxation</a:t>
            </a:r>
            <a:endParaRPr lang="en-US" dirty="0">
              <a:solidFill>
                <a:srgbClr val="FF0000"/>
              </a:solidFill>
            </a:endParaRPr>
          </a:p>
        </p:txBody>
      </p:sp>
      <p:sp>
        <p:nvSpPr>
          <p:cNvPr id="3" name="Content Placeholder 2"/>
          <p:cNvSpPr>
            <a:spLocks noGrp="1"/>
          </p:cNvSpPr>
          <p:nvPr>
            <p:ph idx="1"/>
          </p:nvPr>
        </p:nvSpPr>
        <p:spPr>
          <a:xfrm>
            <a:off x="228600" y="1371600"/>
            <a:ext cx="8763000" cy="5257800"/>
          </a:xfrm>
        </p:spPr>
        <p:txBody>
          <a:bodyPr>
            <a:normAutofit/>
          </a:bodyPr>
          <a:lstStyle/>
          <a:p>
            <a:r>
              <a:rPr lang="en-US" dirty="0"/>
              <a:t>M</a:t>
            </a:r>
            <a:r>
              <a:rPr lang="en-US" dirty="0" smtClean="0"/>
              <a:t>uscle </a:t>
            </a:r>
            <a:r>
              <a:rPr lang="en-US" dirty="0"/>
              <a:t>relaxation can be </a:t>
            </a:r>
            <a:r>
              <a:rPr lang="en-US" dirty="0" smtClean="0"/>
              <a:t>achieved by  </a:t>
            </a:r>
            <a:r>
              <a:rPr lang="en-US" dirty="0"/>
              <a:t>intermittent boluses or infusion of </a:t>
            </a:r>
            <a:r>
              <a:rPr lang="en-US" dirty="0" smtClean="0"/>
              <a:t>intermediate duration nondepolarizing </a:t>
            </a:r>
            <a:r>
              <a:rPr lang="en-US" dirty="0"/>
              <a:t>neuromuscular </a:t>
            </a:r>
            <a:r>
              <a:rPr lang="en-US" dirty="0" smtClean="0"/>
              <a:t>blocking agents (e g</a:t>
            </a:r>
            <a:r>
              <a:rPr lang="en-US" dirty="0"/>
              <a:t>, </a:t>
            </a:r>
            <a:r>
              <a:rPr lang="en-US" dirty="0">
                <a:solidFill>
                  <a:srgbClr val="FF0000"/>
                </a:solidFill>
              </a:rPr>
              <a:t>rocuronium, </a:t>
            </a:r>
            <a:r>
              <a:rPr lang="en-US" dirty="0" smtClean="0">
                <a:solidFill>
                  <a:srgbClr val="FF0000"/>
                </a:solidFill>
              </a:rPr>
              <a:t>vecuronium, cisatracurium).</a:t>
            </a:r>
          </a:p>
          <a:p>
            <a:pPr>
              <a:buFont typeface="Wingdings" pitchFamily="2" charset="2"/>
              <a:buChar char="Ø"/>
            </a:pPr>
            <a:r>
              <a:rPr lang="en-US" dirty="0" smtClean="0"/>
              <a:t> </a:t>
            </a:r>
            <a:r>
              <a:rPr lang="en-US" dirty="0"/>
              <a:t>S</a:t>
            </a:r>
            <a:r>
              <a:rPr lang="en-US" dirty="0" smtClean="0"/>
              <a:t>uccinylcholine infusion?</a:t>
            </a:r>
          </a:p>
          <a:p>
            <a:r>
              <a:rPr lang="en-US" dirty="0" smtClean="0"/>
              <a:t>However</a:t>
            </a:r>
            <a:r>
              <a:rPr lang="en-US" dirty="0"/>
              <a:t>, </a:t>
            </a:r>
            <a:r>
              <a:rPr lang="en-US" dirty="0">
                <a:solidFill>
                  <a:srgbClr val="FF0000"/>
                </a:solidFill>
              </a:rPr>
              <a:t>profound degrees of </a:t>
            </a:r>
            <a:r>
              <a:rPr lang="en-US" dirty="0" smtClean="0">
                <a:solidFill>
                  <a:srgbClr val="FF0000"/>
                </a:solidFill>
              </a:rPr>
              <a:t>nondepolarizing block </a:t>
            </a:r>
            <a:r>
              <a:rPr lang="en-US" dirty="0">
                <a:solidFill>
                  <a:srgbClr val="FF0000"/>
                </a:solidFill>
              </a:rPr>
              <a:t>may prove </a:t>
            </a:r>
            <a:r>
              <a:rPr lang="en-US" dirty="0" smtClean="0">
                <a:solidFill>
                  <a:srgbClr val="FF0000"/>
                </a:solidFill>
              </a:rPr>
              <a:t>difficult </a:t>
            </a:r>
            <a:r>
              <a:rPr lang="en-US" dirty="0">
                <a:solidFill>
                  <a:srgbClr val="FF0000"/>
                </a:solidFill>
              </a:rPr>
              <a:t>to reverse </a:t>
            </a:r>
            <a:r>
              <a:rPr lang="en-US" dirty="0"/>
              <a:t>and may </a:t>
            </a:r>
            <a:r>
              <a:rPr lang="en-US" dirty="0" smtClean="0">
                <a:solidFill>
                  <a:srgbClr val="FF0000"/>
                </a:solidFill>
              </a:rPr>
              <a:t>delay return </a:t>
            </a:r>
            <a:r>
              <a:rPr lang="en-US" dirty="0">
                <a:solidFill>
                  <a:srgbClr val="FF0000"/>
                </a:solidFill>
              </a:rPr>
              <a:t>of protective airway </a:t>
            </a:r>
            <a:r>
              <a:rPr lang="en-US" dirty="0" smtClean="0">
                <a:solidFill>
                  <a:srgbClr val="FF0000"/>
                </a:solidFill>
              </a:rPr>
              <a:t>reflexes </a:t>
            </a:r>
            <a:r>
              <a:rPr lang="en-US" dirty="0">
                <a:solidFill>
                  <a:srgbClr val="FF0000"/>
                </a:solidFill>
              </a:rPr>
              <a:t>and extubation</a:t>
            </a:r>
            <a:r>
              <a:rPr lang="en-US" dirty="0" smtClean="0">
                <a:solidFill>
                  <a:srgbClr val="FF0000"/>
                </a:solidFill>
              </a:rPr>
              <a:t>.</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175</a:t>
            </a:fld>
            <a:endParaRPr lang="en-US">
              <a:solidFill>
                <a:prstClr val="black">
                  <a:tint val="75000"/>
                </a:prstClr>
              </a:solidFill>
            </a:endParaRPr>
          </a:p>
        </p:txBody>
      </p:sp>
    </p:spTree>
    <p:extLst>
      <p:ext uri="{BB962C8B-B14F-4D97-AF65-F5344CB8AC3E}">
        <p14:creationId xmlns:p14="http://schemas.microsoft.com/office/powerpoint/2010/main" val="1275922707"/>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Muscle Relaxation </a:t>
            </a:r>
            <a:r>
              <a:rPr lang="en-US" b="1" dirty="0" smtClean="0"/>
              <a:t>Cont,d</a:t>
            </a:r>
            <a:endParaRPr lang="en-US" dirty="0"/>
          </a:p>
        </p:txBody>
      </p:sp>
      <p:sp>
        <p:nvSpPr>
          <p:cNvPr id="3" name="Content Placeholder 2"/>
          <p:cNvSpPr>
            <a:spLocks noGrp="1"/>
          </p:cNvSpPr>
          <p:nvPr>
            <p:ph idx="1"/>
          </p:nvPr>
        </p:nvSpPr>
        <p:spPr/>
        <p:txBody>
          <a:bodyPr>
            <a:normAutofit lnSpcReduction="10000"/>
          </a:bodyPr>
          <a:lstStyle/>
          <a:p>
            <a:r>
              <a:rPr lang="en-US" sz="3600" dirty="0" smtClean="0"/>
              <a:t>Given that </a:t>
            </a:r>
            <a:r>
              <a:rPr lang="en-US" sz="3600" dirty="0" smtClean="0">
                <a:solidFill>
                  <a:srgbClr val="FF0000"/>
                </a:solidFill>
              </a:rPr>
              <a:t>profound relaxation is often needed until  end of the surgery </a:t>
            </a:r>
            <a:r>
              <a:rPr lang="en-US" sz="3600" dirty="0" smtClean="0"/>
              <a:t>endoscopy remains one of the few remaining indications for </a:t>
            </a:r>
          </a:p>
          <a:p>
            <a:pPr>
              <a:buFont typeface="Wingdings" pitchFamily="2" charset="2"/>
              <a:buChar char="Ø"/>
            </a:pPr>
            <a:r>
              <a:rPr lang="en-US" sz="3600" dirty="0" smtClean="0"/>
              <a:t>Succinylcholine infusions. </a:t>
            </a:r>
          </a:p>
          <a:p>
            <a:r>
              <a:rPr lang="en-US" sz="3600" dirty="0" smtClean="0"/>
              <a:t>Rapid recovery is important, as endoscopy is often an </a:t>
            </a:r>
            <a:r>
              <a:rPr lang="en-US" sz="3600" dirty="0" smtClean="0">
                <a:solidFill>
                  <a:srgbClr val="FF0000"/>
                </a:solidFill>
              </a:rPr>
              <a:t>outpatient procedure.</a:t>
            </a:r>
          </a:p>
          <a:p>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176</a:t>
            </a:fld>
            <a:endParaRPr lang="en-US">
              <a:solidFill>
                <a:prstClr val="black">
                  <a:tint val="75000"/>
                </a:prstClr>
              </a:solidFill>
            </a:endParaRPr>
          </a:p>
        </p:txBody>
      </p:sp>
    </p:spTree>
    <p:extLst>
      <p:ext uri="{BB962C8B-B14F-4D97-AF65-F5344CB8AC3E}">
        <p14:creationId xmlns:p14="http://schemas.microsoft.com/office/powerpoint/2010/main" val="3389729927"/>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solidFill>
                  <a:srgbClr val="FF0000"/>
                </a:solidFill>
              </a:rPr>
              <a:t>Oxygenation &amp; Ventilation</a:t>
            </a:r>
            <a:r>
              <a:rPr lang="en-US" b="1" dirty="0" smtClean="0"/>
              <a:t/>
            </a:r>
            <a:br>
              <a:rPr lang="en-US" b="1" dirty="0" smtClean="0"/>
            </a:br>
            <a:endParaRPr lang="en-US" dirty="0"/>
          </a:p>
        </p:txBody>
      </p:sp>
      <p:sp>
        <p:nvSpPr>
          <p:cNvPr id="3" name="Content Placeholder 2"/>
          <p:cNvSpPr>
            <a:spLocks noGrp="1"/>
          </p:cNvSpPr>
          <p:nvPr>
            <p:ph idx="1"/>
          </p:nvPr>
        </p:nvSpPr>
        <p:spPr>
          <a:xfrm>
            <a:off x="228600" y="838200"/>
            <a:ext cx="8763000" cy="5791200"/>
          </a:xfrm>
        </p:spPr>
        <p:txBody>
          <a:bodyPr>
            <a:noAutofit/>
          </a:bodyPr>
          <a:lstStyle/>
          <a:p>
            <a:r>
              <a:rPr lang="en-US" sz="2800" dirty="0" smtClean="0">
                <a:latin typeface="Times New Roman" pitchFamily="18" charset="0"/>
                <a:cs typeface="Times New Roman" pitchFamily="18" charset="0"/>
              </a:rPr>
              <a:t>Several </a:t>
            </a:r>
            <a:r>
              <a:rPr lang="en-US" sz="2800" dirty="0">
                <a:latin typeface="Times New Roman" pitchFamily="18" charset="0"/>
                <a:cs typeface="Times New Roman" pitchFamily="18" charset="0"/>
              </a:rPr>
              <a:t>methods have successfully been used </a:t>
            </a:r>
            <a:r>
              <a:rPr lang="en-US" sz="2800" dirty="0" smtClean="0">
                <a:latin typeface="Times New Roman" pitchFamily="18" charset="0"/>
                <a:cs typeface="Times New Roman" pitchFamily="18" charset="0"/>
              </a:rPr>
              <a:t>to provide </a:t>
            </a:r>
            <a:r>
              <a:rPr lang="en-US" sz="2800" dirty="0">
                <a:latin typeface="Times New Roman" pitchFamily="18" charset="0"/>
                <a:cs typeface="Times New Roman" pitchFamily="18" charset="0"/>
              </a:rPr>
              <a:t>oxygenation and ventilation during </a:t>
            </a:r>
            <a:r>
              <a:rPr lang="en-US" sz="2800" dirty="0" smtClean="0">
                <a:latin typeface="Times New Roman" pitchFamily="18" charset="0"/>
                <a:cs typeface="Times New Roman" pitchFamily="18" charset="0"/>
              </a:rPr>
              <a:t>endoscopy,  simultaneously:</a:t>
            </a:r>
          </a:p>
          <a:p>
            <a:pPr>
              <a:buFont typeface="Wingdings" pitchFamily="2" charset="2"/>
              <a:buChar char="Ø"/>
            </a:pPr>
            <a:r>
              <a:rPr lang="en-US" sz="2800" dirty="0" smtClean="0">
                <a:latin typeface="Times New Roman" pitchFamily="18" charset="0"/>
                <a:cs typeface="Times New Roman" pitchFamily="18" charset="0"/>
              </a:rPr>
              <a:t>minimizing </a:t>
            </a:r>
            <a:r>
              <a:rPr lang="en-US" sz="2800" b="1" dirty="0" smtClean="0">
                <a:latin typeface="Times New Roman" pitchFamily="18" charset="0"/>
                <a:cs typeface="Times New Roman" pitchFamily="18" charset="0"/>
              </a:rPr>
              <a:t>interference</a:t>
            </a:r>
            <a:r>
              <a:rPr lang="en-US" sz="2800" dirty="0" smtClean="0">
                <a:latin typeface="Times New Roman" pitchFamily="18" charset="0"/>
                <a:cs typeface="Times New Roman" pitchFamily="18" charset="0"/>
              </a:rPr>
              <a:t> with </a:t>
            </a:r>
            <a:r>
              <a:rPr lang="en-US" sz="2800" dirty="0">
                <a:latin typeface="Times New Roman" pitchFamily="18" charset="0"/>
                <a:cs typeface="Times New Roman" pitchFamily="18" charset="0"/>
              </a:rPr>
              <a:t>the operative procedure. </a:t>
            </a:r>
            <a:endParaRPr lang="en-US" sz="2800" dirty="0" smtClean="0">
              <a:latin typeface="Times New Roman" pitchFamily="18" charset="0"/>
              <a:cs typeface="Times New Roman" pitchFamily="18" charset="0"/>
            </a:endParaRPr>
          </a:p>
          <a:p>
            <a:pPr>
              <a:buFont typeface="Wingdings" pitchFamily="2" charset="2"/>
              <a:buChar char="q"/>
            </a:pPr>
            <a:endParaRPr lang="en-US" sz="2800" dirty="0" smtClean="0">
              <a:latin typeface="Times New Roman" pitchFamily="18" charset="0"/>
              <a:cs typeface="Times New Roman" pitchFamily="18" charset="0"/>
            </a:endParaRPr>
          </a:p>
          <a:p>
            <a:pPr>
              <a:buFont typeface="Wingdings" pitchFamily="2" charset="2"/>
              <a:buChar char="q"/>
            </a:pPr>
            <a:r>
              <a:rPr lang="en-US" sz="2800" dirty="0" smtClean="0">
                <a:latin typeface="Times New Roman" pitchFamily="18" charset="0"/>
                <a:cs typeface="Times New Roman" pitchFamily="18" charset="0"/>
              </a:rPr>
              <a:t>Patient </a:t>
            </a:r>
            <a:r>
              <a:rPr lang="en-US" sz="2800" dirty="0">
                <a:latin typeface="Times New Roman" pitchFamily="18" charset="0"/>
                <a:cs typeface="Times New Roman" pitchFamily="18" charset="0"/>
              </a:rPr>
              <a:t>is intubated with a </a:t>
            </a:r>
            <a:r>
              <a:rPr lang="en-US" sz="2800" dirty="0">
                <a:solidFill>
                  <a:srgbClr val="FF0000"/>
                </a:solidFill>
                <a:latin typeface="Times New Roman" pitchFamily="18" charset="0"/>
                <a:cs typeface="Times New Roman" pitchFamily="18" charset="0"/>
              </a:rPr>
              <a:t>small-diameter </a:t>
            </a:r>
            <a:r>
              <a:rPr lang="en-US" sz="2800" dirty="0" smtClean="0">
                <a:solidFill>
                  <a:srgbClr val="FF0000"/>
                </a:solidFill>
                <a:latin typeface="Times New Roman" pitchFamily="18" charset="0"/>
                <a:cs typeface="Times New Roman" pitchFamily="18" charset="0"/>
              </a:rPr>
              <a:t>endotracheal tube </a:t>
            </a:r>
            <a:r>
              <a:rPr lang="en-US" sz="2800" dirty="0">
                <a:solidFill>
                  <a:srgbClr val="FF0000"/>
                </a:solidFill>
                <a:latin typeface="Times New Roman" pitchFamily="18" charset="0"/>
                <a:cs typeface="Times New Roman" pitchFamily="18" charset="0"/>
              </a:rPr>
              <a:t>through which conventional </a:t>
            </a:r>
            <a:r>
              <a:rPr lang="en-US" sz="2800" dirty="0" smtClean="0">
                <a:solidFill>
                  <a:srgbClr val="FF0000"/>
                </a:solidFill>
                <a:latin typeface="Times New Roman" pitchFamily="18" charset="0"/>
                <a:cs typeface="Times New Roman" pitchFamily="18" charset="0"/>
              </a:rPr>
              <a:t>positive- pressure </a:t>
            </a:r>
            <a:r>
              <a:rPr lang="en-US" sz="2800" dirty="0">
                <a:solidFill>
                  <a:srgbClr val="FF0000"/>
                </a:solidFill>
                <a:latin typeface="Times New Roman" pitchFamily="18" charset="0"/>
                <a:cs typeface="Times New Roman" pitchFamily="18" charset="0"/>
              </a:rPr>
              <a:t>ventilation is administered</a:t>
            </a:r>
            <a:r>
              <a:rPr lang="en-US" sz="2800" dirty="0" smtClean="0">
                <a:solidFill>
                  <a:srgbClr val="FF0000"/>
                </a:solidFill>
                <a:latin typeface="Times New Roman" pitchFamily="18" charset="0"/>
                <a:cs typeface="Times New Roman" pitchFamily="18" charset="0"/>
              </a:rPr>
              <a:t>.</a:t>
            </a:r>
          </a:p>
          <a:p>
            <a:r>
              <a:rPr lang="en-US" sz="2800" dirty="0" smtClean="0">
                <a:latin typeface="Times New Roman" pitchFamily="18" charset="0"/>
                <a:cs typeface="Times New Roman" pitchFamily="18" charset="0"/>
              </a:rPr>
              <a:t>Standard tracheal </a:t>
            </a:r>
            <a:r>
              <a:rPr lang="en-US" sz="2800" dirty="0">
                <a:latin typeface="Times New Roman" pitchFamily="18" charset="0"/>
                <a:cs typeface="Times New Roman" pitchFamily="18" charset="0"/>
              </a:rPr>
              <a:t>tubes of </a:t>
            </a:r>
            <a:r>
              <a:rPr lang="en-US" sz="2800" dirty="0">
                <a:solidFill>
                  <a:srgbClr val="FF0000"/>
                </a:solidFill>
                <a:latin typeface="Times New Roman" pitchFamily="18" charset="0"/>
                <a:cs typeface="Times New Roman" pitchFamily="18" charset="0"/>
              </a:rPr>
              <a:t>smaller </a:t>
            </a:r>
            <a:r>
              <a:rPr lang="en-US" sz="2800" dirty="0" smtClean="0">
                <a:solidFill>
                  <a:srgbClr val="FF0000"/>
                </a:solidFill>
                <a:latin typeface="Times New Roman" pitchFamily="18" charset="0"/>
                <a:cs typeface="Times New Roman" pitchFamily="18" charset="0"/>
              </a:rPr>
              <a:t>diameters</a:t>
            </a:r>
            <a:r>
              <a:rPr lang="en-US" sz="2800" dirty="0">
                <a:solidFill>
                  <a:srgbClr val="FF0000"/>
                </a:solidFill>
                <a:latin typeface="Times New Roman" pitchFamily="18" charset="0"/>
                <a:cs typeface="Times New Roman" pitchFamily="18" charset="0"/>
              </a:rPr>
              <a:t> </a:t>
            </a:r>
            <a:r>
              <a:rPr lang="en-US" sz="2800" dirty="0" smtClean="0">
                <a:solidFill>
                  <a:srgbClr val="FF0000"/>
                </a:solidFill>
                <a:latin typeface="Times New Roman" pitchFamily="18" charset="0"/>
                <a:cs typeface="Times New Roman" pitchFamily="18" charset="0"/>
              </a:rPr>
              <a:t> are designed </a:t>
            </a:r>
            <a:r>
              <a:rPr lang="en-US" sz="2800" dirty="0">
                <a:solidFill>
                  <a:srgbClr val="FF0000"/>
                </a:solidFill>
                <a:latin typeface="Times New Roman" pitchFamily="18" charset="0"/>
                <a:cs typeface="Times New Roman" pitchFamily="18" charset="0"/>
              </a:rPr>
              <a:t>for </a:t>
            </a:r>
            <a:r>
              <a:rPr lang="en-US" sz="2800" dirty="0" smtClean="0">
                <a:solidFill>
                  <a:srgbClr val="FF0000"/>
                </a:solidFill>
                <a:latin typeface="Times New Roman" pitchFamily="18" charset="0"/>
                <a:cs typeface="Times New Roman" pitchFamily="18" charset="0"/>
              </a:rPr>
              <a:t>pediatrics </a:t>
            </a: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177</a:t>
            </a:fld>
            <a:endParaRPr lang="en-US">
              <a:solidFill>
                <a:prstClr val="black">
                  <a:tint val="75000"/>
                </a:prstClr>
              </a:solidFill>
            </a:endParaRPr>
          </a:p>
        </p:txBody>
      </p:sp>
    </p:spTree>
    <p:extLst>
      <p:ext uri="{BB962C8B-B14F-4D97-AF65-F5344CB8AC3E}">
        <p14:creationId xmlns:p14="http://schemas.microsoft.com/office/powerpoint/2010/main" val="890356411"/>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FF0000"/>
                </a:solidFill>
              </a:rPr>
              <a:t>Oxygenation &amp; Ventilation </a:t>
            </a:r>
            <a:r>
              <a:rPr lang="en-US" sz="4000" b="1" dirty="0" smtClean="0"/>
              <a:t>Cont,d</a:t>
            </a:r>
            <a:endParaRPr lang="en-US" sz="4000" dirty="0"/>
          </a:p>
        </p:txBody>
      </p:sp>
      <p:sp>
        <p:nvSpPr>
          <p:cNvPr id="3" name="Content Placeholder 2"/>
          <p:cNvSpPr>
            <a:spLocks noGrp="1"/>
          </p:cNvSpPr>
          <p:nvPr>
            <p:ph idx="1"/>
          </p:nvPr>
        </p:nvSpPr>
        <p:spPr>
          <a:xfrm>
            <a:off x="228600" y="1219200"/>
            <a:ext cx="8763000" cy="5486400"/>
          </a:xfrm>
        </p:spPr>
        <p:txBody>
          <a:bodyPr>
            <a:noAutofit/>
          </a:bodyPr>
          <a:lstStyle/>
          <a:p>
            <a:r>
              <a:rPr lang="en-US" sz="2800" dirty="0">
                <a:latin typeface="Times New Roman" pitchFamily="18" charset="0"/>
                <a:cs typeface="Times New Roman" pitchFamily="18" charset="0"/>
              </a:rPr>
              <a:t>Another option </a:t>
            </a:r>
            <a:r>
              <a:rPr lang="en-US" sz="2800" dirty="0" smtClean="0">
                <a:latin typeface="Times New Roman" pitchFamily="18" charset="0"/>
                <a:cs typeface="Times New Roman" pitchFamily="18" charset="0"/>
              </a:rPr>
              <a:t>is  </a:t>
            </a:r>
            <a:r>
              <a:rPr lang="en-US" b="1" dirty="0">
                <a:latin typeface="Times New Roman" pitchFamily="18" charset="0"/>
                <a:cs typeface="Times New Roman" pitchFamily="18" charset="0"/>
              </a:rPr>
              <a:t>intermittent apnea </a:t>
            </a:r>
            <a:r>
              <a:rPr lang="en-US" b="1" dirty="0" smtClean="0">
                <a:latin typeface="Times New Roman" pitchFamily="18" charset="0"/>
                <a:cs typeface="Times New Roman" pitchFamily="18" charset="0"/>
              </a:rPr>
              <a:t>technique:</a:t>
            </a:r>
            <a:endParaRPr lang="en-US" sz="2800" dirty="0" smtClean="0">
              <a:latin typeface="Times New Roman" pitchFamily="18" charset="0"/>
              <a:cs typeface="Times New Roman" pitchFamily="18" charset="0"/>
            </a:endParaRPr>
          </a:p>
          <a:p>
            <a:pPr>
              <a:buFont typeface="Wingdings" pitchFamily="2" charset="2"/>
              <a:buChar char="Ø"/>
            </a:pPr>
            <a:r>
              <a:rPr lang="en-US" sz="2800" dirty="0" smtClean="0">
                <a:latin typeface="Times New Roman" pitchFamily="18" charset="0"/>
                <a:cs typeface="Times New Roman" pitchFamily="18" charset="0"/>
              </a:rPr>
              <a:t>In which ventilation </a:t>
            </a:r>
            <a:r>
              <a:rPr lang="en-US" sz="2800" dirty="0">
                <a:latin typeface="Times New Roman" pitchFamily="18" charset="0"/>
                <a:cs typeface="Times New Roman" pitchFamily="18" charset="0"/>
              </a:rPr>
              <a:t>with oxygen by </a:t>
            </a:r>
            <a:r>
              <a:rPr lang="en-US" sz="2800" b="1" dirty="0" smtClean="0">
                <a:latin typeface="Times New Roman" pitchFamily="18" charset="0"/>
                <a:cs typeface="Times New Roman" pitchFamily="18" charset="0"/>
              </a:rPr>
              <a:t>face mask </a:t>
            </a:r>
            <a:r>
              <a:rPr lang="en-US" sz="2800" dirty="0">
                <a:latin typeface="Times New Roman" pitchFamily="18" charset="0"/>
                <a:cs typeface="Times New Roman" pitchFamily="18" charset="0"/>
              </a:rPr>
              <a:t>or </a:t>
            </a:r>
            <a:r>
              <a:rPr lang="en-US" sz="2800" b="1" dirty="0">
                <a:latin typeface="Times New Roman" pitchFamily="18" charset="0"/>
                <a:cs typeface="Times New Roman" pitchFamily="18" charset="0"/>
              </a:rPr>
              <a:t>endotracheal tube </a:t>
            </a:r>
            <a:r>
              <a:rPr lang="en-US" sz="2800" dirty="0">
                <a:latin typeface="Times New Roman" pitchFamily="18" charset="0"/>
                <a:cs typeface="Times New Roman" pitchFamily="18" charset="0"/>
              </a:rPr>
              <a:t>is alternated with </a:t>
            </a:r>
            <a:r>
              <a:rPr lang="en-US" sz="2800" dirty="0" smtClean="0">
                <a:latin typeface="Times New Roman" pitchFamily="18" charset="0"/>
                <a:cs typeface="Times New Roman" pitchFamily="18" charset="0"/>
              </a:rPr>
              <a:t>periods of apnea. </a:t>
            </a:r>
          </a:p>
          <a:p>
            <a:r>
              <a:rPr lang="en-US" sz="2800" dirty="0" smtClean="0">
                <a:latin typeface="Times New Roman" pitchFamily="18" charset="0"/>
                <a:cs typeface="Times New Roman" pitchFamily="18" charset="0"/>
              </a:rPr>
              <a:t>The </a:t>
            </a:r>
            <a:r>
              <a:rPr lang="en-US" sz="2800" dirty="0">
                <a:latin typeface="Times New Roman" pitchFamily="18" charset="0"/>
                <a:cs typeface="Times New Roman" pitchFamily="18" charset="0"/>
              </a:rPr>
              <a:t>duration </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usually 2–3 </a:t>
            </a:r>
            <a:r>
              <a:rPr lang="en-US" sz="2800" dirty="0" smtClean="0">
                <a:latin typeface="Times New Roman" pitchFamily="18" charset="0"/>
                <a:cs typeface="Times New Roman" pitchFamily="18" charset="0"/>
              </a:rPr>
              <a:t>min, is </a:t>
            </a:r>
            <a:r>
              <a:rPr lang="en-US" sz="2800" dirty="0">
                <a:latin typeface="Times New Roman" pitchFamily="18" charset="0"/>
                <a:cs typeface="Times New Roman" pitchFamily="18" charset="0"/>
              </a:rPr>
              <a:t>determined by how well the patient </a:t>
            </a:r>
            <a:r>
              <a:rPr lang="en-US" sz="2800" dirty="0" smtClean="0">
                <a:latin typeface="Times New Roman" pitchFamily="18" charset="0"/>
                <a:cs typeface="Times New Roman" pitchFamily="18" charset="0"/>
              </a:rPr>
              <a:t>maintains </a:t>
            </a:r>
            <a:r>
              <a:rPr lang="en-US" sz="2800" dirty="0" smtClean="0">
                <a:solidFill>
                  <a:srgbClr val="FF0000"/>
                </a:solidFill>
                <a:latin typeface="Times New Roman" pitchFamily="18" charset="0"/>
                <a:cs typeface="Times New Roman" pitchFamily="18" charset="0"/>
              </a:rPr>
              <a:t>oxygen </a:t>
            </a:r>
            <a:r>
              <a:rPr lang="en-US" sz="2800" dirty="0">
                <a:solidFill>
                  <a:srgbClr val="FF0000"/>
                </a:solidFill>
                <a:latin typeface="Times New Roman" pitchFamily="18" charset="0"/>
                <a:cs typeface="Times New Roman" pitchFamily="18" charset="0"/>
              </a:rPr>
              <a:t>saturation, as measured by </a:t>
            </a:r>
            <a:r>
              <a:rPr lang="en-US" sz="2800" dirty="0" smtClean="0">
                <a:solidFill>
                  <a:srgbClr val="FF0000"/>
                </a:solidFill>
                <a:latin typeface="Times New Roman" pitchFamily="18" charset="0"/>
                <a:cs typeface="Times New Roman" pitchFamily="18" charset="0"/>
              </a:rPr>
              <a:t>pulse oximetry.</a:t>
            </a:r>
          </a:p>
          <a:p>
            <a:pPr>
              <a:buFont typeface="Wingdings" pitchFamily="2" charset="2"/>
              <a:buChar char="v"/>
            </a:pPr>
            <a:r>
              <a:rPr lang="en-US" sz="2800" b="1" dirty="0" smtClean="0">
                <a:latin typeface="Times New Roman" pitchFamily="18" charset="0"/>
                <a:cs typeface="Times New Roman" pitchFamily="18" charset="0"/>
              </a:rPr>
              <a:t>Advantage </a:t>
            </a:r>
            <a:r>
              <a:rPr lang="en-US" sz="2800" dirty="0" smtClean="0">
                <a:latin typeface="Times New Roman" pitchFamily="18" charset="0"/>
                <a:cs typeface="Times New Roman" pitchFamily="18" charset="0"/>
              </a:rPr>
              <a:t>–free surgical space for the surgeon</a:t>
            </a:r>
          </a:p>
          <a:p>
            <a:pPr>
              <a:buFont typeface="Wingdings" pitchFamily="2" charset="2"/>
              <a:buChar char="v"/>
            </a:pPr>
            <a:r>
              <a:rPr lang="en-US" sz="2800" b="1" dirty="0" smtClean="0">
                <a:latin typeface="Times New Roman" pitchFamily="18" charset="0"/>
                <a:cs typeface="Times New Roman" pitchFamily="18" charset="0"/>
              </a:rPr>
              <a:t>Disadvantage:</a:t>
            </a:r>
          </a:p>
          <a:p>
            <a:pPr>
              <a:buFont typeface="Wingdings" pitchFamily="2" charset="2"/>
              <a:buChar char="ü"/>
            </a:pPr>
            <a:r>
              <a:rPr lang="en-US" sz="2800" dirty="0" smtClean="0">
                <a:latin typeface="Times New Roman" pitchFamily="18" charset="0"/>
                <a:cs typeface="Times New Roman" pitchFamily="18" charset="0"/>
              </a:rPr>
              <a:t>hypoventilation with hypercarbia, </a:t>
            </a:r>
          </a:p>
          <a:p>
            <a:pPr>
              <a:buFont typeface="Wingdings" pitchFamily="2" charset="2"/>
              <a:buChar char="ü"/>
            </a:pPr>
            <a:r>
              <a:rPr lang="en-US" sz="2800" dirty="0" smtClean="0">
                <a:latin typeface="Times New Roman" pitchFamily="18" charset="0"/>
                <a:cs typeface="Times New Roman" pitchFamily="18" charset="0"/>
              </a:rPr>
              <a:t>failure to reestablish the airway, and </a:t>
            </a:r>
          </a:p>
          <a:p>
            <a:pPr>
              <a:buFont typeface="Wingdings" pitchFamily="2" charset="2"/>
              <a:buChar char="ü"/>
            </a:pPr>
            <a:r>
              <a:rPr lang="en-US" sz="2800" dirty="0" smtClean="0">
                <a:latin typeface="Times New Roman" pitchFamily="18" charset="0"/>
                <a:cs typeface="Times New Roman" pitchFamily="18" charset="0"/>
              </a:rPr>
              <a:t>pulmonary aspiration.</a:t>
            </a:r>
          </a:p>
          <a:p>
            <a:pPr>
              <a:buNone/>
            </a:pPr>
            <a:endParaRPr lang="en-US" sz="28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178</a:t>
            </a:fld>
            <a:endParaRPr lang="en-US">
              <a:solidFill>
                <a:prstClr val="black">
                  <a:tint val="75000"/>
                </a:prstClr>
              </a:solidFill>
            </a:endParaRPr>
          </a:p>
        </p:txBody>
      </p:sp>
    </p:spTree>
    <p:extLst>
      <p:ext uri="{BB962C8B-B14F-4D97-AF65-F5344CB8AC3E}">
        <p14:creationId xmlns:p14="http://schemas.microsoft.com/office/powerpoint/2010/main" val="1917326942"/>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FF0000"/>
                </a:solidFill>
              </a:rPr>
              <a:t>Oxygenation &amp; Ventilation </a:t>
            </a:r>
            <a:r>
              <a:rPr lang="en-US" b="1" dirty="0" smtClean="0"/>
              <a:t>Cont,d</a:t>
            </a:r>
            <a:endParaRPr lang="en-US" dirty="0"/>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Another alternative  is </a:t>
            </a:r>
            <a:r>
              <a:rPr lang="en-US" b="1" dirty="0" smtClean="0">
                <a:latin typeface="Times New Roman" pitchFamily="18" charset="0"/>
                <a:cs typeface="Times New Roman" pitchFamily="18" charset="0"/>
              </a:rPr>
              <a:t>manual jet ventilator </a:t>
            </a:r>
            <a:r>
              <a:rPr lang="en-US" dirty="0" smtClean="0">
                <a:latin typeface="Times New Roman" pitchFamily="18" charset="0"/>
                <a:cs typeface="Times New Roman" pitchFamily="18" charset="0"/>
              </a:rPr>
              <a:t>to  side port of  laryngoscope-inspiration (1–2 s), </a:t>
            </a:r>
          </a:p>
          <a:p>
            <a:pPr>
              <a:buFont typeface="Wingdings" pitchFamily="2" charset="2"/>
              <a:buChar char="Ø"/>
            </a:pPr>
            <a:r>
              <a:rPr lang="en-US" dirty="0" smtClean="0">
                <a:latin typeface="Times New Roman" pitchFamily="18" charset="0"/>
                <a:cs typeface="Times New Roman" pitchFamily="18" charset="0"/>
              </a:rPr>
              <a:t>A high-pressure (30–50 psi) jet of oxygen is directed through the glottic opening  into the lungs . </a:t>
            </a:r>
          </a:p>
          <a:p>
            <a:pPr>
              <a:buNone/>
            </a:pPr>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179</a:t>
            </a:fld>
            <a:endParaRPr lang="en-US">
              <a:solidFill>
                <a:prstClr val="black">
                  <a:tint val="75000"/>
                </a:prstClr>
              </a:solidFill>
            </a:endParaRPr>
          </a:p>
        </p:txBody>
      </p:sp>
    </p:spTree>
    <p:extLst>
      <p:ext uri="{BB962C8B-B14F-4D97-AF65-F5344CB8AC3E}">
        <p14:creationId xmlns:p14="http://schemas.microsoft.com/office/powerpoint/2010/main" val="6578974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Laser surgery</a:t>
            </a:r>
          </a:p>
        </p:txBody>
      </p:sp>
      <p:sp>
        <p:nvSpPr>
          <p:cNvPr id="3" name="Content Placeholder 2"/>
          <p:cNvSpPr>
            <a:spLocks noGrp="1"/>
          </p:cNvSpPr>
          <p:nvPr>
            <p:ph idx="1"/>
          </p:nvPr>
        </p:nvSpPr>
        <p:spPr/>
        <p:txBody>
          <a:bodyPr>
            <a:normAutofit fontScale="92500" lnSpcReduction="20000"/>
          </a:bodyPr>
          <a:lstStyle/>
          <a:p>
            <a:r>
              <a:rPr lang="en-US" dirty="0" smtClean="0"/>
              <a:t>Lasers </a:t>
            </a:r>
            <a:r>
              <a:rPr lang="en-US" dirty="0"/>
              <a:t>used for the surgeries in larynx and oral cavity can damage the endotracheal tube by excessive heat generation and start a fire. </a:t>
            </a:r>
            <a:endParaRPr lang="en-US" dirty="0" smtClean="0"/>
          </a:p>
          <a:p>
            <a:r>
              <a:rPr lang="en-US" dirty="0" smtClean="0"/>
              <a:t>Apart </a:t>
            </a:r>
            <a:r>
              <a:rPr lang="en-US" dirty="0"/>
              <a:t>from the routine </a:t>
            </a:r>
            <a:r>
              <a:rPr lang="en-US" dirty="0" smtClean="0"/>
              <a:t>anesthesia</a:t>
            </a:r>
            <a:r>
              <a:rPr lang="en-US" dirty="0"/>
              <a:t>, the </a:t>
            </a:r>
            <a:r>
              <a:rPr lang="en-US" dirty="0" smtClean="0"/>
              <a:t>anesthetic </a:t>
            </a:r>
            <a:r>
              <a:rPr lang="en-US" dirty="0"/>
              <a:t>precautions are:</a:t>
            </a:r>
          </a:p>
          <a:p>
            <a:pPr>
              <a:buFont typeface="Wingdings" pitchFamily="2" charset="2"/>
              <a:buChar char="Ø"/>
            </a:pPr>
            <a:r>
              <a:rPr lang="en-US" dirty="0" smtClean="0"/>
              <a:t>Limited </a:t>
            </a:r>
            <a:r>
              <a:rPr lang="en-US" dirty="0"/>
              <a:t>duration of the laser </a:t>
            </a:r>
            <a:r>
              <a:rPr lang="en-US" dirty="0" smtClean="0"/>
              <a:t>intensity</a:t>
            </a:r>
          </a:p>
          <a:p>
            <a:pPr>
              <a:buFont typeface="Wingdings" pitchFamily="2" charset="2"/>
              <a:buChar char="Ø"/>
            </a:pPr>
            <a:r>
              <a:rPr lang="en-US" sz="2200" dirty="0" smtClean="0">
                <a:solidFill>
                  <a:srgbClr val="292934"/>
                </a:solidFill>
              </a:rPr>
              <a:t>The </a:t>
            </a:r>
            <a:r>
              <a:rPr lang="en-US" sz="2200" dirty="0">
                <a:solidFill>
                  <a:srgbClr val="292934"/>
                </a:solidFill>
              </a:rPr>
              <a:t>greatest fear during laser airway surgery is an airway fire, thus an </a:t>
            </a:r>
            <a:r>
              <a:rPr lang="en-US" sz="2200" dirty="0">
                <a:solidFill>
                  <a:srgbClr val="00B0F0"/>
                </a:solidFill>
              </a:rPr>
              <a:t>armored tube </a:t>
            </a:r>
            <a:r>
              <a:rPr lang="en-US" sz="2200" dirty="0">
                <a:solidFill>
                  <a:srgbClr val="292934"/>
                </a:solidFill>
              </a:rPr>
              <a:t>is usually indicated </a:t>
            </a:r>
          </a:p>
          <a:p>
            <a:pPr lvl="0">
              <a:buClr>
                <a:srgbClr val="93A299"/>
              </a:buClr>
              <a:buFont typeface="Wingdings" pitchFamily="2" charset="2"/>
              <a:buChar char="Ø"/>
            </a:pPr>
            <a:r>
              <a:rPr lang="en-US" sz="2200" dirty="0">
                <a:solidFill>
                  <a:srgbClr val="292934"/>
                </a:solidFill>
              </a:rPr>
              <a:t>  Fill the proximal cuff with saline/methylene blue. </a:t>
            </a:r>
          </a:p>
          <a:p>
            <a:pPr lvl="0">
              <a:buClr>
                <a:srgbClr val="93A299"/>
              </a:buClr>
              <a:buFont typeface="Wingdings" pitchFamily="2" charset="2"/>
              <a:buChar char="Ø"/>
            </a:pPr>
            <a:r>
              <a:rPr lang="en-US" sz="2200" dirty="0">
                <a:solidFill>
                  <a:srgbClr val="292934"/>
                </a:solidFill>
              </a:rPr>
              <a:t> FiO2 should be </a:t>
            </a:r>
            <a:r>
              <a:rPr lang="en-US" sz="2200" dirty="0" smtClean="0">
                <a:solidFill>
                  <a:srgbClr val="292934"/>
                </a:solidFill>
              </a:rPr>
              <a:t>minimized</a:t>
            </a:r>
          </a:p>
          <a:p>
            <a:pPr lvl="0">
              <a:buClr>
                <a:srgbClr val="93A299"/>
              </a:buClr>
              <a:buFont typeface="Wingdings" pitchFamily="2" charset="2"/>
              <a:buChar char="Ø"/>
            </a:pPr>
            <a:r>
              <a:rPr lang="en-US" dirty="0" smtClean="0"/>
              <a:t>Nitrous </a:t>
            </a:r>
            <a:r>
              <a:rPr lang="en-US" dirty="0"/>
              <a:t>oxide supports combustion </a:t>
            </a:r>
            <a:r>
              <a:rPr lang="en-US" dirty="0" smtClean="0"/>
              <a:t>&amp; </a:t>
            </a:r>
            <a:r>
              <a:rPr lang="en-US" dirty="0"/>
              <a:t>should be </a:t>
            </a:r>
            <a:r>
              <a:rPr lang="en-US" dirty="0" smtClean="0"/>
              <a:t>avoided.</a:t>
            </a:r>
          </a:p>
          <a:p>
            <a:pPr>
              <a:buFont typeface="Wingdings" pitchFamily="2" charset="2"/>
              <a:buChar char="Ø"/>
            </a:pPr>
            <a:r>
              <a:rPr lang="en-US" dirty="0" smtClean="0"/>
              <a:t>The ETT is </a:t>
            </a:r>
            <a:r>
              <a:rPr lang="en-US" dirty="0"/>
              <a:t>wrapped by a thin </a:t>
            </a:r>
            <a:r>
              <a:rPr lang="en-US" dirty="0" err="1"/>
              <a:t>aluminium</a:t>
            </a:r>
            <a:r>
              <a:rPr lang="en-US" dirty="0"/>
              <a:t> foil to prevent damage by the laser </a:t>
            </a:r>
            <a:r>
              <a:rPr lang="en-US" dirty="0" smtClean="0"/>
              <a:t>beam.</a:t>
            </a:r>
          </a:p>
          <a:p>
            <a:pPr>
              <a:buFont typeface="Wingdings" pitchFamily="2" charset="2"/>
              <a:buChar char="Ø"/>
            </a:pPr>
            <a:r>
              <a:rPr lang="en-US" dirty="0" smtClean="0"/>
              <a:t>Saline </a:t>
            </a:r>
            <a:r>
              <a:rPr lang="en-US" dirty="0"/>
              <a:t>soaked </a:t>
            </a:r>
            <a:r>
              <a:rPr lang="en-US" dirty="0" err="1"/>
              <a:t>pledgets</a:t>
            </a:r>
            <a:r>
              <a:rPr lang="en-US" dirty="0"/>
              <a:t> should be placed in the airway to reduce the thermal damage to surrounding structures</a:t>
            </a:r>
            <a:r>
              <a:rPr lang="en-US" dirty="0" smtClean="0"/>
              <a:t>.</a:t>
            </a:r>
          </a:p>
          <a:p>
            <a:pPr>
              <a:buFont typeface="Wingdings" pitchFamily="2" charset="2"/>
              <a:buChar char="Ø"/>
            </a:pPr>
            <a:r>
              <a:rPr lang="en-US" dirty="0">
                <a:solidFill>
                  <a:srgbClr val="292934"/>
                </a:solidFill>
              </a:rPr>
              <a:t>water should be immediately available in a 60 cc syringe</a:t>
            </a:r>
            <a:endParaRPr lang="en-US" dirty="0"/>
          </a:p>
          <a:p>
            <a:endParaRPr lang="en-US" dirty="0"/>
          </a:p>
        </p:txBody>
      </p:sp>
    </p:spTree>
    <p:extLst>
      <p:ext uri="{BB962C8B-B14F-4D97-AF65-F5344CB8AC3E}">
        <p14:creationId xmlns:p14="http://schemas.microsoft.com/office/powerpoint/2010/main" val="3747733739"/>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Considerations during jet ventilations</a:t>
            </a:r>
            <a:endParaRPr lang="en-US" b="1" dirty="0">
              <a:solidFill>
                <a:srgbClr val="FF0000"/>
              </a:solidFill>
            </a:endParaRPr>
          </a:p>
        </p:txBody>
      </p:sp>
      <p:sp>
        <p:nvSpPr>
          <p:cNvPr id="3" name="Content Placeholder 2"/>
          <p:cNvSpPr>
            <a:spLocks noGrp="1"/>
          </p:cNvSpPr>
          <p:nvPr>
            <p:ph idx="1"/>
          </p:nvPr>
        </p:nvSpPr>
        <p:spPr>
          <a:xfrm>
            <a:off x="228600" y="1447800"/>
            <a:ext cx="8686800" cy="5257800"/>
          </a:xfrm>
        </p:spPr>
        <p:txBody>
          <a:bodyPr>
            <a:normAutofit fontScale="92500"/>
          </a:bodyPr>
          <a:lstStyle/>
          <a:p>
            <a:r>
              <a:rPr lang="en-US" dirty="0">
                <a:latin typeface="Times New Roman" pitchFamily="18" charset="0"/>
                <a:cs typeface="Times New Roman" pitchFamily="18" charset="0"/>
              </a:rPr>
              <a:t>It is crucial to monitor </a:t>
            </a:r>
            <a:r>
              <a:rPr lang="en-US" dirty="0">
                <a:solidFill>
                  <a:srgbClr val="FF0000"/>
                </a:solidFill>
                <a:latin typeface="Times New Roman" pitchFamily="18" charset="0"/>
                <a:cs typeface="Times New Roman" pitchFamily="18" charset="0"/>
              </a:rPr>
              <a:t>chest wall </a:t>
            </a:r>
            <a:r>
              <a:rPr lang="en-US" dirty="0" smtClean="0">
                <a:solidFill>
                  <a:srgbClr val="FF0000"/>
                </a:solidFill>
                <a:latin typeface="Times New Roman" pitchFamily="18" charset="0"/>
                <a:cs typeface="Times New Roman" pitchFamily="18" charset="0"/>
              </a:rPr>
              <a:t>motion </a:t>
            </a:r>
            <a:r>
              <a:rPr lang="en-US" dirty="0" smtClean="0">
                <a:latin typeface="Times New Roman" pitchFamily="18" charset="0"/>
                <a:cs typeface="Times New Roman" pitchFamily="18" charset="0"/>
              </a:rPr>
              <a:t>and </a:t>
            </a:r>
            <a:r>
              <a:rPr lang="en-US" dirty="0">
                <a:latin typeface="Times New Roman" pitchFamily="18" charset="0"/>
                <a:cs typeface="Times New Roman" pitchFamily="18" charset="0"/>
              </a:rPr>
              <a:t>to allow </a:t>
            </a:r>
            <a:r>
              <a:rPr lang="en-US" dirty="0" smtClean="0">
                <a:latin typeface="Times New Roman" pitchFamily="18" charset="0"/>
                <a:cs typeface="Times New Roman" pitchFamily="18" charset="0"/>
              </a:rPr>
              <a:t>sufficient </a:t>
            </a:r>
            <a:r>
              <a:rPr lang="en-US" dirty="0">
                <a:latin typeface="Times New Roman" pitchFamily="18" charset="0"/>
                <a:cs typeface="Times New Roman" pitchFamily="18" charset="0"/>
              </a:rPr>
              <a:t>time for exhalation </a:t>
            </a:r>
            <a:r>
              <a:rPr lang="en-US" dirty="0" smtClean="0">
                <a:latin typeface="Times New Roman" pitchFamily="18" charset="0"/>
                <a:cs typeface="Times New Roman" pitchFamily="18" charset="0"/>
              </a:rPr>
              <a:t>to avoid </a:t>
            </a:r>
            <a:r>
              <a:rPr lang="en-US" dirty="0">
                <a:latin typeface="Times New Roman" pitchFamily="18" charset="0"/>
                <a:cs typeface="Times New Roman" pitchFamily="18" charset="0"/>
              </a:rPr>
              <a:t>air trapping </a:t>
            </a:r>
            <a:r>
              <a:rPr lang="en-US" dirty="0" smtClean="0">
                <a:latin typeface="Times New Roman" pitchFamily="18" charset="0"/>
                <a:cs typeface="Times New Roman" pitchFamily="18" charset="0"/>
              </a:rPr>
              <a:t> and </a:t>
            </a:r>
            <a:r>
              <a:rPr lang="en-US" b="1" dirty="0" smtClean="0">
                <a:latin typeface="Times New Roman" pitchFamily="18" charset="0"/>
                <a:cs typeface="Times New Roman" pitchFamily="18" charset="0"/>
              </a:rPr>
              <a:t>barotraumas</a:t>
            </a:r>
            <a:r>
              <a:rPr lang="en-US" dirty="0" smtClean="0">
                <a:latin typeface="Times New Roman" pitchFamily="18" charset="0"/>
                <a:cs typeface="Times New Roman" pitchFamily="18" charset="0"/>
              </a:rPr>
              <a:t>. </a:t>
            </a:r>
          </a:p>
          <a:p>
            <a:r>
              <a:rPr lang="en-US" dirty="0" smtClean="0">
                <a:latin typeface="Times New Roman" pitchFamily="18" charset="0"/>
                <a:cs typeface="Times New Roman" pitchFamily="18" charset="0"/>
              </a:rPr>
              <a:t>This technique requires </a:t>
            </a:r>
            <a:r>
              <a:rPr lang="en-US" dirty="0">
                <a:solidFill>
                  <a:srgbClr val="FF0000"/>
                </a:solidFill>
                <a:latin typeface="Times New Roman" pitchFamily="18" charset="0"/>
                <a:cs typeface="Times New Roman" pitchFamily="18" charset="0"/>
              </a:rPr>
              <a:t>total intravenous anesthesia</a:t>
            </a:r>
            <a:r>
              <a:rPr lang="en-US" dirty="0">
                <a:latin typeface="Times New Roman" pitchFamily="18" charset="0"/>
                <a:cs typeface="Times New Roman" pitchFamily="18" charset="0"/>
              </a:rPr>
              <a:t>. </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A </a:t>
            </a:r>
            <a:r>
              <a:rPr lang="en-US" dirty="0">
                <a:latin typeface="Times New Roman" pitchFamily="18" charset="0"/>
                <a:cs typeface="Times New Roman" pitchFamily="18" charset="0"/>
              </a:rPr>
              <a:t>variation </a:t>
            </a:r>
            <a:r>
              <a:rPr lang="en-US" dirty="0" smtClean="0">
                <a:latin typeface="Times New Roman" pitchFamily="18" charset="0"/>
                <a:cs typeface="Times New Roman" pitchFamily="18" charset="0"/>
              </a:rPr>
              <a:t>of this </a:t>
            </a:r>
            <a:r>
              <a:rPr lang="en-US" dirty="0">
                <a:latin typeface="Times New Roman" pitchFamily="18" charset="0"/>
                <a:cs typeface="Times New Roman" pitchFamily="18" charset="0"/>
              </a:rPr>
              <a:t>technique is </a:t>
            </a:r>
            <a:r>
              <a:rPr lang="en-US" dirty="0">
                <a:solidFill>
                  <a:srgbClr val="FF0000"/>
                </a:solidFill>
                <a:latin typeface="Times New Roman" pitchFamily="18" charset="0"/>
                <a:cs typeface="Times New Roman" pitchFamily="18" charset="0"/>
              </a:rPr>
              <a:t>high-frequency jet </a:t>
            </a:r>
            <a:r>
              <a:rPr lang="en-US" dirty="0" smtClean="0">
                <a:solidFill>
                  <a:srgbClr val="FF0000"/>
                </a:solidFill>
                <a:latin typeface="Times New Roman" pitchFamily="18" charset="0"/>
                <a:cs typeface="Times New Roman" pitchFamily="18" charset="0"/>
              </a:rPr>
              <a:t>ventilation, which </a:t>
            </a:r>
            <a:r>
              <a:rPr lang="en-US" dirty="0">
                <a:solidFill>
                  <a:srgbClr val="FF0000"/>
                </a:solidFill>
                <a:latin typeface="Times New Roman" pitchFamily="18" charset="0"/>
                <a:cs typeface="Times New Roman" pitchFamily="18" charset="0"/>
              </a:rPr>
              <a:t>utilizes a small cannula </a:t>
            </a:r>
            <a:r>
              <a:rPr lang="en-US" dirty="0">
                <a:latin typeface="Times New Roman" pitchFamily="18" charset="0"/>
                <a:cs typeface="Times New Roman" pitchFamily="18" charset="0"/>
              </a:rPr>
              <a:t>or tube in the </a:t>
            </a:r>
            <a:r>
              <a:rPr lang="en-US" dirty="0" smtClean="0">
                <a:latin typeface="Times New Roman" pitchFamily="18" charset="0"/>
                <a:cs typeface="Times New Roman" pitchFamily="18" charset="0"/>
              </a:rPr>
              <a:t>trachea</a:t>
            </a:r>
            <a:endParaRPr lang="en-US" dirty="0">
              <a:latin typeface="Times New Roman" pitchFamily="18" charset="0"/>
              <a:cs typeface="Times New Roman" pitchFamily="18" charset="0"/>
            </a:endParaRPr>
          </a:p>
          <a:p>
            <a:r>
              <a:rPr lang="en-US" dirty="0" smtClean="0">
                <a:solidFill>
                  <a:srgbClr val="FF0000"/>
                </a:solidFill>
                <a:latin typeface="Times New Roman" pitchFamily="18" charset="0"/>
                <a:cs typeface="Times New Roman" pitchFamily="18" charset="0"/>
              </a:rPr>
              <a:t>Capnography</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will not </a:t>
            </a:r>
            <a:r>
              <a:rPr lang="en-US" dirty="0" smtClean="0">
                <a:latin typeface="Times New Roman" pitchFamily="18" charset="0"/>
                <a:cs typeface="Times New Roman" pitchFamily="18" charset="0"/>
              </a:rPr>
              <a:t>provide an </a:t>
            </a:r>
            <a:r>
              <a:rPr lang="en-US" dirty="0">
                <a:latin typeface="Times New Roman" pitchFamily="18" charset="0"/>
                <a:cs typeface="Times New Roman" pitchFamily="18" charset="0"/>
              </a:rPr>
              <a:t>accurate estimate of end-tidal </a:t>
            </a:r>
            <a:r>
              <a:rPr lang="en-US" sz="2600" dirty="0" smtClean="0">
                <a:latin typeface="Times New Roman" pitchFamily="18" charset="0"/>
                <a:cs typeface="Times New Roman" pitchFamily="18" charset="0"/>
              </a:rPr>
              <a:t>CO</a:t>
            </a:r>
            <a:r>
              <a:rPr lang="en-US" sz="19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during jet </a:t>
            </a:r>
            <a:r>
              <a:rPr lang="en-US" dirty="0" smtClean="0">
                <a:latin typeface="Times New Roman" pitchFamily="18" charset="0"/>
                <a:cs typeface="Times New Roman" pitchFamily="18" charset="0"/>
              </a:rPr>
              <a:t>ventilation due </a:t>
            </a:r>
            <a:r>
              <a:rPr lang="en-US" dirty="0">
                <a:latin typeface="Times New Roman" pitchFamily="18" charset="0"/>
                <a:cs typeface="Times New Roman" pitchFamily="18" charset="0"/>
              </a:rPr>
              <a:t>to </a:t>
            </a:r>
            <a:r>
              <a:rPr lang="en-US" dirty="0">
                <a:solidFill>
                  <a:srgbClr val="FF0000"/>
                </a:solidFill>
                <a:latin typeface="Times New Roman" pitchFamily="18" charset="0"/>
                <a:cs typeface="Times New Roman" pitchFamily="18" charset="0"/>
              </a:rPr>
              <a:t>constant and sizable dilution of </a:t>
            </a:r>
            <a:r>
              <a:rPr lang="en-US" dirty="0" smtClean="0">
                <a:solidFill>
                  <a:srgbClr val="FF0000"/>
                </a:solidFill>
                <a:latin typeface="Times New Roman" pitchFamily="18" charset="0"/>
                <a:cs typeface="Times New Roman" pitchFamily="18" charset="0"/>
              </a:rPr>
              <a:t>alveolar gases</a:t>
            </a:r>
            <a:r>
              <a:rPr lang="en-US" dirty="0">
                <a:solidFill>
                  <a:srgbClr val="FF0000"/>
                </a:solidFill>
                <a:latin typeface="Times New Roman" pitchFamily="18" charset="0"/>
                <a:cs typeface="Times New Roman" pitchFamily="18" charset="0"/>
              </a:rPr>
              <a:t>.</a:t>
            </a: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180</a:t>
            </a:fld>
            <a:endParaRPr lang="en-US">
              <a:solidFill>
                <a:prstClr val="black">
                  <a:tint val="75000"/>
                </a:prstClr>
              </a:solidFill>
            </a:endParaRPr>
          </a:p>
        </p:txBody>
      </p:sp>
    </p:spTree>
    <p:extLst>
      <p:ext uri="{BB962C8B-B14F-4D97-AF65-F5344CB8AC3E}">
        <p14:creationId xmlns:p14="http://schemas.microsoft.com/office/powerpoint/2010/main" val="2811078595"/>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solidFill>
                  <a:srgbClr val="FF0000"/>
                </a:solidFill>
              </a:rPr>
              <a:t>Cardiovascular Stability</a:t>
            </a:r>
            <a:br>
              <a:rPr lang="en-US" b="1" i="1" dirty="0" smtClean="0">
                <a:solidFill>
                  <a:srgbClr val="FF0000"/>
                </a:solidFill>
              </a:rPr>
            </a:br>
            <a:endParaRPr lang="en-US" i="1" dirty="0">
              <a:solidFill>
                <a:srgbClr val="FF0000"/>
              </a:solidFill>
            </a:endParaRPr>
          </a:p>
        </p:txBody>
      </p:sp>
      <p:sp>
        <p:nvSpPr>
          <p:cNvPr id="3" name="Content Placeholder 2"/>
          <p:cNvSpPr>
            <a:spLocks noGrp="1"/>
          </p:cNvSpPr>
          <p:nvPr>
            <p:ph idx="1"/>
          </p:nvPr>
        </p:nvSpPr>
        <p:spPr>
          <a:xfrm>
            <a:off x="152400" y="1066800"/>
            <a:ext cx="8763000" cy="5562600"/>
          </a:xfrm>
        </p:spPr>
        <p:txBody>
          <a:bodyPr>
            <a:normAutofit fontScale="92500" lnSpcReduction="10000"/>
          </a:bodyPr>
          <a:lstStyle/>
          <a:p>
            <a:r>
              <a:rPr lang="en-US" b="1" dirty="0" smtClean="0">
                <a:latin typeface="Times New Roman" pitchFamily="18" charset="0"/>
                <a:cs typeface="Times New Roman" pitchFamily="18" charset="0"/>
              </a:rPr>
              <a:t>Blood </a:t>
            </a:r>
            <a:r>
              <a:rPr lang="en-US" b="1" dirty="0">
                <a:latin typeface="Times New Roman" pitchFamily="18" charset="0"/>
                <a:cs typeface="Times New Roman" pitchFamily="18" charset="0"/>
              </a:rPr>
              <a:t>pressure </a:t>
            </a:r>
            <a:r>
              <a:rPr lang="en-US" dirty="0">
                <a:latin typeface="Times New Roman" pitchFamily="18" charset="0"/>
                <a:cs typeface="Times New Roman" pitchFamily="18" charset="0"/>
              </a:rPr>
              <a:t>and </a:t>
            </a:r>
            <a:r>
              <a:rPr lang="en-US" b="1" dirty="0">
                <a:latin typeface="Times New Roman" pitchFamily="18" charset="0"/>
                <a:cs typeface="Times New Roman" pitchFamily="18" charset="0"/>
              </a:rPr>
              <a:t>heart rate </a:t>
            </a:r>
            <a:r>
              <a:rPr lang="en-US" dirty="0" smtClean="0">
                <a:latin typeface="Times New Roman" pitchFamily="18" charset="0"/>
                <a:cs typeface="Times New Roman" pitchFamily="18" charset="0"/>
              </a:rPr>
              <a:t>often fluctuate strikingly during </a:t>
            </a:r>
            <a:r>
              <a:rPr lang="en-US" dirty="0">
                <a:latin typeface="Times New Roman" pitchFamily="18" charset="0"/>
                <a:cs typeface="Times New Roman" pitchFamily="18" charset="0"/>
              </a:rPr>
              <a:t>endoscopic procedures for two reasons.</a:t>
            </a:r>
          </a:p>
          <a:p>
            <a:pPr marL="514350" indent="-514350">
              <a:buFont typeface="+mj-lt"/>
              <a:buAutoNum type="arabicParenR"/>
            </a:pPr>
            <a:r>
              <a:rPr lang="en-US" dirty="0" smtClean="0">
                <a:latin typeface="Times New Roman" pitchFamily="18" charset="0"/>
                <a:cs typeface="Times New Roman" pitchFamily="18" charset="0"/>
              </a:rPr>
              <a:t>Some </a:t>
            </a:r>
            <a:r>
              <a:rPr lang="en-US" dirty="0">
                <a:latin typeface="Times New Roman" pitchFamily="18" charset="0"/>
                <a:cs typeface="Times New Roman" pitchFamily="18" charset="0"/>
              </a:rPr>
              <a:t>of these patients are </a:t>
            </a:r>
            <a:r>
              <a:rPr lang="en-US" dirty="0">
                <a:solidFill>
                  <a:srgbClr val="FF0000"/>
                </a:solidFill>
                <a:latin typeface="Times New Roman" pitchFamily="18" charset="0"/>
                <a:cs typeface="Times New Roman" pitchFamily="18" charset="0"/>
              </a:rPr>
              <a:t>elderly</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and have </a:t>
            </a:r>
            <a:r>
              <a:rPr lang="en-US" dirty="0">
                <a:latin typeface="Times New Roman" pitchFamily="18" charset="0"/>
                <a:cs typeface="Times New Roman" pitchFamily="18" charset="0"/>
              </a:rPr>
              <a:t>a long history of heavy </a:t>
            </a:r>
            <a:r>
              <a:rPr lang="en-US" b="1" dirty="0">
                <a:latin typeface="Times New Roman" pitchFamily="18" charset="0"/>
                <a:cs typeface="Times New Roman" pitchFamily="18" charset="0"/>
              </a:rPr>
              <a:t>tobacco</a:t>
            </a:r>
            <a:r>
              <a:rPr lang="en-US" dirty="0">
                <a:latin typeface="Times New Roman" pitchFamily="18" charset="0"/>
                <a:cs typeface="Times New Roman" pitchFamily="18" charset="0"/>
              </a:rPr>
              <a:t> and </a:t>
            </a:r>
            <a:r>
              <a:rPr lang="en-US" b="1" dirty="0" smtClean="0">
                <a:latin typeface="Times New Roman" pitchFamily="18" charset="0"/>
                <a:cs typeface="Times New Roman" pitchFamily="18" charset="0"/>
              </a:rPr>
              <a:t>alcohol</a:t>
            </a:r>
            <a:r>
              <a:rPr lang="en-US" dirty="0" smtClean="0">
                <a:latin typeface="Times New Roman" pitchFamily="18" charset="0"/>
                <a:cs typeface="Times New Roman" pitchFamily="18" charset="0"/>
              </a:rPr>
              <a:t> use </a:t>
            </a:r>
            <a:r>
              <a:rPr lang="en-US" dirty="0">
                <a:latin typeface="Times New Roman" pitchFamily="18" charset="0"/>
                <a:cs typeface="Times New Roman" pitchFamily="18" charset="0"/>
              </a:rPr>
              <a:t>that predisposes them to </a:t>
            </a:r>
            <a:r>
              <a:rPr lang="en-US" dirty="0">
                <a:solidFill>
                  <a:srgbClr val="FF0000"/>
                </a:solidFill>
                <a:latin typeface="Times New Roman" pitchFamily="18" charset="0"/>
                <a:cs typeface="Times New Roman" pitchFamily="18" charset="0"/>
              </a:rPr>
              <a:t>cardiovascular diseases</a:t>
            </a:r>
            <a:r>
              <a:rPr lang="en-US" dirty="0">
                <a:latin typeface="Times New Roman" pitchFamily="18" charset="0"/>
                <a:cs typeface="Times New Roman" pitchFamily="18" charset="0"/>
              </a:rPr>
              <a:t>.</a:t>
            </a:r>
          </a:p>
          <a:p>
            <a:pPr marL="514350" indent="-514350">
              <a:buFont typeface="+mj-lt"/>
              <a:buAutoNum type="arabicParenR"/>
            </a:pPr>
            <a:r>
              <a:rPr lang="en-US" dirty="0" smtClean="0">
                <a:latin typeface="Times New Roman" pitchFamily="18" charset="0"/>
                <a:cs typeface="Times New Roman" pitchFamily="18" charset="0"/>
              </a:rPr>
              <a:t>The </a:t>
            </a:r>
            <a:r>
              <a:rPr lang="en-US" dirty="0">
                <a:latin typeface="Times New Roman" pitchFamily="18" charset="0"/>
                <a:cs typeface="Times New Roman" pitchFamily="18" charset="0"/>
              </a:rPr>
              <a:t>procedure </a:t>
            </a:r>
            <a:r>
              <a:rPr lang="en-US" dirty="0" smtClean="0">
                <a:latin typeface="Times New Roman" pitchFamily="18" charset="0"/>
                <a:cs typeface="Times New Roman" pitchFamily="18" charset="0"/>
              </a:rPr>
              <a:t>is a series </a:t>
            </a:r>
            <a:r>
              <a:rPr lang="en-US" dirty="0">
                <a:latin typeface="Times New Roman" pitchFamily="18" charset="0"/>
                <a:cs typeface="Times New Roman" pitchFamily="18" charset="0"/>
              </a:rPr>
              <a:t>of </a:t>
            </a:r>
            <a:r>
              <a:rPr lang="en-US" dirty="0">
                <a:solidFill>
                  <a:srgbClr val="FF0000"/>
                </a:solidFill>
                <a:latin typeface="Times New Roman" pitchFamily="18" charset="0"/>
                <a:cs typeface="Times New Roman" pitchFamily="18" charset="0"/>
              </a:rPr>
              <a:t>physiologically stressful </a:t>
            </a:r>
            <a:r>
              <a:rPr lang="en-US" b="1" dirty="0" smtClean="0">
                <a:latin typeface="Times New Roman" pitchFamily="18" charset="0"/>
                <a:cs typeface="Times New Roman" pitchFamily="18" charset="0"/>
              </a:rPr>
              <a:t>laryngoscopies and </a:t>
            </a:r>
            <a:r>
              <a:rPr lang="en-US" b="1" dirty="0">
                <a:latin typeface="Times New Roman" pitchFamily="18" charset="0"/>
                <a:cs typeface="Times New Roman" pitchFamily="18" charset="0"/>
              </a:rPr>
              <a:t>interventions</a:t>
            </a:r>
            <a:r>
              <a:rPr lang="en-US" dirty="0">
                <a:latin typeface="Times New Roman" pitchFamily="18" charset="0"/>
                <a:cs typeface="Times New Roman" pitchFamily="18" charset="0"/>
              </a:rPr>
              <a:t>, separated by varying periods </a:t>
            </a:r>
            <a:r>
              <a:rPr lang="en-US" dirty="0" smtClean="0">
                <a:latin typeface="Times New Roman" pitchFamily="18" charset="0"/>
                <a:cs typeface="Times New Roman" pitchFamily="18" charset="0"/>
              </a:rPr>
              <a:t>of </a:t>
            </a:r>
            <a:r>
              <a:rPr lang="en-US" dirty="0" smtClean="0">
                <a:solidFill>
                  <a:srgbClr val="FF0000"/>
                </a:solidFill>
                <a:latin typeface="Times New Roman" pitchFamily="18" charset="0"/>
                <a:cs typeface="Times New Roman" pitchFamily="18" charset="0"/>
              </a:rPr>
              <a:t>minimal </a:t>
            </a:r>
            <a:r>
              <a:rPr lang="en-US" dirty="0">
                <a:solidFill>
                  <a:srgbClr val="FF0000"/>
                </a:solidFill>
                <a:latin typeface="Times New Roman" pitchFamily="18" charset="0"/>
                <a:cs typeface="Times New Roman" pitchFamily="18" charset="0"/>
              </a:rPr>
              <a:t>surgical stimulation</a:t>
            </a:r>
            <a:r>
              <a:rPr lang="en-US" dirty="0" smtClean="0">
                <a:latin typeface="Times New Roman" pitchFamily="18" charset="0"/>
                <a:cs typeface="Times New Roman" pitchFamily="18" charset="0"/>
              </a:rPr>
              <a:t>.</a:t>
            </a:r>
          </a:p>
          <a:p>
            <a:pPr>
              <a:buFont typeface="Wingdings" pitchFamily="2" charset="2"/>
              <a:buChar char="v"/>
            </a:pP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Attempting to </a:t>
            </a:r>
            <a:r>
              <a:rPr lang="en-US" dirty="0" smtClean="0">
                <a:latin typeface="Times New Roman" pitchFamily="18" charset="0"/>
                <a:cs typeface="Times New Roman" pitchFamily="18" charset="0"/>
              </a:rPr>
              <a:t>maintain a </a:t>
            </a:r>
            <a:r>
              <a:rPr lang="en-US" dirty="0">
                <a:latin typeface="Times New Roman" pitchFamily="18" charset="0"/>
                <a:cs typeface="Times New Roman" pitchFamily="18" charset="0"/>
              </a:rPr>
              <a:t>constant level of anesthesia invariably </a:t>
            </a:r>
            <a:r>
              <a:rPr lang="en-US" dirty="0" smtClean="0">
                <a:latin typeface="Times New Roman" pitchFamily="18" charset="0"/>
                <a:cs typeface="Times New Roman" pitchFamily="18" charset="0"/>
              </a:rPr>
              <a:t>results in </a:t>
            </a:r>
            <a:r>
              <a:rPr lang="en-US" dirty="0">
                <a:latin typeface="Times New Roman" pitchFamily="18" charset="0"/>
                <a:cs typeface="Times New Roman" pitchFamily="18" charset="0"/>
              </a:rPr>
              <a:t>alternating intervals of </a:t>
            </a:r>
            <a:r>
              <a:rPr lang="en-US" dirty="0">
                <a:solidFill>
                  <a:srgbClr val="FF0000"/>
                </a:solidFill>
                <a:latin typeface="Times New Roman" pitchFamily="18" charset="0"/>
                <a:cs typeface="Times New Roman" pitchFamily="18" charset="0"/>
              </a:rPr>
              <a:t>hypertension and hypotension</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181</a:t>
            </a:fld>
            <a:endParaRPr lang="en-US">
              <a:solidFill>
                <a:prstClr val="black">
                  <a:tint val="75000"/>
                </a:prstClr>
              </a:solidFill>
            </a:endParaRPr>
          </a:p>
        </p:txBody>
      </p:sp>
    </p:spTree>
    <p:extLst>
      <p:ext uri="{BB962C8B-B14F-4D97-AF65-F5344CB8AC3E}">
        <p14:creationId xmlns:p14="http://schemas.microsoft.com/office/powerpoint/2010/main" val="901989899"/>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rgbClr val="FF0000"/>
                </a:solidFill>
              </a:rPr>
              <a:t>Cardiovascular Stability</a:t>
            </a:r>
            <a:endParaRPr lang="en-US" i="1" dirty="0">
              <a:solidFill>
                <a:srgbClr val="FF0000"/>
              </a:solidFill>
            </a:endParaRPr>
          </a:p>
        </p:txBody>
      </p:sp>
      <p:sp>
        <p:nvSpPr>
          <p:cNvPr id="3" name="Content Placeholder 2"/>
          <p:cNvSpPr>
            <a:spLocks noGrp="1"/>
          </p:cNvSpPr>
          <p:nvPr>
            <p:ph idx="1"/>
          </p:nvPr>
        </p:nvSpPr>
        <p:spPr>
          <a:xfrm>
            <a:off x="152400" y="1600200"/>
            <a:ext cx="8839200" cy="4724400"/>
          </a:xfrm>
        </p:spPr>
        <p:txBody>
          <a:bodyPr>
            <a:normAutofit fontScale="92500" lnSpcReduction="10000"/>
          </a:bodyPr>
          <a:lstStyle/>
          <a:p>
            <a:pPr>
              <a:buFont typeface="Wingdings" pitchFamily="2" charset="2"/>
              <a:buChar char="q"/>
            </a:pPr>
            <a:r>
              <a:rPr lang="en-US" dirty="0" smtClean="0">
                <a:latin typeface="Times New Roman" pitchFamily="18" charset="0"/>
                <a:cs typeface="Times New Roman" pitchFamily="18" charset="0"/>
              </a:rPr>
              <a:t>Providing a modest baseline </a:t>
            </a:r>
            <a:r>
              <a:rPr lang="en-US" b="1" dirty="0" smtClean="0">
                <a:latin typeface="Times New Roman" pitchFamily="18" charset="0"/>
                <a:cs typeface="Times New Roman" pitchFamily="18" charset="0"/>
              </a:rPr>
              <a:t>level of anesthesia </a:t>
            </a:r>
            <a:r>
              <a:rPr lang="en-US" dirty="0" smtClean="0">
                <a:latin typeface="Times New Roman" pitchFamily="18" charset="0"/>
                <a:cs typeface="Times New Roman" pitchFamily="18" charset="0"/>
              </a:rPr>
              <a:t>allows supplementation with: </a:t>
            </a:r>
          </a:p>
          <a:p>
            <a:pPr lvl="1"/>
            <a:r>
              <a:rPr lang="en-US" sz="3500" dirty="0" smtClean="0">
                <a:latin typeface="Times New Roman" pitchFamily="18" charset="0"/>
                <a:cs typeface="Times New Roman" pitchFamily="18" charset="0"/>
              </a:rPr>
              <a:t>Short-acting anesthetics (e.g </a:t>
            </a:r>
            <a:r>
              <a:rPr lang="en-US" sz="3500" dirty="0" smtClean="0">
                <a:solidFill>
                  <a:srgbClr val="FF0000"/>
                </a:solidFill>
                <a:latin typeface="Times New Roman" pitchFamily="18" charset="0"/>
                <a:cs typeface="Times New Roman" pitchFamily="18" charset="0"/>
              </a:rPr>
              <a:t>propofol, remifentanil) or </a:t>
            </a:r>
          </a:p>
          <a:p>
            <a:pPr lvl="1"/>
            <a:r>
              <a:rPr lang="en-US" sz="3500" dirty="0" smtClean="0">
                <a:latin typeface="Times New Roman" pitchFamily="18" charset="0"/>
                <a:cs typeface="Times New Roman" pitchFamily="18" charset="0"/>
              </a:rPr>
              <a:t>Sympathetic antagonists (e.g </a:t>
            </a:r>
            <a:r>
              <a:rPr lang="en-US" sz="3500" dirty="0" smtClean="0">
                <a:solidFill>
                  <a:srgbClr val="FF0000"/>
                </a:solidFill>
                <a:latin typeface="Times New Roman" pitchFamily="18" charset="0"/>
                <a:cs typeface="Times New Roman" pitchFamily="18" charset="0"/>
              </a:rPr>
              <a:t>esmolol</a:t>
            </a:r>
            <a:r>
              <a:rPr lang="en-US" sz="3500" dirty="0" smtClean="0">
                <a:latin typeface="Times New Roman" pitchFamily="18" charset="0"/>
                <a:cs typeface="Times New Roman" pitchFamily="18" charset="0"/>
              </a:rPr>
              <a:t>), as needed, during periods of increased stimulation</a:t>
            </a:r>
            <a:endParaRPr lang="en-US" sz="3900" dirty="0" smtClean="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Alternatively, some anesthesia providers use regional nerve block of the </a:t>
            </a:r>
            <a:r>
              <a:rPr lang="en-US" b="1" dirty="0" smtClean="0">
                <a:latin typeface="Times New Roman" pitchFamily="18" charset="0"/>
                <a:cs typeface="Times New Roman" pitchFamily="18" charset="0"/>
              </a:rPr>
              <a:t>glossopharyngea</a:t>
            </a:r>
            <a:r>
              <a:rPr lang="en-US" dirty="0" smtClean="0">
                <a:latin typeface="Times New Roman" pitchFamily="18" charset="0"/>
                <a:cs typeface="Times New Roman" pitchFamily="18" charset="0"/>
              </a:rPr>
              <a:t>l nerve and </a:t>
            </a:r>
            <a:r>
              <a:rPr lang="en-US" b="1" dirty="0" smtClean="0">
                <a:latin typeface="Times New Roman" pitchFamily="18" charset="0"/>
                <a:cs typeface="Times New Roman" pitchFamily="18" charset="0"/>
              </a:rPr>
              <a:t>superior</a:t>
            </a:r>
            <a:r>
              <a:rPr lang="en-US"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laryngeal nerve </a:t>
            </a:r>
            <a:r>
              <a:rPr lang="en-US" dirty="0" smtClean="0">
                <a:latin typeface="Times New Roman" pitchFamily="18" charset="0"/>
                <a:cs typeface="Times New Roman" pitchFamily="18" charset="0"/>
              </a:rPr>
              <a:t>to help minimize intraoperative </a:t>
            </a:r>
            <a:r>
              <a:rPr lang="en-US" dirty="0" smtClean="0">
                <a:solidFill>
                  <a:srgbClr val="FF0000"/>
                </a:solidFill>
                <a:latin typeface="Times New Roman" pitchFamily="18" charset="0"/>
                <a:cs typeface="Times New Roman" pitchFamily="18" charset="0"/>
              </a:rPr>
              <a:t>swings in blood pressure</a:t>
            </a:r>
          </a:p>
          <a:p>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182</a:t>
            </a:fld>
            <a:endParaRPr lang="en-US">
              <a:solidFill>
                <a:prstClr val="black">
                  <a:tint val="75000"/>
                </a:prstClr>
              </a:solidFill>
            </a:endParaRPr>
          </a:p>
        </p:txBody>
      </p:sp>
    </p:spTree>
    <p:extLst>
      <p:ext uri="{BB962C8B-B14F-4D97-AF65-F5344CB8AC3E}">
        <p14:creationId xmlns:p14="http://schemas.microsoft.com/office/powerpoint/2010/main" val="455811100"/>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solidFill>
                  <a:srgbClr val="FF0000"/>
                </a:solidFill>
              </a:rPr>
              <a:t>3.Laser surgery </a:t>
            </a:r>
            <a:endParaRPr lang="en-US" i="1"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Laser is an acronym </a:t>
            </a:r>
            <a:r>
              <a:rPr lang="en-US" dirty="0" smtClean="0">
                <a:solidFill>
                  <a:srgbClr val="FF0000"/>
                </a:solidFill>
              </a:rPr>
              <a:t>for light amplified by stimulated emission of radiation</a:t>
            </a:r>
            <a:r>
              <a:rPr lang="en-US" dirty="0" smtClean="0"/>
              <a:t>.</a:t>
            </a:r>
          </a:p>
          <a:p>
            <a:r>
              <a:rPr lang="en-US" dirty="0" smtClean="0"/>
              <a:t>Laser light is an intense beam of energy capable of </a:t>
            </a:r>
            <a:r>
              <a:rPr lang="en-US" dirty="0" smtClean="0">
                <a:solidFill>
                  <a:srgbClr val="FF0000"/>
                </a:solidFill>
              </a:rPr>
              <a:t>vaporizing tissue </a:t>
            </a:r>
            <a:r>
              <a:rPr lang="en-US" dirty="0" smtClean="0"/>
              <a:t>and has various medical application but also create unique </a:t>
            </a:r>
            <a:r>
              <a:rPr lang="en-US" dirty="0" smtClean="0">
                <a:solidFill>
                  <a:srgbClr val="FF0000"/>
                </a:solidFill>
              </a:rPr>
              <a:t>hazards to patient and staff.</a:t>
            </a:r>
          </a:p>
          <a:p>
            <a:r>
              <a:rPr lang="en-US" dirty="0" smtClean="0"/>
              <a:t>Radiant energy that spans with mid range of the electro magnetic spectrum, released as </a:t>
            </a:r>
            <a:r>
              <a:rPr lang="en-US" dirty="0" smtClean="0">
                <a:solidFill>
                  <a:srgbClr val="FF0000"/>
                </a:solidFill>
              </a:rPr>
              <a:t>photons and travel as wave.</a:t>
            </a:r>
          </a:p>
          <a:p>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183</a:t>
            </a:fld>
            <a:endParaRPr lang="en-US">
              <a:solidFill>
                <a:prstClr val="black">
                  <a:tint val="75000"/>
                </a:prstClr>
              </a:solidFill>
            </a:endParaRPr>
          </a:p>
        </p:txBody>
      </p:sp>
    </p:spTree>
    <p:extLst>
      <p:ext uri="{BB962C8B-B14F-4D97-AF65-F5344CB8AC3E}">
        <p14:creationId xmlns:p14="http://schemas.microsoft.com/office/powerpoint/2010/main" val="2382461102"/>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b="1" i="1" dirty="0" smtClean="0">
                <a:solidFill>
                  <a:srgbClr val="FF0000"/>
                </a:solidFill>
              </a:rPr>
              <a:t>Laser surgery Cont,d</a:t>
            </a:r>
            <a:endParaRPr lang="en-US" b="1" i="1"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r>
              <a:rPr lang="en-US" dirty="0" smtClean="0"/>
              <a:t>The laser consists of a </a:t>
            </a:r>
            <a:r>
              <a:rPr lang="en-US" dirty="0" smtClean="0">
                <a:solidFill>
                  <a:srgbClr val="FF0000"/>
                </a:solidFill>
              </a:rPr>
              <a:t>tube with reflective mirrors </a:t>
            </a:r>
            <a:r>
              <a:rPr lang="en-US" dirty="0" smtClean="0"/>
              <a:t>at either end and an amplifying medium between them to </a:t>
            </a:r>
            <a:r>
              <a:rPr lang="en-US" dirty="0" smtClean="0">
                <a:solidFill>
                  <a:srgbClr val="FF0000"/>
                </a:solidFill>
              </a:rPr>
              <a:t>generate electron activity</a:t>
            </a:r>
            <a:r>
              <a:rPr lang="en-US" dirty="0" smtClean="0"/>
              <a:t>, resulting in the production of light</a:t>
            </a:r>
          </a:p>
          <a:p>
            <a:r>
              <a:rPr lang="en-US" dirty="0" smtClean="0"/>
              <a:t>It provides:</a:t>
            </a:r>
          </a:p>
          <a:p>
            <a:pPr lvl="1"/>
            <a:r>
              <a:rPr lang="en-US" sz="3200" dirty="0" smtClean="0"/>
              <a:t>precision in </a:t>
            </a:r>
            <a:r>
              <a:rPr lang="en-US" sz="3200" dirty="0" smtClean="0">
                <a:solidFill>
                  <a:srgbClr val="FF0000"/>
                </a:solidFill>
              </a:rPr>
              <a:t>targeting lesions</a:t>
            </a:r>
          </a:p>
          <a:p>
            <a:pPr lvl="1"/>
            <a:r>
              <a:rPr lang="en-US" sz="3200" dirty="0" smtClean="0">
                <a:solidFill>
                  <a:srgbClr val="FF0000"/>
                </a:solidFill>
              </a:rPr>
              <a:t>minimal bleeding and edema</a:t>
            </a:r>
          </a:p>
          <a:p>
            <a:pPr lvl="1"/>
            <a:r>
              <a:rPr lang="en-US" sz="3200" dirty="0" smtClean="0">
                <a:solidFill>
                  <a:srgbClr val="FF0000"/>
                </a:solidFill>
              </a:rPr>
              <a:t>preservation of surrounding structures, and </a:t>
            </a:r>
          </a:p>
          <a:p>
            <a:pPr lvl="1"/>
            <a:r>
              <a:rPr lang="en-US" sz="3200" dirty="0" smtClean="0">
                <a:solidFill>
                  <a:srgbClr val="FF0000"/>
                </a:solidFill>
              </a:rPr>
              <a:t>rapid healing.</a:t>
            </a:r>
            <a:endParaRPr lang="en-US" sz="3200" dirty="0">
              <a:solidFill>
                <a:srgbClr val="FF0000"/>
              </a:solidFill>
            </a:endParaRP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184</a:t>
            </a:fld>
            <a:endParaRPr lang="en-US">
              <a:solidFill>
                <a:prstClr val="black">
                  <a:tint val="75000"/>
                </a:prstClr>
              </a:solidFill>
            </a:endParaRPr>
          </a:p>
        </p:txBody>
      </p:sp>
    </p:spTree>
    <p:extLst>
      <p:ext uri="{BB962C8B-B14F-4D97-AF65-F5344CB8AC3E}">
        <p14:creationId xmlns:p14="http://schemas.microsoft.com/office/powerpoint/2010/main" val="1042416278"/>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Laser</a:t>
            </a:r>
            <a:r>
              <a:rPr lang="en-US" dirty="0" smtClean="0">
                <a:solidFill>
                  <a:srgbClr val="FF0000"/>
                </a:solidFill>
              </a:rPr>
              <a:t> </a:t>
            </a:r>
            <a:r>
              <a:rPr lang="en-US" b="1" dirty="0" smtClean="0">
                <a:solidFill>
                  <a:srgbClr val="FF0000"/>
                </a:solidFill>
              </a:rPr>
              <a:t>Risky and Precautions</a:t>
            </a:r>
            <a:r>
              <a:rPr lang="en-US" dirty="0" smtClean="0">
                <a:solidFill>
                  <a:srgbClr val="FF0000"/>
                </a:solidFill>
              </a:rPr>
              <a:t> </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A misdirected laser beam may cause </a:t>
            </a:r>
            <a:r>
              <a:rPr lang="en-US" dirty="0" smtClean="0">
                <a:solidFill>
                  <a:srgbClr val="FF0000"/>
                </a:solidFill>
              </a:rPr>
              <a:t>injury to a patient or to unprotected Or personnel</a:t>
            </a:r>
            <a:r>
              <a:rPr lang="en-US" dirty="0" smtClean="0"/>
              <a:t>.</a:t>
            </a:r>
          </a:p>
          <a:p>
            <a:r>
              <a:rPr lang="en-US" dirty="0" smtClean="0"/>
              <a:t>The eyes are especially vulnerable</a:t>
            </a:r>
          </a:p>
          <a:p>
            <a:pPr>
              <a:buFont typeface="Wingdings" pitchFamily="2" charset="2"/>
              <a:buChar char="Ø"/>
            </a:pPr>
            <a:r>
              <a:rPr lang="en-US" dirty="0" smtClean="0"/>
              <a:t>all personnel should wear laser-specific </a:t>
            </a:r>
            <a:r>
              <a:rPr lang="en-US" dirty="0" smtClean="0">
                <a:solidFill>
                  <a:srgbClr val="FF0000"/>
                </a:solidFill>
              </a:rPr>
              <a:t>eye goggles</a:t>
            </a:r>
          </a:p>
          <a:p>
            <a:r>
              <a:rPr lang="en-US" dirty="0" smtClean="0"/>
              <a:t>The eyes of a patient undergoing laser treatment must be protected by taping them shut, followed by the application of </a:t>
            </a:r>
            <a:r>
              <a:rPr lang="en-US" dirty="0" smtClean="0">
                <a:solidFill>
                  <a:srgbClr val="FF0000"/>
                </a:solidFill>
              </a:rPr>
              <a:t>wet gauze pads and a metal shield </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185</a:t>
            </a:fld>
            <a:endParaRPr lang="en-US">
              <a:solidFill>
                <a:prstClr val="black">
                  <a:tint val="75000"/>
                </a:prstClr>
              </a:solidFill>
            </a:endParaRPr>
          </a:p>
        </p:txBody>
      </p:sp>
    </p:spTree>
    <p:extLst>
      <p:ext uri="{BB962C8B-B14F-4D97-AF65-F5344CB8AC3E}">
        <p14:creationId xmlns:p14="http://schemas.microsoft.com/office/powerpoint/2010/main" val="4101948491"/>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Laser</a:t>
            </a:r>
            <a:r>
              <a:rPr lang="en-US" dirty="0" smtClean="0"/>
              <a:t> </a:t>
            </a:r>
            <a:r>
              <a:rPr lang="en-US" b="1" dirty="0" smtClean="0"/>
              <a:t>Risky and Precautions</a:t>
            </a:r>
            <a:r>
              <a:rPr lang="en-US" dirty="0" smtClean="0"/>
              <a:t> </a:t>
            </a:r>
            <a:br>
              <a:rPr lang="en-US" dirty="0" smtClean="0"/>
            </a:br>
            <a:r>
              <a:rPr lang="en-US" b="1" dirty="0" smtClean="0"/>
              <a:t>Cont,d</a:t>
            </a:r>
            <a:endParaRPr lang="en-US" b="1" dirty="0"/>
          </a:p>
        </p:txBody>
      </p:sp>
      <p:sp>
        <p:nvSpPr>
          <p:cNvPr id="3" name="Content Placeholder 2"/>
          <p:cNvSpPr>
            <a:spLocks noGrp="1"/>
          </p:cNvSpPr>
          <p:nvPr>
            <p:ph idx="1"/>
          </p:nvPr>
        </p:nvSpPr>
        <p:spPr/>
        <p:txBody>
          <a:bodyPr>
            <a:normAutofit lnSpcReduction="10000"/>
          </a:bodyPr>
          <a:lstStyle/>
          <a:p>
            <a:r>
              <a:rPr lang="en-US" dirty="0" smtClean="0"/>
              <a:t>Laser radiation increases the </a:t>
            </a:r>
            <a:r>
              <a:rPr lang="en-US" dirty="0" smtClean="0">
                <a:solidFill>
                  <a:srgbClr val="FF0000"/>
                </a:solidFill>
              </a:rPr>
              <a:t>temperature of absorbent material, and </a:t>
            </a:r>
          </a:p>
          <a:p>
            <a:pPr>
              <a:buFont typeface="Wingdings" pitchFamily="2" charset="2"/>
              <a:buChar char="Ø"/>
            </a:pPr>
            <a:r>
              <a:rPr lang="en-US" dirty="0" smtClean="0"/>
              <a:t>flammable objects such as </a:t>
            </a:r>
            <a:r>
              <a:rPr lang="en-US" dirty="0" smtClean="0">
                <a:solidFill>
                  <a:srgbClr val="FF0000"/>
                </a:solidFill>
              </a:rPr>
              <a:t>surgical drapes must be kept away from the path of the laser beam</a:t>
            </a:r>
          </a:p>
          <a:p>
            <a:r>
              <a:rPr lang="en-US" dirty="0" smtClean="0">
                <a:solidFill>
                  <a:srgbClr val="FF0000"/>
                </a:solidFill>
              </a:rPr>
              <a:t>Laser smoke </a:t>
            </a:r>
            <a:r>
              <a:rPr lang="en-US" dirty="0" smtClean="0"/>
              <a:t>plumes may cause </a:t>
            </a:r>
            <a:r>
              <a:rPr lang="en-US" dirty="0" smtClean="0">
                <a:solidFill>
                  <a:srgbClr val="FF0000"/>
                </a:solidFill>
              </a:rPr>
              <a:t>damage to the lungs, with interstitial pneumonia</a:t>
            </a:r>
          </a:p>
          <a:p>
            <a:pPr>
              <a:buFont typeface="Wingdings" pitchFamily="2" charset="2"/>
              <a:buChar char="Ø"/>
            </a:pPr>
            <a:r>
              <a:rPr lang="en-US" dirty="0" smtClean="0"/>
              <a:t>The use of specially designed surgical masks is remarkable</a:t>
            </a:r>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186</a:t>
            </a:fld>
            <a:endParaRPr lang="en-US">
              <a:solidFill>
                <a:prstClr val="black">
                  <a:tint val="75000"/>
                </a:prstClr>
              </a:solidFill>
            </a:endParaRPr>
          </a:p>
        </p:txBody>
      </p:sp>
    </p:spTree>
    <p:extLst>
      <p:ext uri="{BB962C8B-B14F-4D97-AF65-F5344CB8AC3E}">
        <p14:creationId xmlns:p14="http://schemas.microsoft.com/office/powerpoint/2010/main" val="1267651863"/>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b="1" dirty="0" smtClean="0">
                <a:solidFill>
                  <a:srgbClr val="FF0000"/>
                </a:solidFill>
              </a:rPr>
              <a:t>Laser</a:t>
            </a:r>
            <a:r>
              <a:rPr lang="en-US" dirty="0" smtClean="0">
                <a:solidFill>
                  <a:srgbClr val="FF0000"/>
                </a:solidFill>
              </a:rPr>
              <a:t> </a:t>
            </a:r>
            <a:r>
              <a:rPr lang="en-US" b="1" dirty="0" smtClean="0">
                <a:solidFill>
                  <a:srgbClr val="FF0000"/>
                </a:solidFill>
              </a:rPr>
              <a:t>Risky and Precautions</a:t>
            </a:r>
            <a:r>
              <a:rPr lang="en-US" dirty="0" smtClean="0">
                <a:solidFill>
                  <a:srgbClr val="FF0000"/>
                </a:solidFill>
              </a:rPr>
              <a:t> </a:t>
            </a:r>
            <a:br>
              <a:rPr lang="en-US" dirty="0" smtClean="0">
                <a:solidFill>
                  <a:srgbClr val="FF0000"/>
                </a:solidFill>
              </a:rPr>
            </a:br>
            <a:r>
              <a:rPr lang="en-US" b="1" dirty="0" smtClean="0">
                <a:solidFill>
                  <a:srgbClr val="FF0000"/>
                </a:solidFill>
              </a:rPr>
              <a:t>Cont,d</a:t>
            </a:r>
            <a:endParaRPr lang="en-US" dirty="0">
              <a:solidFill>
                <a:srgbClr val="FF0000"/>
              </a:solidFill>
            </a:endParaRPr>
          </a:p>
        </p:txBody>
      </p:sp>
      <p:sp>
        <p:nvSpPr>
          <p:cNvPr id="3" name="Content Placeholder 2"/>
          <p:cNvSpPr>
            <a:spLocks noGrp="1"/>
          </p:cNvSpPr>
          <p:nvPr>
            <p:ph idx="1"/>
          </p:nvPr>
        </p:nvSpPr>
        <p:spPr>
          <a:xfrm>
            <a:off x="228600" y="1524000"/>
            <a:ext cx="8763000" cy="5105400"/>
          </a:xfrm>
        </p:spPr>
        <p:txBody>
          <a:bodyPr>
            <a:normAutofit/>
          </a:bodyPr>
          <a:lstStyle/>
          <a:p>
            <a:r>
              <a:rPr lang="en-US" sz="3600" dirty="0">
                <a:latin typeface="Times New Roman" pitchFamily="18" charset="0"/>
                <a:cs typeface="Times New Roman" pitchFamily="18" charset="0"/>
              </a:rPr>
              <a:t>The </a:t>
            </a:r>
            <a:r>
              <a:rPr lang="en-US" sz="3600" dirty="0">
                <a:solidFill>
                  <a:srgbClr val="FF0000"/>
                </a:solidFill>
                <a:latin typeface="Times New Roman" pitchFamily="18" charset="0"/>
                <a:cs typeface="Times New Roman" pitchFamily="18" charset="0"/>
              </a:rPr>
              <a:t>greatest concern </a:t>
            </a:r>
            <a:r>
              <a:rPr lang="en-US" sz="3600" dirty="0">
                <a:latin typeface="Times New Roman" pitchFamily="18" charset="0"/>
                <a:cs typeface="Times New Roman" pitchFamily="18" charset="0"/>
              </a:rPr>
              <a:t>during laser </a:t>
            </a:r>
            <a:r>
              <a:rPr lang="en-US" sz="3600" dirty="0" smtClean="0">
                <a:latin typeface="Times New Roman" pitchFamily="18" charset="0"/>
                <a:cs typeface="Times New Roman" pitchFamily="18" charset="0"/>
              </a:rPr>
              <a:t>airway surgery </a:t>
            </a:r>
            <a:r>
              <a:rPr lang="en-US" sz="3600" dirty="0">
                <a:latin typeface="Times New Roman" pitchFamily="18" charset="0"/>
                <a:cs typeface="Times New Roman" pitchFamily="18" charset="0"/>
              </a:rPr>
              <a:t>is an </a:t>
            </a:r>
            <a:r>
              <a:rPr lang="en-US" sz="3600" b="1" dirty="0">
                <a:latin typeface="Times New Roman" pitchFamily="18" charset="0"/>
                <a:cs typeface="Times New Roman" pitchFamily="18" charset="0"/>
              </a:rPr>
              <a:t>endotracheal tube </a:t>
            </a:r>
            <a:r>
              <a:rPr lang="en-US" sz="3600" b="1" dirty="0" smtClean="0">
                <a:latin typeface="Times New Roman" pitchFamily="18" charset="0"/>
                <a:cs typeface="Times New Roman" pitchFamily="18" charset="0"/>
              </a:rPr>
              <a:t>fire</a:t>
            </a:r>
            <a:r>
              <a:rPr lang="en-US" sz="3600" dirty="0" smtClean="0">
                <a:latin typeface="Times New Roman" pitchFamily="18" charset="0"/>
                <a:cs typeface="Times New Roman" pitchFamily="18" charset="0"/>
              </a:rPr>
              <a:t>.</a:t>
            </a:r>
          </a:p>
          <a:p>
            <a:r>
              <a:rPr lang="en-US" sz="3600" dirty="0" smtClean="0">
                <a:latin typeface="Times New Roman" pitchFamily="18" charset="0"/>
                <a:cs typeface="Times New Roman" pitchFamily="18" charset="0"/>
              </a:rPr>
              <a:t>All standard polyvinyl chloride (Pvc) endotracheal tubes are </a:t>
            </a:r>
            <a:r>
              <a:rPr lang="en-US" sz="3600" dirty="0" smtClean="0">
                <a:solidFill>
                  <a:srgbClr val="FF0000"/>
                </a:solidFill>
                <a:latin typeface="Times New Roman" pitchFamily="18" charset="0"/>
                <a:cs typeface="Times New Roman" pitchFamily="18" charset="0"/>
              </a:rPr>
              <a:t>flammable</a:t>
            </a:r>
            <a:r>
              <a:rPr lang="en-US" sz="3600" dirty="0" smtClean="0">
                <a:latin typeface="Times New Roman" pitchFamily="18" charset="0"/>
                <a:cs typeface="Times New Roman" pitchFamily="18" charset="0"/>
              </a:rPr>
              <a:t>, and </a:t>
            </a:r>
          </a:p>
          <a:p>
            <a:pPr>
              <a:buFont typeface="Wingdings" pitchFamily="2" charset="2"/>
              <a:buChar char="Ø"/>
            </a:pPr>
            <a:r>
              <a:rPr lang="en-US" sz="3600" dirty="0" smtClean="0">
                <a:latin typeface="Times New Roman" pitchFamily="18" charset="0"/>
                <a:cs typeface="Times New Roman" pitchFamily="18" charset="0"/>
              </a:rPr>
              <a:t>can </a:t>
            </a:r>
            <a:r>
              <a:rPr lang="en-US" sz="3600" dirty="0" smtClean="0">
                <a:solidFill>
                  <a:srgbClr val="FF0000"/>
                </a:solidFill>
                <a:latin typeface="Times New Roman" pitchFamily="18" charset="0"/>
                <a:cs typeface="Times New Roman" pitchFamily="18" charset="0"/>
              </a:rPr>
              <a:t>ignite and vaporize </a:t>
            </a:r>
            <a:r>
              <a:rPr lang="en-US" sz="3600" dirty="0" smtClean="0">
                <a:latin typeface="Times New Roman" pitchFamily="18" charset="0"/>
                <a:cs typeface="Times New Roman" pitchFamily="18" charset="0"/>
              </a:rPr>
              <a:t>when in contact with the </a:t>
            </a:r>
            <a:r>
              <a:rPr lang="en-US" sz="3600" dirty="0" smtClean="0">
                <a:solidFill>
                  <a:srgbClr val="FF0000"/>
                </a:solidFill>
                <a:latin typeface="Times New Roman" pitchFamily="18" charset="0"/>
                <a:cs typeface="Times New Roman" pitchFamily="18" charset="0"/>
              </a:rPr>
              <a:t>laser beam</a:t>
            </a:r>
          </a:p>
          <a:p>
            <a:pPr>
              <a:buNone/>
            </a:pPr>
            <a:endParaRPr lang="en-US"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187</a:t>
            </a:fld>
            <a:endParaRPr lang="en-US">
              <a:solidFill>
                <a:prstClr val="black">
                  <a:tint val="75000"/>
                </a:prstClr>
              </a:solidFill>
            </a:endParaRPr>
          </a:p>
        </p:txBody>
      </p:sp>
    </p:spTree>
    <p:extLst>
      <p:ext uri="{BB962C8B-B14F-4D97-AF65-F5344CB8AC3E}">
        <p14:creationId xmlns:p14="http://schemas.microsoft.com/office/powerpoint/2010/main" val="2175613284"/>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Laser</a:t>
            </a:r>
            <a:r>
              <a:rPr lang="en-US" dirty="0" smtClean="0">
                <a:solidFill>
                  <a:srgbClr val="FF0000"/>
                </a:solidFill>
              </a:rPr>
              <a:t> </a:t>
            </a:r>
            <a:r>
              <a:rPr lang="en-US" b="1" dirty="0" smtClean="0">
                <a:solidFill>
                  <a:srgbClr val="FF0000"/>
                </a:solidFill>
              </a:rPr>
              <a:t>Risky and Precautions</a:t>
            </a:r>
            <a:r>
              <a:rPr lang="en-US" dirty="0" smtClean="0">
                <a:solidFill>
                  <a:srgbClr val="FF0000"/>
                </a:solidFill>
              </a:rPr>
              <a:t> </a:t>
            </a:r>
            <a:br>
              <a:rPr lang="en-US" dirty="0" smtClean="0">
                <a:solidFill>
                  <a:srgbClr val="FF0000"/>
                </a:solidFill>
              </a:rPr>
            </a:br>
            <a:r>
              <a:rPr lang="en-US" b="1" dirty="0" smtClean="0">
                <a:solidFill>
                  <a:srgbClr val="FF0000"/>
                </a:solidFill>
              </a:rPr>
              <a:t>Cont,d</a:t>
            </a:r>
            <a:endParaRPr lang="en-US" dirty="0">
              <a:solidFill>
                <a:srgbClr val="FF0000"/>
              </a:solidFill>
            </a:endParaRPr>
          </a:p>
        </p:txBody>
      </p:sp>
      <p:sp>
        <p:nvSpPr>
          <p:cNvPr id="3" name="Content Placeholder 2"/>
          <p:cNvSpPr>
            <a:spLocks noGrp="1"/>
          </p:cNvSpPr>
          <p:nvPr>
            <p:ph idx="1"/>
          </p:nvPr>
        </p:nvSpPr>
        <p:spPr/>
        <p:txBody>
          <a:bodyPr>
            <a:normAutofit fontScale="85000" lnSpcReduction="20000"/>
          </a:bodyPr>
          <a:lstStyle/>
          <a:p>
            <a:r>
              <a:rPr lang="en-US" dirty="0" smtClean="0">
                <a:latin typeface="Times New Roman" pitchFamily="18" charset="0"/>
                <a:cs typeface="Times New Roman" pitchFamily="18" charset="0"/>
              </a:rPr>
              <a:t>Minimized risk  by using a technique of ventilation that does not involve a flammable tube or catheter, For example:</a:t>
            </a:r>
          </a:p>
          <a:p>
            <a:pPr lvl="1"/>
            <a:r>
              <a:rPr lang="en-US" sz="3200" dirty="0" smtClean="0">
                <a:solidFill>
                  <a:srgbClr val="FF0000"/>
                </a:solidFill>
                <a:latin typeface="Times New Roman" pitchFamily="18" charset="0"/>
                <a:cs typeface="Times New Roman" pitchFamily="18" charset="0"/>
              </a:rPr>
              <a:t>Intermittent apnea or jet ventilation through the laryngoscope side port  </a:t>
            </a:r>
          </a:p>
          <a:p>
            <a:pPr lvl="1"/>
            <a:r>
              <a:rPr lang="en-US" sz="3200" dirty="0" smtClean="0">
                <a:latin typeface="Times New Roman" pitchFamily="18" charset="0"/>
                <a:cs typeface="Times New Roman" pitchFamily="18" charset="0"/>
              </a:rPr>
              <a:t>laser resistant endotracheal tube and lowering the fraction of inspired oxygen (ideally, as close </a:t>
            </a:r>
            <a:r>
              <a:rPr lang="en-US" sz="3200" dirty="0" smtClean="0">
                <a:solidFill>
                  <a:srgbClr val="FF0000"/>
                </a:solidFill>
                <a:latin typeface="Times New Roman" pitchFamily="18" charset="0"/>
                <a:cs typeface="Times New Roman" pitchFamily="18" charset="0"/>
              </a:rPr>
              <a:t>to 21% as possible, consistent with adequate tissue </a:t>
            </a:r>
            <a:r>
              <a:rPr lang="en-US" sz="3200" dirty="0" smtClean="0">
                <a:latin typeface="Times New Roman" pitchFamily="18" charset="0"/>
                <a:cs typeface="Times New Roman" pitchFamily="18" charset="0"/>
              </a:rPr>
              <a:t>oxygenation</a:t>
            </a:r>
            <a:r>
              <a:rPr lang="en-US" dirty="0" smtClean="0">
                <a:latin typeface="Times New Roman" pitchFamily="18" charset="0"/>
                <a:cs typeface="Times New Roman" pitchFamily="18" charset="0"/>
              </a:rPr>
              <a:t>, </a:t>
            </a:r>
          </a:p>
          <a:p>
            <a:pPr>
              <a:buFont typeface="Wingdings" pitchFamily="2" charset="2"/>
              <a:buChar char="v"/>
            </a:pPr>
            <a:r>
              <a:rPr lang="en-US" dirty="0" smtClean="0">
                <a:latin typeface="Times New Roman" pitchFamily="18" charset="0"/>
                <a:cs typeface="Times New Roman" pitchFamily="18" charset="0"/>
              </a:rPr>
              <a:t>Special ETT for laser surgery have manufactured:</a:t>
            </a:r>
          </a:p>
          <a:p>
            <a:pPr>
              <a:buFont typeface="Wingdings" pitchFamily="2" charset="2"/>
              <a:buChar char="Ø"/>
            </a:pPr>
            <a:r>
              <a:rPr lang="en-US" b="1" dirty="0" smtClean="0">
                <a:latin typeface="Times New Roman" pitchFamily="18" charset="0"/>
                <a:cs typeface="Times New Roman" pitchFamily="18" charset="0"/>
              </a:rPr>
              <a:t>Red rubber endotracheal tubes; </a:t>
            </a:r>
            <a:r>
              <a:rPr lang="en-US" dirty="0" smtClean="0">
                <a:solidFill>
                  <a:srgbClr val="FF0000"/>
                </a:solidFill>
                <a:latin typeface="Times New Roman" pitchFamily="18" charset="0"/>
                <a:cs typeface="Times New Roman" pitchFamily="18" charset="0"/>
              </a:rPr>
              <a:t>deflect the laser beam</a:t>
            </a:r>
            <a:endParaRPr lang="en-US" b="1" dirty="0">
              <a:solidFill>
                <a:srgbClr val="FF0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188</a:t>
            </a:fld>
            <a:endParaRPr lang="en-US">
              <a:solidFill>
                <a:prstClr val="black">
                  <a:tint val="75000"/>
                </a:prstClr>
              </a:solidFill>
            </a:endParaRPr>
          </a:p>
        </p:txBody>
      </p:sp>
    </p:spTree>
    <p:extLst>
      <p:ext uri="{BB962C8B-B14F-4D97-AF65-F5344CB8AC3E}">
        <p14:creationId xmlns:p14="http://schemas.microsoft.com/office/powerpoint/2010/main" val="143329817"/>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Laser</a:t>
            </a:r>
            <a:r>
              <a:rPr lang="en-US" dirty="0" smtClean="0">
                <a:solidFill>
                  <a:srgbClr val="FF0000"/>
                </a:solidFill>
              </a:rPr>
              <a:t> </a:t>
            </a:r>
            <a:r>
              <a:rPr lang="en-US" b="1" dirty="0" smtClean="0">
                <a:solidFill>
                  <a:srgbClr val="FF0000"/>
                </a:solidFill>
              </a:rPr>
              <a:t>Risky and Precautions</a:t>
            </a:r>
            <a:r>
              <a:rPr lang="en-US" dirty="0" smtClean="0">
                <a:solidFill>
                  <a:srgbClr val="FF0000"/>
                </a:solidFill>
              </a:rPr>
              <a:t> </a:t>
            </a:r>
            <a:br>
              <a:rPr lang="en-US" dirty="0" smtClean="0">
                <a:solidFill>
                  <a:srgbClr val="FF0000"/>
                </a:solidFill>
              </a:rPr>
            </a:br>
            <a:r>
              <a:rPr lang="en-US" b="1" dirty="0" smtClean="0">
                <a:solidFill>
                  <a:srgbClr val="FF0000"/>
                </a:solidFill>
              </a:rPr>
              <a:t>Cont,d</a:t>
            </a:r>
            <a:endParaRPr lang="en-US" b="1" dirty="0">
              <a:solidFill>
                <a:srgbClr val="FF0000"/>
              </a:solidFill>
            </a:endParaRPr>
          </a:p>
        </p:txBody>
      </p:sp>
      <p:sp>
        <p:nvSpPr>
          <p:cNvPr id="3" name="Content Placeholder 2"/>
          <p:cNvSpPr>
            <a:spLocks noGrp="1"/>
          </p:cNvSpPr>
          <p:nvPr>
            <p:ph idx="1"/>
          </p:nvPr>
        </p:nvSpPr>
        <p:spPr/>
        <p:txBody>
          <a:bodyPr>
            <a:normAutofit fontScale="92500"/>
          </a:bodyPr>
          <a:lstStyle/>
          <a:p>
            <a:r>
              <a:rPr lang="en-US" dirty="0" smtClean="0">
                <a:latin typeface="Times New Roman" pitchFamily="18" charset="0"/>
                <a:cs typeface="Times New Roman" pitchFamily="18" charset="0"/>
              </a:rPr>
              <a:t>Both N</a:t>
            </a:r>
            <a:r>
              <a:rPr lang="en-US" baseline="-25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O and oxygen support combustion. </a:t>
            </a:r>
          </a:p>
          <a:p>
            <a:pPr>
              <a:buFont typeface="Wingdings" pitchFamily="2" charset="2"/>
              <a:buChar char="Ø"/>
            </a:pPr>
            <a:r>
              <a:rPr lang="en-US" dirty="0" smtClean="0">
                <a:latin typeface="Times New Roman" pitchFamily="18" charset="0"/>
                <a:cs typeface="Times New Roman" pitchFamily="18" charset="0"/>
              </a:rPr>
              <a:t>The primary gas for anesthetic maintenance should consist of </a:t>
            </a:r>
          </a:p>
          <a:p>
            <a:pPr lvl="1">
              <a:buFont typeface="Wingdings" pitchFamily="2" charset="2"/>
              <a:buChar char="Ø"/>
            </a:pPr>
            <a:r>
              <a:rPr lang="en-US" sz="3800" b="1" dirty="0" smtClean="0">
                <a:latin typeface="Times New Roman" pitchFamily="18" charset="0"/>
                <a:cs typeface="Times New Roman" pitchFamily="18" charset="0"/>
              </a:rPr>
              <a:t>blended air and oxygen or and oxygen</a:t>
            </a:r>
          </a:p>
          <a:p>
            <a:r>
              <a:rPr lang="en-US" dirty="0" smtClean="0">
                <a:latin typeface="Times New Roman" pitchFamily="18" charset="0"/>
                <a:cs typeface="Times New Roman" pitchFamily="18" charset="0"/>
              </a:rPr>
              <a:t>Monitor by pulse oximetry should be used at all times</a:t>
            </a:r>
          </a:p>
          <a:p>
            <a:pPr>
              <a:buFont typeface="Wingdings" pitchFamily="2" charset="2"/>
              <a:buChar char="Ø"/>
            </a:pPr>
            <a:r>
              <a:rPr lang="en-US" dirty="0" smtClean="0">
                <a:latin typeface="Times New Roman" pitchFamily="18" charset="0"/>
                <a:cs typeface="Times New Roman" pitchFamily="18" charset="0"/>
              </a:rPr>
              <a:t>Nitrous oxide supports combustion and should be avoided.(?)</a:t>
            </a: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189</a:t>
            </a:fld>
            <a:endParaRPr lang="en-US">
              <a:solidFill>
                <a:prstClr val="black">
                  <a:tint val="75000"/>
                </a:prstClr>
              </a:solidFill>
            </a:endParaRPr>
          </a:p>
        </p:txBody>
      </p:sp>
    </p:spTree>
    <p:extLst>
      <p:ext uri="{BB962C8B-B14F-4D97-AF65-F5344CB8AC3E}">
        <p14:creationId xmlns:p14="http://schemas.microsoft.com/office/powerpoint/2010/main" val="9826708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Airway </a:t>
            </a:r>
            <a:r>
              <a:rPr lang="en-US" dirty="0" smtClean="0"/>
              <a:t>Fires</a:t>
            </a:r>
            <a:endParaRPr lang="en-US" dirty="0"/>
          </a:p>
        </p:txBody>
      </p:sp>
      <p:sp>
        <p:nvSpPr>
          <p:cNvPr id="3" name="Content Placeholder 2"/>
          <p:cNvSpPr>
            <a:spLocks noGrp="1"/>
          </p:cNvSpPr>
          <p:nvPr>
            <p:ph idx="1"/>
          </p:nvPr>
        </p:nvSpPr>
        <p:spPr/>
        <p:txBody>
          <a:bodyPr>
            <a:normAutofit/>
          </a:bodyPr>
          <a:lstStyle/>
          <a:p>
            <a:r>
              <a:rPr lang="en-US" dirty="0" smtClean="0"/>
              <a:t>If </a:t>
            </a:r>
            <a:r>
              <a:rPr lang="en-US" dirty="0"/>
              <a:t>an airway fire occurs </a:t>
            </a:r>
            <a:endParaRPr lang="en-US" dirty="0" smtClean="0"/>
          </a:p>
          <a:p>
            <a:r>
              <a:rPr lang="en-US" dirty="0" smtClean="0"/>
              <a:t>1</a:t>
            </a:r>
            <a:r>
              <a:rPr lang="en-US" dirty="0"/>
              <a:t>) disconnect the circuit </a:t>
            </a:r>
            <a:endParaRPr lang="en-US" dirty="0" smtClean="0"/>
          </a:p>
          <a:p>
            <a:r>
              <a:rPr lang="en-US" dirty="0" smtClean="0"/>
              <a:t>2</a:t>
            </a:r>
            <a:r>
              <a:rPr lang="en-US" dirty="0"/>
              <a:t>) remove the ETT </a:t>
            </a:r>
            <a:r>
              <a:rPr lang="en-US" dirty="0" smtClean="0"/>
              <a:t>and</a:t>
            </a:r>
          </a:p>
          <a:p>
            <a:r>
              <a:rPr lang="en-US" dirty="0" smtClean="0"/>
              <a:t> </a:t>
            </a:r>
            <a:r>
              <a:rPr lang="en-US" dirty="0"/>
              <a:t>3) if the fire continues, flood the field with saline</a:t>
            </a:r>
            <a:r>
              <a:rPr lang="en-US" dirty="0" smtClean="0"/>
              <a:t>.</a:t>
            </a:r>
          </a:p>
          <a:p>
            <a:r>
              <a:rPr lang="en-US" dirty="0" smtClean="0"/>
              <a:t> </a:t>
            </a:r>
            <a:r>
              <a:rPr lang="en-US" dirty="0"/>
              <a:t>Direct examination with bronchoscopy is indicated, followed by </a:t>
            </a:r>
            <a:r>
              <a:rPr lang="en-US" dirty="0" err="1"/>
              <a:t>reintubation</a:t>
            </a:r>
            <a:r>
              <a:rPr lang="en-US" dirty="0"/>
              <a:t> following assessment of damage.</a:t>
            </a:r>
          </a:p>
          <a:p>
            <a:endParaRPr lang="en-US" dirty="0"/>
          </a:p>
          <a:p>
            <a:r>
              <a:rPr lang="en-US" dirty="0"/>
              <a:t>All OR personnel should wear special glasses and both special masks and a smoke evacuator should be used.</a:t>
            </a:r>
          </a:p>
          <a:p>
            <a:endParaRPr lang="en-US" dirty="0"/>
          </a:p>
        </p:txBody>
      </p:sp>
    </p:spTree>
    <p:extLst>
      <p:ext uri="{BB962C8B-B14F-4D97-AF65-F5344CB8AC3E}">
        <p14:creationId xmlns:p14="http://schemas.microsoft.com/office/powerpoint/2010/main" val="3585107592"/>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Laser</a:t>
            </a:r>
            <a:r>
              <a:rPr lang="en-US" dirty="0" smtClean="0">
                <a:solidFill>
                  <a:srgbClr val="FF0000"/>
                </a:solidFill>
              </a:rPr>
              <a:t> </a:t>
            </a:r>
            <a:r>
              <a:rPr lang="en-US" b="1" dirty="0" smtClean="0">
                <a:solidFill>
                  <a:srgbClr val="FF0000"/>
                </a:solidFill>
              </a:rPr>
              <a:t>Risky and Precautions</a:t>
            </a:r>
            <a:r>
              <a:rPr lang="en-US" dirty="0" smtClean="0">
                <a:solidFill>
                  <a:srgbClr val="FF0000"/>
                </a:solidFill>
              </a:rPr>
              <a:t> </a:t>
            </a:r>
            <a:br>
              <a:rPr lang="en-US" dirty="0" smtClean="0">
                <a:solidFill>
                  <a:srgbClr val="FF0000"/>
                </a:solidFill>
              </a:rPr>
            </a:br>
            <a:r>
              <a:rPr lang="en-US" b="1" dirty="0" smtClean="0">
                <a:solidFill>
                  <a:srgbClr val="FF0000"/>
                </a:solidFill>
              </a:rPr>
              <a:t>Cont,d</a:t>
            </a:r>
            <a:endParaRPr lang="en-US" b="1" dirty="0">
              <a:solidFill>
                <a:srgbClr val="FF0000"/>
              </a:solidFill>
            </a:endParaRPr>
          </a:p>
        </p:txBody>
      </p:sp>
      <p:sp>
        <p:nvSpPr>
          <p:cNvPr id="3" name="Content Placeholder 2"/>
          <p:cNvSpPr>
            <a:spLocks noGrp="1"/>
          </p:cNvSpPr>
          <p:nvPr>
            <p:ph idx="1"/>
          </p:nvPr>
        </p:nvSpPr>
        <p:spPr>
          <a:xfrm>
            <a:off x="152400" y="1447800"/>
            <a:ext cx="8839200" cy="5181600"/>
          </a:xfrm>
        </p:spPr>
        <p:txBody>
          <a:bodyPr>
            <a:normAutofit/>
          </a:bodyPr>
          <a:lstStyle/>
          <a:p>
            <a:r>
              <a:rPr lang="en-US" dirty="0">
                <a:latin typeface="Times New Roman" pitchFamily="18" charset="0"/>
                <a:cs typeface="Times New Roman" pitchFamily="18" charset="0"/>
              </a:rPr>
              <a:t>Inspired oxygen concentration should be as </a:t>
            </a:r>
            <a:r>
              <a:rPr lang="en-US" dirty="0" smtClean="0">
                <a:latin typeface="Times New Roman" pitchFamily="18" charset="0"/>
                <a:cs typeface="Times New Roman" pitchFamily="18" charset="0"/>
              </a:rPr>
              <a:t>low as </a:t>
            </a:r>
            <a:r>
              <a:rPr lang="en-US" dirty="0">
                <a:latin typeface="Times New Roman" pitchFamily="18" charset="0"/>
                <a:cs typeface="Times New Roman" pitchFamily="18" charset="0"/>
              </a:rPr>
              <a:t>possible by utilizing air in the inspired </a:t>
            </a:r>
            <a:r>
              <a:rPr lang="en-US" dirty="0" smtClean="0">
                <a:latin typeface="Times New Roman" pitchFamily="18" charset="0"/>
                <a:cs typeface="Times New Roman" pitchFamily="18" charset="0"/>
              </a:rPr>
              <a:t>gas mixture </a:t>
            </a:r>
            <a:r>
              <a:rPr lang="en-US" dirty="0">
                <a:latin typeface="Times New Roman" pitchFamily="18" charset="0"/>
                <a:cs typeface="Times New Roman" pitchFamily="18" charset="0"/>
              </a:rPr>
              <a:t>(many patients tolerate an </a:t>
            </a:r>
            <a:r>
              <a:rPr lang="en-US" dirty="0" smtClean="0">
                <a:latin typeface="Times New Roman" pitchFamily="18" charset="0"/>
                <a:cs typeface="Times New Roman" pitchFamily="18" charset="0"/>
              </a:rPr>
              <a:t>Fio2 </a:t>
            </a:r>
            <a:r>
              <a:rPr lang="en-US" dirty="0">
                <a:latin typeface="Times New Roman" pitchFamily="18" charset="0"/>
                <a:cs typeface="Times New Roman" pitchFamily="18" charset="0"/>
              </a:rPr>
              <a:t>of 21</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p>
            <a:r>
              <a:rPr lang="en-US" dirty="0" smtClean="0">
                <a:latin typeface="Times New Roman" pitchFamily="18" charset="0"/>
                <a:cs typeface="Times New Roman" pitchFamily="18" charset="0"/>
              </a:rPr>
              <a:t>Some </a:t>
            </a:r>
            <a:r>
              <a:rPr lang="en-US" dirty="0">
                <a:latin typeface="Times New Roman" pitchFamily="18" charset="0"/>
                <a:cs typeface="Times New Roman" pitchFamily="18" charset="0"/>
              </a:rPr>
              <a:t>practitioners add </a:t>
            </a:r>
            <a:r>
              <a:rPr lang="en-US" dirty="0" smtClean="0">
                <a:solidFill>
                  <a:srgbClr val="FF0000"/>
                </a:solidFill>
                <a:latin typeface="Times New Roman" pitchFamily="18" charset="0"/>
                <a:cs typeface="Times New Roman" pitchFamily="18" charset="0"/>
              </a:rPr>
              <a:t>methylene blue </a:t>
            </a:r>
            <a:r>
              <a:rPr lang="en-US" dirty="0">
                <a:solidFill>
                  <a:srgbClr val="FF0000"/>
                </a:solidFill>
                <a:latin typeface="Times New Roman" pitchFamily="18" charset="0"/>
                <a:cs typeface="Times New Roman" pitchFamily="18" charset="0"/>
              </a:rPr>
              <a:t>to signal cuff </a:t>
            </a:r>
            <a:r>
              <a:rPr lang="en-US" dirty="0" smtClean="0">
                <a:solidFill>
                  <a:srgbClr val="FF0000"/>
                </a:solidFill>
                <a:latin typeface="Times New Roman" pitchFamily="18" charset="0"/>
                <a:cs typeface="Times New Roman" pitchFamily="18" charset="0"/>
              </a:rPr>
              <a:t>rupture of tube.</a:t>
            </a:r>
          </a:p>
          <a:p>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A well-sealed </a:t>
            </a:r>
            <a:r>
              <a:rPr lang="en-US" dirty="0" smtClean="0">
                <a:latin typeface="Times New Roman" pitchFamily="18" charset="0"/>
                <a:cs typeface="Times New Roman" pitchFamily="18" charset="0"/>
              </a:rPr>
              <a:t>cuffed tube </a:t>
            </a:r>
            <a:r>
              <a:rPr lang="en-US" dirty="0">
                <a:solidFill>
                  <a:srgbClr val="FF0000"/>
                </a:solidFill>
                <a:latin typeface="Times New Roman" pitchFamily="18" charset="0"/>
                <a:cs typeface="Times New Roman" pitchFamily="18" charset="0"/>
              </a:rPr>
              <a:t>will minimize oxygen concentration </a:t>
            </a:r>
            <a:r>
              <a:rPr lang="en-US" dirty="0" smtClean="0">
                <a:solidFill>
                  <a:srgbClr val="FF0000"/>
                </a:solidFill>
                <a:latin typeface="Times New Roman" pitchFamily="18" charset="0"/>
                <a:cs typeface="Times New Roman" pitchFamily="18" charset="0"/>
              </a:rPr>
              <a:t>in the </a:t>
            </a:r>
            <a:r>
              <a:rPr lang="en-US" dirty="0">
                <a:solidFill>
                  <a:srgbClr val="FF0000"/>
                </a:solidFill>
                <a:latin typeface="Times New Roman" pitchFamily="18" charset="0"/>
                <a:cs typeface="Times New Roman" pitchFamily="18" charset="0"/>
              </a:rPr>
              <a:t>pharynx</a:t>
            </a:r>
            <a:r>
              <a:rPr lang="en-US" dirty="0" smtClean="0">
                <a:solidFill>
                  <a:srgbClr val="FF0000"/>
                </a:solidFill>
                <a:latin typeface="Times New Roman" pitchFamily="18" charset="0"/>
                <a:cs typeface="Times New Roman" pitchFamily="18" charset="0"/>
              </a:rPr>
              <a:t>.</a:t>
            </a:r>
            <a:endParaRPr lang="en-US" dirty="0">
              <a:solidFill>
                <a:srgbClr val="FF0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190</a:t>
            </a:fld>
            <a:endParaRPr lang="en-US">
              <a:solidFill>
                <a:prstClr val="black">
                  <a:tint val="75000"/>
                </a:prstClr>
              </a:solidFill>
            </a:endParaRPr>
          </a:p>
        </p:txBody>
      </p:sp>
    </p:spTree>
    <p:extLst>
      <p:ext uri="{BB962C8B-B14F-4D97-AF65-F5344CB8AC3E}">
        <p14:creationId xmlns:p14="http://schemas.microsoft.com/office/powerpoint/2010/main" val="1442886338"/>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Laser</a:t>
            </a:r>
            <a:r>
              <a:rPr lang="en-US" dirty="0" smtClean="0">
                <a:solidFill>
                  <a:srgbClr val="FF0000"/>
                </a:solidFill>
              </a:rPr>
              <a:t> </a:t>
            </a:r>
            <a:r>
              <a:rPr lang="en-US" b="1" dirty="0" smtClean="0">
                <a:solidFill>
                  <a:srgbClr val="FF0000"/>
                </a:solidFill>
              </a:rPr>
              <a:t>Risky and Precautions</a:t>
            </a:r>
            <a:r>
              <a:rPr lang="en-US" dirty="0" smtClean="0">
                <a:solidFill>
                  <a:srgbClr val="FF0000"/>
                </a:solidFill>
              </a:rPr>
              <a:t> </a:t>
            </a:r>
            <a:br>
              <a:rPr lang="en-US" dirty="0" smtClean="0">
                <a:solidFill>
                  <a:srgbClr val="FF0000"/>
                </a:solidFill>
              </a:rPr>
            </a:br>
            <a:r>
              <a:rPr lang="en-US" b="1" dirty="0" smtClean="0">
                <a:solidFill>
                  <a:srgbClr val="FF0000"/>
                </a:solidFill>
              </a:rPr>
              <a:t>Cont,d</a:t>
            </a:r>
            <a:endParaRPr lang="en-US" dirty="0">
              <a:solidFill>
                <a:srgbClr val="FF0000"/>
              </a:solidFill>
            </a:endParaRPr>
          </a:p>
        </p:txBody>
      </p:sp>
      <p:sp>
        <p:nvSpPr>
          <p:cNvPr id="3" name="Content Placeholder 2"/>
          <p:cNvSpPr>
            <a:spLocks noGrp="1"/>
          </p:cNvSpPr>
          <p:nvPr>
            <p:ph idx="1"/>
          </p:nvPr>
        </p:nvSpPr>
        <p:spPr/>
        <p:txBody>
          <a:bodyPr>
            <a:normAutofit/>
          </a:bodyPr>
          <a:lstStyle/>
          <a:p>
            <a:r>
              <a:rPr lang="en-US" dirty="0" smtClean="0">
                <a:latin typeface="Times New Roman" pitchFamily="18" charset="0"/>
                <a:cs typeface="Times New Roman" pitchFamily="18" charset="0"/>
              </a:rPr>
              <a:t>Laser </a:t>
            </a:r>
            <a:r>
              <a:rPr lang="en-US" dirty="0" smtClean="0">
                <a:solidFill>
                  <a:srgbClr val="FF0000"/>
                </a:solidFill>
                <a:latin typeface="Times New Roman" pitchFamily="18" charset="0"/>
                <a:cs typeface="Times New Roman" pitchFamily="18" charset="0"/>
              </a:rPr>
              <a:t>intensity and duration should be limited as much as possible.</a:t>
            </a:r>
          </a:p>
          <a:p>
            <a:r>
              <a:rPr lang="en-US" dirty="0" smtClean="0">
                <a:solidFill>
                  <a:srgbClr val="FF0000"/>
                </a:solidFill>
                <a:latin typeface="Times New Roman" pitchFamily="18" charset="0"/>
                <a:cs typeface="Times New Roman" pitchFamily="18" charset="0"/>
              </a:rPr>
              <a:t>Saline-soaked pledgets </a:t>
            </a:r>
            <a:r>
              <a:rPr lang="en-US" dirty="0" smtClean="0">
                <a:latin typeface="Times New Roman" pitchFamily="18" charset="0"/>
                <a:cs typeface="Times New Roman" pitchFamily="18" charset="0"/>
              </a:rPr>
              <a:t>(completely saturated) should be placed in the airway to limit risk of endotracheal tube </a:t>
            </a:r>
            <a:r>
              <a:rPr lang="en-US" dirty="0" smtClean="0">
                <a:solidFill>
                  <a:srgbClr val="FF0000"/>
                </a:solidFill>
                <a:latin typeface="Times New Roman" pitchFamily="18" charset="0"/>
                <a:cs typeface="Times New Roman" pitchFamily="18" charset="0"/>
              </a:rPr>
              <a:t>ignition and damage to adjacent tissue.</a:t>
            </a: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191</a:t>
            </a:fld>
            <a:endParaRPr lang="en-US">
              <a:solidFill>
                <a:prstClr val="black">
                  <a:tint val="75000"/>
                </a:prstClr>
              </a:solidFill>
            </a:endParaRPr>
          </a:p>
        </p:txBody>
      </p:sp>
    </p:spTree>
    <p:extLst>
      <p:ext uri="{BB962C8B-B14F-4D97-AF65-F5344CB8AC3E}">
        <p14:creationId xmlns:p14="http://schemas.microsoft.com/office/powerpoint/2010/main" val="38050997"/>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Air way fire management protocols</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pPr>
              <a:buFont typeface="Wingdings" pitchFamily="2" charset="2"/>
              <a:buChar char="ü"/>
            </a:pPr>
            <a:r>
              <a:rPr lang="en-US" dirty="0"/>
              <a:t>Stop ventilation and remove tracheal </a:t>
            </a:r>
            <a:r>
              <a:rPr lang="en-US" dirty="0" smtClean="0"/>
              <a:t>tube</a:t>
            </a:r>
            <a:endParaRPr lang="en-US" dirty="0"/>
          </a:p>
          <a:p>
            <a:pPr>
              <a:buFont typeface="Wingdings" pitchFamily="2" charset="2"/>
              <a:buChar char="ü"/>
            </a:pPr>
            <a:r>
              <a:rPr lang="en-US" dirty="0" smtClean="0"/>
              <a:t>Turn </a:t>
            </a:r>
            <a:r>
              <a:rPr lang="en-US" dirty="0"/>
              <a:t>off oxygen and disconnect circuit from machine.</a:t>
            </a:r>
          </a:p>
          <a:p>
            <a:pPr>
              <a:buFont typeface="Wingdings" pitchFamily="2" charset="2"/>
              <a:buChar char="ü"/>
            </a:pPr>
            <a:r>
              <a:rPr lang="en-US" dirty="0" smtClean="0"/>
              <a:t> </a:t>
            </a:r>
            <a:r>
              <a:rPr lang="en-US" dirty="0"/>
              <a:t>Submerge tube in water.</a:t>
            </a:r>
          </a:p>
          <a:p>
            <a:pPr>
              <a:buFont typeface="Wingdings" pitchFamily="2" charset="2"/>
              <a:buChar char="ü"/>
            </a:pPr>
            <a:r>
              <a:rPr lang="en-US" dirty="0" smtClean="0"/>
              <a:t>Ventilate </a:t>
            </a:r>
            <a:r>
              <a:rPr lang="en-US" dirty="0"/>
              <a:t>with face mask and </a:t>
            </a:r>
            <a:r>
              <a:rPr lang="en-US" dirty="0" smtClean="0"/>
              <a:t>reintubate</a:t>
            </a:r>
            <a:endParaRPr lang="en-US" dirty="0"/>
          </a:p>
          <a:p>
            <a:pPr>
              <a:buFont typeface="Wingdings" pitchFamily="2" charset="2"/>
              <a:buChar char="ü"/>
            </a:pPr>
            <a:r>
              <a:rPr lang="en-US" dirty="0" smtClean="0"/>
              <a:t>Assess </a:t>
            </a:r>
            <a:r>
              <a:rPr lang="en-US" dirty="0"/>
              <a:t>airway damage with </a:t>
            </a:r>
            <a:r>
              <a:rPr lang="en-US" dirty="0" smtClean="0"/>
              <a:t>bronchoscopy </a:t>
            </a:r>
          </a:p>
          <a:p>
            <a:pPr>
              <a:buFont typeface="Wingdings" pitchFamily="2" charset="2"/>
              <a:buChar char="ü"/>
            </a:pPr>
            <a:r>
              <a:rPr lang="en-US" dirty="0" smtClean="0"/>
              <a:t>serial chest x-rays</a:t>
            </a:r>
            <a:r>
              <a:rPr lang="en-US" dirty="0"/>
              <a:t>, and arterial blood </a:t>
            </a:r>
            <a:r>
              <a:rPr lang="en-US" dirty="0" smtClean="0"/>
              <a:t>gases</a:t>
            </a:r>
            <a:endParaRPr lang="en-US" dirty="0"/>
          </a:p>
          <a:p>
            <a:pPr>
              <a:buFont typeface="Wingdings" pitchFamily="2" charset="2"/>
              <a:buChar char="ü"/>
            </a:pPr>
            <a:r>
              <a:rPr lang="en-US" dirty="0" smtClean="0"/>
              <a:t>Consider </a:t>
            </a:r>
            <a:r>
              <a:rPr lang="en-US" dirty="0"/>
              <a:t>bronchial </a:t>
            </a:r>
            <a:r>
              <a:rPr lang="en-US" dirty="0">
                <a:solidFill>
                  <a:srgbClr val="FF0000"/>
                </a:solidFill>
              </a:rPr>
              <a:t>lavage and </a:t>
            </a:r>
            <a:r>
              <a:rPr lang="en-US" dirty="0" smtClean="0">
                <a:solidFill>
                  <a:srgbClr val="FF0000"/>
                </a:solidFill>
              </a:rPr>
              <a:t>steroids</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192</a:t>
            </a:fld>
            <a:endParaRPr lang="en-US">
              <a:solidFill>
                <a:prstClr val="black">
                  <a:tint val="75000"/>
                </a:prstClr>
              </a:solidFill>
            </a:endParaRPr>
          </a:p>
        </p:txBody>
      </p:sp>
    </p:spTree>
    <p:extLst>
      <p:ext uri="{BB962C8B-B14F-4D97-AF65-F5344CB8AC3E}">
        <p14:creationId xmlns:p14="http://schemas.microsoft.com/office/powerpoint/2010/main" val="2637690988"/>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buNone/>
            </a:pPr>
            <a:r>
              <a:rPr lang="en-US" sz="13800" dirty="0"/>
              <a:t>Part three</a:t>
            </a: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193</a:t>
            </a:fld>
            <a:endParaRPr lang="en-US">
              <a:solidFill>
                <a:prstClr val="black">
                  <a:tint val="75000"/>
                </a:prstClr>
              </a:solidFill>
            </a:endParaRPr>
          </a:p>
        </p:txBody>
      </p:sp>
    </p:spTree>
    <p:extLst>
      <p:ext uri="{BB962C8B-B14F-4D97-AF65-F5344CB8AC3E}">
        <p14:creationId xmlns:p14="http://schemas.microsoft.com/office/powerpoint/2010/main" val="262384630"/>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2130425"/>
            <a:ext cx="7772400" cy="1908175"/>
          </a:xfrm>
        </p:spPr>
        <p:txBody>
          <a:bodyPr/>
          <a:lstStyle/>
          <a:p>
            <a:pPr eaLnBrk="1" hangingPunct="1"/>
            <a:r>
              <a:rPr lang="en-US" altLang="en-US" b="1" i="1" smtClean="0">
                <a:solidFill>
                  <a:srgbClr val="FF0000"/>
                </a:solidFill>
              </a:rPr>
              <a:t>Anesthesia For Throat Surgery and Pediatric airway emergency</a:t>
            </a:r>
            <a:endParaRPr lang="en-US" altLang="en-US" b="1" i="1" smtClean="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3048000" y="4953000"/>
            <a:ext cx="5334000" cy="914400"/>
          </a:xfrm>
        </p:spPr>
        <p:txBody>
          <a:bodyPr rtlCol="0">
            <a:normAutofit/>
          </a:bodyPr>
          <a:lstStyle/>
          <a:p>
            <a:pPr eaLnBrk="1" fontAlgn="auto" hangingPunct="1">
              <a:spcAft>
                <a:spcPts val="0"/>
              </a:spcAft>
              <a:buFont typeface="Arial" pitchFamily="34" charset="0"/>
              <a:buNone/>
              <a:defRPr/>
            </a:pPr>
            <a:endParaRPr lang="en-US" b="1" dirty="0" smtClean="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pPr>
              <a:defRPr/>
            </a:pPr>
            <a:fld id="{A058CB87-AAB7-45FF-91EB-25D1A9CA0ED1}" type="slidenum">
              <a:rPr lang="en-US" smtClean="0">
                <a:solidFill>
                  <a:prstClr val="black">
                    <a:tint val="75000"/>
                  </a:prstClr>
                </a:solidFill>
              </a:rPr>
              <a:pPr>
                <a:defRPr/>
              </a:pPr>
              <a:t>194</a:t>
            </a:fld>
            <a:endParaRPr lang="en-US">
              <a:solidFill>
                <a:prstClr val="black">
                  <a:tint val="75000"/>
                </a:prstClr>
              </a:solidFill>
            </a:endParaRPr>
          </a:p>
        </p:txBody>
      </p:sp>
    </p:spTree>
    <p:extLst>
      <p:ext uri="{BB962C8B-B14F-4D97-AF65-F5344CB8AC3E}">
        <p14:creationId xmlns:p14="http://schemas.microsoft.com/office/powerpoint/2010/main" val="3104035918"/>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US" altLang="en-US" smtClean="0">
                <a:solidFill>
                  <a:srgbClr val="FF0000"/>
                </a:solidFill>
              </a:rPr>
              <a:t>Objectives </a:t>
            </a:r>
          </a:p>
        </p:txBody>
      </p:sp>
      <p:sp>
        <p:nvSpPr>
          <p:cNvPr id="3075" name="Content Placeholder 2"/>
          <p:cNvSpPr>
            <a:spLocks noGrp="1"/>
          </p:cNvSpPr>
          <p:nvPr>
            <p:ph idx="1"/>
          </p:nvPr>
        </p:nvSpPr>
        <p:spPr>
          <a:xfrm>
            <a:off x="457200" y="1447800"/>
            <a:ext cx="8229600" cy="5181600"/>
          </a:xfrm>
        </p:spPr>
        <p:txBody>
          <a:bodyPr/>
          <a:lstStyle/>
          <a:p>
            <a:pPr eaLnBrk="1" hangingPunct="1">
              <a:buFont typeface="Wingdings" pitchFamily="2" charset="2"/>
              <a:buChar char="ü"/>
            </a:pPr>
            <a:r>
              <a:rPr lang="en-US" altLang="en-US" smtClean="0"/>
              <a:t>Discuss Ludwig angina</a:t>
            </a:r>
          </a:p>
          <a:p>
            <a:pPr eaLnBrk="1" hangingPunct="1">
              <a:buFont typeface="Wingdings" pitchFamily="2" charset="2"/>
              <a:buChar char="ü"/>
            </a:pPr>
            <a:r>
              <a:rPr lang="en-US" altLang="en-US" smtClean="0"/>
              <a:t>Discuss adenotonsillar procedures and their management</a:t>
            </a:r>
          </a:p>
          <a:p>
            <a:pPr>
              <a:buFont typeface="Wingdings" pitchFamily="2" charset="2"/>
              <a:buChar char="ü"/>
            </a:pPr>
            <a:r>
              <a:rPr lang="en-US" altLang="en-US" smtClean="0"/>
              <a:t>Identify and manage the complication of tonsillectomy</a:t>
            </a:r>
          </a:p>
          <a:p>
            <a:pPr>
              <a:buFont typeface="Wingdings" pitchFamily="2" charset="2"/>
              <a:buChar char="ü"/>
            </a:pPr>
            <a:r>
              <a:rPr lang="en-US" altLang="en-US" smtClean="0"/>
              <a:t>Identify foreign body aspiration</a:t>
            </a:r>
          </a:p>
          <a:p>
            <a:pPr>
              <a:buFont typeface="Wingdings" pitchFamily="2" charset="2"/>
              <a:buChar char="ü"/>
            </a:pPr>
            <a:r>
              <a:rPr lang="en-US" altLang="en-US" smtClean="0"/>
              <a:t>Discuss the management of foreign body aspiration</a:t>
            </a:r>
          </a:p>
          <a:p>
            <a:pPr>
              <a:buFont typeface="Wingdings" pitchFamily="2" charset="2"/>
              <a:buChar char="ü"/>
            </a:pPr>
            <a:r>
              <a:rPr lang="en-US" altLang="en-US" smtClean="0"/>
              <a:t>Cleft lip and palate surgery</a:t>
            </a:r>
          </a:p>
          <a:p>
            <a:pPr eaLnBrk="1" hangingPunct="1">
              <a:buFont typeface="Wingdings" pitchFamily="2" charset="2"/>
              <a:buChar char="ü"/>
            </a:pPr>
            <a:endParaRPr lang="en-US" altLang="en-US" smtClean="0"/>
          </a:p>
        </p:txBody>
      </p:sp>
      <p:sp>
        <p:nvSpPr>
          <p:cNvPr id="2" name="Slide Number Placeholder 1"/>
          <p:cNvSpPr>
            <a:spLocks noGrp="1"/>
          </p:cNvSpPr>
          <p:nvPr>
            <p:ph type="sldNum" sz="quarter" idx="12"/>
          </p:nvPr>
        </p:nvSpPr>
        <p:spPr/>
        <p:txBody>
          <a:bodyPr/>
          <a:lstStyle/>
          <a:p>
            <a:pPr>
              <a:defRPr/>
            </a:pPr>
            <a:fld id="{ECD1C13A-26CA-4147-A64A-237FC9879759}" type="slidenum">
              <a:rPr lang="en-US" smtClean="0">
                <a:solidFill>
                  <a:prstClr val="black">
                    <a:tint val="75000"/>
                  </a:prstClr>
                </a:solidFill>
              </a:rPr>
              <a:pPr>
                <a:defRPr/>
              </a:pPr>
              <a:t>195</a:t>
            </a:fld>
            <a:endParaRPr lang="en-US">
              <a:solidFill>
                <a:prstClr val="black">
                  <a:tint val="75000"/>
                </a:prstClr>
              </a:solidFill>
            </a:endParaRPr>
          </a:p>
        </p:txBody>
      </p:sp>
    </p:spTree>
    <p:extLst>
      <p:ext uri="{BB962C8B-B14F-4D97-AF65-F5344CB8AC3E}">
        <p14:creationId xmlns:p14="http://schemas.microsoft.com/office/powerpoint/2010/main" val="914439543"/>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altLang="en-US" b="1" i="1" smtClean="0">
                <a:solidFill>
                  <a:srgbClr val="FF0000"/>
                </a:solidFill>
              </a:rPr>
              <a:t>Upper Airway Infection</a:t>
            </a:r>
            <a:r>
              <a:rPr lang="en-US" altLang="en-US" smtClean="0">
                <a:solidFill>
                  <a:srgbClr val="FF0000"/>
                </a:solidFill>
              </a:rPr>
              <a:t/>
            </a:r>
            <a:br>
              <a:rPr lang="en-US" altLang="en-US" smtClean="0">
                <a:solidFill>
                  <a:srgbClr val="FF0000"/>
                </a:solidFill>
              </a:rPr>
            </a:br>
            <a:endParaRPr lang="en-US" altLang="en-US" smtClean="0">
              <a:solidFill>
                <a:srgbClr val="FF0000"/>
              </a:solidFill>
            </a:endParaRPr>
          </a:p>
        </p:txBody>
      </p:sp>
      <p:sp>
        <p:nvSpPr>
          <p:cNvPr id="4099" name="Content Placeholder 2"/>
          <p:cNvSpPr>
            <a:spLocks noGrp="1"/>
          </p:cNvSpPr>
          <p:nvPr>
            <p:ph idx="1"/>
          </p:nvPr>
        </p:nvSpPr>
        <p:spPr>
          <a:xfrm>
            <a:off x="152400" y="1219200"/>
            <a:ext cx="8839200" cy="5334000"/>
          </a:xfrm>
        </p:spPr>
        <p:txBody>
          <a:bodyPr/>
          <a:lstStyle/>
          <a:p>
            <a:pPr eaLnBrk="1" hangingPunct="1"/>
            <a:r>
              <a:rPr lang="en-US" altLang="en-US" sz="2800" smtClean="0">
                <a:latin typeface="Times New Roman" pitchFamily="18" charset="0"/>
                <a:cs typeface="Times New Roman" pitchFamily="18" charset="0"/>
              </a:rPr>
              <a:t>Infections  in the upper airway  pause serious problems </a:t>
            </a:r>
          </a:p>
          <a:p>
            <a:pPr eaLnBrk="1" hangingPunct="1"/>
            <a:r>
              <a:rPr lang="en-US" altLang="en-US" sz="2800" smtClean="0">
                <a:latin typeface="Times New Roman" pitchFamily="18" charset="0"/>
                <a:cs typeface="Times New Roman" pitchFamily="18" charset="0"/>
              </a:rPr>
              <a:t>Cause  </a:t>
            </a:r>
            <a:r>
              <a:rPr lang="en-US" altLang="en-US" sz="2800" smtClean="0">
                <a:solidFill>
                  <a:srgbClr val="FF0000"/>
                </a:solidFill>
                <a:latin typeface="Times New Roman" pitchFamily="18" charset="0"/>
                <a:cs typeface="Times New Roman" pitchFamily="18" charset="0"/>
              </a:rPr>
              <a:t>airway distortion, compression, and compromise.</a:t>
            </a:r>
          </a:p>
          <a:p>
            <a:pPr eaLnBrk="1" hangingPunct="1"/>
            <a:r>
              <a:rPr lang="en-US" altLang="en-US" sz="2800" smtClean="0">
                <a:latin typeface="Times New Roman" pitchFamily="18" charset="0"/>
                <a:cs typeface="Times New Roman" pitchFamily="18" charset="0"/>
              </a:rPr>
              <a:t>Precautions must be taken in dealing with </a:t>
            </a:r>
            <a:r>
              <a:rPr lang="en-US" altLang="en-US" sz="2800" smtClean="0">
                <a:solidFill>
                  <a:srgbClr val="FF0000"/>
                </a:solidFill>
                <a:latin typeface="Times New Roman" pitchFamily="18" charset="0"/>
                <a:cs typeface="Times New Roman" pitchFamily="18" charset="0"/>
              </a:rPr>
              <a:t>airway abscesses as with tumors. </a:t>
            </a:r>
          </a:p>
          <a:p>
            <a:pPr eaLnBrk="1" hangingPunct="1"/>
            <a:r>
              <a:rPr lang="en-US" altLang="en-US" sz="2800" smtClean="0">
                <a:latin typeface="Times New Roman" pitchFamily="18" charset="0"/>
                <a:cs typeface="Times New Roman" pitchFamily="18" charset="0"/>
              </a:rPr>
              <a:t>Abscess  leaks </a:t>
            </a:r>
            <a:r>
              <a:rPr lang="en-US" altLang="en-US" sz="2800" smtClean="0">
                <a:solidFill>
                  <a:srgbClr val="FF0000"/>
                </a:solidFill>
                <a:latin typeface="Times New Roman" pitchFamily="18" charset="0"/>
                <a:cs typeface="Times New Roman" pitchFamily="18" charset="0"/>
              </a:rPr>
              <a:t>spontaneously</a:t>
            </a:r>
            <a:r>
              <a:rPr lang="en-US" altLang="en-US" sz="2800" smtClean="0">
                <a:latin typeface="Times New Roman" pitchFamily="18" charset="0"/>
                <a:cs typeface="Times New Roman" pitchFamily="18" charset="0"/>
              </a:rPr>
              <a:t>, dribbling pus into the lungs:</a:t>
            </a:r>
          </a:p>
          <a:p>
            <a:pPr eaLnBrk="1" hangingPunct="1">
              <a:buFont typeface="Wingdings" pitchFamily="2" charset="2"/>
              <a:buChar char="Ø"/>
            </a:pPr>
            <a:r>
              <a:rPr lang="en-US" altLang="en-US" sz="2800" smtClean="0">
                <a:latin typeface="Times New Roman" pitchFamily="18" charset="0"/>
                <a:cs typeface="Times New Roman" pitchFamily="18" charset="0"/>
              </a:rPr>
              <a:t>Contaminating and infecting them, and producing scattered areas of </a:t>
            </a:r>
            <a:r>
              <a:rPr lang="en-US" altLang="en-US" sz="2800" b="1" smtClean="0">
                <a:latin typeface="Times New Roman" pitchFamily="18" charset="0"/>
                <a:cs typeface="Times New Roman" pitchFamily="18" charset="0"/>
              </a:rPr>
              <a:t>pneumonitis</a:t>
            </a:r>
          </a:p>
          <a:p>
            <a:pPr eaLnBrk="1" hangingPunct="1"/>
            <a:r>
              <a:rPr lang="en-US" altLang="en-US" sz="2800" smtClean="0">
                <a:latin typeface="Times New Roman" pitchFamily="18" charset="0"/>
                <a:cs typeface="Times New Roman" pitchFamily="18" charset="0"/>
              </a:rPr>
              <a:t>Rupture during tracheal intubation, flooding the lungs with purulent material.</a:t>
            </a:r>
          </a:p>
          <a:p>
            <a:pPr eaLnBrk="1" hangingPunct="1"/>
            <a:endParaRPr lang="en-US" altLang="en-US" smtClean="0"/>
          </a:p>
        </p:txBody>
      </p:sp>
      <p:sp>
        <p:nvSpPr>
          <p:cNvPr id="2" name="Slide Number Placeholder 1"/>
          <p:cNvSpPr>
            <a:spLocks noGrp="1"/>
          </p:cNvSpPr>
          <p:nvPr>
            <p:ph type="sldNum" sz="quarter" idx="12"/>
          </p:nvPr>
        </p:nvSpPr>
        <p:spPr/>
        <p:txBody>
          <a:bodyPr/>
          <a:lstStyle/>
          <a:p>
            <a:pPr>
              <a:defRPr/>
            </a:pPr>
            <a:fld id="{D67B8943-125B-44A7-BB60-C6D7437D0355}" type="slidenum">
              <a:rPr lang="en-US" smtClean="0">
                <a:solidFill>
                  <a:prstClr val="black">
                    <a:tint val="75000"/>
                  </a:prstClr>
                </a:solidFill>
              </a:rPr>
              <a:pPr>
                <a:defRPr/>
              </a:pPr>
              <a:t>196</a:t>
            </a:fld>
            <a:endParaRPr lang="en-US">
              <a:solidFill>
                <a:prstClr val="black">
                  <a:tint val="75000"/>
                </a:prstClr>
              </a:solidFill>
            </a:endParaRPr>
          </a:p>
        </p:txBody>
      </p:sp>
    </p:spTree>
    <p:extLst>
      <p:ext uri="{BB962C8B-B14F-4D97-AF65-F5344CB8AC3E}">
        <p14:creationId xmlns:p14="http://schemas.microsoft.com/office/powerpoint/2010/main" val="214094954"/>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altLang="en-US" b="1" smtClean="0"/>
              <a:t>Ludwig's Angina</a:t>
            </a:r>
            <a:r>
              <a:rPr lang="en-US" altLang="en-US" smtClean="0"/>
              <a:t/>
            </a:r>
            <a:br>
              <a:rPr lang="en-US" altLang="en-US" smtClean="0"/>
            </a:br>
            <a:endParaRPr lang="en-US" altLang="en-US" smtClean="0"/>
          </a:p>
        </p:txBody>
      </p:sp>
      <p:sp>
        <p:nvSpPr>
          <p:cNvPr id="5123" name="Content Placeholder 2"/>
          <p:cNvSpPr>
            <a:spLocks noGrp="1"/>
          </p:cNvSpPr>
          <p:nvPr>
            <p:ph idx="1"/>
          </p:nvPr>
        </p:nvSpPr>
        <p:spPr>
          <a:xfrm>
            <a:off x="228600" y="1143000"/>
            <a:ext cx="8610600" cy="5334000"/>
          </a:xfrm>
        </p:spPr>
        <p:txBody>
          <a:bodyPr/>
          <a:lstStyle/>
          <a:p>
            <a:pPr eaLnBrk="1" hangingPunct="1"/>
            <a:r>
              <a:rPr lang="en-US" altLang="en-US" sz="2800" smtClean="0">
                <a:latin typeface="Times New Roman" pitchFamily="18" charset="0"/>
                <a:cs typeface="Times New Roman" pitchFamily="18" charset="0"/>
              </a:rPr>
              <a:t>Ludwig's angina is an </a:t>
            </a:r>
            <a:r>
              <a:rPr lang="en-US" altLang="en-US" sz="2800" smtClean="0">
                <a:solidFill>
                  <a:srgbClr val="FF0000"/>
                </a:solidFill>
                <a:latin typeface="Times New Roman" pitchFamily="18" charset="0"/>
                <a:cs typeface="Times New Roman" pitchFamily="18" charset="0"/>
              </a:rPr>
              <a:t>overwhelming generalized septic cellulitis of the submandibular region.</a:t>
            </a:r>
          </a:p>
          <a:p>
            <a:pPr eaLnBrk="1" hangingPunct="1"/>
            <a:r>
              <a:rPr lang="en-US" altLang="en-US" sz="2800" smtClean="0">
                <a:latin typeface="Times New Roman" pitchFamily="18" charset="0"/>
                <a:cs typeface="Times New Roman" pitchFamily="18" charset="0"/>
              </a:rPr>
              <a:t>Usually occurs after </a:t>
            </a:r>
            <a:r>
              <a:rPr lang="en-US" altLang="en-US" sz="2800" smtClean="0">
                <a:solidFill>
                  <a:srgbClr val="FF0000"/>
                </a:solidFill>
                <a:latin typeface="Times New Roman" pitchFamily="18" charset="0"/>
                <a:cs typeface="Times New Roman" pitchFamily="18" charset="0"/>
              </a:rPr>
              <a:t>dental extraction</a:t>
            </a:r>
            <a:r>
              <a:rPr lang="en-US" altLang="en-US" sz="2800" smtClean="0">
                <a:latin typeface="Times New Roman" pitchFamily="18" charset="0"/>
                <a:cs typeface="Times New Roman" pitchFamily="18" charset="0"/>
              </a:rPr>
              <a:t>, especially of the second or third mandibular molars.</a:t>
            </a:r>
          </a:p>
          <a:p>
            <a:pPr eaLnBrk="1" hangingPunct="1"/>
            <a:r>
              <a:rPr lang="en-US" altLang="en-US" sz="2800" smtClean="0">
                <a:solidFill>
                  <a:srgbClr val="FF0000"/>
                </a:solidFill>
                <a:latin typeface="Times New Roman" pitchFamily="18" charset="0"/>
                <a:cs typeface="Times New Roman" pitchFamily="18" charset="0"/>
              </a:rPr>
              <a:t>The infection is bilateral and involves three facial spaces:</a:t>
            </a:r>
            <a:r>
              <a:rPr lang="en-US" altLang="en-US" sz="2800" smtClean="0">
                <a:latin typeface="Times New Roman" pitchFamily="18" charset="0"/>
                <a:cs typeface="Times New Roman" pitchFamily="18" charset="0"/>
              </a:rPr>
              <a:t> </a:t>
            </a:r>
          </a:p>
          <a:p>
            <a:pPr lvl="1" eaLnBrk="1" hangingPunct="1"/>
            <a:r>
              <a:rPr lang="en-US" altLang="en-US" sz="3200" smtClean="0">
                <a:latin typeface="Times New Roman" pitchFamily="18" charset="0"/>
                <a:cs typeface="Times New Roman" pitchFamily="18" charset="0"/>
              </a:rPr>
              <a:t>Submandibular</a:t>
            </a:r>
          </a:p>
          <a:p>
            <a:pPr lvl="1" eaLnBrk="1" hangingPunct="1"/>
            <a:r>
              <a:rPr lang="en-US" altLang="en-US" sz="3200" smtClean="0">
                <a:latin typeface="Times New Roman" pitchFamily="18" charset="0"/>
                <a:cs typeface="Times New Roman" pitchFamily="18" charset="0"/>
              </a:rPr>
              <a:t>Submental, and </a:t>
            </a:r>
          </a:p>
          <a:p>
            <a:pPr lvl="1" eaLnBrk="1" hangingPunct="1"/>
            <a:r>
              <a:rPr lang="en-US" altLang="en-US" sz="3200" smtClean="0">
                <a:latin typeface="Times New Roman" pitchFamily="18" charset="0"/>
                <a:cs typeface="Times New Roman" pitchFamily="18" charset="0"/>
              </a:rPr>
              <a:t>Sublingual</a:t>
            </a:r>
          </a:p>
        </p:txBody>
      </p:sp>
      <p:sp>
        <p:nvSpPr>
          <p:cNvPr id="2" name="Slide Number Placeholder 1"/>
          <p:cNvSpPr>
            <a:spLocks noGrp="1"/>
          </p:cNvSpPr>
          <p:nvPr>
            <p:ph type="sldNum" sz="quarter" idx="12"/>
          </p:nvPr>
        </p:nvSpPr>
        <p:spPr/>
        <p:txBody>
          <a:bodyPr/>
          <a:lstStyle/>
          <a:p>
            <a:pPr>
              <a:defRPr/>
            </a:pPr>
            <a:fld id="{93CB7FF1-ABA6-4E6D-AA9F-8211BC27F62C}" type="slidenum">
              <a:rPr lang="en-US" smtClean="0">
                <a:solidFill>
                  <a:prstClr val="black">
                    <a:tint val="75000"/>
                  </a:prstClr>
                </a:solidFill>
              </a:rPr>
              <a:pPr>
                <a:defRPr/>
              </a:pPr>
              <a:t>197</a:t>
            </a:fld>
            <a:endParaRPr lang="en-US">
              <a:solidFill>
                <a:prstClr val="black">
                  <a:tint val="75000"/>
                </a:prstClr>
              </a:solidFill>
            </a:endParaRPr>
          </a:p>
        </p:txBody>
      </p:sp>
    </p:spTree>
    <p:extLst>
      <p:ext uri="{BB962C8B-B14F-4D97-AF65-F5344CB8AC3E}">
        <p14:creationId xmlns:p14="http://schemas.microsoft.com/office/powerpoint/2010/main" val="2494282130"/>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smtClean="0">
                <a:solidFill>
                  <a:srgbClr val="FF0000"/>
                </a:solidFill>
              </a:rPr>
              <a:t>Introduction Cont,d</a:t>
            </a:r>
          </a:p>
        </p:txBody>
      </p:sp>
      <p:sp>
        <p:nvSpPr>
          <p:cNvPr id="6147" name="Content Placeholder 2"/>
          <p:cNvSpPr>
            <a:spLocks noGrp="1"/>
          </p:cNvSpPr>
          <p:nvPr>
            <p:ph idx="1"/>
          </p:nvPr>
        </p:nvSpPr>
        <p:spPr>
          <a:xfrm>
            <a:off x="152400" y="1447800"/>
            <a:ext cx="8839200" cy="4678363"/>
          </a:xfrm>
        </p:spPr>
        <p:txBody>
          <a:bodyPr/>
          <a:lstStyle/>
          <a:p>
            <a:pPr eaLnBrk="1" hangingPunct="1"/>
            <a:r>
              <a:rPr lang="en-US" altLang="en-US" sz="2800" smtClean="0">
                <a:latin typeface="Times New Roman" pitchFamily="18" charset="0"/>
                <a:cs typeface="Times New Roman" pitchFamily="18" charset="0"/>
              </a:rPr>
              <a:t>Ludwig's angina is characterized by;  </a:t>
            </a:r>
          </a:p>
          <a:p>
            <a:pPr eaLnBrk="1" hangingPunct="1">
              <a:buFont typeface="Courier New" pitchFamily="49" charset="0"/>
              <a:buChar char="o"/>
            </a:pPr>
            <a:r>
              <a:rPr lang="en-US" altLang="en-US" sz="2800" smtClean="0">
                <a:solidFill>
                  <a:srgbClr val="FF0000"/>
                </a:solidFill>
                <a:latin typeface="Times New Roman" pitchFamily="18" charset="0"/>
                <a:cs typeface="Times New Roman" pitchFamily="18" charset="0"/>
              </a:rPr>
              <a:t>Brawny indurations </a:t>
            </a:r>
            <a:r>
              <a:rPr lang="en-US" altLang="en-US" sz="2800" smtClean="0">
                <a:latin typeface="Times New Roman" pitchFamily="18" charset="0"/>
                <a:cs typeface="Times New Roman" pitchFamily="18" charset="0"/>
              </a:rPr>
              <a:t>of the upper neck</a:t>
            </a:r>
          </a:p>
          <a:p>
            <a:pPr lvl="1" eaLnBrk="1" hangingPunct="1">
              <a:buFont typeface="Courier New" pitchFamily="49" charset="0"/>
              <a:buChar char="o"/>
            </a:pPr>
            <a:r>
              <a:rPr lang="en-US" altLang="en-US" smtClean="0">
                <a:latin typeface="Times New Roman" pitchFamily="18" charset="0"/>
                <a:cs typeface="Times New Roman" pitchFamily="18" charset="0"/>
              </a:rPr>
              <a:t>Typical </a:t>
            </a:r>
            <a:r>
              <a:rPr lang="en-US" altLang="en-US" smtClean="0">
                <a:solidFill>
                  <a:srgbClr val="FF0000"/>
                </a:solidFill>
                <a:latin typeface="Times New Roman" pitchFamily="18" charset="0"/>
                <a:cs typeface="Times New Roman" pitchFamily="18" charset="0"/>
              </a:rPr>
              <a:t>open-mouth appearance</a:t>
            </a:r>
            <a:r>
              <a:rPr lang="en-US" altLang="en-US" sz="2400" smtClean="0">
                <a:latin typeface="Times New Roman" pitchFamily="18" charset="0"/>
                <a:cs typeface="Times New Roman" pitchFamily="18" charset="0"/>
              </a:rPr>
              <a:t>.</a:t>
            </a:r>
          </a:p>
          <a:p>
            <a:pPr eaLnBrk="1" hangingPunct="1">
              <a:buFont typeface="Courier New" pitchFamily="49" charset="0"/>
              <a:buChar char="o"/>
            </a:pPr>
            <a:r>
              <a:rPr lang="en-US" altLang="en-US" sz="2800" smtClean="0">
                <a:latin typeface="Times New Roman" pitchFamily="18" charset="0"/>
                <a:cs typeface="Times New Roman" pitchFamily="18" charset="0"/>
              </a:rPr>
              <a:t>Sublingual space involvement pushes the tongue </a:t>
            </a:r>
            <a:r>
              <a:rPr lang="en-US" altLang="en-US" sz="2800" smtClean="0">
                <a:solidFill>
                  <a:srgbClr val="FF0000"/>
                </a:solidFill>
                <a:latin typeface="Times New Roman" pitchFamily="18" charset="0"/>
                <a:cs typeface="Times New Roman" pitchFamily="18" charset="0"/>
              </a:rPr>
              <a:t>upward and backward and  usually protrudes from the open </a:t>
            </a:r>
            <a:r>
              <a:rPr lang="en-US" altLang="en-US" sz="2800" smtClean="0">
                <a:latin typeface="Times New Roman" pitchFamily="18" charset="0"/>
                <a:cs typeface="Times New Roman" pitchFamily="18" charset="0"/>
              </a:rPr>
              <a:t>mouth. </a:t>
            </a:r>
          </a:p>
          <a:p>
            <a:pPr eaLnBrk="1" hangingPunct="1">
              <a:buFont typeface="Courier New" pitchFamily="49" charset="0"/>
              <a:buChar char="o"/>
            </a:pPr>
            <a:r>
              <a:rPr lang="en-US" altLang="en-US" sz="2800" smtClean="0">
                <a:latin typeface="Times New Roman" pitchFamily="18" charset="0"/>
                <a:cs typeface="Times New Roman" pitchFamily="18" charset="0"/>
              </a:rPr>
              <a:t>Soft-tissue </a:t>
            </a:r>
            <a:r>
              <a:rPr lang="en-US" altLang="en-US" sz="2800" smtClean="0">
                <a:solidFill>
                  <a:srgbClr val="FF0000"/>
                </a:solidFill>
                <a:latin typeface="Times New Roman" pitchFamily="18" charset="0"/>
                <a:cs typeface="Times New Roman" pitchFamily="18" charset="0"/>
              </a:rPr>
              <a:t>swelling in the supra hyoid region</a:t>
            </a:r>
          </a:p>
          <a:p>
            <a:pPr eaLnBrk="1" hangingPunct="1">
              <a:buFont typeface="Courier New" pitchFamily="49" charset="0"/>
              <a:buChar char="o"/>
            </a:pPr>
            <a:r>
              <a:rPr lang="en-US" altLang="en-US" sz="2800" smtClean="0">
                <a:latin typeface="Times New Roman" pitchFamily="18" charset="0"/>
                <a:cs typeface="Times New Roman" pitchFamily="18" charset="0"/>
              </a:rPr>
              <a:t>Upward and posterior displacement of the tongue</a:t>
            </a:r>
          </a:p>
          <a:p>
            <a:pPr eaLnBrk="1" hangingPunct="1">
              <a:buFont typeface="Courier New" pitchFamily="49" charset="0"/>
              <a:buChar char="o"/>
            </a:pPr>
            <a:r>
              <a:rPr lang="en-US" altLang="en-US" sz="2800" smtClean="0">
                <a:solidFill>
                  <a:srgbClr val="FF0000"/>
                </a:solidFill>
                <a:latin typeface="Times New Roman" pitchFamily="18" charset="0"/>
                <a:cs typeface="Times New Roman" pitchFamily="18" charset="0"/>
              </a:rPr>
              <a:t>Laryngeal edema</a:t>
            </a:r>
            <a:r>
              <a:rPr lang="en-US" altLang="en-US" sz="2800" smtClean="0">
                <a:latin typeface="Times New Roman" pitchFamily="18" charset="0"/>
                <a:cs typeface="Times New Roman" pitchFamily="18" charset="0"/>
              </a:rPr>
              <a:t>, can close the </a:t>
            </a:r>
            <a:r>
              <a:rPr lang="en-US" altLang="en-US" sz="2800" smtClean="0">
                <a:solidFill>
                  <a:srgbClr val="FF0000"/>
                </a:solidFill>
                <a:latin typeface="Times New Roman" pitchFamily="18" charset="0"/>
                <a:cs typeface="Times New Roman" pitchFamily="18" charset="0"/>
              </a:rPr>
              <a:t>airway and asphyxiate  </a:t>
            </a:r>
          </a:p>
        </p:txBody>
      </p:sp>
      <p:sp>
        <p:nvSpPr>
          <p:cNvPr id="2" name="Slide Number Placeholder 1"/>
          <p:cNvSpPr>
            <a:spLocks noGrp="1"/>
          </p:cNvSpPr>
          <p:nvPr>
            <p:ph type="sldNum" sz="quarter" idx="12"/>
          </p:nvPr>
        </p:nvSpPr>
        <p:spPr/>
        <p:txBody>
          <a:bodyPr/>
          <a:lstStyle/>
          <a:p>
            <a:pPr>
              <a:defRPr/>
            </a:pPr>
            <a:fld id="{9304FE89-AD9B-4673-A1C8-1F9280F32201}" type="slidenum">
              <a:rPr lang="en-US" smtClean="0">
                <a:solidFill>
                  <a:prstClr val="black">
                    <a:tint val="75000"/>
                  </a:prstClr>
                </a:solidFill>
              </a:rPr>
              <a:pPr>
                <a:defRPr/>
              </a:pPr>
              <a:t>198</a:t>
            </a:fld>
            <a:endParaRPr lang="en-US">
              <a:solidFill>
                <a:prstClr val="black">
                  <a:tint val="75000"/>
                </a:prstClr>
              </a:solidFill>
            </a:endParaRPr>
          </a:p>
        </p:txBody>
      </p:sp>
    </p:spTree>
    <p:extLst>
      <p:ext uri="{BB962C8B-B14F-4D97-AF65-F5344CB8AC3E}">
        <p14:creationId xmlns:p14="http://schemas.microsoft.com/office/powerpoint/2010/main" val="4157523474"/>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altLang="en-US" smtClean="0">
                <a:solidFill>
                  <a:srgbClr val="FF0000"/>
                </a:solidFill>
              </a:rPr>
              <a:t>Ethology </a:t>
            </a:r>
          </a:p>
        </p:txBody>
      </p:sp>
      <p:sp>
        <p:nvSpPr>
          <p:cNvPr id="7171" name="Content Placeholder 2"/>
          <p:cNvSpPr>
            <a:spLocks noGrp="1"/>
          </p:cNvSpPr>
          <p:nvPr>
            <p:ph idx="1"/>
          </p:nvPr>
        </p:nvSpPr>
        <p:spPr/>
        <p:txBody>
          <a:bodyPr/>
          <a:lstStyle/>
          <a:p>
            <a:pPr eaLnBrk="1" hangingPunct="1"/>
            <a:r>
              <a:rPr lang="en-US" altLang="en-US" sz="2800" smtClean="0">
                <a:latin typeface="Times New Roman" pitchFamily="18" charset="0"/>
                <a:cs typeface="Times New Roman" pitchFamily="18" charset="0"/>
              </a:rPr>
              <a:t>Often </a:t>
            </a:r>
            <a:r>
              <a:rPr lang="en-US" altLang="en-US" sz="2800" smtClean="0">
                <a:solidFill>
                  <a:srgbClr val="FF0000"/>
                </a:solidFill>
                <a:latin typeface="Times New Roman" pitchFamily="18" charset="0"/>
                <a:cs typeface="Times New Roman" pitchFamily="18" charset="0"/>
              </a:rPr>
              <a:t>hemolytic streptococci bacteria.</a:t>
            </a:r>
          </a:p>
          <a:p>
            <a:pPr eaLnBrk="1" hangingPunct="1"/>
            <a:r>
              <a:rPr lang="en-US" altLang="en-US" sz="2800" smtClean="0">
                <a:latin typeface="Times New Roman" pitchFamily="18" charset="0"/>
                <a:cs typeface="Times New Roman" pitchFamily="18" charset="0"/>
              </a:rPr>
              <a:t>Some case a mixture of aerobic and anaerobic organisms- gas-forming bacteria. </a:t>
            </a:r>
          </a:p>
        </p:txBody>
      </p:sp>
      <p:sp>
        <p:nvSpPr>
          <p:cNvPr id="2" name="Slide Number Placeholder 1"/>
          <p:cNvSpPr>
            <a:spLocks noGrp="1"/>
          </p:cNvSpPr>
          <p:nvPr>
            <p:ph type="sldNum" sz="quarter" idx="12"/>
          </p:nvPr>
        </p:nvSpPr>
        <p:spPr/>
        <p:txBody>
          <a:bodyPr/>
          <a:lstStyle/>
          <a:p>
            <a:pPr>
              <a:defRPr/>
            </a:pPr>
            <a:fld id="{DE3B4E6A-100A-4942-A28B-5D39FCB284DD}" type="slidenum">
              <a:rPr lang="en-US" smtClean="0">
                <a:solidFill>
                  <a:prstClr val="black">
                    <a:tint val="75000"/>
                  </a:prstClr>
                </a:solidFill>
              </a:rPr>
              <a:pPr>
                <a:defRPr/>
              </a:pPr>
              <a:t>199</a:t>
            </a:fld>
            <a:endParaRPr lang="en-US">
              <a:solidFill>
                <a:prstClr val="black">
                  <a:tint val="75000"/>
                </a:prstClr>
              </a:solidFill>
            </a:endParaRPr>
          </a:p>
        </p:txBody>
      </p:sp>
    </p:spTree>
    <p:extLst>
      <p:ext uri="{BB962C8B-B14F-4D97-AF65-F5344CB8AC3E}">
        <p14:creationId xmlns:p14="http://schemas.microsoft.com/office/powerpoint/2010/main" val="11432745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t>ENT surgery </a:t>
            </a:r>
            <a:r>
              <a:rPr lang="en-US" sz="2800" b="1" dirty="0" smtClean="0"/>
              <a:t>(Ear</a:t>
            </a:r>
            <a:r>
              <a:rPr lang="en-US" sz="2800" b="1" dirty="0"/>
              <a:t>, Nose, and Throat </a:t>
            </a:r>
            <a:r>
              <a:rPr lang="en-US" sz="2800" b="1" dirty="0" smtClean="0"/>
              <a:t>)Surgery</a:t>
            </a:r>
            <a:endParaRPr lang="en-US" sz="2800" b="1" dirty="0"/>
          </a:p>
        </p:txBody>
      </p:sp>
      <p:sp>
        <p:nvSpPr>
          <p:cNvPr id="3" name="Content Placeholder 2"/>
          <p:cNvSpPr>
            <a:spLocks noGrp="1"/>
          </p:cNvSpPr>
          <p:nvPr>
            <p:ph idx="1"/>
          </p:nvPr>
        </p:nvSpPr>
        <p:spPr/>
        <p:txBody>
          <a:bodyPr>
            <a:normAutofit fontScale="92500" lnSpcReduction="20000"/>
          </a:bodyPr>
          <a:lstStyle/>
          <a:p>
            <a:pPr marL="0" indent="0">
              <a:buNone/>
            </a:pPr>
            <a:r>
              <a:rPr lang="en-US" b="1" dirty="0">
                <a:solidFill>
                  <a:srgbClr val="002060"/>
                </a:solidFill>
              </a:rPr>
              <a:t>General Principles</a:t>
            </a:r>
          </a:p>
          <a:p>
            <a:r>
              <a:rPr lang="en-US" dirty="0"/>
              <a:t>Airway problems are the major concern in ear, nose, and throat (ENT) surgery, related both to the underlying clinical problem and the shared airway.</a:t>
            </a:r>
          </a:p>
          <a:p>
            <a:pPr marL="0" indent="0">
              <a:buNone/>
            </a:pPr>
            <a:r>
              <a:rPr lang="en-US" b="1" dirty="0" smtClean="0"/>
              <a:t>The Presenting </a:t>
            </a:r>
            <a:r>
              <a:rPr lang="en-US" b="1" dirty="0"/>
              <a:t>pathology may:</a:t>
            </a:r>
          </a:p>
          <a:p>
            <a:r>
              <a:rPr lang="en-US" dirty="0"/>
              <a:t>Produce airway obstruction.</a:t>
            </a:r>
          </a:p>
          <a:p>
            <a:r>
              <a:rPr lang="en-US" dirty="0"/>
              <a:t>Make access difficult or impossible.</a:t>
            </a:r>
          </a:p>
          <a:p>
            <a:pPr marL="0" indent="0">
              <a:buNone/>
            </a:pPr>
            <a:r>
              <a:rPr lang="en-US" b="1" dirty="0"/>
              <a:t>Surgeons working in or close to the airway can:</a:t>
            </a:r>
          </a:p>
          <a:p>
            <a:pPr>
              <a:buFont typeface="Wingdings" pitchFamily="2" charset="2"/>
              <a:buChar char="Ø"/>
            </a:pPr>
            <a:r>
              <a:rPr lang="en-US" dirty="0"/>
              <a:t>Displace or obstruct airway </a:t>
            </a:r>
            <a:r>
              <a:rPr lang="en-US" dirty="0" smtClean="0"/>
              <a:t>equipment.</a:t>
            </a:r>
          </a:p>
          <a:p>
            <a:pPr>
              <a:buFont typeface="Wingdings" pitchFamily="2" charset="2"/>
              <a:buChar char="Ø"/>
            </a:pPr>
            <a:r>
              <a:rPr lang="en-US" dirty="0" smtClean="0"/>
              <a:t>Obscure /Limit </a:t>
            </a:r>
            <a:r>
              <a:rPr lang="en-US" dirty="0"/>
              <a:t>access anesthesiologist's </a:t>
            </a:r>
            <a:r>
              <a:rPr lang="en-US" dirty="0" smtClean="0"/>
              <a:t>view </a:t>
            </a:r>
            <a:r>
              <a:rPr lang="en-US" dirty="0"/>
              <a:t>of </a:t>
            </a:r>
            <a:r>
              <a:rPr lang="en-US" dirty="0" smtClean="0"/>
              <a:t>patient during the </a:t>
            </a:r>
            <a:r>
              <a:rPr lang="en-US" dirty="0"/>
              <a:t>operation</a:t>
            </a:r>
            <a:r>
              <a:rPr lang="en-US" dirty="0" smtClean="0"/>
              <a:t>.</a:t>
            </a:r>
          </a:p>
          <a:p>
            <a:pPr>
              <a:buFont typeface="Wingdings" pitchFamily="2" charset="2"/>
              <a:buChar char="Ø"/>
            </a:pPr>
            <a:r>
              <a:rPr lang="en-US" dirty="0" smtClean="0"/>
              <a:t> </a:t>
            </a:r>
            <a:r>
              <a:rPr lang="en-US" dirty="0"/>
              <a:t>Head movement is the norm (tube dislodges)</a:t>
            </a:r>
          </a:p>
          <a:p>
            <a:pPr>
              <a:buFont typeface="Wingdings" pitchFamily="2" charset="2"/>
              <a:buChar char="Ø"/>
            </a:pPr>
            <a:r>
              <a:rPr lang="en-US" dirty="0"/>
              <a:t>  Unless properly secured </a:t>
            </a:r>
            <a:r>
              <a:rPr lang="en-US" dirty="0" err="1"/>
              <a:t>extubation</a:t>
            </a:r>
            <a:r>
              <a:rPr lang="en-US" dirty="0"/>
              <a:t> can occur</a:t>
            </a:r>
          </a:p>
          <a:p>
            <a:pPr>
              <a:buFont typeface="Wingdings" pitchFamily="2" charset="2"/>
              <a:buChar char="Ø"/>
            </a:pPr>
            <a:r>
              <a:rPr lang="en-US" dirty="0" smtClean="0"/>
              <a:t>Produce bleeding into the airway (intra- and postop).</a:t>
            </a:r>
          </a:p>
          <a:p>
            <a:endParaRPr lang="en-US" dirty="0"/>
          </a:p>
        </p:txBody>
      </p:sp>
    </p:spTree>
    <p:extLst>
      <p:ext uri="{BB962C8B-B14F-4D97-AF65-F5344CB8AC3E}">
        <p14:creationId xmlns:p14="http://schemas.microsoft.com/office/powerpoint/2010/main" val="20315705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complications of Laser</a:t>
            </a:r>
          </a:p>
        </p:txBody>
      </p:sp>
      <p:sp>
        <p:nvSpPr>
          <p:cNvPr id="3" name="Content Placeholder 2"/>
          <p:cNvSpPr>
            <a:spLocks noGrp="1"/>
          </p:cNvSpPr>
          <p:nvPr>
            <p:ph idx="1"/>
          </p:nvPr>
        </p:nvSpPr>
        <p:spPr/>
        <p:txBody>
          <a:bodyPr>
            <a:normAutofit lnSpcReduction="10000"/>
          </a:bodyPr>
          <a:lstStyle/>
          <a:p>
            <a:r>
              <a:rPr lang="en-US" b="1" dirty="0" smtClean="0"/>
              <a:t>Ocular </a:t>
            </a:r>
            <a:r>
              <a:rPr lang="en-US" b="1" dirty="0"/>
              <a:t>Injuries</a:t>
            </a:r>
            <a:r>
              <a:rPr lang="en-US" dirty="0"/>
              <a:t>: Infrared light produced by laser can cause corneal and retinal injury. Hence, protective glasses must worn by surgeon, staff and </a:t>
            </a:r>
            <a:r>
              <a:rPr lang="en-US" dirty="0" smtClean="0"/>
              <a:t>anesthetist</a:t>
            </a:r>
          </a:p>
          <a:p>
            <a:r>
              <a:rPr lang="en-US" b="1" dirty="0" smtClean="0"/>
              <a:t>Cutaneous </a:t>
            </a:r>
            <a:r>
              <a:rPr lang="en-US" b="1" dirty="0"/>
              <a:t>injuries</a:t>
            </a:r>
            <a:r>
              <a:rPr lang="en-US" dirty="0"/>
              <a:t>: Direct and reflected laser energy can cause skin burns to the patient and others in the operation </a:t>
            </a:r>
            <a:r>
              <a:rPr lang="en-US" dirty="0" smtClean="0"/>
              <a:t>theatre</a:t>
            </a:r>
          </a:p>
          <a:p>
            <a:r>
              <a:rPr lang="en-US" b="1" dirty="0" smtClean="0"/>
              <a:t>Damage </a:t>
            </a:r>
            <a:r>
              <a:rPr lang="en-US" b="1" dirty="0"/>
              <a:t>to surrounding structures </a:t>
            </a:r>
            <a:r>
              <a:rPr lang="en-US" dirty="0"/>
              <a:t>like trachea, oral cavity and vocal </a:t>
            </a:r>
            <a:r>
              <a:rPr lang="en-US" dirty="0" smtClean="0"/>
              <a:t>cords</a:t>
            </a:r>
          </a:p>
          <a:p>
            <a:r>
              <a:rPr lang="en-US" b="1" dirty="0" smtClean="0"/>
              <a:t>Anesthetic </a:t>
            </a:r>
            <a:r>
              <a:rPr lang="en-US" b="1" dirty="0"/>
              <a:t>complications</a:t>
            </a:r>
            <a:r>
              <a:rPr lang="en-US" dirty="0"/>
              <a:t>: Damage to endotracheal tube can lead to fire from direct or reflected laser beam. Hence the endotracheal tube is </a:t>
            </a:r>
            <a:r>
              <a:rPr lang="en-US" dirty="0">
                <a:solidFill>
                  <a:srgbClr val="FF0000"/>
                </a:solidFill>
              </a:rPr>
              <a:t>coated with an </a:t>
            </a:r>
            <a:r>
              <a:rPr lang="en-US" dirty="0" err="1">
                <a:solidFill>
                  <a:srgbClr val="FF0000"/>
                </a:solidFill>
              </a:rPr>
              <a:t>aluminium</a:t>
            </a:r>
            <a:r>
              <a:rPr lang="en-US" dirty="0">
                <a:solidFill>
                  <a:srgbClr val="FF0000"/>
                </a:solidFill>
              </a:rPr>
              <a:t> foil and proper selection of the </a:t>
            </a:r>
            <a:r>
              <a:rPr lang="en-US" dirty="0" err="1">
                <a:solidFill>
                  <a:srgbClr val="FF0000"/>
                </a:solidFill>
              </a:rPr>
              <a:t>anaesthesia</a:t>
            </a:r>
            <a:r>
              <a:rPr lang="en-US" dirty="0">
                <a:solidFill>
                  <a:srgbClr val="FF0000"/>
                </a:solidFill>
              </a:rPr>
              <a:t> gases </a:t>
            </a:r>
            <a:r>
              <a:rPr lang="en-US" dirty="0"/>
              <a:t>is made.</a:t>
            </a:r>
          </a:p>
        </p:txBody>
      </p:sp>
    </p:spTree>
    <p:extLst>
      <p:ext uri="{BB962C8B-B14F-4D97-AF65-F5344CB8AC3E}">
        <p14:creationId xmlns:p14="http://schemas.microsoft.com/office/powerpoint/2010/main" val="3800345481"/>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altLang="en-US" smtClean="0">
                <a:solidFill>
                  <a:srgbClr val="FF0000"/>
                </a:solidFill>
              </a:rPr>
              <a:t>signs and symptoms</a:t>
            </a:r>
          </a:p>
        </p:txBody>
      </p:sp>
      <p:sp>
        <p:nvSpPr>
          <p:cNvPr id="8195" name="Content Placeholder 2"/>
          <p:cNvSpPr>
            <a:spLocks noGrp="1"/>
          </p:cNvSpPr>
          <p:nvPr>
            <p:ph idx="1"/>
          </p:nvPr>
        </p:nvSpPr>
        <p:spPr>
          <a:xfrm>
            <a:off x="381000" y="1219200"/>
            <a:ext cx="8458200" cy="5410200"/>
          </a:xfrm>
        </p:spPr>
        <p:txBody>
          <a:bodyPr/>
          <a:lstStyle/>
          <a:p>
            <a:pPr eaLnBrk="1" hangingPunct="1"/>
            <a:r>
              <a:rPr lang="en-US" altLang="en-US" sz="2800" b="1" smtClean="0">
                <a:latin typeface="Times New Roman" pitchFamily="18" charset="0"/>
                <a:cs typeface="Times New Roman" pitchFamily="18" charset="0"/>
              </a:rPr>
              <a:t>Early</a:t>
            </a:r>
            <a:r>
              <a:rPr lang="en-US" altLang="en-US" sz="2800" smtClean="0">
                <a:latin typeface="Times New Roman" pitchFamily="18" charset="0"/>
                <a:cs typeface="Times New Roman" pitchFamily="18" charset="0"/>
              </a:rPr>
              <a:t> - chills, fever, drooling of saliva.</a:t>
            </a:r>
          </a:p>
          <a:p>
            <a:pPr eaLnBrk="1" hangingPunct="1"/>
            <a:r>
              <a:rPr lang="en-US" altLang="en-US" sz="2800" smtClean="0">
                <a:latin typeface="Times New Roman" pitchFamily="18" charset="0"/>
                <a:cs typeface="Times New Roman" pitchFamily="18" charset="0"/>
              </a:rPr>
              <a:t>Inability to </a:t>
            </a:r>
            <a:r>
              <a:rPr lang="en-US" altLang="en-US" sz="2800" smtClean="0">
                <a:solidFill>
                  <a:srgbClr val="FF0000"/>
                </a:solidFill>
                <a:latin typeface="Times New Roman" pitchFamily="18" charset="0"/>
                <a:cs typeface="Times New Roman" pitchFamily="18" charset="0"/>
              </a:rPr>
              <a:t>open the mouth</a:t>
            </a:r>
            <a:r>
              <a:rPr lang="en-US" altLang="en-US" sz="2800" smtClean="0">
                <a:latin typeface="Times New Roman" pitchFamily="18" charset="0"/>
                <a:cs typeface="Times New Roman" pitchFamily="18" charset="0"/>
              </a:rPr>
              <a:t>.</a:t>
            </a:r>
          </a:p>
          <a:p>
            <a:pPr eaLnBrk="1" hangingPunct="1"/>
            <a:r>
              <a:rPr lang="en-US" altLang="en-US" sz="2800" smtClean="0">
                <a:latin typeface="Times New Roman" pitchFamily="18" charset="0"/>
                <a:cs typeface="Times New Roman" pitchFamily="18" charset="0"/>
              </a:rPr>
              <a:t> Difficulty in </a:t>
            </a:r>
            <a:r>
              <a:rPr lang="en-US" altLang="en-US" sz="2800" smtClean="0">
                <a:solidFill>
                  <a:srgbClr val="FF0000"/>
                </a:solidFill>
                <a:latin typeface="Times New Roman" pitchFamily="18" charset="0"/>
                <a:cs typeface="Times New Roman" pitchFamily="18" charset="0"/>
              </a:rPr>
              <a:t>speaking. </a:t>
            </a:r>
          </a:p>
          <a:p>
            <a:pPr eaLnBrk="1" hangingPunct="1"/>
            <a:r>
              <a:rPr lang="en-US" altLang="en-US" sz="2800" smtClean="0">
                <a:latin typeface="Times New Roman" pitchFamily="18" charset="0"/>
                <a:cs typeface="Times New Roman" pitchFamily="18" charset="0"/>
              </a:rPr>
              <a:t>Difficult in </a:t>
            </a:r>
            <a:r>
              <a:rPr lang="en-US" altLang="en-US" sz="2800" smtClean="0">
                <a:solidFill>
                  <a:srgbClr val="FF0000"/>
                </a:solidFill>
                <a:latin typeface="Times New Roman" pitchFamily="18" charset="0"/>
                <a:cs typeface="Times New Roman" pitchFamily="18" charset="0"/>
              </a:rPr>
              <a:t>swallowing and in limited neck movement</a:t>
            </a:r>
          </a:p>
          <a:p>
            <a:pPr eaLnBrk="1" hangingPunct="1"/>
            <a:r>
              <a:rPr lang="en-US" altLang="en-US" sz="2800" b="1" smtClean="0">
                <a:latin typeface="Times New Roman" pitchFamily="18" charset="0"/>
                <a:cs typeface="Times New Roman" pitchFamily="18" charset="0"/>
              </a:rPr>
              <a:t>Late</a:t>
            </a:r>
            <a:r>
              <a:rPr lang="en-US" altLang="en-US" sz="2800" smtClean="0">
                <a:latin typeface="Times New Roman" pitchFamily="18" charset="0"/>
                <a:cs typeface="Times New Roman" pitchFamily="18" charset="0"/>
              </a:rPr>
              <a:t>- </a:t>
            </a:r>
            <a:r>
              <a:rPr lang="en-US" altLang="en-US" sz="2800" smtClean="0">
                <a:solidFill>
                  <a:srgbClr val="FF0000"/>
                </a:solidFill>
                <a:latin typeface="Times New Roman" pitchFamily="18" charset="0"/>
                <a:cs typeface="Times New Roman" pitchFamily="18" charset="0"/>
              </a:rPr>
              <a:t>infectious</a:t>
            </a:r>
            <a:r>
              <a:rPr lang="en-US" altLang="en-US" sz="2800" smtClean="0">
                <a:latin typeface="Times New Roman" pitchFamily="18" charset="0"/>
                <a:cs typeface="Times New Roman" pitchFamily="18" charset="0"/>
              </a:rPr>
              <a:t> process may </a:t>
            </a:r>
            <a:r>
              <a:rPr lang="en-US" altLang="en-US" sz="2800" smtClean="0">
                <a:solidFill>
                  <a:srgbClr val="FF0000"/>
                </a:solidFill>
                <a:latin typeface="Times New Roman" pitchFamily="18" charset="0"/>
                <a:cs typeface="Times New Roman" pitchFamily="18" charset="0"/>
              </a:rPr>
              <a:t>spread into the thorax</a:t>
            </a:r>
            <a:r>
              <a:rPr lang="en-US" altLang="en-US" sz="2800" smtClean="0">
                <a:latin typeface="Times New Roman" pitchFamily="18" charset="0"/>
                <a:cs typeface="Times New Roman" pitchFamily="18" charset="0"/>
              </a:rPr>
              <a:t> and causing </a:t>
            </a:r>
          </a:p>
          <a:p>
            <a:pPr lvl="2" eaLnBrk="1" hangingPunct="1">
              <a:buFont typeface="Wingdings" pitchFamily="2" charset="2"/>
              <a:buChar char="ü"/>
            </a:pPr>
            <a:r>
              <a:rPr lang="en-US" altLang="en-US" sz="2800" smtClean="0">
                <a:latin typeface="Times New Roman" pitchFamily="18" charset="0"/>
                <a:cs typeface="Times New Roman" pitchFamily="18" charset="0"/>
              </a:rPr>
              <a:t>Emphysema</a:t>
            </a:r>
          </a:p>
          <a:p>
            <a:pPr lvl="2" eaLnBrk="1" hangingPunct="1">
              <a:buFont typeface="Wingdings" pitchFamily="2" charset="2"/>
              <a:buChar char="ü"/>
            </a:pPr>
            <a:r>
              <a:rPr lang="en-US" altLang="en-US" sz="2800" smtClean="0">
                <a:latin typeface="Times New Roman" pitchFamily="18" charset="0"/>
                <a:cs typeface="Times New Roman" pitchFamily="18" charset="0"/>
              </a:rPr>
              <a:t>Pericarditis</a:t>
            </a:r>
          </a:p>
          <a:p>
            <a:pPr lvl="2" eaLnBrk="1" hangingPunct="1">
              <a:buFont typeface="Wingdings" pitchFamily="2" charset="2"/>
              <a:buChar char="ü"/>
            </a:pPr>
            <a:r>
              <a:rPr lang="en-US" altLang="en-US" sz="2800" smtClean="0">
                <a:latin typeface="Times New Roman" pitchFamily="18" charset="0"/>
                <a:cs typeface="Times New Roman" pitchFamily="18" charset="0"/>
              </a:rPr>
              <a:t>pericardial effusion</a:t>
            </a:r>
          </a:p>
          <a:p>
            <a:pPr lvl="2" eaLnBrk="1" hangingPunct="1">
              <a:buFont typeface="Wingdings" pitchFamily="2" charset="2"/>
              <a:buChar char="ü"/>
            </a:pPr>
            <a:r>
              <a:rPr lang="en-US" altLang="en-US" sz="2800" smtClean="0">
                <a:latin typeface="Times New Roman" pitchFamily="18" charset="0"/>
                <a:cs typeface="Times New Roman" pitchFamily="18" charset="0"/>
              </a:rPr>
              <a:t>pulmonary infiltrates</a:t>
            </a:r>
            <a:r>
              <a:rPr lang="en-US" altLang="en-US" smtClean="0"/>
              <a:t>.</a:t>
            </a:r>
          </a:p>
        </p:txBody>
      </p:sp>
      <p:sp>
        <p:nvSpPr>
          <p:cNvPr id="2" name="Slide Number Placeholder 1"/>
          <p:cNvSpPr>
            <a:spLocks noGrp="1"/>
          </p:cNvSpPr>
          <p:nvPr>
            <p:ph type="sldNum" sz="quarter" idx="12"/>
          </p:nvPr>
        </p:nvSpPr>
        <p:spPr/>
        <p:txBody>
          <a:bodyPr/>
          <a:lstStyle/>
          <a:p>
            <a:pPr>
              <a:defRPr/>
            </a:pPr>
            <a:fld id="{4114BB19-B136-474E-B0FA-B6F06C034A4C}" type="slidenum">
              <a:rPr lang="en-US" smtClean="0">
                <a:solidFill>
                  <a:prstClr val="black">
                    <a:tint val="75000"/>
                  </a:prstClr>
                </a:solidFill>
              </a:rPr>
              <a:pPr>
                <a:defRPr/>
              </a:pPr>
              <a:t>200</a:t>
            </a:fld>
            <a:endParaRPr lang="en-US">
              <a:solidFill>
                <a:prstClr val="black">
                  <a:tint val="75000"/>
                </a:prstClr>
              </a:solidFill>
            </a:endParaRPr>
          </a:p>
        </p:txBody>
      </p:sp>
    </p:spTree>
    <p:extLst>
      <p:ext uri="{BB962C8B-B14F-4D97-AF65-F5344CB8AC3E}">
        <p14:creationId xmlns:p14="http://schemas.microsoft.com/office/powerpoint/2010/main" val="1353799962"/>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altLang="en-US" smtClean="0">
                <a:solidFill>
                  <a:srgbClr val="FF0000"/>
                </a:solidFill>
              </a:rPr>
              <a:t>Management</a:t>
            </a:r>
            <a:r>
              <a:rPr lang="en-US" altLang="en-US" smtClean="0"/>
              <a:t> </a:t>
            </a:r>
          </a:p>
        </p:txBody>
      </p:sp>
      <p:sp>
        <p:nvSpPr>
          <p:cNvPr id="9219" name="Content Placeholder 2"/>
          <p:cNvSpPr>
            <a:spLocks noGrp="1"/>
          </p:cNvSpPr>
          <p:nvPr>
            <p:ph idx="1"/>
          </p:nvPr>
        </p:nvSpPr>
        <p:spPr>
          <a:xfrm>
            <a:off x="152400" y="1447800"/>
            <a:ext cx="8534400" cy="5181600"/>
          </a:xfrm>
        </p:spPr>
        <p:txBody>
          <a:bodyPr/>
          <a:lstStyle/>
          <a:p>
            <a:pPr eaLnBrk="1" hangingPunct="1"/>
            <a:r>
              <a:rPr lang="en-US" altLang="en-US" smtClean="0">
                <a:solidFill>
                  <a:srgbClr val="FF0000"/>
                </a:solidFill>
              </a:rPr>
              <a:t>Surgical Incision and drainage abscess.</a:t>
            </a:r>
          </a:p>
          <a:p>
            <a:pPr eaLnBrk="1" hangingPunct="1"/>
            <a:r>
              <a:rPr lang="en-US" altLang="en-US" smtClean="0"/>
              <a:t>Airway decompression Under Anesthesia.</a:t>
            </a:r>
          </a:p>
          <a:p>
            <a:pPr eaLnBrk="1" hangingPunct="1"/>
            <a:r>
              <a:rPr lang="en-US" altLang="en-US" smtClean="0"/>
              <a:t>Airway management may be </a:t>
            </a:r>
            <a:r>
              <a:rPr lang="en-US" altLang="en-US" b="1" smtClean="0"/>
              <a:t>extremely difficult</a:t>
            </a:r>
          </a:p>
          <a:p>
            <a:pPr eaLnBrk="1" hangingPunct="1"/>
            <a:r>
              <a:rPr lang="en-US" altLang="en-US" smtClean="0">
                <a:solidFill>
                  <a:srgbClr val="FF0000"/>
                </a:solidFill>
              </a:rPr>
              <a:t>Inhalation anesthesia and intubation have been advocated preliminary</a:t>
            </a:r>
          </a:p>
          <a:p>
            <a:pPr eaLnBrk="1" hangingPunct="1"/>
            <a:r>
              <a:rPr lang="en-US" altLang="en-US" smtClean="0">
                <a:solidFill>
                  <a:srgbClr val="FF0000"/>
                </a:solidFill>
              </a:rPr>
              <a:t>Tracheostomy</a:t>
            </a:r>
            <a:r>
              <a:rPr lang="en-US" altLang="en-US" smtClean="0"/>
              <a:t> using </a:t>
            </a:r>
            <a:r>
              <a:rPr lang="en-US" altLang="en-US" smtClean="0">
                <a:solidFill>
                  <a:srgbClr val="FF0000"/>
                </a:solidFill>
              </a:rPr>
              <a:t>local anesthesia </a:t>
            </a:r>
            <a:r>
              <a:rPr lang="en-US" altLang="en-US" smtClean="0"/>
              <a:t>in the </a:t>
            </a:r>
            <a:r>
              <a:rPr lang="en-US" altLang="en-US" smtClean="0">
                <a:solidFill>
                  <a:srgbClr val="FF0000"/>
                </a:solidFill>
              </a:rPr>
              <a:t>awake patient </a:t>
            </a:r>
            <a:r>
              <a:rPr lang="en-US" altLang="en-US" smtClean="0"/>
              <a:t>is the </a:t>
            </a:r>
            <a:r>
              <a:rPr lang="en-US" altLang="en-US" smtClean="0">
                <a:solidFill>
                  <a:srgbClr val="FF0000"/>
                </a:solidFill>
              </a:rPr>
              <a:t>safest. </a:t>
            </a:r>
          </a:p>
          <a:p>
            <a:pPr eaLnBrk="1" hangingPunct="1"/>
            <a:endParaRPr lang="en-US" altLang="en-US" smtClean="0"/>
          </a:p>
        </p:txBody>
      </p:sp>
      <p:sp>
        <p:nvSpPr>
          <p:cNvPr id="2" name="Slide Number Placeholder 1"/>
          <p:cNvSpPr>
            <a:spLocks noGrp="1"/>
          </p:cNvSpPr>
          <p:nvPr>
            <p:ph type="sldNum" sz="quarter" idx="12"/>
          </p:nvPr>
        </p:nvSpPr>
        <p:spPr/>
        <p:txBody>
          <a:bodyPr/>
          <a:lstStyle/>
          <a:p>
            <a:pPr>
              <a:defRPr/>
            </a:pPr>
            <a:fld id="{0AD995F7-6811-4DAB-ACD9-414B2C39CA7E}" type="slidenum">
              <a:rPr lang="en-US" smtClean="0">
                <a:solidFill>
                  <a:prstClr val="black">
                    <a:tint val="75000"/>
                  </a:prstClr>
                </a:solidFill>
              </a:rPr>
              <a:pPr>
                <a:defRPr/>
              </a:pPr>
              <a:t>201</a:t>
            </a:fld>
            <a:endParaRPr lang="en-US">
              <a:solidFill>
                <a:prstClr val="black">
                  <a:tint val="75000"/>
                </a:prstClr>
              </a:solidFill>
            </a:endParaRPr>
          </a:p>
        </p:txBody>
      </p:sp>
    </p:spTree>
    <p:extLst>
      <p:ext uri="{BB962C8B-B14F-4D97-AF65-F5344CB8AC3E}">
        <p14:creationId xmlns:p14="http://schemas.microsoft.com/office/powerpoint/2010/main" val="1013301912"/>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altLang="en-US" b="1" i="1" smtClean="0">
                <a:solidFill>
                  <a:srgbClr val="FF0000"/>
                </a:solidFill>
              </a:rPr>
              <a:t>Anesthetic management </a:t>
            </a:r>
          </a:p>
        </p:txBody>
      </p:sp>
      <p:sp>
        <p:nvSpPr>
          <p:cNvPr id="10243" name="Content Placeholder 2"/>
          <p:cNvSpPr>
            <a:spLocks noGrp="1"/>
          </p:cNvSpPr>
          <p:nvPr>
            <p:ph idx="1"/>
          </p:nvPr>
        </p:nvSpPr>
        <p:spPr>
          <a:xfrm>
            <a:off x="457200" y="1143000"/>
            <a:ext cx="8229600" cy="5334000"/>
          </a:xfrm>
        </p:spPr>
        <p:txBody>
          <a:bodyPr/>
          <a:lstStyle/>
          <a:p>
            <a:pPr eaLnBrk="1" hangingPunct="1"/>
            <a:r>
              <a:rPr lang="en-US" altLang="en-US" b="1" smtClean="0">
                <a:solidFill>
                  <a:srgbClr val="FF0000"/>
                </a:solidFill>
              </a:rPr>
              <a:t>Preoperative </a:t>
            </a:r>
          </a:p>
          <a:p>
            <a:pPr eaLnBrk="1" hangingPunct="1"/>
            <a:r>
              <a:rPr lang="en-US" altLang="en-US" smtClean="0"/>
              <a:t>Common in young children </a:t>
            </a:r>
            <a:r>
              <a:rPr lang="en-US" altLang="en-US" smtClean="0">
                <a:solidFill>
                  <a:srgbClr val="FF0000"/>
                </a:solidFill>
              </a:rPr>
              <a:t>less than 15 years</a:t>
            </a:r>
          </a:p>
          <a:p>
            <a:pPr eaLnBrk="1" hangingPunct="1"/>
            <a:r>
              <a:rPr lang="en-US" altLang="en-US" smtClean="0"/>
              <a:t>Care full </a:t>
            </a:r>
            <a:r>
              <a:rPr lang="en-US" altLang="en-US" smtClean="0">
                <a:solidFill>
                  <a:srgbClr val="FF0000"/>
                </a:solidFill>
              </a:rPr>
              <a:t>evaluation of air way</a:t>
            </a:r>
            <a:r>
              <a:rPr lang="en-US" altLang="en-US" smtClean="0"/>
              <a:t> for </a:t>
            </a:r>
            <a:r>
              <a:rPr lang="en-US" altLang="en-US" smtClean="0">
                <a:solidFill>
                  <a:srgbClr val="FF0000"/>
                </a:solidFill>
              </a:rPr>
              <a:t>ETI</a:t>
            </a:r>
            <a:r>
              <a:rPr lang="en-US" altLang="en-US" smtClean="0"/>
              <a:t> </a:t>
            </a:r>
          </a:p>
          <a:p>
            <a:pPr eaLnBrk="1" hangingPunct="1"/>
            <a:r>
              <a:rPr lang="en-US" altLang="en-US" smtClean="0"/>
              <a:t>and associated abnormalities as well the </a:t>
            </a:r>
            <a:r>
              <a:rPr lang="en-US" altLang="en-US" smtClean="0">
                <a:solidFill>
                  <a:srgbClr val="FF0000"/>
                </a:solidFill>
              </a:rPr>
              <a:t>size of swelling</a:t>
            </a:r>
          </a:p>
          <a:p>
            <a:pPr eaLnBrk="1" hangingPunct="1"/>
            <a:r>
              <a:rPr lang="en-US" altLang="en-US" smtClean="0">
                <a:solidFill>
                  <a:srgbClr val="FF0000"/>
                </a:solidFill>
              </a:rPr>
              <a:t>Avoid sedative premedication </a:t>
            </a:r>
            <a:r>
              <a:rPr lang="en-US" altLang="en-US" b="1" smtClean="0">
                <a:solidFill>
                  <a:srgbClr val="FF0000"/>
                </a:solidFill>
              </a:rPr>
              <a:t>!</a:t>
            </a:r>
          </a:p>
          <a:p>
            <a:pPr eaLnBrk="1" hangingPunct="1"/>
            <a:r>
              <a:rPr lang="en-US" altLang="en-US" smtClean="0"/>
              <a:t>Small dose of </a:t>
            </a:r>
            <a:r>
              <a:rPr lang="en-US" altLang="en-US" smtClean="0">
                <a:solidFill>
                  <a:srgbClr val="FF0000"/>
                </a:solidFill>
              </a:rPr>
              <a:t>atropine/ glycopylorate </a:t>
            </a:r>
            <a:r>
              <a:rPr lang="en-US" altLang="en-US" smtClean="0"/>
              <a:t>- viscosity  of secretion may obstruct the air way</a:t>
            </a:r>
          </a:p>
          <a:p>
            <a:pPr eaLnBrk="1" hangingPunct="1"/>
            <a:r>
              <a:rPr lang="en-US" altLang="en-US" smtClean="0">
                <a:solidFill>
                  <a:srgbClr val="FF0000"/>
                </a:solidFill>
              </a:rPr>
              <a:t>Non pharmacologic reassurance </a:t>
            </a:r>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p:txBody>
      </p:sp>
      <p:sp>
        <p:nvSpPr>
          <p:cNvPr id="2" name="Slide Number Placeholder 1"/>
          <p:cNvSpPr>
            <a:spLocks noGrp="1"/>
          </p:cNvSpPr>
          <p:nvPr>
            <p:ph type="sldNum" sz="quarter" idx="12"/>
          </p:nvPr>
        </p:nvSpPr>
        <p:spPr/>
        <p:txBody>
          <a:bodyPr/>
          <a:lstStyle/>
          <a:p>
            <a:pPr>
              <a:defRPr/>
            </a:pPr>
            <a:fld id="{58042588-65EF-412C-B432-56C6379C6615}" type="slidenum">
              <a:rPr lang="en-US" smtClean="0">
                <a:solidFill>
                  <a:prstClr val="black">
                    <a:tint val="75000"/>
                  </a:prstClr>
                </a:solidFill>
              </a:rPr>
              <a:pPr>
                <a:defRPr/>
              </a:pPr>
              <a:t>202</a:t>
            </a:fld>
            <a:endParaRPr lang="en-US">
              <a:solidFill>
                <a:prstClr val="black">
                  <a:tint val="75000"/>
                </a:prstClr>
              </a:solidFill>
            </a:endParaRPr>
          </a:p>
        </p:txBody>
      </p:sp>
    </p:spTree>
    <p:extLst>
      <p:ext uri="{BB962C8B-B14F-4D97-AF65-F5344CB8AC3E}">
        <p14:creationId xmlns:p14="http://schemas.microsoft.com/office/powerpoint/2010/main" val="3691506865"/>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altLang="en-US" b="1" i="1" smtClean="0">
                <a:solidFill>
                  <a:srgbClr val="FF0000"/>
                </a:solidFill>
              </a:rPr>
              <a:t>Intraoperative Management </a:t>
            </a:r>
          </a:p>
        </p:txBody>
      </p:sp>
      <p:sp>
        <p:nvSpPr>
          <p:cNvPr id="11267" name="Content Placeholder 2"/>
          <p:cNvSpPr>
            <a:spLocks noGrp="1"/>
          </p:cNvSpPr>
          <p:nvPr>
            <p:ph idx="1"/>
          </p:nvPr>
        </p:nvSpPr>
        <p:spPr/>
        <p:txBody>
          <a:bodyPr/>
          <a:lstStyle/>
          <a:p>
            <a:pPr eaLnBrk="1" hangingPunct="1"/>
            <a:r>
              <a:rPr lang="en-US" altLang="en-US" smtClean="0"/>
              <a:t>Induction- </a:t>
            </a:r>
            <a:r>
              <a:rPr lang="en-US" altLang="en-US" smtClean="0">
                <a:solidFill>
                  <a:srgbClr val="FF0000"/>
                </a:solidFill>
              </a:rPr>
              <a:t>inhalational at sitting position</a:t>
            </a:r>
            <a:r>
              <a:rPr lang="en-US" altLang="en-US" smtClean="0"/>
              <a:t> if sever then </a:t>
            </a:r>
            <a:r>
              <a:rPr lang="en-US" altLang="en-US" smtClean="0">
                <a:solidFill>
                  <a:srgbClr val="FF0000"/>
                </a:solidFill>
              </a:rPr>
              <a:t>supine position </a:t>
            </a:r>
            <a:r>
              <a:rPr lang="en-US" altLang="en-US" smtClean="0"/>
              <a:t>supplement with </a:t>
            </a:r>
            <a:r>
              <a:rPr lang="en-US" altLang="en-US" smtClean="0">
                <a:solidFill>
                  <a:srgbClr val="FF0000"/>
                </a:solidFill>
              </a:rPr>
              <a:t>Iv anesthetics-if mask ventilation confirmed</a:t>
            </a:r>
          </a:p>
          <a:p>
            <a:pPr eaLnBrk="1" hangingPunct="1"/>
            <a:r>
              <a:rPr lang="en-US" altLang="en-US" smtClean="0"/>
              <a:t>Use </a:t>
            </a:r>
            <a:r>
              <a:rPr lang="en-US" altLang="en-US" smtClean="0">
                <a:solidFill>
                  <a:srgbClr val="FF0000"/>
                </a:solidFill>
              </a:rPr>
              <a:t>RSI technique</a:t>
            </a:r>
          </a:p>
          <a:p>
            <a:pPr eaLnBrk="1" hangingPunct="1"/>
            <a:r>
              <a:rPr lang="en-US" altLang="en-US" smtClean="0">
                <a:solidFill>
                  <a:srgbClr val="FF0000"/>
                </a:solidFill>
              </a:rPr>
              <a:t>Avoid muscle relaxation if possible especially in severe form!</a:t>
            </a:r>
          </a:p>
          <a:p>
            <a:pPr eaLnBrk="1" hangingPunct="1"/>
            <a:r>
              <a:rPr lang="en-US" altLang="en-US" smtClean="0"/>
              <a:t>Perform laryngoscopy </a:t>
            </a:r>
            <a:r>
              <a:rPr lang="en-US" altLang="en-US" smtClean="0">
                <a:solidFill>
                  <a:srgbClr val="FF0000"/>
                </a:solidFill>
              </a:rPr>
              <a:t>gently to avoid </a:t>
            </a:r>
            <a:r>
              <a:rPr lang="en-US" altLang="en-US" b="1" smtClean="0">
                <a:solidFill>
                  <a:srgbClr val="FF0000"/>
                </a:solidFill>
              </a:rPr>
              <a:t>rapture</a:t>
            </a:r>
            <a:r>
              <a:rPr lang="en-US" altLang="en-US" smtClean="0">
                <a:solidFill>
                  <a:srgbClr val="FF0000"/>
                </a:solidFill>
              </a:rPr>
              <a:t> of the swelling</a:t>
            </a:r>
          </a:p>
          <a:p>
            <a:pPr eaLnBrk="1" hangingPunct="1"/>
            <a:endParaRPr lang="en-US" altLang="en-US" smtClean="0"/>
          </a:p>
        </p:txBody>
      </p:sp>
      <p:sp>
        <p:nvSpPr>
          <p:cNvPr id="2" name="Slide Number Placeholder 1"/>
          <p:cNvSpPr>
            <a:spLocks noGrp="1"/>
          </p:cNvSpPr>
          <p:nvPr>
            <p:ph type="sldNum" sz="quarter" idx="12"/>
          </p:nvPr>
        </p:nvSpPr>
        <p:spPr/>
        <p:txBody>
          <a:bodyPr/>
          <a:lstStyle/>
          <a:p>
            <a:pPr>
              <a:defRPr/>
            </a:pPr>
            <a:fld id="{18618016-67ED-469F-A91B-A8D139908E8F}" type="slidenum">
              <a:rPr lang="en-US" smtClean="0">
                <a:solidFill>
                  <a:prstClr val="black">
                    <a:tint val="75000"/>
                  </a:prstClr>
                </a:solidFill>
              </a:rPr>
              <a:pPr>
                <a:defRPr/>
              </a:pPr>
              <a:t>203</a:t>
            </a:fld>
            <a:endParaRPr lang="en-US">
              <a:solidFill>
                <a:prstClr val="black">
                  <a:tint val="75000"/>
                </a:prstClr>
              </a:solidFill>
            </a:endParaRPr>
          </a:p>
        </p:txBody>
      </p:sp>
    </p:spTree>
    <p:extLst>
      <p:ext uri="{BB962C8B-B14F-4D97-AF65-F5344CB8AC3E}">
        <p14:creationId xmlns:p14="http://schemas.microsoft.com/office/powerpoint/2010/main" val="3689824857"/>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09600" y="457200"/>
            <a:ext cx="8516938" cy="1066800"/>
          </a:xfrm>
        </p:spPr>
        <p:txBody>
          <a:bodyPr/>
          <a:lstStyle/>
          <a:p>
            <a:pPr eaLnBrk="1" hangingPunct="1"/>
            <a:r>
              <a:rPr lang="en-US" altLang="en-US" i="1" smtClean="0">
                <a:solidFill>
                  <a:srgbClr val="FF0000"/>
                </a:solidFill>
              </a:rPr>
              <a:t>Intraoperative Management Cont,d</a:t>
            </a:r>
          </a:p>
        </p:txBody>
      </p:sp>
      <p:sp>
        <p:nvSpPr>
          <p:cNvPr id="12291" name="Content Placeholder 2"/>
          <p:cNvSpPr>
            <a:spLocks noGrp="1"/>
          </p:cNvSpPr>
          <p:nvPr>
            <p:ph idx="1"/>
          </p:nvPr>
        </p:nvSpPr>
        <p:spPr/>
        <p:txBody>
          <a:bodyPr/>
          <a:lstStyle/>
          <a:p>
            <a:pPr eaLnBrk="1" hangingPunct="1"/>
            <a:r>
              <a:rPr lang="en-US" altLang="en-US" smtClean="0">
                <a:solidFill>
                  <a:srgbClr val="FF0000"/>
                </a:solidFill>
              </a:rPr>
              <a:t>If mask ventilation uncertain use other alternative </a:t>
            </a:r>
          </a:p>
          <a:p>
            <a:pPr eaLnBrk="1" hangingPunct="1">
              <a:buFont typeface="Wingdings" pitchFamily="2" charset="2"/>
              <a:buChar char="ü"/>
            </a:pPr>
            <a:r>
              <a:rPr lang="en-US" altLang="en-US" smtClean="0"/>
              <a:t>Local infiltration </a:t>
            </a:r>
          </a:p>
          <a:p>
            <a:pPr eaLnBrk="1" hangingPunct="1">
              <a:buFont typeface="Wingdings" pitchFamily="2" charset="2"/>
              <a:buChar char="ü"/>
            </a:pPr>
            <a:r>
              <a:rPr lang="en-US" altLang="en-US" smtClean="0"/>
              <a:t>Tracheostomy</a:t>
            </a:r>
          </a:p>
          <a:p>
            <a:pPr eaLnBrk="1" hangingPunct="1"/>
            <a:r>
              <a:rPr lang="en-US" altLang="en-US" smtClean="0"/>
              <a:t>Maintenance  and monitoring –</a:t>
            </a:r>
            <a:r>
              <a:rPr lang="en-US" altLang="en-US" smtClean="0">
                <a:solidFill>
                  <a:srgbClr val="FF0000"/>
                </a:solidFill>
              </a:rPr>
              <a:t>inhalational anesthesia</a:t>
            </a:r>
          </a:p>
          <a:p>
            <a:pPr eaLnBrk="1" hangingPunct="1"/>
            <a:r>
              <a:rPr lang="en-US" altLang="en-US" smtClean="0"/>
              <a:t>Pulse oximetry- saturation</a:t>
            </a:r>
          </a:p>
          <a:p>
            <a:pPr eaLnBrk="1" hangingPunct="1"/>
            <a:r>
              <a:rPr lang="en-US" altLang="en-US" smtClean="0"/>
              <a:t>Vital sign </a:t>
            </a:r>
          </a:p>
          <a:p>
            <a:pPr eaLnBrk="1" hangingPunct="1">
              <a:buFont typeface="Arial" charset="0"/>
              <a:buNone/>
            </a:pPr>
            <a:endParaRPr lang="en-US" altLang="en-US" smtClean="0"/>
          </a:p>
          <a:p>
            <a:pPr eaLnBrk="1" hangingPunct="1">
              <a:buFont typeface="Arial" charset="0"/>
              <a:buNone/>
            </a:pPr>
            <a:endParaRPr lang="en-US" altLang="en-US" smtClean="0"/>
          </a:p>
        </p:txBody>
      </p:sp>
      <p:sp>
        <p:nvSpPr>
          <p:cNvPr id="2" name="Slide Number Placeholder 1"/>
          <p:cNvSpPr>
            <a:spLocks noGrp="1"/>
          </p:cNvSpPr>
          <p:nvPr>
            <p:ph type="sldNum" sz="quarter" idx="12"/>
          </p:nvPr>
        </p:nvSpPr>
        <p:spPr/>
        <p:txBody>
          <a:bodyPr/>
          <a:lstStyle/>
          <a:p>
            <a:pPr>
              <a:defRPr/>
            </a:pPr>
            <a:fld id="{F0C12913-EFAC-4335-906F-DF5CF0AB273F}" type="slidenum">
              <a:rPr lang="en-US" smtClean="0">
                <a:solidFill>
                  <a:prstClr val="black">
                    <a:tint val="75000"/>
                  </a:prstClr>
                </a:solidFill>
              </a:rPr>
              <a:pPr>
                <a:defRPr/>
              </a:pPr>
              <a:t>204</a:t>
            </a:fld>
            <a:endParaRPr lang="en-US">
              <a:solidFill>
                <a:prstClr val="black">
                  <a:tint val="75000"/>
                </a:prstClr>
              </a:solidFill>
            </a:endParaRPr>
          </a:p>
        </p:txBody>
      </p:sp>
    </p:spTree>
    <p:extLst>
      <p:ext uri="{BB962C8B-B14F-4D97-AF65-F5344CB8AC3E}">
        <p14:creationId xmlns:p14="http://schemas.microsoft.com/office/powerpoint/2010/main" val="3896383590"/>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altLang="en-US" smtClean="0">
                <a:solidFill>
                  <a:srgbClr val="FF0000"/>
                </a:solidFill>
              </a:rPr>
              <a:t>Post operative</a:t>
            </a:r>
          </a:p>
        </p:txBody>
      </p:sp>
      <p:sp>
        <p:nvSpPr>
          <p:cNvPr id="13315" name="Content Placeholder 2"/>
          <p:cNvSpPr>
            <a:spLocks noGrp="1"/>
          </p:cNvSpPr>
          <p:nvPr>
            <p:ph idx="1"/>
          </p:nvPr>
        </p:nvSpPr>
        <p:spPr/>
        <p:txBody>
          <a:bodyPr/>
          <a:lstStyle/>
          <a:p>
            <a:pPr eaLnBrk="1" hangingPunct="1"/>
            <a:r>
              <a:rPr lang="en-US" altLang="en-US" smtClean="0"/>
              <a:t>Airway monitoring</a:t>
            </a:r>
          </a:p>
          <a:p>
            <a:pPr eaLnBrk="1" hangingPunct="1"/>
            <a:r>
              <a:rPr lang="en-US" altLang="en-US" smtClean="0"/>
              <a:t>Oxygen supplementation</a:t>
            </a:r>
          </a:p>
          <a:p>
            <a:pPr eaLnBrk="1" hangingPunct="1"/>
            <a:r>
              <a:rPr lang="en-US" altLang="en-US" smtClean="0"/>
              <a:t>Antibiotics</a:t>
            </a:r>
          </a:p>
          <a:p>
            <a:pPr eaLnBrk="1" hangingPunct="1"/>
            <a:r>
              <a:rPr lang="en-US" altLang="en-US" smtClean="0"/>
              <a:t>Vital sign </a:t>
            </a:r>
          </a:p>
          <a:p>
            <a:pPr eaLnBrk="1" hangingPunct="1"/>
            <a:r>
              <a:rPr lang="en-US" altLang="en-US" smtClean="0">
                <a:solidFill>
                  <a:srgbClr val="FF0000"/>
                </a:solidFill>
              </a:rPr>
              <a:t>Simple analgesics</a:t>
            </a:r>
          </a:p>
        </p:txBody>
      </p:sp>
      <p:sp>
        <p:nvSpPr>
          <p:cNvPr id="2" name="Slide Number Placeholder 1"/>
          <p:cNvSpPr>
            <a:spLocks noGrp="1"/>
          </p:cNvSpPr>
          <p:nvPr>
            <p:ph type="sldNum" sz="quarter" idx="12"/>
          </p:nvPr>
        </p:nvSpPr>
        <p:spPr/>
        <p:txBody>
          <a:bodyPr/>
          <a:lstStyle/>
          <a:p>
            <a:pPr>
              <a:defRPr/>
            </a:pPr>
            <a:fld id="{04EC81AA-C631-4450-A45C-F092C22781AB}" type="slidenum">
              <a:rPr lang="en-US" smtClean="0">
                <a:solidFill>
                  <a:prstClr val="black">
                    <a:tint val="75000"/>
                  </a:prstClr>
                </a:solidFill>
              </a:rPr>
              <a:pPr>
                <a:defRPr/>
              </a:pPr>
              <a:t>205</a:t>
            </a:fld>
            <a:endParaRPr lang="en-US">
              <a:solidFill>
                <a:prstClr val="black">
                  <a:tint val="75000"/>
                </a:prstClr>
              </a:solidFill>
            </a:endParaRPr>
          </a:p>
        </p:txBody>
      </p:sp>
    </p:spTree>
    <p:extLst>
      <p:ext uri="{BB962C8B-B14F-4D97-AF65-F5344CB8AC3E}">
        <p14:creationId xmlns:p14="http://schemas.microsoft.com/office/powerpoint/2010/main" val="2072127279"/>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smtClean="0"/>
              <a:t>Quiz 2</a:t>
            </a:r>
          </a:p>
        </p:txBody>
      </p:sp>
      <p:sp>
        <p:nvSpPr>
          <p:cNvPr id="14339" name="Content Placeholder 2"/>
          <p:cNvSpPr>
            <a:spLocks noGrp="1"/>
          </p:cNvSpPr>
          <p:nvPr>
            <p:ph idx="1"/>
          </p:nvPr>
        </p:nvSpPr>
        <p:spPr/>
        <p:txBody>
          <a:bodyPr/>
          <a:lstStyle/>
          <a:p>
            <a:r>
              <a:rPr lang="en-US" altLang="en-US" smtClean="0"/>
              <a:t>List and explain LeFort Classification of Fractures</a:t>
            </a:r>
          </a:p>
          <a:p>
            <a:r>
              <a:rPr lang="en-US" altLang="en-US" smtClean="0"/>
              <a:t>Write at least 3 specific intraoperative considerations of ear surgery?</a:t>
            </a:r>
          </a:p>
          <a:p>
            <a:r>
              <a:rPr lang="en-US" altLang="en-US" smtClean="0"/>
              <a:t> Write at least 3 Advantages of laser surgery?</a:t>
            </a:r>
          </a:p>
          <a:p>
            <a:r>
              <a:rPr lang="en-US" altLang="en-US" smtClean="0"/>
              <a:t>How chronic airway obstruction result in cardiac cor pulmonale disease?</a:t>
            </a:r>
            <a:br>
              <a:rPr lang="en-US" altLang="en-US" smtClean="0"/>
            </a:br>
            <a:r>
              <a:rPr lang="en-US" altLang="en-US" smtClean="0"/>
              <a:t/>
            </a:r>
            <a:br>
              <a:rPr lang="en-US" altLang="en-US" smtClean="0"/>
            </a:br>
            <a:endParaRPr lang="en-US" altLang="en-US" smtClean="0"/>
          </a:p>
        </p:txBody>
      </p:sp>
      <p:sp>
        <p:nvSpPr>
          <p:cNvPr id="2" name="Slide Number Placeholder 1"/>
          <p:cNvSpPr>
            <a:spLocks noGrp="1"/>
          </p:cNvSpPr>
          <p:nvPr>
            <p:ph type="sldNum" sz="quarter" idx="12"/>
          </p:nvPr>
        </p:nvSpPr>
        <p:spPr/>
        <p:txBody>
          <a:bodyPr/>
          <a:lstStyle/>
          <a:p>
            <a:pPr>
              <a:defRPr/>
            </a:pPr>
            <a:fld id="{F39A08C2-5EB0-4C4E-AA2D-B69E6A72BE40}" type="slidenum">
              <a:rPr lang="en-US" smtClean="0">
                <a:solidFill>
                  <a:prstClr val="black">
                    <a:tint val="75000"/>
                  </a:prstClr>
                </a:solidFill>
              </a:rPr>
              <a:pPr>
                <a:defRPr/>
              </a:pPr>
              <a:t>206</a:t>
            </a:fld>
            <a:endParaRPr lang="en-US">
              <a:solidFill>
                <a:prstClr val="black">
                  <a:tint val="75000"/>
                </a:prstClr>
              </a:solidFill>
            </a:endParaRPr>
          </a:p>
        </p:txBody>
      </p:sp>
    </p:spTree>
    <p:extLst>
      <p:ext uri="{BB962C8B-B14F-4D97-AF65-F5344CB8AC3E}">
        <p14:creationId xmlns:p14="http://schemas.microsoft.com/office/powerpoint/2010/main" val="2806778803"/>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z="3600" smtClean="0">
                <a:solidFill>
                  <a:srgbClr val="FF0000"/>
                </a:solidFill>
              </a:rPr>
              <a:t>Anesthesia for Tonsillectomy and adenoidectomy</a:t>
            </a:r>
          </a:p>
        </p:txBody>
      </p:sp>
      <p:sp>
        <p:nvSpPr>
          <p:cNvPr id="15363" name="Content Placeholder 2"/>
          <p:cNvSpPr>
            <a:spLocks noGrp="1"/>
          </p:cNvSpPr>
          <p:nvPr>
            <p:ph idx="1"/>
          </p:nvPr>
        </p:nvSpPr>
        <p:spPr/>
        <p:txBody>
          <a:bodyPr/>
          <a:lstStyle/>
          <a:p>
            <a:r>
              <a:rPr lang="en-US" altLang="en-US" smtClean="0"/>
              <a:t>The </a:t>
            </a:r>
            <a:r>
              <a:rPr lang="en-US" altLang="en-US" smtClean="0">
                <a:hlinkClick r:id="rId2"/>
              </a:rPr>
              <a:t>tonsils</a:t>
            </a:r>
            <a:r>
              <a:rPr lang="en-US" altLang="en-US" smtClean="0"/>
              <a:t> and </a:t>
            </a:r>
            <a:r>
              <a:rPr lang="en-US" altLang="en-US" smtClean="0">
                <a:hlinkClick r:id="rId3"/>
              </a:rPr>
              <a:t>adenoids</a:t>
            </a:r>
            <a:r>
              <a:rPr lang="en-US" altLang="en-US" smtClean="0"/>
              <a:t> are made of lymph tissue in the throat</a:t>
            </a:r>
          </a:p>
          <a:p>
            <a:r>
              <a:rPr lang="en-US" altLang="en-US" smtClean="0"/>
              <a:t>They are the body's </a:t>
            </a:r>
            <a:r>
              <a:rPr lang="en-US" altLang="en-US" i="1" smtClean="0">
                <a:solidFill>
                  <a:srgbClr val="FF0000"/>
                </a:solidFill>
              </a:rPr>
              <a:t>first line of defense as part of the immune system</a:t>
            </a:r>
            <a:r>
              <a:rPr lang="en-US" altLang="en-US" smtClean="0"/>
              <a:t>.</a:t>
            </a:r>
          </a:p>
          <a:p>
            <a:r>
              <a:rPr lang="en-US" altLang="en-US" smtClean="0"/>
              <a:t>They help to make substances (antibodies) that help the body </a:t>
            </a:r>
            <a:r>
              <a:rPr lang="en-US" altLang="en-US" smtClean="0">
                <a:solidFill>
                  <a:srgbClr val="FF0000"/>
                </a:solidFill>
              </a:rPr>
              <a:t>fight infection</a:t>
            </a:r>
          </a:p>
          <a:p>
            <a:r>
              <a:rPr lang="en-US" altLang="en-US" smtClean="0"/>
              <a:t>They appear in the second year of life, are largest between </a:t>
            </a:r>
            <a:r>
              <a:rPr lang="en-US" altLang="en-US" smtClean="0">
                <a:solidFill>
                  <a:srgbClr val="FF0000"/>
                </a:solidFill>
              </a:rPr>
              <a:t>4 and 7 years of age</a:t>
            </a:r>
            <a:r>
              <a:rPr lang="en-US" altLang="en-US" smtClean="0"/>
              <a:t> and then </a:t>
            </a:r>
            <a:r>
              <a:rPr lang="en-US" altLang="en-US" smtClean="0">
                <a:solidFill>
                  <a:srgbClr val="FF0000"/>
                </a:solidFill>
              </a:rPr>
              <a:t>regress.</a:t>
            </a:r>
          </a:p>
        </p:txBody>
      </p:sp>
      <p:sp>
        <p:nvSpPr>
          <p:cNvPr id="2" name="Slide Number Placeholder 1"/>
          <p:cNvSpPr>
            <a:spLocks noGrp="1"/>
          </p:cNvSpPr>
          <p:nvPr>
            <p:ph type="sldNum" sz="quarter" idx="12"/>
          </p:nvPr>
        </p:nvSpPr>
        <p:spPr/>
        <p:txBody>
          <a:bodyPr/>
          <a:lstStyle/>
          <a:p>
            <a:pPr>
              <a:defRPr/>
            </a:pPr>
            <a:fld id="{BF154A64-BEAF-4922-B53F-636EFE1F6C8E}" type="slidenum">
              <a:rPr lang="en-US" smtClean="0">
                <a:solidFill>
                  <a:prstClr val="black">
                    <a:tint val="75000"/>
                  </a:prstClr>
                </a:solidFill>
              </a:rPr>
              <a:pPr>
                <a:defRPr/>
              </a:pPr>
              <a:t>207</a:t>
            </a:fld>
            <a:endParaRPr lang="en-US">
              <a:solidFill>
                <a:prstClr val="black">
                  <a:tint val="75000"/>
                </a:prstClr>
              </a:solidFill>
            </a:endParaRPr>
          </a:p>
        </p:txBody>
      </p:sp>
    </p:spTree>
    <p:extLst>
      <p:ext uri="{BB962C8B-B14F-4D97-AF65-F5344CB8AC3E}">
        <p14:creationId xmlns:p14="http://schemas.microsoft.com/office/powerpoint/2010/main" val="720566880"/>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mtClean="0"/>
              <a:t/>
            </a:r>
            <a:br>
              <a:rPr lang="en-US" altLang="en-US" smtClean="0"/>
            </a:br>
            <a:r>
              <a:rPr lang="en-US" altLang="en-US" smtClean="0"/>
              <a:t>Anatomy</a:t>
            </a:r>
            <a:br>
              <a:rPr lang="en-US" altLang="en-US" smtClean="0"/>
            </a:br>
            <a:endParaRPr lang="en-US" altLang="en-US" smtClean="0"/>
          </a:p>
        </p:txBody>
      </p:sp>
      <p:pic>
        <p:nvPicPr>
          <p:cNvPr id="16387" name="Picture 2" descr="C:\Users\user\Documents\tonsils-and-adenoid.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752600"/>
            <a:ext cx="5791200" cy="4191000"/>
          </a:xfrm>
          <a:noFill/>
        </p:spPr>
      </p:pic>
      <p:sp>
        <p:nvSpPr>
          <p:cNvPr id="2" name="Slide Number Placeholder 1"/>
          <p:cNvSpPr>
            <a:spLocks noGrp="1"/>
          </p:cNvSpPr>
          <p:nvPr>
            <p:ph type="sldNum" sz="quarter" idx="12"/>
          </p:nvPr>
        </p:nvSpPr>
        <p:spPr/>
        <p:txBody>
          <a:bodyPr/>
          <a:lstStyle/>
          <a:p>
            <a:pPr>
              <a:defRPr/>
            </a:pPr>
            <a:fld id="{25CDB765-8508-4437-80EE-A53CBD50868E}" type="slidenum">
              <a:rPr lang="en-US" smtClean="0">
                <a:solidFill>
                  <a:prstClr val="black">
                    <a:tint val="75000"/>
                  </a:prstClr>
                </a:solidFill>
              </a:rPr>
              <a:pPr>
                <a:defRPr/>
              </a:pPr>
              <a:t>208</a:t>
            </a:fld>
            <a:endParaRPr lang="en-US">
              <a:solidFill>
                <a:prstClr val="black">
                  <a:tint val="75000"/>
                </a:prstClr>
              </a:solidFill>
            </a:endParaRPr>
          </a:p>
        </p:txBody>
      </p:sp>
    </p:spTree>
    <p:extLst>
      <p:ext uri="{BB962C8B-B14F-4D97-AF65-F5344CB8AC3E}">
        <p14:creationId xmlns:p14="http://schemas.microsoft.com/office/powerpoint/2010/main" val="3582634407"/>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smtClean="0"/>
              <a:t/>
            </a:r>
            <a:br>
              <a:rPr lang="en-US" altLang="en-US" smtClean="0"/>
            </a:br>
            <a:r>
              <a:rPr lang="en-US" altLang="en-US" smtClean="0"/>
              <a:t>Anatomy</a:t>
            </a:r>
            <a:br>
              <a:rPr lang="en-US" altLang="en-US" smtClean="0"/>
            </a:br>
            <a:endParaRPr lang="en-US" altLang="en-US" smtClean="0"/>
          </a:p>
        </p:txBody>
      </p:sp>
      <p:pic>
        <p:nvPicPr>
          <p:cNvPr id="17411" name="Picture 2" descr="C:\Users\user\Documents\Enlarged-Tonsils-and-Adenoids-1024x56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600200"/>
            <a:ext cx="8534400" cy="4525963"/>
          </a:xfrm>
          <a:noFill/>
        </p:spPr>
      </p:pic>
      <p:sp>
        <p:nvSpPr>
          <p:cNvPr id="2" name="Slide Number Placeholder 1"/>
          <p:cNvSpPr>
            <a:spLocks noGrp="1"/>
          </p:cNvSpPr>
          <p:nvPr>
            <p:ph type="sldNum" sz="quarter" idx="12"/>
          </p:nvPr>
        </p:nvSpPr>
        <p:spPr/>
        <p:txBody>
          <a:bodyPr/>
          <a:lstStyle/>
          <a:p>
            <a:pPr>
              <a:defRPr/>
            </a:pPr>
            <a:fld id="{14C89EB1-4B37-4840-9B39-E4D1D5331B79}" type="slidenum">
              <a:rPr lang="en-US" smtClean="0">
                <a:solidFill>
                  <a:prstClr val="black">
                    <a:tint val="75000"/>
                  </a:prstClr>
                </a:solidFill>
              </a:rPr>
              <a:pPr>
                <a:defRPr/>
              </a:pPr>
              <a:t>209</a:t>
            </a:fld>
            <a:endParaRPr lang="en-US">
              <a:solidFill>
                <a:prstClr val="black">
                  <a:tint val="75000"/>
                </a:prstClr>
              </a:solidFill>
            </a:endParaRPr>
          </a:p>
        </p:txBody>
      </p:sp>
    </p:spTree>
    <p:extLst>
      <p:ext uri="{BB962C8B-B14F-4D97-AF65-F5344CB8AC3E}">
        <p14:creationId xmlns:p14="http://schemas.microsoft.com/office/powerpoint/2010/main" val="5227459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4040935228"/>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274638"/>
            <a:ext cx="8229600" cy="563562"/>
          </a:xfrm>
        </p:spPr>
        <p:txBody>
          <a:bodyPr/>
          <a:lstStyle/>
          <a:p>
            <a:pPr eaLnBrk="1" hangingPunct="1"/>
            <a:r>
              <a:rPr lang="en-US" altLang="en-US" i="1" smtClean="0">
                <a:solidFill>
                  <a:srgbClr val="FF0000"/>
                </a:solidFill>
              </a:rPr>
              <a:t>Introduction </a:t>
            </a:r>
          </a:p>
        </p:txBody>
      </p:sp>
      <p:sp>
        <p:nvSpPr>
          <p:cNvPr id="18435" name="Content Placeholder 2"/>
          <p:cNvSpPr>
            <a:spLocks noGrp="1"/>
          </p:cNvSpPr>
          <p:nvPr>
            <p:ph idx="1"/>
          </p:nvPr>
        </p:nvSpPr>
        <p:spPr>
          <a:xfrm>
            <a:off x="152400" y="914400"/>
            <a:ext cx="8839200" cy="5791200"/>
          </a:xfrm>
        </p:spPr>
        <p:txBody>
          <a:bodyPr/>
          <a:lstStyle/>
          <a:p>
            <a:pPr eaLnBrk="1" hangingPunct="1"/>
            <a:r>
              <a:rPr lang="en-US" altLang="en-US" sz="2800" smtClean="0">
                <a:latin typeface="Times New Roman" pitchFamily="18" charset="0"/>
                <a:cs typeface="Times New Roman" pitchFamily="18" charset="0"/>
              </a:rPr>
              <a:t>Tonsillectomy and adenoidectomy  are the two  </a:t>
            </a:r>
            <a:r>
              <a:rPr lang="en-US" altLang="en-US" sz="2800" smtClean="0">
                <a:solidFill>
                  <a:srgbClr val="FF0000"/>
                </a:solidFill>
                <a:latin typeface="Times New Roman" pitchFamily="18" charset="0"/>
                <a:cs typeface="Times New Roman" pitchFamily="18" charset="0"/>
              </a:rPr>
              <a:t>most common surgical procedures performed in children below 15 years of age.</a:t>
            </a:r>
          </a:p>
          <a:p>
            <a:pPr eaLnBrk="1" hangingPunct="1"/>
            <a:r>
              <a:rPr lang="en-US" altLang="en-US" sz="2800" smtClean="0">
                <a:latin typeface="Times New Roman" pitchFamily="18" charset="0"/>
                <a:cs typeface="Times New Roman" pitchFamily="18" charset="0"/>
              </a:rPr>
              <a:t>Recurrent  </a:t>
            </a:r>
            <a:r>
              <a:rPr lang="en-US" altLang="en-US" sz="2800" b="1" smtClean="0">
                <a:latin typeface="Times New Roman" pitchFamily="18" charset="0"/>
                <a:cs typeface="Times New Roman" pitchFamily="18" charset="0"/>
              </a:rPr>
              <a:t>tonsillitis  </a:t>
            </a:r>
            <a:r>
              <a:rPr lang="en-US" altLang="en-US" sz="2800" smtClean="0">
                <a:latin typeface="Times New Roman" pitchFamily="18" charset="0"/>
                <a:cs typeface="Times New Roman" pitchFamily="18" charset="0"/>
              </a:rPr>
              <a:t>is an </a:t>
            </a:r>
            <a:r>
              <a:rPr lang="en-US" altLang="en-US" sz="2800" b="1" smtClean="0">
                <a:latin typeface="Times New Roman" pitchFamily="18" charset="0"/>
                <a:cs typeface="Times New Roman" pitchFamily="18" charset="0"/>
              </a:rPr>
              <a:t> </a:t>
            </a:r>
            <a:r>
              <a:rPr lang="en-US" altLang="en-US" sz="2800" smtClean="0">
                <a:latin typeface="Times New Roman" pitchFamily="18" charset="0"/>
                <a:cs typeface="Times New Roman" pitchFamily="18" charset="0"/>
              </a:rPr>
              <a:t>indication for tonsillectomy without adenoidectomy. </a:t>
            </a:r>
          </a:p>
          <a:p>
            <a:pPr eaLnBrk="1" hangingPunct="1"/>
            <a:r>
              <a:rPr lang="en-US" altLang="en-US" sz="2800" b="1" smtClean="0">
                <a:latin typeface="Times New Roman" pitchFamily="18" charset="0"/>
                <a:cs typeface="Times New Roman" pitchFamily="18" charset="0"/>
              </a:rPr>
              <a:t>Airway obstruction</a:t>
            </a:r>
            <a:r>
              <a:rPr lang="en-US" altLang="en-US" sz="2800" smtClean="0">
                <a:latin typeface="Times New Roman" pitchFamily="18" charset="0"/>
                <a:cs typeface="Times New Roman" pitchFamily="18" charset="0"/>
              </a:rPr>
              <a:t> from enlarged tonsils and adenoids (adenotonsillar hypertrophy) is usually an </a:t>
            </a:r>
            <a:r>
              <a:rPr lang="en-US" altLang="en-US" sz="2800" smtClean="0">
                <a:solidFill>
                  <a:srgbClr val="FF0000"/>
                </a:solidFill>
                <a:latin typeface="Times New Roman" pitchFamily="18" charset="0"/>
                <a:cs typeface="Times New Roman" pitchFamily="18" charset="0"/>
              </a:rPr>
              <a:t>indication for tonsillectomy and adenoidectomy</a:t>
            </a:r>
          </a:p>
          <a:p>
            <a:pPr eaLnBrk="1" hangingPunct="1"/>
            <a:r>
              <a:rPr lang="en-US" altLang="en-US" sz="2800" smtClean="0">
                <a:latin typeface="Times New Roman" pitchFamily="18" charset="0"/>
                <a:cs typeface="Times New Roman" pitchFamily="18" charset="0"/>
              </a:rPr>
              <a:t>Adeno tonsillectomy is a frequent cause of </a:t>
            </a:r>
            <a:r>
              <a:rPr lang="en-US" altLang="en-US" sz="2800" smtClean="0">
                <a:solidFill>
                  <a:srgbClr val="FF0000"/>
                </a:solidFill>
                <a:latin typeface="Times New Roman" pitchFamily="18" charset="0"/>
                <a:cs typeface="Times New Roman" pitchFamily="18" charset="0"/>
              </a:rPr>
              <a:t>obstructive sleep apnea(OSA)</a:t>
            </a:r>
          </a:p>
          <a:p>
            <a:pPr eaLnBrk="1" hangingPunct="1"/>
            <a:r>
              <a:rPr lang="en-US" altLang="en-US" sz="2800" smtClean="0">
                <a:latin typeface="Times New Roman" pitchFamily="18" charset="0"/>
                <a:cs typeface="Times New Roman" pitchFamily="18" charset="0"/>
              </a:rPr>
              <a:t>Adenoidectomy may be performed alone as a sole procedure</a:t>
            </a:r>
          </a:p>
          <a:p>
            <a:pPr eaLnBrk="1" hangingPunct="1"/>
            <a:endParaRPr lang="en-US" altLang="en-US" sz="2800" smtClean="0">
              <a:latin typeface="Times New Roman" pitchFamily="18" charset="0"/>
              <a:cs typeface="Times New Roman" pitchFamily="18" charset="0"/>
            </a:endParaRPr>
          </a:p>
          <a:p>
            <a:pPr eaLnBrk="1" hangingPunct="1"/>
            <a:endParaRPr lang="en-US" altLang="en-US" smtClean="0"/>
          </a:p>
        </p:txBody>
      </p:sp>
      <p:sp>
        <p:nvSpPr>
          <p:cNvPr id="2" name="Slide Number Placeholder 1"/>
          <p:cNvSpPr>
            <a:spLocks noGrp="1"/>
          </p:cNvSpPr>
          <p:nvPr>
            <p:ph type="sldNum" sz="quarter" idx="12"/>
          </p:nvPr>
        </p:nvSpPr>
        <p:spPr/>
        <p:txBody>
          <a:bodyPr/>
          <a:lstStyle/>
          <a:p>
            <a:pPr>
              <a:defRPr/>
            </a:pPr>
            <a:fld id="{52A239BB-1ADB-4C10-855E-6909C9C98223}" type="slidenum">
              <a:rPr lang="en-US" smtClean="0">
                <a:solidFill>
                  <a:prstClr val="black">
                    <a:tint val="75000"/>
                  </a:prstClr>
                </a:solidFill>
              </a:rPr>
              <a:pPr>
                <a:defRPr/>
              </a:pPr>
              <a:t>210</a:t>
            </a:fld>
            <a:endParaRPr lang="en-US">
              <a:solidFill>
                <a:prstClr val="black">
                  <a:tint val="75000"/>
                </a:prstClr>
              </a:solidFill>
            </a:endParaRPr>
          </a:p>
        </p:txBody>
      </p:sp>
    </p:spTree>
    <p:extLst>
      <p:ext uri="{BB962C8B-B14F-4D97-AF65-F5344CB8AC3E}">
        <p14:creationId xmlns:p14="http://schemas.microsoft.com/office/powerpoint/2010/main" val="1416011358"/>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tLang="en-US" i="1" smtClean="0">
                <a:solidFill>
                  <a:srgbClr val="FF0000"/>
                </a:solidFill>
              </a:rPr>
              <a:t>Tonsillectomy and adenoidectomy </a:t>
            </a:r>
          </a:p>
        </p:txBody>
      </p:sp>
      <p:sp>
        <p:nvSpPr>
          <p:cNvPr id="19459" name="Content Placeholder 2"/>
          <p:cNvSpPr>
            <a:spLocks noGrp="1"/>
          </p:cNvSpPr>
          <p:nvPr>
            <p:ph idx="1"/>
          </p:nvPr>
        </p:nvSpPr>
        <p:spPr>
          <a:xfrm>
            <a:off x="457200" y="1295400"/>
            <a:ext cx="8229600" cy="5791200"/>
          </a:xfrm>
        </p:spPr>
        <p:txBody>
          <a:bodyPr/>
          <a:lstStyle/>
          <a:p>
            <a:pPr eaLnBrk="1" hangingPunct="1">
              <a:defRPr/>
            </a:pPr>
            <a:r>
              <a:rPr lang="en-US" altLang="en-US" dirty="0" smtClean="0"/>
              <a:t>Tonsillitis is inflammation of the tonsil</a:t>
            </a:r>
          </a:p>
          <a:p>
            <a:pPr eaLnBrk="1" hangingPunct="1">
              <a:defRPr/>
            </a:pPr>
            <a:r>
              <a:rPr lang="en-US" altLang="en-US" dirty="0" smtClean="0"/>
              <a:t>Untreated adenoidal hyperplasia secondary to recurrent infection lead to </a:t>
            </a:r>
            <a:r>
              <a:rPr lang="en-US" altLang="en-US" dirty="0" smtClean="0">
                <a:solidFill>
                  <a:srgbClr val="FF0000"/>
                </a:solidFill>
              </a:rPr>
              <a:t>nasopharyngeal obstruction.</a:t>
            </a:r>
          </a:p>
          <a:p>
            <a:pPr eaLnBrk="1" hangingPunct="1">
              <a:defRPr/>
            </a:pPr>
            <a:r>
              <a:rPr lang="en-US" altLang="en-US" dirty="0" smtClean="0"/>
              <a:t>Causing failure to </a:t>
            </a:r>
            <a:r>
              <a:rPr lang="en-US" altLang="en-US" dirty="0" smtClean="0">
                <a:solidFill>
                  <a:srgbClr val="FF0000"/>
                </a:solidFill>
              </a:rPr>
              <a:t>thrive and speech </a:t>
            </a:r>
            <a:r>
              <a:rPr lang="en-US" altLang="en-US" dirty="0" smtClean="0"/>
              <a:t>disorders</a:t>
            </a:r>
          </a:p>
          <a:p>
            <a:pPr marL="0" indent="0" eaLnBrk="1" hangingPunct="1">
              <a:buFont typeface="Arial" charset="0"/>
              <a:buNone/>
              <a:defRPr/>
            </a:pPr>
            <a:r>
              <a:rPr lang="en-US" altLang="en-US" dirty="0"/>
              <a:t> </a:t>
            </a:r>
            <a:r>
              <a:rPr lang="en-US" altLang="en-US" dirty="0" smtClean="0"/>
              <a:t> Obligate :</a:t>
            </a:r>
          </a:p>
          <a:p>
            <a:pPr eaLnBrk="1" hangingPunct="1">
              <a:buFont typeface="Wingdings" panose="05000000000000000000" pitchFamily="2" charset="2"/>
              <a:buChar char="ü"/>
              <a:defRPr/>
            </a:pPr>
            <a:r>
              <a:rPr lang="en-US" altLang="en-US" dirty="0"/>
              <a:t> </a:t>
            </a:r>
            <a:r>
              <a:rPr lang="en-US" altLang="en-US" dirty="0" smtClean="0"/>
              <a:t>  mouth breathing, </a:t>
            </a:r>
          </a:p>
          <a:p>
            <a:pPr eaLnBrk="1" hangingPunct="1">
              <a:buFont typeface="Wingdings" panose="05000000000000000000" pitchFamily="2" charset="2"/>
              <a:buChar char="ü"/>
              <a:defRPr/>
            </a:pPr>
            <a:r>
              <a:rPr lang="en-US" altLang="en-US" dirty="0"/>
              <a:t> </a:t>
            </a:r>
            <a:r>
              <a:rPr lang="en-US" altLang="en-US" dirty="0" smtClean="0"/>
              <a:t>  sleep disturbances </a:t>
            </a:r>
          </a:p>
          <a:p>
            <a:pPr eaLnBrk="1" hangingPunct="1">
              <a:defRPr/>
            </a:pPr>
            <a:r>
              <a:rPr lang="en-US" altLang="en-US" dirty="0" smtClean="0">
                <a:solidFill>
                  <a:srgbClr val="FF0000"/>
                </a:solidFill>
              </a:rPr>
              <a:t>Narrowing of the upper airway  and dental </a:t>
            </a:r>
            <a:r>
              <a:rPr lang="en-US" altLang="en-US" dirty="0" smtClean="0"/>
              <a:t>abnormalities. </a:t>
            </a:r>
          </a:p>
          <a:p>
            <a:pPr eaLnBrk="1" hangingPunct="1">
              <a:defRPr/>
            </a:pPr>
            <a:endParaRPr lang="en-US" altLang="en-US" dirty="0" smtClean="0"/>
          </a:p>
        </p:txBody>
      </p:sp>
      <p:sp>
        <p:nvSpPr>
          <p:cNvPr id="2" name="Slide Number Placeholder 1"/>
          <p:cNvSpPr>
            <a:spLocks noGrp="1"/>
          </p:cNvSpPr>
          <p:nvPr>
            <p:ph type="sldNum" sz="quarter" idx="12"/>
          </p:nvPr>
        </p:nvSpPr>
        <p:spPr/>
        <p:txBody>
          <a:bodyPr/>
          <a:lstStyle/>
          <a:p>
            <a:pPr>
              <a:defRPr/>
            </a:pPr>
            <a:fld id="{FF814EC6-62C8-4A4B-8BC9-1CFCA2E1E9F2}" type="slidenum">
              <a:rPr lang="en-US" smtClean="0">
                <a:solidFill>
                  <a:prstClr val="black">
                    <a:tint val="75000"/>
                  </a:prstClr>
                </a:solidFill>
              </a:rPr>
              <a:pPr>
                <a:defRPr/>
              </a:pPr>
              <a:t>211</a:t>
            </a:fld>
            <a:endParaRPr lang="en-US">
              <a:solidFill>
                <a:prstClr val="black">
                  <a:tint val="75000"/>
                </a:prstClr>
              </a:solidFill>
            </a:endParaRPr>
          </a:p>
        </p:txBody>
      </p:sp>
    </p:spTree>
    <p:extLst>
      <p:ext uri="{BB962C8B-B14F-4D97-AF65-F5344CB8AC3E}">
        <p14:creationId xmlns:p14="http://schemas.microsoft.com/office/powerpoint/2010/main" val="1027409420"/>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solidFill>
                  <a:srgbClr val="FF0000"/>
                </a:solidFill>
              </a:rPr>
              <a:t>Tonsillectomy and Adenoidectomy Indications</a:t>
            </a:r>
          </a:p>
        </p:txBody>
      </p:sp>
      <p:sp>
        <p:nvSpPr>
          <p:cNvPr id="20483" name="Content Placeholder 2"/>
          <p:cNvSpPr>
            <a:spLocks noGrp="1"/>
          </p:cNvSpPr>
          <p:nvPr>
            <p:ph idx="1"/>
          </p:nvPr>
        </p:nvSpPr>
        <p:spPr>
          <a:xfrm>
            <a:off x="457200" y="1447800"/>
            <a:ext cx="8229600" cy="4525963"/>
          </a:xfrm>
        </p:spPr>
        <p:txBody>
          <a:bodyPr/>
          <a:lstStyle/>
          <a:p>
            <a:r>
              <a:rPr lang="en-US" altLang="en-US" smtClean="0"/>
              <a:t>Tonsillectomy is indicated in children with recurrent tonsillitis: </a:t>
            </a:r>
          </a:p>
          <a:p>
            <a:pPr>
              <a:buFont typeface="Wingdings" pitchFamily="2" charset="2"/>
              <a:buChar char="Ø"/>
            </a:pPr>
            <a:r>
              <a:rPr lang="en-US" altLang="en-US" smtClean="0"/>
              <a:t>If they have had </a:t>
            </a:r>
            <a:r>
              <a:rPr lang="en-US" altLang="en-US" smtClean="0">
                <a:solidFill>
                  <a:srgbClr val="FF0000"/>
                </a:solidFill>
              </a:rPr>
              <a:t>five or more episodes of sore throat per year because of tonsillitis, or </a:t>
            </a:r>
          </a:p>
          <a:p>
            <a:pPr>
              <a:buFont typeface="Wingdings" pitchFamily="2" charset="2"/>
              <a:buChar char="Ø"/>
            </a:pPr>
            <a:r>
              <a:rPr lang="en-US" altLang="en-US" smtClean="0"/>
              <a:t>If symptoms have persisted for at </a:t>
            </a:r>
            <a:r>
              <a:rPr lang="en-US" altLang="en-US" smtClean="0">
                <a:solidFill>
                  <a:srgbClr val="FF0000"/>
                </a:solidFill>
              </a:rPr>
              <a:t>least 1 year and are disabling, that is, interfering with normal functioning </a:t>
            </a:r>
          </a:p>
          <a:p>
            <a:pPr>
              <a:buFont typeface="Wingdings" pitchFamily="2" charset="2"/>
              <a:buChar char="Ø"/>
            </a:pPr>
            <a:r>
              <a:rPr lang="en-US" altLang="en-US" smtClean="0">
                <a:solidFill>
                  <a:srgbClr val="FF0000"/>
                </a:solidFill>
              </a:rPr>
              <a:t>Chronic tonsillitis, </a:t>
            </a:r>
          </a:p>
          <a:p>
            <a:pPr>
              <a:buFont typeface="Wingdings" pitchFamily="2" charset="2"/>
              <a:buChar char="Ø"/>
            </a:pPr>
            <a:r>
              <a:rPr lang="en-US" altLang="en-US" smtClean="0">
                <a:solidFill>
                  <a:srgbClr val="FF0000"/>
                </a:solidFill>
              </a:rPr>
              <a:t>Peritonsillar</a:t>
            </a:r>
          </a:p>
          <a:p>
            <a:pPr>
              <a:buFont typeface="Wingdings" pitchFamily="2" charset="2"/>
              <a:buChar char="Ø"/>
            </a:pPr>
            <a:r>
              <a:rPr lang="en-US" altLang="en-US" smtClean="0">
                <a:solidFill>
                  <a:srgbClr val="FF0000"/>
                </a:solidFill>
              </a:rPr>
              <a:t> abscess, and OSA.</a:t>
            </a:r>
          </a:p>
        </p:txBody>
      </p:sp>
      <p:sp>
        <p:nvSpPr>
          <p:cNvPr id="2" name="Slide Number Placeholder 1"/>
          <p:cNvSpPr>
            <a:spLocks noGrp="1"/>
          </p:cNvSpPr>
          <p:nvPr>
            <p:ph type="sldNum" sz="quarter" idx="12"/>
          </p:nvPr>
        </p:nvSpPr>
        <p:spPr/>
        <p:txBody>
          <a:bodyPr/>
          <a:lstStyle/>
          <a:p>
            <a:pPr>
              <a:defRPr/>
            </a:pPr>
            <a:fld id="{D643DC57-3FAC-4695-AA4E-189772A60A35}" type="slidenum">
              <a:rPr lang="en-US" smtClean="0">
                <a:solidFill>
                  <a:prstClr val="black">
                    <a:tint val="75000"/>
                  </a:prstClr>
                </a:solidFill>
              </a:rPr>
              <a:pPr>
                <a:defRPr/>
              </a:pPr>
              <a:t>212</a:t>
            </a:fld>
            <a:endParaRPr lang="en-US">
              <a:solidFill>
                <a:prstClr val="black">
                  <a:tint val="75000"/>
                </a:prstClr>
              </a:solidFill>
            </a:endParaRPr>
          </a:p>
        </p:txBody>
      </p:sp>
    </p:spTree>
    <p:extLst>
      <p:ext uri="{BB962C8B-B14F-4D97-AF65-F5344CB8AC3E}">
        <p14:creationId xmlns:p14="http://schemas.microsoft.com/office/powerpoint/2010/main" val="1363467715"/>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i="1" smtClean="0">
                <a:solidFill>
                  <a:srgbClr val="FF0000"/>
                </a:solidFill>
              </a:rPr>
              <a:t>Indications…</a:t>
            </a:r>
          </a:p>
        </p:txBody>
      </p:sp>
      <p:sp>
        <p:nvSpPr>
          <p:cNvPr id="21507" name="Content Placeholder 2"/>
          <p:cNvSpPr>
            <a:spLocks noGrp="1"/>
          </p:cNvSpPr>
          <p:nvPr>
            <p:ph idx="1"/>
          </p:nvPr>
        </p:nvSpPr>
        <p:spPr/>
        <p:txBody>
          <a:bodyPr/>
          <a:lstStyle/>
          <a:p>
            <a:r>
              <a:rPr lang="en-US" altLang="en-US" smtClean="0"/>
              <a:t>Adenoidectomy is indicated when there is evidence of:</a:t>
            </a:r>
          </a:p>
          <a:p>
            <a:pPr>
              <a:buFont typeface="Wingdings" pitchFamily="2" charset="2"/>
              <a:buChar char="ü"/>
            </a:pPr>
            <a:r>
              <a:rPr lang="en-US" altLang="en-US" smtClean="0"/>
              <a:t>Enlarged adenoids causing </a:t>
            </a:r>
            <a:r>
              <a:rPr lang="en-US" altLang="en-US" smtClean="0">
                <a:solidFill>
                  <a:srgbClr val="FF0000"/>
                </a:solidFill>
              </a:rPr>
              <a:t>nasal obstruction, </a:t>
            </a:r>
          </a:p>
          <a:p>
            <a:pPr>
              <a:buFont typeface="Wingdings" pitchFamily="2" charset="2"/>
              <a:buChar char="ü"/>
            </a:pPr>
            <a:r>
              <a:rPr lang="en-US" altLang="en-US" smtClean="0"/>
              <a:t>OSA</a:t>
            </a:r>
          </a:p>
          <a:p>
            <a:pPr>
              <a:buFont typeface="Wingdings" pitchFamily="2" charset="2"/>
              <a:buChar char="ü"/>
            </a:pPr>
            <a:r>
              <a:rPr lang="en-US" altLang="en-US" smtClean="0"/>
              <a:t>hearing loss</a:t>
            </a:r>
          </a:p>
          <a:p>
            <a:pPr>
              <a:buFont typeface="Arial" charset="0"/>
              <a:buNone/>
            </a:pPr>
            <a:r>
              <a:rPr lang="en-US" altLang="en-US" smtClean="0"/>
              <a:t>    </a:t>
            </a:r>
          </a:p>
          <a:p>
            <a:pPr>
              <a:buFont typeface="Arial" charset="0"/>
              <a:buNone/>
            </a:pPr>
            <a:endParaRPr lang="en-US" altLang="en-US" smtClean="0"/>
          </a:p>
          <a:p>
            <a:pPr>
              <a:buFont typeface="Wingdings" pitchFamily="2" charset="2"/>
              <a:buChar char="q"/>
            </a:pPr>
            <a:endParaRPr lang="en-US" altLang="en-US" smtClean="0"/>
          </a:p>
          <a:p>
            <a:pPr>
              <a:buFont typeface="Wingdings" pitchFamily="2" charset="2"/>
              <a:buChar char="q"/>
            </a:pPr>
            <a:endParaRPr lang="en-US" altLang="en-US" smtClean="0"/>
          </a:p>
        </p:txBody>
      </p:sp>
      <p:sp>
        <p:nvSpPr>
          <p:cNvPr id="2" name="Slide Number Placeholder 1"/>
          <p:cNvSpPr>
            <a:spLocks noGrp="1"/>
          </p:cNvSpPr>
          <p:nvPr>
            <p:ph type="sldNum" sz="quarter" idx="12"/>
          </p:nvPr>
        </p:nvSpPr>
        <p:spPr/>
        <p:txBody>
          <a:bodyPr/>
          <a:lstStyle/>
          <a:p>
            <a:pPr>
              <a:defRPr/>
            </a:pPr>
            <a:fld id="{82923E9E-14D8-4A6E-9C83-564DA6834F86}" type="slidenum">
              <a:rPr lang="en-US" smtClean="0">
                <a:solidFill>
                  <a:prstClr val="black">
                    <a:tint val="75000"/>
                  </a:prstClr>
                </a:solidFill>
              </a:rPr>
              <a:pPr>
                <a:defRPr/>
              </a:pPr>
              <a:t>213</a:t>
            </a:fld>
            <a:endParaRPr lang="en-US">
              <a:solidFill>
                <a:prstClr val="black">
                  <a:tint val="75000"/>
                </a:prstClr>
              </a:solidFill>
            </a:endParaRPr>
          </a:p>
        </p:txBody>
      </p:sp>
    </p:spTree>
    <p:extLst>
      <p:ext uri="{BB962C8B-B14F-4D97-AF65-F5344CB8AC3E}">
        <p14:creationId xmlns:p14="http://schemas.microsoft.com/office/powerpoint/2010/main" val="2970075848"/>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altLang="en-US" smtClean="0"/>
              <a:t>Surgical Indication </a:t>
            </a:r>
          </a:p>
        </p:txBody>
      </p:sp>
      <p:pic>
        <p:nvPicPr>
          <p:cNvPr id="2253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5974" t="16418" r="8865" b="9535"/>
          <a:stretch>
            <a:fillRect/>
          </a:stretch>
        </p:blipFill>
        <p:spPr>
          <a:xfrm>
            <a:off x="152400" y="1295400"/>
            <a:ext cx="8839200" cy="5562600"/>
          </a:xfrm>
        </p:spPr>
      </p:pic>
      <p:sp>
        <p:nvSpPr>
          <p:cNvPr id="2" name="Slide Number Placeholder 1"/>
          <p:cNvSpPr>
            <a:spLocks noGrp="1"/>
          </p:cNvSpPr>
          <p:nvPr>
            <p:ph type="sldNum" sz="quarter" idx="12"/>
          </p:nvPr>
        </p:nvSpPr>
        <p:spPr/>
        <p:txBody>
          <a:bodyPr/>
          <a:lstStyle/>
          <a:p>
            <a:pPr>
              <a:defRPr/>
            </a:pPr>
            <a:fld id="{5203E24C-17B5-4F2B-BF28-324070E796B6}" type="slidenum">
              <a:rPr lang="en-US" smtClean="0">
                <a:solidFill>
                  <a:prstClr val="black">
                    <a:tint val="75000"/>
                  </a:prstClr>
                </a:solidFill>
              </a:rPr>
              <a:pPr>
                <a:defRPr/>
              </a:pPr>
              <a:t>214</a:t>
            </a:fld>
            <a:endParaRPr lang="en-US">
              <a:solidFill>
                <a:prstClr val="black">
                  <a:tint val="75000"/>
                </a:prstClr>
              </a:solidFill>
            </a:endParaRPr>
          </a:p>
        </p:txBody>
      </p:sp>
    </p:spTree>
    <p:extLst>
      <p:ext uri="{BB962C8B-B14F-4D97-AF65-F5344CB8AC3E}">
        <p14:creationId xmlns:p14="http://schemas.microsoft.com/office/powerpoint/2010/main" val="2750939428"/>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altLang="en-US" smtClean="0"/>
              <a:t>Surgical Indication </a:t>
            </a:r>
          </a:p>
        </p:txBody>
      </p:sp>
      <p:pic>
        <p:nvPicPr>
          <p:cNvPr id="2355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4447" t="16418" r="4288" b="10651"/>
          <a:stretch>
            <a:fillRect/>
          </a:stretch>
        </p:blipFill>
        <p:spPr>
          <a:xfrm>
            <a:off x="228600" y="1447800"/>
            <a:ext cx="8610600" cy="5181600"/>
          </a:xfrm>
        </p:spPr>
      </p:pic>
      <p:sp>
        <p:nvSpPr>
          <p:cNvPr id="2" name="Slide Number Placeholder 1"/>
          <p:cNvSpPr>
            <a:spLocks noGrp="1"/>
          </p:cNvSpPr>
          <p:nvPr>
            <p:ph type="sldNum" sz="quarter" idx="12"/>
          </p:nvPr>
        </p:nvSpPr>
        <p:spPr/>
        <p:txBody>
          <a:bodyPr/>
          <a:lstStyle/>
          <a:p>
            <a:pPr>
              <a:defRPr/>
            </a:pPr>
            <a:fld id="{FF4B9E77-216E-4E33-9989-C5E643C37E68}" type="slidenum">
              <a:rPr lang="en-US" smtClean="0">
                <a:solidFill>
                  <a:prstClr val="black">
                    <a:tint val="75000"/>
                  </a:prstClr>
                </a:solidFill>
              </a:rPr>
              <a:pPr>
                <a:defRPr/>
              </a:pPr>
              <a:t>215</a:t>
            </a:fld>
            <a:endParaRPr lang="en-US">
              <a:solidFill>
                <a:prstClr val="black">
                  <a:tint val="75000"/>
                </a:prstClr>
              </a:solidFill>
            </a:endParaRPr>
          </a:p>
        </p:txBody>
      </p:sp>
    </p:spTree>
    <p:extLst>
      <p:ext uri="{BB962C8B-B14F-4D97-AF65-F5344CB8AC3E}">
        <p14:creationId xmlns:p14="http://schemas.microsoft.com/office/powerpoint/2010/main" val="1491533227"/>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altLang="en-US" smtClean="0"/>
              <a:t>Diagrammatic representation </a:t>
            </a:r>
          </a:p>
        </p:txBody>
      </p:sp>
      <p:pic>
        <p:nvPicPr>
          <p:cNvPr id="2457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447800"/>
            <a:ext cx="8305800" cy="4800600"/>
          </a:xfrm>
          <a:noFill/>
        </p:spPr>
      </p:pic>
      <p:sp>
        <p:nvSpPr>
          <p:cNvPr id="2" name="Slide Number Placeholder 1"/>
          <p:cNvSpPr>
            <a:spLocks noGrp="1"/>
          </p:cNvSpPr>
          <p:nvPr>
            <p:ph type="sldNum" sz="quarter" idx="12"/>
          </p:nvPr>
        </p:nvSpPr>
        <p:spPr/>
        <p:txBody>
          <a:bodyPr/>
          <a:lstStyle/>
          <a:p>
            <a:pPr>
              <a:defRPr/>
            </a:pPr>
            <a:fld id="{340066FA-8E36-4435-8D09-C30EA79B8CB8}" type="slidenum">
              <a:rPr lang="en-US" smtClean="0">
                <a:solidFill>
                  <a:prstClr val="black">
                    <a:tint val="75000"/>
                  </a:prstClr>
                </a:solidFill>
              </a:rPr>
              <a:pPr>
                <a:defRPr/>
              </a:pPr>
              <a:t>216</a:t>
            </a:fld>
            <a:endParaRPr lang="en-US">
              <a:solidFill>
                <a:prstClr val="black">
                  <a:tint val="75000"/>
                </a:prstClr>
              </a:solidFill>
            </a:endParaRPr>
          </a:p>
        </p:txBody>
      </p:sp>
    </p:spTree>
    <p:extLst>
      <p:ext uri="{BB962C8B-B14F-4D97-AF65-F5344CB8AC3E}">
        <p14:creationId xmlns:p14="http://schemas.microsoft.com/office/powerpoint/2010/main" val="1873162328"/>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solidFill>
                  <a:srgbClr val="FF0000"/>
                </a:solidFill>
              </a:rPr>
              <a:t>Brainstorming?</a:t>
            </a:r>
          </a:p>
        </p:txBody>
      </p:sp>
      <p:sp>
        <p:nvSpPr>
          <p:cNvPr id="3" name="Content Placeholder 2"/>
          <p:cNvSpPr>
            <a:spLocks noGrp="1"/>
          </p:cNvSpPr>
          <p:nvPr>
            <p:ph idx="1"/>
          </p:nvPr>
        </p:nvSpPr>
        <p:spPr/>
        <p:txBody>
          <a:bodyPr/>
          <a:lstStyle/>
          <a:p>
            <a:pPr>
              <a:buFont typeface="Wingdings" pitchFamily="2" charset="2"/>
              <a:buChar char="§"/>
              <a:defRPr/>
            </a:pPr>
            <a:r>
              <a:rPr lang="en-US" dirty="0" smtClean="0"/>
              <a:t>OSA??</a:t>
            </a:r>
          </a:p>
          <a:p>
            <a:pPr marL="514350" indent="-514350">
              <a:buFont typeface="+mj-lt"/>
              <a:buAutoNum type="alphaLcParenR"/>
              <a:defRPr/>
            </a:pPr>
            <a:r>
              <a:rPr lang="en-US" b="1" dirty="0" smtClean="0"/>
              <a:t>Symptoms?	</a:t>
            </a:r>
          </a:p>
          <a:p>
            <a:pPr marL="514350" indent="-514350">
              <a:buFont typeface="+mj-lt"/>
              <a:buAutoNum type="alphaLcParenR"/>
              <a:defRPr/>
            </a:pPr>
            <a:r>
              <a:rPr lang="en-US" b="1" dirty="0" smtClean="0"/>
              <a:t>Risky and complications?</a:t>
            </a:r>
          </a:p>
          <a:p>
            <a:pPr>
              <a:defRPr/>
            </a:pPr>
            <a:endParaRPr lang="en-US" dirty="0"/>
          </a:p>
        </p:txBody>
      </p:sp>
      <p:sp>
        <p:nvSpPr>
          <p:cNvPr id="2" name="Slide Number Placeholder 1"/>
          <p:cNvSpPr>
            <a:spLocks noGrp="1"/>
          </p:cNvSpPr>
          <p:nvPr>
            <p:ph type="sldNum" sz="quarter" idx="12"/>
          </p:nvPr>
        </p:nvSpPr>
        <p:spPr/>
        <p:txBody>
          <a:bodyPr/>
          <a:lstStyle/>
          <a:p>
            <a:pPr>
              <a:defRPr/>
            </a:pPr>
            <a:fld id="{875405B4-0E03-4681-95E0-57897FEA24C7}" type="slidenum">
              <a:rPr lang="en-US" smtClean="0">
                <a:solidFill>
                  <a:prstClr val="black">
                    <a:tint val="75000"/>
                  </a:prstClr>
                </a:solidFill>
              </a:rPr>
              <a:pPr>
                <a:defRPr/>
              </a:pPr>
              <a:t>217</a:t>
            </a:fld>
            <a:endParaRPr lang="en-US">
              <a:solidFill>
                <a:prstClr val="black">
                  <a:tint val="75000"/>
                </a:prstClr>
              </a:solidFill>
            </a:endParaRPr>
          </a:p>
        </p:txBody>
      </p:sp>
    </p:spTree>
    <p:extLst>
      <p:ext uri="{BB962C8B-B14F-4D97-AF65-F5344CB8AC3E}">
        <p14:creationId xmlns:p14="http://schemas.microsoft.com/office/powerpoint/2010/main" val="3014245283"/>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altLang="en-US" b="1" i="1" smtClean="0">
                <a:solidFill>
                  <a:srgbClr val="FF0000"/>
                </a:solidFill>
              </a:rPr>
              <a:t>Pathophysiologic Consequences of Adenotonsillar Hypertrophy</a:t>
            </a:r>
            <a:endParaRPr lang="en-US" altLang="en-US" i="1" smtClean="0">
              <a:solidFill>
                <a:srgbClr val="FF0000"/>
              </a:solidFill>
            </a:endParaRPr>
          </a:p>
        </p:txBody>
      </p:sp>
      <p:sp>
        <p:nvSpPr>
          <p:cNvPr id="26627" name="Content Placeholder 2"/>
          <p:cNvSpPr>
            <a:spLocks noGrp="1"/>
          </p:cNvSpPr>
          <p:nvPr>
            <p:ph idx="1"/>
          </p:nvPr>
        </p:nvSpPr>
        <p:spPr>
          <a:xfrm>
            <a:off x="228600" y="1524000"/>
            <a:ext cx="8686800" cy="4602163"/>
          </a:xfrm>
        </p:spPr>
        <p:txBody>
          <a:bodyPr/>
          <a:lstStyle/>
          <a:p>
            <a:pPr eaLnBrk="1" hangingPunct="1"/>
            <a:r>
              <a:rPr lang="en-US" altLang="en-US" b="1" smtClean="0"/>
              <a:t>Obstructive sleep apnea(OSA</a:t>
            </a:r>
            <a:r>
              <a:rPr lang="en-US" altLang="en-US" smtClean="0"/>
              <a:t>) characterized by </a:t>
            </a:r>
          </a:p>
          <a:p>
            <a:pPr eaLnBrk="1" hangingPunct="1">
              <a:buFont typeface="Wingdings" pitchFamily="2" charset="2"/>
              <a:buChar char="ü"/>
            </a:pPr>
            <a:r>
              <a:rPr lang="en-US" altLang="en-US" smtClean="0"/>
              <a:t>heavy snoring </a:t>
            </a:r>
          </a:p>
          <a:p>
            <a:pPr eaLnBrk="1" hangingPunct="1">
              <a:buFont typeface="Wingdings" pitchFamily="2" charset="2"/>
              <a:buChar char="ü"/>
            </a:pPr>
            <a:r>
              <a:rPr lang="en-US" altLang="en-US" smtClean="0"/>
              <a:t>pauses in breathing during sleep that last </a:t>
            </a:r>
            <a:r>
              <a:rPr lang="en-US" altLang="en-US" smtClean="0">
                <a:solidFill>
                  <a:srgbClr val="FF0000"/>
                </a:solidFill>
              </a:rPr>
              <a:t>&gt;20sec </a:t>
            </a:r>
          </a:p>
          <a:p>
            <a:pPr eaLnBrk="1" hangingPunct="1">
              <a:buFont typeface="Wingdings" pitchFamily="2" charset="2"/>
              <a:buChar char="ü"/>
            </a:pPr>
            <a:r>
              <a:rPr lang="en-US" altLang="en-US" smtClean="0"/>
              <a:t> lack of </a:t>
            </a:r>
            <a:r>
              <a:rPr lang="en-US" altLang="en-US" smtClean="0">
                <a:solidFill>
                  <a:srgbClr val="FF0000"/>
                </a:solidFill>
              </a:rPr>
              <a:t>air movemen</a:t>
            </a:r>
            <a:r>
              <a:rPr lang="en-US" altLang="en-US" smtClean="0"/>
              <a:t>t during the obstructive periods </a:t>
            </a:r>
          </a:p>
          <a:p>
            <a:pPr eaLnBrk="1" hangingPunct="1">
              <a:buFont typeface="Wingdings" pitchFamily="2" charset="2"/>
              <a:buChar char="ü"/>
            </a:pPr>
            <a:r>
              <a:rPr lang="en-US" altLang="en-US" smtClean="0"/>
              <a:t>Gasping for air while asleep</a:t>
            </a:r>
          </a:p>
          <a:p>
            <a:pPr eaLnBrk="1" hangingPunct="1">
              <a:buFont typeface="Wingdings" pitchFamily="2" charset="2"/>
              <a:buChar char="ü"/>
            </a:pPr>
            <a:r>
              <a:rPr lang="en-US" altLang="en-US" smtClean="0"/>
              <a:t>mouth breathing, and </a:t>
            </a:r>
          </a:p>
          <a:p>
            <a:pPr eaLnBrk="1" hangingPunct="1">
              <a:buFont typeface="Wingdings" pitchFamily="2" charset="2"/>
              <a:buChar char="ü"/>
            </a:pPr>
            <a:r>
              <a:rPr lang="en-US" altLang="en-US" smtClean="0"/>
              <a:t>daytime somnolence.</a:t>
            </a:r>
          </a:p>
        </p:txBody>
      </p:sp>
      <p:sp>
        <p:nvSpPr>
          <p:cNvPr id="2" name="Slide Number Placeholder 1"/>
          <p:cNvSpPr>
            <a:spLocks noGrp="1"/>
          </p:cNvSpPr>
          <p:nvPr>
            <p:ph type="sldNum" sz="quarter" idx="12"/>
          </p:nvPr>
        </p:nvSpPr>
        <p:spPr/>
        <p:txBody>
          <a:bodyPr/>
          <a:lstStyle/>
          <a:p>
            <a:pPr>
              <a:defRPr/>
            </a:pPr>
            <a:fld id="{118857C2-2ED5-4E99-9478-CE5E56A8B1DB}" type="slidenum">
              <a:rPr lang="en-US" smtClean="0">
                <a:solidFill>
                  <a:prstClr val="black">
                    <a:tint val="75000"/>
                  </a:prstClr>
                </a:solidFill>
              </a:rPr>
              <a:pPr>
                <a:defRPr/>
              </a:pPr>
              <a:t>218</a:t>
            </a:fld>
            <a:endParaRPr lang="en-US">
              <a:solidFill>
                <a:prstClr val="black">
                  <a:tint val="75000"/>
                </a:prstClr>
              </a:solidFill>
            </a:endParaRPr>
          </a:p>
        </p:txBody>
      </p:sp>
    </p:spTree>
    <p:extLst>
      <p:ext uri="{BB962C8B-B14F-4D97-AF65-F5344CB8AC3E}">
        <p14:creationId xmlns:p14="http://schemas.microsoft.com/office/powerpoint/2010/main" val="1390898844"/>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altLang="en-US" smtClean="0">
                <a:solidFill>
                  <a:srgbClr val="FF0000"/>
                </a:solidFill>
              </a:rPr>
              <a:t>Symptoms</a:t>
            </a:r>
            <a:r>
              <a:rPr lang="en-US" altLang="en-US" smtClean="0"/>
              <a:t>…</a:t>
            </a:r>
          </a:p>
        </p:txBody>
      </p:sp>
      <p:sp>
        <p:nvSpPr>
          <p:cNvPr id="27651" name="Content Placeholder 2"/>
          <p:cNvSpPr>
            <a:spLocks noGrp="1"/>
          </p:cNvSpPr>
          <p:nvPr>
            <p:ph idx="1"/>
          </p:nvPr>
        </p:nvSpPr>
        <p:spPr/>
        <p:txBody>
          <a:bodyPr/>
          <a:lstStyle/>
          <a:p>
            <a:pPr eaLnBrk="1" hangingPunct="1">
              <a:buFont typeface="Wingdings" pitchFamily="2" charset="2"/>
              <a:buChar char="ü"/>
            </a:pPr>
            <a:r>
              <a:rPr lang="en-US" altLang="en-US" smtClean="0">
                <a:solidFill>
                  <a:srgbClr val="FF0000"/>
                </a:solidFill>
              </a:rPr>
              <a:t>Halitosis</a:t>
            </a:r>
            <a:r>
              <a:rPr lang="en-US" altLang="en-US" smtClean="0"/>
              <a:t> (bad mouth odor)- </a:t>
            </a:r>
            <a:r>
              <a:rPr lang="en-US" altLang="en-US" smtClean="0">
                <a:solidFill>
                  <a:srgbClr val="FF0000"/>
                </a:solidFill>
              </a:rPr>
              <a:t>intra oral infection</a:t>
            </a:r>
          </a:p>
          <a:p>
            <a:pPr eaLnBrk="1" hangingPunct="1">
              <a:buFont typeface="Wingdings" pitchFamily="2" charset="2"/>
              <a:buChar char="ü"/>
            </a:pPr>
            <a:r>
              <a:rPr lang="en-US" altLang="en-US" smtClean="0"/>
              <a:t>Poor school performance </a:t>
            </a:r>
          </a:p>
          <a:p>
            <a:pPr eaLnBrk="1" hangingPunct="1">
              <a:buFont typeface="Wingdings" pitchFamily="2" charset="2"/>
              <a:buChar char="ü"/>
            </a:pPr>
            <a:r>
              <a:rPr lang="en-US" altLang="en-US" smtClean="0">
                <a:solidFill>
                  <a:srgbClr val="FF0000"/>
                </a:solidFill>
              </a:rPr>
              <a:t>Increased  Co2 which constrict the pulmonary artery  cause pulmonary hypertension</a:t>
            </a:r>
          </a:p>
          <a:p>
            <a:pPr eaLnBrk="1" hangingPunct="1">
              <a:buFont typeface="Wingdings" pitchFamily="2" charset="2"/>
              <a:buChar char="q"/>
            </a:pPr>
            <a:r>
              <a:rPr lang="en-US" altLang="en-US" smtClean="0"/>
              <a:t>Cor pulmonale?</a:t>
            </a:r>
          </a:p>
        </p:txBody>
      </p:sp>
      <p:sp>
        <p:nvSpPr>
          <p:cNvPr id="2" name="Slide Number Placeholder 1"/>
          <p:cNvSpPr>
            <a:spLocks noGrp="1"/>
          </p:cNvSpPr>
          <p:nvPr>
            <p:ph type="sldNum" sz="quarter" idx="12"/>
          </p:nvPr>
        </p:nvSpPr>
        <p:spPr/>
        <p:txBody>
          <a:bodyPr/>
          <a:lstStyle/>
          <a:p>
            <a:pPr>
              <a:defRPr/>
            </a:pPr>
            <a:fld id="{B29F0E72-2E68-433E-80E8-E933D57076B4}" type="slidenum">
              <a:rPr lang="en-US" smtClean="0">
                <a:solidFill>
                  <a:prstClr val="black">
                    <a:tint val="75000"/>
                  </a:prstClr>
                </a:solidFill>
              </a:rPr>
              <a:pPr>
                <a:defRPr/>
              </a:pPr>
              <a:t>219</a:t>
            </a:fld>
            <a:endParaRPr lang="en-US">
              <a:solidFill>
                <a:prstClr val="black">
                  <a:tint val="75000"/>
                </a:prstClr>
              </a:solidFill>
            </a:endParaRPr>
          </a:p>
        </p:txBody>
      </p:sp>
    </p:spTree>
    <p:extLst>
      <p:ext uri="{BB962C8B-B14F-4D97-AF65-F5344CB8AC3E}">
        <p14:creationId xmlns:p14="http://schemas.microsoft.com/office/powerpoint/2010/main" val="34486664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Ear Surgery</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latin typeface="+mj-lt"/>
              </a:rPr>
              <a:t>Myringotomy</a:t>
            </a:r>
          </a:p>
          <a:p>
            <a:r>
              <a:rPr lang="en-US" sz="3200" dirty="0" err="1" smtClean="0">
                <a:latin typeface="+mj-lt"/>
              </a:rPr>
              <a:t>Tympanoplasty</a:t>
            </a:r>
            <a:endParaRPr lang="en-US" sz="3200" dirty="0" smtClean="0">
              <a:latin typeface="+mj-lt"/>
            </a:endParaRPr>
          </a:p>
          <a:p>
            <a:r>
              <a:rPr lang="en-US" sz="3200" dirty="0" err="1" smtClean="0">
                <a:latin typeface="+mj-lt"/>
              </a:rPr>
              <a:t>Stapedectomy</a:t>
            </a:r>
            <a:endParaRPr lang="en-US" sz="3200" dirty="0" smtClean="0">
              <a:latin typeface="+mj-lt"/>
            </a:endParaRPr>
          </a:p>
        </p:txBody>
      </p:sp>
    </p:spTree>
    <p:extLst>
      <p:ext uri="{BB962C8B-B14F-4D97-AF65-F5344CB8AC3E}">
        <p14:creationId xmlns:p14="http://schemas.microsoft.com/office/powerpoint/2010/main" val="575044916"/>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altLang="en-US" b="1" smtClean="0">
                <a:solidFill>
                  <a:srgbClr val="FF0000"/>
                </a:solidFill>
              </a:rPr>
              <a:t>Pulmonary Hypertension</a:t>
            </a:r>
            <a:endParaRPr lang="en-US" altLang="en-US" smtClean="0">
              <a:solidFill>
                <a:srgbClr val="FF0000"/>
              </a:solidFill>
            </a:endParaRPr>
          </a:p>
        </p:txBody>
      </p:sp>
      <p:sp>
        <p:nvSpPr>
          <p:cNvPr id="28675" name="Content Placeholder 2"/>
          <p:cNvSpPr>
            <a:spLocks noGrp="1"/>
          </p:cNvSpPr>
          <p:nvPr>
            <p:ph idx="1"/>
          </p:nvPr>
        </p:nvSpPr>
        <p:spPr>
          <a:xfrm>
            <a:off x="457200" y="1295400"/>
            <a:ext cx="8229600" cy="5257800"/>
          </a:xfrm>
        </p:spPr>
        <p:txBody>
          <a:bodyPr/>
          <a:lstStyle/>
          <a:p>
            <a:pPr eaLnBrk="1" hangingPunct="1"/>
            <a:r>
              <a:rPr lang="en-US" altLang="en-US" smtClean="0"/>
              <a:t>Farther increase in Paco2-leads </a:t>
            </a:r>
            <a:r>
              <a:rPr lang="en-US" altLang="en-US" smtClean="0">
                <a:solidFill>
                  <a:srgbClr val="FF0000"/>
                </a:solidFill>
              </a:rPr>
              <a:t>to pulmonary artery vasoconstriction</a:t>
            </a:r>
          </a:p>
          <a:p>
            <a:pPr eaLnBrk="1" hangingPunct="1"/>
            <a:r>
              <a:rPr lang="en-US" altLang="en-US" smtClean="0"/>
              <a:t>Sever </a:t>
            </a:r>
            <a:r>
              <a:rPr lang="en-US" altLang="en-US" smtClean="0">
                <a:solidFill>
                  <a:srgbClr val="FF0000"/>
                </a:solidFill>
              </a:rPr>
              <a:t>hypoxemia during sleep</a:t>
            </a:r>
          </a:p>
          <a:p>
            <a:pPr eaLnBrk="1" hangingPunct="1"/>
            <a:r>
              <a:rPr lang="en-US" altLang="en-US" smtClean="0">
                <a:solidFill>
                  <a:srgbClr val="FF0000"/>
                </a:solidFill>
              </a:rPr>
              <a:t>neck vein distention </a:t>
            </a:r>
          </a:p>
          <a:p>
            <a:pPr eaLnBrk="1" hangingPunct="1"/>
            <a:r>
              <a:rPr lang="en-US" altLang="en-US" smtClean="0"/>
              <a:t>prominent </a:t>
            </a:r>
            <a:r>
              <a:rPr lang="en-US" altLang="en-US" smtClean="0">
                <a:solidFill>
                  <a:srgbClr val="FF0000"/>
                </a:solidFill>
              </a:rPr>
              <a:t>right ventricular heave</a:t>
            </a:r>
          </a:p>
          <a:p>
            <a:pPr eaLnBrk="1" hangingPunct="1"/>
            <a:r>
              <a:rPr lang="en-US" altLang="en-US" smtClean="0"/>
              <a:t>loud and the </a:t>
            </a:r>
            <a:r>
              <a:rPr lang="en-US" altLang="en-US" smtClean="0">
                <a:solidFill>
                  <a:srgbClr val="FF0000"/>
                </a:solidFill>
              </a:rPr>
              <a:t>systolic murmur of tricuspid regurgitation</a:t>
            </a:r>
          </a:p>
          <a:p>
            <a:pPr eaLnBrk="1" hangingPunct="1"/>
            <a:r>
              <a:rPr lang="en-US" altLang="en-US" smtClean="0"/>
              <a:t>Congested and enlarged liver, cor pulumonale </a:t>
            </a:r>
            <a:r>
              <a:rPr lang="en-US" altLang="en-US" smtClean="0">
                <a:solidFill>
                  <a:srgbClr val="FF0000"/>
                </a:solidFill>
              </a:rPr>
              <a:t>right side heart failure</a:t>
            </a:r>
          </a:p>
        </p:txBody>
      </p:sp>
      <p:sp>
        <p:nvSpPr>
          <p:cNvPr id="2" name="Slide Number Placeholder 1"/>
          <p:cNvSpPr>
            <a:spLocks noGrp="1"/>
          </p:cNvSpPr>
          <p:nvPr>
            <p:ph type="sldNum" sz="quarter" idx="12"/>
          </p:nvPr>
        </p:nvSpPr>
        <p:spPr/>
        <p:txBody>
          <a:bodyPr/>
          <a:lstStyle/>
          <a:p>
            <a:pPr>
              <a:defRPr/>
            </a:pPr>
            <a:fld id="{A12E0190-4D6E-41A4-B2C2-35383A401CDC}" type="slidenum">
              <a:rPr lang="en-US" smtClean="0">
                <a:solidFill>
                  <a:prstClr val="black">
                    <a:tint val="75000"/>
                  </a:prstClr>
                </a:solidFill>
              </a:rPr>
              <a:pPr>
                <a:defRPr/>
              </a:pPr>
              <a:t>220</a:t>
            </a:fld>
            <a:endParaRPr lang="en-US">
              <a:solidFill>
                <a:prstClr val="black">
                  <a:tint val="75000"/>
                </a:prstClr>
              </a:solidFill>
            </a:endParaRPr>
          </a:p>
        </p:txBody>
      </p:sp>
    </p:spTree>
    <p:extLst>
      <p:ext uri="{BB962C8B-B14F-4D97-AF65-F5344CB8AC3E}">
        <p14:creationId xmlns:p14="http://schemas.microsoft.com/office/powerpoint/2010/main" val="3341162799"/>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altLang="en-US" smtClean="0">
                <a:solidFill>
                  <a:srgbClr val="FF0000"/>
                </a:solidFill>
              </a:rPr>
              <a:t>Purpose of treatment</a:t>
            </a:r>
          </a:p>
        </p:txBody>
      </p:sp>
      <p:sp>
        <p:nvSpPr>
          <p:cNvPr id="29699" name="Content Placeholder 2"/>
          <p:cNvSpPr>
            <a:spLocks noGrp="1"/>
          </p:cNvSpPr>
          <p:nvPr>
            <p:ph idx="1"/>
          </p:nvPr>
        </p:nvSpPr>
        <p:spPr/>
        <p:txBody>
          <a:bodyPr/>
          <a:lstStyle/>
          <a:p>
            <a:pPr eaLnBrk="1" hangingPunct="1"/>
            <a:r>
              <a:rPr lang="en-US" altLang="en-US" smtClean="0"/>
              <a:t>The goals of treatment are to </a:t>
            </a:r>
            <a:r>
              <a:rPr lang="en-US" altLang="en-US" b="1" smtClean="0"/>
              <a:t>relieve airway obstruction</a:t>
            </a:r>
            <a:r>
              <a:rPr lang="en-US" altLang="en-US" smtClean="0"/>
              <a:t> and increase the cross-sectional area of the pharynx, which is successful in </a:t>
            </a:r>
            <a:r>
              <a:rPr lang="en-US" altLang="en-US" smtClean="0">
                <a:solidFill>
                  <a:srgbClr val="FF0000"/>
                </a:solidFill>
              </a:rPr>
              <a:t>two-thirds of cases</a:t>
            </a:r>
            <a:r>
              <a:rPr lang="en-US" altLang="en-US" smtClean="0"/>
              <a:t>.</a:t>
            </a:r>
          </a:p>
        </p:txBody>
      </p:sp>
      <p:sp>
        <p:nvSpPr>
          <p:cNvPr id="2" name="Slide Number Placeholder 1"/>
          <p:cNvSpPr>
            <a:spLocks noGrp="1"/>
          </p:cNvSpPr>
          <p:nvPr>
            <p:ph type="sldNum" sz="quarter" idx="12"/>
          </p:nvPr>
        </p:nvSpPr>
        <p:spPr/>
        <p:txBody>
          <a:bodyPr/>
          <a:lstStyle/>
          <a:p>
            <a:pPr>
              <a:defRPr/>
            </a:pPr>
            <a:fld id="{66AB985B-E48A-4B0D-AF34-8CD988F56C32}" type="slidenum">
              <a:rPr lang="en-US" smtClean="0">
                <a:solidFill>
                  <a:prstClr val="black">
                    <a:tint val="75000"/>
                  </a:prstClr>
                </a:solidFill>
              </a:rPr>
              <a:pPr>
                <a:defRPr/>
              </a:pPr>
              <a:t>221</a:t>
            </a:fld>
            <a:endParaRPr lang="en-US">
              <a:solidFill>
                <a:prstClr val="black">
                  <a:tint val="75000"/>
                </a:prstClr>
              </a:solidFill>
            </a:endParaRPr>
          </a:p>
        </p:txBody>
      </p:sp>
    </p:spTree>
    <p:extLst>
      <p:ext uri="{BB962C8B-B14F-4D97-AF65-F5344CB8AC3E}">
        <p14:creationId xmlns:p14="http://schemas.microsoft.com/office/powerpoint/2010/main" val="2656083160"/>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altLang="en-US" smtClean="0">
                <a:solidFill>
                  <a:srgbClr val="FF0000"/>
                </a:solidFill>
              </a:rPr>
              <a:t>Types surgical technique  </a:t>
            </a:r>
          </a:p>
        </p:txBody>
      </p:sp>
      <p:sp>
        <p:nvSpPr>
          <p:cNvPr id="30723" name="Content Placeholder 2"/>
          <p:cNvSpPr>
            <a:spLocks noGrp="1"/>
          </p:cNvSpPr>
          <p:nvPr>
            <p:ph idx="1"/>
          </p:nvPr>
        </p:nvSpPr>
        <p:spPr/>
        <p:txBody>
          <a:bodyPr/>
          <a:lstStyle/>
          <a:p>
            <a:pPr eaLnBrk="1" hangingPunct="1"/>
            <a:r>
              <a:rPr lang="en-US" altLang="en-US" smtClean="0"/>
              <a:t>Sharp dissection</a:t>
            </a:r>
          </a:p>
          <a:p>
            <a:pPr eaLnBrk="1" hangingPunct="1"/>
            <a:r>
              <a:rPr lang="en-US" altLang="en-US" smtClean="0"/>
              <a:t>Electro cauterization</a:t>
            </a:r>
          </a:p>
          <a:p>
            <a:pPr eaLnBrk="1" hangingPunct="1"/>
            <a:r>
              <a:rPr lang="en-US" altLang="en-US" smtClean="0"/>
              <a:t>Lasers(KTP,CO2)</a:t>
            </a:r>
          </a:p>
          <a:p>
            <a:pPr eaLnBrk="1" hangingPunct="1"/>
            <a:r>
              <a:rPr lang="en-US" altLang="en-US" smtClean="0"/>
              <a:t>Coblation</a:t>
            </a:r>
          </a:p>
          <a:p>
            <a:pPr eaLnBrk="1" hangingPunct="1"/>
            <a:r>
              <a:rPr lang="en-US" altLang="en-US" smtClean="0"/>
              <a:t>microdebrider</a:t>
            </a:r>
          </a:p>
          <a:p>
            <a:pPr eaLnBrk="1" hangingPunct="1"/>
            <a:endParaRPr lang="en-US" altLang="en-US" smtClean="0"/>
          </a:p>
        </p:txBody>
      </p:sp>
      <p:sp>
        <p:nvSpPr>
          <p:cNvPr id="2" name="Slide Number Placeholder 1"/>
          <p:cNvSpPr>
            <a:spLocks noGrp="1"/>
          </p:cNvSpPr>
          <p:nvPr>
            <p:ph type="sldNum" sz="quarter" idx="12"/>
          </p:nvPr>
        </p:nvSpPr>
        <p:spPr/>
        <p:txBody>
          <a:bodyPr/>
          <a:lstStyle/>
          <a:p>
            <a:pPr>
              <a:defRPr/>
            </a:pPr>
            <a:fld id="{EAD57262-19EF-4C7D-BE9A-E7232CCF901D}" type="slidenum">
              <a:rPr lang="en-US" smtClean="0">
                <a:solidFill>
                  <a:prstClr val="black">
                    <a:tint val="75000"/>
                  </a:prstClr>
                </a:solidFill>
              </a:rPr>
              <a:pPr>
                <a:defRPr/>
              </a:pPr>
              <a:t>222</a:t>
            </a:fld>
            <a:endParaRPr lang="en-US">
              <a:solidFill>
                <a:prstClr val="black">
                  <a:tint val="75000"/>
                </a:prstClr>
              </a:solidFill>
            </a:endParaRPr>
          </a:p>
        </p:txBody>
      </p:sp>
    </p:spTree>
    <p:extLst>
      <p:ext uri="{BB962C8B-B14F-4D97-AF65-F5344CB8AC3E}">
        <p14:creationId xmlns:p14="http://schemas.microsoft.com/office/powerpoint/2010/main" val="808786800"/>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0" y="304800"/>
            <a:ext cx="8229600" cy="1143000"/>
          </a:xfrm>
        </p:spPr>
        <p:txBody>
          <a:bodyPr/>
          <a:lstStyle/>
          <a:p>
            <a:pPr eaLnBrk="1" hangingPunct="1"/>
            <a:r>
              <a:rPr lang="en-US" altLang="en-US" i="1" smtClean="0">
                <a:solidFill>
                  <a:srgbClr val="FF0000"/>
                </a:solidFill>
              </a:rPr>
              <a:t>Advantage and disadvantage </a:t>
            </a:r>
          </a:p>
        </p:txBody>
      </p:sp>
      <p:sp>
        <p:nvSpPr>
          <p:cNvPr id="31747" name="Content Placeholder 2"/>
          <p:cNvSpPr>
            <a:spLocks noGrp="1"/>
          </p:cNvSpPr>
          <p:nvPr>
            <p:ph idx="1"/>
          </p:nvPr>
        </p:nvSpPr>
        <p:spPr/>
        <p:txBody>
          <a:bodyPr/>
          <a:lstStyle/>
          <a:p>
            <a:pPr eaLnBrk="1" hangingPunct="1"/>
            <a:r>
              <a:rPr lang="en-US" altLang="en-US" smtClean="0"/>
              <a:t>Sharp dissection  slightly </a:t>
            </a:r>
            <a:r>
              <a:rPr lang="en-US" altLang="en-US" smtClean="0">
                <a:solidFill>
                  <a:srgbClr val="FF0000"/>
                </a:solidFill>
              </a:rPr>
              <a:t>less postoperative pain</a:t>
            </a:r>
          </a:p>
          <a:p>
            <a:pPr eaLnBrk="1" hangingPunct="1"/>
            <a:r>
              <a:rPr lang="en-US" altLang="en-US" smtClean="0"/>
              <a:t>Electrocautery </a:t>
            </a:r>
            <a:r>
              <a:rPr lang="en-US" altLang="en-US" smtClean="0">
                <a:solidFill>
                  <a:srgbClr val="FF0000"/>
                </a:solidFill>
              </a:rPr>
              <a:t>less  intraoperative blood loss</a:t>
            </a:r>
          </a:p>
          <a:p>
            <a:pPr eaLnBrk="1" hangingPunct="1">
              <a:buFont typeface="Wingdings" pitchFamily="2" charset="2"/>
              <a:buChar char="q"/>
            </a:pPr>
            <a:r>
              <a:rPr lang="en-US" altLang="en-US" smtClean="0"/>
              <a:t>But more postoperative pain</a:t>
            </a:r>
          </a:p>
          <a:p>
            <a:pPr eaLnBrk="1" hangingPunct="1"/>
            <a:r>
              <a:rPr lang="en-US" altLang="en-US" smtClean="0"/>
              <a:t>Sub total tonsillectomy </a:t>
            </a:r>
            <a:r>
              <a:rPr lang="en-US" altLang="en-US" smtClean="0">
                <a:solidFill>
                  <a:srgbClr val="FF0000"/>
                </a:solidFill>
              </a:rPr>
              <a:t>less postoperative pain but more recurrence rate</a:t>
            </a:r>
          </a:p>
          <a:p>
            <a:pPr eaLnBrk="1" hangingPunct="1"/>
            <a:endParaRPr lang="en-US" altLang="en-US" smtClean="0"/>
          </a:p>
        </p:txBody>
      </p:sp>
      <p:sp>
        <p:nvSpPr>
          <p:cNvPr id="2" name="Slide Number Placeholder 1"/>
          <p:cNvSpPr>
            <a:spLocks noGrp="1"/>
          </p:cNvSpPr>
          <p:nvPr>
            <p:ph type="sldNum" sz="quarter" idx="12"/>
          </p:nvPr>
        </p:nvSpPr>
        <p:spPr/>
        <p:txBody>
          <a:bodyPr/>
          <a:lstStyle/>
          <a:p>
            <a:pPr>
              <a:defRPr/>
            </a:pPr>
            <a:fld id="{71DB824A-E013-4146-AF6C-2C9DD89EEF02}" type="slidenum">
              <a:rPr lang="en-US" smtClean="0">
                <a:solidFill>
                  <a:prstClr val="black">
                    <a:tint val="75000"/>
                  </a:prstClr>
                </a:solidFill>
              </a:rPr>
              <a:pPr>
                <a:defRPr/>
              </a:pPr>
              <a:t>223</a:t>
            </a:fld>
            <a:endParaRPr lang="en-US">
              <a:solidFill>
                <a:prstClr val="black">
                  <a:tint val="75000"/>
                </a:prstClr>
              </a:solidFill>
            </a:endParaRPr>
          </a:p>
        </p:txBody>
      </p:sp>
    </p:spTree>
    <p:extLst>
      <p:ext uri="{BB962C8B-B14F-4D97-AF65-F5344CB8AC3E}">
        <p14:creationId xmlns:p14="http://schemas.microsoft.com/office/powerpoint/2010/main" val="1327129387"/>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altLang="en-US" i="1" smtClean="0">
                <a:solidFill>
                  <a:srgbClr val="FF0000"/>
                </a:solidFill>
              </a:rPr>
              <a:t>Preoperative assessment </a:t>
            </a:r>
          </a:p>
        </p:txBody>
      </p:sp>
      <p:sp>
        <p:nvSpPr>
          <p:cNvPr id="32771" name="Content Placeholder 2"/>
          <p:cNvSpPr>
            <a:spLocks noGrp="1"/>
          </p:cNvSpPr>
          <p:nvPr>
            <p:ph idx="1"/>
          </p:nvPr>
        </p:nvSpPr>
        <p:spPr>
          <a:xfrm>
            <a:off x="457200" y="1295400"/>
            <a:ext cx="8229600" cy="4830763"/>
          </a:xfrm>
        </p:spPr>
        <p:txBody>
          <a:bodyPr/>
          <a:lstStyle/>
          <a:p>
            <a:pPr eaLnBrk="1" hangingPunct="1">
              <a:buFont typeface="Wingdings" pitchFamily="2" charset="2"/>
              <a:buChar char="q"/>
            </a:pPr>
            <a:r>
              <a:rPr lang="en-US" altLang="en-US" b="1" smtClean="0"/>
              <a:t>History-often due to adenotonsilar hypertrophy</a:t>
            </a:r>
          </a:p>
          <a:p>
            <a:pPr eaLnBrk="1" hangingPunct="1"/>
            <a:r>
              <a:rPr lang="en-US" altLang="en-US" smtClean="0">
                <a:solidFill>
                  <a:srgbClr val="FF0000"/>
                </a:solidFill>
              </a:rPr>
              <a:t>Respiratory-</a:t>
            </a:r>
          </a:p>
          <a:p>
            <a:pPr eaLnBrk="1" hangingPunct="1"/>
            <a:r>
              <a:rPr lang="en-US" altLang="en-US" smtClean="0"/>
              <a:t>restlessness, </a:t>
            </a:r>
          </a:p>
          <a:p>
            <a:pPr eaLnBrk="1" hangingPunct="1"/>
            <a:r>
              <a:rPr lang="en-US" altLang="en-US" smtClean="0"/>
              <a:t>snoring, </a:t>
            </a:r>
          </a:p>
          <a:p>
            <a:pPr eaLnBrk="1" hangingPunct="1"/>
            <a:r>
              <a:rPr lang="en-US" altLang="en-US" smtClean="0">
                <a:solidFill>
                  <a:srgbClr val="FF0000"/>
                </a:solidFill>
              </a:rPr>
              <a:t>Cardiac assessment</a:t>
            </a:r>
          </a:p>
          <a:p>
            <a:pPr eaLnBrk="1" hangingPunct="1"/>
            <a:r>
              <a:rPr lang="en-US" altLang="en-US" smtClean="0"/>
              <a:t>Current use of </a:t>
            </a:r>
            <a:r>
              <a:rPr lang="en-US" altLang="en-US" smtClean="0">
                <a:solidFill>
                  <a:srgbClr val="FF0000"/>
                </a:solidFill>
              </a:rPr>
              <a:t>antibiotics, antihistamines, or other medicines</a:t>
            </a:r>
          </a:p>
          <a:p>
            <a:pPr eaLnBrk="1" hangingPunct="1"/>
            <a:r>
              <a:rPr lang="en-US" altLang="en-US" smtClean="0"/>
              <a:t>History/Features of sleep apnea</a:t>
            </a:r>
          </a:p>
          <a:p>
            <a:pPr eaLnBrk="1" hangingPunct="1"/>
            <a:r>
              <a:rPr lang="en-US" altLang="en-US" smtClean="0"/>
              <a:t>Air way obstruction history </a:t>
            </a:r>
          </a:p>
          <a:p>
            <a:pPr eaLnBrk="1" hangingPunct="1"/>
            <a:endParaRPr lang="en-US" altLang="en-US" b="1" smtClean="0"/>
          </a:p>
        </p:txBody>
      </p:sp>
      <p:sp>
        <p:nvSpPr>
          <p:cNvPr id="2" name="Slide Number Placeholder 1"/>
          <p:cNvSpPr>
            <a:spLocks noGrp="1"/>
          </p:cNvSpPr>
          <p:nvPr>
            <p:ph type="sldNum" sz="quarter" idx="12"/>
          </p:nvPr>
        </p:nvSpPr>
        <p:spPr/>
        <p:txBody>
          <a:bodyPr/>
          <a:lstStyle/>
          <a:p>
            <a:pPr>
              <a:defRPr/>
            </a:pPr>
            <a:fld id="{33A1AE09-926D-4F85-9E74-E703345F9CE1}" type="slidenum">
              <a:rPr lang="en-US" smtClean="0">
                <a:solidFill>
                  <a:prstClr val="black">
                    <a:tint val="75000"/>
                  </a:prstClr>
                </a:solidFill>
              </a:rPr>
              <a:pPr>
                <a:defRPr/>
              </a:pPr>
              <a:t>224</a:t>
            </a:fld>
            <a:endParaRPr lang="en-US">
              <a:solidFill>
                <a:prstClr val="black">
                  <a:tint val="75000"/>
                </a:prstClr>
              </a:solidFill>
            </a:endParaRPr>
          </a:p>
        </p:txBody>
      </p:sp>
    </p:spTree>
    <p:extLst>
      <p:ext uri="{BB962C8B-B14F-4D97-AF65-F5344CB8AC3E}">
        <p14:creationId xmlns:p14="http://schemas.microsoft.com/office/powerpoint/2010/main" val="418636588"/>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ltLang="en-US" smtClean="0"/>
              <a:t>Preoperative assessment…</a:t>
            </a:r>
          </a:p>
        </p:txBody>
      </p:sp>
      <p:sp>
        <p:nvSpPr>
          <p:cNvPr id="33795" name="Content Placeholder 2"/>
          <p:cNvSpPr>
            <a:spLocks noGrp="1"/>
          </p:cNvSpPr>
          <p:nvPr>
            <p:ph idx="1"/>
          </p:nvPr>
        </p:nvSpPr>
        <p:spPr>
          <a:xfrm>
            <a:off x="457200" y="1371600"/>
            <a:ext cx="8229600" cy="4754563"/>
          </a:xfrm>
        </p:spPr>
        <p:txBody>
          <a:bodyPr/>
          <a:lstStyle/>
          <a:p>
            <a:pPr eaLnBrk="1" hangingPunct="1">
              <a:buFont typeface="Wingdings" pitchFamily="2" charset="2"/>
              <a:buChar char="q"/>
            </a:pPr>
            <a:r>
              <a:rPr lang="en-US" altLang="en-US" b="1" smtClean="0">
                <a:solidFill>
                  <a:srgbClr val="FF0000"/>
                </a:solidFill>
              </a:rPr>
              <a:t>Physical examination </a:t>
            </a:r>
          </a:p>
          <a:p>
            <a:pPr eaLnBrk="1" hangingPunct="1"/>
            <a:r>
              <a:rPr lang="en-US" altLang="en-US" smtClean="0"/>
              <a:t>Observation of the patient for </a:t>
            </a:r>
          </a:p>
          <a:p>
            <a:pPr eaLnBrk="1" hangingPunct="1">
              <a:buFont typeface="Courier New" pitchFamily="49" charset="0"/>
              <a:buChar char="o"/>
            </a:pPr>
            <a:r>
              <a:rPr lang="en-US" altLang="en-US" smtClean="0"/>
              <a:t>Audible respirations</a:t>
            </a:r>
          </a:p>
          <a:p>
            <a:pPr eaLnBrk="1" hangingPunct="1">
              <a:buFont typeface="Courier New" pitchFamily="49" charset="0"/>
              <a:buChar char="o"/>
            </a:pPr>
            <a:r>
              <a:rPr lang="en-US" altLang="en-US" smtClean="0"/>
              <a:t>mouth breathing- chronic nasopharyngeal obstruction.</a:t>
            </a:r>
          </a:p>
          <a:p>
            <a:pPr eaLnBrk="1" hangingPunct="1">
              <a:buFont typeface="Courier New" pitchFamily="49" charset="0"/>
              <a:buChar char="o"/>
            </a:pPr>
            <a:r>
              <a:rPr lang="en-US" altLang="en-US" smtClean="0"/>
              <a:t>Quality of the speech</a:t>
            </a:r>
          </a:p>
          <a:p>
            <a:pPr eaLnBrk="1" hangingPunct="1">
              <a:buFont typeface="Courier New" pitchFamily="49" charset="0"/>
              <a:buChar char="o"/>
            </a:pPr>
            <a:r>
              <a:rPr lang="en-US" altLang="en-US" smtClean="0"/>
              <a:t>Heart murmur</a:t>
            </a:r>
          </a:p>
          <a:p>
            <a:pPr eaLnBrk="1" hangingPunct="1">
              <a:buFont typeface="Courier New" pitchFamily="49" charset="0"/>
              <a:buChar char="o"/>
            </a:pPr>
            <a:r>
              <a:rPr lang="en-US" altLang="en-US" b="1" smtClean="0"/>
              <a:t>Work of respirations</a:t>
            </a:r>
          </a:p>
          <a:p>
            <a:pPr eaLnBrk="1" hangingPunct="1"/>
            <a:endParaRPr lang="en-US" altLang="en-US" smtClean="0"/>
          </a:p>
        </p:txBody>
      </p:sp>
      <p:sp>
        <p:nvSpPr>
          <p:cNvPr id="2" name="Slide Number Placeholder 1"/>
          <p:cNvSpPr>
            <a:spLocks noGrp="1"/>
          </p:cNvSpPr>
          <p:nvPr>
            <p:ph type="sldNum" sz="quarter" idx="12"/>
          </p:nvPr>
        </p:nvSpPr>
        <p:spPr/>
        <p:txBody>
          <a:bodyPr/>
          <a:lstStyle/>
          <a:p>
            <a:pPr>
              <a:defRPr/>
            </a:pPr>
            <a:fld id="{0EDB91F7-C69A-43F0-9745-593270E119CC}" type="slidenum">
              <a:rPr lang="en-US" smtClean="0">
                <a:solidFill>
                  <a:prstClr val="black">
                    <a:tint val="75000"/>
                  </a:prstClr>
                </a:solidFill>
              </a:rPr>
              <a:pPr>
                <a:defRPr/>
              </a:pPr>
              <a:t>225</a:t>
            </a:fld>
            <a:endParaRPr lang="en-US">
              <a:solidFill>
                <a:prstClr val="black">
                  <a:tint val="75000"/>
                </a:prstClr>
              </a:solidFill>
            </a:endParaRPr>
          </a:p>
        </p:txBody>
      </p:sp>
    </p:spTree>
    <p:extLst>
      <p:ext uri="{BB962C8B-B14F-4D97-AF65-F5344CB8AC3E}">
        <p14:creationId xmlns:p14="http://schemas.microsoft.com/office/powerpoint/2010/main" val="3240476207"/>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altLang="en-US" i="1" smtClean="0">
                <a:solidFill>
                  <a:srgbClr val="FF0000"/>
                </a:solidFill>
              </a:rPr>
              <a:t>Investigation </a:t>
            </a:r>
          </a:p>
        </p:txBody>
      </p:sp>
      <p:sp>
        <p:nvSpPr>
          <p:cNvPr id="34819" name="Content Placeholder 2"/>
          <p:cNvSpPr>
            <a:spLocks noGrp="1"/>
          </p:cNvSpPr>
          <p:nvPr>
            <p:ph idx="1"/>
          </p:nvPr>
        </p:nvSpPr>
        <p:spPr>
          <a:xfrm>
            <a:off x="457200" y="1295400"/>
            <a:ext cx="8229600" cy="5105400"/>
          </a:xfrm>
        </p:spPr>
        <p:txBody>
          <a:bodyPr/>
          <a:lstStyle/>
          <a:p>
            <a:pPr eaLnBrk="1" hangingPunct="1"/>
            <a:r>
              <a:rPr lang="en-US" altLang="en-US" smtClean="0"/>
              <a:t>Chest x-ray-shows evidence of: </a:t>
            </a:r>
          </a:p>
          <a:p>
            <a:pPr eaLnBrk="1" hangingPunct="1">
              <a:buFont typeface="Wingdings" pitchFamily="2" charset="2"/>
              <a:buChar char="ü"/>
            </a:pPr>
            <a:r>
              <a:rPr lang="en-US" altLang="en-US" smtClean="0"/>
              <a:t>Cardiomegaly</a:t>
            </a:r>
          </a:p>
          <a:p>
            <a:pPr eaLnBrk="1" hangingPunct="1">
              <a:buFont typeface="Wingdings" pitchFamily="2" charset="2"/>
              <a:buChar char="ü"/>
            </a:pPr>
            <a:r>
              <a:rPr lang="en-US" altLang="en-US" smtClean="0"/>
              <a:t>Right ventricular hypertrophy</a:t>
            </a:r>
          </a:p>
          <a:p>
            <a:pPr eaLnBrk="1" hangingPunct="1">
              <a:buFont typeface="Wingdings" pitchFamily="2" charset="2"/>
              <a:buChar char="ü"/>
            </a:pPr>
            <a:r>
              <a:rPr lang="en-US" altLang="en-US" smtClean="0"/>
              <a:t>Prominent enlargement of the </a:t>
            </a:r>
            <a:r>
              <a:rPr lang="en-US" altLang="en-US" smtClean="0">
                <a:solidFill>
                  <a:srgbClr val="FF0000"/>
                </a:solidFill>
              </a:rPr>
              <a:t>right atrium</a:t>
            </a:r>
          </a:p>
          <a:p>
            <a:pPr eaLnBrk="1" hangingPunct="1"/>
            <a:r>
              <a:rPr lang="en-US" altLang="en-US" smtClean="0">
                <a:solidFill>
                  <a:srgbClr val="FF0000"/>
                </a:solidFill>
              </a:rPr>
              <a:t>ECG- shows evidence of: </a:t>
            </a:r>
          </a:p>
          <a:p>
            <a:pPr eaLnBrk="1" hangingPunct="1">
              <a:buFont typeface="Wingdings" pitchFamily="2" charset="2"/>
              <a:buChar char="ü"/>
            </a:pPr>
            <a:r>
              <a:rPr lang="en-US" altLang="en-US" smtClean="0"/>
              <a:t>Right atrial enlargement (</a:t>
            </a:r>
            <a:r>
              <a:rPr lang="en-US" altLang="en-US" smtClean="0">
                <a:solidFill>
                  <a:srgbClr val="FF0000"/>
                </a:solidFill>
              </a:rPr>
              <a:t>increased amplitude of the p wave)</a:t>
            </a:r>
          </a:p>
          <a:p>
            <a:pPr eaLnBrk="1" hangingPunct="1"/>
            <a:r>
              <a:rPr lang="en-US" altLang="en-US" smtClean="0"/>
              <a:t>Full blood count,FBC </a:t>
            </a:r>
          </a:p>
          <a:p>
            <a:pPr eaLnBrk="1" hangingPunct="1"/>
            <a:endParaRPr lang="en-US" altLang="en-US" smtClean="0"/>
          </a:p>
        </p:txBody>
      </p:sp>
      <p:sp>
        <p:nvSpPr>
          <p:cNvPr id="2" name="Slide Number Placeholder 1"/>
          <p:cNvSpPr>
            <a:spLocks noGrp="1"/>
          </p:cNvSpPr>
          <p:nvPr>
            <p:ph type="sldNum" sz="quarter" idx="12"/>
          </p:nvPr>
        </p:nvSpPr>
        <p:spPr/>
        <p:txBody>
          <a:bodyPr/>
          <a:lstStyle/>
          <a:p>
            <a:pPr>
              <a:defRPr/>
            </a:pPr>
            <a:fld id="{F5861EE8-B605-45A2-8697-76625A897E99}" type="slidenum">
              <a:rPr lang="en-US" smtClean="0">
                <a:solidFill>
                  <a:prstClr val="black">
                    <a:tint val="75000"/>
                  </a:prstClr>
                </a:solidFill>
              </a:rPr>
              <a:pPr>
                <a:defRPr/>
              </a:pPr>
              <a:t>226</a:t>
            </a:fld>
            <a:endParaRPr lang="en-US">
              <a:solidFill>
                <a:prstClr val="black">
                  <a:tint val="75000"/>
                </a:prstClr>
              </a:solidFill>
            </a:endParaRPr>
          </a:p>
        </p:txBody>
      </p:sp>
    </p:spTree>
    <p:extLst>
      <p:ext uri="{BB962C8B-B14F-4D97-AF65-F5344CB8AC3E}">
        <p14:creationId xmlns:p14="http://schemas.microsoft.com/office/powerpoint/2010/main" val="3603071266"/>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marL="571500" indent="-571500" eaLnBrk="1" hangingPunct="1">
              <a:buFont typeface="Wingdings" pitchFamily="2" charset="2"/>
              <a:buChar char="v"/>
            </a:pPr>
            <a:r>
              <a:rPr lang="en-US" altLang="en-US" i="1" smtClean="0">
                <a:solidFill>
                  <a:srgbClr val="FF0000"/>
                </a:solidFill>
              </a:rPr>
              <a:t>Anesthetic management </a:t>
            </a:r>
          </a:p>
        </p:txBody>
      </p:sp>
      <p:sp>
        <p:nvSpPr>
          <p:cNvPr id="35843" name="Content Placeholder 2"/>
          <p:cNvSpPr>
            <a:spLocks noGrp="1"/>
          </p:cNvSpPr>
          <p:nvPr>
            <p:ph idx="1"/>
          </p:nvPr>
        </p:nvSpPr>
        <p:spPr>
          <a:xfrm>
            <a:off x="228600" y="1371600"/>
            <a:ext cx="8610600" cy="5105400"/>
          </a:xfrm>
        </p:spPr>
        <p:txBody>
          <a:bodyPr/>
          <a:lstStyle/>
          <a:p>
            <a:pPr eaLnBrk="1" hangingPunct="1"/>
            <a:r>
              <a:rPr lang="en-US" altLang="en-US" smtClean="0"/>
              <a:t>Induction should be smooth.</a:t>
            </a:r>
          </a:p>
          <a:p>
            <a:pPr eaLnBrk="1" hangingPunct="1"/>
            <a:r>
              <a:rPr lang="en-US" altLang="en-US" smtClean="0"/>
              <a:t>Inpatients with OSA </a:t>
            </a:r>
            <a:r>
              <a:rPr lang="en-US" altLang="en-US" b="1" smtClean="0"/>
              <a:t>sedative premedication </a:t>
            </a:r>
            <a:r>
              <a:rPr lang="en-US" altLang="en-US" smtClean="0"/>
              <a:t>and </a:t>
            </a:r>
            <a:r>
              <a:rPr lang="en-US" altLang="en-US" b="1" smtClean="0"/>
              <a:t>respiratory depressant </a:t>
            </a:r>
            <a:r>
              <a:rPr lang="en-US" altLang="en-US" smtClean="0"/>
              <a:t>drugs should be avoided</a:t>
            </a:r>
          </a:p>
          <a:p>
            <a:pPr eaLnBrk="1" hangingPunct="1"/>
            <a:r>
              <a:rPr lang="en-US" altLang="en-US" smtClean="0"/>
              <a:t>Other patients are </a:t>
            </a:r>
            <a:r>
              <a:rPr lang="en-US" altLang="en-US" smtClean="0">
                <a:solidFill>
                  <a:srgbClr val="FF0000"/>
                </a:solidFill>
              </a:rPr>
              <a:t>premedicated as required</a:t>
            </a:r>
          </a:p>
          <a:p>
            <a:pPr eaLnBrk="1" hangingPunct="1"/>
            <a:r>
              <a:rPr lang="en-US" altLang="en-US" smtClean="0">
                <a:solidFill>
                  <a:srgbClr val="FF0000"/>
                </a:solidFill>
              </a:rPr>
              <a:t>Induction- inhalational or IV</a:t>
            </a:r>
          </a:p>
          <a:p>
            <a:pPr eaLnBrk="1" hangingPunct="1"/>
            <a:r>
              <a:rPr lang="en-US" altLang="en-US" smtClean="0"/>
              <a:t>Airway- </a:t>
            </a:r>
            <a:r>
              <a:rPr lang="en-US" altLang="en-US" b="1" smtClean="0"/>
              <a:t>South facing </a:t>
            </a:r>
            <a:r>
              <a:rPr lang="en-US" altLang="en-US" smtClean="0"/>
              <a:t>RAE ETT are the </a:t>
            </a:r>
            <a:r>
              <a:rPr lang="en-US" altLang="en-US" b="1" smtClean="0">
                <a:solidFill>
                  <a:srgbClr val="FF0000"/>
                </a:solidFill>
              </a:rPr>
              <a:t>commonest and suitable </a:t>
            </a:r>
            <a:r>
              <a:rPr lang="en-US" altLang="en-US" smtClean="0"/>
              <a:t>for the operation </a:t>
            </a:r>
          </a:p>
        </p:txBody>
      </p:sp>
      <p:sp>
        <p:nvSpPr>
          <p:cNvPr id="2" name="Slide Number Placeholder 1"/>
          <p:cNvSpPr>
            <a:spLocks noGrp="1"/>
          </p:cNvSpPr>
          <p:nvPr>
            <p:ph type="sldNum" sz="quarter" idx="12"/>
          </p:nvPr>
        </p:nvSpPr>
        <p:spPr/>
        <p:txBody>
          <a:bodyPr/>
          <a:lstStyle/>
          <a:p>
            <a:pPr>
              <a:defRPr/>
            </a:pPr>
            <a:fld id="{0D434D96-4A7F-4F2B-A90F-392ECA17EF4F}" type="slidenum">
              <a:rPr lang="en-US" smtClean="0">
                <a:solidFill>
                  <a:prstClr val="black">
                    <a:tint val="75000"/>
                  </a:prstClr>
                </a:solidFill>
              </a:rPr>
              <a:pPr>
                <a:defRPr/>
              </a:pPr>
              <a:t>227</a:t>
            </a:fld>
            <a:endParaRPr lang="en-US">
              <a:solidFill>
                <a:prstClr val="black">
                  <a:tint val="75000"/>
                </a:prstClr>
              </a:solidFill>
            </a:endParaRPr>
          </a:p>
        </p:txBody>
      </p:sp>
    </p:spTree>
    <p:extLst>
      <p:ext uri="{BB962C8B-B14F-4D97-AF65-F5344CB8AC3E}">
        <p14:creationId xmlns:p14="http://schemas.microsoft.com/office/powerpoint/2010/main" val="2840297193"/>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altLang="en-US" i="1" smtClean="0">
                <a:solidFill>
                  <a:srgbClr val="FF0000"/>
                </a:solidFill>
              </a:rPr>
              <a:t>Anesthetic management</a:t>
            </a:r>
            <a:r>
              <a:rPr lang="en-US" altLang="en-US" smtClean="0"/>
              <a:t>…</a:t>
            </a:r>
          </a:p>
        </p:txBody>
      </p:sp>
      <p:sp>
        <p:nvSpPr>
          <p:cNvPr id="36867" name="Content Placeholder 2"/>
          <p:cNvSpPr>
            <a:spLocks noGrp="1"/>
          </p:cNvSpPr>
          <p:nvPr>
            <p:ph idx="1"/>
          </p:nvPr>
        </p:nvSpPr>
        <p:spPr>
          <a:xfrm>
            <a:off x="457200" y="1295400"/>
            <a:ext cx="8458200" cy="5181600"/>
          </a:xfrm>
        </p:spPr>
        <p:txBody>
          <a:bodyPr/>
          <a:lstStyle/>
          <a:p>
            <a:pPr eaLnBrk="1" hangingPunct="1"/>
            <a:r>
              <a:rPr lang="en-US" altLang="en-US" b="1" smtClean="0"/>
              <a:t>Reinforced</a:t>
            </a:r>
            <a:r>
              <a:rPr lang="en-US" altLang="en-US" smtClean="0"/>
              <a:t> or </a:t>
            </a:r>
            <a:r>
              <a:rPr lang="en-US" altLang="en-US" b="1" smtClean="0"/>
              <a:t>armoured</a:t>
            </a:r>
            <a:r>
              <a:rPr lang="en-US" altLang="en-US" smtClean="0"/>
              <a:t> LMAs can be used in </a:t>
            </a:r>
            <a:r>
              <a:rPr lang="en-US" altLang="en-US" smtClean="0">
                <a:solidFill>
                  <a:srgbClr val="FF0000"/>
                </a:solidFill>
              </a:rPr>
              <a:t>preference to an ETT</a:t>
            </a:r>
          </a:p>
          <a:p>
            <a:pPr eaLnBrk="1" hangingPunct="1"/>
            <a:r>
              <a:rPr lang="en-US" altLang="en-US" smtClean="0"/>
              <a:t>Use of LMA makes the </a:t>
            </a:r>
            <a:r>
              <a:rPr lang="en-US" altLang="en-US" smtClean="0">
                <a:solidFill>
                  <a:srgbClr val="FF0000"/>
                </a:solidFill>
              </a:rPr>
              <a:t>mouth gag </a:t>
            </a:r>
            <a:r>
              <a:rPr lang="en-US" altLang="en-US" smtClean="0"/>
              <a:t>more difficult and require particular care from the surgeon</a:t>
            </a:r>
          </a:p>
          <a:p>
            <a:pPr eaLnBrk="1" hangingPunct="1"/>
            <a:r>
              <a:rPr lang="en-US" altLang="en-US" smtClean="0"/>
              <a:t>Common problems include: </a:t>
            </a:r>
            <a:r>
              <a:rPr lang="en-US" altLang="en-US" smtClean="0">
                <a:solidFill>
                  <a:srgbClr val="FF0000"/>
                </a:solidFill>
              </a:rPr>
              <a:t>laryngospasm and obstruction  during placement of the gag</a:t>
            </a:r>
          </a:p>
          <a:p>
            <a:pPr eaLnBrk="1" hangingPunct="1"/>
            <a:r>
              <a:rPr lang="en-US" altLang="en-US" smtClean="0"/>
              <a:t>LMA is not suitable  for children &lt;3 years</a:t>
            </a:r>
          </a:p>
          <a:p>
            <a:pPr eaLnBrk="1" hangingPunct="1"/>
            <a:r>
              <a:rPr lang="en-US" altLang="en-US" smtClean="0"/>
              <a:t>Great care for patient population with </a:t>
            </a:r>
            <a:r>
              <a:rPr lang="en-US" altLang="en-US" smtClean="0">
                <a:solidFill>
                  <a:srgbClr val="FF0000"/>
                </a:solidFill>
              </a:rPr>
              <a:t>right sided heart failure.</a:t>
            </a:r>
          </a:p>
        </p:txBody>
      </p:sp>
      <p:sp>
        <p:nvSpPr>
          <p:cNvPr id="2" name="Slide Number Placeholder 1"/>
          <p:cNvSpPr>
            <a:spLocks noGrp="1"/>
          </p:cNvSpPr>
          <p:nvPr>
            <p:ph type="sldNum" sz="quarter" idx="12"/>
          </p:nvPr>
        </p:nvSpPr>
        <p:spPr/>
        <p:txBody>
          <a:bodyPr/>
          <a:lstStyle/>
          <a:p>
            <a:pPr>
              <a:defRPr/>
            </a:pPr>
            <a:fld id="{8232A21C-0A2E-4C61-9382-F51E63EBD962}" type="slidenum">
              <a:rPr lang="en-US" smtClean="0">
                <a:solidFill>
                  <a:prstClr val="black">
                    <a:tint val="75000"/>
                  </a:prstClr>
                </a:solidFill>
              </a:rPr>
              <a:pPr>
                <a:defRPr/>
              </a:pPr>
              <a:t>228</a:t>
            </a:fld>
            <a:endParaRPr lang="en-US">
              <a:solidFill>
                <a:prstClr val="black">
                  <a:tint val="75000"/>
                </a:prstClr>
              </a:solidFill>
            </a:endParaRPr>
          </a:p>
        </p:txBody>
      </p:sp>
    </p:spTree>
    <p:extLst>
      <p:ext uri="{BB962C8B-B14F-4D97-AF65-F5344CB8AC3E}">
        <p14:creationId xmlns:p14="http://schemas.microsoft.com/office/powerpoint/2010/main" val="2889193846"/>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tretch>
            <a:fillRect/>
          </a:stretch>
        </p:blipFill>
        <p:spPr bwMode="auto">
          <a:xfrm>
            <a:off x="228600" y="304800"/>
            <a:ext cx="8686800" cy="472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029200"/>
            <a:ext cx="8534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37193FAB-BB95-4B9C-BEB3-F7A210CF2F28}" type="slidenum">
              <a:rPr lang="en-US" smtClean="0">
                <a:solidFill>
                  <a:prstClr val="black">
                    <a:tint val="75000"/>
                  </a:prstClr>
                </a:solidFill>
              </a:rPr>
              <a:pPr>
                <a:defRPr/>
              </a:pPr>
              <a:t>229</a:t>
            </a:fld>
            <a:endParaRPr lang="en-US">
              <a:solidFill>
                <a:prstClr val="black">
                  <a:tint val="75000"/>
                </a:prstClr>
              </a:solidFill>
            </a:endParaRPr>
          </a:p>
        </p:txBody>
      </p:sp>
    </p:spTree>
    <p:extLst>
      <p:ext uri="{BB962C8B-B14F-4D97-AF65-F5344CB8AC3E}">
        <p14:creationId xmlns:p14="http://schemas.microsoft.com/office/powerpoint/2010/main" val="41076902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Myringotomy Tube </a:t>
            </a:r>
            <a:r>
              <a:rPr lang="en-US" sz="2400" dirty="0"/>
              <a:t>Placement (Placement of EarTubes</a:t>
            </a:r>
            <a:r>
              <a:rPr lang="en-US" sz="2400" dirty="0" smtClean="0"/>
              <a:t>)</a:t>
            </a:r>
            <a:endParaRPr lang="en-US" sz="2400" dirty="0"/>
          </a:p>
        </p:txBody>
      </p:sp>
      <p:sp>
        <p:nvSpPr>
          <p:cNvPr id="3" name="Content Placeholder 2"/>
          <p:cNvSpPr>
            <a:spLocks noGrp="1"/>
          </p:cNvSpPr>
          <p:nvPr>
            <p:ph idx="1"/>
          </p:nvPr>
        </p:nvSpPr>
        <p:spPr/>
        <p:txBody>
          <a:bodyPr/>
          <a:lstStyle/>
          <a:p>
            <a:r>
              <a:rPr lang="en-US" dirty="0"/>
              <a:t>Myringotomy and ear tube insertion, </a:t>
            </a:r>
            <a:r>
              <a:rPr lang="en-US" dirty="0" smtClean="0"/>
              <a:t>usually bilateral</a:t>
            </a:r>
          </a:p>
          <a:p>
            <a:r>
              <a:rPr lang="en-US" dirty="0"/>
              <a:t>Very short </a:t>
            </a:r>
            <a:r>
              <a:rPr lang="en-US" dirty="0" smtClean="0"/>
              <a:t>procedure 5-15 minutes </a:t>
            </a:r>
            <a:r>
              <a:rPr lang="en-US" dirty="0"/>
              <a:t>usually performed in pediatric </a:t>
            </a:r>
            <a:r>
              <a:rPr lang="en-US" dirty="0" err="1" smtClean="0"/>
              <a:t>pts</a:t>
            </a:r>
            <a:r>
              <a:rPr lang="en-US" dirty="0" smtClean="0"/>
              <a:t> (</a:t>
            </a:r>
            <a:r>
              <a:rPr lang="en-US" dirty="0"/>
              <a:t>1-8 </a:t>
            </a:r>
            <a:r>
              <a:rPr lang="en-US" dirty="0" err="1"/>
              <a:t>yr</a:t>
            </a:r>
            <a:r>
              <a:rPr lang="en-US" dirty="0"/>
              <a:t>), </a:t>
            </a:r>
            <a:r>
              <a:rPr lang="en-US" dirty="0" smtClean="0"/>
              <a:t> </a:t>
            </a:r>
            <a:r>
              <a:rPr lang="en-US" dirty="0"/>
              <a:t>under </a:t>
            </a:r>
            <a:r>
              <a:rPr lang="en-US" dirty="0" smtClean="0"/>
              <a:t>FM/LMA </a:t>
            </a:r>
            <a:endParaRPr lang="en-US" dirty="0"/>
          </a:p>
          <a:p>
            <a:r>
              <a:rPr lang="en-US" dirty="0" smtClean="0"/>
              <a:t>Repeated </a:t>
            </a:r>
            <a:r>
              <a:rPr lang="en-US" dirty="0"/>
              <a:t>ear infections, check for recent </a:t>
            </a:r>
            <a:r>
              <a:rPr lang="en-US" dirty="0" smtClean="0"/>
              <a:t>URI</a:t>
            </a:r>
          </a:p>
          <a:p>
            <a:r>
              <a:rPr lang="en-US" dirty="0" smtClean="0"/>
              <a:t> </a:t>
            </a:r>
            <a:endParaRPr lang="en-US" dirty="0"/>
          </a:p>
        </p:txBody>
      </p:sp>
    </p:spTree>
    <p:extLst>
      <p:ext uri="{BB962C8B-B14F-4D97-AF65-F5344CB8AC3E}">
        <p14:creationId xmlns:p14="http://schemas.microsoft.com/office/powerpoint/2010/main" val="460910184"/>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altLang="en-US" smtClean="0"/>
              <a:t>The diagram shows placement of ETT and mouth gag</a:t>
            </a:r>
          </a:p>
        </p:txBody>
      </p:sp>
      <p:pic>
        <p:nvPicPr>
          <p:cNvPr id="3891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447800"/>
            <a:ext cx="8229600" cy="914400"/>
          </a:xfrm>
          <a:noFill/>
        </p:spPr>
      </p:pic>
      <p:pic>
        <p:nvPicPr>
          <p:cNvPr id="389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362200"/>
            <a:ext cx="8229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733800"/>
            <a:ext cx="8229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181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25D6D0-C69A-4707-9571-2D28F5454C21}" type="slidenum">
              <a:rPr lang="en-US" smtClean="0">
                <a:solidFill>
                  <a:prstClr val="black">
                    <a:tint val="75000"/>
                  </a:prstClr>
                </a:solidFill>
              </a:rPr>
              <a:pPr>
                <a:defRPr/>
              </a:pPr>
              <a:t>230</a:t>
            </a:fld>
            <a:endParaRPr lang="en-US">
              <a:solidFill>
                <a:prstClr val="black">
                  <a:tint val="75000"/>
                </a:prstClr>
              </a:solidFill>
            </a:endParaRPr>
          </a:p>
        </p:txBody>
      </p:sp>
    </p:spTree>
    <p:extLst>
      <p:ext uri="{BB962C8B-B14F-4D97-AF65-F5344CB8AC3E}">
        <p14:creationId xmlns:p14="http://schemas.microsoft.com/office/powerpoint/2010/main" val="1563117417"/>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altLang="en-US" smtClean="0">
                <a:solidFill>
                  <a:srgbClr val="FF0000"/>
                </a:solidFill>
              </a:rPr>
              <a:t>Anesthetic management</a:t>
            </a:r>
            <a:r>
              <a:rPr lang="en-US" altLang="en-US" smtClean="0"/>
              <a:t>…</a:t>
            </a:r>
          </a:p>
        </p:txBody>
      </p:sp>
      <p:sp>
        <p:nvSpPr>
          <p:cNvPr id="39939" name="Content Placeholder 2"/>
          <p:cNvSpPr>
            <a:spLocks noGrp="1"/>
          </p:cNvSpPr>
          <p:nvPr>
            <p:ph idx="1"/>
          </p:nvPr>
        </p:nvSpPr>
        <p:spPr>
          <a:xfrm>
            <a:off x="457200" y="1371600"/>
            <a:ext cx="8229600" cy="4754563"/>
          </a:xfrm>
        </p:spPr>
        <p:txBody>
          <a:bodyPr/>
          <a:lstStyle/>
          <a:p>
            <a:pPr eaLnBrk="1" hangingPunct="1"/>
            <a:r>
              <a:rPr lang="en-US" altLang="en-US" smtClean="0"/>
              <a:t>Spontaneous ventilation or </a:t>
            </a:r>
            <a:r>
              <a:rPr lang="en-US" altLang="en-US" i="1" smtClean="0">
                <a:solidFill>
                  <a:srgbClr val="FF0000"/>
                </a:solidFill>
              </a:rPr>
              <a:t>IPPV are both suitable with volatile and oxygen and nitrous oxide</a:t>
            </a:r>
          </a:p>
          <a:p>
            <a:pPr eaLnBrk="1" hangingPunct="1"/>
            <a:r>
              <a:rPr lang="en-US" altLang="en-US" smtClean="0"/>
              <a:t>Multimodal analgesia with a combination of paracetamol and opoid like morphine 100-150ug/kg, fentanyl 1-2ug/kg.</a:t>
            </a:r>
          </a:p>
          <a:p>
            <a:pPr eaLnBrk="1" hangingPunct="1"/>
            <a:r>
              <a:rPr lang="en-US" altLang="en-US" smtClean="0"/>
              <a:t>Anti emetics- </a:t>
            </a:r>
            <a:r>
              <a:rPr lang="en-US" altLang="en-US" smtClean="0">
                <a:solidFill>
                  <a:srgbClr val="FF0000"/>
                </a:solidFill>
              </a:rPr>
              <a:t>ondansetron 100ug/kg</a:t>
            </a:r>
            <a:r>
              <a:rPr lang="en-US" altLang="en-US" smtClean="0"/>
              <a:t> </a:t>
            </a:r>
            <a:r>
              <a:rPr lang="en-US" altLang="en-US" smtClean="0">
                <a:solidFill>
                  <a:srgbClr val="FF0000"/>
                </a:solidFill>
              </a:rPr>
              <a:t>max 4mg </a:t>
            </a:r>
            <a:r>
              <a:rPr lang="en-US" altLang="en-US" smtClean="0"/>
              <a:t>IV or </a:t>
            </a:r>
            <a:r>
              <a:rPr lang="en-US" altLang="en-US" b="1" smtClean="0">
                <a:solidFill>
                  <a:srgbClr val="FF0000"/>
                </a:solidFill>
              </a:rPr>
              <a:t>dexamethasone 150ug/kg</a:t>
            </a:r>
          </a:p>
          <a:p>
            <a:pPr eaLnBrk="1" hangingPunct="1">
              <a:buFont typeface="Arial" charset="0"/>
              <a:buNone/>
            </a:pPr>
            <a:endParaRPr lang="en-US" altLang="en-US" smtClean="0"/>
          </a:p>
        </p:txBody>
      </p:sp>
      <p:sp>
        <p:nvSpPr>
          <p:cNvPr id="2" name="Slide Number Placeholder 1"/>
          <p:cNvSpPr>
            <a:spLocks noGrp="1"/>
          </p:cNvSpPr>
          <p:nvPr>
            <p:ph type="sldNum" sz="quarter" idx="12"/>
          </p:nvPr>
        </p:nvSpPr>
        <p:spPr/>
        <p:txBody>
          <a:bodyPr/>
          <a:lstStyle/>
          <a:p>
            <a:pPr>
              <a:defRPr/>
            </a:pPr>
            <a:fld id="{7F94FE5D-7983-4230-B10D-4F2C97031C23}" type="slidenum">
              <a:rPr lang="en-US" smtClean="0">
                <a:solidFill>
                  <a:prstClr val="black">
                    <a:tint val="75000"/>
                  </a:prstClr>
                </a:solidFill>
              </a:rPr>
              <a:pPr>
                <a:defRPr/>
              </a:pPr>
              <a:t>231</a:t>
            </a:fld>
            <a:endParaRPr lang="en-US">
              <a:solidFill>
                <a:prstClr val="black">
                  <a:tint val="75000"/>
                </a:prstClr>
              </a:solidFill>
            </a:endParaRPr>
          </a:p>
        </p:txBody>
      </p:sp>
    </p:spTree>
    <p:extLst>
      <p:ext uri="{BB962C8B-B14F-4D97-AF65-F5344CB8AC3E}">
        <p14:creationId xmlns:p14="http://schemas.microsoft.com/office/powerpoint/2010/main" val="83367517"/>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1"/>
          </p:nvPr>
        </p:nvSpPr>
        <p:spPr/>
        <p:txBody>
          <a:bodyPr/>
          <a:lstStyle/>
          <a:p>
            <a:pPr eaLnBrk="1" hangingPunct="1"/>
            <a:r>
              <a:rPr lang="en-US" altLang="en-US" smtClean="0"/>
              <a:t>Position –supine with </a:t>
            </a:r>
            <a:r>
              <a:rPr lang="en-US" altLang="en-US" smtClean="0">
                <a:solidFill>
                  <a:srgbClr val="FF0000"/>
                </a:solidFill>
              </a:rPr>
              <a:t>neck extension</a:t>
            </a:r>
          </a:p>
          <a:p>
            <a:pPr eaLnBrk="1" hangingPunct="1"/>
            <a:r>
              <a:rPr lang="en-US" altLang="en-US" smtClean="0"/>
              <a:t>Extubation –either </a:t>
            </a:r>
            <a:r>
              <a:rPr lang="en-US" altLang="en-US" smtClean="0">
                <a:solidFill>
                  <a:srgbClr val="FF0000"/>
                </a:solidFill>
              </a:rPr>
              <a:t>deep or awake</a:t>
            </a:r>
            <a:r>
              <a:rPr lang="en-US" altLang="en-US" smtClean="0"/>
              <a:t>?</a:t>
            </a:r>
          </a:p>
          <a:p>
            <a:pPr eaLnBrk="1" hangingPunct="1"/>
            <a:r>
              <a:rPr lang="en-US" altLang="en-US" smtClean="0"/>
              <a:t>Patients recovered in </a:t>
            </a:r>
            <a:r>
              <a:rPr lang="en-US" altLang="en-US" smtClean="0">
                <a:solidFill>
                  <a:srgbClr val="FF0000"/>
                </a:solidFill>
              </a:rPr>
              <a:t>head down lateral position </a:t>
            </a:r>
          </a:p>
        </p:txBody>
      </p:sp>
      <p:sp>
        <p:nvSpPr>
          <p:cNvPr id="40963" name="Title 3"/>
          <p:cNvSpPr>
            <a:spLocks noGrp="1"/>
          </p:cNvSpPr>
          <p:nvPr>
            <p:ph type="title"/>
          </p:nvPr>
        </p:nvSpPr>
        <p:spPr/>
        <p:txBody>
          <a:bodyPr/>
          <a:lstStyle/>
          <a:p>
            <a:pPr eaLnBrk="1" hangingPunct="1"/>
            <a:r>
              <a:rPr lang="en-US" altLang="en-US" smtClean="0">
                <a:solidFill>
                  <a:srgbClr val="FF0000"/>
                </a:solidFill>
              </a:rPr>
              <a:t>Anesthetic management</a:t>
            </a:r>
            <a:r>
              <a:rPr lang="en-US" altLang="en-US" smtClean="0"/>
              <a:t>…</a:t>
            </a:r>
          </a:p>
        </p:txBody>
      </p:sp>
      <p:sp>
        <p:nvSpPr>
          <p:cNvPr id="2" name="Slide Number Placeholder 1"/>
          <p:cNvSpPr>
            <a:spLocks noGrp="1"/>
          </p:cNvSpPr>
          <p:nvPr>
            <p:ph type="sldNum" sz="quarter" idx="12"/>
          </p:nvPr>
        </p:nvSpPr>
        <p:spPr/>
        <p:txBody>
          <a:bodyPr/>
          <a:lstStyle/>
          <a:p>
            <a:pPr>
              <a:defRPr/>
            </a:pPr>
            <a:fld id="{2C141A5B-D914-4CD1-A648-F924CD9CD7AD}" type="slidenum">
              <a:rPr lang="en-US" smtClean="0">
                <a:solidFill>
                  <a:prstClr val="black">
                    <a:tint val="75000"/>
                  </a:prstClr>
                </a:solidFill>
              </a:rPr>
              <a:pPr>
                <a:defRPr/>
              </a:pPr>
              <a:t>232</a:t>
            </a:fld>
            <a:endParaRPr lang="en-US">
              <a:solidFill>
                <a:prstClr val="black">
                  <a:tint val="75000"/>
                </a:prstClr>
              </a:solidFill>
            </a:endParaRPr>
          </a:p>
        </p:txBody>
      </p:sp>
    </p:spTree>
    <p:extLst>
      <p:ext uri="{BB962C8B-B14F-4D97-AF65-F5344CB8AC3E}">
        <p14:creationId xmlns:p14="http://schemas.microsoft.com/office/powerpoint/2010/main" val="335597321"/>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r>
              <a:rPr lang="en-US" altLang="en-US" smtClean="0">
                <a:solidFill>
                  <a:srgbClr val="FF0000"/>
                </a:solidFill>
              </a:rPr>
              <a:t>Post operative care</a:t>
            </a:r>
          </a:p>
        </p:txBody>
      </p:sp>
      <p:sp>
        <p:nvSpPr>
          <p:cNvPr id="41987" name="Content Placeholder 2"/>
          <p:cNvSpPr>
            <a:spLocks noGrp="1"/>
          </p:cNvSpPr>
          <p:nvPr>
            <p:ph idx="1"/>
          </p:nvPr>
        </p:nvSpPr>
        <p:spPr>
          <a:xfrm>
            <a:off x="457200" y="1447800"/>
            <a:ext cx="8229600" cy="5105400"/>
          </a:xfrm>
        </p:spPr>
        <p:txBody>
          <a:bodyPr/>
          <a:lstStyle/>
          <a:p>
            <a:pPr eaLnBrk="1" hangingPunct="1"/>
            <a:r>
              <a:rPr lang="en-US" altLang="en-US" sz="2800" smtClean="0">
                <a:solidFill>
                  <a:srgbClr val="FF0000"/>
                </a:solidFill>
              </a:rPr>
              <a:t>Analgesia</a:t>
            </a:r>
            <a:r>
              <a:rPr lang="en-US" altLang="en-US" sz="2800" smtClean="0"/>
              <a:t> –paracetamol 15mg/kg oral 4 hourly  and </a:t>
            </a:r>
            <a:r>
              <a:rPr lang="en-US" altLang="en-US" sz="2800" smtClean="0">
                <a:solidFill>
                  <a:srgbClr val="FF0000"/>
                </a:solidFill>
              </a:rPr>
              <a:t>ibuprophen</a:t>
            </a:r>
            <a:r>
              <a:rPr lang="en-US" altLang="en-US" sz="2800" smtClean="0"/>
              <a:t> 10mg/kg oral 6 hourly combination</a:t>
            </a:r>
          </a:p>
          <a:p>
            <a:pPr eaLnBrk="1" hangingPunct="1"/>
            <a:r>
              <a:rPr lang="en-US" altLang="en-US" sz="2800" smtClean="0"/>
              <a:t>Tramadol is also effective</a:t>
            </a:r>
          </a:p>
          <a:p>
            <a:pPr eaLnBrk="1" hangingPunct="1"/>
            <a:r>
              <a:rPr lang="en-US" altLang="en-US" sz="2800" smtClean="0"/>
              <a:t>Strict observation for </a:t>
            </a:r>
            <a:r>
              <a:rPr lang="en-US" altLang="en-US" sz="2800" b="1" smtClean="0"/>
              <a:t>bleeding</a:t>
            </a:r>
          </a:p>
          <a:p>
            <a:pPr eaLnBrk="1" hangingPunct="1"/>
            <a:r>
              <a:rPr lang="en-US" altLang="en-US" sz="2800" smtClean="0"/>
              <a:t>Overnight observation for </a:t>
            </a:r>
          </a:p>
          <a:p>
            <a:pPr lvl="1" eaLnBrk="1" hangingPunct="1">
              <a:buFont typeface="Wingdings" pitchFamily="2" charset="2"/>
              <a:buChar char="ü"/>
            </a:pPr>
            <a:r>
              <a:rPr lang="en-US" altLang="en-US" smtClean="0"/>
              <a:t>patients age&lt;2-3 years</a:t>
            </a:r>
          </a:p>
          <a:p>
            <a:pPr lvl="1" eaLnBrk="1" hangingPunct="1">
              <a:buFont typeface="Wingdings" pitchFamily="2" charset="2"/>
              <a:buChar char="ü"/>
            </a:pPr>
            <a:r>
              <a:rPr lang="en-US" altLang="en-US" smtClean="0"/>
              <a:t>With OSA</a:t>
            </a:r>
          </a:p>
          <a:p>
            <a:pPr lvl="1" eaLnBrk="1" hangingPunct="1">
              <a:buFont typeface="Wingdings" pitchFamily="2" charset="2"/>
              <a:buChar char="ü"/>
            </a:pPr>
            <a:r>
              <a:rPr lang="en-US" altLang="en-US" smtClean="0"/>
              <a:t>With cranio facial abnormalities</a:t>
            </a:r>
          </a:p>
          <a:p>
            <a:pPr lvl="1" eaLnBrk="1" hangingPunct="1">
              <a:buFont typeface="Wingdings" pitchFamily="2" charset="2"/>
              <a:buChar char="ü"/>
            </a:pPr>
            <a:r>
              <a:rPr lang="en-US" altLang="en-US" smtClean="0"/>
              <a:t>Significant obesity</a:t>
            </a:r>
          </a:p>
          <a:p>
            <a:pPr lvl="1" eaLnBrk="1" hangingPunct="1">
              <a:buFont typeface="Wingdings" pitchFamily="2" charset="2"/>
              <a:buChar char="ü"/>
            </a:pPr>
            <a:r>
              <a:rPr lang="en-US" altLang="en-US" smtClean="0"/>
              <a:t>With chronic medical problems</a:t>
            </a:r>
          </a:p>
          <a:p>
            <a:pPr eaLnBrk="1" hangingPunct="1">
              <a:buFont typeface="Wingdings" pitchFamily="2" charset="2"/>
              <a:buChar char="ü"/>
            </a:pPr>
            <a:endParaRPr lang="en-US" altLang="en-US" smtClean="0"/>
          </a:p>
        </p:txBody>
      </p:sp>
      <p:sp>
        <p:nvSpPr>
          <p:cNvPr id="2" name="Slide Number Placeholder 1"/>
          <p:cNvSpPr>
            <a:spLocks noGrp="1"/>
          </p:cNvSpPr>
          <p:nvPr>
            <p:ph type="sldNum" sz="quarter" idx="12"/>
          </p:nvPr>
        </p:nvSpPr>
        <p:spPr/>
        <p:txBody>
          <a:bodyPr/>
          <a:lstStyle/>
          <a:p>
            <a:pPr>
              <a:defRPr/>
            </a:pPr>
            <a:fld id="{A7F5BA63-B279-4F92-8E6A-8FE43663821F}" type="slidenum">
              <a:rPr lang="en-US" smtClean="0">
                <a:solidFill>
                  <a:prstClr val="black">
                    <a:tint val="75000"/>
                  </a:prstClr>
                </a:solidFill>
              </a:rPr>
              <a:pPr>
                <a:defRPr/>
              </a:pPr>
              <a:t>233</a:t>
            </a:fld>
            <a:endParaRPr lang="en-US">
              <a:solidFill>
                <a:prstClr val="black">
                  <a:tint val="75000"/>
                </a:prstClr>
              </a:solidFill>
            </a:endParaRPr>
          </a:p>
        </p:txBody>
      </p:sp>
    </p:spTree>
    <p:extLst>
      <p:ext uri="{BB962C8B-B14F-4D97-AF65-F5344CB8AC3E}">
        <p14:creationId xmlns:p14="http://schemas.microsoft.com/office/powerpoint/2010/main" val="1019649910"/>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r>
              <a:rPr lang="en-US" altLang="en-US" smtClean="0">
                <a:solidFill>
                  <a:srgbClr val="FF0000"/>
                </a:solidFill>
              </a:rPr>
              <a:t>Post operative care…</a:t>
            </a:r>
          </a:p>
        </p:txBody>
      </p:sp>
      <p:sp>
        <p:nvSpPr>
          <p:cNvPr id="43011" name="Content Placeholder 2"/>
          <p:cNvSpPr>
            <a:spLocks noGrp="1"/>
          </p:cNvSpPr>
          <p:nvPr>
            <p:ph idx="1"/>
          </p:nvPr>
        </p:nvSpPr>
        <p:spPr>
          <a:xfrm>
            <a:off x="457200" y="1447800"/>
            <a:ext cx="8229600" cy="4678363"/>
          </a:xfrm>
        </p:spPr>
        <p:txBody>
          <a:bodyPr/>
          <a:lstStyle/>
          <a:p>
            <a:pPr eaLnBrk="1" hangingPunct="1"/>
            <a:r>
              <a:rPr lang="en-US" altLang="en-US" smtClean="0"/>
              <a:t>Nausea and vomiting control</a:t>
            </a:r>
          </a:p>
          <a:p>
            <a:pPr eaLnBrk="1" hangingPunct="1"/>
            <a:r>
              <a:rPr lang="en-US" altLang="en-US" smtClean="0"/>
              <a:t>Airway control </a:t>
            </a:r>
          </a:p>
          <a:p>
            <a:pPr eaLnBrk="1" hangingPunct="1"/>
            <a:r>
              <a:rPr lang="en-US" altLang="en-US" smtClean="0"/>
              <a:t>Oxygen supplementation</a:t>
            </a:r>
          </a:p>
          <a:p>
            <a:pPr eaLnBrk="1" hangingPunct="1">
              <a:buFont typeface="Wingdings" pitchFamily="2" charset="2"/>
              <a:buChar char="q"/>
            </a:pPr>
            <a:r>
              <a:rPr lang="en-US" altLang="en-US" smtClean="0"/>
              <a:t>Patients with OSA ,</a:t>
            </a:r>
          </a:p>
          <a:p>
            <a:pPr eaLnBrk="1" hangingPunct="1">
              <a:buFont typeface="Wingdings" pitchFamily="2" charset="2"/>
              <a:buChar char="q"/>
            </a:pPr>
            <a:r>
              <a:rPr lang="en-US" altLang="en-US" smtClean="0"/>
              <a:t>age &lt;1 year,</a:t>
            </a:r>
          </a:p>
          <a:p>
            <a:pPr eaLnBrk="1" hangingPunct="1">
              <a:buFont typeface="Wingdings" pitchFamily="2" charset="2"/>
              <a:buChar char="q"/>
            </a:pPr>
            <a:r>
              <a:rPr lang="en-US" altLang="en-US" smtClean="0"/>
              <a:t> patients with congenital syndrome, </a:t>
            </a:r>
          </a:p>
          <a:p>
            <a:pPr eaLnBrk="1" hangingPunct="1">
              <a:buFont typeface="Wingdings" pitchFamily="2" charset="2"/>
              <a:buChar char="q"/>
            </a:pPr>
            <a:r>
              <a:rPr lang="en-US" altLang="en-US" smtClean="0"/>
              <a:t>patient with marked obesity </a:t>
            </a:r>
          </a:p>
          <a:p>
            <a:pPr eaLnBrk="1" hangingPunct="1">
              <a:buFont typeface="Wingdings" pitchFamily="2" charset="2"/>
              <a:buChar char="v"/>
            </a:pPr>
            <a:r>
              <a:rPr lang="en-US" altLang="en-US" smtClean="0"/>
              <a:t> Need admission </a:t>
            </a:r>
            <a:r>
              <a:rPr lang="en-US" altLang="en-US" smtClean="0">
                <a:solidFill>
                  <a:srgbClr val="FF0000"/>
                </a:solidFill>
              </a:rPr>
              <a:t>to ICU with ETT in place </a:t>
            </a:r>
          </a:p>
        </p:txBody>
      </p:sp>
      <p:sp>
        <p:nvSpPr>
          <p:cNvPr id="2" name="Slide Number Placeholder 1"/>
          <p:cNvSpPr>
            <a:spLocks noGrp="1"/>
          </p:cNvSpPr>
          <p:nvPr>
            <p:ph type="sldNum" sz="quarter" idx="12"/>
          </p:nvPr>
        </p:nvSpPr>
        <p:spPr/>
        <p:txBody>
          <a:bodyPr/>
          <a:lstStyle/>
          <a:p>
            <a:pPr>
              <a:defRPr/>
            </a:pPr>
            <a:fld id="{69A61B4C-2CB6-4ADB-B642-9D55AFDC0FFB}" type="slidenum">
              <a:rPr lang="en-US" smtClean="0">
                <a:solidFill>
                  <a:prstClr val="black">
                    <a:tint val="75000"/>
                  </a:prstClr>
                </a:solidFill>
              </a:rPr>
              <a:pPr>
                <a:defRPr/>
              </a:pPr>
              <a:t>234</a:t>
            </a:fld>
            <a:endParaRPr lang="en-US">
              <a:solidFill>
                <a:prstClr val="black">
                  <a:tint val="75000"/>
                </a:prstClr>
              </a:solidFill>
            </a:endParaRPr>
          </a:p>
        </p:txBody>
      </p:sp>
    </p:spTree>
    <p:extLst>
      <p:ext uri="{BB962C8B-B14F-4D97-AF65-F5344CB8AC3E}">
        <p14:creationId xmlns:p14="http://schemas.microsoft.com/office/powerpoint/2010/main" val="2937642297"/>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US" altLang="en-US" i="1" smtClean="0">
                <a:solidFill>
                  <a:srgbClr val="FF0000"/>
                </a:solidFill>
              </a:rPr>
              <a:t>Complication of tonsillectomy</a:t>
            </a:r>
          </a:p>
        </p:txBody>
      </p:sp>
      <p:sp>
        <p:nvSpPr>
          <p:cNvPr id="44035" name="Content Placeholder 2"/>
          <p:cNvSpPr>
            <a:spLocks noGrp="1"/>
          </p:cNvSpPr>
          <p:nvPr>
            <p:ph idx="1"/>
          </p:nvPr>
        </p:nvSpPr>
        <p:spPr/>
        <p:txBody>
          <a:bodyPr/>
          <a:lstStyle/>
          <a:p>
            <a:pPr eaLnBrk="1" hangingPunct="1"/>
            <a:r>
              <a:rPr lang="en-US" altLang="en-US" smtClean="0"/>
              <a:t>Postoperative Hemorrhage</a:t>
            </a:r>
          </a:p>
          <a:p>
            <a:pPr eaLnBrk="1" hangingPunct="1"/>
            <a:r>
              <a:rPr lang="en-US" altLang="en-US" smtClean="0"/>
              <a:t>Airway Obstruction and </a:t>
            </a:r>
          </a:p>
          <a:p>
            <a:pPr eaLnBrk="1" hangingPunct="1"/>
            <a:r>
              <a:rPr lang="en-US" altLang="en-US" smtClean="0"/>
              <a:t>Pulmonary Edema</a:t>
            </a:r>
          </a:p>
          <a:p>
            <a:pPr eaLnBrk="1" hangingPunct="1"/>
            <a:r>
              <a:rPr lang="en-US" altLang="en-US" smtClean="0"/>
              <a:t>Velopharyngeal Insufficiency</a:t>
            </a:r>
          </a:p>
          <a:p>
            <a:pPr eaLnBrk="1" hangingPunct="1"/>
            <a:r>
              <a:rPr lang="en-US" altLang="en-US" smtClean="0"/>
              <a:t>Nasopharyngeal </a:t>
            </a:r>
            <a:r>
              <a:rPr lang="en-US" altLang="en-US" smtClean="0">
                <a:solidFill>
                  <a:srgbClr val="FF0000"/>
                </a:solidFill>
              </a:rPr>
              <a:t>Stenosis</a:t>
            </a:r>
          </a:p>
          <a:p>
            <a:pPr eaLnBrk="1" hangingPunct="1"/>
            <a:r>
              <a:rPr lang="en-US" altLang="en-US" smtClean="0"/>
              <a:t>Cervical Spine Complications</a:t>
            </a:r>
          </a:p>
          <a:p>
            <a:pPr eaLnBrk="1" hangingPunct="1"/>
            <a:r>
              <a:rPr lang="en-US" altLang="en-US" smtClean="0"/>
              <a:t>pain</a:t>
            </a:r>
          </a:p>
          <a:p>
            <a:pPr eaLnBrk="1" hangingPunct="1">
              <a:buFont typeface="Arial" charset="0"/>
              <a:buNone/>
            </a:pPr>
            <a:endParaRPr lang="en-US" altLang="en-US" smtClean="0"/>
          </a:p>
        </p:txBody>
      </p:sp>
      <p:sp>
        <p:nvSpPr>
          <p:cNvPr id="2" name="Slide Number Placeholder 1"/>
          <p:cNvSpPr>
            <a:spLocks noGrp="1"/>
          </p:cNvSpPr>
          <p:nvPr>
            <p:ph type="sldNum" sz="quarter" idx="12"/>
          </p:nvPr>
        </p:nvSpPr>
        <p:spPr/>
        <p:txBody>
          <a:bodyPr/>
          <a:lstStyle/>
          <a:p>
            <a:pPr>
              <a:defRPr/>
            </a:pPr>
            <a:fld id="{AB9CC6DE-48D8-4F69-A81B-62CFF13ADF69}" type="slidenum">
              <a:rPr lang="en-US" smtClean="0">
                <a:solidFill>
                  <a:prstClr val="black">
                    <a:tint val="75000"/>
                  </a:prstClr>
                </a:solidFill>
              </a:rPr>
              <a:pPr>
                <a:defRPr/>
              </a:pPr>
              <a:t>235</a:t>
            </a:fld>
            <a:endParaRPr lang="en-US">
              <a:solidFill>
                <a:prstClr val="black">
                  <a:tint val="75000"/>
                </a:prstClr>
              </a:solidFill>
            </a:endParaRPr>
          </a:p>
        </p:txBody>
      </p:sp>
    </p:spTree>
    <p:extLst>
      <p:ext uri="{BB962C8B-B14F-4D97-AF65-F5344CB8AC3E}">
        <p14:creationId xmlns:p14="http://schemas.microsoft.com/office/powerpoint/2010/main" val="744746312"/>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
            </a:r>
            <a:br>
              <a:rPr lang="en-US" dirty="0" smtClean="0"/>
            </a:br>
            <a:r>
              <a:rPr lang="en-US" dirty="0" smtClean="0">
                <a:solidFill>
                  <a:srgbClr val="FF0000"/>
                </a:solidFill>
              </a:rPr>
              <a:t>Post tonsillectomy bleeding</a:t>
            </a:r>
            <a:r>
              <a:rPr lang="en-US" dirty="0" smtClean="0"/>
              <a:t/>
            </a:r>
            <a:br>
              <a:rPr lang="en-US" dirty="0" smtClean="0"/>
            </a:br>
            <a:endParaRPr lang="en-US" dirty="0"/>
          </a:p>
        </p:txBody>
      </p:sp>
      <p:sp>
        <p:nvSpPr>
          <p:cNvPr id="45059" name="Content Placeholder 2"/>
          <p:cNvSpPr>
            <a:spLocks noGrp="1"/>
          </p:cNvSpPr>
          <p:nvPr>
            <p:ph idx="1"/>
          </p:nvPr>
        </p:nvSpPr>
        <p:spPr>
          <a:xfrm>
            <a:off x="457200" y="1371600"/>
            <a:ext cx="8229600" cy="4953000"/>
          </a:xfrm>
        </p:spPr>
        <p:txBody>
          <a:bodyPr/>
          <a:lstStyle/>
          <a:p>
            <a:r>
              <a:rPr lang="en-US" altLang="en-US" smtClean="0"/>
              <a:t>It is one of the complication of tonsillectomy </a:t>
            </a:r>
          </a:p>
          <a:p>
            <a:r>
              <a:rPr lang="en-US" altLang="en-US" smtClean="0"/>
              <a:t>It can be primary-occurs in </a:t>
            </a:r>
            <a:r>
              <a:rPr lang="en-US" altLang="en-US" smtClean="0">
                <a:solidFill>
                  <a:srgbClr val="FF0000"/>
                </a:solidFill>
              </a:rPr>
              <a:t>first 6 hrs after </a:t>
            </a:r>
            <a:r>
              <a:rPr lang="en-US" altLang="en-US" smtClean="0"/>
              <a:t>surgery , (around 75%)</a:t>
            </a:r>
          </a:p>
          <a:p>
            <a:r>
              <a:rPr lang="en-US" altLang="en-US" smtClean="0"/>
              <a:t>Secondary  Bleeding may also occur </a:t>
            </a:r>
            <a:r>
              <a:rPr lang="en-US" altLang="en-US" smtClean="0">
                <a:solidFill>
                  <a:srgbClr val="FF0000"/>
                </a:solidFill>
              </a:rPr>
              <a:t>7-10 days after surgery when the wound scab</a:t>
            </a:r>
          </a:p>
          <a:p>
            <a:r>
              <a:rPr lang="en-US" altLang="en-US" smtClean="0"/>
              <a:t> If surgical homeostasis is required, a </a:t>
            </a:r>
            <a:r>
              <a:rPr lang="en-US" altLang="en-US" smtClean="0">
                <a:solidFill>
                  <a:srgbClr val="FF0000"/>
                </a:solidFill>
              </a:rPr>
              <a:t>full stomach and hypovolemia should be considered</a:t>
            </a:r>
          </a:p>
        </p:txBody>
      </p:sp>
      <p:sp>
        <p:nvSpPr>
          <p:cNvPr id="3" name="Slide Number Placeholder 2"/>
          <p:cNvSpPr>
            <a:spLocks noGrp="1"/>
          </p:cNvSpPr>
          <p:nvPr>
            <p:ph type="sldNum" sz="quarter" idx="12"/>
          </p:nvPr>
        </p:nvSpPr>
        <p:spPr/>
        <p:txBody>
          <a:bodyPr/>
          <a:lstStyle/>
          <a:p>
            <a:pPr>
              <a:defRPr/>
            </a:pPr>
            <a:fld id="{356DD911-1A07-4FE7-AE8D-BF5A51118D58}" type="slidenum">
              <a:rPr lang="en-US" smtClean="0">
                <a:solidFill>
                  <a:prstClr val="black">
                    <a:tint val="75000"/>
                  </a:prstClr>
                </a:solidFill>
              </a:rPr>
              <a:pPr>
                <a:defRPr/>
              </a:pPr>
              <a:t>236</a:t>
            </a:fld>
            <a:endParaRPr lang="en-US">
              <a:solidFill>
                <a:prstClr val="black">
                  <a:tint val="75000"/>
                </a:prstClr>
              </a:solidFill>
            </a:endParaRPr>
          </a:p>
        </p:txBody>
      </p:sp>
    </p:spTree>
    <p:extLst>
      <p:ext uri="{BB962C8B-B14F-4D97-AF65-F5344CB8AC3E}">
        <p14:creationId xmlns:p14="http://schemas.microsoft.com/office/powerpoint/2010/main" val="3813286500"/>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smtClean="0">
                <a:solidFill>
                  <a:srgbClr val="FF0000"/>
                </a:solidFill>
              </a:rPr>
              <a:t>Post tonsillectomy bleeding…</a:t>
            </a:r>
          </a:p>
        </p:txBody>
      </p:sp>
      <p:sp>
        <p:nvSpPr>
          <p:cNvPr id="46083" name="Content Placeholder 2"/>
          <p:cNvSpPr>
            <a:spLocks noGrp="1"/>
          </p:cNvSpPr>
          <p:nvPr>
            <p:ph idx="1"/>
          </p:nvPr>
        </p:nvSpPr>
        <p:spPr/>
        <p:txBody>
          <a:bodyPr/>
          <a:lstStyle/>
          <a:p>
            <a:r>
              <a:rPr lang="en-US" altLang="en-US" smtClean="0"/>
              <a:t>Child presents with </a:t>
            </a:r>
            <a:r>
              <a:rPr lang="en-US" altLang="en-US" smtClean="0">
                <a:solidFill>
                  <a:srgbClr val="FF0000"/>
                </a:solidFill>
              </a:rPr>
              <a:t>fresh blood in the mouth</a:t>
            </a:r>
            <a:r>
              <a:rPr lang="en-US" altLang="en-US" smtClean="0"/>
              <a:t>, </a:t>
            </a:r>
            <a:r>
              <a:rPr lang="en-US" altLang="en-US" smtClean="0">
                <a:solidFill>
                  <a:srgbClr val="FF0000"/>
                </a:solidFill>
              </a:rPr>
              <a:t>sweating , haematoemesis and pallor </a:t>
            </a:r>
          </a:p>
          <a:p>
            <a:r>
              <a:rPr lang="en-US" altLang="en-US" smtClean="0"/>
              <a:t>Significant blood loss may have been swallowed and unnoticed.</a:t>
            </a:r>
          </a:p>
          <a:p>
            <a:r>
              <a:rPr lang="en-US" altLang="en-US" smtClean="0"/>
              <a:t>Hypotension is a </a:t>
            </a:r>
            <a:r>
              <a:rPr lang="en-US" altLang="en-US" smtClean="0">
                <a:solidFill>
                  <a:srgbClr val="FF0000"/>
                </a:solidFill>
              </a:rPr>
              <a:t>late sign </a:t>
            </a:r>
            <a:r>
              <a:rPr lang="en-US" altLang="en-US" smtClean="0"/>
              <a:t>that indicates </a:t>
            </a:r>
            <a:r>
              <a:rPr lang="en-US" altLang="en-US" smtClean="0">
                <a:solidFill>
                  <a:srgbClr val="FF0000"/>
                </a:solidFill>
              </a:rPr>
              <a:t>gross hypovolemia.</a:t>
            </a:r>
          </a:p>
          <a:p>
            <a:pPr>
              <a:buFont typeface="Arial" charset="0"/>
              <a:buNone/>
            </a:pPr>
            <a:r>
              <a:rPr lang="en-US" altLang="en-US" smtClean="0">
                <a:solidFill>
                  <a:srgbClr val="FF0000"/>
                </a:solidFill>
              </a:rPr>
              <a:t> </a:t>
            </a:r>
          </a:p>
        </p:txBody>
      </p:sp>
      <p:sp>
        <p:nvSpPr>
          <p:cNvPr id="2" name="Slide Number Placeholder 1"/>
          <p:cNvSpPr>
            <a:spLocks noGrp="1"/>
          </p:cNvSpPr>
          <p:nvPr>
            <p:ph type="sldNum" sz="quarter" idx="12"/>
          </p:nvPr>
        </p:nvSpPr>
        <p:spPr/>
        <p:txBody>
          <a:bodyPr/>
          <a:lstStyle/>
          <a:p>
            <a:pPr>
              <a:defRPr/>
            </a:pPr>
            <a:fld id="{5831878F-A2A0-48FE-850F-0D177C0C755E}" type="slidenum">
              <a:rPr lang="en-US" smtClean="0">
                <a:solidFill>
                  <a:prstClr val="black">
                    <a:tint val="75000"/>
                  </a:prstClr>
                </a:solidFill>
              </a:rPr>
              <a:pPr>
                <a:defRPr/>
              </a:pPr>
              <a:t>237</a:t>
            </a:fld>
            <a:endParaRPr lang="en-US">
              <a:solidFill>
                <a:prstClr val="black">
                  <a:tint val="75000"/>
                </a:prstClr>
              </a:solidFill>
            </a:endParaRPr>
          </a:p>
        </p:txBody>
      </p:sp>
    </p:spTree>
    <p:extLst>
      <p:ext uri="{BB962C8B-B14F-4D97-AF65-F5344CB8AC3E}">
        <p14:creationId xmlns:p14="http://schemas.microsoft.com/office/powerpoint/2010/main" val="735060367"/>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685800" y="381000"/>
            <a:ext cx="8229600" cy="1143000"/>
          </a:xfrm>
        </p:spPr>
        <p:txBody>
          <a:bodyPr/>
          <a:lstStyle/>
          <a:p>
            <a:r>
              <a:rPr lang="en-US" altLang="en-US" smtClean="0">
                <a:solidFill>
                  <a:srgbClr val="FF0000"/>
                </a:solidFill>
              </a:rPr>
              <a:t>Preoperative assessment</a:t>
            </a:r>
          </a:p>
        </p:txBody>
      </p:sp>
      <p:sp>
        <p:nvSpPr>
          <p:cNvPr id="3" name="Content Placeholder 2"/>
          <p:cNvSpPr>
            <a:spLocks noGrp="1"/>
          </p:cNvSpPr>
          <p:nvPr>
            <p:ph idx="1"/>
          </p:nvPr>
        </p:nvSpPr>
        <p:spPr>
          <a:xfrm>
            <a:off x="457200" y="1371600"/>
            <a:ext cx="8229600" cy="5029200"/>
          </a:xfrm>
        </p:spPr>
        <p:txBody>
          <a:bodyPr>
            <a:normAutofit lnSpcReduction="10000"/>
          </a:bodyPr>
          <a:lstStyle/>
          <a:p>
            <a:pPr>
              <a:defRPr/>
            </a:pPr>
            <a:r>
              <a:rPr lang="en-US" dirty="0" smtClean="0"/>
              <a:t>Especially for secondary bleeding assess patient with history from parents</a:t>
            </a:r>
          </a:p>
          <a:p>
            <a:pPr>
              <a:defRPr/>
            </a:pPr>
            <a:r>
              <a:rPr lang="en-US" dirty="0" smtClean="0">
                <a:solidFill>
                  <a:srgbClr val="FF0000"/>
                </a:solidFill>
              </a:rPr>
              <a:t>P/E-</a:t>
            </a:r>
            <a:r>
              <a:rPr lang="en-US" dirty="0" smtClean="0"/>
              <a:t> observe dehydration, </a:t>
            </a:r>
            <a:r>
              <a:rPr lang="en-US" dirty="0">
                <a:solidFill>
                  <a:srgbClr val="FF0000"/>
                </a:solidFill>
              </a:rPr>
              <a:t>vomiting of frank red blood (recent) </a:t>
            </a:r>
            <a:r>
              <a:rPr lang="en-US" dirty="0" smtClean="0">
                <a:solidFill>
                  <a:srgbClr val="FF0000"/>
                </a:solidFill>
              </a:rPr>
              <a:t>or dark </a:t>
            </a:r>
            <a:r>
              <a:rPr lang="en-US" dirty="0">
                <a:solidFill>
                  <a:srgbClr val="FF0000"/>
                </a:solidFill>
              </a:rPr>
              <a:t>brown old </a:t>
            </a:r>
            <a:r>
              <a:rPr lang="en-US" dirty="0" smtClean="0">
                <a:solidFill>
                  <a:srgbClr val="FF0000"/>
                </a:solidFill>
              </a:rPr>
              <a:t>blood</a:t>
            </a:r>
          </a:p>
          <a:p>
            <a:pPr>
              <a:defRPr/>
            </a:pPr>
            <a:r>
              <a:rPr lang="en-US" dirty="0" smtClean="0"/>
              <a:t>Assess Vital sign: </a:t>
            </a:r>
            <a:r>
              <a:rPr lang="en-US" dirty="0" smtClean="0">
                <a:solidFill>
                  <a:srgbClr val="FF0000"/>
                </a:solidFill>
              </a:rPr>
              <a:t>BP, PR, capillary refill time and severity of dehydration and hypovolemia</a:t>
            </a:r>
          </a:p>
          <a:p>
            <a:pPr>
              <a:defRPr/>
            </a:pPr>
            <a:r>
              <a:rPr lang="en-US" dirty="0" smtClean="0"/>
              <a:t>In both case if surgery is needed for sensation of bleeding with  </a:t>
            </a:r>
            <a:r>
              <a:rPr lang="en-US" dirty="0" smtClean="0">
                <a:solidFill>
                  <a:srgbClr val="FF0000"/>
                </a:solidFill>
              </a:rPr>
              <a:t>reexploration </a:t>
            </a:r>
            <a:r>
              <a:rPr lang="en-US" dirty="0">
                <a:solidFill>
                  <a:srgbClr val="FF0000"/>
                </a:solidFill>
              </a:rPr>
              <a:t>and cauterization of the bleeding </a:t>
            </a:r>
            <a:r>
              <a:rPr lang="en-US" dirty="0" smtClean="0">
                <a:solidFill>
                  <a:srgbClr val="FF0000"/>
                </a:solidFill>
              </a:rPr>
              <a:t>source</a:t>
            </a:r>
          </a:p>
          <a:p>
            <a:pPr>
              <a:defRPr/>
            </a:pPr>
            <a:r>
              <a:rPr lang="en-US" dirty="0" smtClean="0"/>
              <a:t>Order </a:t>
            </a:r>
            <a:r>
              <a:rPr lang="en-US" dirty="0" smtClean="0">
                <a:solidFill>
                  <a:srgbClr val="FF0000"/>
                </a:solidFill>
              </a:rPr>
              <a:t>HCT and prepare blood </a:t>
            </a:r>
          </a:p>
          <a:p>
            <a:pPr>
              <a:defRPr/>
            </a:pPr>
            <a:endParaRPr lang="en-US" dirty="0"/>
          </a:p>
        </p:txBody>
      </p:sp>
      <p:sp>
        <p:nvSpPr>
          <p:cNvPr id="2" name="Slide Number Placeholder 1"/>
          <p:cNvSpPr>
            <a:spLocks noGrp="1"/>
          </p:cNvSpPr>
          <p:nvPr>
            <p:ph type="sldNum" sz="quarter" idx="12"/>
          </p:nvPr>
        </p:nvSpPr>
        <p:spPr/>
        <p:txBody>
          <a:bodyPr/>
          <a:lstStyle/>
          <a:p>
            <a:pPr>
              <a:defRPr/>
            </a:pPr>
            <a:fld id="{BDCB22ED-0700-4C98-AFC0-FAD896BB466C}" type="slidenum">
              <a:rPr lang="en-US" smtClean="0">
                <a:solidFill>
                  <a:prstClr val="black">
                    <a:tint val="75000"/>
                  </a:prstClr>
                </a:solidFill>
              </a:rPr>
              <a:pPr>
                <a:defRPr/>
              </a:pPr>
              <a:t>238</a:t>
            </a:fld>
            <a:endParaRPr lang="en-US">
              <a:solidFill>
                <a:prstClr val="black">
                  <a:tint val="75000"/>
                </a:prstClr>
              </a:solidFill>
            </a:endParaRPr>
          </a:p>
        </p:txBody>
      </p:sp>
    </p:spTree>
    <p:extLst>
      <p:ext uri="{BB962C8B-B14F-4D97-AF65-F5344CB8AC3E}">
        <p14:creationId xmlns:p14="http://schemas.microsoft.com/office/powerpoint/2010/main" val="3775061297"/>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smtClean="0">
                <a:solidFill>
                  <a:srgbClr val="FF0000"/>
                </a:solidFill>
              </a:rPr>
              <a:t>Preoperative assessment..</a:t>
            </a:r>
          </a:p>
        </p:txBody>
      </p:sp>
      <p:sp>
        <p:nvSpPr>
          <p:cNvPr id="48131" name="Content Placeholder 2"/>
          <p:cNvSpPr>
            <a:spLocks noGrp="1"/>
          </p:cNvSpPr>
          <p:nvPr>
            <p:ph idx="1"/>
          </p:nvPr>
        </p:nvSpPr>
        <p:spPr>
          <a:xfrm>
            <a:off x="457200" y="1295400"/>
            <a:ext cx="8229600" cy="4830763"/>
          </a:xfrm>
        </p:spPr>
        <p:txBody>
          <a:bodyPr/>
          <a:lstStyle/>
          <a:p>
            <a:r>
              <a:rPr lang="en-US" altLang="en-US" smtClean="0"/>
              <a:t>Fluid resuscitation (Normal saline or </a:t>
            </a:r>
            <a:r>
              <a:rPr lang="en-US" altLang="en-US" b="1" smtClean="0"/>
              <a:t>Hartmann's solution?</a:t>
            </a:r>
            <a:r>
              <a:rPr lang="en-US" altLang="en-US" smtClean="0"/>
              <a:t>)</a:t>
            </a:r>
          </a:p>
          <a:p>
            <a:r>
              <a:rPr lang="en-US" altLang="en-US" smtClean="0"/>
              <a:t>Blood loss estimation and Iv canullation may be challenging</a:t>
            </a:r>
          </a:p>
          <a:p>
            <a:r>
              <a:rPr lang="en-US" altLang="en-US" smtClean="0"/>
              <a:t>If IV canullation is difficult use </a:t>
            </a:r>
            <a:r>
              <a:rPr lang="en-US" altLang="en-US" smtClean="0">
                <a:solidFill>
                  <a:srgbClr val="FF0000"/>
                </a:solidFill>
              </a:rPr>
              <a:t>Intraosseous rout</a:t>
            </a:r>
          </a:p>
          <a:p>
            <a:r>
              <a:rPr lang="en-US" altLang="en-US" smtClean="0"/>
              <a:t>Revise the </a:t>
            </a:r>
            <a:r>
              <a:rPr lang="en-US" altLang="en-US" smtClean="0">
                <a:solidFill>
                  <a:srgbClr val="FF0000"/>
                </a:solidFill>
              </a:rPr>
              <a:t>chart for remembering difficulty intra operative event during  tonsillectomy especially if the indication is OSA</a:t>
            </a:r>
          </a:p>
          <a:p>
            <a:endParaRPr lang="en-US" altLang="en-US" smtClean="0"/>
          </a:p>
        </p:txBody>
      </p:sp>
      <p:sp>
        <p:nvSpPr>
          <p:cNvPr id="2" name="Slide Number Placeholder 1"/>
          <p:cNvSpPr>
            <a:spLocks noGrp="1"/>
          </p:cNvSpPr>
          <p:nvPr>
            <p:ph type="sldNum" sz="quarter" idx="12"/>
          </p:nvPr>
        </p:nvSpPr>
        <p:spPr/>
        <p:txBody>
          <a:bodyPr/>
          <a:lstStyle/>
          <a:p>
            <a:pPr>
              <a:defRPr/>
            </a:pPr>
            <a:fld id="{F347F0A9-1CB5-4861-9954-2ADB49BD382A}" type="slidenum">
              <a:rPr lang="en-US" smtClean="0">
                <a:solidFill>
                  <a:prstClr val="black">
                    <a:tint val="75000"/>
                  </a:prstClr>
                </a:solidFill>
              </a:rPr>
              <a:pPr>
                <a:defRPr/>
              </a:pPr>
              <a:t>239</a:t>
            </a:fld>
            <a:endParaRPr lang="en-US">
              <a:solidFill>
                <a:prstClr val="black">
                  <a:tint val="75000"/>
                </a:prstClr>
              </a:solidFill>
            </a:endParaRPr>
          </a:p>
        </p:txBody>
      </p:sp>
    </p:spTree>
    <p:extLst>
      <p:ext uri="{BB962C8B-B14F-4D97-AF65-F5344CB8AC3E}">
        <p14:creationId xmlns:p14="http://schemas.microsoft.com/office/powerpoint/2010/main" val="15554679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Tympanoplasty</a:t>
            </a:r>
            <a:endParaRPr lang="en-US" dirty="0"/>
          </a:p>
        </p:txBody>
      </p:sp>
      <p:sp>
        <p:nvSpPr>
          <p:cNvPr id="3" name="Content Placeholder 2"/>
          <p:cNvSpPr>
            <a:spLocks noGrp="1"/>
          </p:cNvSpPr>
          <p:nvPr>
            <p:ph idx="1"/>
          </p:nvPr>
        </p:nvSpPr>
        <p:spPr/>
        <p:txBody>
          <a:bodyPr>
            <a:normAutofit/>
          </a:bodyPr>
          <a:lstStyle/>
          <a:p>
            <a:r>
              <a:rPr lang="en-US" dirty="0"/>
              <a:t>Reconstruction of perforated tympanic membrane with </a:t>
            </a:r>
            <a:r>
              <a:rPr lang="en-US" dirty="0" err="1"/>
              <a:t>autograft</a:t>
            </a:r>
            <a:r>
              <a:rPr lang="en-US" dirty="0"/>
              <a:t> (usually temporalis fascia</a:t>
            </a:r>
            <a:r>
              <a:rPr lang="en-US" dirty="0" smtClean="0"/>
              <a:t>).</a:t>
            </a:r>
            <a:endParaRPr lang="en-US" dirty="0"/>
          </a:p>
          <a:p>
            <a:pPr marL="0" indent="0">
              <a:buNone/>
            </a:pPr>
            <a:r>
              <a:rPr lang="en-US" b="1" dirty="0"/>
              <a:t>Perioperative</a:t>
            </a:r>
          </a:p>
          <a:p>
            <a:r>
              <a:rPr lang="en-US" dirty="0"/>
              <a:t>Ensure coughing avoided during </a:t>
            </a:r>
            <a:r>
              <a:rPr lang="en-US" dirty="0" err="1" smtClean="0"/>
              <a:t>surgery:LA</a:t>
            </a:r>
            <a:r>
              <a:rPr lang="en-US" dirty="0" smtClean="0"/>
              <a:t> </a:t>
            </a:r>
            <a:r>
              <a:rPr lang="en-US" dirty="0"/>
              <a:t>spray to </a:t>
            </a:r>
            <a:r>
              <a:rPr lang="en-US" dirty="0" smtClean="0"/>
              <a:t>larynx.</a:t>
            </a:r>
            <a:endParaRPr lang="en-US" dirty="0"/>
          </a:p>
          <a:p>
            <a:r>
              <a:rPr lang="en-US" dirty="0"/>
              <a:t>Dry field improves the surgical </a:t>
            </a:r>
            <a:r>
              <a:rPr lang="en-US" dirty="0" smtClean="0"/>
              <a:t>view—head-up </a:t>
            </a:r>
            <a:r>
              <a:rPr lang="en-US" dirty="0"/>
              <a:t>tilt and avoiding hypertension/tachycardia normally sufficient.</a:t>
            </a:r>
          </a:p>
          <a:p>
            <a:r>
              <a:rPr lang="en-US" dirty="0" smtClean="0"/>
              <a:t>Treat pain with </a:t>
            </a:r>
            <a:r>
              <a:rPr lang="en-US" dirty="0" err="1"/>
              <a:t>o</a:t>
            </a:r>
            <a:r>
              <a:rPr lang="en-US" dirty="0" err="1" smtClean="0"/>
              <a:t>poids</a:t>
            </a:r>
            <a:r>
              <a:rPr lang="en-US" dirty="0" smtClean="0"/>
              <a:t> suitable</a:t>
            </a:r>
            <a:r>
              <a:rPr lang="en-US" dirty="0"/>
              <a:t>.</a:t>
            </a:r>
          </a:p>
          <a:p>
            <a:r>
              <a:rPr lang="en-US" dirty="0"/>
              <a:t>Routine anti-emetic useful</a:t>
            </a:r>
            <a:r>
              <a:rPr lang="en-US" dirty="0" smtClean="0"/>
              <a:t>.</a:t>
            </a:r>
            <a:endParaRPr lang="en-US" b="1" dirty="0"/>
          </a:p>
          <a:p>
            <a:r>
              <a:rPr lang="en-US" dirty="0"/>
              <a:t>Using N2O may produce diffusion into middle ear and risk graft lifting </a:t>
            </a:r>
            <a:r>
              <a:rPr lang="en-US" dirty="0" smtClean="0"/>
              <a:t>off.</a:t>
            </a:r>
            <a:endParaRPr lang="en-US" dirty="0"/>
          </a:p>
          <a:p>
            <a:endParaRPr lang="en-US" dirty="0"/>
          </a:p>
        </p:txBody>
      </p:sp>
    </p:spTree>
    <p:extLst>
      <p:ext uri="{BB962C8B-B14F-4D97-AF65-F5344CB8AC3E}">
        <p14:creationId xmlns:p14="http://schemas.microsoft.com/office/powerpoint/2010/main" val="4097409958"/>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Diagrammatic representation intraosseous needle insertion</a:t>
            </a:r>
            <a:endParaRPr lang="en-US" dirty="0"/>
          </a:p>
        </p:txBody>
      </p:sp>
      <p:pic>
        <p:nvPicPr>
          <p:cNvPr id="4915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447800"/>
            <a:ext cx="8686800" cy="1828800"/>
          </a:xfrm>
        </p:spPr>
      </p:pic>
      <p:pic>
        <p:nvPicPr>
          <p:cNvPr id="491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276600"/>
            <a:ext cx="6629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9F7D6D5B-307D-4E1E-B989-963EAE489B69}" type="slidenum">
              <a:rPr lang="en-US" smtClean="0">
                <a:solidFill>
                  <a:prstClr val="black">
                    <a:tint val="75000"/>
                  </a:prstClr>
                </a:solidFill>
              </a:rPr>
              <a:pPr>
                <a:defRPr/>
              </a:pPr>
              <a:t>240</a:t>
            </a:fld>
            <a:endParaRPr lang="en-US">
              <a:solidFill>
                <a:prstClr val="black">
                  <a:tint val="75000"/>
                </a:prstClr>
              </a:solidFill>
            </a:endParaRPr>
          </a:p>
        </p:txBody>
      </p:sp>
    </p:spTree>
    <p:extLst>
      <p:ext uri="{BB962C8B-B14F-4D97-AF65-F5344CB8AC3E}">
        <p14:creationId xmlns:p14="http://schemas.microsoft.com/office/powerpoint/2010/main" val="2593035331"/>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57200" y="274638"/>
            <a:ext cx="8229600" cy="868362"/>
          </a:xfrm>
        </p:spPr>
        <p:txBody>
          <a:bodyPr/>
          <a:lstStyle/>
          <a:p>
            <a:r>
              <a:rPr lang="en-US" altLang="en-US" smtClean="0">
                <a:solidFill>
                  <a:srgbClr val="FF0000"/>
                </a:solidFill>
              </a:rPr>
              <a:t>Intraosseous needle insertion</a:t>
            </a:r>
            <a:r>
              <a:rPr lang="en-US" altLang="en-US" smtClean="0"/>
              <a:t>...</a:t>
            </a:r>
          </a:p>
        </p:txBody>
      </p:sp>
      <p:sp>
        <p:nvSpPr>
          <p:cNvPr id="3" name="Content Placeholder 2"/>
          <p:cNvSpPr>
            <a:spLocks noGrp="1"/>
          </p:cNvSpPr>
          <p:nvPr>
            <p:ph idx="1"/>
          </p:nvPr>
        </p:nvSpPr>
        <p:spPr>
          <a:xfrm>
            <a:off x="457200" y="1295400"/>
            <a:ext cx="8229600" cy="4830763"/>
          </a:xfrm>
        </p:spPr>
        <p:txBody>
          <a:bodyPr>
            <a:normAutofit fontScale="92500"/>
          </a:bodyPr>
          <a:lstStyle/>
          <a:p>
            <a:pPr>
              <a:defRPr/>
            </a:pPr>
            <a:r>
              <a:rPr lang="en-US" dirty="0" smtClean="0"/>
              <a:t>Avoid </a:t>
            </a:r>
            <a:r>
              <a:rPr lang="en-US" dirty="0"/>
              <a:t>placing the needle in the growth plate, which could prevent </a:t>
            </a:r>
            <a:r>
              <a:rPr lang="en-US" dirty="0" smtClean="0"/>
              <a:t>that extremity </a:t>
            </a:r>
            <a:r>
              <a:rPr lang="en-US" dirty="0"/>
              <a:t>from </a:t>
            </a:r>
            <a:r>
              <a:rPr lang="en-US" dirty="0" smtClean="0"/>
              <a:t>growing</a:t>
            </a:r>
          </a:p>
          <a:p>
            <a:pPr>
              <a:defRPr/>
            </a:pPr>
            <a:r>
              <a:rPr lang="en-US" dirty="0" smtClean="0"/>
              <a:t>Firm </a:t>
            </a:r>
            <a:r>
              <a:rPr lang="en-US" dirty="0"/>
              <a:t>pressure is applied to the needle until </a:t>
            </a:r>
            <a:r>
              <a:rPr lang="en-US" dirty="0">
                <a:solidFill>
                  <a:srgbClr val="FF0000"/>
                </a:solidFill>
              </a:rPr>
              <a:t>definite loss of resistance </a:t>
            </a:r>
            <a:r>
              <a:rPr lang="en-US" dirty="0" smtClean="0">
                <a:solidFill>
                  <a:srgbClr val="FF0000"/>
                </a:solidFill>
              </a:rPr>
              <a:t>is felt</a:t>
            </a:r>
          </a:p>
          <a:p>
            <a:pPr>
              <a:defRPr/>
            </a:pPr>
            <a:r>
              <a:rPr lang="en-US" dirty="0" smtClean="0"/>
              <a:t>Easy </a:t>
            </a:r>
            <a:r>
              <a:rPr lang="en-US" dirty="0"/>
              <a:t>aspiration of </a:t>
            </a:r>
            <a:r>
              <a:rPr lang="en-US" b="1" dirty="0">
                <a:solidFill>
                  <a:srgbClr val="FF0000"/>
                </a:solidFill>
              </a:rPr>
              <a:t>bone marrow </a:t>
            </a:r>
            <a:r>
              <a:rPr lang="en-US" dirty="0"/>
              <a:t>verifies correct placement of the needle in the </a:t>
            </a:r>
            <a:r>
              <a:rPr lang="en-US" b="1" dirty="0" smtClean="0">
                <a:solidFill>
                  <a:srgbClr val="FF0000"/>
                </a:solidFill>
              </a:rPr>
              <a:t>marrow cavity </a:t>
            </a:r>
          </a:p>
          <a:p>
            <a:pPr>
              <a:defRPr/>
            </a:pPr>
            <a:r>
              <a:rPr lang="en-US" dirty="0" smtClean="0"/>
              <a:t>Alternative </a:t>
            </a:r>
            <a:r>
              <a:rPr lang="en-US" dirty="0"/>
              <a:t>locations for intraosseous </a:t>
            </a:r>
            <a:r>
              <a:rPr lang="en-US" dirty="0" smtClean="0"/>
              <a:t>needle insertion </a:t>
            </a:r>
            <a:r>
              <a:rPr lang="en-US" dirty="0"/>
              <a:t>include: </a:t>
            </a:r>
            <a:r>
              <a:rPr lang="en-US" dirty="0">
                <a:solidFill>
                  <a:srgbClr val="FF0000"/>
                </a:solidFill>
              </a:rPr>
              <a:t>head of the humerus </a:t>
            </a:r>
            <a:r>
              <a:rPr lang="en-US" dirty="0" smtClean="0">
                <a:solidFill>
                  <a:srgbClr val="FF0000"/>
                </a:solidFill>
              </a:rPr>
              <a:t>and the </a:t>
            </a:r>
            <a:r>
              <a:rPr lang="en-US" dirty="0">
                <a:solidFill>
                  <a:srgbClr val="FF0000"/>
                </a:solidFill>
              </a:rPr>
              <a:t>upper 1/3 of the </a:t>
            </a:r>
            <a:r>
              <a:rPr lang="en-US" dirty="0" smtClean="0">
                <a:solidFill>
                  <a:srgbClr val="FF0000"/>
                </a:solidFill>
              </a:rPr>
              <a:t>sternum</a:t>
            </a:r>
            <a:endParaRPr lang="en-US" dirty="0">
              <a:solidFill>
                <a:srgbClr val="FF0000"/>
              </a:solidFill>
            </a:endParaRPr>
          </a:p>
        </p:txBody>
      </p:sp>
      <p:sp>
        <p:nvSpPr>
          <p:cNvPr id="2" name="Slide Number Placeholder 1"/>
          <p:cNvSpPr>
            <a:spLocks noGrp="1"/>
          </p:cNvSpPr>
          <p:nvPr>
            <p:ph type="sldNum" sz="quarter" idx="12"/>
          </p:nvPr>
        </p:nvSpPr>
        <p:spPr/>
        <p:txBody>
          <a:bodyPr/>
          <a:lstStyle/>
          <a:p>
            <a:pPr>
              <a:defRPr/>
            </a:pPr>
            <a:fld id="{8117B7C3-7AEB-4360-AA4A-E7F5A7F03D47}" type="slidenum">
              <a:rPr lang="en-US" smtClean="0">
                <a:solidFill>
                  <a:prstClr val="black">
                    <a:tint val="75000"/>
                  </a:prstClr>
                </a:solidFill>
              </a:rPr>
              <a:pPr>
                <a:defRPr/>
              </a:pPr>
              <a:t>241</a:t>
            </a:fld>
            <a:endParaRPr lang="en-US">
              <a:solidFill>
                <a:prstClr val="black">
                  <a:tint val="75000"/>
                </a:prstClr>
              </a:solidFill>
            </a:endParaRPr>
          </a:p>
        </p:txBody>
      </p:sp>
    </p:spTree>
    <p:extLst>
      <p:ext uri="{BB962C8B-B14F-4D97-AF65-F5344CB8AC3E}">
        <p14:creationId xmlns:p14="http://schemas.microsoft.com/office/powerpoint/2010/main" val="4275849212"/>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b="1" dirty="0" smtClean="0"/>
              <a:t>Diagram shows Sites </a:t>
            </a:r>
            <a:r>
              <a:rPr lang="en-US" b="1" dirty="0"/>
              <a:t>for Intraosseous Line Placement</a:t>
            </a:r>
            <a:endParaRPr lang="en-US" dirty="0"/>
          </a:p>
        </p:txBody>
      </p:sp>
      <p:pic>
        <p:nvPicPr>
          <p:cNvPr id="5120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447800"/>
            <a:ext cx="7772400" cy="4678363"/>
          </a:xfrm>
        </p:spPr>
      </p:pic>
      <p:sp>
        <p:nvSpPr>
          <p:cNvPr id="51204" name="Rectangle 4"/>
          <p:cNvSpPr>
            <a:spLocks noChangeArrowheads="1"/>
          </p:cNvSpPr>
          <p:nvPr/>
        </p:nvSpPr>
        <p:spPr bwMode="auto">
          <a:xfrm>
            <a:off x="1524000" y="6199188"/>
            <a:ext cx="6629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altLang="en-US" sz="2000" b="1" smtClean="0">
                <a:solidFill>
                  <a:prstClr val="black"/>
                </a:solidFill>
                <a:latin typeface="Arial" charset="0"/>
                <a:cs typeface="Arial" charset="0"/>
              </a:rPr>
              <a:t>It needs great care and assistance from seniors </a:t>
            </a:r>
            <a:endParaRPr lang="en-US" altLang="en-US" sz="2000" smtClean="0">
              <a:solidFill>
                <a:prstClr val="black"/>
              </a:solidFill>
              <a:latin typeface="Arial" charset="0"/>
              <a:cs typeface="Arial" charset="0"/>
            </a:endParaRPr>
          </a:p>
        </p:txBody>
      </p:sp>
      <p:sp>
        <p:nvSpPr>
          <p:cNvPr id="3" name="Slide Number Placeholder 2"/>
          <p:cNvSpPr>
            <a:spLocks noGrp="1"/>
          </p:cNvSpPr>
          <p:nvPr>
            <p:ph type="sldNum" sz="quarter" idx="12"/>
          </p:nvPr>
        </p:nvSpPr>
        <p:spPr/>
        <p:txBody>
          <a:bodyPr/>
          <a:lstStyle/>
          <a:p>
            <a:pPr>
              <a:defRPr/>
            </a:pPr>
            <a:fld id="{088B261A-FBA4-41D0-883B-47EFF3292C05}" type="slidenum">
              <a:rPr lang="en-US" smtClean="0">
                <a:solidFill>
                  <a:prstClr val="black">
                    <a:tint val="75000"/>
                  </a:prstClr>
                </a:solidFill>
              </a:rPr>
              <a:pPr>
                <a:defRPr/>
              </a:pPr>
              <a:t>242</a:t>
            </a:fld>
            <a:endParaRPr lang="en-US">
              <a:solidFill>
                <a:prstClr val="black">
                  <a:tint val="75000"/>
                </a:prstClr>
              </a:solidFill>
            </a:endParaRPr>
          </a:p>
        </p:txBody>
      </p:sp>
    </p:spTree>
    <p:extLst>
      <p:ext uri="{BB962C8B-B14F-4D97-AF65-F5344CB8AC3E}">
        <p14:creationId xmlns:p14="http://schemas.microsoft.com/office/powerpoint/2010/main" val="2363996859"/>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57200" y="274638"/>
            <a:ext cx="8229600" cy="1020762"/>
          </a:xfrm>
        </p:spPr>
        <p:txBody>
          <a:bodyPr/>
          <a:lstStyle/>
          <a:p>
            <a:r>
              <a:rPr lang="en-US" altLang="en-US" smtClean="0">
                <a:solidFill>
                  <a:srgbClr val="FF0000"/>
                </a:solidFill>
              </a:rPr>
              <a:t>Anesthetic Management</a:t>
            </a:r>
          </a:p>
        </p:txBody>
      </p:sp>
      <p:sp>
        <p:nvSpPr>
          <p:cNvPr id="3" name="Content Placeholder 2"/>
          <p:cNvSpPr>
            <a:spLocks noGrp="1"/>
          </p:cNvSpPr>
          <p:nvPr>
            <p:ph idx="1"/>
          </p:nvPr>
        </p:nvSpPr>
        <p:spPr>
          <a:xfrm>
            <a:off x="457200" y="1371600"/>
            <a:ext cx="8229600" cy="5029200"/>
          </a:xfrm>
        </p:spPr>
        <p:txBody>
          <a:bodyPr>
            <a:normAutofit fontScale="92500"/>
          </a:bodyPr>
          <a:lstStyle/>
          <a:p>
            <a:pPr>
              <a:defRPr/>
            </a:pPr>
            <a:r>
              <a:rPr lang="en-US" dirty="0" smtClean="0"/>
              <a:t>Induction with IV anesthetics</a:t>
            </a:r>
            <a:endParaRPr lang="en-US" dirty="0"/>
          </a:p>
          <a:p>
            <a:pPr>
              <a:defRPr/>
            </a:pPr>
            <a:r>
              <a:rPr lang="en-US" dirty="0" smtClean="0"/>
              <a:t>Succinylcholine </a:t>
            </a:r>
            <a:r>
              <a:rPr lang="en-US" dirty="0"/>
              <a:t>2mg/kg or rocuronium 1mg/kg to </a:t>
            </a:r>
            <a:r>
              <a:rPr lang="en-US" dirty="0" smtClean="0"/>
              <a:t>facilitate rapid </a:t>
            </a:r>
            <a:r>
              <a:rPr lang="en-US" dirty="0"/>
              <a:t>sequence </a:t>
            </a:r>
            <a:r>
              <a:rPr lang="en-US" dirty="0">
                <a:solidFill>
                  <a:srgbClr val="FF0000"/>
                </a:solidFill>
              </a:rPr>
              <a:t>induction of anesthesia and tracheal intubation. </a:t>
            </a:r>
            <a:endParaRPr lang="en-US" dirty="0" smtClean="0">
              <a:solidFill>
                <a:srgbClr val="FF0000"/>
              </a:solidFill>
            </a:endParaRPr>
          </a:p>
          <a:p>
            <a:pPr>
              <a:defRPr/>
            </a:pPr>
            <a:r>
              <a:rPr lang="en-US" dirty="0" smtClean="0"/>
              <a:t>Propofol </a:t>
            </a:r>
            <a:r>
              <a:rPr lang="en-US" dirty="0"/>
              <a:t>should be used </a:t>
            </a:r>
            <a:r>
              <a:rPr lang="en-US" dirty="0" smtClean="0"/>
              <a:t>with caution in  </a:t>
            </a:r>
            <a:r>
              <a:rPr lang="en-US" dirty="0"/>
              <a:t>volume-depleted patients because propofol </a:t>
            </a:r>
            <a:r>
              <a:rPr lang="en-US" dirty="0">
                <a:solidFill>
                  <a:srgbClr val="FF0000"/>
                </a:solidFill>
              </a:rPr>
              <a:t>decreases </a:t>
            </a:r>
            <a:r>
              <a:rPr lang="en-US" dirty="0" smtClean="0">
                <a:solidFill>
                  <a:srgbClr val="FF0000"/>
                </a:solidFill>
              </a:rPr>
              <a:t>peripheral vascular </a:t>
            </a:r>
            <a:r>
              <a:rPr lang="en-US" dirty="0">
                <a:solidFill>
                  <a:srgbClr val="FF0000"/>
                </a:solidFill>
              </a:rPr>
              <a:t>resistance and may cause profound hypotension</a:t>
            </a:r>
            <a:r>
              <a:rPr lang="en-US" dirty="0" smtClean="0">
                <a:solidFill>
                  <a:srgbClr val="FF0000"/>
                </a:solidFill>
              </a:rPr>
              <a:t>.</a:t>
            </a:r>
          </a:p>
          <a:p>
            <a:pPr>
              <a:defRPr/>
            </a:pPr>
            <a:r>
              <a:rPr lang="en-US" dirty="0" smtClean="0"/>
              <a:t>Ketamine better-b/s  </a:t>
            </a:r>
            <a:r>
              <a:rPr lang="en-US" dirty="0"/>
              <a:t>release of </a:t>
            </a:r>
            <a:r>
              <a:rPr lang="en-US" dirty="0" smtClean="0">
                <a:solidFill>
                  <a:srgbClr val="FF0000"/>
                </a:solidFill>
              </a:rPr>
              <a:t>catecholamine's </a:t>
            </a:r>
            <a:r>
              <a:rPr lang="en-US" dirty="0">
                <a:solidFill>
                  <a:srgbClr val="FF0000"/>
                </a:solidFill>
              </a:rPr>
              <a:t>and increases peripheral vascular</a:t>
            </a:r>
          </a:p>
        </p:txBody>
      </p:sp>
      <p:sp>
        <p:nvSpPr>
          <p:cNvPr id="2" name="Slide Number Placeholder 1"/>
          <p:cNvSpPr>
            <a:spLocks noGrp="1"/>
          </p:cNvSpPr>
          <p:nvPr>
            <p:ph type="sldNum" sz="quarter" idx="12"/>
          </p:nvPr>
        </p:nvSpPr>
        <p:spPr/>
        <p:txBody>
          <a:bodyPr/>
          <a:lstStyle/>
          <a:p>
            <a:pPr>
              <a:defRPr/>
            </a:pPr>
            <a:fld id="{687AA1A0-B2A7-4B15-A1D8-A6B33A3CDDF1}" type="slidenum">
              <a:rPr lang="en-US" smtClean="0">
                <a:solidFill>
                  <a:prstClr val="black">
                    <a:tint val="75000"/>
                  </a:prstClr>
                </a:solidFill>
              </a:rPr>
              <a:pPr>
                <a:defRPr/>
              </a:pPr>
              <a:t>243</a:t>
            </a:fld>
            <a:endParaRPr lang="en-US">
              <a:solidFill>
                <a:prstClr val="black">
                  <a:tint val="75000"/>
                </a:prstClr>
              </a:solidFill>
            </a:endParaRPr>
          </a:p>
        </p:txBody>
      </p:sp>
    </p:spTree>
    <p:extLst>
      <p:ext uri="{BB962C8B-B14F-4D97-AF65-F5344CB8AC3E}">
        <p14:creationId xmlns:p14="http://schemas.microsoft.com/office/powerpoint/2010/main" val="847272182"/>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smtClean="0">
                <a:solidFill>
                  <a:srgbClr val="FF0000"/>
                </a:solidFill>
              </a:rPr>
              <a:t>Anesthetic Management</a:t>
            </a:r>
            <a:r>
              <a:rPr lang="en-US" altLang="en-US" smtClean="0"/>
              <a:t>…</a:t>
            </a:r>
          </a:p>
        </p:txBody>
      </p:sp>
      <p:sp>
        <p:nvSpPr>
          <p:cNvPr id="3" name="Content Placeholder 2"/>
          <p:cNvSpPr>
            <a:spLocks noGrp="1"/>
          </p:cNvSpPr>
          <p:nvPr>
            <p:ph idx="1"/>
          </p:nvPr>
        </p:nvSpPr>
        <p:spPr/>
        <p:txBody>
          <a:bodyPr>
            <a:normAutofit fontScale="85000" lnSpcReduction="10000"/>
          </a:bodyPr>
          <a:lstStyle/>
          <a:p>
            <a:pPr>
              <a:defRPr/>
            </a:pPr>
            <a:r>
              <a:rPr lang="en-US" dirty="0" smtClean="0">
                <a:solidFill>
                  <a:srgbClr val="FF0000"/>
                </a:solidFill>
              </a:rPr>
              <a:t>RSI is a norm</a:t>
            </a:r>
          </a:p>
          <a:p>
            <a:pPr>
              <a:defRPr/>
            </a:pPr>
            <a:r>
              <a:rPr lang="en-US" dirty="0" smtClean="0"/>
              <a:t>Inhalational induction are performed for a particular indication or difficult venous access.</a:t>
            </a:r>
          </a:p>
          <a:p>
            <a:pPr>
              <a:defRPr/>
            </a:pPr>
            <a:r>
              <a:rPr lang="en-US" dirty="0" smtClean="0"/>
              <a:t>Oropharyngeal suctioning </a:t>
            </a:r>
          </a:p>
          <a:p>
            <a:pPr>
              <a:defRPr/>
            </a:pPr>
            <a:r>
              <a:rPr lang="en-US" dirty="0" smtClean="0"/>
              <a:t>Spontaneous </a:t>
            </a:r>
            <a:r>
              <a:rPr lang="en-US" dirty="0" smtClean="0">
                <a:solidFill>
                  <a:srgbClr val="FF0000"/>
                </a:solidFill>
              </a:rPr>
              <a:t>ventilation or IPPV as preferred.</a:t>
            </a:r>
          </a:p>
          <a:p>
            <a:pPr>
              <a:defRPr/>
            </a:pPr>
            <a:r>
              <a:rPr lang="en-US" dirty="0" smtClean="0"/>
              <a:t>Maintenance with </a:t>
            </a:r>
            <a:r>
              <a:rPr lang="en-US" dirty="0" smtClean="0">
                <a:solidFill>
                  <a:srgbClr val="FF0000"/>
                </a:solidFill>
              </a:rPr>
              <a:t>volatile and oxygen</a:t>
            </a:r>
          </a:p>
          <a:p>
            <a:pPr>
              <a:defRPr/>
            </a:pPr>
            <a:r>
              <a:rPr lang="en-US" dirty="0" smtClean="0"/>
              <a:t>Analgesia may not required if surgery is performed in the immediate post operative period</a:t>
            </a:r>
          </a:p>
          <a:p>
            <a:pPr>
              <a:defRPr/>
            </a:pPr>
            <a:r>
              <a:rPr lang="en-US" dirty="0" smtClean="0">
                <a:solidFill>
                  <a:srgbClr val="FF0000"/>
                </a:solidFill>
              </a:rPr>
              <a:t>Antiemetics</a:t>
            </a:r>
            <a:r>
              <a:rPr lang="en-US" dirty="0" smtClean="0"/>
              <a:t> in the post operative period</a:t>
            </a:r>
          </a:p>
          <a:p>
            <a:pPr>
              <a:defRPr/>
            </a:pPr>
            <a:r>
              <a:rPr lang="en-US" dirty="0" smtClean="0"/>
              <a:t>Extubation </a:t>
            </a:r>
            <a:r>
              <a:rPr lang="en-US" dirty="0" smtClean="0">
                <a:solidFill>
                  <a:srgbClr val="FF0000"/>
                </a:solidFill>
              </a:rPr>
              <a:t>awake left lateral head down position.</a:t>
            </a:r>
            <a:endParaRPr lang="en-US" dirty="0">
              <a:solidFill>
                <a:srgbClr val="FF0000"/>
              </a:solidFill>
            </a:endParaRPr>
          </a:p>
        </p:txBody>
      </p:sp>
      <p:sp>
        <p:nvSpPr>
          <p:cNvPr id="2" name="Slide Number Placeholder 1"/>
          <p:cNvSpPr>
            <a:spLocks noGrp="1"/>
          </p:cNvSpPr>
          <p:nvPr>
            <p:ph type="sldNum" sz="quarter" idx="12"/>
          </p:nvPr>
        </p:nvSpPr>
        <p:spPr/>
        <p:txBody>
          <a:bodyPr/>
          <a:lstStyle/>
          <a:p>
            <a:pPr>
              <a:defRPr/>
            </a:pPr>
            <a:fld id="{7ABAB822-2684-43DA-A9C3-B0A37091A533}" type="slidenum">
              <a:rPr lang="en-US" smtClean="0">
                <a:solidFill>
                  <a:prstClr val="black">
                    <a:tint val="75000"/>
                  </a:prstClr>
                </a:solidFill>
              </a:rPr>
              <a:pPr>
                <a:defRPr/>
              </a:pPr>
              <a:t>244</a:t>
            </a:fld>
            <a:endParaRPr lang="en-US">
              <a:solidFill>
                <a:prstClr val="black">
                  <a:tint val="75000"/>
                </a:prstClr>
              </a:solidFill>
            </a:endParaRPr>
          </a:p>
        </p:txBody>
      </p:sp>
    </p:spTree>
    <p:extLst>
      <p:ext uri="{BB962C8B-B14F-4D97-AF65-F5344CB8AC3E}">
        <p14:creationId xmlns:p14="http://schemas.microsoft.com/office/powerpoint/2010/main" val="2202335178"/>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57200" y="274638"/>
            <a:ext cx="8229600" cy="944562"/>
          </a:xfrm>
        </p:spPr>
        <p:txBody>
          <a:bodyPr/>
          <a:lstStyle/>
          <a:p>
            <a:r>
              <a:rPr lang="en-US" altLang="en-US" i="1" smtClean="0">
                <a:solidFill>
                  <a:srgbClr val="FF0000"/>
                </a:solidFill>
              </a:rPr>
              <a:t>Post operative </a:t>
            </a:r>
          </a:p>
        </p:txBody>
      </p:sp>
      <p:sp>
        <p:nvSpPr>
          <p:cNvPr id="54275" name="Content Placeholder 2"/>
          <p:cNvSpPr>
            <a:spLocks noGrp="1"/>
          </p:cNvSpPr>
          <p:nvPr>
            <p:ph idx="1"/>
          </p:nvPr>
        </p:nvSpPr>
        <p:spPr>
          <a:xfrm>
            <a:off x="457200" y="1371600"/>
            <a:ext cx="8229600" cy="4754563"/>
          </a:xfrm>
        </p:spPr>
        <p:txBody>
          <a:bodyPr/>
          <a:lstStyle/>
          <a:p>
            <a:r>
              <a:rPr lang="en-US" altLang="en-US" smtClean="0"/>
              <a:t>Patient recover rapidly</a:t>
            </a:r>
          </a:p>
          <a:p>
            <a:r>
              <a:rPr lang="en-US" altLang="en-US" smtClean="0">
                <a:solidFill>
                  <a:srgbClr val="FF0000"/>
                </a:solidFill>
              </a:rPr>
              <a:t>Maintenance fluid </a:t>
            </a:r>
            <a:r>
              <a:rPr lang="en-US" altLang="en-US" smtClean="0"/>
              <a:t>required  until drinking resumed</a:t>
            </a:r>
          </a:p>
          <a:p>
            <a:r>
              <a:rPr lang="en-US" altLang="en-US" smtClean="0">
                <a:solidFill>
                  <a:srgbClr val="FF0000"/>
                </a:solidFill>
              </a:rPr>
              <a:t>Analgesia restricted </a:t>
            </a:r>
            <a:r>
              <a:rPr lang="en-US" altLang="en-US" smtClean="0"/>
              <a:t>to </a:t>
            </a:r>
            <a:r>
              <a:rPr lang="en-US" altLang="en-US" smtClean="0">
                <a:solidFill>
                  <a:srgbClr val="FF0000"/>
                </a:solidFill>
              </a:rPr>
              <a:t>oral opoid and paracetamol</a:t>
            </a:r>
            <a:r>
              <a:rPr lang="en-US" altLang="en-US" smtClean="0"/>
              <a:t>, no NSAID</a:t>
            </a:r>
          </a:p>
          <a:p>
            <a:r>
              <a:rPr lang="en-US" altLang="en-US" smtClean="0"/>
              <a:t>Routine </a:t>
            </a:r>
            <a:r>
              <a:rPr lang="en-US" altLang="en-US" smtClean="0">
                <a:solidFill>
                  <a:srgbClr val="FF0000"/>
                </a:solidFill>
              </a:rPr>
              <a:t>observation and activity.</a:t>
            </a:r>
          </a:p>
          <a:p>
            <a:endParaRPr lang="en-US" altLang="en-US" smtClean="0">
              <a:solidFill>
                <a:srgbClr val="FF0000"/>
              </a:solidFill>
            </a:endParaRPr>
          </a:p>
        </p:txBody>
      </p:sp>
      <p:sp>
        <p:nvSpPr>
          <p:cNvPr id="2" name="Slide Number Placeholder 1"/>
          <p:cNvSpPr>
            <a:spLocks noGrp="1"/>
          </p:cNvSpPr>
          <p:nvPr>
            <p:ph type="sldNum" sz="quarter" idx="12"/>
          </p:nvPr>
        </p:nvSpPr>
        <p:spPr/>
        <p:txBody>
          <a:bodyPr/>
          <a:lstStyle/>
          <a:p>
            <a:pPr>
              <a:defRPr/>
            </a:pPr>
            <a:fld id="{C64FB0A8-A64B-4FC3-AA3A-C7831772C571}" type="slidenum">
              <a:rPr lang="en-US" smtClean="0">
                <a:solidFill>
                  <a:prstClr val="black">
                    <a:tint val="75000"/>
                  </a:prstClr>
                </a:solidFill>
              </a:rPr>
              <a:pPr>
                <a:defRPr/>
              </a:pPr>
              <a:t>245</a:t>
            </a:fld>
            <a:endParaRPr lang="en-US">
              <a:solidFill>
                <a:prstClr val="black">
                  <a:tint val="75000"/>
                </a:prstClr>
              </a:solidFill>
            </a:endParaRPr>
          </a:p>
        </p:txBody>
      </p:sp>
    </p:spTree>
    <p:extLst>
      <p:ext uri="{BB962C8B-B14F-4D97-AF65-F5344CB8AC3E}">
        <p14:creationId xmlns:p14="http://schemas.microsoft.com/office/powerpoint/2010/main" val="3353463632"/>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smtClean="0"/>
              <a:t> </a:t>
            </a:r>
            <a:r>
              <a:rPr lang="en-US" altLang="en-US" smtClean="0">
                <a:solidFill>
                  <a:srgbClr val="FF0000"/>
                </a:solidFill>
              </a:rPr>
              <a:t>3.</a:t>
            </a:r>
            <a:r>
              <a:rPr lang="en-US" altLang="en-US" b="1" i="1" smtClean="0">
                <a:solidFill>
                  <a:srgbClr val="FF0000"/>
                </a:solidFill>
              </a:rPr>
              <a:t>Foreign Body Removal </a:t>
            </a:r>
          </a:p>
        </p:txBody>
      </p:sp>
      <p:sp>
        <p:nvSpPr>
          <p:cNvPr id="3" name="Content Placeholder 2"/>
          <p:cNvSpPr>
            <a:spLocks noGrp="1"/>
          </p:cNvSpPr>
          <p:nvPr>
            <p:ph idx="1"/>
          </p:nvPr>
        </p:nvSpPr>
        <p:spPr>
          <a:xfrm>
            <a:off x="457200" y="1295400"/>
            <a:ext cx="8229600" cy="4830763"/>
          </a:xfrm>
        </p:spPr>
        <p:txBody>
          <a:bodyPr>
            <a:normAutofit fontScale="92500" lnSpcReduction="10000"/>
          </a:bodyPr>
          <a:lstStyle/>
          <a:p>
            <a:pPr>
              <a:defRPr/>
            </a:pPr>
            <a:r>
              <a:rPr lang="en-US" dirty="0"/>
              <a:t>Aspiration is the </a:t>
            </a:r>
            <a:r>
              <a:rPr lang="en-US" dirty="0">
                <a:solidFill>
                  <a:srgbClr val="FF0000"/>
                </a:solidFill>
              </a:rPr>
              <a:t>passage of material</a:t>
            </a:r>
            <a:r>
              <a:rPr lang="en-US" dirty="0"/>
              <a:t> from the </a:t>
            </a:r>
            <a:r>
              <a:rPr lang="en-US" dirty="0">
                <a:solidFill>
                  <a:srgbClr val="FF0000"/>
                </a:solidFill>
              </a:rPr>
              <a:t>pharynx into the </a:t>
            </a:r>
            <a:r>
              <a:rPr lang="en-US" dirty="0" smtClean="0">
                <a:solidFill>
                  <a:srgbClr val="FF0000"/>
                </a:solidFill>
              </a:rPr>
              <a:t>trachea </a:t>
            </a:r>
          </a:p>
          <a:p>
            <a:pPr>
              <a:defRPr/>
            </a:pPr>
            <a:r>
              <a:rPr lang="en-US" dirty="0" smtClean="0"/>
              <a:t>Aspirated </a:t>
            </a:r>
            <a:r>
              <a:rPr lang="en-US" dirty="0"/>
              <a:t>material </a:t>
            </a:r>
            <a:r>
              <a:rPr lang="en-US" dirty="0" smtClean="0"/>
              <a:t>can originate </a:t>
            </a:r>
            <a:r>
              <a:rPr lang="en-US" dirty="0"/>
              <a:t>from the </a:t>
            </a:r>
            <a:r>
              <a:rPr lang="en-US" dirty="0">
                <a:solidFill>
                  <a:srgbClr val="FF0000"/>
                </a:solidFill>
              </a:rPr>
              <a:t>stomach, esophagus, mouth, or </a:t>
            </a:r>
            <a:r>
              <a:rPr lang="en-US" dirty="0" smtClean="0">
                <a:solidFill>
                  <a:srgbClr val="FF0000"/>
                </a:solidFill>
              </a:rPr>
              <a:t>nose</a:t>
            </a:r>
          </a:p>
          <a:p>
            <a:pPr>
              <a:defRPr/>
            </a:pPr>
            <a:r>
              <a:rPr lang="en-US" dirty="0" smtClean="0"/>
              <a:t>The </a:t>
            </a:r>
            <a:r>
              <a:rPr lang="en-US" dirty="0"/>
              <a:t>materials involved can be particulate</a:t>
            </a:r>
          </a:p>
          <a:p>
            <a:pPr>
              <a:defRPr/>
            </a:pPr>
            <a:r>
              <a:rPr lang="en-US" dirty="0" smtClean="0"/>
              <a:t>Such </a:t>
            </a:r>
            <a:r>
              <a:rPr lang="en-US" dirty="0"/>
              <a:t>as </a:t>
            </a:r>
            <a:r>
              <a:rPr lang="en-US" dirty="0">
                <a:solidFill>
                  <a:srgbClr val="FF0000"/>
                </a:solidFill>
              </a:rPr>
              <a:t>food or a foreign body or fluid </a:t>
            </a:r>
            <a:r>
              <a:rPr lang="en-US" dirty="0"/>
              <a:t>such as </a:t>
            </a:r>
            <a:r>
              <a:rPr lang="en-US" dirty="0">
                <a:solidFill>
                  <a:srgbClr val="FF0000"/>
                </a:solidFill>
              </a:rPr>
              <a:t>blood, saliva, or gastrointestinal </a:t>
            </a:r>
            <a:r>
              <a:rPr lang="en-US" dirty="0" smtClean="0">
                <a:solidFill>
                  <a:srgbClr val="FF0000"/>
                </a:solidFill>
              </a:rPr>
              <a:t>contents and solid materials like spell and coin. </a:t>
            </a:r>
          </a:p>
          <a:p>
            <a:pPr>
              <a:defRPr/>
            </a:pPr>
            <a:r>
              <a:rPr lang="en-US" dirty="0" smtClean="0"/>
              <a:t>Aspiration of </a:t>
            </a:r>
            <a:r>
              <a:rPr lang="en-US" dirty="0"/>
              <a:t>gastric contents may occur by </a:t>
            </a:r>
            <a:r>
              <a:rPr lang="en-US" dirty="0">
                <a:solidFill>
                  <a:srgbClr val="FF0000"/>
                </a:solidFill>
              </a:rPr>
              <a:t>vomiting, </a:t>
            </a:r>
            <a:r>
              <a:rPr lang="en-US" dirty="0" smtClean="0">
                <a:solidFill>
                  <a:srgbClr val="FF0000"/>
                </a:solidFill>
              </a:rPr>
              <a:t>or </a:t>
            </a:r>
            <a:r>
              <a:rPr lang="en-US" dirty="0">
                <a:solidFill>
                  <a:srgbClr val="FF0000"/>
                </a:solidFill>
              </a:rPr>
              <a:t>by </a:t>
            </a:r>
            <a:r>
              <a:rPr lang="en-US" dirty="0" smtClean="0">
                <a:solidFill>
                  <a:srgbClr val="FF0000"/>
                </a:solidFill>
              </a:rPr>
              <a:t>regurgitation</a:t>
            </a:r>
            <a:r>
              <a:rPr lang="en-US" b="1" dirty="0" smtClean="0">
                <a:solidFill>
                  <a:srgbClr val="FF0000"/>
                </a:solidFill>
              </a:rPr>
              <a:t>?</a:t>
            </a:r>
            <a:endParaRPr lang="en-US" b="1" dirty="0">
              <a:solidFill>
                <a:srgbClr val="FF0000"/>
              </a:solidFill>
            </a:endParaRPr>
          </a:p>
        </p:txBody>
      </p:sp>
      <p:sp>
        <p:nvSpPr>
          <p:cNvPr id="2" name="Slide Number Placeholder 1"/>
          <p:cNvSpPr>
            <a:spLocks noGrp="1"/>
          </p:cNvSpPr>
          <p:nvPr>
            <p:ph type="sldNum" sz="quarter" idx="12"/>
          </p:nvPr>
        </p:nvSpPr>
        <p:spPr/>
        <p:txBody>
          <a:bodyPr/>
          <a:lstStyle/>
          <a:p>
            <a:pPr>
              <a:defRPr/>
            </a:pPr>
            <a:fld id="{813841D2-6F32-49CD-9C29-343950E440D0}" type="slidenum">
              <a:rPr lang="en-US" smtClean="0">
                <a:solidFill>
                  <a:prstClr val="black">
                    <a:tint val="75000"/>
                  </a:prstClr>
                </a:solidFill>
              </a:rPr>
              <a:pPr>
                <a:defRPr/>
              </a:pPr>
              <a:t>246</a:t>
            </a:fld>
            <a:endParaRPr lang="en-US">
              <a:solidFill>
                <a:prstClr val="black">
                  <a:tint val="75000"/>
                </a:prstClr>
              </a:solidFill>
            </a:endParaRPr>
          </a:p>
        </p:txBody>
      </p:sp>
    </p:spTree>
    <p:extLst>
      <p:ext uri="{BB962C8B-B14F-4D97-AF65-F5344CB8AC3E}">
        <p14:creationId xmlns:p14="http://schemas.microsoft.com/office/powerpoint/2010/main" val="3710577295"/>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b="1" smtClean="0">
                <a:solidFill>
                  <a:srgbClr val="FF0000"/>
                </a:solidFill>
              </a:rPr>
              <a:t>Foreign Body Removal</a:t>
            </a:r>
            <a:r>
              <a:rPr lang="en-US" altLang="en-US" b="1" smtClean="0"/>
              <a:t>…</a:t>
            </a:r>
            <a:endParaRPr lang="en-US" altLang="en-US" smtClean="0"/>
          </a:p>
        </p:txBody>
      </p:sp>
      <p:sp>
        <p:nvSpPr>
          <p:cNvPr id="3" name="Content Placeholder 2"/>
          <p:cNvSpPr>
            <a:spLocks noGrp="1"/>
          </p:cNvSpPr>
          <p:nvPr>
            <p:ph idx="1"/>
          </p:nvPr>
        </p:nvSpPr>
        <p:spPr>
          <a:xfrm>
            <a:off x="228600" y="1371600"/>
            <a:ext cx="8686800" cy="5257800"/>
          </a:xfrm>
        </p:spPr>
        <p:txBody>
          <a:bodyPr>
            <a:normAutofit lnSpcReduction="10000"/>
          </a:bodyPr>
          <a:lstStyle/>
          <a:p>
            <a:pPr>
              <a:defRPr/>
            </a:pPr>
            <a:r>
              <a:rPr lang="en-US" dirty="0" smtClean="0">
                <a:solidFill>
                  <a:srgbClr val="FF0000"/>
                </a:solidFill>
              </a:rPr>
              <a:t>Inhalation and swallowing of a foreign body</a:t>
            </a:r>
            <a:r>
              <a:rPr lang="en-US" dirty="0" smtClean="0"/>
              <a:t> is most common in </a:t>
            </a:r>
            <a:r>
              <a:rPr lang="en-US" dirty="0" smtClean="0">
                <a:solidFill>
                  <a:srgbClr val="FF0000"/>
                </a:solidFill>
              </a:rPr>
              <a:t>1-3 years children</a:t>
            </a:r>
          </a:p>
          <a:p>
            <a:pPr>
              <a:defRPr/>
            </a:pPr>
            <a:r>
              <a:rPr lang="en-US" dirty="0" smtClean="0"/>
              <a:t>In held foreign body in this age group are organics like  </a:t>
            </a:r>
            <a:r>
              <a:rPr lang="en-US" dirty="0" smtClean="0">
                <a:solidFill>
                  <a:srgbClr val="FF0000"/>
                </a:solidFill>
              </a:rPr>
              <a:t>peanuts, bean and coffee</a:t>
            </a:r>
          </a:p>
          <a:p>
            <a:pPr>
              <a:defRPr/>
            </a:pPr>
            <a:r>
              <a:rPr lang="en-US" dirty="0" smtClean="0"/>
              <a:t>Coins usually end up in the </a:t>
            </a:r>
            <a:r>
              <a:rPr lang="en-US" dirty="0" smtClean="0">
                <a:solidFill>
                  <a:srgbClr val="FF0000"/>
                </a:solidFill>
              </a:rPr>
              <a:t>upper esophagus</a:t>
            </a:r>
          </a:p>
          <a:p>
            <a:pPr>
              <a:defRPr/>
            </a:pPr>
            <a:r>
              <a:rPr lang="en-US" dirty="0" smtClean="0"/>
              <a:t>Larger (&gt;20mm) objects held in the </a:t>
            </a:r>
            <a:r>
              <a:rPr lang="en-US" dirty="0" smtClean="0">
                <a:solidFill>
                  <a:srgbClr val="FF0000"/>
                </a:solidFill>
              </a:rPr>
              <a:t>oropharenx</a:t>
            </a:r>
          </a:p>
          <a:p>
            <a:pPr>
              <a:defRPr/>
            </a:pPr>
            <a:r>
              <a:rPr lang="en-US" dirty="0" smtClean="0"/>
              <a:t>Medium size 8-15mm or irregular shaped objects held in the </a:t>
            </a:r>
            <a:r>
              <a:rPr lang="en-US" dirty="0" smtClean="0">
                <a:solidFill>
                  <a:srgbClr val="FF0000"/>
                </a:solidFill>
              </a:rPr>
              <a:t>pharynx area.</a:t>
            </a:r>
          </a:p>
          <a:p>
            <a:pPr>
              <a:defRPr/>
            </a:pPr>
            <a:r>
              <a:rPr lang="en-US" dirty="0" smtClean="0"/>
              <a:t>A foreign body in the esophagus can produce </a:t>
            </a:r>
            <a:r>
              <a:rPr lang="en-US" dirty="0" smtClean="0">
                <a:solidFill>
                  <a:srgbClr val="FF0000"/>
                </a:solidFill>
              </a:rPr>
              <a:t>respiratory distress  by </a:t>
            </a:r>
            <a:r>
              <a:rPr lang="en-US" b="1" dirty="0" smtClean="0">
                <a:solidFill>
                  <a:srgbClr val="FF0000"/>
                </a:solidFill>
              </a:rPr>
              <a:t>compressing</a:t>
            </a:r>
            <a:r>
              <a:rPr lang="en-US" dirty="0" smtClean="0">
                <a:solidFill>
                  <a:srgbClr val="FF0000"/>
                </a:solidFill>
              </a:rPr>
              <a:t> the trachea</a:t>
            </a:r>
          </a:p>
          <a:p>
            <a:pPr>
              <a:defRPr/>
            </a:pPr>
            <a:endParaRPr lang="en-US" dirty="0" smtClean="0"/>
          </a:p>
        </p:txBody>
      </p:sp>
      <p:sp>
        <p:nvSpPr>
          <p:cNvPr id="2" name="Slide Number Placeholder 1"/>
          <p:cNvSpPr>
            <a:spLocks noGrp="1"/>
          </p:cNvSpPr>
          <p:nvPr>
            <p:ph type="sldNum" sz="quarter" idx="12"/>
          </p:nvPr>
        </p:nvSpPr>
        <p:spPr/>
        <p:txBody>
          <a:bodyPr/>
          <a:lstStyle/>
          <a:p>
            <a:pPr>
              <a:defRPr/>
            </a:pPr>
            <a:fld id="{F37AD1DB-9814-4D3C-8FDE-79832E7E8489}" type="slidenum">
              <a:rPr lang="en-US" smtClean="0">
                <a:solidFill>
                  <a:prstClr val="black">
                    <a:tint val="75000"/>
                  </a:prstClr>
                </a:solidFill>
              </a:rPr>
              <a:pPr>
                <a:defRPr/>
              </a:pPr>
              <a:t>247</a:t>
            </a:fld>
            <a:endParaRPr lang="en-US">
              <a:solidFill>
                <a:prstClr val="black">
                  <a:tint val="75000"/>
                </a:prstClr>
              </a:solidFill>
            </a:endParaRPr>
          </a:p>
        </p:txBody>
      </p:sp>
    </p:spTree>
    <p:extLst>
      <p:ext uri="{BB962C8B-B14F-4D97-AF65-F5344CB8AC3E}">
        <p14:creationId xmlns:p14="http://schemas.microsoft.com/office/powerpoint/2010/main" val="3267624764"/>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b="1" smtClean="0">
                <a:solidFill>
                  <a:srgbClr val="FF0000"/>
                </a:solidFill>
              </a:rPr>
              <a:t>Foreign Body Removal</a:t>
            </a:r>
            <a:r>
              <a:rPr lang="en-US" altLang="en-US" b="1" smtClean="0"/>
              <a:t>…</a:t>
            </a:r>
            <a:endParaRPr lang="en-US" altLang="en-US" smtClean="0"/>
          </a:p>
        </p:txBody>
      </p:sp>
      <p:sp>
        <p:nvSpPr>
          <p:cNvPr id="57347" name="Content Placeholder 2"/>
          <p:cNvSpPr>
            <a:spLocks noGrp="1"/>
          </p:cNvSpPr>
          <p:nvPr>
            <p:ph idx="1"/>
          </p:nvPr>
        </p:nvSpPr>
        <p:spPr/>
        <p:txBody>
          <a:bodyPr/>
          <a:lstStyle/>
          <a:p>
            <a:r>
              <a:rPr lang="en-US" altLang="en-US" smtClean="0"/>
              <a:t>Small and smooth objects inter in to the trachea and bronchi, if it is small enough to pass through the cord rarely cause </a:t>
            </a:r>
            <a:r>
              <a:rPr lang="en-US" altLang="en-US" smtClean="0">
                <a:solidFill>
                  <a:srgbClr val="FF0000"/>
                </a:solidFill>
              </a:rPr>
              <a:t>occlusion in the trachea 5 %.</a:t>
            </a:r>
          </a:p>
          <a:p>
            <a:r>
              <a:rPr lang="en-US" altLang="en-US" smtClean="0"/>
              <a:t>Foreign body in the airway-hyper inflation of lung by allowing air entry during inspiration and block during expiration</a:t>
            </a:r>
          </a:p>
          <a:p>
            <a:endParaRPr lang="en-US" altLang="en-US" smtClean="0"/>
          </a:p>
        </p:txBody>
      </p:sp>
      <p:sp>
        <p:nvSpPr>
          <p:cNvPr id="2" name="Slide Number Placeholder 1"/>
          <p:cNvSpPr>
            <a:spLocks noGrp="1"/>
          </p:cNvSpPr>
          <p:nvPr>
            <p:ph type="sldNum" sz="quarter" idx="12"/>
          </p:nvPr>
        </p:nvSpPr>
        <p:spPr/>
        <p:txBody>
          <a:bodyPr/>
          <a:lstStyle/>
          <a:p>
            <a:pPr>
              <a:defRPr/>
            </a:pPr>
            <a:fld id="{E0BA1E38-30DF-4A58-929B-F3633CB9E3E1}" type="slidenum">
              <a:rPr lang="en-US" smtClean="0">
                <a:solidFill>
                  <a:prstClr val="black">
                    <a:tint val="75000"/>
                  </a:prstClr>
                </a:solidFill>
              </a:rPr>
              <a:pPr>
                <a:defRPr/>
              </a:pPr>
              <a:t>248</a:t>
            </a:fld>
            <a:endParaRPr lang="en-US">
              <a:solidFill>
                <a:prstClr val="black">
                  <a:tint val="75000"/>
                </a:prstClr>
              </a:solidFill>
            </a:endParaRPr>
          </a:p>
        </p:txBody>
      </p:sp>
    </p:spTree>
    <p:extLst>
      <p:ext uri="{BB962C8B-B14F-4D97-AF65-F5344CB8AC3E}">
        <p14:creationId xmlns:p14="http://schemas.microsoft.com/office/powerpoint/2010/main" val="167725345"/>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b="1" smtClean="0">
                <a:solidFill>
                  <a:srgbClr val="FF0000"/>
                </a:solidFill>
              </a:rPr>
              <a:t>Foreign Body Removal…</a:t>
            </a:r>
            <a:endParaRPr lang="en-US" altLang="en-US" smtClean="0">
              <a:solidFill>
                <a:srgbClr val="FF0000"/>
              </a:solidFill>
            </a:endParaRPr>
          </a:p>
        </p:txBody>
      </p:sp>
      <p:sp>
        <p:nvSpPr>
          <p:cNvPr id="58371" name="Content Placeholder 2"/>
          <p:cNvSpPr>
            <a:spLocks noGrp="1"/>
          </p:cNvSpPr>
          <p:nvPr>
            <p:ph idx="1"/>
          </p:nvPr>
        </p:nvSpPr>
        <p:spPr>
          <a:xfrm>
            <a:off x="228600" y="1447800"/>
            <a:ext cx="8458200" cy="5181600"/>
          </a:xfrm>
        </p:spPr>
        <p:txBody>
          <a:bodyPr/>
          <a:lstStyle/>
          <a:p>
            <a:r>
              <a:rPr lang="en-US" altLang="en-US" smtClean="0"/>
              <a:t>Presentation usually with one or more of </a:t>
            </a:r>
          </a:p>
          <a:p>
            <a:pPr>
              <a:buFont typeface="Wingdings" pitchFamily="2" charset="2"/>
              <a:buChar char="Ø"/>
            </a:pPr>
            <a:r>
              <a:rPr lang="en-US" altLang="en-US" smtClean="0">
                <a:solidFill>
                  <a:srgbClr val="FF0000"/>
                </a:solidFill>
              </a:rPr>
              <a:t>Cough, cyanosis, choking,  wheezing or dyspnea</a:t>
            </a:r>
          </a:p>
          <a:p>
            <a:r>
              <a:rPr lang="en-US" altLang="en-US" smtClean="0"/>
              <a:t>Sometimes the aspiration goes unnoticed and the child presents with </a:t>
            </a:r>
            <a:r>
              <a:rPr lang="en-US" altLang="en-US" smtClean="0">
                <a:solidFill>
                  <a:srgbClr val="FF0000"/>
                </a:solidFill>
              </a:rPr>
              <a:t>fever, chest infection later after some days even months</a:t>
            </a:r>
          </a:p>
          <a:p>
            <a:pPr>
              <a:buFont typeface="Wingdings" pitchFamily="2" charset="2"/>
              <a:buChar char="Ø"/>
            </a:pPr>
            <a:r>
              <a:rPr lang="en-US" altLang="en-US" smtClean="0"/>
              <a:t>Signs may be </a:t>
            </a:r>
            <a:r>
              <a:rPr lang="en-US" altLang="en-US" smtClean="0">
                <a:solidFill>
                  <a:srgbClr val="FF0000"/>
                </a:solidFill>
              </a:rPr>
              <a:t>airway obstruction  wheeze and decreased air entry. </a:t>
            </a:r>
          </a:p>
        </p:txBody>
      </p:sp>
      <p:sp>
        <p:nvSpPr>
          <p:cNvPr id="2" name="Slide Number Placeholder 1"/>
          <p:cNvSpPr>
            <a:spLocks noGrp="1"/>
          </p:cNvSpPr>
          <p:nvPr>
            <p:ph type="sldNum" sz="quarter" idx="12"/>
          </p:nvPr>
        </p:nvSpPr>
        <p:spPr/>
        <p:txBody>
          <a:bodyPr/>
          <a:lstStyle/>
          <a:p>
            <a:pPr>
              <a:defRPr/>
            </a:pPr>
            <a:fld id="{84C55DD2-2048-44A6-A4DC-517A1EFB217C}" type="slidenum">
              <a:rPr lang="en-US" smtClean="0">
                <a:solidFill>
                  <a:prstClr val="black">
                    <a:tint val="75000"/>
                  </a:prstClr>
                </a:solidFill>
              </a:rPr>
              <a:pPr>
                <a:defRPr/>
              </a:pPr>
              <a:t>249</a:t>
            </a:fld>
            <a:endParaRPr lang="en-US">
              <a:solidFill>
                <a:prstClr val="black">
                  <a:tint val="75000"/>
                </a:prstClr>
              </a:solidFill>
            </a:endParaRPr>
          </a:p>
        </p:txBody>
      </p:sp>
    </p:spTree>
    <p:extLst>
      <p:ext uri="{BB962C8B-B14F-4D97-AF65-F5344CB8AC3E}">
        <p14:creationId xmlns:p14="http://schemas.microsoft.com/office/powerpoint/2010/main" val="34005200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cccc</a:t>
            </a:r>
            <a:r>
              <a:rPr lang="en-US" dirty="0" smtClean="0"/>
              <a:t>…</a:t>
            </a:r>
            <a:endParaRPr lang="en-US" dirty="0"/>
          </a:p>
        </p:txBody>
      </p:sp>
      <p:sp>
        <p:nvSpPr>
          <p:cNvPr id="3" name="Content Placeholder 2"/>
          <p:cNvSpPr>
            <a:spLocks noGrp="1"/>
          </p:cNvSpPr>
          <p:nvPr>
            <p:ph idx="1"/>
          </p:nvPr>
        </p:nvSpPr>
        <p:spPr/>
        <p:txBody>
          <a:bodyPr/>
          <a:lstStyle/>
          <a:p>
            <a:pPr lvl="0">
              <a:buClr>
                <a:srgbClr val="93A299"/>
              </a:buClr>
            </a:pPr>
            <a:r>
              <a:rPr lang="en-US" sz="2800" dirty="0">
                <a:solidFill>
                  <a:srgbClr val="292934"/>
                </a:solidFill>
              </a:rPr>
              <a:t>Patients are often </a:t>
            </a:r>
            <a:r>
              <a:rPr lang="en-US" sz="2800" dirty="0" err="1">
                <a:solidFill>
                  <a:srgbClr val="292934"/>
                </a:solidFill>
              </a:rPr>
              <a:t>extubated</a:t>
            </a:r>
            <a:r>
              <a:rPr lang="en-US" sz="2800" dirty="0">
                <a:solidFill>
                  <a:srgbClr val="292934"/>
                </a:solidFill>
              </a:rPr>
              <a:t> deep in order to prevent disruption of </a:t>
            </a:r>
            <a:r>
              <a:rPr lang="en-US" sz="2800" dirty="0" smtClean="0">
                <a:solidFill>
                  <a:srgbClr val="292934"/>
                </a:solidFill>
              </a:rPr>
              <a:t>repairs / TM </a:t>
            </a:r>
            <a:r>
              <a:rPr lang="en-US" sz="2800" dirty="0">
                <a:solidFill>
                  <a:srgbClr val="292934"/>
                </a:solidFill>
              </a:rPr>
              <a:t>graft displacement. </a:t>
            </a:r>
            <a:endParaRPr lang="en-US" sz="2800" dirty="0" smtClean="0">
              <a:solidFill>
                <a:srgbClr val="292934"/>
              </a:solidFill>
            </a:endParaRPr>
          </a:p>
          <a:p>
            <a:pPr lvl="0">
              <a:buClr>
                <a:srgbClr val="93A299"/>
              </a:buClr>
            </a:pPr>
            <a:r>
              <a:rPr lang="en-US" sz="2800" dirty="0" smtClean="0">
                <a:solidFill>
                  <a:srgbClr val="292934"/>
                </a:solidFill>
              </a:rPr>
              <a:t>The </a:t>
            </a:r>
            <a:r>
              <a:rPr lang="en-US" sz="2800" dirty="0">
                <a:solidFill>
                  <a:srgbClr val="292934"/>
                </a:solidFill>
              </a:rPr>
              <a:t>stomach should be decompressed prior to </a:t>
            </a:r>
            <a:r>
              <a:rPr lang="en-US" sz="2800" dirty="0" err="1">
                <a:solidFill>
                  <a:srgbClr val="292934"/>
                </a:solidFill>
              </a:rPr>
              <a:t>extubation</a:t>
            </a:r>
            <a:r>
              <a:rPr lang="en-US" sz="2800" dirty="0">
                <a:solidFill>
                  <a:srgbClr val="292934"/>
                </a:solidFill>
              </a:rPr>
              <a:t>, and </a:t>
            </a:r>
            <a:r>
              <a:rPr lang="en-US" sz="2800" dirty="0" err="1">
                <a:solidFill>
                  <a:srgbClr val="292934"/>
                </a:solidFill>
              </a:rPr>
              <a:t>antiemetics</a:t>
            </a:r>
            <a:r>
              <a:rPr lang="en-US" sz="2800" dirty="0">
                <a:solidFill>
                  <a:srgbClr val="292934"/>
                </a:solidFill>
              </a:rPr>
              <a:t> should be strongly considered</a:t>
            </a:r>
          </a:p>
          <a:p>
            <a:endParaRPr lang="en-US" dirty="0"/>
          </a:p>
        </p:txBody>
      </p:sp>
    </p:spTree>
    <p:extLst>
      <p:ext uri="{BB962C8B-B14F-4D97-AF65-F5344CB8AC3E}">
        <p14:creationId xmlns:p14="http://schemas.microsoft.com/office/powerpoint/2010/main" val="4034717598"/>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b="1" smtClean="0">
                <a:solidFill>
                  <a:srgbClr val="FF0000"/>
                </a:solidFill>
              </a:rPr>
              <a:t>Foreign Body Removal…</a:t>
            </a:r>
            <a:endParaRPr lang="en-US" altLang="en-US" smtClean="0">
              <a:solidFill>
                <a:srgbClr val="FF0000"/>
              </a:solidFill>
            </a:endParaRPr>
          </a:p>
        </p:txBody>
      </p:sp>
      <p:sp>
        <p:nvSpPr>
          <p:cNvPr id="59395" name="Content Placeholder 2"/>
          <p:cNvSpPr>
            <a:spLocks noGrp="1"/>
          </p:cNvSpPr>
          <p:nvPr>
            <p:ph idx="1"/>
          </p:nvPr>
        </p:nvSpPr>
        <p:spPr>
          <a:xfrm>
            <a:off x="457200" y="1371600"/>
            <a:ext cx="8229600" cy="5029200"/>
          </a:xfrm>
        </p:spPr>
        <p:txBody>
          <a:bodyPr/>
          <a:lstStyle/>
          <a:p>
            <a:r>
              <a:rPr lang="en-US" altLang="en-US" smtClean="0"/>
              <a:t>Chest x-ray may be normal, radio opaque foreign body will be seen other features include collapse of a </a:t>
            </a:r>
            <a:r>
              <a:rPr lang="en-US" altLang="en-US" smtClean="0">
                <a:solidFill>
                  <a:srgbClr val="FF0000"/>
                </a:solidFill>
              </a:rPr>
              <a:t>lobe or lung, mediastinal shift, pneumothorax</a:t>
            </a:r>
          </a:p>
          <a:p>
            <a:r>
              <a:rPr lang="en-US" altLang="en-US" smtClean="0"/>
              <a:t>Examination and </a:t>
            </a:r>
            <a:r>
              <a:rPr lang="en-US" altLang="en-US" smtClean="0">
                <a:solidFill>
                  <a:srgbClr val="FF0000"/>
                </a:solidFill>
              </a:rPr>
              <a:t>removal  under GA is always required including laryngoscopy</a:t>
            </a:r>
          </a:p>
          <a:p>
            <a:r>
              <a:rPr lang="en-US" altLang="en-US" smtClean="0"/>
              <a:t>Rigid esophagoscopy and rigid bronchoscopy</a:t>
            </a:r>
          </a:p>
          <a:p>
            <a:r>
              <a:rPr lang="en-US" altLang="en-US" smtClean="0"/>
              <a:t>After removal there may be laryngeal, subglotics and </a:t>
            </a:r>
            <a:r>
              <a:rPr lang="en-US" altLang="en-US" smtClean="0">
                <a:solidFill>
                  <a:srgbClr val="FF0000"/>
                </a:solidFill>
              </a:rPr>
              <a:t>tracheal mucosal edema.</a:t>
            </a:r>
          </a:p>
        </p:txBody>
      </p:sp>
      <p:sp>
        <p:nvSpPr>
          <p:cNvPr id="2" name="Slide Number Placeholder 1"/>
          <p:cNvSpPr>
            <a:spLocks noGrp="1"/>
          </p:cNvSpPr>
          <p:nvPr>
            <p:ph type="sldNum" sz="quarter" idx="12"/>
          </p:nvPr>
        </p:nvSpPr>
        <p:spPr/>
        <p:txBody>
          <a:bodyPr/>
          <a:lstStyle/>
          <a:p>
            <a:pPr>
              <a:defRPr/>
            </a:pPr>
            <a:fld id="{1ED3BC08-F3EB-4E32-9987-4E52AFC75D2A}" type="slidenum">
              <a:rPr lang="en-US" smtClean="0">
                <a:solidFill>
                  <a:prstClr val="black">
                    <a:tint val="75000"/>
                  </a:prstClr>
                </a:solidFill>
              </a:rPr>
              <a:pPr>
                <a:defRPr/>
              </a:pPr>
              <a:t>250</a:t>
            </a:fld>
            <a:endParaRPr lang="en-US">
              <a:solidFill>
                <a:prstClr val="black">
                  <a:tint val="75000"/>
                </a:prstClr>
              </a:solidFill>
            </a:endParaRPr>
          </a:p>
        </p:txBody>
      </p:sp>
    </p:spTree>
    <p:extLst>
      <p:ext uri="{BB962C8B-B14F-4D97-AF65-F5344CB8AC3E}">
        <p14:creationId xmlns:p14="http://schemas.microsoft.com/office/powerpoint/2010/main" val="1053844771"/>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altLang="en-US" smtClean="0">
                <a:solidFill>
                  <a:srgbClr val="FF0000"/>
                </a:solidFill>
              </a:rPr>
              <a:t>Preoperative Assessment </a:t>
            </a:r>
          </a:p>
        </p:txBody>
      </p:sp>
      <p:sp>
        <p:nvSpPr>
          <p:cNvPr id="60419" name="Content Placeholder 2"/>
          <p:cNvSpPr>
            <a:spLocks noGrp="1"/>
          </p:cNvSpPr>
          <p:nvPr>
            <p:ph idx="1"/>
          </p:nvPr>
        </p:nvSpPr>
        <p:spPr>
          <a:xfrm>
            <a:off x="457200" y="1371600"/>
            <a:ext cx="8229600" cy="4754563"/>
          </a:xfrm>
        </p:spPr>
        <p:txBody>
          <a:bodyPr/>
          <a:lstStyle/>
          <a:p>
            <a:r>
              <a:rPr lang="en-US" altLang="en-US" smtClean="0"/>
              <a:t>Assess severity and determine urgency</a:t>
            </a:r>
          </a:p>
          <a:p>
            <a:r>
              <a:rPr lang="en-US" altLang="en-US" smtClean="0"/>
              <a:t>If the obstruction is partial and less distress/obstruction </a:t>
            </a:r>
          </a:p>
          <a:p>
            <a:pPr>
              <a:buFont typeface="Wingdings" pitchFamily="2" charset="2"/>
              <a:buChar char="Ø"/>
            </a:pPr>
            <a:r>
              <a:rPr lang="en-US" altLang="en-US" smtClean="0"/>
              <a:t>Delay and optimize the patient with </a:t>
            </a:r>
            <a:r>
              <a:rPr lang="en-US" altLang="en-US" smtClean="0">
                <a:solidFill>
                  <a:srgbClr val="FF0000"/>
                </a:solidFill>
              </a:rPr>
              <a:t>fluid and fasting.</a:t>
            </a:r>
          </a:p>
          <a:p>
            <a:r>
              <a:rPr lang="en-US" altLang="en-US" smtClean="0">
                <a:solidFill>
                  <a:srgbClr val="FF0000"/>
                </a:solidFill>
              </a:rPr>
              <a:t>If hypoxia and obstruction is sever proceed surgery with RSI </a:t>
            </a:r>
          </a:p>
        </p:txBody>
      </p:sp>
      <p:sp>
        <p:nvSpPr>
          <p:cNvPr id="2" name="Slide Number Placeholder 1"/>
          <p:cNvSpPr>
            <a:spLocks noGrp="1"/>
          </p:cNvSpPr>
          <p:nvPr>
            <p:ph type="sldNum" sz="quarter" idx="12"/>
          </p:nvPr>
        </p:nvSpPr>
        <p:spPr/>
        <p:txBody>
          <a:bodyPr/>
          <a:lstStyle/>
          <a:p>
            <a:pPr>
              <a:defRPr/>
            </a:pPr>
            <a:fld id="{3B86840F-5714-4B5A-9C1B-6C13BAC971DB}" type="slidenum">
              <a:rPr lang="en-US" smtClean="0">
                <a:solidFill>
                  <a:prstClr val="black">
                    <a:tint val="75000"/>
                  </a:prstClr>
                </a:solidFill>
              </a:rPr>
              <a:pPr>
                <a:defRPr/>
              </a:pPr>
              <a:t>251</a:t>
            </a:fld>
            <a:endParaRPr lang="en-US">
              <a:solidFill>
                <a:prstClr val="black">
                  <a:tint val="75000"/>
                </a:prstClr>
              </a:solidFill>
            </a:endParaRPr>
          </a:p>
        </p:txBody>
      </p:sp>
    </p:spTree>
    <p:extLst>
      <p:ext uri="{BB962C8B-B14F-4D97-AF65-F5344CB8AC3E}">
        <p14:creationId xmlns:p14="http://schemas.microsoft.com/office/powerpoint/2010/main" val="335125048"/>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altLang="en-US" smtClean="0">
                <a:solidFill>
                  <a:srgbClr val="FF0000"/>
                </a:solidFill>
              </a:rPr>
              <a:t>Anesthetic management</a:t>
            </a:r>
          </a:p>
        </p:txBody>
      </p:sp>
      <p:sp>
        <p:nvSpPr>
          <p:cNvPr id="3" name="Content Placeholder 2"/>
          <p:cNvSpPr>
            <a:spLocks noGrp="1"/>
          </p:cNvSpPr>
          <p:nvPr>
            <p:ph idx="1"/>
          </p:nvPr>
        </p:nvSpPr>
        <p:spPr>
          <a:xfrm>
            <a:off x="228600" y="1371600"/>
            <a:ext cx="8458200" cy="5334000"/>
          </a:xfrm>
        </p:spPr>
        <p:txBody>
          <a:bodyPr>
            <a:normAutofit fontScale="92500" lnSpcReduction="20000"/>
          </a:bodyPr>
          <a:lstStyle/>
          <a:p>
            <a:pPr>
              <a:defRPr/>
            </a:pPr>
            <a:r>
              <a:rPr lang="en-US" dirty="0" smtClean="0">
                <a:solidFill>
                  <a:srgbClr val="FF0000"/>
                </a:solidFill>
              </a:rPr>
              <a:t>Avoid sedative premedication</a:t>
            </a:r>
          </a:p>
          <a:p>
            <a:pPr>
              <a:defRPr/>
            </a:pPr>
            <a:r>
              <a:rPr lang="en-US" dirty="0" smtClean="0"/>
              <a:t>Maintain patent airway while keeping spontaneous ventilation</a:t>
            </a:r>
          </a:p>
          <a:p>
            <a:pPr>
              <a:defRPr/>
            </a:pPr>
            <a:r>
              <a:rPr lang="en-US" dirty="0" smtClean="0"/>
              <a:t>Inhalational induction with </a:t>
            </a:r>
            <a:r>
              <a:rPr lang="en-US" dirty="0" smtClean="0">
                <a:solidFill>
                  <a:srgbClr val="FF0000"/>
                </a:solidFill>
              </a:rPr>
              <a:t>halothane or sevoflurane in 100% oxygen</a:t>
            </a:r>
            <a:r>
              <a:rPr lang="en-US" dirty="0" smtClean="0"/>
              <a:t>, induction may be slower than normal do </a:t>
            </a:r>
            <a:r>
              <a:rPr lang="en-US" dirty="0" smtClean="0">
                <a:solidFill>
                  <a:srgbClr val="FF0000"/>
                </a:solidFill>
              </a:rPr>
              <a:t>to obstruction-use CPAP to reduce obstruction.</a:t>
            </a:r>
          </a:p>
          <a:p>
            <a:pPr>
              <a:defRPr/>
            </a:pPr>
            <a:r>
              <a:rPr lang="en-US" dirty="0" smtClean="0"/>
              <a:t>Open Iv and give </a:t>
            </a:r>
            <a:r>
              <a:rPr lang="en-US" dirty="0" smtClean="0">
                <a:solidFill>
                  <a:srgbClr val="FF0000"/>
                </a:solidFill>
              </a:rPr>
              <a:t>atropine to prevent Bradycardia </a:t>
            </a:r>
            <a:r>
              <a:rPr lang="en-US" b="1" dirty="0" smtClean="0">
                <a:solidFill>
                  <a:srgbClr val="FF0000"/>
                </a:solidFill>
              </a:rPr>
              <a:t>from instrumentation and halothane and dry </a:t>
            </a:r>
            <a:r>
              <a:rPr lang="en-US" dirty="0" smtClean="0">
                <a:solidFill>
                  <a:srgbClr val="FF0000"/>
                </a:solidFill>
              </a:rPr>
              <a:t>secretions</a:t>
            </a:r>
          </a:p>
          <a:p>
            <a:pPr>
              <a:defRPr/>
            </a:pPr>
            <a:r>
              <a:rPr lang="en-US" dirty="0" smtClean="0"/>
              <a:t>Iv induction is also possible in older </a:t>
            </a:r>
            <a:r>
              <a:rPr lang="en-US" dirty="0" smtClean="0">
                <a:solidFill>
                  <a:srgbClr val="FF0000"/>
                </a:solidFill>
              </a:rPr>
              <a:t>children with IV in place </a:t>
            </a:r>
          </a:p>
          <a:p>
            <a:pPr>
              <a:defRPr/>
            </a:pPr>
            <a:endParaRPr lang="en-US" dirty="0"/>
          </a:p>
        </p:txBody>
      </p:sp>
      <p:sp>
        <p:nvSpPr>
          <p:cNvPr id="2" name="Slide Number Placeholder 1"/>
          <p:cNvSpPr>
            <a:spLocks noGrp="1"/>
          </p:cNvSpPr>
          <p:nvPr>
            <p:ph type="sldNum" sz="quarter" idx="12"/>
          </p:nvPr>
        </p:nvSpPr>
        <p:spPr/>
        <p:txBody>
          <a:bodyPr/>
          <a:lstStyle/>
          <a:p>
            <a:pPr>
              <a:defRPr/>
            </a:pPr>
            <a:fld id="{0E2CB388-B4A7-4645-94AF-37C713E6A484}" type="slidenum">
              <a:rPr lang="en-US" smtClean="0">
                <a:solidFill>
                  <a:prstClr val="black">
                    <a:tint val="75000"/>
                  </a:prstClr>
                </a:solidFill>
              </a:rPr>
              <a:pPr>
                <a:defRPr/>
              </a:pPr>
              <a:t>252</a:t>
            </a:fld>
            <a:endParaRPr lang="en-US">
              <a:solidFill>
                <a:prstClr val="black">
                  <a:tint val="75000"/>
                </a:prstClr>
              </a:solidFill>
            </a:endParaRPr>
          </a:p>
        </p:txBody>
      </p:sp>
    </p:spTree>
    <p:extLst>
      <p:ext uri="{BB962C8B-B14F-4D97-AF65-F5344CB8AC3E}">
        <p14:creationId xmlns:p14="http://schemas.microsoft.com/office/powerpoint/2010/main" val="2020828164"/>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altLang="en-US" smtClean="0">
                <a:solidFill>
                  <a:srgbClr val="FF0000"/>
                </a:solidFill>
              </a:rPr>
              <a:t>Anesthetic management…</a:t>
            </a:r>
          </a:p>
        </p:txBody>
      </p:sp>
      <p:sp>
        <p:nvSpPr>
          <p:cNvPr id="62467" name="Content Placeholder 2"/>
          <p:cNvSpPr>
            <a:spLocks noGrp="1"/>
          </p:cNvSpPr>
          <p:nvPr>
            <p:ph idx="1"/>
          </p:nvPr>
        </p:nvSpPr>
        <p:spPr/>
        <p:txBody>
          <a:bodyPr/>
          <a:lstStyle/>
          <a:p>
            <a:r>
              <a:rPr lang="en-US" altLang="en-US" smtClean="0"/>
              <a:t>Apply </a:t>
            </a:r>
            <a:r>
              <a:rPr lang="en-US" altLang="en-US" smtClean="0">
                <a:solidFill>
                  <a:srgbClr val="FF0000"/>
                </a:solidFill>
              </a:rPr>
              <a:t>spray lidocaine </a:t>
            </a:r>
            <a:r>
              <a:rPr lang="en-US" altLang="en-US" smtClean="0"/>
              <a:t>in the vocal cord area </a:t>
            </a:r>
            <a:r>
              <a:rPr lang="en-US" altLang="en-US" smtClean="0">
                <a:solidFill>
                  <a:srgbClr val="FF0000"/>
                </a:solidFill>
              </a:rPr>
              <a:t>4mg/kg  to blunt the larynx and perform laryngoscopy or bronchoscopy.</a:t>
            </a:r>
          </a:p>
          <a:p>
            <a:r>
              <a:rPr lang="en-US" altLang="en-US" smtClean="0"/>
              <a:t>Dense </a:t>
            </a:r>
            <a:r>
              <a:rPr lang="en-US" altLang="en-US" b="1" smtClean="0"/>
              <a:t>topical anesthesia </a:t>
            </a:r>
            <a:r>
              <a:rPr lang="en-US" altLang="en-US" smtClean="0"/>
              <a:t>is vital to </a:t>
            </a:r>
            <a:r>
              <a:rPr lang="en-US" altLang="en-US" smtClean="0">
                <a:solidFill>
                  <a:srgbClr val="FF0000"/>
                </a:solidFill>
              </a:rPr>
              <a:t>prevent coughing and breath holding during </a:t>
            </a:r>
            <a:r>
              <a:rPr lang="en-US" altLang="en-US" smtClean="0"/>
              <a:t>the procedure</a:t>
            </a:r>
          </a:p>
          <a:p>
            <a:r>
              <a:rPr lang="en-US" altLang="en-US" smtClean="0"/>
              <a:t>Supine position with support from the scapula to extent the neck</a:t>
            </a:r>
          </a:p>
        </p:txBody>
      </p:sp>
      <p:sp>
        <p:nvSpPr>
          <p:cNvPr id="2" name="Slide Number Placeholder 1"/>
          <p:cNvSpPr>
            <a:spLocks noGrp="1"/>
          </p:cNvSpPr>
          <p:nvPr>
            <p:ph type="sldNum" sz="quarter" idx="12"/>
          </p:nvPr>
        </p:nvSpPr>
        <p:spPr/>
        <p:txBody>
          <a:bodyPr/>
          <a:lstStyle/>
          <a:p>
            <a:pPr>
              <a:defRPr/>
            </a:pPr>
            <a:fld id="{DA8FB923-A10F-4D5E-8411-CCC2EE7C80A6}" type="slidenum">
              <a:rPr lang="en-US" smtClean="0">
                <a:solidFill>
                  <a:prstClr val="black">
                    <a:tint val="75000"/>
                  </a:prstClr>
                </a:solidFill>
              </a:rPr>
              <a:pPr>
                <a:defRPr/>
              </a:pPr>
              <a:t>253</a:t>
            </a:fld>
            <a:endParaRPr lang="en-US">
              <a:solidFill>
                <a:prstClr val="black">
                  <a:tint val="75000"/>
                </a:prstClr>
              </a:solidFill>
            </a:endParaRPr>
          </a:p>
        </p:txBody>
      </p:sp>
    </p:spTree>
    <p:extLst>
      <p:ext uri="{BB962C8B-B14F-4D97-AF65-F5344CB8AC3E}">
        <p14:creationId xmlns:p14="http://schemas.microsoft.com/office/powerpoint/2010/main" val="993971154"/>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smtClean="0">
                <a:solidFill>
                  <a:srgbClr val="FF0000"/>
                </a:solidFill>
              </a:rPr>
              <a:t>Anesthetic management</a:t>
            </a:r>
            <a:r>
              <a:rPr lang="en-US" altLang="en-US" smtClean="0"/>
              <a:t>…</a:t>
            </a:r>
          </a:p>
        </p:txBody>
      </p:sp>
      <p:sp>
        <p:nvSpPr>
          <p:cNvPr id="3" name="Content Placeholder 2"/>
          <p:cNvSpPr>
            <a:spLocks noGrp="1"/>
          </p:cNvSpPr>
          <p:nvPr>
            <p:ph idx="1"/>
          </p:nvPr>
        </p:nvSpPr>
        <p:spPr>
          <a:xfrm>
            <a:off x="457200" y="1600200"/>
            <a:ext cx="8229600" cy="4953000"/>
          </a:xfrm>
        </p:spPr>
        <p:txBody>
          <a:bodyPr>
            <a:normAutofit fontScale="92500" lnSpcReduction="20000"/>
          </a:bodyPr>
          <a:lstStyle/>
          <a:p>
            <a:pPr>
              <a:defRPr/>
            </a:pPr>
            <a:r>
              <a:rPr lang="en-US" dirty="0" smtClean="0"/>
              <a:t>Maintenance- </a:t>
            </a:r>
            <a:r>
              <a:rPr lang="en-US" dirty="0" smtClean="0">
                <a:solidFill>
                  <a:srgbClr val="FF0000"/>
                </a:solidFill>
              </a:rPr>
              <a:t>inhalational with oxygen</a:t>
            </a:r>
          </a:p>
          <a:p>
            <a:pPr>
              <a:defRPr/>
            </a:pPr>
            <a:r>
              <a:rPr lang="en-US" dirty="0" smtClean="0"/>
              <a:t>Spontaneous ventilation is preferred but if the child hypo ventilates and hypoxic gentle </a:t>
            </a:r>
            <a:r>
              <a:rPr lang="en-US" dirty="0" smtClean="0">
                <a:solidFill>
                  <a:srgbClr val="FF0000"/>
                </a:solidFill>
              </a:rPr>
              <a:t>assisted ventilation is needed.</a:t>
            </a:r>
          </a:p>
          <a:p>
            <a:pPr>
              <a:defRPr/>
            </a:pPr>
            <a:r>
              <a:rPr lang="en-US" dirty="0" smtClean="0"/>
              <a:t>Some time </a:t>
            </a:r>
            <a:r>
              <a:rPr lang="en-US" b="1" dirty="0" smtClean="0">
                <a:solidFill>
                  <a:srgbClr val="FF0000"/>
                </a:solidFill>
              </a:rPr>
              <a:t>interrupted ventilation </a:t>
            </a:r>
            <a:r>
              <a:rPr lang="en-US" dirty="0" smtClean="0"/>
              <a:t>is used if work of breathing increased excessively due to </a:t>
            </a:r>
            <a:r>
              <a:rPr lang="en-US" dirty="0" smtClean="0">
                <a:solidFill>
                  <a:srgbClr val="FF0000"/>
                </a:solidFill>
              </a:rPr>
              <a:t>narrow airway</a:t>
            </a:r>
          </a:p>
          <a:p>
            <a:pPr>
              <a:defRPr/>
            </a:pPr>
            <a:r>
              <a:rPr lang="en-US" dirty="0" smtClean="0"/>
              <a:t>Once the object is removed then </a:t>
            </a:r>
            <a:r>
              <a:rPr lang="en-US" dirty="0" smtClean="0">
                <a:solidFill>
                  <a:srgbClr val="FF0000"/>
                </a:solidFill>
              </a:rPr>
              <a:t>intubate the trachea with smaller ETT till the patient emerges and extubate awake.</a:t>
            </a:r>
          </a:p>
          <a:p>
            <a:pPr>
              <a:defRPr/>
            </a:pPr>
            <a:r>
              <a:rPr lang="en-US" dirty="0" smtClean="0"/>
              <a:t>Dexametasone 250ug/kg IV is often required to reduce  </a:t>
            </a:r>
            <a:r>
              <a:rPr lang="en-US" dirty="0" smtClean="0">
                <a:solidFill>
                  <a:srgbClr val="FF0000"/>
                </a:solidFill>
              </a:rPr>
              <a:t>edema and swelling </a:t>
            </a:r>
            <a:endParaRPr lang="en-US" dirty="0">
              <a:solidFill>
                <a:srgbClr val="FF0000"/>
              </a:solidFill>
            </a:endParaRPr>
          </a:p>
        </p:txBody>
      </p:sp>
      <p:sp>
        <p:nvSpPr>
          <p:cNvPr id="2" name="Slide Number Placeholder 1"/>
          <p:cNvSpPr>
            <a:spLocks noGrp="1"/>
          </p:cNvSpPr>
          <p:nvPr>
            <p:ph type="sldNum" sz="quarter" idx="12"/>
          </p:nvPr>
        </p:nvSpPr>
        <p:spPr/>
        <p:txBody>
          <a:bodyPr/>
          <a:lstStyle/>
          <a:p>
            <a:pPr>
              <a:defRPr/>
            </a:pPr>
            <a:fld id="{F1DDC00F-5BB4-4EE1-96D5-1AE83EF35526}" type="slidenum">
              <a:rPr lang="en-US" smtClean="0">
                <a:solidFill>
                  <a:prstClr val="black">
                    <a:tint val="75000"/>
                  </a:prstClr>
                </a:solidFill>
              </a:rPr>
              <a:pPr>
                <a:defRPr/>
              </a:pPr>
              <a:t>254</a:t>
            </a:fld>
            <a:endParaRPr lang="en-US">
              <a:solidFill>
                <a:prstClr val="black">
                  <a:tint val="75000"/>
                </a:prstClr>
              </a:solidFill>
            </a:endParaRPr>
          </a:p>
        </p:txBody>
      </p:sp>
    </p:spTree>
    <p:extLst>
      <p:ext uri="{BB962C8B-B14F-4D97-AF65-F5344CB8AC3E}">
        <p14:creationId xmlns:p14="http://schemas.microsoft.com/office/powerpoint/2010/main" val="1629235296"/>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smtClean="0">
                <a:solidFill>
                  <a:srgbClr val="FF0000"/>
                </a:solidFill>
              </a:rPr>
              <a:t>Anesthetic management</a:t>
            </a:r>
            <a:r>
              <a:rPr lang="en-US" altLang="en-US" smtClean="0"/>
              <a:t>…</a:t>
            </a:r>
          </a:p>
        </p:txBody>
      </p:sp>
      <p:sp>
        <p:nvSpPr>
          <p:cNvPr id="64515" name="Content Placeholder 2"/>
          <p:cNvSpPr>
            <a:spLocks noGrp="1"/>
          </p:cNvSpPr>
          <p:nvPr>
            <p:ph idx="1"/>
          </p:nvPr>
        </p:nvSpPr>
        <p:spPr/>
        <p:txBody>
          <a:bodyPr/>
          <a:lstStyle/>
          <a:p>
            <a:r>
              <a:rPr lang="en-US" altLang="en-US" smtClean="0"/>
              <a:t>If the child has evidence of significant edema </a:t>
            </a:r>
          </a:p>
          <a:p>
            <a:pPr>
              <a:buFont typeface="Wingdings" pitchFamily="2" charset="2"/>
              <a:buChar char="Ø"/>
            </a:pPr>
            <a:r>
              <a:rPr lang="en-US" altLang="en-US" smtClean="0"/>
              <a:t>With the symptoms of </a:t>
            </a:r>
            <a:r>
              <a:rPr lang="en-US" altLang="en-US" smtClean="0">
                <a:solidFill>
                  <a:srgbClr val="FF0000"/>
                </a:solidFill>
              </a:rPr>
              <a:t>stridor, use of accessory muscle hypoxia requiring oxygen </a:t>
            </a:r>
          </a:p>
          <a:p>
            <a:pPr>
              <a:buFont typeface="Wingdings" pitchFamily="2" charset="2"/>
              <a:buChar char="q"/>
            </a:pPr>
            <a:r>
              <a:rPr lang="en-US" altLang="en-US" smtClean="0"/>
              <a:t>The child should remain intubated and admitted in the </a:t>
            </a:r>
            <a:r>
              <a:rPr lang="en-US" altLang="en-US" b="1" smtClean="0"/>
              <a:t>ICU/ PACU</a:t>
            </a:r>
          </a:p>
        </p:txBody>
      </p:sp>
      <p:sp>
        <p:nvSpPr>
          <p:cNvPr id="2" name="Slide Number Placeholder 1"/>
          <p:cNvSpPr>
            <a:spLocks noGrp="1"/>
          </p:cNvSpPr>
          <p:nvPr>
            <p:ph type="sldNum" sz="quarter" idx="12"/>
          </p:nvPr>
        </p:nvSpPr>
        <p:spPr/>
        <p:txBody>
          <a:bodyPr/>
          <a:lstStyle/>
          <a:p>
            <a:pPr>
              <a:defRPr/>
            </a:pPr>
            <a:fld id="{5A4BA2E0-1F75-46B7-9423-3C8D56C79958}" type="slidenum">
              <a:rPr lang="en-US" smtClean="0">
                <a:solidFill>
                  <a:prstClr val="black">
                    <a:tint val="75000"/>
                  </a:prstClr>
                </a:solidFill>
              </a:rPr>
              <a:pPr>
                <a:defRPr/>
              </a:pPr>
              <a:t>255</a:t>
            </a:fld>
            <a:endParaRPr lang="en-US">
              <a:solidFill>
                <a:prstClr val="black">
                  <a:tint val="75000"/>
                </a:prstClr>
              </a:solidFill>
            </a:endParaRPr>
          </a:p>
        </p:txBody>
      </p:sp>
    </p:spTree>
    <p:extLst>
      <p:ext uri="{BB962C8B-B14F-4D97-AF65-F5344CB8AC3E}">
        <p14:creationId xmlns:p14="http://schemas.microsoft.com/office/powerpoint/2010/main" val="3515406857"/>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ltLang="en-US" smtClean="0"/>
              <a:t>Diagrammatic view of </a:t>
            </a:r>
          </a:p>
        </p:txBody>
      </p:sp>
      <p:pic>
        <p:nvPicPr>
          <p:cNvPr id="6553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295400"/>
            <a:ext cx="8458200" cy="4419600"/>
          </a:xfrm>
        </p:spPr>
      </p:pic>
      <p:sp>
        <p:nvSpPr>
          <p:cNvPr id="65540" name="Rectangle 4"/>
          <p:cNvSpPr>
            <a:spLocks noChangeArrowheads="1"/>
          </p:cNvSpPr>
          <p:nvPr/>
        </p:nvSpPr>
        <p:spPr bwMode="auto">
          <a:xfrm>
            <a:off x="990600" y="5867400"/>
            <a:ext cx="716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altLang="en-US" sz="2400" b="1" smtClean="0">
                <a:solidFill>
                  <a:prstClr val="black"/>
                </a:solidFill>
                <a:latin typeface="Arial" charset="0"/>
                <a:cs typeface="Arial" charset="0"/>
              </a:rPr>
              <a:t>Ventilating Bronchoscope, Optical Telescope, and Foreign Body Grasper</a:t>
            </a:r>
            <a:endParaRPr lang="en-US" altLang="en-US" sz="2400" smtClean="0">
              <a:solidFill>
                <a:prstClr val="black"/>
              </a:solidFill>
              <a:latin typeface="Arial" charset="0"/>
              <a:cs typeface="Arial" charset="0"/>
            </a:endParaRPr>
          </a:p>
        </p:txBody>
      </p:sp>
      <p:sp>
        <p:nvSpPr>
          <p:cNvPr id="2" name="Slide Number Placeholder 1"/>
          <p:cNvSpPr>
            <a:spLocks noGrp="1"/>
          </p:cNvSpPr>
          <p:nvPr>
            <p:ph type="sldNum" sz="quarter" idx="12"/>
          </p:nvPr>
        </p:nvSpPr>
        <p:spPr/>
        <p:txBody>
          <a:bodyPr/>
          <a:lstStyle/>
          <a:p>
            <a:pPr>
              <a:defRPr/>
            </a:pPr>
            <a:fld id="{4709E844-654D-4A6D-B887-B67A93A3CB6F}" type="slidenum">
              <a:rPr lang="en-US" smtClean="0">
                <a:solidFill>
                  <a:prstClr val="black">
                    <a:tint val="75000"/>
                  </a:prstClr>
                </a:solidFill>
              </a:rPr>
              <a:pPr>
                <a:defRPr/>
              </a:pPr>
              <a:t>256</a:t>
            </a:fld>
            <a:endParaRPr lang="en-US">
              <a:solidFill>
                <a:prstClr val="black">
                  <a:tint val="75000"/>
                </a:prstClr>
              </a:solidFill>
            </a:endParaRPr>
          </a:p>
        </p:txBody>
      </p:sp>
    </p:spTree>
    <p:extLst>
      <p:ext uri="{BB962C8B-B14F-4D97-AF65-F5344CB8AC3E}">
        <p14:creationId xmlns:p14="http://schemas.microsoft.com/office/powerpoint/2010/main" val="1893851213"/>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smtClean="0">
                <a:solidFill>
                  <a:srgbClr val="FF0000"/>
                </a:solidFill>
              </a:rPr>
              <a:t>Post operative care</a:t>
            </a:r>
          </a:p>
        </p:txBody>
      </p:sp>
      <p:sp>
        <p:nvSpPr>
          <p:cNvPr id="66563" name="Content Placeholder 2"/>
          <p:cNvSpPr>
            <a:spLocks noGrp="1"/>
          </p:cNvSpPr>
          <p:nvPr>
            <p:ph idx="1"/>
          </p:nvPr>
        </p:nvSpPr>
        <p:spPr>
          <a:xfrm>
            <a:off x="457200" y="1447800"/>
            <a:ext cx="8229600" cy="4678363"/>
          </a:xfrm>
        </p:spPr>
        <p:txBody>
          <a:bodyPr/>
          <a:lstStyle/>
          <a:p>
            <a:r>
              <a:rPr lang="en-US" altLang="en-US" smtClean="0"/>
              <a:t>Most patient admitted to PACU/ICU if there is stridor</a:t>
            </a:r>
          </a:p>
          <a:p>
            <a:r>
              <a:rPr lang="en-US" altLang="en-US" smtClean="0">
                <a:solidFill>
                  <a:srgbClr val="FF0000"/>
                </a:solidFill>
              </a:rPr>
              <a:t>Nebulized adrenaline 400ug/kg of 1:1000 will </a:t>
            </a:r>
            <a:r>
              <a:rPr lang="en-US" altLang="en-US" smtClean="0"/>
              <a:t>relive stridor caused by </a:t>
            </a:r>
            <a:r>
              <a:rPr lang="en-US" altLang="en-US" smtClean="0">
                <a:solidFill>
                  <a:srgbClr val="FF0000"/>
                </a:solidFill>
              </a:rPr>
              <a:t>mucosal edema but effect is short lived (repeat 2-3 hrs</a:t>
            </a:r>
            <a:r>
              <a:rPr lang="en-US" altLang="en-US" smtClean="0"/>
              <a:t>)</a:t>
            </a:r>
          </a:p>
          <a:p>
            <a:r>
              <a:rPr lang="en-US" altLang="en-US" smtClean="0"/>
              <a:t>Dexamethasone can be continued 100ug/kg IV </a:t>
            </a:r>
            <a:r>
              <a:rPr lang="en-US" altLang="en-US" b="1" smtClean="0">
                <a:solidFill>
                  <a:srgbClr val="FF0000"/>
                </a:solidFill>
              </a:rPr>
              <a:t>6hrly  for 24 hr</a:t>
            </a:r>
          </a:p>
          <a:p>
            <a:r>
              <a:rPr lang="en-US" altLang="en-US" smtClean="0"/>
              <a:t>Fluid until oral intake</a:t>
            </a:r>
          </a:p>
          <a:p>
            <a:endParaRPr lang="en-US" altLang="en-US" smtClean="0"/>
          </a:p>
        </p:txBody>
      </p:sp>
      <p:sp>
        <p:nvSpPr>
          <p:cNvPr id="2" name="Slide Number Placeholder 1"/>
          <p:cNvSpPr>
            <a:spLocks noGrp="1"/>
          </p:cNvSpPr>
          <p:nvPr>
            <p:ph type="sldNum" sz="quarter" idx="12"/>
          </p:nvPr>
        </p:nvSpPr>
        <p:spPr/>
        <p:txBody>
          <a:bodyPr/>
          <a:lstStyle/>
          <a:p>
            <a:pPr>
              <a:defRPr/>
            </a:pPr>
            <a:fld id="{C14E765C-979D-4B5C-9434-EF6EF9372FA3}" type="slidenum">
              <a:rPr lang="en-US" smtClean="0">
                <a:solidFill>
                  <a:prstClr val="black">
                    <a:tint val="75000"/>
                  </a:prstClr>
                </a:solidFill>
              </a:rPr>
              <a:pPr>
                <a:defRPr/>
              </a:pPr>
              <a:t>257</a:t>
            </a:fld>
            <a:endParaRPr lang="en-US">
              <a:solidFill>
                <a:prstClr val="black">
                  <a:tint val="75000"/>
                </a:prstClr>
              </a:solidFill>
            </a:endParaRPr>
          </a:p>
        </p:txBody>
      </p:sp>
    </p:spTree>
    <p:extLst>
      <p:ext uri="{BB962C8B-B14F-4D97-AF65-F5344CB8AC3E}">
        <p14:creationId xmlns:p14="http://schemas.microsoft.com/office/powerpoint/2010/main" val="456235228"/>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smtClean="0">
                <a:solidFill>
                  <a:srgbClr val="FF0000"/>
                </a:solidFill>
              </a:rPr>
              <a:t>Post operative care…</a:t>
            </a:r>
          </a:p>
        </p:txBody>
      </p:sp>
      <p:sp>
        <p:nvSpPr>
          <p:cNvPr id="67587" name="Content Placeholder 2"/>
          <p:cNvSpPr>
            <a:spLocks noGrp="1"/>
          </p:cNvSpPr>
          <p:nvPr>
            <p:ph idx="1"/>
          </p:nvPr>
        </p:nvSpPr>
        <p:spPr>
          <a:xfrm>
            <a:off x="457200" y="1371600"/>
            <a:ext cx="8229600" cy="4754563"/>
          </a:xfrm>
        </p:spPr>
        <p:txBody>
          <a:bodyPr/>
          <a:lstStyle/>
          <a:p>
            <a:r>
              <a:rPr lang="en-US" altLang="en-US" smtClean="0">
                <a:solidFill>
                  <a:srgbClr val="FF0000"/>
                </a:solidFill>
              </a:rPr>
              <a:t>Paracetamol and NSAID analgesia</a:t>
            </a:r>
          </a:p>
          <a:p>
            <a:r>
              <a:rPr lang="en-US" altLang="en-US" smtClean="0"/>
              <a:t>Antibiotics if indicated for infection for late presentation</a:t>
            </a:r>
          </a:p>
          <a:p>
            <a:r>
              <a:rPr lang="en-US" altLang="en-US" smtClean="0"/>
              <a:t>Chest X-ray- </a:t>
            </a:r>
            <a:r>
              <a:rPr lang="en-US" altLang="en-US" smtClean="0">
                <a:solidFill>
                  <a:srgbClr val="FF0000"/>
                </a:solidFill>
              </a:rPr>
              <a:t>risk of esophageal perforation with rigid bronchoscope</a:t>
            </a:r>
          </a:p>
          <a:p>
            <a:r>
              <a:rPr lang="en-US" altLang="en-US" smtClean="0"/>
              <a:t>Indications </a:t>
            </a:r>
            <a:r>
              <a:rPr lang="en-US" altLang="en-US" smtClean="0">
                <a:solidFill>
                  <a:srgbClr val="FF0000"/>
                </a:solidFill>
              </a:rPr>
              <a:t>are pain, tachycardia pneumomediastinum on chest x-ray.</a:t>
            </a:r>
          </a:p>
          <a:p>
            <a:endParaRPr lang="en-US" altLang="en-US" smtClean="0">
              <a:solidFill>
                <a:srgbClr val="FF0000"/>
              </a:solidFill>
            </a:endParaRPr>
          </a:p>
        </p:txBody>
      </p:sp>
      <p:sp>
        <p:nvSpPr>
          <p:cNvPr id="2" name="Slide Number Placeholder 1"/>
          <p:cNvSpPr>
            <a:spLocks noGrp="1"/>
          </p:cNvSpPr>
          <p:nvPr>
            <p:ph type="sldNum" sz="quarter" idx="12"/>
          </p:nvPr>
        </p:nvSpPr>
        <p:spPr/>
        <p:txBody>
          <a:bodyPr/>
          <a:lstStyle/>
          <a:p>
            <a:pPr>
              <a:defRPr/>
            </a:pPr>
            <a:fld id="{43310D6A-56B9-4A53-9493-DD26DBFF3368}" type="slidenum">
              <a:rPr lang="en-US" smtClean="0">
                <a:solidFill>
                  <a:prstClr val="black">
                    <a:tint val="75000"/>
                  </a:prstClr>
                </a:solidFill>
              </a:rPr>
              <a:pPr>
                <a:defRPr/>
              </a:pPr>
              <a:t>258</a:t>
            </a:fld>
            <a:endParaRPr lang="en-US">
              <a:solidFill>
                <a:prstClr val="black">
                  <a:tint val="75000"/>
                </a:prstClr>
              </a:solidFill>
            </a:endParaRPr>
          </a:p>
        </p:txBody>
      </p:sp>
    </p:spTree>
    <p:extLst>
      <p:ext uri="{BB962C8B-B14F-4D97-AF65-F5344CB8AC3E}">
        <p14:creationId xmlns:p14="http://schemas.microsoft.com/office/powerpoint/2010/main" val="1629103466"/>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i="1" dirty="0">
                <a:solidFill>
                  <a:srgbClr val="FF0000"/>
                </a:solidFill>
              </a:rPr>
              <a:t>4</a:t>
            </a:r>
            <a:r>
              <a:rPr lang="en-US" b="1" i="1" dirty="0" smtClean="0">
                <a:solidFill>
                  <a:srgbClr val="FF0000"/>
                </a:solidFill>
              </a:rPr>
              <a:t>.Epiglottises</a:t>
            </a:r>
            <a:br>
              <a:rPr lang="en-US" b="1" i="1" dirty="0" smtClean="0">
                <a:solidFill>
                  <a:srgbClr val="FF0000"/>
                </a:solidFill>
              </a:rPr>
            </a:br>
            <a:endParaRPr lang="en-US" b="1" i="1" dirty="0" smtClean="0">
              <a:solidFill>
                <a:srgbClr val="FF0000"/>
              </a:solidFill>
            </a:endParaRPr>
          </a:p>
        </p:txBody>
      </p:sp>
      <p:sp>
        <p:nvSpPr>
          <p:cNvPr id="68611" name="Content Placeholder 2"/>
          <p:cNvSpPr>
            <a:spLocks noGrp="1"/>
          </p:cNvSpPr>
          <p:nvPr>
            <p:ph idx="1"/>
          </p:nvPr>
        </p:nvSpPr>
        <p:spPr>
          <a:xfrm>
            <a:off x="152400" y="1295400"/>
            <a:ext cx="8839200" cy="5181600"/>
          </a:xfrm>
        </p:spPr>
        <p:txBody>
          <a:bodyPr/>
          <a:lstStyle/>
          <a:p>
            <a:pPr eaLnBrk="1" hangingPunct="1"/>
            <a:r>
              <a:rPr lang="en-US" altLang="en-US" b="1" smtClean="0"/>
              <a:t>Epiglottises- </a:t>
            </a:r>
            <a:r>
              <a:rPr lang="en-US" altLang="en-US" smtClean="0"/>
              <a:t>is an </a:t>
            </a:r>
            <a:r>
              <a:rPr lang="en-US" altLang="en-US" smtClean="0">
                <a:solidFill>
                  <a:srgbClr val="FF0000"/>
                </a:solidFill>
              </a:rPr>
              <a:t>infectious disease (caused by </a:t>
            </a:r>
            <a:r>
              <a:rPr lang="en-US" altLang="en-US" i="1" smtClean="0">
                <a:solidFill>
                  <a:srgbClr val="FF0000"/>
                </a:solidFill>
              </a:rPr>
              <a:t>Haemophilus  influenza) of children (usually 2–7</a:t>
            </a:r>
            <a:r>
              <a:rPr lang="en-US" altLang="en-US" i="1" smtClean="0"/>
              <a:t> </a:t>
            </a:r>
            <a:r>
              <a:rPr lang="en-US" altLang="en-US" i="1" smtClean="0">
                <a:solidFill>
                  <a:srgbClr val="FF0000"/>
                </a:solidFill>
              </a:rPr>
              <a:t>years of age</a:t>
            </a:r>
            <a:r>
              <a:rPr lang="en-US" altLang="en-US" i="1" smtClean="0"/>
              <a:t>) </a:t>
            </a:r>
            <a:r>
              <a:rPr lang="en-US" altLang="en-US" b="1" i="1" smtClean="0">
                <a:solidFill>
                  <a:srgbClr val="FF0000"/>
                </a:solidFill>
              </a:rPr>
              <a:t>and adults</a:t>
            </a:r>
            <a:r>
              <a:rPr lang="en-US" altLang="en-US" i="1" smtClean="0"/>
              <a:t> </a:t>
            </a:r>
            <a:r>
              <a:rPr lang="en-US" altLang="en-US" smtClean="0"/>
              <a:t>that can progress rapidly from a </a:t>
            </a:r>
            <a:r>
              <a:rPr lang="en-US" altLang="en-US" b="1" smtClean="0">
                <a:solidFill>
                  <a:srgbClr val="FF0000"/>
                </a:solidFill>
              </a:rPr>
              <a:t>sore throat to total upper airway obstruction, respiratory failure</a:t>
            </a:r>
            <a:r>
              <a:rPr lang="en-US" altLang="en-US" smtClean="0">
                <a:solidFill>
                  <a:srgbClr val="FF0000"/>
                </a:solidFill>
              </a:rPr>
              <a:t> and ultimately to death. </a:t>
            </a:r>
          </a:p>
        </p:txBody>
      </p:sp>
      <p:sp>
        <p:nvSpPr>
          <p:cNvPr id="3" name="Slide Number Placeholder 2"/>
          <p:cNvSpPr>
            <a:spLocks noGrp="1"/>
          </p:cNvSpPr>
          <p:nvPr>
            <p:ph type="sldNum" sz="quarter" idx="12"/>
          </p:nvPr>
        </p:nvSpPr>
        <p:spPr/>
        <p:txBody>
          <a:bodyPr/>
          <a:lstStyle/>
          <a:p>
            <a:pPr>
              <a:defRPr/>
            </a:pPr>
            <a:fld id="{99F7F271-99B6-49C8-B5C5-B9C48094A50E}" type="slidenum">
              <a:rPr lang="en-US" smtClean="0">
                <a:solidFill>
                  <a:prstClr val="black">
                    <a:tint val="75000"/>
                  </a:prstClr>
                </a:solidFill>
              </a:rPr>
              <a:pPr>
                <a:defRPr/>
              </a:pPr>
              <a:t>259</a:t>
            </a:fld>
            <a:endParaRPr lang="en-US">
              <a:solidFill>
                <a:prstClr val="black">
                  <a:tint val="75000"/>
                </a:prstClr>
              </a:solidFill>
            </a:endParaRPr>
          </a:p>
        </p:txBody>
      </p:sp>
    </p:spTree>
    <p:extLst>
      <p:ext uri="{BB962C8B-B14F-4D97-AF65-F5344CB8AC3E}">
        <p14:creationId xmlns:p14="http://schemas.microsoft.com/office/powerpoint/2010/main" val="12205688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Stapedectomy</a:t>
            </a:r>
            <a:endParaRPr lang="en-US" dirty="0"/>
          </a:p>
        </p:txBody>
      </p:sp>
      <p:sp>
        <p:nvSpPr>
          <p:cNvPr id="3" name="Content Placeholder 2"/>
          <p:cNvSpPr>
            <a:spLocks noGrp="1"/>
          </p:cNvSpPr>
          <p:nvPr>
            <p:ph idx="1"/>
          </p:nvPr>
        </p:nvSpPr>
        <p:spPr/>
        <p:txBody>
          <a:bodyPr>
            <a:normAutofit/>
          </a:bodyPr>
          <a:lstStyle/>
          <a:p>
            <a:r>
              <a:rPr lang="en-US" sz="2800" dirty="0" smtClean="0"/>
              <a:t>Excision/reconstruction </a:t>
            </a:r>
            <a:r>
              <a:rPr lang="en-US" sz="2800" dirty="0"/>
              <a:t>of damaged middle ear </a:t>
            </a:r>
            <a:r>
              <a:rPr lang="en-US" sz="2800" dirty="0" smtClean="0"/>
              <a:t>structures</a:t>
            </a:r>
          </a:p>
          <a:p>
            <a:r>
              <a:rPr lang="en-US" sz="2800" dirty="0"/>
              <a:t>Indicated for conductive hearing </a:t>
            </a:r>
            <a:r>
              <a:rPr lang="en-US" sz="2800" dirty="0" smtClean="0"/>
              <a:t>loss/</a:t>
            </a:r>
            <a:r>
              <a:rPr lang="en-US" sz="2800" dirty="0" err="1" smtClean="0"/>
              <a:t>otosclerosis</a:t>
            </a:r>
            <a:endParaRPr lang="en-US" sz="2800" dirty="0" smtClean="0"/>
          </a:p>
          <a:p>
            <a:r>
              <a:rPr lang="en-US" sz="2800" dirty="0" smtClean="0"/>
              <a:t>Long procedure 2-4hrs</a:t>
            </a:r>
            <a:endParaRPr lang="en-US" sz="2800" dirty="0"/>
          </a:p>
          <a:p>
            <a:r>
              <a:rPr lang="en-US" sz="2800" dirty="0"/>
              <a:t>Oral premedication options </a:t>
            </a:r>
            <a:r>
              <a:rPr lang="en-US" sz="2800" b="1" dirty="0"/>
              <a:t>include benzodiazepines, β-blockers and </a:t>
            </a:r>
            <a:r>
              <a:rPr lang="en-US" sz="2800" b="1" dirty="0" smtClean="0"/>
              <a:t>clonidine</a:t>
            </a:r>
          </a:p>
          <a:p>
            <a:r>
              <a:rPr lang="en-US" sz="2800" b="1" dirty="0"/>
              <a:t>Check for cardiovascular disease, as will limit degree of hypotension possible</a:t>
            </a:r>
          </a:p>
        </p:txBody>
      </p:sp>
    </p:spTree>
    <p:extLst>
      <p:ext uri="{BB962C8B-B14F-4D97-AF65-F5344CB8AC3E}">
        <p14:creationId xmlns:p14="http://schemas.microsoft.com/office/powerpoint/2010/main" val="339533947"/>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r>
              <a:rPr lang="en-US" altLang="en-US" smtClean="0">
                <a:solidFill>
                  <a:srgbClr val="FF0000"/>
                </a:solidFill>
              </a:rPr>
              <a:t>Signs and Symptoms</a:t>
            </a:r>
          </a:p>
        </p:txBody>
      </p:sp>
      <p:sp>
        <p:nvSpPr>
          <p:cNvPr id="69635" name="Content Placeholder 2"/>
          <p:cNvSpPr>
            <a:spLocks noGrp="1"/>
          </p:cNvSpPr>
          <p:nvPr>
            <p:ph idx="1"/>
          </p:nvPr>
        </p:nvSpPr>
        <p:spPr/>
        <p:txBody>
          <a:bodyPr/>
          <a:lstStyle/>
          <a:p>
            <a:pPr eaLnBrk="1" hangingPunct="1"/>
            <a:r>
              <a:rPr lang="en-US" altLang="en-US" smtClean="0"/>
              <a:t>Sudden onset of </a:t>
            </a:r>
            <a:r>
              <a:rPr lang="en-US" altLang="en-US" smtClean="0">
                <a:solidFill>
                  <a:srgbClr val="FF0000"/>
                </a:solidFill>
              </a:rPr>
              <a:t>fever and dysphagia</a:t>
            </a:r>
          </a:p>
          <a:p>
            <a:pPr eaLnBrk="1" hangingPunct="1"/>
            <a:r>
              <a:rPr lang="en-US" altLang="en-US" smtClean="0"/>
              <a:t>Preference for the </a:t>
            </a:r>
            <a:r>
              <a:rPr lang="en-US" altLang="en-US" smtClean="0">
                <a:solidFill>
                  <a:srgbClr val="FF0000"/>
                </a:solidFill>
              </a:rPr>
              <a:t>sitting position </a:t>
            </a:r>
            <a:r>
              <a:rPr lang="en-US" altLang="en-US" smtClean="0"/>
              <a:t>with the head </a:t>
            </a:r>
            <a:r>
              <a:rPr lang="en-US" altLang="en-US" smtClean="0">
                <a:solidFill>
                  <a:srgbClr val="FF0000"/>
                </a:solidFill>
              </a:rPr>
              <a:t>extended and leaning</a:t>
            </a:r>
            <a:r>
              <a:rPr lang="en-US" altLang="en-US" smtClean="0"/>
              <a:t> forward </a:t>
            </a:r>
          </a:p>
          <a:p>
            <a:pPr eaLnBrk="1" hangingPunct="1"/>
            <a:r>
              <a:rPr lang="en-US" altLang="en-US" smtClean="0">
                <a:solidFill>
                  <a:srgbClr val="FF0000"/>
                </a:solidFill>
              </a:rPr>
              <a:t>Drooling  of thick</a:t>
            </a:r>
          </a:p>
          <a:p>
            <a:pPr eaLnBrk="1" hangingPunct="1"/>
            <a:r>
              <a:rPr lang="en-US" altLang="en-US" smtClean="0">
                <a:solidFill>
                  <a:srgbClr val="FF0000"/>
                </a:solidFill>
              </a:rPr>
              <a:t>muffled voice </a:t>
            </a:r>
          </a:p>
          <a:p>
            <a:pPr eaLnBrk="1" hangingPunct="1"/>
            <a:r>
              <a:rPr lang="en-US" altLang="en-US" smtClean="0">
                <a:solidFill>
                  <a:srgbClr val="FF0000"/>
                </a:solidFill>
              </a:rPr>
              <a:t>Retractions and  labored breathing</a:t>
            </a:r>
          </a:p>
          <a:p>
            <a:pPr eaLnBrk="1" hangingPunct="1"/>
            <a:r>
              <a:rPr lang="en-US" altLang="en-US" smtClean="0">
                <a:solidFill>
                  <a:srgbClr val="FF0000"/>
                </a:solidFill>
              </a:rPr>
              <a:t>Cyanosis</a:t>
            </a:r>
          </a:p>
        </p:txBody>
      </p:sp>
      <p:sp>
        <p:nvSpPr>
          <p:cNvPr id="2" name="Slide Number Placeholder 1"/>
          <p:cNvSpPr>
            <a:spLocks noGrp="1"/>
          </p:cNvSpPr>
          <p:nvPr>
            <p:ph type="sldNum" sz="quarter" idx="12"/>
          </p:nvPr>
        </p:nvSpPr>
        <p:spPr/>
        <p:txBody>
          <a:bodyPr/>
          <a:lstStyle/>
          <a:p>
            <a:pPr>
              <a:defRPr/>
            </a:pPr>
            <a:fld id="{2E2262A6-F4BB-407F-BC49-D8E2459344E4}" type="slidenum">
              <a:rPr lang="en-US" smtClean="0">
                <a:solidFill>
                  <a:prstClr val="black">
                    <a:tint val="75000"/>
                  </a:prstClr>
                </a:solidFill>
              </a:rPr>
              <a:pPr>
                <a:defRPr/>
              </a:pPr>
              <a:t>260</a:t>
            </a:fld>
            <a:endParaRPr lang="en-US">
              <a:solidFill>
                <a:prstClr val="black">
                  <a:tint val="75000"/>
                </a:prstClr>
              </a:solidFill>
            </a:endParaRPr>
          </a:p>
        </p:txBody>
      </p:sp>
    </p:spTree>
    <p:extLst>
      <p:ext uri="{BB962C8B-B14F-4D97-AF65-F5344CB8AC3E}">
        <p14:creationId xmlns:p14="http://schemas.microsoft.com/office/powerpoint/2010/main" val="1181116671"/>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eaLnBrk="1" hangingPunct="1"/>
            <a:r>
              <a:rPr lang="en-US" altLang="en-US" smtClean="0">
                <a:solidFill>
                  <a:srgbClr val="FF0000"/>
                </a:solidFill>
              </a:rPr>
              <a:t>Preoperative management </a:t>
            </a:r>
          </a:p>
        </p:txBody>
      </p:sp>
      <p:sp>
        <p:nvSpPr>
          <p:cNvPr id="70659" name="Content Placeholder 2"/>
          <p:cNvSpPr>
            <a:spLocks noGrp="1"/>
          </p:cNvSpPr>
          <p:nvPr>
            <p:ph idx="1"/>
          </p:nvPr>
        </p:nvSpPr>
        <p:spPr/>
        <p:txBody>
          <a:bodyPr/>
          <a:lstStyle/>
          <a:p>
            <a:pPr eaLnBrk="1" hangingPunct="1"/>
            <a:r>
              <a:rPr lang="en-US" altLang="en-US" smtClean="0"/>
              <a:t>At  any  time ( emergency room or radiography suite, in the OR)  direct visualization of the epiglottis  </a:t>
            </a:r>
            <a:r>
              <a:rPr lang="en-US" altLang="en-US" smtClean="0">
                <a:solidFill>
                  <a:srgbClr val="FF0000"/>
                </a:solidFill>
              </a:rPr>
              <a:t>should be avoided  in patients who have no Anesthesia</a:t>
            </a:r>
            <a:r>
              <a:rPr lang="en-US" altLang="en-US" smtClean="0"/>
              <a:t>.</a:t>
            </a:r>
          </a:p>
          <a:p>
            <a:pPr eaLnBrk="1" hangingPunct="1"/>
            <a:r>
              <a:rPr lang="en-US" altLang="en-US" smtClean="0"/>
              <a:t> </a:t>
            </a:r>
            <a:r>
              <a:rPr lang="en-US" altLang="en-US" smtClean="0">
                <a:solidFill>
                  <a:srgbClr val="FF0000"/>
                </a:solidFill>
              </a:rPr>
              <a:t>Airway collapse </a:t>
            </a:r>
            <a:r>
              <a:rPr lang="en-US" altLang="en-US" smtClean="0"/>
              <a:t>may become life threatening in the struggling of  agitated patient.</a:t>
            </a:r>
          </a:p>
          <a:p>
            <a:pPr eaLnBrk="1" hangingPunct="1"/>
            <a:r>
              <a:rPr lang="en-US" altLang="en-US" smtClean="0"/>
              <a:t>Every attempt should be made to </a:t>
            </a:r>
            <a:r>
              <a:rPr lang="en-US" altLang="en-US" smtClean="0">
                <a:solidFill>
                  <a:srgbClr val="FF0000"/>
                </a:solidFill>
              </a:rPr>
              <a:t>keep him or her calm.</a:t>
            </a:r>
          </a:p>
          <a:p>
            <a:pPr eaLnBrk="1" hangingPunct="1"/>
            <a:endParaRPr lang="en-US" altLang="en-US" smtClean="0"/>
          </a:p>
        </p:txBody>
      </p:sp>
      <p:sp>
        <p:nvSpPr>
          <p:cNvPr id="2" name="Slide Number Placeholder 1"/>
          <p:cNvSpPr>
            <a:spLocks noGrp="1"/>
          </p:cNvSpPr>
          <p:nvPr>
            <p:ph type="sldNum" sz="quarter" idx="12"/>
          </p:nvPr>
        </p:nvSpPr>
        <p:spPr/>
        <p:txBody>
          <a:bodyPr/>
          <a:lstStyle/>
          <a:p>
            <a:pPr>
              <a:defRPr/>
            </a:pPr>
            <a:fld id="{C11870C8-0EF1-40A9-AB7C-68B8606660D1}" type="slidenum">
              <a:rPr lang="en-US" smtClean="0">
                <a:solidFill>
                  <a:prstClr val="black">
                    <a:tint val="75000"/>
                  </a:prstClr>
                </a:solidFill>
              </a:rPr>
              <a:pPr>
                <a:defRPr/>
              </a:pPr>
              <a:t>261</a:t>
            </a:fld>
            <a:endParaRPr lang="en-US">
              <a:solidFill>
                <a:prstClr val="black">
                  <a:tint val="75000"/>
                </a:prstClr>
              </a:solidFill>
            </a:endParaRPr>
          </a:p>
        </p:txBody>
      </p:sp>
    </p:spTree>
    <p:extLst>
      <p:ext uri="{BB962C8B-B14F-4D97-AF65-F5344CB8AC3E}">
        <p14:creationId xmlns:p14="http://schemas.microsoft.com/office/powerpoint/2010/main" val="943082274"/>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r>
              <a:rPr lang="en-US" altLang="en-US" smtClean="0">
                <a:solidFill>
                  <a:srgbClr val="FF0000"/>
                </a:solidFill>
              </a:rPr>
              <a:t>Preoperative management </a:t>
            </a:r>
          </a:p>
        </p:txBody>
      </p:sp>
      <p:sp>
        <p:nvSpPr>
          <p:cNvPr id="71683" name="Content Placeholder 2"/>
          <p:cNvSpPr>
            <a:spLocks noGrp="1"/>
          </p:cNvSpPr>
          <p:nvPr>
            <p:ph idx="1"/>
          </p:nvPr>
        </p:nvSpPr>
        <p:spPr/>
        <p:txBody>
          <a:bodyPr/>
          <a:lstStyle/>
          <a:p>
            <a:pPr eaLnBrk="1" hangingPunct="1"/>
            <a:r>
              <a:rPr lang="en-US" altLang="en-US" smtClean="0"/>
              <a:t>Blood drawing and Intravenous catheter insertion</a:t>
            </a:r>
          </a:p>
          <a:p>
            <a:pPr eaLnBrk="1" hangingPunct="1"/>
            <a:r>
              <a:rPr lang="en-US" altLang="en-US" smtClean="0"/>
              <a:t>Excessive </a:t>
            </a:r>
            <a:r>
              <a:rPr lang="en-US" altLang="en-US" smtClean="0">
                <a:solidFill>
                  <a:srgbClr val="FF0000"/>
                </a:solidFill>
              </a:rPr>
              <a:t>manipulation</a:t>
            </a:r>
            <a:r>
              <a:rPr lang="en-US" altLang="en-US" smtClean="0"/>
              <a:t> of  patients and   </a:t>
            </a:r>
            <a:r>
              <a:rPr lang="en-US" altLang="en-US" smtClean="0">
                <a:solidFill>
                  <a:srgbClr val="FF0000"/>
                </a:solidFill>
              </a:rPr>
              <a:t>sedation</a:t>
            </a:r>
            <a:r>
              <a:rPr lang="en-US" altLang="en-US" smtClean="0"/>
              <a:t> should be avoided before securing the airway.</a:t>
            </a:r>
          </a:p>
          <a:p>
            <a:pPr eaLnBrk="1" hangingPunct="1"/>
            <a:r>
              <a:rPr lang="en-US" altLang="en-US" smtClean="0"/>
              <a:t>These all attempted helps to  </a:t>
            </a:r>
            <a:r>
              <a:rPr lang="en-US" altLang="en-US" smtClean="0">
                <a:solidFill>
                  <a:srgbClr val="FF0000"/>
                </a:solidFill>
              </a:rPr>
              <a:t>avoid the possibility of total air way obstruction.</a:t>
            </a:r>
          </a:p>
          <a:p>
            <a:pPr eaLnBrk="1" hangingPunct="1"/>
            <a:endParaRPr lang="en-US" altLang="en-US" smtClean="0"/>
          </a:p>
        </p:txBody>
      </p:sp>
      <p:sp>
        <p:nvSpPr>
          <p:cNvPr id="2" name="Slide Number Placeholder 1"/>
          <p:cNvSpPr>
            <a:spLocks noGrp="1"/>
          </p:cNvSpPr>
          <p:nvPr>
            <p:ph type="sldNum" sz="quarter" idx="12"/>
          </p:nvPr>
        </p:nvSpPr>
        <p:spPr/>
        <p:txBody>
          <a:bodyPr/>
          <a:lstStyle/>
          <a:p>
            <a:pPr>
              <a:defRPr/>
            </a:pPr>
            <a:fld id="{D2C15A0B-C78F-4A84-8E2A-B388E86FB007}" type="slidenum">
              <a:rPr lang="en-US" smtClean="0">
                <a:solidFill>
                  <a:prstClr val="black">
                    <a:tint val="75000"/>
                  </a:prstClr>
                </a:solidFill>
              </a:rPr>
              <a:pPr>
                <a:defRPr/>
              </a:pPr>
              <a:t>262</a:t>
            </a:fld>
            <a:endParaRPr lang="en-US">
              <a:solidFill>
                <a:prstClr val="black">
                  <a:tint val="75000"/>
                </a:prstClr>
              </a:solidFill>
            </a:endParaRPr>
          </a:p>
        </p:txBody>
      </p:sp>
    </p:spTree>
    <p:extLst>
      <p:ext uri="{BB962C8B-B14F-4D97-AF65-F5344CB8AC3E}">
        <p14:creationId xmlns:p14="http://schemas.microsoft.com/office/powerpoint/2010/main" val="1272925935"/>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r>
              <a:rPr lang="en-US" altLang="en-US" smtClean="0">
                <a:solidFill>
                  <a:srgbClr val="FF0000"/>
                </a:solidFill>
              </a:rPr>
              <a:t>Preoperative management </a:t>
            </a:r>
          </a:p>
        </p:txBody>
      </p:sp>
      <p:sp>
        <p:nvSpPr>
          <p:cNvPr id="72707" name="Content Placeholder 2"/>
          <p:cNvSpPr>
            <a:spLocks noGrp="1"/>
          </p:cNvSpPr>
          <p:nvPr>
            <p:ph idx="1"/>
          </p:nvPr>
        </p:nvSpPr>
        <p:spPr>
          <a:xfrm>
            <a:off x="228600" y="1600200"/>
            <a:ext cx="8458200" cy="4953000"/>
          </a:xfrm>
        </p:spPr>
        <p:txBody>
          <a:bodyPr/>
          <a:lstStyle/>
          <a:p>
            <a:pPr eaLnBrk="1" hangingPunct="1"/>
            <a:r>
              <a:rPr lang="en-US" altLang="en-US" smtClean="0"/>
              <a:t>Administer </a:t>
            </a:r>
            <a:r>
              <a:rPr lang="en-US" altLang="en-US" smtClean="0">
                <a:solidFill>
                  <a:srgbClr val="FF0000"/>
                </a:solidFill>
              </a:rPr>
              <a:t>oxygen</a:t>
            </a:r>
            <a:r>
              <a:rPr lang="en-US" altLang="en-US" smtClean="0"/>
              <a:t> with  mask, If the clinical situation allows</a:t>
            </a:r>
          </a:p>
          <a:p>
            <a:pPr eaLnBrk="1" hangingPunct="1"/>
            <a:r>
              <a:rPr lang="en-US" altLang="en-US" smtClean="0"/>
              <a:t>lateral radiographs of the soft tissues in the neck may be obtained - Thickening of the aryepiglottic folds and swelling of the epiglottis may be noted. </a:t>
            </a:r>
          </a:p>
          <a:p>
            <a:pPr eaLnBrk="1" hangingPunct="1"/>
            <a:r>
              <a:rPr lang="en-US" altLang="en-US" smtClean="0">
                <a:solidFill>
                  <a:srgbClr val="FF0000"/>
                </a:solidFill>
              </a:rPr>
              <a:t>Skilled personnel and adequate equipment </a:t>
            </a:r>
            <a:r>
              <a:rPr lang="en-US" altLang="en-US" smtClean="0"/>
              <a:t>should be available  at all times</a:t>
            </a:r>
          </a:p>
        </p:txBody>
      </p:sp>
      <p:sp>
        <p:nvSpPr>
          <p:cNvPr id="2" name="Slide Number Placeholder 1"/>
          <p:cNvSpPr>
            <a:spLocks noGrp="1"/>
          </p:cNvSpPr>
          <p:nvPr>
            <p:ph type="sldNum" sz="quarter" idx="12"/>
          </p:nvPr>
        </p:nvSpPr>
        <p:spPr/>
        <p:txBody>
          <a:bodyPr/>
          <a:lstStyle/>
          <a:p>
            <a:pPr>
              <a:defRPr/>
            </a:pPr>
            <a:fld id="{2ABE4345-E1DC-4E90-A40E-68A18DAC2A05}" type="slidenum">
              <a:rPr lang="en-US" smtClean="0">
                <a:solidFill>
                  <a:prstClr val="black">
                    <a:tint val="75000"/>
                  </a:prstClr>
                </a:solidFill>
              </a:rPr>
              <a:pPr>
                <a:defRPr/>
              </a:pPr>
              <a:t>263</a:t>
            </a:fld>
            <a:endParaRPr lang="en-US">
              <a:solidFill>
                <a:prstClr val="black">
                  <a:tint val="75000"/>
                </a:prstClr>
              </a:solidFill>
            </a:endParaRPr>
          </a:p>
        </p:txBody>
      </p:sp>
    </p:spTree>
    <p:extLst>
      <p:ext uri="{BB962C8B-B14F-4D97-AF65-F5344CB8AC3E}">
        <p14:creationId xmlns:p14="http://schemas.microsoft.com/office/powerpoint/2010/main" val="1809998422"/>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457200" y="274638"/>
            <a:ext cx="8229600" cy="715962"/>
          </a:xfrm>
        </p:spPr>
        <p:txBody>
          <a:bodyPr/>
          <a:lstStyle/>
          <a:p>
            <a:pPr eaLnBrk="1" hangingPunct="1"/>
            <a:r>
              <a:rPr lang="en-US" altLang="en-US" smtClean="0">
                <a:solidFill>
                  <a:srgbClr val="FF0000"/>
                </a:solidFill>
              </a:rPr>
              <a:t>Preoperative management </a:t>
            </a:r>
          </a:p>
        </p:txBody>
      </p:sp>
      <p:sp>
        <p:nvSpPr>
          <p:cNvPr id="73731" name="Content Placeholder 2"/>
          <p:cNvSpPr>
            <a:spLocks noGrp="1"/>
          </p:cNvSpPr>
          <p:nvPr>
            <p:ph idx="1"/>
          </p:nvPr>
        </p:nvSpPr>
        <p:spPr>
          <a:xfrm>
            <a:off x="228600" y="1219200"/>
            <a:ext cx="8610600" cy="5334000"/>
          </a:xfrm>
        </p:spPr>
        <p:txBody>
          <a:bodyPr/>
          <a:lstStyle/>
          <a:p>
            <a:pPr eaLnBrk="1" hangingPunct="1"/>
            <a:r>
              <a:rPr lang="en-US" altLang="en-US" smtClean="0"/>
              <a:t>Patient with </a:t>
            </a:r>
            <a:r>
              <a:rPr lang="en-US" altLang="en-US" smtClean="0">
                <a:solidFill>
                  <a:srgbClr val="FF0000"/>
                </a:solidFill>
              </a:rPr>
              <a:t>severe airway compromise </a:t>
            </a:r>
            <a:r>
              <a:rPr lang="en-US" altLang="en-US" smtClean="0"/>
              <a:t>should proceed from the </a:t>
            </a:r>
            <a:r>
              <a:rPr lang="en-US" altLang="en-US" smtClean="0">
                <a:solidFill>
                  <a:srgbClr val="FF0000"/>
                </a:solidFill>
              </a:rPr>
              <a:t>emergency department </a:t>
            </a:r>
            <a:r>
              <a:rPr lang="en-US" altLang="en-US" smtClean="0"/>
              <a:t>directly to the </a:t>
            </a:r>
            <a:r>
              <a:rPr lang="en-US" altLang="en-US" smtClean="0">
                <a:solidFill>
                  <a:srgbClr val="FF0000"/>
                </a:solidFill>
              </a:rPr>
              <a:t>operating suite</a:t>
            </a:r>
            <a:r>
              <a:rPr lang="en-US" altLang="en-US" smtClean="0"/>
              <a:t>.</a:t>
            </a:r>
          </a:p>
          <a:p>
            <a:pPr eaLnBrk="1" hangingPunct="1"/>
            <a:r>
              <a:rPr lang="en-US" altLang="en-US" smtClean="0"/>
              <a:t>Both the </a:t>
            </a:r>
            <a:r>
              <a:rPr lang="en-US" altLang="en-US" smtClean="0">
                <a:solidFill>
                  <a:srgbClr val="FF0000"/>
                </a:solidFill>
              </a:rPr>
              <a:t>anesthesiologist/Anesthetist  and surgeon should be available. </a:t>
            </a:r>
          </a:p>
          <a:p>
            <a:pPr eaLnBrk="1" hangingPunct="1"/>
            <a:r>
              <a:rPr lang="en-US" altLang="en-US" smtClean="0"/>
              <a:t>Parental presence in this situation may calm an </a:t>
            </a:r>
            <a:r>
              <a:rPr lang="en-US" altLang="en-US" smtClean="0">
                <a:solidFill>
                  <a:srgbClr val="FF0000"/>
                </a:solidFill>
              </a:rPr>
              <a:t>anxious and frightened child</a:t>
            </a:r>
          </a:p>
          <a:p>
            <a:pPr eaLnBrk="1" hangingPunct="1"/>
            <a:r>
              <a:rPr lang="en-US" altLang="en-US" smtClean="0"/>
              <a:t>In all cases of epiglottises, an </a:t>
            </a:r>
            <a:r>
              <a:rPr lang="en-US" altLang="en-US" smtClean="0">
                <a:solidFill>
                  <a:srgbClr val="FF0000"/>
                </a:solidFill>
              </a:rPr>
              <a:t>artificial airway is established by means of </a:t>
            </a:r>
            <a:r>
              <a:rPr lang="en-US" altLang="en-US" b="1" smtClean="0">
                <a:solidFill>
                  <a:srgbClr val="FF0000"/>
                </a:solidFill>
              </a:rPr>
              <a:t>tracheal intubation</a:t>
            </a:r>
            <a:r>
              <a:rPr lang="en-US" altLang="en-US" b="1" smtClean="0"/>
              <a:t>.</a:t>
            </a:r>
          </a:p>
          <a:p>
            <a:pPr eaLnBrk="1" hangingPunct="1"/>
            <a:endParaRPr lang="en-US" altLang="en-US" smtClean="0"/>
          </a:p>
        </p:txBody>
      </p:sp>
      <p:sp>
        <p:nvSpPr>
          <p:cNvPr id="2" name="Slide Number Placeholder 1"/>
          <p:cNvSpPr>
            <a:spLocks noGrp="1"/>
          </p:cNvSpPr>
          <p:nvPr>
            <p:ph type="sldNum" sz="quarter" idx="12"/>
          </p:nvPr>
        </p:nvSpPr>
        <p:spPr/>
        <p:txBody>
          <a:bodyPr/>
          <a:lstStyle/>
          <a:p>
            <a:pPr>
              <a:defRPr/>
            </a:pPr>
            <a:fld id="{3028E390-F411-4510-BF29-6A83E456CA4D}" type="slidenum">
              <a:rPr lang="en-US" smtClean="0">
                <a:solidFill>
                  <a:prstClr val="black">
                    <a:tint val="75000"/>
                  </a:prstClr>
                </a:solidFill>
              </a:rPr>
              <a:pPr>
                <a:defRPr/>
              </a:pPr>
              <a:t>264</a:t>
            </a:fld>
            <a:endParaRPr lang="en-US">
              <a:solidFill>
                <a:prstClr val="black">
                  <a:tint val="75000"/>
                </a:prstClr>
              </a:solidFill>
            </a:endParaRPr>
          </a:p>
        </p:txBody>
      </p:sp>
    </p:spTree>
    <p:extLst>
      <p:ext uri="{BB962C8B-B14F-4D97-AF65-F5344CB8AC3E}">
        <p14:creationId xmlns:p14="http://schemas.microsoft.com/office/powerpoint/2010/main" val="2403881585"/>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eaLnBrk="1" hangingPunct="1"/>
            <a:r>
              <a:rPr lang="en-US" altLang="en-US" smtClean="0">
                <a:solidFill>
                  <a:srgbClr val="FF0000"/>
                </a:solidFill>
              </a:rPr>
              <a:t>Intraoperative management </a:t>
            </a:r>
          </a:p>
        </p:txBody>
      </p:sp>
      <p:sp>
        <p:nvSpPr>
          <p:cNvPr id="74755" name="Content Placeholder 2"/>
          <p:cNvSpPr>
            <a:spLocks noGrp="1"/>
          </p:cNvSpPr>
          <p:nvPr>
            <p:ph idx="1"/>
          </p:nvPr>
        </p:nvSpPr>
        <p:spPr>
          <a:xfrm>
            <a:off x="228600" y="1447800"/>
            <a:ext cx="8686800" cy="5105400"/>
          </a:xfrm>
        </p:spPr>
        <p:txBody>
          <a:bodyPr/>
          <a:lstStyle/>
          <a:p>
            <a:pPr eaLnBrk="1" hangingPunct="1"/>
            <a:r>
              <a:rPr lang="en-US" altLang="en-US" sz="2800" smtClean="0"/>
              <a:t>Preparation of all necessary equipment and drugs.</a:t>
            </a:r>
          </a:p>
          <a:p>
            <a:pPr eaLnBrk="1" hangingPunct="1"/>
            <a:r>
              <a:rPr lang="en-US" altLang="en-US" sz="2800" smtClean="0"/>
              <a:t>Kept the child  in the </a:t>
            </a:r>
            <a:r>
              <a:rPr lang="en-US" altLang="en-US" sz="2800" smtClean="0">
                <a:solidFill>
                  <a:srgbClr val="FF0000"/>
                </a:solidFill>
              </a:rPr>
              <a:t>sitting in the OR</a:t>
            </a:r>
          </a:p>
          <a:p>
            <a:pPr eaLnBrk="1" hangingPunct="1"/>
            <a:r>
              <a:rPr lang="en-US" altLang="en-US" sz="2800" smtClean="0"/>
              <a:t>Reassure the patient, if possible </a:t>
            </a:r>
            <a:r>
              <a:rPr lang="en-US" altLang="en-US" sz="2800" smtClean="0">
                <a:solidFill>
                  <a:srgbClr val="FF0000"/>
                </a:solidFill>
              </a:rPr>
              <a:t>one parent may </a:t>
            </a:r>
            <a:r>
              <a:rPr lang="en-US" altLang="en-US" sz="2800" smtClean="0"/>
              <a:t>accompany the child and remain in the Or during the induction of general anesthesia.</a:t>
            </a:r>
          </a:p>
          <a:p>
            <a:pPr eaLnBrk="1" hangingPunct="1"/>
            <a:r>
              <a:rPr lang="en-US" altLang="en-US" sz="2800" smtClean="0"/>
              <a:t>Apply all necessary  </a:t>
            </a:r>
            <a:r>
              <a:rPr lang="en-US" altLang="en-US" sz="2800" smtClean="0">
                <a:solidFill>
                  <a:srgbClr val="FF0000"/>
                </a:solidFill>
              </a:rPr>
              <a:t>monitors</a:t>
            </a:r>
            <a:r>
              <a:rPr lang="en-US" altLang="en-US" sz="2800" smtClean="0"/>
              <a:t> in  placed.</a:t>
            </a:r>
          </a:p>
          <a:p>
            <a:pPr eaLnBrk="1" hangingPunct="1"/>
            <a:r>
              <a:rPr lang="en-US" altLang="en-US" sz="2800" smtClean="0"/>
              <a:t>A pulse oximeter and </a:t>
            </a:r>
            <a:r>
              <a:rPr lang="en-US" altLang="en-US" sz="2800" smtClean="0">
                <a:solidFill>
                  <a:srgbClr val="FF0000"/>
                </a:solidFill>
              </a:rPr>
              <a:t>precordial stethoscope are essential</a:t>
            </a:r>
          </a:p>
          <a:p>
            <a:pPr eaLnBrk="1" hangingPunct="1"/>
            <a:r>
              <a:rPr lang="en-US" altLang="en-US" sz="2800" smtClean="0">
                <a:solidFill>
                  <a:srgbClr val="FF0000"/>
                </a:solidFill>
              </a:rPr>
              <a:t>Tracheotomy</a:t>
            </a:r>
            <a:r>
              <a:rPr lang="en-US" altLang="en-US" sz="2800" smtClean="0"/>
              <a:t> is a less favored alternative.</a:t>
            </a:r>
          </a:p>
          <a:p>
            <a:pPr eaLnBrk="1" hangingPunct="1"/>
            <a:endParaRPr lang="en-US" altLang="en-US" smtClean="0"/>
          </a:p>
        </p:txBody>
      </p:sp>
      <p:sp>
        <p:nvSpPr>
          <p:cNvPr id="2" name="Slide Number Placeholder 1"/>
          <p:cNvSpPr>
            <a:spLocks noGrp="1"/>
          </p:cNvSpPr>
          <p:nvPr>
            <p:ph type="sldNum" sz="quarter" idx="12"/>
          </p:nvPr>
        </p:nvSpPr>
        <p:spPr/>
        <p:txBody>
          <a:bodyPr/>
          <a:lstStyle/>
          <a:p>
            <a:pPr>
              <a:defRPr/>
            </a:pPr>
            <a:fld id="{56C22301-D0A3-46CD-9319-E730F47FB406}" type="slidenum">
              <a:rPr lang="en-US" smtClean="0">
                <a:solidFill>
                  <a:prstClr val="black">
                    <a:tint val="75000"/>
                  </a:prstClr>
                </a:solidFill>
              </a:rPr>
              <a:pPr>
                <a:defRPr/>
              </a:pPr>
              <a:t>265</a:t>
            </a:fld>
            <a:endParaRPr lang="en-US">
              <a:solidFill>
                <a:prstClr val="black">
                  <a:tint val="75000"/>
                </a:prstClr>
              </a:solidFill>
            </a:endParaRPr>
          </a:p>
        </p:txBody>
      </p:sp>
    </p:spTree>
    <p:extLst>
      <p:ext uri="{BB962C8B-B14F-4D97-AF65-F5344CB8AC3E}">
        <p14:creationId xmlns:p14="http://schemas.microsoft.com/office/powerpoint/2010/main" val="1709293514"/>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pPr eaLnBrk="1" hangingPunct="1"/>
            <a:r>
              <a:rPr lang="en-US" altLang="en-US" smtClean="0"/>
              <a:t>Intraoperative management…</a:t>
            </a:r>
          </a:p>
        </p:txBody>
      </p:sp>
      <p:sp>
        <p:nvSpPr>
          <p:cNvPr id="75779" name="Content Placeholder 2"/>
          <p:cNvSpPr>
            <a:spLocks noGrp="1"/>
          </p:cNvSpPr>
          <p:nvPr>
            <p:ph idx="1"/>
          </p:nvPr>
        </p:nvSpPr>
        <p:spPr>
          <a:xfrm>
            <a:off x="457200" y="1371600"/>
            <a:ext cx="8229600" cy="4754563"/>
          </a:xfrm>
        </p:spPr>
        <p:txBody>
          <a:bodyPr/>
          <a:lstStyle/>
          <a:p>
            <a:pPr eaLnBrk="1" hangingPunct="1"/>
            <a:r>
              <a:rPr lang="en-US" altLang="en-US" dirty="0" smtClean="0"/>
              <a:t>Anesthetic induction is accomplished by inhalation of oxygen and increasing concentrations of halothane or </a:t>
            </a:r>
            <a:r>
              <a:rPr lang="en-US" altLang="en-US" dirty="0" err="1" smtClean="0"/>
              <a:t>sevoflurane</a:t>
            </a:r>
            <a:endParaRPr lang="en-US" altLang="en-US" dirty="0" smtClean="0"/>
          </a:p>
          <a:p>
            <a:pPr eaLnBrk="1" hangingPunct="1"/>
            <a:r>
              <a:rPr lang="en-US" altLang="en-US" dirty="0" smtClean="0"/>
              <a:t>After </a:t>
            </a:r>
            <a:r>
              <a:rPr lang="en-US" altLang="en-US" dirty="0" smtClean="0">
                <a:solidFill>
                  <a:srgbClr val="FF0000"/>
                </a:solidFill>
              </a:rPr>
              <a:t>loss of consciousness occurs,</a:t>
            </a:r>
            <a:r>
              <a:rPr lang="en-US" altLang="en-US" dirty="0" smtClean="0"/>
              <a:t> </a:t>
            </a:r>
            <a:r>
              <a:rPr lang="en-US" altLang="en-US" dirty="0" smtClean="0">
                <a:solidFill>
                  <a:srgbClr val="FF0000"/>
                </a:solidFill>
              </a:rPr>
              <a:t>secure IV and  lowered the patient  into the supine position</a:t>
            </a:r>
          </a:p>
          <a:p>
            <a:pPr eaLnBrk="1" hangingPunct="1"/>
            <a:r>
              <a:rPr lang="en-US" altLang="en-US" smtClean="0"/>
              <a:t>Use smaller  </a:t>
            </a:r>
            <a:r>
              <a:rPr lang="en-US" altLang="en-US" smtClean="0">
                <a:solidFill>
                  <a:srgbClr val="FF0000"/>
                </a:solidFill>
              </a:rPr>
              <a:t>endotracheal tube  with a </a:t>
            </a:r>
            <a:r>
              <a:rPr lang="en-US" altLang="en-US" dirty="0" err="1" smtClean="0">
                <a:solidFill>
                  <a:srgbClr val="FF0000"/>
                </a:solidFill>
              </a:rPr>
              <a:t>stylet</a:t>
            </a:r>
            <a:endParaRPr lang="en-US" altLang="en-US" dirty="0" smtClean="0">
              <a:solidFill>
                <a:srgbClr val="FF0000"/>
              </a:solidFill>
            </a:endParaRPr>
          </a:p>
          <a:p>
            <a:pPr eaLnBrk="1" hangingPunct="1"/>
            <a:r>
              <a:rPr lang="en-US" altLang="en-US" dirty="0" smtClean="0">
                <a:solidFill>
                  <a:srgbClr val="FF0000"/>
                </a:solidFill>
              </a:rPr>
              <a:t>Avoid use of muscle relaxants !</a:t>
            </a:r>
          </a:p>
        </p:txBody>
      </p:sp>
      <p:sp>
        <p:nvSpPr>
          <p:cNvPr id="2" name="Slide Number Placeholder 1"/>
          <p:cNvSpPr>
            <a:spLocks noGrp="1"/>
          </p:cNvSpPr>
          <p:nvPr>
            <p:ph type="sldNum" sz="quarter" idx="12"/>
          </p:nvPr>
        </p:nvSpPr>
        <p:spPr/>
        <p:txBody>
          <a:bodyPr/>
          <a:lstStyle/>
          <a:p>
            <a:pPr>
              <a:defRPr/>
            </a:pPr>
            <a:fld id="{0B645469-AFD8-4282-8F57-1AE40E27E4C5}" type="slidenum">
              <a:rPr lang="en-US" smtClean="0">
                <a:solidFill>
                  <a:prstClr val="black">
                    <a:tint val="75000"/>
                  </a:prstClr>
                </a:solidFill>
              </a:rPr>
              <a:pPr>
                <a:defRPr/>
              </a:pPr>
              <a:t>266</a:t>
            </a:fld>
            <a:endParaRPr lang="en-US">
              <a:solidFill>
                <a:prstClr val="black">
                  <a:tint val="75000"/>
                </a:prstClr>
              </a:solidFill>
            </a:endParaRPr>
          </a:p>
        </p:txBody>
      </p:sp>
    </p:spTree>
    <p:extLst>
      <p:ext uri="{BB962C8B-B14F-4D97-AF65-F5344CB8AC3E}">
        <p14:creationId xmlns:p14="http://schemas.microsoft.com/office/powerpoint/2010/main" val="1508367664"/>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eaLnBrk="1" hangingPunct="1"/>
            <a:r>
              <a:rPr lang="en-US" altLang="en-US" smtClean="0">
                <a:solidFill>
                  <a:srgbClr val="FF0000"/>
                </a:solidFill>
              </a:rPr>
              <a:t>Intraoperative management…</a:t>
            </a:r>
          </a:p>
        </p:txBody>
      </p:sp>
      <p:sp>
        <p:nvSpPr>
          <p:cNvPr id="76803" name="Content Placeholder 2"/>
          <p:cNvSpPr>
            <a:spLocks noGrp="1"/>
          </p:cNvSpPr>
          <p:nvPr>
            <p:ph idx="1"/>
          </p:nvPr>
        </p:nvSpPr>
        <p:spPr>
          <a:xfrm>
            <a:off x="152400" y="1447800"/>
            <a:ext cx="8763000" cy="5029200"/>
          </a:xfrm>
        </p:spPr>
        <p:txBody>
          <a:bodyPr/>
          <a:lstStyle/>
          <a:p>
            <a:pPr eaLnBrk="1" hangingPunct="1"/>
            <a:r>
              <a:rPr lang="en-US" altLang="en-US" sz="2800" smtClean="0"/>
              <a:t>Once the surgeon has examined the larynx,  epiglottis, aryepiglottic folds, and surrounding tissues</a:t>
            </a:r>
          </a:p>
          <a:p>
            <a:pPr eaLnBrk="1" hangingPunct="1"/>
            <a:r>
              <a:rPr lang="en-US" altLang="en-US" sz="2800" smtClean="0">
                <a:solidFill>
                  <a:srgbClr val="FF0000"/>
                </a:solidFill>
              </a:rPr>
              <a:t>Tissue and blood </a:t>
            </a:r>
            <a:r>
              <a:rPr lang="en-US" altLang="en-US" sz="2800" smtClean="0"/>
              <a:t>cultures are taken, and </a:t>
            </a:r>
            <a:r>
              <a:rPr lang="en-US" altLang="en-US" sz="2800" smtClean="0">
                <a:solidFill>
                  <a:srgbClr val="FF0000"/>
                </a:solidFill>
              </a:rPr>
              <a:t>antibiotic therapy is initiated. </a:t>
            </a:r>
          </a:p>
          <a:p>
            <a:pPr eaLnBrk="1" hangingPunct="1"/>
            <a:r>
              <a:rPr lang="en-US" altLang="en-US" sz="2800" smtClean="0"/>
              <a:t>The end tracheal tube may be changed to a </a:t>
            </a:r>
            <a:r>
              <a:rPr lang="en-US" altLang="en-US" sz="2800" smtClean="0">
                <a:solidFill>
                  <a:srgbClr val="FF0000"/>
                </a:solidFill>
              </a:rPr>
              <a:t>nasotracheal tube and secured.</a:t>
            </a:r>
          </a:p>
          <a:p>
            <a:pPr eaLnBrk="1" hangingPunct="1"/>
            <a:r>
              <a:rPr lang="en-US" altLang="en-US" sz="2800" smtClean="0"/>
              <a:t>Patient transferred to </a:t>
            </a:r>
            <a:r>
              <a:rPr lang="en-US" altLang="en-US" sz="2800" smtClean="0">
                <a:solidFill>
                  <a:srgbClr val="FF0000"/>
                </a:solidFill>
              </a:rPr>
              <a:t>intensive care unit</a:t>
            </a:r>
            <a:r>
              <a:rPr lang="en-US" altLang="en-US" sz="2800" smtClean="0"/>
              <a:t> </a:t>
            </a:r>
            <a:r>
              <a:rPr lang="en-US" altLang="en-US" sz="2800" smtClean="0">
                <a:solidFill>
                  <a:srgbClr val="FF0000"/>
                </a:solidFill>
              </a:rPr>
              <a:t>for continued observation and radiographic confirmation of tube placement </a:t>
            </a:r>
          </a:p>
        </p:txBody>
      </p:sp>
      <p:sp>
        <p:nvSpPr>
          <p:cNvPr id="2" name="Slide Number Placeholder 1"/>
          <p:cNvSpPr>
            <a:spLocks noGrp="1"/>
          </p:cNvSpPr>
          <p:nvPr>
            <p:ph type="sldNum" sz="quarter" idx="12"/>
          </p:nvPr>
        </p:nvSpPr>
        <p:spPr/>
        <p:txBody>
          <a:bodyPr/>
          <a:lstStyle/>
          <a:p>
            <a:pPr>
              <a:defRPr/>
            </a:pPr>
            <a:fld id="{C917CE37-7471-49E5-B947-DA0F1A440A3D}" type="slidenum">
              <a:rPr lang="en-US" smtClean="0">
                <a:solidFill>
                  <a:prstClr val="black">
                    <a:tint val="75000"/>
                  </a:prstClr>
                </a:solidFill>
              </a:rPr>
              <a:pPr>
                <a:defRPr/>
              </a:pPr>
              <a:t>267</a:t>
            </a:fld>
            <a:endParaRPr lang="en-US">
              <a:solidFill>
                <a:prstClr val="black">
                  <a:tint val="75000"/>
                </a:prstClr>
              </a:solidFill>
            </a:endParaRPr>
          </a:p>
        </p:txBody>
      </p:sp>
    </p:spTree>
    <p:extLst>
      <p:ext uri="{BB962C8B-B14F-4D97-AF65-F5344CB8AC3E}">
        <p14:creationId xmlns:p14="http://schemas.microsoft.com/office/powerpoint/2010/main" val="781143907"/>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r>
              <a:rPr lang="en-US" altLang="en-US" smtClean="0">
                <a:solidFill>
                  <a:srgbClr val="FF0000"/>
                </a:solidFill>
              </a:rPr>
              <a:t>Intraoperative management</a:t>
            </a:r>
            <a:r>
              <a:rPr lang="en-US" altLang="en-US" smtClean="0"/>
              <a:t>…</a:t>
            </a:r>
          </a:p>
        </p:txBody>
      </p:sp>
      <p:sp>
        <p:nvSpPr>
          <p:cNvPr id="77827" name="Content Placeholder 2"/>
          <p:cNvSpPr>
            <a:spLocks noGrp="1"/>
          </p:cNvSpPr>
          <p:nvPr>
            <p:ph idx="1"/>
          </p:nvPr>
        </p:nvSpPr>
        <p:spPr>
          <a:xfrm>
            <a:off x="304800" y="1447800"/>
            <a:ext cx="8534400" cy="5029200"/>
          </a:xfrm>
        </p:spPr>
        <p:txBody>
          <a:bodyPr/>
          <a:lstStyle/>
          <a:p>
            <a:pPr eaLnBrk="1" hangingPunct="1"/>
            <a:r>
              <a:rPr lang="en-US" altLang="en-US" smtClean="0">
                <a:solidFill>
                  <a:srgbClr val="FF0000"/>
                </a:solidFill>
              </a:rPr>
              <a:t>Sedation is appropriate at  ICU</a:t>
            </a:r>
          </a:p>
          <a:p>
            <a:pPr eaLnBrk="1" hangingPunct="1"/>
            <a:r>
              <a:rPr lang="en-US" altLang="en-US" smtClean="0"/>
              <a:t>Tracheal Extubation is usually attempted </a:t>
            </a:r>
            <a:r>
              <a:rPr lang="en-US" altLang="en-US" b="1" smtClean="0">
                <a:solidFill>
                  <a:srgbClr val="FF0000"/>
                </a:solidFill>
              </a:rPr>
              <a:t>48 to 72 hours later in the OR.</a:t>
            </a:r>
          </a:p>
          <a:p>
            <a:pPr eaLnBrk="1" hangingPunct="1"/>
            <a:r>
              <a:rPr lang="en-US" altLang="en-US" smtClean="0"/>
              <a:t>Check  significant leak around the </a:t>
            </a:r>
            <a:r>
              <a:rPr lang="en-US" altLang="en-US" smtClean="0">
                <a:solidFill>
                  <a:srgbClr val="FF0000"/>
                </a:solidFill>
              </a:rPr>
              <a:t>nasotracheal tube  and visual inspection of the larynx by flexible fiber optic bronchoscopy before Extubation </a:t>
            </a:r>
          </a:p>
          <a:p>
            <a:pPr eaLnBrk="1" hangingPunct="1"/>
            <a:r>
              <a:rPr lang="en-US" altLang="en-US" smtClean="0"/>
              <a:t>This  confirms reduction in </a:t>
            </a:r>
            <a:r>
              <a:rPr lang="en-US" altLang="en-US" smtClean="0">
                <a:solidFill>
                  <a:srgbClr val="FF0000"/>
                </a:solidFill>
              </a:rPr>
              <a:t>swelling of the epiglottis and surrounding tissues</a:t>
            </a:r>
            <a:r>
              <a:rPr lang="en-US" altLang="en-US" smtClean="0"/>
              <a:t>.</a:t>
            </a:r>
          </a:p>
        </p:txBody>
      </p:sp>
      <p:sp>
        <p:nvSpPr>
          <p:cNvPr id="2" name="Slide Number Placeholder 1"/>
          <p:cNvSpPr>
            <a:spLocks noGrp="1"/>
          </p:cNvSpPr>
          <p:nvPr>
            <p:ph type="sldNum" sz="quarter" idx="12"/>
          </p:nvPr>
        </p:nvSpPr>
        <p:spPr/>
        <p:txBody>
          <a:bodyPr/>
          <a:lstStyle/>
          <a:p>
            <a:pPr>
              <a:defRPr/>
            </a:pPr>
            <a:fld id="{260483C3-CEE5-42B7-9215-864AF8AE7C63}" type="slidenum">
              <a:rPr lang="en-US" smtClean="0">
                <a:solidFill>
                  <a:prstClr val="black">
                    <a:tint val="75000"/>
                  </a:prstClr>
                </a:solidFill>
              </a:rPr>
              <a:pPr>
                <a:defRPr/>
              </a:pPr>
              <a:t>268</a:t>
            </a:fld>
            <a:endParaRPr lang="en-US">
              <a:solidFill>
                <a:prstClr val="black">
                  <a:tint val="75000"/>
                </a:prstClr>
              </a:solidFill>
            </a:endParaRPr>
          </a:p>
        </p:txBody>
      </p:sp>
    </p:spTree>
    <p:extLst>
      <p:ext uri="{BB962C8B-B14F-4D97-AF65-F5344CB8AC3E}">
        <p14:creationId xmlns:p14="http://schemas.microsoft.com/office/powerpoint/2010/main" val="2226170614"/>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r>
              <a:rPr lang="en-US" sz="3600" b="1" dirty="0" smtClean="0">
                <a:solidFill>
                  <a:srgbClr val="FF0000"/>
                </a:solidFill>
                <a:latin typeface="Times New Roman" pitchFamily="18" charset="0"/>
                <a:cs typeface="Times New Roman" pitchFamily="18" charset="0"/>
              </a:rPr>
              <a:t>Laryngotracheobronchitis (LTB; Croup)</a:t>
            </a:r>
            <a:r>
              <a:rPr lang="en-US" b="1" dirty="0" smtClean="0">
                <a:solidFill>
                  <a:srgbClr val="FF0000"/>
                </a:solidFill>
              </a:rPr>
              <a:t/>
            </a:r>
            <a:br>
              <a:rPr lang="en-US" b="1" dirty="0" smtClean="0">
                <a:solidFill>
                  <a:srgbClr val="FF0000"/>
                </a:solidFill>
              </a:rPr>
            </a:br>
            <a:endParaRPr lang="en-US" dirty="0" smtClean="0">
              <a:solidFill>
                <a:srgbClr val="FF0000"/>
              </a:solidFill>
            </a:endParaRPr>
          </a:p>
        </p:txBody>
      </p:sp>
      <p:sp>
        <p:nvSpPr>
          <p:cNvPr id="78851" name="Content Placeholder 2"/>
          <p:cNvSpPr>
            <a:spLocks noGrp="1"/>
          </p:cNvSpPr>
          <p:nvPr>
            <p:ph idx="1"/>
          </p:nvPr>
        </p:nvSpPr>
        <p:spPr>
          <a:xfrm>
            <a:off x="228600" y="1524000"/>
            <a:ext cx="8763000" cy="5105400"/>
          </a:xfrm>
        </p:spPr>
        <p:txBody>
          <a:bodyPr/>
          <a:lstStyle/>
          <a:p>
            <a:pPr eaLnBrk="1" hangingPunct="1"/>
            <a:r>
              <a:rPr lang="en-US" altLang="en-US" b="1" smtClean="0"/>
              <a:t>LTB </a:t>
            </a:r>
            <a:r>
              <a:rPr lang="en-US" altLang="en-US" smtClean="0"/>
              <a:t>is usually a </a:t>
            </a:r>
            <a:r>
              <a:rPr lang="en-US" altLang="en-US" smtClean="0">
                <a:solidFill>
                  <a:srgbClr val="FF0000"/>
                </a:solidFill>
              </a:rPr>
              <a:t>viral illness </a:t>
            </a:r>
            <a:r>
              <a:rPr lang="en-US" altLang="en-US" smtClean="0"/>
              <a:t>that occurs most often in children age 6 months to 6 years.</a:t>
            </a:r>
          </a:p>
          <a:p>
            <a:pPr eaLnBrk="1" hangingPunct="1"/>
            <a:r>
              <a:rPr lang="en-US" altLang="en-US" smtClean="0"/>
              <a:t>Primarily &lt;3 years</a:t>
            </a:r>
          </a:p>
          <a:p>
            <a:pPr eaLnBrk="1" hangingPunct="1"/>
            <a:r>
              <a:rPr lang="en-US" altLang="en-US" smtClean="0"/>
              <a:t>The onset  is more </a:t>
            </a:r>
            <a:r>
              <a:rPr lang="en-US" altLang="en-US" b="1" smtClean="0"/>
              <a:t>insidious</a:t>
            </a:r>
            <a:r>
              <a:rPr lang="en-US" altLang="en-US" smtClean="0"/>
              <a:t> than the onset of epiglottitis</a:t>
            </a:r>
          </a:p>
          <a:p>
            <a:pPr eaLnBrk="1" hangingPunct="1"/>
            <a:r>
              <a:rPr lang="en-US" altLang="en-US" smtClean="0"/>
              <a:t>Child presenting with a </a:t>
            </a:r>
            <a:r>
              <a:rPr lang="en-US" altLang="en-US" smtClean="0">
                <a:solidFill>
                  <a:srgbClr val="FF0000"/>
                </a:solidFill>
              </a:rPr>
              <a:t>low-grade fever.</a:t>
            </a:r>
          </a:p>
          <a:p>
            <a:pPr eaLnBrk="1" hangingPunct="1"/>
            <a:r>
              <a:rPr lang="en-US" altLang="en-US" smtClean="0">
                <a:solidFill>
                  <a:srgbClr val="FF0000"/>
                </a:solidFill>
              </a:rPr>
              <a:t>Inspiratory stridor, and a barking cough</a:t>
            </a:r>
            <a:r>
              <a:rPr lang="en-US" altLang="en-US" smtClean="0"/>
              <a:t>.</a:t>
            </a:r>
          </a:p>
        </p:txBody>
      </p:sp>
      <p:sp>
        <p:nvSpPr>
          <p:cNvPr id="3" name="Slide Number Placeholder 2"/>
          <p:cNvSpPr>
            <a:spLocks noGrp="1"/>
          </p:cNvSpPr>
          <p:nvPr>
            <p:ph type="sldNum" sz="quarter" idx="12"/>
          </p:nvPr>
        </p:nvSpPr>
        <p:spPr/>
        <p:txBody>
          <a:bodyPr/>
          <a:lstStyle/>
          <a:p>
            <a:pPr>
              <a:defRPr/>
            </a:pPr>
            <a:fld id="{C79D1E04-D8C6-4666-AADB-16B8B8A07E88}" type="slidenum">
              <a:rPr lang="en-US" smtClean="0">
                <a:solidFill>
                  <a:prstClr val="black">
                    <a:tint val="75000"/>
                  </a:prstClr>
                </a:solidFill>
              </a:rPr>
              <a:pPr>
                <a:defRPr/>
              </a:pPr>
              <a:t>269</a:t>
            </a:fld>
            <a:endParaRPr lang="en-US">
              <a:solidFill>
                <a:prstClr val="black">
                  <a:tint val="75000"/>
                </a:prstClr>
              </a:solidFill>
            </a:endParaRPr>
          </a:p>
        </p:txBody>
      </p:sp>
    </p:spTree>
    <p:extLst>
      <p:ext uri="{BB962C8B-B14F-4D97-AF65-F5344CB8AC3E}">
        <p14:creationId xmlns:p14="http://schemas.microsoft.com/office/powerpoint/2010/main" val="18010002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Perioperative</a:t>
            </a:r>
            <a:endParaRPr lang="en-US" dirty="0"/>
          </a:p>
        </p:txBody>
      </p:sp>
      <p:sp>
        <p:nvSpPr>
          <p:cNvPr id="3" name="Content Placeholder 2"/>
          <p:cNvSpPr>
            <a:spLocks noGrp="1"/>
          </p:cNvSpPr>
          <p:nvPr>
            <p:ph idx="1"/>
          </p:nvPr>
        </p:nvSpPr>
        <p:spPr/>
        <p:txBody>
          <a:bodyPr>
            <a:normAutofit/>
          </a:bodyPr>
          <a:lstStyle/>
          <a:p>
            <a:r>
              <a:rPr lang="en-US" sz="2800" dirty="0" smtClean="0"/>
              <a:t>Monitor </a:t>
            </a:r>
            <a:r>
              <a:rPr lang="en-US" sz="2800" dirty="0"/>
              <a:t>to ensure adequate neuromuscular block</a:t>
            </a:r>
            <a:r>
              <a:rPr lang="en-US" sz="2800" dirty="0" smtClean="0"/>
              <a:t>.</a:t>
            </a:r>
          </a:p>
          <a:p>
            <a:r>
              <a:rPr lang="en-US" sz="2800" dirty="0" smtClean="0"/>
              <a:t> </a:t>
            </a:r>
            <a:r>
              <a:rPr lang="en-US" sz="2800" dirty="0"/>
              <a:t>ensure coughing avoided </a:t>
            </a:r>
            <a:r>
              <a:rPr lang="en-US" sz="2800" dirty="0" smtClean="0"/>
              <a:t>at intubation (LA </a:t>
            </a:r>
            <a:r>
              <a:rPr lang="en-US" sz="2800" dirty="0"/>
              <a:t>spray to larynx </a:t>
            </a:r>
            <a:r>
              <a:rPr lang="en-US" sz="2800" dirty="0" smtClean="0"/>
              <a:t>helpful)</a:t>
            </a:r>
          </a:p>
          <a:p>
            <a:r>
              <a:rPr lang="en-US" sz="2800" dirty="0" smtClean="0"/>
              <a:t>head-up </a:t>
            </a:r>
            <a:r>
              <a:rPr lang="en-US" sz="2800" dirty="0"/>
              <a:t>tilt to reduce venous pressure</a:t>
            </a:r>
            <a:r>
              <a:rPr lang="en-US" sz="2800" dirty="0" smtClean="0"/>
              <a:t>.</a:t>
            </a:r>
          </a:p>
          <a:p>
            <a:r>
              <a:rPr lang="en-US" sz="2800" dirty="0" smtClean="0"/>
              <a:t>control </a:t>
            </a:r>
            <a:r>
              <a:rPr lang="en-US" sz="2800" dirty="0"/>
              <a:t>of </a:t>
            </a:r>
            <a:r>
              <a:rPr lang="en-US" sz="2800" dirty="0" smtClean="0"/>
              <a:t>HR </a:t>
            </a:r>
            <a:r>
              <a:rPr lang="en-US" sz="2800" dirty="0"/>
              <a:t>(&lt;60 </a:t>
            </a:r>
            <a:r>
              <a:rPr lang="en-US" sz="2800" dirty="0" err="1"/>
              <a:t>bpm</a:t>
            </a:r>
            <a:r>
              <a:rPr lang="en-US" sz="2800" dirty="0"/>
              <a:t> and </a:t>
            </a:r>
            <a:r>
              <a:rPr lang="en-US" sz="2800" dirty="0" smtClean="0"/>
              <a:t>BP</a:t>
            </a:r>
            <a:r>
              <a:rPr lang="en-US" sz="2800" dirty="0"/>
              <a:t> (mean of 50-60 mmHg in healthy patients)</a:t>
            </a:r>
            <a:r>
              <a:rPr lang="en-US" sz="2800" dirty="0" smtClean="0"/>
              <a:t>.</a:t>
            </a:r>
            <a:endParaRPr lang="en-US" sz="2800" dirty="0"/>
          </a:p>
          <a:p>
            <a:r>
              <a:rPr lang="en-US" sz="2800" dirty="0" smtClean="0"/>
              <a:t>Regular </a:t>
            </a:r>
            <a:r>
              <a:rPr lang="en-US" sz="2800" dirty="0"/>
              <a:t>anti-emetic for 24-48 hr.</a:t>
            </a:r>
          </a:p>
          <a:p>
            <a:r>
              <a:rPr lang="en-US" sz="2800" dirty="0" smtClean="0">
                <a:solidFill>
                  <a:srgbClr val="FF0000"/>
                </a:solidFill>
              </a:rPr>
              <a:t>N2O </a:t>
            </a:r>
            <a:r>
              <a:rPr lang="en-US" sz="2800" dirty="0">
                <a:solidFill>
                  <a:srgbClr val="FF0000"/>
                </a:solidFill>
              </a:rPr>
              <a:t>diffusion </a:t>
            </a:r>
            <a:r>
              <a:rPr lang="en-US" sz="2800" dirty="0"/>
              <a:t>into middle ear may disrupt </a:t>
            </a:r>
            <a:r>
              <a:rPr lang="en-US" sz="2800" dirty="0" smtClean="0"/>
              <a:t>surgery.</a:t>
            </a:r>
            <a:endParaRPr lang="en-US" sz="2800" dirty="0"/>
          </a:p>
          <a:p>
            <a:endParaRPr lang="en-US" sz="2800" dirty="0"/>
          </a:p>
        </p:txBody>
      </p:sp>
    </p:spTree>
    <p:extLst>
      <p:ext uri="{BB962C8B-B14F-4D97-AF65-F5344CB8AC3E}">
        <p14:creationId xmlns:p14="http://schemas.microsoft.com/office/powerpoint/2010/main" val="234445517"/>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pPr eaLnBrk="1" hangingPunct="1"/>
            <a:r>
              <a:rPr lang="en-US" altLang="en-US" b="1" smtClean="0">
                <a:latin typeface="Times New Roman" pitchFamily="18" charset="0"/>
                <a:cs typeface="Times New Roman" pitchFamily="18" charset="0"/>
              </a:rPr>
              <a:t>Laryngotracheobronchitis…</a:t>
            </a:r>
            <a:endParaRPr lang="en-US" altLang="en-US" smtClean="0"/>
          </a:p>
        </p:txBody>
      </p:sp>
      <p:sp>
        <p:nvSpPr>
          <p:cNvPr id="79875" name="Content Placeholder 2"/>
          <p:cNvSpPr>
            <a:spLocks noGrp="1"/>
          </p:cNvSpPr>
          <p:nvPr>
            <p:ph idx="1"/>
          </p:nvPr>
        </p:nvSpPr>
        <p:spPr>
          <a:xfrm>
            <a:off x="228600" y="1295400"/>
            <a:ext cx="8686800" cy="5257800"/>
          </a:xfrm>
        </p:spPr>
        <p:txBody>
          <a:bodyPr/>
          <a:lstStyle/>
          <a:p>
            <a:pPr eaLnBrk="1" hangingPunct="1">
              <a:buFont typeface="Arial" charset="0"/>
              <a:buNone/>
            </a:pPr>
            <a:r>
              <a:rPr lang="en-US" altLang="en-US" sz="2800" b="1" smtClean="0">
                <a:solidFill>
                  <a:srgbClr val="FF0000"/>
                </a:solidFill>
              </a:rPr>
              <a:t>Treatment includes </a:t>
            </a:r>
            <a:r>
              <a:rPr lang="en-US" altLang="en-US" sz="2800" smtClean="0"/>
              <a:t>a cool, humid moist  oxygen</a:t>
            </a:r>
            <a:endParaRPr lang="en-US" altLang="en-US" sz="2800" b="1" smtClean="0"/>
          </a:p>
          <a:p>
            <a:pPr eaLnBrk="1" hangingPunct="1"/>
            <a:r>
              <a:rPr lang="en-US" altLang="en-US" smtClean="0"/>
              <a:t>In severe cases, </a:t>
            </a:r>
            <a:r>
              <a:rPr lang="en-US" altLang="en-US" smtClean="0">
                <a:solidFill>
                  <a:srgbClr val="FF0000"/>
                </a:solidFill>
              </a:rPr>
              <a:t>Nebulized epinephrine </a:t>
            </a:r>
            <a:r>
              <a:rPr lang="en-US" altLang="en-US" smtClean="0"/>
              <a:t>and a short course of </a:t>
            </a:r>
            <a:r>
              <a:rPr lang="en-US" altLang="en-US" smtClean="0">
                <a:solidFill>
                  <a:srgbClr val="FF0000"/>
                </a:solidFill>
              </a:rPr>
              <a:t>steroids.</a:t>
            </a:r>
          </a:p>
          <a:p>
            <a:pPr eaLnBrk="1" hangingPunct="1"/>
            <a:r>
              <a:rPr lang="en-US" altLang="en-US" smtClean="0"/>
              <a:t>In rare circumstances, thick secretions are present in the airway, and the child requires </a:t>
            </a:r>
            <a:r>
              <a:rPr lang="en-US" altLang="en-US" smtClean="0">
                <a:solidFill>
                  <a:srgbClr val="FF0000"/>
                </a:solidFill>
              </a:rPr>
              <a:t>intubation</a:t>
            </a:r>
            <a:r>
              <a:rPr lang="en-US" altLang="en-US" smtClean="0"/>
              <a:t> to allow pulmonary toilet suctioning to be carried out. </a:t>
            </a:r>
          </a:p>
          <a:p>
            <a:pPr eaLnBrk="1" hangingPunct="1"/>
            <a:r>
              <a:rPr lang="en-US" altLang="en-US" smtClean="0"/>
              <a:t>Management in the intensive care unit and extubation are carried out in the </a:t>
            </a:r>
            <a:r>
              <a:rPr lang="en-US" altLang="en-US" smtClean="0">
                <a:solidFill>
                  <a:srgbClr val="FF0000"/>
                </a:solidFill>
              </a:rPr>
              <a:t>same fashion as for epiglottises</a:t>
            </a:r>
          </a:p>
          <a:p>
            <a:pPr eaLnBrk="1" hangingPunct="1"/>
            <a:endParaRPr lang="en-US" altLang="en-US" smtClean="0"/>
          </a:p>
        </p:txBody>
      </p:sp>
      <p:sp>
        <p:nvSpPr>
          <p:cNvPr id="2" name="Slide Number Placeholder 1"/>
          <p:cNvSpPr>
            <a:spLocks noGrp="1"/>
          </p:cNvSpPr>
          <p:nvPr>
            <p:ph type="sldNum" sz="quarter" idx="12"/>
          </p:nvPr>
        </p:nvSpPr>
        <p:spPr/>
        <p:txBody>
          <a:bodyPr/>
          <a:lstStyle/>
          <a:p>
            <a:pPr>
              <a:defRPr/>
            </a:pPr>
            <a:fld id="{72647800-C323-458C-81F4-CDA286EFFA52}" type="slidenum">
              <a:rPr lang="en-US" smtClean="0">
                <a:solidFill>
                  <a:prstClr val="black">
                    <a:tint val="75000"/>
                  </a:prstClr>
                </a:solidFill>
              </a:rPr>
              <a:pPr>
                <a:defRPr/>
              </a:pPr>
              <a:t>270</a:t>
            </a:fld>
            <a:endParaRPr lang="en-US">
              <a:solidFill>
                <a:prstClr val="black">
                  <a:tint val="75000"/>
                </a:prstClr>
              </a:solidFill>
            </a:endParaRPr>
          </a:p>
        </p:txBody>
      </p:sp>
    </p:spTree>
    <p:extLst>
      <p:ext uri="{BB962C8B-B14F-4D97-AF65-F5344CB8AC3E}">
        <p14:creationId xmlns:p14="http://schemas.microsoft.com/office/powerpoint/2010/main" val="3007685902"/>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304800" y="304800"/>
            <a:ext cx="8229600" cy="685800"/>
          </a:xfrm>
        </p:spPr>
        <p:txBody>
          <a:bodyPr/>
          <a:lstStyle/>
          <a:p>
            <a:pPr eaLnBrk="1" hangingPunct="1"/>
            <a:r>
              <a:rPr lang="en-US" altLang="en-US" smtClean="0"/>
              <a:t>Future of epiglottis and croup</a:t>
            </a:r>
          </a:p>
        </p:txBody>
      </p:sp>
      <p:graphicFrame>
        <p:nvGraphicFramePr>
          <p:cNvPr id="4" name="Content Placeholder 3"/>
          <p:cNvGraphicFramePr>
            <a:graphicFrameLocks noGrp="1"/>
          </p:cNvGraphicFramePr>
          <p:nvPr>
            <p:ph idx="1"/>
          </p:nvPr>
        </p:nvGraphicFramePr>
        <p:xfrm>
          <a:off x="228600" y="1066800"/>
          <a:ext cx="8686800" cy="5440363"/>
        </p:xfrm>
        <a:graphic>
          <a:graphicData uri="http://schemas.openxmlformats.org/drawingml/2006/table">
            <a:tbl>
              <a:tblPr firstRow="1" bandRow="1">
                <a:tableStyleId>{5C22544A-7EE6-4342-B048-85BDC9FD1C3A}</a:tableStyleId>
              </a:tblPr>
              <a:tblGrid>
                <a:gridCol w="2895600"/>
                <a:gridCol w="2895600"/>
                <a:gridCol w="2895600"/>
              </a:tblGrid>
              <a:tr h="477225">
                <a:tc>
                  <a:txBody>
                    <a:bodyPr/>
                    <a:lstStyle/>
                    <a:p>
                      <a:endParaRPr lang="en-US" sz="2400" dirty="0"/>
                    </a:p>
                  </a:txBody>
                  <a:tcPr marT="45717" marB="45717"/>
                </a:tc>
                <a:tc>
                  <a:txBody>
                    <a:bodyPr/>
                    <a:lstStyle/>
                    <a:p>
                      <a:r>
                        <a:rPr lang="en-US" sz="2400" dirty="0" smtClean="0"/>
                        <a:t>Epiglottis</a:t>
                      </a:r>
                      <a:endParaRPr lang="en-US" sz="2400" dirty="0"/>
                    </a:p>
                  </a:txBody>
                  <a:tcPr marT="45717" marB="45717"/>
                </a:tc>
                <a:tc>
                  <a:txBody>
                    <a:bodyPr/>
                    <a:lstStyle/>
                    <a:p>
                      <a:r>
                        <a:rPr lang="en-US" sz="2400" dirty="0" smtClean="0"/>
                        <a:t>Croup</a:t>
                      </a:r>
                      <a:endParaRPr lang="en-US" sz="2400" dirty="0"/>
                    </a:p>
                  </a:txBody>
                  <a:tcPr marT="45717" marB="45717"/>
                </a:tc>
              </a:tr>
              <a:tr h="477225">
                <a:tc>
                  <a:txBody>
                    <a:bodyPr/>
                    <a:lstStyle/>
                    <a:p>
                      <a:r>
                        <a:rPr lang="en-US" sz="2400" dirty="0" smtClean="0"/>
                        <a:t>Age</a:t>
                      </a:r>
                      <a:endParaRPr lang="en-US" sz="2400" dirty="0"/>
                    </a:p>
                  </a:txBody>
                  <a:tcPr marT="45717" marB="45717"/>
                </a:tc>
                <a:tc>
                  <a:txBody>
                    <a:bodyPr/>
                    <a:lstStyle/>
                    <a:p>
                      <a:r>
                        <a:rPr lang="en-US" sz="2400" dirty="0" smtClean="0"/>
                        <a:t>2-5 years</a:t>
                      </a:r>
                      <a:endParaRPr lang="en-US" sz="2400" dirty="0"/>
                    </a:p>
                  </a:txBody>
                  <a:tcPr marT="45717" marB="45717"/>
                </a:tc>
                <a:tc>
                  <a:txBody>
                    <a:bodyPr/>
                    <a:lstStyle/>
                    <a:p>
                      <a:r>
                        <a:rPr lang="en-US" sz="2400" dirty="0" smtClean="0"/>
                        <a:t>6months -2 years</a:t>
                      </a:r>
                      <a:endParaRPr lang="en-US" sz="2400" dirty="0"/>
                    </a:p>
                  </a:txBody>
                  <a:tcPr marT="45717" marB="45717"/>
                </a:tc>
              </a:tr>
              <a:tr h="1240784">
                <a:tc>
                  <a:txBody>
                    <a:bodyPr/>
                    <a:lstStyle/>
                    <a:p>
                      <a:r>
                        <a:rPr lang="en-US" sz="2400" dirty="0" smtClean="0"/>
                        <a:t>Cause </a:t>
                      </a:r>
                      <a:endParaRPr lang="en-US" sz="2400" dirty="0"/>
                    </a:p>
                  </a:txBody>
                  <a:tcPr marT="45717" marB="45717"/>
                </a:tc>
                <a:tc>
                  <a:txBody>
                    <a:bodyPr/>
                    <a:lstStyle/>
                    <a:p>
                      <a:r>
                        <a:rPr lang="en-US" sz="2400" dirty="0" smtClean="0"/>
                        <a:t>Homophiles</a:t>
                      </a:r>
                      <a:r>
                        <a:rPr lang="en-US" sz="2400" baseline="0" dirty="0" smtClean="0"/>
                        <a:t> influenza</a:t>
                      </a:r>
                      <a:endParaRPr lang="en-US" sz="2400" dirty="0"/>
                    </a:p>
                  </a:txBody>
                  <a:tcPr marT="45717" marB="45717"/>
                </a:tc>
                <a:tc>
                  <a:txBody>
                    <a:bodyPr/>
                    <a:lstStyle/>
                    <a:p>
                      <a:r>
                        <a:rPr lang="en-US" sz="2400" dirty="0" smtClean="0"/>
                        <a:t>Para influenza and respiratory syncytial</a:t>
                      </a:r>
                      <a:r>
                        <a:rPr lang="en-US" sz="2400" baseline="0" dirty="0" smtClean="0"/>
                        <a:t> virus, influenza </a:t>
                      </a:r>
                      <a:endParaRPr lang="en-US" sz="2400" dirty="0"/>
                    </a:p>
                  </a:txBody>
                  <a:tcPr marT="45717" marB="45717"/>
                </a:tc>
              </a:tr>
              <a:tr h="477225">
                <a:tc>
                  <a:txBody>
                    <a:bodyPr/>
                    <a:lstStyle/>
                    <a:p>
                      <a:r>
                        <a:rPr lang="en-US" sz="2400" dirty="0" smtClean="0"/>
                        <a:t>Feature </a:t>
                      </a:r>
                      <a:endParaRPr lang="en-US" sz="2400" dirty="0"/>
                    </a:p>
                  </a:txBody>
                  <a:tcPr marT="45717" marB="45717"/>
                </a:tc>
                <a:tc>
                  <a:txBody>
                    <a:bodyPr/>
                    <a:lstStyle/>
                    <a:p>
                      <a:r>
                        <a:rPr lang="en-US" sz="2400" dirty="0" smtClean="0"/>
                        <a:t>Rapid</a:t>
                      </a:r>
                      <a:r>
                        <a:rPr lang="en-US" sz="2400" baseline="0" dirty="0" smtClean="0"/>
                        <a:t> onset  </a:t>
                      </a:r>
                      <a:endParaRPr lang="en-US" sz="2400" dirty="0"/>
                    </a:p>
                  </a:txBody>
                  <a:tcPr marT="45717" marB="45717"/>
                </a:tc>
                <a:tc>
                  <a:txBody>
                    <a:bodyPr/>
                    <a:lstStyle/>
                    <a:p>
                      <a:r>
                        <a:rPr lang="en-US" sz="2400" dirty="0" smtClean="0"/>
                        <a:t>Gradual onset </a:t>
                      </a:r>
                      <a:endParaRPr lang="en-US" sz="2400" dirty="0"/>
                    </a:p>
                  </a:txBody>
                  <a:tcPr marT="45717" marB="45717"/>
                </a:tc>
              </a:tr>
              <a:tr h="859004">
                <a:tc>
                  <a:txBody>
                    <a:bodyPr/>
                    <a:lstStyle/>
                    <a:p>
                      <a:endParaRPr lang="en-US" sz="2400" dirty="0"/>
                    </a:p>
                  </a:txBody>
                  <a:tcPr marT="45717" marB="45717"/>
                </a:tc>
                <a:tc>
                  <a:txBody>
                    <a:bodyPr/>
                    <a:lstStyle/>
                    <a:p>
                      <a:r>
                        <a:rPr lang="en-US" sz="2400" dirty="0" smtClean="0"/>
                        <a:t>Fever ,  positioning and tripod drooling</a:t>
                      </a:r>
                      <a:endParaRPr lang="en-US" sz="2400" dirty="0"/>
                    </a:p>
                  </a:txBody>
                  <a:tcPr marT="45717" marB="45717"/>
                </a:tc>
                <a:tc>
                  <a:txBody>
                    <a:bodyPr/>
                    <a:lstStyle/>
                    <a:p>
                      <a:r>
                        <a:rPr lang="en-US" sz="2400" dirty="0" smtClean="0"/>
                        <a:t>Barking cough</a:t>
                      </a:r>
                      <a:endParaRPr lang="en-US" sz="2400" dirty="0"/>
                    </a:p>
                  </a:txBody>
                  <a:tcPr marT="45717" marB="45717"/>
                </a:tc>
              </a:tr>
              <a:tr h="477225">
                <a:tc>
                  <a:txBody>
                    <a:bodyPr/>
                    <a:lstStyle/>
                    <a:p>
                      <a:r>
                        <a:rPr lang="en-US" sz="2400" dirty="0" smtClean="0"/>
                        <a:t>Treatment</a:t>
                      </a:r>
                      <a:endParaRPr lang="en-US" sz="2400" dirty="0"/>
                    </a:p>
                  </a:txBody>
                  <a:tcPr marT="45717" marB="45717"/>
                </a:tc>
                <a:tc>
                  <a:txBody>
                    <a:bodyPr/>
                    <a:lstStyle/>
                    <a:p>
                      <a:r>
                        <a:rPr lang="en-US" sz="2400" dirty="0" smtClean="0"/>
                        <a:t>ETT</a:t>
                      </a:r>
                      <a:endParaRPr lang="en-US" sz="2400" dirty="0"/>
                    </a:p>
                  </a:txBody>
                  <a:tcPr marT="45717" marB="45717"/>
                </a:tc>
                <a:tc>
                  <a:txBody>
                    <a:bodyPr/>
                    <a:lstStyle/>
                    <a:p>
                      <a:r>
                        <a:rPr lang="en-US" sz="2400" dirty="0" smtClean="0"/>
                        <a:t>Supportive</a:t>
                      </a:r>
                      <a:endParaRPr lang="en-US" sz="2400" dirty="0"/>
                    </a:p>
                  </a:txBody>
                  <a:tcPr marT="45717" marB="45717"/>
                </a:tc>
              </a:tr>
              <a:tr h="477225">
                <a:tc>
                  <a:txBody>
                    <a:bodyPr/>
                    <a:lstStyle/>
                    <a:p>
                      <a:endParaRPr lang="en-US" sz="2400" dirty="0"/>
                    </a:p>
                  </a:txBody>
                  <a:tcPr marT="45717" marB="45717"/>
                </a:tc>
                <a:tc>
                  <a:txBody>
                    <a:bodyPr/>
                    <a:lstStyle/>
                    <a:p>
                      <a:r>
                        <a:rPr lang="en-US" sz="2400" dirty="0" smtClean="0"/>
                        <a:t>Antibiotics</a:t>
                      </a:r>
                      <a:endParaRPr lang="en-US" sz="2400" dirty="0"/>
                    </a:p>
                  </a:txBody>
                  <a:tcPr marT="45717" marB="45717"/>
                </a:tc>
                <a:tc>
                  <a:txBody>
                    <a:bodyPr/>
                    <a:lstStyle/>
                    <a:p>
                      <a:r>
                        <a:rPr lang="en-US" sz="2400" dirty="0" smtClean="0"/>
                        <a:t>Humidified oxygen</a:t>
                      </a:r>
                      <a:endParaRPr lang="en-US" sz="2400" dirty="0"/>
                    </a:p>
                  </a:txBody>
                  <a:tcPr marT="45717" marB="45717"/>
                </a:tc>
              </a:tr>
              <a:tr h="477225">
                <a:tc>
                  <a:txBody>
                    <a:bodyPr/>
                    <a:lstStyle/>
                    <a:p>
                      <a:endParaRPr lang="en-US" sz="2400"/>
                    </a:p>
                  </a:txBody>
                  <a:tcPr marT="45717" marB="45717"/>
                </a:tc>
                <a:tc>
                  <a:txBody>
                    <a:bodyPr/>
                    <a:lstStyle/>
                    <a:p>
                      <a:endParaRPr lang="en-US" sz="2400"/>
                    </a:p>
                  </a:txBody>
                  <a:tcPr marT="45717" marB="45717"/>
                </a:tc>
                <a:tc>
                  <a:txBody>
                    <a:bodyPr/>
                    <a:lstStyle/>
                    <a:p>
                      <a:r>
                        <a:rPr lang="en-US" sz="2400" dirty="0" smtClean="0"/>
                        <a:t>IV fluids</a:t>
                      </a:r>
                      <a:endParaRPr lang="en-US" sz="2400" dirty="0"/>
                    </a:p>
                  </a:txBody>
                  <a:tcPr marT="45717" marB="45717"/>
                </a:tc>
              </a:tr>
              <a:tr h="477225">
                <a:tc>
                  <a:txBody>
                    <a:bodyPr/>
                    <a:lstStyle/>
                    <a:p>
                      <a:endParaRPr lang="en-US" sz="2400"/>
                    </a:p>
                  </a:txBody>
                  <a:tcPr marT="45717" marB="45717"/>
                </a:tc>
                <a:tc>
                  <a:txBody>
                    <a:bodyPr/>
                    <a:lstStyle/>
                    <a:p>
                      <a:endParaRPr lang="en-US" sz="2400" dirty="0"/>
                    </a:p>
                  </a:txBody>
                  <a:tcPr marT="45717" marB="45717"/>
                </a:tc>
                <a:tc>
                  <a:txBody>
                    <a:bodyPr/>
                    <a:lstStyle/>
                    <a:p>
                      <a:r>
                        <a:rPr lang="en-US" sz="2400" dirty="0" smtClean="0"/>
                        <a:t>May require ETT</a:t>
                      </a:r>
                      <a:endParaRPr lang="en-US" sz="2400" dirty="0"/>
                    </a:p>
                  </a:txBody>
                  <a:tcPr marT="45717" marB="45717"/>
                </a:tc>
              </a:tr>
            </a:tbl>
          </a:graphicData>
        </a:graphic>
      </p:graphicFrame>
      <p:sp>
        <p:nvSpPr>
          <p:cNvPr id="2" name="Slide Number Placeholder 1"/>
          <p:cNvSpPr>
            <a:spLocks noGrp="1"/>
          </p:cNvSpPr>
          <p:nvPr>
            <p:ph type="sldNum" sz="quarter" idx="12"/>
          </p:nvPr>
        </p:nvSpPr>
        <p:spPr/>
        <p:txBody>
          <a:bodyPr/>
          <a:lstStyle/>
          <a:p>
            <a:pPr>
              <a:defRPr/>
            </a:pPr>
            <a:fld id="{2DA6FCBC-64BA-43DD-A35A-0EE208FF30FA}" type="slidenum">
              <a:rPr lang="en-US" smtClean="0">
                <a:solidFill>
                  <a:prstClr val="black">
                    <a:tint val="75000"/>
                  </a:prstClr>
                </a:solidFill>
              </a:rPr>
              <a:pPr>
                <a:defRPr/>
              </a:pPr>
              <a:t>271</a:t>
            </a:fld>
            <a:endParaRPr lang="en-US">
              <a:solidFill>
                <a:prstClr val="black">
                  <a:tint val="75000"/>
                </a:prstClr>
              </a:solidFill>
            </a:endParaRPr>
          </a:p>
        </p:txBody>
      </p:sp>
    </p:spTree>
    <p:extLst>
      <p:ext uri="{BB962C8B-B14F-4D97-AF65-F5344CB8AC3E}">
        <p14:creationId xmlns:p14="http://schemas.microsoft.com/office/powerpoint/2010/main" val="594959888"/>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pPr eaLnBrk="1" hangingPunct="1"/>
            <a:r>
              <a:rPr lang="en-US" altLang="en-US" b="1" i="1" smtClean="0">
                <a:solidFill>
                  <a:srgbClr val="FF0000"/>
                </a:solidFill>
              </a:rPr>
              <a:t>Cleft lip and palate surgery</a:t>
            </a:r>
          </a:p>
        </p:txBody>
      </p:sp>
      <p:sp>
        <p:nvSpPr>
          <p:cNvPr id="81923" name="Content Placeholder 2"/>
          <p:cNvSpPr>
            <a:spLocks noGrp="1"/>
          </p:cNvSpPr>
          <p:nvPr>
            <p:ph idx="1"/>
          </p:nvPr>
        </p:nvSpPr>
        <p:spPr>
          <a:xfrm>
            <a:off x="152400" y="1295400"/>
            <a:ext cx="8763000" cy="5334000"/>
          </a:xfrm>
        </p:spPr>
        <p:txBody>
          <a:bodyPr/>
          <a:lstStyle/>
          <a:p>
            <a:pPr eaLnBrk="1" hangingPunct="1"/>
            <a:r>
              <a:rPr lang="en-US" altLang="en-US" sz="2800" smtClean="0">
                <a:latin typeface="Times New Roman" pitchFamily="18" charset="0"/>
                <a:cs typeface="Times New Roman" pitchFamily="18" charset="0"/>
              </a:rPr>
              <a:t>Commonest </a:t>
            </a:r>
            <a:r>
              <a:rPr lang="en-US" altLang="en-US" sz="2800" smtClean="0">
                <a:solidFill>
                  <a:srgbClr val="FF0000"/>
                </a:solidFill>
                <a:latin typeface="Times New Roman" pitchFamily="18" charset="0"/>
                <a:cs typeface="Times New Roman" pitchFamily="18" charset="0"/>
              </a:rPr>
              <a:t>congenital abnormalities</a:t>
            </a:r>
            <a:r>
              <a:rPr lang="en-US" altLang="en-US" sz="2800" smtClean="0">
                <a:latin typeface="Times New Roman" pitchFamily="18" charset="0"/>
                <a:cs typeface="Times New Roman" pitchFamily="18" charset="0"/>
              </a:rPr>
              <a:t> of the </a:t>
            </a:r>
            <a:r>
              <a:rPr lang="en-US" altLang="en-US" sz="2800" smtClean="0">
                <a:solidFill>
                  <a:srgbClr val="FF0000"/>
                </a:solidFill>
                <a:latin typeface="Times New Roman" pitchFamily="18" charset="0"/>
                <a:cs typeface="Times New Roman" pitchFamily="18" charset="0"/>
              </a:rPr>
              <a:t>oro facial structure in children.</a:t>
            </a:r>
          </a:p>
          <a:p>
            <a:pPr eaLnBrk="1" hangingPunct="1"/>
            <a:r>
              <a:rPr lang="en-US" altLang="en-US" sz="2800" smtClean="0">
                <a:latin typeface="Times New Roman" pitchFamily="18" charset="0"/>
                <a:cs typeface="Times New Roman" pitchFamily="18" charset="0"/>
              </a:rPr>
              <a:t>Associated </a:t>
            </a:r>
            <a:r>
              <a:rPr lang="en-US" altLang="en-US" sz="2800" i="1" smtClean="0">
                <a:solidFill>
                  <a:srgbClr val="FF0000"/>
                </a:solidFill>
                <a:latin typeface="Times New Roman" pitchFamily="18" charset="0"/>
                <a:cs typeface="Times New Roman" pitchFamily="18" charset="0"/>
              </a:rPr>
              <a:t>facial disfigurement </a:t>
            </a:r>
            <a:r>
              <a:rPr lang="en-US" altLang="en-US" sz="2800" smtClean="0">
                <a:latin typeface="Times New Roman" pitchFamily="18" charset="0"/>
                <a:cs typeface="Times New Roman" pitchFamily="18" charset="0"/>
              </a:rPr>
              <a:t>causes </a:t>
            </a:r>
            <a:r>
              <a:rPr lang="en-US" altLang="en-US" sz="2800" smtClean="0">
                <a:solidFill>
                  <a:srgbClr val="FF0000"/>
                </a:solidFill>
                <a:latin typeface="Times New Roman" pitchFamily="18" charset="0"/>
                <a:cs typeface="Times New Roman" pitchFamily="18" charset="0"/>
              </a:rPr>
              <a:t>feeding, speech and dental</a:t>
            </a:r>
            <a:r>
              <a:rPr lang="en-US" altLang="en-US" sz="2800" smtClean="0">
                <a:latin typeface="Times New Roman" pitchFamily="18" charset="0"/>
                <a:cs typeface="Times New Roman" pitchFamily="18" charset="0"/>
              </a:rPr>
              <a:t> development problems and has significant </a:t>
            </a:r>
            <a:r>
              <a:rPr lang="en-US" altLang="en-US" sz="2800" b="1" smtClean="0">
                <a:latin typeface="Times New Roman" pitchFamily="18" charset="0"/>
                <a:cs typeface="Times New Roman" pitchFamily="18" charset="0"/>
              </a:rPr>
              <a:t>psychosocial consequences</a:t>
            </a:r>
          </a:p>
          <a:p>
            <a:pPr eaLnBrk="1" hangingPunct="1"/>
            <a:r>
              <a:rPr lang="en-US" altLang="en-US" sz="2800" smtClean="0">
                <a:latin typeface="Times New Roman" pitchFamily="18" charset="0"/>
                <a:cs typeface="Times New Roman" pitchFamily="18" charset="0"/>
              </a:rPr>
              <a:t>Embryo logically, clefts  arise because of a </a:t>
            </a:r>
            <a:r>
              <a:rPr lang="en-US" altLang="en-US" sz="2800" smtClean="0">
                <a:solidFill>
                  <a:srgbClr val="FF0000"/>
                </a:solidFill>
                <a:latin typeface="Times New Roman" pitchFamily="18" charset="0"/>
                <a:cs typeface="Times New Roman" pitchFamily="18" charset="0"/>
              </a:rPr>
              <a:t>failure of fusion or break down of fusion between the nasal</a:t>
            </a:r>
            <a:r>
              <a:rPr lang="en-US" altLang="en-US" sz="2800" smtClean="0">
                <a:latin typeface="Times New Roman" pitchFamily="18" charset="0"/>
                <a:cs typeface="Times New Roman" pitchFamily="18" charset="0"/>
              </a:rPr>
              <a:t> and maxillary process and the palatine shelves that form the structure at </a:t>
            </a:r>
            <a:r>
              <a:rPr lang="en-US" altLang="en-US" sz="2800" smtClean="0">
                <a:solidFill>
                  <a:srgbClr val="FF0000"/>
                </a:solidFill>
                <a:latin typeface="Times New Roman" pitchFamily="18" charset="0"/>
                <a:cs typeface="Times New Roman" pitchFamily="18" charset="0"/>
              </a:rPr>
              <a:t>6-8 weeks of gestation.</a:t>
            </a:r>
          </a:p>
          <a:p>
            <a:pPr eaLnBrk="1" hangingPunct="1"/>
            <a:endParaRPr lang="en-US" altLang="en-US" sz="2800" smtClean="0">
              <a:latin typeface="Times New Roman" pitchFamily="18" charset="0"/>
              <a:cs typeface="Times New Roman" pitchFamily="18" charset="0"/>
            </a:endParaRPr>
          </a:p>
          <a:p>
            <a:pPr eaLnBrk="1" hangingPunct="1"/>
            <a:endParaRPr lang="en-US" altLang="en-US" smtClean="0"/>
          </a:p>
        </p:txBody>
      </p:sp>
      <p:sp>
        <p:nvSpPr>
          <p:cNvPr id="2" name="Slide Number Placeholder 1"/>
          <p:cNvSpPr>
            <a:spLocks noGrp="1"/>
          </p:cNvSpPr>
          <p:nvPr>
            <p:ph type="sldNum" sz="quarter" idx="12"/>
          </p:nvPr>
        </p:nvSpPr>
        <p:spPr/>
        <p:txBody>
          <a:bodyPr/>
          <a:lstStyle/>
          <a:p>
            <a:pPr>
              <a:defRPr/>
            </a:pPr>
            <a:fld id="{E96A2470-EAAD-40DF-A914-8EA365E7622C}" type="slidenum">
              <a:rPr lang="en-US" smtClean="0">
                <a:solidFill>
                  <a:prstClr val="black">
                    <a:tint val="75000"/>
                  </a:prstClr>
                </a:solidFill>
              </a:rPr>
              <a:pPr>
                <a:defRPr/>
              </a:pPr>
              <a:t>272</a:t>
            </a:fld>
            <a:endParaRPr lang="en-US">
              <a:solidFill>
                <a:prstClr val="black">
                  <a:tint val="75000"/>
                </a:prstClr>
              </a:solidFill>
            </a:endParaRPr>
          </a:p>
        </p:txBody>
      </p:sp>
    </p:spTree>
    <p:extLst>
      <p:ext uri="{BB962C8B-B14F-4D97-AF65-F5344CB8AC3E}">
        <p14:creationId xmlns:p14="http://schemas.microsoft.com/office/powerpoint/2010/main" val="3369443366"/>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pPr eaLnBrk="1" hangingPunct="1"/>
            <a:r>
              <a:rPr lang="en-US" altLang="en-US" smtClean="0"/>
              <a:t> Cleft lip and palate</a:t>
            </a:r>
          </a:p>
        </p:txBody>
      </p:sp>
      <p:pic>
        <p:nvPicPr>
          <p:cNvPr id="8294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524000"/>
            <a:ext cx="3352800" cy="3886200"/>
          </a:xfrm>
          <a:noFill/>
        </p:spPr>
      </p:pic>
      <p:sp>
        <p:nvSpPr>
          <p:cNvPr id="82948" name="Rectangle 4"/>
          <p:cNvSpPr>
            <a:spLocks noChangeArrowheads="1"/>
          </p:cNvSpPr>
          <p:nvPr/>
        </p:nvSpPr>
        <p:spPr bwMode="auto">
          <a:xfrm>
            <a:off x="228600" y="5691188"/>
            <a:ext cx="3505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altLang="en-US" smtClean="0">
                <a:solidFill>
                  <a:prstClr val="black"/>
                </a:solidFill>
                <a:latin typeface="Arial" charset="0"/>
                <a:cs typeface="Arial" charset="0"/>
              </a:rPr>
              <a:t>Incomplete unilateral</a:t>
            </a:r>
          </a:p>
          <a:p>
            <a:pPr fontAlgn="base">
              <a:spcBef>
                <a:spcPct val="0"/>
              </a:spcBef>
              <a:spcAft>
                <a:spcPct val="0"/>
              </a:spcAft>
            </a:pPr>
            <a:r>
              <a:rPr lang="en-US" altLang="en-US" smtClean="0">
                <a:solidFill>
                  <a:prstClr val="black"/>
                </a:solidFill>
                <a:latin typeface="Arial" charset="0"/>
                <a:cs typeface="Arial" charset="0"/>
              </a:rPr>
              <a:t>cleft lip</a:t>
            </a:r>
          </a:p>
        </p:txBody>
      </p:sp>
      <p:pic>
        <p:nvPicPr>
          <p:cNvPr id="8294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600200"/>
            <a:ext cx="3505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Rectangle 6"/>
          <p:cNvSpPr>
            <a:spLocks noChangeArrowheads="1"/>
          </p:cNvSpPr>
          <p:nvPr/>
        </p:nvSpPr>
        <p:spPr bwMode="auto">
          <a:xfrm>
            <a:off x="4572000" y="5461000"/>
            <a:ext cx="3429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altLang="en-US" smtClean="0">
                <a:solidFill>
                  <a:prstClr val="black"/>
                </a:solidFill>
                <a:latin typeface="Arial" charset="0"/>
                <a:cs typeface="Arial" charset="0"/>
              </a:rPr>
              <a:t>Large adult cleft palate</a:t>
            </a:r>
          </a:p>
        </p:txBody>
      </p:sp>
      <p:sp>
        <p:nvSpPr>
          <p:cNvPr id="2" name="Slide Number Placeholder 1"/>
          <p:cNvSpPr>
            <a:spLocks noGrp="1"/>
          </p:cNvSpPr>
          <p:nvPr>
            <p:ph type="sldNum" sz="quarter" idx="12"/>
          </p:nvPr>
        </p:nvSpPr>
        <p:spPr/>
        <p:txBody>
          <a:bodyPr/>
          <a:lstStyle/>
          <a:p>
            <a:pPr>
              <a:defRPr/>
            </a:pPr>
            <a:fld id="{5D542E98-07A7-4BC1-A0E9-6EB63A87C115}" type="slidenum">
              <a:rPr lang="en-US" smtClean="0">
                <a:solidFill>
                  <a:prstClr val="black">
                    <a:tint val="75000"/>
                  </a:prstClr>
                </a:solidFill>
              </a:rPr>
              <a:pPr>
                <a:defRPr/>
              </a:pPr>
              <a:t>273</a:t>
            </a:fld>
            <a:endParaRPr lang="en-US">
              <a:solidFill>
                <a:prstClr val="black">
                  <a:tint val="75000"/>
                </a:prstClr>
              </a:solidFill>
            </a:endParaRPr>
          </a:p>
        </p:txBody>
      </p:sp>
    </p:spTree>
    <p:extLst>
      <p:ext uri="{BB962C8B-B14F-4D97-AF65-F5344CB8AC3E}">
        <p14:creationId xmlns:p14="http://schemas.microsoft.com/office/powerpoint/2010/main" val="713554438"/>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pPr eaLnBrk="1" hangingPunct="1"/>
            <a:r>
              <a:rPr lang="en-US" altLang="en-US" smtClean="0">
                <a:solidFill>
                  <a:srgbClr val="FF0000"/>
                </a:solidFill>
              </a:rPr>
              <a:t>Classification and anatomy</a:t>
            </a:r>
          </a:p>
        </p:txBody>
      </p:sp>
      <p:sp>
        <p:nvSpPr>
          <p:cNvPr id="83971" name="Content Placeholder 2"/>
          <p:cNvSpPr>
            <a:spLocks noGrp="1"/>
          </p:cNvSpPr>
          <p:nvPr>
            <p:ph idx="1"/>
          </p:nvPr>
        </p:nvSpPr>
        <p:spPr>
          <a:xfrm>
            <a:off x="228600" y="1371600"/>
            <a:ext cx="8763000" cy="5257800"/>
          </a:xfrm>
        </p:spPr>
        <p:txBody>
          <a:bodyPr/>
          <a:lstStyle/>
          <a:p>
            <a:pPr eaLnBrk="1" hangingPunct="1"/>
            <a:r>
              <a:rPr lang="en-US" altLang="en-US" sz="2800" smtClean="0"/>
              <a:t>Cleft lip (CL) is a </a:t>
            </a:r>
            <a:r>
              <a:rPr lang="en-US" altLang="en-US" sz="2800" smtClean="0">
                <a:solidFill>
                  <a:srgbClr val="FF0000"/>
                </a:solidFill>
              </a:rPr>
              <a:t>unilateral or bilateral fissure </a:t>
            </a:r>
            <a:r>
              <a:rPr lang="en-US" altLang="en-US" sz="2800" smtClean="0"/>
              <a:t>in the </a:t>
            </a:r>
            <a:r>
              <a:rPr lang="en-US" altLang="en-US" sz="2800" b="1" smtClean="0"/>
              <a:t>upper lip </a:t>
            </a:r>
            <a:r>
              <a:rPr lang="en-US" altLang="en-US" sz="2800" smtClean="0"/>
              <a:t>and classified as:</a:t>
            </a:r>
          </a:p>
          <a:p>
            <a:pPr eaLnBrk="1" hangingPunct="1"/>
            <a:r>
              <a:rPr lang="en-US" altLang="en-US" sz="2800" b="1" smtClean="0">
                <a:solidFill>
                  <a:srgbClr val="FF0000"/>
                </a:solidFill>
              </a:rPr>
              <a:t>Sub mucus</a:t>
            </a:r>
            <a:r>
              <a:rPr lang="en-US" altLang="en-US" sz="2800" smtClean="0"/>
              <a:t>-mildest form , </a:t>
            </a:r>
            <a:r>
              <a:rPr lang="en-US" altLang="en-US" sz="2800" smtClean="0">
                <a:solidFill>
                  <a:srgbClr val="FF0000"/>
                </a:solidFill>
              </a:rPr>
              <a:t>no visible cleft, non union of palatal muscle</a:t>
            </a:r>
          </a:p>
          <a:p>
            <a:pPr eaLnBrk="1" hangingPunct="1"/>
            <a:r>
              <a:rPr lang="en-US" altLang="en-US" sz="2800" b="1" smtClean="0">
                <a:solidFill>
                  <a:srgbClr val="FF0000"/>
                </a:solidFill>
              </a:rPr>
              <a:t>Incomplete-soft palate</a:t>
            </a:r>
            <a:r>
              <a:rPr lang="en-US" altLang="en-US" sz="2800" smtClean="0"/>
              <a:t> cleft it includes from small defect to larger one</a:t>
            </a:r>
          </a:p>
          <a:p>
            <a:pPr eaLnBrk="1" hangingPunct="1"/>
            <a:r>
              <a:rPr lang="en-US" altLang="en-US" sz="2800" b="1" smtClean="0">
                <a:solidFill>
                  <a:srgbClr val="FF0000"/>
                </a:solidFill>
              </a:rPr>
              <a:t>Complete</a:t>
            </a:r>
            <a:r>
              <a:rPr lang="en-US" altLang="en-US" sz="2800" smtClean="0"/>
              <a:t>-extends across the </a:t>
            </a:r>
            <a:r>
              <a:rPr lang="en-US" altLang="en-US" sz="2800" smtClean="0">
                <a:solidFill>
                  <a:srgbClr val="FF0000"/>
                </a:solidFill>
              </a:rPr>
              <a:t>whole lip</a:t>
            </a:r>
            <a:r>
              <a:rPr lang="en-US" altLang="en-US" sz="2800" smtClean="0"/>
              <a:t> and into the nostrils, soft and hard palate involves some times including </a:t>
            </a:r>
            <a:r>
              <a:rPr lang="en-US" altLang="en-US" sz="2800" smtClean="0">
                <a:solidFill>
                  <a:srgbClr val="FF0000"/>
                </a:solidFill>
              </a:rPr>
              <a:t>maxilla</a:t>
            </a:r>
            <a:r>
              <a:rPr lang="en-US" altLang="en-US" sz="2800" smtClean="0"/>
              <a:t> </a:t>
            </a:r>
          </a:p>
          <a:p>
            <a:pPr eaLnBrk="1" hangingPunct="1"/>
            <a:endParaRPr lang="en-US" altLang="en-US" smtClean="0"/>
          </a:p>
        </p:txBody>
      </p:sp>
      <p:sp>
        <p:nvSpPr>
          <p:cNvPr id="2" name="Slide Number Placeholder 1"/>
          <p:cNvSpPr>
            <a:spLocks noGrp="1"/>
          </p:cNvSpPr>
          <p:nvPr>
            <p:ph type="sldNum" sz="quarter" idx="12"/>
          </p:nvPr>
        </p:nvSpPr>
        <p:spPr/>
        <p:txBody>
          <a:bodyPr/>
          <a:lstStyle/>
          <a:p>
            <a:pPr>
              <a:defRPr/>
            </a:pPr>
            <a:fld id="{5111F2B8-D3AB-46CF-8A18-0E9233FB73E8}" type="slidenum">
              <a:rPr lang="en-US" smtClean="0">
                <a:solidFill>
                  <a:prstClr val="black">
                    <a:tint val="75000"/>
                  </a:prstClr>
                </a:solidFill>
              </a:rPr>
              <a:pPr>
                <a:defRPr/>
              </a:pPr>
              <a:t>274</a:t>
            </a:fld>
            <a:endParaRPr lang="en-US">
              <a:solidFill>
                <a:prstClr val="black">
                  <a:tint val="75000"/>
                </a:prstClr>
              </a:solidFill>
            </a:endParaRPr>
          </a:p>
        </p:txBody>
      </p:sp>
    </p:spTree>
    <p:extLst>
      <p:ext uri="{BB962C8B-B14F-4D97-AF65-F5344CB8AC3E}">
        <p14:creationId xmlns:p14="http://schemas.microsoft.com/office/powerpoint/2010/main" val="1875686448"/>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pPr eaLnBrk="1" hangingPunct="1"/>
            <a:r>
              <a:rPr lang="en-US" altLang="en-US" i="1" smtClean="0">
                <a:solidFill>
                  <a:srgbClr val="FF0000"/>
                </a:solidFill>
              </a:rPr>
              <a:t>Classification and anatomy</a:t>
            </a:r>
          </a:p>
        </p:txBody>
      </p:sp>
      <p:sp>
        <p:nvSpPr>
          <p:cNvPr id="84995" name="Content Placeholder 2"/>
          <p:cNvSpPr>
            <a:spLocks noGrp="1"/>
          </p:cNvSpPr>
          <p:nvPr>
            <p:ph idx="1"/>
          </p:nvPr>
        </p:nvSpPr>
        <p:spPr>
          <a:xfrm>
            <a:off x="152400" y="1447800"/>
            <a:ext cx="8991600" cy="5181600"/>
          </a:xfrm>
        </p:spPr>
        <p:txBody>
          <a:bodyPr/>
          <a:lstStyle/>
          <a:p>
            <a:pPr eaLnBrk="1" hangingPunct="1"/>
            <a:r>
              <a:rPr lang="en-US" altLang="en-US" sz="2800" smtClean="0">
                <a:latin typeface="Times New Roman" pitchFamily="18" charset="0"/>
                <a:cs typeface="Times New Roman" pitchFamily="18" charset="0"/>
              </a:rPr>
              <a:t>Cleft palate (CP) is also  </a:t>
            </a:r>
            <a:r>
              <a:rPr lang="en-US" altLang="en-US" sz="2800" smtClean="0">
                <a:solidFill>
                  <a:srgbClr val="FF0000"/>
                </a:solidFill>
                <a:latin typeface="Times New Roman" pitchFamily="18" charset="0"/>
                <a:cs typeface="Times New Roman" pitchFamily="18" charset="0"/>
              </a:rPr>
              <a:t>unilateral or bilateral fissure</a:t>
            </a:r>
            <a:r>
              <a:rPr lang="en-US" altLang="en-US" sz="2800" smtClean="0">
                <a:latin typeface="Times New Roman" pitchFamily="18" charset="0"/>
                <a:cs typeface="Times New Roman" pitchFamily="18" charset="0"/>
              </a:rPr>
              <a:t> </a:t>
            </a:r>
            <a:r>
              <a:rPr lang="en-US" altLang="en-US" sz="2800" b="1" smtClean="0">
                <a:solidFill>
                  <a:srgbClr val="FF0000"/>
                </a:solidFill>
                <a:latin typeface="Times New Roman" pitchFamily="18" charset="0"/>
                <a:cs typeface="Times New Roman" pitchFamily="18" charset="0"/>
              </a:rPr>
              <a:t>in the soft palate </a:t>
            </a:r>
            <a:r>
              <a:rPr lang="en-US" altLang="en-US" sz="2800" smtClean="0">
                <a:latin typeface="Times New Roman" pitchFamily="18" charset="0"/>
                <a:cs typeface="Times New Roman" pitchFamily="18" charset="0"/>
              </a:rPr>
              <a:t>that may extend into the </a:t>
            </a:r>
            <a:r>
              <a:rPr lang="en-US" altLang="en-US" sz="2800" b="1" smtClean="0">
                <a:latin typeface="Times New Roman" pitchFamily="18" charset="0"/>
                <a:cs typeface="Times New Roman" pitchFamily="18" charset="0"/>
              </a:rPr>
              <a:t>hard palate</a:t>
            </a:r>
            <a:endParaRPr lang="en-US" altLang="en-US" sz="2800" smtClean="0">
              <a:latin typeface="Times New Roman" pitchFamily="18" charset="0"/>
              <a:cs typeface="Times New Roman" pitchFamily="18" charset="0"/>
            </a:endParaRPr>
          </a:p>
          <a:p>
            <a:pPr eaLnBrk="1" hangingPunct="1"/>
            <a:r>
              <a:rPr lang="en-US" altLang="en-US" sz="2800" smtClean="0">
                <a:latin typeface="Times New Roman" pitchFamily="18" charset="0"/>
                <a:cs typeface="Times New Roman" pitchFamily="18" charset="0"/>
              </a:rPr>
              <a:t>CP may occur with CL when the lip fissure extends beyond the incisive </a:t>
            </a:r>
            <a:r>
              <a:rPr lang="en-US" altLang="en-US" sz="2800" smtClean="0">
                <a:solidFill>
                  <a:srgbClr val="FF0000"/>
                </a:solidFill>
                <a:latin typeface="Times New Roman" pitchFamily="18" charset="0"/>
                <a:cs typeface="Times New Roman" pitchFamily="18" charset="0"/>
              </a:rPr>
              <a:t>foramen</a:t>
            </a:r>
            <a:r>
              <a:rPr lang="en-US" altLang="en-US" sz="2800" smtClean="0">
                <a:latin typeface="Times New Roman" pitchFamily="18" charset="0"/>
                <a:cs typeface="Times New Roman" pitchFamily="18" charset="0"/>
              </a:rPr>
              <a:t> and includes the </a:t>
            </a:r>
            <a:r>
              <a:rPr lang="en-US" altLang="en-US" sz="2800" smtClean="0">
                <a:solidFill>
                  <a:srgbClr val="FF0000"/>
                </a:solidFill>
                <a:latin typeface="Times New Roman" pitchFamily="18" charset="0"/>
                <a:cs typeface="Times New Roman" pitchFamily="18" charset="0"/>
              </a:rPr>
              <a:t>sutura palatina.</a:t>
            </a:r>
          </a:p>
          <a:p>
            <a:pPr eaLnBrk="1" hangingPunct="1"/>
            <a:r>
              <a:rPr lang="en-US" altLang="en-US" sz="2800" smtClean="0">
                <a:latin typeface="Times New Roman" pitchFamily="18" charset="0"/>
                <a:cs typeface="Times New Roman" pitchFamily="18" charset="0"/>
              </a:rPr>
              <a:t>Hard palate is formed by the </a:t>
            </a:r>
            <a:r>
              <a:rPr lang="en-US" altLang="en-US" sz="2800" smtClean="0">
                <a:solidFill>
                  <a:srgbClr val="FF0000"/>
                </a:solidFill>
                <a:latin typeface="Times New Roman" pitchFamily="18" charset="0"/>
                <a:cs typeface="Times New Roman" pitchFamily="18" charset="0"/>
              </a:rPr>
              <a:t>palatine processes </a:t>
            </a:r>
            <a:r>
              <a:rPr lang="en-US" altLang="en-US" sz="2800" smtClean="0">
                <a:latin typeface="Times New Roman" pitchFamily="18" charset="0"/>
                <a:cs typeface="Times New Roman" pitchFamily="18" charset="0"/>
              </a:rPr>
              <a:t>of the </a:t>
            </a:r>
            <a:r>
              <a:rPr lang="en-US" altLang="en-US" sz="2800" smtClean="0">
                <a:solidFill>
                  <a:srgbClr val="FF0000"/>
                </a:solidFill>
                <a:latin typeface="Times New Roman" pitchFamily="18" charset="0"/>
                <a:cs typeface="Times New Roman" pitchFamily="18" charset="0"/>
              </a:rPr>
              <a:t>maxillae</a:t>
            </a:r>
            <a:r>
              <a:rPr lang="en-US" altLang="en-US" sz="2800" smtClean="0">
                <a:latin typeface="Times New Roman" pitchFamily="18" charset="0"/>
                <a:cs typeface="Times New Roman" pitchFamily="18" charset="0"/>
              </a:rPr>
              <a:t> and the </a:t>
            </a:r>
            <a:r>
              <a:rPr lang="en-US" altLang="en-US" sz="2800" smtClean="0">
                <a:solidFill>
                  <a:srgbClr val="FF0000"/>
                </a:solidFill>
                <a:latin typeface="Times New Roman" pitchFamily="18" charset="0"/>
                <a:cs typeface="Times New Roman" pitchFamily="18" charset="0"/>
              </a:rPr>
              <a:t>horizontal plates </a:t>
            </a:r>
            <a:r>
              <a:rPr lang="en-US" altLang="en-US" sz="2800" smtClean="0">
                <a:latin typeface="Times New Roman" pitchFamily="18" charset="0"/>
                <a:cs typeface="Times New Roman" pitchFamily="18" charset="0"/>
              </a:rPr>
              <a:t>of the </a:t>
            </a:r>
            <a:r>
              <a:rPr lang="en-US" altLang="en-US" sz="2800" smtClean="0">
                <a:solidFill>
                  <a:srgbClr val="FF0000"/>
                </a:solidFill>
                <a:latin typeface="Times New Roman" pitchFamily="18" charset="0"/>
                <a:cs typeface="Times New Roman" pitchFamily="18" charset="0"/>
              </a:rPr>
              <a:t>palatine bones</a:t>
            </a:r>
            <a:r>
              <a:rPr lang="en-US" altLang="en-US" sz="2800" smtClean="0">
                <a:latin typeface="Times New Roman" pitchFamily="18" charset="0"/>
                <a:cs typeface="Times New Roman" pitchFamily="18" charset="0"/>
              </a:rPr>
              <a:t>.</a:t>
            </a:r>
          </a:p>
        </p:txBody>
      </p:sp>
      <p:sp>
        <p:nvSpPr>
          <p:cNvPr id="2" name="Slide Number Placeholder 1"/>
          <p:cNvSpPr>
            <a:spLocks noGrp="1"/>
          </p:cNvSpPr>
          <p:nvPr>
            <p:ph type="sldNum" sz="quarter" idx="12"/>
          </p:nvPr>
        </p:nvSpPr>
        <p:spPr/>
        <p:txBody>
          <a:bodyPr/>
          <a:lstStyle/>
          <a:p>
            <a:pPr>
              <a:defRPr/>
            </a:pPr>
            <a:fld id="{ABBAD13A-F6D2-45E6-9ECE-40AF7045F4DF}" type="slidenum">
              <a:rPr lang="en-US" smtClean="0">
                <a:solidFill>
                  <a:prstClr val="black">
                    <a:tint val="75000"/>
                  </a:prstClr>
                </a:solidFill>
              </a:rPr>
              <a:pPr>
                <a:defRPr/>
              </a:pPr>
              <a:t>275</a:t>
            </a:fld>
            <a:endParaRPr lang="en-US">
              <a:solidFill>
                <a:prstClr val="black">
                  <a:tint val="75000"/>
                </a:prstClr>
              </a:solidFill>
            </a:endParaRPr>
          </a:p>
        </p:txBody>
      </p:sp>
    </p:spTree>
    <p:extLst>
      <p:ext uri="{BB962C8B-B14F-4D97-AF65-F5344CB8AC3E}">
        <p14:creationId xmlns:p14="http://schemas.microsoft.com/office/powerpoint/2010/main" val="4231425525"/>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r>
              <a:rPr lang="en-US" altLang="en-US" i="1" smtClean="0">
                <a:solidFill>
                  <a:srgbClr val="FF0000"/>
                </a:solidFill>
              </a:rPr>
              <a:t>Classification and anatomy</a:t>
            </a:r>
            <a:r>
              <a:rPr lang="en-US" altLang="en-US" smtClean="0"/>
              <a:t>…</a:t>
            </a:r>
          </a:p>
        </p:txBody>
      </p:sp>
      <p:sp>
        <p:nvSpPr>
          <p:cNvPr id="86019" name="Content Placeholder 2"/>
          <p:cNvSpPr>
            <a:spLocks noGrp="1"/>
          </p:cNvSpPr>
          <p:nvPr>
            <p:ph idx="1"/>
          </p:nvPr>
        </p:nvSpPr>
        <p:spPr>
          <a:xfrm>
            <a:off x="228600" y="1447800"/>
            <a:ext cx="8686800" cy="5105400"/>
          </a:xfrm>
        </p:spPr>
        <p:txBody>
          <a:bodyPr/>
          <a:lstStyle/>
          <a:p>
            <a:pPr eaLnBrk="1" hangingPunct="1"/>
            <a:r>
              <a:rPr lang="en-US" altLang="en-US" sz="2800" smtClean="0">
                <a:latin typeface="Times New Roman" pitchFamily="18" charset="0"/>
                <a:cs typeface="Times New Roman" pitchFamily="18" charset="0"/>
              </a:rPr>
              <a:t>The incisive foramen lies immediately behind the central maxillary incisors - the </a:t>
            </a:r>
            <a:r>
              <a:rPr lang="en-US" altLang="en-US" sz="2800" smtClean="0">
                <a:solidFill>
                  <a:srgbClr val="FF0000"/>
                </a:solidFill>
                <a:latin typeface="Times New Roman" pitchFamily="18" charset="0"/>
                <a:cs typeface="Times New Roman" pitchFamily="18" charset="0"/>
              </a:rPr>
              <a:t>primary palate is anterior </a:t>
            </a:r>
            <a:r>
              <a:rPr lang="en-US" altLang="en-US" sz="2800" smtClean="0">
                <a:latin typeface="Times New Roman" pitchFamily="18" charset="0"/>
                <a:cs typeface="Times New Roman" pitchFamily="18" charset="0"/>
              </a:rPr>
              <a:t>to the incisive foramen and </a:t>
            </a:r>
            <a:r>
              <a:rPr lang="en-US" altLang="en-US" sz="2800" smtClean="0">
                <a:solidFill>
                  <a:srgbClr val="FF0000"/>
                </a:solidFill>
                <a:latin typeface="Times New Roman" pitchFamily="18" charset="0"/>
                <a:cs typeface="Times New Roman" pitchFamily="18" charset="0"/>
              </a:rPr>
              <a:t>secondary palate posterior.</a:t>
            </a:r>
          </a:p>
          <a:p>
            <a:pPr eaLnBrk="1" hangingPunct="1"/>
            <a:r>
              <a:rPr lang="en-US" altLang="en-US" sz="2800" smtClean="0">
                <a:latin typeface="Times New Roman" pitchFamily="18" charset="0"/>
                <a:cs typeface="Times New Roman" pitchFamily="18" charset="0"/>
              </a:rPr>
              <a:t>Complete CP </a:t>
            </a:r>
            <a:r>
              <a:rPr lang="en-US" altLang="en-US" sz="2800" i="1" smtClean="0">
                <a:solidFill>
                  <a:srgbClr val="FF0000"/>
                </a:solidFill>
                <a:latin typeface="Times New Roman" pitchFamily="18" charset="0"/>
                <a:cs typeface="Times New Roman" pitchFamily="18" charset="0"/>
              </a:rPr>
              <a:t>involves both primary and secondary palates whereas</a:t>
            </a:r>
          </a:p>
          <a:p>
            <a:pPr eaLnBrk="1" hangingPunct="1"/>
            <a:r>
              <a:rPr lang="en-US" altLang="en-US" sz="2800" i="1" smtClean="0">
                <a:solidFill>
                  <a:srgbClr val="FF0000"/>
                </a:solidFill>
                <a:latin typeface="Times New Roman" pitchFamily="18" charset="0"/>
                <a:cs typeface="Times New Roman" pitchFamily="18" charset="0"/>
              </a:rPr>
              <a:t> incomplete CP </a:t>
            </a:r>
            <a:r>
              <a:rPr lang="en-US" altLang="en-US" sz="2800" smtClean="0">
                <a:latin typeface="Times New Roman" pitchFamily="18" charset="0"/>
                <a:cs typeface="Times New Roman" pitchFamily="18" charset="0"/>
              </a:rPr>
              <a:t>affects the </a:t>
            </a:r>
            <a:r>
              <a:rPr lang="en-US" altLang="en-US" sz="2800" smtClean="0">
                <a:solidFill>
                  <a:srgbClr val="FF0000"/>
                </a:solidFill>
                <a:latin typeface="Times New Roman" pitchFamily="18" charset="0"/>
                <a:cs typeface="Times New Roman" pitchFamily="18" charset="0"/>
              </a:rPr>
              <a:t>secondary palate alone. </a:t>
            </a:r>
          </a:p>
          <a:p>
            <a:pPr eaLnBrk="1" hangingPunct="1"/>
            <a:r>
              <a:rPr lang="en-US" altLang="en-US" sz="2800" smtClean="0">
                <a:latin typeface="Times New Roman" pitchFamily="18" charset="0"/>
                <a:cs typeface="Times New Roman" pitchFamily="18" charset="0"/>
              </a:rPr>
              <a:t>A mucosal covering may obscure palatal defects often delaying diagnosis until the child develops subsequent speech problems.</a:t>
            </a:r>
          </a:p>
          <a:p>
            <a:pPr eaLnBrk="1" hangingPunct="1"/>
            <a:endParaRPr lang="en-US" altLang="en-US" smtClean="0"/>
          </a:p>
        </p:txBody>
      </p:sp>
      <p:sp>
        <p:nvSpPr>
          <p:cNvPr id="2" name="Slide Number Placeholder 1"/>
          <p:cNvSpPr>
            <a:spLocks noGrp="1"/>
          </p:cNvSpPr>
          <p:nvPr>
            <p:ph type="sldNum" sz="quarter" idx="12"/>
          </p:nvPr>
        </p:nvSpPr>
        <p:spPr/>
        <p:txBody>
          <a:bodyPr/>
          <a:lstStyle/>
          <a:p>
            <a:pPr>
              <a:defRPr/>
            </a:pPr>
            <a:fld id="{CE19B3EB-4B48-48D5-A3EB-C6079E407E18}" type="slidenum">
              <a:rPr lang="en-US" smtClean="0">
                <a:solidFill>
                  <a:prstClr val="black">
                    <a:tint val="75000"/>
                  </a:prstClr>
                </a:solidFill>
              </a:rPr>
              <a:pPr>
                <a:defRPr/>
              </a:pPr>
              <a:t>276</a:t>
            </a:fld>
            <a:endParaRPr lang="en-US">
              <a:solidFill>
                <a:prstClr val="black">
                  <a:tint val="75000"/>
                </a:prstClr>
              </a:solidFill>
            </a:endParaRPr>
          </a:p>
        </p:txBody>
      </p:sp>
    </p:spTree>
    <p:extLst>
      <p:ext uri="{BB962C8B-B14F-4D97-AF65-F5344CB8AC3E}">
        <p14:creationId xmlns:p14="http://schemas.microsoft.com/office/powerpoint/2010/main" val="641991450"/>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eaLnBrk="1" hangingPunct="1"/>
            <a:r>
              <a:rPr lang="en-US" altLang="en-US" i="1" smtClean="0">
                <a:solidFill>
                  <a:srgbClr val="FF0000"/>
                </a:solidFill>
              </a:rPr>
              <a:t>Incidence</a:t>
            </a:r>
          </a:p>
        </p:txBody>
      </p:sp>
      <p:sp>
        <p:nvSpPr>
          <p:cNvPr id="87043" name="Content Placeholder 2"/>
          <p:cNvSpPr>
            <a:spLocks noGrp="1"/>
          </p:cNvSpPr>
          <p:nvPr>
            <p:ph idx="1"/>
          </p:nvPr>
        </p:nvSpPr>
        <p:spPr>
          <a:xfrm>
            <a:off x="152400" y="1524000"/>
            <a:ext cx="8839200" cy="5029200"/>
          </a:xfrm>
        </p:spPr>
        <p:txBody>
          <a:bodyPr/>
          <a:lstStyle/>
          <a:p>
            <a:pPr eaLnBrk="1" hangingPunct="1"/>
            <a:r>
              <a:rPr lang="en-US" altLang="en-US" sz="2800" smtClean="0">
                <a:latin typeface="Times New Roman" pitchFamily="18" charset="0"/>
                <a:cs typeface="Times New Roman" pitchFamily="18" charset="0"/>
              </a:rPr>
              <a:t>The overall worldwide incidence is </a:t>
            </a:r>
            <a:r>
              <a:rPr lang="en-US" altLang="en-US" sz="2800" smtClean="0">
                <a:solidFill>
                  <a:srgbClr val="FF0000"/>
                </a:solidFill>
                <a:latin typeface="Times New Roman" pitchFamily="18" charset="0"/>
                <a:cs typeface="Times New Roman" pitchFamily="18" charset="0"/>
              </a:rPr>
              <a:t>1 in 7-800 live births</a:t>
            </a:r>
            <a:r>
              <a:rPr lang="en-US" altLang="en-US" sz="2800" smtClean="0">
                <a:latin typeface="Times New Roman" pitchFamily="18" charset="0"/>
                <a:cs typeface="Times New Roman" pitchFamily="18" charset="0"/>
              </a:rPr>
              <a:t>.</a:t>
            </a:r>
          </a:p>
          <a:p>
            <a:pPr eaLnBrk="1" hangingPunct="1"/>
            <a:r>
              <a:rPr lang="en-US" altLang="en-US" sz="2800" smtClean="0">
                <a:latin typeface="Times New Roman" pitchFamily="18" charset="0"/>
                <a:cs typeface="Times New Roman" pitchFamily="18" charset="0"/>
              </a:rPr>
              <a:t>Two-thirds involve the lip with or without the palate and the remainder the palate alone. </a:t>
            </a:r>
          </a:p>
          <a:p>
            <a:pPr eaLnBrk="1" hangingPunct="1"/>
            <a:r>
              <a:rPr lang="en-US" altLang="en-US" sz="2800" smtClean="0">
                <a:latin typeface="Times New Roman" pitchFamily="18" charset="0"/>
                <a:cs typeface="Times New Roman" pitchFamily="18" charset="0"/>
              </a:rPr>
              <a:t>CL is unilateral in </a:t>
            </a:r>
            <a:r>
              <a:rPr lang="en-US" altLang="en-US" sz="2800" smtClean="0">
                <a:solidFill>
                  <a:srgbClr val="FF0000"/>
                </a:solidFill>
                <a:latin typeface="Times New Roman" pitchFamily="18" charset="0"/>
                <a:cs typeface="Times New Roman" pitchFamily="18" charset="0"/>
              </a:rPr>
              <a:t>80%</a:t>
            </a:r>
            <a:r>
              <a:rPr lang="en-US" altLang="en-US" sz="2800" smtClean="0">
                <a:latin typeface="Times New Roman" pitchFamily="18" charset="0"/>
                <a:cs typeface="Times New Roman" pitchFamily="18" charset="0"/>
              </a:rPr>
              <a:t> of cases and occurs on the left in over </a:t>
            </a:r>
            <a:r>
              <a:rPr lang="en-US" altLang="en-US" sz="2800" smtClean="0">
                <a:solidFill>
                  <a:srgbClr val="FF0000"/>
                </a:solidFill>
                <a:latin typeface="Times New Roman" pitchFamily="18" charset="0"/>
                <a:cs typeface="Times New Roman" pitchFamily="18" charset="0"/>
              </a:rPr>
              <a:t>70%</a:t>
            </a:r>
            <a:r>
              <a:rPr lang="en-US" altLang="en-US" sz="2800" smtClean="0">
                <a:latin typeface="Times New Roman" pitchFamily="18" charset="0"/>
                <a:cs typeface="Times New Roman" pitchFamily="18" charset="0"/>
              </a:rPr>
              <a:t> of cases.</a:t>
            </a:r>
          </a:p>
          <a:p>
            <a:pPr eaLnBrk="1" hangingPunct="1"/>
            <a:r>
              <a:rPr lang="en-US" altLang="en-US" sz="2800" smtClean="0">
                <a:latin typeface="Times New Roman" pitchFamily="18" charset="0"/>
                <a:cs typeface="Times New Roman" pitchFamily="18" charset="0"/>
              </a:rPr>
              <a:t> Approximately: </a:t>
            </a:r>
          </a:p>
          <a:p>
            <a:pPr lvl="1" eaLnBrk="1" hangingPunct="1"/>
            <a:r>
              <a:rPr lang="en-US" altLang="en-US" smtClean="0">
                <a:latin typeface="Times New Roman" pitchFamily="18" charset="0"/>
                <a:cs typeface="Times New Roman" pitchFamily="18" charset="0"/>
              </a:rPr>
              <a:t>85% of </a:t>
            </a:r>
            <a:r>
              <a:rPr lang="en-US" altLang="en-US" smtClean="0">
                <a:solidFill>
                  <a:srgbClr val="FF0000"/>
                </a:solidFill>
                <a:latin typeface="Times New Roman" pitchFamily="18" charset="0"/>
                <a:cs typeface="Times New Roman" pitchFamily="18" charset="0"/>
              </a:rPr>
              <a:t>infants with a bilateral CL and </a:t>
            </a:r>
          </a:p>
          <a:p>
            <a:pPr lvl="1" eaLnBrk="1" hangingPunct="1"/>
            <a:r>
              <a:rPr lang="en-US" altLang="en-US" smtClean="0">
                <a:latin typeface="Times New Roman" pitchFamily="18" charset="0"/>
                <a:cs typeface="Times New Roman" pitchFamily="18" charset="0"/>
              </a:rPr>
              <a:t>70% with a unilateral CL will have an associated </a:t>
            </a:r>
            <a:r>
              <a:rPr lang="en-US" altLang="en-US" smtClean="0">
                <a:solidFill>
                  <a:srgbClr val="FF0000"/>
                </a:solidFill>
                <a:latin typeface="Times New Roman" pitchFamily="18" charset="0"/>
                <a:cs typeface="Times New Roman" pitchFamily="18" charset="0"/>
              </a:rPr>
              <a:t>cleft palate.</a:t>
            </a:r>
          </a:p>
        </p:txBody>
      </p:sp>
      <p:sp>
        <p:nvSpPr>
          <p:cNvPr id="2" name="Slide Number Placeholder 1"/>
          <p:cNvSpPr>
            <a:spLocks noGrp="1"/>
          </p:cNvSpPr>
          <p:nvPr>
            <p:ph type="sldNum" sz="quarter" idx="12"/>
          </p:nvPr>
        </p:nvSpPr>
        <p:spPr/>
        <p:txBody>
          <a:bodyPr/>
          <a:lstStyle/>
          <a:p>
            <a:pPr>
              <a:defRPr/>
            </a:pPr>
            <a:fld id="{2206ABF8-3FE6-4408-AEBC-1702BA2FC2E1}" type="slidenum">
              <a:rPr lang="en-US" smtClean="0">
                <a:solidFill>
                  <a:prstClr val="black">
                    <a:tint val="75000"/>
                  </a:prstClr>
                </a:solidFill>
              </a:rPr>
              <a:pPr>
                <a:defRPr/>
              </a:pPr>
              <a:t>277</a:t>
            </a:fld>
            <a:endParaRPr lang="en-US">
              <a:solidFill>
                <a:prstClr val="black">
                  <a:tint val="75000"/>
                </a:prstClr>
              </a:solidFill>
            </a:endParaRPr>
          </a:p>
        </p:txBody>
      </p:sp>
    </p:spTree>
    <p:extLst>
      <p:ext uri="{BB962C8B-B14F-4D97-AF65-F5344CB8AC3E}">
        <p14:creationId xmlns:p14="http://schemas.microsoft.com/office/powerpoint/2010/main" val="3827429112"/>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pPr eaLnBrk="1" hangingPunct="1"/>
            <a:r>
              <a:rPr lang="en-US" altLang="en-US" smtClean="0"/>
              <a:t>Incidence</a:t>
            </a:r>
          </a:p>
        </p:txBody>
      </p:sp>
      <p:sp>
        <p:nvSpPr>
          <p:cNvPr id="88067" name="Content Placeholder 2"/>
          <p:cNvSpPr>
            <a:spLocks noGrp="1"/>
          </p:cNvSpPr>
          <p:nvPr>
            <p:ph idx="1"/>
          </p:nvPr>
        </p:nvSpPr>
        <p:spPr>
          <a:xfrm>
            <a:off x="457200" y="1600200"/>
            <a:ext cx="8229600" cy="4953000"/>
          </a:xfrm>
        </p:spPr>
        <p:txBody>
          <a:bodyPr/>
          <a:lstStyle/>
          <a:p>
            <a:pPr eaLnBrk="1" hangingPunct="1"/>
            <a:r>
              <a:rPr lang="en-US" altLang="en-US" sz="2800" smtClean="0">
                <a:solidFill>
                  <a:srgbClr val="FF0000"/>
                </a:solidFill>
                <a:latin typeface="Times New Roman" pitchFamily="18" charset="0"/>
                <a:cs typeface="Times New Roman" pitchFamily="18" charset="0"/>
              </a:rPr>
              <a:t>Isolated cleft palate occurs in </a:t>
            </a:r>
            <a:r>
              <a:rPr lang="en-US" altLang="en-US" sz="2800" i="1" smtClean="0">
                <a:solidFill>
                  <a:srgbClr val="FF0000"/>
                </a:solidFill>
                <a:latin typeface="Times New Roman" pitchFamily="18" charset="0"/>
                <a:cs typeface="Times New Roman" pitchFamily="18" charset="0"/>
              </a:rPr>
              <a:t>1:1000</a:t>
            </a:r>
            <a:r>
              <a:rPr lang="en-US" altLang="en-US" sz="2800" smtClean="0">
                <a:solidFill>
                  <a:srgbClr val="FF0000"/>
                </a:solidFill>
                <a:latin typeface="Times New Roman" pitchFamily="18" charset="0"/>
                <a:cs typeface="Times New Roman" pitchFamily="18" charset="0"/>
              </a:rPr>
              <a:t> live births.</a:t>
            </a:r>
          </a:p>
          <a:p>
            <a:pPr eaLnBrk="1" hangingPunct="1"/>
            <a:endParaRPr lang="en-US" altLang="en-US" sz="2800" smtClean="0">
              <a:latin typeface="Times New Roman" pitchFamily="18" charset="0"/>
              <a:cs typeface="Times New Roman" pitchFamily="18" charset="0"/>
            </a:endParaRPr>
          </a:p>
          <a:p>
            <a:pPr eaLnBrk="1" hangingPunct="1"/>
            <a:r>
              <a:rPr lang="en-US" altLang="en-US" sz="2800" smtClean="0">
                <a:latin typeface="Times New Roman" pitchFamily="18" charset="0"/>
                <a:cs typeface="Times New Roman" pitchFamily="18" charset="0"/>
              </a:rPr>
              <a:t>Male to female ratio 2:1 for cleft lip and 1:3 for isolated cleft palate</a:t>
            </a:r>
          </a:p>
          <a:p>
            <a:pPr eaLnBrk="1" hangingPunct="1"/>
            <a:endParaRPr lang="en-US" altLang="en-US" sz="2800" smtClean="0">
              <a:latin typeface="Times New Roman" pitchFamily="18" charset="0"/>
              <a:cs typeface="Times New Roman" pitchFamily="18" charset="0"/>
            </a:endParaRPr>
          </a:p>
          <a:p>
            <a:pPr eaLnBrk="1" hangingPunct="1"/>
            <a:r>
              <a:rPr lang="en-US" altLang="en-US" sz="2800" smtClean="0">
                <a:latin typeface="Times New Roman" pitchFamily="18" charset="0"/>
                <a:cs typeface="Times New Roman" pitchFamily="18" charset="0"/>
              </a:rPr>
              <a:t>Usually Associated with other </a:t>
            </a:r>
            <a:r>
              <a:rPr lang="en-US" altLang="en-US" sz="2800" smtClean="0">
                <a:solidFill>
                  <a:srgbClr val="FF0000"/>
                </a:solidFill>
                <a:latin typeface="Times New Roman" pitchFamily="18" charset="0"/>
                <a:cs typeface="Times New Roman" pitchFamily="18" charset="0"/>
              </a:rPr>
              <a:t>abnormalities especially cleft palate</a:t>
            </a:r>
          </a:p>
          <a:p>
            <a:pPr eaLnBrk="1" hangingPunct="1"/>
            <a:endParaRPr lang="en-US" altLang="en-US" sz="2800" smtClean="0">
              <a:latin typeface="Times New Roman" pitchFamily="18" charset="0"/>
              <a:cs typeface="Times New Roman" pitchFamily="18" charset="0"/>
            </a:endParaRPr>
          </a:p>
          <a:p>
            <a:pPr eaLnBrk="1" hangingPunct="1"/>
            <a:r>
              <a:rPr lang="en-US" altLang="en-US" sz="2800" smtClean="0"/>
              <a:t>CLP is more common in males and  </a:t>
            </a:r>
            <a:r>
              <a:rPr lang="en-US" altLang="en-US" sz="2800" smtClean="0">
                <a:solidFill>
                  <a:srgbClr val="FF0000"/>
                </a:solidFill>
              </a:rPr>
              <a:t>isolated palatal clefts are more common in females.</a:t>
            </a:r>
            <a:endParaRPr lang="en-US" altLang="en-US" sz="2800" smtClean="0">
              <a:solidFill>
                <a:srgbClr val="FF0000"/>
              </a:solidFill>
              <a:latin typeface="Times New Roman" pitchFamily="18" charset="0"/>
              <a:cs typeface="Times New Roman" pitchFamily="18" charset="0"/>
            </a:endParaRPr>
          </a:p>
          <a:p>
            <a:pPr eaLnBrk="1" hangingPunct="1"/>
            <a:endParaRPr lang="en-US" altLang="en-US" smtClean="0"/>
          </a:p>
        </p:txBody>
      </p:sp>
      <p:sp>
        <p:nvSpPr>
          <p:cNvPr id="2" name="Slide Number Placeholder 1"/>
          <p:cNvSpPr>
            <a:spLocks noGrp="1"/>
          </p:cNvSpPr>
          <p:nvPr>
            <p:ph type="sldNum" sz="quarter" idx="12"/>
          </p:nvPr>
        </p:nvSpPr>
        <p:spPr/>
        <p:txBody>
          <a:bodyPr/>
          <a:lstStyle/>
          <a:p>
            <a:pPr>
              <a:defRPr/>
            </a:pPr>
            <a:fld id="{00A23600-1E99-4E25-AFE9-3EE0DD3E2E35}" type="slidenum">
              <a:rPr lang="en-US" smtClean="0">
                <a:solidFill>
                  <a:prstClr val="black">
                    <a:tint val="75000"/>
                  </a:prstClr>
                </a:solidFill>
              </a:rPr>
              <a:pPr>
                <a:defRPr/>
              </a:pPr>
              <a:t>278</a:t>
            </a:fld>
            <a:endParaRPr lang="en-US">
              <a:solidFill>
                <a:prstClr val="black">
                  <a:tint val="75000"/>
                </a:prstClr>
              </a:solidFill>
            </a:endParaRPr>
          </a:p>
        </p:txBody>
      </p:sp>
    </p:spTree>
    <p:extLst>
      <p:ext uri="{BB962C8B-B14F-4D97-AF65-F5344CB8AC3E}">
        <p14:creationId xmlns:p14="http://schemas.microsoft.com/office/powerpoint/2010/main" val="1304646930"/>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i="1" dirty="0" smtClean="0">
                <a:solidFill>
                  <a:srgbClr val="FF0000"/>
                </a:solidFill>
              </a:rPr>
              <a:t>Other common anomalies with cleft lip and palate</a:t>
            </a:r>
          </a:p>
        </p:txBody>
      </p:sp>
      <p:sp>
        <p:nvSpPr>
          <p:cNvPr id="89091" name="Content Placeholder 2"/>
          <p:cNvSpPr>
            <a:spLocks noGrp="1"/>
          </p:cNvSpPr>
          <p:nvPr>
            <p:ph idx="1"/>
          </p:nvPr>
        </p:nvSpPr>
        <p:spPr>
          <a:xfrm>
            <a:off x="152400" y="1600200"/>
            <a:ext cx="8839200" cy="5029200"/>
          </a:xfrm>
        </p:spPr>
        <p:txBody>
          <a:bodyPr/>
          <a:lstStyle/>
          <a:p>
            <a:pPr eaLnBrk="1" hangingPunct="1"/>
            <a:r>
              <a:rPr lang="en-US" altLang="en-US" sz="2800" smtClean="0">
                <a:latin typeface="Times New Roman" pitchFamily="18" charset="0"/>
                <a:cs typeface="Times New Roman" pitchFamily="18" charset="0"/>
              </a:rPr>
              <a:t>CLP is associated with over </a:t>
            </a:r>
            <a:r>
              <a:rPr lang="en-US" altLang="en-US" sz="2800" b="1" smtClean="0">
                <a:latin typeface="Times New Roman" pitchFamily="18" charset="0"/>
                <a:cs typeface="Times New Roman" pitchFamily="18" charset="0"/>
              </a:rPr>
              <a:t>200 syndromes </a:t>
            </a:r>
            <a:r>
              <a:rPr lang="en-US" altLang="en-US" sz="2800" smtClean="0">
                <a:latin typeface="Times New Roman" pitchFamily="18" charset="0"/>
                <a:cs typeface="Times New Roman" pitchFamily="18" charset="0"/>
              </a:rPr>
              <a:t>or sequences and several have </a:t>
            </a:r>
            <a:r>
              <a:rPr lang="en-US" altLang="en-US" sz="2800" b="1" smtClean="0">
                <a:latin typeface="Times New Roman" pitchFamily="18" charset="0"/>
                <a:cs typeface="Times New Roman" pitchFamily="18" charset="0"/>
              </a:rPr>
              <a:t>significant</a:t>
            </a:r>
            <a:r>
              <a:rPr lang="en-US" altLang="en-US" sz="2800" smtClean="0">
                <a:latin typeface="Times New Roman" pitchFamily="18" charset="0"/>
                <a:cs typeface="Times New Roman" pitchFamily="18" charset="0"/>
              </a:rPr>
              <a:t> anesthetic  implications.</a:t>
            </a:r>
          </a:p>
          <a:p>
            <a:pPr eaLnBrk="1" hangingPunct="1"/>
            <a:r>
              <a:rPr lang="en-US" altLang="en-US" sz="2800" i="1" smtClean="0">
                <a:solidFill>
                  <a:srgbClr val="FF0000"/>
                </a:solidFill>
                <a:latin typeface="Times New Roman" pitchFamily="18" charset="0"/>
                <a:cs typeface="Times New Roman" pitchFamily="18" charset="0"/>
              </a:rPr>
              <a:t>Craniofacial abnormalities</a:t>
            </a:r>
            <a:r>
              <a:rPr lang="en-US" altLang="en-US" sz="2800" smtClean="0">
                <a:latin typeface="Times New Roman" pitchFamily="18" charset="0"/>
                <a:cs typeface="Times New Roman" pitchFamily="18" charset="0"/>
              </a:rPr>
              <a:t> are most common, followed by CNS abnormalities </a:t>
            </a:r>
          </a:p>
          <a:p>
            <a:pPr lvl="1" eaLnBrk="1" hangingPunct="1"/>
            <a:r>
              <a:rPr lang="en-US" altLang="en-US" smtClean="0">
                <a:solidFill>
                  <a:srgbClr val="FF0000"/>
                </a:solidFill>
                <a:latin typeface="Times New Roman" pitchFamily="18" charset="0"/>
                <a:cs typeface="Times New Roman" pitchFamily="18" charset="0"/>
              </a:rPr>
              <a:t>mental retardation and </a:t>
            </a:r>
          </a:p>
          <a:p>
            <a:pPr lvl="1" eaLnBrk="1" hangingPunct="1"/>
            <a:r>
              <a:rPr lang="en-US" altLang="en-US" smtClean="0">
                <a:solidFill>
                  <a:srgbClr val="FF0000"/>
                </a:solidFill>
                <a:latin typeface="Times New Roman" pitchFamily="18" charset="0"/>
                <a:cs typeface="Times New Roman" pitchFamily="18" charset="0"/>
              </a:rPr>
              <a:t>seizures</a:t>
            </a:r>
            <a:endParaRPr lang="en-US" altLang="en-US" sz="3200" smtClean="0">
              <a:solidFill>
                <a:srgbClr val="FF0000"/>
              </a:solidFill>
              <a:latin typeface="Times New Roman" pitchFamily="18" charset="0"/>
              <a:cs typeface="Times New Roman" pitchFamily="18" charset="0"/>
            </a:endParaRPr>
          </a:p>
          <a:p>
            <a:pPr eaLnBrk="1" hangingPunct="1"/>
            <a:r>
              <a:rPr lang="en-US" altLang="en-US" sz="2800" smtClean="0">
                <a:latin typeface="Times New Roman" pitchFamily="18" charset="0"/>
                <a:cs typeface="Times New Roman" pitchFamily="18" charset="0"/>
              </a:rPr>
              <a:t>Congenital cardiac disease, renal and abdominal defects</a:t>
            </a:r>
          </a:p>
          <a:p>
            <a:pPr eaLnBrk="1" hangingPunct="1"/>
            <a:r>
              <a:rPr lang="en-US" altLang="en-US" sz="2800" smtClean="0">
                <a:latin typeface="Times New Roman" pitchFamily="18" charset="0"/>
                <a:cs typeface="Times New Roman" pitchFamily="18" charset="0"/>
              </a:rPr>
              <a:t>Estimates of CLP patients with </a:t>
            </a:r>
            <a:r>
              <a:rPr lang="en-US" altLang="en-US" sz="2800" smtClean="0">
                <a:solidFill>
                  <a:srgbClr val="FF0000"/>
                </a:solidFill>
                <a:latin typeface="Times New Roman" pitchFamily="18" charset="0"/>
                <a:cs typeface="Times New Roman" pitchFamily="18" charset="0"/>
              </a:rPr>
              <a:t>associated abnormalities range from 10-60% (See table below</a:t>
            </a:r>
            <a:r>
              <a:rPr lang="en-US" altLang="en-US" sz="2800" smtClean="0">
                <a:latin typeface="Times New Roman" pitchFamily="18" charset="0"/>
                <a:cs typeface="Times New Roman" pitchFamily="18" charset="0"/>
              </a:rPr>
              <a:t>)</a:t>
            </a:r>
          </a:p>
        </p:txBody>
      </p:sp>
      <p:sp>
        <p:nvSpPr>
          <p:cNvPr id="3" name="Slide Number Placeholder 2"/>
          <p:cNvSpPr>
            <a:spLocks noGrp="1"/>
          </p:cNvSpPr>
          <p:nvPr>
            <p:ph type="sldNum" sz="quarter" idx="12"/>
          </p:nvPr>
        </p:nvSpPr>
        <p:spPr/>
        <p:txBody>
          <a:bodyPr/>
          <a:lstStyle/>
          <a:p>
            <a:pPr>
              <a:defRPr/>
            </a:pPr>
            <a:fld id="{BA6B532F-8E61-4443-9240-D6AB4F317CB3}" type="slidenum">
              <a:rPr lang="en-US" smtClean="0">
                <a:solidFill>
                  <a:prstClr val="black">
                    <a:tint val="75000"/>
                  </a:prstClr>
                </a:solidFill>
              </a:rPr>
              <a:pPr>
                <a:defRPr/>
              </a:pPr>
              <a:t>279</a:t>
            </a:fld>
            <a:endParaRPr lang="en-US">
              <a:solidFill>
                <a:prstClr val="black">
                  <a:tint val="75000"/>
                </a:prstClr>
              </a:solidFill>
            </a:endParaRPr>
          </a:p>
        </p:txBody>
      </p:sp>
    </p:spTree>
    <p:extLst>
      <p:ext uri="{BB962C8B-B14F-4D97-AF65-F5344CB8AC3E}">
        <p14:creationId xmlns:p14="http://schemas.microsoft.com/office/powerpoint/2010/main" val="42759178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D2533C"/>
                </a:solidFill>
              </a:rPr>
              <a:t>Nasal and Sinus </a:t>
            </a:r>
            <a:r>
              <a:rPr lang="en-US" dirty="0" smtClean="0">
                <a:solidFill>
                  <a:srgbClr val="D2533C"/>
                </a:solidFill>
              </a:rPr>
              <a:t>Surgery </a:t>
            </a:r>
            <a:endParaRPr lang="en-US" dirty="0"/>
          </a:p>
        </p:txBody>
      </p:sp>
      <p:sp>
        <p:nvSpPr>
          <p:cNvPr id="3" name="Content Placeholder 2"/>
          <p:cNvSpPr>
            <a:spLocks noGrp="1"/>
          </p:cNvSpPr>
          <p:nvPr>
            <p:ph idx="1"/>
          </p:nvPr>
        </p:nvSpPr>
        <p:spPr/>
        <p:txBody>
          <a:bodyPr>
            <a:normAutofit/>
          </a:bodyPr>
          <a:lstStyle/>
          <a:p>
            <a:r>
              <a:rPr lang="en-US" sz="2800" dirty="0"/>
              <a:t>Surgery of the nose can be divided into </a:t>
            </a:r>
            <a:endParaRPr lang="en-US" sz="2800" dirty="0" smtClean="0"/>
          </a:p>
          <a:p>
            <a:r>
              <a:rPr lang="en-US" sz="2800" dirty="0" smtClean="0"/>
              <a:t>(</a:t>
            </a:r>
            <a:r>
              <a:rPr lang="en-US" sz="2800" dirty="0"/>
              <a:t>1) procedures on the external aspect of the </a:t>
            </a:r>
            <a:r>
              <a:rPr lang="en-US" sz="2800" dirty="0" smtClean="0"/>
              <a:t>nose</a:t>
            </a:r>
            <a:endParaRPr lang="en-US" sz="2800" dirty="0"/>
          </a:p>
          <a:p>
            <a:r>
              <a:rPr lang="en-US" sz="2800" dirty="0" smtClean="0"/>
              <a:t>(2</a:t>
            </a:r>
            <a:r>
              <a:rPr lang="en-US" sz="2800" dirty="0"/>
              <a:t>) procedures within the nasal </a:t>
            </a:r>
            <a:r>
              <a:rPr lang="en-US" sz="2800" dirty="0" smtClean="0"/>
              <a:t>cavity</a:t>
            </a:r>
            <a:endParaRPr lang="en-US" sz="2800" dirty="0"/>
          </a:p>
          <a:p>
            <a:r>
              <a:rPr lang="en-US" sz="2800" dirty="0" smtClean="0"/>
              <a:t> </a:t>
            </a:r>
            <a:r>
              <a:rPr lang="en-US" sz="2800" dirty="0"/>
              <a:t>(3) procedures within the nasal </a:t>
            </a:r>
            <a:r>
              <a:rPr lang="en-US" sz="2800" dirty="0" smtClean="0"/>
              <a:t>sinuses</a:t>
            </a:r>
            <a:endParaRPr lang="en-US" sz="2800" dirty="0"/>
          </a:p>
          <a:p>
            <a:r>
              <a:rPr lang="en-US" sz="2800" dirty="0" smtClean="0"/>
              <a:t> </a:t>
            </a:r>
            <a:r>
              <a:rPr lang="en-US" sz="2800" dirty="0"/>
              <a:t>(4) procedures involving the bony structures</a:t>
            </a:r>
            <a:r>
              <a:rPr lang="en-US" sz="2800" dirty="0" smtClean="0"/>
              <a:t>.</a:t>
            </a:r>
          </a:p>
          <a:p>
            <a:pPr marL="0" indent="0">
              <a:buNone/>
            </a:pPr>
            <a:r>
              <a:rPr lang="en-US" sz="2800" b="1" dirty="0"/>
              <a:t>Procedure</a:t>
            </a:r>
          </a:p>
          <a:p>
            <a:r>
              <a:rPr lang="en-US" sz="2800" dirty="0"/>
              <a:t> </a:t>
            </a:r>
            <a:r>
              <a:rPr lang="en-US" sz="2800" dirty="0" err="1"/>
              <a:t>Submucous</a:t>
            </a:r>
            <a:r>
              <a:rPr lang="en-US" sz="2800" dirty="0"/>
              <a:t> resection (SMR) of septum, </a:t>
            </a:r>
            <a:r>
              <a:rPr lang="en-US" sz="2800" dirty="0" err="1"/>
              <a:t>septoplasty</a:t>
            </a:r>
            <a:r>
              <a:rPr lang="en-US" sz="2800" dirty="0"/>
              <a:t>, </a:t>
            </a:r>
            <a:r>
              <a:rPr lang="en-US" sz="2800" dirty="0" err="1"/>
              <a:t>turbinectomy</a:t>
            </a:r>
            <a:r>
              <a:rPr lang="en-US" sz="2800" dirty="0"/>
              <a:t>, polypectomy</a:t>
            </a:r>
            <a:endParaRPr lang="en-US" sz="2800" dirty="0" smtClean="0"/>
          </a:p>
          <a:p>
            <a:endParaRPr lang="en-US" sz="2800" dirty="0"/>
          </a:p>
        </p:txBody>
      </p:sp>
    </p:spTree>
    <p:extLst>
      <p:ext uri="{BB962C8B-B14F-4D97-AF65-F5344CB8AC3E}">
        <p14:creationId xmlns:p14="http://schemas.microsoft.com/office/powerpoint/2010/main" val="2572746837"/>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eaLnBrk="1" hangingPunct="1"/>
            <a:endParaRPr lang="en-US" altLang="en-US" smtClean="0"/>
          </a:p>
        </p:txBody>
      </p:sp>
      <p:graphicFrame>
        <p:nvGraphicFramePr>
          <p:cNvPr id="4" name="Content Placeholder 3"/>
          <p:cNvGraphicFramePr>
            <a:graphicFrameLocks noGrp="1"/>
          </p:cNvGraphicFramePr>
          <p:nvPr>
            <p:ph idx="1"/>
          </p:nvPr>
        </p:nvGraphicFramePr>
        <p:xfrm>
          <a:off x="152400" y="152400"/>
          <a:ext cx="8839200" cy="6705599"/>
        </p:xfrm>
        <a:graphic>
          <a:graphicData uri="http://schemas.openxmlformats.org/drawingml/2006/table">
            <a:tbl>
              <a:tblPr firstRow="1" bandRow="1">
                <a:tableStyleId>{5C22544A-7EE6-4342-B048-85BDC9FD1C3A}</a:tableStyleId>
              </a:tblPr>
              <a:tblGrid>
                <a:gridCol w="2209800"/>
                <a:gridCol w="6629400"/>
              </a:tblGrid>
              <a:tr h="984690">
                <a:tc>
                  <a:txBody>
                    <a:bodyPr/>
                    <a:lstStyle/>
                    <a:p>
                      <a:r>
                        <a:rPr lang="en-US" sz="1800" b="1" kern="1200" baseline="0" dirty="0" smtClean="0">
                          <a:solidFill>
                            <a:schemeClr val="lt1"/>
                          </a:solidFill>
                          <a:latin typeface="+mn-lt"/>
                          <a:ea typeface="+mn-ea"/>
                          <a:cs typeface="+mn-cs"/>
                        </a:rPr>
                        <a:t>Pierre Robin sequence</a:t>
                      </a:r>
                      <a:endParaRPr lang="en-US" sz="1800" dirty="0"/>
                    </a:p>
                  </a:txBody>
                  <a:tcPr/>
                </a:tc>
                <a:tc>
                  <a:txBody>
                    <a:bodyPr/>
                    <a:lstStyle/>
                    <a:p>
                      <a:r>
                        <a:rPr lang="en-US" sz="1800" b="1" kern="1200" baseline="0" dirty="0" smtClean="0">
                          <a:solidFill>
                            <a:schemeClr val="lt1"/>
                          </a:solidFill>
                          <a:latin typeface="+mn-lt"/>
                          <a:ea typeface="+mn-ea"/>
                          <a:cs typeface="+mn-cs"/>
                        </a:rPr>
                        <a:t>Cleft palate in 80% of cases ,</a:t>
                      </a:r>
                      <a:r>
                        <a:rPr lang="en-US" sz="1800" b="1" kern="1200" baseline="0" dirty="0" err="1" smtClean="0">
                          <a:solidFill>
                            <a:schemeClr val="lt1"/>
                          </a:solidFill>
                          <a:latin typeface="+mn-lt"/>
                          <a:ea typeface="+mn-ea"/>
                          <a:cs typeface="+mn-cs"/>
                        </a:rPr>
                        <a:t>Micrognathia</a:t>
                      </a:r>
                      <a:r>
                        <a:rPr lang="en-US" sz="1800" b="1" kern="1200" baseline="0" dirty="0" smtClean="0">
                          <a:solidFill>
                            <a:schemeClr val="lt1"/>
                          </a:solidFill>
                          <a:latin typeface="+mn-lt"/>
                          <a:ea typeface="+mn-ea"/>
                          <a:cs typeface="+mn-cs"/>
                        </a:rPr>
                        <a:t> ,</a:t>
                      </a:r>
                      <a:r>
                        <a:rPr lang="en-US" sz="1800" b="1" kern="1200" baseline="0" dirty="0" err="1" smtClean="0">
                          <a:solidFill>
                            <a:schemeClr val="lt1"/>
                          </a:solidFill>
                          <a:latin typeface="+mn-lt"/>
                          <a:ea typeface="+mn-ea"/>
                          <a:cs typeface="+mn-cs"/>
                        </a:rPr>
                        <a:t>Glossoptosis</a:t>
                      </a:r>
                      <a:endParaRPr lang="en-US" sz="1800" b="1" kern="1200" baseline="0" dirty="0" smtClean="0">
                        <a:solidFill>
                          <a:schemeClr val="lt1"/>
                        </a:solidFill>
                        <a:latin typeface="+mn-lt"/>
                        <a:ea typeface="+mn-ea"/>
                        <a:cs typeface="+mn-cs"/>
                      </a:endParaRPr>
                    </a:p>
                    <a:p>
                      <a:r>
                        <a:rPr lang="en-US" sz="1800" b="1" kern="1200" baseline="0" dirty="0" smtClean="0">
                          <a:solidFill>
                            <a:schemeClr val="lt1"/>
                          </a:solidFill>
                          <a:latin typeface="+mn-lt"/>
                          <a:ea typeface="+mn-ea"/>
                          <a:cs typeface="+mn-cs"/>
                        </a:rPr>
                        <a:t>Intubation becomes easier with age due to mandible growth</a:t>
                      </a:r>
                      <a:endParaRPr lang="en-US" sz="1800" dirty="0" smtClean="0"/>
                    </a:p>
                    <a:p>
                      <a:endParaRPr lang="en-US" sz="1800" dirty="0"/>
                    </a:p>
                  </a:txBody>
                  <a:tcPr/>
                </a:tc>
              </a:tr>
              <a:tr h="1575505">
                <a:tc>
                  <a:txBody>
                    <a:bodyPr/>
                    <a:lstStyle/>
                    <a:p>
                      <a:r>
                        <a:rPr lang="en-US" sz="1800" kern="1200" baseline="0" dirty="0" smtClean="0">
                          <a:solidFill>
                            <a:schemeClr val="dk1"/>
                          </a:solidFill>
                          <a:latin typeface="+mn-lt"/>
                          <a:ea typeface="+mn-ea"/>
                          <a:cs typeface="+mn-cs"/>
                        </a:rPr>
                        <a:t>Stickler syndrome</a:t>
                      </a:r>
                      <a:endParaRPr lang="en-US" sz="1800" dirty="0"/>
                    </a:p>
                  </a:txBody>
                  <a:tcPr/>
                </a:tc>
                <a:tc>
                  <a:txBody>
                    <a:bodyPr/>
                    <a:lstStyle/>
                    <a:p>
                      <a:r>
                        <a:rPr lang="en-US" sz="1800" kern="1200" baseline="0" dirty="0" smtClean="0">
                          <a:solidFill>
                            <a:schemeClr val="dk1"/>
                          </a:solidFill>
                          <a:latin typeface="+mn-lt"/>
                          <a:ea typeface="+mn-ea"/>
                          <a:cs typeface="+mn-cs"/>
                        </a:rPr>
                        <a:t>Progressive connective tissue disorder (</a:t>
                      </a:r>
                      <a:r>
                        <a:rPr lang="en-US" sz="1800" kern="1200" baseline="0" dirty="0" err="1" smtClean="0">
                          <a:solidFill>
                            <a:schemeClr val="dk1"/>
                          </a:solidFill>
                          <a:latin typeface="+mn-lt"/>
                          <a:ea typeface="+mn-ea"/>
                          <a:cs typeface="+mn-cs"/>
                        </a:rPr>
                        <a:t>autosomal</a:t>
                      </a:r>
                      <a:r>
                        <a:rPr lang="en-US" sz="1800" kern="1200" baseline="0" dirty="0" smtClean="0">
                          <a:solidFill>
                            <a:schemeClr val="dk1"/>
                          </a:solidFill>
                          <a:latin typeface="+mn-lt"/>
                          <a:ea typeface="+mn-ea"/>
                          <a:cs typeface="+mn-cs"/>
                        </a:rPr>
                        <a:t> dominant)</a:t>
                      </a:r>
                    </a:p>
                    <a:p>
                      <a:r>
                        <a:rPr lang="en-US" sz="1800" kern="1200" baseline="0" dirty="0" err="1" smtClean="0">
                          <a:solidFill>
                            <a:schemeClr val="dk1"/>
                          </a:solidFill>
                          <a:latin typeface="+mn-lt"/>
                          <a:ea typeface="+mn-ea"/>
                          <a:cs typeface="+mn-cs"/>
                        </a:rPr>
                        <a:t>Midface</a:t>
                      </a:r>
                      <a:r>
                        <a:rPr lang="en-US" sz="1800" kern="1200" baseline="0" dirty="0" smtClean="0">
                          <a:solidFill>
                            <a:schemeClr val="dk1"/>
                          </a:solidFill>
                          <a:latin typeface="+mn-lt"/>
                          <a:ea typeface="+mn-ea"/>
                          <a:cs typeface="+mn-cs"/>
                        </a:rPr>
                        <a:t> </a:t>
                      </a:r>
                      <a:r>
                        <a:rPr lang="en-US" sz="1800" kern="1200" baseline="0" dirty="0" err="1" smtClean="0">
                          <a:solidFill>
                            <a:schemeClr val="dk1"/>
                          </a:solidFill>
                          <a:latin typeface="+mn-lt"/>
                          <a:ea typeface="+mn-ea"/>
                          <a:cs typeface="+mn-cs"/>
                        </a:rPr>
                        <a:t>hypoplasia</a:t>
                      </a:r>
                      <a:r>
                        <a:rPr lang="en-US" sz="1800" kern="1200" baseline="0" dirty="0" smtClean="0">
                          <a:solidFill>
                            <a:schemeClr val="dk1"/>
                          </a:solidFill>
                          <a:latin typeface="+mn-lt"/>
                          <a:ea typeface="+mn-ea"/>
                          <a:cs typeface="+mn-cs"/>
                        </a:rPr>
                        <a:t>, </a:t>
                      </a:r>
                      <a:r>
                        <a:rPr lang="en-US" sz="1800" kern="1200" baseline="0" dirty="0" err="1" smtClean="0">
                          <a:solidFill>
                            <a:schemeClr val="dk1"/>
                          </a:solidFill>
                          <a:latin typeface="+mn-lt"/>
                          <a:ea typeface="+mn-ea"/>
                          <a:cs typeface="+mn-cs"/>
                        </a:rPr>
                        <a:t>micrognathia</a:t>
                      </a:r>
                      <a:r>
                        <a:rPr lang="en-US" sz="1800" kern="1200" baseline="0" dirty="0" smtClean="0">
                          <a:solidFill>
                            <a:schemeClr val="dk1"/>
                          </a:solidFill>
                          <a:latin typeface="+mn-lt"/>
                          <a:ea typeface="+mn-ea"/>
                          <a:cs typeface="+mn-cs"/>
                        </a:rPr>
                        <a:t>, Pierre Robin sequence</a:t>
                      </a:r>
                    </a:p>
                    <a:p>
                      <a:r>
                        <a:rPr lang="en-US" sz="1800" kern="1200" baseline="0" dirty="0" smtClean="0">
                          <a:solidFill>
                            <a:schemeClr val="dk1"/>
                          </a:solidFill>
                          <a:latin typeface="+mn-lt"/>
                          <a:ea typeface="+mn-ea"/>
                          <a:cs typeface="+mn-cs"/>
                        </a:rPr>
                        <a:t>Retinal detachment and early cataracts, deafness</a:t>
                      </a:r>
                    </a:p>
                    <a:p>
                      <a:r>
                        <a:rPr lang="en-US" sz="1800" kern="1200" baseline="0" dirty="0" err="1" smtClean="0">
                          <a:solidFill>
                            <a:schemeClr val="dk1"/>
                          </a:solidFill>
                          <a:latin typeface="+mn-lt"/>
                          <a:ea typeface="+mn-ea"/>
                          <a:cs typeface="+mn-cs"/>
                        </a:rPr>
                        <a:t>Hypermobility</a:t>
                      </a:r>
                      <a:r>
                        <a:rPr lang="en-US" sz="1800" kern="1200" baseline="0" dirty="0" smtClean="0">
                          <a:solidFill>
                            <a:schemeClr val="dk1"/>
                          </a:solidFill>
                          <a:latin typeface="+mn-lt"/>
                          <a:ea typeface="+mn-ea"/>
                          <a:cs typeface="+mn-cs"/>
                        </a:rPr>
                        <a:t> of joints</a:t>
                      </a:r>
                      <a:endParaRPr lang="en-US" sz="1800" dirty="0" smtClean="0"/>
                    </a:p>
                    <a:p>
                      <a:endParaRPr lang="en-US" sz="1800" dirty="0"/>
                    </a:p>
                  </a:txBody>
                  <a:tcPr/>
                </a:tc>
              </a:tr>
              <a:tr h="1575505">
                <a:tc>
                  <a:txBody>
                    <a:bodyPr/>
                    <a:lstStyle/>
                    <a:p>
                      <a:r>
                        <a:rPr lang="en-US" sz="1800" kern="1200" baseline="0" dirty="0" err="1" smtClean="0">
                          <a:solidFill>
                            <a:schemeClr val="dk1"/>
                          </a:solidFill>
                          <a:latin typeface="+mn-lt"/>
                          <a:ea typeface="+mn-ea"/>
                          <a:cs typeface="+mn-cs"/>
                        </a:rPr>
                        <a:t>Treacher</a:t>
                      </a:r>
                      <a:r>
                        <a:rPr lang="en-US" sz="1800" kern="1200" baseline="0" dirty="0" smtClean="0">
                          <a:solidFill>
                            <a:schemeClr val="dk1"/>
                          </a:solidFill>
                          <a:latin typeface="+mn-lt"/>
                          <a:ea typeface="+mn-ea"/>
                          <a:cs typeface="+mn-cs"/>
                        </a:rPr>
                        <a:t> Collins</a:t>
                      </a:r>
                      <a:endParaRPr lang="en-US" sz="1800" dirty="0"/>
                    </a:p>
                  </a:txBody>
                  <a:tcPr/>
                </a:tc>
                <a:tc>
                  <a:txBody>
                    <a:bodyPr/>
                    <a:lstStyle/>
                    <a:p>
                      <a:r>
                        <a:rPr lang="en-US" sz="1800" kern="1200" baseline="0" dirty="0" smtClean="0">
                          <a:solidFill>
                            <a:schemeClr val="dk1"/>
                          </a:solidFill>
                          <a:latin typeface="+mn-lt"/>
                          <a:ea typeface="+mn-ea"/>
                          <a:cs typeface="+mn-cs"/>
                        </a:rPr>
                        <a:t>Cleft palate in ~30% of cases ,</a:t>
                      </a:r>
                      <a:r>
                        <a:rPr lang="en-US" sz="1800" kern="1200" baseline="0" dirty="0" err="1" smtClean="0">
                          <a:solidFill>
                            <a:schemeClr val="dk1"/>
                          </a:solidFill>
                          <a:latin typeface="+mn-lt"/>
                          <a:ea typeface="+mn-ea"/>
                          <a:cs typeface="+mn-cs"/>
                        </a:rPr>
                        <a:t>Hypoplasia</a:t>
                      </a:r>
                      <a:r>
                        <a:rPr lang="en-US" sz="1800" kern="1200" baseline="0" dirty="0" smtClean="0">
                          <a:solidFill>
                            <a:schemeClr val="dk1"/>
                          </a:solidFill>
                          <a:latin typeface="+mn-lt"/>
                          <a:ea typeface="+mn-ea"/>
                          <a:cs typeface="+mn-cs"/>
                        </a:rPr>
                        <a:t> of </a:t>
                      </a:r>
                      <a:r>
                        <a:rPr lang="en-US" sz="1800" kern="1200" baseline="0" dirty="0" err="1" smtClean="0">
                          <a:solidFill>
                            <a:schemeClr val="dk1"/>
                          </a:solidFill>
                          <a:latin typeface="+mn-lt"/>
                          <a:ea typeface="+mn-ea"/>
                          <a:cs typeface="+mn-cs"/>
                        </a:rPr>
                        <a:t>zygomatic</a:t>
                      </a:r>
                      <a:r>
                        <a:rPr lang="en-US" sz="1800" kern="1200" baseline="0" dirty="0" smtClean="0">
                          <a:solidFill>
                            <a:schemeClr val="dk1"/>
                          </a:solidFill>
                          <a:latin typeface="+mn-lt"/>
                          <a:ea typeface="+mn-ea"/>
                          <a:cs typeface="+mn-cs"/>
                        </a:rPr>
                        <a:t> bones and mandible, Eye and ear abnormalities, deafness, </a:t>
                      </a:r>
                      <a:r>
                        <a:rPr lang="en-US" sz="1800" kern="1200" baseline="0" dirty="0" err="1" smtClean="0">
                          <a:solidFill>
                            <a:schemeClr val="dk1"/>
                          </a:solidFill>
                          <a:latin typeface="+mn-lt"/>
                          <a:ea typeface="+mn-ea"/>
                          <a:cs typeface="+mn-cs"/>
                        </a:rPr>
                        <a:t>Choanal</a:t>
                      </a:r>
                      <a:r>
                        <a:rPr lang="en-US" sz="1800" kern="1200" baseline="0" dirty="0" smtClean="0">
                          <a:solidFill>
                            <a:schemeClr val="dk1"/>
                          </a:solidFill>
                          <a:latin typeface="+mn-lt"/>
                          <a:ea typeface="+mn-ea"/>
                          <a:cs typeface="+mn-cs"/>
                        </a:rPr>
                        <a:t> </a:t>
                      </a:r>
                      <a:r>
                        <a:rPr lang="en-US" sz="1800" kern="1200" baseline="0" dirty="0" err="1" smtClean="0">
                          <a:solidFill>
                            <a:schemeClr val="dk1"/>
                          </a:solidFill>
                          <a:latin typeface="+mn-lt"/>
                          <a:ea typeface="+mn-ea"/>
                          <a:cs typeface="+mn-cs"/>
                        </a:rPr>
                        <a:t>stenosis</a:t>
                      </a:r>
                      <a:r>
                        <a:rPr lang="en-US" sz="1800" kern="1200" baseline="0" dirty="0" smtClean="0">
                          <a:solidFill>
                            <a:schemeClr val="dk1"/>
                          </a:solidFill>
                          <a:latin typeface="+mn-lt"/>
                          <a:ea typeface="+mn-ea"/>
                          <a:cs typeface="+mn-cs"/>
                        </a:rPr>
                        <a:t> or </a:t>
                      </a:r>
                      <a:r>
                        <a:rPr lang="en-US" sz="1800" kern="1200" baseline="0" dirty="0" err="1" smtClean="0">
                          <a:solidFill>
                            <a:schemeClr val="dk1"/>
                          </a:solidFill>
                          <a:latin typeface="+mn-lt"/>
                          <a:ea typeface="+mn-ea"/>
                          <a:cs typeface="+mn-cs"/>
                        </a:rPr>
                        <a:t>atresia</a:t>
                      </a:r>
                      <a:r>
                        <a:rPr lang="en-US" sz="1800" kern="1200" baseline="0" dirty="0" smtClean="0">
                          <a:solidFill>
                            <a:schemeClr val="dk1"/>
                          </a:solidFill>
                          <a:latin typeface="+mn-lt"/>
                          <a:ea typeface="+mn-ea"/>
                          <a:cs typeface="+mn-cs"/>
                        </a:rPr>
                        <a:t>, Significant risk of airway obstruction in neonatal period, Intubation may become more difficult with increasing age</a:t>
                      </a:r>
                      <a:endParaRPr lang="en-US" sz="1800" dirty="0" smtClean="0"/>
                    </a:p>
                    <a:p>
                      <a:endParaRPr lang="en-US" sz="1800" dirty="0"/>
                    </a:p>
                  </a:txBody>
                  <a:tcPr/>
                </a:tc>
              </a:tr>
              <a:tr h="994394">
                <a:tc>
                  <a:txBody>
                    <a:bodyPr/>
                    <a:lstStyle/>
                    <a:p>
                      <a:r>
                        <a:rPr lang="en-US" sz="1800" kern="1200" baseline="0" dirty="0" smtClean="0">
                          <a:solidFill>
                            <a:schemeClr val="dk1"/>
                          </a:solidFill>
                          <a:latin typeface="+mn-lt"/>
                          <a:ea typeface="+mn-ea"/>
                          <a:cs typeface="+mn-cs"/>
                        </a:rPr>
                        <a:t>Downs Syndrome</a:t>
                      </a:r>
                      <a:endParaRPr lang="en-US" sz="1800" dirty="0"/>
                    </a:p>
                  </a:txBody>
                  <a:tcPr/>
                </a:tc>
                <a:tc>
                  <a:txBody>
                    <a:bodyPr/>
                    <a:lstStyle/>
                    <a:p>
                      <a:r>
                        <a:rPr lang="en-US" sz="1800" kern="1200" baseline="0" dirty="0" err="1" smtClean="0">
                          <a:solidFill>
                            <a:schemeClr val="dk1"/>
                          </a:solidFill>
                          <a:latin typeface="+mn-lt"/>
                          <a:ea typeface="+mn-ea"/>
                          <a:cs typeface="+mn-cs"/>
                        </a:rPr>
                        <a:t>Macroglossia</a:t>
                      </a:r>
                      <a:r>
                        <a:rPr lang="en-US" sz="1800" kern="1200" baseline="0" dirty="0" smtClean="0">
                          <a:solidFill>
                            <a:schemeClr val="dk1"/>
                          </a:solidFill>
                          <a:latin typeface="+mn-lt"/>
                          <a:ea typeface="+mn-ea"/>
                          <a:cs typeface="+mn-cs"/>
                        </a:rPr>
                        <a:t>, </a:t>
                      </a:r>
                      <a:r>
                        <a:rPr lang="en-US" sz="1800" kern="1200" baseline="0" dirty="0" err="1" smtClean="0">
                          <a:solidFill>
                            <a:schemeClr val="dk1"/>
                          </a:solidFill>
                          <a:latin typeface="+mn-lt"/>
                          <a:ea typeface="+mn-ea"/>
                          <a:cs typeface="+mn-cs"/>
                        </a:rPr>
                        <a:t>microstomia</a:t>
                      </a:r>
                      <a:r>
                        <a:rPr lang="en-US" sz="1800" kern="1200" baseline="0" dirty="0" smtClean="0">
                          <a:solidFill>
                            <a:schemeClr val="dk1"/>
                          </a:solidFill>
                          <a:latin typeface="+mn-lt"/>
                          <a:ea typeface="+mn-ea"/>
                          <a:cs typeface="+mn-cs"/>
                        </a:rPr>
                        <a:t>, </a:t>
                      </a:r>
                      <a:r>
                        <a:rPr lang="en-US" sz="1800" kern="1200" baseline="0" dirty="0" err="1" smtClean="0">
                          <a:solidFill>
                            <a:schemeClr val="dk1"/>
                          </a:solidFill>
                          <a:latin typeface="+mn-lt"/>
                          <a:ea typeface="+mn-ea"/>
                          <a:cs typeface="+mn-cs"/>
                        </a:rPr>
                        <a:t>Atlantoaxial</a:t>
                      </a:r>
                      <a:r>
                        <a:rPr lang="en-US" sz="1800" kern="1200" baseline="0" dirty="0" smtClean="0">
                          <a:solidFill>
                            <a:schemeClr val="dk1"/>
                          </a:solidFill>
                          <a:latin typeface="+mn-lt"/>
                          <a:ea typeface="+mn-ea"/>
                          <a:cs typeface="+mn-cs"/>
                        </a:rPr>
                        <a:t> </a:t>
                      </a:r>
                      <a:r>
                        <a:rPr lang="en-US" sz="1800" kern="1200" baseline="0" dirty="0" err="1" smtClean="0">
                          <a:solidFill>
                            <a:schemeClr val="dk1"/>
                          </a:solidFill>
                          <a:latin typeface="+mn-lt"/>
                          <a:ea typeface="+mn-ea"/>
                          <a:cs typeface="+mn-cs"/>
                        </a:rPr>
                        <a:t>subluxation</a:t>
                      </a:r>
                      <a:r>
                        <a:rPr lang="en-US" sz="1800" kern="1200" baseline="0" dirty="0" smtClean="0">
                          <a:solidFill>
                            <a:schemeClr val="dk1"/>
                          </a:solidFill>
                          <a:latin typeface="+mn-lt"/>
                          <a:ea typeface="+mn-ea"/>
                          <a:cs typeface="+mn-cs"/>
                        </a:rPr>
                        <a:t> and instability, Small stature, mental retardation, Congenital cardiac disease</a:t>
                      </a:r>
                      <a:endParaRPr lang="en-US" sz="1800" dirty="0" smtClean="0"/>
                    </a:p>
                    <a:p>
                      <a:endParaRPr lang="en-US" sz="1800" dirty="0"/>
                    </a:p>
                  </a:txBody>
                  <a:tcPr/>
                </a:tc>
              </a:tr>
              <a:tr h="1575505">
                <a:tc>
                  <a:txBody>
                    <a:bodyPr/>
                    <a:lstStyle/>
                    <a:p>
                      <a:r>
                        <a:rPr lang="en-US" sz="1800" kern="1200" baseline="0" dirty="0" err="1" smtClean="0">
                          <a:solidFill>
                            <a:schemeClr val="dk1"/>
                          </a:solidFill>
                          <a:latin typeface="+mn-lt"/>
                          <a:ea typeface="+mn-ea"/>
                          <a:cs typeface="+mn-cs"/>
                        </a:rPr>
                        <a:t>Goldenhar</a:t>
                      </a:r>
                      <a:r>
                        <a:rPr lang="en-US" sz="1800" kern="1200" baseline="0" dirty="0" smtClean="0">
                          <a:solidFill>
                            <a:schemeClr val="dk1"/>
                          </a:solidFill>
                          <a:latin typeface="+mn-lt"/>
                          <a:ea typeface="+mn-ea"/>
                          <a:cs typeface="+mn-cs"/>
                        </a:rPr>
                        <a:t> syndrome</a:t>
                      </a:r>
                    </a:p>
                    <a:p>
                      <a:r>
                        <a:rPr lang="en-US" sz="1800" kern="1200" baseline="0" dirty="0" smtClean="0">
                          <a:solidFill>
                            <a:schemeClr val="dk1"/>
                          </a:solidFill>
                          <a:latin typeface="+mn-lt"/>
                          <a:ea typeface="+mn-ea"/>
                          <a:cs typeface="+mn-cs"/>
                        </a:rPr>
                        <a:t>(</a:t>
                      </a:r>
                      <a:r>
                        <a:rPr lang="en-US" sz="1800" kern="1200" baseline="0" dirty="0" err="1" smtClean="0">
                          <a:solidFill>
                            <a:schemeClr val="dk1"/>
                          </a:solidFill>
                          <a:latin typeface="+mn-lt"/>
                          <a:ea typeface="+mn-ea"/>
                          <a:cs typeface="+mn-cs"/>
                        </a:rPr>
                        <a:t>Hemifacial</a:t>
                      </a:r>
                      <a:r>
                        <a:rPr lang="en-US" sz="1800" kern="1200" baseline="0" dirty="0" smtClean="0">
                          <a:solidFill>
                            <a:schemeClr val="dk1"/>
                          </a:solidFill>
                          <a:latin typeface="+mn-lt"/>
                          <a:ea typeface="+mn-ea"/>
                          <a:cs typeface="+mn-cs"/>
                        </a:rPr>
                        <a:t> </a:t>
                      </a:r>
                      <a:r>
                        <a:rPr lang="en-US" sz="1800" kern="1200" baseline="0" dirty="0" err="1" smtClean="0">
                          <a:solidFill>
                            <a:schemeClr val="dk1"/>
                          </a:solidFill>
                          <a:latin typeface="+mn-lt"/>
                          <a:ea typeface="+mn-ea"/>
                          <a:cs typeface="+mn-cs"/>
                        </a:rPr>
                        <a:t>microsomia</a:t>
                      </a:r>
                      <a:r>
                        <a:rPr lang="en-US" sz="1800" kern="1200" baseline="0" dirty="0" smtClean="0">
                          <a:solidFill>
                            <a:schemeClr val="dk1"/>
                          </a:solidFill>
                          <a:latin typeface="+mn-lt"/>
                          <a:ea typeface="+mn-ea"/>
                          <a:cs typeface="+mn-cs"/>
                        </a:rPr>
                        <a:t>)</a:t>
                      </a:r>
                    </a:p>
                  </a:txBody>
                  <a:tcPr/>
                </a:tc>
                <a:tc>
                  <a:txBody>
                    <a:bodyPr/>
                    <a:lstStyle/>
                    <a:p>
                      <a:r>
                        <a:rPr lang="en-US" sz="1800" kern="1200" baseline="0" dirty="0" smtClean="0">
                          <a:solidFill>
                            <a:schemeClr val="dk1"/>
                          </a:solidFill>
                          <a:latin typeface="+mn-lt"/>
                          <a:ea typeface="+mn-ea"/>
                          <a:cs typeface="+mn-cs"/>
                        </a:rPr>
                        <a:t>Incomplete development of palate, lip, nose, ear and mandible on</a:t>
                      </a:r>
                    </a:p>
                    <a:p>
                      <a:r>
                        <a:rPr lang="en-US" sz="1800" kern="1200" baseline="0" dirty="0" smtClean="0">
                          <a:solidFill>
                            <a:schemeClr val="dk1"/>
                          </a:solidFill>
                          <a:latin typeface="+mn-lt"/>
                          <a:ea typeface="+mn-ea"/>
                          <a:cs typeface="+mn-cs"/>
                        </a:rPr>
                        <a:t>one side of the face</a:t>
                      </a:r>
                    </a:p>
                    <a:p>
                      <a:r>
                        <a:rPr lang="en-US" sz="1800" kern="1200" baseline="0" dirty="0" smtClean="0">
                          <a:solidFill>
                            <a:schemeClr val="dk1"/>
                          </a:solidFill>
                          <a:latin typeface="+mn-lt"/>
                          <a:ea typeface="+mn-ea"/>
                          <a:cs typeface="+mn-cs"/>
                        </a:rPr>
                        <a:t>Scoliosis, renal and lung abnormalities</a:t>
                      </a:r>
                    </a:p>
                    <a:p>
                      <a:r>
                        <a:rPr lang="en-US" sz="1800" kern="1200" baseline="0" dirty="0" smtClean="0">
                          <a:solidFill>
                            <a:schemeClr val="dk1"/>
                          </a:solidFill>
                          <a:latin typeface="+mn-lt"/>
                          <a:ea typeface="+mn-ea"/>
                          <a:cs typeface="+mn-cs"/>
                        </a:rPr>
                        <a:t>Intubation may become more difficult with increasing age</a:t>
                      </a:r>
                      <a:endParaRPr lang="en-US" sz="1800" dirty="0" smtClean="0"/>
                    </a:p>
                    <a:p>
                      <a:endParaRPr lang="en-US" sz="1800" dirty="0"/>
                    </a:p>
                  </a:txBody>
                  <a:tcPr/>
                </a:tc>
              </a:tr>
            </a:tbl>
          </a:graphicData>
        </a:graphic>
      </p:graphicFrame>
      <p:sp>
        <p:nvSpPr>
          <p:cNvPr id="2" name="Slide Number Placeholder 1"/>
          <p:cNvSpPr>
            <a:spLocks noGrp="1"/>
          </p:cNvSpPr>
          <p:nvPr>
            <p:ph type="sldNum" sz="quarter" idx="12"/>
          </p:nvPr>
        </p:nvSpPr>
        <p:spPr/>
        <p:txBody>
          <a:bodyPr/>
          <a:lstStyle/>
          <a:p>
            <a:pPr>
              <a:defRPr/>
            </a:pPr>
            <a:fld id="{93D5CA6D-7D35-4F3A-BEF3-F1C71924D232}" type="slidenum">
              <a:rPr lang="en-US" smtClean="0">
                <a:solidFill>
                  <a:prstClr val="black">
                    <a:tint val="75000"/>
                  </a:prstClr>
                </a:solidFill>
              </a:rPr>
              <a:pPr>
                <a:defRPr/>
              </a:pPr>
              <a:t>280</a:t>
            </a:fld>
            <a:endParaRPr lang="en-US">
              <a:solidFill>
                <a:prstClr val="black">
                  <a:tint val="75000"/>
                </a:prstClr>
              </a:solidFill>
            </a:endParaRPr>
          </a:p>
        </p:txBody>
      </p:sp>
    </p:spTree>
    <p:extLst>
      <p:ext uri="{BB962C8B-B14F-4D97-AF65-F5344CB8AC3E}">
        <p14:creationId xmlns:p14="http://schemas.microsoft.com/office/powerpoint/2010/main" val="3479617886"/>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pPr eaLnBrk="1" hangingPunct="1"/>
            <a:r>
              <a:rPr lang="en-US" altLang="en-US" i="1" smtClean="0">
                <a:solidFill>
                  <a:srgbClr val="FF0000"/>
                </a:solidFill>
              </a:rPr>
              <a:t>Etiology</a:t>
            </a:r>
          </a:p>
        </p:txBody>
      </p:sp>
      <p:sp>
        <p:nvSpPr>
          <p:cNvPr id="91139" name="Content Placeholder 2"/>
          <p:cNvSpPr>
            <a:spLocks noGrp="1"/>
          </p:cNvSpPr>
          <p:nvPr>
            <p:ph idx="1"/>
          </p:nvPr>
        </p:nvSpPr>
        <p:spPr>
          <a:xfrm>
            <a:off x="228600" y="1143000"/>
            <a:ext cx="8763000" cy="5486400"/>
          </a:xfrm>
        </p:spPr>
        <p:txBody>
          <a:bodyPr/>
          <a:lstStyle/>
          <a:p>
            <a:pPr eaLnBrk="1" hangingPunct="1"/>
            <a:r>
              <a:rPr lang="en-US" altLang="en-US" sz="2800" smtClean="0">
                <a:latin typeface="Times New Roman" pitchFamily="18" charset="0"/>
                <a:cs typeface="Times New Roman" pitchFamily="18" charset="0"/>
              </a:rPr>
              <a:t>Cause of CLP is unknown but appears to be multi factorial: </a:t>
            </a:r>
          </a:p>
          <a:p>
            <a:pPr lvl="1" eaLnBrk="1" hangingPunct="1"/>
            <a:r>
              <a:rPr lang="en-US" altLang="en-US" smtClean="0">
                <a:latin typeface="Times New Roman" pitchFamily="18" charset="0"/>
                <a:cs typeface="Times New Roman" pitchFamily="18" charset="0"/>
              </a:rPr>
              <a:t>Both </a:t>
            </a:r>
            <a:r>
              <a:rPr lang="en-US" altLang="en-US" i="1" smtClean="0">
                <a:solidFill>
                  <a:srgbClr val="FF0000"/>
                </a:solidFill>
                <a:latin typeface="Times New Roman" pitchFamily="18" charset="0"/>
                <a:cs typeface="Times New Roman" pitchFamily="18" charset="0"/>
              </a:rPr>
              <a:t>genetic and environmental</a:t>
            </a:r>
            <a:r>
              <a:rPr lang="en-US" altLang="en-US" smtClean="0">
                <a:latin typeface="Times New Roman" pitchFamily="18" charset="0"/>
                <a:cs typeface="Times New Roman" pitchFamily="18" charset="0"/>
              </a:rPr>
              <a:t>.</a:t>
            </a:r>
          </a:p>
          <a:p>
            <a:pPr eaLnBrk="1" hangingPunct="1"/>
            <a:r>
              <a:rPr lang="en-US" altLang="en-US" sz="2800" b="1" smtClean="0">
                <a:latin typeface="Times New Roman" pitchFamily="18" charset="0"/>
                <a:cs typeface="Times New Roman" pitchFamily="18" charset="0"/>
              </a:rPr>
              <a:t>Genetic</a:t>
            </a:r>
            <a:r>
              <a:rPr lang="en-US" altLang="en-US" sz="2800" smtClean="0">
                <a:latin typeface="Times New Roman" pitchFamily="18" charset="0"/>
                <a:cs typeface="Times New Roman" pitchFamily="18" charset="0"/>
              </a:rPr>
              <a:t>- inherited as autosomal dominant condition, </a:t>
            </a:r>
            <a:r>
              <a:rPr lang="en-US" altLang="en-US" sz="2800" smtClean="0">
                <a:solidFill>
                  <a:srgbClr val="FF0000"/>
                </a:solidFill>
                <a:latin typeface="Times New Roman" pitchFamily="18" charset="0"/>
                <a:cs typeface="Times New Roman" pitchFamily="18" charset="0"/>
              </a:rPr>
              <a:t>family history </a:t>
            </a:r>
            <a:r>
              <a:rPr lang="en-US" altLang="en-US" sz="2800" smtClean="0">
                <a:latin typeface="Times New Roman" pitchFamily="18" charset="0"/>
                <a:cs typeface="Times New Roman" pitchFamily="18" charset="0"/>
              </a:rPr>
              <a:t>in the first degree relative increases the  risk by 20 fold</a:t>
            </a:r>
          </a:p>
          <a:p>
            <a:pPr eaLnBrk="1" hangingPunct="1">
              <a:buFont typeface="Wingdings" pitchFamily="2" charset="2"/>
              <a:buChar char="v"/>
            </a:pPr>
            <a:r>
              <a:rPr lang="en-US" altLang="en-US" sz="2800" smtClean="0">
                <a:latin typeface="Times New Roman" pitchFamily="18" charset="0"/>
                <a:cs typeface="Times New Roman" pitchFamily="18" charset="0"/>
              </a:rPr>
              <a:t>3-5% of chance having  affected child, and with one affected child </a:t>
            </a:r>
            <a:r>
              <a:rPr lang="en-US" altLang="en-US" sz="2800" smtClean="0">
                <a:solidFill>
                  <a:srgbClr val="FF0000"/>
                </a:solidFill>
                <a:latin typeface="Times New Roman" pitchFamily="18" charset="0"/>
                <a:cs typeface="Times New Roman" pitchFamily="18" charset="0"/>
              </a:rPr>
              <a:t>sibling risk is 20- 40%.</a:t>
            </a:r>
          </a:p>
          <a:p>
            <a:pPr eaLnBrk="1" hangingPunct="1">
              <a:buFont typeface="Wingdings" pitchFamily="2" charset="2"/>
              <a:buChar char="v"/>
            </a:pPr>
            <a:r>
              <a:rPr lang="en-US" altLang="en-US" sz="2800" smtClean="0">
                <a:latin typeface="Times New Roman" pitchFamily="18" charset="0"/>
                <a:cs typeface="Times New Roman" pitchFamily="18" charset="0"/>
              </a:rPr>
              <a:t>Monozygotic twins show the same </a:t>
            </a:r>
            <a:r>
              <a:rPr lang="en-US" altLang="en-US" sz="2800" smtClean="0">
                <a:solidFill>
                  <a:srgbClr val="FF0000"/>
                </a:solidFill>
                <a:latin typeface="Times New Roman" pitchFamily="18" charset="0"/>
                <a:cs typeface="Times New Roman" pitchFamily="18" charset="0"/>
              </a:rPr>
              <a:t>defect in 40-50% of cases, but only 5% in dizygotic twins</a:t>
            </a:r>
            <a:r>
              <a:rPr lang="en-US" altLang="en-US" sz="2800" smtClean="0"/>
              <a:t>.</a:t>
            </a:r>
          </a:p>
        </p:txBody>
      </p:sp>
      <p:sp>
        <p:nvSpPr>
          <p:cNvPr id="2" name="Slide Number Placeholder 1"/>
          <p:cNvSpPr>
            <a:spLocks noGrp="1"/>
          </p:cNvSpPr>
          <p:nvPr>
            <p:ph type="sldNum" sz="quarter" idx="12"/>
          </p:nvPr>
        </p:nvSpPr>
        <p:spPr/>
        <p:txBody>
          <a:bodyPr/>
          <a:lstStyle/>
          <a:p>
            <a:pPr>
              <a:defRPr/>
            </a:pPr>
            <a:fld id="{3D45DC15-FED2-477A-86AA-61F1659022D5}" type="slidenum">
              <a:rPr lang="en-US" smtClean="0">
                <a:solidFill>
                  <a:prstClr val="black">
                    <a:tint val="75000"/>
                  </a:prstClr>
                </a:solidFill>
              </a:rPr>
              <a:pPr>
                <a:defRPr/>
              </a:pPr>
              <a:t>281</a:t>
            </a:fld>
            <a:endParaRPr lang="en-US">
              <a:solidFill>
                <a:prstClr val="black">
                  <a:tint val="75000"/>
                </a:prstClr>
              </a:solidFill>
            </a:endParaRPr>
          </a:p>
        </p:txBody>
      </p:sp>
    </p:spTree>
    <p:extLst>
      <p:ext uri="{BB962C8B-B14F-4D97-AF65-F5344CB8AC3E}">
        <p14:creationId xmlns:p14="http://schemas.microsoft.com/office/powerpoint/2010/main" val="2754234392"/>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pPr eaLnBrk="1" hangingPunct="1"/>
            <a:r>
              <a:rPr lang="en-US" altLang="en-US" i="1" smtClean="0">
                <a:solidFill>
                  <a:srgbClr val="FF0000"/>
                </a:solidFill>
              </a:rPr>
              <a:t>Etiology Cont,d</a:t>
            </a:r>
          </a:p>
        </p:txBody>
      </p:sp>
      <p:sp>
        <p:nvSpPr>
          <p:cNvPr id="92163" name="Content Placeholder 2"/>
          <p:cNvSpPr>
            <a:spLocks noGrp="1"/>
          </p:cNvSpPr>
          <p:nvPr>
            <p:ph idx="1"/>
          </p:nvPr>
        </p:nvSpPr>
        <p:spPr>
          <a:xfrm>
            <a:off x="152400" y="1371600"/>
            <a:ext cx="8839200" cy="5181600"/>
          </a:xfrm>
        </p:spPr>
        <p:txBody>
          <a:bodyPr/>
          <a:lstStyle/>
          <a:p>
            <a:pPr eaLnBrk="1" hangingPunct="1"/>
            <a:r>
              <a:rPr lang="en-US" altLang="en-US" b="1" smtClean="0">
                <a:latin typeface="Times New Roman" pitchFamily="18" charset="0"/>
                <a:cs typeface="Times New Roman" pitchFamily="18" charset="0"/>
              </a:rPr>
              <a:t>Environmental</a:t>
            </a:r>
            <a:r>
              <a:rPr lang="en-US" altLang="en-US" smtClean="0">
                <a:latin typeface="Times New Roman" pitchFamily="18" charset="0"/>
                <a:cs typeface="Times New Roman" pitchFamily="18" charset="0"/>
              </a:rPr>
              <a:t> factor include;</a:t>
            </a:r>
            <a:endParaRPr lang="en-US" altLang="en-US" sz="2800" smtClean="0">
              <a:latin typeface="Times New Roman" pitchFamily="18" charset="0"/>
              <a:cs typeface="Times New Roman" pitchFamily="18" charset="0"/>
            </a:endParaRPr>
          </a:p>
          <a:p>
            <a:pPr eaLnBrk="1" hangingPunct="1">
              <a:buFont typeface="Wingdings" pitchFamily="2" charset="2"/>
              <a:buChar char="ü"/>
            </a:pPr>
            <a:r>
              <a:rPr lang="en-US" altLang="en-US" sz="2800" smtClean="0">
                <a:solidFill>
                  <a:srgbClr val="FF0000"/>
                </a:solidFill>
                <a:latin typeface="Times New Roman" pitchFamily="18" charset="0"/>
                <a:cs typeface="Times New Roman" pitchFamily="18" charset="0"/>
              </a:rPr>
              <a:t>Maternal alcohol use and smoking and anticonvulsants </a:t>
            </a:r>
            <a:r>
              <a:rPr lang="en-US" altLang="en-US" sz="2800" smtClean="0">
                <a:latin typeface="Times New Roman" pitchFamily="18" charset="0"/>
                <a:cs typeface="Times New Roman" pitchFamily="18" charset="0"/>
              </a:rPr>
              <a:t>(phenytoin, benzodiazepines), salicylates and cortisone,  </a:t>
            </a:r>
          </a:p>
          <a:p>
            <a:pPr eaLnBrk="1" hangingPunct="1">
              <a:buFont typeface="Wingdings" pitchFamily="2" charset="2"/>
              <a:buChar char="ü"/>
            </a:pPr>
            <a:r>
              <a:rPr lang="en-US" altLang="en-US" sz="2800" smtClean="0">
                <a:latin typeface="Times New Roman" pitchFamily="18" charset="0"/>
                <a:cs typeface="Times New Roman" pitchFamily="18" charset="0"/>
              </a:rPr>
              <a:t>Risk increases with rising maternal age.</a:t>
            </a:r>
          </a:p>
          <a:p>
            <a:pPr eaLnBrk="1" hangingPunct="1">
              <a:buFont typeface="Wingdings" pitchFamily="2" charset="2"/>
              <a:buChar char="ü"/>
            </a:pPr>
            <a:r>
              <a:rPr lang="en-US" altLang="en-US" sz="2800" smtClean="0">
                <a:latin typeface="Times New Roman" pitchFamily="18" charset="0"/>
                <a:cs typeface="Times New Roman" pitchFamily="18" charset="0"/>
              </a:rPr>
              <a:t>Maternal epilepsy infection and drugs like steroids </a:t>
            </a:r>
          </a:p>
          <a:p>
            <a:pPr eaLnBrk="1" hangingPunct="1">
              <a:buFont typeface="Wingdings" pitchFamily="2" charset="2"/>
              <a:buChar char="ü"/>
            </a:pPr>
            <a:r>
              <a:rPr lang="en-US" altLang="en-US" sz="2800" smtClean="0">
                <a:latin typeface="Times New Roman" pitchFamily="18" charset="0"/>
                <a:cs typeface="Times New Roman" pitchFamily="18" charset="0"/>
              </a:rPr>
              <a:t>Folic acid deficiency</a:t>
            </a:r>
          </a:p>
          <a:p>
            <a:pPr eaLnBrk="1" hangingPunct="1">
              <a:buFont typeface="Wingdings" pitchFamily="2" charset="2"/>
              <a:buChar char="ü"/>
            </a:pPr>
            <a:r>
              <a:rPr lang="en-US" altLang="en-US" sz="2800" b="1" i="1" smtClean="0">
                <a:solidFill>
                  <a:srgbClr val="FF0000"/>
                </a:solidFill>
                <a:latin typeface="Times New Roman" pitchFamily="18" charset="0"/>
                <a:cs typeface="Times New Roman" pitchFamily="18" charset="0"/>
              </a:rPr>
              <a:t>Folic acid 400 microgram/day has a role in preventing CLP.</a:t>
            </a:r>
          </a:p>
          <a:p>
            <a:pPr eaLnBrk="1" hangingPunct="1"/>
            <a:endParaRPr lang="en-US" altLang="en-US" smtClean="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pPr>
              <a:defRPr/>
            </a:pPr>
            <a:fld id="{3D8FA5F2-5A2B-4679-BF76-F69D84DA2095}" type="slidenum">
              <a:rPr lang="en-US" smtClean="0">
                <a:solidFill>
                  <a:prstClr val="black">
                    <a:tint val="75000"/>
                  </a:prstClr>
                </a:solidFill>
              </a:rPr>
              <a:pPr>
                <a:defRPr/>
              </a:pPr>
              <a:t>282</a:t>
            </a:fld>
            <a:endParaRPr lang="en-US">
              <a:solidFill>
                <a:prstClr val="black">
                  <a:tint val="75000"/>
                </a:prstClr>
              </a:solidFill>
            </a:endParaRPr>
          </a:p>
        </p:txBody>
      </p:sp>
    </p:spTree>
    <p:extLst>
      <p:ext uri="{BB962C8B-B14F-4D97-AF65-F5344CB8AC3E}">
        <p14:creationId xmlns:p14="http://schemas.microsoft.com/office/powerpoint/2010/main" val="274189853"/>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pPr eaLnBrk="1" hangingPunct="1"/>
            <a:r>
              <a:rPr lang="en-US" altLang="en-US" b="1" i="1" smtClean="0">
                <a:solidFill>
                  <a:srgbClr val="FF0000"/>
                </a:solidFill>
              </a:rPr>
              <a:t>Treatment </a:t>
            </a:r>
          </a:p>
        </p:txBody>
      </p:sp>
      <p:sp>
        <p:nvSpPr>
          <p:cNvPr id="93187" name="Content Placeholder 2"/>
          <p:cNvSpPr>
            <a:spLocks noGrp="1"/>
          </p:cNvSpPr>
          <p:nvPr>
            <p:ph idx="1"/>
          </p:nvPr>
        </p:nvSpPr>
        <p:spPr>
          <a:xfrm>
            <a:off x="152400" y="1447800"/>
            <a:ext cx="8839200" cy="5105400"/>
          </a:xfrm>
        </p:spPr>
        <p:txBody>
          <a:bodyPr/>
          <a:lstStyle/>
          <a:p>
            <a:pPr eaLnBrk="1" hangingPunct="1"/>
            <a:r>
              <a:rPr lang="en-US" altLang="en-US" sz="2800" smtClean="0">
                <a:latin typeface="Times New Roman" pitchFamily="18" charset="0"/>
                <a:cs typeface="Times New Roman" pitchFamily="18" charset="0"/>
              </a:rPr>
              <a:t>CL is classically </a:t>
            </a:r>
            <a:r>
              <a:rPr lang="en-US" altLang="en-US" sz="2800" smtClean="0">
                <a:solidFill>
                  <a:srgbClr val="FF0000"/>
                </a:solidFill>
                <a:latin typeface="Times New Roman" pitchFamily="18" charset="0"/>
                <a:cs typeface="Times New Roman" pitchFamily="18" charset="0"/>
              </a:rPr>
              <a:t>repaired between 6 and 12 weeks, </a:t>
            </a:r>
            <a:r>
              <a:rPr lang="en-US" altLang="en-US" sz="2800" smtClean="0">
                <a:latin typeface="Times New Roman" pitchFamily="18" charset="0"/>
                <a:cs typeface="Times New Roman" pitchFamily="18" charset="0"/>
              </a:rPr>
              <a:t>increasing trend to operate in neonatal period.</a:t>
            </a:r>
          </a:p>
          <a:p>
            <a:pPr eaLnBrk="1" hangingPunct="1"/>
            <a:r>
              <a:rPr lang="en-US" altLang="en-US" sz="2800" smtClean="0">
                <a:latin typeface="Times New Roman" pitchFamily="18" charset="0"/>
                <a:cs typeface="Times New Roman" pitchFamily="18" charset="0"/>
              </a:rPr>
              <a:t>CP is usually repaired later, between </a:t>
            </a:r>
            <a:r>
              <a:rPr lang="en-US" altLang="en-US" sz="2800" smtClean="0">
                <a:solidFill>
                  <a:srgbClr val="FF0000"/>
                </a:solidFill>
                <a:latin typeface="Times New Roman" pitchFamily="18" charset="0"/>
                <a:cs typeface="Times New Roman" pitchFamily="18" charset="0"/>
              </a:rPr>
              <a:t>3 and 9 months</a:t>
            </a:r>
            <a:r>
              <a:rPr lang="en-US" altLang="en-US" sz="2800" smtClean="0">
                <a:latin typeface="Times New Roman" pitchFamily="18" charset="0"/>
                <a:cs typeface="Times New Roman" pitchFamily="18" charset="0"/>
              </a:rPr>
              <a:t>.</a:t>
            </a:r>
          </a:p>
          <a:p>
            <a:pPr eaLnBrk="1" hangingPunct="1"/>
            <a:r>
              <a:rPr lang="en-US" altLang="en-US" sz="2800" smtClean="0">
                <a:latin typeface="Times New Roman" pitchFamily="18" charset="0"/>
                <a:cs typeface="Times New Roman" pitchFamily="18" charset="0"/>
              </a:rPr>
              <a:t>One or two stage operation to promote </a:t>
            </a:r>
            <a:r>
              <a:rPr lang="en-US" altLang="en-US" sz="2800" b="1" smtClean="0">
                <a:latin typeface="Times New Roman" pitchFamily="18" charset="0"/>
                <a:cs typeface="Times New Roman" pitchFamily="18" charset="0"/>
              </a:rPr>
              <a:t>normal speech </a:t>
            </a:r>
            <a:r>
              <a:rPr lang="en-US" altLang="en-US" sz="2800" smtClean="0">
                <a:latin typeface="Times New Roman" pitchFamily="18" charset="0"/>
                <a:cs typeface="Times New Roman" pitchFamily="18" charset="0"/>
              </a:rPr>
              <a:t>development and reduce </a:t>
            </a:r>
            <a:r>
              <a:rPr lang="en-US" altLang="en-US" sz="2800" b="1" smtClean="0">
                <a:latin typeface="Times New Roman" pitchFamily="18" charset="0"/>
                <a:cs typeface="Times New Roman" pitchFamily="18" charset="0"/>
              </a:rPr>
              <a:t>nasal regurgitation</a:t>
            </a:r>
            <a:r>
              <a:rPr lang="en-US" altLang="en-US" sz="2800" smtClean="0">
                <a:latin typeface="Times New Roman" pitchFamily="18" charset="0"/>
                <a:cs typeface="Times New Roman" pitchFamily="18" charset="0"/>
              </a:rPr>
              <a:t>. </a:t>
            </a:r>
          </a:p>
          <a:p>
            <a:pPr eaLnBrk="1" hangingPunct="1"/>
            <a:r>
              <a:rPr lang="en-US" altLang="en-US" sz="2800" smtClean="0">
                <a:latin typeface="Times New Roman" pitchFamily="18" charset="0"/>
                <a:cs typeface="Times New Roman" pitchFamily="18" charset="0"/>
              </a:rPr>
              <a:t>Surgery may be delayed due to associated abnormalities, or more commonly lack of access to appropriate services</a:t>
            </a:r>
          </a:p>
          <a:p>
            <a:pPr eaLnBrk="1" hangingPunct="1"/>
            <a:r>
              <a:rPr lang="en-US" altLang="en-US" sz="2800" smtClean="0">
                <a:latin typeface="Times New Roman" pitchFamily="18" charset="0"/>
                <a:cs typeface="Times New Roman" pitchFamily="18" charset="0"/>
              </a:rPr>
              <a:t>Type of repaired-depending on the abnormality advancement of </a:t>
            </a:r>
            <a:r>
              <a:rPr lang="en-US" altLang="en-US" sz="2800" smtClean="0">
                <a:solidFill>
                  <a:srgbClr val="FF0000"/>
                </a:solidFill>
                <a:latin typeface="Times New Roman" pitchFamily="18" charset="0"/>
                <a:cs typeface="Times New Roman" pitchFamily="18" charset="0"/>
              </a:rPr>
              <a:t>mucosal flap </a:t>
            </a:r>
            <a:r>
              <a:rPr lang="en-US" altLang="en-US" sz="2800" smtClean="0">
                <a:latin typeface="Times New Roman" pitchFamily="18" charset="0"/>
                <a:cs typeface="Times New Roman" pitchFamily="18" charset="0"/>
              </a:rPr>
              <a:t>is performed.</a:t>
            </a:r>
          </a:p>
        </p:txBody>
      </p:sp>
      <p:sp>
        <p:nvSpPr>
          <p:cNvPr id="2" name="Slide Number Placeholder 1"/>
          <p:cNvSpPr>
            <a:spLocks noGrp="1"/>
          </p:cNvSpPr>
          <p:nvPr>
            <p:ph type="sldNum" sz="quarter" idx="12"/>
          </p:nvPr>
        </p:nvSpPr>
        <p:spPr/>
        <p:txBody>
          <a:bodyPr/>
          <a:lstStyle/>
          <a:p>
            <a:pPr>
              <a:defRPr/>
            </a:pPr>
            <a:fld id="{C44620FE-59E1-49D6-9784-6C7B25660B46}" type="slidenum">
              <a:rPr lang="en-US" smtClean="0">
                <a:solidFill>
                  <a:prstClr val="black">
                    <a:tint val="75000"/>
                  </a:prstClr>
                </a:solidFill>
              </a:rPr>
              <a:pPr>
                <a:defRPr/>
              </a:pPr>
              <a:t>283</a:t>
            </a:fld>
            <a:endParaRPr lang="en-US">
              <a:solidFill>
                <a:prstClr val="black">
                  <a:tint val="75000"/>
                </a:prstClr>
              </a:solidFill>
            </a:endParaRPr>
          </a:p>
        </p:txBody>
      </p:sp>
    </p:spTree>
    <p:extLst>
      <p:ext uri="{BB962C8B-B14F-4D97-AF65-F5344CB8AC3E}">
        <p14:creationId xmlns:p14="http://schemas.microsoft.com/office/powerpoint/2010/main" val="2947917558"/>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i="1" dirty="0" smtClean="0">
                <a:solidFill>
                  <a:srgbClr val="FF0000"/>
                </a:solidFill>
              </a:rPr>
              <a:t>Goal and procedure of cleft lip and  palate surgery</a:t>
            </a:r>
          </a:p>
        </p:txBody>
      </p:sp>
      <p:sp>
        <p:nvSpPr>
          <p:cNvPr id="3" name="Content Placeholder 2"/>
          <p:cNvSpPr>
            <a:spLocks noGrp="1"/>
          </p:cNvSpPr>
          <p:nvPr>
            <p:ph idx="1"/>
          </p:nvPr>
        </p:nvSpPr>
        <p:spPr>
          <a:xfrm>
            <a:off x="228600" y="1524000"/>
            <a:ext cx="8686800" cy="5105400"/>
          </a:xfrm>
        </p:spPr>
        <p:txBody>
          <a:bodyPr rtlCol="0">
            <a:normAutofit fontScale="92500" lnSpcReduction="20000"/>
          </a:bodyPr>
          <a:lstStyle/>
          <a:p>
            <a:pPr eaLnBrk="1" hangingPunct="1">
              <a:defRPr/>
            </a:pPr>
            <a:r>
              <a:rPr lang="en-US" b="1" dirty="0" smtClean="0"/>
              <a:t>Goal</a:t>
            </a:r>
            <a:r>
              <a:rPr lang="en-US" dirty="0" smtClean="0"/>
              <a:t>- Surgery aims to restore </a:t>
            </a:r>
            <a:r>
              <a:rPr lang="en-US" b="1" dirty="0" smtClean="0"/>
              <a:t>form</a:t>
            </a:r>
            <a:r>
              <a:rPr lang="en-US" dirty="0" smtClean="0"/>
              <a:t> and </a:t>
            </a:r>
            <a:r>
              <a:rPr lang="en-US" b="1" dirty="0" smtClean="0"/>
              <a:t>function </a:t>
            </a:r>
            <a:r>
              <a:rPr lang="en-US" dirty="0" smtClean="0"/>
              <a:t>and modern techniques can leave many defects undetectable</a:t>
            </a:r>
          </a:p>
          <a:p>
            <a:pPr eaLnBrk="1" hangingPunct="1">
              <a:defRPr/>
            </a:pPr>
            <a:r>
              <a:rPr lang="en-US" dirty="0" smtClean="0"/>
              <a:t>It includes:</a:t>
            </a:r>
          </a:p>
          <a:p>
            <a:pPr eaLnBrk="1" hangingPunct="1">
              <a:defRPr/>
            </a:pPr>
            <a:r>
              <a:rPr lang="en-US" dirty="0" smtClean="0"/>
              <a:t> </a:t>
            </a:r>
            <a:r>
              <a:rPr lang="en-US" dirty="0" smtClean="0">
                <a:solidFill>
                  <a:srgbClr val="FF0000"/>
                </a:solidFill>
              </a:rPr>
              <a:t>Cosmetics ,</a:t>
            </a:r>
          </a:p>
          <a:p>
            <a:pPr eaLnBrk="1" hangingPunct="1">
              <a:defRPr/>
            </a:pPr>
            <a:r>
              <a:rPr lang="en-US" dirty="0" smtClean="0">
                <a:solidFill>
                  <a:srgbClr val="FF0000"/>
                </a:solidFill>
              </a:rPr>
              <a:t>Normal speech and  </a:t>
            </a:r>
          </a:p>
          <a:p>
            <a:pPr eaLnBrk="1" hangingPunct="1">
              <a:defRPr/>
            </a:pPr>
            <a:r>
              <a:rPr lang="en-US" dirty="0" smtClean="0">
                <a:solidFill>
                  <a:srgbClr val="FF0000"/>
                </a:solidFill>
              </a:rPr>
              <a:t>Normal dental development</a:t>
            </a:r>
          </a:p>
          <a:p>
            <a:pPr eaLnBrk="1" fontAlgn="auto" hangingPunct="1">
              <a:spcAft>
                <a:spcPts val="0"/>
              </a:spcAft>
              <a:buFont typeface="Arial" pitchFamily="34" charset="0"/>
              <a:buChar char="•"/>
              <a:defRPr/>
            </a:pPr>
            <a:r>
              <a:rPr lang="en-US" b="1" dirty="0" smtClean="0"/>
              <a:t>Procedure</a:t>
            </a:r>
          </a:p>
          <a:p>
            <a:pPr eaLnBrk="1" fontAlgn="auto" hangingPunct="1">
              <a:spcAft>
                <a:spcPts val="0"/>
              </a:spcAft>
              <a:buFont typeface="Wingdings" pitchFamily="2" charset="2"/>
              <a:buChar char="ü"/>
              <a:defRPr/>
            </a:pPr>
            <a:r>
              <a:rPr lang="en-US" dirty="0" smtClean="0"/>
              <a:t>Mobilization of lateral tissue to allow midline closure which include opposition of the lavatory </a:t>
            </a:r>
            <a:r>
              <a:rPr lang="en-US" dirty="0" err="1" smtClean="0"/>
              <a:t>palati</a:t>
            </a:r>
            <a:r>
              <a:rPr lang="en-US" dirty="0" smtClean="0"/>
              <a:t> muscle which are required to elevate the soft palate and nasopharenx, </a:t>
            </a:r>
            <a:r>
              <a:rPr lang="en-US" dirty="0" smtClean="0">
                <a:solidFill>
                  <a:srgbClr val="FF0000"/>
                </a:solidFill>
              </a:rPr>
              <a:t>preventing nasal speech </a:t>
            </a:r>
          </a:p>
        </p:txBody>
      </p:sp>
      <p:sp>
        <p:nvSpPr>
          <p:cNvPr id="4" name="Slide Number Placeholder 3"/>
          <p:cNvSpPr>
            <a:spLocks noGrp="1"/>
          </p:cNvSpPr>
          <p:nvPr>
            <p:ph type="sldNum" sz="quarter" idx="12"/>
          </p:nvPr>
        </p:nvSpPr>
        <p:spPr/>
        <p:txBody>
          <a:bodyPr/>
          <a:lstStyle/>
          <a:p>
            <a:pPr>
              <a:defRPr/>
            </a:pPr>
            <a:fld id="{A68C063F-4263-444D-B622-85093593573C}" type="slidenum">
              <a:rPr lang="en-US" smtClean="0">
                <a:solidFill>
                  <a:prstClr val="black">
                    <a:tint val="75000"/>
                  </a:prstClr>
                </a:solidFill>
              </a:rPr>
              <a:pPr>
                <a:defRPr/>
              </a:pPr>
              <a:t>284</a:t>
            </a:fld>
            <a:endParaRPr lang="en-US">
              <a:solidFill>
                <a:prstClr val="black">
                  <a:tint val="75000"/>
                </a:prstClr>
              </a:solidFill>
            </a:endParaRPr>
          </a:p>
        </p:txBody>
      </p:sp>
    </p:spTree>
    <p:extLst>
      <p:ext uri="{BB962C8B-B14F-4D97-AF65-F5344CB8AC3E}">
        <p14:creationId xmlns:p14="http://schemas.microsoft.com/office/powerpoint/2010/main" val="4028266244"/>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pPr eaLnBrk="1" hangingPunct="1"/>
            <a:r>
              <a:rPr lang="en-US" altLang="en-US" b="1" i="1" smtClean="0">
                <a:solidFill>
                  <a:srgbClr val="FF0000"/>
                </a:solidFill>
              </a:rPr>
              <a:t>Preoperative Assessment</a:t>
            </a:r>
          </a:p>
        </p:txBody>
      </p:sp>
      <p:sp>
        <p:nvSpPr>
          <p:cNvPr id="95235" name="Content Placeholder 2"/>
          <p:cNvSpPr>
            <a:spLocks noGrp="1"/>
          </p:cNvSpPr>
          <p:nvPr>
            <p:ph idx="1"/>
          </p:nvPr>
        </p:nvSpPr>
        <p:spPr>
          <a:xfrm>
            <a:off x="228600" y="1295400"/>
            <a:ext cx="8686800" cy="5181600"/>
          </a:xfrm>
        </p:spPr>
        <p:txBody>
          <a:bodyPr/>
          <a:lstStyle/>
          <a:p>
            <a:pPr eaLnBrk="1" hangingPunct="1"/>
            <a:r>
              <a:rPr lang="en-US" altLang="en-US" smtClean="0"/>
              <a:t>Assess associated factors which may affect </a:t>
            </a:r>
            <a:r>
              <a:rPr lang="en-US" altLang="en-US" smtClean="0">
                <a:solidFill>
                  <a:srgbClr val="FF0000"/>
                </a:solidFill>
              </a:rPr>
              <a:t>airway management</a:t>
            </a:r>
          </a:p>
          <a:p>
            <a:pPr eaLnBrk="1" hangingPunct="1"/>
            <a:r>
              <a:rPr lang="en-US" altLang="en-US" smtClean="0"/>
              <a:t>If there is any evidence of  </a:t>
            </a:r>
            <a:r>
              <a:rPr lang="en-US" altLang="en-US" b="1" smtClean="0"/>
              <a:t>respiratory infections </a:t>
            </a:r>
            <a:r>
              <a:rPr lang="en-US" altLang="en-US" smtClean="0"/>
              <a:t>defer surgery and anesthesia</a:t>
            </a:r>
          </a:p>
          <a:p>
            <a:pPr eaLnBrk="1" hangingPunct="1"/>
            <a:r>
              <a:rPr lang="en-US" altLang="en-US" smtClean="0"/>
              <a:t>Assess level of </a:t>
            </a:r>
            <a:r>
              <a:rPr lang="en-US" altLang="en-US" smtClean="0">
                <a:solidFill>
                  <a:srgbClr val="FF0000"/>
                </a:solidFill>
              </a:rPr>
              <a:t>hypoxia and heart disease</a:t>
            </a:r>
          </a:p>
          <a:p>
            <a:pPr eaLnBrk="1" hangingPunct="1"/>
            <a:r>
              <a:rPr lang="en-US" altLang="en-US" smtClean="0"/>
              <a:t>If cardiac involvement is suspected an </a:t>
            </a:r>
            <a:r>
              <a:rPr lang="en-US" altLang="en-US" smtClean="0">
                <a:solidFill>
                  <a:srgbClr val="FF0000"/>
                </a:solidFill>
              </a:rPr>
              <a:t>ECG and ECHO should be considered</a:t>
            </a:r>
          </a:p>
        </p:txBody>
      </p:sp>
      <p:sp>
        <p:nvSpPr>
          <p:cNvPr id="2" name="Slide Number Placeholder 1"/>
          <p:cNvSpPr>
            <a:spLocks noGrp="1"/>
          </p:cNvSpPr>
          <p:nvPr>
            <p:ph type="sldNum" sz="quarter" idx="12"/>
          </p:nvPr>
        </p:nvSpPr>
        <p:spPr/>
        <p:txBody>
          <a:bodyPr/>
          <a:lstStyle/>
          <a:p>
            <a:pPr>
              <a:defRPr/>
            </a:pPr>
            <a:fld id="{82C38E69-3A76-433F-9EDB-32275CF0A7B9}" type="slidenum">
              <a:rPr lang="en-US" smtClean="0">
                <a:solidFill>
                  <a:prstClr val="black">
                    <a:tint val="75000"/>
                  </a:prstClr>
                </a:solidFill>
              </a:rPr>
              <a:pPr>
                <a:defRPr/>
              </a:pPr>
              <a:t>285</a:t>
            </a:fld>
            <a:endParaRPr lang="en-US">
              <a:solidFill>
                <a:prstClr val="black">
                  <a:tint val="75000"/>
                </a:prstClr>
              </a:solidFill>
            </a:endParaRPr>
          </a:p>
        </p:txBody>
      </p:sp>
    </p:spTree>
    <p:extLst>
      <p:ext uri="{BB962C8B-B14F-4D97-AF65-F5344CB8AC3E}">
        <p14:creationId xmlns:p14="http://schemas.microsoft.com/office/powerpoint/2010/main" val="3609537749"/>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pPr eaLnBrk="1" hangingPunct="1"/>
            <a:r>
              <a:rPr lang="en-US" altLang="en-US" smtClean="0">
                <a:solidFill>
                  <a:srgbClr val="FF0000"/>
                </a:solidFill>
              </a:rPr>
              <a:t>Preoperative Assessment Cont,d</a:t>
            </a:r>
          </a:p>
        </p:txBody>
      </p:sp>
      <p:sp>
        <p:nvSpPr>
          <p:cNvPr id="96259" name="Content Placeholder 2"/>
          <p:cNvSpPr>
            <a:spLocks noGrp="1"/>
          </p:cNvSpPr>
          <p:nvPr>
            <p:ph idx="1"/>
          </p:nvPr>
        </p:nvSpPr>
        <p:spPr>
          <a:xfrm>
            <a:off x="457200" y="1524000"/>
            <a:ext cx="8534400" cy="5257800"/>
          </a:xfrm>
        </p:spPr>
        <p:txBody>
          <a:bodyPr/>
          <a:lstStyle/>
          <a:p>
            <a:pPr eaLnBrk="1" hangingPunct="1"/>
            <a:r>
              <a:rPr lang="en-US" altLang="en-US" sz="2800" smtClean="0"/>
              <a:t>CLP does not make </a:t>
            </a:r>
            <a:r>
              <a:rPr lang="en-US" altLang="en-US" sz="2800" smtClean="0">
                <a:solidFill>
                  <a:srgbClr val="FF0000"/>
                </a:solidFill>
              </a:rPr>
              <a:t>upper airway obstruction inevitable</a:t>
            </a:r>
            <a:r>
              <a:rPr lang="en-US" altLang="en-US" sz="2800" smtClean="0"/>
              <a:t> </a:t>
            </a:r>
          </a:p>
          <a:p>
            <a:pPr lvl="1" eaLnBrk="1" hangingPunct="1"/>
            <a:r>
              <a:rPr lang="en-US" altLang="en-US" smtClean="0"/>
              <a:t>Obstruction occurs due to </a:t>
            </a:r>
            <a:r>
              <a:rPr lang="en-US" altLang="en-US" smtClean="0">
                <a:solidFill>
                  <a:srgbClr val="FF0000"/>
                </a:solidFill>
              </a:rPr>
              <a:t>associated structural or neuromuscular problems</a:t>
            </a:r>
          </a:p>
          <a:p>
            <a:pPr eaLnBrk="1" hangingPunct="1"/>
            <a:r>
              <a:rPr lang="en-US" altLang="en-US" sz="2800" smtClean="0">
                <a:solidFill>
                  <a:srgbClr val="FF0000"/>
                </a:solidFill>
              </a:rPr>
              <a:t>Some syndromes </a:t>
            </a:r>
            <a:r>
              <a:rPr lang="en-US" altLang="en-US" sz="2800" smtClean="0"/>
              <a:t>are well associated with </a:t>
            </a:r>
            <a:r>
              <a:rPr lang="en-US" altLang="en-US" sz="2800" smtClean="0">
                <a:solidFill>
                  <a:srgbClr val="FF0000"/>
                </a:solidFill>
              </a:rPr>
              <a:t>difficult intubation</a:t>
            </a:r>
          </a:p>
          <a:p>
            <a:pPr eaLnBrk="1" hangingPunct="1"/>
            <a:r>
              <a:rPr lang="en-US" altLang="en-US" sz="2800" smtClean="0"/>
              <a:t>In non-syndromic patients </a:t>
            </a:r>
            <a:r>
              <a:rPr lang="en-US" altLang="en-US" sz="2800" smtClean="0">
                <a:solidFill>
                  <a:srgbClr val="FF0000"/>
                </a:solidFill>
              </a:rPr>
              <a:t>difficult laryngoscope and intubation </a:t>
            </a:r>
          </a:p>
          <a:p>
            <a:pPr lvl="1" eaLnBrk="1" hangingPunct="1"/>
            <a:r>
              <a:rPr lang="en-US" altLang="en-US" smtClean="0"/>
              <a:t>Were strongly associated with retrognathia and </a:t>
            </a:r>
            <a:r>
              <a:rPr lang="en-US" altLang="en-US" smtClean="0">
                <a:solidFill>
                  <a:srgbClr val="FF0000"/>
                </a:solidFill>
              </a:rPr>
              <a:t>bilateral cleft lip (due to the protruding maxilla). </a:t>
            </a:r>
          </a:p>
        </p:txBody>
      </p:sp>
      <p:sp>
        <p:nvSpPr>
          <p:cNvPr id="2" name="Slide Number Placeholder 1"/>
          <p:cNvSpPr>
            <a:spLocks noGrp="1"/>
          </p:cNvSpPr>
          <p:nvPr>
            <p:ph type="sldNum" sz="quarter" idx="12"/>
          </p:nvPr>
        </p:nvSpPr>
        <p:spPr/>
        <p:txBody>
          <a:bodyPr/>
          <a:lstStyle/>
          <a:p>
            <a:pPr>
              <a:defRPr/>
            </a:pPr>
            <a:fld id="{6F583235-913F-44EA-9E17-BDAC6870AD93}" type="slidenum">
              <a:rPr lang="en-US" smtClean="0">
                <a:solidFill>
                  <a:prstClr val="black">
                    <a:tint val="75000"/>
                  </a:prstClr>
                </a:solidFill>
              </a:rPr>
              <a:pPr>
                <a:defRPr/>
              </a:pPr>
              <a:t>286</a:t>
            </a:fld>
            <a:endParaRPr lang="en-US">
              <a:solidFill>
                <a:prstClr val="black">
                  <a:tint val="75000"/>
                </a:prstClr>
              </a:solidFill>
            </a:endParaRPr>
          </a:p>
        </p:txBody>
      </p:sp>
    </p:spTree>
    <p:extLst>
      <p:ext uri="{BB962C8B-B14F-4D97-AF65-F5344CB8AC3E}">
        <p14:creationId xmlns:p14="http://schemas.microsoft.com/office/powerpoint/2010/main" val="3813208216"/>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r>
              <a:rPr lang="en-US" altLang="en-US" smtClean="0">
                <a:solidFill>
                  <a:srgbClr val="FF0000"/>
                </a:solidFill>
              </a:rPr>
              <a:t>Preoperative Assessment Cont,d</a:t>
            </a:r>
          </a:p>
        </p:txBody>
      </p:sp>
      <p:sp>
        <p:nvSpPr>
          <p:cNvPr id="97283" name="Content Placeholder 2"/>
          <p:cNvSpPr>
            <a:spLocks noGrp="1"/>
          </p:cNvSpPr>
          <p:nvPr>
            <p:ph idx="1"/>
          </p:nvPr>
        </p:nvSpPr>
        <p:spPr>
          <a:xfrm>
            <a:off x="152400" y="1371600"/>
            <a:ext cx="8839200" cy="5334000"/>
          </a:xfrm>
        </p:spPr>
        <p:txBody>
          <a:bodyPr/>
          <a:lstStyle/>
          <a:p>
            <a:pPr eaLnBrk="1" hangingPunct="1"/>
            <a:r>
              <a:rPr lang="en-US" altLang="en-US" smtClean="0"/>
              <a:t>Surgery should be deferred in </a:t>
            </a:r>
            <a:r>
              <a:rPr lang="en-US" altLang="en-US" b="1" smtClean="0"/>
              <a:t>malnourished or dehydrated children</a:t>
            </a:r>
          </a:p>
          <a:p>
            <a:pPr eaLnBrk="1" hangingPunct="1"/>
            <a:r>
              <a:rPr lang="en-US" altLang="en-US" smtClean="0"/>
              <a:t>Sedatives may precipitate airway obstruction and should be avoided. </a:t>
            </a:r>
          </a:p>
          <a:p>
            <a:pPr eaLnBrk="1" hangingPunct="1"/>
            <a:r>
              <a:rPr lang="en-US" altLang="en-US" smtClean="0"/>
              <a:t>Atropine is an effective drying agent and is</a:t>
            </a:r>
          </a:p>
          <a:p>
            <a:pPr eaLnBrk="1" hangingPunct="1">
              <a:buFont typeface="Arial" charset="0"/>
              <a:buNone/>
            </a:pPr>
            <a:r>
              <a:rPr lang="en-US" altLang="en-US" smtClean="0"/>
              <a:t>    advisable when difficult intubation is anticipated</a:t>
            </a:r>
          </a:p>
        </p:txBody>
      </p:sp>
      <p:sp>
        <p:nvSpPr>
          <p:cNvPr id="2" name="Slide Number Placeholder 1"/>
          <p:cNvSpPr>
            <a:spLocks noGrp="1"/>
          </p:cNvSpPr>
          <p:nvPr>
            <p:ph type="sldNum" sz="quarter" idx="12"/>
          </p:nvPr>
        </p:nvSpPr>
        <p:spPr/>
        <p:txBody>
          <a:bodyPr/>
          <a:lstStyle/>
          <a:p>
            <a:pPr>
              <a:defRPr/>
            </a:pPr>
            <a:fld id="{8950E0A2-F19B-470B-901F-14729D642642}" type="slidenum">
              <a:rPr lang="en-US" smtClean="0">
                <a:solidFill>
                  <a:prstClr val="black">
                    <a:tint val="75000"/>
                  </a:prstClr>
                </a:solidFill>
              </a:rPr>
              <a:pPr>
                <a:defRPr/>
              </a:pPr>
              <a:t>287</a:t>
            </a:fld>
            <a:endParaRPr lang="en-US">
              <a:solidFill>
                <a:prstClr val="black">
                  <a:tint val="75000"/>
                </a:prstClr>
              </a:solidFill>
            </a:endParaRPr>
          </a:p>
        </p:txBody>
      </p:sp>
    </p:spTree>
    <p:extLst>
      <p:ext uri="{BB962C8B-B14F-4D97-AF65-F5344CB8AC3E}">
        <p14:creationId xmlns:p14="http://schemas.microsoft.com/office/powerpoint/2010/main" val="2121105314"/>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pPr eaLnBrk="1" hangingPunct="1"/>
            <a:r>
              <a:rPr lang="en-US" altLang="en-US" smtClean="0">
                <a:solidFill>
                  <a:srgbClr val="FF0000"/>
                </a:solidFill>
              </a:rPr>
              <a:t>Preoperative Assessment Cont,d</a:t>
            </a:r>
          </a:p>
        </p:txBody>
      </p:sp>
      <p:sp>
        <p:nvSpPr>
          <p:cNvPr id="98307" name="Content Placeholder 2"/>
          <p:cNvSpPr>
            <a:spLocks noGrp="1"/>
          </p:cNvSpPr>
          <p:nvPr>
            <p:ph idx="1"/>
          </p:nvPr>
        </p:nvSpPr>
        <p:spPr>
          <a:xfrm>
            <a:off x="304800" y="1447800"/>
            <a:ext cx="8610600" cy="5105400"/>
          </a:xfrm>
        </p:spPr>
        <p:txBody>
          <a:bodyPr/>
          <a:lstStyle/>
          <a:p>
            <a:pPr eaLnBrk="1" hangingPunct="1"/>
            <a:r>
              <a:rPr lang="en-US" altLang="en-US" smtClean="0"/>
              <a:t>Patients with previous CLP repairs more commonly have difficult airways.</a:t>
            </a:r>
          </a:p>
          <a:p>
            <a:pPr eaLnBrk="1" hangingPunct="1"/>
            <a:r>
              <a:rPr lang="en-US" altLang="en-US" b="1" smtClean="0"/>
              <a:t>Nasal </a:t>
            </a:r>
            <a:r>
              <a:rPr lang="en-US" altLang="en-US" smtClean="0"/>
              <a:t>intubation is acceptable </a:t>
            </a:r>
            <a:r>
              <a:rPr lang="en-US" altLang="en-US" smtClean="0">
                <a:solidFill>
                  <a:srgbClr val="FF0000"/>
                </a:solidFill>
              </a:rPr>
              <a:t>except with history of </a:t>
            </a:r>
            <a:r>
              <a:rPr lang="en-US" altLang="en-US" b="1" smtClean="0">
                <a:solidFill>
                  <a:srgbClr val="FF0000"/>
                </a:solidFill>
              </a:rPr>
              <a:t>pharyngoplasty</a:t>
            </a:r>
          </a:p>
          <a:p>
            <a:pPr eaLnBrk="1" hangingPunct="1"/>
            <a:r>
              <a:rPr lang="en-US" altLang="en-US" smtClean="0"/>
              <a:t>Laryngeal mask airways (LMAs) have been widely used in children with </a:t>
            </a:r>
            <a:r>
              <a:rPr lang="en-US" altLang="en-US" smtClean="0">
                <a:solidFill>
                  <a:srgbClr val="FF0000"/>
                </a:solidFill>
              </a:rPr>
              <a:t>previous repairs</a:t>
            </a:r>
          </a:p>
          <a:p>
            <a:pPr eaLnBrk="1" hangingPunct="1"/>
            <a:r>
              <a:rPr lang="en-US" altLang="en-US" smtClean="0"/>
              <a:t>without reported adverse effects although rotation on insertion is not advised.</a:t>
            </a:r>
          </a:p>
        </p:txBody>
      </p:sp>
      <p:sp>
        <p:nvSpPr>
          <p:cNvPr id="2" name="Slide Number Placeholder 1"/>
          <p:cNvSpPr>
            <a:spLocks noGrp="1"/>
          </p:cNvSpPr>
          <p:nvPr>
            <p:ph type="sldNum" sz="quarter" idx="12"/>
          </p:nvPr>
        </p:nvSpPr>
        <p:spPr/>
        <p:txBody>
          <a:bodyPr/>
          <a:lstStyle/>
          <a:p>
            <a:pPr>
              <a:defRPr/>
            </a:pPr>
            <a:fld id="{18EEA5AB-34CE-44B1-82DA-906AAF85B64B}" type="slidenum">
              <a:rPr lang="en-US" smtClean="0">
                <a:solidFill>
                  <a:prstClr val="black">
                    <a:tint val="75000"/>
                  </a:prstClr>
                </a:solidFill>
              </a:rPr>
              <a:pPr>
                <a:defRPr/>
              </a:pPr>
              <a:t>288</a:t>
            </a:fld>
            <a:endParaRPr lang="en-US">
              <a:solidFill>
                <a:prstClr val="black">
                  <a:tint val="75000"/>
                </a:prstClr>
              </a:solidFill>
            </a:endParaRPr>
          </a:p>
        </p:txBody>
      </p:sp>
    </p:spTree>
    <p:extLst>
      <p:ext uri="{BB962C8B-B14F-4D97-AF65-F5344CB8AC3E}">
        <p14:creationId xmlns:p14="http://schemas.microsoft.com/office/powerpoint/2010/main" val="1143123684"/>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pPr eaLnBrk="1" hangingPunct="1"/>
            <a:r>
              <a:rPr lang="en-US" altLang="en-US" smtClean="0">
                <a:solidFill>
                  <a:srgbClr val="FF0000"/>
                </a:solidFill>
              </a:rPr>
              <a:t>Anesthesia management </a:t>
            </a:r>
          </a:p>
        </p:txBody>
      </p:sp>
      <p:sp>
        <p:nvSpPr>
          <p:cNvPr id="99331" name="Content Placeholder 2"/>
          <p:cNvSpPr>
            <a:spLocks noGrp="1"/>
          </p:cNvSpPr>
          <p:nvPr>
            <p:ph idx="1"/>
          </p:nvPr>
        </p:nvSpPr>
        <p:spPr/>
        <p:txBody>
          <a:bodyPr/>
          <a:lstStyle/>
          <a:p>
            <a:pPr eaLnBrk="1" hangingPunct="1"/>
            <a:r>
              <a:rPr lang="en-US" altLang="en-US" sz="2800" smtClean="0"/>
              <a:t>Adults and older children can be performed with local anesthetic infiltration and conscious sedation e.g. diazepam and  midazolam </a:t>
            </a:r>
          </a:p>
          <a:p>
            <a:pPr eaLnBrk="1" hangingPunct="1"/>
            <a:r>
              <a:rPr lang="en-US" altLang="en-US" sz="2800" b="1" smtClean="0"/>
              <a:t>Small children  require general anesthesia</a:t>
            </a:r>
            <a:r>
              <a:rPr lang="en-US" altLang="en-US" sz="2800" smtClean="0"/>
              <a:t>.</a:t>
            </a:r>
          </a:p>
          <a:p>
            <a:pPr eaLnBrk="1" hangingPunct="1"/>
            <a:r>
              <a:rPr lang="en-US" altLang="en-US" sz="2800" smtClean="0"/>
              <a:t>Sedative premedication is not always necessary.</a:t>
            </a:r>
          </a:p>
          <a:p>
            <a:pPr eaLnBrk="1" hangingPunct="1"/>
            <a:r>
              <a:rPr lang="en-US" altLang="en-US" sz="2800" smtClean="0"/>
              <a:t>Inhalational induction with antisialogous if desired  under spontaneous ventilation</a:t>
            </a:r>
          </a:p>
          <a:p>
            <a:pPr eaLnBrk="1" hangingPunct="1"/>
            <a:r>
              <a:rPr lang="en-US" altLang="en-US" sz="2800" smtClean="0">
                <a:solidFill>
                  <a:srgbClr val="FF0000"/>
                </a:solidFill>
              </a:rPr>
              <a:t>ketamine given intramuscularly (8-10 mg/kg) or intravenously (1-2 mg/kg) is an alternative</a:t>
            </a:r>
          </a:p>
        </p:txBody>
      </p:sp>
      <p:sp>
        <p:nvSpPr>
          <p:cNvPr id="2" name="Slide Number Placeholder 1"/>
          <p:cNvSpPr>
            <a:spLocks noGrp="1"/>
          </p:cNvSpPr>
          <p:nvPr>
            <p:ph type="sldNum" sz="quarter" idx="12"/>
          </p:nvPr>
        </p:nvSpPr>
        <p:spPr/>
        <p:txBody>
          <a:bodyPr/>
          <a:lstStyle/>
          <a:p>
            <a:pPr>
              <a:defRPr/>
            </a:pPr>
            <a:fld id="{CAC57BFA-21B8-41C2-A355-A604D70093A9}" type="slidenum">
              <a:rPr lang="en-US" smtClean="0">
                <a:solidFill>
                  <a:prstClr val="black">
                    <a:tint val="75000"/>
                  </a:prstClr>
                </a:solidFill>
              </a:rPr>
              <a:pPr>
                <a:defRPr/>
              </a:pPr>
              <a:t>289</a:t>
            </a:fld>
            <a:endParaRPr lang="en-US">
              <a:solidFill>
                <a:prstClr val="black">
                  <a:tint val="75000"/>
                </a:prstClr>
              </a:solidFill>
            </a:endParaRPr>
          </a:p>
        </p:txBody>
      </p:sp>
    </p:spTree>
    <p:extLst>
      <p:ext uri="{BB962C8B-B14F-4D97-AF65-F5344CB8AC3E}">
        <p14:creationId xmlns:p14="http://schemas.microsoft.com/office/powerpoint/2010/main" val="20160194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Nasal and Sinus </a:t>
            </a:r>
            <a:r>
              <a:rPr lang="en-US" dirty="0" smtClean="0"/>
              <a:t>Surgery</a:t>
            </a:r>
            <a:endParaRPr lang="en-US" dirty="0"/>
          </a:p>
        </p:txBody>
      </p:sp>
      <p:sp>
        <p:nvSpPr>
          <p:cNvPr id="3" name="Content Placeholder 2"/>
          <p:cNvSpPr>
            <a:spLocks noGrp="1"/>
          </p:cNvSpPr>
          <p:nvPr>
            <p:ph idx="1"/>
          </p:nvPr>
        </p:nvSpPr>
        <p:spPr/>
        <p:txBody>
          <a:bodyPr>
            <a:normAutofit/>
          </a:bodyPr>
          <a:lstStyle/>
          <a:p>
            <a:pPr lvl="0">
              <a:buClr>
                <a:srgbClr val="93A299"/>
              </a:buClr>
            </a:pPr>
            <a:r>
              <a:rPr lang="en-US" dirty="0" smtClean="0">
                <a:solidFill>
                  <a:srgbClr val="292934"/>
                </a:solidFill>
              </a:rPr>
              <a:t> </a:t>
            </a:r>
            <a:r>
              <a:rPr lang="en-US" dirty="0">
                <a:solidFill>
                  <a:srgbClr val="292934"/>
                </a:solidFill>
              </a:rPr>
              <a:t>pathologies include polyps, deviated </a:t>
            </a:r>
            <a:r>
              <a:rPr lang="en-US" dirty="0" err="1">
                <a:solidFill>
                  <a:srgbClr val="292934"/>
                </a:solidFill>
              </a:rPr>
              <a:t>septi</a:t>
            </a:r>
            <a:r>
              <a:rPr lang="en-US" dirty="0">
                <a:solidFill>
                  <a:srgbClr val="292934"/>
                </a:solidFill>
              </a:rPr>
              <a:t>, or infections, lead to obstruction and </a:t>
            </a:r>
            <a:r>
              <a:rPr lang="en-US" dirty="0">
                <a:solidFill>
                  <a:srgbClr val="00B050"/>
                </a:solidFill>
              </a:rPr>
              <a:t>mask ventilation</a:t>
            </a:r>
            <a:r>
              <a:rPr lang="en-US" dirty="0">
                <a:solidFill>
                  <a:srgbClr val="292934"/>
                </a:solidFill>
              </a:rPr>
              <a:t> </a:t>
            </a:r>
            <a:r>
              <a:rPr lang="en-US" dirty="0" smtClean="0">
                <a:solidFill>
                  <a:srgbClr val="00B050"/>
                </a:solidFill>
              </a:rPr>
              <a:t>difficult </a:t>
            </a:r>
            <a:r>
              <a:rPr lang="en-US" dirty="0">
                <a:solidFill>
                  <a:srgbClr val="292934"/>
                </a:solidFill>
              </a:rPr>
              <a:t>. </a:t>
            </a:r>
            <a:r>
              <a:rPr lang="en-US" dirty="0" smtClean="0">
                <a:solidFill>
                  <a:srgbClr val="292934"/>
                </a:solidFill>
              </a:rPr>
              <a:t>needs an oral </a:t>
            </a:r>
            <a:r>
              <a:rPr lang="en-US" dirty="0">
                <a:solidFill>
                  <a:srgbClr val="292934"/>
                </a:solidFill>
              </a:rPr>
              <a:t>airway due to a blocked nose</a:t>
            </a:r>
          </a:p>
          <a:p>
            <a:pPr lvl="0">
              <a:buClr>
                <a:srgbClr val="93A299"/>
              </a:buClr>
            </a:pPr>
            <a:r>
              <a:rPr lang="en-US" dirty="0">
                <a:solidFill>
                  <a:srgbClr val="292934"/>
                </a:solidFill>
              </a:rPr>
              <a:t> nasal operations can be performed under exclusively local anesthesia - the anterior </a:t>
            </a:r>
            <a:r>
              <a:rPr lang="en-US" dirty="0" err="1">
                <a:solidFill>
                  <a:srgbClr val="292934"/>
                </a:solidFill>
              </a:rPr>
              <a:t>ethmoidal</a:t>
            </a:r>
            <a:r>
              <a:rPr lang="en-US" dirty="0">
                <a:solidFill>
                  <a:srgbClr val="292934"/>
                </a:solidFill>
              </a:rPr>
              <a:t> and </a:t>
            </a:r>
            <a:r>
              <a:rPr lang="en-US" dirty="0" err="1">
                <a:solidFill>
                  <a:srgbClr val="292934"/>
                </a:solidFill>
              </a:rPr>
              <a:t>sphenopalatine</a:t>
            </a:r>
            <a:r>
              <a:rPr lang="en-US" dirty="0">
                <a:solidFill>
                  <a:srgbClr val="292934"/>
                </a:solidFill>
              </a:rPr>
              <a:t> nerves can be blocked and sedation in the ENT clinic</a:t>
            </a:r>
          </a:p>
          <a:p>
            <a:r>
              <a:rPr lang="en-US" dirty="0" smtClean="0"/>
              <a:t>Nasal </a:t>
            </a:r>
            <a:r>
              <a:rPr lang="en-US" dirty="0"/>
              <a:t>vasoconstrictor usually </a:t>
            </a:r>
            <a:r>
              <a:rPr lang="en-US" dirty="0" smtClean="0"/>
              <a:t>applied.</a:t>
            </a:r>
            <a:endParaRPr lang="en-US" dirty="0"/>
          </a:p>
          <a:p>
            <a:r>
              <a:rPr lang="en-US" dirty="0"/>
              <a:t>Leave eyes </a:t>
            </a:r>
            <a:r>
              <a:rPr lang="en-US" dirty="0" smtClean="0"/>
              <a:t>untapped </a:t>
            </a:r>
            <a:r>
              <a:rPr lang="en-US" dirty="0"/>
              <a:t>for polypectomy </a:t>
            </a:r>
            <a:r>
              <a:rPr lang="en-US" dirty="0" smtClean="0"/>
              <a:t>(optic nerve can be close and surgeon </a:t>
            </a:r>
            <a:r>
              <a:rPr lang="en-US" dirty="0"/>
              <a:t>needs to check for eye movement).</a:t>
            </a:r>
          </a:p>
          <a:p>
            <a:r>
              <a:rPr lang="en-US" dirty="0"/>
              <a:t>Suction out oropharynx (particularly behind soft palate—‘Coroner's clot’) before </a:t>
            </a:r>
            <a:r>
              <a:rPr lang="en-US" dirty="0" err="1"/>
              <a:t>extubation</a:t>
            </a:r>
            <a:r>
              <a:rPr lang="en-US" dirty="0"/>
              <a:t>: </a:t>
            </a:r>
            <a:endParaRPr lang="en-US" dirty="0" smtClean="0"/>
          </a:p>
          <a:p>
            <a:endParaRPr lang="en-US" dirty="0"/>
          </a:p>
          <a:p>
            <a:endParaRPr lang="en-US" dirty="0"/>
          </a:p>
        </p:txBody>
      </p:sp>
    </p:spTree>
    <p:extLst>
      <p:ext uri="{BB962C8B-B14F-4D97-AF65-F5344CB8AC3E}">
        <p14:creationId xmlns:p14="http://schemas.microsoft.com/office/powerpoint/2010/main" val="3585107592"/>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pPr eaLnBrk="1" hangingPunct="1"/>
            <a:r>
              <a:rPr lang="en-US" altLang="en-US" smtClean="0">
                <a:solidFill>
                  <a:srgbClr val="FF0000"/>
                </a:solidFill>
              </a:rPr>
              <a:t>Anesthesia management Cont,d</a:t>
            </a:r>
          </a:p>
        </p:txBody>
      </p:sp>
      <p:sp>
        <p:nvSpPr>
          <p:cNvPr id="100355" name="Content Placeholder 2"/>
          <p:cNvSpPr>
            <a:spLocks noGrp="1"/>
          </p:cNvSpPr>
          <p:nvPr>
            <p:ph idx="1"/>
          </p:nvPr>
        </p:nvSpPr>
        <p:spPr>
          <a:xfrm>
            <a:off x="152400" y="1295400"/>
            <a:ext cx="8839200" cy="4830763"/>
          </a:xfrm>
        </p:spPr>
        <p:txBody>
          <a:bodyPr/>
          <a:lstStyle/>
          <a:p>
            <a:pPr eaLnBrk="1" hangingPunct="1"/>
            <a:r>
              <a:rPr lang="en-US" altLang="en-US" sz="2800" smtClean="0"/>
              <a:t>Intravenous induction may be appropriate for older children or adults without anticipated airway difficulty e.g. propofol 4-6 mg/kg, thiopentone 3-5 mg/kg.</a:t>
            </a:r>
          </a:p>
          <a:p>
            <a:pPr eaLnBrk="1" hangingPunct="1"/>
            <a:r>
              <a:rPr lang="en-US" altLang="en-US" sz="2800" b="1" smtClean="0">
                <a:solidFill>
                  <a:srgbClr val="FF0000"/>
                </a:solidFill>
              </a:rPr>
              <a:t>Endotracheal intubation occurs at deep inhalational anesthesia and muscle relaxants!</a:t>
            </a:r>
          </a:p>
          <a:p>
            <a:pPr eaLnBrk="1" hangingPunct="1"/>
            <a:r>
              <a:rPr lang="en-US" altLang="en-US" sz="2800" smtClean="0"/>
              <a:t>Difficult laryngoscopy occurs  up to </a:t>
            </a:r>
            <a:r>
              <a:rPr lang="en-US" altLang="en-US" sz="2800" smtClean="0">
                <a:solidFill>
                  <a:srgbClr val="FF0000"/>
                </a:solidFill>
              </a:rPr>
              <a:t>10% of  CLP repair </a:t>
            </a:r>
            <a:r>
              <a:rPr lang="en-US" altLang="en-US" sz="2800" smtClean="0"/>
              <a:t>and the incidence rises in those with an </a:t>
            </a:r>
            <a:r>
              <a:rPr lang="en-US" altLang="en-US" sz="2800" smtClean="0">
                <a:solidFill>
                  <a:srgbClr val="FF0000"/>
                </a:solidFill>
              </a:rPr>
              <a:t>associated syndrome.</a:t>
            </a:r>
          </a:p>
          <a:p>
            <a:pPr eaLnBrk="1" hangingPunct="1"/>
            <a:r>
              <a:rPr lang="en-US" altLang="en-US" sz="2800" smtClean="0"/>
              <a:t>Large alveolar defects may hamper laryngoscopy, due  to fall into the cleft; </a:t>
            </a:r>
            <a:r>
              <a:rPr lang="en-US" altLang="en-US" sz="2800" smtClean="0">
                <a:solidFill>
                  <a:srgbClr val="FF0000"/>
                </a:solidFill>
              </a:rPr>
              <a:t>packing with gauze may help prevent it</a:t>
            </a:r>
          </a:p>
          <a:p>
            <a:pPr eaLnBrk="1" hangingPunct="1"/>
            <a:endParaRPr lang="en-US" altLang="en-US" smtClean="0">
              <a:solidFill>
                <a:srgbClr val="FF0000"/>
              </a:solidFill>
            </a:endParaRPr>
          </a:p>
        </p:txBody>
      </p:sp>
      <p:sp>
        <p:nvSpPr>
          <p:cNvPr id="2" name="Slide Number Placeholder 1"/>
          <p:cNvSpPr>
            <a:spLocks noGrp="1"/>
          </p:cNvSpPr>
          <p:nvPr>
            <p:ph type="sldNum" sz="quarter" idx="12"/>
          </p:nvPr>
        </p:nvSpPr>
        <p:spPr/>
        <p:txBody>
          <a:bodyPr/>
          <a:lstStyle/>
          <a:p>
            <a:pPr>
              <a:defRPr/>
            </a:pPr>
            <a:fld id="{93D83956-ACF5-4E16-B504-E5A3B44B5AE1}" type="slidenum">
              <a:rPr lang="en-US" smtClean="0">
                <a:solidFill>
                  <a:prstClr val="black">
                    <a:tint val="75000"/>
                  </a:prstClr>
                </a:solidFill>
              </a:rPr>
              <a:pPr>
                <a:defRPr/>
              </a:pPr>
              <a:t>290</a:t>
            </a:fld>
            <a:endParaRPr lang="en-US">
              <a:solidFill>
                <a:prstClr val="black">
                  <a:tint val="75000"/>
                </a:prstClr>
              </a:solidFill>
            </a:endParaRPr>
          </a:p>
        </p:txBody>
      </p:sp>
    </p:spTree>
    <p:extLst>
      <p:ext uri="{BB962C8B-B14F-4D97-AF65-F5344CB8AC3E}">
        <p14:creationId xmlns:p14="http://schemas.microsoft.com/office/powerpoint/2010/main" val="3824513418"/>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pPr eaLnBrk="1" hangingPunct="1"/>
            <a:r>
              <a:rPr lang="en-US" altLang="en-US" i="1" smtClean="0">
                <a:solidFill>
                  <a:srgbClr val="FF0000"/>
                </a:solidFill>
              </a:rPr>
              <a:t>Alternative airway techniques</a:t>
            </a:r>
          </a:p>
        </p:txBody>
      </p:sp>
      <p:sp>
        <p:nvSpPr>
          <p:cNvPr id="101379" name="Content Placeholder 2"/>
          <p:cNvSpPr>
            <a:spLocks noGrp="1"/>
          </p:cNvSpPr>
          <p:nvPr>
            <p:ph idx="1"/>
          </p:nvPr>
        </p:nvSpPr>
        <p:spPr/>
        <p:txBody>
          <a:bodyPr/>
          <a:lstStyle/>
          <a:p>
            <a:pPr eaLnBrk="1" hangingPunct="1"/>
            <a:r>
              <a:rPr lang="en-US" altLang="en-US" sz="2800" smtClean="0"/>
              <a:t>During difficulty:  </a:t>
            </a:r>
          </a:p>
          <a:p>
            <a:pPr eaLnBrk="1" hangingPunct="1"/>
            <a:r>
              <a:rPr lang="en-US" altLang="en-US" sz="2800" smtClean="0"/>
              <a:t>Alternative laryngoscopes  and  </a:t>
            </a:r>
            <a:r>
              <a:rPr lang="en-US" altLang="en-US" sz="2800" smtClean="0">
                <a:solidFill>
                  <a:srgbClr val="FF0000"/>
                </a:solidFill>
              </a:rPr>
              <a:t>gum elastic </a:t>
            </a:r>
            <a:r>
              <a:rPr lang="en-US" altLang="en-US" sz="2800" b="1" i="1" smtClean="0">
                <a:solidFill>
                  <a:srgbClr val="FF0000"/>
                </a:solidFill>
              </a:rPr>
              <a:t>bougie </a:t>
            </a:r>
          </a:p>
          <a:p>
            <a:pPr eaLnBrk="1" hangingPunct="1"/>
            <a:r>
              <a:rPr lang="en-US" altLang="en-US" sz="2800" smtClean="0"/>
              <a:t>LMA</a:t>
            </a:r>
          </a:p>
          <a:p>
            <a:pPr eaLnBrk="1" hangingPunct="1"/>
            <a:r>
              <a:rPr lang="en-US" altLang="en-US" sz="2800" smtClean="0">
                <a:solidFill>
                  <a:srgbClr val="FF0000"/>
                </a:solidFill>
              </a:rPr>
              <a:t>Fibrotic techniques often use an LMA as a conduit. </a:t>
            </a:r>
          </a:p>
          <a:p>
            <a:pPr eaLnBrk="1" hangingPunct="1"/>
            <a:r>
              <a:rPr lang="en-US" altLang="en-US" sz="2800" smtClean="0"/>
              <a:t>A guide-wire may be threaded down the suction port of an adult endoscope</a:t>
            </a:r>
          </a:p>
          <a:p>
            <a:pPr eaLnBrk="1" hangingPunct="1"/>
            <a:r>
              <a:rPr lang="en-US" altLang="en-US" sz="2800" smtClean="0"/>
              <a:t>LMA and endoscope are then removed </a:t>
            </a:r>
          </a:p>
          <a:p>
            <a:pPr eaLnBrk="1" hangingPunct="1"/>
            <a:r>
              <a:rPr lang="en-US" altLang="en-US" sz="2800" b="1" i="1" smtClean="0">
                <a:solidFill>
                  <a:srgbClr val="FF0000"/>
                </a:solidFill>
              </a:rPr>
              <a:t>Rarely an emergency surgical airway may be required</a:t>
            </a:r>
            <a:r>
              <a:rPr lang="en-US" altLang="en-US" sz="2800" smtClean="0"/>
              <a:t>.</a:t>
            </a:r>
          </a:p>
        </p:txBody>
      </p:sp>
      <p:sp>
        <p:nvSpPr>
          <p:cNvPr id="2" name="Slide Number Placeholder 1"/>
          <p:cNvSpPr>
            <a:spLocks noGrp="1"/>
          </p:cNvSpPr>
          <p:nvPr>
            <p:ph type="sldNum" sz="quarter" idx="12"/>
          </p:nvPr>
        </p:nvSpPr>
        <p:spPr/>
        <p:txBody>
          <a:bodyPr/>
          <a:lstStyle/>
          <a:p>
            <a:pPr>
              <a:defRPr/>
            </a:pPr>
            <a:fld id="{0BD64781-2A8F-4C3C-8B2F-15EA0BF5FFF9}" type="slidenum">
              <a:rPr lang="en-US" smtClean="0">
                <a:solidFill>
                  <a:prstClr val="black">
                    <a:tint val="75000"/>
                  </a:prstClr>
                </a:solidFill>
              </a:rPr>
              <a:pPr>
                <a:defRPr/>
              </a:pPr>
              <a:t>291</a:t>
            </a:fld>
            <a:endParaRPr lang="en-US">
              <a:solidFill>
                <a:prstClr val="black">
                  <a:tint val="75000"/>
                </a:prstClr>
              </a:solidFill>
            </a:endParaRPr>
          </a:p>
        </p:txBody>
      </p:sp>
    </p:spTree>
    <p:extLst>
      <p:ext uri="{BB962C8B-B14F-4D97-AF65-F5344CB8AC3E}">
        <p14:creationId xmlns:p14="http://schemas.microsoft.com/office/powerpoint/2010/main" val="1292573205"/>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457200" y="274638"/>
            <a:ext cx="8229600" cy="868362"/>
          </a:xfrm>
        </p:spPr>
        <p:txBody>
          <a:bodyPr/>
          <a:lstStyle/>
          <a:p>
            <a:pPr eaLnBrk="1" hangingPunct="1"/>
            <a:r>
              <a:rPr lang="en-US" altLang="en-US" smtClean="0">
                <a:solidFill>
                  <a:srgbClr val="FF0000"/>
                </a:solidFill>
              </a:rPr>
              <a:t>Anesthesia management Cont,d</a:t>
            </a:r>
          </a:p>
        </p:txBody>
      </p:sp>
      <p:sp>
        <p:nvSpPr>
          <p:cNvPr id="102403" name="Content Placeholder 2"/>
          <p:cNvSpPr>
            <a:spLocks noGrp="1"/>
          </p:cNvSpPr>
          <p:nvPr>
            <p:ph idx="1"/>
          </p:nvPr>
        </p:nvSpPr>
        <p:spPr>
          <a:xfrm>
            <a:off x="0" y="1143000"/>
            <a:ext cx="8991600" cy="5410200"/>
          </a:xfrm>
        </p:spPr>
        <p:txBody>
          <a:bodyPr/>
          <a:lstStyle/>
          <a:p>
            <a:pPr eaLnBrk="1" hangingPunct="1"/>
            <a:r>
              <a:rPr lang="en-US" altLang="en-US" smtClean="0"/>
              <a:t>Prepare for difficult intubation usually a </a:t>
            </a:r>
            <a:r>
              <a:rPr lang="en-US" altLang="en-US" b="1" smtClean="0">
                <a:solidFill>
                  <a:srgbClr val="FF0000"/>
                </a:solidFill>
              </a:rPr>
              <a:t>south facing </a:t>
            </a:r>
            <a:r>
              <a:rPr lang="en-US" altLang="en-US" smtClean="0">
                <a:solidFill>
                  <a:srgbClr val="FF0000"/>
                </a:solidFill>
              </a:rPr>
              <a:t>ETT is used</a:t>
            </a:r>
          </a:p>
          <a:p>
            <a:pPr eaLnBrk="1" hangingPunct="1"/>
            <a:r>
              <a:rPr lang="en-US" altLang="en-US" smtClean="0"/>
              <a:t>Apply </a:t>
            </a:r>
            <a:r>
              <a:rPr lang="en-US" altLang="en-US" i="1" smtClean="0">
                <a:solidFill>
                  <a:srgbClr val="FF0000"/>
                </a:solidFill>
              </a:rPr>
              <a:t>throat pack </a:t>
            </a:r>
            <a:r>
              <a:rPr lang="en-US" altLang="en-US" smtClean="0"/>
              <a:t>for cleft lip repairer</a:t>
            </a:r>
          </a:p>
          <a:p>
            <a:pPr eaLnBrk="1" hangingPunct="1"/>
            <a:r>
              <a:rPr lang="en-US" altLang="en-US" smtClean="0">
                <a:solidFill>
                  <a:srgbClr val="FF0000"/>
                </a:solidFill>
              </a:rPr>
              <a:t>Maintenance-inhalational, nitrous oxide with oxygen</a:t>
            </a:r>
          </a:p>
          <a:p>
            <a:pPr eaLnBrk="1" hangingPunct="1"/>
            <a:r>
              <a:rPr lang="en-US" altLang="en-US" b="1" smtClean="0"/>
              <a:t>Opioid :to reduce inhalational requirement and enhance recovery</a:t>
            </a:r>
          </a:p>
          <a:p>
            <a:pPr eaLnBrk="1" hangingPunct="1"/>
            <a:r>
              <a:rPr lang="en-US" altLang="en-US" smtClean="0"/>
              <a:t>For </a:t>
            </a:r>
            <a:r>
              <a:rPr lang="en-US" altLang="en-US" smtClean="0">
                <a:solidFill>
                  <a:srgbClr val="FF0000"/>
                </a:solidFill>
              </a:rPr>
              <a:t>cleft lip repair-mouth gag is used check ETT for obstruction during insertion of gag</a:t>
            </a:r>
          </a:p>
        </p:txBody>
      </p:sp>
      <p:sp>
        <p:nvSpPr>
          <p:cNvPr id="2" name="Slide Number Placeholder 1"/>
          <p:cNvSpPr>
            <a:spLocks noGrp="1"/>
          </p:cNvSpPr>
          <p:nvPr>
            <p:ph type="sldNum" sz="quarter" idx="12"/>
          </p:nvPr>
        </p:nvSpPr>
        <p:spPr/>
        <p:txBody>
          <a:bodyPr/>
          <a:lstStyle/>
          <a:p>
            <a:pPr>
              <a:defRPr/>
            </a:pPr>
            <a:fld id="{E5AE0CE7-2456-4A2C-BB1A-E75576682F64}" type="slidenum">
              <a:rPr lang="en-US" smtClean="0">
                <a:solidFill>
                  <a:prstClr val="black">
                    <a:tint val="75000"/>
                  </a:prstClr>
                </a:solidFill>
              </a:rPr>
              <a:pPr>
                <a:defRPr/>
              </a:pPr>
              <a:t>292</a:t>
            </a:fld>
            <a:endParaRPr lang="en-US">
              <a:solidFill>
                <a:prstClr val="black">
                  <a:tint val="75000"/>
                </a:prstClr>
              </a:solidFill>
            </a:endParaRPr>
          </a:p>
        </p:txBody>
      </p:sp>
    </p:spTree>
    <p:extLst>
      <p:ext uri="{BB962C8B-B14F-4D97-AF65-F5344CB8AC3E}">
        <p14:creationId xmlns:p14="http://schemas.microsoft.com/office/powerpoint/2010/main" val="2696199790"/>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457200" y="274638"/>
            <a:ext cx="8229600" cy="792162"/>
          </a:xfrm>
        </p:spPr>
        <p:txBody>
          <a:bodyPr/>
          <a:lstStyle/>
          <a:p>
            <a:pPr eaLnBrk="1" hangingPunct="1"/>
            <a:r>
              <a:rPr lang="en-US" altLang="en-US" smtClean="0">
                <a:solidFill>
                  <a:srgbClr val="FF0000"/>
                </a:solidFill>
              </a:rPr>
              <a:t>Anesthesia management Cont,d</a:t>
            </a:r>
          </a:p>
        </p:txBody>
      </p:sp>
      <p:sp>
        <p:nvSpPr>
          <p:cNvPr id="103427" name="Content Placeholder 2"/>
          <p:cNvSpPr>
            <a:spLocks noGrp="1"/>
          </p:cNvSpPr>
          <p:nvPr>
            <p:ph idx="1"/>
          </p:nvPr>
        </p:nvSpPr>
        <p:spPr>
          <a:xfrm>
            <a:off x="152400" y="1219200"/>
            <a:ext cx="8763000" cy="5334000"/>
          </a:xfrm>
        </p:spPr>
        <p:txBody>
          <a:bodyPr/>
          <a:lstStyle/>
          <a:p>
            <a:pPr eaLnBrk="1" hangingPunct="1"/>
            <a:r>
              <a:rPr lang="en-US" altLang="en-US" sz="2800" smtClean="0">
                <a:solidFill>
                  <a:srgbClr val="FF0000"/>
                </a:solidFill>
              </a:rPr>
              <a:t>Pillow under shoulder to extend neck and improve surgical assess</a:t>
            </a:r>
          </a:p>
          <a:p>
            <a:pPr eaLnBrk="1" hangingPunct="1"/>
            <a:r>
              <a:rPr lang="en-US" altLang="en-US" sz="2800" smtClean="0"/>
              <a:t>Vigilance  to prevent </a:t>
            </a:r>
            <a:r>
              <a:rPr lang="en-US" altLang="en-US" sz="2800" b="1" smtClean="0"/>
              <a:t>inadvertent extubation</a:t>
            </a:r>
            <a:r>
              <a:rPr lang="en-US" altLang="en-US" sz="2800" smtClean="0"/>
              <a:t>, intubation  </a:t>
            </a:r>
            <a:r>
              <a:rPr lang="en-US" altLang="en-US" sz="2800" smtClean="0">
                <a:solidFill>
                  <a:srgbClr val="FF0000"/>
                </a:solidFill>
              </a:rPr>
              <a:t>right main bronchus and tube kinking or occlusion</a:t>
            </a:r>
          </a:p>
          <a:p>
            <a:pPr eaLnBrk="1" hangingPunct="1"/>
            <a:r>
              <a:rPr lang="en-US" altLang="en-US" sz="2800" smtClean="0"/>
              <a:t>Good </a:t>
            </a:r>
            <a:r>
              <a:rPr lang="en-US" altLang="en-US" sz="2800" b="1" smtClean="0"/>
              <a:t>communication</a:t>
            </a:r>
            <a:r>
              <a:rPr lang="en-US" altLang="en-US" sz="2800" smtClean="0"/>
              <a:t> between surgeon and anesthetist is mandatory</a:t>
            </a:r>
          </a:p>
          <a:p>
            <a:pPr eaLnBrk="1" hangingPunct="1"/>
            <a:r>
              <a:rPr lang="en-US" altLang="en-US" sz="2800" smtClean="0">
                <a:solidFill>
                  <a:srgbClr val="FF0000"/>
                </a:solidFill>
              </a:rPr>
              <a:t>A tongue  suture </a:t>
            </a:r>
            <a:r>
              <a:rPr lang="en-US" altLang="en-US" sz="2800" smtClean="0"/>
              <a:t>is some times placed to be used post operatively to pull forward to relive airway obstruction</a:t>
            </a:r>
          </a:p>
          <a:p>
            <a:pPr eaLnBrk="1" hangingPunct="1"/>
            <a:r>
              <a:rPr lang="en-US" altLang="en-US" sz="2800" smtClean="0"/>
              <a:t>10% will develop obstruction (use oropharyngeal </a:t>
            </a:r>
            <a:r>
              <a:rPr lang="en-US" altLang="en-US" sz="2800" b="1" smtClean="0"/>
              <a:t>airway</a:t>
            </a:r>
            <a:r>
              <a:rPr lang="en-US" altLang="en-US" sz="2800" smtClean="0"/>
              <a:t>)</a:t>
            </a:r>
          </a:p>
          <a:p>
            <a:pPr eaLnBrk="1" hangingPunct="1"/>
            <a:r>
              <a:rPr lang="en-US" altLang="en-US" sz="2800" smtClean="0"/>
              <a:t>Care full suction with out damaging repairer</a:t>
            </a:r>
          </a:p>
          <a:p>
            <a:pPr eaLnBrk="1" hangingPunct="1"/>
            <a:endParaRPr lang="en-US" altLang="en-US" sz="2800" smtClean="0"/>
          </a:p>
          <a:p>
            <a:pPr eaLnBrk="1" hangingPunct="1"/>
            <a:endParaRPr lang="en-US" altLang="en-US" sz="2800" smtClean="0"/>
          </a:p>
        </p:txBody>
      </p:sp>
      <p:sp>
        <p:nvSpPr>
          <p:cNvPr id="2" name="Slide Number Placeholder 1"/>
          <p:cNvSpPr>
            <a:spLocks noGrp="1"/>
          </p:cNvSpPr>
          <p:nvPr>
            <p:ph type="sldNum" sz="quarter" idx="12"/>
          </p:nvPr>
        </p:nvSpPr>
        <p:spPr/>
        <p:txBody>
          <a:bodyPr/>
          <a:lstStyle/>
          <a:p>
            <a:pPr>
              <a:defRPr/>
            </a:pPr>
            <a:fld id="{7219A239-B7F2-4822-8CC0-E2DE384218A5}" type="slidenum">
              <a:rPr lang="en-US" smtClean="0">
                <a:solidFill>
                  <a:prstClr val="black">
                    <a:tint val="75000"/>
                  </a:prstClr>
                </a:solidFill>
              </a:rPr>
              <a:pPr>
                <a:defRPr/>
              </a:pPr>
              <a:t>293</a:t>
            </a:fld>
            <a:endParaRPr lang="en-US">
              <a:solidFill>
                <a:prstClr val="black">
                  <a:tint val="75000"/>
                </a:prstClr>
              </a:solidFill>
            </a:endParaRPr>
          </a:p>
        </p:txBody>
      </p:sp>
    </p:spTree>
    <p:extLst>
      <p:ext uri="{BB962C8B-B14F-4D97-AF65-F5344CB8AC3E}">
        <p14:creationId xmlns:p14="http://schemas.microsoft.com/office/powerpoint/2010/main" val="3975819990"/>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457200" y="274638"/>
            <a:ext cx="8229600" cy="944562"/>
          </a:xfrm>
        </p:spPr>
        <p:txBody>
          <a:bodyPr/>
          <a:lstStyle/>
          <a:p>
            <a:pPr eaLnBrk="1" hangingPunct="1"/>
            <a:r>
              <a:rPr lang="en-US" altLang="en-US" smtClean="0">
                <a:solidFill>
                  <a:srgbClr val="FF0000"/>
                </a:solidFill>
              </a:rPr>
              <a:t>Anesthesia management Cont,d</a:t>
            </a:r>
          </a:p>
        </p:txBody>
      </p:sp>
      <p:sp>
        <p:nvSpPr>
          <p:cNvPr id="104451" name="Content Placeholder 2"/>
          <p:cNvSpPr>
            <a:spLocks noGrp="1"/>
          </p:cNvSpPr>
          <p:nvPr>
            <p:ph idx="1"/>
          </p:nvPr>
        </p:nvSpPr>
        <p:spPr>
          <a:xfrm>
            <a:off x="228600" y="1295400"/>
            <a:ext cx="8763000" cy="5410200"/>
          </a:xfrm>
        </p:spPr>
        <p:txBody>
          <a:bodyPr/>
          <a:lstStyle/>
          <a:p>
            <a:pPr eaLnBrk="1" hangingPunct="1"/>
            <a:r>
              <a:rPr lang="en-US" altLang="en-US" smtClean="0"/>
              <a:t>CP repairs have the potential for </a:t>
            </a:r>
            <a:r>
              <a:rPr lang="en-US" altLang="en-US" b="1" smtClean="0"/>
              <a:t>significant blood loss</a:t>
            </a:r>
            <a:r>
              <a:rPr lang="en-US" altLang="en-US" smtClean="0"/>
              <a:t> so facilities for </a:t>
            </a:r>
            <a:r>
              <a:rPr lang="en-US" altLang="en-US" b="1" smtClean="0">
                <a:solidFill>
                  <a:srgbClr val="FF0000"/>
                </a:solidFill>
              </a:rPr>
              <a:t>cross matching should be available.</a:t>
            </a:r>
          </a:p>
          <a:p>
            <a:pPr eaLnBrk="1" hangingPunct="1"/>
            <a:r>
              <a:rPr lang="en-US" altLang="en-US" smtClean="0"/>
              <a:t>Existing fluid deficits and intraoperative losses are replaced with </a:t>
            </a:r>
            <a:r>
              <a:rPr lang="en-US" altLang="en-US" b="1" smtClean="0"/>
              <a:t>crystalloid</a:t>
            </a:r>
          </a:p>
          <a:p>
            <a:pPr eaLnBrk="1" hangingPunct="1"/>
            <a:r>
              <a:rPr lang="en-US" altLang="en-US" smtClean="0"/>
              <a:t>Infiltration of local antiesthetic, 1</a:t>
            </a:r>
            <a:r>
              <a:rPr lang="en-US" altLang="en-US" b="1" smtClean="0"/>
              <a:t>% lidocaine with 1:200,000 adrenaline. </a:t>
            </a:r>
          </a:p>
          <a:p>
            <a:pPr eaLnBrk="1" hangingPunct="1">
              <a:buFont typeface="Wingdings" pitchFamily="2" charset="2"/>
              <a:buChar char="Ø"/>
            </a:pPr>
            <a:r>
              <a:rPr lang="en-US" altLang="en-US" smtClean="0"/>
              <a:t>Provides intraoperative analgesia, reduces blood loss and improves the surgical field. </a:t>
            </a:r>
          </a:p>
        </p:txBody>
      </p:sp>
      <p:sp>
        <p:nvSpPr>
          <p:cNvPr id="2" name="Slide Number Placeholder 1"/>
          <p:cNvSpPr>
            <a:spLocks noGrp="1"/>
          </p:cNvSpPr>
          <p:nvPr>
            <p:ph type="sldNum" sz="quarter" idx="12"/>
          </p:nvPr>
        </p:nvSpPr>
        <p:spPr/>
        <p:txBody>
          <a:bodyPr/>
          <a:lstStyle/>
          <a:p>
            <a:pPr>
              <a:defRPr/>
            </a:pPr>
            <a:fld id="{BFD00C21-8FF9-42E2-81BB-34CA6FB4897B}" type="slidenum">
              <a:rPr lang="en-US" smtClean="0">
                <a:solidFill>
                  <a:prstClr val="black">
                    <a:tint val="75000"/>
                  </a:prstClr>
                </a:solidFill>
              </a:rPr>
              <a:pPr>
                <a:defRPr/>
              </a:pPr>
              <a:t>294</a:t>
            </a:fld>
            <a:endParaRPr lang="en-US">
              <a:solidFill>
                <a:prstClr val="black">
                  <a:tint val="75000"/>
                </a:prstClr>
              </a:solidFill>
            </a:endParaRPr>
          </a:p>
        </p:txBody>
      </p:sp>
    </p:spTree>
    <p:extLst>
      <p:ext uri="{BB962C8B-B14F-4D97-AF65-F5344CB8AC3E}">
        <p14:creationId xmlns:p14="http://schemas.microsoft.com/office/powerpoint/2010/main" val="2905840488"/>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pPr eaLnBrk="1" hangingPunct="1"/>
            <a:r>
              <a:rPr lang="en-US" altLang="en-US" smtClean="0">
                <a:solidFill>
                  <a:srgbClr val="FF0000"/>
                </a:solidFill>
              </a:rPr>
              <a:t>Anesthesia management Cont,d</a:t>
            </a:r>
          </a:p>
        </p:txBody>
      </p:sp>
      <p:sp>
        <p:nvSpPr>
          <p:cNvPr id="3" name="Content Placeholder 2"/>
          <p:cNvSpPr>
            <a:spLocks noGrp="1"/>
          </p:cNvSpPr>
          <p:nvPr>
            <p:ph idx="1"/>
          </p:nvPr>
        </p:nvSpPr>
        <p:spPr>
          <a:xfrm>
            <a:off x="152400" y="1447800"/>
            <a:ext cx="8763000" cy="5105400"/>
          </a:xfrm>
        </p:spPr>
        <p:txBody>
          <a:bodyPr rtlCol="0">
            <a:normAutofit fontScale="92500" lnSpcReduction="20000"/>
          </a:bodyPr>
          <a:lstStyle/>
          <a:p>
            <a:pPr eaLnBrk="1" fontAlgn="auto" hangingPunct="1">
              <a:spcAft>
                <a:spcPts val="0"/>
              </a:spcAft>
              <a:buFont typeface="Courier New" pitchFamily="49" charset="0"/>
              <a:buChar char="o"/>
              <a:defRPr/>
            </a:pPr>
            <a:r>
              <a:rPr lang="en-US" b="1" dirty="0" smtClean="0"/>
              <a:t>Smooth recovery</a:t>
            </a:r>
            <a:r>
              <a:rPr lang="en-US" dirty="0" smtClean="0"/>
              <a:t>, </a:t>
            </a:r>
          </a:p>
          <a:p>
            <a:pPr lvl="1" eaLnBrk="1" fontAlgn="auto" hangingPunct="1">
              <a:spcAft>
                <a:spcPts val="0"/>
              </a:spcAft>
              <a:buFont typeface="Wingdings" pitchFamily="2" charset="2"/>
              <a:buChar char="Ø"/>
              <a:defRPr/>
            </a:pPr>
            <a:r>
              <a:rPr lang="en-US" sz="3100" dirty="0" smtClean="0"/>
              <a:t>crying and agitation may precipitate bleeding</a:t>
            </a:r>
            <a:endParaRPr lang="en-US" dirty="0" smtClean="0"/>
          </a:p>
          <a:p>
            <a:pPr eaLnBrk="1" hangingPunct="1">
              <a:defRPr/>
            </a:pPr>
            <a:r>
              <a:rPr lang="en-US" dirty="0" smtClean="0"/>
              <a:t>Opioids have the advantage of promoting a smoother emergence with less crying, which may reduce swelling and bleeding from the surgical site.</a:t>
            </a:r>
          </a:p>
          <a:p>
            <a:pPr eaLnBrk="1" fontAlgn="auto" hangingPunct="1">
              <a:spcAft>
                <a:spcPts val="0"/>
              </a:spcAft>
              <a:buFont typeface="Arial" pitchFamily="34" charset="0"/>
              <a:buChar char="•"/>
              <a:defRPr/>
            </a:pPr>
            <a:r>
              <a:rPr lang="en-US" b="1" dirty="0" smtClean="0"/>
              <a:t>Awake</a:t>
            </a:r>
            <a:r>
              <a:rPr lang="en-US" dirty="0" smtClean="0"/>
              <a:t> extubation </a:t>
            </a:r>
          </a:p>
          <a:p>
            <a:pPr eaLnBrk="1" fontAlgn="auto" hangingPunct="1">
              <a:spcAft>
                <a:spcPts val="0"/>
              </a:spcAft>
              <a:buFont typeface="Arial" pitchFamily="34" charset="0"/>
              <a:buChar char="•"/>
              <a:defRPr/>
            </a:pPr>
            <a:r>
              <a:rPr lang="en-US" b="1" dirty="0" smtClean="0"/>
              <a:t>Analgesia</a:t>
            </a:r>
            <a:r>
              <a:rPr lang="en-US" dirty="0" smtClean="0"/>
              <a:t>-opoid morphine 100-150ug/kg, fentanyl 2-4 ug/kg</a:t>
            </a:r>
          </a:p>
          <a:p>
            <a:pPr eaLnBrk="1" fontAlgn="auto" hangingPunct="1">
              <a:spcAft>
                <a:spcPts val="0"/>
              </a:spcAft>
              <a:buFont typeface="Arial" pitchFamily="34" charset="0"/>
              <a:buChar char="•"/>
              <a:defRPr/>
            </a:pPr>
            <a:r>
              <a:rPr lang="en-US" b="1" dirty="0" smtClean="0"/>
              <a:t>Infra orbital nerve block </a:t>
            </a:r>
            <a:r>
              <a:rPr lang="en-US" dirty="0" smtClean="0"/>
              <a:t>for cleft lip repair-terminal branch of trigeminal nerve, which supply sensory innervations to the skin and mucous membrane of  upper lip and lower eyelid</a:t>
            </a:r>
          </a:p>
        </p:txBody>
      </p:sp>
      <p:sp>
        <p:nvSpPr>
          <p:cNvPr id="2" name="Slide Number Placeholder 1"/>
          <p:cNvSpPr>
            <a:spLocks noGrp="1"/>
          </p:cNvSpPr>
          <p:nvPr>
            <p:ph type="sldNum" sz="quarter" idx="12"/>
          </p:nvPr>
        </p:nvSpPr>
        <p:spPr/>
        <p:txBody>
          <a:bodyPr/>
          <a:lstStyle/>
          <a:p>
            <a:pPr>
              <a:defRPr/>
            </a:pPr>
            <a:fld id="{AD0EB0CB-2540-463E-AD67-A0A10BA1A236}" type="slidenum">
              <a:rPr lang="en-US" smtClean="0">
                <a:solidFill>
                  <a:prstClr val="black">
                    <a:tint val="75000"/>
                  </a:prstClr>
                </a:solidFill>
              </a:rPr>
              <a:pPr>
                <a:defRPr/>
              </a:pPr>
              <a:t>295</a:t>
            </a:fld>
            <a:endParaRPr lang="en-US">
              <a:solidFill>
                <a:prstClr val="black">
                  <a:tint val="75000"/>
                </a:prstClr>
              </a:solidFill>
            </a:endParaRPr>
          </a:p>
        </p:txBody>
      </p:sp>
    </p:spTree>
    <p:extLst>
      <p:ext uri="{BB962C8B-B14F-4D97-AF65-F5344CB8AC3E}">
        <p14:creationId xmlns:p14="http://schemas.microsoft.com/office/powerpoint/2010/main" val="1408512803"/>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pPr eaLnBrk="1" hangingPunct="1"/>
            <a:r>
              <a:rPr lang="en-US" altLang="en-US" smtClean="0">
                <a:solidFill>
                  <a:srgbClr val="FF0000"/>
                </a:solidFill>
              </a:rPr>
              <a:t>Anesthesia management Cont,d</a:t>
            </a:r>
          </a:p>
        </p:txBody>
      </p:sp>
      <p:sp>
        <p:nvSpPr>
          <p:cNvPr id="106499" name="Content Placeholder 2"/>
          <p:cNvSpPr>
            <a:spLocks noGrp="1"/>
          </p:cNvSpPr>
          <p:nvPr>
            <p:ph idx="1"/>
          </p:nvPr>
        </p:nvSpPr>
        <p:spPr>
          <a:xfrm>
            <a:off x="304800" y="1600200"/>
            <a:ext cx="8610600" cy="4525963"/>
          </a:xfrm>
        </p:spPr>
        <p:txBody>
          <a:bodyPr/>
          <a:lstStyle/>
          <a:p>
            <a:pPr eaLnBrk="1" hangingPunct="1"/>
            <a:r>
              <a:rPr lang="en-US" altLang="en-US" sz="2800" smtClean="0"/>
              <a:t>Slightly with drown and 1-2ml of 0.5</a:t>
            </a:r>
            <a:r>
              <a:rPr lang="en-US" altLang="en-US" sz="2800" b="1" smtClean="0"/>
              <a:t>% bupivacaine and 1:200000 adrenaline is injected after negative aspiration rectally</a:t>
            </a:r>
          </a:p>
          <a:p>
            <a:pPr eaLnBrk="1" hangingPunct="1"/>
            <a:r>
              <a:rPr lang="en-US" altLang="en-US" sz="2800" smtClean="0"/>
              <a:t>NSAID eg diclofenac sodium 1mg/kg </a:t>
            </a:r>
          </a:p>
          <a:p>
            <a:pPr eaLnBrk="1" hangingPunct="1"/>
            <a:r>
              <a:rPr lang="en-US" altLang="en-US" sz="2800" smtClean="0"/>
              <a:t>Paracetamol 15mg/kg IV or 40mg/kg rectally</a:t>
            </a:r>
          </a:p>
        </p:txBody>
      </p:sp>
      <p:sp>
        <p:nvSpPr>
          <p:cNvPr id="2" name="Slide Number Placeholder 1"/>
          <p:cNvSpPr>
            <a:spLocks noGrp="1"/>
          </p:cNvSpPr>
          <p:nvPr>
            <p:ph type="sldNum" sz="quarter" idx="12"/>
          </p:nvPr>
        </p:nvSpPr>
        <p:spPr/>
        <p:txBody>
          <a:bodyPr/>
          <a:lstStyle/>
          <a:p>
            <a:pPr>
              <a:defRPr/>
            </a:pPr>
            <a:fld id="{4EC9D4F5-D340-41D9-9742-4F2AA7852C8F}" type="slidenum">
              <a:rPr lang="en-US" smtClean="0">
                <a:solidFill>
                  <a:prstClr val="black">
                    <a:tint val="75000"/>
                  </a:prstClr>
                </a:solidFill>
              </a:rPr>
              <a:pPr>
                <a:defRPr/>
              </a:pPr>
              <a:t>296</a:t>
            </a:fld>
            <a:endParaRPr lang="en-US">
              <a:solidFill>
                <a:prstClr val="black">
                  <a:tint val="75000"/>
                </a:prstClr>
              </a:solidFill>
            </a:endParaRPr>
          </a:p>
        </p:txBody>
      </p:sp>
    </p:spTree>
    <p:extLst>
      <p:ext uri="{BB962C8B-B14F-4D97-AF65-F5344CB8AC3E}">
        <p14:creationId xmlns:p14="http://schemas.microsoft.com/office/powerpoint/2010/main" val="1978260150"/>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pPr eaLnBrk="1" hangingPunct="1"/>
            <a:r>
              <a:rPr lang="en-US" altLang="en-US" smtClean="0">
                <a:solidFill>
                  <a:srgbClr val="FF0000"/>
                </a:solidFill>
              </a:rPr>
              <a:t>Post Operative Considerations</a:t>
            </a:r>
          </a:p>
        </p:txBody>
      </p:sp>
      <p:sp>
        <p:nvSpPr>
          <p:cNvPr id="107523" name="Content Placeholder 2"/>
          <p:cNvSpPr>
            <a:spLocks noGrp="1"/>
          </p:cNvSpPr>
          <p:nvPr>
            <p:ph idx="1"/>
          </p:nvPr>
        </p:nvSpPr>
        <p:spPr>
          <a:xfrm>
            <a:off x="228600" y="1371600"/>
            <a:ext cx="8686800" cy="5257800"/>
          </a:xfrm>
        </p:spPr>
        <p:txBody>
          <a:bodyPr/>
          <a:lstStyle/>
          <a:p>
            <a:pPr eaLnBrk="1" hangingPunct="1"/>
            <a:r>
              <a:rPr lang="en-US" altLang="en-US" sz="2800" smtClean="0"/>
              <a:t>Pulsoximetry with out supplementing oxygen to detect airway obstruction</a:t>
            </a:r>
          </a:p>
          <a:p>
            <a:pPr eaLnBrk="1" hangingPunct="1"/>
            <a:r>
              <a:rPr lang="en-US" altLang="en-US" sz="2800" smtClean="0"/>
              <a:t>Analgesics as required or a combination of paracetamol and NSAID (&gt;6months old)</a:t>
            </a:r>
          </a:p>
          <a:p>
            <a:pPr eaLnBrk="1" hangingPunct="1"/>
            <a:r>
              <a:rPr lang="en-US" altLang="en-US" sz="2800" smtClean="0"/>
              <a:t>Routine monitoring including fluid requiring</a:t>
            </a:r>
          </a:p>
          <a:p>
            <a:pPr eaLnBrk="1" hangingPunct="1"/>
            <a:r>
              <a:rPr lang="en-US" altLang="en-US" sz="2800" smtClean="0"/>
              <a:t>Patient with congenital abnormality  may need ICU admission with endotracheal tube for </a:t>
            </a:r>
            <a:r>
              <a:rPr lang="en-US" altLang="en-US" sz="2800" b="1" smtClean="0"/>
              <a:t>24-48hrs</a:t>
            </a:r>
          </a:p>
          <a:p>
            <a:pPr eaLnBrk="1" hangingPunct="1"/>
            <a:r>
              <a:rPr lang="en-US" altLang="en-US" sz="2800" smtClean="0"/>
              <a:t>Monitor airway for obstruction with </a:t>
            </a:r>
            <a:r>
              <a:rPr lang="en-US" altLang="en-US" sz="2800" b="1" smtClean="0"/>
              <a:t>vomits or blood</a:t>
            </a:r>
          </a:p>
        </p:txBody>
      </p:sp>
      <p:sp>
        <p:nvSpPr>
          <p:cNvPr id="2" name="Slide Number Placeholder 1"/>
          <p:cNvSpPr>
            <a:spLocks noGrp="1"/>
          </p:cNvSpPr>
          <p:nvPr>
            <p:ph type="sldNum" sz="quarter" idx="12"/>
          </p:nvPr>
        </p:nvSpPr>
        <p:spPr/>
        <p:txBody>
          <a:bodyPr/>
          <a:lstStyle/>
          <a:p>
            <a:pPr>
              <a:defRPr/>
            </a:pPr>
            <a:fld id="{77CDE799-9FC0-4953-BDFB-781ABAEC3287}" type="slidenum">
              <a:rPr lang="en-US" smtClean="0">
                <a:solidFill>
                  <a:prstClr val="black">
                    <a:tint val="75000"/>
                  </a:prstClr>
                </a:solidFill>
              </a:rPr>
              <a:pPr>
                <a:defRPr/>
              </a:pPr>
              <a:t>297</a:t>
            </a:fld>
            <a:endParaRPr lang="en-US">
              <a:solidFill>
                <a:prstClr val="black">
                  <a:tint val="75000"/>
                </a:prstClr>
              </a:solidFill>
            </a:endParaRPr>
          </a:p>
        </p:txBody>
      </p:sp>
    </p:spTree>
    <p:extLst>
      <p:ext uri="{BB962C8B-B14F-4D97-AF65-F5344CB8AC3E}">
        <p14:creationId xmlns:p14="http://schemas.microsoft.com/office/powerpoint/2010/main" val="1655600825"/>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457200" y="274638"/>
            <a:ext cx="8229600" cy="1173162"/>
          </a:xfrm>
        </p:spPr>
        <p:txBody>
          <a:bodyPr/>
          <a:lstStyle/>
          <a:p>
            <a:pPr eaLnBrk="1" hangingPunct="1"/>
            <a:r>
              <a:rPr lang="en-US" altLang="en-US" smtClean="0">
                <a:solidFill>
                  <a:srgbClr val="FF0000"/>
                </a:solidFill>
              </a:rPr>
              <a:t>Post operative Considerations Cont,d</a:t>
            </a:r>
          </a:p>
        </p:txBody>
      </p:sp>
      <p:sp>
        <p:nvSpPr>
          <p:cNvPr id="108547" name="Content Placeholder 2"/>
          <p:cNvSpPr>
            <a:spLocks noGrp="1"/>
          </p:cNvSpPr>
          <p:nvPr>
            <p:ph idx="1"/>
          </p:nvPr>
        </p:nvSpPr>
        <p:spPr>
          <a:xfrm>
            <a:off x="457200" y="1676400"/>
            <a:ext cx="8229600" cy="4449763"/>
          </a:xfrm>
        </p:spPr>
        <p:txBody>
          <a:bodyPr/>
          <a:lstStyle/>
          <a:p>
            <a:pPr eaLnBrk="1" hangingPunct="1"/>
            <a:r>
              <a:rPr lang="en-US" altLang="en-US" sz="2800" smtClean="0"/>
              <a:t>Throat packs should be removed at the end of the operation and the oropharynx inspected for blood clots and to check homeostasis</a:t>
            </a:r>
          </a:p>
          <a:p>
            <a:pPr eaLnBrk="1" hangingPunct="1"/>
            <a:r>
              <a:rPr lang="en-US" altLang="en-US" sz="2800" b="1" smtClean="0"/>
              <a:t>Complications</a:t>
            </a:r>
            <a:r>
              <a:rPr lang="en-US" altLang="en-US" sz="2800" smtClean="0"/>
              <a:t> </a:t>
            </a:r>
          </a:p>
          <a:p>
            <a:pPr eaLnBrk="1" hangingPunct="1">
              <a:buFont typeface="Courier New" pitchFamily="49" charset="0"/>
              <a:buChar char="o"/>
            </a:pPr>
            <a:r>
              <a:rPr lang="en-US" altLang="en-US" sz="2800" smtClean="0">
                <a:solidFill>
                  <a:srgbClr val="FF0000"/>
                </a:solidFill>
              </a:rPr>
              <a:t>Hemorrhage </a:t>
            </a:r>
          </a:p>
          <a:p>
            <a:pPr eaLnBrk="1" hangingPunct="1">
              <a:buFont typeface="Courier New" pitchFamily="49" charset="0"/>
              <a:buChar char="o"/>
            </a:pPr>
            <a:r>
              <a:rPr lang="en-US" altLang="en-US" sz="2800" smtClean="0">
                <a:solidFill>
                  <a:srgbClr val="FF0000"/>
                </a:solidFill>
              </a:rPr>
              <a:t>Upper Airway obstruction</a:t>
            </a:r>
          </a:p>
          <a:p>
            <a:pPr eaLnBrk="1" hangingPunct="1">
              <a:buFont typeface="Courier New" pitchFamily="49" charset="0"/>
              <a:buChar char="o"/>
            </a:pPr>
            <a:r>
              <a:rPr lang="en-US" altLang="en-US" sz="2800" smtClean="0">
                <a:solidFill>
                  <a:srgbClr val="FF0000"/>
                </a:solidFill>
              </a:rPr>
              <a:t>hypoxia</a:t>
            </a:r>
          </a:p>
          <a:p>
            <a:pPr eaLnBrk="1" hangingPunct="1"/>
            <a:endParaRPr lang="en-US" altLang="en-US" sz="2800" smtClean="0"/>
          </a:p>
        </p:txBody>
      </p:sp>
      <p:sp>
        <p:nvSpPr>
          <p:cNvPr id="2" name="Slide Number Placeholder 1"/>
          <p:cNvSpPr>
            <a:spLocks noGrp="1"/>
          </p:cNvSpPr>
          <p:nvPr>
            <p:ph type="sldNum" sz="quarter" idx="12"/>
          </p:nvPr>
        </p:nvSpPr>
        <p:spPr/>
        <p:txBody>
          <a:bodyPr/>
          <a:lstStyle/>
          <a:p>
            <a:pPr>
              <a:defRPr/>
            </a:pPr>
            <a:fld id="{B09C84F0-17D5-4054-A7A4-0D217199CCC9}" type="slidenum">
              <a:rPr lang="en-US" smtClean="0">
                <a:solidFill>
                  <a:prstClr val="black">
                    <a:tint val="75000"/>
                  </a:prstClr>
                </a:solidFill>
              </a:rPr>
              <a:pPr>
                <a:defRPr/>
              </a:pPr>
              <a:t>298</a:t>
            </a:fld>
            <a:endParaRPr lang="en-US">
              <a:solidFill>
                <a:prstClr val="black">
                  <a:tint val="75000"/>
                </a:prstClr>
              </a:solidFill>
            </a:endParaRPr>
          </a:p>
        </p:txBody>
      </p:sp>
    </p:spTree>
    <p:extLst>
      <p:ext uri="{BB962C8B-B14F-4D97-AF65-F5344CB8AC3E}">
        <p14:creationId xmlns:p14="http://schemas.microsoft.com/office/powerpoint/2010/main" val="2863390583"/>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rgbClr val="FF0000"/>
                </a:solidFill>
              </a:rPr>
              <a:t>4.Nasal Surgery</a:t>
            </a:r>
            <a:endParaRPr lang="en-US" i="1" dirty="0">
              <a:solidFill>
                <a:srgbClr val="FF0000"/>
              </a:solidFill>
            </a:endParaRPr>
          </a:p>
        </p:txBody>
      </p:sp>
      <p:sp>
        <p:nvSpPr>
          <p:cNvPr id="3" name="Content Placeholder 2"/>
          <p:cNvSpPr>
            <a:spLocks noGrp="1"/>
          </p:cNvSpPr>
          <p:nvPr>
            <p:ph idx="1"/>
          </p:nvPr>
        </p:nvSpPr>
        <p:spPr/>
        <p:txBody>
          <a:bodyPr/>
          <a:lstStyle/>
          <a:p>
            <a:r>
              <a:rPr lang="en-US" dirty="0" smtClean="0">
                <a:solidFill>
                  <a:srgbClr val="FF0000"/>
                </a:solidFill>
              </a:rPr>
              <a:t>Common nasal and sinus surgeries include</a:t>
            </a:r>
            <a:r>
              <a:rPr lang="en-US" dirty="0" smtClean="0"/>
              <a:t>: </a:t>
            </a:r>
          </a:p>
          <a:p>
            <a:pPr>
              <a:buFont typeface="Wingdings" pitchFamily="2" charset="2"/>
              <a:buChar char="ü"/>
            </a:pPr>
            <a:r>
              <a:rPr lang="en-US" dirty="0" smtClean="0"/>
              <a:t>polypectomy,</a:t>
            </a:r>
          </a:p>
          <a:p>
            <a:pPr>
              <a:buFont typeface="Wingdings" pitchFamily="2" charset="2"/>
              <a:buChar char="ü"/>
            </a:pPr>
            <a:r>
              <a:rPr lang="en-US" dirty="0" smtClean="0"/>
              <a:t>endoscopic sinus surgery</a:t>
            </a:r>
          </a:p>
          <a:p>
            <a:pPr>
              <a:buFont typeface="Wingdings" pitchFamily="2" charset="2"/>
              <a:buChar char="ü"/>
            </a:pPr>
            <a:r>
              <a:rPr lang="en-US" dirty="0" smtClean="0"/>
              <a:t>maxillary sinusotomy</a:t>
            </a:r>
          </a:p>
          <a:p>
            <a:pPr>
              <a:buFont typeface="Wingdings" pitchFamily="2" charset="2"/>
              <a:buChar char="ü"/>
            </a:pPr>
            <a:r>
              <a:rPr lang="en-US" dirty="0" smtClean="0"/>
              <a:t>rhinoplasty, and</a:t>
            </a:r>
          </a:p>
          <a:p>
            <a:pPr>
              <a:buFont typeface="Wingdings" pitchFamily="2" charset="2"/>
              <a:buChar char="ü"/>
            </a:pPr>
            <a:r>
              <a:rPr lang="en-US" dirty="0" smtClean="0"/>
              <a:t>septoplasty.</a:t>
            </a:r>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299</a:t>
            </a:fld>
            <a:endParaRPr lang="en-US">
              <a:solidFill>
                <a:prstClr val="black">
                  <a:tint val="75000"/>
                </a:prstClr>
              </a:solidFill>
            </a:endParaRPr>
          </a:p>
        </p:txBody>
      </p:sp>
    </p:spTree>
    <p:extLst>
      <p:ext uri="{BB962C8B-B14F-4D97-AF65-F5344CB8AC3E}">
        <p14:creationId xmlns:p14="http://schemas.microsoft.com/office/powerpoint/2010/main" val="3990847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n-lt"/>
              </a:rPr>
              <a:t>Unique Challenges</a:t>
            </a:r>
            <a:br>
              <a:rPr lang="en-US" dirty="0">
                <a:latin typeface="+mn-lt"/>
              </a:rPr>
            </a:br>
            <a:endParaRPr lang="en-US" dirty="0">
              <a:latin typeface="+mn-lt"/>
            </a:endParaRPr>
          </a:p>
        </p:txBody>
      </p:sp>
      <p:sp>
        <p:nvSpPr>
          <p:cNvPr id="3" name="Content Placeholder 2"/>
          <p:cNvSpPr>
            <a:spLocks noGrp="1"/>
          </p:cNvSpPr>
          <p:nvPr>
            <p:ph idx="1"/>
          </p:nvPr>
        </p:nvSpPr>
        <p:spPr/>
        <p:txBody>
          <a:bodyPr>
            <a:normAutofit/>
          </a:bodyPr>
          <a:lstStyle/>
          <a:p>
            <a:r>
              <a:rPr lang="en-US" sz="3200" dirty="0" smtClean="0"/>
              <a:t>Inflammatory </a:t>
            </a:r>
            <a:r>
              <a:rPr lang="en-US" sz="3200" dirty="0"/>
              <a:t>lesions of upper respiratory tract </a:t>
            </a:r>
            <a:r>
              <a:rPr lang="en-US" sz="3200" dirty="0" smtClean="0"/>
              <a:t> </a:t>
            </a:r>
            <a:r>
              <a:rPr lang="en-US" sz="3200" dirty="0"/>
              <a:t>(Difficult </a:t>
            </a:r>
            <a:r>
              <a:rPr lang="en-US" sz="3200" dirty="0" smtClean="0"/>
              <a:t>  </a:t>
            </a:r>
            <a:r>
              <a:rPr lang="en-US" sz="3200" dirty="0"/>
              <a:t>Airway</a:t>
            </a:r>
            <a:r>
              <a:rPr lang="en-US" sz="3200" dirty="0" smtClean="0"/>
              <a:t>)</a:t>
            </a:r>
          </a:p>
          <a:p>
            <a:r>
              <a:rPr lang="en-US" sz="3200" dirty="0" smtClean="0"/>
              <a:t> </a:t>
            </a:r>
            <a:r>
              <a:rPr lang="en-US" sz="3200" dirty="0"/>
              <a:t>Use of laser technology (airway fire</a:t>
            </a:r>
            <a:r>
              <a:rPr lang="en-US" sz="3200" dirty="0" smtClean="0"/>
              <a:t>)</a:t>
            </a:r>
          </a:p>
          <a:p>
            <a:r>
              <a:rPr lang="en-US" sz="3200" dirty="0" smtClean="0"/>
              <a:t> </a:t>
            </a:r>
            <a:r>
              <a:rPr lang="en-US" sz="3200" dirty="0"/>
              <a:t>Use of microscope (middle ear operation (Induced Hypo tension) ↓ bleeding, ↓ </a:t>
            </a:r>
            <a:r>
              <a:rPr lang="en-US" sz="3200" dirty="0" smtClean="0"/>
              <a:t>disturbance)</a:t>
            </a:r>
          </a:p>
          <a:p>
            <a:r>
              <a:rPr lang="en-US" sz="3200" dirty="0" smtClean="0"/>
              <a:t>Congenital </a:t>
            </a:r>
            <a:r>
              <a:rPr lang="en-US" sz="3200" dirty="0"/>
              <a:t>Anomalies (cardiac problems</a:t>
            </a:r>
            <a:r>
              <a:rPr lang="en-US" sz="3200" dirty="0" smtClean="0"/>
              <a:t>)</a:t>
            </a:r>
          </a:p>
        </p:txBody>
      </p:sp>
    </p:spTree>
    <p:extLst>
      <p:ext uri="{BB962C8B-B14F-4D97-AF65-F5344CB8AC3E}">
        <p14:creationId xmlns:p14="http://schemas.microsoft.com/office/powerpoint/2010/main" val="553733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Postoperative</a:t>
            </a:r>
            <a:endParaRPr lang="en-US" dirty="0"/>
          </a:p>
        </p:txBody>
      </p:sp>
      <p:sp>
        <p:nvSpPr>
          <p:cNvPr id="3" name="Content Placeholder 2"/>
          <p:cNvSpPr>
            <a:spLocks noGrp="1"/>
          </p:cNvSpPr>
          <p:nvPr>
            <p:ph idx="1"/>
          </p:nvPr>
        </p:nvSpPr>
        <p:spPr/>
        <p:txBody>
          <a:bodyPr>
            <a:normAutofit/>
          </a:bodyPr>
          <a:lstStyle/>
          <a:p>
            <a:r>
              <a:rPr lang="en-US" sz="2800" dirty="0" smtClean="0"/>
              <a:t>Left </a:t>
            </a:r>
            <a:r>
              <a:rPr lang="en-US" sz="2800" dirty="0"/>
              <a:t>lateral/head down with oral airway in place until airway reflexes return.</a:t>
            </a:r>
          </a:p>
          <a:p>
            <a:r>
              <a:rPr lang="en-US" sz="2800" dirty="0"/>
              <a:t>Analgesia continued </a:t>
            </a:r>
            <a:r>
              <a:rPr lang="en-US" sz="2800" dirty="0" err="1"/>
              <a:t>prn</a:t>
            </a:r>
            <a:r>
              <a:rPr lang="en-US" sz="2800" dirty="0"/>
              <a:t>.</a:t>
            </a:r>
          </a:p>
          <a:p>
            <a:r>
              <a:rPr lang="en-US" sz="2800" dirty="0"/>
              <a:t>Sit up as soon as awake to reduce bleeding.</a:t>
            </a:r>
          </a:p>
          <a:p>
            <a:r>
              <a:rPr lang="en-US" sz="2800" dirty="0"/>
              <a:t>Leave IV cannula in overnight, as bleeding can occur postoperatively.</a:t>
            </a:r>
          </a:p>
          <a:p>
            <a:endParaRPr lang="en-US" sz="2800" dirty="0"/>
          </a:p>
        </p:txBody>
      </p:sp>
    </p:spTree>
    <p:extLst>
      <p:ext uri="{BB962C8B-B14F-4D97-AF65-F5344CB8AC3E}">
        <p14:creationId xmlns:p14="http://schemas.microsoft.com/office/powerpoint/2010/main" val="4056488882"/>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dirty="0" smtClean="0"/>
              <a:t/>
            </a:r>
            <a:br>
              <a:rPr lang="en-US" dirty="0" smtClean="0"/>
            </a:br>
            <a:r>
              <a:rPr lang="en-US" b="1" dirty="0" smtClean="0">
                <a:solidFill>
                  <a:srgbClr val="FF0000"/>
                </a:solidFill>
              </a:rPr>
              <a:t>Nasal Surgery</a:t>
            </a:r>
            <a:r>
              <a:rPr lang="en-US" dirty="0" smtClean="0">
                <a:solidFill>
                  <a:srgbClr val="FF0000"/>
                </a:solidFill>
              </a:rPr>
              <a:t/>
            </a:r>
            <a:br>
              <a:rPr lang="en-US" dirty="0" smtClean="0">
                <a:solidFill>
                  <a:srgbClr val="FF0000"/>
                </a:solidFill>
              </a:rPr>
            </a:br>
            <a:endParaRPr lang="en-US" dirty="0">
              <a:solidFill>
                <a:srgbClr val="FF0000"/>
              </a:solidFill>
            </a:endParaRPr>
          </a:p>
        </p:txBody>
      </p:sp>
      <p:sp>
        <p:nvSpPr>
          <p:cNvPr id="3" name="Content Placeholder 2"/>
          <p:cNvSpPr>
            <a:spLocks noGrp="1"/>
          </p:cNvSpPr>
          <p:nvPr>
            <p:ph idx="1"/>
          </p:nvPr>
        </p:nvSpPr>
        <p:spPr>
          <a:xfrm>
            <a:off x="457200" y="1143000"/>
            <a:ext cx="8229600" cy="4983163"/>
          </a:xfrm>
        </p:spPr>
        <p:txBody>
          <a:bodyPr>
            <a:normAutofit fontScale="92500" lnSpcReduction="10000"/>
          </a:bodyPr>
          <a:lstStyle/>
          <a:p>
            <a:pPr algn="ctr">
              <a:buNone/>
            </a:pPr>
            <a:r>
              <a:rPr lang="en-US" sz="3600" b="1" dirty="0" smtClean="0"/>
              <a:t>Introduction</a:t>
            </a:r>
          </a:p>
          <a:p>
            <a:r>
              <a:rPr lang="en-US" dirty="0" smtClean="0"/>
              <a:t>Nasal surgery may be successfully accomplished under either </a:t>
            </a:r>
            <a:r>
              <a:rPr lang="en-US" dirty="0" smtClean="0">
                <a:solidFill>
                  <a:srgbClr val="FF0000"/>
                </a:solidFill>
              </a:rPr>
              <a:t>general anesthesia or conscious sedation. </a:t>
            </a:r>
          </a:p>
          <a:p>
            <a:r>
              <a:rPr lang="en-US" dirty="0" smtClean="0"/>
              <a:t>Whichever method is selected, profound </a:t>
            </a:r>
            <a:r>
              <a:rPr lang="en-US" b="1" dirty="0" smtClean="0"/>
              <a:t>vasoconstriction</a:t>
            </a:r>
            <a:r>
              <a:rPr lang="en-US" dirty="0" smtClean="0"/>
              <a:t> is required</a:t>
            </a:r>
          </a:p>
          <a:p>
            <a:r>
              <a:rPr lang="en-US" dirty="0" smtClean="0">
                <a:solidFill>
                  <a:srgbClr val="FF0000"/>
                </a:solidFill>
              </a:rPr>
              <a:t>Cocaine packs,</a:t>
            </a:r>
            <a:r>
              <a:rPr lang="en-US" dirty="0" smtClean="0"/>
              <a:t> </a:t>
            </a:r>
          </a:p>
          <a:p>
            <a:r>
              <a:rPr lang="en-US" dirty="0" smtClean="0"/>
              <a:t>local anesthetics, and </a:t>
            </a:r>
          </a:p>
          <a:p>
            <a:r>
              <a:rPr lang="en-US" dirty="0" smtClean="0"/>
              <a:t>epinephrine infiltration are often used </a:t>
            </a:r>
            <a:r>
              <a:rPr lang="en-US" dirty="0" smtClean="0">
                <a:solidFill>
                  <a:srgbClr val="FF0000"/>
                </a:solidFill>
              </a:rPr>
              <a:t>simultaneously.</a:t>
            </a:r>
          </a:p>
          <a:p>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300</a:t>
            </a:fld>
            <a:endParaRPr lang="en-US">
              <a:solidFill>
                <a:prstClr val="black">
                  <a:tint val="75000"/>
                </a:prstClr>
              </a:solidFill>
            </a:endParaRPr>
          </a:p>
        </p:txBody>
      </p:sp>
    </p:spTree>
    <p:extLst>
      <p:ext uri="{BB962C8B-B14F-4D97-AF65-F5344CB8AC3E}">
        <p14:creationId xmlns:p14="http://schemas.microsoft.com/office/powerpoint/2010/main" val="1099573330"/>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Introduction</a:t>
            </a:r>
            <a:br>
              <a:rPr lang="en-US" b="1" dirty="0" smtClean="0">
                <a:solidFill>
                  <a:srgbClr val="FF0000"/>
                </a:solidFill>
              </a:rPr>
            </a:br>
            <a:r>
              <a:rPr lang="en-US" b="1" dirty="0" smtClean="0">
                <a:solidFill>
                  <a:srgbClr val="FF0000"/>
                </a:solidFill>
              </a:rPr>
              <a:t>Cont,d</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The simultaneous use of these medications causes cumulative and often dangerous side effects</a:t>
            </a:r>
          </a:p>
          <a:p>
            <a:r>
              <a:rPr lang="en-US" dirty="0" smtClean="0"/>
              <a:t>All three of these agents can cause:</a:t>
            </a:r>
          </a:p>
          <a:p>
            <a:pPr lvl="1"/>
            <a:r>
              <a:rPr lang="en-US" sz="3200" dirty="0" smtClean="0">
                <a:solidFill>
                  <a:srgbClr val="FF0000"/>
                </a:solidFill>
              </a:rPr>
              <a:t>cardiac irritability,</a:t>
            </a:r>
          </a:p>
          <a:p>
            <a:pPr lvl="1"/>
            <a:r>
              <a:rPr lang="en-US" sz="3200" dirty="0" smtClean="0">
                <a:solidFill>
                  <a:srgbClr val="FF0000"/>
                </a:solidFill>
              </a:rPr>
              <a:t>epinephrine and cocaine are known to produce varying degrees of </a:t>
            </a:r>
            <a:r>
              <a:rPr lang="en-US" sz="3200" b="1" dirty="0" smtClean="0">
                <a:solidFill>
                  <a:srgbClr val="FF0000"/>
                </a:solidFill>
              </a:rPr>
              <a:t>hypertension </a:t>
            </a:r>
          </a:p>
          <a:p>
            <a:r>
              <a:rPr lang="en-US" dirty="0" smtClean="0"/>
              <a:t>Young, healthy patients may be able to tolerate these effects</a:t>
            </a:r>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301</a:t>
            </a:fld>
            <a:endParaRPr lang="en-US">
              <a:solidFill>
                <a:prstClr val="black">
                  <a:tint val="75000"/>
                </a:prstClr>
              </a:solidFill>
            </a:endParaRPr>
          </a:p>
        </p:txBody>
      </p:sp>
    </p:spTree>
    <p:extLst>
      <p:ext uri="{BB962C8B-B14F-4D97-AF65-F5344CB8AC3E}">
        <p14:creationId xmlns:p14="http://schemas.microsoft.com/office/powerpoint/2010/main" val="467663301"/>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Introduction</a:t>
            </a:r>
            <a:br>
              <a:rPr lang="en-US" b="1" dirty="0" smtClean="0">
                <a:solidFill>
                  <a:srgbClr val="FF0000"/>
                </a:solidFill>
              </a:rPr>
            </a:br>
            <a:r>
              <a:rPr lang="en-US" b="1" dirty="0" smtClean="0">
                <a:solidFill>
                  <a:srgbClr val="FF0000"/>
                </a:solidFill>
              </a:rPr>
              <a:t>Cont,d</a:t>
            </a:r>
            <a:endParaRPr lang="en-US" dirty="0">
              <a:solidFill>
                <a:srgbClr val="FF0000"/>
              </a:solidFill>
            </a:endParaRPr>
          </a:p>
        </p:txBody>
      </p:sp>
      <p:sp>
        <p:nvSpPr>
          <p:cNvPr id="3" name="Content Placeholder 2"/>
          <p:cNvSpPr>
            <a:spLocks noGrp="1"/>
          </p:cNvSpPr>
          <p:nvPr>
            <p:ph idx="1"/>
          </p:nvPr>
        </p:nvSpPr>
        <p:spPr/>
        <p:txBody>
          <a:bodyPr>
            <a:normAutofit fontScale="92500"/>
          </a:bodyPr>
          <a:lstStyle/>
          <a:p>
            <a:r>
              <a:rPr lang="en-US" dirty="0" smtClean="0"/>
              <a:t>In </a:t>
            </a:r>
            <a:r>
              <a:rPr lang="en-US" b="1" dirty="0" smtClean="0"/>
              <a:t>older</a:t>
            </a:r>
            <a:r>
              <a:rPr lang="en-US" dirty="0" smtClean="0"/>
              <a:t> or </a:t>
            </a:r>
            <a:r>
              <a:rPr lang="en-US" b="1" dirty="0" smtClean="0"/>
              <a:t>cardiovascular compromise </a:t>
            </a:r>
            <a:r>
              <a:rPr lang="en-US" dirty="0" smtClean="0"/>
              <a:t>patient: </a:t>
            </a:r>
          </a:p>
          <a:p>
            <a:pPr>
              <a:buFont typeface="Wingdings" pitchFamily="2" charset="2"/>
              <a:buChar char="Ø"/>
            </a:pPr>
            <a:r>
              <a:rPr lang="en-US" dirty="0" smtClean="0"/>
              <a:t>slow, sequential administration of these medications guided by </a:t>
            </a:r>
          </a:p>
          <a:p>
            <a:pPr>
              <a:buFont typeface="Courier New" pitchFamily="49" charset="0"/>
              <a:buChar char="o"/>
            </a:pPr>
            <a:r>
              <a:rPr lang="en-US" dirty="0" smtClean="0"/>
              <a:t>heart rate, cardiac rhythm, and blood pressure monitoring</a:t>
            </a:r>
          </a:p>
          <a:p>
            <a:r>
              <a:rPr lang="en-US" dirty="0" smtClean="0"/>
              <a:t>Inhalation administration??</a:t>
            </a:r>
          </a:p>
          <a:p>
            <a:r>
              <a:rPr lang="en-US" dirty="0" smtClean="0"/>
              <a:t>Moderate hypotension and</a:t>
            </a:r>
          </a:p>
          <a:p>
            <a:r>
              <a:rPr lang="en-US" dirty="0" smtClean="0"/>
              <a:t> head elevation may applied to </a:t>
            </a:r>
            <a:r>
              <a:rPr lang="en-US" dirty="0" smtClean="0">
                <a:solidFill>
                  <a:srgbClr val="FF0000"/>
                </a:solidFill>
              </a:rPr>
              <a:t>decrease bleeding</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302</a:t>
            </a:fld>
            <a:endParaRPr lang="en-US">
              <a:solidFill>
                <a:prstClr val="black">
                  <a:tint val="75000"/>
                </a:prstClr>
              </a:solidFill>
            </a:endParaRPr>
          </a:p>
        </p:txBody>
      </p:sp>
    </p:spTree>
    <p:extLst>
      <p:ext uri="{BB962C8B-B14F-4D97-AF65-F5344CB8AC3E}">
        <p14:creationId xmlns:p14="http://schemas.microsoft.com/office/powerpoint/2010/main" val="2275672186"/>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solidFill>
                  <a:srgbClr val="FF0000"/>
                </a:solidFill>
              </a:rPr>
              <a:t>Anesthesia for Maxillofacial reconstructive surgery</a:t>
            </a:r>
            <a:endParaRPr lang="en-US" sz="3600" b="1" dirty="0">
              <a:solidFill>
                <a:srgbClr val="FF0000"/>
              </a:solidFill>
            </a:endParaRPr>
          </a:p>
        </p:txBody>
      </p:sp>
      <p:sp>
        <p:nvSpPr>
          <p:cNvPr id="3" name="Content Placeholder 2"/>
          <p:cNvSpPr>
            <a:spLocks noGrp="1"/>
          </p:cNvSpPr>
          <p:nvPr>
            <p:ph idx="1"/>
          </p:nvPr>
        </p:nvSpPr>
        <p:spPr/>
        <p:txBody>
          <a:bodyPr>
            <a:normAutofit/>
          </a:bodyPr>
          <a:lstStyle/>
          <a:p>
            <a:r>
              <a:rPr lang="en-US" dirty="0" smtClean="0">
                <a:latin typeface="Times New Roman" pitchFamily="18" charset="0"/>
                <a:ea typeface="Verdana" pitchFamily="34" charset="0"/>
                <a:cs typeface="Times New Roman" pitchFamily="18" charset="0"/>
              </a:rPr>
              <a:t>Maxillofacial reconstruction is often required to correct: </a:t>
            </a:r>
          </a:p>
          <a:p>
            <a:pPr lvl="1"/>
            <a:r>
              <a:rPr lang="en-US" sz="3200" dirty="0" smtClean="0">
                <a:latin typeface="Times New Roman" pitchFamily="18" charset="0"/>
                <a:ea typeface="Verdana" pitchFamily="34" charset="0"/>
                <a:cs typeface="Times New Roman" pitchFamily="18" charset="0"/>
              </a:rPr>
              <a:t>The effects of </a:t>
            </a:r>
            <a:r>
              <a:rPr lang="en-US" sz="3200" dirty="0" smtClean="0">
                <a:solidFill>
                  <a:srgbClr val="FF0000"/>
                </a:solidFill>
                <a:latin typeface="Times New Roman" pitchFamily="18" charset="0"/>
                <a:ea typeface="Verdana" pitchFamily="34" charset="0"/>
                <a:cs typeface="Times New Roman" pitchFamily="18" charset="0"/>
              </a:rPr>
              <a:t>trauma</a:t>
            </a:r>
            <a:r>
              <a:rPr lang="en-US" sz="3200" dirty="0" smtClean="0">
                <a:latin typeface="Times New Roman" pitchFamily="18" charset="0"/>
                <a:ea typeface="Verdana" pitchFamily="34" charset="0"/>
                <a:cs typeface="Times New Roman" pitchFamily="18" charset="0"/>
              </a:rPr>
              <a:t> (Le Fort fracture) </a:t>
            </a:r>
          </a:p>
          <a:p>
            <a:pPr lvl="1"/>
            <a:r>
              <a:rPr lang="en-US" sz="3200" dirty="0" smtClean="0">
                <a:latin typeface="Times New Roman" pitchFamily="18" charset="0"/>
                <a:ea typeface="Verdana" pitchFamily="34" charset="0"/>
                <a:cs typeface="Times New Roman" pitchFamily="18" charset="0"/>
              </a:rPr>
              <a:t>Developmental </a:t>
            </a:r>
            <a:r>
              <a:rPr lang="en-US" sz="3200" dirty="0" smtClean="0">
                <a:solidFill>
                  <a:srgbClr val="FF0000"/>
                </a:solidFill>
                <a:latin typeface="Times New Roman" pitchFamily="18" charset="0"/>
                <a:ea typeface="Verdana" pitchFamily="34" charset="0"/>
                <a:cs typeface="Times New Roman" pitchFamily="18" charset="0"/>
              </a:rPr>
              <a:t>malformations</a:t>
            </a:r>
          </a:p>
          <a:p>
            <a:pPr lvl="1"/>
            <a:r>
              <a:rPr lang="en-US" sz="3200" dirty="0" smtClean="0">
                <a:latin typeface="Times New Roman" pitchFamily="18" charset="0"/>
                <a:ea typeface="Verdana" pitchFamily="34" charset="0"/>
                <a:cs typeface="Times New Roman" pitchFamily="18" charset="0"/>
              </a:rPr>
              <a:t>For </a:t>
            </a:r>
            <a:r>
              <a:rPr lang="en-US" sz="3200" dirty="0" smtClean="0">
                <a:solidFill>
                  <a:srgbClr val="FF0000"/>
                </a:solidFill>
                <a:latin typeface="Times New Roman" pitchFamily="18" charset="0"/>
                <a:ea typeface="Verdana" pitchFamily="34" charset="0"/>
                <a:cs typeface="Times New Roman" pitchFamily="18" charset="0"/>
              </a:rPr>
              <a:t>radical cancer </a:t>
            </a:r>
            <a:r>
              <a:rPr lang="en-US" sz="3200" dirty="0" smtClean="0">
                <a:latin typeface="Times New Roman" pitchFamily="18" charset="0"/>
                <a:ea typeface="Verdana" pitchFamily="34" charset="0"/>
                <a:cs typeface="Times New Roman" pitchFamily="18" charset="0"/>
              </a:rPr>
              <a:t>surgery ( maxillectomy or mandibulectomy)</a:t>
            </a:r>
            <a:endParaRPr lang="en-US" sz="3200" dirty="0">
              <a:latin typeface="Times New Roman" pitchFamily="18" charset="0"/>
              <a:ea typeface="Verdana" pitchFamily="34" charset="0"/>
              <a:cs typeface="Times New Roman" pitchFamily="18" charset="0"/>
            </a:endParaRP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303</a:t>
            </a:fld>
            <a:endParaRPr lang="en-US">
              <a:solidFill>
                <a:prstClr val="black">
                  <a:tint val="75000"/>
                </a:prstClr>
              </a:solidFill>
            </a:endParaRPr>
          </a:p>
        </p:txBody>
      </p:sp>
    </p:spTree>
    <p:extLst>
      <p:ext uri="{BB962C8B-B14F-4D97-AF65-F5344CB8AC3E}">
        <p14:creationId xmlns:p14="http://schemas.microsoft.com/office/powerpoint/2010/main" val="4173960147"/>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solidFill>
                  <a:srgbClr val="FF0000"/>
                </a:solidFill>
              </a:rPr>
              <a:t>Challenges of Maxillofacial reconstructive surgery</a:t>
            </a:r>
            <a:endParaRPr lang="en-US" sz="3600" b="1"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Traumatic disruption of the bony, cartilaginous, and soft-tissue components of the face and upper airway challenges  provides a sort of challenges for anesthetist.</a:t>
            </a:r>
          </a:p>
          <a:p>
            <a:r>
              <a:rPr lang="en-US" dirty="0" smtClean="0"/>
              <a:t>1) Failure to recognize the </a:t>
            </a:r>
            <a:r>
              <a:rPr lang="en-US" dirty="0" smtClean="0">
                <a:solidFill>
                  <a:srgbClr val="FF0000"/>
                </a:solidFill>
              </a:rPr>
              <a:t>nature and extent of the injury and consequent anatomic alteration, </a:t>
            </a:r>
          </a:p>
          <a:p>
            <a:r>
              <a:rPr lang="en-US" dirty="0" smtClean="0"/>
              <a:t>2) Unable to create appropriate </a:t>
            </a:r>
            <a:r>
              <a:rPr lang="en-US" dirty="0" smtClean="0">
                <a:solidFill>
                  <a:srgbClr val="FF0000"/>
                </a:solidFill>
              </a:rPr>
              <a:t>plan for securing the airway safely</a:t>
            </a:r>
          </a:p>
          <a:p>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304</a:t>
            </a:fld>
            <a:endParaRPr lang="en-US">
              <a:solidFill>
                <a:prstClr val="black">
                  <a:tint val="75000"/>
                </a:prstClr>
              </a:solidFill>
            </a:endParaRPr>
          </a:p>
        </p:txBody>
      </p:sp>
    </p:spTree>
    <p:extLst>
      <p:ext uri="{BB962C8B-B14F-4D97-AF65-F5344CB8AC3E}">
        <p14:creationId xmlns:p14="http://schemas.microsoft.com/office/powerpoint/2010/main" val="3267056060"/>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Challenges Cont,d</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a:t>3</a:t>
            </a:r>
            <a:r>
              <a:rPr lang="en-US" dirty="0" smtClean="0"/>
              <a:t>) Difficulty to implement the </a:t>
            </a:r>
            <a:r>
              <a:rPr lang="en-US" dirty="0" smtClean="0">
                <a:solidFill>
                  <a:srgbClr val="FF0000"/>
                </a:solidFill>
              </a:rPr>
              <a:t>plan without doing further damage</a:t>
            </a:r>
          </a:p>
          <a:p>
            <a:r>
              <a:rPr lang="en-US" dirty="0"/>
              <a:t>4</a:t>
            </a:r>
            <a:r>
              <a:rPr lang="en-US" dirty="0" smtClean="0"/>
              <a:t>) Difficulty to maintain the </a:t>
            </a:r>
            <a:r>
              <a:rPr lang="en-US" dirty="0" smtClean="0">
                <a:solidFill>
                  <a:srgbClr val="FF0000"/>
                </a:solidFill>
              </a:rPr>
              <a:t>airway during the administration of an anesthetic </a:t>
            </a:r>
          </a:p>
          <a:p>
            <a:r>
              <a:rPr lang="en-US" dirty="0"/>
              <a:t>5</a:t>
            </a:r>
            <a:r>
              <a:rPr lang="en-US" dirty="0" smtClean="0"/>
              <a:t>) determine when and how to </a:t>
            </a:r>
            <a:r>
              <a:rPr lang="en-US" dirty="0" smtClean="0">
                <a:solidFill>
                  <a:srgbClr val="FF0000"/>
                </a:solidFill>
              </a:rPr>
              <a:t>extubate the patient's trachea.</a:t>
            </a:r>
          </a:p>
          <a:p>
            <a:r>
              <a:rPr lang="en-US" dirty="0"/>
              <a:t>6</a:t>
            </a:r>
            <a:r>
              <a:rPr lang="en-US" dirty="0" smtClean="0"/>
              <a:t>) Failure to create a comfortable environment for both surgeon and anesthesiologist in a </a:t>
            </a:r>
            <a:r>
              <a:rPr lang="en-US" b="1" dirty="0" smtClean="0"/>
              <a:t>limited work space</a:t>
            </a:r>
            <a:r>
              <a:rPr lang="en-US" dirty="0" smtClean="0"/>
              <a:t>.</a:t>
            </a:r>
          </a:p>
          <a:p>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305</a:t>
            </a:fld>
            <a:endParaRPr lang="en-US">
              <a:solidFill>
                <a:prstClr val="black">
                  <a:tint val="75000"/>
                </a:prstClr>
              </a:solidFill>
            </a:endParaRPr>
          </a:p>
        </p:txBody>
      </p:sp>
    </p:spTree>
    <p:extLst>
      <p:ext uri="{BB962C8B-B14F-4D97-AF65-F5344CB8AC3E}">
        <p14:creationId xmlns:p14="http://schemas.microsoft.com/office/powerpoint/2010/main" val="4156015654"/>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Preoperative considerations</a:t>
            </a:r>
            <a:endParaRPr lang="en-US" dirty="0">
              <a:solidFill>
                <a:srgbClr val="FF0000"/>
              </a:solidFill>
            </a:endParaRPr>
          </a:p>
        </p:txBody>
      </p:sp>
      <p:sp>
        <p:nvSpPr>
          <p:cNvPr id="3" name="Content Placeholder 2"/>
          <p:cNvSpPr>
            <a:spLocks noGrp="1"/>
          </p:cNvSpPr>
          <p:nvPr>
            <p:ph idx="1"/>
          </p:nvPr>
        </p:nvSpPr>
        <p:spPr>
          <a:xfrm>
            <a:off x="228600" y="1447800"/>
            <a:ext cx="8686800" cy="5105400"/>
          </a:xfrm>
        </p:spPr>
        <p:txBody>
          <a:bodyPr>
            <a:normAutofit/>
          </a:bodyPr>
          <a:lstStyle/>
          <a:p>
            <a:r>
              <a:rPr lang="en-US" sz="2800" dirty="0">
                <a:latin typeface="Times New Roman" pitchFamily="18" charset="0"/>
                <a:cs typeface="Times New Roman" pitchFamily="18" charset="0"/>
              </a:rPr>
              <a:t>Facial trauma can be associated with airway problems and </a:t>
            </a:r>
            <a:r>
              <a:rPr lang="en-US" sz="2800" dirty="0">
                <a:solidFill>
                  <a:srgbClr val="FF0000"/>
                </a:solidFill>
                <a:latin typeface="Times New Roman" pitchFamily="18" charset="0"/>
                <a:cs typeface="Times New Roman" pitchFamily="18" charset="0"/>
              </a:rPr>
              <a:t>massive hemorrhage </a:t>
            </a:r>
            <a:r>
              <a:rPr lang="en-US" sz="2800" dirty="0">
                <a:latin typeface="Times New Roman" pitchFamily="18" charset="0"/>
                <a:cs typeface="Times New Roman" pitchFamily="18" charset="0"/>
              </a:rPr>
              <a:t>as well patients may have other injuries </a:t>
            </a:r>
            <a:r>
              <a:rPr lang="en-US" sz="2800" dirty="0" smtClean="0">
                <a:latin typeface="Times New Roman" pitchFamily="18" charset="0"/>
                <a:cs typeface="Times New Roman" pitchFamily="18" charset="0"/>
              </a:rPr>
              <a:t>i.e:</a:t>
            </a:r>
          </a:p>
          <a:p>
            <a:pPr>
              <a:buFont typeface="Wingdings" pitchFamily="2" charset="2"/>
              <a:buChar char="Ø"/>
            </a:pPr>
            <a:r>
              <a:rPr lang="en-US" sz="2800" dirty="0" smtClean="0">
                <a:latin typeface="Times New Roman" pitchFamily="18" charset="0"/>
                <a:cs typeface="Times New Roman" pitchFamily="18" charset="0"/>
              </a:rPr>
              <a:t>head injury</a:t>
            </a:r>
          </a:p>
          <a:p>
            <a:r>
              <a:rPr lang="en-US" sz="2800" dirty="0" smtClean="0">
                <a:latin typeface="Times New Roman" pitchFamily="18" charset="0"/>
                <a:cs typeface="Times New Roman" pitchFamily="18" charset="0"/>
              </a:rPr>
              <a:t>Unless </a:t>
            </a:r>
            <a:r>
              <a:rPr lang="en-US" sz="2800" dirty="0">
                <a:latin typeface="Times New Roman" pitchFamily="18" charset="0"/>
                <a:cs typeface="Times New Roman" pitchFamily="18" charset="0"/>
              </a:rPr>
              <a:t>there is acute </a:t>
            </a:r>
            <a:r>
              <a:rPr lang="en-US" sz="2800" b="1" dirty="0">
                <a:latin typeface="Times New Roman" pitchFamily="18" charset="0"/>
                <a:cs typeface="Times New Roman" pitchFamily="18" charset="0"/>
              </a:rPr>
              <a:t>airway compromise </a:t>
            </a:r>
            <a:r>
              <a:rPr lang="en-US" sz="2800" dirty="0">
                <a:latin typeface="Times New Roman" pitchFamily="18" charset="0"/>
                <a:cs typeface="Times New Roman" pitchFamily="18" charset="0"/>
              </a:rPr>
              <a:t>or </a:t>
            </a:r>
            <a:r>
              <a:rPr lang="en-US" sz="2800" b="1" dirty="0">
                <a:latin typeface="Times New Roman" pitchFamily="18" charset="0"/>
                <a:cs typeface="Times New Roman" pitchFamily="18" charset="0"/>
              </a:rPr>
              <a:t>massive hemorrhage</a:t>
            </a:r>
            <a:r>
              <a:rPr lang="en-US" sz="2800" dirty="0">
                <a:latin typeface="Times New Roman" pitchFamily="18" charset="0"/>
                <a:cs typeface="Times New Roman" pitchFamily="18" charset="0"/>
              </a:rPr>
              <a:t>, surgery for facial  fractures is often delayed till other injuries  have been </a:t>
            </a:r>
            <a:r>
              <a:rPr lang="en-US" sz="2800" dirty="0">
                <a:solidFill>
                  <a:srgbClr val="FF0000"/>
                </a:solidFill>
                <a:latin typeface="Times New Roman" pitchFamily="18" charset="0"/>
                <a:cs typeface="Times New Roman" pitchFamily="18" charset="0"/>
              </a:rPr>
              <a:t>treated and swelling </a:t>
            </a:r>
            <a:r>
              <a:rPr lang="en-US" sz="2800" dirty="0" smtClean="0">
                <a:solidFill>
                  <a:srgbClr val="FF0000"/>
                </a:solidFill>
                <a:latin typeface="Times New Roman" pitchFamily="18" charset="0"/>
                <a:cs typeface="Times New Roman" pitchFamily="18" charset="0"/>
              </a:rPr>
              <a:t>subside.</a:t>
            </a:r>
            <a:endParaRPr lang="en-US" sz="2800" dirty="0">
              <a:solidFill>
                <a:srgbClr val="FF0000"/>
              </a:solidFill>
              <a:latin typeface="Times New Roman" pitchFamily="18" charset="0"/>
              <a:cs typeface="Times New Roman" pitchFamily="18" charset="0"/>
            </a:endParaRPr>
          </a:p>
          <a:p>
            <a:pPr lvl="0"/>
            <a:r>
              <a:rPr lang="en-US" sz="2800" dirty="0">
                <a:latin typeface="Times New Roman" pitchFamily="18" charset="0"/>
                <a:cs typeface="Times New Roman" pitchFamily="18" charset="0"/>
              </a:rPr>
              <a:t>Facial fracture occurs along lines of weakness of </a:t>
            </a:r>
            <a:r>
              <a:rPr lang="en-US" sz="2800" dirty="0" smtClean="0">
                <a:latin typeface="Times New Roman" pitchFamily="18" charset="0"/>
                <a:cs typeface="Times New Roman" pitchFamily="18" charset="0"/>
              </a:rPr>
              <a:t> </a:t>
            </a:r>
            <a:r>
              <a:rPr lang="en-US" sz="2800" dirty="0">
                <a:solidFill>
                  <a:srgbClr val="FF0000"/>
                </a:solidFill>
                <a:latin typeface="Times New Roman" pitchFamily="18" charset="0"/>
                <a:cs typeface="Times New Roman" pitchFamily="18" charset="0"/>
              </a:rPr>
              <a:t>facial bones and are classified according to anatomy and displacement eg </a:t>
            </a:r>
            <a:r>
              <a:rPr lang="en-US" sz="2800" dirty="0" smtClean="0">
                <a:solidFill>
                  <a:srgbClr val="FF0000"/>
                </a:solidFill>
                <a:latin typeface="Times New Roman" pitchFamily="18" charset="0"/>
                <a:cs typeface="Times New Roman" pitchFamily="18" charset="0"/>
              </a:rPr>
              <a:t> mandibular</a:t>
            </a:r>
            <a:r>
              <a:rPr lang="en-US" sz="2800" dirty="0">
                <a:solidFill>
                  <a:srgbClr val="FF0000"/>
                </a:solidFill>
                <a:latin typeface="Times New Roman" pitchFamily="18" charset="0"/>
                <a:cs typeface="Times New Roman" pitchFamily="18" charset="0"/>
              </a:rPr>
              <a:t>, </a:t>
            </a:r>
            <a:r>
              <a:rPr lang="en-US" sz="2800" dirty="0" smtClean="0">
                <a:solidFill>
                  <a:srgbClr val="FF0000"/>
                </a:solidFill>
                <a:latin typeface="Times New Roman" pitchFamily="18" charset="0"/>
                <a:cs typeface="Times New Roman" pitchFamily="18" charset="0"/>
              </a:rPr>
              <a:t> midface</a:t>
            </a:r>
            <a:r>
              <a:rPr lang="en-US" sz="2800" dirty="0">
                <a:solidFill>
                  <a:srgbClr val="FF0000"/>
                </a:solidFill>
                <a:latin typeface="Times New Roman" pitchFamily="18" charset="0"/>
                <a:cs typeface="Times New Roman" pitchFamily="18" charset="0"/>
              </a:rPr>
              <a:t>, </a:t>
            </a:r>
            <a:r>
              <a:rPr lang="en-US" sz="2800" dirty="0" smtClean="0">
                <a:solidFill>
                  <a:srgbClr val="FF0000"/>
                </a:solidFill>
                <a:latin typeface="Times New Roman" pitchFamily="18" charset="0"/>
                <a:cs typeface="Times New Roman" pitchFamily="18" charset="0"/>
              </a:rPr>
              <a:t>orbital</a:t>
            </a:r>
            <a:endParaRPr lang="en-US" sz="2800" dirty="0">
              <a:solidFill>
                <a:srgbClr val="FF0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306</a:t>
            </a:fld>
            <a:endParaRPr lang="en-US">
              <a:solidFill>
                <a:prstClr val="black">
                  <a:tint val="75000"/>
                </a:prstClr>
              </a:solidFill>
            </a:endParaRPr>
          </a:p>
        </p:txBody>
      </p:sp>
    </p:spTree>
    <p:extLst>
      <p:ext uri="{BB962C8B-B14F-4D97-AF65-F5344CB8AC3E}">
        <p14:creationId xmlns:p14="http://schemas.microsoft.com/office/powerpoint/2010/main" val="710474143"/>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solidFill>
                  <a:srgbClr val="FF0000"/>
                </a:solidFill>
              </a:rPr>
              <a:t>Preoperative considerations </a:t>
            </a:r>
            <a:r>
              <a:rPr lang="en-US" dirty="0" smtClean="0"/>
              <a:t>Cont,d</a:t>
            </a:r>
            <a:endParaRPr lang="en-US" dirty="0"/>
          </a:p>
        </p:txBody>
      </p:sp>
      <p:sp>
        <p:nvSpPr>
          <p:cNvPr id="3" name="Content Placeholder 2"/>
          <p:cNvSpPr>
            <a:spLocks noGrp="1"/>
          </p:cNvSpPr>
          <p:nvPr>
            <p:ph idx="1"/>
          </p:nvPr>
        </p:nvSpPr>
        <p:spPr>
          <a:xfrm>
            <a:off x="228600" y="1600200"/>
            <a:ext cx="8763000" cy="5029200"/>
          </a:xfrm>
        </p:spPr>
        <p:txBody>
          <a:bodyPr>
            <a:noAutofit/>
          </a:bodyPr>
          <a:lstStyle/>
          <a:p>
            <a:pPr lvl="0"/>
            <a:r>
              <a:rPr lang="en-US" dirty="0" smtClean="0">
                <a:latin typeface="Times New Roman" pitchFamily="18" charset="0"/>
                <a:cs typeface="Times New Roman" pitchFamily="18" charset="0"/>
              </a:rPr>
              <a:t>35% mandibular fracture  occurs  at the </a:t>
            </a:r>
            <a:r>
              <a:rPr lang="en-US" dirty="0" smtClean="0">
                <a:solidFill>
                  <a:srgbClr val="FF0000"/>
                </a:solidFill>
                <a:latin typeface="Times New Roman" pitchFamily="18" charset="0"/>
                <a:cs typeface="Times New Roman" pitchFamily="18" charset="0"/>
              </a:rPr>
              <a:t>condylar neck </a:t>
            </a:r>
            <a:r>
              <a:rPr lang="en-US" dirty="0" smtClean="0">
                <a:latin typeface="Times New Roman" pitchFamily="18" charset="0"/>
                <a:cs typeface="Times New Roman" pitchFamily="18" charset="0"/>
              </a:rPr>
              <a:t>and may  result in  </a:t>
            </a:r>
            <a:r>
              <a:rPr lang="en-US" dirty="0" smtClean="0">
                <a:solidFill>
                  <a:srgbClr val="FF0000"/>
                </a:solidFill>
                <a:latin typeface="Times New Roman" pitchFamily="18" charset="0"/>
                <a:cs typeface="Times New Roman" pitchFamily="18" charset="0"/>
              </a:rPr>
              <a:t>air way obstruction </a:t>
            </a:r>
          </a:p>
          <a:p>
            <a:pPr lvl="0">
              <a:buFont typeface="Wingdings" pitchFamily="2" charset="2"/>
              <a:buChar char="Ø"/>
            </a:pPr>
            <a:r>
              <a:rPr lang="en-US" dirty="0" smtClean="0">
                <a:latin typeface="Times New Roman" pitchFamily="18" charset="0"/>
                <a:cs typeface="Times New Roman" pitchFamily="18" charset="0"/>
              </a:rPr>
              <a:t>Because of posterior displacement of the </a:t>
            </a:r>
            <a:r>
              <a:rPr lang="en-US" dirty="0" smtClean="0">
                <a:solidFill>
                  <a:srgbClr val="FF0000"/>
                </a:solidFill>
                <a:latin typeface="Times New Roman" pitchFamily="18" charset="0"/>
                <a:cs typeface="Times New Roman" pitchFamily="18" charset="0"/>
              </a:rPr>
              <a:t>anterior insertion of the tongue in bilateral mandibular </a:t>
            </a:r>
            <a:r>
              <a:rPr lang="en-US" dirty="0" smtClean="0">
                <a:latin typeface="Times New Roman" pitchFamily="18" charset="0"/>
                <a:cs typeface="Times New Roman" pitchFamily="18" charset="0"/>
              </a:rPr>
              <a:t>fractures. </a:t>
            </a:r>
          </a:p>
          <a:p>
            <a:pPr lvl="0"/>
            <a:r>
              <a:rPr lang="en-US" dirty="0" smtClean="0">
                <a:latin typeface="Times New Roman" pitchFamily="18" charset="0"/>
                <a:cs typeface="Times New Roman" pitchFamily="18" charset="0"/>
              </a:rPr>
              <a:t>Extensive </a:t>
            </a:r>
            <a:r>
              <a:rPr lang="en-US" dirty="0">
                <a:latin typeface="Times New Roman" pitchFamily="18" charset="0"/>
                <a:cs typeface="Times New Roman" pitchFamily="18" charset="0"/>
              </a:rPr>
              <a:t>soft-tissue injury </a:t>
            </a:r>
            <a:r>
              <a:rPr lang="en-US" dirty="0">
                <a:solidFill>
                  <a:srgbClr val="FF0000"/>
                </a:solidFill>
                <a:latin typeface="Times New Roman" pitchFamily="18" charset="0"/>
                <a:cs typeface="Times New Roman" pitchFamily="18" charset="0"/>
              </a:rPr>
              <a:t>does not necessarily indicate bony trauma, and </a:t>
            </a:r>
            <a:endParaRPr lang="en-US" dirty="0" smtClean="0">
              <a:solidFill>
                <a:srgbClr val="FF0000"/>
              </a:solidFill>
              <a:latin typeface="Times New Roman" pitchFamily="18" charset="0"/>
              <a:cs typeface="Times New Roman" pitchFamily="18" charset="0"/>
            </a:endParaRPr>
          </a:p>
          <a:p>
            <a:pPr lvl="0">
              <a:buFont typeface="Wingdings" pitchFamily="2" charset="2"/>
              <a:buChar char="Ø"/>
            </a:pPr>
            <a:r>
              <a:rPr lang="en-US" dirty="0" smtClean="0">
                <a:latin typeface="Times New Roman" pitchFamily="18" charset="0"/>
                <a:cs typeface="Times New Roman" pitchFamily="18" charset="0"/>
              </a:rPr>
              <a:t>conversely</a:t>
            </a:r>
            <a:r>
              <a:rPr lang="en-US" dirty="0">
                <a:latin typeface="Times New Roman" pitchFamily="18" charset="0"/>
                <a:cs typeface="Times New Roman" pitchFamily="18" charset="0"/>
              </a:rPr>
              <a:t>, serious fractures may </a:t>
            </a:r>
            <a:r>
              <a:rPr lang="en-US" dirty="0">
                <a:solidFill>
                  <a:srgbClr val="FF0000"/>
                </a:solidFill>
                <a:latin typeface="Times New Roman" pitchFamily="18" charset="0"/>
                <a:cs typeface="Times New Roman" pitchFamily="18" charset="0"/>
              </a:rPr>
              <a:t>exist with relatively little soft-tissue disruption</a:t>
            </a: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307</a:t>
            </a:fld>
            <a:endParaRPr lang="en-US">
              <a:solidFill>
                <a:prstClr val="black">
                  <a:tint val="75000"/>
                </a:prstClr>
              </a:solidFill>
            </a:endParaRPr>
          </a:p>
        </p:txBody>
      </p:sp>
    </p:spTree>
    <p:extLst>
      <p:ext uri="{BB962C8B-B14F-4D97-AF65-F5344CB8AC3E}">
        <p14:creationId xmlns:p14="http://schemas.microsoft.com/office/powerpoint/2010/main" val="2488869251"/>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Preoperative considerations </a:t>
            </a:r>
            <a:r>
              <a:rPr lang="en-US" dirty="0" err="1" smtClean="0">
                <a:solidFill>
                  <a:srgbClr val="FF0000"/>
                </a:solidFill>
              </a:rPr>
              <a:t>Cont,d</a:t>
            </a:r>
            <a:endParaRPr lang="en-US" dirty="0">
              <a:solidFill>
                <a:srgbClr val="FF0000"/>
              </a:solidFill>
            </a:endParaRPr>
          </a:p>
        </p:txBody>
      </p:sp>
      <p:sp>
        <p:nvSpPr>
          <p:cNvPr id="3" name="Content Placeholder 2"/>
          <p:cNvSpPr>
            <a:spLocks noGrp="1"/>
          </p:cNvSpPr>
          <p:nvPr>
            <p:ph idx="1"/>
          </p:nvPr>
        </p:nvSpPr>
        <p:spPr>
          <a:xfrm>
            <a:off x="228600" y="1600200"/>
            <a:ext cx="8686800" cy="4525963"/>
          </a:xfrm>
        </p:spPr>
        <p:txBody>
          <a:bodyPr>
            <a:normAutofit/>
          </a:bodyPr>
          <a:lstStyle/>
          <a:p>
            <a:pPr>
              <a:buFont typeface="Wingdings" pitchFamily="2" charset="2"/>
              <a:buChar char="Ø"/>
            </a:pPr>
            <a:r>
              <a:rPr lang="en-US" sz="2800" dirty="0" smtClean="0">
                <a:solidFill>
                  <a:srgbClr val="FF0000"/>
                </a:solidFill>
                <a:latin typeface="Times New Roman" pitchFamily="18" charset="0"/>
                <a:cs typeface="Times New Roman" pitchFamily="18" charset="0"/>
              </a:rPr>
              <a:t>Particular attention should be focused on:</a:t>
            </a:r>
          </a:p>
          <a:p>
            <a:pPr>
              <a:buFont typeface="Courier New" pitchFamily="49" charset="0"/>
              <a:buChar char="o"/>
            </a:pPr>
            <a:r>
              <a:rPr lang="en-US" sz="2800" b="1" dirty="0" smtClean="0">
                <a:latin typeface="Times New Roman" pitchFamily="18" charset="0"/>
                <a:cs typeface="Times New Roman" pitchFamily="18" charset="0"/>
              </a:rPr>
              <a:t>jaw opening </a:t>
            </a:r>
          </a:p>
          <a:p>
            <a:pPr>
              <a:buFont typeface="Courier New" pitchFamily="49" charset="0"/>
              <a:buChar char="o"/>
            </a:pPr>
            <a:r>
              <a:rPr lang="en-US" sz="2800" b="1" dirty="0" smtClean="0">
                <a:latin typeface="Times New Roman" pitchFamily="18" charset="0"/>
                <a:cs typeface="Times New Roman" pitchFamily="18" charset="0"/>
              </a:rPr>
              <a:t>mask fit</a:t>
            </a:r>
          </a:p>
          <a:p>
            <a:pPr>
              <a:buFont typeface="Courier New" pitchFamily="49" charset="0"/>
              <a:buChar char="o"/>
            </a:pPr>
            <a:r>
              <a:rPr lang="en-US" sz="2800" b="1" dirty="0" smtClean="0">
                <a:latin typeface="Times New Roman" pitchFamily="18" charset="0"/>
                <a:cs typeface="Times New Roman" pitchFamily="18" charset="0"/>
              </a:rPr>
              <a:t>neck mobility</a:t>
            </a:r>
          </a:p>
          <a:p>
            <a:pPr>
              <a:buFont typeface="Courier New" pitchFamily="49" charset="0"/>
              <a:buChar char="o"/>
            </a:pPr>
            <a:r>
              <a:rPr lang="en-US" sz="2800" b="1" dirty="0" smtClean="0">
                <a:latin typeface="Times New Roman" pitchFamily="18" charset="0"/>
                <a:cs typeface="Times New Roman" pitchFamily="18" charset="0"/>
              </a:rPr>
              <a:t>maxillary protrusion(over bite)</a:t>
            </a:r>
          </a:p>
          <a:p>
            <a:pPr>
              <a:buFont typeface="Courier New" pitchFamily="49" charset="0"/>
              <a:buChar char="o"/>
            </a:pPr>
            <a:r>
              <a:rPr lang="en-US" sz="2800" b="1" dirty="0" smtClean="0">
                <a:latin typeface="Times New Roman" pitchFamily="18" charset="0"/>
                <a:cs typeface="Times New Roman" pitchFamily="18" charset="0"/>
              </a:rPr>
              <a:t>dental pathology</a:t>
            </a:r>
          </a:p>
          <a:p>
            <a:pPr>
              <a:buFont typeface="Courier New" pitchFamily="49" charset="0"/>
              <a:buChar char="o"/>
            </a:pPr>
            <a:r>
              <a:rPr lang="en-US" sz="2800" b="1" dirty="0" smtClean="0">
                <a:latin typeface="Times New Roman" pitchFamily="18" charset="0"/>
                <a:cs typeface="Times New Roman" pitchFamily="18" charset="0"/>
              </a:rPr>
              <a:t>nasal patency and debries.</a:t>
            </a:r>
          </a:p>
          <a:p>
            <a:endParaRPr lang="en-US" sz="2800"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308</a:t>
            </a:fld>
            <a:endParaRPr lang="en-US">
              <a:solidFill>
                <a:prstClr val="black">
                  <a:tint val="75000"/>
                </a:prstClr>
              </a:solidFill>
            </a:endParaRPr>
          </a:p>
        </p:txBody>
      </p:sp>
    </p:spTree>
    <p:extLst>
      <p:ext uri="{BB962C8B-B14F-4D97-AF65-F5344CB8AC3E}">
        <p14:creationId xmlns:p14="http://schemas.microsoft.com/office/powerpoint/2010/main" val="1577953508"/>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Preoperative considerations Cont,d</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The air way should be secured before  GA, if mask ventilation and ETI  anticipated difficult.</a:t>
            </a:r>
          </a:p>
          <a:p>
            <a:r>
              <a:rPr lang="en-US" dirty="0" smtClean="0">
                <a:solidFill>
                  <a:srgbClr val="FF0000"/>
                </a:solidFill>
                <a:latin typeface="Times New Roman" pitchFamily="18" charset="0"/>
                <a:cs typeface="Times New Roman" pitchFamily="18" charset="0"/>
              </a:rPr>
              <a:t>Alternative method</a:t>
            </a:r>
            <a:r>
              <a:rPr lang="en-US" dirty="0" smtClean="0">
                <a:latin typeface="Times New Roman" pitchFamily="18" charset="0"/>
                <a:cs typeface="Times New Roman" pitchFamily="18" charset="0"/>
              </a:rPr>
              <a:t>:</a:t>
            </a:r>
          </a:p>
          <a:p>
            <a:pPr>
              <a:buFont typeface="Wingdings" pitchFamily="2" charset="2"/>
              <a:buChar char="ü"/>
            </a:pPr>
            <a:r>
              <a:rPr lang="en-US" dirty="0" smtClean="0">
                <a:latin typeface="Times New Roman" pitchFamily="18" charset="0"/>
                <a:cs typeface="Times New Roman" pitchFamily="18" charset="0"/>
              </a:rPr>
              <a:t>fibro optic nasal/oral  intubation,  or </a:t>
            </a:r>
          </a:p>
          <a:p>
            <a:pPr>
              <a:buFont typeface="Wingdings" pitchFamily="2" charset="2"/>
              <a:buChar char="ü"/>
            </a:pPr>
            <a:r>
              <a:rPr lang="en-US" dirty="0" smtClean="0">
                <a:latin typeface="Times New Roman" pitchFamily="18" charset="0"/>
                <a:cs typeface="Times New Roman" pitchFamily="18" charset="0"/>
              </a:rPr>
              <a:t>tracheostomy </a:t>
            </a:r>
            <a:r>
              <a:rPr lang="en-US" dirty="0" smtClean="0">
                <a:solidFill>
                  <a:srgbClr val="FF0000"/>
                </a:solidFill>
                <a:latin typeface="Times New Roman" pitchFamily="18" charset="0"/>
                <a:cs typeface="Times New Roman" pitchFamily="18" charset="0"/>
              </a:rPr>
              <a:t>with local anesthesia.</a:t>
            </a:r>
          </a:p>
          <a:p>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309</a:t>
            </a:fld>
            <a:endParaRPr lang="en-US">
              <a:solidFill>
                <a:prstClr val="black">
                  <a:tint val="75000"/>
                </a:prstClr>
              </a:solidFill>
            </a:endParaRPr>
          </a:p>
        </p:txBody>
      </p:sp>
    </p:spTree>
    <p:extLst>
      <p:ext uri="{BB962C8B-B14F-4D97-AF65-F5344CB8AC3E}">
        <p14:creationId xmlns:p14="http://schemas.microsoft.com/office/powerpoint/2010/main" val="28148958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Parotid Gland Surgery</a:t>
            </a:r>
            <a:br>
              <a:rPr lang="en-US" dirty="0"/>
            </a:br>
            <a:endParaRPr lang="en-US" dirty="0"/>
          </a:p>
        </p:txBody>
      </p:sp>
      <p:sp>
        <p:nvSpPr>
          <p:cNvPr id="3" name="Content Placeholder 2"/>
          <p:cNvSpPr>
            <a:spLocks noGrp="1"/>
          </p:cNvSpPr>
          <p:nvPr>
            <p:ph idx="1"/>
          </p:nvPr>
        </p:nvSpPr>
        <p:spPr/>
        <p:txBody>
          <a:bodyPr>
            <a:noAutofit/>
          </a:bodyPr>
          <a:lstStyle/>
          <a:p>
            <a:r>
              <a:rPr lang="en-US" sz="2800" dirty="0" smtClean="0"/>
              <a:t>Excision </a:t>
            </a:r>
            <a:r>
              <a:rPr lang="en-US" sz="2800" dirty="0"/>
              <a:t>of parotid gland, usually requires nerve monitoring </a:t>
            </a:r>
            <a:r>
              <a:rPr lang="en-US" sz="2800" dirty="0" smtClean="0"/>
              <a:t>(preserving </a:t>
            </a:r>
            <a:r>
              <a:rPr lang="en-US" sz="2800" dirty="0"/>
              <a:t>facial </a:t>
            </a:r>
            <a:r>
              <a:rPr lang="en-US" sz="2800" dirty="0" smtClean="0"/>
              <a:t>nerve), </a:t>
            </a:r>
            <a:r>
              <a:rPr lang="en-US" sz="2800" dirty="0"/>
              <a:t>Avoid </a:t>
            </a:r>
            <a:r>
              <a:rPr lang="en-US" sz="2800" dirty="0" smtClean="0"/>
              <a:t>NMB </a:t>
            </a:r>
            <a:r>
              <a:rPr lang="en-US" sz="2800" dirty="0"/>
              <a:t>after initial dose (check recovery with PNS).</a:t>
            </a:r>
            <a:endParaRPr lang="en-US" sz="2800" dirty="0" smtClean="0"/>
          </a:p>
          <a:p>
            <a:r>
              <a:rPr lang="en-US" sz="2800" b="1" dirty="0" smtClean="0"/>
              <a:t>Preoperative</a:t>
            </a:r>
          </a:p>
          <a:p>
            <a:r>
              <a:rPr lang="en-US" sz="2800" dirty="0" smtClean="0"/>
              <a:t>Check </a:t>
            </a:r>
            <a:r>
              <a:rPr lang="en-US" sz="2800" dirty="0"/>
              <a:t>mouth opening, especially if malignant.</a:t>
            </a:r>
          </a:p>
          <a:p>
            <a:r>
              <a:rPr lang="en-US" sz="2800" dirty="0"/>
              <a:t>Perioperative</a:t>
            </a:r>
          </a:p>
          <a:p>
            <a:r>
              <a:rPr lang="en-US" sz="2800" dirty="0"/>
              <a:t>Warming blanket and fluid warmer, plus urinary catheter if prolonged.</a:t>
            </a:r>
          </a:p>
          <a:p>
            <a:r>
              <a:rPr lang="en-US" sz="2800" dirty="0" smtClean="0"/>
              <a:t>reduce </a:t>
            </a:r>
            <a:r>
              <a:rPr lang="en-US" sz="2800" dirty="0"/>
              <a:t>blood </a:t>
            </a:r>
            <a:r>
              <a:rPr lang="en-US" sz="2800" dirty="0" smtClean="0"/>
              <a:t>loss, </a:t>
            </a:r>
            <a:r>
              <a:rPr lang="en-US" sz="2800" dirty="0"/>
              <a:t>prevent coughing-LA spray to larynx </a:t>
            </a:r>
            <a:r>
              <a:rPr lang="en-US" sz="2800" dirty="0" smtClean="0"/>
              <a:t>useful</a:t>
            </a:r>
            <a:endParaRPr lang="en-US" sz="2800" dirty="0"/>
          </a:p>
          <a:p>
            <a:endParaRPr lang="en-US" sz="2800" dirty="0"/>
          </a:p>
          <a:p>
            <a:endParaRPr lang="en-US" sz="2800" dirty="0"/>
          </a:p>
          <a:p>
            <a:endParaRPr lang="en-US" sz="2800" dirty="0"/>
          </a:p>
        </p:txBody>
      </p:sp>
    </p:spTree>
    <p:extLst>
      <p:ext uri="{BB962C8B-B14F-4D97-AF65-F5344CB8AC3E}">
        <p14:creationId xmlns:p14="http://schemas.microsoft.com/office/powerpoint/2010/main" val="3585107592"/>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Preoperative considerations Cont,d</a:t>
            </a:r>
            <a:endParaRPr lang="en-US" dirty="0">
              <a:solidFill>
                <a:srgbClr val="FF0000"/>
              </a:solidFill>
            </a:endParaRPr>
          </a:p>
        </p:txBody>
      </p:sp>
      <p:sp>
        <p:nvSpPr>
          <p:cNvPr id="3" name="Content Placeholder 2"/>
          <p:cNvSpPr>
            <a:spLocks noGrp="1"/>
          </p:cNvSpPr>
          <p:nvPr>
            <p:ph idx="1"/>
          </p:nvPr>
        </p:nvSpPr>
        <p:spPr>
          <a:xfrm>
            <a:off x="228600" y="1600200"/>
            <a:ext cx="8458200" cy="4525963"/>
          </a:xfrm>
        </p:spPr>
        <p:txBody>
          <a:bodyPr/>
          <a:lstStyle/>
          <a:p>
            <a:r>
              <a:rPr lang="en-US" dirty="0" smtClean="0"/>
              <a:t>Nasal intubation should be considered with </a:t>
            </a:r>
            <a:r>
              <a:rPr lang="en-US" b="1" dirty="0" smtClean="0"/>
              <a:t>caution</a:t>
            </a:r>
            <a:r>
              <a:rPr lang="en-US" dirty="0" smtClean="0"/>
              <a:t> in </a:t>
            </a:r>
            <a:r>
              <a:rPr lang="en-US" dirty="0" smtClean="0">
                <a:solidFill>
                  <a:srgbClr val="FF0000"/>
                </a:solidFill>
              </a:rPr>
              <a:t>LeFort II and III fracture </a:t>
            </a:r>
          </a:p>
          <a:p>
            <a:pPr>
              <a:buFont typeface="Wingdings" pitchFamily="2" charset="2"/>
              <a:buChar char="v"/>
            </a:pPr>
            <a:r>
              <a:rPr lang="en-US" dirty="0" smtClean="0"/>
              <a:t>because of the possibility of </a:t>
            </a:r>
            <a:r>
              <a:rPr lang="en-US" dirty="0" smtClean="0">
                <a:solidFill>
                  <a:srgbClr val="FF0000"/>
                </a:solidFill>
              </a:rPr>
              <a:t>basilar skull fracture.</a:t>
            </a:r>
          </a:p>
          <a:p>
            <a:pPr>
              <a:buFont typeface="Wingdings" pitchFamily="2" charset="2"/>
              <a:buChar char="v"/>
            </a:pPr>
            <a:r>
              <a:rPr lang="en-US" dirty="0" smtClean="0">
                <a:solidFill>
                  <a:srgbClr val="FF0000"/>
                </a:solidFill>
              </a:rPr>
              <a:t>If CSF leakage: avoid nasal intubation</a:t>
            </a:r>
          </a:p>
          <a:p>
            <a:pPr>
              <a:buFont typeface="Wingdings" pitchFamily="2" charset="2"/>
              <a:buChar char="Ø"/>
            </a:pPr>
            <a:r>
              <a:rPr lang="en-US" dirty="0" smtClean="0"/>
              <a:t>farther damage and brain tissue infection(meningitis)</a:t>
            </a:r>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310</a:t>
            </a:fld>
            <a:endParaRPr lang="en-US">
              <a:solidFill>
                <a:prstClr val="black">
                  <a:tint val="75000"/>
                </a:prstClr>
              </a:solidFill>
            </a:endParaRPr>
          </a:p>
        </p:txBody>
      </p:sp>
    </p:spTree>
    <p:extLst>
      <p:ext uri="{BB962C8B-B14F-4D97-AF65-F5344CB8AC3E}">
        <p14:creationId xmlns:p14="http://schemas.microsoft.com/office/powerpoint/2010/main" val="1879279139"/>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Preoperative considerations Cont,d</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In 1901, Rene LeFort of Lille, attempted to determine if there is a reliable means of detecting facial fractures by examining: </a:t>
            </a:r>
          </a:p>
          <a:p>
            <a:pPr>
              <a:buFont typeface="Wingdings" pitchFamily="2" charset="2"/>
              <a:buChar char="Ø"/>
            </a:pPr>
            <a:r>
              <a:rPr lang="en-US" dirty="0" smtClean="0"/>
              <a:t>facial soft-tissue injuries and </a:t>
            </a:r>
          </a:p>
          <a:p>
            <a:pPr>
              <a:buFont typeface="Wingdings" pitchFamily="2" charset="2"/>
              <a:buChar char="Ø"/>
            </a:pPr>
            <a:r>
              <a:rPr lang="en-US" dirty="0" smtClean="0"/>
              <a:t>by using the nature and extent of these injuries as indicators of bony disruption</a:t>
            </a:r>
          </a:p>
          <a:p>
            <a:r>
              <a:rPr lang="en-US" dirty="0" smtClean="0"/>
              <a:t>LeFort determined the </a:t>
            </a:r>
            <a:r>
              <a:rPr lang="en-US" dirty="0" smtClean="0">
                <a:solidFill>
                  <a:srgbClr val="FF0000"/>
                </a:solidFill>
              </a:rPr>
              <a:t>common lines of midface fracture, which are called: </a:t>
            </a:r>
          </a:p>
          <a:p>
            <a:pPr>
              <a:buFont typeface="Wingdings" pitchFamily="2" charset="2"/>
              <a:buChar char="Ø"/>
            </a:pPr>
            <a:r>
              <a:rPr lang="en-US" dirty="0" smtClean="0"/>
              <a:t>LeFort I, LeFort Ii, and LeFort Iii fractures.</a:t>
            </a:r>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311</a:t>
            </a:fld>
            <a:endParaRPr lang="en-US">
              <a:solidFill>
                <a:prstClr val="black">
                  <a:tint val="75000"/>
                </a:prstClr>
              </a:solidFill>
            </a:endParaRPr>
          </a:p>
        </p:txBody>
      </p:sp>
    </p:spTree>
    <p:extLst>
      <p:ext uri="{BB962C8B-B14F-4D97-AF65-F5344CB8AC3E}">
        <p14:creationId xmlns:p14="http://schemas.microsoft.com/office/powerpoint/2010/main" val="3242797299"/>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0000"/>
                </a:solidFill>
              </a:rPr>
              <a:t>LeFort Classification of Fractures</a:t>
            </a:r>
            <a:r>
              <a:rPr lang="en-US" dirty="0"/>
              <a:t/>
            </a:r>
            <a:br>
              <a:rPr lang="en-US" dirty="0"/>
            </a:br>
            <a:endParaRPr lang="en-US" dirty="0"/>
          </a:p>
        </p:txBody>
      </p:sp>
      <p:sp>
        <p:nvSpPr>
          <p:cNvPr id="3" name="Content Placeholder 2"/>
          <p:cNvSpPr>
            <a:spLocks noGrp="1"/>
          </p:cNvSpPr>
          <p:nvPr>
            <p:ph idx="1"/>
          </p:nvPr>
        </p:nvSpPr>
        <p:spPr>
          <a:xfrm>
            <a:off x="381000" y="1447800"/>
            <a:ext cx="8534400" cy="5181600"/>
          </a:xfrm>
        </p:spPr>
        <p:txBody>
          <a:bodyPr>
            <a:normAutofit fontScale="92500"/>
          </a:bodyPr>
          <a:lstStyle/>
          <a:p>
            <a:pPr lvl="0"/>
            <a:r>
              <a:rPr lang="en-US" b="1" i="1" dirty="0">
                <a:latin typeface="Times New Roman" pitchFamily="18" charset="0"/>
                <a:cs typeface="Times New Roman" pitchFamily="18" charset="0"/>
              </a:rPr>
              <a:t>Le Fort I fractures </a:t>
            </a:r>
            <a:r>
              <a:rPr lang="en-US" dirty="0">
                <a:latin typeface="Times New Roman" pitchFamily="18" charset="0"/>
                <a:cs typeface="Times New Roman" pitchFamily="18" charset="0"/>
              </a:rPr>
              <a:t>-</a:t>
            </a:r>
            <a:r>
              <a:rPr lang="en-US" dirty="0" smtClean="0">
                <a:latin typeface="Times New Roman" pitchFamily="18" charset="0"/>
                <a:cs typeface="Times New Roman" pitchFamily="18" charset="0"/>
              </a:rPr>
              <a:t> </a:t>
            </a:r>
            <a:r>
              <a:rPr lang="en-US" dirty="0">
                <a:solidFill>
                  <a:srgbClr val="FF0000"/>
                </a:solidFill>
                <a:latin typeface="Times New Roman" pitchFamily="18" charset="0"/>
                <a:cs typeface="Times New Roman" pitchFamily="18" charset="0"/>
              </a:rPr>
              <a:t>unilateral or bilateral </a:t>
            </a:r>
            <a:r>
              <a:rPr lang="en-US" dirty="0">
                <a:latin typeface="Times New Roman" pitchFamily="18" charset="0"/>
                <a:cs typeface="Times New Roman" pitchFamily="18" charset="0"/>
              </a:rPr>
              <a:t>and </a:t>
            </a:r>
            <a:r>
              <a:rPr lang="en-US" dirty="0">
                <a:solidFill>
                  <a:srgbClr val="FF0000"/>
                </a:solidFill>
                <a:latin typeface="Times New Roman" pitchFamily="18" charset="0"/>
                <a:cs typeface="Times New Roman" pitchFamily="18" charset="0"/>
              </a:rPr>
              <a:t>pass transversely through the maxilla, posterior </a:t>
            </a:r>
            <a:r>
              <a:rPr lang="en-US" dirty="0">
                <a:latin typeface="Times New Roman" pitchFamily="18" charset="0"/>
                <a:cs typeface="Times New Roman" pitchFamily="18" charset="0"/>
              </a:rPr>
              <a:t>displacement of the inferior portion of the maxilla may </a:t>
            </a:r>
            <a:r>
              <a:rPr lang="en-US" dirty="0">
                <a:solidFill>
                  <a:srgbClr val="FF0000"/>
                </a:solidFill>
                <a:latin typeface="Times New Roman" pitchFamily="18" charset="0"/>
                <a:cs typeface="Times New Roman" pitchFamily="18" charset="0"/>
              </a:rPr>
              <a:t>obstruct the </a:t>
            </a:r>
            <a:r>
              <a:rPr lang="en-US" dirty="0" smtClean="0">
                <a:solidFill>
                  <a:srgbClr val="FF0000"/>
                </a:solidFill>
                <a:latin typeface="Times New Roman" pitchFamily="18" charset="0"/>
                <a:cs typeface="Times New Roman" pitchFamily="18" charset="0"/>
              </a:rPr>
              <a:t>nasopharynx</a:t>
            </a:r>
            <a:r>
              <a:rPr lang="en-US" dirty="0">
                <a:latin typeface="Times New Roman" pitchFamily="18" charset="0"/>
                <a:cs typeface="Times New Roman" pitchFamily="18" charset="0"/>
              </a:rPr>
              <a:t>.</a:t>
            </a:r>
          </a:p>
          <a:p>
            <a:pPr lvl="0"/>
            <a:r>
              <a:rPr lang="en-US" b="1" i="1" dirty="0">
                <a:latin typeface="Times New Roman" pitchFamily="18" charset="0"/>
                <a:cs typeface="Times New Roman" pitchFamily="18" charset="0"/>
              </a:rPr>
              <a:t>Le Fort II fractures </a:t>
            </a:r>
            <a:r>
              <a:rPr lang="en-US" dirty="0">
                <a:latin typeface="Times New Roman" pitchFamily="18" charset="0"/>
                <a:cs typeface="Times New Roman" pitchFamily="18" charset="0"/>
              </a:rPr>
              <a:t>-</a:t>
            </a:r>
            <a:r>
              <a:rPr lang="en-US" dirty="0" smtClean="0">
                <a:latin typeface="Times New Roman" pitchFamily="18" charset="0"/>
                <a:cs typeface="Times New Roman" pitchFamily="18" charset="0"/>
              </a:rPr>
              <a:t>usually </a:t>
            </a:r>
            <a:r>
              <a:rPr lang="en-US" dirty="0">
                <a:solidFill>
                  <a:srgbClr val="FF0000"/>
                </a:solidFill>
                <a:latin typeface="Times New Roman" pitchFamily="18" charset="0"/>
                <a:cs typeface="Times New Roman" pitchFamily="18" charset="0"/>
              </a:rPr>
              <a:t>bilateral and extend </a:t>
            </a:r>
            <a:r>
              <a:rPr lang="en-US" dirty="0">
                <a:latin typeface="Times New Roman" pitchFamily="18" charset="0"/>
                <a:cs typeface="Times New Roman" pitchFamily="18" charset="0"/>
              </a:rPr>
              <a:t>in a pyramidal fashion to include the </a:t>
            </a:r>
            <a:r>
              <a:rPr lang="en-US" dirty="0">
                <a:solidFill>
                  <a:srgbClr val="FF0000"/>
                </a:solidFill>
                <a:latin typeface="Times New Roman" pitchFamily="18" charset="0"/>
                <a:cs typeface="Times New Roman" pitchFamily="18" charset="0"/>
              </a:rPr>
              <a:t>maxilla, orbital floor, nasal </a:t>
            </a:r>
            <a:r>
              <a:rPr lang="en-US" dirty="0" smtClean="0">
                <a:solidFill>
                  <a:srgbClr val="FF0000"/>
                </a:solidFill>
                <a:latin typeface="Times New Roman" pitchFamily="18" charset="0"/>
                <a:cs typeface="Times New Roman" pitchFamily="18" charset="0"/>
              </a:rPr>
              <a:t>bridge </a:t>
            </a:r>
            <a:r>
              <a:rPr lang="en-US" dirty="0">
                <a:solidFill>
                  <a:srgbClr val="FF0000"/>
                </a:solidFill>
                <a:latin typeface="Times New Roman" pitchFamily="18" charset="0"/>
                <a:cs typeface="Times New Roman" pitchFamily="18" charset="0"/>
              </a:rPr>
              <a:t>and lacrimal bones</a:t>
            </a:r>
            <a:r>
              <a:rPr lang="en-US" dirty="0">
                <a:latin typeface="Times New Roman" pitchFamily="18" charset="0"/>
                <a:cs typeface="Times New Roman" pitchFamily="18" charset="0"/>
              </a:rPr>
              <a:t>.</a:t>
            </a:r>
          </a:p>
          <a:p>
            <a:pPr lvl="0"/>
            <a:r>
              <a:rPr lang="en-US" b="1" i="1" dirty="0">
                <a:latin typeface="Times New Roman" pitchFamily="18" charset="0"/>
                <a:cs typeface="Times New Roman" pitchFamily="18" charset="0"/>
              </a:rPr>
              <a:t>Le Fort III </a:t>
            </a:r>
            <a:r>
              <a:rPr lang="en-US" b="1" i="1" dirty="0" smtClean="0">
                <a:latin typeface="Times New Roman" pitchFamily="18" charset="0"/>
                <a:cs typeface="Times New Roman" pitchFamily="18" charset="0"/>
              </a:rPr>
              <a:t>fractures- </a:t>
            </a:r>
            <a:r>
              <a:rPr lang="en-US" dirty="0">
                <a:latin typeface="Times New Roman" pitchFamily="18" charset="0"/>
                <a:cs typeface="Times New Roman" pitchFamily="18" charset="0"/>
              </a:rPr>
              <a:t>result in </a:t>
            </a:r>
            <a:r>
              <a:rPr lang="en-US" b="1" dirty="0">
                <a:latin typeface="Times New Roman" pitchFamily="18" charset="0"/>
                <a:cs typeface="Times New Roman" pitchFamily="18" charset="0"/>
              </a:rPr>
              <a:t>craniofacial </a:t>
            </a:r>
            <a:r>
              <a:rPr lang="en-US" dirty="0">
                <a:latin typeface="Times New Roman" pitchFamily="18" charset="0"/>
                <a:cs typeface="Times New Roman" pitchFamily="18" charset="0"/>
              </a:rPr>
              <a:t>dissociation, extending posteriorly from the </a:t>
            </a:r>
            <a:r>
              <a:rPr lang="en-US" dirty="0" smtClean="0">
                <a:latin typeface="Times New Roman" pitchFamily="18" charset="0"/>
                <a:cs typeface="Times New Roman" pitchFamily="18" charset="0"/>
              </a:rPr>
              <a:t>bridge </a:t>
            </a:r>
            <a:r>
              <a:rPr lang="en-US" dirty="0">
                <a:latin typeface="Times New Roman" pitchFamily="18" charset="0"/>
                <a:cs typeface="Times New Roman" pitchFamily="18" charset="0"/>
              </a:rPr>
              <a:t>of  the </a:t>
            </a:r>
            <a:r>
              <a:rPr lang="en-US" dirty="0">
                <a:solidFill>
                  <a:srgbClr val="FF0000"/>
                </a:solidFill>
                <a:latin typeface="Times New Roman" pitchFamily="18" charset="0"/>
                <a:cs typeface="Times New Roman" pitchFamily="18" charset="0"/>
              </a:rPr>
              <a:t>nose to the orbit and the zygomatic arch.</a:t>
            </a:r>
          </a:p>
          <a:p>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312</a:t>
            </a:fld>
            <a:endParaRPr lang="en-US">
              <a:solidFill>
                <a:prstClr val="black">
                  <a:tint val="75000"/>
                </a:prstClr>
              </a:solidFill>
            </a:endParaRPr>
          </a:p>
        </p:txBody>
      </p:sp>
    </p:spTree>
    <p:extLst>
      <p:ext uri="{BB962C8B-B14F-4D97-AF65-F5344CB8AC3E}">
        <p14:creationId xmlns:p14="http://schemas.microsoft.com/office/powerpoint/2010/main" val="3964054097"/>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Classification….</a:t>
            </a:r>
            <a:endParaRPr lang="en-US" dirty="0">
              <a:solidFill>
                <a:srgbClr val="FF0000"/>
              </a:solidFill>
            </a:endParaRPr>
          </a:p>
        </p:txBody>
      </p:sp>
      <p:sp>
        <p:nvSpPr>
          <p:cNvPr id="3" name="Content Placeholder 2"/>
          <p:cNvSpPr>
            <a:spLocks noGrp="1"/>
          </p:cNvSpPr>
          <p:nvPr>
            <p:ph idx="1"/>
          </p:nvPr>
        </p:nvSpPr>
        <p:spPr/>
        <p:txBody>
          <a:bodyPr/>
          <a:lstStyle/>
          <a:p>
            <a:pPr lvl="0"/>
            <a:r>
              <a:rPr lang="en-US" dirty="0" smtClean="0">
                <a:latin typeface="Times New Roman" pitchFamily="18" charset="0"/>
                <a:cs typeface="Times New Roman" pitchFamily="18" charset="0"/>
              </a:rPr>
              <a:t>Le Fort II and III  fractures are associated  with cribriform plate fracture resulting in </a:t>
            </a:r>
            <a:r>
              <a:rPr lang="en-US" dirty="0" smtClean="0">
                <a:solidFill>
                  <a:srgbClr val="FF0000"/>
                </a:solidFill>
                <a:latin typeface="Times New Roman" pitchFamily="18" charset="0"/>
                <a:cs typeface="Times New Roman" pitchFamily="18" charset="0"/>
              </a:rPr>
              <a:t>Dural tears and CSF leakage.</a:t>
            </a:r>
          </a:p>
          <a:p>
            <a:pPr lvl="0"/>
            <a:r>
              <a:rPr lang="en-US" dirty="0" smtClean="0">
                <a:latin typeface="Times New Roman" pitchFamily="18" charset="0"/>
                <a:cs typeface="Times New Roman" pitchFamily="18" charset="0"/>
              </a:rPr>
              <a:t> CSF leak often resolves with fracture fixation. </a:t>
            </a:r>
          </a:p>
          <a:p>
            <a:pPr lvl="0"/>
            <a:r>
              <a:rPr lang="en-US" dirty="0" smtClean="0">
                <a:latin typeface="Times New Roman" pitchFamily="18" charset="0"/>
                <a:cs typeface="Times New Roman" pitchFamily="18" charset="0"/>
              </a:rPr>
              <a:t>Persistent CSF </a:t>
            </a:r>
            <a:r>
              <a:rPr lang="en-US" dirty="0" smtClean="0">
                <a:solidFill>
                  <a:srgbClr val="FF0000"/>
                </a:solidFill>
                <a:latin typeface="Times New Roman" pitchFamily="18" charset="0"/>
                <a:cs typeface="Times New Roman" pitchFamily="18" charset="0"/>
              </a:rPr>
              <a:t>leak needs lumbar CSF drainage or neurosurgical repair. </a:t>
            </a:r>
          </a:p>
          <a:p>
            <a:endParaRPr lang="en-US" dirty="0">
              <a:solidFill>
                <a:srgbClr val="FF0000"/>
              </a:solidFill>
            </a:endParaRPr>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313</a:t>
            </a:fld>
            <a:endParaRPr lang="en-US">
              <a:solidFill>
                <a:prstClr val="black">
                  <a:tint val="75000"/>
                </a:prstClr>
              </a:solidFill>
            </a:endParaRPr>
          </a:p>
        </p:txBody>
      </p:sp>
    </p:spTree>
    <p:extLst>
      <p:ext uri="{BB962C8B-B14F-4D97-AF65-F5344CB8AC3E}">
        <p14:creationId xmlns:p14="http://schemas.microsoft.com/office/powerpoint/2010/main" val="1045763298"/>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Diagrammatic representation of Le Fort fracture</a:t>
            </a:r>
            <a:endParaRPr lang="en-US" dirty="0"/>
          </a:p>
        </p:txBody>
      </p:sp>
      <p:pic>
        <p:nvPicPr>
          <p:cNvPr id="1026" name="Picture 2"/>
          <p:cNvPicPr>
            <a:picLocks noGrp="1" noChangeAspect="1" noChangeArrowheads="1"/>
          </p:cNvPicPr>
          <p:nvPr>
            <p:ph idx="1"/>
          </p:nvPr>
        </p:nvPicPr>
        <p:blipFill>
          <a:blip r:embed="rId3"/>
          <a:srcRect/>
          <a:stretch>
            <a:fillRect/>
          </a:stretch>
        </p:blipFill>
        <p:spPr bwMode="auto">
          <a:xfrm>
            <a:off x="304800" y="1828800"/>
            <a:ext cx="8229599" cy="3886200"/>
          </a:xfrm>
          <a:prstGeom prst="rect">
            <a:avLst/>
          </a:prstGeom>
          <a:noFill/>
          <a:ln w="9525">
            <a:noFill/>
            <a:miter lim="800000"/>
            <a:headEnd/>
            <a:tailEnd/>
          </a:ln>
          <a:effectLst/>
        </p:spPr>
      </p:pic>
      <p:sp>
        <p:nvSpPr>
          <p:cNvPr id="5" name="Rectangle 4"/>
          <p:cNvSpPr/>
          <p:nvPr/>
        </p:nvSpPr>
        <p:spPr>
          <a:xfrm>
            <a:off x="4147749" y="5791200"/>
            <a:ext cx="848502" cy="369332"/>
          </a:xfrm>
          <a:prstGeom prst="rect">
            <a:avLst/>
          </a:prstGeom>
        </p:spPr>
        <p:txBody>
          <a:bodyPr wrap="square">
            <a:spAutoFit/>
          </a:bodyPr>
          <a:lstStyle/>
          <a:p>
            <a:r>
              <a:rPr lang="en-US" dirty="0" smtClean="0">
                <a:solidFill>
                  <a:prstClr val="black"/>
                </a:solidFill>
              </a:rPr>
              <a:t>II</a:t>
            </a:r>
            <a:endParaRPr lang="en-US" dirty="0">
              <a:solidFill>
                <a:prstClr val="black"/>
              </a:solidFill>
            </a:endParaRPr>
          </a:p>
        </p:txBody>
      </p:sp>
      <p:sp>
        <p:nvSpPr>
          <p:cNvPr id="6" name="Rectangle 5"/>
          <p:cNvSpPr/>
          <p:nvPr/>
        </p:nvSpPr>
        <p:spPr>
          <a:xfrm>
            <a:off x="6705600" y="5867400"/>
            <a:ext cx="990600" cy="369332"/>
          </a:xfrm>
          <a:prstGeom prst="rect">
            <a:avLst/>
          </a:prstGeom>
        </p:spPr>
        <p:txBody>
          <a:bodyPr wrap="square">
            <a:spAutoFit/>
          </a:bodyPr>
          <a:lstStyle/>
          <a:p>
            <a:r>
              <a:rPr lang="en-US" dirty="0">
                <a:solidFill>
                  <a:prstClr val="black"/>
                </a:solidFill>
              </a:rPr>
              <a:t> </a:t>
            </a:r>
            <a:r>
              <a:rPr lang="en-US" dirty="0" smtClean="0">
                <a:solidFill>
                  <a:prstClr val="black"/>
                </a:solidFill>
              </a:rPr>
              <a:t>           III</a:t>
            </a:r>
            <a:endParaRPr lang="en-US" dirty="0">
              <a:solidFill>
                <a:prstClr val="black"/>
              </a:solidFill>
            </a:endParaRPr>
          </a:p>
        </p:txBody>
      </p:sp>
      <p:sp>
        <p:nvSpPr>
          <p:cNvPr id="7" name="Rectangle 6"/>
          <p:cNvSpPr/>
          <p:nvPr/>
        </p:nvSpPr>
        <p:spPr>
          <a:xfrm>
            <a:off x="1219200" y="5829656"/>
            <a:ext cx="914399" cy="369332"/>
          </a:xfrm>
          <a:prstGeom prst="rect">
            <a:avLst/>
          </a:prstGeom>
        </p:spPr>
        <p:txBody>
          <a:bodyPr wrap="square">
            <a:spAutoFit/>
          </a:bodyPr>
          <a:lstStyle/>
          <a:p>
            <a:endParaRPr lang="en-US" dirty="0">
              <a:solidFill>
                <a:prstClr val="black"/>
              </a:solidFill>
            </a:endParaRPr>
          </a:p>
        </p:txBody>
      </p:sp>
      <p:sp>
        <p:nvSpPr>
          <p:cNvPr id="8" name="Rectangle 7"/>
          <p:cNvSpPr/>
          <p:nvPr/>
        </p:nvSpPr>
        <p:spPr>
          <a:xfrm flipH="1">
            <a:off x="990600" y="5829656"/>
            <a:ext cx="1066801" cy="369332"/>
          </a:xfrm>
          <a:prstGeom prst="rect">
            <a:avLst/>
          </a:prstGeom>
        </p:spPr>
        <p:txBody>
          <a:bodyPr wrap="square">
            <a:spAutoFit/>
          </a:bodyPr>
          <a:lstStyle/>
          <a:p>
            <a:r>
              <a:rPr lang="en-US" dirty="0">
                <a:solidFill>
                  <a:prstClr val="black"/>
                </a:solidFill>
              </a:rPr>
              <a:t>I</a:t>
            </a:r>
          </a:p>
        </p:txBody>
      </p:sp>
      <p:sp>
        <p:nvSpPr>
          <p:cNvPr id="3" name="Slide Number Placeholder 2"/>
          <p:cNvSpPr>
            <a:spLocks noGrp="1"/>
          </p:cNvSpPr>
          <p:nvPr>
            <p:ph type="sldNum" sz="quarter" idx="12"/>
          </p:nvPr>
        </p:nvSpPr>
        <p:spPr/>
        <p:txBody>
          <a:bodyPr/>
          <a:lstStyle/>
          <a:p>
            <a:fld id="{2522A2E3-EF75-4CF2-AC9D-4BCADBF78595}" type="slidenum">
              <a:rPr lang="en-US" smtClean="0">
                <a:solidFill>
                  <a:prstClr val="black">
                    <a:tint val="75000"/>
                  </a:prstClr>
                </a:solidFill>
              </a:rPr>
              <a:pPr/>
              <a:t>314</a:t>
            </a:fld>
            <a:endParaRPr lang="en-US">
              <a:solidFill>
                <a:prstClr val="black">
                  <a:tint val="75000"/>
                </a:prstClr>
              </a:solidFill>
            </a:endParaRPr>
          </a:p>
        </p:txBody>
      </p:sp>
    </p:spTree>
    <p:extLst>
      <p:ext uri="{BB962C8B-B14F-4D97-AF65-F5344CB8AC3E}">
        <p14:creationId xmlns:p14="http://schemas.microsoft.com/office/powerpoint/2010/main" val="1495582194"/>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PATIENT POPULATIONS</a:t>
            </a:r>
            <a:endParaRPr lang="en-US" dirty="0">
              <a:solidFill>
                <a:srgbClr val="FF0000"/>
              </a:solidFill>
            </a:endParaRPr>
          </a:p>
        </p:txBody>
      </p:sp>
      <p:sp>
        <p:nvSpPr>
          <p:cNvPr id="3" name="Content Placeholder 2"/>
          <p:cNvSpPr>
            <a:spLocks noGrp="1"/>
          </p:cNvSpPr>
          <p:nvPr>
            <p:ph idx="1"/>
          </p:nvPr>
        </p:nvSpPr>
        <p:spPr>
          <a:xfrm>
            <a:off x="152400" y="1600200"/>
            <a:ext cx="8763000" cy="4800600"/>
          </a:xfrm>
        </p:spPr>
        <p:txBody>
          <a:bodyPr>
            <a:normAutofit/>
          </a:bodyPr>
          <a:lstStyle/>
          <a:p>
            <a:pPr>
              <a:buClr>
                <a:schemeClr val="accent2"/>
              </a:buClr>
              <a:buFont typeface="Wingdings" pitchFamily="2" charset="2"/>
              <a:buChar char="§"/>
            </a:pPr>
            <a:r>
              <a:rPr lang="en-US" dirty="0" smtClean="0">
                <a:latin typeface="Times New Roman" pitchFamily="18" charset="0"/>
                <a:cs typeface="Times New Roman" pitchFamily="18" charset="0"/>
              </a:rPr>
              <a:t>Elderly, Chronically Debilitated Patients</a:t>
            </a:r>
          </a:p>
          <a:p>
            <a:pPr>
              <a:buClr>
                <a:schemeClr val="accent2"/>
              </a:buClr>
              <a:buFont typeface="Wingdings" pitchFamily="2" charset="2"/>
              <a:buChar char="§"/>
            </a:pPr>
            <a:r>
              <a:rPr lang="en-US" dirty="0" smtClean="0">
                <a:latin typeface="Times New Roman" pitchFamily="18" charset="0"/>
                <a:cs typeface="Times New Roman" pitchFamily="18" charset="0"/>
              </a:rPr>
              <a:t>Malnourished and  Heavy Smoker  with Resultant COPD </a:t>
            </a:r>
          </a:p>
          <a:p>
            <a:pPr>
              <a:buClr>
                <a:schemeClr val="accent2"/>
              </a:buClr>
              <a:buFont typeface="Wingdings" pitchFamily="2" charset="2"/>
              <a:buChar char="§"/>
            </a:pPr>
            <a:r>
              <a:rPr lang="en-US" dirty="0" smtClean="0">
                <a:latin typeface="Times New Roman" pitchFamily="18" charset="0"/>
                <a:cs typeface="Times New Roman" pitchFamily="18" charset="0"/>
              </a:rPr>
              <a:t> Alcoholism  and Co-existing disease such as  HTN,DM, IHD, etc.</a:t>
            </a:r>
          </a:p>
          <a:p>
            <a:r>
              <a:rPr lang="en-US" dirty="0" smtClean="0">
                <a:latin typeface="Times New Roman" pitchFamily="18" charset="0"/>
                <a:cs typeface="Times New Roman" pitchFamily="18" charset="0"/>
              </a:rPr>
              <a:t>Adequate pre-operative work-up of </a:t>
            </a:r>
            <a:r>
              <a:rPr lang="en-US" dirty="0" smtClean="0">
                <a:solidFill>
                  <a:schemeClr val="accent2"/>
                </a:solidFill>
                <a:latin typeface="Times New Roman" pitchFamily="18" charset="0"/>
                <a:cs typeface="Times New Roman" pitchFamily="18" charset="0"/>
              </a:rPr>
              <a:t>Cardiac Status</a:t>
            </a:r>
            <a:r>
              <a:rPr lang="en-US" dirty="0" smtClean="0">
                <a:latin typeface="Times New Roman" pitchFamily="18" charset="0"/>
                <a:cs typeface="Times New Roman" pitchFamily="18" charset="0"/>
              </a:rPr>
              <a:t> &amp; </a:t>
            </a:r>
            <a:r>
              <a:rPr lang="en-US" dirty="0" smtClean="0">
                <a:solidFill>
                  <a:schemeClr val="accent2"/>
                </a:solidFill>
                <a:latin typeface="Times New Roman" pitchFamily="18" charset="0"/>
                <a:cs typeface="Times New Roman" pitchFamily="18" charset="0"/>
              </a:rPr>
              <a:t>Pulmonary Functions</a:t>
            </a:r>
            <a:r>
              <a:rPr lang="en-US" dirty="0" smtClean="0">
                <a:latin typeface="Times New Roman" pitchFamily="18" charset="0"/>
                <a:cs typeface="Times New Roman" pitchFamily="18" charset="0"/>
              </a:rPr>
              <a:t> should be carried out using various diagnostic modalities with the objective of optimizing patient’s condition</a:t>
            </a:r>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315</a:t>
            </a:fld>
            <a:endParaRPr lang="en-US">
              <a:solidFill>
                <a:prstClr val="black">
                  <a:tint val="75000"/>
                </a:prstClr>
              </a:solidFill>
            </a:endParaRPr>
          </a:p>
        </p:txBody>
      </p:sp>
    </p:spTree>
    <p:extLst>
      <p:ext uri="{BB962C8B-B14F-4D97-AF65-F5344CB8AC3E}">
        <p14:creationId xmlns:p14="http://schemas.microsoft.com/office/powerpoint/2010/main" val="11474343"/>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1" y="2438400"/>
            <a:ext cx="6781800" cy="707886"/>
          </a:xfrm>
          <a:prstGeom prst="rect">
            <a:avLst/>
          </a:prstGeom>
        </p:spPr>
        <p:txBody>
          <a:bodyPr wrap="square">
            <a:spAutoFit/>
          </a:bodyPr>
          <a:lstStyle/>
          <a:p>
            <a:r>
              <a:rPr lang="en-US" sz="4000" b="1" dirty="0" smtClean="0">
                <a:solidFill>
                  <a:srgbClr val="FF0000"/>
                </a:solidFill>
                <a:latin typeface="Times New Roman" pitchFamily="18" charset="0"/>
                <a:cs typeface="Times New Roman" pitchFamily="18" charset="0"/>
              </a:rPr>
              <a:t>Intra operative management</a:t>
            </a:r>
            <a:endParaRPr lang="en-US" sz="4000" dirty="0">
              <a:solidFill>
                <a:srgbClr val="FF0000"/>
              </a:solidFill>
            </a:endParaRPr>
          </a:p>
        </p:txBody>
      </p:sp>
      <p:sp>
        <p:nvSpPr>
          <p:cNvPr id="3" name="Slide Number Placeholder 2"/>
          <p:cNvSpPr>
            <a:spLocks noGrp="1"/>
          </p:cNvSpPr>
          <p:nvPr>
            <p:ph type="sldNum" sz="quarter" idx="12"/>
          </p:nvPr>
        </p:nvSpPr>
        <p:spPr/>
        <p:txBody>
          <a:bodyPr/>
          <a:lstStyle/>
          <a:p>
            <a:fld id="{2522A2E3-EF75-4CF2-AC9D-4BCADBF78595}" type="slidenum">
              <a:rPr lang="en-US" smtClean="0">
                <a:solidFill>
                  <a:prstClr val="black">
                    <a:tint val="75000"/>
                  </a:prstClr>
                </a:solidFill>
              </a:rPr>
              <a:pPr/>
              <a:t>316</a:t>
            </a:fld>
            <a:endParaRPr lang="en-US">
              <a:solidFill>
                <a:prstClr val="black">
                  <a:tint val="75000"/>
                </a:prstClr>
              </a:solidFill>
            </a:endParaRPr>
          </a:p>
        </p:txBody>
      </p:sp>
    </p:spTree>
    <p:extLst>
      <p:ext uri="{BB962C8B-B14F-4D97-AF65-F5344CB8AC3E}">
        <p14:creationId xmlns:p14="http://schemas.microsoft.com/office/powerpoint/2010/main" val="2010624489"/>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20000"/>
              </a:lnSpc>
            </a:pPr>
            <a:r>
              <a:rPr lang="en-US" b="1" i="1" dirty="0" smtClean="0">
                <a:solidFill>
                  <a:srgbClr val="FF0000"/>
                </a:solidFill>
                <a:latin typeface="Times New Roman" pitchFamily="18" charset="0"/>
                <a:cs typeface="Times New Roman" pitchFamily="18" charset="0"/>
              </a:rPr>
              <a:t>General principles </a:t>
            </a:r>
          </a:p>
        </p:txBody>
      </p:sp>
      <p:sp>
        <p:nvSpPr>
          <p:cNvPr id="3" name="Content Placeholder 2"/>
          <p:cNvSpPr>
            <a:spLocks noGrp="1"/>
          </p:cNvSpPr>
          <p:nvPr>
            <p:ph idx="1"/>
          </p:nvPr>
        </p:nvSpPr>
        <p:spPr>
          <a:xfrm>
            <a:off x="228600" y="1600200"/>
            <a:ext cx="8763000" cy="5029200"/>
          </a:xfrm>
        </p:spPr>
        <p:txBody>
          <a:bodyPr>
            <a:normAutofit fontScale="70000" lnSpcReduction="20000"/>
          </a:bodyPr>
          <a:lstStyle/>
          <a:p>
            <a:r>
              <a:rPr lang="en-US" sz="3400" dirty="0" smtClean="0">
                <a:latin typeface="Times New Roman" pitchFamily="18" charset="0"/>
                <a:cs typeface="Times New Roman" pitchFamily="18" charset="0"/>
              </a:rPr>
              <a:t>The procedure is lengthy and associated with </a:t>
            </a:r>
            <a:r>
              <a:rPr lang="en-US" sz="3400" dirty="0" smtClean="0">
                <a:solidFill>
                  <a:srgbClr val="FF0000"/>
                </a:solidFill>
                <a:latin typeface="Times New Roman" pitchFamily="18" charset="0"/>
                <a:cs typeface="Times New Roman" pitchFamily="18" charset="0"/>
              </a:rPr>
              <a:t>substantial blood loss</a:t>
            </a:r>
          </a:p>
          <a:p>
            <a:r>
              <a:rPr lang="en-US" sz="3400" dirty="0">
                <a:solidFill>
                  <a:srgbClr val="FF0000"/>
                </a:solidFill>
                <a:latin typeface="Times New Roman" pitchFamily="18" charset="0"/>
                <a:cs typeface="Times New Roman" pitchFamily="18" charset="0"/>
              </a:rPr>
              <a:t>P</a:t>
            </a:r>
            <a:r>
              <a:rPr lang="en-US" sz="3400" dirty="0" smtClean="0">
                <a:solidFill>
                  <a:srgbClr val="FF0000"/>
                </a:solidFill>
                <a:latin typeface="Times New Roman" pitchFamily="18" charset="0"/>
                <a:cs typeface="Times New Roman" pitchFamily="18" charset="0"/>
              </a:rPr>
              <a:t>lacement of an </a:t>
            </a:r>
            <a:r>
              <a:rPr lang="en-US" sz="3400" b="1" dirty="0" smtClean="0">
                <a:solidFill>
                  <a:srgbClr val="FF0000"/>
                </a:solidFill>
                <a:latin typeface="Times New Roman" pitchFamily="18" charset="0"/>
                <a:cs typeface="Times New Roman" pitchFamily="18" charset="0"/>
              </a:rPr>
              <a:t>oropharyngeal pack  </a:t>
            </a:r>
            <a:r>
              <a:rPr lang="en-US" sz="3400" dirty="0" smtClean="0">
                <a:solidFill>
                  <a:srgbClr val="FF0000"/>
                </a:solidFill>
                <a:latin typeface="Times New Roman" pitchFamily="18" charset="0"/>
                <a:cs typeface="Times New Roman" pitchFamily="18" charset="0"/>
              </a:rPr>
              <a:t>around the </a:t>
            </a:r>
            <a:r>
              <a:rPr lang="en-US" sz="3400" dirty="0">
                <a:solidFill>
                  <a:srgbClr val="FF0000"/>
                </a:solidFill>
                <a:latin typeface="Times New Roman" pitchFamily="18" charset="0"/>
                <a:cs typeface="Times New Roman" pitchFamily="18" charset="0"/>
              </a:rPr>
              <a:t>e</a:t>
            </a:r>
            <a:r>
              <a:rPr lang="en-US" sz="3400" dirty="0" smtClean="0">
                <a:solidFill>
                  <a:srgbClr val="FF0000"/>
                </a:solidFill>
                <a:latin typeface="Times New Roman" pitchFamily="18" charset="0"/>
                <a:cs typeface="Times New Roman" pitchFamily="18" charset="0"/>
              </a:rPr>
              <a:t>ndotracheal </a:t>
            </a:r>
            <a:r>
              <a:rPr lang="en-US" sz="3400" dirty="0" smtClean="0">
                <a:latin typeface="Times New Roman" pitchFamily="18" charset="0"/>
                <a:cs typeface="Times New Roman" pitchFamily="18" charset="0"/>
              </a:rPr>
              <a:t>tube.</a:t>
            </a:r>
          </a:p>
          <a:p>
            <a:pPr lvl="0">
              <a:lnSpc>
                <a:spcPct val="120000"/>
              </a:lnSpc>
            </a:pPr>
            <a:r>
              <a:rPr lang="en-US" sz="3400" dirty="0" smtClean="0">
                <a:latin typeface="Times New Roman" pitchFamily="18" charset="0"/>
                <a:cs typeface="Times New Roman" pitchFamily="18" charset="0"/>
              </a:rPr>
              <a:t>Pack  must be </a:t>
            </a:r>
            <a:r>
              <a:rPr lang="en-US" sz="3400" dirty="0" smtClean="0">
                <a:solidFill>
                  <a:srgbClr val="FF0000"/>
                </a:solidFill>
                <a:latin typeface="Times New Roman" pitchFamily="18" charset="0"/>
                <a:cs typeface="Times New Roman" pitchFamily="18" charset="0"/>
              </a:rPr>
              <a:t>removed before extubation </a:t>
            </a:r>
            <a:r>
              <a:rPr lang="en-US" sz="3400" dirty="0" smtClean="0">
                <a:latin typeface="Times New Roman" pitchFamily="18" charset="0"/>
                <a:cs typeface="Times New Roman" pitchFamily="18" charset="0"/>
              </a:rPr>
              <a:t>as it can lead to catastrophic airway obstruction if left.</a:t>
            </a:r>
          </a:p>
          <a:p>
            <a:pPr lvl="0">
              <a:lnSpc>
                <a:spcPct val="120000"/>
              </a:lnSpc>
            </a:pPr>
            <a:r>
              <a:rPr lang="en-US" sz="3400" b="1" dirty="0" smtClean="0">
                <a:latin typeface="Times New Roman" pitchFamily="18" charset="0"/>
                <a:cs typeface="Times New Roman" pitchFamily="18" charset="0"/>
              </a:rPr>
              <a:t>Care of  throat pack</a:t>
            </a:r>
          </a:p>
          <a:p>
            <a:pPr lvl="0">
              <a:lnSpc>
                <a:spcPct val="120000"/>
              </a:lnSpc>
              <a:buFont typeface="Wingdings" pitchFamily="2" charset="2"/>
              <a:buChar char="ü"/>
            </a:pPr>
            <a:r>
              <a:rPr lang="en-US" sz="3400" dirty="0">
                <a:solidFill>
                  <a:srgbClr val="FF0000"/>
                </a:solidFill>
                <a:latin typeface="Times New Roman" pitchFamily="18" charset="0"/>
                <a:cs typeface="Times New Roman" pitchFamily="18" charset="0"/>
              </a:rPr>
              <a:t>T</a:t>
            </a:r>
            <a:r>
              <a:rPr lang="en-US" sz="3400" dirty="0" smtClean="0">
                <a:solidFill>
                  <a:srgbClr val="FF0000"/>
                </a:solidFill>
                <a:latin typeface="Times New Roman" pitchFamily="18" charset="0"/>
                <a:cs typeface="Times New Roman" pitchFamily="18" charset="0"/>
              </a:rPr>
              <a:t>ie</a:t>
            </a:r>
            <a:r>
              <a:rPr lang="en-US" sz="3400" b="1" dirty="0" smtClean="0">
                <a:solidFill>
                  <a:srgbClr val="FF0000"/>
                </a:solidFill>
                <a:latin typeface="Times New Roman" pitchFamily="18" charset="0"/>
                <a:cs typeface="Times New Roman" pitchFamily="18" charset="0"/>
              </a:rPr>
              <a:t> </a:t>
            </a:r>
            <a:r>
              <a:rPr lang="en-US" sz="3400" dirty="0" smtClean="0">
                <a:solidFill>
                  <a:srgbClr val="FF0000"/>
                </a:solidFill>
                <a:latin typeface="Times New Roman" pitchFamily="18" charset="0"/>
                <a:cs typeface="Times New Roman" pitchFamily="18" charset="0"/>
              </a:rPr>
              <a:t>or tape the pack to ETT</a:t>
            </a:r>
          </a:p>
          <a:p>
            <a:pPr lvl="0">
              <a:lnSpc>
                <a:spcPct val="120000"/>
              </a:lnSpc>
              <a:buFont typeface="Wingdings" pitchFamily="2" charset="2"/>
              <a:buChar char="ü"/>
            </a:pPr>
            <a:r>
              <a:rPr lang="en-US" sz="3400" dirty="0" smtClean="0">
                <a:latin typeface="Times New Roman" pitchFamily="18" charset="0"/>
                <a:cs typeface="Times New Roman" pitchFamily="18" charset="0"/>
              </a:rPr>
              <a:t>place identification </a:t>
            </a:r>
            <a:r>
              <a:rPr lang="en-US" sz="3400" dirty="0" smtClean="0">
                <a:solidFill>
                  <a:srgbClr val="FF0000"/>
                </a:solidFill>
                <a:latin typeface="Times New Roman" pitchFamily="18" charset="0"/>
                <a:cs typeface="Times New Roman" pitchFamily="18" charset="0"/>
              </a:rPr>
              <a:t>sticker on  ETT</a:t>
            </a:r>
            <a:r>
              <a:rPr lang="en-US" sz="3400" dirty="0" smtClean="0">
                <a:latin typeface="Times New Roman" pitchFamily="18" charset="0"/>
                <a:cs typeface="Times New Roman" pitchFamily="18" charset="0"/>
              </a:rPr>
              <a:t> or patients forehead  to remember  </a:t>
            </a:r>
          </a:p>
          <a:p>
            <a:pPr lvl="0">
              <a:lnSpc>
                <a:spcPct val="120000"/>
              </a:lnSpc>
              <a:buFont typeface="Wingdings" pitchFamily="2" charset="2"/>
              <a:buChar char="ü"/>
            </a:pPr>
            <a:r>
              <a:rPr lang="en-US" sz="3400" dirty="0" smtClean="0">
                <a:latin typeface="Times New Roman" pitchFamily="18" charset="0"/>
                <a:cs typeface="Times New Roman" pitchFamily="18" charset="0"/>
              </a:rPr>
              <a:t> </a:t>
            </a:r>
            <a:r>
              <a:rPr lang="en-US" sz="3400" dirty="0">
                <a:latin typeface="Times New Roman" pitchFamily="18" charset="0"/>
                <a:cs typeface="Times New Roman" pitchFamily="18" charset="0"/>
              </a:rPr>
              <a:t>I</a:t>
            </a:r>
            <a:r>
              <a:rPr lang="en-US" sz="3400" dirty="0" smtClean="0">
                <a:latin typeface="Times New Roman" pitchFamily="18" charset="0"/>
                <a:cs typeface="Times New Roman" pitchFamily="18" charset="0"/>
              </a:rPr>
              <a:t>nclude the pack on the </a:t>
            </a:r>
            <a:r>
              <a:rPr lang="en-US" sz="3400" dirty="0" smtClean="0">
                <a:solidFill>
                  <a:srgbClr val="FF0000"/>
                </a:solidFill>
                <a:latin typeface="Times New Roman" pitchFamily="18" charset="0"/>
                <a:cs typeface="Times New Roman" pitchFamily="18" charset="0"/>
              </a:rPr>
              <a:t>scrubs count. </a:t>
            </a:r>
          </a:p>
          <a:p>
            <a:pPr lvl="0">
              <a:lnSpc>
                <a:spcPct val="120000"/>
              </a:lnSpc>
              <a:buFont typeface="Wingdings" pitchFamily="2" charset="2"/>
              <a:buChar char="ü"/>
            </a:pPr>
            <a:r>
              <a:rPr lang="en-US" sz="3400" dirty="0" smtClean="0">
                <a:latin typeface="Times New Roman" pitchFamily="18" charset="0"/>
                <a:cs typeface="Times New Roman" pitchFamily="18" charset="0"/>
              </a:rPr>
              <a:t>Laryngoscope should always be performed at the end of the procedure to clear any debris and ensure that </a:t>
            </a:r>
            <a:r>
              <a:rPr lang="en-US" sz="3400" dirty="0" smtClean="0">
                <a:solidFill>
                  <a:srgbClr val="FF0000"/>
                </a:solidFill>
                <a:latin typeface="Times New Roman" pitchFamily="18" charset="0"/>
                <a:cs typeface="Times New Roman" pitchFamily="18" charset="0"/>
              </a:rPr>
              <a:t>packs are removed</a:t>
            </a:r>
          </a:p>
          <a:p>
            <a:endParaRPr lang="en-US" dirty="0" smtClean="0">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317</a:t>
            </a:fld>
            <a:endParaRPr lang="en-US">
              <a:solidFill>
                <a:prstClr val="black">
                  <a:tint val="75000"/>
                </a:prstClr>
              </a:solidFill>
            </a:endParaRPr>
          </a:p>
        </p:txBody>
      </p:sp>
    </p:spTree>
    <p:extLst>
      <p:ext uri="{BB962C8B-B14F-4D97-AF65-F5344CB8AC3E}">
        <p14:creationId xmlns:p14="http://schemas.microsoft.com/office/powerpoint/2010/main" val="3174498421"/>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latin typeface="Times New Roman" pitchFamily="18" charset="0"/>
                <a:cs typeface="Times New Roman" pitchFamily="18" charset="0"/>
              </a:rPr>
              <a:t>General principles </a:t>
            </a: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endParaRPr lang="en-US" dirty="0"/>
          </a:p>
        </p:txBody>
      </p:sp>
      <p:sp>
        <p:nvSpPr>
          <p:cNvPr id="3" name="Content Placeholder 2"/>
          <p:cNvSpPr>
            <a:spLocks noGrp="1"/>
          </p:cNvSpPr>
          <p:nvPr>
            <p:ph idx="1"/>
          </p:nvPr>
        </p:nvSpPr>
        <p:spPr>
          <a:xfrm>
            <a:off x="228600" y="1143000"/>
            <a:ext cx="8763000" cy="5410200"/>
          </a:xfrm>
        </p:spPr>
        <p:txBody>
          <a:bodyPr>
            <a:normAutofit fontScale="85000" lnSpcReduction="20000"/>
          </a:bodyPr>
          <a:lstStyle/>
          <a:p>
            <a:r>
              <a:rPr lang="en-US" dirty="0" smtClean="0">
                <a:latin typeface="Times New Roman" pitchFamily="18" charset="0"/>
                <a:cs typeface="Times New Roman" pitchFamily="18" charset="0"/>
              </a:rPr>
              <a:t>Suctioning of the stomach at the </a:t>
            </a:r>
            <a:r>
              <a:rPr lang="en-US" dirty="0" smtClean="0">
                <a:solidFill>
                  <a:srgbClr val="FF0000"/>
                </a:solidFill>
                <a:latin typeface="Times New Roman" pitchFamily="18" charset="0"/>
                <a:cs typeface="Times New Roman" pitchFamily="18" charset="0"/>
              </a:rPr>
              <a:t>conclusion of surgery may attenuate postoperative retching and vomiting.</a:t>
            </a:r>
          </a:p>
          <a:p>
            <a:pPr>
              <a:buNone/>
            </a:pPr>
            <a:endParaRPr lang="en-US" dirty="0" smtClean="0">
              <a:solidFill>
                <a:srgbClr val="FF0000"/>
              </a:solidFill>
              <a:latin typeface="Times New Roman" pitchFamily="18" charset="0"/>
              <a:cs typeface="Times New Roman" pitchFamily="18" charset="0"/>
            </a:endParaRPr>
          </a:p>
          <a:p>
            <a:r>
              <a:rPr lang="en-US" dirty="0" smtClean="0">
                <a:solidFill>
                  <a:srgbClr val="FF0000"/>
                </a:solidFill>
                <a:latin typeface="Times New Roman" pitchFamily="18" charset="0"/>
                <a:cs typeface="Times New Roman" pitchFamily="18" charset="0"/>
              </a:rPr>
              <a:t>Profound vasoconstriction </a:t>
            </a:r>
            <a:r>
              <a:rPr lang="en-US" dirty="0" smtClean="0">
                <a:latin typeface="Times New Roman" pitchFamily="18" charset="0"/>
                <a:cs typeface="Times New Roman" pitchFamily="18" charset="0"/>
              </a:rPr>
              <a:t>is required, </a:t>
            </a:r>
            <a:r>
              <a:rPr lang="en-US" dirty="0" smtClean="0">
                <a:solidFill>
                  <a:srgbClr val="FF0000"/>
                </a:solidFill>
                <a:latin typeface="Times New Roman" pitchFamily="18" charset="0"/>
                <a:cs typeface="Times New Roman" pitchFamily="18" charset="0"/>
              </a:rPr>
              <a:t>Cocaine packs, local anesthetics, and epinephrine infiltration are often used simultaneously. </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Interaction of  </a:t>
            </a:r>
            <a:r>
              <a:rPr lang="en-US" dirty="0" smtClean="0">
                <a:solidFill>
                  <a:srgbClr val="FF0000"/>
                </a:solidFill>
                <a:latin typeface="Times New Roman" pitchFamily="18" charset="0"/>
                <a:cs typeface="Times New Roman" pitchFamily="18" charset="0"/>
              </a:rPr>
              <a:t>inhalation anesthetics and epinephrine also be considered.</a:t>
            </a:r>
          </a:p>
          <a:p>
            <a:pPr>
              <a:buNone/>
            </a:pPr>
            <a:endParaRPr 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a:p>
            <a:r>
              <a:rPr lang="en-US" dirty="0" smtClean="0">
                <a:latin typeface="Times New Roman" pitchFamily="18" charset="0"/>
                <a:cs typeface="Times New Roman" pitchFamily="18" charset="0"/>
              </a:rPr>
              <a:t>Great care for  </a:t>
            </a:r>
            <a:r>
              <a:rPr lang="en-US" dirty="0" smtClean="0">
                <a:solidFill>
                  <a:srgbClr val="FF0000"/>
                </a:solidFill>
                <a:latin typeface="Times New Roman" pitchFamily="18" charset="0"/>
                <a:cs typeface="Times New Roman" pitchFamily="18" charset="0"/>
              </a:rPr>
              <a:t>cardiac irritability </a:t>
            </a:r>
            <a:r>
              <a:rPr lang="en-US" dirty="0" smtClean="0">
                <a:latin typeface="Times New Roman" pitchFamily="18" charset="0"/>
                <a:cs typeface="Times New Roman" pitchFamily="18" charset="0"/>
              </a:rPr>
              <a:t>like </a:t>
            </a:r>
            <a:r>
              <a:rPr lang="en-US" dirty="0" smtClean="0">
                <a:solidFill>
                  <a:srgbClr val="FF0000"/>
                </a:solidFill>
                <a:latin typeface="Times New Roman" pitchFamily="18" charset="0"/>
                <a:cs typeface="Times New Roman" pitchFamily="18" charset="0"/>
              </a:rPr>
              <a:t>tachycardia and    hypertension from  epinephrine and cocaine </a:t>
            </a:r>
          </a:p>
          <a:p>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318</a:t>
            </a:fld>
            <a:endParaRPr lang="en-US">
              <a:solidFill>
                <a:prstClr val="black">
                  <a:tint val="75000"/>
                </a:prstClr>
              </a:solidFill>
            </a:endParaRPr>
          </a:p>
        </p:txBody>
      </p:sp>
    </p:spTree>
    <p:extLst>
      <p:ext uri="{BB962C8B-B14F-4D97-AF65-F5344CB8AC3E}">
        <p14:creationId xmlns:p14="http://schemas.microsoft.com/office/powerpoint/2010/main" val="4104909956"/>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latin typeface="Times New Roman" pitchFamily="18" charset="0"/>
                <a:cs typeface="Times New Roman" pitchFamily="18" charset="0"/>
              </a:rPr>
              <a:t>General principles </a:t>
            </a:r>
            <a:r>
              <a:rPr lang="en-US" dirty="0" smtClean="0">
                <a:solidFill>
                  <a:srgbClr val="FF0000"/>
                </a:solidFill>
                <a:latin typeface="Times New Roman" pitchFamily="18" charset="0"/>
                <a:cs typeface="Times New Roman" pitchFamily="18" charset="0"/>
              </a:rPr>
              <a:t/>
            </a:r>
            <a:br>
              <a:rPr lang="en-US" dirty="0" smtClean="0">
                <a:solidFill>
                  <a:srgbClr val="FF0000"/>
                </a:solidFill>
                <a:latin typeface="Times New Roman" pitchFamily="18" charset="0"/>
                <a:cs typeface="Times New Roman" pitchFamily="18" charset="0"/>
              </a:rPr>
            </a:br>
            <a:endParaRPr lang="en-US" dirty="0">
              <a:solidFill>
                <a:srgbClr val="FF0000"/>
              </a:solidFill>
            </a:endParaRPr>
          </a:p>
        </p:txBody>
      </p:sp>
      <p:sp>
        <p:nvSpPr>
          <p:cNvPr id="3" name="Content Placeholder 2"/>
          <p:cNvSpPr>
            <a:spLocks noGrp="1"/>
          </p:cNvSpPr>
          <p:nvPr>
            <p:ph idx="1"/>
          </p:nvPr>
        </p:nvSpPr>
        <p:spPr>
          <a:xfrm>
            <a:off x="304800" y="1447800"/>
            <a:ext cx="8686800" cy="5105400"/>
          </a:xfrm>
        </p:spPr>
        <p:txBody>
          <a:bodyPr>
            <a:normAutofit fontScale="77500" lnSpcReduction="20000"/>
          </a:bodyPr>
          <a:lstStyle/>
          <a:p>
            <a:r>
              <a:rPr lang="en-US" sz="4800" dirty="0" smtClean="0">
                <a:latin typeface="Times New Roman" pitchFamily="18" charset="0"/>
                <a:cs typeface="Times New Roman" pitchFamily="18" charset="0"/>
              </a:rPr>
              <a:t>The simultaneous use of these medications  cause often dangerous side effects in elderly.</a:t>
            </a:r>
          </a:p>
          <a:p>
            <a:r>
              <a:rPr lang="en-US" sz="4800" dirty="0" smtClean="0">
                <a:latin typeface="Times New Roman" pitchFamily="18" charset="0"/>
                <a:cs typeface="Times New Roman" pitchFamily="18" charset="0"/>
              </a:rPr>
              <a:t>A moderate degree of </a:t>
            </a:r>
            <a:r>
              <a:rPr lang="en-US" sz="4800" dirty="0" smtClean="0">
                <a:solidFill>
                  <a:srgbClr val="FF0000"/>
                </a:solidFill>
                <a:latin typeface="Times New Roman" pitchFamily="18" charset="0"/>
                <a:cs typeface="Times New Roman" pitchFamily="18" charset="0"/>
              </a:rPr>
              <a:t>controlled hypotension combined with head elevation decreases bleeding in the surgical site </a:t>
            </a:r>
          </a:p>
          <a:p>
            <a:r>
              <a:rPr lang="en-US" sz="4500" dirty="0" smtClean="0">
                <a:latin typeface="Times New Roman" pitchFamily="18" charset="0"/>
                <a:cs typeface="Times New Roman" pitchFamily="18" charset="0"/>
              </a:rPr>
              <a:t>Stabilize the head with a </a:t>
            </a:r>
            <a:r>
              <a:rPr lang="en-US" sz="4500" dirty="0" smtClean="0">
                <a:solidFill>
                  <a:srgbClr val="FF0000"/>
                </a:solidFill>
                <a:latin typeface="Times New Roman" pitchFamily="18" charset="0"/>
                <a:cs typeface="Times New Roman" pitchFamily="18" charset="0"/>
              </a:rPr>
              <a:t>head ring and for </a:t>
            </a:r>
            <a:r>
              <a:rPr lang="en-US" sz="4500" dirty="0" smtClean="0">
                <a:latin typeface="Times New Roman" pitchFamily="18" charset="0"/>
                <a:cs typeface="Times New Roman" pitchFamily="18" charset="0"/>
              </a:rPr>
              <a:t>operations on the roof of the </a:t>
            </a:r>
            <a:r>
              <a:rPr lang="en-US" sz="4500" dirty="0" smtClean="0">
                <a:solidFill>
                  <a:srgbClr val="FF0000"/>
                </a:solidFill>
                <a:latin typeface="Times New Roman" pitchFamily="18" charset="0"/>
                <a:cs typeface="Times New Roman" pitchFamily="18" charset="0"/>
              </a:rPr>
              <a:t>mouth</a:t>
            </a:r>
            <a:r>
              <a:rPr lang="en-US" sz="4500" dirty="0" smtClean="0">
                <a:latin typeface="Times New Roman" pitchFamily="18" charset="0"/>
                <a:cs typeface="Times New Roman" pitchFamily="18" charset="0"/>
              </a:rPr>
              <a:t> use a cloth or </a:t>
            </a:r>
            <a:r>
              <a:rPr lang="en-US" sz="4500" dirty="0" smtClean="0">
                <a:solidFill>
                  <a:srgbClr val="FF0000"/>
                </a:solidFill>
                <a:latin typeface="Times New Roman" pitchFamily="18" charset="0"/>
                <a:cs typeface="Times New Roman" pitchFamily="18" charset="0"/>
              </a:rPr>
              <a:t>sand under the shoulder </a:t>
            </a:r>
            <a:r>
              <a:rPr lang="en-US" sz="4500" dirty="0" smtClean="0">
                <a:latin typeface="Times New Roman" pitchFamily="18" charset="0"/>
                <a:cs typeface="Times New Roman" pitchFamily="18" charset="0"/>
              </a:rPr>
              <a:t>to extend the neck.</a:t>
            </a:r>
          </a:p>
          <a:p>
            <a:pPr lvl="0">
              <a:lnSpc>
                <a:spcPct val="120000"/>
              </a:lnSpc>
            </a:pPr>
            <a:endParaRPr lang="en-US" sz="4500" dirty="0" smtClean="0">
              <a:latin typeface="Times New Roman" pitchFamily="18" charset="0"/>
              <a:cs typeface="Times New Roman" pitchFamily="18" charset="0"/>
            </a:endParaRPr>
          </a:p>
          <a:p>
            <a:pPr lvl="0">
              <a:lnSpc>
                <a:spcPct val="120000"/>
              </a:lnSpc>
            </a:pPr>
            <a:endParaRPr lang="en-US" sz="4500" dirty="0" smtClean="0">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319</a:t>
            </a:fld>
            <a:endParaRPr lang="en-US">
              <a:solidFill>
                <a:prstClr val="black">
                  <a:tint val="75000"/>
                </a:prstClr>
              </a:solidFill>
            </a:endParaRPr>
          </a:p>
        </p:txBody>
      </p:sp>
    </p:spTree>
    <p:extLst>
      <p:ext uri="{BB962C8B-B14F-4D97-AF65-F5344CB8AC3E}">
        <p14:creationId xmlns:p14="http://schemas.microsoft.com/office/powerpoint/2010/main" val="3905761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b="1" dirty="0" smtClean="0">
                <a:solidFill>
                  <a:srgbClr val="292934"/>
                </a:solidFill>
              </a:rPr>
              <a:t>Postoperativ</a:t>
            </a:r>
            <a:r>
              <a:rPr lang="en-US" b="1" dirty="0">
                <a:solidFill>
                  <a:srgbClr val="292934"/>
                </a:solidFill>
              </a:rPr>
              <a:t>e</a:t>
            </a:r>
            <a:br>
              <a:rPr lang="en-US" b="1" dirty="0">
                <a:solidFill>
                  <a:srgbClr val="292934"/>
                </a:solidFill>
              </a:rPr>
            </a:br>
            <a:endParaRPr lang="en-US" dirty="0"/>
          </a:p>
        </p:txBody>
      </p:sp>
      <p:sp>
        <p:nvSpPr>
          <p:cNvPr id="3" name="Content Placeholder 2"/>
          <p:cNvSpPr>
            <a:spLocks noGrp="1"/>
          </p:cNvSpPr>
          <p:nvPr>
            <p:ph idx="1"/>
          </p:nvPr>
        </p:nvSpPr>
        <p:spPr/>
        <p:txBody>
          <a:bodyPr>
            <a:normAutofit/>
          </a:bodyPr>
          <a:lstStyle/>
          <a:p>
            <a:pPr lvl="0">
              <a:buClr>
                <a:srgbClr val="93A299"/>
              </a:buClr>
            </a:pPr>
            <a:r>
              <a:rPr lang="en-US" sz="2800" dirty="0" smtClean="0">
                <a:solidFill>
                  <a:srgbClr val="292934"/>
                </a:solidFill>
              </a:rPr>
              <a:t>To </a:t>
            </a:r>
            <a:r>
              <a:rPr lang="en-US" sz="2800" dirty="0">
                <a:solidFill>
                  <a:srgbClr val="292934"/>
                </a:solidFill>
              </a:rPr>
              <a:t>reduce chance of agitation/rebound hypertension and wound hematoma in recovery, provide adequate analgesia, maintain a head up position and treat hypertension early.</a:t>
            </a:r>
          </a:p>
          <a:p>
            <a:pPr lvl="0">
              <a:buClr>
                <a:srgbClr val="93A299"/>
              </a:buClr>
            </a:pPr>
            <a:r>
              <a:rPr lang="en-US" sz="2800" dirty="0">
                <a:solidFill>
                  <a:srgbClr val="292934"/>
                </a:solidFill>
              </a:rPr>
              <a:t>Anti-emetic as required.</a:t>
            </a:r>
          </a:p>
          <a:p>
            <a:pPr lvl="0">
              <a:buClr>
                <a:srgbClr val="93A299"/>
              </a:buClr>
            </a:pPr>
            <a:r>
              <a:rPr lang="en-US" sz="2800" dirty="0">
                <a:solidFill>
                  <a:srgbClr val="292934"/>
                </a:solidFill>
              </a:rPr>
              <a:t>Analgesia with PRN opioid, acetaminophen/NSAID.</a:t>
            </a:r>
          </a:p>
          <a:p>
            <a:pPr lvl="0">
              <a:buClr>
                <a:srgbClr val="93A299"/>
              </a:buClr>
            </a:pPr>
            <a:r>
              <a:rPr lang="en-US" sz="2800" dirty="0">
                <a:solidFill>
                  <a:srgbClr val="292934"/>
                </a:solidFill>
              </a:rPr>
              <a:t>Large-bore IV access at start, because patient can bleed substantially (especially malignant tumors).</a:t>
            </a:r>
          </a:p>
          <a:p>
            <a:endParaRPr lang="en-US" sz="3600" dirty="0"/>
          </a:p>
        </p:txBody>
      </p:sp>
    </p:spTree>
    <p:extLst>
      <p:ext uri="{BB962C8B-B14F-4D97-AF65-F5344CB8AC3E}">
        <p14:creationId xmlns:p14="http://schemas.microsoft.com/office/powerpoint/2010/main" val="1145480728"/>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solidFill>
                  <a:srgbClr val="FF0000"/>
                </a:solidFill>
              </a:rPr>
              <a:t>Routine Air way management in  relation to GA</a:t>
            </a:r>
            <a:r>
              <a:rPr lang="en-US" b="1" dirty="0" smtClean="0">
                <a:solidFill>
                  <a:srgbClr val="FF0000"/>
                </a:solidFill>
              </a:rPr>
              <a:t/>
            </a:r>
            <a:br>
              <a:rPr lang="en-US" b="1" dirty="0" smtClean="0">
                <a:solidFill>
                  <a:srgbClr val="FF0000"/>
                </a:solidFill>
              </a:rPr>
            </a:br>
            <a:endParaRPr lang="en-US" dirty="0">
              <a:solidFill>
                <a:srgbClr val="FF0000"/>
              </a:solidFill>
            </a:endParaRPr>
          </a:p>
        </p:txBody>
      </p:sp>
      <p:sp>
        <p:nvSpPr>
          <p:cNvPr id="3" name="Content Placeholder 2"/>
          <p:cNvSpPr>
            <a:spLocks noGrp="1"/>
          </p:cNvSpPr>
          <p:nvPr>
            <p:ph idx="1"/>
          </p:nvPr>
        </p:nvSpPr>
        <p:spPr>
          <a:xfrm>
            <a:off x="304800" y="1295400"/>
            <a:ext cx="8382000" cy="5181600"/>
          </a:xfrm>
        </p:spPr>
        <p:txBody>
          <a:bodyPr>
            <a:normAutofit fontScale="92500" lnSpcReduction="10000"/>
          </a:bodyPr>
          <a:lstStyle/>
          <a:p>
            <a:r>
              <a:rPr lang="en-US" dirty="0" smtClean="0"/>
              <a:t>Air way assessment </a:t>
            </a:r>
          </a:p>
          <a:p>
            <a:r>
              <a:rPr lang="en-US" dirty="0" smtClean="0"/>
              <a:t>Preparation and equipment check</a:t>
            </a:r>
          </a:p>
          <a:p>
            <a:r>
              <a:rPr lang="en-US" dirty="0" smtClean="0"/>
              <a:t>Patient positioning</a:t>
            </a:r>
          </a:p>
          <a:p>
            <a:r>
              <a:rPr lang="en-US" dirty="0" smtClean="0"/>
              <a:t>Preoxygnation</a:t>
            </a:r>
          </a:p>
          <a:p>
            <a:r>
              <a:rPr lang="en-US" dirty="0" smtClean="0"/>
              <a:t>Bag and mask ventilation</a:t>
            </a:r>
          </a:p>
          <a:p>
            <a:r>
              <a:rPr lang="en-US" dirty="0" smtClean="0"/>
              <a:t>Intubation if indicated</a:t>
            </a:r>
          </a:p>
          <a:p>
            <a:r>
              <a:rPr lang="en-US" dirty="0" smtClean="0"/>
              <a:t>Confirmation of endotracheal tube placement</a:t>
            </a:r>
          </a:p>
          <a:p>
            <a:r>
              <a:rPr lang="en-US" dirty="0" smtClean="0"/>
              <a:t>Intraoperative management </a:t>
            </a:r>
          </a:p>
          <a:p>
            <a:r>
              <a:rPr lang="en-US" dirty="0" smtClean="0"/>
              <a:t>Extubation </a:t>
            </a:r>
          </a:p>
          <a:p>
            <a:pPr>
              <a:buNone/>
            </a:pPr>
            <a:r>
              <a:rPr lang="en-US" dirty="0" smtClean="0"/>
              <a:t> </a:t>
            </a:r>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320</a:t>
            </a:fld>
            <a:endParaRPr lang="en-US">
              <a:solidFill>
                <a:prstClr val="black">
                  <a:tint val="75000"/>
                </a:prstClr>
              </a:solidFill>
            </a:endParaRPr>
          </a:p>
        </p:txBody>
      </p:sp>
    </p:spTree>
    <p:extLst>
      <p:ext uri="{BB962C8B-B14F-4D97-AF65-F5344CB8AC3E}">
        <p14:creationId xmlns:p14="http://schemas.microsoft.com/office/powerpoint/2010/main" val="1496750492"/>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Difficult air way</a:t>
            </a:r>
            <a:endParaRPr lang="en-US" dirty="0">
              <a:solidFill>
                <a:srgbClr val="FF0000"/>
              </a:solidFill>
            </a:endParaRPr>
          </a:p>
        </p:txBody>
      </p:sp>
      <p:sp>
        <p:nvSpPr>
          <p:cNvPr id="3" name="Content Placeholder 2"/>
          <p:cNvSpPr>
            <a:spLocks noGrp="1"/>
          </p:cNvSpPr>
          <p:nvPr>
            <p:ph idx="1"/>
          </p:nvPr>
        </p:nvSpPr>
        <p:spPr>
          <a:xfrm>
            <a:off x="304800" y="1600200"/>
            <a:ext cx="8610600" cy="4525963"/>
          </a:xfrm>
        </p:spPr>
        <p:txBody>
          <a:bodyPr>
            <a:normAutofit/>
          </a:bodyPr>
          <a:lstStyle/>
          <a:p>
            <a:pPr>
              <a:buFont typeface="Wingdings" pitchFamily="2" charset="2"/>
              <a:buChar char="§"/>
            </a:pPr>
            <a:r>
              <a:rPr lang="en-US" dirty="0" smtClean="0">
                <a:solidFill>
                  <a:srgbClr val="FF0000"/>
                </a:solidFill>
                <a:latin typeface="Times New Roman" pitchFamily="18" charset="0"/>
                <a:cs typeface="Times New Roman" pitchFamily="18" charset="0"/>
              </a:rPr>
              <a:t>Congenital Syndromes </a:t>
            </a:r>
            <a:r>
              <a:rPr lang="en-US" dirty="0" smtClean="0">
                <a:latin typeface="Times New Roman" pitchFamily="18" charset="0"/>
                <a:cs typeface="Times New Roman" pitchFamily="18" charset="0"/>
              </a:rPr>
              <a:t>Associated With Difficult Endotracheal Intubation </a:t>
            </a:r>
          </a:p>
          <a:p>
            <a:pPr marL="0" indent="0">
              <a:buNone/>
            </a:pPr>
            <a:endParaRPr lang="en-US" dirty="0" smtClean="0">
              <a:latin typeface="Times New Roman" pitchFamily="18" charset="0"/>
              <a:cs typeface="Times New Roman" pitchFamily="18" charset="0"/>
            </a:endParaRPr>
          </a:p>
          <a:p>
            <a:pPr>
              <a:buFont typeface="Wingdings" pitchFamily="2" charset="2"/>
              <a:buChar char="§"/>
            </a:pPr>
            <a:r>
              <a:rPr lang="en-US" dirty="0" smtClean="0">
                <a:latin typeface="Times New Roman" pitchFamily="18" charset="0"/>
                <a:cs typeface="Times New Roman" pitchFamily="18" charset="0"/>
              </a:rPr>
              <a:t> </a:t>
            </a:r>
            <a:r>
              <a:rPr lang="en-US" dirty="0" smtClean="0">
                <a:solidFill>
                  <a:srgbClr val="FF0000"/>
                </a:solidFill>
                <a:latin typeface="Times New Roman" pitchFamily="18" charset="0"/>
                <a:cs typeface="Times New Roman" pitchFamily="18" charset="0"/>
              </a:rPr>
              <a:t>Pathologic States</a:t>
            </a:r>
            <a:r>
              <a:rPr lang="en-US" dirty="0" smtClean="0">
                <a:latin typeface="Times New Roman" pitchFamily="18" charset="0"/>
                <a:cs typeface="Times New Roman" pitchFamily="18" charset="0"/>
              </a:rPr>
              <a:t> That Influence Airway Management  </a:t>
            </a:r>
          </a:p>
          <a:p>
            <a:endParaRPr lang="en-US"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321</a:t>
            </a:fld>
            <a:endParaRPr lang="en-US">
              <a:solidFill>
                <a:prstClr val="black">
                  <a:tint val="75000"/>
                </a:prstClr>
              </a:solidFill>
            </a:endParaRPr>
          </a:p>
        </p:txBody>
      </p:sp>
    </p:spTree>
    <p:extLst>
      <p:ext uri="{BB962C8B-B14F-4D97-AF65-F5344CB8AC3E}">
        <p14:creationId xmlns:p14="http://schemas.microsoft.com/office/powerpoint/2010/main" val="1301978149"/>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3"/>
          <p:cNvGraphicFramePr>
            <a:graphicFrameLocks noGrp="1"/>
          </p:cNvGraphicFramePr>
          <p:nvPr/>
        </p:nvGraphicFramePr>
        <p:xfrm>
          <a:off x="304800" y="381000"/>
          <a:ext cx="8496300" cy="6031230"/>
        </p:xfrm>
        <a:graphic>
          <a:graphicData uri="http://schemas.openxmlformats.org/drawingml/2006/table">
            <a:tbl>
              <a:tblPr/>
              <a:tblGrid>
                <a:gridCol w="2438400"/>
                <a:gridCol w="6057900"/>
              </a:tblGrid>
              <a:tr h="1746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Selected Congenital Syndromes Associated With Difficult Endotracheal Intubation</a:t>
                      </a:r>
                    </a:p>
                  </a:txBody>
                  <a:tcPr anchor="ctr" horzOverflow="overflow">
                    <a:lnL cap="flat">
                      <a:noFill/>
                    </a:lnL>
                    <a:lnR cap="flat">
                      <a:noFill/>
                    </a:lnR>
                    <a:lnT cap="flat">
                      <a:noFill/>
                    </a:lnT>
                    <a:lnB w="12700" cap="flat" cmpd="sng" algn="ctr">
                      <a:solidFill>
                        <a:srgbClr val="CC9900"/>
                      </a:solidFill>
                      <a:prstDash val="solid"/>
                      <a:round/>
                      <a:headEnd type="none" w="med" len="med"/>
                      <a:tailEnd type="none" w="med" len="med"/>
                    </a:lnB>
                    <a:lnTlToBr>
                      <a:noFill/>
                    </a:lnTlToBr>
                    <a:lnBlToTr>
                      <a:noFill/>
                    </a:lnBlToTr>
                    <a:noFill/>
                  </a:tcPr>
                </a:tc>
                <a:tc hMerge="1">
                  <a:txBody>
                    <a:bodyPr/>
                    <a:lstStyle/>
                    <a:p>
                      <a:endParaRPr lang="en-US"/>
                    </a:p>
                  </a:txBody>
                  <a:tcPr/>
                </a:tc>
              </a:tr>
              <a:tr h="3270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3300"/>
                          </a:solidFill>
                          <a:effectLst/>
                          <a:latin typeface="Bernard MT Condensed" pitchFamily="18" charset="0"/>
                          <a:cs typeface="Arial" charset="0"/>
                        </a:rPr>
                        <a:t>SYNDROME</a:t>
                      </a:r>
                    </a:p>
                  </a:txBody>
                  <a:tcPr anchor="ctr" horzOverflow="overflow">
                    <a:lnL w="12700" cap="flat" cmpd="sng" algn="ctr">
                      <a:solidFill>
                        <a:srgbClr val="FFCC00"/>
                      </a:solidFill>
                      <a:prstDash val="solid"/>
                      <a:round/>
                      <a:headEnd type="none" w="med" len="med"/>
                      <a:tailEnd type="none" w="med" len="med"/>
                    </a:lnL>
                    <a:lnR w="12700" cap="flat" cmpd="sng" algn="ctr">
                      <a:solidFill>
                        <a:srgbClr val="CC9900"/>
                      </a:solidFill>
                      <a:prstDash val="solid"/>
                      <a:round/>
                      <a:headEnd type="none" w="med" len="med"/>
                      <a:tailEnd type="none" w="med" len="med"/>
                    </a:lnR>
                    <a:lnT w="12700" cap="flat" cmpd="sng" algn="ctr">
                      <a:solidFill>
                        <a:srgbClr val="CC9900"/>
                      </a:solidFill>
                      <a:prstDash val="solid"/>
                      <a:round/>
                      <a:headEnd type="none" w="med" len="med"/>
                      <a:tailEnd type="none" w="med" len="med"/>
                    </a:lnT>
                    <a:lnB w="12700" cap="flat" cmpd="sng" algn="ctr">
                      <a:solidFill>
                        <a:srgbClr val="CC99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3300"/>
                          </a:solidFill>
                          <a:effectLst/>
                          <a:latin typeface="Bernard MT Condensed" pitchFamily="18" charset="0"/>
                          <a:cs typeface="Arial" charset="0"/>
                        </a:rPr>
                        <a:t>DESCRIPTION</a:t>
                      </a:r>
                    </a:p>
                  </a:txBody>
                  <a:tcPr anchor="ctr" horzOverflow="overflow">
                    <a:lnL w="12700" cap="flat" cmpd="sng" algn="ctr">
                      <a:solidFill>
                        <a:srgbClr val="CC99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CC9900"/>
                      </a:solidFill>
                      <a:prstDash val="solid"/>
                      <a:round/>
                      <a:headEnd type="none" w="med" len="med"/>
                      <a:tailEnd type="none" w="med" len="med"/>
                    </a:lnT>
                    <a:lnB w="12700" cap="flat" cmpd="sng" algn="ctr">
                      <a:solidFill>
                        <a:srgbClr val="CC9900"/>
                      </a:solidFill>
                      <a:prstDash val="solid"/>
                      <a:round/>
                      <a:headEnd type="none" w="med" len="med"/>
                      <a:tailEnd type="none" w="med" len="med"/>
                    </a:lnB>
                    <a:lnTlToBr>
                      <a:noFill/>
                    </a:lnTlToBr>
                    <a:lnBlToTr>
                      <a:noFill/>
                    </a:lnBlToTr>
                    <a:noFill/>
                  </a:tcPr>
                </a:tc>
              </a:tr>
              <a:tr h="822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Down</a:t>
                      </a:r>
                    </a:p>
                  </a:txBody>
                  <a:tcPr horzOverflow="overflow">
                    <a:lnL w="12700" cap="flat" cmpd="sng" algn="ctr">
                      <a:solidFill>
                        <a:srgbClr val="FFCC00"/>
                      </a:solidFill>
                      <a:prstDash val="solid"/>
                      <a:round/>
                      <a:headEnd type="none" w="med" len="med"/>
                      <a:tailEnd type="none" w="med" len="med"/>
                    </a:lnL>
                    <a:lnR w="12700" cap="flat" cmpd="sng" algn="ctr">
                      <a:solidFill>
                        <a:srgbClr val="CC9900"/>
                      </a:solidFill>
                      <a:prstDash val="solid"/>
                      <a:round/>
                      <a:headEnd type="none" w="med" len="med"/>
                      <a:tailEnd type="none" w="med" len="med"/>
                    </a:lnR>
                    <a:lnT w="12700" cap="flat" cmpd="sng" algn="ctr">
                      <a:solidFill>
                        <a:srgbClr val="CC99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Large tongue, small mouth make laryngoscopy difficult; small subglottic diameter possible</a:t>
                      </a:r>
                    </a:p>
                  </a:txBody>
                  <a:tcPr horzOverflow="overflow">
                    <a:lnL w="12700" cap="flat" cmpd="sng" algn="ctr">
                      <a:solidFill>
                        <a:srgbClr val="CC99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CC9900"/>
                      </a:solidFill>
                      <a:prstDash val="solid"/>
                      <a:round/>
                      <a:headEnd type="none" w="med" len="med"/>
                      <a:tailEnd type="none" w="med" len="med"/>
                    </a:lnT>
                    <a:lnB>
                      <a:noFill/>
                    </a:lnB>
                    <a:lnTlToBr>
                      <a:noFill/>
                    </a:lnTlToBr>
                    <a:lnBlToTr>
                      <a:noFill/>
                    </a:lnBlToTr>
                    <a:noFill/>
                  </a:tcPr>
                </a:tc>
              </a:tr>
              <a:tr h="371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FFCC00"/>
                      </a:solidFill>
                      <a:prstDash val="solid"/>
                      <a:round/>
                      <a:headEnd type="none" w="med" len="med"/>
                      <a:tailEnd type="none" w="med" len="med"/>
                    </a:lnL>
                    <a:lnR w="12700" cap="flat" cmpd="sng" algn="ctr">
                      <a:solidFill>
                        <a:srgbClr val="CC99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imes New Roman" pitchFamily="18" charset="0"/>
                          <a:cs typeface="Times New Roman" pitchFamily="18" charset="0"/>
                        </a:rPr>
                        <a:t>Laryngospasm</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 frequent</a:t>
                      </a:r>
                    </a:p>
                  </a:txBody>
                  <a:tcPr horzOverflow="overflow">
                    <a:lnL w="12700" cap="flat" cmpd="sng" algn="ctr">
                      <a:solidFill>
                        <a:srgbClr val="CC9900"/>
                      </a:solidFill>
                      <a:prstDash val="solid"/>
                      <a:round/>
                      <a:headEnd type="none" w="med" len="med"/>
                      <a:tailEnd type="none" w="med" len="med"/>
                    </a:lnL>
                    <a:lnR w="12700" cap="flat" cmpd="sng" algn="ctr">
                      <a:solidFill>
                        <a:srgbClr val="FFCC00"/>
                      </a:solidFill>
                      <a:prstDash val="solid"/>
                      <a:round/>
                      <a:headEnd type="none" w="med" len="med"/>
                      <a:tailEnd type="none" w="med" len="med"/>
                    </a:lnR>
                    <a:lnT>
                      <a:noFill/>
                    </a:lnT>
                    <a:lnB>
                      <a:noFill/>
                    </a:lnB>
                    <a:lnTlToBr>
                      <a:noFill/>
                    </a:lnTlToBr>
                    <a:lnBlToTr>
                      <a:noFill/>
                    </a:lnBlToTr>
                    <a:noFill/>
                  </a:tcPr>
                </a:tc>
              </a:tr>
              <a:tr h="822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Times New Roman" pitchFamily="18" charset="0"/>
                          <a:cs typeface="Times New Roman" pitchFamily="18" charset="0"/>
                        </a:rPr>
                        <a:t>Goldenhar</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FFCC00"/>
                      </a:solidFill>
                      <a:prstDash val="solid"/>
                      <a:round/>
                      <a:headEnd type="none" w="med" len="med"/>
                      <a:tailEnd type="none" w="med" len="med"/>
                    </a:lnL>
                    <a:lnR w="12700" cap="flat" cmpd="sng" algn="ctr">
                      <a:solidFill>
                        <a:srgbClr val="CC99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Mandibular </a:t>
                      </a:r>
                      <a:r>
                        <a:rPr kumimoji="0" lang="en-US" sz="2000" b="0" i="0" u="none" strike="noStrike" cap="none" normalizeH="0" baseline="0" dirty="0" err="1" smtClean="0">
                          <a:ln>
                            <a:noFill/>
                          </a:ln>
                          <a:solidFill>
                            <a:schemeClr val="tx1"/>
                          </a:solidFill>
                          <a:effectLst/>
                          <a:latin typeface="Times New Roman" pitchFamily="18" charset="0"/>
                          <a:cs typeface="Times New Roman" pitchFamily="18" charset="0"/>
                        </a:rPr>
                        <a:t>hypoplasia</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 and cervical spine abnormality make laryngoscopy difficult</a:t>
                      </a:r>
                    </a:p>
                  </a:txBody>
                  <a:tcPr horzOverflow="overflow">
                    <a:lnL w="12700" cap="flat" cmpd="sng" algn="ctr">
                      <a:solidFill>
                        <a:srgbClr val="CC9900"/>
                      </a:solidFill>
                      <a:prstDash val="solid"/>
                      <a:round/>
                      <a:headEnd type="none" w="med" len="med"/>
                      <a:tailEnd type="none" w="med" len="med"/>
                    </a:lnL>
                    <a:lnR w="12700" cap="flat" cmpd="sng" algn="ctr">
                      <a:solidFill>
                        <a:srgbClr val="FFCC00"/>
                      </a:solidFill>
                      <a:prstDash val="solid"/>
                      <a:round/>
                      <a:headEnd type="none" w="med" len="med"/>
                      <a:tailEnd type="none" w="med" len="med"/>
                    </a:lnR>
                    <a:lnT>
                      <a:noFill/>
                    </a:lnT>
                    <a:lnB>
                      <a:noFill/>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Klippel-Feil</a:t>
                      </a:r>
                    </a:p>
                  </a:txBody>
                  <a:tcPr horzOverflow="overflow">
                    <a:lnL w="12700" cap="flat" cmpd="sng" algn="ctr">
                      <a:solidFill>
                        <a:srgbClr val="FFCC00"/>
                      </a:solidFill>
                      <a:prstDash val="solid"/>
                      <a:round/>
                      <a:headEnd type="none" w="med" len="med"/>
                      <a:tailEnd type="none" w="med" len="med"/>
                    </a:lnL>
                    <a:lnR w="12700" cap="flat" cmpd="sng" algn="ctr">
                      <a:solidFill>
                        <a:srgbClr val="CC99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Neck rigidity because of cervical vertebral fusion</a:t>
                      </a:r>
                    </a:p>
                  </a:txBody>
                  <a:tcPr horzOverflow="overflow">
                    <a:lnL w="12700" cap="flat" cmpd="sng" algn="ctr">
                      <a:solidFill>
                        <a:srgbClr val="CC9900"/>
                      </a:solidFill>
                      <a:prstDash val="solid"/>
                      <a:round/>
                      <a:headEnd type="none" w="med" len="med"/>
                      <a:tailEnd type="none" w="med" len="med"/>
                    </a:lnL>
                    <a:lnR w="12700" cap="flat" cmpd="sng" algn="ctr">
                      <a:solidFill>
                        <a:srgbClr val="FFCC00"/>
                      </a:solidFill>
                      <a:prstDash val="solid"/>
                      <a:round/>
                      <a:headEnd type="none" w="med" len="med"/>
                      <a:tailEnd type="none" w="med" len="med"/>
                    </a:lnR>
                    <a:lnT>
                      <a:noFill/>
                    </a:lnT>
                    <a:lnB>
                      <a:noFill/>
                    </a:lnB>
                    <a:lnTlToBr>
                      <a:noFill/>
                    </a:lnTlToBr>
                    <a:lnBlToTr>
                      <a:noFill/>
                    </a:lnBlToTr>
                    <a:noFill/>
                  </a:tcPr>
                </a:tc>
              </a:tr>
              <a:tr h="850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Pierre Robin</a:t>
                      </a:r>
                    </a:p>
                  </a:txBody>
                  <a:tcPr horzOverflow="overflow">
                    <a:lnL w="12700" cap="flat" cmpd="sng" algn="ctr">
                      <a:solidFill>
                        <a:srgbClr val="FFCC00"/>
                      </a:solidFill>
                      <a:prstDash val="solid"/>
                      <a:round/>
                      <a:headEnd type="none" w="med" len="med"/>
                      <a:tailEnd type="none" w="med" len="med"/>
                    </a:lnL>
                    <a:lnR w="12700" cap="flat" cmpd="sng" algn="ctr">
                      <a:solidFill>
                        <a:srgbClr val="CC99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Small mouth, large tongue, mandibular anomaly; awake intubation essential in neonate</a:t>
                      </a:r>
                    </a:p>
                  </a:txBody>
                  <a:tcPr horzOverflow="overflow">
                    <a:lnL w="12700" cap="flat" cmpd="sng" algn="ctr">
                      <a:solidFill>
                        <a:srgbClr val="CC9900"/>
                      </a:solidFill>
                      <a:prstDash val="solid"/>
                      <a:round/>
                      <a:headEnd type="none" w="med" len="med"/>
                      <a:tailEnd type="none" w="med" len="med"/>
                    </a:lnL>
                    <a:lnR w="12700" cap="flat" cmpd="sng" algn="ctr">
                      <a:solidFill>
                        <a:srgbClr val="FFCC00"/>
                      </a:solidFill>
                      <a:prstDash val="solid"/>
                      <a:round/>
                      <a:headEnd type="none" w="med" len="med"/>
                      <a:tailEnd type="none" w="med" len="med"/>
                    </a:lnR>
                    <a:lnT>
                      <a:noFill/>
                    </a:lnT>
                    <a:lnB>
                      <a:noFill/>
                    </a:lnB>
                    <a:lnTlToBr>
                      <a:noFill/>
                    </a:lnTlToBr>
                    <a:lnBlToTr>
                      <a:noFill/>
                    </a:lnBlToTr>
                    <a:noFill/>
                  </a:tcPr>
                </a:tc>
              </a:tr>
              <a:tr h="6492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Treacher Collins (mandibulofacial           dysostosis)</a:t>
                      </a:r>
                    </a:p>
                  </a:txBody>
                  <a:tcPr horzOverflow="overflow">
                    <a:lnL w="12700" cap="flat" cmpd="sng" algn="ctr">
                      <a:solidFill>
                        <a:srgbClr val="FFCC00"/>
                      </a:solidFill>
                      <a:prstDash val="solid"/>
                      <a:round/>
                      <a:headEnd type="none" w="med" len="med"/>
                      <a:tailEnd type="none" w="med" len="med"/>
                    </a:lnL>
                    <a:lnR w="12700" cap="flat" cmpd="sng" algn="ctr">
                      <a:solidFill>
                        <a:srgbClr val="CC99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Laryngoscopy difficult</a:t>
                      </a:r>
                    </a:p>
                  </a:txBody>
                  <a:tcPr horzOverflow="overflow">
                    <a:lnL w="12700" cap="flat" cmpd="sng" algn="ctr">
                      <a:solidFill>
                        <a:srgbClr val="CC9900"/>
                      </a:solidFill>
                      <a:prstDash val="solid"/>
                      <a:round/>
                      <a:headEnd type="none" w="med" len="med"/>
                      <a:tailEnd type="none" w="med" len="med"/>
                    </a:lnL>
                    <a:lnR w="12700" cap="flat" cmpd="sng" algn="ctr">
                      <a:solidFill>
                        <a:srgbClr val="FFCC00"/>
                      </a:solidFill>
                      <a:prstDash val="solid"/>
                      <a:round/>
                      <a:headEnd type="none" w="med" len="med"/>
                      <a:tailEnd type="none" w="med" len="med"/>
                    </a:lnR>
                    <a:lnT>
                      <a:noFill/>
                    </a:lnT>
                    <a:lnB>
                      <a:noFill/>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Turner</a:t>
                      </a:r>
                    </a:p>
                  </a:txBody>
                  <a:tcPr horzOverflow="overflow">
                    <a:lnL w="12700" cap="flat" cmpd="sng" algn="ctr">
                      <a:solidFill>
                        <a:srgbClr val="FFCC00"/>
                      </a:solidFill>
                      <a:prstDash val="solid"/>
                      <a:round/>
                      <a:headEnd type="none" w="med" len="med"/>
                      <a:tailEnd type="none" w="med" len="med"/>
                    </a:lnL>
                    <a:lnR w="12700" cap="flat" cmpd="sng" algn="ctr">
                      <a:solidFill>
                        <a:srgbClr val="CC9900"/>
                      </a:solidFill>
                      <a:prstDash val="solid"/>
                      <a:round/>
                      <a:headEnd type="none" w="med" len="med"/>
                      <a:tailEnd type="none" w="med" len="med"/>
                    </a:lnR>
                    <a:lnT>
                      <a:noFill/>
                    </a:lnT>
                    <a:lnB w="12700" cap="flat" cmpd="sng" algn="ctr">
                      <a:solidFill>
                        <a:srgbClr val="FFCC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High likelihood of difficult intubation</a:t>
                      </a:r>
                    </a:p>
                  </a:txBody>
                  <a:tcPr horzOverflow="overflow">
                    <a:lnL w="12700" cap="flat" cmpd="sng" algn="ctr">
                      <a:solidFill>
                        <a:srgbClr val="CC9900"/>
                      </a:solidFill>
                      <a:prstDash val="solid"/>
                      <a:round/>
                      <a:headEnd type="none" w="med" len="med"/>
                      <a:tailEnd type="none" w="med" len="med"/>
                    </a:lnL>
                    <a:lnR w="12700" cap="flat" cmpd="sng" algn="ctr">
                      <a:solidFill>
                        <a:srgbClr val="FFCC00"/>
                      </a:solidFill>
                      <a:prstDash val="solid"/>
                      <a:round/>
                      <a:headEnd type="none" w="med" len="med"/>
                      <a:tailEnd type="none" w="med" len="med"/>
                    </a:lnR>
                    <a:lnT>
                      <a:noFill/>
                    </a:lnT>
                    <a:lnB w="12700" cap="flat" cmpd="sng" algn="ctr">
                      <a:solidFill>
                        <a:srgbClr val="FFCC00"/>
                      </a:solidFill>
                      <a:prstDash val="solid"/>
                      <a:round/>
                      <a:headEnd type="none" w="med" len="med"/>
                      <a:tailEnd type="none" w="med" len="med"/>
                    </a:lnB>
                    <a:lnTlToBr>
                      <a:noFill/>
                    </a:lnTlToBr>
                    <a:lnBlToTr>
                      <a:noFill/>
                    </a:lnBlToTr>
                    <a:noFill/>
                  </a:tcPr>
                </a:tc>
              </a:tr>
            </a:tbl>
          </a:graphicData>
        </a:graphic>
      </p:graphicFrame>
      <p:sp>
        <p:nvSpPr>
          <p:cNvPr id="3" name="Slide Number Placeholder 2"/>
          <p:cNvSpPr>
            <a:spLocks noGrp="1"/>
          </p:cNvSpPr>
          <p:nvPr>
            <p:ph type="sldNum" sz="quarter" idx="12"/>
          </p:nvPr>
        </p:nvSpPr>
        <p:spPr/>
        <p:txBody>
          <a:bodyPr/>
          <a:lstStyle/>
          <a:p>
            <a:fld id="{2522A2E3-EF75-4CF2-AC9D-4BCADBF78595}" type="slidenum">
              <a:rPr lang="en-US" smtClean="0">
                <a:solidFill>
                  <a:prstClr val="black">
                    <a:tint val="75000"/>
                  </a:prstClr>
                </a:solidFill>
              </a:rPr>
              <a:pPr/>
              <a:t>322</a:t>
            </a:fld>
            <a:endParaRPr lang="en-US">
              <a:solidFill>
                <a:prstClr val="black">
                  <a:tint val="75000"/>
                </a:prstClr>
              </a:solidFill>
            </a:endParaRPr>
          </a:p>
        </p:txBody>
      </p:sp>
    </p:spTree>
    <p:extLst>
      <p:ext uri="{BB962C8B-B14F-4D97-AF65-F5344CB8AC3E}">
        <p14:creationId xmlns:p14="http://schemas.microsoft.com/office/powerpoint/2010/main" val="3902175970"/>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9"/>
          <p:cNvGraphicFramePr>
            <a:graphicFrameLocks noGrp="1"/>
          </p:cNvGraphicFramePr>
          <p:nvPr/>
        </p:nvGraphicFramePr>
        <p:xfrm>
          <a:off x="250825" y="279400"/>
          <a:ext cx="8713788" cy="6461760"/>
        </p:xfrm>
        <a:graphic>
          <a:graphicData uri="http://schemas.openxmlformats.org/drawingml/2006/table">
            <a:tbl>
              <a:tblPr/>
              <a:tblGrid>
                <a:gridCol w="3255963"/>
                <a:gridCol w="5457825"/>
              </a:tblGrid>
              <a:tr h="176213">
                <a:tc gridSpan="2">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Selected Pathologic States That Influence Airway Management</a:t>
                      </a:r>
                    </a:p>
                  </a:txBody>
                  <a:tcPr anchor="ctr" horzOverflow="overflow">
                    <a:lnL cap="flat">
                      <a:noFill/>
                    </a:lnL>
                    <a:lnR cap="flat">
                      <a:noFill/>
                    </a:lnR>
                    <a:lnT cap="flat">
                      <a:noFill/>
                    </a:lnT>
                    <a:lnB w="12700" cap="flat" cmpd="sng" algn="ctr">
                      <a:solidFill>
                        <a:srgbClr val="CC9900"/>
                      </a:solidFill>
                      <a:prstDash val="solid"/>
                      <a:round/>
                      <a:headEnd type="none" w="med" len="med"/>
                      <a:tailEnd type="none" w="med" len="med"/>
                    </a:lnB>
                    <a:lnTlToBr>
                      <a:noFill/>
                    </a:lnTlToBr>
                    <a:lnBlToTr>
                      <a:noFill/>
                    </a:lnBlToTr>
                    <a:noFill/>
                  </a:tcPr>
                </a:tc>
                <a:tc hMerge="1">
                  <a:txBody>
                    <a:bodyPr/>
                    <a:lstStyle/>
                    <a:p>
                      <a:endParaRPr lang="en-US"/>
                    </a:p>
                  </a:txBody>
                  <a:tcPr/>
                </a:tc>
              </a:tr>
              <a:tr h="330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3300"/>
                          </a:solidFill>
                          <a:effectLst/>
                          <a:latin typeface="Bernard MT Condensed" pitchFamily="18" charset="0"/>
                          <a:cs typeface="Times New Roman" pitchFamily="18" charset="0"/>
                        </a:rPr>
                        <a:t>PATHOLOGIC STATE</a:t>
                      </a:r>
                    </a:p>
                  </a:txBody>
                  <a:tcPr anchor="ctr" horzOverflow="overflow">
                    <a:lnL w="12700" cap="flat" cmpd="sng" algn="ctr">
                      <a:solidFill>
                        <a:srgbClr val="FFCC00"/>
                      </a:solidFill>
                      <a:prstDash val="solid"/>
                      <a:round/>
                      <a:headEnd type="none" w="med" len="med"/>
                      <a:tailEnd type="none" w="med" len="med"/>
                    </a:lnL>
                    <a:lnR w="12700" cap="flat" cmpd="sng" algn="ctr">
                      <a:solidFill>
                        <a:srgbClr val="CC9900"/>
                      </a:solidFill>
                      <a:prstDash val="solid"/>
                      <a:round/>
                      <a:headEnd type="none" w="med" len="med"/>
                      <a:tailEnd type="none" w="med" len="med"/>
                    </a:lnR>
                    <a:lnT w="12700" cap="flat" cmpd="sng" algn="ctr">
                      <a:solidFill>
                        <a:srgbClr val="CC9900"/>
                      </a:solidFill>
                      <a:prstDash val="solid"/>
                      <a:round/>
                      <a:headEnd type="none" w="med" len="med"/>
                      <a:tailEnd type="none" w="med" len="med"/>
                    </a:lnT>
                    <a:lnB w="12700" cap="flat" cmpd="sng" algn="ctr">
                      <a:solidFill>
                        <a:srgbClr val="CC99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3300"/>
                          </a:solidFill>
                          <a:effectLst/>
                          <a:latin typeface="Bernard MT Condensed" pitchFamily="18" charset="0"/>
                          <a:cs typeface="Times New Roman" pitchFamily="18" charset="0"/>
                        </a:rPr>
                        <a:t>DIFFICULTY</a:t>
                      </a:r>
                    </a:p>
                  </a:txBody>
                  <a:tcPr anchor="ctr" horzOverflow="overflow">
                    <a:lnL w="12700" cap="flat" cmpd="sng" algn="ctr">
                      <a:solidFill>
                        <a:srgbClr val="CC99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CC9900"/>
                      </a:solidFill>
                      <a:prstDash val="solid"/>
                      <a:round/>
                      <a:headEnd type="none" w="med" len="med"/>
                      <a:tailEnd type="none" w="med" len="med"/>
                    </a:lnT>
                    <a:lnB w="12700" cap="flat" cmpd="sng" algn="ctr">
                      <a:solidFill>
                        <a:srgbClr val="CC9900"/>
                      </a:solidFill>
                      <a:prstDash val="solid"/>
                      <a:round/>
                      <a:headEnd type="none" w="med" len="med"/>
                      <a:tailEnd type="none" w="med" len="med"/>
                    </a:lnB>
                    <a:lnTlToBr>
                      <a:noFill/>
                    </a:lnTlToBr>
                    <a:lnBlToTr>
                      <a:noFill/>
                    </a:lnBlToTr>
                    <a:noFill/>
                  </a:tcPr>
                </a:tc>
              </a:tr>
              <a:tr h="331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Infectious </a:t>
                      </a:r>
                      <a:r>
                        <a:rPr kumimoji="0" lang="en-US" sz="2000" b="1" i="0" u="none" strike="noStrike" cap="none" normalizeH="0" baseline="0" dirty="0" err="1" smtClean="0">
                          <a:ln>
                            <a:noFill/>
                          </a:ln>
                          <a:solidFill>
                            <a:schemeClr val="tx1"/>
                          </a:solidFill>
                          <a:effectLst/>
                          <a:latin typeface="Times New Roman" pitchFamily="18" charset="0"/>
                          <a:cs typeface="Times New Roman" pitchFamily="18" charset="0"/>
                        </a:rPr>
                        <a:t>epiglottitis</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FFCC00"/>
                      </a:solidFill>
                      <a:prstDash val="solid"/>
                      <a:round/>
                      <a:headEnd type="none" w="med" len="med"/>
                      <a:tailEnd type="none" w="med" len="med"/>
                    </a:lnL>
                    <a:lnR w="12700" cap="flat" cmpd="sng" algn="ctr">
                      <a:solidFill>
                        <a:srgbClr val="CC9900"/>
                      </a:solidFill>
                      <a:prstDash val="solid"/>
                      <a:round/>
                      <a:headEnd type="none" w="med" len="med"/>
                      <a:tailEnd type="none" w="med" len="med"/>
                    </a:lnR>
                    <a:lnT w="12700" cap="flat" cmpd="sng" algn="ctr">
                      <a:solidFill>
                        <a:srgbClr val="CC99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Laryngoscopy may worsen obstruction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CC99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CC9900"/>
                      </a:solidFill>
                      <a:prstDash val="solid"/>
                      <a:round/>
                      <a:headEnd type="none" w="med" len="med"/>
                      <a:tailEnd type="none" w="med" len="med"/>
                    </a:lnT>
                    <a:lnB>
                      <a:noFill/>
                    </a:lnB>
                    <a:lnTlToBr>
                      <a:noFill/>
                    </a:lnTlToBr>
                    <a:lnBlToTr>
                      <a:noFill/>
                    </a:lnBlToTr>
                    <a:noFill/>
                  </a:tcPr>
                </a:tc>
              </a:tr>
              <a:tr h="5937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Abscess (submandibular,   retropharyngeal, Ludwig‘s angina)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FFCC00"/>
                      </a:solidFill>
                      <a:prstDash val="solid"/>
                      <a:round/>
                      <a:headEnd type="none" w="med" len="med"/>
                      <a:tailEnd type="none" w="med" len="med"/>
                    </a:lnL>
                    <a:lnR w="12700" cap="flat" cmpd="sng" algn="ctr">
                      <a:solidFill>
                        <a:srgbClr val="CC99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Distortion of airway renders mask ventilation or intubation extremely difficult</a:t>
                      </a:r>
                    </a:p>
                  </a:txBody>
                  <a:tcPr horzOverflow="overflow">
                    <a:lnL w="12700" cap="flat" cmpd="sng" algn="ctr">
                      <a:solidFill>
                        <a:srgbClr val="CC9900"/>
                      </a:solidFill>
                      <a:prstDash val="solid"/>
                      <a:round/>
                      <a:headEnd type="none" w="med" len="med"/>
                      <a:tailEnd type="none" w="med" len="med"/>
                    </a:lnL>
                    <a:lnR w="12700" cap="flat" cmpd="sng" algn="ctr">
                      <a:solidFill>
                        <a:srgbClr val="FFCC00"/>
                      </a:solidFill>
                      <a:prstDash val="solid"/>
                      <a:round/>
                      <a:headEnd type="none" w="med" len="med"/>
                      <a:tailEnd type="none" w="med" len="med"/>
                    </a:lnR>
                    <a:lnT>
                      <a:noFill/>
                    </a:lnT>
                    <a:lnB>
                      <a:noFill/>
                    </a:lnB>
                    <a:lnTlToBr>
                      <a:noFill/>
                    </a:lnTlToBr>
                    <a:lnBlToTr>
                      <a:noFill/>
                    </a:lnBlToTr>
                    <a:noFill/>
                  </a:tcPr>
                </a:tc>
              </a:tr>
              <a:tr h="5937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Croup, bronchitis, pneumonia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(current or recent)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FFCC00"/>
                      </a:solidFill>
                      <a:prstDash val="solid"/>
                      <a:round/>
                      <a:headEnd type="none" w="med" len="med"/>
                      <a:tailEnd type="none" w="med" len="med"/>
                    </a:lnL>
                    <a:lnR w="12700" cap="flat" cmpd="sng" algn="ctr">
                      <a:solidFill>
                        <a:srgbClr val="CC99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Airway irritability with tendency for cough, laryngospasm, bronchospasm </a:t>
                      </a:r>
                    </a:p>
                  </a:txBody>
                  <a:tcPr horzOverflow="overflow">
                    <a:lnL w="12700" cap="flat" cmpd="sng" algn="ctr">
                      <a:solidFill>
                        <a:srgbClr val="CC9900"/>
                      </a:solidFill>
                      <a:prstDash val="solid"/>
                      <a:round/>
                      <a:headEnd type="none" w="med" len="med"/>
                      <a:tailEnd type="none" w="med" len="med"/>
                    </a:lnL>
                    <a:lnR w="12700" cap="flat" cmpd="sng" algn="ctr">
                      <a:solidFill>
                        <a:srgbClr val="FFCC00"/>
                      </a:solidFill>
                      <a:prstDash val="solid"/>
                      <a:round/>
                      <a:headEnd type="none" w="med" len="med"/>
                      <a:tailEnd type="none" w="med" len="med"/>
                    </a:lnR>
                    <a:lnT>
                      <a:noFill/>
                    </a:lnT>
                    <a:lnB>
                      <a:noFill/>
                    </a:lnB>
                    <a:lnTlToBr>
                      <a:noFill/>
                    </a:lnTlToBr>
                    <a:lnBlToTr>
                      <a:noFill/>
                    </a:lnBlToTr>
                    <a:noFill/>
                  </a:tcPr>
                </a:tc>
              </a:tr>
              <a:tr h="330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Maxillary/mandibular injury</a:t>
                      </a:r>
                    </a:p>
                  </a:txBody>
                  <a:tcPr horzOverflow="overflow">
                    <a:lnL w="12700" cap="flat" cmpd="sng" algn="ctr">
                      <a:solidFill>
                        <a:srgbClr val="FFCC00"/>
                      </a:solidFill>
                      <a:prstDash val="solid"/>
                      <a:round/>
                      <a:headEnd type="none" w="med" len="med"/>
                      <a:tailEnd type="none" w="med" len="med"/>
                    </a:lnL>
                    <a:lnR w="12700" cap="flat" cmpd="sng" algn="ctr">
                      <a:solidFill>
                        <a:srgbClr val="CC99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Airway obstruction, difficult mask ventilation, and intubation; cricothyroidotomy may be necessary with combined injuries</a:t>
                      </a:r>
                    </a:p>
                  </a:txBody>
                  <a:tcPr horzOverflow="overflow">
                    <a:lnL w="12700" cap="flat" cmpd="sng" algn="ctr">
                      <a:solidFill>
                        <a:srgbClr val="CC9900"/>
                      </a:solidFill>
                      <a:prstDash val="solid"/>
                      <a:round/>
                      <a:headEnd type="none" w="med" len="med"/>
                      <a:tailEnd type="none" w="med" len="med"/>
                    </a:lnL>
                    <a:lnR w="12700" cap="flat" cmpd="sng" algn="ctr">
                      <a:solidFill>
                        <a:srgbClr val="FFCC00"/>
                      </a:solidFill>
                      <a:prstDash val="solid"/>
                      <a:round/>
                      <a:headEnd type="none" w="med" len="med"/>
                      <a:tailEnd type="none" w="med" len="med"/>
                    </a:lnR>
                    <a:lnT>
                      <a:noFill/>
                    </a:lnT>
                    <a:lnB>
                      <a:noFill/>
                    </a:lnB>
                    <a:lnTlToBr>
                      <a:noFill/>
                    </a:lnTlToBr>
                    <a:lnBlToTr>
                      <a:noFill/>
                    </a:lnBlToTr>
                    <a:noFill/>
                  </a:tcPr>
                </a:tc>
              </a:tr>
              <a:tr h="330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Laryngeal fracture</a:t>
                      </a:r>
                    </a:p>
                  </a:txBody>
                  <a:tcPr horzOverflow="overflow">
                    <a:lnL w="12700" cap="flat" cmpd="sng" algn="ctr">
                      <a:solidFill>
                        <a:srgbClr val="FFCC00"/>
                      </a:solidFill>
                      <a:prstDash val="solid"/>
                      <a:round/>
                      <a:headEnd type="none" w="med" len="med"/>
                      <a:tailEnd type="none" w="med" len="med"/>
                    </a:lnL>
                    <a:lnR w="12700" cap="flat" cmpd="sng" algn="ctr">
                      <a:solidFill>
                        <a:srgbClr val="CC99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Airway obstruction may worsen during instrumentation</a:t>
                      </a:r>
                    </a:p>
                  </a:txBody>
                  <a:tcPr horzOverflow="overflow">
                    <a:lnL w="12700" cap="flat" cmpd="sng" algn="ctr">
                      <a:solidFill>
                        <a:srgbClr val="CC9900"/>
                      </a:solidFill>
                      <a:prstDash val="solid"/>
                      <a:round/>
                      <a:headEnd type="none" w="med" len="med"/>
                      <a:tailEnd type="none" w="med" len="med"/>
                    </a:lnL>
                    <a:lnR w="12700" cap="flat" cmpd="sng" algn="ctr">
                      <a:solidFill>
                        <a:srgbClr val="FFCC00"/>
                      </a:solidFill>
                      <a:prstDash val="solid"/>
                      <a:round/>
                      <a:headEnd type="none" w="med" len="med"/>
                      <a:tailEnd type="none" w="med" len="med"/>
                    </a:lnR>
                    <a:lnT>
                      <a:noFill/>
                    </a:lnT>
                    <a:lnB>
                      <a:noFill/>
                    </a:lnB>
                    <a:lnTlToBr>
                      <a:noFill/>
                    </a:lnTlToBr>
                    <a:lnBlToTr>
                      <a:noFill/>
                    </a:lnBlToTr>
                    <a:noFill/>
                  </a:tcPr>
                </a:tc>
              </a:tr>
              <a:tr h="282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Cervical spine injury</a:t>
                      </a:r>
                    </a:p>
                  </a:txBody>
                  <a:tcPr horzOverflow="overflow">
                    <a:lnL w="12700" cap="flat" cmpd="sng" algn="ctr">
                      <a:solidFill>
                        <a:srgbClr val="FFCC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FFCC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Neck manipulation may traumatize spinal cord</a:t>
                      </a:r>
                    </a:p>
                  </a:txBody>
                  <a:tcPr horzOverflow="overflow">
                    <a:lnL w="12700" cap="flat" cmpd="sng" algn="ctr">
                      <a:solidFill>
                        <a:schemeClr val="tx1"/>
                      </a:solidFill>
                      <a:prstDash val="solid"/>
                      <a:round/>
                      <a:headEnd type="none" w="med" len="med"/>
                      <a:tailEnd type="none" w="med" len="med"/>
                    </a:lnL>
                    <a:lnR w="12700" cap="flat" cmpd="sng" algn="ctr">
                      <a:solidFill>
                        <a:srgbClr val="FFCC00"/>
                      </a:solidFill>
                      <a:prstDash val="solid"/>
                      <a:round/>
                      <a:headEnd type="none" w="med" len="med"/>
                      <a:tailEnd type="none" w="med" len="med"/>
                    </a:lnR>
                    <a:lnT>
                      <a:noFill/>
                    </a:lnT>
                    <a:lnB w="12700" cap="flat" cmpd="sng" algn="ctr">
                      <a:solidFill>
                        <a:srgbClr val="FFCC00"/>
                      </a:solidFill>
                      <a:prstDash val="solid"/>
                      <a:round/>
                      <a:headEnd type="none" w="med" len="med"/>
                      <a:tailEnd type="none" w="med" len="med"/>
                    </a:lnB>
                    <a:lnTlToBr>
                      <a:noFill/>
                    </a:lnTlToBr>
                    <a:lnBlToTr>
                      <a:noFill/>
                    </a:lnBlToTr>
                    <a:noFill/>
                  </a:tcPr>
                </a:tc>
              </a:tr>
            </a:tbl>
          </a:graphicData>
        </a:graphic>
      </p:graphicFrame>
      <p:sp>
        <p:nvSpPr>
          <p:cNvPr id="3" name="Slide Number Placeholder 2"/>
          <p:cNvSpPr>
            <a:spLocks noGrp="1"/>
          </p:cNvSpPr>
          <p:nvPr>
            <p:ph type="sldNum" sz="quarter" idx="12"/>
          </p:nvPr>
        </p:nvSpPr>
        <p:spPr/>
        <p:txBody>
          <a:bodyPr/>
          <a:lstStyle/>
          <a:p>
            <a:fld id="{2522A2E3-EF75-4CF2-AC9D-4BCADBF78595}" type="slidenum">
              <a:rPr lang="en-US" smtClean="0">
                <a:solidFill>
                  <a:prstClr val="black">
                    <a:tint val="75000"/>
                  </a:prstClr>
                </a:solidFill>
              </a:rPr>
              <a:pPr/>
              <a:t>323</a:t>
            </a:fld>
            <a:endParaRPr lang="en-US">
              <a:solidFill>
                <a:prstClr val="black">
                  <a:tint val="75000"/>
                </a:prstClr>
              </a:solidFill>
            </a:endParaRPr>
          </a:p>
        </p:txBody>
      </p:sp>
    </p:spTree>
    <p:extLst>
      <p:ext uri="{BB962C8B-B14F-4D97-AF65-F5344CB8AC3E}">
        <p14:creationId xmlns:p14="http://schemas.microsoft.com/office/powerpoint/2010/main" val="4153576552"/>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0"/>
          <p:cNvGraphicFramePr>
            <a:graphicFrameLocks noGrp="1"/>
          </p:cNvGraphicFramePr>
          <p:nvPr/>
        </p:nvGraphicFramePr>
        <p:xfrm>
          <a:off x="322263" y="76200"/>
          <a:ext cx="8575675" cy="6142673"/>
        </p:xfrm>
        <a:graphic>
          <a:graphicData uri="http://schemas.openxmlformats.org/drawingml/2006/table">
            <a:tbl>
              <a:tblPr/>
              <a:tblGrid>
                <a:gridCol w="2801937"/>
                <a:gridCol w="5773738"/>
              </a:tblGrid>
              <a:tr h="6096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Selected Pathologic States That Influence Airway Management</a:t>
                      </a:r>
                    </a:p>
                  </a:txBody>
                  <a:tcPr horzOverflow="overflow">
                    <a:lnL cap="flat">
                      <a:noFill/>
                    </a:lnL>
                    <a:lnR cap="flat">
                      <a:noFill/>
                    </a:lnR>
                    <a:lnT cap="flat">
                      <a:noFill/>
                    </a:lnT>
                    <a:lnB w="12700" cap="flat" cmpd="sng" algn="ctr">
                      <a:solidFill>
                        <a:srgbClr val="CC9900"/>
                      </a:solidFill>
                      <a:prstDash val="solid"/>
                      <a:round/>
                      <a:headEnd type="none" w="med" len="med"/>
                      <a:tailEnd type="none" w="med" len="med"/>
                    </a:lnB>
                    <a:lnTlToBr>
                      <a:noFill/>
                    </a:lnTlToBr>
                    <a:lnBlToTr>
                      <a:noFill/>
                    </a:lnBlToTr>
                    <a:noFill/>
                  </a:tcPr>
                </a:tc>
                <a:tc hMerge="1">
                  <a:txBody>
                    <a:bodyPr/>
                    <a:lstStyle/>
                    <a:p>
                      <a:endParaRPr lang="en-US"/>
                    </a:p>
                  </a:txBody>
                  <a:tcPr/>
                </a:tc>
              </a:tr>
              <a:tr h="442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0000"/>
                          </a:solidFill>
                          <a:effectLst/>
                          <a:latin typeface="Bernard MT Condensed" pitchFamily="18" charset="0"/>
                          <a:cs typeface="Times New Roman" pitchFamily="18" charset="0"/>
                        </a:rPr>
                        <a:t>PATHOLOGIC STATE</a:t>
                      </a:r>
                    </a:p>
                  </a:txBody>
                  <a:tcPr horzOverflow="overflow">
                    <a:lnL w="12700" cap="flat" cmpd="sng" algn="ctr">
                      <a:solidFill>
                        <a:srgbClr val="FFCC00"/>
                      </a:solidFill>
                      <a:prstDash val="solid"/>
                      <a:round/>
                      <a:headEnd type="none" w="med" len="med"/>
                      <a:tailEnd type="none" w="med" len="med"/>
                    </a:lnL>
                    <a:lnR w="12700" cap="flat" cmpd="sng" algn="ctr">
                      <a:solidFill>
                        <a:srgbClr val="CC9900"/>
                      </a:solidFill>
                      <a:prstDash val="solid"/>
                      <a:round/>
                      <a:headEnd type="none" w="med" len="med"/>
                      <a:tailEnd type="none" w="med" len="med"/>
                    </a:lnR>
                    <a:lnT w="12700" cap="flat" cmpd="sng" algn="ctr">
                      <a:solidFill>
                        <a:srgbClr val="CC9900"/>
                      </a:solidFill>
                      <a:prstDash val="solid"/>
                      <a:round/>
                      <a:headEnd type="none" w="med" len="med"/>
                      <a:tailEnd type="none" w="med" len="med"/>
                    </a:lnT>
                    <a:lnB w="12700" cap="flat" cmpd="sng" algn="ctr">
                      <a:solidFill>
                        <a:srgbClr val="CC99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0000"/>
                          </a:solidFill>
                          <a:effectLst/>
                          <a:latin typeface="Bernard MT Condensed" pitchFamily="18" charset="0"/>
                          <a:cs typeface="Times New Roman" pitchFamily="18" charset="0"/>
                        </a:rPr>
                        <a:t>DIFFICULTY</a:t>
                      </a:r>
                    </a:p>
                  </a:txBody>
                  <a:tcPr horzOverflow="overflow">
                    <a:lnL w="12700" cap="flat" cmpd="sng" algn="ctr">
                      <a:solidFill>
                        <a:srgbClr val="CC99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CC9900"/>
                      </a:solidFill>
                      <a:prstDash val="solid"/>
                      <a:round/>
                      <a:headEnd type="none" w="med" len="med"/>
                      <a:tailEnd type="none" w="med" len="med"/>
                    </a:lnT>
                    <a:lnB w="12700" cap="flat" cmpd="sng" algn="ctr">
                      <a:solidFill>
                        <a:srgbClr val="CC9900"/>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Upper airway tumors</a:t>
                      </a:r>
                    </a:p>
                  </a:txBody>
                  <a:tcPr horzOverflow="overflow">
                    <a:lnL w="12700" cap="flat" cmpd="sng" algn="ctr">
                      <a:solidFill>
                        <a:srgbClr val="FFCC00"/>
                      </a:solidFill>
                      <a:prstDash val="solid"/>
                      <a:round/>
                      <a:headEnd type="none" w="med" len="med"/>
                      <a:tailEnd type="none" w="med" len="med"/>
                    </a:lnL>
                    <a:lnR w="12700" cap="flat" cmpd="sng" algn="ctr">
                      <a:solidFill>
                        <a:srgbClr val="CC9900"/>
                      </a:solidFill>
                      <a:prstDash val="solid"/>
                      <a:round/>
                      <a:headEnd type="none" w="med" len="med"/>
                      <a:tailEnd type="none" w="med" len="med"/>
                    </a:lnR>
                    <a:lnT w="12700" cap="flat" cmpd="sng" algn="ctr">
                      <a:solidFill>
                        <a:srgbClr val="CC99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Inspiratory obstruction with spontaneous ventilation</a:t>
                      </a:r>
                    </a:p>
                  </a:txBody>
                  <a:tcPr horzOverflow="overflow">
                    <a:lnL w="12700" cap="flat" cmpd="sng" algn="ctr">
                      <a:solidFill>
                        <a:srgbClr val="CC99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CC9900"/>
                      </a:solidFill>
                      <a:prstDash val="solid"/>
                      <a:round/>
                      <a:headEnd type="none" w="med" len="med"/>
                      <a:tailEnd type="none" w="med" len="med"/>
                    </a:lnT>
                    <a:lnB>
                      <a:noFill/>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Lower airway tumors</a:t>
                      </a:r>
                    </a:p>
                  </a:txBody>
                  <a:tcPr horzOverflow="overflow">
                    <a:lnL w="12700" cap="flat" cmpd="sng" algn="ctr">
                      <a:solidFill>
                        <a:srgbClr val="FFCC00"/>
                      </a:solidFill>
                      <a:prstDash val="solid"/>
                      <a:round/>
                      <a:headEnd type="none" w="med" len="med"/>
                      <a:tailEnd type="none" w="med" len="med"/>
                    </a:lnL>
                    <a:lnR w="12700" cap="flat" cmpd="sng" algn="ctr">
                      <a:solidFill>
                        <a:srgbClr val="CC99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Airway obstruction not relieved by tracheal intubation</a:t>
                      </a:r>
                    </a:p>
                  </a:txBody>
                  <a:tcPr horzOverflow="overflow">
                    <a:lnL w="12700" cap="flat" cmpd="sng" algn="ctr">
                      <a:solidFill>
                        <a:srgbClr val="CC9900"/>
                      </a:solidFill>
                      <a:prstDash val="solid"/>
                      <a:round/>
                      <a:headEnd type="none" w="med" len="med"/>
                      <a:tailEnd type="none" w="med" len="med"/>
                    </a:lnL>
                    <a:lnR w="12700" cap="flat" cmpd="sng" algn="ctr">
                      <a:solidFill>
                        <a:srgbClr val="FFCC00"/>
                      </a:solidFill>
                      <a:prstDash val="solid"/>
                      <a:round/>
                      <a:headEnd type="none" w="med" len="med"/>
                      <a:tailEnd type="none" w="med" len="med"/>
                    </a:lnR>
                    <a:lnT>
                      <a:noFill/>
                    </a:lnT>
                    <a:lnB>
                      <a:noFill/>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Radiation therapy</a:t>
                      </a:r>
                    </a:p>
                  </a:txBody>
                  <a:tcPr horzOverflow="overflow">
                    <a:lnL w="12700" cap="flat" cmpd="sng" algn="ctr">
                      <a:solidFill>
                        <a:srgbClr val="FFCC00"/>
                      </a:solidFill>
                      <a:prstDash val="solid"/>
                      <a:round/>
                      <a:headEnd type="none" w="med" len="med"/>
                      <a:tailEnd type="none" w="med" len="med"/>
                    </a:lnL>
                    <a:lnR w="12700" cap="flat" cmpd="sng" algn="ctr">
                      <a:solidFill>
                        <a:srgbClr val="CC99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Fibrosis may distort airway or make manipulations difficult</a:t>
                      </a:r>
                    </a:p>
                  </a:txBody>
                  <a:tcPr horzOverflow="overflow">
                    <a:lnL w="12700" cap="flat" cmpd="sng" algn="ctr">
                      <a:solidFill>
                        <a:srgbClr val="CC9900"/>
                      </a:solidFill>
                      <a:prstDash val="solid"/>
                      <a:round/>
                      <a:headEnd type="none" w="med" len="med"/>
                      <a:tailEnd type="none" w="med" len="med"/>
                    </a:lnL>
                    <a:lnR w="12700" cap="flat" cmpd="sng" algn="ctr">
                      <a:solidFill>
                        <a:srgbClr val="FFCC00"/>
                      </a:solidFill>
                      <a:prstDash val="solid"/>
                      <a:round/>
                      <a:headEnd type="none" w="med" len="med"/>
                      <a:tailEnd type="none" w="med" len="med"/>
                    </a:lnR>
                    <a:lnT>
                      <a:noFill/>
                    </a:lnT>
                    <a:lnB>
                      <a:noFill/>
                    </a:lnB>
                    <a:lnTlToBr>
                      <a:noFill/>
                    </a:lnTlToBr>
                    <a:lnBlToTr>
                      <a:noFill/>
                    </a:lnBlToTr>
                    <a:noFill/>
                  </a:tcPr>
                </a:tc>
              </a:tr>
              <a:tr h="1146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Inflammatory rheumatoid arthritis</a:t>
                      </a:r>
                    </a:p>
                  </a:txBody>
                  <a:tcPr horzOverflow="overflow">
                    <a:lnL w="12700" cap="flat" cmpd="sng" algn="ctr">
                      <a:solidFill>
                        <a:srgbClr val="FFCC00"/>
                      </a:solidFill>
                      <a:prstDash val="solid"/>
                      <a:round/>
                      <a:headEnd type="none" w="med" len="med"/>
                      <a:tailEnd type="none" w="med" len="med"/>
                    </a:lnL>
                    <a:lnR w="12700" cap="flat" cmpd="sng" algn="ctr">
                      <a:solidFill>
                        <a:srgbClr val="CC99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Mandibular </a:t>
                      </a:r>
                      <a:r>
                        <a:rPr kumimoji="0" lang="en-US" sz="2000" b="0" i="0" u="none" strike="noStrike" cap="none" normalizeH="0" baseline="0" dirty="0" err="1" smtClean="0">
                          <a:ln>
                            <a:noFill/>
                          </a:ln>
                          <a:solidFill>
                            <a:schemeClr val="tx1"/>
                          </a:solidFill>
                          <a:effectLst/>
                          <a:latin typeface="Times New Roman" pitchFamily="18" charset="0"/>
                          <a:cs typeface="Times New Roman" pitchFamily="18" charset="0"/>
                        </a:rPr>
                        <a:t>hypoplasia</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cs typeface="Times New Roman" pitchFamily="18" charset="0"/>
                        </a:rPr>
                        <a:t>temporomandibular</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 joint arthritis, immobile cervical spine, laryngeal rotation, </a:t>
                      </a:r>
                      <a:r>
                        <a:rPr kumimoji="0" lang="en-US" sz="2000" b="0" i="0" u="none" strike="noStrike" cap="none" normalizeH="0" baseline="0" dirty="0" err="1" smtClean="0">
                          <a:ln>
                            <a:noFill/>
                          </a:ln>
                          <a:solidFill>
                            <a:schemeClr val="tx1"/>
                          </a:solidFill>
                          <a:effectLst/>
                          <a:latin typeface="Times New Roman" pitchFamily="18" charset="0"/>
                          <a:cs typeface="Times New Roman" pitchFamily="18" charset="0"/>
                        </a:rPr>
                        <a:t>cricoarytenoid</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 arthritis all make intubation difficult and hazardous</a:t>
                      </a:r>
                    </a:p>
                  </a:txBody>
                  <a:tcPr horzOverflow="overflow">
                    <a:lnL w="12700" cap="flat" cmpd="sng" algn="ctr">
                      <a:solidFill>
                        <a:srgbClr val="CC9900"/>
                      </a:solidFill>
                      <a:prstDash val="solid"/>
                      <a:round/>
                      <a:headEnd type="none" w="med" len="med"/>
                      <a:tailEnd type="none" w="med" len="med"/>
                    </a:lnL>
                    <a:lnR w="12700" cap="flat" cmpd="sng" algn="ctr">
                      <a:solidFill>
                        <a:srgbClr val="FFCC00"/>
                      </a:solidFill>
                      <a:prstDash val="solid"/>
                      <a:round/>
                      <a:headEnd type="none" w="med" len="med"/>
                      <a:tailEnd type="none" w="med" len="med"/>
                    </a:lnR>
                    <a:lnT>
                      <a:noFill/>
                    </a:lnT>
                    <a:lnB>
                      <a:noFill/>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Ankylosing spondylitis</a:t>
                      </a:r>
                    </a:p>
                  </a:txBody>
                  <a:tcPr horzOverflow="overflow">
                    <a:lnL w="12700" cap="flat" cmpd="sng" algn="ctr">
                      <a:solidFill>
                        <a:srgbClr val="FFCC00"/>
                      </a:solidFill>
                      <a:prstDash val="solid"/>
                      <a:round/>
                      <a:headEnd type="none" w="med" len="med"/>
                      <a:tailEnd type="none" w="med" len="med"/>
                    </a:lnL>
                    <a:lnR w="12700" cap="flat" cmpd="sng" algn="ctr">
                      <a:solidFill>
                        <a:srgbClr val="CC99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Direct laryngoscopy maybe impossible</a:t>
                      </a:r>
                    </a:p>
                  </a:txBody>
                  <a:tcPr horzOverflow="overflow">
                    <a:lnL w="12700" cap="flat" cmpd="sng" algn="ctr">
                      <a:solidFill>
                        <a:srgbClr val="CC9900"/>
                      </a:solidFill>
                      <a:prstDash val="solid"/>
                      <a:round/>
                      <a:headEnd type="none" w="med" len="med"/>
                      <a:tailEnd type="none" w="med" len="med"/>
                    </a:lnL>
                    <a:lnR w="12700" cap="flat" cmpd="sng" algn="ctr">
                      <a:solidFill>
                        <a:srgbClr val="FFCC00"/>
                      </a:solidFill>
                      <a:prstDash val="solid"/>
                      <a:round/>
                      <a:headEnd type="none" w="med" len="med"/>
                      <a:tailEnd type="none" w="med" len="med"/>
                    </a:lnR>
                    <a:lnT>
                      <a:noFill/>
                    </a:lnT>
                    <a:lnB>
                      <a:noFill/>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Soft tissue, neck injury (edema, bleeding, emphysema)</a:t>
                      </a:r>
                    </a:p>
                  </a:txBody>
                  <a:tcPr horzOverflow="overflow">
                    <a:lnL w="12700" cap="flat" cmpd="sng" algn="ctr">
                      <a:solidFill>
                        <a:srgbClr val="FFCC00"/>
                      </a:solidFill>
                      <a:prstDash val="solid"/>
                      <a:round/>
                      <a:headEnd type="none" w="med" len="med"/>
                      <a:tailEnd type="none" w="med" len="med"/>
                    </a:lnL>
                    <a:lnR w="12700" cap="flat" cmpd="sng" algn="ctr">
                      <a:solidFill>
                        <a:srgbClr val="CC99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Anatomic distortion of airway</a:t>
                      </a:r>
                    </a:p>
                  </a:txBody>
                  <a:tcPr horzOverflow="overflow">
                    <a:lnL w="12700" cap="flat" cmpd="sng" algn="ctr">
                      <a:solidFill>
                        <a:srgbClr val="CC9900"/>
                      </a:solidFill>
                      <a:prstDash val="solid"/>
                      <a:round/>
                      <a:headEnd type="none" w="med" len="med"/>
                      <a:tailEnd type="none" w="med" len="med"/>
                    </a:lnL>
                    <a:lnR w="12700" cap="flat" cmpd="sng" algn="ctr">
                      <a:solidFill>
                        <a:srgbClr val="FFCC00"/>
                      </a:solidFill>
                      <a:prstDash val="solid"/>
                      <a:round/>
                      <a:headEnd type="none" w="med" len="med"/>
                      <a:tailEnd type="none" w="med" len="med"/>
                    </a:lnR>
                    <a:lnT>
                      <a:noFill/>
                    </a:lnT>
                    <a:lnB>
                      <a:noFill/>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Laryngeal edema (postintubation)</a:t>
                      </a:r>
                    </a:p>
                  </a:txBody>
                  <a:tcPr horzOverflow="overflow">
                    <a:lnL w="12700" cap="flat" cmpd="sng" algn="ctr">
                      <a:solidFill>
                        <a:srgbClr val="FFCC00"/>
                      </a:solidFill>
                      <a:prstDash val="solid"/>
                      <a:round/>
                      <a:headEnd type="none" w="med" len="med"/>
                      <a:tailEnd type="none" w="med" len="med"/>
                    </a:lnL>
                    <a:lnR w="12700" cap="flat" cmpd="sng" algn="ctr">
                      <a:solidFill>
                        <a:srgbClr val="CC9900"/>
                      </a:solidFill>
                      <a:prstDash val="solid"/>
                      <a:round/>
                      <a:headEnd type="none" w="med" len="med"/>
                      <a:tailEnd type="none" w="med" len="med"/>
                    </a:lnR>
                    <a:lnT>
                      <a:noFill/>
                    </a:lnT>
                    <a:lnB w="12700" cap="flat" cmpd="sng" algn="ctr">
                      <a:solidFill>
                        <a:srgbClr val="FFCC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Irritable airway, narrowed laryngeal inlet</a:t>
                      </a:r>
                    </a:p>
                  </a:txBody>
                  <a:tcPr horzOverflow="overflow">
                    <a:lnL w="12700" cap="flat" cmpd="sng" algn="ctr">
                      <a:solidFill>
                        <a:srgbClr val="CC9900"/>
                      </a:solidFill>
                      <a:prstDash val="solid"/>
                      <a:round/>
                      <a:headEnd type="none" w="med" len="med"/>
                      <a:tailEnd type="none" w="med" len="med"/>
                    </a:lnL>
                    <a:lnR w="12700" cap="flat" cmpd="sng" algn="ctr">
                      <a:solidFill>
                        <a:srgbClr val="FFCC00"/>
                      </a:solidFill>
                      <a:prstDash val="solid"/>
                      <a:round/>
                      <a:headEnd type="none" w="med" len="med"/>
                      <a:tailEnd type="none" w="med" len="med"/>
                    </a:lnR>
                    <a:lnT>
                      <a:noFill/>
                    </a:lnT>
                    <a:lnB w="12700" cap="flat" cmpd="sng" algn="ctr">
                      <a:solidFill>
                        <a:srgbClr val="FFCC00"/>
                      </a:solidFill>
                      <a:prstDash val="solid"/>
                      <a:round/>
                      <a:headEnd type="none" w="med" len="med"/>
                      <a:tailEnd type="none" w="med" len="med"/>
                    </a:lnB>
                    <a:lnTlToBr>
                      <a:noFill/>
                    </a:lnTlToBr>
                    <a:lnBlToTr>
                      <a:noFill/>
                    </a:lnBlToTr>
                    <a:noFill/>
                  </a:tcPr>
                </a:tc>
              </a:tr>
            </a:tbl>
          </a:graphicData>
        </a:graphic>
      </p:graphicFrame>
      <p:sp>
        <p:nvSpPr>
          <p:cNvPr id="3" name="Slide Number Placeholder 2"/>
          <p:cNvSpPr>
            <a:spLocks noGrp="1"/>
          </p:cNvSpPr>
          <p:nvPr>
            <p:ph type="sldNum" sz="quarter" idx="12"/>
          </p:nvPr>
        </p:nvSpPr>
        <p:spPr/>
        <p:txBody>
          <a:bodyPr/>
          <a:lstStyle/>
          <a:p>
            <a:fld id="{2522A2E3-EF75-4CF2-AC9D-4BCADBF78595}" type="slidenum">
              <a:rPr lang="en-US" smtClean="0">
                <a:solidFill>
                  <a:prstClr val="black">
                    <a:tint val="75000"/>
                  </a:prstClr>
                </a:solidFill>
              </a:rPr>
              <a:pPr/>
              <a:t>324</a:t>
            </a:fld>
            <a:endParaRPr lang="en-US">
              <a:solidFill>
                <a:prstClr val="black">
                  <a:tint val="75000"/>
                </a:prstClr>
              </a:solidFill>
            </a:endParaRPr>
          </a:p>
        </p:txBody>
      </p:sp>
    </p:spTree>
    <p:extLst>
      <p:ext uri="{BB962C8B-B14F-4D97-AF65-F5344CB8AC3E}">
        <p14:creationId xmlns:p14="http://schemas.microsoft.com/office/powerpoint/2010/main" val="1026871639"/>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0"/>
          <p:cNvGraphicFramePr>
            <a:graphicFrameLocks noGrp="1"/>
          </p:cNvGraphicFramePr>
          <p:nvPr/>
        </p:nvGraphicFramePr>
        <p:xfrm>
          <a:off x="492125" y="98425"/>
          <a:ext cx="8347075" cy="6304599"/>
        </p:xfrm>
        <a:graphic>
          <a:graphicData uri="http://schemas.openxmlformats.org/drawingml/2006/table">
            <a:tbl>
              <a:tblPr/>
              <a:tblGrid>
                <a:gridCol w="2466975"/>
                <a:gridCol w="5880100"/>
              </a:tblGrid>
              <a:tr h="936625">
                <a:tc gridSpan="2">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Selected Pathologic States That Influence Airway Management</a:t>
                      </a:r>
                    </a:p>
                  </a:txBody>
                  <a:tcPr horzOverflow="overflow">
                    <a:lnL w="12700" cap="flat" cmpd="sng" algn="ctr">
                      <a:solidFill>
                        <a:srgbClr val="FFCC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noFill/>
                  </a:tcPr>
                </a:tc>
                <a:tc hMerge="1">
                  <a:txBody>
                    <a:bodyPr/>
                    <a:lstStyle/>
                    <a:p>
                      <a:endParaRPr lang="en-US"/>
                    </a:p>
                  </a:txBody>
                  <a:tcPr/>
                </a:tc>
              </a:tr>
              <a:tr h="4270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3300"/>
                          </a:solidFill>
                          <a:effectLst/>
                          <a:latin typeface="Bernard MT Condensed" pitchFamily="18" charset="0"/>
                          <a:cs typeface="Arial" charset="0"/>
                        </a:rPr>
                        <a:t>PATHOLOGIC STATE</a:t>
                      </a:r>
                    </a:p>
                  </a:txBody>
                  <a:tcPr horzOverflow="overflow">
                    <a:lnL w="12700" cap="flat" cmpd="sng" algn="ctr">
                      <a:solidFill>
                        <a:srgbClr val="FFCC00"/>
                      </a:solidFill>
                      <a:prstDash val="solid"/>
                      <a:round/>
                      <a:headEnd type="none" w="med" len="med"/>
                      <a:tailEnd type="none" w="med" len="med"/>
                    </a:lnL>
                    <a:lnR w="12700" cap="flat" cmpd="sng" algn="ctr">
                      <a:solidFill>
                        <a:srgbClr val="CC99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3300"/>
                          </a:solidFill>
                          <a:effectLst/>
                          <a:latin typeface="Bernard MT Condensed" pitchFamily="18" charset="0"/>
                          <a:cs typeface="Arial" charset="0"/>
                        </a:rPr>
                        <a:t>DIFFICULTY</a:t>
                      </a:r>
                    </a:p>
                  </a:txBody>
                  <a:tcPr horzOverflow="overflow">
                    <a:lnL w="12700" cap="flat" cmpd="sng" algn="ctr">
                      <a:solidFill>
                        <a:srgbClr val="CC99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w="12700" cap="flat" cmpd="sng" algn="ctr">
                      <a:solidFill>
                        <a:srgbClr val="FFCC00"/>
                      </a:solidFill>
                      <a:prstDash val="solid"/>
                      <a:round/>
                      <a:headEnd type="none" w="med" len="med"/>
                      <a:tailEnd type="none" w="med" len="med"/>
                    </a:lnB>
                    <a:lnTlToBr>
                      <a:noFill/>
                    </a:lnTlToBr>
                    <a:lnBlToTr>
                      <a:noFill/>
                    </a:lnBlToTr>
                    <a:noFill/>
                  </a:tcPr>
                </a:tc>
              </a:tr>
              <a:tr h="857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Angioedema</a:t>
                      </a:r>
                    </a:p>
                  </a:txBody>
                  <a:tcPr horzOverflow="overflow">
                    <a:lnL w="12700" cap="flat" cmpd="sng" algn="ctr">
                      <a:solidFill>
                        <a:srgbClr val="FFCC00"/>
                      </a:solidFill>
                      <a:prstDash val="solid"/>
                      <a:round/>
                      <a:headEnd type="none" w="med" len="med"/>
                      <a:tailEnd type="none" w="med" len="med"/>
                    </a:lnL>
                    <a:lnR w="12700" cap="flat" cmpd="sng" algn="ctr">
                      <a:solidFill>
                        <a:srgbClr val="CC9900"/>
                      </a:solidFill>
                      <a:prstDash val="solid"/>
                      <a:round/>
                      <a:headEnd type="none" w="med" len="med"/>
                      <a:tailEnd type="none" w="med" len="med"/>
                    </a:lnR>
                    <a:lnT w="12700" cap="flat" cmpd="sng" algn="ctr">
                      <a:solidFill>
                        <a:srgbClr val="FFCC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Obstructive swelling renders ventilation and intubation difficult</a:t>
                      </a:r>
                    </a:p>
                  </a:txBody>
                  <a:tcPr horzOverflow="overflow">
                    <a:lnL w="12700" cap="flat" cmpd="sng" algn="ctr">
                      <a:solidFill>
                        <a:srgbClr val="CC9900"/>
                      </a:solidFill>
                      <a:prstDash val="solid"/>
                      <a:round/>
                      <a:headEnd type="none" w="med" len="med"/>
                      <a:tailEnd type="none" w="med" len="med"/>
                    </a:lnL>
                    <a:lnR w="12700" cap="flat" cmpd="sng" algn="ctr">
                      <a:solidFill>
                        <a:srgbClr val="FFCC00"/>
                      </a:solidFill>
                      <a:prstDash val="solid"/>
                      <a:round/>
                      <a:headEnd type="none" w="med" len="med"/>
                      <a:tailEnd type="none" w="med" len="med"/>
                    </a:lnR>
                    <a:lnT w="12700" cap="flat" cmpd="sng" algn="ctr">
                      <a:solidFill>
                        <a:srgbClr val="FFCC00"/>
                      </a:solidFill>
                      <a:prstDash val="solid"/>
                      <a:round/>
                      <a:headEnd type="none" w="med" len="med"/>
                      <a:tailEnd type="none" w="med" len="med"/>
                    </a:lnT>
                    <a:lnB>
                      <a:noFill/>
                    </a:lnB>
                    <a:lnTlToBr>
                      <a:noFill/>
                    </a:lnTlToBr>
                    <a:lnBlToTr>
                      <a:noFill/>
                    </a:lnBlToTr>
                    <a:noFill/>
                  </a:tcPr>
                </a:tc>
              </a:tr>
              <a:tr h="730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Endocrine/metabolic acromegaly</a:t>
                      </a:r>
                    </a:p>
                  </a:txBody>
                  <a:tcPr horzOverflow="overflow">
                    <a:lnL w="12700" cap="flat" cmpd="sng" algn="ctr">
                      <a:solidFill>
                        <a:srgbClr val="FFCC00"/>
                      </a:solidFill>
                      <a:prstDash val="solid"/>
                      <a:round/>
                      <a:headEnd type="none" w="med" len="med"/>
                      <a:tailEnd type="none" w="med" len="med"/>
                    </a:lnL>
                    <a:lnR w="12700" cap="flat" cmpd="sng" algn="ctr">
                      <a:solidFill>
                        <a:srgbClr val="CC99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Large tongue, bony overgrowths</a:t>
                      </a:r>
                    </a:p>
                  </a:txBody>
                  <a:tcPr horzOverflow="overflow">
                    <a:lnL w="12700" cap="flat" cmpd="sng" algn="ctr">
                      <a:solidFill>
                        <a:srgbClr val="CC9900"/>
                      </a:solidFill>
                      <a:prstDash val="solid"/>
                      <a:round/>
                      <a:headEnd type="none" w="med" len="med"/>
                      <a:tailEnd type="none" w="med" len="med"/>
                    </a:lnL>
                    <a:lnR w="12700" cap="flat" cmpd="sng" algn="ctr">
                      <a:solidFill>
                        <a:srgbClr val="FFCC00"/>
                      </a:solidFill>
                      <a:prstDash val="solid"/>
                      <a:round/>
                      <a:headEnd type="none" w="med" len="med"/>
                      <a:tailEnd type="none" w="med" len="med"/>
                    </a:lnR>
                    <a:lnT>
                      <a:noFill/>
                    </a:lnT>
                    <a:lnB>
                      <a:noFill/>
                    </a:lnB>
                    <a:lnTlToBr>
                      <a:noFill/>
                    </a:lnTlToBr>
                    <a:lnBlToTr>
                      <a:noFill/>
                    </a:lnBlToTr>
                    <a:noFill/>
                  </a:tcPr>
                </a:tc>
              </a:tr>
              <a:tr h="639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Diabetes mellitus</a:t>
                      </a:r>
                    </a:p>
                  </a:txBody>
                  <a:tcPr horzOverflow="overflow">
                    <a:lnL w="12700" cap="flat" cmpd="sng" algn="ctr">
                      <a:solidFill>
                        <a:srgbClr val="FFCC00"/>
                      </a:solidFill>
                      <a:prstDash val="solid"/>
                      <a:round/>
                      <a:headEnd type="none" w="med" len="med"/>
                      <a:tailEnd type="none" w="med" len="med"/>
                    </a:lnL>
                    <a:lnR w="12700" cap="flat" cmpd="sng" algn="ctr">
                      <a:solidFill>
                        <a:srgbClr val="CC99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Reduced mobility of atlanto-occipital joint</a:t>
                      </a:r>
                    </a:p>
                  </a:txBody>
                  <a:tcPr horzOverflow="overflow">
                    <a:lnL w="12700" cap="flat" cmpd="sng" algn="ctr">
                      <a:solidFill>
                        <a:srgbClr val="CC9900"/>
                      </a:solidFill>
                      <a:prstDash val="solid"/>
                      <a:round/>
                      <a:headEnd type="none" w="med" len="med"/>
                      <a:tailEnd type="none" w="med" len="med"/>
                    </a:lnL>
                    <a:lnR w="12700" cap="flat" cmpd="sng" algn="ctr">
                      <a:solidFill>
                        <a:srgbClr val="FFCC00"/>
                      </a:solidFill>
                      <a:prstDash val="solid"/>
                      <a:round/>
                      <a:headEnd type="none" w="med" len="med"/>
                      <a:tailEnd type="none" w="med" len="med"/>
                    </a:lnR>
                    <a:lnT>
                      <a:noFill/>
                    </a:lnT>
                    <a:lnB>
                      <a:noFill/>
                    </a:lnB>
                    <a:lnTlToBr>
                      <a:noFill/>
                    </a:lnTlToBr>
                    <a:lnBlToTr>
                      <a:noFill/>
                    </a:lnBlToTr>
                    <a:noFill/>
                  </a:tcPr>
                </a:tc>
              </a:tr>
              <a:tr h="855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Hypothyroidism</a:t>
                      </a:r>
                    </a:p>
                  </a:txBody>
                  <a:tcPr horzOverflow="overflow">
                    <a:lnL w="12700" cap="flat" cmpd="sng" algn="ctr">
                      <a:solidFill>
                        <a:srgbClr val="FFCC00"/>
                      </a:solidFill>
                      <a:prstDash val="solid"/>
                      <a:round/>
                      <a:headEnd type="none" w="med" len="med"/>
                      <a:tailEnd type="none" w="med" len="med"/>
                    </a:lnL>
                    <a:lnR w="12700" cap="flat" cmpd="sng" algn="ctr">
                      <a:solidFill>
                        <a:srgbClr val="CC99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Large tongue, abnormal soft tissue (myxedema) make ventilation and intubation difficult</a:t>
                      </a:r>
                    </a:p>
                  </a:txBody>
                  <a:tcPr horzOverflow="overflow">
                    <a:lnL w="12700" cap="flat" cmpd="sng" algn="ctr">
                      <a:solidFill>
                        <a:srgbClr val="CC9900"/>
                      </a:solidFill>
                      <a:prstDash val="solid"/>
                      <a:round/>
                      <a:headEnd type="none" w="med" len="med"/>
                      <a:tailEnd type="none" w="med" len="med"/>
                    </a:lnL>
                    <a:lnR w="12700" cap="flat" cmpd="sng" algn="ctr">
                      <a:solidFill>
                        <a:srgbClr val="FFCC00"/>
                      </a:solidFill>
                      <a:prstDash val="solid"/>
                      <a:round/>
                      <a:headEnd type="none" w="med" len="med"/>
                      <a:tailEnd type="none" w="med" len="med"/>
                    </a:lnR>
                    <a:lnT>
                      <a:noFill/>
                    </a:lnT>
                    <a:lnB>
                      <a:noFill/>
                    </a:lnB>
                    <a:lnTlToBr>
                      <a:noFill/>
                    </a:lnTlToBr>
                    <a:lnBlToTr>
                      <a:noFill/>
                    </a:lnBlToTr>
                    <a:noFill/>
                  </a:tcPr>
                </a:tc>
              </a:tr>
              <a:tr h="600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Thyromegaly</a:t>
                      </a:r>
                    </a:p>
                  </a:txBody>
                  <a:tcPr horzOverflow="overflow">
                    <a:lnL w="12700" cap="flat" cmpd="sng" algn="ctr">
                      <a:solidFill>
                        <a:srgbClr val="FFCC00"/>
                      </a:solidFill>
                      <a:prstDash val="solid"/>
                      <a:round/>
                      <a:headEnd type="none" w="med" len="med"/>
                      <a:tailEnd type="none" w="med" len="med"/>
                    </a:lnL>
                    <a:lnR w="12700" cap="flat" cmpd="sng" algn="ctr">
                      <a:solidFill>
                        <a:srgbClr val="CC99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Extrinsic airway compression or deviation</a:t>
                      </a:r>
                    </a:p>
                  </a:txBody>
                  <a:tcPr horzOverflow="overflow">
                    <a:lnL w="12700" cap="flat" cmpd="sng" algn="ctr">
                      <a:solidFill>
                        <a:srgbClr val="CC9900"/>
                      </a:solidFill>
                      <a:prstDash val="solid"/>
                      <a:round/>
                      <a:headEnd type="none" w="med" len="med"/>
                      <a:tailEnd type="none" w="med" len="med"/>
                    </a:lnL>
                    <a:lnR w="12700" cap="flat" cmpd="sng" algn="ctr">
                      <a:solidFill>
                        <a:srgbClr val="FFCC00"/>
                      </a:solidFill>
                      <a:prstDash val="solid"/>
                      <a:round/>
                      <a:headEnd type="none" w="med" len="med"/>
                      <a:tailEnd type="none" w="med" len="med"/>
                    </a:lnR>
                    <a:lnT>
                      <a:noFill/>
                    </a:lnT>
                    <a:lnB>
                      <a:noFill/>
                    </a:lnB>
                    <a:lnTlToBr>
                      <a:noFill/>
                    </a:lnTlToBr>
                    <a:lnBlToTr>
                      <a:noFill/>
                    </a:lnBlToTr>
                    <a:noFill/>
                  </a:tcPr>
                </a:tc>
              </a:tr>
              <a:tr h="598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Obesity</a:t>
                      </a:r>
                    </a:p>
                  </a:txBody>
                  <a:tcPr horzOverflow="overflow">
                    <a:lnL w="12700" cap="flat" cmpd="sng" algn="ctr">
                      <a:solidFill>
                        <a:srgbClr val="FFCC00"/>
                      </a:solidFill>
                      <a:prstDash val="solid"/>
                      <a:round/>
                      <a:headEnd type="none" w="med" len="med"/>
                      <a:tailEnd type="none" w="med" len="med"/>
                    </a:lnL>
                    <a:lnR w="12700" cap="flat" cmpd="sng" algn="ctr">
                      <a:solidFill>
                        <a:srgbClr val="CC9900"/>
                      </a:solidFill>
                      <a:prstDash val="solid"/>
                      <a:round/>
                      <a:headEnd type="none" w="med" len="med"/>
                      <a:tailEnd type="none" w="med" len="med"/>
                    </a:lnR>
                    <a:lnT>
                      <a:noFill/>
                    </a:lnT>
                    <a:lnB w="12700" cap="flat" cmpd="sng" algn="ctr">
                      <a:solidFill>
                        <a:srgbClr val="CC99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Upper with loss of consciousness airway obstruction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Tissue mass makes successful mask ventilation unlikely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CC9900"/>
                      </a:solidFill>
                      <a:prstDash val="solid"/>
                      <a:round/>
                      <a:headEnd type="none" w="med" len="med"/>
                      <a:tailEnd type="none" w="med" len="med"/>
                    </a:lnL>
                    <a:lnR w="12700" cap="flat" cmpd="sng" algn="ctr">
                      <a:solidFill>
                        <a:srgbClr val="FFCC00"/>
                      </a:solidFill>
                      <a:prstDash val="solid"/>
                      <a:round/>
                      <a:headEnd type="none" w="med" len="med"/>
                      <a:tailEnd type="none" w="med" len="med"/>
                    </a:lnR>
                    <a:lnT>
                      <a:noFill/>
                    </a:lnT>
                    <a:lnB w="12700" cap="flat" cmpd="sng" algn="ctr">
                      <a:solidFill>
                        <a:srgbClr val="CC9900"/>
                      </a:solidFill>
                      <a:prstDash val="solid"/>
                      <a:round/>
                      <a:headEnd type="none" w="med" len="med"/>
                      <a:tailEnd type="none" w="med" len="med"/>
                    </a:lnB>
                    <a:lnTlToBr>
                      <a:noFill/>
                    </a:lnTlToBr>
                    <a:lnBlToTr>
                      <a:noFill/>
                    </a:lnBlToTr>
                    <a:noFill/>
                  </a:tcPr>
                </a:tc>
              </a:tr>
            </a:tbl>
          </a:graphicData>
        </a:graphic>
      </p:graphicFrame>
      <p:sp>
        <p:nvSpPr>
          <p:cNvPr id="3" name="Slide Number Placeholder 2"/>
          <p:cNvSpPr>
            <a:spLocks noGrp="1"/>
          </p:cNvSpPr>
          <p:nvPr>
            <p:ph type="sldNum" sz="quarter" idx="12"/>
          </p:nvPr>
        </p:nvSpPr>
        <p:spPr/>
        <p:txBody>
          <a:bodyPr/>
          <a:lstStyle/>
          <a:p>
            <a:fld id="{2522A2E3-EF75-4CF2-AC9D-4BCADBF78595}" type="slidenum">
              <a:rPr lang="en-US" smtClean="0">
                <a:solidFill>
                  <a:prstClr val="black">
                    <a:tint val="75000"/>
                  </a:prstClr>
                </a:solidFill>
              </a:rPr>
              <a:pPr/>
              <a:t>325</a:t>
            </a:fld>
            <a:endParaRPr lang="en-US">
              <a:solidFill>
                <a:prstClr val="black">
                  <a:tint val="75000"/>
                </a:prstClr>
              </a:solidFill>
            </a:endParaRPr>
          </a:p>
        </p:txBody>
      </p:sp>
    </p:spTree>
    <p:extLst>
      <p:ext uri="{BB962C8B-B14F-4D97-AF65-F5344CB8AC3E}">
        <p14:creationId xmlns:p14="http://schemas.microsoft.com/office/powerpoint/2010/main" val="1571060532"/>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latin typeface="Times New Roman" pitchFamily="18" charset="0"/>
                <a:cs typeface="Times New Roman" pitchFamily="18" charset="0"/>
              </a:rPr>
              <a:t>Further Evaluation</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lvl="2">
              <a:lnSpc>
                <a:spcPct val="90000"/>
              </a:lnSpc>
              <a:buClr>
                <a:srgbClr val="006666"/>
              </a:buClr>
            </a:pPr>
            <a:r>
              <a:rPr lang="en-US" sz="3200" dirty="0" smtClean="0">
                <a:latin typeface="Times New Roman" pitchFamily="18" charset="0"/>
                <a:cs typeface="Times New Roman" pitchFamily="18" charset="0"/>
              </a:rPr>
              <a:t>Indirect or Fiberoptic Laryngoscopy</a:t>
            </a:r>
            <a:endParaRPr lang="en-US" sz="3200" dirty="0">
              <a:latin typeface="Times New Roman" pitchFamily="18" charset="0"/>
              <a:cs typeface="Times New Roman" pitchFamily="18" charset="0"/>
            </a:endParaRPr>
          </a:p>
          <a:p>
            <a:pPr lvl="2">
              <a:lnSpc>
                <a:spcPct val="90000"/>
              </a:lnSpc>
              <a:buClr>
                <a:srgbClr val="006666"/>
              </a:buClr>
            </a:pPr>
            <a:r>
              <a:rPr lang="en-US" sz="3200" dirty="0" smtClean="0">
                <a:latin typeface="Times New Roman" pitchFamily="18" charset="0"/>
                <a:cs typeface="Times New Roman" pitchFamily="18" charset="0"/>
              </a:rPr>
              <a:t>X ray: Chest , Cervical Spine</a:t>
            </a:r>
          </a:p>
          <a:p>
            <a:pPr lvl="2">
              <a:lnSpc>
                <a:spcPct val="90000"/>
              </a:lnSpc>
              <a:buClr>
                <a:srgbClr val="006666"/>
              </a:buClr>
            </a:pPr>
            <a:r>
              <a:rPr lang="en-US" sz="3200" dirty="0" smtClean="0">
                <a:latin typeface="Times New Roman" pitchFamily="18" charset="0"/>
                <a:cs typeface="Times New Roman" pitchFamily="18" charset="0"/>
              </a:rPr>
              <a:t>CT or MRI</a:t>
            </a:r>
          </a:p>
          <a:p>
            <a:pPr lvl="2">
              <a:lnSpc>
                <a:spcPct val="90000"/>
              </a:lnSpc>
              <a:buClr>
                <a:srgbClr val="006666"/>
              </a:buClr>
            </a:pPr>
            <a:r>
              <a:rPr lang="en-US" sz="3200" dirty="0" smtClean="0">
                <a:latin typeface="Times New Roman" pitchFamily="18" charset="0"/>
                <a:cs typeface="Times New Roman" pitchFamily="18" charset="0"/>
              </a:rPr>
              <a:t>Flow- Volume Loops</a:t>
            </a:r>
          </a:p>
          <a:p>
            <a:pPr lvl="2">
              <a:lnSpc>
                <a:spcPct val="90000"/>
              </a:lnSpc>
              <a:buClr>
                <a:srgbClr val="006666"/>
              </a:buClr>
            </a:pPr>
            <a:r>
              <a:rPr lang="en-US" sz="3200" dirty="0" smtClean="0">
                <a:latin typeface="Times New Roman" pitchFamily="18" charset="0"/>
                <a:cs typeface="Times New Roman" pitchFamily="18" charset="0"/>
              </a:rPr>
              <a:t>Pulmonary Function Tests</a:t>
            </a:r>
          </a:p>
          <a:p>
            <a:endParaRPr lang="en-US" sz="2800" dirty="0"/>
          </a:p>
        </p:txBody>
      </p:sp>
      <p:sp>
        <p:nvSpPr>
          <p:cNvPr id="4" name="Slide Number Placeholder 3"/>
          <p:cNvSpPr>
            <a:spLocks noGrp="1"/>
          </p:cNvSpPr>
          <p:nvPr>
            <p:ph type="sldNum" sz="quarter" idx="12"/>
          </p:nvPr>
        </p:nvSpPr>
        <p:spPr/>
        <p:txBody>
          <a:bodyPr/>
          <a:lstStyle/>
          <a:p>
            <a:fld id="{2522A2E3-EF75-4CF2-AC9D-4BCADBF78595}" type="slidenum">
              <a:rPr lang="en-US" smtClean="0">
                <a:solidFill>
                  <a:prstClr val="black">
                    <a:tint val="75000"/>
                  </a:prstClr>
                </a:solidFill>
              </a:rPr>
              <a:pPr/>
              <a:t>326</a:t>
            </a:fld>
            <a:endParaRPr lang="en-US">
              <a:solidFill>
                <a:prstClr val="black">
                  <a:tint val="75000"/>
                </a:prstClr>
              </a:solidFill>
            </a:endParaRPr>
          </a:p>
        </p:txBody>
      </p:sp>
    </p:spTree>
    <p:extLst>
      <p:ext uri="{BB962C8B-B14F-4D97-AF65-F5344CB8AC3E}">
        <p14:creationId xmlns:p14="http://schemas.microsoft.com/office/powerpoint/2010/main" val="607783798"/>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Autofit/>
          </a:bodyPr>
          <a:lstStyle/>
          <a:p>
            <a:pPr marL="0" indent="0">
              <a:buNone/>
            </a:pPr>
            <a:r>
              <a:rPr lang="en-US" sz="16600" dirty="0" smtClean="0"/>
              <a:t>Thanks </a:t>
            </a:r>
            <a:endParaRPr lang="en-US" sz="16600" dirty="0"/>
          </a:p>
        </p:txBody>
      </p:sp>
    </p:spTree>
    <p:extLst>
      <p:ext uri="{BB962C8B-B14F-4D97-AF65-F5344CB8AC3E}">
        <p14:creationId xmlns:p14="http://schemas.microsoft.com/office/powerpoint/2010/main" val="11877864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Tonsillectomy/Adenoidectomy</a:t>
            </a:r>
          </a:p>
        </p:txBody>
      </p:sp>
      <p:sp>
        <p:nvSpPr>
          <p:cNvPr id="3" name="Content Placeholder 2"/>
          <p:cNvSpPr>
            <a:spLocks noGrp="1"/>
          </p:cNvSpPr>
          <p:nvPr>
            <p:ph idx="1"/>
          </p:nvPr>
        </p:nvSpPr>
        <p:spPr/>
        <p:txBody>
          <a:bodyPr>
            <a:normAutofit fontScale="92500" lnSpcReduction="20000"/>
          </a:bodyPr>
          <a:lstStyle/>
          <a:p>
            <a:r>
              <a:rPr lang="en-US" dirty="0"/>
              <a:t>Excision of lymphoid tissue from oropharynx (tonsils) or </a:t>
            </a:r>
            <a:r>
              <a:rPr lang="en-US" dirty="0" err="1"/>
              <a:t>nasopharynx</a:t>
            </a:r>
            <a:r>
              <a:rPr lang="en-US" dirty="0"/>
              <a:t> (adenoids)</a:t>
            </a:r>
          </a:p>
          <a:p>
            <a:r>
              <a:rPr lang="en-US" b="1" dirty="0" smtClean="0"/>
              <a:t>Perioperative</a:t>
            </a:r>
          </a:p>
          <a:p>
            <a:pPr lvl="0">
              <a:buClr>
                <a:srgbClr val="93A299"/>
              </a:buClr>
            </a:pPr>
            <a:r>
              <a:rPr lang="en-US" sz="3100" dirty="0" smtClean="0">
                <a:solidFill>
                  <a:srgbClr val="292934"/>
                </a:solidFill>
              </a:rPr>
              <a:t>Patients </a:t>
            </a:r>
            <a:r>
              <a:rPr lang="en-US" sz="3100" dirty="0">
                <a:solidFill>
                  <a:srgbClr val="292934"/>
                </a:solidFill>
              </a:rPr>
              <a:t>who present for T&amp;A often have OSA, which manifests as snoring, somnolence, personality changes, and growth disturbances. </a:t>
            </a:r>
          </a:p>
          <a:p>
            <a:pPr lvl="0">
              <a:buClr>
                <a:srgbClr val="93A299"/>
              </a:buClr>
            </a:pPr>
            <a:r>
              <a:rPr lang="en-US" sz="3100" dirty="0">
                <a:solidFill>
                  <a:srgbClr val="292934"/>
                </a:solidFill>
              </a:rPr>
              <a:t>Their airway management is complicated by obesity, large tongues, short thick necks, and redundant tissue. </a:t>
            </a:r>
          </a:p>
          <a:p>
            <a:pPr lvl="0">
              <a:buClr>
                <a:srgbClr val="93A299"/>
              </a:buClr>
            </a:pPr>
            <a:r>
              <a:rPr lang="en-US" sz="3100" dirty="0">
                <a:solidFill>
                  <a:srgbClr val="292934"/>
                </a:solidFill>
              </a:rPr>
              <a:t>Patients for T&amp;A frequently suffer from URIs, in which case surgery is often postponed 7-14 days in order to reduce the risk of laryngospasm.</a:t>
            </a:r>
          </a:p>
          <a:p>
            <a:endParaRPr lang="en-US" dirty="0"/>
          </a:p>
        </p:txBody>
      </p:sp>
    </p:spTree>
    <p:extLst>
      <p:ext uri="{BB962C8B-B14F-4D97-AF65-F5344CB8AC3E}">
        <p14:creationId xmlns:p14="http://schemas.microsoft.com/office/powerpoint/2010/main" val="23145228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Tonsillectomy/Adenoidectomy</a:t>
            </a:r>
          </a:p>
        </p:txBody>
      </p:sp>
      <p:sp>
        <p:nvSpPr>
          <p:cNvPr id="3" name="Content Placeholder 2"/>
          <p:cNvSpPr>
            <a:spLocks noGrp="1"/>
          </p:cNvSpPr>
          <p:nvPr>
            <p:ph idx="1"/>
          </p:nvPr>
        </p:nvSpPr>
        <p:spPr/>
        <p:txBody>
          <a:bodyPr>
            <a:normAutofit fontScale="92500" lnSpcReduction="10000"/>
          </a:bodyPr>
          <a:lstStyle/>
          <a:p>
            <a:r>
              <a:rPr lang="en-US" dirty="0"/>
              <a:t>IV or inhalational induction (</a:t>
            </a:r>
            <a:r>
              <a:rPr lang="en-US" dirty="0" err="1"/>
              <a:t>sevoflurane</a:t>
            </a:r>
            <a:r>
              <a:rPr lang="en-US" dirty="0"/>
              <a:t>)—oral airway useful if </a:t>
            </a:r>
            <a:r>
              <a:rPr lang="en-US" dirty="0" err="1"/>
              <a:t>nasopharynx</a:t>
            </a:r>
            <a:r>
              <a:rPr lang="en-US" dirty="0"/>
              <a:t> blocked by large adenoids.</a:t>
            </a:r>
          </a:p>
          <a:p>
            <a:r>
              <a:rPr lang="en-US" dirty="0"/>
              <a:t>Intubate (oral RAE) using relaxant or deep inhalational anesthesia.</a:t>
            </a:r>
          </a:p>
          <a:p>
            <a:r>
              <a:rPr lang="en-US" dirty="0" smtClean="0"/>
              <a:t>Secure </a:t>
            </a:r>
            <a:r>
              <a:rPr lang="en-US" dirty="0"/>
              <a:t>in midline, no pack (obscures surgical field).</a:t>
            </a:r>
          </a:p>
          <a:p>
            <a:r>
              <a:rPr lang="en-US" dirty="0"/>
              <a:t>Beware surgeon displacing/obstructing tube intra-op, particularly after insertion or opening of mouth gag.</a:t>
            </a:r>
          </a:p>
          <a:p>
            <a:r>
              <a:rPr lang="en-US" dirty="0"/>
              <a:t>Ensure reservoir bag always visible.</a:t>
            </a:r>
          </a:p>
          <a:p>
            <a:r>
              <a:rPr lang="en-US" dirty="0"/>
              <a:t>Reliable IV access essential.</a:t>
            </a:r>
          </a:p>
          <a:p>
            <a:r>
              <a:rPr lang="en-US" dirty="0"/>
              <a:t>Analgesia with PR NSAID/acetaminophen, IV opioid.</a:t>
            </a:r>
          </a:p>
          <a:p>
            <a:r>
              <a:rPr lang="en-US" dirty="0"/>
              <a:t>Careful suction of oropharynx and </a:t>
            </a:r>
            <a:r>
              <a:rPr lang="en-US" dirty="0" err="1"/>
              <a:t>nasopharynx</a:t>
            </a:r>
            <a:r>
              <a:rPr lang="en-US" dirty="0"/>
              <a:t> at end under direct vision (by surgeon).</a:t>
            </a:r>
          </a:p>
          <a:p>
            <a:r>
              <a:rPr lang="en-US" dirty="0" err="1"/>
              <a:t>Extubate</a:t>
            </a:r>
            <a:r>
              <a:rPr lang="en-US" dirty="0"/>
              <a:t> left lateral/head down (tonsil position), with oral airway</a:t>
            </a:r>
            <a:r>
              <a:rPr lang="en-US" dirty="0" smtClean="0"/>
              <a:t>.</a:t>
            </a:r>
            <a:endParaRPr lang="en-US" dirty="0"/>
          </a:p>
        </p:txBody>
      </p:sp>
    </p:spTree>
    <p:extLst>
      <p:ext uri="{BB962C8B-B14F-4D97-AF65-F5344CB8AC3E}">
        <p14:creationId xmlns:p14="http://schemas.microsoft.com/office/powerpoint/2010/main" val="23145228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Postoperative</a:t>
            </a:r>
          </a:p>
        </p:txBody>
      </p:sp>
      <p:sp>
        <p:nvSpPr>
          <p:cNvPr id="3" name="Content Placeholder 2"/>
          <p:cNvSpPr>
            <a:spLocks noGrp="1"/>
          </p:cNvSpPr>
          <p:nvPr>
            <p:ph idx="1"/>
          </p:nvPr>
        </p:nvSpPr>
        <p:spPr/>
        <p:txBody>
          <a:bodyPr>
            <a:normAutofit fontScale="92500" lnSpcReduction="20000"/>
          </a:bodyPr>
          <a:lstStyle/>
          <a:p>
            <a:pPr lvl="0">
              <a:buClr>
                <a:srgbClr val="93A299"/>
              </a:buClr>
            </a:pPr>
            <a:r>
              <a:rPr lang="en-US" sz="2800" dirty="0" smtClean="0">
                <a:solidFill>
                  <a:srgbClr val="292934"/>
                </a:solidFill>
              </a:rPr>
              <a:t>Keep </a:t>
            </a:r>
            <a:r>
              <a:rPr lang="en-US" sz="2800" dirty="0">
                <a:solidFill>
                  <a:srgbClr val="292934"/>
                </a:solidFill>
              </a:rPr>
              <a:t>patient in tonsil position until airway reflexes return.</a:t>
            </a:r>
          </a:p>
          <a:p>
            <a:pPr lvl="0">
              <a:buClr>
                <a:srgbClr val="93A299"/>
              </a:buClr>
            </a:pPr>
            <a:r>
              <a:rPr lang="en-US" sz="2800" dirty="0">
                <a:solidFill>
                  <a:srgbClr val="292934"/>
                </a:solidFill>
              </a:rPr>
              <a:t>High-quality recovery care essential.</a:t>
            </a:r>
          </a:p>
          <a:p>
            <a:pPr lvl="0">
              <a:buClr>
                <a:srgbClr val="93A299"/>
              </a:buClr>
            </a:pPr>
            <a:r>
              <a:rPr lang="en-US" sz="2800" dirty="0">
                <a:solidFill>
                  <a:srgbClr val="292934"/>
                </a:solidFill>
              </a:rPr>
              <a:t>Analgesia with PRN acetaminophen/NSAID/opioid.</a:t>
            </a:r>
          </a:p>
          <a:p>
            <a:pPr lvl="0">
              <a:buClr>
                <a:srgbClr val="93A299"/>
              </a:buClr>
            </a:pPr>
            <a:r>
              <a:rPr lang="en-US" sz="2800" dirty="0">
                <a:solidFill>
                  <a:srgbClr val="292934"/>
                </a:solidFill>
              </a:rPr>
              <a:t>Leave IV cannula (flushed) in place in case of bleeding.</a:t>
            </a:r>
          </a:p>
          <a:p>
            <a:r>
              <a:rPr lang="en-US" sz="2800" dirty="0" smtClean="0"/>
              <a:t>Avoid </a:t>
            </a:r>
            <a:r>
              <a:rPr lang="en-US" sz="2800" dirty="0"/>
              <a:t>blind pharyngeal suction with rigid suction, as it may </a:t>
            </a:r>
            <a:r>
              <a:rPr lang="en-US" sz="2800" dirty="0">
                <a:solidFill>
                  <a:srgbClr val="FF0000"/>
                </a:solidFill>
              </a:rPr>
              <a:t>initiate bleeding from tonsil bed</a:t>
            </a:r>
            <a:r>
              <a:rPr lang="en-US" sz="2800" dirty="0"/>
              <a:t>.</a:t>
            </a:r>
          </a:p>
          <a:p>
            <a:r>
              <a:rPr lang="en-US" sz="2800" dirty="0"/>
              <a:t>NSAIDs </a:t>
            </a:r>
            <a:r>
              <a:rPr lang="en-US" sz="2800" dirty="0" smtClean="0"/>
              <a:t>better to avoid -increase </a:t>
            </a:r>
            <a:r>
              <a:rPr lang="en-US" sz="2800" dirty="0"/>
              <a:t>the bleeding risk </a:t>
            </a:r>
            <a:endParaRPr lang="en-US" sz="2800" dirty="0" smtClean="0"/>
          </a:p>
          <a:p>
            <a:r>
              <a:rPr lang="en-US" sz="2800" dirty="0" smtClean="0"/>
              <a:t>Beware </a:t>
            </a:r>
            <a:r>
              <a:rPr lang="en-US" sz="2800" dirty="0"/>
              <a:t>continual swallowing in recovery, a sign of bleeding from tonsil/adenoid bed.</a:t>
            </a:r>
          </a:p>
          <a:p>
            <a:r>
              <a:rPr lang="en-US" sz="2800" dirty="0" smtClean="0"/>
              <a:t>education </a:t>
            </a:r>
            <a:r>
              <a:rPr lang="en-US" sz="2800" dirty="0"/>
              <a:t>of parents to recognize signs of bleeding. </a:t>
            </a:r>
            <a:endParaRPr lang="en-US" sz="2800" dirty="0" smtClean="0"/>
          </a:p>
          <a:p>
            <a:endParaRPr lang="en-US" sz="2800" dirty="0"/>
          </a:p>
        </p:txBody>
      </p:sp>
    </p:spTree>
    <p:extLst>
      <p:ext uri="{BB962C8B-B14F-4D97-AF65-F5344CB8AC3E}">
        <p14:creationId xmlns:p14="http://schemas.microsoft.com/office/powerpoint/2010/main" val="8163859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sz="2800" dirty="0" smtClean="0"/>
              <a:t>During </a:t>
            </a:r>
            <a:r>
              <a:rPr lang="en-US" sz="2800" dirty="0"/>
              <a:t>induction, it may be prudent to have an otolaryngologist present. </a:t>
            </a:r>
            <a:endParaRPr lang="en-US" sz="2800" dirty="0" smtClean="0"/>
          </a:p>
          <a:p>
            <a:r>
              <a:rPr lang="en-US" sz="2800" dirty="0" smtClean="0"/>
              <a:t>Consider </a:t>
            </a:r>
            <a:r>
              <a:rPr lang="en-US" sz="2800" dirty="0"/>
              <a:t>placing an oral RAE for surgical </a:t>
            </a:r>
            <a:r>
              <a:rPr lang="en-US" sz="2800" dirty="0" smtClean="0"/>
              <a:t>convenience.</a:t>
            </a:r>
          </a:p>
          <a:p>
            <a:r>
              <a:rPr lang="en-US" sz="2800" dirty="0" smtClean="0"/>
              <a:t>Pack </a:t>
            </a:r>
            <a:r>
              <a:rPr lang="en-US" sz="2800" dirty="0"/>
              <a:t>the </a:t>
            </a:r>
            <a:r>
              <a:rPr lang="en-US" sz="2800" dirty="0" err="1"/>
              <a:t>supraglottic</a:t>
            </a:r>
            <a:r>
              <a:rPr lang="en-US" sz="2800" dirty="0"/>
              <a:t> area with gauze (minimizes aspiration of blood), and place an </a:t>
            </a:r>
            <a:r>
              <a:rPr lang="en-US" sz="2800" dirty="0" smtClean="0"/>
              <a:t>OG </a:t>
            </a:r>
            <a:r>
              <a:rPr lang="en-US" sz="2800" dirty="0"/>
              <a:t>tube prior to </a:t>
            </a:r>
            <a:r>
              <a:rPr lang="en-US" sz="2800" dirty="0" err="1"/>
              <a:t>extubation</a:t>
            </a:r>
            <a:r>
              <a:rPr lang="en-US" sz="2800" dirty="0" smtClean="0"/>
              <a:t>.</a:t>
            </a:r>
            <a:endParaRPr lang="en-US" sz="2800" dirty="0"/>
          </a:p>
          <a:p>
            <a:r>
              <a:rPr lang="en-US" sz="2800" dirty="0"/>
              <a:t>Post-operatively, dexamethasone may alleviate </a:t>
            </a:r>
            <a:r>
              <a:rPr lang="en-US" sz="2800" dirty="0" smtClean="0"/>
              <a:t>pain.</a:t>
            </a:r>
          </a:p>
          <a:p>
            <a:r>
              <a:rPr lang="en-US" sz="2800" dirty="0" smtClean="0"/>
              <a:t>Children </a:t>
            </a:r>
            <a:r>
              <a:rPr lang="en-US" sz="2800" dirty="0"/>
              <a:t>under four should probably be observed for 24 hours postoperatively, as there have been case reports of airway obstruction as far as 24 hours after surgery</a:t>
            </a:r>
            <a:r>
              <a:rPr lang="en-US" sz="2800" dirty="0" smtClean="0"/>
              <a:t>.</a:t>
            </a:r>
            <a:endParaRPr lang="en-US" sz="2800" dirty="0"/>
          </a:p>
        </p:txBody>
      </p:sp>
    </p:spTree>
    <p:extLst>
      <p:ext uri="{BB962C8B-B14F-4D97-AF65-F5344CB8AC3E}">
        <p14:creationId xmlns:p14="http://schemas.microsoft.com/office/powerpoint/2010/main" val="7588790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Epiglottitis </a:t>
            </a:r>
            <a:r>
              <a:rPr lang="en-US" b="1" dirty="0" err="1" smtClean="0"/>
              <a:t>vs</a:t>
            </a:r>
            <a:r>
              <a:rPr lang="en-US" b="1" dirty="0" smtClean="0"/>
              <a:t> croup</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1451611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Maxillofacial Reconstruction &amp; </a:t>
            </a:r>
            <a:r>
              <a:rPr lang="en-US" dirty="0" err="1"/>
              <a:t>Orthognathic</a:t>
            </a:r>
            <a:r>
              <a:rPr lang="en-US" dirty="0"/>
              <a:t> </a:t>
            </a:r>
            <a:r>
              <a:rPr lang="en-US" dirty="0" smtClean="0"/>
              <a:t>Surgery</a:t>
            </a:r>
            <a:endParaRPr lang="en-US" dirty="0"/>
          </a:p>
        </p:txBody>
      </p:sp>
      <p:sp>
        <p:nvSpPr>
          <p:cNvPr id="3" name="Content Placeholder 2"/>
          <p:cNvSpPr>
            <a:spLocks noGrp="1"/>
          </p:cNvSpPr>
          <p:nvPr>
            <p:ph idx="1"/>
          </p:nvPr>
        </p:nvSpPr>
        <p:spPr/>
        <p:txBody>
          <a:bodyPr>
            <a:normAutofit/>
          </a:bodyPr>
          <a:lstStyle/>
          <a:p>
            <a:endParaRPr lang="en-US" dirty="0" smtClean="0"/>
          </a:p>
          <a:p>
            <a:r>
              <a:rPr lang="en-US" dirty="0" smtClean="0"/>
              <a:t>Usually </a:t>
            </a:r>
            <a:r>
              <a:rPr lang="en-US" dirty="0"/>
              <a:t>for trauma, to correct malformations, or for radical cancer operations. These patients often pose the greatest airway challenges, thus the anesthesiologist should consider securing the airway prior to </a:t>
            </a:r>
            <a:r>
              <a:rPr lang="en-US" dirty="0" smtClean="0"/>
              <a:t>induction</a:t>
            </a:r>
            <a:endParaRPr lang="en-US" dirty="0"/>
          </a:p>
          <a:p>
            <a:r>
              <a:rPr lang="en-US" dirty="0" err="1"/>
              <a:t>Intraoperatively</a:t>
            </a:r>
            <a:r>
              <a:rPr lang="en-US" dirty="0"/>
              <a:t>, substantial blood loss can occur, thus a second IV is mandatory (especially since arms are often tucked</a:t>
            </a:r>
            <a:r>
              <a:rPr lang="en-US" dirty="0" smtClean="0"/>
              <a:t>).</a:t>
            </a:r>
            <a:endParaRPr lang="en-US" dirty="0"/>
          </a:p>
        </p:txBody>
      </p:sp>
    </p:spTree>
    <p:extLst>
      <p:ext uri="{BB962C8B-B14F-4D97-AF65-F5344CB8AC3E}">
        <p14:creationId xmlns:p14="http://schemas.microsoft.com/office/powerpoint/2010/main" val="18291362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58200" cy="990600"/>
          </a:xfrm>
        </p:spPr>
        <p:txBody>
          <a:bodyPr>
            <a:noAutofit/>
          </a:bodyPr>
          <a:lstStyle/>
          <a:p>
            <a:r>
              <a:rPr lang="en-US" sz="3200" dirty="0"/>
              <a:t>Anesthesia for maxillofacial surgery</a:t>
            </a:r>
            <a:endParaRPr lang="en-US" sz="4400" dirty="0"/>
          </a:p>
        </p:txBody>
      </p:sp>
      <p:sp>
        <p:nvSpPr>
          <p:cNvPr id="3" name="Content Placeholder 2"/>
          <p:cNvSpPr>
            <a:spLocks noGrp="1"/>
          </p:cNvSpPr>
          <p:nvPr>
            <p:ph idx="1"/>
          </p:nvPr>
        </p:nvSpPr>
        <p:spPr/>
        <p:txBody>
          <a:bodyPr>
            <a:normAutofit/>
          </a:bodyPr>
          <a:lstStyle/>
          <a:p>
            <a:r>
              <a:rPr lang="en-US" sz="2800" dirty="0"/>
              <a:t>What are the </a:t>
            </a:r>
            <a:r>
              <a:rPr lang="en-US" sz="2800" dirty="0" smtClean="0"/>
              <a:t> I</a:t>
            </a:r>
            <a:r>
              <a:rPr lang="en-US" sz="2800" b="1" dirty="0" smtClean="0"/>
              <a:t>ndications</a:t>
            </a:r>
            <a:r>
              <a:rPr lang="en-US" sz="2800" dirty="0" smtClean="0"/>
              <a:t> </a:t>
            </a:r>
            <a:endParaRPr lang="en-US" sz="2800" dirty="0"/>
          </a:p>
          <a:p>
            <a:endParaRPr lang="en-US" sz="2800" dirty="0" smtClean="0"/>
          </a:p>
          <a:p>
            <a:r>
              <a:rPr lang="en-US" sz="2800" dirty="0" smtClean="0"/>
              <a:t>What are the unique challenges in ENT procedures</a:t>
            </a:r>
          </a:p>
          <a:p>
            <a:endParaRPr lang="en-US" sz="2800" dirty="0" smtClean="0"/>
          </a:p>
          <a:p>
            <a:endParaRPr lang="en-US" sz="2800" dirty="0"/>
          </a:p>
        </p:txBody>
      </p:sp>
    </p:spTree>
    <p:extLst>
      <p:ext uri="{BB962C8B-B14F-4D97-AF65-F5344CB8AC3E}">
        <p14:creationId xmlns:p14="http://schemas.microsoft.com/office/powerpoint/2010/main" val="13255143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Unique </a:t>
            </a:r>
            <a:r>
              <a:rPr lang="en-US" dirty="0" smtClean="0"/>
              <a:t>Challenges…..</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US" sz="2800" dirty="0" smtClean="0"/>
              <a:t> Good Post </a:t>
            </a:r>
            <a:r>
              <a:rPr lang="en-US" sz="2800" dirty="0"/>
              <a:t>operative </a:t>
            </a:r>
            <a:r>
              <a:rPr lang="en-US" sz="2800" dirty="0" smtClean="0"/>
              <a:t>analgesia required </a:t>
            </a:r>
            <a:r>
              <a:rPr lang="en-US" sz="2800" dirty="0"/>
              <a:t>(Traumas</a:t>
            </a:r>
            <a:r>
              <a:rPr lang="en-US" sz="2800" dirty="0" smtClean="0"/>
              <a:t>)</a:t>
            </a:r>
          </a:p>
          <a:p>
            <a:r>
              <a:rPr lang="en-US" sz="2800" dirty="0" smtClean="0"/>
              <a:t> </a:t>
            </a:r>
            <a:r>
              <a:rPr lang="en-US" sz="2800" dirty="0"/>
              <a:t>Minimal or restrict use of muscle relaxants to identify </a:t>
            </a:r>
            <a:r>
              <a:rPr lang="en-US" sz="2800" dirty="0" smtClean="0"/>
              <a:t>nerve</a:t>
            </a:r>
            <a:endParaRPr lang="en-US" sz="2800" dirty="0"/>
          </a:p>
          <a:p>
            <a:r>
              <a:rPr lang="en-US" sz="2800" dirty="0" smtClean="0"/>
              <a:t>Protection </a:t>
            </a:r>
            <a:r>
              <a:rPr lang="en-US" sz="2800" dirty="0"/>
              <a:t>of other structures, particularly the eyes, is also </a:t>
            </a:r>
            <a:r>
              <a:rPr lang="en-US" sz="2800" dirty="0" smtClean="0"/>
              <a:t>important.</a:t>
            </a:r>
          </a:p>
          <a:p>
            <a:r>
              <a:rPr lang="en-US" sz="2800" dirty="0"/>
              <a:t>N.B.  Like in all anesthesia the simplest technique is the best in ENT</a:t>
            </a:r>
          </a:p>
          <a:p>
            <a:endParaRPr lang="en-US" sz="2800" dirty="0"/>
          </a:p>
        </p:txBody>
      </p:sp>
    </p:spTree>
    <p:extLst>
      <p:ext uri="{BB962C8B-B14F-4D97-AF65-F5344CB8AC3E}">
        <p14:creationId xmlns:p14="http://schemas.microsoft.com/office/powerpoint/2010/main" val="24349038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Maxillofacial reconstruction </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5063273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Anesthesia for maxillofacial surgery</a:t>
            </a:r>
            <a:endParaRPr lang="en-US" dirty="0"/>
          </a:p>
        </p:txBody>
      </p:sp>
      <p:sp>
        <p:nvSpPr>
          <p:cNvPr id="4" name="Content Placeholder 3"/>
          <p:cNvSpPr>
            <a:spLocks noGrp="1"/>
          </p:cNvSpPr>
          <p:nvPr>
            <p:ph idx="1"/>
          </p:nvPr>
        </p:nvSpPr>
        <p:spPr>
          <a:xfrm>
            <a:off x="381000" y="1524000"/>
            <a:ext cx="8229600" cy="4876800"/>
          </a:xfrm>
        </p:spPr>
        <p:txBody>
          <a:bodyPr>
            <a:normAutofit fontScale="85000" lnSpcReduction="20000"/>
          </a:bodyPr>
          <a:lstStyle/>
          <a:p>
            <a:r>
              <a:rPr lang="en-US" dirty="0"/>
              <a:t>Maxillofacial surgery </a:t>
            </a:r>
            <a:r>
              <a:rPr lang="en-US" dirty="0" smtClean="0"/>
              <a:t>is a diseases</a:t>
            </a:r>
            <a:r>
              <a:rPr lang="en-US" dirty="0"/>
              <a:t>, injuries and defects in the head, neck, face, jaws and the hard and soft tissues of the oral and </a:t>
            </a:r>
            <a:r>
              <a:rPr lang="en-US" dirty="0" err="1"/>
              <a:t>Cranio</a:t>
            </a:r>
            <a:r>
              <a:rPr lang="en-US" dirty="0"/>
              <a:t>-maxillofacial region as a result of external </a:t>
            </a:r>
            <a:r>
              <a:rPr lang="en-US" dirty="0" smtClean="0"/>
              <a:t>violence.</a:t>
            </a:r>
          </a:p>
          <a:p>
            <a:pPr marL="0" indent="0">
              <a:buNone/>
            </a:pPr>
            <a:r>
              <a:rPr lang="en-US" dirty="0" smtClean="0"/>
              <a:t>I</a:t>
            </a:r>
            <a:r>
              <a:rPr lang="en-US" b="1" dirty="0" smtClean="0"/>
              <a:t>ndications</a:t>
            </a:r>
            <a:r>
              <a:rPr lang="en-US" dirty="0" smtClean="0"/>
              <a:t> </a:t>
            </a:r>
          </a:p>
          <a:p>
            <a:r>
              <a:rPr lang="en-US" dirty="0" smtClean="0"/>
              <a:t>Correction </a:t>
            </a:r>
            <a:r>
              <a:rPr lang="en-US" dirty="0"/>
              <a:t>of congenital deformities </a:t>
            </a:r>
            <a:endParaRPr lang="en-US" dirty="0" smtClean="0"/>
          </a:p>
          <a:p>
            <a:r>
              <a:rPr lang="en-US" dirty="0" smtClean="0"/>
              <a:t>Acquired </a:t>
            </a:r>
            <a:r>
              <a:rPr lang="en-US" dirty="0"/>
              <a:t>injuries </a:t>
            </a:r>
            <a:endParaRPr lang="en-US" dirty="0" smtClean="0"/>
          </a:p>
          <a:p>
            <a:r>
              <a:rPr lang="en-US" dirty="0" smtClean="0"/>
              <a:t>Neoplasms</a:t>
            </a:r>
          </a:p>
          <a:p>
            <a:r>
              <a:rPr lang="en-US" dirty="0" smtClean="0"/>
              <a:t> </a:t>
            </a:r>
            <a:r>
              <a:rPr lang="en-US" dirty="0"/>
              <a:t>Cosmetic (dental malocclusions)</a:t>
            </a:r>
          </a:p>
          <a:p>
            <a:r>
              <a:rPr lang="en-US" b="1" dirty="0" smtClean="0"/>
              <a:t>Issues</a:t>
            </a:r>
          </a:p>
          <a:p>
            <a:pPr marL="0" indent="0">
              <a:buNone/>
            </a:pPr>
            <a:r>
              <a:rPr lang="en-US" dirty="0" smtClean="0"/>
              <a:t>• </a:t>
            </a:r>
            <a:r>
              <a:rPr lang="en-US" dirty="0"/>
              <a:t>Associated </a:t>
            </a:r>
            <a:r>
              <a:rPr lang="en-US" dirty="0" smtClean="0"/>
              <a:t>defects/injuries</a:t>
            </a:r>
          </a:p>
          <a:p>
            <a:pPr marL="0" indent="0">
              <a:buNone/>
            </a:pPr>
            <a:r>
              <a:rPr lang="en-US" dirty="0" smtClean="0"/>
              <a:t>• </a:t>
            </a:r>
            <a:r>
              <a:rPr lang="en-US" dirty="0"/>
              <a:t>Shared airway </a:t>
            </a:r>
            <a:endParaRPr lang="en-US" dirty="0" smtClean="0"/>
          </a:p>
          <a:p>
            <a:pPr marL="0" indent="0">
              <a:buNone/>
            </a:pPr>
            <a:r>
              <a:rPr lang="en-US" dirty="0" smtClean="0"/>
              <a:t>• </a:t>
            </a:r>
            <a:r>
              <a:rPr lang="en-US" dirty="0"/>
              <a:t>Anticipated/Unanticipated Difficult intubation </a:t>
            </a:r>
            <a:endParaRPr lang="en-US" dirty="0" smtClean="0"/>
          </a:p>
          <a:p>
            <a:pPr marL="0" indent="0">
              <a:buNone/>
            </a:pPr>
            <a:r>
              <a:rPr lang="en-US" dirty="0" smtClean="0"/>
              <a:t>• </a:t>
            </a:r>
            <a:r>
              <a:rPr lang="en-US" dirty="0"/>
              <a:t>Bleeding &amp; Induced hypotension </a:t>
            </a:r>
            <a:endParaRPr lang="en-US" dirty="0" smtClean="0"/>
          </a:p>
          <a:p>
            <a:pPr marL="0" indent="0">
              <a:buNone/>
            </a:pPr>
            <a:r>
              <a:rPr lang="en-US" dirty="0" smtClean="0"/>
              <a:t>• Emergence/</a:t>
            </a:r>
            <a:r>
              <a:rPr lang="en-US" dirty="0" err="1" smtClean="0"/>
              <a:t>Extubation</a:t>
            </a:r>
            <a:endParaRPr lang="en-US" dirty="0" smtClean="0"/>
          </a:p>
          <a:p>
            <a:pPr marL="0" indent="0">
              <a:buNone/>
            </a:pPr>
            <a:r>
              <a:rPr lang="en-US" dirty="0" smtClean="0"/>
              <a:t>• </a:t>
            </a:r>
            <a:r>
              <a:rPr lang="en-US" dirty="0"/>
              <a:t>Post-operative </a:t>
            </a:r>
            <a:r>
              <a:rPr lang="en-US" dirty="0" smtClean="0"/>
              <a:t>complications- </a:t>
            </a:r>
            <a:r>
              <a:rPr lang="en-US" dirty="0"/>
              <a:t>postoperative nausea </a:t>
            </a:r>
            <a:r>
              <a:rPr lang="en-US" dirty="0" err="1"/>
              <a:t>vomitting</a:t>
            </a:r>
            <a:endParaRPr lang="en-US" dirty="0"/>
          </a:p>
        </p:txBody>
      </p:sp>
    </p:spTree>
    <p:extLst>
      <p:ext uri="{BB962C8B-B14F-4D97-AF65-F5344CB8AC3E}">
        <p14:creationId xmlns:p14="http://schemas.microsoft.com/office/powerpoint/2010/main" val="9818629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Etiologic factors </a:t>
            </a:r>
          </a:p>
        </p:txBody>
      </p:sp>
      <p:sp>
        <p:nvSpPr>
          <p:cNvPr id="3" name="Content Placeholder 2"/>
          <p:cNvSpPr>
            <a:spLocks noGrp="1"/>
          </p:cNvSpPr>
          <p:nvPr>
            <p:ph idx="1"/>
          </p:nvPr>
        </p:nvSpPr>
        <p:spPr/>
        <p:txBody>
          <a:bodyPr>
            <a:normAutofit/>
          </a:bodyPr>
          <a:lstStyle/>
          <a:p>
            <a:r>
              <a:rPr lang="en-US" dirty="0" smtClean="0"/>
              <a:t>could </a:t>
            </a:r>
            <a:r>
              <a:rPr lang="en-US" dirty="0"/>
              <a:t>be direct or </a:t>
            </a:r>
            <a:r>
              <a:rPr lang="en-US" dirty="0" smtClean="0"/>
              <a:t>indirect</a:t>
            </a:r>
            <a:endParaRPr lang="en-US" dirty="0"/>
          </a:p>
          <a:p>
            <a:pPr marL="0" indent="0">
              <a:buNone/>
            </a:pPr>
            <a:r>
              <a:rPr lang="en-US" b="1" dirty="0"/>
              <a:t>Direct causes </a:t>
            </a:r>
            <a:r>
              <a:rPr lang="en-US" dirty="0"/>
              <a:t>→ accidents (motor gunshot)</a:t>
            </a:r>
          </a:p>
          <a:p>
            <a:pPr marL="0" indent="0">
              <a:buNone/>
            </a:pPr>
            <a:r>
              <a:rPr lang="en-US" dirty="0"/>
              <a:t>                        → Interpersonal </a:t>
            </a:r>
            <a:r>
              <a:rPr lang="en-US" dirty="0" smtClean="0"/>
              <a:t>violence</a:t>
            </a:r>
            <a:endParaRPr lang="en-US" dirty="0"/>
          </a:p>
          <a:p>
            <a:pPr marL="0" indent="0">
              <a:buNone/>
            </a:pPr>
            <a:r>
              <a:rPr lang="en-US" dirty="0"/>
              <a:t>.  Non motorized vehicle</a:t>
            </a:r>
          </a:p>
          <a:p>
            <a:pPr marL="0" indent="0">
              <a:buNone/>
            </a:pPr>
            <a:r>
              <a:rPr lang="en-US" dirty="0"/>
              <a:t>.  Pedestrian </a:t>
            </a:r>
            <a:r>
              <a:rPr lang="en-US" dirty="0" smtClean="0"/>
              <a:t>accident</a:t>
            </a:r>
            <a:endParaRPr lang="en-US" dirty="0"/>
          </a:p>
          <a:p>
            <a:pPr marL="0" indent="0">
              <a:buNone/>
            </a:pPr>
            <a:r>
              <a:rPr lang="en-US" b="1" dirty="0"/>
              <a:t>Indirect Causes</a:t>
            </a:r>
          </a:p>
          <a:p>
            <a:pPr marL="0" indent="0">
              <a:buNone/>
            </a:pPr>
            <a:r>
              <a:rPr lang="en-US" dirty="0" smtClean="0"/>
              <a:t>.  </a:t>
            </a:r>
            <a:r>
              <a:rPr lang="en-US" dirty="0"/>
              <a:t>Myocardial infarction</a:t>
            </a:r>
          </a:p>
          <a:p>
            <a:pPr marL="0" indent="0">
              <a:buNone/>
            </a:pPr>
            <a:r>
              <a:rPr lang="en-US" dirty="0"/>
              <a:t>.  Drug addiction</a:t>
            </a:r>
          </a:p>
          <a:p>
            <a:pPr marL="0" indent="0">
              <a:buNone/>
            </a:pPr>
            <a:r>
              <a:rPr lang="en-US" dirty="0"/>
              <a:t>.  Hypoglycemia</a:t>
            </a:r>
          </a:p>
          <a:p>
            <a:pPr marL="0" indent="0">
              <a:buNone/>
            </a:pPr>
            <a:r>
              <a:rPr lang="en-US" dirty="0"/>
              <a:t>.  Seizures</a:t>
            </a:r>
          </a:p>
          <a:p>
            <a:pPr marL="0" indent="0">
              <a:buNone/>
            </a:pPr>
            <a:r>
              <a:rPr lang="en-US" dirty="0"/>
              <a:t>.  </a:t>
            </a:r>
            <a:r>
              <a:rPr lang="en-US" dirty="0" smtClean="0"/>
              <a:t>Alcoholism </a:t>
            </a:r>
            <a:r>
              <a:rPr lang="en-US" dirty="0" err="1" smtClean="0"/>
              <a:t>etc</a:t>
            </a:r>
            <a:endParaRPr lang="en-US" dirty="0"/>
          </a:p>
          <a:p>
            <a:pPr marL="0" indent="0">
              <a:buNone/>
            </a:pPr>
            <a:endParaRPr lang="en-US" dirty="0"/>
          </a:p>
          <a:p>
            <a:endParaRPr lang="en-US" dirty="0"/>
          </a:p>
        </p:txBody>
      </p:sp>
    </p:spTree>
    <p:extLst>
      <p:ext uri="{BB962C8B-B14F-4D97-AF65-F5344CB8AC3E}">
        <p14:creationId xmlns:p14="http://schemas.microsoft.com/office/powerpoint/2010/main" val="6821947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Classifications of M.F.I</a:t>
            </a:r>
          </a:p>
        </p:txBody>
      </p:sp>
      <p:sp>
        <p:nvSpPr>
          <p:cNvPr id="3" name="Content Placeholder 2"/>
          <p:cNvSpPr>
            <a:spLocks noGrp="1"/>
          </p:cNvSpPr>
          <p:nvPr>
            <p:ph idx="1"/>
          </p:nvPr>
        </p:nvSpPr>
        <p:spPr/>
        <p:txBody>
          <a:bodyPr>
            <a:normAutofit lnSpcReduction="10000"/>
          </a:bodyPr>
          <a:lstStyle/>
          <a:p>
            <a:r>
              <a:rPr lang="en-US" sz="1600" dirty="0" smtClean="0">
                <a:latin typeface="+mj-lt"/>
              </a:rPr>
              <a:t> Mandible </a:t>
            </a:r>
            <a:r>
              <a:rPr lang="en-US" sz="1600" dirty="0">
                <a:latin typeface="+mj-lt"/>
              </a:rPr>
              <a:t>is the third mostly fractured facial bone after the nose and the </a:t>
            </a:r>
            <a:r>
              <a:rPr lang="en-US" sz="1600" dirty="0" err="1" smtClean="0">
                <a:latin typeface="+mj-lt"/>
              </a:rPr>
              <a:t>zygoma</a:t>
            </a:r>
            <a:endParaRPr lang="en-US" sz="1600" dirty="0">
              <a:latin typeface="+mj-lt"/>
            </a:endParaRPr>
          </a:p>
          <a:p>
            <a:r>
              <a:rPr lang="en-US" sz="1600" dirty="0" err="1">
                <a:latin typeface="+mj-lt"/>
              </a:rPr>
              <a:t>Leforte</a:t>
            </a:r>
            <a:r>
              <a:rPr lang="en-US" sz="1600" dirty="0">
                <a:latin typeface="+mj-lt"/>
              </a:rPr>
              <a:t> classifications of maxillofacial injuries (mid face fracture</a:t>
            </a:r>
            <a:r>
              <a:rPr lang="en-US" sz="1600" dirty="0" smtClean="0">
                <a:latin typeface="+mj-lt"/>
              </a:rPr>
              <a:t>)</a:t>
            </a:r>
            <a:endParaRPr lang="en-US" sz="1600" dirty="0">
              <a:latin typeface="+mj-lt"/>
            </a:endParaRPr>
          </a:p>
          <a:p>
            <a:pPr marL="0" indent="0">
              <a:buNone/>
            </a:pPr>
            <a:r>
              <a:rPr lang="en-US" sz="1600" b="1" dirty="0" err="1">
                <a:latin typeface="+mj-lt"/>
              </a:rPr>
              <a:t>Leforte</a:t>
            </a:r>
            <a:r>
              <a:rPr lang="en-US" sz="1600" b="1" dirty="0">
                <a:latin typeface="+mj-lt"/>
              </a:rPr>
              <a:t> I </a:t>
            </a:r>
            <a:r>
              <a:rPr lang="en-US" sz="1600" dirty="0">
                <a:latin typeface="+mj-lt"/>
              </a:rPr>
              <a:t>→ Horizontal </a:t>
            </a:r>
            <a:r>
              <a:rPr lang="en-US" sz="1600" dirty="0" smtClean="0">
                <a:latin typeface="+mj-lt"/>
              </a:rPr>
              <a:t>fracture</a:t>
            </a:r>
            <a:endParaRPr lang="en-US" sz="1600" dirty="0">
              <a:latin typeface="+mj-lt"/>
            </a:endParaRPr>
          </a:p>
          <a:p>
            <a:pPr marL="0" indent="0">
              <a:buNone/>
            </a:pPr>
            <a:r>
              <a:rPr lang="en-US" sz="1600" dirty="0">
                <a:latin typeface="+mj-lt"/>
              </a:rPr>
              <a:t>.  Fracture of around the line that separates the maxillary alveolar process from rest of </a:t>
            </a:r>
          </a:p>
          <a:p>
            <a:pPr marL="0" indent="0">
              <a:buNone/>
            </a:pPr>
            <a:r>
              <a:rPr lang="en-US" sz="1600" dirty="0">
                <a:latin typeface="+mj-lt"/>
              </a:rPr>
              <a:t>   maxilla involves hard palate and lateral maxillary </a:t>
            </a:r>
            <a:r>
              <a:rPr lang="en-US" sz="1600" dirty="0" smtClean="0">
                <a:latin typeface="+mj-lt"/>
              </a:rPr>
              <a:t>sinus</a:t>
            </a:r>
            <a:endParaRPr lang="en-US" sz="1600" dirty="0">
              <a:latin typeface="+mj-lt"/>
            </a:endParaRPr>
          </a:p>
          <a:p>
            <a:pPr marL="0" indent="0">
              <a:buNone/>
            </a:pPr>
            <a:r>
              <a:rPr lang="en-US" sz="1600" dirty="0">
                <a:latin typeface="+mj-lt"/>
              </a:rPr>
              <a:t>-  Fractured segment freely mobile ( Floating Jaw</a:t>
            </a:r>
            <a:r>
              <a:rPr lang="en-US" sz="1600" dirty="0" smtClean="0">
                <a:latin typeface="+mj-lt"/>
              </a:rPr>
              <a:t>)</a:t>
            </a:r>
            <a:endParaRPr lang="en-US" sz="1600" dirty="0">
              <a:latin typeface="+mj-lt"/>
            </a:endParaRPr>
          </a:p>
          <a:p>
            <a:pPr marL="0" indent="0">
              <a:buNone/>
            </a:pPr>
            <a:r>
              <a:rPr lang="en-US" sz="1600" b="1" dirty="0" err="1">
                <a:latin typeface="+mj-lt"/>
              </a:rPr>
              <a:t>Leforte</a:t>
            </a:r>
            <a:r>
              <a:rPr lang="en-US" sz="1600" b="1" dirty="0">
                <a:latin typeface="+mj-lt"/>
              </a:rPr>
              <a:t> II</a:t>
            </a:r>
            <a:r>
              <a:rPr lang="en-US" sz="1600" dirty="0">
                <a:latin typeface="+mj-lt"/>
              </a:rPr>
              <a:t>.  Pyramidal Fracture involves - Nasal bone (bridge of nose)</a:t>
            </a:r>
          </a:p>
          <a:p>
            <a:pPr marL="0" indent="0">
              <a:buNone/>
            </a:pPr>
            <a:r>
              <a:rPr lang="en-US" sz="1600" dirty="0">
                <a:latin typeface="+mj-lt"/>
              </a:rPr>
              <a:t>                  -  Inner cantus of the eye</a:t>
            </a:r>
          </a:p>
          <a:p>
            <a:pPr marL="0" indent="0">
              <a:buNone/>
            </a:pPr>
            <a:r>
              <a:rPr lang="en-US" sz="1600" dirty="0">
                <a:latin typeface="+mj-lt"/>
              </a:rPr>
              <a:t>                  -  </a:t>
            </a:r>
            <a:r>
              <a:rPr lang="en-US" sz="1600" dirty="0" err="1">
                <a:latin typeface="+mj-lt"/>
              </a:rPr>
              <a:t>Ethmiod</a:t>
            </a:r>
            <a:r>
              <a:rPr lang="en-US" sz="1600" dirty="0">
                <a:latin typeface="+mj-lt"/>
              </a:rPr>
              <a:t> bone</a:t>
            </a:r>
          </a:p>
          <a:p>
            <a:pPr marL="0" indent="0">
              <a:buNone/>
            </a:pPr>
            <a:r>
              <a:rPr lang="en-US" sz="1600" dirty="0">
                <a:latin typeface="+mj-lt"/>
              </a:rPr>
              <a:t>                  -  Lachrymal bone</a:t>
            </a:r>
          </a:p>
          <a:p>
            <a:pPr marL="0" indent="0">
              <a:buNone/>
            </a:pPr>
            <a:r>
              <a:rPr lang="en-US" sz="1600" dirty="0">
                <a:latin typeface="+mj-lt"/>
              </a:rPr>
              <a:t>                  -  </a:t>
            </a:r>
            <a:r>
              <a:rPr lang="en-US" sz="1600" dirty="0" err="1">
                <a:latin typeface="+mj-lt"/>
              </a:rPr>
              <a:t>Zygoma</a:t>
            </a:r>
            <a:r>
              <a:rPr lang="en-US" sz="1600" dirty="0">
                <a:latin typeface="+mj-lt"/>
              </a:rPr>
              <a:t> into </a:t>
            </a:r>
            <a:r>
              <a:rPr lang="en-US" sz="1600" dirty="0" err="1">
                <a:latin typeface="+mj-lt"/>
              </a:rPr>
              <a:t>pterygiod</a:t>
            </a:r>
            <a:r>
              <a:rPr lang="en-US" sz="1600" dirty="0">
                <a:latin typeface="+mj-lt"/>
              </a:rPr>
              <a:t> plate</a:t>
            </a:r>
          </a:p>
          <a:p>
            <a:pPr marL="0" indent="0">
              <a:buNone/>
            </a:pPr>
            <a:r>
              <a:rPr lang="en-US" sz="1600" dirty="0">
                <a:latin typeface="+mj-lt"/>
              </a:rPr>
              <a:t>                  -  Associated basal skull </a:t>
            </a:r>
            <a:r>
              <a:rPr lang="en-US" sz="1600" dirty="0" smtClean="0">
                <a:latin typeface="+mj-lt"/>
              </a:rPr>
              <a:t>fracture</a:t>
            </a:r>
            <a:endParaRPr lang="en-US" sz="1600" dirty="0">
              <a:latin typeface="+mj-lt"/>
            </a:endParaRPr>
          </a:p>
          <a:p>
            <a:pPr marL="0" indent="0">
              <a:buNone/>
            </a:pPr>
            <a:r>
              <a:rPr lang="en-US" sz="1600" b="1" dirty="0" err="1">
                <a:latin typeface="+mj-lt"/>
              </a:rPr>
              <a:t>Leforte</a:t>
            </a:r>
            <a:r>
              <a:rPr lang="en-US" sz="1600" b="1" dirty="0">
                <a:latin typeface="+mj-lt"/>
              </a:rPr>
              <a:t> </a:t>
            </a:r>
            <a:r>
              <a:rPr lang="en-US" sz="1600" b="1" dirty="0" smtClean="0">
                <a:latin typeface="+mj-lt"/>
              </a:rPr>
              <a:t>III</a:t>
            </a:r>
            <a:endParaRPr lang="en-US" sz="1600" b="1" dirty="0">
              <a:latin typeface="+mj-lt"/>
            </a:endParaRPr>
          </a:p>
          <a:p>
            <a:r>
              <a:rPr lang="en-US" sz="1600" dirty="0">
                <a:latin typeface="+mj-lt"/>
              </a:rPr>
              <a:t>-  Fracture essentially disarticulate the face from the cranial base with simultaneous </a:t>
            </a:r>
          </a:p>
          <a:p>
            <a:r>
              <a:rPr lang="en-US" sz="1600" dirty="0">
                <a:latin typeface="+mj-lt"/>
              </a:rPr>
              <a:t>    fracture of </a:t>
            </a:r>
            <a:r>
              <a:rPr lang="en-US" sz="1600" dirty="0" err="1">
                <a:latin typeface="+mj-lt"/>
              </a:rPr>
              <a:t>zygoma</a:t>
            </a:r>
            <a:r>
              <a:rPr lang="en-US" sz="1600" dirty="0">
                <a:latin typeface="+mj-lt"/>
              </a:rPr>
              <a:t> and maxillary bones </a:t>
            </a:r>
          </a:p>
          <a:p>
            <a:r>
              <a:rPr lang="en-US" sz="1600" dirty="0">
                <a:latin typeface="+mj-lt"/>
              </a:rPr>
              <a:t>.   Separates facial bone from skull bone</a:t>
            </a:r>
          </a:p>
          <a:p>
            <a:r>
              <a:rPr lang="en-US" sz="1600" dirty="0">
                <a:latin typeface="+mj-lt"/>
              </a:rPr>
              <a:t>-  The entire mid face moves backward and down ward parallel to the base of cranium</a:t>
            </a:r>
          </a:p>
          <a:p>
            <a:r>
              <a:rPr lang="en-US" sz="1600" dirty="0">
                <a:latin typeface="+mj-lt"/>
              </a:rPr>
              <a:t>.  Cribriform plate broken (</a:t>
            </a:r>
            <a:r>
              <a:rPr lang="en-US" sz="1600" dirty="0" err="1">
                <a:latin typeface="+mj-lt"/>
              </a:rPr>
              <a:t>Rhi</a:t>
            </a:r>
            <a:r>
              <a:rPr lang="en-US" sz="1600" dirty="0">
                <a:latin typeface="+mj-lt"/>
              </a:rPr>
              <a:t> </a:t>
            </a:r>
            <a:r>
              <a:rPr lang="en-US" sz="1600" dirty="0" err="1">
                <a:latin typeface="+mj-lt"/>
              </a:rPr>
              <a:t>norrhea</a:t>
            </a:r>
            <a:r>
              <a:rPr lang="en-US" sz="1600" dirty="0">
                <a:latin typeface="+mj-lt"/>
              </a:rPr>
              <a:t> common)</a:t>
            </a:r>
          </a:p>
          <a:p>
            <a:endParaRPr lang="en-US" sz="1600" dirty="0">
              <a:latin typeface="+mj-lt"/>
            </a:endParaRPr>
          </a:p>
        </p:txBody>
      </p:sp>
    </p:spTree>
    <p:extLst>
      <p:ext uri="{BB962C8B-B14F-4D97-AF65-F5344CB8AC3E}">
        <p14:creationId xmlns:p14="http://schemas.microsoft.com/office/powerpoint/2010/main" val="853846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latin typeface="Times New Roman"/>
              </a:rPr>
              <a:t>Pathopysiology</a:t>
            </a:r>
            <a:r>
              <a:rPr lang="en-US" b="1" dirty="0">
                <a:latin typeface="Times New Roman"/>
              </a:rPr>
              <a:t> of Maxillofacial </a:t>
            </a:r>
            <a:r>
              <a:rPr lang="en-US" b="1" dirty="0" smtClean="0">
                <a:latin typeface="Times New Roman"/>
              </a:rPr>
              <a:t>Injuries</a:t>
            </a:r>
            <a:endParaRPr lang="en-US" dirty="0"/>
          </a:p>
        </p:txBody>
      </p:sp>
      <p:sp>
        <p:nvSpPr>
          <p:cNvPr id="3" name="Content Placeholder 2"/>
          <p:cNvSpPr>
            <a:spLocks noGrp="1"/>
          </p:cNvSpPr>
          <p:nvPr>
            <p:ph idx="1"/>
          </p:nvPr>
        </p:nvSpPr>
        <p:spPr>
          <a:xfrm>
            <a:off x="457200" y="1600200"/>
            <a:ext cx="8686800" cy="4876800"/>
          </a:xfrm>
        </p:spPr>
        <p:txBody>
          <a:bodyPr>
            <a:normAutofit fontScale="92500"/>
          </a:bodyPr>
          <a:lstStyle/>
          <a:p>
            <a:pPr marL="0" indent="0">
              <a:spcBef>
                <a:spcPts val="0"/>
              </a:spcBef>
              <a:buNone/>
            </a:pPr>
            <a:r>
              <a:rPr lang="en-US" dirty="0" smtClean="0">
                <a:latin typeface="Times New Roman"/>
                <a:ea typeface="Times New Roman"/>
              </a:rPr>
              <a:t>1.  </a:t>
            </a:r>
            <a:r>
              <a:rPr lang="en-US" dirty="0">
                <a:latin typeface="Times New Roman"/>
                <a:ea typeface="Times New Roman"/>
              </a:rPr>
              <a:t>Blunt </a:t>
            </a:r>
            <a:r>
              <a:rPr lang="en-US" dirty="0" smtClean="0">
                <a:latin typeface="Times New Roman"/>
                <a:ea typeface="Times New Roman"/>
              </a:rPr>
              <a:t>trauma         → </a:t>
            </a:r>
            <a:r>
              <a:rPr lang="en-US" dirty="0">
                <a:latin typeface="Times New Roman"/>
                <a:ea typeface="Times New Roman"/>
              </a:rPr>
              <a:t>damage to facial skeleton and soft </a:t>
            </a:r>
            <a:r>
              <a:rPr lang="en-US" dirty="0" smtClean="0">
                <a:latin typeface="Times New Roman"/>
                <a:ea typeface="Times New Roman"/>
              </a:rPr>
              <a:t>tissue laceration</a:t>
            </a:r>
            <a:endParaRPr lang="en-US" dirty="0">
              <a:latin typeface="Times New Roman"/>
              <a:ea typeface="Times New Roman"/>
            </a:endParaRPr>
          </a:p>
          <a:p>
            <a:pPr marL="0" marR="0" indent="0">
              <a:spcBef>
                <a:spcPts val="0"/>
              </a:spcBef>
              <a:spcAft>
                <a:spcPts val="0"/>
              </a:spcAft>
              <a:buNone/>
            </a:pPr>
            <a:r>
              <a:rPr lang="en-US" dirty="0">
                <a:latin typeface="Times New Roman"/>
                <a:ea typeface="Times New Roman"/>
              </a:rPr>
              <a:t>  </a:t>
            </a:r>
            <a:r>
              <a:rPr lang="en-US" dirty="0" smtClean="0">
                <a:latin typeface="Times New Roman"/>
                <a:ea typeface="Times New Roman"/>
              </a:rPr>
              <a:t>penetrating trauma</a:t>
            </a:r>
          </a:p>
          <a:p>
            <a:pPr marL="0" marR="0" indent="0">
              <a:spcBef>
                <a:spcPts val="0"/>
              </a:spcBef>
              <a:spcAft>
                <a:spcPts val="0"/>
              </a:spcAft>
              <a:buNone/>
            </a:pPr>
            <a:r>
              <a:rPr lang="en-US" dirty="0" smtClean="0">
                <a:latin typeface="Times New Roman"/>
                <a:ea typeface="Times New Roman"/>
              </a:rPr>
              <a:t> </a:t>
            </a:r>
          </a:p>
          <a:p>
            <a:pPr marL="0" marR="0" indent="0">
              <a:spcBef>
                <a:spcPts val="0"/>
              </a:spcBef>
              <a:spcAft>
                <a:spcPts val="0"/>
              </a:spcAft>
              <a:buNone/>
            </a:pPr>
            <a:r>
              <a:rPr lang="en-US" dirty="0">
                <a:latin typeface="Times New Roman"/>
                <a:ea typeface="Times New Roman"/>
              </a:rPr>
              <a:t> </a:t>
            </a:r>
            <a:r>
              <a:rPr lang="en-US" dirty="0" smtClean="0">
                <a:latin typeface="Times New Roman"/>
                <a:ea typeface="Times New Roman"/>
              </a:rPr>
              <a:t>2.   </a:t>
            </a:r>
            <a:r>
              <a:rPr lang="en-US" dirty="0">
                <a:latin typeface="Times New Roman"/>
                <a:ea typeface="Times New Roman"/>
              </a:rPr>
              <a:t>Thermal injuries             </a:t>
            </a:r>
            <a:r>
              <a:rPr lang="en-US" dirty="0" smtClean="0">
                <a:latin typeface="Times New Roman"/>
                <a:ea typeface="Times New Roman"/>
              </a:rPr>
              <a:t>Hematoma </a:t>
            </a:r>
            <a:r>
              <a:rPr lang="en-US" dirty="0">
                <a:latin typeface="Times New Roman"/>
                <a:ea typeface="Times New Roman"/>
              </a:rPr>
              <a:t>edema in upper airways</a:t>
            </a:r>
          </a:p>
          <a:p>
            <a:pPr marL="0" marR="0" indent="0">
              <a:spcBef>
                <a:spcPts val="0"/>
              </a:spcBef>
              <a:spcAft>
                <a:spcPts val="0"/>
              </a:spcAft>
              <a:buNone/>
            </a:pPr>
            <a:endParaRPr lang="en-US" dirty="0" smtClean="0">
              <a:latin typeface="Times New Roman"/>
            </a:endParaRPr>
          </a:p>
          <a:p>
            <a:pPr marL="0" marR="0" indent="0">
              <a:spcBef>
                <a:spcPts val="0"/>
              </a:spcBef>
              <a:spcAft>
                <a:spcPts val="0"/>
              </a:spcAft>
              <a:buNone/>
            </a:pPr>
            <a:r>
              <a:rPr lang="en-US" dirty="0"/>
              <a:t/>
            </a:r>
            <a:br>
              <a:rPr lang="en-US" dirty="0"/>
            </a:br>
            <a:r>
              <a:rPr lang="en-US" dirty="0">
                <a:latin typeface="Times New Roman"/>
                <a:ea typeface="Times New Roman"/>
              </a:rPr>
              <a:t>     Progressive cutaneous</a:t>
            </a:r>
          </a:p>
          <a:p>
            <a:pPr marL="0" marR="0" indent="0">
              <a:spcBef>
                <a:spcPts val="0"/>
              </a:spcBef>
              <a:spcAft>
                <a:spcPts val="0"/>
              </a:spcAft>
              <a:buNone/>
            </a:pPr>
            <a:r>
              <a:rPr lang="en-US" dirty="0">
                <a:latin typeface="Times New Roman"/>
                <a:ea typeface="Times New Roman"/>
              </a:rPr>
              <a:t>     and muscle edema</a:t>
            </a:r>
          </a:p>
          <a:p>
            <a:pPr marL="0" marR="0" indent="0">
              <a:spcBef>
                <a:spcPts val="0"/>
              </a:spcBef>
              <a:spcAft>
                <a:spcPts val="0"/>
              </a:spcAft>
              <a:buNone/>
            </a:pPr>
            <a:r>
              <a:rPr lang="en-US" dirty="0"/>
              <a:t/>
            </a:r>
            <a:br>
              <a:rPr lang="en-US" dirty="0"/>
            </a:br>
            <a:r>
              <a:rPr lang="en-US" dirty="0">
                <a:latin typeface="Times New Roman"/>
                <a:ea typeface="Times New Roman"/>
              </a:rPr>
              <a:t>                                                    Airway Obstruction</a:t>
            </a:r>
          </a:p>
          <a:p>
            <a:pPr marL="0" marR="0" indent="0">
              <a:spcBef>
                <a:spcPts val="0"/>
              </a:spcBef>
              <a:spcAft>
                <a:spcPts val="0"/>
              </a:spcAft>
              <a:buNone/>
            </a:pPr>
            <a:endParaRPr lang="en-US" dirty="0">
              <a:latin typeface="Times New Roman"/>
              <a:ea typeface="Times New Roman"/>
            </a:endParaRPr>
          </a:p>
          <a:p>
            <a:pPr marL="0" marR="0" indent="0">
              <a:spcBef>
                <a:spcPts val="0"/>
              </a:spcBef>
              <a:spcAft>
                <a:spcPts val="0"/>
              </a:spcAft>
              <a:buNone/>
            </a:pPr>
            <a:r>
              <a:rPr lang="en-US" dirty="0" smtClean="0">
                <a:latin typeface="Times New Roman"/>
                <a:ea typeface="Times New Roman"/>
              </a:rPr>
              <a:t> </a:t>
            </a:r>
            <a:r>
              <a:rPr lang="en-US" b="1" dirty="0">
                <a:latin typeface="Times New Roman"/>
                <a:ea typeface="Times New Roman"/>
              </a:rPr>
              <a:t>Causes of Respiratory distress </a:t>
            </a:r>
            <a:r>
              <a:rPr lang="en-US" dirty="0">
                <a:latin typeface="Times New Roman"/>
                <a:ea typeface="Times New Roman"/>
              </a:rPr>
              <a:t>- are airway obstructions pneumothorax.  Pulmonary </a:t>
            </a:r>
            <a:r>
              <a:rPr lang="en-US" dirty="0" smtClean="0">
                <a:latin typeface="Times New Roman"/>
                <a:ea typeface="Times New Roman"/>
              </a:rPr>
              <a:t>contusion ,pulmonary </a:t>
            </a:r>
            <a:r>
              <a:rPr lang="en-US" dirty="0">
                <a:latin typeface="Times New Roman"/>
                <a:ea typeface="Times New Roman"/>
              </a:rPr>
              <a:t>aspiration or combination of these factors.</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4940" y="2895600"/>
            <a:ext cx="321945"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891" y="1943100"/>
            <a:ext cx="412709"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1993" y="3048000"/>
            <a:ext cx="35132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Elbow Connector 8"/>
          <p:cNvCxnSpPr/>
          <p:nvPr/>
        </p:nvCxnSpPr>
        <p:spPr>
          <a:xfrm>
            <a:off x="1752600" y="4191000"/>
            <a:ext cx="2209800" cy="6096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30379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Complications of </a:t>
            </a:r>
            <a:r>
              <a:rPr lang="en-US" dirty="0" err="1"/>
              <a:t>Maxillo</a:t>
            </a:r>
            <a:r>
              <a:rPr lang="en-US" dirty="0"/>
              <a:t> Facial </a:t>
            </a:r>
            <a:r>
              <a:rPr lang="en-US" dirty="0" smtClean="0"/>
              <a:t>Injuries</a:t>
            </a:r>
            <a:endParaRPr lang="en-US" dirty="0"/>
          </a:p>
        </p:txBody>
      </p:sp>
      <p:sp>
        <p:nvSpPr>
          <p:cNvPr id="3" name="Content Placeholder 2"/>
          <p:cNvSpPr>
            <a:spLocks noGrp="1"/>
          </p:cNvSpPr>
          <p:nvPr>
            <p:ph idx="1"/>
          </p:nvPr>
        </p:nvSpPr>
        <p:spPr/>
        <p:txBody>
          <a:bodyPr>
            <a:normAutofit/>
          </a:bodyPr>
          <a:lstStyle/>
          <a:p>
            <a:endParaRPr lang="en-US" dirty="0"/>
          </a:p>
          <a:p>
            <a:pPr marL="0" indent="0">
              <a:buNone/>
            </a:pPr>
            <a:r>
              <a:rPr lang="en-US" dirty="0"/>
              <a:t>a)  Airway obstructions, aspiration, </a:t>
            </a:r>
            <a:r>
              <a:rPr lang="en-US" dirty="0" smtClean="0"/>
              <a:t>hemorrhage, </a:t>
            </a:r>
            <a:r>
              <a:rPr lang="en-US" dirty="0"/>
              <a:t>nerve </a:t>
            </a:r>
            <a:r>
              <a:rPr lang="en-US" dirty="0" smtClean="0"/>
              <a:t>damage, </a:t>
            </a:r>
            <a:r>
              <a:rPr lang="en-US" dirty="0"/>
              <a:t>facial deformity infection </a:t>
            </a:r>
            <a:r>
              <a:rPr lang="en-US" dirty="0" smtClean="0"/>
              <a:t>,scar</a:t>
            </a:r>
            <a:endParaRPr lang="en-US" dirty="0"/>
          </a:p>
          <a:p>
            <a:pPr marL="0" indent="0">
              <a:buNone/>
            </a:pPr>
            <a:r>
              <a:rPr lang="en-US" dirty="0"/>
              <a:t>b)  </a:t>
            </a:r>
            <a:r>
              <a:rPr lang="en-US" dirty="0" smtClean="0"/>
              <a:t>Rhinorrhea </a:t>
            </a:r>
            <a:r>
              <a:rPr lang="en-US" dirty="0"/>
              <a:t>and </a:t>
            </a:r>
            <a:r>
              <a:rPr lang="en-US" dirty="0" smtClean="0"/>
              <a:t>otorrhea</a:t>
            </a:r>
            <a:endParaRPr lang="en-US" dirty="0"/>
          </a:p>
          <a:p>
            <a:pPr marL="457200" indent="-457200">
              <a:buAutoNum type="alphaLcParenR" startAt="3"/>
            </a:pPr>
            <a:r>
              <a:rPr lang="en-US" dirty="0" smtClean="0"/>
              <a:t>Associated </a:t>
            </a:r>
            <a:r>
              <a:rPr lang="en-US" dirty="0" err="1" smtClean="0"/>
              <a:t>injiury-Laryngo</a:t>
            </a:r>
            <a:r>
              <a:rPr lang="en-US" dirty="0" smtClean="0"/>
              <a:t> </a:t>
            </a:r>
            <a:r>
              <a:rPr lang="en-US" dirty="0"/>
              <a:t>tracheal </a:t>
            </a:r>
            <a:r>
              <a:rPr lang="en-US" dirty="0" smtClean="0"/>
              <a:t>injury</a:t>
            </a:r>
            <a:r>
              <a:rPr lang="en-US" dirty="0"/>
              <a:t>,</a:t>
            </a:r>
            <a:r>
              <a:rPr lang="en-US" dirty="0" smtClean="0"/>
              <a:t> </a:t>
            </a:r>
            <a:r>
              <a:rPr lang="en-US" dirty="0"/>
              <a:t>cervical </a:t>
            </a:r>
            <a:r>
              <a:rPr lang="en-US" dirty="0" smtClean="0"/>
              <a:t>injury</a:t>
            </a:r>
          </a:p>
          <a:p>
            <a:pPr marL="457200" indent="-457200">
              <a:buAutoNum type="alphaLcParenR" startAt="3"/>
            </a:pPr>
            <a:r>
              <a:rPr lang="en-US" dirty="0" smtClean="0"/>
              <a:t>blood </a:t>
            </a:r>
            <a:r>
              <a:rPr lang="en-US" dirty="0"/>
              <a:t>aspiration</a:t>
            </a:r>
            <a:r>
              <a:rPr lang="en-US" dirty="0" smtClean="0"/>
              <a:t>.</a:t>
            </a:r>
          </a:p>
          <a:p>
            <a:pPr marL="457200" indent="-457200">
              <a:buFont typeface="Arial" pitchFamily="34" charset="0"/>
              <a:buAutoNum type="alphaLcParenR" startAt="3"/>
            </a:pPr>
            <a:r>
              <a:rPr lang="en-US" dirty="0"/>
              <a:t>Principal cause of Death is Hypoxia due to combination of head injury and massive </a:t>
            </a:r>
          </a:p>
          <a:p>
            <a:pPr marL="457200" indent="-457200">
              <a:buAutoNum type="alphaLcParenR" startAt="3"/>
            </a:pPr>
            <a:endParaRPr lang="en-US" dirty="0"/>
          </a:p>
          <a:p>
            <a:endParaRPr lang="en-US" dirty="0"/>
          </a:p>
        </p:txBody>
      </p:sp>
    </p:spTree>
    <p:extLst>
      <p:ext uri="{BB962C8B-B14F-4D97-AF65-F5344CB8AC3E}">
        <p14:creationId xmlns:p14="http://schemas.microsoft.com/office/powerpoint/2010/main" val="12698659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preoperative</a:t>
            </a:r>
            <a:endParaRPr lang="en-US" dirty="0"/>
          </a:p>
        </p:txBody>
      </p:sp>
      <p:sp>
        <p:nvSpPr>
          <p:cNvPr id="3" name="Content Placeholder 2"/>
          <p:cNvSpPr>
            <a:spLocks noGrp="1"/>
          </p:cNvSpPr>
          <p:nvPr>
            <p:ph idx="1"/>
          </p:nvPr>
        </p:nvSpPr>
        <p:spPr/>
        <p:txBody>
          <a:bodyPr>
            <a:normAutofit fontScale="92500"/>
          </a:bodyPr>
          <a:lstStyle/>
          <a:p>
            <a:r>
              <a:rPr lang="en-US" dirty="0"/>
              <a:t>Patients undergoing maxillofacial reconstruction or </a:t>
            </a:r>
            <a:r>
              <a:rPr lang="en-US" dirty="0" err="1"/>
              <a:t>orthognathic</a:t>
            </a:r>
            <a:r>
              <a:rPr lang="en-US" dirty="0"/>
              <a:t> surgical procedures often pose the greatest </a:t>
            </a:r>
            <a:r>
              <a:rPr lang="en-US" b="1" dirty="0"/>
              <a:t>airway challenges </a:t>
            </a:r>
            <a:r>
              <a:rPr lang="en-US" dirty="0"/>
              <a:t>to the </a:t>
            </a:r>
            <a:r>
              <a:rPr lang="en-US" dirty="0" smtClean="0"/>
              <a:t>anesthesiologis.airway </a:t>
            </a:r>
            <a:r>
              <a:rPr lang="en-US" dirty="0"/>
              <a:t>evaluation must be detailed and thorough. </a:t>
            </a:r>
            <a:endParaRPr lang="en-US" dirty="0" smtClean="0"/>
          </a:p>
          <a:p>
            <a:r>
              <a:rPr lang="en-US" dirty="0" smtClean="0"/>
              <a:t>Particular </a:t>
            </a:r>
            <a:r>
              <a:rPr lang="en-US" dirty="0"/>
              <a:t>attention should be focused </a:t>
            </a:r>
            <a:endParaRPr lang="en-US" dirty="0" smtClean="0"/>
          </a:p>
          <a:p>
            <a:pPr>
              <a:buFont typeface="Wingdings" pitchFamily="2" charset="2"/>
              <a:buChar char="Ø"/>
            </a:pPr>
            <a:r>
              <a:rPr lang="en-US" b="1" dirty="0" smtClean="0"/>
              <a:t>on </a:t>
            </a:r>
            <a:r>
              <a:rPr lang="en-US" b="1" dirty="0"/>
              <a:t>jaw opening</a:t>
            </a:r>
            <a:r>
              <a:rPr lang="en-US" dirty="0"/>
              <a:t>, mask fit, neck mobility, </a:t>
            </a:r>
            <a:r>
              <a:rPr lang="en-US" dirty="0" err="1" smtClean="0"/>
              <a:t>micrognathia</a:t>
            </a:r>
            <a:r>
              <a:rPr lang="en-US" dirty="0" smtClean="0"/>
              <a:t>,</a:t>
            </a:r>
          </a:p>
          <a:p>
            <a:pPr>
              <a:buFont typeface="Wingdings" pitchFamily="2" charset="2"/>
              <a:buChar char="Ø"/>
            </a:pPr>
            <a:r>
              <a:rPr lang="en-US" dirty="0" smtClean="0"/>
              <a:t> </a:t>
            </a:r>
            <a:r>
              <a:rPr lang="en-US" dirty="0"/>
              <a:t>maxillary protrusion (overbite), </a:t>
            </a:r>
            <a:r>
              <a:rPr lang="en-US" dirty="0" err="1"/>
              <a:t>macroglossia</a:t>
            </a:r>
            <a:r>
              <a:rPr lang="en-US" dirty="0"/>
              <a:t>, dental </a:t>
            </a:r>
            <a:r>
              <a:rPr lang="en-US" dirty="0" smtClean="0"/>
              <a:t>pathology</a:t>
            </a:r>
          </a:p>
          <a:p>
            <a:pPr>
              <a:buFont typeface="Wingdings" pitchFamily="2" charset="2"/>
              <a:buChar char="Ø"/>
            </a:pPr>
            <a:r>
              <a:rPr lang="en-US" dirty="0" smtClean="0"/>
              <a:t>nasal </a:t>
            </a:r>
            <a:r>
              <a:rPr lang="en-US" dirty="0"/>
              <a:t>patency, and the existence of any intraoral lesions or debris</a:t>
            </a:r>
            <a:r>
              <a:rPr lang="en-US" dirty="0" smtClean="0"/>
              <a:t>.</a:t>
            </a:r>
          </a:p>
          <a:p>
            <a:r>
              <a:rPr lang="en-US" dirty="0" smtClean="0"/>
              <a:t> </a:t>
            </a:r>
            <a:r>
              <a:rPr lang="en-US" dirty="0"/>
              <a:t>If there are any anticipated signs of problems with mask ventilation or tracheal intubation, the airway should be secured prior to induction. This may involve </a:t>
            </a:r>
            <a:r>
              <a:rPr lang="en-US" dirty="0" err="1"/>
              <a:t>fiberoptic</a:t>
            </a:r>
            <a:r>
              <a:rPr lang="en-US" dirty="0"/>
              <a:t> </a:t>
            </a:r>
            <a:r>
              <a:rPr lang="en-US" dirty="0" smtClean="0"/>
              <a:t>nasal/ </a:t>
            </a:r>
            <a:r>
              <a:rPr lang="en-US" dirty="0"/>
              <a:t>oral intubation, or tracheostomy. </a:t>
            </a:r>
          </a:p>
          <a:p>
            <a:endParaRPr lang="en-US" dirty="0"/>
          </a:p>
        </p:txBody>
      </p:sp>
    </p:spTree>
    <p:extLst>
      <p:ext uri="{BB962C8B-B14F-4D97-AF65-F5344CB8AC3E}">
        <p14:creationId xmlns:p14="http://schemas.microsoft.com/office/powerpoint/2010/main" val="5603905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Intraoperative Complications</a:t>
            </a:r>
            <a:br>
              <a:rPr lang="en-US" dirty="0"/>
            </a:b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sz="2800" dirty="0" smtClean="0"/>
              <a:t>A</a:t>
            </a:r>
            <a:r>
              <a:rPr lang="en-US" sz="2800" dirty="0"/>
              <a:t>)  Hemorrhage (blood loss)</a:t>
            </a:r>
          </a:p>
          <a:p>
            <a:r>
              <a:rPr lang="en-US" sz="2800" dirty="0"/>
              <a:t>      Control -  by surgical homeostasis</a:t>
            </a:r>
          </a:p>
          <a:p>
            <a:r>
              <a:rPr lang="en-US" sz="2800" dirty="0"/>
              <a:t>             -  topical vasoconstrictors</a:t>
            </a:r>
          </a:p>
          <a:p>
            <a:r>
              <a:rPr lang="en-US" sz="2800" dirty="0"/>
              <a:t>             .  Posterior </a:t>
            </a:r>
            <a:r>
              <a:rPr lang="en-US" sz="2800" dirty="0" err="1"/>
              <a:t>oropharngeal</a:t>
            </a:r>
            <a:r>
              <a:rPr lang="en-US" sz="2800" dirty="0"/>
              <a:t> pack</a:t>
            </a:r>
          </a:p>
          <a:p>
            <a:r>
              <a:rPr lang="en-US" sz="2800" dirty="0"/>
              <a:t>             .  Controlled hypo tension</a:t>
            </a:r>
          </a:p>
          <a:p>
            <a:r>
              <a:rPr lang="en-US" sz="2800" dirty="0"/>
              <a:t>                     - ↑ depth of </a:t>
            </a:r>
            <a:r>
              <a:rPr lang="en-US" sz="2800" dirty="0" err="1"/>
              <a:t>anaesthesia</a:t>
            </a:r>
            <a:endParaRPr lang="en-US" sz="2800" dirty="0"/>
          </a:p>
          <a:p>
            <a:r>
              <a:rPr lang="en-US" sz="2800" dirty="0"/>
              <a:t>                     .  Use of Na+ </a:t>
            </a:r>
            <a:r>
              <a:rPr lang="en-US" sz="2800" dirty="0" err="1"/>
              <a:t>nitroprusside</a:t>
            </a:r>
            <a:r>
              <a:rPr lang="en-US" sz="2800" dirty="0"/>
              <a:t> </a:t>
            </a:r>
          </a:p>
          <a:p>
            <a:r>
              <a:rPr lang="en-US" sz="2800" dirty="0"/>
              <a:t>B.  Cut of ETT  -  Replace or re intubate</a:t>
            </a:r>
          </a:p>
          <a:p>
            <a:r>
              <a:rPr lang="en-US" sz="2800" dirty="0"/>
              <a:t>C.  Obstruction of ETT             Explore airway</a:t>
            </a:r>
          </a:p>
          <a:p>
            <a:r>
              <a:rPr lang="en-US" sz="2800" dirty="0"/>
              <a:t>      Kinking of ETT     </a:t>
            </a:r>
            <a:endParaRPr lang="en-US" sz="2800" dirty="0" smtClean="0"/>
          </a:p>
          <a:p>
            <a:r>
              <a:rPr lang="en-US" sz="2800" dirty="0" err="1" smtClean="0"/>
              <a:t>D.Subcutaneous</a:t>
            </a:r>
            <a:r>
              <a:rPr lang="en-US" sz="2800" dirty="0" smtClean="0"/>
              <a:t> </a:t>
            </a:r>
            <a:r>
              <a:rPr lang="en-US" sz="2800" dirty="0"/>
              <a:t>and </a:t>
            </a:r>
            <a:r>
              <a:rPr lang="en-US" sz="2800" dirty="0" err="1"/>
              <a:t>mediastinal</a:t>
            </a:r>
            <a:r>
              <a:rPr lang="en-US" sz="2800" dirty="0"/>
              <a:t> emphysema - inform surgeons                   </a:t>
            </a:r>
          </a:p>
        </p:txBody>
      </p:sp>
    </p:spTree>
    <p:extLst>
      <p:ext uri="{BB962C8B-B14F-4D97-AF65-F5344CB8AC3E}">
        <p14:creationId xmlns:p14="http://schemas.microsoft.com/office/powerpoint/2010/main" val="21979173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a:t/>
            </a:r>
            <a:br>
              <a:rPr lang="en-US" sz="2400" dirty="0"/>
            </a:br>
            <a:r>
              <a:rPr lang="en-US" sz="2000" dirty="0"/>
              <a:t/>
            </a:r>
            <a:br>
              <a:rPr lang="en-US" sz="2000" dirty="0"/>
            </a:br>
            <a:r>
              <a:rPr lang="en-US" sz="2000" dirty="0"/>
              <a:t>Post Operative</a:t>
            </a:r>
            <a:br>
              <a:rPr lang="en-US" sz="2000" dirty="0"/>
            </a:br>
            <a:r>
              <a:rPr lang="en-US" sz="2400" dirty="0"/>
              <a:t/>
            </a:r>
            <a:br>
              <a:rPr lang="en-US" sz="2400" dirty="0"/>
            </a:br>
            <a:endParaRPr lang="en-US" sz="2400" dirty="0"/>
          </a:p>
        </p:txBody>
      </p:sp>
      <p:sp>
        <p:nvSpPr>
          <p:cNvPr id="3" name="Content Placeholder 2"/>
          <p:cNvSpPr>
            <a:spLocks noGrp="1"/>
          </p:cNvSpPr>
          <p:nvPr>
            <p:ph idx="1"/>
          </p:nvPr>
        </p:nvSpPr>
        <p:spPr/>
        <p:txBody>
          <a:bodyPr>
            <a:normAutofit/>
          </a:bodyPr>
          <a:lstStyle/>
          <a:p>
            <a:r>
              <a:rPr lang="en-US" dirty="0" smtClean="0">
                <a:latin typeface="+mj-lt"/>
              </a:rPr>
              <a:t>Awake </a:t>
            </a:r>
            <a:r>
              <a:rPr lang="en-US" dirty="0" err="1">
                <a:latin typeface="+mj-lt"/>
              </a:rPr>
              <a:t>extubation</a:t>
            </a:r>
            <a:r>
              <a:rPr lang="en-US" dirty="0">
                <a:latin typeface="+mj-lt"/>
              </a:rPr>
              <a:t> - (facial nerve monitoring and observation may be required)</a:t>
            </a:r>
          </a:p>
          <a:p>
            <a:r>
              <a:rPr lang="en-US" dirty="0" smtClean="0">
                <a:latin typeface="+mj-lt"/>
              </a:rPr>
              <a:t> </a:t>
            </a:r>
            <a:r>
              <a:rPr lang="en-US" dirty="0">
                <a:latin typeface="+mj-lt"/>
              </a:rPr>
              <a:t>Mouth may be wired - </a:t>
            </a:r>
            <a:r>
              <a:rPr lang="en-US" dirty="0" err="1">
                <a:latin typeface="+mj-lt"/>
              </a:rPr>
              <a:t>Extubate</a:t>
            </a:r>
            <a:r>
              <a:rPr lang="en-US" dirty="0">
                <a:latin typeface="+mj-lt"/>
              </a:rPr>
              <a:t> when fully awake adequate analgesia, </a:t>
            </a:r>
            <a:r>
              <a:rPr lang="en-US" dirty="0" smtClean="0">
                <a:latin typeface="+mj-lt"/>
              </a:rPr>
              <a:t>ant-emetics</a:t>
            </a:r>
            <a:endParaRPr lang="en-US" dirty="0">
              <a:latin typeface="+mj-lt"/>
            </a:endParaRPr>
          </a:p>
          <a:p>
            <a:r>
              <a:rPr lang="en-US" dirty="0" smtClean="0">
                <a:latin typeface="+mj-lt"/>
              </a:rPr>
              <a:t>Soft </a:t>
            </a:r>
            <a:r>
              <a:rPr lang="en-US" dirty="0">
                <a:latin typeface="+mj-lt"/>
              </a:rPr>
              <a:t>tissue injury - Nasal intubation</a:t>
            </a:r>
          </a:p>
          <a:p>
            <a:r>
              <a:rPr lang="en-US" dirty="0">
                <a:latin typeface="+mj-lt"/>
              </a:rPr>
              <a:t>                               -  Steroids (Dexamethasone 4-8 mg</a:t>
            </a:r>
            <a:r>
              <a:rPr lang="en-US" dirty="0" smtClean="0">
                <a:latin typeface="+mj-lt"/>
              </a:rPr>
              <a:t>.)</a:t>
            </a:r>
            <a:endParaRPr lang="en-US" dirty="0">
              <a:latin typeface="+mj-lt"/>
            </a:endParaRPr>
          </a:p>
          <a:p>
            <a:r>
              <a:rPr lang="en-US" dirty="0">
                <a:latin typeface="+mj-lt"/>
              </a:rPr>
              <a:t>Conclusion → Prepare facilities for post operation tracheotomy </a:t>
            </a:r>
          </a:p>
          <a:p>
            <a:r>
              <a:rPr lang="en-US" dirty="0">
                <a:latin typeface="+mj-lt"/>
              </a:rPr>
              <a:t>                    → Wire cutters at patients bedside if IMF applied</a:t>
            </a:r>
          </a:p>
          <a:p>
            <a:r>
              <a:rPr lang="en-US" dirty="0">
                <a:latin typeface="+mj-lt"/>
              </a:rPr>
              <a:t>                    → Treat spasms if any </a:t>
            </a:r>
            <a:r>
              <a:rPr lang="en-US" dirty="0" smtClean="0">
                <a:latin typeface="+mj-lt"/>
              </a:rPr>
              <a:t>accordingly</a:t>
            </a:r>
            <a:endParaRPr lang="en-US" dirty="0">
              <a:latin typeface="+mj-lt"/>
            </a:endParaRPr>
          </a:p>
          <a:p>
            <a:pPr marL="0" indent="0">
              <a:buNone/>
            </a:pPr>
            <a:endParaRPr lang="en-US" dirty="0">
              <a:latin typeface="+mj-lt"/>
            </a:endParaRPr>
          </a:p>
          <a:p>
            <a:endParaRPr lang="en-US" dirty="0">
              <a:latin typeface="+mj-lt"/>
            </a:endParaRPr>
          </a:p>
        </p:txBody>
      </p:sp>
    </p:spTree>
    <p:extLst>
      <p:ext uri="{BB962C8B-B14F-4D97-AF65-F5344CB8AC3E}">
        <p14:creationId xmlns:p14="http://schemas.microsoft.com/office/powerpoint/2010/main" val="19033354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9835110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ccc…</a:t>
            </a:r>
            <a:endParaRPr lang="en-US" dirty="0"/>
          </a:p>
        </p:txBody>
      </p:sp>
      <p:sp>
        <p:nvSpPr>
          <p:cNvPr id="3" name="Content Placeholder 2"/>
          <p:cNvSpPr>
            <a:spLocks noGrp="1"/>
          </p:cNvSpPr>
          <p:nvPr>
            <p:ph idx="1"/>
          </p:nvPr>
        </p:nvSpPr>
        <p:spPr/>
        <p:txBody>
          <a:bodyPr/>
          <a:lstStyle/>
          <a:p>
            <a:r>
              <a:rPr lang="en-US" b="1" dirty="0" err="1"/>
              <a:t>Bradycardia</a:t>
            </a:r>
            <a:r>
              <a:rPr lang="en-US" dirty="0"/>
              <a:t> may occur if the surgeon operates near the </a:t>
            </a:r>
            <a:r>
              <a:rPr lang="en-US" dirty="0" err="1"/>
              <a:t>vagus</a:t>
            </a:r>
            <a:r>
              <a:rPr lang="en-US" dirty="0"/>
              <a:t> nerve or carotid </a:t>
            </a:r>
            <a:r>
              <a:rPr lang="en-US" dirty="0" smtClean="0"/>
              <a:t>bifurcation (communicate </a:t>
            </a:r>
            <a:r>
              <a:rPr lang="en-US" dirty="0"/>
              <a:t>this and the surgeon can desist for a period of </a:t>
            </a:r>
            <a:r>
              <a:rPr lang="en-US" dirty="0" err="1" smtClean="0"/>
              <a:t>time.topical</a:t>
            </a:r>
            <a:r>
              <a:rPr lang="en-US" dirty="0" smtClean="0"/>
              <a:t> </a:t>
            </a:r>
            <a:r>
              <a:rPr lang="en-US" dirty="0"/>
              <a:t>or locally injected anesthetics will be necessary</a:t>
            </a:r>
            <a:r>
              <a:rPr lang="en-US" dirty="0" smtClean="0"/>
              <a:t>.</a:t>
            </a:r>
          </a:p>
          <a:p>
            <a:r>
              <a:rPr lang="en-US" b="1" dirty="0"/>
              <a:t>Patient population considerations</a:t>
            </a:r>
            <a:r>
              <a:rPr lang="en-US" dirty="0"/>
              <a:t>: frequent </a:t>
            </a:r>
            <a:r>
              <a:rPr lang="en-US" dirty="0">
                <a:solidFill>
                  <a:srgbClr val="00B050"/>
                </a:solidFill>
              </a:rPr>
              <a:t>cardiac and pulmonary issues </a:t>
            </a:r>
            <a:r>
              <a:rPr lang="en-US" dirty="0"/>
              <a:t>associated with older patients, especially with </a:t>
            </a:r>
            <a:r>
              <a:rPr lang="en-US" dirty="0">
                <a:solidFill>
                  <a:srgbClr val="00B050"/>
                </a:solidFill>
              </a:rPr>
              <a:t>alcohol and tobacco use</a:t>
            </a:r>
            <a:r>
              <a:rPr lang="en-US" dirty="0"/>
              <a:t>; degenerative c-spine issues and prior irradiation affecting neck </a:t>
            </a:r>
            <a:r>
              <a:rPr lang="en-US" dirty="0" smtClean="0"/>
              <a:t>mobility.</a:t>
            </a:r>
            <a:endParaRPr lang="en-US" dirty="0"/>
          </a:p>
        </p:txBody>
      </p:sp>
    </p:spTree>
    <p:extLst>
      <p:ext uri="{BB962C8B-B14F-4D97-AF65-F5344CB8AC3E}">
        <p14:creationId xmlns:p14="http://schemas.microsoft.com/office/powerpoint/2010/main" val="15030993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Ophthalmic surgery </a:t>
            </a:r>
            <a:endParaRPr lang="en-US" dirty="0"/>
          </a:p>
        </p:txBody>
      </p:sp>
      <p:sp>
        <p:nvSpPr>
          <p:cNvPr id="3" name="Content Placeholder 2"/>
          <p:cNvSpPr>
            <a:spLocks noGrp="1"/>
          </p:cNvSpPr>
          <p:nvPr>
            <p:ph idx="1"/>
          </p:nvPr>
        </p:nvSpPr>
        <p:spPr/>
        <p:txBody>
          <a:bodyPr/>
          <a:lstStyle/>
          <a:p>
            <a:pPr marL="0" indent="0">
              <a:buNone/>
            </a:pPr>
            <a:r>
              <a:rPr lang="en-US" dirty="0" smtClean="0"/>
              <a:t>                     </a:t>
            </a:r>
            <a:r>
              <a:rPr lang="en-US" u="sng" dirty="0" smtClean="0"/>
              <a:t>Ocular Anatomy </a:t>
            </a:r>
          </a:p>
          <a:p>
            <a:r>
              <a:rPr lang="en-US" dirty="0" smtClean="0"/>
              <a:t>The orbit is a bony pyramidal cavity housing the globe and its associated structures in the skull. </a:t>
            </a:r>
          </a:p>
          <a:p>
            <a:r>
              <a:rPr lang="en-US" dirty="0" smtClean="0"/>
              <a:t>Composed of frontal, </a:t>
            </a:r>
            <a:r>
              <a:rPr lang="en-US" dirty="0" err="1" smtClean="0"/>
              <a:t>zygomatic</a:t>
            </a:r>
            <a:r>
              <a:rPr lang="en-US" dirty="0" smtClean="0"/>
              <a:t>, greater wing of the sphenoid, maxilla, palatine, lacrimal, and </a:t>
            </a:r>
            <a:r>
              <a:rPr lang="en-US" dirty="0" err="1" smtClean="0"/>
              <a:t>ethmoid</a:t>
            </a:r>
            <a:r>
              <a:rPr lang="en-US" dirty="0" smtClean="0"/>
              <a:t>.</a:t>
            </a:r>
            <a:endParaRPr lang="en-US" dirty="0"/>
          </a:p>
        </p:txBody>
      </p:sp>
    </p:spTree>
    <p:extLst>
      <p:ext uri="{BB962C8B-B14F-4D97-AF65-F5344CB8AC3E}">
        <p14:creationId xmlns:p14="http://schemas.microsoft.com/office/powerpoint/2010/main" val="20610904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t>
            </a:r>
            <a:r>
              <a:rPr lang="en-US" dirty="0" smtClean="0"/>
              <a:t>cular anatomy</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83058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00164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t>
            </a:r>
            <a:r>
              <a:rPr lang="en-US" dirty="0" smtClean="0"/>
              <a:t>ptic foramen </a:t>
            </a:r>
            <a:endParaRPr lang="en-US" dirty="0"/>
          </a:p>
        </p:txBody>
      </p:sp>
      <p:sp>
        <p:nvSpPr>
          <p:cNvPr id="3" name="Content Placeholder 2"/>
          <p:cNvSpPr>
            <a:spLocks noGrp="1"/>
          </p:cNvSpPr>
          <p:nvPr>
            <p:ph idx="1"/>
          </p:nvPr>
        </p:nvSpPr>
        <p:spPr/>
        <p:txBody>
          <a:bodyPr>
            <a:normAutofit fontScale="92500" lnSpcReduction="10000"/>
          </a:bodyPr>
          <a:lstStyle/>
          <a:p>
            <a:pPr algn="just"/>
            <a:r>
              <a:rPr lang="en-US" dirty="0"/>
              <a:t>L</a:t>
            </a:r>
            <a:r>
              <a:rPr lang="en-US" dirty="0" smtClean="0"/>
              <a:t>ocated at the orbital apex, transmits the optic nerve and the ophthalmic artery as well as the sympathetic nerves from the carotid plexus.</a:t>
            </a:r>
          </a:p>
          <a:p>
            <a:pPr marL="0" indent="0" algn="just">
              <a:buNone/>
            </a:pPr>
            <a:r>
              <a:rPr lang="en-US" dirty="0" smtClean="0">
                <a:solidFill>
                  <a:srgbClr val="FF0000"/>
                </a:solidFill>
              </a:rPr>
              <a:t>                                Eye</a:t>
            </a:r>
            <a:endParaRPr lang="en-US" dirty="0">
              <a:solidFill>
                <a:srgbClr val="FF0000"/>
              </a:solidFill>
            </a:endParaRPr>
          </a:p>
          <a:p>
            <a:pPr algn="just"/>
            <a:r>
              <a:rPr lang="en-US" dirty="0" smtClean="0"/>
              <a:t>A </a:t>
            </a:r>
            <a:r>
              <a:rPr lang="en-US" dirty="0"/>
              <a:t>sphere about 24 mm in diameter and organ of vision</a:t>
            </a:r>
          </a:p>
          <a:p>
            <a:pPr algn="just"/>
            <a:r>
              <a:rPr lang="en-US" dirty="0" smtClean="0"/>
              <a:t>Filled </a:t>
            </a:r>
            <a:r>
              <a:rPr lang="en-US" dirty="0"/>
              <a:t>with intraocular fluid</a:t>
            </a:r>
          </a:p>
          <a:p>
            <a:pPr algn="just"/>
            <a:r>
              <a:rPr lang="en-US" dirty="0"/>
              <a:t>Eye sits in a cone-shaped cavities in the  skull called </a:t>
            </a:r>
            <a:r>
              <a:rPr lang="en-US" dirty="0">
                <a:solidFill>
                  <a:srgbClr val="FF0000"/>
                </a:solidFill>
              </a:rPr>
              <a:t>sockets</a:t>
            </a:r>
          </a:p>
          <a:p>
            <a:pPr algn="just"/>
            <a:endParaRPr lang="en-US" dirty="0"/>
          </a:p>
        </p:txBody>
      </p:sp>
    </p:spTree>
    <p:extLst>
      <p:ext uri="{BB962C8B-B14F-4D97-AF65-F5344CB8AC3E}">
        <p14:creationId xmlns:p14="http://schemas.microsoft.com/office/powerpoint/2010/main" val="19978516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US" dirty="0" smtClean="0"/>
              <a:t>                         </a:t>
            </a:r>
            <a:r>
              <a:rPr lang="en-US" dirty="0">
                <a:solidFill>
                  <a:srgbClr val="FF0000"/>
                </a:solidFill>
              </a:rPr>
              <a:t>Cornea</a:t>
            </a:r>
            <a:r>
              <a:rPr lang="en-US" dirty="0"/>
              <a:t> </a:t>
            </a:r>
          </a:p>
          <a:p>
            <a:r>
              <a:rPr lang="en-US" dirty="0" smtClean="0"/>
              <a:t>The </a:t>
            </a:r>
            <a:r>
              <a:rPr lang="en-US" dirty="0"/>
              <a:t>outer most layer, allows light to enter the </a:t>
            </a:r>
            <a:r>
              <a:rPr lang="en-US" dirty="0" smtClean="0"/>
              <a:t>eye.</a:t>
            </a:r>
            <a:endParaRPr lang="en-US" dirty="0"/>
          </a:p>
          <a:p>
            <a:r>
              <a:rPr lang="en-US" dirty="0"/>
              <a:t>No blood vessel but have nerve </a:t>
            </a:r>
            <a:r>
              <a:rPr lang="en-US" dirty="0" smtClean="0"/>
              <a:t>endings.</a:t>
            </a:r>
          </a:p>
          <a:p>
            <a:pPr marL="0" indent="0">
              <a:buNone/>
            </a:pPr>
            <a:r>
              <a:rPr lang="en-US" dirty="0" smtClean="0">
                <a:solidFill>
                  <a:srgbClr val="FF0000"/>
                </a:solidFill>
              </a:rPr>
              <a:t>                         Conjunctiva </a:t>
            </a:r>
            <a:endParaRPr lang="en-US" dirty="0">
              <a:solidFill>
                <a:srgbClr val="FF0000"/>
              </a:solidFill>
            </a:endParaRPr>
          </a:p>
          <a:p>
            <a:r>
              <a:rPr lang="en-US" dirty="0"/>
              <a:t> A clear mucous membrane which covers the surface of the globe </a:t>
            </a:r>
          </a:p>
          <a:p>
            <a:r>
              <a:rPr lang="en-US" dirty="0"/>
              <a:t>Transparent </a:t>
            </a:r>
          </a:p>
          <a:p>
            <a:r>
              <a:rPr lang="en-US" dirty="0"/>
              <a:t>Popular site for administration of ophthalmic drugs</a:t>
            </a:r>
          </a:p>
          <a:p>
            <a:r>
              <a:rPr lang="en-US" dirty="0"/>
              <a:t>Protects the cornea and eye from infection</a:t>
            </a:r>
          </a:p>
          <a:p>
            <a:r>
              <a:rPr lang="en-US" dirty="0"/>
              <a:t>Lubrication </a:t>
            </a:r>
          </a:p>
          <a:p>
            <a:endParaRPr lang="en-US" dirty="0"/>
          </a:p>
        </p:txBody>
      </p:sp>
    </p:spTree>
    <p:extLst>
      <p:ext uri="{BB962C8B-B14F-4D97-AF65-F5344CB8AC3E}">
        <p14:creationId xmlns:p14="http://schemas.microsoft.com/office/powerpoint/2010/main" val="27015710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                     </a:t>
            </a:r>
            <a:r>
              <a:rPr lang="en-US" dirty="0" smtClean="0">
                <a:solidFill>
                  <a:srgbClr val="FF0000"/>
                </a:solidFill>
              </a:rPr>
              <a:t>Sclera </a:t>
            </a:r>
            <a:endParaRPr lang="en-US" dirty="0">
              <a:solidFill>
                <a:srgbClr val="FF0000"/>
              </a:solidFill>
            </a:endParaRPr>
          </a:p>
          <a:p>
            <a:r>
              <a:rPr lang="en-US" dirty="0"/>
              <a:t>Tough white outer coating that covers the entire eyeball except cornea</a:t>
            </a:r>
          </a:p>
          <a:p>
            <a:pPr marL="0" indent="0">
              <a:buNone/>
            </a:pPr>
            <a:r>
              <a:rPr lang="en-US" dirty="0" smtClean="0">
                <a:solidFill>
                  <a:srgbClr val="FF0000"/>
                </a:solidFill>
              </a:rPr>
              <a:t>                     Retina</a:t>
            </a:r>
            <a:endParaRPr lang="en-US" dirty="0">
              <a:solidFill>
                <a:srgbClr val="FF0000"/>
              </a:solidFill>
            </a:endParaRPr>
          </a:p>
          <a:p>
            <a:r>
              <a:rPr lang="en-US" dirty="0"/>
              <a:t> Is light-sensitive  part of the eye</a:t>
            </a:r>
          </a:p>
          <a:p>
            <a:r>
              <a:rPr lang="en-US" dirty="0"/>
              <a:t>Cells in the retina convert incoming light into electrical impulses</a:t>
            </a:r>
          </a:p>
          <a:p>
            <a:r>
              <a:rPr lang="en-US" dirty="0"/>
              <a:t>The electrical impulses are carried by the optic nerve to the brain, which finally interprets them as visual images</a:t>
            </a:r>
          </a:p>
          <a:p>
            <a:endParaRPr lang="en-US" dirty="0"/>
          </a:p>
        </p:txBody>
      </p:sp>
    </p:spTree>
    <p:extLst>
      <p:ext uri="{BB962C8B-B14F-4D97-AF65-F5344CB8AC3E}">
        <p14:creationId xmlns:p14="http://schemas.microsoft.com/office/powerpoint/2010/main" val="539770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t> </a:t>
            </a:r>
            <a:r>
              <a:rPr lang="en-US" dirty="0" smtClean="0"/>
              <a:t>                    </a:t>
            </a:r>
            <a:r>
              <a:rPr lang="en-US" dirty="0">
                <a:solidFill>
                  <a:srgbClr val="FF0000"/>
                </a:solidFill>
              </a:rPr>
              <a:t>Lens</a:t>
            </a:r>
          </a:p>
          <a:p>
            <a:r>
              <a:rPr lang="en-US" dirty="0"/>
              <a:t>Transparent, flexible tissue located behind the iris and pupil</a:t>
            </a:r>
          </a:p>
          <a:p>
            <a:r>
              <a:rPr lang="en-US" dirty="0"/>
              <a:t>2nd part of eye after cornea that helps to focus light and images on retina</a:t>
            </a:r>
          </a:p>
          <a:p>
            <a:r>
              <a:rPr lang="en-US" dirty="0" err="1"/>
              <a:t>Cililary</a:t>
            </a:r>
            <a:r>
              <a:rPr lang="en-US" dirty="0"/>
              <a:t> muscles are attached to the lens &amp; contract or release to change the lens shape and curvature</a:t>
            </a:r>
          </a:p>
          <a:p>
            <a:endParaRPr lang="en-US" dirty="0"/>
          </a:p>
        </p:txBody>
      </p:sp>
    </p:spTree>
    <p:extLst>
      <p:ext uri="{BB962C8B-B14F-4D97-AF65-F5344CB8AC3E}">
        <p14:creationId xmlns:p14="http://schemas.microsoft.com/office/powerpoint/2010/main" val="31538072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Extraocular</a:t>
            </a:r>
            <a:r>
              <a:rPr lang="en-US" dirty="0"/>
              <a:t> muscles </a:t>
            </a:r>
          </a:p>
        </p:txBody>
      </p:sp>
      <p:sp>
        <p:nvSpPr>
          <p:cNvPr id="3" name="Content Placeholder 2"/>
          <p:cNvSpPr>
            <a:spLocks noGrp="1"/>
          </p:cNvSpPr>
          <p:nvPr>
            <p:ph idx="1"/>
          </p:nvPr>
        </p:nvSpPr>
        <p:spPr/>
        <p:txBody>
          <a:bodyPr>
            <a:normAutofit fontScale="85000" lnSpcReduction="10000"/>
          </a:bodyPr>
          <a:lstStyle/>
          <a:p>
            <a:pPr>
              <a:buFont typeface="Wingdings" pitchFamily="2" charset="2"/>
              <a:buChar char="Ø"/>
            </a:pPr>
            <a:r>
              <a:rPr lang="en-US" dirty="0" smtClean="0"/>
              <a:t>The </a:t>
            </a:r>
            <a:r>
              <a:rPr lang="en-US" dirty="0"/>
              <a:t>superior and inferior rectus</a:t>
            </a:r>
          </a:p>
          <a:p>
            <a:r>
              <a:rPr lang="en-US" dirty="0"/>
              <a:t>Contract reciprocally</a:t>
            </a:r>
          </a:p>
          <a:p>
            <a:r>
              <a:rPr lang="en-US" dirty="0" smtClean="0"/>
              <a:t>Controls </a:t>
            </a:r>
            <a:r>
              <a:rPr lang="en-US" dirty="0"/>
              <a:t>downward and upward movement of the eye, respectively</a:t>
            </a:r>
          </a:p>
          <a:p>
            <a:pPr>
              <a:buFont typeface="Wingdings" pitchFamily="2" charset="2"/>
              <a:buChar char="Ø"/>
            </a:pPr>
            <a:r>
              <a:rPr lang="en-US" dirty="0"/>
              <a:t>The median and lateral rectus </a:t>
            </a:r>
          </a:p>
          <a:p>
            <a:r>
              <a:rPr lang="en-US" dirty="0"/>
              <a:t>Contract reciprocally</a:t>
            </a:r>
          </a:p>
          <a:p>
            <a:r>
              <a:rPr lang="en-US" dirty="0" smtClean="0"/>
              <a:t>Control </a:t>
            </a:r>
            <a:r>
              <a:rPr lang="en-US" dirty="0"/>
              <a:t>side to side movement of the eye respectively</a:t>
            </a:r>
          </a:p>
          <a:p>
            <a:pPr>
              <a:buFont typeface="Wingdings" pitchFamily="2" charset="2"/>
              <a:buChar char="Ø"/>
            </a:pPr>
            <a:r>
              <a:rPr lang="en-US" dirty="0"/>
              <a:t>The superior and inferior oblique muscle</a:t>
            </a:r>
          </a:p>
          <a:p>
            <a:r>
              <a:rPr lang="en-US" dirty="0" smtClean="0"/>
              <a:t>Which </a:t>
            </a:r>
            <a:r>
              <a:rPr lang="en-US" dirty="0"/>
              <a:t>control rotation of the eye ball</a:t>
            </a:r>
          </a:p>
          <a:p>
            <a:r>
              <a:rPr lang="en-US" dirty="0"/>
              <a:t>Keeps  visual field in up right position</a:t>
            </a:r>
          </a:p>
          <a:p>
            <a:endParaRPr lang="en-US" dirty="0"/>
          </a:p>
        </p:txBody>
      </p:sp>
    </p:spTree>
    <p:extLst>
      <p:ext uri="{BB962C8B-B14F-4D97-AF65-F5344CB8AC3E}">
        <p14:creationId xmlns:p14="http://schemas.microsoft.com/office/powerpoint/2010/main" val="11130208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pPr marL="0" indent="0" algn="ctr">
              <a:buNone/>
            </a:pPr>
            <a:r>
              <a:rPr lang="en-US" dirty="0"/>
              <a:t>Motor innervations</a:t>
            </a:r>
          </a:p>
          <a:p>
            <a:pPr marL="0" indent="0">
              <a:buNone/>
            </a:pPr>
            <a:r>
              <a:rPr lang="en-US" dirty="0" err="1">
                <a:solidFill>
                  <a:srgbClr val="FF0000"/>
                </a:solidFill>
              </a:rPr>
              <a:t>Occulomotor</a:t>
            </a:r>
            <a:r>
              <a:rPr lang="en-US" dirty="0">
                <a:solidFill>
                  <a:srgbClr val="FF0000"/>
                </a:solidFill>
              </a:rPr>
              <a:t> nerve (CN III)</a:t>
            </a:r>
          </a:p>
          <a:p>
            <a:r>
              <a:rPr lang="en-US" dirty="0"/>
              <a:t>Medial, superior, inferior rectus an inferior oblique muscles.</a:t>
            </a:r>
          </a:p>
          <a:p>
            <a:pPr marL="0" indent="0">
              <a:buNone/>
            </a:pPr>
            <a:r>
              <a:rPr lang="en-US" dirty="0">
                <a:solidFill>
                  <a:srgbClr val="FF0000"/>
                </a:solidFill>
              </a:rPr>
              <a:t>Trochlear nerve (CN IV) </a:t>
            </a:r>
          </a:p>
          <a:p>
            <a:r>
              <a:rPr lang="en-US" dirty="0"/>
              <a:t>Superior oblique muscle</a:t>
            </a:r>
          </a:p>
          <a:p>
            <a:pPr marL="0" indent="0">
              <a:buNone/>
            </a:pPr>
            <a:r>
              <a:rPr lang="en-US" dirty="0"/>
              <a:t> </a:t>
            </a:r>
            <a:r>
              <a:rPr lang="en-US" dirty="0" err="1">
                <a:solidFill>
                  <a:srgbClr val="FF0000"/>
                </a:solidFill>
              </a:rPr>
              <a:t>Abducens</a:t>
            </a:r>
            <a:r>
              <a:rPr lang="en-US" dirty="0">
                <a:solidFill>
                  <a:srgbClr val="FF0000"/>
                </a:solidFill>
              </a:rPr>
              <a:t> nerve (CN VI)</a:t>
            </a:r>
          </a:p>
          <a:p>
            <a:r>
              <a:rPr lang="en-US" dirty="0"/>
              <a:t>Lateral rectus muscle</a:t>
            </a:r>
          </a:p>
          <a:p>
            <a:pPr marL="0" indent="0">
              <a:buNone/>
            </a:pPr>
            <a:r>
              <a:rPr lang="en-US" dirty="0" err="1">
                <a:solidFill>
                  <a:srgbClr val="FF0000"/>
                </a:solidFill>
              </a:rPr>
              <a:t>Zygomatic</a:t>
            </a:r>
            <a:r>
              <a:rPr lang="en-US" dirty="0">
                <a:solidFill>
                  <a:srgbClr val="FF0000"/>
                </a:solidFill>
              </a:rPr>
              <a:t> branches of facial nerve </a:t>
            </a:r>
          </a:p>
          <a:p>
            <a:r>
              <a:rPr lang="en-US" dirty="0"/>
              <a:t>Orbicularis oculi muscle</a:t>
            </a:r>
          </a:p>
          <a:p>
            <a:endParaRPr lang="en-US" dirty="0"/>
          </a:p>
        </p:txBody>
      </p:sp>
    </p:spTree>
    <p:extLst>
      <p:ext uri="{BB962C8B-B14F-4D97-AF65-F5344CB8AC3E}">
        <p14:creationId xmlns:p14="http://schemas.microsoft.com/office/powerpoint/2010/main" val="16811574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                      Sensory </a:t>
            </a:r>
            <a:r>
              <a:rPr lang="en-US" dirty="0"/>
              <a:t>innervations</a:t>
            </a:r>
          </a:p>
          <a:p>
            <a:r>
              <a:rPr lang="en-US" dirty="0"/>
              <a:t>by the trigeminal nerve which has 3 branches</a:t>
            </a:r>
          </a:p>
          <a:p>
            <a:pPr marL="0" indent="0">
              <a:buNone/>
            </a:pPr>
            <a:r>
              <a:rPr lang="en-US" dirty="0">
                <a:solidFill>
                  <a:srgbClr val="FF0000"/>
                </a:solidFill>
              </a:rPr>
              <a:t>Ophthalmic - give innervations to globe</a:t>
            </a:r>
          </a:p>
          <a:p>
            <a:r>
              <a:rPr lang="en-US" dirty="0"/>
              <a:t>Frontal</a:t>
            </a:r>
          </a:p>
          <a:p>
            <a:r>
              <a:rPr lang="en-US" dirty="0"/>
              <a:t>Lacrimal</a:t>
            </a:r>
          </a:p>
          <a:p>
            <a:r>
              <a:rPr lang="en-US" dirty="0" err="1"/>
              <a:t>Nasociliary</a:t>
            </a:r>
            <a:endParaRPr lang="en-US" dirty="0"/>
          </a:p>
          <a:p>
            <a:pPr marL="0" indent="0">
              <a:buNone/>
            </a:pPr>
            <a:r>
              <a:rPr lang="en-US" dirty="0">
                <a:solidFill>
                  <a:srgbClr val="FF0000"/>
                </a:solidFill>
              </a:rPr>
              <a:t>Maxillary</a:t>
            </a:r>
            <a:r>
              <a:rPr lang="en-US" dirty="0"/>
              <a:t> -  give innervations to orbit</a:t>
            </a:r>
          </a:p>
          <a:p>
            <a:pPr marL="0" indent="0">
              <a:buNone/>
            </a:pPr>
            <a:r>
              <a:rPr lang="en-US" dirty="0">
                <a:solidFill>
                  <a:srgbClr val="FF0000"/>
                </a:solidFill>
              </a:rPr>
              <a:t>Mandibular</a:t>
            </a:r>
            <a:r>
              <a:rPr lang="en-US" dirty="0"/>
              <a:t> –do not give innervations to the eye</a:t>
            </a:r>
          </a:p>
          <a:p>
            <a:endParaRPr lang="en-US" dirty="0"/>
          </a:p>
        </p:txBody>
      </p:sp>
    </p:spTree>
    <p:extLst>
      <p:ext uri="{BB962C8B-B14F-4D97-AF65-F5344CB8AC3E}">
        <p14:creationId xmlns:p14="http://schemas.microsoft.com/office/powerpoint/2010/main" val="20301444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solidFill>
                  <a:srgbClr val="FF0000"/>
                </a:solidFill>
              </a:rPr>
              <a:t>Blood supply</a:t>
            </a:r>
          </a:p>
          <a:p>
            <a:r>
              <a:rPr lang="en-US" dirty="0" smtClean="0"/>
              <a:t>Branch </a:t>
            </a:r>
            <a:r>
              <a:rPr lang="en-US" dirty="0"/>
              <a:t>of external and internal carotid arteries</a:t>
            </a:r>
          </a:p>
          <a:p>
            <a:pPr>
              <a:buFont typeface="Wingdings" pitchFamily="2" charset="2"/>
              <a:buChar char="Ø"/>
            </a:pPr>
            <a:r>
              <a:rPr lang="en-US" dirty="0"/>
              <a:t> Venous drainage → </a:t>
            </a:r>
          </a:p>
          <a:p>
            <a:r>
              <a:rPr lang="en-US" dirty="0"/>
              <a:t>Via superior and inferior ophthalmic veins</a:t>
            </a:r>
          </a:p>
          <a:p>
            <a:r>
              <a:rPr lang="en-US" dirty="0"/>
              <a:t>Through central retinal veins</a:t>
            </a:r>
          </a:p>
          <a:p>
            <a:endParaRPr lang="en-US" dirty="0"/>
          </a:p>
          <a:p>
            <a:endParaRPr lang="en-US" dirty="0"/>
          </a:p>
        </p:txBody>
      </p:sp>
    </p:spTree>
    <p:extLst>
      <p:ext uri="{BB962C8B-B14F-4D97-AF65-F5344CB8AC3E}">
        <p14:creationId xmlns:p14="http://schemas.microsoft.com/office/powerpoint/2010/main" val="30419465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Preoperative Considerations</a:t>
            </a:r>
            <a:br>
              <a:rPr lang="en-US" dirty="0"/>
            </a:br>
            <a:endParaRPr lang="en-US" dirty="0"/>
          </a:p>
        </p:txBody>
      </p:sp>
      <p:sp>
        <p:nvSpPr>
          <p:cNvPr id="3" name="Content Placeholder 2"/>
          <p:cNvSpPr>
            <a:spLocks noGrp="1"/>
          </p:cNvSpPr>
          <p:nvPr>
            <p:ph idx="1"/>
          </p:nvPr>
        </p:nvSpPr>
        <p:spPr/>
        <p:txBody>
          <a:bodyPr>
            <a:normAutofit fontScale="92500"/>
          </a:bodyPr>
          <a:lstStyle/>
          <a:p>
            <a:pPr lvl="0">
              <a:buClr>
                <a:srgbClr val="93A299"/>
              </a:buClr>
            </a:pPr>
            <a:r>
              <a:rPr lang="en-US" sz="2200" dirty="0">
                <a:solidFill>
                  <a:srgbClr val="292934"/>
                </a:solidFill>
              </a:rPr>
              <a:t>If paralytics are deemed safe for intubation, consider using </a:t>
            </a:r>
            <a:r>
              <a:rPr lang="en-US" sz="2200" dirty="0" err="1">
                <a:solidFill>
                  <a:srgbClr val="292934"/>
                </a:solidFill>
              </a:rPr>
              <a:t>SCh</a:t>
            </a:r>
            <a:r>
              <a:rPr lang="en-US" sz="2200" dirty="0">
                <a:solidFill>
                  <a:srgbClr val="292934"/>
                </a:solidFill>
              </a:rPr>
              <a:t> for two reasons – </a:t>
            </a:r>
            <a:endParaRPr lang="en-US" sz="2200" dirty="0" smtClean="0">
              <a:solidFill>
                <a:srgbClr val="292934"/>
              </a:solidFill>
            </a:endParaRPr>
          </a:p>
          <a:p>
            <a:pPr lvl="0">
              <a:buClr>
                <a:srgbClr val="93A299"/>
              </a:buClr>
            </a:pPr>
            <a:r>
              <a:rPr lang="en-US" sz="2200" dirty="0" smtClean="0">
                <a:solidFill>
                  <a:srgbClr val="292934"/>
                </a:solidFill>
              </a:rPr>
              <a:t>first</a:t>
            </a:r>
            <a:r>
              <a:rPr lang="en-US" sz="2200" dirty="0">
                <a:solidFill>
                  <a:srgbClr val="292934"/>
                </a:solidFill>
              </a:rPr>
              <a:t>, many of these patients </a:t>
            </a:r>
            <a:r>
              <a:rPr lang="en-US" sz="2200" b="1" dirty="0">
                <a:solidFill>
                  <a:srgbClr val="292934"/>
                </a:solidFill>
              </a:rPr>
              <a:t>will have a relatively difficult </a:t>
            </a:r>
            <a:r>
              <a:rPr lang="en-US" sz="2200" b="1" dirty="0" smtClean="0">
                <a:solidFill>
                  <a:srgbClr val="292934"/>
                </a:solidFill>
              </a:rPr>
              <a:t>airway</a:t>
            </a:r>
            <a:endParaRPr lang="en-US" sz="2200" dirty="0">
              <a:solidFill>
                <a:srgbClr val="292934"/>
              </a:solidFill>
            </a:endParaRPr>
          </a:p>
          <a:p>
            <a:pPr lvl="0">
              <a:buClr>
                <a:srgbClr val="93A299"/>
              </a:buClr>
            </a:pPr>
            <a:r>
              <a:rPr lang="en-US" sz="2200" dirty="0" smtClean="0">
                <a:solidFill>
                  <a:srgbClr val="292934"/>
                </a:solidFill>
              </a:rPr>
              <a:t>ENT </a:t>
            </a:r>
            <a:r>
              <a:rPr lang="en-US" sz="2200" dirty="0">
                <a:solidFill>
                  <a:srgbClr val="292934"/>
                </a:solidFill>
              </a:rPr>
              <a:t>surgeons often </a:t>
            </a:r>
            <a:r>
              <a:rPr lang="en-US" sz="2200" dirty="0">
                <a:solidFill>
                  <a:srgbClr val="FF0000"/>
                </a:solidFill>
              </a:rPr>
              <a:t>stimulate nerves </a:t>
            </a:r>
            <a:r>
              <a:rPr lang="en-US" sz="2200" dirty="0" err="1">
                <a:solidFill>
                  <a:srgbClr val="FF0000"/>
                </a:solidFill>
              </a:rPr>
              <a:t>intraoperatively</a:t>
            </a:r>
            <a:r>
              <a:rPr lang="en-US" sz="2200" dirty="0">
                <a:solidFill>
                  <a:srgbClr val="FF0000"/>
                </a:solidFill>
              </a:rPr>
              <a:t>, and require kinesis</a:t>
            </a:r>
            <a:r>
              <a:rPr lang="en-US" sz="2200" dirty="0">
                <a:solidFill>
                  <a:srgbClr val="292934"/>
                </a:solidFill>
              </a:rPr>
              <a:t> to properly identify them</a:t>
            </a:r>
            <a:r>
              <a:rPr lang="en-US" sz="2200" dirty="0" smtClean="0">
                <a:solidFill>
                  <a:srgbClr val="292934"/>
                </a:solidFill>
              </a:rPr>
              <a:t>.</a:t>
            </a:r>
            <a:endParaRPr lang="en-US" dirty="0"/>
          </a:p>
          <a:p>
            <a:r>
              <a:rPr lang="en-US" dirty="0" smtClean="0"/>
              <a:t>Of </a:t>
            </a:r>
            <a:r>
              <a:rPr lang="en-US" dirty="0"/>
              <a:t>all patient groups, ENT patients have the highest likelihood of having a difficult airway. </a:t>
            </a:r>
            <a:endParaRPr lang="en-US" dirty="0" smtClean="0"/>
          </a:p>
          <a:p>
            <a:r>
              <a:rPr lang="en-US" dirty="0" smtClean="0"/>
              <a:t>IV </a:t>
            </a:r>
            <a:r>
              <a:rPr lang="en-US" dirty="0"/>
              <a:t>induction should be avoided if the airway is suspicious – the cooperative patient may be amenable to an awake intubation, whereas the uncooperative patient may require an inhalational induction</a:t>
            </a:r>
            <a:r>
              <a:rPr lang="en-US" dirty="0" smtClean="0"/>
              <a:t>.</a:t>
            </a:r>
          </a:p>
          <a:p>
            <a:r>
              <a:rPr lang="en-US" dirty="0" smtClean="0"/>
              <a:t> </a:t>
            </a:r>
            <a:r>
              <a:rPr lang="en-US" dirty="0"/>
              <a:t>Tracheostomy equipment should be immediately available</a:t>
            </a:r>
            <a:r>
              <a:rPr lang="en-US" dirty="0" smtClean="0"/>
              <a:t>.</a:t>
            </a:r>
            <a:endParaRPr lang="en-US" dirty="0"/>
          </a:p>
        </p:txBody>
      </p:sp>
    </p:spTree>
    <p:extLst>
      <p:ext uri="{BB962C8B-B14F-4D97-AF65-F5344CB8AC3E}">
        <p14:creationId xmlns:p14="http://schemas.microsoft.com/office/powerpoint/2010/main" val="35851075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Fluid system of the eye</a:t>
            </a:r>
          </a:p>
        </p:txBody>
      </p:sp>
      <p:sp>
        <p:nvSpPr>
          <p:cNvPr id="3" name="Content Placeholder 2"/>
          <p:cNvSpPr>
            <a:spLocks noGrp="1"/>
          </p:cNvSpPr>
          <p:nvPr>
            <p:ph idx="1"/>
          </p:nvPr>
        </p:nvSpPr>
        <p:spPr/>
        <p:txBody>
          <a:bodyPr>
            <a:normAutofit fontScale="92500" lnSpcReduction="10000"/>
          </a:bodyPr>
          <a:lstStyle/>
          <a:p>
            <a:pPr>
              <a:buFont typeface="Courier New" pitchFamily="49" charset="0"/>
              <a:buChar char="o"/>
            </a:pPr>
            <a:r>
              <a:rPr lang="en-US" dirty="0"/>
              <a:t>Maintains sufficient pressure in the eye ball to keep it remain distended</a:t>
            </a:r>
          </a:p>
          <a:p>
            <a:pPr>
              <a:buFont typeface="Courier New" pitchFamily="49" charset="0"/>
              <a:buChar char="o"/>
            </a:pPr>
            <a:r>
              <a:rPr lang="en-US" dirty="0"/>
              <a:t> 2 major types of fluids in the eye:  VH &amp; AH</a:t>
            </a:r>
          </a:p>
          <a:p>
            <a:pPr marL="0" indent="0">
              <a:buNone/>
            </a:pPr>
            <a:r>
              <a:rPr lang="en-US" dirty="0">
                <a:solidFill>
                  <a:srgbClr val="FF0000"/>
                </a:solidFill>
              </a:rPr>
              <a:t>Vitreous humor</a:t>
            </a:r>
          </a:p>
          <a:p>
            <a:r>
              <a:rPr lang="en-US" dirty="0" smtClean="0"/>
              <a:t>clear </a:t>
            </a:r>
            <a:r>
              <a:rPr lang="en-US" dirty="0"/>
              <a:t>gelatinous substance which fills the vitreous cavity</a:t>
            </a:r>
          </a:p>
          <a:p>
            <a:r>
              <a:rPr lang="en-US" dirty="0" smtClean="0"/>
              <a:t>helps </a:t>
            </a:r>
            <a:r>
              <a:rPr lang="en-US" dirty="0"/>
              <a:t>the eye hold its shape and occupies the posterior compartment of the eye  </a:t>
            </a:r>
          </a:p>
          <a:p>
            <a:r>
              <a:rPr lang="en-US" dirty="0"/>
              <a:t>It does not undergo regular formation drainage</a:t>
            </a:r>
          </a:p>
          <a:p>
            <a:endParaRPr lang="en-US" dirty="0"/>
          </a:p>
        </p:txBody>
      </p:sp>
    </p:spTree>
    <p:extLst>
      <p:ext uri="{BB962C8B-B14F-4D97-AF65-F5344CB8AC3E}">
        <p14:creationId xmlns:p14="http://schemas.microsoft.com/office/powerpoint/2010/main" val="13714358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pPr marL="0" indent="0">
              <a:buNone/>
            </a:pPr>
            <a:r>
              <a:rPr lang="en-US" dirty="0">
                <a:solidFill>
                  <a:srgbClr val="FF0000"/>
                </a:solidFill>
              </a:rPr>
              <a:t>Aqueous humor</a:t>
            </a:r>
          </a:p>
          <a:p>
            <a:r>
              <a:rPr lang="en-US" dirty="0"/>
              <a:t>Transparent watery  fluid similar to plasma, but low protein concentration</a:t>
            </a:r>
          </a:p>
          <a:p>
            <a:r>
              <a:rPr lang="en-US" dirty="0"/>
              <a:t>Is secreted from the </a:t>
            </a:r>
            <a:r>
              <a:rPr lang="en-US" dirty="0" err="1"/>
              <a:t>cilliary</a:t>
            </a:r>
            <a:r>
              <a:rPr lang="en-US" dirty="0"/>
              <a:t> epithelium</a:t>
            </a:r>
          </a:p>
          <a:p>
            <a:r>
              <a:rPr lang="en-US" dirty="0"/>
              <a:t>It fills both the anterior and the posterior chambers of the eye</a:t>
            </a:r>
          </a:p>
          <a:p>
            <a:r>
              <a:rPr lang="en-US" dirty="0"/>
              <a:t>Its volume is about 250 </a:t>
            </a:r>
            <a:r>
              <a:rPr lang="en-US" dirty="0" err="1"/>
              <a:t>μL</a:t>
            </a:r>
            <a:r>
              <a:rPr lang="en-US" dirty="0"/>
              <a:t> and is produced at a rate of 2.5μL/min(undergo regular formation and drainage)</a:t>
            </a:r>
          </a:p>
          <a:p>
            <a:r>
              <a:rPr lang="en-US" dirty="0"/>
              <a:t>Maintains IOP and inflates the globe of the eye </a:t>
            </a:r>
          </a:p>
          <a:p>
            <a:r>
              <a:rPr lang="en-US" dirty="0"/>
              <a:t>Provide nutrition to avascular ocular tissue</a:t>
            </a:r>
          </a:p>
          <a:p>
            <a:endParaRPr lang="en-US" dirty="0"/>
          </a:p>
        </p:txBody>
      </p:sp>
    </p:spTree>
    <p:extLst>
      <p:ext uri="{BB962C8B-B14F-4D97-AF65-F5344CB8AC3E}">
        <p14:creationId xmlns:p14="http://schemas.microsoft.com/office/powerpoint/2010/main" val="13812265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Formation and Drainage of Aqueous Humor(AH)</a:t>
            </a:r>
          </a:p>
        </p:txBody>
      </p:sp>
      <p:sp>
        <p:nvSpPr>
          <p:cNvPr id="3" name="Content Placeholder 2"/>
          <p:cNvSpPr>
            <a:spLocks noGrp="1"/>
          </p:cNvSpPr>
          <p:nvPr>
            <p:ph idx="1"/>
          </p:nvPr>
        </p:nvSpPr>
        <p:spPr/>
        <p:txBody>
          <a:bodyPr>
            <a:normAutofit/>
          </a:bodyPr>
          <a:lstStyle/>
          <a:p>
            <a:pPr marL="0" indent="0">
              <a:buNone/>
            </a:pPr>
            <a:r>
              <a:rPr lang="en-US" dirty="0">
                <a:solidFill>
                  <a:srgbClr val="FF0000"/>
                </a:solidFill>
              </a:rPr>
              <a:t>Active formation</a:t>
            </a:r>
          </a:p>
          <a:p>
            <a:r>
              <a:rPr lang="en-US" dirty="0"/>
              <a:t>2/3  is formed in the posterior chamber by the </a:t>
            </a:r>
            <a:r>
              <a:rPr lang="en-US" dirty="0" err="1"/>
              <a:t>ciliary</a:t>
            </a:r>
            <a:r>
              <a:rPr lang="en-US" dirty="0"/>
              <a:t> body </a:t>
            </a:r>
            <a:r>
              <a:rPr lang="en-US" dirty="0" smtClean="0"/>
              <a:t>involving </a:t>
            </a:r>
            <a:r>
              <a:rPr lang="en-US" dirty="0"/>
              <a:t>both the carbonic anhydrase and the cytochrome oxidase systems</a:t>
            </a:r>
          </a:p>
          <a:p>
            <a:pPr marL="0" indent="0">
              <a:buNone/>
            </a:pPr>
            <a:r>
              <a:rPr lang="en-US" dirty="0" smtClean="0">
                <a:solidFill>
                  <a:srgbClr val="FF0000"/>
                </a:solidFill>
              </a:rPr>
              <a:t>Passive </a:t>
            </a:r>
            <a:r>
              <a:rPr lang="en-US" dirty="0">
                <a:solidFill>
                  <a:srgbClr val="FF0000"/>
                </a:solidFill>
              </a:rPr>
              <a:t>filtration</a:t>
            </a:r>
          </a:p>
          <a:p>
            <a:r>
              <a:rPr lang="en-US" dirty="0"/>
              <a:t>1/3 is formed by passive filtration of  AH from the vessels on the anterior surface of the iris</a:t>
            </a:r>
          </a:p>
          <a:p>
            <a:endParaRPr lang="en-US" dirty="0"/>
          </a:p>
          <a:p>
            <a:endParaRPr lang="en-US" dirty="0"/>
          </a:p>
        </p:txBody>
      </p:sp>
    </p:spTree>
    <p:extLst>
      <p:ext uri="{BB962C8B-B14F-4D97-AF65-F5344CB8AC3E}">
        <p14:creationId xmlns:p14="http://schemas.microsoft.com/office/powerpoint/2010/main" val="38620736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a:t>At the </a:t>
            </a:r>
            <a:r>
              <a:rPr lang="en-US" dirty="0" err="1"/>
              <a:t>ciliary</a:t>
            </a:r>
            <a:r>
              <a:rPr lang="en-US" dirty="0"/>
              <a:t> epithelium</a:t>
            </a:r>
          </a:p>
          <a:p>
            <a:pPr algn="just">
              <a:buFont typeface="Wingdings" pitchFamily="2" charset="2"/>
              <a:buChar char="ü"/>
            </a:pPr>
            <a:r>
              <a:rPr lang="en-US" dirty="0"/>
              <a:t>sodium is actively transported into the in the posterior chamber</a:t>
            </a:r>
          </a:p>
          <a:p>
            <a:pPr algn="just">
              <a:buFont typeface="Wingdings" pitchFamily="2" charset="2"/>
              <a:buChar char="ü"/>
            </a:pPr>
            <a:r>
              <a:rPr lang="en-US" dirty="0"/>
              <a:t>HCO3- and </a:t>
            </a:r>
            <a:r>
              <a:rPr lang="en-US" dirty="0" err="1"/>
              <a:t>Cl</a:t>
            </a:r>
            <a:r>
              <a:rPr lang="en-US" dirty="0"/>
              <a:t>- passively follow the Na+</a:t>
            </a:r>
          </a:p>
          <a:p>
            <a:r>
              <a:rPr lang="en-US" dirty="0"/>
              <a:t>AH flows from the posterior chamber through the pupillary aperture and into the anterior chamber, where it mixes with the aqueous formed by the iris</a:t>
            </a:r>
          </a:p>
          <a:p>
            <a:pPr>
              <a:buFont typeface="Wingdings" pitchFamily="2" charset="2"/>
              <a:buChar char="ü"/>
            </a:pPr>
            <a:r>
              <a:rPr lang="en-US" dirty="0"/>
              <a:t>Bathes the avascular lens and the corneal endothelium</a:t>
            </a:r>
          </a:p>
          <a:p>
            <a:endParaRPr lang="en-US" dirty="0"/>
          </a:p>
          <a:p>
            <a:endParaRPr lang="en-US" dirty="0"/>
          </a:p>
        </p:txBody>
      </p:sp>
    </p:spTree>
    <p:extLst>
      <p:ext uri="{BB962C8B-B14F-4D97-AF65-F5344CB8AC3E}">
        <p14:creationId xmlns:p14="http://schemas.microsoft.com/office/powerpoint/2010/main" val="27014045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Then the AH flows into the peripheral segment of the anterior chamber and exits the eye through the trabecular network, </a:t>
            </a:r>
            <a:r>
              <a:rPr lang="en-US" dirty="0" err="1"/>
              <a:t>Schlemm</a:t>
            </a:r>
            <a:r>
              <a:rPr lang="en-US" dirty="0"/>
              <a:t> canal, and </a:t>
            </a:r>
            <a:r>
              <a:rPr lang="en-US" dirty="0" err="1" smtClean="0"/>
              <a:t>episcleral</a:t>
            </a:r>
            <a:r>
              <a:rPr lang="en-US" dirty="0" smtClean="0"/>
              <a:t> </a:t>
            </a:r>
            <a:r>
              <a:rPr lang="en-US" dirty="0"/>
              <a:t>venous system</a:t>
            </a:r>
          </a:p>
          <a:p>
            <a:endParaRPr lang="en-US" dirty="0"/>
          </a:p>
          <a:p>
            <a:r>
              <a:rPr lang="en-US" dirty="0"/>
              <a:t>A network of connecting venous channels eventually leads to the superior vena cava and the right atrium</a:t>
            </a:r>
          </a:p>
          <a:p>
            <a:endParaRPr lang="en-US" dirty="0"/>
          </a:p>
        </p:txBody>
      </p:sp>
    </p:spTree>
    <p:extLst>
      <p:ext uri="{BB962C8B-B14F-4D97-AF65-F5344CB8AC3E}">
        <p14:creationId xmlns:p14="http://schemas.microsoft.com/office/powerpoint/2010/main" val="35739934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IOP physiology and pharmacology</a:t>
            </a:r>
          </a:p>
        </p:txBody>
      </p:sp>
      <p:sp>
        <p:nvSpPr>
          <p:cNvPr id="3" name="Content Placeholder 2"/>
          <p:cNvSpPr>
            <a:spLocks noGrp="1"/>
          </p:cNvSpPr>
          <p:nvPr>
            <p:ph idx="1"/>
          </p:nvPr>
        </p:nvSpPr>
        <p:spPr/>
        <p:txBody>
          <a:bodyPr/>
          <a:lstStyle/>
          <a:p>
            <a:r>
              <a:rPr lang="en-US" dirty="0"/>
              <a:t>IOP is the fluid pressure inside the eye </a:t>
            </a:r>
          </a:p>
          <a:p>
            <a:r>
              <a:rPr lang="en-US" dirty="0"/>
              <a:t>Helps to maintain the shape of the eye  </a:t>
            </a:r>
          </a:p>
          <a:p>
            <a:r>
              <a:rPr lang="en-US" dirty="0"/>
              <a:t>Mainly determined by the production and re     absorption  of AH</a:t>
            </a:r>
          </a:p>
          <a:p>
            <a:r>
              <a:rPr lang="en-US" dirty="0"/>
              <a:t>Normal  10 - 21.7 mm Hg  </a:t>
            </a:r>
          </a:p>
          <a:p>
            <a:r>
              <a:rPr lang="en-US" dirty="0"/>
              <a:t>Considered abnormal &gt; 22 mmHg</a:t>
            </a:r>
          </a:p>
          <a:p>
            <a:r>
              <a:rPr lang="en-US" dirty="0"/>
              <a:t>IOP is measured with a tonometer</a:t>
            </a:r>
          </a:p>
          <a:p>
            <a:endParaRPr lang="en-US" dirty="0"/>
          </a:p>
          <a:p>
            <a:endParaRPr lang="en-US" dirty="0"/>
          </a:p>
        </p:txBody>
      </p:sp>
    </p:spTree>
    <p:extLst>
      <p:ext uri="{BB962C8B-B14F-4D97-AF65-F5344CB8AC3E}">
        <p14:creationId xmlns:p14="http://schemas.microsoft.com/office/powerpoint/2010/main" val="2212362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Factors that ↑ IOP</a:t>
            </a:r>
          </a:p>
        </p:txBody>
      </p:sp>
      <p:sp>
        <p:nvSpPr>
          <p:cNvPr id="3" name="Content Placeholder 2"/>
          <p:cNvSpPr>
            <a:spLocks noGrp="1"/>
          </p:cNvSpPr>
          <p:nvPr>
            <p:ph idx="1"/>
          </p:nvPr>
        </p:nvSpPr>
        <p:spPr/>
        <p:txBody>
          <a:bodyPr>
            <a:normAutofit fontScale="92500" lnSpcReduction="10000"/>
          </a:bodyPr>
          <a:lstStyle/>
          <a:p>
            <a:r>
              <a:rPr lang="en-US" dirty="0"/>
              <a:t>External pressure </a:t>
            </a:r>
          </a:p>
          <a:p>
            <a:r>
              <a:rPr lang="en-US" dirty="0"/>
              <a:t>Narrowing of Fontana diameter </a:t>
            </a:r>
          </a:p>
          <a:p>
            <a:r>
              <a:rPr lang="en-US" dirty="0"/>
              <a:t>Diurnal variation</a:t>
            </a:r>
          </a:p>
          <a:p>
            <a:r>
              <a:rPr lang="en-US" dirty="0"/>
              <a:t>Changes in IO contents that are semisolid</a:t>
            </a:r>
          </a:p>
          <a:p>
            <a:r>
              <a:rPr lang="en-US" dirty="0"/>
              <a:t>Positioning: </a:t>
            </a:r>
            <a:r>
              <a:rPr lang="en-US" dirty="0" err="1"/>
              <a:t>trendelenburg</a:t>
            </a:r>
            <a:r>
              <a:rPr lang="en-US" dirty="0"/>
              <a:t> position which causes venous congestion</a:t>
            </a:r>
          </a:p>
          <a:p>
            <a:r>
              <a:rPr lang="en-US" dirty="0"/>
              <a:t>Elevated in  ABP  </a:t>
            </a:r>
          </a:p>
          <a:p>
            <a:r>
              <a:rPr lang="en-US" dirty="0"/>
              <a:t>Elevated PaCO2(</a:t>
            </a:r>
            <a:r>
              <a:rPr lang="en-US" dirty="0" err="1"/>
              <a:t>hypercarbia</a:t>
            </a:r>
            <a:r>
              <a:rPr lang="en-US" dirty="0"/>
              <a:t>)</a:t>
            </a:r>
          </a:p>
          <a:p>
            <a:r>
              <a:rPr lang="en-US" dirty="0"/>
              <a:t>Laryngoscopy and intubation  </a:t>
            </a:r>
          </a:p>
          <a:p>
            <a:endParaRPr lang="en-US" dirty="0"/>
          </a:p>
          <a:p>
            <a:endParaRPr lang="en-US" dirty="0"/>
          </a:p>
        </p:txBody>
      </p:sp>
    </p:spTree>
    <p:extLst>
      <p:ext uri="{BB962C8B-B14F-4D97-AF65-F5344CB8AC3E}">
        <p14:creationId xmlns:p14="http://schemas.microsoft.com/office/powerpoint/2010/main" val="39874812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n-US" dirty="0"/>
              <a:t>Raised venous pressure  </a:t>
            </a:r>
          </a:p>
          <a:p>
            <a:r>
              <a:rPr lang="en-US" dirty="0"/>
              <a:t>coughing, straining, vomiting and </a:t>
            </a:r>
          </a:p>
          <a:p>
            <a:r>
              <a:rPr lang="en-US" dirty="0"/>
              <a:t>compressed neck veins </a:t>
            </a:r>
          </a:p>
          <a:p>
            <a:r>
              <a:rPr lang="en-US" dirty="0"/>
              <a:t>       ↓</a:t>
            </a:r>
            <a:r>
              <a:rPr lang="en-US" dirty="0" err="1"/>
              <a:t>ing</a:t>
            </a:r>
            <a:r>
              <a:rPr lang="en-US" dirty="0"/>
              <a:t> aqueous drainage and ↑</a:t>
            </a:r>
            <a:r>
              <a:rPr lang="en-US" dirty="0" err="1"/>
              <a:t>ing</a:t>
            </a:r>
            <a:r>
              <a:rPr lang="en-US" dirty="0"/>
              <a:t> </a:t>
            </a:r>
            <a:r>
              <a:rPr lang="en-US" dirty="0" err="1"/>
              <a:t>choroidal</a:t>
            </a:r>
            <a:r>
              <a:rPr lang="en-US" dirty="0"/>
              <a:t> BV</a:t>
            </a:r>
          </a:p>
          <a:p>
            <a:r>
              <a:rPr lang="en-US" dirty="0" err="1"/>
              <a:t>Scch</a:t>
            </a:r>
            <a:r>
              <a:rPr lang="en-US" dirty="0"/>
              <a:t> </a:t>
            </a:r>
          </a:p>
          <a:p>
            <a:r>
              <a:rPr lang="en-US" dirty="0"/>
              <a:t>↑ IOP  via prolonged contracture of the  EOMs during the fasciculation.</a:t>
            </a:r>
          </a:p>
          <a:p>
            <a:r>
              <a:rPr lang="en-US" dirty="0"/>
              <a:t>Unlike other skeletal muscle, EOMs contain cells with multiple NMJ </a:t>
            </a:r>
          </a:p>
          <a:p>
            <a:r>
              <a:rPr lang="en-US" dirty="0"/>
              <a:t>Repeated depolarization of these cells by </a:t>
            </a:r>
            <a:r>
              <a:rPr lang="en-US" dirty="0" err="1"/>
              <a:t>sux</a:t>
            </a:r>
            <a:r>
              <a:rPr lang="en-US" dirty="0"/>
              <a:t> causes the prolonged contracture</a:t>
            </a:r>
          </a:p>
          <a:p>
            <a:endParaRPr lang="en-US" dirty="0"/>
          </a:p>
          <a:p>
            <a:endParaRPr lang="en-US" dirty="0"/>
          </a:p>
        </p:txBody>
      </p:sp>
    </p:spTree>
    <p:extLst>
      <p:ext uri="{BB962C8B-B14F-4D97-AF65-F5344CB8AC3E}">
        <p14:creationId xmlns:p14="http://schemas.microsoft.com/office/powerpoint/2010/main" val="277922258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Factors that ↓IOP	</a:t>
            </a:r>
          </a:p>
        </p:txBody>
      </p:sp>
      <p:sp>
        <p:nvSpPr>
          <p:cNvPr id="3" name="Content Placeholder 2"/>
          <p:cNvSpPr>
            <a:spLocks noGrp="1"/>
          </p:cNvSpPr>
          <p:nvPr>
            <p:ph idx="1"/>
          </p:nvPr>
        </p:nvSpPr>
        <p:spPr/>
        <p:txBody>
          <a:bodyPr>
            <a:normAutofit fontScale="92500" lnSpcReduction="10000"/>
          </a:bodyPr>
          <a:lstStyle/>
          <a:p>
            <a:r>
              <a:rPr lang="en-US" dirty="0"/>
              <a:t>IV induction agents except ketamine </a:t>
            </a:r>
          </a:p>
          <a:p>
            <a:r>
              <a:rPr lang="en-US" dirty="0"/>
              <a:t>Inhalational Induction agents</a:t>
            </a:r>
          </a:p>
          <a:p>
            <a:r>
              <a:rPr lang="en-US" dirty="0"/>
              <a:t>Non-depolarizing muscle relaxants</a:t>
            </a:r>
          </a:p>
          <a:p>
            <a:r>
              <a:rPr lang="en-US" dirty="0"/>
              <a:t>Reduction in  AH volume -  e.g. acetazolamide ↓  IOP by inhibiting production of AH</a:t>
            </a:r>
          </a:p>
          <a:p>
            <a:r>
              <a:rPr lang="en-US" dirty="0"/>
              <a:t>Reduction in vitreous volume- e.g. </a:t>
            </a:r>
            <a:r>
              <a:rPr lang="en-US" dirty="0" err="1"/>
              <a:t>mannitol</a:t>
            </a:r>
            <a:r>
              <a:rPr lang="en-US" dirty="0"/>
              <a:t> which exerts its effect as an osmotic diuretics</a:t>
            </a:r>
          </a:p>
          <a:p>
            <a:r>
              <a:rPr lang="en-US" dirty="0"/>
              <a:t> Acetazolamide and  carbonic anhydrase inhibitors</a:t>
            </a:r>
          </a:p>
          <a:p>
            <a:endParaRPr lang="en-US" dirty="0"/>
          </a:p>
          <a:p>
            <a:endParaRPr lang="en-US" dirty="0"/>
          </a:p>
        </p:txBody>
      </p:sp>
    </p:spTree>
    <p:extLst>
      <p:ext uri="{BB962C8B-B14F-4D97-AF65-F5344CB8AC3E}">
        <p14:creationId xmlns:p14="http://schemas.microsoft.com/office/powerpoint/2010/main" val="13833637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 in venous pressure </a:t>
            </a:r>
          </a:p>
          <a:p>
            <a:r>
              <a:rPr lang="en-US" dirty="0"/>
              <a:t>head up tilt by at least 15 degree</a:t>
            </a:r>
          </a:p>
          <a:p>
            <a:r>
              <a:rPr lang="en-US" dirty="0"/>
              <a:t>  Mild Hypotension</a:t>
            </a:r>
          </a:p>
          <a:p>
            <a:r>
              <a:rPr lang="en-US" dirty="0"/>
              <a:t>  SBP&lt; 90mmHg   ↓ IOP, but a significant  ↓ in  BP should be avoided</a:t>
            </a:r>
          </a:p>
          <a:p>
            <a:r>
              <a:rPr lang="en-US" dirty="0"/>
              <a:t> ↓ in PaCO2(</a:t>
            </a:r>
            <a:r>
              <a:rPr lang="en-US" dirty="0" err="1"/>
              <a:t>Hypocarbia</a:t>
            </a:r>
            <a:r>
              <a:rPr lang="en-US" dirty="0"/>
              <a:t>) </a:t>
            </a:r>
          </a:p>
          <a:p>
            <a:r>
              <a:rPr lang="en-US" dirty="0"/>
              <a:t>acts by constricting the choroid vessels</a:t>
            </a:r>
          </a:p>
          <a:p>
            <a:endParaRPr lang="en-US" dirty="0"/>
          </a:p>
          <a:p>
            <a:endParaRPr lang="en-US" dirty="0"/>
          </a:p>
        </p:txBody>
      </p:sp>
    </p:spTree>
    <p:extLst>
      <p:ext uri="{BB962C8B-B14F-4D97-AF65-F5344CB8AC3E}">
        <p14:creationId xmlns:p14="http://schemas.microsoft.com/office/powerpoint/2010/main" val="8409021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D2533C"/>
                </a:solidFill>
              </a:rPr>
              <a:t>Difficult Airway </a:t>
            </a:r>
            <a:endParaRPr lang="en-US" dirty="0"/>
          </a:p>
        </p:txBody>
      </p:sp>
      <p:sp>
        <p:nvSpPr>
          <p:cNvPr id="3" name="Content Placeholder 2"/>
          <p:cNvSpPr>
            <a:spLocks noGrp="1"/>
          </p:cNvSpPr>
          <p:nvPr>
            <p:ph idx="1"/>
          </p:nvPr>
        </p:nvSpPr>
        <p:spPr/>
        <p:txBody>
          <a:bodyPr>
            <a:normAutofit lnSpcReduction="10000"/>
          </a:bodyPr>
          <a:lstStyle/>
          <a:p>
            <a:pPr lvl="0">
              <a:buClr>
                <a:srgbClr val="93A299"/>
              </a:buClr>
            </a:pPr>
            <a:r>
              <a:rPr lang="en-US" sz="2800" dirty="0">
                <a:solidFill>
                  <a:srgbClr val="292934"/>
                </a:solidFill>
              </a:rPr>
              <a:t>Intubation may be extremely </a:t>
            </a:r>
            <a:r>
              <a:rPr lang="en-US" sz="2800" dirty="0" smtClean="0">
                <a:solidFill>
                  <a:srgbClr val="292934"/>
                </a:solidFill>
              </a:rPr>
              <a:t>Difficult Or impossible</a:t>
            </a:r>
            <a:endParaRPr lang="en-US" sz="2600" spc="-100" dirty="0" smtClean="0">
              <a:solidFill>
                <a:srgbClr val="D2533C"/>
              </a:solidFill>
              <a:ea typeface="+mj-ea"/>
              <a:cs typeface="+mj-cs"/>
            </a:endParaRPr>
          </a:p>
          <a:p>
            <a:pPr lvl="0">
              <a:buClr>
                <a:srgbClr val="93A299"/>
              </a:buClr>
            </a:pPr>
            <a:r>
              <a:rPr lang="en-US" sz="3200" spc="-100" dirty="0" smtClean="0">
                <a:solidFill>
                  <a:srgbClr val="D2533C"/>
                </a:solidFill>
                <a:ea typeface="+mj-ea"/>
                <a:cs typeface="+mj-cs"/>
              </a:rPr>
              <a:t>Unanticipated </a:t>
            </a:r>
            <a:r>
              <a:rPr lang="en-US" sz="3200" spc="-100" dirty="0" err="1">
                <a:solidFill>
                  <a:srgbClr val="D2533C"/>
                </a:solidFill>
                <a:ea typeface="+mj-ea"/>
                <a:cs typeface="+mj-cs"/>
              </a:rPr>
              <a:t>vs</a:t>
            </a:r>
            <a:r>
              <a:rPr lang="en-US" sz="3200" spc="-100" dirty="0">
                <a:solidFill>
                  <a:srgbClr val="D2533C"/>
                </a:solidFill>
                <a:ea typeface="+mj-ea"/>
                <a:cs typeface="+mj-cs"/>
              </a:rPr>
              <a:t> Anticipated </a:t>
            </a:r>
            <a:r>
              <a:rPr lang="en-US" sz="3200" spc="-100" dirty="0" smtClean="0">
                <a:solidFill>
                  <a:srgbClr val="D2533C"/>
                </a:solidFill>
                <a:ea typeface="+mj-ea"/>
                <a:cs typeface="+mj-cs"/>
              </a:rPr>
              <a:t>Difficulty</a:t>
            </a:r>
          </a:p>
          <a:p>
            <a:r>
              <a:rPr lang="en-US" sz="2800" dirty="0" smtClean="0">
                <a:latin typeface="+mj-lt"/>
              </a:rPr>
              <a:t>Unanticipated(unexpected</a:t>
            </a:r>
            <a:r>
              <a:rPr lang="en-US" sz="2800" dirty="0">
                <a:latin typeface="+mj-lt"/>
              </a:rPr>
              <a:t>)</a:t>
            </a:r>
          </a:p>
          <a:p>
            <a:r>
              <a:rPr lang="en-US" sz="2800" dirty="0">
                <a:latin typeface="+mj-lt"/>
              </a:rPr>
              <a:t>    ↓</a:t>
            </a:r>
          </a:p>
          <a:p>
            <a:r>
              <a:rPr lang="en-US" sz="2800" dirty="0">
                <a:latin typeface="+mj-lt"/>
              </a:rPr>
              <a:t>Follow failed rapid sequence intubation protocol</a:t>
            </a:r>
          </a:p>
          <a:p>
            <a:pPr marL="0" indent="0">
              <a:buNone/>
            </a:pPr>
            <a:r>
              <a:rPr lang="en-US" sz="2800" dirty="0" smtClean="0">
                <a:latin typeface="+mj-lt"/>
              </a:rPr>
              <a:t>     </a:t>
            </a:r>
            <a:r>
              <a:rPr lang="en-US" sz="2800" dirty="0">
                <a:latin typeface="+mj-lt"/>
              </a:rPr>
              <a:t>↓</a:t>
            </a:r>
          </a:p>
          <a:p>
            <a:r>
              <a:rPr lang="en-US" sz="2800" dirty="0">
                <a:latin typeface="+mj-lt"/>
              </a:rPr>
              <a:t>Emergency </a:t>
            </a:r>
            <a:r>
              <a:rPr lang="en-US" sz="2800" dirty="0" err="1">
                <a:latin typeface="+mj-lt"/>
              </a:rPr>
              <a:t>cricothyrotomy</a:t>
            </a:r>
            <a:endParaRPr lang="en-US" sz="2800" dirty="0">
              <a:latin typeface="+mj-lt"/>
            </a:endParaRPr>
          </a:p>
          <a:p>
            <a:r>
              <a:rPr lang="en-US" sz="2800" dirty="0">
                <a:latin typeface="+mj-lt"/>
              </a:rPr>
              <a:t>    ↓</a:t>
            </a:r>
          </a:p>
          <a:p>
            <a:r>
              <a:rPr lang="en-US" sz="2800" dirty="0">
                <a:latin typeface="+mj-lt"/>
              </a:rPr>
              <a:t>Tracheostomy</a:t>
            </a:r>
          </a:p>
          <a:p>
            <a:endParaRPr lang="en-US" sz="2800" dirty="0">
              <a:latin typeface="+mj-lt"/>
            </a:endParaRPr>
          </a:p>
        </p:txBody>
      </p:sp>
    </p:spTree>
    <p:extLst>
      <p:ext uri="{BB962C8B-B14F-4D97-AF65-F5344CB8AC3E}">
        <p14:creationId xmlns:p14="http://schemas.microsoft.com/office/powerpoint/2010/main" val="93927297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600200"/>
            <a:ext cx="80772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69759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74676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762462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pPr marL="0" indent="0">
              <a:buNone/>
            </a:pPr>
            <a:r>
              <a:rPr lang="en-US" dirty="0"/>
              <a:t> </a:t>
            </a:r>
            <a:r>
              <a:rPr lang="en-US" dirty="0" err="1">
                <a:solidFill>
                  <a:srgbClr val="FF0000"/>
                </a:solidFill>
              </a:rPr>
              <a:t>Etomidate</a:t>
            </a:r>
            <a:endParaRPr lang="en-US" dirty="0">
              <a:solidFill>
                <a:srgbClr val="FF0000"/>
              </a:solidFill>
            </a:endParaRPr>
          </a:p>
          <a:p>
            <a:r>
              <a:rPr lang="en-US" dirty="0"/>
              <a:t> </a:t>
            </a:r>
            <a:r>
              <a:rPr lang="en-US" dirty="0" err="1" smtClean="0"/>
              <a:t>Etomidate</a:t>
            </a:r>
            <a:r>
              <a:rPr lang="en-US" dirty="0" smtClean="0"/>
              <a:t> </a:t>
            </a:r>
            <a:r>
              <a:rPr lang="en-US" dirty="0"/>
              <a:t>induced myoclonus  ↑ IOP in ruptured globe.</a:t>
            </a:r>
          </a:p>
          <a:p>
            <a:pPr marL="0" indent="0">
              <a:buNone/>
            </a:pPr>
            <a:r>
              <a:rPr lang="en-US" dirty="0" smtClean="0">
                <a:solidFill>
                  <a:srgbClr val="FF0000"/>
                </a:solidFill>
              </a:rPr>
              <a:t>ketamine</a:t>
            </a:r>
            <a:endParaRPr lang="en-US" dirty="0">
              <a:solidFill>
                <a:srgbClr val="FF0000"/>
              </a:solidFill>
            </a:endParaRPr>
          </a:p>
          <a:p>
            <a:r>
              <a:rPr lang="en-US" dirty="0"/>
              <a:t>It usually ↑  ABP and  does not relax </a:t>
            </a:r>
            <a:r>
              <a:rPr lang="en-US" dirty="0" err="1"/>
              <a:t>extraocular</a:t>
            </a:r>
            <a:r>
              <a:rPr lang="en-US" dirty="0"/>
              <a:t> muscles, thus, ↑ IOP</a:t>
            </a:r>
          </a:p>
          <a:p>
            <a:pPr marL="0" indent="0">
              <a:buNone/>
            </a:pPr>
            <a:r>
              <a:rPr lang="en-US" dirty="0" smtClean="0">
                <a:solidFill>
                  <a:srgbClr val="FF0000"/>
                </a:solidFill>
              </a:rPr>
              <a:t>Hypertonic </a:t>
            </a:r>
            <a:r>
              <a:rPr lang="en-US" dirty="0">
                <a:solidFill>
                  <a:srgbClr val="FF0000"/>
                </a:solidFill>
              </a:rPr>
              <a:t>solutions</a:t>
            </a:r>
          </a:p>
          <a:p>
            <a:r>
              <a:rPr lang="en-US" dirty="0"/>
              <a:t>Dextran, urea, </a:t>
            </a:r>
            <a:r>
              <a:rPr lang="en-US" dirty="0" err="1"/>
              <a:t>mannitol</a:t>
            </a:r>
            <a:r>
              <a:rPr lang="en-US" dirty="0"/>
              <a:t>, and sorbitol  ↑ plasma osmotic pressure   ↔ ↓ AH formation and  ↓ IOP</a:t>
            </a:r>
          </a:p>
          <a:p>
            <a:endParaRPr lang="en-US" dirty="0"/>
          </a:p>
        </p:txBody>
      </p:sp>
    </p:spTree>
    <p:extLst>
      <p:ext uri="{BB962C8B-B14F-4D97-AF65-F5344CB8AC3E}">
        <p14:creationId xmlns:p14="http://schemas.microsoft.com/office/powerpoint/2010/main" val="200564430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Glaucoma</a:t>
            </a:r>
            <a:br>
              <a:rPr lang="en-US" dirty="0"/>
            </a:br>
            <a:endParaRPr lang="en-US" dirty="0"/>
          </a:p>
        </p:txBody>
      </p:sp>
      <p:sp>
        <p:nvSpPr>
          <p:cNvPr id="3" name="Content Placeholder 2"/>
          <p:cNvSpPr>
            <a:spLocks noGrp="1"/>
          </p:cNvSpPr>
          <p:nvPr>
            <p:ph idx="1"/>
          </p:nvPr>
        </p:nvSpPr>
        <p:spPr/>
        <p:txBody>
          <a:bodyPr/>
          <a:lstStyle/>
          <a:p>
            <a:pPr marL="0" indent="0">
              <a:buNone/>
            </a:pPr>
            <a:r>
              <a:rPr lang="en-US" dirty="0"/>
              <a:t>-  Common cause of blindness</a:t>
            </a:r>
          </a:p>
          <a:p>
            <a:pPr marL="0" indent="0">
              <a:buNone/>
            </a:pPr>
            <a:r>
              <a:rPr lang="en-US" dirty="0"/>
              <a:t>-  IOP ↑ as high as 60 to 70 mmHg. (SMS) </a:t>
            </a:r>
          </a:p>
          <a:p>
            <a:pPr marL="0" indent="0">
              <a:buNone/>
            </a:pPr>
            <a:r>
              <a:rPr lang="en-US" dirty="0"/>
              <a:t>    Increased IOP = causes compression of the axon of optic nerve at optic disk.</a:t>
            </a:r>
          </a:p>
          <a:p>
            <a:pPr marL="0" indent="0">
              <a:buNone/>
            </a:pPr>
            <a:endParaRPr lang="en-US" dirty="0"/>
          </a:p>
        </p:txBody>
      </p:sp>
    </p:spTree>
    <p:extLst>
      <p:ext uri="{BB962C8B-B14F-4D97-AF65-F5344CB8AC3E}">
        <p14:creationId xmlns:p14="http://schemas.microsoft.com/office/powerpoint/2010/main" val="12958257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Glaucoma causes </a:t>
            </a:r>
            <a:endParaRPr lang="en-US" dirty="0"/>
          </a:p>
        </p:txBody>
      </p:sp>
      <p:sp>
        <p:nvSpPr>
          <p:cNvPr id="3" name="Content Placeholder 2"/>
          <p:cNvSpPr>
            <a:spLocks noGrp="1"/>
          </p:cNvSpPr>
          <p:nvPr>
            <p:ph idx="1"/>
          </p:nvPr>
        </p:nvSpPr>
        <p:spPr/>
        <p:txBody>
          <a:bodyPr/>
          <a:lstStyle/>
          <a:p>
            <a:pPr marL="0" indent="0">
              <a:buNone/>
            </a:pPr>
            <a:r>
              <a:rPr lang="en-US" dirty="0"/>
              <a:t>-  Blockage of axonal flow of cytoplasm from neuronal cell bodies into the retina to </a:t>
            </a:r>
            <a:r>
              <a:rPr lang="en-US" dirty="0" smtClean="0"/>
              <a:t>the peripheral </a:t>
            </a:r>
            <a:r>
              <a:rPr lang="en-US" dirty="0"/>
              <a:t>nerve fibers entering the brain.  (Luck of nutrient)</a:t>
            </a:r>
          </a:p>
          <a:p>
            <a:endParaRPr lang="en-US" dirty="0"/>
          </a:p>
          <a:p>
            <a:pPr marL="0" indent="0">
              <a:buNone/>
            </a:pPr>
            <a:r>
              <a:rPr lang="en-US" dirty="0"/>
              <a:t>-  Compression of retinal arteries (reduces nutrition to retina)</a:t>
            </a:r>
          </a:p>
          <a:p>
            <a:endParaRPr lang="en-US" dirty="0"/>
          </a:p>
        </p:txBody>
      </p:sp>
    </p:spTree>
    <p:extLst>
      <p:ext uri="{BB962C8B-B14F-4D97-AF65-F5344CB8AC3E}">
        <p14:creationId xmlns:p14="http://schemas.microsoft.com/office/powerpoint/2010/main" val="13770852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most common cause of glaucoma</a:t>
            </a:r>
          </a:p>
        </p:txBody>
      </p:sp>
      <p:sp>
        <p:nvSpPr>
          <p:cNvPr id="3" name="Content Placeholder 2"/>
          <p:cNvSpPr>
            <a:spLocks noGrp="1"/>
          </p:cNvSpPr>
          <p:nvPr>
            <p:ph idx="1"/>
          </p:nvPr>
        </p:nvSpPr>
        <p:spPr/>
        <p:txBody>
          <a:bodyPr>
            <a:normAutofit/>
          </a:bodyPr>
          <a:lstStyle/>
          <a:p>
            <a:pPr marL="0" indent="0">
              <a:buNone/>
            </a:pPr>
            <a:r>
              <a:rPr lang="en-US" dirty="0"/>
              <a:t>*  Increased resistance to out flow of AH fluid from trabecular spaces into ( canal </a:t>
            </a:r>
            <a:r>
              <a:rPr lang="en-US" dirty="0" smtClean="0"/>
              <a:t>of  </a:t>
            </a:r>
            <a:r>
              <a:rPr lang="en-US" dirty="0" err="1" smtClean="0"/>
              <a:t>shelemm</a:t>
            </a:r>
            <a:r>
              <a:rPr lang="en-US" dirty="0" smtClean="0"/>
              <a:t> </a:t>
            </a:r>
            <a:r>
              <a:rPr lang="en-US" dirty="0"/>
              <a:t>at </a:t>
            </a:r>
            <a:r>
              <a:rPr lang="en-US" dirty="0" err="1"/>
              <a:t>irido</a:t>
            </a:r>
            <a:r>
              <a:rPr lang="en-US" dirty="0"/>
              <a:t> corneal junction</a:t>
            </a:r>
          </a:p>
          <a:p>
            <a:endParaRPr lang="en-US" dirty="0"/>
          </a:p>
          <a:p>
            <a:pPr marL="0" indent="0">
              <a:buNone/>
            </a:pPr>
            <a:r>
              <a:rPr lang="en-US" dirty="0"/>
              <a:t>a)  Acute eye inflammation (WBC tissue debris) can block and cause acute increase in </a:t>
            </a:r>
            <a:r>
              <a:rPr lang="en-US" dirty="0" smtClean="0"/>
              <a:t>IOP</a:t>
            </a:r>
            <a:endParaRPr lang="en-US" dirty="0"/>
          </a:p>
          <a:p>
            <a:pPr marL="0" indent="0">
              <a:buNone/>
            </a:pPr>
            <a:r>
              <a:rPr lang="en-US" dirty="0"/>
              <a:t>b)  In older age fibrous occlusion of trabecular spaces</a:t>
            </a:r>
          </a:p>
          <a:p>
            <a:endParaRPr lang="en-US" dirty="0"/>
          </a:p>
        </p:txBody>
      </p:sp>
    </p:spTree>
    <p:extLst>
      <p:ext uri="{BB962C8B-B14F-4D97-AF65-F5344CB8AC3E}">
        <p14:creationId xmlns:p14="http://schemas.microsoft.com/office/powerpoint/2010/main" val="328123186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of glaucoma </a:t>
            </a:r>
            <a:endParaRPr lang="en-US" dirty="0"/>
          </a:p>
        </p:txBody>
      </p:sp>
      <p:sp>
        <p:nvSpPr>
          <p:cNvPr id="3" name="Content Placeholder 2"/>
          <p:cNvSpPr>
            <a:spLocks noGrp="1"/>
          </p:cNvSpPr>
          <p:nvPr>
            <p:ph idx="1"/>
          </p:nvPr>
        </p:nvSpPr>
        <p:spPr/>
        <p:txBody>
          <a:bodyPr/>
          <a:lstStyle/>
          <a:p>
            <a:r>
              <a:rPr lang="en-US" dirty="0" smtClean="0"/>
              <a:t>Open angle glaucoma </a:t>
            </a:r>
          </a:p>
          <a:p>
            <a:r>
              <a:rPr lang="en-US" dirty="0" smtClean="0"/>
              <a:t>Closed angle glaucoma </a:t>
            </a:r>
            <a:endParaRPr lang="en-US" dirty="0"/>
          </a:p>
        </p:txBody>
      </p:sp>
    </p:spTree>
    <p:extLst>
      <p:ext uri="{BB962C8B-B14F-4D97-AF65-F5344CB8AC3E}">
        <p14:creationId xmlns:p14="http://schemas.microsoft.com/office/powerpoint/2010/main" val="305906189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Open eye injury</a:t>
            </a:r>
            <a:br>
              <a:rPr lang="en-US" sz="3200" dirty="0" smtClean="0"/>
            </a:br>
            <a:endParaRPr lang="en-US" sz="3200" dirty="0"/>
          </a:p>
        </p:txBody>
      </p:sp>
      <p:sp>
        <p:nvSpPr>
          <p:cNvPr id="2" name="Content Placeholder 1"/>
          <p:cNvSpPr>
            <a:spLocks noGrp="1"/>
          </p:cNvSpPr>
          <p:nvPr>
            <p:ph idx="1"/>
          </p:nvPr>
        </p:nvSpPr>
        <p:spPr/>
        <p:txBody>
          <a:bodyPr>
            <a:normAutofit/>
          </a:bodyPr>
          <a:lstStyle/>
          <a:p>
            <a:pPr marL="365760" lvl="1">
              <a:buFont typeface="Wingdings" pitchFamily="2" charset="2"/>
              <a:buChar char="ü"/>
            </a:pPr>
            <a:r>
              <a:rPr lang="en-US" sz="2400" dirty="0" smtClean="0"/>
              <a:t>It is defined as penetration of the eye by sharp or projectile object and high velocity objects.</a:t>
            </a:r>
            <a:r>
              <a:rPr lang="en-US" sz="2400" dirty="0" smtClean="0">
                <a:ea typeface="Calibri" pitchFamily="34" charset="0"/>
                <a:cs typeface="Times New Roman" pitchFamily="18" charset="0"/>
              </a:rPr>
              <a:t> </a:t>
            </a:r>
          </a:p>
          <a:p>
            <a:pPr marL="365760" lvl="1">
              <a:buFont typeface="Wingdings" pitchFamily="2" charset="2"/>
              <a:buChar char="ü"/>
            </a:pPr>
            <a:r>
              <a:rPr lang="en-US" sz="2400" dirty="0" smtClean="0">
                <a:ea typeface="Calibri" pitchFamily="34" charset="0"/>
                <a:cs typeface="Times New Roman" pitchFamily="18" charset="0"/>
              </a:rPr>
              <a:t>Commonly involves cornea and </a:t>
            </a:r>
            <a:r>
              <a:rPr lang="en-US" sz="2400" dirty="0" err="1" smtClean="0">
                <a:ea typeface="Calibri" pitchFamily="34" charset="0"/>
                <a:cs typeface="Times New Roman" pitchFamily="18" charset="0"/>
              </a:rPr>
              <a:t>corneo-scleral</a:t>
            </a:r>
            <a:r>
              <a:rPr lang="en-US" sz="2400" dirty="0" smtClean="0">
                <a:ea typeface="Calibri" pitchFamily="34" charset="0"/>
                <a:cs typeface="Times New Roman" pitchFamily="18" charset="0"/>
              </a:rPr>
              <a:t> junction</a:t>
            </a:r>
            <a:endParaRPr lang="en-US" sz="2400" dirty="0" smtClean="0"/>
          </a:p>
          <a:p>
            <a:pPr>
              <a:buFont typeface="Wingdings" pitchFamily="2" charset="2"/>
              <a:buChar char="ü"/>
            </a:pPr>
            <a:r>
              <a:rPr lang="en-US" dirty="0" smtClean="0"/>
              <a:t> most common  in children at play with sharp objects and adult males greater than women.</a:t>
            </a:r>
          </a:p>
          <a:p>
            <a:pPr>
              <a:buNone/>
            </a:pPr>
            <a:endParaRPr lang="en-US" dirty="0" smtClean="0"/>
          </a:p>
          <a:p>
            <a:endParaRPr lang="en-US" dirty="0" smtClean="0"/>
          </a:p>
          <a:p>
            <a:endParaRPr lang="en-US" dirty="0"/>
          </a:p>
        </p:txBody>
      </p:sp>
    </p:spTree>
    <p:extLst>
      <p:ext uri="{BB962C8B-B14F-4D97-AF65-F5344CB8AC3E}">
        <p14:creationId xmlns:p14="http://schemas.microsoft.com/office/powerpoint/2010/main" val="1482934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solidFill>
                  <a:schemeClr val="tx1"/>
                </a:solidFill>
              </a:rPr>
              <a:t>Cont</a:t>
            </a:r>
            <a:r>
              <a:rPr lang="en-US" dirty="0" smtClean="0">
                <a:solidFill>
                  <a:srgbClr val="FF0000"/>
                </a:solidFill>
              </a:rPr>
              <a:t>….</a:t>
            </a:r>
            <a:endParaRPr lang="en-US" dirty="0">
              <a:solidFill>
                <a:srgbClr val="FF0000"/>
              </a:solidFill>
            </a:endParaRPr>
          </a:p>
        </p:txBody>
      </p:sp>
      <p:pic>
        <p:nvPicPr>
          <p:cNvPr id="4" name="Picture 2"/>
          <p:cNvPicPr>
            <a:picLocks noGrp="1" noChangeAspect="1" noChangeArrowheads="1"/>
          </p:cNvPicPr>
          <p:nvPr>
            <p:ph idx="1"/>
          </p:nvPr>
        </p:nvPicPr>
        <p:blipFill>
          <a:blip r:embed="rId2"/>
          <a:srcRect/>
          <a:stretch>
            <a:fillRect/>
          </a:stretch>
        </p:blipFill>
        <p:spPr bwMode="auto">
          <a:xfrm>
            <a:off x="1219200" y="1714067"/>
            <a:ext cx="6553200" cy="4077134"/>
          </a:xfrm>
          <a:prstGeom prst="rect">
            <a:avLst/>
          </a:prstGeom>
          <a:noFill/>
          <a:ln w="9525">
            <a:noFill/>
            <a:miter lim="800000"/>
            <a:headEnd/>
            <a:tailEnd/>
          </a:ln>
          <a:effectLst/>
        </p:spPr>
      </p:pic>
      <p:sp>
        <p:nvSpPr>
          <p:cNvPr id="5" name="Rectangle 4"/>
          <p:cNvSpPr/>
          <p:nvPr/>
        </p:nvSpPr>
        <p:spPr>
          <a:xfrm>
            <a:off x="2209800" y="5943600"/>
            <a:ext cx="4572000" cy="646331"/>
          </a:xfrm>
          <a:prstGeom prst="rect">
            <a:avLst/>
          </a:prstGeom>
        </p:spPr>
        <p:txBody>
          <a:bodyPr>
            <a:spAutoFit/>
          </a:bodyPr>
          <a:lstStyle/>
          <a:p>
            <a:pPr algn="ctr"/>
            <a:r>
              <a:rPr lang="en-US" dirty="0" smtClean="0">
                <a:solidFill>
                  <a:prstClr val="black"/>
                </a:solidFill>
              </a:rPr>
              <a:t>Fig.2. Corneal tear  from car accident</a:t>
            </a:r>
          </a:p>
          <a:p>
            <a:pPr algn="ctr"/>
            <a:r>
              <a:rPr lang="en-US" dirty="0" smtClean="0">
                <a:solidFill>
                  <a:prstClr val="black"/>
                </a:solidFill>
              </a:rPr>
              <a:t> </a:t>
            </a:r>
            <a:endParaRPr lang="ar-SA" dirty="0">
              <a:solidFill>
                <a:prstClr val="black"/>
              </a:solidFill>
            </a:endParaRPr>
          </a:p>
        </p:txBody>
      </p:sp>
      <p:cxnSp>
        <p:nvCxnSpPr>
          <p:cNvPr id="9" name="Straight Arrow Connector 8"/>
          <p:cNvCxnSpPr/>
          <p:nvPr/>
        </p:nvCxnSpPr>
        <p:spPr>
          <a:xfrm rot="5400000">
            <a:off x="2476500" y="3924300"/>
            <a:ext cx="2590800" cy="16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062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Cont….</a:t>
            </a:r>
            <a:endParaRPr lang="en-US" sz="3200" dirty="0"/>
          </a:p>
        </p:txBody>
      </p:sp>
      <p:pic>
        <p:nvPicPr>
          <p:cNvPr id="4" name="Picture 2"/>
          <p:cNvPicPr>
            <a:picLocks noGrp="1" noChangeAspect="1" noChangeArrowheads="1"/>
          </p:cNvPicPr>
          <p:nvPr>
            <p:ph idx="1"/>
          </p:nvPr>
        </p:nvPicPr>
        <p:blipFill>
          <a:blip r:embed="rId2"/>
          <a:srcRect/>
          <a:stretch>
            <a:fillRect/>
          </a:stretch>
        </p:blipFill>
        <p:spPr bwMode="auto">
          <a:xfrm>
            <a:off x="1143000" y="2133600"/>
            <a:ext cx="5181600" cy="3200400"/>
          </a:xfrm>
          <a:prstGeom prst="rect">
            <a:avLst/>
          </a:prstGeom>
          <a:noFill/>
          <a:ln w="9525">
            <a:noFill/>
            <a:miter lim="800000"/>
            <a:headEnd/>
            <a:tailEnd/>
          </a:ln>
          <a:effectLst/>
        </p:spPr>
      </p:pic>
      <p:sp>
        <p:nvSpPr>
          <p:cNvPr id="10" name="Rectangle 9"/>
          <p:cNvSpPr/>
          <p:nvPr/>
        </p:nvSpPr>
        <p:spPr>
          <a:xfrm>
            <a:off x="228600" y="5715000"/>
            <a:ext cx="8077200" cy="369332"/>
          </a:xfrm>
          <a:prstGeom prst="rect">
            <a:avLst/>
          </a:prstGeom>
        </p:spPr>
        <p:txBody>
          <a:bodyPr wrap="square">
            <a:spAutoFit/>
          </a:bodyPr>
          <a:lstStyle/>
          <a:p>
            <a:pPr algn="ctr"/>
            <a:r>
              <a:rPr lang="en-US" dirty="0" smtClean="0">
                <a:solidFill>
                  <a:prstClr val="black"/>
                </a:solidFill>
              </a:rPr>
              <a:t>Fig.3.  </a:t>
            </a:r>
            <a:r>
              <a:rPr lang="en-US" dirty="0" err="1" smtClean="0">
                <a:solidFill>
                  <a:prstClr val="black"/>
                </a:solidFill>
              </a:rPr>
              <a:t>Corneo</a:t>
            </a:r>
            <a:r>
              <a:rPr lang="en-US" dirty="0" smtClean="0">
                <a:solidFill>
                  <a:prstClr val="black"/>
                </a:solidFill>
              </a:rPr>
              <a:t>-sclera junction injury by sharp pencil in children at play time</a:t>
            </a:r>
            <a:endParaRPr lang="en-US" dirty="0">
              <a:solidFill>
                <a:prstClr val="black"/>
              </a:solidFill>
            </a:endParaRPr>
          </a:p>
        </p:txBody>
      </p:sp>
      <p:cxnSp>
        <p:nvCxnSpPr>
          <p:cNvPr id="8" name="Straight Arrow Connector 7"/>
          <p:cNvCxnSpPr/>
          <p:nvPr/>
        </p:nvCxnSpPr>
        <p:spPr>
          <a:xfrm rot="10800000" flipV="1">
            <a:off x="1066800" y="4038600"/>
            <a:ext cx="2286000" cy="167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8818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If </a:t>
            </a:r>
            <a:r>
              <a:rPr lang="en-US" dirty="0"/>
              <a:t>Anticipated </a:t>
            </a:r>
            <a:r>
              <a:rPr lang="en-US" dirty="0" smtClean="0"/>
              <a:t>Difficulty Airway</a:t>
            </a:r>
            <a:r>
              <a:rPr lang="en-US" dirty="0"/>
              <a:t/>
            </a:r>
            <a:br>
              <a:rPr lang="en-US" dirty="0"/>
            </a:br>
            <a:endParaRPr lang="en-US" dirty="0"/>
          </a:p>
        </p:txBody>
      </p:sp>
      <p:sp>
        <p:nvSpPr>
          <p:cNvPr id="3" name="Content Placeholder 2"/>
          <p:cNvSpPr>
            <a:spLocks noGrp="1"/>
          </p:cNvSpPr>
          <p:nvPr>
            <p:ph idx="1"/>
          </p:nvPr>
        </p:nvSpPr>
        <p:spPr/>
        <p:txBody>
          <a:bodyPr/>
          <a:lstStyle/>
          <a:p>
            <a:pPr marL="0" indent="0">
              <a:buNone/>
            </a:pPr>
            <a:r>
              <a:rPr lang="en-US" b="1" dirty="0"/>
              <a:t>cooperative patient</a:t>
            </a:r>
            <a:r>
              <a:rPr lang="en-US" b="1" dirty="0" smtClean="0"/>
              <a:t>.</a:t>
            </a:r>
          </a:p>
          <a:p>
            <a:r>
              <a:rPr lang="en-US" dirty="0" smtClean="0"/>
              <a:t>Awake intubation with spontaneous  breathing</a:t>
            </a:r>
          </a:p>
          <a:p>
            <a:pPr marL="0" indent="0">
              <a:buNone/>
            </a:pPr>
            <a:r>
              <a:rPr lang="en-US" b="1" dirty="0" smtClean="0"/>
              <a:t>Uncooperative </a:t>
            </a:r>
            <a:r>
              <a:rPr lang="en-US" b="1" dirty="0"/>
              <a:t>patient</a:t>
            </a:r>
            <a:endParaRPr lang="en-US" b="1" dirty="0" smtClean="0"/>
          </a:p>
          <a:p>
            <a:r>
              <a:rPr lang="en-US" dirty="0" smtClean="0"/>
              <a:t>Elective </a:t>
            </a:r>
            <a:r>
              <a:rPr lang="en-US" b="1" dirty="0"/>
              <a:t>fiber optic laryngoscopy </a:t>
            </a:r>
            <a:r>
              <a:rPr lang="en-US" dirty="0"/>
              <a:t>(</a:t>
            </a:r>
            <a:r>
              <a:rPr lang="en-US" dirty="0" err="1" smtClean="0"/>
              <a:t>antisiaologue</a:t>
            </a:r>
            <a:r>
              <a:rPr lang="en-US" dirty="0" smtClean="0"/>
              <a:t> </a:t>
            </a:r>
            <a:r>
              <a:rPr lang="en-US" dirty="0"/>
              <a:t>inhalational induction and </a:t>
            </a:r>
            <a:r>
              <a:rPr lang="en-US" b="1" dirty="0"/>
              <a:t>no muscle </a:t>
            </a:r>
            <a:r>
              <a:rPr lang="en-US" b="1" dirty="0" smtClean="0"/>
              <a:t> </a:t>
            </a:r>
            <a:r>
              <a:rPr lang="en-US" b="1" dirty="0"/>
              <a:t>relaxants</a:t>
            </a:r>
          </a:p>
          <a:p>
            <a:r>
              <a:rPr lang="en-US" dirty="0" smtClean="0"/>
              <a:t> </a:t>
            </a:r>
            <a:r>
              <a:rPr lang="en-US" dirty="0"/>
              <a:t>Sedation topical </a:t>
            </a:r>
            <a:r>
              <a:rPr lang="en-US" dirty="0" smtClean="0"/>
              <a:t>anesthesia </a:t>
            </a:r>
          </a:p>
          <a:p>
            <a:r>
              <a:rPr lang="en-US" b="1" dirty="0" smtClean="0"/>
              <a:t>Fluoroscopic technique</a:t>
            </a:r>
            <a:endParaRPr lang="en-US" dirty="0"/>
          </a:p>
          <a:p>
            <a:pPr marL="0" indent="0">
              <a:buNone/>
            </a:pPr>
            <a:r>
              <a:rPr lang="en-US" dirty="0" smtClean="0"/>
              <a:t>    </a:t>
            </a:r>
            <a:r>
              <a:rPr lang="en-US" dirty="0"/>
              <a:t>.  Retrograde intubation techniques</a:t>
            </a:r>
          </a:p>
          <a:p>
            <a:endParaRPr lang="en-US" dirty="0"/>
          </a:p>
        </p:txBody>
      </p:sp>
    </p:spTree>
    <p:extLst>
      <p:ext uri="{BB962C8B-B14F-4D97-AF65-F5344CB8AC3E}">
        <p14:creationId xmlns:p14="http://schemas.microsoft.com/office/powerpoint/2010/main" val="21321355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8490" y="1578686"/>
            <a:ext cx="7756263" cy="45719"/>
          </a:xfrm>
        </p:spPr>
        <p:txBody>
          <a:bodyPr>
            <a:normAutofit fontScale="90000"/>
          </a:bodyPr>
          <a:lstStyle/>
          <a:p>
            <a:r>
              <a:rPr lang="en-US" sz="2800" b="1" dirty="0" smtClean="0"/>
              <a:t>Etiology and risk factors for open eye injury</a:t>
            </a:r>
            <a:r>
              <a:rPr lang="en-US" b="1" dirty="0" smtClean="0"/>
              <a:t/>
            </a:r>
            <a:br>
              <a:rPr lang="en-US" b="1" dirty="0" smtClean="0"/>
            </a:br>
            <a:endParaRPr lang="en-US" dirty="0"/>
          </a:p>
        </p:txBody>
      </p:sp>
      <p:sp>
        <p:nvSpPr>
          <p:cNvPr id="2" name="Content Placeholder 1"/>
          <p:cNvSpPr>
            <a:spLocks noGrp="1"/>
          </p:cNvSpPr>
          <p:nvPr>
            <p:ph idx="1"/>
          </p:nvPr>
        </p:nvSpPr>
        <p:spPr/>
        <p:txBody>
          <a:bodyPr>
            <a:normAutofit lnSpcReduction="10000"/>
          </a:bodyPr>
          <a:lstStyle/>
          <a:p>
            <a:pPr>
              <a:buFont typeface="Wingdings" pitchFamily="2" charset="2"/>
              <a:buChar char="§"/>
            </a:pPr>
            <a:r>
              <a:rPr lang="en-US" dirty="0" smtClean="0"/>
              <a:t>sharp or high velocity object such as , sticks, knives, scissors, nails.</a:t>
            </a:r>
          </a:p>
          <a:p>
            <a:pPr>
              <a:buFont typeface="Wingdings" pitchFamily="2" charset="2"/>
              <a:buChar char="§"/>
            </a:pPr>
            <a:r>
              <a:rPr lang="en-US" dirty="0" smtClean="0"/>
              <a:t>male gender  </a:t>
            </a:r>
          </a:p>
          <a:p>
            <a:pPr>
              <a:buFont typeface="Wingdings" pitchFamily="2" charset="2"/>
              <a:buChar char="§"/>
            </a:pPr>
            <a:r>
              <a:rPr lang="en-US" dirty="0" smtClean="0"/>
              <a:t> Failure to wear adequate eye protection while performing high risk activities such as baseball, basketball    </a:t>
            </a:r>
          </a:p>
          <a:p>
            <a:pPr>
              <a:buFont typeface="Wingdings" pitchFamily="2" charset="2"/>
              <a:buChar char="§"/>
            </a:pPr>
            <a:r>
              <a:rPr lang="en-US" dirty="0" smtClean="0"/>
              <a:t>Substance abuse including alcohol and marijuana  </a:t>
            </a:r>
          </a:p>
          <a:p>
            <a:pPr marL="365760" lvl="1">
              <a:buFont typeface="Wingdings" pitchFamily="2" charset="2"/>
              <a:buChar char="§"/>
            </a:pPr>
            <a:r>
              <a:rPr lang="en-US" sz="2400" dirty="0" smtClean="0">
                <a:ea typeface="Calibri" pitchFamily="34" charset="0"/>
                <a:cs typeface="Times New Roman" pitchFamily="18" charset="0"/>
              </a:rPr>
              <a:t>Motor vichle  collision</a:t>
            </a:r>
          </a:p>
          <a:p>
            <a:pPr>
              <a:buFont typeface="Wingdings" pitchFamily="2" charset="2"/>
              <a:buChar char="§"/>
            </a:pPr>
            <a:endParaRPr lang="en-US" dirty="0" smtClean="0"/>
          </a:p>
          <a:p>
            <a:endParaRPr lang="en-US" dirty="0"/>
          </a:p>
        </p:txBody>
      </p:sp>
    </p:spTree>
    <p:extLst>
      <p:ext uri="{BB962C8B-B14F-4D97-AF65-F5344CB8AC3E}">
        <p14:creationId xmlns:p14="http://schemas.microsoft.com/office/powerpoint/2010/main" val="2620318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8490" y="1066800"/>
            <a:ext cx="7756263" cy="557606"/>
          </a:xfrm>
        </p:spPr>
        <p:txBody>
          <a:bodyPr>
            <a:normAutofit fontScale="90000"/>
          </a:bodyPr>
          <a:lstStyle/>
          <a:p>
            <a:r>
              <a:rPr lang="en-US" sz="3200" b="1" dirty="0" smtClean="0"/>
              <a:t>Signs and symptoms</a:t>
            </a:r>
            <a:r>
              <a:rPr lang="en-US" sz="3200" dirty="0" smtClean="0"/>
              <a:t/>
            </a:r>
            <a:br>
              <a:rPr lang="en-US" sz="3200" dirty="0" smtClean="0"/>
            </a:br>
            <a:endParaRPr lang="en-US" sz="3200" dirty="0"/>
          </a:p>
        </p:txBody>
      </p:sp>
      <p:sp>
        <p:nvSpPr>
          <p:cNvPr id="2" name="Content Placeholder 1"/>
          <p:cNvSpPr>
            <a:spLocks noGrp="1"/>
          </p:cNvSpPr>
          <p:nvPr>
            <p:ph idx="1"/>
          </p:nvPr>
        </p:nvSpPr>
        <p:spPr/>
        <p:txBody>
          <a:bodyPr>
            <a:normAutofit/>
          </a:bodyPr>
          <a:lstStyle/>
          <a:p>
            <a:pPr lvl="0"/>
            <a:r>
              <a:rPr lang="en-US" dirty="0" err="1" smtClean="0"/>
              <a:t>Subconjunctival</a:t>
            </a:r>
            <a:r>
              <a:rPr lang="en-US" dirty="0" smtClean="0"/>
              <a:t> hemorrhage </a:t>
            </a:r>
          </a:p>
          <a:p>
            <a:pPr lvl="0"/>
            <a:r>
              <a:rPr lang="en-US" dirty="0" smtClean="0"/>
              <a:t>shallow or flat anterior chamber</a:t>
            </a:r>
          </a:p>
          <a:p>
            <a:pPr lvl="0"/>
            <a:r>
              <a:rPr lang="en-US" dirty="0" err="1" smtClean="0"/>
              <a:t>hyphema</a:t>
            </a:r>
            <a:r>
              <a:rPr lang="en-US" dirty="0" smtClean="0"/>
              <a:t>(blood in the anterior chamber)</a:t>
            </a:r>
          </a:p>
          <a:p>
            <a:pPr lvl="0"/>
            <a:r>
              <a:rPr lang="en-US" dirty="0" err="1" smtClean="0"/>
              <a:t>hypopyon</a:t>
            </a:r>
            <a:r>
              <a:rPr lang="en-US" dirty="0" smtClean="0"/>
              <a:t> (pus in the anterior chamber)</a:t>
            </a:r>
          </a:p>
          <a:p>
            <a:pPr lvl="0"/>
            <a:r>
              <a:rPr lang="en-US" dirty="0" smtClean="0"/>
              <a:t>iris deformities</a:t>
            </a:r>
          </a:p>
          <a:p>
            <a:pPr lvl="0"/>
            <a:r>
              <a:rPr lang="en-US" dirty="0" smtClean="0"/>
              <a:t> lens disruption</a:t>
            </a:r>
          </a:p>
          <a:p>
            <a:pPr marL="0" lvl="0" indent="0">
              <a:buNone/>
            </a:pPr>
            <a:endParaRPr lang="en-US" dirty="0" smtClean="0"/>
          </a:p>
          <a:p>
            <a:endParaRPr lang="en-US" dirty="0"/>
          </a:p>
        </p:txBody>
      </p:sp>
    </p:spTree>
    <p:extLst>
      <p:ext uri="{BB962C8B-B14F-4D97-AF65-F5344CB8AC3E}">
        <p14:creationId xmlns:p14="http://schemas.microsoft.com/office/powerpoint/2010/main" val="2702123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Cont….</a:t>
            </a:r>
            <a:endParaRPr lang="en-US" sz="2800" dirty="0"/>
          </a:p>
        </p:txBody>
      </p:sp>
      <p:sp>
        <p:nvSpPr>
          <p:cNvPr id="2" name="Content Placeholder 1"/>
          <p:cNvSpPr>
            <a:spLocks noGrp="1"/>
          </p:cNvSpPr>
          <p:nvPr>
            <p:ph idx="1"/>
          </p:nvPr>
        </p:nvSpPr>
        <p:spPr/>
        <p:txBody>
          <a:bodyPr/>
          <a:lstStyle/>
          <a:p>
            <a:pPr lvl="0"/>
            <a:r>
              <a:rPr lang="en-US" dirty="0"/>
              <a:t> posterior segment findings such as vitreous hemorrhage, retinal tears, retinal </a:t>
            </a:r>
            <a:r>
              <a:rPr lang="en-US" dirty="0" smtClean="0"/>
              <a:t>hemorrhage</a:t>
            </a:r>
            <a:endParaRPr lang="en-US" dirty="0"/>
          </a:p>
          <a:p>
            <a:pPr lvl="0"/>
            <a:r>
              <a:rPr lang="en-US" dirty="0"/>
              <a:t>visible foreign </a:t>
            </a:r>
            <a:r>
              <a:rPr lang="en-US" dirty="0" smtClean="0"/>
              <a:t>body</a:t>
            </a:r>
            <a:endParaRPr lang="en-US" dirty="0"/>
          </a:p>
          <a:p>
            <a:pPr lvl="0"/>
            <a:r>
              <a:rPr lang="en-US" dirty="0"/>
              <a:t> pain or double </a:t>
            </a:r>
            <a:r>
              <a:rPr lang="en-US" dirty="0" smtClean="0"/>
              <a:t>vision</a:t>
            </a:r>
            <a:endParaRPr lang="en-US" dirty="0"/>
          </a:p>
          <a:p>
            <a:pPr lvl="0"/>
            <a:r>
              <a:rPr lang="en-US" dirty="0"/>
              <a:t>corneal </a:t>
            </a:r>
            <a:r>
              <a:rPr lang="en-US" dirty="0" smtClean="0"/>
              <a:t>tear</a:t>
            </a:r>
          </a:p>
        </p:txBody>
      </p:sp>
    </p:spTree>
    <p:extLst>
      <p:ext uri="{BB962C8B-B14F-4D97-AF65-F5344CB8AC3E}">
        <p14:creationId xmlns:p14="http://schemas.microsoft.com/office/powerpoint/2010/main" val="3642034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914400"/>
            <a:ext cx="7756263" cy="1054250"/>
          </a:xfrm>
        </p:spPr>
        <p:txBody>
          <a:bodyPr>
            <a:normAutofit fontScale="90000"/>
          </a:bodyPr>
          <a:lstStyle/>
          <a:p>
            <a:r>
              <a:rPr lang="en-US" sz="3200" b="1" i="1" dirty="0" smtClean="0"/>
              <a:t>Prevention of open eye injury</a:t>
            </a:r>
            <a:r>
              <a:rPr lang="en-US" sz="3200" dirty="0" smtClean="0"/>
              <a:t/>
            </a:r>
            <a:br>
              <a:rPr lang="en-US" sz="3200" dirty="0" smtClean="0"/>
            </a:br>
            <a:endParaRPr lang="en-US" sz="3200" dirty="0"/>
          </a:p>
        </p:txBody>
      </p:sp>
      <p:sp>
        <p:nvSpPr>
          <p:cNvPr id="2" name="Content Placeholder 1"/>
          <p:cNvSpPr>
            <a:spLocks noGrp="1"/>
          </p:cNvSpPr>
          <p:nvPr>
            <p:ph idx="1"/>
          </p:nvPr>
        </p:nvSpPr>
        <p:spPr/>
        <p:txBody>
          <a:bodyPr>
            <a:normAutofit/>
          </a:bodyPr>
          <a:lstStyle/>
          <a:p>
            <a:pPr lvl="0"/>
            <a:r>
              <a:rPr lang="en-US" dirty="0" smtClean="0"/>
              <a:t>Appropriate and adequate eye protection when performing visually threatening activities</a:t>
            </a:r>
          </a:p>
          <a:p>
            <a:pPr lvl="0"/>
            <a:r>
              <a:rPr lang="en-US" dirty="0" smtClean="0"/>
              <a:t>Supervise children carefully and teach them how can play with out injury.</a:t>
            </a:r>
          </a:p>
          <a:p>
            <a:pPr lvl="0"/>
            <a:r>
              <a:rPr lang="en-US" dirty="0" smtClean="0"/>
              <a:t>Always wear protective eye goggle  when  using power  tools , hammer or other  striking tools and participating in sports  </a:t>
            </a:r>
          </a:p>
          <a:p>
            <a:endParaRPr lang="en-US" dirty="0"/>
          </a:p>
        </p:txBody>
      </p:sp>
    </p:spTree>
    <p:extLst>
      <p:ext uri="{BB962C8B-B14F-4D97-AF65-F5344CB8AC3E}">
        <p14:creationId xmlns:p14="http://schemas.microsoft.com/office/powerpoint/2010/main" val="2632433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8490" y="1578686"/>
            <a:ext cx="7756263" cy="45719"/>
          </a:xfrm>
        </p:spPr>
        <p:txBody>
          <a:bodyPr>
            <a:normAutofit fontScale="90000"/>
          </a:bodyPr>
          <a:lstStyle/>
          <a:p>
            <a:r>
              <a:rPr lang="en-US" sz="3200" b="1" i="1" dirty="0" smtClean="0"/>
              <a:t>General treatment</a:t>
            </a:r>
            <a:r>
              <a:rPr lang="en-US" sz="3200" dirty="0" smtClean="0"/>
              <a:t/>
            </a:r>
            <a:br>
              <a:rPr lang="en-US" sz="3200" dirty="0" smtClean="0"/>
            </a:br>
            <a:endParaRPr lang="en-US" sz="3200" dirty="0"/>
          </a:p>
        </p:txBody>
      </p:sp>
      <p:sp>
        <p:nvSpPr>
          <p:cNvPr id="2" name="Content Placeholder 1"/>
          <p:cNvSpPr>
            <a:spLocks noGrp="1"/>
          </p:cNvSpPr>
          <p:nvPr>
            <p:ph idx="1"/>
          </p:nvPr>
        </p:nvSpPr>
        <p:spPr/>
        <p:txBody>
          <a:bodyPr>
            <a:noAutofit/>
          </a:bodyPr>
          <a:lstStyle/>
          <a:p>
            <a:pPr marL="365760" lvl="1">
              <a:buFont typeface="Wingdings" pitchFamily="2" charset="2"/>
              <a:buChar char=""/>
            </a:pPr>
            <a:r>
              <a:rPr lang="en-US" sz="2400" dirty="0" smtClean="0"/>
              <a:t> evaluated and treated immediately.</a:t>
            </a:r>
            <a:r>
              <a:rPr lang="en-US" sz="2400" dirty="0" smtClean="0">
                <a:ea typeface="Calibri" pitchFamily="34" charset="0"/>
                <a:cs typeface="Times New Roman" pitchFamily="18" charset="0"/>
              </a:rPr>
              <a:t> </a:t>
            </a:r>
          </a:p>
          <a:p>
            <a:pPr marL="365760" lvl="1">
              <a:buFont typeface="Wingdings" pitchFamily="2" charset="2"/>
              <a:buChar char=""/>
            </a:pPr>
            <a:r>
              <a:rPr lang="en-US" sz="2400" dirty="0" smtClean="0">
                <a:ea typeface="Calibri" pitchFamily="34" charset="0"/>
                <a:cs typeface="Times New Roman" pitchFamily="18" charset="0"/>
              </a:rPr>
              <a:t>The treatment is mostly surgical intervention</a:t>
            </a:r>
            <a:endParaRPr lang="en-US" sz="2400" dirty="0" smtClean="0"/>
          </a:p>
          <a:p>
            <a:r>
              <a:rPr lang="en-US" dirty="0" smtClean="0"/>
              <a:t> If surgical exploration is planned, </a:t>
            </a:r>
          </a:p>
          <a:p>
            <a:pPr>
              <a:buFont typeface="Courier New" pitchFamily="49" charset="0"/>
              <a:buChar char="o"/>
            </a:pPr>
            <a:r>
              <a:rPr lang="en-US" dirty="0" smtClean="0"/>
              <a:t>a fox shield, </a:t>
            </a:r>
          </a:p>
          <a:p>
            <a:pPr>
              <a:buFont typeface="Courier New" pitchFamily="49" charset="0"/>
              <a:buChar char="o"/>
            </a:pPr>
            <a:r>
              <a:rPr lang="en-US" dirty="0" err="1" smtClean="0"/>
              <a:t>antiemetics</a:t>
            </a:r>
            <a:r>
              <a:rPr lang="en-US" dirty="0" smtClean="0"/>
              <a:t>, </a:t>
            </a:r>
          </a:p>
          <a:p>
            <a:pPr>
              <a:buFont typeface="Courier New" pitchFamily="49" charset="0"/>
              <a:buChar char="o"/>
            </a:pPr>
            <a:r>
              <a:rPr lang="en-US" dirty="0" smtClean="0"/>
              <a:t>systemic iv antibiotics: </a:t>
            </a:r>
            <a:r>
              <a:rPr lang="en-US" dirty="0" err="1" smtClean="0"/>
              <a:t>ciprofloxacilin</a:t>
            </a:r>
            <a:r>
              <a:rPr lang="en-US" dirty="0" smtClean="0"/>
              <a:t> 5oomg </a:t>
            </a:r>
            <a:r>
              <a:rPr lang="en-US" dirty="0" err="1" smtClean="0"/>
              <a:t>po</a:t>
            </a:r>
            <a:r>
              <a:rPr lang="en-US" dirty="0" smtClean="0"/>
              <a:t> BID for 7 day  </a:t>
            </a:r>
          </a:p>
          <a:p>
            <a:pPr>
              <a:buFont typeface="Courier New" pitchFamily="49" charset="0"/>
              <a:buChar char="o"/>
            </a:pPr>
            <a:r>
              <a:rPr lang="en-US" dirty="0" smtClean="0"/>
              <a:t>Or, chloramphenicol 500mg QID, </a:t>
            </a:r>
          </a:p>
          <a:p>
            <a:pPr>
              <a:buFont typeface="Courier New" pitchFamily="49" charset="0"/>
              <a:buChar char="o"/>
            </a:pPr>
            <a:r>
              <a:rPr lang="en-US" dirty="0" smtClean="0"/>
              <a:t>update of tetanus status should be completed</a:t>
            </a:r>
            <a:endParaRPr lang="en-US" dirty="0"/>
          </a:p>
        </p:txBody>
      </p:sp>
    </p:spTree>
    <p:extLst>
      <p:ext uri="{BB962C8B-B14F-4D97-AF65-F5344CB8AC3E}">
        <p14:creationId xmlns:p14="http://schemas.microsoft.com/office/powerpoint/2010/main" val="3605317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524000"/>
            <a:ext cx="7756263" cy="520850"/>
          </a:xfrm>
        </p:spPr>
        <p:txBody>
          <a:bodyPr>
            <a:normAutofit fontScale="90000"/>
          </a:bodyPr>
          <a:lstStyle/>
          <a:p>
            <a:r>
              <a:rPr lang="en-US" sz="2800" b="1" dirty="0" smtClean="0"/>
              <a:t>ASSOCIATED INJURIES</a:t>
            </a:r>
            <a:r>
              <a:rPr lang="en-US" sz="3200" dirty="0" smtClean="0"/>
              <a:t/>
            </a:r>
            <a:br>
              <a:rPr lang="en-US" sz="3200" dirty="0" smtClean="0"/>
            </a:br>
            <a:endParaRPr lang="en-US" sz="3200" dirty="0"/>
          </a:p>
        </p:txBody>
      </p:sp>
      <p:sp>
        <p:nvSpPr>
          <p:cNvPr id="2" name="Content Placeholder 1"/>
          <p:cNvSpPr>
            <a:spLocks noGrp="1"/>
          </p:cNvSpPr>
          <p:nvPr>
            <p:ph idx="1"/>
          </p:nvPr>
        </p:nvSpPr>
        <p:spPr/>
        <p:txBody>
          <a:bodyPr>
            <a:normAutofit/>
          </a:bodyPr>
          <a:lstStyle/>
          <a:p>
            <a:r>
              <a:rPr lang="en-US" dirty="0" smtClean="0"/>
              <a:t>The location of the eye within the bony orbit results in frequent associated injuries to the head and neck. </a:t>
            </a:r>
          </a:p>
          <a:p>
            <a:r>
              <a:rPr lang="en-US" dirty="0" smtClean="0"/>
              <a:t>These other injuries include :</a:t>
            </a:r>
          </a:p>
          <a:p>
            <a:pPr>
              <a:buFont typeface="Wingdings" pitchFamily="2" charset="2"/>
              <a:buChar char="§"/>
            </a:pPr>
            <a:r>
              <a:rPr lang="en-US" dirty="0" smtClean="0"/>
              <a:t>traumatic brain </a:t>
            </a:r>
            <a:r>
              <a:rPr lang="en-US" dirty="0" err="1" smtClean="0"/>
              <a:t>injuries:opened</a:t>
            </a:r>
            <a:r>
              <a:rPr lang="en-US" dirty="0" smtClean="0"/>
              <a:t> and closed,</a:t>
            </a:r>
          </a:p>
          <a:p>
            <a:pPr>
              <a:buFont typeface="Wingdings" pitchFamily="2" charset="2"/>
              <a:buChar char="§"/>
            </a:pPr>
            <a:r>
              <a:rPr lang="en-US" dirty="0" smtClean="0"/>
              <a:t> cervical spine trauma with and without neurologic compromise. </a:t>
            </a:r>
          </a:p>
          <a:p>
            <a:pPr>
              <a:buNone/>
            </a:pPr>
            <a:endParaRPr lang="en-US" dirty="0" smtClean="0"/>
          </a:p>
          <a:p>
            <a:endParaRPr lang="en-US" dirty="0"/>
          </a:p>
        </p:txBody>
      </p:sp>
    </p:spTree>
    <p:extLst>
      <p:ext uri="{BB962C8B-B14F-4D97-AF65-F5344CB8AC3E}">
        <p14:creationId xmlns:p14="http://schemas.microsoft.com/office/powerpoint/2010/main" val="882996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Preoperative Evaluation  </a:t>
            </a:r>
            <a:r>
              <a:rPr lang="en-US" sz="3200" dirty="0"/>
              <a:t/>
            </a:r>
            <a:br>
              <a:rPr lang="en-US" sz="3200" dirty="0"/>
            </a:br>
            <a:endParaRPr lang="en-US" sz="3200" dirty="0"/>
          </a:p>
        </p:txBody>
      </p:sp>
      <p:sp>
        <p:nvSpPr>
          <p:cNvPr id="2" name="Content Placeholder 1"/>
          <p:cNvSpPr>
            <a:spLocks noGrp="1"/>
          </p:cNvSpPr>
          <p:nvPr>
            <p:ph idx="1"/>
          </p:nvPr>
        </p:nvSpPr>
        <p:spPr/>
        <p:txBody>
          <a:bodyPr>
            <a:normAutofit fontScale="92500"/>
          </a:bodyPr>
          <a:lstStyle/>
          <a:p>
            <a:r>
              <a:rPr lang="en-US" b="1" dirty="0" smtClean="0"/>
              <a:t>Aim: </a:t>
            </a:r>
            <a:r>
              <a:rPr lang="en-US" dirty="0" smtClean="0"/>
              <a:t>help </a:t>
            </a:r>
            <a:r>
              <a:rPr lang="en-US" dirty="0"/>
              <a:t>identify the timing of the injury and </a:t>
            </a:r>
            <a:r>
              <a:rPr lang="en-US" dirty="0" smtClean="0"/>
              <a:t>mechanism</a:t>
            </a:r>
          </a:p>
          <a:p>
            <a:pPr>
              <a:buFont typeface="Wingdings" pitchFamily="2" charset="2"/>
              <a:buChar char="ü"/>
            </a:pPr>
            <a:r>
              <a:rPr lang="en-US" dirty="0" smtClean="0"/>
              <a:t>the </a:t>
            </a:r>
            <a:r>
              <a:rPr lang="en-US" dirty="0"/>
              <a:t>time of last oral intake before or after the injury should be established </a:t>
            </a:r>
            <a:r>
              <a:rPr lang="en-US" dirty="0" smtClean="0"/>
              <a:t>. </a:t>
            </a:r>
          </a:p>
          <a:p>
            <a:pPr>
              <a:buFont typeface="Wingdings" pitchFamily="2" charset="2"/>
              <a:buChar char="ü"/>
            </a:pPr>
            <a:r>
              <a:rPr lang="en-US" dirty="0" smtClean="0"/>
              <a:t> consider a </a:t>
            </a:r>
            <a:r>
              <a:rPr lang="en-US" dirty="0"/>
              <a:t>full stomach if the injury occurred within 8 h after the last meal, even if the patient did not eat for several hours after the </a:t>
            </a:r>
            <a:r>
              <a:rPr lang="en-US" dirty="0" smtClean="0"/>
              <a:t>injury  </a:t>
            </a:r>
          </a:p>
          <a:p>
            <a:pPr>
              <a:buFont typeface="Arial" pitchFamily="34" charset="0"/>
              <a:buChar char="•"/>
            </a:pPr>
            <a:r>
              <a:rPr lang="en-US" dirty="0" smtClean="0"/>
              <a:t>Because gastric </a:t>
            </a:r>
            <a:r>
              <a:rPr lang="en-US" dirty="0"/>
              <a:t>emptying is delayed </a:t>
            </a:r>
            <a:r>
              <a:rPr lang="en-US" dirty="0" smtClean="0"/>
              <a:t>by </a:t>
            </a:r>
            <a:r>
              <a:rPr lang="en-US" dirty="0"/>
              <a:t>pain and </a:t>
            </a:r>
            <a:r>
              <a:rPr lang="en-US" dirty="0" smtClean="0"/>
              <a:t>anxiety.</a:t>
            </a:r>
            <a:endParaRPr lang="en-US" dirty="0"/>
          </a:p>
          <a:p>
            <a:pPr>
              <a:buFont typeface="Wingdings" pitchFamily="2" charset="2"/>
              <a:buChar char="ü"/>
            </a:pPr>
            <a:endParaRPr lang="en-US" dirty="0"/>
          </a:p>
        </p:txBody>
      </p:sp>
    </p:spTree>
    <p:extLst>
      <p:ext uri="{BB962C8B-B14F-4D97-AF65-F5344CB8AC3E}">
        <p14:creationId xmlns:p14="http://schemas.microsoft.com/office/powerpoint/2010/main" val="2387906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Cont.…</a:t>
            </a:r>
            <a:endParaRPr lang="en-US" sz="3200" dirty="0"/>
          </a:p>
        </p:txBody>
      </p:sp>
      <p:sp>
        <p:nvSpPr>
          <p:cNvPr id="2" name="Content Placeholder 1"/>
          <p:cNvSpPr>
            <a:spLocks noGrp="1"/>
          </p:cNvSpPr>
          <p:nvPr>
            <p:ph idx="1"/>
          </p:nvPr>
        </p:nvSpPr>
        <p:spPr/>
        <p:txBody>
          <a:bodyPr>
            <a:normAutofit lnSpcReduction="10000"/>
          </a:bodyPr>
          <a:lstStyle/>
          <a:p>
            <a:pPr>
              <a:buFont typeface="Wingdings" pitchFamily="2" charset="2"/>
              <a:buChar char="ü"/>
            </a:pPr>
            <a:r>
              <a:rPr lang="en-US" dirty="0"/>
              <a:t> Any injuries other than the eye should be ascertained. </a:t>
            </a:r>
          </a:p>
          <a:p>
            <a:pPr>
              <a:buFont typeface="Wingdings" pitchFamily="2" charset="2"/>
              <a:buChar char="ü"/>
            </a:pPr>
            <a:r>
              <a:rPr lang="en-US" dirty="0"/>
              <a:t>Questions such </a:t>
            </a:r>
            <a:r>
              <a:rPr lang="en-US" dirty="0" smtClean="0"/>
              <a:t>as</a:t>
            </a:r>
          </a:p>
          <a:p>
            <a:pPr>
              <a:buFont typeface="Courier New" pitchFamily="49" charset="0"/>
              <a:buChar char="o"/>
            </a:pPr>
            <a:r>
              <a:rPr lang="en-US" dirty="0" smtClean="0"/>
              <a:t> </a:t>
            </a:r>
            <a:r>
              <a:rPr lang="en-US" dirty="0"/>
              <a:t>what was the patient doing during the injury </a:t>
            </a:r>
            <a:endParaRPr lang="en-US" dirty="0" smtClean="0"/>
          </a:p>
          <a:p>
            <a:pPr>
              <a:buFont typeface="Courier New" pitchFamily="49" charset="0"/>
              <a:buChar char="o"/>
            </a:pPr>
            <a:r>
              <a:rPr lang="en-US" dirty="0" smtClean="0"/>
              <a:t> </a:t>
            </a:r>
            <a:r>
              <a:rPr lang="en-US" dirty="0"/>
              <a:t>what potential </a:t>
            </a:r>
            <a:r>
              <a:rPr lang="en-US" dirty="0" smtClean="0"/>
              <a:t>objects causing </a:t>
            </a:r>
            <a:r>
              <a:rPr lang="en-US" dirty="0"/>
              <a:t>the injury are important prior to physical evaluation.</a:t>
            </a:r>
          </a:p>
          <a:p>
            <a:pPr>
              <a:buFont typeface="Wingdings" pitchFamily="2" charset="2"/>
              <a:buChar char="ü"/>
            </a:pPr>
            <a:r>
              <a:rPr lang="en-US" dirty="0" smtClean="0"/>
              <a:t> appropriate </a:t>
            </a:r>
            <a:r>
              <a:rPr lang="en-US" dirty="0"/>
              <a:t>medical history including current medications, allergies, tetanus </a:t>
            </a:r>
            <a:r>
              <a:rPr lang="en-US" dirty="0" smtClean="0"/>
              <a:t>status should be asked and reviewed.</a:t>
            </a:r>
            <a:endParaRPr lang="en-US" dirty="0"/>
          </a:p>
          <a:p>
            <a:endParaRPr lang="en-US" dirty="0"/>
          </a:p>
        </p:txBody>
      </p:sp>
    </p:spTree>
    <p:extLst>
      <p:ext uri="{BB962C8B-B14F-4D97-AF65-F5344CB8AC3E}">
        <p14:creationId xmlns:p14="http://schemas.microsoft.com/office/powerpoint/2010/main" val="4132944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Physical examination</a:t>
            </a:r>
            <a:r>
              <a:rPr lang="en-US" sz="3200" dirty="0"/>
              <a:t/>
            </a:r>
            <a:br>
              <a:rPr lang="en-US" sz="3200" dirty="0"/>
            </a:br>
            <a:endParaRPr lang="en-US" sz="3200" dirty="0"/>
          </a:p>
        </p:txBody>
      </p:sp>
      <p:sp>
        <p:nvSpPr>
          <p:cNvPr id="2" name="Content Placeholder 1"/>
          <p:cNvSpPr>
            <a:spLocks noGrp="1"/>
          </p:cNvSpPr>
          <p:nvPr>
            <p:ph idx="1"/>
          </p:nvPr>
        </p:nvSpPr>
        <p:spPr/>
        <p:txBody>
          <a:bodyPr>
            <a:normAutofit fontScale="92500"/>
          </a:bodyPr>
          <a:lstStyle/>
          <a:p>
            <a:pPr>
              <a:buFont typeface="Wingdings" pitchFamily="2" charset="2"/>
              <a:buChar char="ü"/>
            </a:pPr>
            <a:r>
              <a:rPr lang="en-US" dirty="0" smtClean="0"/>
              <a:t>Ophthalmic </a:t>
            </a:r>
            <a:r>
              <a:rPr lang="en-US" dirty="0"/>
              <a:t>examination after severe trauma can be difficult. </a:t>
            </a:r>
            <a:endParaRPr lang="en-US" dirty="0" smtClean="0"/>
          </a:p>
          <a:p>
            <a:pPr>
              <a:buFont typeface="Wingdings" pitchFamily="2" charset="2"/>
              <a:buChar char="ü"/>
            </a:pPr>
            <a:r>
              <a:rPr lang="en-US" dirty="0" smtClean="0"/>
              <a:t>Obtaining a </a:t>
            </a:r>
            <a:r>
              <a:rPr lang="en-US" b="1" dirty="0" smtClean="0"/>
              <a:t>visual</a:t>
            </a:r>
            <a:r>
              <a:rPr lang="en-US" dirty="0" smtClean="0"/>
              <a:t> </a:t>
            </a:r>
            <a:r>
              <a:rPr lang="en-US" b="1" dirty="0" smtClean="0"/>
              <a:t>acuity</a:t>
            </a:r>
            <a:r>
              <a:rPr lang="en-US" dirty="0" smtClean="0"/>
              <a:t> and </a:t>
            </a:r>
            <a:r>
              <a:rPr lang="en-US" b="1" dirty="0" err="1" smtClean="0"/>
              <a:t>pupillary</a:t>
            </a:r>
            <a:r>
              <a:rPr lang="en-US" b="1" dirty="0" smtClean="0"/>
              <a:t> </a:t>
            </a:r>
            <a:r>
              <a:rPr lang="en-US" dirty="0" smtClean="0"/>
              <a:t>examination   most important.  </a:t>
            </a:r>
          </a:p>
          <a:p>
            <a:pPr>
              <a:buFont typeface="Wingdings" pitchFamily="2" charset="2"/>
              <a:buChar char="ü"/>
            </a:pPr>
            <a:r>
              <a:rPr lang="en-US" dirty="0" smtClean="0"/>
              <a:t> careful </a:t>
            </a:r>
            <a:r>
              <a:rPr lang="en-US" dirty="0"/>
              <a:t>handling of the eye </a:t>
            </a:r>
            <a:r>
              <a:rPr lang="en-US" dirty="0" smtClean="0"/>
              <a:t>to </a:t>
            </a:r>
            <a:r>
              <a:rPr lang="en-US" dirty="0"/>
              <a:t>prevent any pressure on the globe </a:t>
            </a:r>
            <a:r>
              <a:rPr lang="en-US" dirty="0" smtClean="0"/>
              <a:t> </a:t>
            </a:r>
            <a:endParaRPr lang="en-US" dirty="0"/>
          </a:p>
          <a:p>
            <a:pPr>
              <a:buFont typeface="Wingdings" pitchFamily="2" charset="2"/>
              <a:buChar char="ü"/>
            </a:pPr>
            <a:r>
              <a:rPr lang="en-US" dirty="0"/>
              <a:t> If penetrating injury to the </a:t>
            </a:r>
            <a:r>
              <a:rPr lang="en-US" dirty="0" smtClean="0"/>
              <a:t>globe, examination </a:t>
            </a:r>
            <a:r>
              <a:rPr lang="en-US" dirty="0"/>
              <a:t>will be limited so the globe can be shielded to prevent </a:t>
            </a:r>
            <a:r>
              <a:rPr lang="en-US" dirty="0" smtClean="0"/>
              <a:t> </a:t>
            </a:r>
            <a:r>
              <a:rPr lang="en-US" dirty="0"/>
              <a:t>extrusion of intraocular contents. </a:t>
            </a:r>
            <a:endParaRPr lang="en-US" dirty="0" smtClean="0"/>
          </a:p>
          <a:p>
            <a:pPr marL="0" indent="0">
              <a:buNone/>
            </a:pPr>
            <a:endParaRPr lang="en-US" dirty="0" smtClean="0"/>
          </a:p>
        </p:txBody>
      </p:sp>
    </p:spTree>
    <p:extLst>
      <p:ext uri="{BB962C8B-B14F-4D97-AF65-F5344CB8AC3E}">
        <p14:creationId xmlns:p14="http://schemas.microsoft.com/office/powerpoint/2010/main" val="3586600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Cont.</a:t>
            </a:r>
            <a:r>
              <a:rPr lang="en-US" dirty="0" smtClean="0"/>
              <a:t>….</a:t>
            </a:r>
            <a:endParaRPr lang="en-US" dirty="0"/>
          </a:p>
        </p:txBody>
      </p:sp>
      <p:sp>
        <p:nvSpPr>
          <p:cNvPr id="2" name="Content Placeholder 1"/>
          <p:cNvSpPr>
            <a:spLocks noGrp="1"/>
          </p:cNvSpPr>
          <p:nvPr>
            <p:ph idx="1"/>
          </p:nvPr>
        </p:nvSpPr>
        <p:spPr/>
        <p:txBody>
          <a:bodyPr>
            <a:normAutofit/>
          </a:bodyPr>
          <a:lstStyle/>
          <a:p>
            <a:pPr>
              <a:buFont typeface="Wingdings" pitchFamily="2" charset="2"/>
              <a:buChar char="ü"/>
            </a:pPr>
            <a:r>
              <a:rPr lang="en-US" dirty="0" smtClean="0"/>
              <a:t> avoid transdermal scopolamine: </a:t>
            </a:r>
            <a:r>
              <a:rPr lang="en-US" dirty="0"/>
              <a:t>blur vision and confuse ophthalmologic </a:t>
            </a:r>
            <a:r>
              <a:rPr lang="en-US" dirty="0" smtClean="0"/>
              <a:t>dx and evaluation. </a:t>
            </a:r>
          </a:p>
          <a:p>
            <a:pPr>
              <a:buFont typeface="Wingdings" pitchFamily="2" charset="2"/>
              <a:buChar char="ü"/>
            </a:pPr>
            <a:r>
              <a:rPr lang="en-US" dirty="0" smtClean="0"/>
              <a:t> </a:t>
            </a:r>
            <a:r>
              <a:rPr lang="en-US" dirty="0"/>
              <a:t>Life threatening problems should be dealt </a:t>
            </a:r>
            <a:r>
              <a:rPr lang="en-US" dirty="0" smtClean="0"/>
              <a:t>immediately. </a:t>
            </a:r>
          </a:p>
          <a:p>
            <a:pPr>
              <a:buFont typeface="Wingdings" pitchFamily="2" charset="2"/>
              <a:buChar char="ü"/>
            </a:pPr>
            <a:r>
              <a:rPr lang="en-US" dirty="0" err="1" smtClean="0"/>
              <a:t>Pts</a:t>
            </a:r>
            <a:r>
              <a:rPr lang="en-US" dirty="0" smtClean="0"/>
              <a:t> with </a:t>
            </a:r>
            <a:r>
              <a:rPr lang="en-US" dirty="0"/>
              <a:t>other disease </a:t>
            </a:r>
            <a:r>
              <a:rPr lang="en-US" dirty="0" smtClean="0"/>
              <a:t> such </a:t>
            </a:r>
            <a:r>
              <a:rPr lang="en-US" dirty="0"/>
              <a:t>as </a:t>
            </a:r>
            <a:r>
              <a:rPr lang="en-US" dirty="0" smtClean="0"/>
              <a:t> DM </a:t>
            </a:r>
            <a:r>
              <a:rPr lang="en-US" dirty="0"/>
              <a:t>or </a:t>
            </a:r>
            <a:r>
              <a:rPr lang="en-US" dirty="0" smtClean="0"/>
              <a:t> IHD </a:t>
            </a:r>
            <a:r>
              <a:rPr lang="en-US" dirty="0"/>
              <a:t>should be optimized prior to surgery if the time allows.</a:t>
            </a:r>
          </a:p>
          <a:p>
            <a:pPr marL="0" indent="0">
              <a:buNone/>
            </a:pPr>
            <a:endParaRPr lang="en-US" dirty="0"/>
          </a:p>
          <a:p>
            <a:endParaRPr lang="en-US" dirty="0"/>
          </a:p>
        </p:txBody>
      </p:sp>
    </p:spTree>
    <p:extLst>
      <p:ext uri="{BB962C8B-B14F-4D97-AF65-F5344CB8AC3E}">
        <p14:creationId xmlns:p14="http://schemas.microsoft.com/office/powerpoint/2010/main" val="1946027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Tracheostomy</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a:t>is making an opening on the anterior wall of the trachea (the wind pipe) for establishing an airway.</a:t>
            </a:r>
          </a:p>
          <a:p>
            <a:pPr marL="0" indent="0">
              <a:buNone/>
            </a:pPr>
            <a:endParaRPr lang="en-US" dirty="0" smtClean="0"/>
          </a:p>
          <a:p>
            <a:pPr marL="0" indent="0">
              <a:buNone/>
            </a:pPr>
            <a:r>
              <a:rPr lang="en-US" dirty="0" smtClean="0"/>
              <a:t>Patient </a:t>
            </a:r>
            <a:r>
              <a:rPr lang="en-US" dirty="0"/>
              <a:t>Population for tracheotomy</a:t>
            </a:r>
          </a:p>
          <a:p>
            <a:pPr>
              <a:buFont typeface="Wingdings" pitchFamily="2" charset="2"/>
              <a:buChar char="Ø"/>
            </a:pPr>
            <a:r>
              <a:rPr lang="en-US" dirty="0" smtClean="0"/>
              <a:t> </a:t>
            </a:r>
            <a:r>
              <a:rPr lang="en-US" dirty="0"/>
              <a:t>Rarely failed intubation patients in respiratory </a:t>
            </a:r>
            <a:r>
              <a:rPr lang="en-US" dirty="0" smtClean="0"/>
              <a:t>distress</a:t>
            </a:r>
          </a:p>
          <a:p>
            <a:pPr>
              <a:buFont typeface="Wingdings" pitchFamily="2" charset="2"/>
              <a:buChar char="Ø"/>
            </a:pPr>
            <a:r>
              <a:rPr lang="en-US" dirty="0" smtClean="0"/>
              <a:t>Following </a:t>
            </a:r>
            <a:r>
              <a:rPr lang="en-US" dirty="0"/>
              <a:t>major trauma or in respiratory </a:t>
            </a:r>
            <a:r>
              <a:rPr lang="en-US" dirty="0" smtClean="0"/>
              <a:t>failure</a:t>
            </a:r>
          </a:p>
          <a:p>
            <a:pPr>
              <a:buFont typeface="Wingdings" pitchFamily="2" charset="2"/>
              <a:buChar char="Ø"/>
            </a:pPr>
            <a:r>
              <a:rPr lang="en-US" dirty="0" smtClean="0"/>
              <a:t>Part of scheduled procedure in neck dissection</a:t>
            </a:r>
          </a:p>
          <a:p>
            <a:pPr marL="0" indent="0">
              <a:buNone/>
            </a:pPr>
            <a:r>
              <a:rPr lang="en-US" b="1" dirty="0" smtClean="0"/>
              <a:t>The </a:t>
            </a:r>
            <a:r>
              <a:rPr lang="en-US" b="1" dirty="0"/>
              <a:t>functions of </a:t>
            </a:r>
            <a:r>
              <a:rPr lang="en-US" b="1" dirty="0" smtClean="0"/>
              <a:t>Tracheostomy</a:t>
            </a:r>
          </a:p>
          <a:p>
            <a:r>
              <a:rPr lang="en-US" dirty="0" smtClean="0"/>
              <a:t>Reduces </a:t>
            </a:r>
            <a:r>
              <a:rPr lang="en-US" dirty="0"/>
              <a:t>the dead space by 40%</a:t>
            </a:r>
          </a:p>
          <a:p>
            <a:pPr lvl="0"/>
            <a:r>
              <a:rPr lang="en-US" dirty="0"/>
              <a:t>In patients with severe respiratory depression, it allows Intermittent Positive Pressure Ventilation (IPPR)</a:t>
            </a:r>
          </a:p>
          <a:p>
            <a:pPr lvl="0"/>
            <a:r>
              <a:rPr lang="en-US" dirty="0"/>
              <a:t>For tracheobronchial toilet</a:t>
            </a:r>
          </a:p>
          <a:p>
            <a:r>
              <a:rPr lang="en-US" dirty="0" smtClean="0"/>
              <a:t>Creates </a:t>
            </a:r>
            <a:r>
              <a:rPr lang="en-US" dirty="0"/>
              <a:t>a bypass to relieve upper respiratory tract obstruction</a:t>
            </a:r>
            <a:endParaRPr lang="en-US" dirty="0" smtClean="0"/>
          </a:p>
          <a:p>
            <a:endParaRPr lang="en-US" dirty="0"/>
          </a:p>
        </p:txBody>
      </p:sp>
    </p:spTree>
    <p:extLst>
      <p:ext uri="{BB962C8B-B14F-4D97-AF65-F5344CB8AC3E}">
        <p14:creationId xmlns:p14="http://schemas.microsoft.com/office/powerpoint/2010/main" val="49629936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3200" dirty="0"/>
              <a:t>Major considerations and concerns of open eye injury</a:t>
            </a:r>
            <a:r>
              <a:rPr lang="en-US" sz="2000" dirty="0"/>
              <a:t/>
            </a:r>
            <a:br>
              <a:rPr lang="en-US" sz="2000" dirty="0"/>
            </a:br>
            <a:endParaRPr lang="en-US" sz="3200" dirty="0"/>
          </a:p>
        </p:txBody>
      </p:sp>
      <p:sp>
        <p:nvSpPr>
          <p:cNvPr id="2" name="Content Placeholder 1"/>
          <p:cNvSpPr>
            <a:spLocks noGrp="1"/>
          </p:cNvSpPr>
          <p:nvPr>
            <p:ph idx="1"/>
          </p:nvPr>
        </p:nvSpPr>
        <p:spPr/>
        <p:txBody>
          <a:bodyPr>
            <a:normAutofit fontScale="92500" lnSpcReduction="10000"/>
          </a:bodyPr>
          <a:lstStyle/>
          <a:p>
            <a:pPr marL="0" lvl="0" indent="0">
              <a:buNone/>
            </a:pPr>
            <a:r>
              <a:rPr lang="en-US" sz="2600" b="1" dirty="0" smtClean="0">
                <a:solidFill>
                  <a:srgbClr val="FF0000"/>
                </a:solidFill>
              </a:rPr>
              <a:t>1</a:t>
            </a:r>
            <a:r>
              <a:rPr lang="en-US" b="1" dirty="0" smtClean="0"/>
              <a:t>.  </a:t>
            </a:r>
            <a:r>
              <a:rPr lang="en-US" b="1" dirty="0" smtClean="0">
                <a:solidFill>
                  <a:schemeClr val="accent5">
                    <a:lumMod val="60000"/>
                    <a:lumOff val="40000"/>
                  </a:schemeClr>
                </a:solidFill>
              </a:rPr>
              <a:t>These patients are considered as full stomach, so precautions have to be taken to prevent complications of full stomach</a:t>
            </a:r>
            <a:r>
              <a:rPr lang="en-US" dirty="0" smtClean="0"/>
              <a:t>. </a:t>
            </a:r>
          </a:p>
          <a:p>
            <a:pPr lvl="0">
              <a:buFont typeface="Wingdings" pitchFamily="2" charset="2"/>
              <a:buChar char="ü"/>
            </a:pPr>
            <a:r>
              <a:rPr lang="en-US" dirty="0" smtClean="0"/>
              <a:t>Aspiration </a:t>
            </a:r>
            <a:r>
              <a:rPr lang="en-US" dirty="0"/>
              <a:t>of stomach contents can cause lung injury and pneumonia. </a:t>
            </a:r>
            <a:r>
              <a:rPr lang="en-US" dirty="0" smtClean="0"/>
              <a:t> </a:t>
            </a:r>
            <a:endParaRPr lang="en-US" sz="1800" dirty="0"/>
          </a:p>
          <a:p>
            <a:r>
              <a:rPr lang="en-US" dirty="0"/>
              <a:t>Strategies to prevent aspiration pneumonia</a:t>
            </a:r>
            <a:r>
              <a:rPr lang="en-US" dirty="0" smtClean="0"/>
              <a:t>.</a:t>
            </a:r>
            <a:endParaRPr lang="en-US" sz="1600" dirty="0"/>
          </a:p>
          <a:p>
            <a:pPr lvl="2">
              <a:buFont typeface="Courier New" pitchFamily="49" charset="0"/>
              <a:buChar char="o"/>
            </a:pPr>
            <a:r>
              <a:rPr lang="en-US" dirty="0" smtClean="0"/>
              <a:t>Premedication with</a:t>
            </a:r>
            <a:endParaRPr lang="en-US" sz="1600" dirty="0"/>
          </a:p>
          <a:p>
            <a:pPr lvl="2">
              <a:buFont typeface="Arial" pitchFamily="34" charset="0"/>
              <a:buChar char="•"/>
            </a:pPr>
            <a:r>
              <a:rPr lang="en-US" dirty="0"/>
              <a:t>Metoclopramide</a:t>
            </a:r>
            <a:endParaRPr lang="en-US" sz="1600" dirty="0"/>
          </a:p>
          <a:p>
            <a:pPr lvl="2">
              <a:buFont typeface="Arial" pitchFamily="34" charset="0"/>
              <a:buChar char="•"/>
            </a:pPr>
            <a:r>
              <a:rPr lang="en-US" dirty="0"/>
              <a:t>Histamine H2-receptor antagonists</a:t>
            </a:r>
            <a:endParaRPr lang="en-US" sz="1600" dirty="0"/>
          </a:p>
          <a:p>
            <a:pPr lvl="2">
              <a:buFont typeface="Arial" pitchFamily="34" charset="0"/>
              <a:buChar char="•"/>
            </a:pPr>
            <a:r>
              <a:rPr lang="en-US" dirty="0" smtClean="0"/>
              <a:t>Non-particulate </a:t>
            </a:r>
            <a:r>
              <a:rPr lang="en-US" dirty="0"/>
              <a:t>antacids</a:t>
            </a:r>
            <a:endParaRPr lang="en-US" sz="1600" dirty="0"/>
          </a:p>
          <a:p>
            <a:pPr>
              <a:buFont typeface="Courier New" pitchFamily="49" charset="0"/>
              <a:buChar char="o"/>
            </a:pPr>
            <a:endParaRPr lang="en-US" dirty="0"/>
          </a:p>
        </p:txBody>
      </p:sp>
    </p:spTree>
    <p:extLst>
      <p:ext uri="{BB962C8B-B14F-4D97-AF65-F5344CB8AC3E}">
        <p14:creationId xmlns:p14="http://schemas.microsoft.com/office/powerpoint/2010/main" val="4168222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t>Cont….</a:t>
            </a:r>
            <a:endParaRPr lang="en-US" sz="2400" dirty="0"/>
          </a:p>
        </p:txBody>
      </p:sp>
      <p:sp>
        <p:nvSpPr>
          <p:cNvPr id="2" name="Content Placeholder 1"/>
          <p:cNvSpPr>
            <a:spLocks noGrp="1"/>
          </p:cNvSpPr>
          <p:nvPr>
            <p:ph idx="1"/>
          </p:nvPr>
        </p:nvSpPr>
        <p:spPr/>
        <p:txBody>
          <a:bodyPr/>
          <a:lstStyle/>
          <a:p>
            <a:pPr lvl="2">
              <a:buFont typeface="Courier New" pitchFamily="49" charset="0"/>
              <a:buChar char="o"/>
            </a:pPr>
            <a:r>
              <a:rPr lang="en-US" sz="2400" dirty="0" smtClean="0"/>
              <a:t>Evacuation of gastric contents-N G tube</a:t>
            </a:r>
          </a:p>
          <a:p>
            <a:pPr lvl="2">
              <a:buFont typeface="Courier New" pitchFamily="49" charset="0"/>
              <a:buChar char="o"/>
            </a:pPr>
            <a:r>
              <a:rPr lang="en-US" sz="2400" dirty="0" smtClean="0"/>
              <a:t> RSI - Cricoid pressure</a:t>
            </a:r>
          </a:p>
          <a:p>
            <a:pPr lvl="2">
              <a:buFont typeface="Courier New" pitchFamily="49" charset="0"/>
              <a:buChar char="o"/>
            </a:pPr>
            <a:r>
              <a:rPr lang="en-US" sz="2400" dirty="0" smtClean="0"/>
              <a:t>A rapid-acting induction agent-</a:t>
            </a:r>
            <a:r>
              <a:rPr lang="en-US" sz="2400" dirty="0" err="1" smtClean="0"/>
              <a:t>Sux</a:t>
            </a:r>
            <a:r>
              <a:rPr lang="en-US" sz="2400" dirty="0" smtClean="0"/>
              <a:t>, </a:t>
            </a:r>
            <a:r>
              <a:rPr lang="en-US" sz="2400" dirty="0" err="1" smtClean="0"/>
              <a:t>rocuronium</a:t>
            </a:r>
            <a:r>
              <a:rPr lang="en-US" sz="2400" dirty="0" smtClean="0"/>
              <a:t>, or </a:t>
            </a:r>
            <a:r>
              <a:rPr lang="en-US" sz="2400" dirty="0" err="1" smtClean="0"/>
              <a:t>rapacuronium</a:t>
            </a:r>
            <a:endParaRPr lang="en-US" sz="2400" dirty="0" smtClean="0"/>
          </a:p>
          <a:p>
            <a:pPr lvl="2">
              <a:buFont typeface="Courier New" pitchFamily="49" charset="0"/>
              <a:buChar char="o"/>
            </a:pPr>
            <a:r>
              <a:rPr lang="en-US" sz="2400" dirty="0" smtClean="0"/>
              <a:t>Avoidance of  excessive  PPV</a:t>
            </a:r>
          </a:p>
          <a:p>
            <a:pPr lvl="2">
              <a:buFont typeface="Courier New" pitchFamily="49" charset="0"/>
              <a:buChar char="o"/>
            </a:pPr>
            <a:r>
              <a:rPr lang="en-US" sz="2400" dirty="0" smtClean="0"/>
              <a:t>Intubation as soon as possible</a:t>
            </a:r>
          </a:p>
          <a:p>
            <a:pPr>
              <a:buNone/>
            </a:pPr>
            <a:endParaRPr lang="en-US" dirty="0"/>
          </a:p>
        </p:txBody>
      </p:sp>
    </p:spTree>
    <p:extLst>
      <p:ext uri="{BB962C8B-B14F-4D97-AF65-F5344CB8AC3E}">
        <p14:creationId xmlns:p14="http://schemas.microsoft.com/office/powerpoint/2010/main" val="1788146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Cont.….</a:t>
            </a:r>
            <a:endParaRPr lang="en-US" sz="3200" dirty="0"/>
          </a:p>
        </p:txBody>
      </p:sp>
      <p:sp>
        <p:nvSpPr>
          <p:cNvPr id="2" name="Content Placeholder 1"/>
          <p:cNvSpPr>
            <a:spLocks noGrp="1"/>
          </p:cNvSpPr>
          <p:nvPr>
            <p:ph idx="1"/>
          </p:nvPr>
        </p:nvSpPr>
        <p:spPr>
          <a:xfrm>
            <a:off x="609600" y="2133600"/>
            <a:ext cx="7745505" cy="3877815"/>
          </a:xfrm>
        </p:spPr>
        <p:txBody>
          <a:bodyPr>
            <a:normAutofit fontScale="25000" lnSpcReduction="20000"/>
          </a:bodyPr>
          <a:lstStyle/>
          <a:p>
            <a:pPr marL="0" lvl="0" indent="0">
              <a:buNone/>
            </a:pPr>
            <a:r>
              <a:rPr lang="en-US" sz="8000" dirty="0" smtClean="0">
                <a:solidFill>
                  <a:srgbClr val="FF0000"/>
                </a:solidFill>
              </a:rPr>
              <a:t>2. </a:t>
            </a:r>
            <a:r>
              <a:rPr lang="en-US" sz="9600" dirty="0" smtClean="0">
                <a:solidFill>
                  <a:srgbClr val="FF0000"/>
                </a:solidFill>
              </a:rPr>
              <a:t>p</a:t>
            </a:r>
            <a:r>
              <a:rPr lang="en-US" sz="9600" dirty="0" smtClean="0">
                <a:solidFill>
                  <a:schemeClr val="accent5">
                    <a:lumMod val="60000"/>
                    <a:lumOff val="40000"/>
                  </a:schemeClr>
                </a:solidFill>
              </a:rPr>
              <a:t>recautions</a:t>
            </a:r>
            <a:r>
              <a:rPr lang="en-US" sz="9600" b="1" dirty="0" smtClean="0">
                <a:solidFill>
                  <a:schemeClr val="accent5">
                    <a:lumMod val="60000"/>
                    <a:lumOff val="40000"/>
                  </a:schemeClr>
                </a:solidFill>
              </a:rPr>
              <a:t>  have to taken to prevent  </a:t>
            </a:r>
            <a:r>
              <a:rPr lang="en-US" sz="9600" b="1" dirty="0" smtClean="0">
                <a:solidFill>
                  <a:schemeClr val="accent5">
                    <a:lumMod val="60000"/>
                    <a:lumOff val="40000"/>
                  </a:schemeClr>
                </a:solidFill>
                <a:latin typeface="Book Antiqua"/>
              </a:rPr>
              <a:t>↑</a:t>
            </a:r>
            <a:r>
              <a:rPr lang="en-US" sz="9600" b="1" dirty="0" smtClean="0">
                <a:solidFill>
                  <a:schemeClr val="accent5">
                    <a:lumMod val="60000"/>
                    <a:lumOff val="40000"/>
                  </a:schemeClr>
                </a:solidFill>
              </a:rPr>
              <a:t> in  </a:t>
            </a:r>
            <a:r>
              <a:rPr lang="en-US" sz="8800" b="1" dirty="0" smtClean="0">
                <a:solidFill>
                  <a:schemeClr val="accent5">
                    <a:lumMod val="60000"/>
                    <a:lumOff val="40000"/>
                  </a:schemeClr>
                </a:solidFill>
              </a:rPr>
              <a:t>IOP</a:t>
            </a:r>
            <a:endParaRPr lang="en-US" sz="8800" b="1" dirty="0" smtClean="0"/>
          </a:p>
          <a:p>
            <a:pPr lvl="0">
              <a:buFont typeface="Wingdings" pitchFamily="2" charset="2"/>
              <a:buChar char="ü"/>
            </a:pPr>
            <a:r>
              <a:rPr lang="en-US" sz="9600" dirty="0" smtClean="0"/>
              <a:t> Laryngoscopy,  ETTI, bucking, coughing and </a:t>
            </a:r>
            <a:r>
              <a:rPr lang="en-US" sz="9600" dirty="0" err="1" smtClean="0"/>
              <a:t>sux</a:t>
            </a:r>
            <a:r>
              <a:rPr lang="en-US" sz="9600" dirty="0" smtClean="0"/>
              <a:t>, ketamine.</a:t>
            </a:r>
          </a:p>
          <a:p>
            <a:pPr lvl="0">
              <a:buFont typeface="Wingdings" pitchFamily="2" charset="2"/>
              <a:buChar char="ü"/>
            </a:pPr>
            <a:r>
              <a:rPr lang="en-US" sz="9600" dirty="0" smtClean="0"/>
              <a:t>Thus, care has to taken during </a:t>
            </a:r>
            <a:r>
              <a:rPr lang="en-US" sz="9600" dirty="0" err="1" smtClean="0"/>
              <a:t>laryngoscopy</a:t>
            </a:r>
            <a:r>
              <a:rPr lang="en-US" sz="9600" dirty="0" smtClean="0"/>
              <a:t> and during selection of drugs.</a:t>
            </a:r>
          </a:p>
          <a:p>
            <a:pPr lvl="0">
              <a:buFont typeface="Wingdings" pitchFamily="2" charset="2"/>
              <a:buChar char="ü"/>
            </a:pPr>
            <a:r>
              <a:rPr lang="en-US" sz="9600" dirty="0" smtClean="0"/>
              <a:t>Do not force eyelids open - pressure on the lids may cause extrusion of ocular contents.</a:t>
            </a:r>
          </a:p>
          <a:p>
            <a:pPr lvl="0">
              <a:buFont typeface="Wingdings" pitchFamily="2" charset="2"/>
              <a:buChar char="ü"/>
            </a:pPr>
            <a:r>
              <a:rPr lang="en-US" sz="9600" dirty="0" smtClean="0"/>
              <a:t>Do not attempt to remove a protruding  FB from the globe. </a:t>
            </a:r>
          </a:p>
          <a:p>
            <a:pPr marL="0" lvl="0" indent="0">
              <a:buNone/>
            </a:pPr>
            <a:endParaRPr lang="en-US" sz="9600" dirty="0" smtClean="0"/>
          </a:p>
        </p:txBody>
      </p:sp>
    </p:spTree>
    <p:extLst>
      <p:ext uri="{BB962C8B-B14F-4D97-AF65-F5344CB8AC3E}">
        <p14:creationId xmlns:p14="http://schemas.microsoft.com/office/powerpoint/2010/main" val="3212557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Cont….</a:t>
            </a:r>
            <a:endParaRPr lang="en-US" sz="2800" dirty="0"/>
          </a:p>
        </p:txBody>
      </p:sp>
      <p:sp>
        <p:nvSpPr>
          <p:cNvPr id="2" name="Content Placeholder 1"/>
          <p:cNvSpPr>
            <a:spLocks noGrp="1"/>
          </p:cNvSpPr>
          <p:nvPr>
            <p:ph idx="1"/>
          </p:nvPr>
        </p:nvSpPr>
        <p:spPr/>
        <p:txBody>
          <a:bodyPr/>
          <a:lstStyle/>
          <a:p>
            <a:pPr lvl="0">
              <a:buFont typeface="Wingdings" pitchFamily="2" charset="2"/>
              <a:buChar char="ü"/>
            </a:pPr>
            <a:r>
              <a:rPr lang="en-US" dirty="0" smtClean="0"/>
              <a:t> There should be balance between the loss of eye sight and loss of life.</a:t>
            </a:r>
          </a:p>
          <a:p>
            <a:pPr lvl="0">
              <a:buFont typeface="Wingdings" pitchFamily="2" charset="2"/>
              <a:buChar char="ü"/>
            </a:pPr>
            <a:r>
              <a:rPr lang="en-US" dirty="0" smtClean="0"/>
              <a:t> The role of succinylcholine is debatable and controversial</a:t>
            </a:r>
            <a:r>
              <a:rPr lang="en-US" sz="1000" dirty="0" smtClean="0"/>
              <a:t>. .</a:t>
            </a:r>
          </a:p>
        </p:txBody>
      </p:sp>
    </p:spTree>
    <p:extLst>
      <p:ext uri="{BB962C8B-B14F-4D97-AF65-F5344CB8AC3E}">
        <p14:creationId xmlns:p14="http://schemas.microsoft.com/office/powerpoint/2010/main" val="3242374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800" dirty="0"/>
              <a:t>Anesthetic considerations and management of open eye injury</a:t>
            </a:r>
            <a:br>
              <a:rPr lang="en-US" sz="2800" dirty="0"/>
            </a:br>
            <a:endParaRPr lang="en-US" sz="2800" dirty="0"/>
          </a:p>
        </p:txBody>
      </p:sp>
      <p:sp>
        <p:nvSpPr>
          <p:cNvPr id="2" name="Content Placeholder 1"/>
          <p:cNvSpPr>
            <a:spLocks noGrp="1"/>
          </p:cNvSpPr>
          <p:nvPr>
            <p:ph idx="1"/>
          </p:nvPr>
        </p:nvSpPr>
        <p:spPr/>
        <p:txBody>
          <a:bodyPr>
            <a:normAutofit/>
          </a:bodyPr>
          <a:lstStyle/>
          <a:p>
            <a:r>
              <a:rPr lang="en-US" b="1" dirty="0" smtClean="0"/>
              <a:t>Preoperative </a:t>
            </a:r>
            <a:r>
              <a:rPr lang="en-US" b="1" dirty="0"/>
              <a:t>Preparation and premedication</a:t>
            </a:r>
            <a:endParaRPr lang="en-US" dirty="0"/>
          </a:p>
          <a:p>
            <a:pPr>
              <a:buFont typeface="Wingdings" pitchFamily="2" charset="2"/>
              <a:buChar char="q"/>
            </a:pPr>
            <a:r>
              <a:rPr lang="en-US" dirty="0" smtClean="0"/>
              <a:t>  </a:t>
            </a:r>
            <a:r>
              <a:rPr lang="en-US" dirty="0"/>
              <a:t>goal </a:t>
            </a:r>
            <a:r>
              <a:rPr lang="en-US" dirty="0" smtClean="0"/>
              <a:t>: </a:t>
            </a:r>
          </a:p>
          <a:p>
            <a:pPr>
              <a:buFont typeface="Wingdings" pitchFamily="2" charset="2"/>
              <a:buChar char="ü"/>
            </a:pPr>
            <a:r>
              <a:rPr lang="en-US" dirty="0" smtClean="0"/>
              <a:t>to </a:t>
            </a:r>
            <a:r>
              <a:rPr lang="en-US" dirty="0"/>
              <a:t>minimize the risk of </a:t>
            </a:r>
            <a:r>
              <a:rPr lang="en-US" dirty="0" smtClean="0"/>
              <a:t>aspiration </a:t>
            </a:r>
            <a:r>
              <a:rPr lang="en-US" dirty="0"/>
              <a:t>by </a:t>
            </a:r>
            <a:r>
              <a:rPr lang="en-US" dirty="0" smtClean="0">
                <a:latin typeface="Book Antiqua"/>
              </a:rPr>
              <a:t>↓</a:t>
            </a:r>
            <a:r>
              <a:rPr lang="en-US" dirty="0" smtClean="0"/>
              <a:t> </a:t>
            </a:r>
            <a:r>
              <a:rPr lang="en-US" dirty="0"/>
              <a:t>gastric volume and </a:t>
            </a:r>
            <a:r>
              <a:rPr lang="en-US" dirty="0" smtClean="0"/>
              <a:t>acidity</a:t>
            </a:r>
          </a:p>
          <a:p>
            <a:pPr>
              <a:buFont typeface="Wingdings" pitchFamily="2" charset="2"/>
              <a:buChar char="ü"/>
            </a:pPr>
            <a:r>
              <a:rPr lang="en-US" dirty="0" smtClean="0"/>
              <a:t> to  prevention significant  </a:t>
            </a:r>
            <a:r>
              <a:rPr lang="en-US" dirty="0">
                <a:latin typeface="Book Antiqua"/>
              </a:rPr>
              <a:t>↑</a:t>
            </a:r>
            <a:r>
              <a:rPr lang="en-US" dirty="0" smtClean="0"/>
              <a:t> </a:t>
            </a:r>
            <a:r>
              <a:rPr lang="en-US" dirty="0"/>
              <a:t>in IOP </a:t>
            </a:r>
            <a:endParaRPr lang="en-US" dirty="0" smtClean="0"/>
          </a:p>
          <a:p>
            <a:pPr>
              <a:buFont typeface="Wingdings" pitchFamily="2" charset="2"/>
              <a:buChar char="ü"/>
            </a:pPr>
            <a:endParaRPr lang="en-US" dirty="0"/>
          </a:p>
        </p:txBody>
      </p:sp>
    </p:spTree>
    <p:extLst>
      <p:ext uri="{BB962C8B-B14F-4D97-AF65-F5344CB8AC3E}">
        <p14:creationId xmlns:p14="http://schemas.microsoft.com/office/powerpoint/2010/main" val="1907641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t>Cont….</a:t>
            </a:r>
            <a:endParaRPr lang="en-US" sz="2400" dirty="0"/>
          </a:p>
        </p:txBody>
      </p:sp>
      <p:sp>
        <p:nvSpPr>
          <p:cNvPr id="2" name="Content Placeholder 1"/>
          <p:cNvSpPr>
            <a:spLocks noGrp="1"/>
          </p:cNvSpPr>
          <p:nvPr>
            <p:ph idx="1"/>
          </p:nvPr>
        </p:nvSpPr>
        <p:spPr/>
        <p:txBody>
          <a:bodyPr/>
          <a:lstStyle/>
          <a:p>
            <a:pPr>
              <a:buFont typeface="Wingdings" pitchFamily="2" charset="2"/>
              <a:buChar char="ü"/>
            </a:pPr>
            <a:r>
              <a:rPr lang="en-US" dirty="0" smtClean="0"/>
              <a:t>Aspiration  is prevented by proper selection of  drugs  and anesthetic techniques. </a:t>
            </a:r>
          </a:p>
          <a:p>
            <a:pPr>
              <a:buFont typeface="Wingdings" pitchFamily="2" charset="2"/>
              <a:buChar char="ü"/>
            </a:pPr>
            <a:r>
              <a:rPr lang="en-US" dirty="0" smtClean="0"/>
              <a:t>Evacuation of gastric contents with a  NGT may lead to coughing, retching, that  </a:t>
            </a:r>
            <a:r>
              <a:rPr lang="en-US" dirty="0" smtClean="0">
                <a:latin typeface="Book Antiqua"/>
              </a:rPr>
              <a:t>↑ IOP</a:t>
            </a:r>
            <a:endParaRPr lang="en-US" dirty="0" smtClean="0"/>
          </a:p>
          <a:p>
            <a:pPr>
              <a:buFont typeface="Wingdings" pitchFamily="2" charset="2"/>
              <a:buChar char="ü"/>
            </a:pPr>
            <a:r>
              <a:rPr lang="en-US" dirty="0" smtClean="0"/>
              <a:t>If possible, </a:t>
            </a:r>
            <a:r>
              <a:rPr lang="en-US" dirty="0" err="1" smtClean="0"/>
              <a:t>metoclopramide</a:t>
            </a:r>
            <a:r>
              <a:rPr lang="en-US" dirty="0" smtClean="0"/>
              <a:t> IV (10 mg) as soon as possible and repeated every 2–4 h until surgery</a:t>
            </a:r>
          </a:p>
        </p:txBody>
      </p:sp>
    </p:spTree>
    <p:extLst>
      <p:ext uri="{BB962C8B-B14F-4D97-AF65-F5344CB8AC3E}">
        <p14:creationId xmlns:p14="http://schemas.microsoft.com/office/powerpoint/2010/main" val="346630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Cont.….</a:t>
            </a:r>
            <a:endParaRPr lang="en-US" sz="3200" dirty="0"/>
          </a:p>
        </p:txBody>
      </p:sp>
      <p:sp>
        <p:nvSpPr>
          <p:cNvPr id="2" name="Content Placeholder 1"/>
          <p:cNvSpPr>
            <a:spLocks noGrp="1"/>
          </p:cNvSpPr>
          <p:nvPr>
            <p:ph idx="1"/>
          </p:nvPr>
        </p:nvSpPr>
        <p:spPr/>
        <p:txBody>
          <a:bodyPr>
            <a:normAutofit/>
          </a:bodyPr>
          <a:lstStyle/>
          <a:p>
            <a:pPr>
              <a:buFont typeface="Wingdings" pitchFamily="2" charset="2"/>
              <a:buChar char="ü"/>
            </a:pPr>
            <a:r>
              <a:rPr lang="en-US" dirty="0" smtClean="0"/>
              <a:t>Ranitidine </a:t>
            </a:r>
            <a:r>
              <a:rPr lang="en-US" dirty="0"/>
              <a:t>(50 mg </a:t>
            </a:r>
            <a:r>
              <a:rPr lang="en-US" dirty="0" smtClean="0"/>
              <a:t>IV), </a:t>
            </a:r>
            <a:r>
              <a:rPr lang="en-US" dirty="0"/>
              <a:t>cimetidine (300 mg </a:t>
            </a:r>
            <a:r>
              <a:rPr lang="en-US" dirty="0" smtClean="0"/>
              <a:t>I V), </a:t>
            </a:r>
            <a:r>
              <a:rPr lang="en-US" dirty="0"/>
              <a:t>and famotidine (20 mg </a:t>
            </a:r>
            <a:r>
              <a:rPr lang="en-US" dirty="0" smtClean="0"/>
              <a:t>IV)  </a:t>
            </a:r>
            <a:endParaRPr lang="en-US" dirty="0"/>
          </a:p>
          <a:p>
            <a:pPr>
              <a:buFont typeface="Wingdings" pitchFamily="2" charset="2"/>
              <a:buChar char="ü"/>
            </a:pPr>
            <a:r>
              <a:rPr lang="en-US" dirty="0" smtClean="0"/>
              <a:t>  </a:t>
            </a:r>
            <a:r>
              <a:rPr lang="en-US" dirty="0"/>
              <a:t>antacids have an immediate effect. </a:t>
            </a:r>
            <a:r>
              <a:rPr lang="en-US" dirty="0" smtClean="0"/>
              <a:t> </a:t>
            </a:r>
          </a:p>
          <a:p>
            <a:pPr>
              <a:buFont typeface="Wingdings" pitchFamily="2" charset="2"/>
              <a:buChar char="ü"/>
            </a:pPr>
            <a:r>
              <a:rPr lang="en-US" dirty="0" smtClean="0"/>
              <a:t> </a:t>
            </a:r>
            <a:r>
              <a:rPr lang="en-US" dirty="0"/>
              <a:t>Non-particulate antacids </a:t>
            </a:r>
            <a:r>
              <a:rPr lang="en-US" dirty="0" smtClean="0"/>
              <a:t>(  </a:t>
            </a:r>
            <a:r>
              <a:rPr lang="en-US" dirty="0"/>
              <a:t>sodium citrate, potassium </a:t>
            </a:r>
            <a:r>
              <a:rPr lang="en-US" dirty="0" smtClean="0"/>
              <a:t>citrate and </a:t>
            </a:r>
            <a:r>
              <a:rPr lang="en-US" dirty="0"/>
              <a:t>citric acid) </a:t>
            </a:r>
            <a:r>
              <a:rPr lang="en-US" dirty="0" smtClean="0"/>
              <a:t> should </a:t>
            </a:r>
            <a:r>
              <a:rPr lang="en-US" dirty="0"/>
              <a:t>be given immediately prior to induction (15– 30 mL orally</a:t>
            </a:r>
            <a:r>
              <a:rPr lang="en-US" dirty="0" smtClean="0"/>
              <a:t>).</a:t>
            </a:r>
          </a:p>
          <a:p>
            <a:pPr>
              <a:buFont typeface="Wingdings" pitchFamily="2" charset="2"/>
              <a:buChar char="ü"/>
            </a:pPr>
            <a:r>
              <a:rPr lang="en-US" dirty="0" smtClean="0"/>
              <a:t>Do not use opioids as premedication</a:t>
            </a:r>
            <a:r>
              <a:rPr lang="en-US" dirty="0"/>
              <a:t> </a:t>
            </a:r>
          </a:p>
          <a:p>
            <a:pPr>
              <a:buFont typeface="Wingdings" pitchFamily="2" charset="2"/>
              <a:buChar char="ü"/>
            </a:pPr>
            <a:endParaRPr lang="en-US" dirty="0"/>
          </a:p>
        </p:txBody>
      </p:sp>
    </p:spTree>
    <p:extLst>
      <p:ext uri="{BB962C8B-B14F-4D97-AF65-F5344CB8AC3E}">
        <p14:creationId xmlns:p14="http://schemas.microsoft.com/office/powerpoint/2010/main" val="3477118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t>Choice of anesthetic technique</a:t>
            </a:r>
            <a:br>
              <a:rPr lang="en-US" sz="3200" dirty="0"/>
            </a:br>
            <a:endParaRPr lang="en-US" sz="3200" dirty="0"/>
          </a:p>
        </p:txBody>
      </p:sp>
      <p:sp>
        <p:nvSpPr>
          <p:cNvPr id="2" name="Content Placeholder 1"/>
          <p:cNvSpPr>
            <a:spLocks noGrp="1"/>
          </p:cNvSpPr>
          <p:nvPr>
            <p:ph idx="1"/>
          </p:nvPr>
        </p:nvSpPr>
        <p:spPr>
          <a:xfrm>
            <a:off x="609600" y="2209800"/>
            <a:ext cx="7745505" cy="3877815"/>
          </a:xfrm>
        </p:spPr>
        <p:txBody>
          <a:bodyPr>
            <a:normAutofit/>
          </a:bodyPr>
          <a:lstStyle/>
          <a:p>
            <a:pPr marL="0" indent="0">
              <a:buNone/>
            </a:pPr>
            <a:r>
              <a:rPr lang="en-US" b="1" dirty="0"/>
              <a:t> </a:t>
            </a:r>
            <a:endParaRPr lang="en-US" dirty="0"/>
          </a:p>
          <a:p>
            <a:pPr marL="0" indent="0">
              <a:buNone/>
            </a:pPr>
            <a:r>
              <a:rPr lang="en-US" sz="2600" dirty="0"/>
              <a:t> </a:t>
            </a:r>
            <a:r>
              <a:rPr lang="en-US" sz="2600" dirty="0">
                <a:latin typeface="Algerian" pitchFamily="82" charset="0"/>
              </a:rPr>
              <a:t>The choice of </a:t>
            </a:r>
            <a:r>
              <a:rPr lang="en-US" sz="2600" dirty="0" smtClean="0">
                <a:latin typeface="Algerian" pitchFamily="82" charset="0"/>
              </a:rPr>
              <a:t>technique </a:t>
            </a:r>
            <a:r>
              <a:rPr lang="en-US" sz="2600" dirty="0">
                <a:latin typeface="Algerian" pitchFamily="82" charset="0"/>
              </a:rPr>
              <a:t>will depend upon factors including</a:t>
            </a:r>
            <a:r>
              <a:rPr lang="en-US" sz="2600" dirty="0"/>
              <a:t>:</a:t>
            </a:r>
          </a:p>
          <a:p>
            <a:pPr lvl="0">
              <a:buFont typeface="Wingdings" pitchFamily="2" charset="2"/>
              <a:buChar char="ü"/>
            </a:pPr>
            <a:r>
              <a:rPr lang="en-US" sz="2600" dirty="0"/>
              <a:t>whether the </a:t>
            </a:r>
            <a:r>
              <a:rPr lang="en-US" sz="2600" dirty="0" err="1" smtClean="0"/>
              <a:t>pt</a:t>
            </a:r>
            <a:r>
              <a:rPr lang="en-US" sz="2600" dirty="0" smtClean="0"/>
              <a:t> is </a:t>
            </a:r>
            <a:r>
              <a:rPr lang="en-US" sz="2600" dirty="0"/>
              <a:t>able to lie </a:t>
            </a:r>
            <a:r>
              <a:rPr lang="en-US" sz="2600" dirty="0" smtClean="0"/>
              <a:t>flat</a:t>
            </a:r>
            <a:endParaRPr lang="en-US" sz="2600" dirty="0"/>
          </a:p>
          <a:p>
            <a:pPr lvl="0">
              <a:buFont typeface="Wingdings" pitchFamily="2" charset="2"/>
              <a:buChar char="ü"/>
            </a:pPr>
            <a:r>
              <a:rPr lang="en-US" sz="2600" dirty="0" smtClean="0"/>
              <a:t> protect </a:t>
            </a:r>
            <a:r>
              <a:rPr lang="en-US" sz="2600" dirty="0"/>
              <a:t>his or her own airway safely for the duration of the procedure </a:t>
            </a:r>
          </a:p>
          <a:p>
            <a:pPr lvl="0">
              <a:buFont typeface="Wingdings" pitchFamily="2" charset="2"/>
              <a:buChar char="ü"/>
            </a:pPr>
            <a:r>
              <a:rPr lang="en-US" sz="2600" dirty="0"/>
              <a:t>the advantage of </a:t>
            </a:r>
            <a:r>
              <a:rPr lang="en-US" sz="2600" dirty="0" smtClean="0"/>
              <a:t> GA in </a:t>
            </a:r>
            <a:r>
              <a:rPr lang="en-US" sz="2600" dirty="0"/>
              <a:t>full stomach cases. </a:t>
            </a:r>
          </a:p>
        </p:txBody>
      </p:sp>
    </p:spTree>
    <p:extLst>
      <p:ext uri="{BB962C8B-B14F-4D97-AF65-F5344CB8AC3E}">
        <p14:creationId xmlns:p14="http://schemas.microsoft.com/office/powerpoint/2010/main" val="3517291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Cont.…</a:t>
            </a:r>
            <a:endParaRPr lang="en-US" sz="3200" dirty="0"/>
          </a:p>
        </p:txBody>
      </p:sp>
      <p:sp>
        <p:nvSpPr>
          <p:cNvPr id="2" name="Content Placeholder 1"/>
          <p:cNvSpPr>
            <a:spLocks noGrp="1"/>
          </p:cNvSpPr>
          <p:nvPr>
            <p:ph idx="1"/>
          </p:nvPr>
        </p:nvSpPr>
        <p:spPr/>
        <p:txBody>
          <a:bodyPr/>
          <a:lstStyle/>
          <a:p>
            <a:pPr>
              <a:buFont typeface="Wingdings" pitchFamily="2" charset="2"/>
              <a:buChar char="q"/>
            </a:pPr>
            <a:r>
              <a:rPr lang="en-US" b="1" dirty="0"/>
              <a:t>Local </a:t>
            </a:r>
            <a:r>
              <a:rPr lang="en-US" b="1" dirty="0" smtClean="0"/>
              <a:t>anesthesia </a:t>
            </a:r>
            <a:r>
              <a:rPr lang="en-US" b="1" dirty="0"/>
              <a:t>has its own problems</a:t>
            </a:r>
            <a:r>
              <a:rPr lang="en-US" dirty="0"/>
              <a:t>:</a:t>
            </a:r>
          </a:p>
          <a:p>
            <a:pPr lvl="0">
              <a:buFont typeface="Wingdings" pitchFamily="2" charset="2"/>
              <a:buChar char="ü"/>
            </a:pPr>
            <a:r>
              <a:rPr lang="en-US" dirty="0"/>
              <a:t> spread of the local </a:t>
            </a:r>
            <a:r>
              <a:rPr lang="en-US" dirty="0" smtClean="0"/>
              <a:t>anesthetic </a:t>
            </a:r>
            <a:r>
              <a:rPr lang="en-US" dirty="0"/>
              <a:t>is poor </a:t>
            </a:r>
            <a:r>
              <a:rPr lang="en-US" dirty="0" smtClean="0"/>
              <a:t> </a:t>
            </a:r>
            <a:endParaRPr lang="en-US" dirty="0"/>
          </a:p>
          <a:p>
            <a:pPr lvl="0">
              <a:buFont typeface="Wingdings" pitchFamily="2" charset="2"/>
              <a:buChar char="ü"/>
            </a:pPr>
            <a:r>
              <a:rPr lang="en-US" dirty="0"/>
              <a:t>A injection of local </a:t>
            </a:r>
            <a:r>
              <a:rPr lang="en-US" dirty="0" smtClean="0"/>
              <a:t>anesthetics RBB is associated with  </a:t>
            </a:r>
            <a:r>
              <a:rPr lang="en-US" dirty="0" smtClean="0">
                <a:latin typeface="Book Antiqua"/>
              </a:rPr>
              <a:t>↑</a:t>
            </a:r>
            <a:r>
              <a:rPr lang="en-US" dirty="0" smtClean="0"/>
              <a:t> </a:t>
            </a:r>
            <a:r>
              <a:rPr lang="en-US" dirty="0"/>
              <a:t>in IOP which may lead to vitreous loss. </a:t>
            </a:r>
          </a:p>
          <a:p>
            <a:pPr>
              <a:buFont typeface="Wingdings" pitchFamily="2" charset="2"/>
              <a:buChar char="ü"/>
            </a:pPr>
            <a:r>
              <a:rPr lang="en-US" dirty="0"/>
              <a:t>Ocular compression after the block is also not an option if the patient has an open eye injury</a:t>
            </a:r>
          </a:p>
          <a:p>
            <a:pPr>
              <a:buFont typeface="Wingdings" pitchFamily="2" charset="2"/>
              <a:buChar char="ü"/>
            </a:pPr>
            <a:r>
              <a:rPr lang="en-US" dirty="0" smtClean="0">
                <a:solidFill>
                  <a:schemeClr val="accent5">
                    <a:lumMod val="60000"/>
                    <a:lumOff val="40000"/>
                  </a:schemeClr>
                </a:solidFill>
              </a:rPr>
              <a:t>Thus,  RA should best be avoided and it is </a:t>
            </a:r>
            <a:r>
              <a:rPr lang="en-US" dirty="0">
                <a:solidFill>
                  <a:schemeClr val="accent5">
                    <a:lumMod val="60000"/>
                    <a:lumOff val="40000"/>
                  </a:schemeClr>
                </a:solidFill>
              </a:rPr>
              <a:t> </a:t>
            </a:r>
            <a:r>
              <a:rPr lang="en-US" dirty="0" smtClean="0">
                <a:solidFill>
                  <a:schemeClr val="accent5">
                    <a:lumMod val="60000"/>
                    <a:lumOff val="40000"/>
                  </a:schemeClr>
                </a:solidFill>
              </a:rPr>
              <a:t>C/I.</a:t>
            </a:r>
            <a:endParaRPr lang="en-US" dirty="0">
              <a:solidFill>
                <a:schemeClr val="accent5">
                  <a:lumMod val="60000"/>
                  <a:lumOff val="40000"/>
                </a:schemeClr>
              </a:solidFill>
            </a:endParaRPr>
          </a:p>
        </p:txBody>
      </p:sp>
    </p:spTree>
    <p:extLst>
      <p:ext uri="{BB962C8B-B14F-4D97-AF65-F5344CB8AC3E}">
        <p14:creationId xmlns:p14="http://schemas.microsoft.com/office/powerpoint/2010/main" val="4177949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Cont….</a:t>
            </a:r>
            <a:endParaRPr lang="en-US" sz="2800" dirty="0"/>
          </a:p>
        </p:txBody>
      </p:sp>
      <p:sp>
        <p:nvSpPr>
          <p:cNvPr id="2" name="Content Placeholder 1"/>
          <p:cNvSpPr>
            <a:spLocks noGrp="1"/>
          </p:cNvSpPr>
          <p:nvPr>
            <p:ph idx="1"/>
          </p:nvPr>
        </p:nvSpPr>
        <p:spPr/>
        <p:txBody>
          <a:bodyPr/>
          <a:lstStyle/>
          <a:p>
            <a:pPr lvl="0" eaLnBrk="0" fontAlgn="base" hangingPunct="0">
              <a:spcBef>
                <a:spcPct val="0"/>
              </a:spcBef>
              <a:spcAft>
                <a:spcPct val="0"/>
              </a:spcAft>
              <a:buClrTx/>
              <a:buFont typeface="Wingdings" pitchFamily="2" charset="2"/>
              <a:buChar char="q"/>
              <a:tabLst>
                <a:tab pos="5095875" algn="l"/>
              </a:tabLst>
            </a:pPr>
            <a:r>
              <a:rPr lang="en-US" dirty="0">
                <a:solidFill>
                  <a:schemeClr val="tx1"/>
                </a:solidFill>
                <a:ea typeface="Calibri" pitchFamily="34" charset="0"/>
                <a:cs typeface="Times New Roman" pitchFamily="18" charset="0"/>
              </a:rPr>
              <a:t>Advantage of </a:t>
            </a:r>
            <a:r>
              <a:rPr lang="en-US" dirty="0" smtClean="0">
                <a:solidFill>
                  <a:schemeClr val="tx1"/>
                </a:solidFill>
                <a:ea typeface="Calibri" pitchFamily="34" charset="0"/>
                <a:cs typeface="Times New Roman" pitchFamily="18" charset="0"/>
              </a:rPr>
              <a:t> GA</a:t>
            </a:r>
            <a:endParaRPr lang="en-US" dirty="0">
              <a:solidFill>
                <a:schemeClr val="tx1"/>
              </a:solidFill>
              <a:cs typeface="Arial" pitchFamily="34" charset="0"/>
            </a:endParaRPr>
          </a:p>
          <a:p>
            <a:pPr lvl="1" eaLnBrk="0" fontAlgn="base" hangingPunct="0">
              <a:spcBef>
                <a:spcPct val="0"/>
              </a:spcBef>
              <a:spcAft>
                <a:spcPct val="0"/>
              </a:spcAft>
              <a:buFont typeface="Wingdings" pitchFamily="2" charset="2"/>
              <a:buChar char="ü"/>
              <a:tabLst>
                <a:tab pos="5095875" algn="l"/>
              </a:tabLst>
            </a:pPr>
            <a:r>
              <a:rPr lang="en-US" sz="2400" dirty="0">
                <a:ea typeface="Calibri" pitchFamily="34" charset="0"/>
                <a:cs typeface="Times New Roman" pitchFamily="18" charset="0"/>
              </a:rPr>
              <a:t>Protect the airway safely for the duration of the procedure</a:t>
            </a:r>
            <a:endParaRPr lang="en-US" sz="2400" dirty="0">
              <a:cs typeface="Arial" pitchFamily="34" charset="0"/>
            </a:endParaRPr>
          </a:p>
          <a:p>
            <a:pPr lvl="1" eaLnBrk="0" fontAlgn="base" hangingPunct="0">
              <a:spcBef>
                <a:spcPct val="0"/>
              </a:spcBef>
              <a:spcAft>
                <a:spcPct val="0"/>
              </a:spcAft>
              <a:buFont typeface="Wingdings" pitchFamily="2" charset="2"/>
              <a:buChar char="ü"/>
              <a:tabLst>
                <a:tab pos="5095875" algn="l"/>
              </a:tabLst>
            </a:pPr>
            <a:r>
              <a:rPr lang="en-US" sz="2400" dirty="0">
                <a:ea typeface="Calibri" pitchFamily="34" charset="0"/>
                <a:cs typeface="Times New Roman" pitchFamily="18" charset="0"/>
              </a:rPr>
              <a:t>Common in </a:t>
            </a:r>
            <a:r>
              <a:rPr lang="en-US" sz="2400" dirty="0" smtClean="0">
                <a:ea typeface="Calibri" pitchFamily="34" charset="0"/>
                <a:cs typeface="Times New Roman" pitchFamily="18" charset="0"/>
              </a:rPr>
              <a:t>children and </a:t>
            </a:r>
            <a:r>
              <a:rPr lang="en-US" sz="2400" dirty="0">
                <a:ea typeface="Calibri" pitchFamily="34" charset="0"/>
                <a:cs typeface="Times New Roman" pitchFamily="18" charset="0"/>
              </a:rPr>
              <a:t>uncooperative</a:t>
            </a:r>
            <a:endParaRPr lang="en-US" sz="2400" dirty="0">
              <a:cs typeface="Arial" pitchFamily="34" charset="0"/>
            </a:endParaRPr>
          </a:p>
          <a:p>
            <a:pPr lvl="1" eaLnBrk="0" fontAlgn="base" hangingPunct="0">
              <a:spcBef>
                <a:spcPct val="0"/>
              </a:spcBef>
              <a:spcAft>
                <a:spcPct val="0"/>
              </a:spcAft>
              <a:buFont typeface="Wingdings" pitchFamily="2" charset="2"/>
              <a:buChar char="ü"/>
              <a:tabLst>
                <a:tab pos="5095875" algn="l"/>
              </a:tabLst>
            </a:pPr>
            <a:r>
              <a:rPr lang="en-US" sz="2400" dirty="0">
                <a:ea typeface="Calibri" pitchFamily="34" charset="0"/>
                <a:cs typeface="Times New Roman" pitchFamily="18" charset="0"/>
              </a:rPr>
              <a:t>Minimize risk </a:t>
            </a:r>
            <a:r>
              <a:rPr lang="en-US" sz="2400" dirty="0" smtClean="0">
                <a:ea typeface="Calibri" pitchFamily="34" charset="0"/>
                <a:cs typeface="Times New Roman" pitchFamily="18" charset="0"/>
              </a:rPr>
              <a:t>of </a:t>
            </a:r>
            <a:r>
              <a:rPr lang="en-US" sz="2400" dirty="0" smtClean="0">
                <a:latin typeface="Book Antiqua"/>
                <a:ea typeface="Calibri" pitchFamily="34" charset="0"/>
                <a:cs typeface="Times New Roman" pitchFamily="18" charset="0"/>
              </a:rPr>
              <a:t>↑ in </a:t>
            </a:r>
            <a:r>
              <a:rPr lang="en-US" sz="2400" dirty="0" smtClean="0">
                <a:ea typeface="Calibri" pitchFamily="34" charset="0"/>
                <a:cs typeface="Times New Roman" pitchFamily="18" charset="0"/>
              </a:rPr>
              <a:t>IOP</a:t>
            </a:r>
            <a:endParaRPr lang="en-US" sz="2400" dirty="0">
              <a:cs typeface="Arial" pitchFamily="34" charset="0"/>
            </a:endParaRPr>
          </a:p>
          <a:p>
            <a:pPr>
              <a:buFont typeface="Wingdings" pitchFamily="2" charset="2"/>
              <a:buChar char="ü"/>
            </a:pPr>
            <a:r>
              <a:rPr lang="en-US" b="1" dirty="0">
                <a:solidFill>
                  <a:schemeClr val="accent5">
                    <a:lumMod val="60000"/>
                    <a:lumOff val="40000"/>
                  </a:schemeClr>
                </a:solidFill>
              </a:rPr>
              <a:t>Thus, children, uncooperative or intoxicated patients usually are the better candidates for </a:t>
            </a:r>
            <a:r>
              <a:rPr lang="en-US" b="1" dirty="0" smtClean="0">
                <a:solidFill>
                  <a:schemeClr val="accent5">
                    <a:lumMod val="60000"/>
                    <a:lumOff val="40000"/>
                  </a:schemeClr>
                </a:solidFill>
              </a:rPr>
              <a:t> GA</a:t>
            </a:r>
            <a:r>
              <a:rPr lang="en-US" dirty="0" smtClean="0">
                <a:solidFill>
                  <a:schemeClr val="accent5">
                    <a:lumMod val="60000"/>
                    <a:lumOff val="40000"/>
                  </a:schemeClr>
                </a:solidFill>
              </a:rPr>
              <a:t>. </a:t>
            </a:r>
            <a:endParaRPr lang="en-US" dirty="0">
              <a:solidFill>
                <a:schemeClr val="accent5">
                  <a:lumMod val="60000"/>
                  <a:lumOff val="40000"/>
                </a:schemeClr>
              </a:solidFill>
            </a:endParaRPr>
          </a:p>
          <a:p>
            <a:pPr>
              <a:buFont typeface="Wingdings" pitchFamily="2" charset="2"/>
              <a:buChar char="ü"/>
            </a:pPr>
            <a:endParaRPr lang="en-US" dirty="0"/>
          </a:p>
        </p:txBody>
      </p:sp>
    </p:spTree>
    <p:extLst>
      <p:ext uri="{BB962C8B-B14F-4D97-AF65-F5344CB8AC3E}">
        <p14:creationId xmlns:p14="http://schemas.microsoft.com/office/powerpoint/2010/main" val="3131561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589</TotalTime>
  <Words>15643</Words>
  <Application>Microsoft Office PowerPoint</Application>
  <PresentationFormat>On-screen Show (4:3)</PresentationFormat>
  <Paragraphs>2218</Paragraphs>
  <Slides>327</Slides>
  <Notes>89</Notes>
  <HiddenSlides>0</HiddenSlides>
  <MMClips>0</MMClips>
  <ScaleCrop>false</ScaleCrop>
  <HeadingPairs>
    <vt:vector size="4" baseType="variant">
      <vt:variant>
        <vt:lpstr>Theme</vt:lpstr>
      </vt:variant>
      <vt:variant>
        <vt:i4>4</vt:i4>
      </vt:variant>
      <vt:variant>
        <vt:lpstr>Slide Titles</vt:lpstr>
      </vt:variant>
      <vt:variant>
        <vt:i4>327</vt:i4>
      </vt:variant>
    </vt:vector>
  </HeadingPairs>
  <TitlesOfParts>
    <vt:vector size="331" baseType="lpstr">
      <vt:lpstr>Clarity</vt:lpstr>
      <vt:lpstr>Office Theme</vt:lpstr>
      <vt:lpstr>1_Office Theme</vt:lpstr>
      <vt:lpstr>2_Office Theme</vt:lpstr>
      <vt:lpstr>ENT surgery (Ear, Nose, and Throat ) Surgery</vt:lpstr>
      <vt:lpstr>ENT surgery (Ear, Nose, and Throat )Surgery</vt:lpstr>
      <vt:lpstr>Unique Challenges </vt:lpstr>
      <vt:lpstr>Unique Challenges….. </vt:lpstr>
      <vt:lpstr>ccc…</vt:lpstr>
      <vt:lpstr>Preoperative Considerations </vt:lpstr>
      <vt:lpstr>Difficult Airway </vt:lpstr>
      <vt:lpstr> If Anticipated Difficulty Airway </vt:lpstr>
      <vt:lpstr>Tracheostomy</vt:lpstr>
      <vt:lpstr>Intraoperative Considerations </vt:lpstr>
      <vt:lpstr>Postoperative Considerations </vt:lpstr>
      <vt:lpstr>ENT-Specific Techniques-Endoscopy</vt:lpstr>
      <vt:lpstr>PowerPoint Presentation</vt:lpstr>
      <vt:lpstr>Foreign Body Removal </vt:lpstr>
      <vt:lpstr>Procedures Surgeries - Lasers in ENT </vt:lpstr>
      <vt:lpstr>Procedures Surgeries - Lasers in ENT </vt:lpstr>
      <vt:lpstr>Procedures Surgeries - Lasers in ENT </vt:lpstr>
      <vt:lpstr>Laser surgery</vt:lpstr>
      <vt:lpstr>Airway Fires</vt:lpstr>
      <vt:lpstr>What are the complications of Laser</vt:lpstr>
      <vt:lpstr>QUESTIONS</vt:lpstr>
      <vt:lpstr>Ear Surgery </vt:lpstr>
      <vt:lpstr>Myringotomy Tube Placement (Placement of EarTubes)</vt:lpstr>
      <vt:lpstr>Tympanoplasty</vt:lpstr>
      <vt:lpstr>cccc…</vt:lpstr>
      <vt:lpstr>Stapedectomy</vt:lpstr>
      <vt:lpstr>Perioperative</vt:lpstr>
      <vt:lpstr>Nasal and Sinus Surgery </vt:lpstr>
      <vt:lpstr>Nasal and Sinus Surgery</vt:lpstr>
      <vt:lpstr>Postoperative</vt:lpstr>
      <vt:lpstr>Parotid Gland Surgery </vt:lpstr>
      <vt:lpstr>Postoperative </vt:lpstr>
      <vt:lpstr>Tonsillectomy/Adenoidectomy</vt:lpstr>
      <vt:lpstr>Tonsillectomy/Adenoidectomy</vt:lpstr>
      <vt:lpstr>Postoperative</vt:lpstr>
      <vt:lpstr>PowerPoint Presentation</vt:lpstr>
      <vt:lpstr>Epiglottitis vs croup</vt:lpstr>
      <vt:lpstr>Maxillofacial Reconstruction &amp; Orthognathic Surgery</vt:lpstr>
      <vt:lpstr>Anesthesia for maxillofacial surgery</vt:lpstr>
      <vt:lpstr>Maxillofacial reconstruction </vt:lpstr>
      <vt:lpstr>Anesthesia for maxillofacial surgery</vt:lpstr>
      <vt:lpstr>Etiologic factors </vt:lpstr>
      <vt:lpstr>Classifications of M.F.I</vt:lpstr>
      <vt:lpstr>Pathopysiology of Maxillofacial Injuries</vt:lpstr>
      <vt:lpstr>Complications of Maxillo Facial Injuries</vt:lpstr>
      <vt:lpstr>preoperative</vt:lpstr>
      <vt:lpstr> Intraoperative Complications </vt:lpstr>
      <vt:lpstr>  Post Operative  </vt:lpstr>
      <vt:lpstr>PowerPoint Presentation</vt:lpstr>
      <vt:lpstr>Ophthalmic surgery </vt:lpstr>
      <vt:lpstr>Ocular anatomy</vt:lpstr>
      <vt:lpstr>Optic foramen </vt:lpstr>
      <vt:lpstr>PowerPoint Presentation</vt:lpstr>
      <vt:lpstr>PowerPoint Presentation</vt:lpstr>
      <vt:lpstr>PowerPoint Presentation</vt:lpstr>
      <vt:lpstr>Extraocular muscles </vt:lpstr>
      <vt:lpstr>PowerPoint Presentation</vt:lpstr>
      <vt:lpstr>N</vt:lpstr>
      <vt:lpstr>PowerPoint Presentation</vt:lpstr>
      <vt:lpstr>Fluid system of the eye</vt:lpstr>
      <vt:lpstr>PowerPoint Presentation</vt:lpstr>
      <vt:lpstr>Formation and Drainage of Aqueous Humor(AH)</vt:lpstr>
      <vt:lpstr>PowerPoint Presentation</vt:lpstr>
      <vt:lpstr>PowerPoint Presentation</vt:lpstr>
      <vt:lpstr>IOP physiology and pharmacology</vt:lpstr>
      <vt:lpstr>Factors that ↑ IOP</vt:lpstr>
      <vt:lpstr>PowerPoint Presentation</vt:lpstr>
      <vt:lpstr>Factors that ↓IOP </vt:lpstr>
      <vt:lpstr>PowerPoint Presentation</vt:lpstr>
      <vt:lpstr>PowerPoint Presentation</vt:lpstr>
      <vt:lpstr>PowerPoint Presentation</vt:lpstr>
      <vt:lpstr>PowerPoint Presentation</vt:lpstr>
      <vt:lpstr>Glaucoma </vt:lpstr>
      <vt:lpstr>Glaucoma causes </vt:lpstr>
      <vt:lpstr>The most common cause of glaucoma</vt:lpstr>
      <vt:lpstr>Type of glaucoma </vt:lpstr>
      <vt:lpstr>Open eye injury </vt:lpstr>
      <vt:lpstr>Cont….</vt:lpstr>
      <vt:lpstr>Cont….</vt:lpstr>
      <vt:lpstr>Etiology and risk factors for open eye injury </vt:lpstr>
      <vt:lpstr>Signs and symptoms </vt:lpstr>
      <vt:lpstr>Cont….</vt:lpstr>
      <vt:lpstr>Prevention of open eye injury </vt:lpstr>
      <vt:lpstr>General treatment </vt:lpstr>
      <vt:lpstr>ASSOCIATED INJURIES </vt:lpstr>
      <vt:lpstr>Preoperative Evaluation   </vt:lpstr>
      <vt:lpstr>Cont.…</vt:lpstr>
      <vt:lpstr>Physical examination </vt:lpstr>
      <vt:lpstr>Cont.….</vt:lpstr>
      <vt:lpstr>Major considerations and concerns of open eye injury </vt:lpstr>
      <vt:lpstr>Cont….</vt:lpstr>
      <vt:lpstr>Cont.….</vt:lpstr>
      <vt:lpstr>Cont….</vt:lpstr>
      <vt:lpstr>Anesthetic considerations and management of open eye injury </vt:lpstr>
      <vt:lpstr>Cont….</vt:lpstr>
      <vt:lpstr>Cont.….</vt:lpstr>
      <vt:lpstr>Choice of anesthetic technique </vt:lpstr>
      <vt:lpstr>Cont.…</vt:lpstr>
      <vt:lpstr>Cont….</vt:lpstr>
      <vt:lpstr>Induction(controversial) </vt:lpstr>
      <vt:lpstr>Cont….</vt:lpstr>
      <vt:lpstr>Cont….</vt:lpstr>
      <vt:lpstr>Induction summary(controversial)</vt:lpstr>
      <vt:lpstr>Maintenance and intra operative management </vt:lpstr>
      <vt:lpstr>Special Considerations during Extubation and Emergence </vt:lpstr>
      <vt:lpstr>Cont….</vt:lpstr>
      <vt:lpstr>Special care  in children </vt:lpstr>
      <vt:lpstr>Cont…</vt:lpstr>
      <vt:lpstr>Postoperative management   </vt:lpstr>
      <vt:lpstr>Conclusion .</vt:lpstr>
      <vt:lpstr>Cont….</vt:lpstr>
      <vt:lpstr>Anesthetic implication of ophthalmic  drug </vt:lpstr>
      <vt:lpstr>PowerPoint Presentation</vt:lpstr>
      <vt:lpstr>PowerPoint Presentation</vt:lpstr>
      <vt:lpstr>PowerPoint Presentation</vt:lpstr>
      <vt:lpstr>Oculocardiac reflex</vt:lpstr>
      <vt:lpstr>PowerPoint Presentation</vt:lpstr>
      <vt:lpstr>Intraocular gas expansion</vt:lpstr>
      <vt:lpstr>PowerPoint Presentation</vt:lpstr>
      <vt:lpstr>PowerPoint Presentation</vt:lpstr>
      <vt:lpstr>PowerPoint Presentation</vt:lpstr>
      <vt:lpstr>Ophthalmology  in Ethiopia</vt:lpstr>
      <vt:lpstr>Unique challenges to the anesthetist</vt:lpstr>
      <vt:lpstr>Regional block in ophthalmology</vt:lpstr>
      <vt:lpstr>Part two </vt:lpstr>
      <vt:lpstr> Objectives</vt:lpstr>
      <vt:lpstr>Introduction to Otorhinolaryngology Surgeries </vt:lpstr>
      <vt:lpstr>Challenges of ENT Surgery</vt:lpstr>
      <vt:lpstr>Among the problems that must be solved  before anesthesia?</vt:lpstr>
      <vt:lpstr> Evaluating The Airway </vt:lpstr>
      <vt:lpstr>Evaluating The Airway Cont,d</vt:lpstr>
      <vt:lpstr>Consideration in pediatric ENT surgery</vt:lpstr>
      <vt:lpstr>Ear Surgery</vt:lpstr>
      <vt:lpstr>Anatomy and Physiology   </vt:lpstr>
      <vt:lpstr>PowerPoint Presentation</vt:lpstr>
      <vt:lpstr>PowerPoint Presentation</vt:lpstr>
      <vt:lpstr>The Middle Ear ( tympanic cavity) </vt:lpstr>
      <vt:lpstr>Openings </vt:lpstr>
      <vt:lpstr>Clinical Importance </vt:lpstr>
      <vt:lpstr>PowerPoint Presentation</vt:lpstr>
      <vt:lpstr>Inner Ear (Labyrinth</vt:lpstr>
      <vt:lpstr>PowerPoint Presentation</vt:lpstr>
      <vt:lpstr>In the endo lymph of utricle</vt:lpstr>
      <vt:lpstr>Cochlea</vt:lpstr>
      <vt:lpstr>Ear Surgery Introduction</vt:lpstr>
      <vt:lpstr> Types Of Ear Surgery</vt:lpstr>
      <vt:lpstr>Intraoperative Considerations</vt:lpstr>
      <vt:lpstr>Intraoperative Considerations Cont,d</vt:lpstr>
      <vt:lpstr>Intraoperative Considerations Cont,d</vt:lpstr>
      <vt:lpstr>Intraoperative Considerations Cont,d</vt:lpstr>
      <vt:lpstr> Myringotomy &amp; Insertion of Pressure Equalization Tubes </vt:lpstr>
      <vt:lpstr>Chronic otitis media (OM)</vt:lpstr>
      <vt:lpstr>Myringotomy &amp; Insertion of Pressure Equalization Tubes cont,d</vt:lpstr>
      <vt:lpstr>Myringotomy &amp; Insertion of Pressure Equalization Tubes cont,d</vt:lpstr>
      <vt:lpstr>Preoperative assessment </vt:lpstr>
      <vt:lpstr>Anesthesia for myringotomy</vt:lpstr>
      <vt:lpstr>Myringotomy &amp; Insertion of Pressure Equalization Tubes cont,d</vt:lpstr>
      <vt:lpstr>Middle ear surgery </vt:lpstr>
      <vt:lpstr>Types </vt:lpstr>
      <vt:lpstr>Tympanoplasty </vt:lpstr>
      <vt:lpstr>Anesthetic management</vt:lpstr>
      <vt:lpstr>Anesthetic management Cont,d</vt:lpstr>
      <vt:lpstr>Anesthetic management Cont,d</vt:lpstr>
      <vt:lpstr>Anesthetic management Cont,d</vt:lpstr>
      <vt:lpstr>Anesthetic management</vt:lpstr>
      <vt:lpstr>Anesthetic management</vt:lpstr>
      <vt:lpstr> ENDOSCOPY </vt:lpstr>
      <vt:lpstr>2.ENDOSCOPY </vt:lpstr>
      <vt:lpstr> Preoperative Considerations </vt:lpstr>
      <vt:lpstr>Preoperative Considerations Cont,d</vt:lpstr>
      <vt:lpstr>Preoperative Considerations Cont,d</vt:lpstr>
      <vt:lpstr>Preoperative Considerations Cont,d</vt:lpstr>
      <vt:lpstr> Intraoperative Management </vt:lpstr>
      <vt:lpstr>Intraoperative Management Cont,d</vt:lpstr>
      <vt:lpstr>Muscle Relaxation</vt:lpstr>
      <vt:lpstr>Muscle Relaxation Cont,d</vt:lpstr>
      <vt:lpstr>Oxygenation &amp; Ventilation </vt:lpstr>
      <vt:lpstr>Oxygenation &amp; Ventilation Cont,d</vt:lpstr>
      <vt:lpstr>Oxygenation &amp; Ventilation Cont,d</vt:lpstr>
      <vt:lpstr>Considerations during jet ventilations</vt:lpstr>
      <vt:lpstr>Cardiovascular Stability </vt:lpstr>
      <vt:lpstr>Cardiovascular Stability</vt:lpstr>
      <vt:lpstr>3.Laser surgery </vt:lpstr>
      <vt:lpstr>Laser surgery Cont,d</vt:lpstr>
      <vt:lpstr>Laser Risky and Precautions </vt:lpstr>
      <vt:lpstr>Laser Risky and Precautions  Cont,d</vt:lpstr>
      <vt:lpstr>Laser Risky and Precautions  Cont,d</vt:lpstr>
      <vt:lpstr>Laser Risky and Precautions  Cont,d</vt:lpstr>
      <vt:lpstr>Laser Risky and Precautions  Cont,d</vt:lpstr>
      <vt:lpstr>Laser Risky and Precautions  Cont,d</vt:lpstr>
      <vt:lpstr>Laser Risky and Precautions  Cont,d</vt:lpstr>
      <vt:lpstr>Air way fire management protocols</vt:lpstr>
      <vt:lpstr>PowerPoint Presentation</vt:lpstr>
      <vt:lpstr>Anesthesia For Throat Surgery and Pediatric airway emergency</vt:lpstr>
      <vt:lpstr>Objectives </vt:lpstr>
      <vt:lpstr>Upper Airway Infection </vt:lpstr>
      <vt:lpstr>Ludwig's Angina </vt:lpstr>
      <vt:lpstr>Introduction Cont,d</vt:lpstr>
      <vt:lpstr>Ethology </vt:lpstr>
      <vt:lpstr>signs and symptoms</vt:lpstr>
      <vt:lpstr>Management </vt:lpstr>
      <vt:lpstr>Anesthetic management </vt:lpstr>
      <vt:lpstr>Intraoperative Management </vt:lpstr>
      <vt:lpstr>Intraoperative Management Cont,d</vt:lpstr>
      <vt:lpstr>Post operative</vt:lpstr>
      <vt:lpstr>Quiz 2</vt:lpstr>
      <vt:lpstr>Anesthesia for Tonsillectomy and adenoidectomy</vt:lpstr>
      <vt:lpstr> Anatomy </vt:lpstr>
      <vt:lpstr> Anatomy </vt:lpstr>
      <vt:lpstr>Introduction </vt:lpstr>
      <vt:lpstr>Tonsillectomy and adenoidectomy </vt:lpstr>
      <vt:lpstr>Tonsillectomy and Adenoidectomy Indications</vt:lpstr>
      <vt:lpstr>Indications…</vt:lpstr>
      <vt:lpstr>Surgical Indication </vt:lpstr>
      <vt:lpstr>Surgical Indication </vt:lpstr>
      <vt:lpstr>Diagrammatic representation </vt:lpstr>
      <vt:lpstr>Brainstorming?</vt:lpstr>
      <vt:lpstr>Pathophysiologic Consequences of Adenotonsillar Hypertrophy</vt:lpstr>
      <vt:lpstr>Symptoms…</vt:lpstr>
      <vt:lpstr>Pulmonary Hypertension</vt:lpstr>
      <vt:lpstr>Purpose of treatment</vt:lpstr>
      <vt:lpstr>Types surgical technique  </vt:lpstr>
      <vt:lpstr>Advantage and disadvantage </vt:lpstr>
      <vt:lpstr>Preoperative assessment </vt:lpstr>
      <vt:lpstr>Preoperative assessment…</vt:lpstr>
      <vt:lpstr>Investigation </vt:lpstr>
      <vt:lpstr>Anesthetic management </vt:lpstr>
      <vt:lpstr>Anesthetic management…</vt:lpstr>
      <vt:lpstr>PowerPoint Presentation</vt:lpstr>
      <vt:lpstr>The diagram shows placement of ETT and mouth gag</vt:lpstr>
      <vt:lpstr>Anesthetic management…</vt:lpstr>
      <vt:lpstr>Anesthetic management…</vt:lpstr>
      <vt:lpstr>Post operative care</vt:lpstr>
      <vt:lpstr>Post operative care…</vt:lpstr>
      <vt:lpstr>Complication of tonsillectomy</vt:lpstr>
      <vt:lpstr> Post tonsillectomy bleeding </vt:lpstr>
      <vt:lpstr>Post tonsillectomy bleeding…</vt:lpstr>
      <vt:lpstr>Preoperative assessment</vt:lpstr>
      <vt:lpstr>Preoperative assessment..</vt:lpstr>
      <vt:lpstr>Diagrammatic representation intraosseous needle insertion</vt:lpstr>
      <vt:lpstr>Intraosseous needle insertion...</vt:lpstr>
      <vt:lpstr>Diagram shows Sites for Intraosseous Line Placement</vt:lpstr>
      <vt:lpstr>Anesthetic Management</vt:lpstr>
      <vt:lpstr>Anesthetic Management…</vt:lpstr>
      <vt:lpstr>Post operative </vt:lpstr>
      <vt:lpstr> 3.Foreign Body Removal </vt:lpstr>
      <vt:lpstr>Foreign Body Removal…</vt:lpstr>
      <vt:lpstr>Foreign Body Removal…</vt:lpstr>
      <vt:lpstr>Foreign Body Removal…</vt:lpstr>
      <vt:lpstr>Foreign Body Removal…</vt:lpstr>
      <vt:lpstr>Preoperative Assessment </vt:lpstr>
      <vt:lpstr>Anesthetic management</vt:lpstr>
      <vt:lpstr>Anesthetic management…</vt:lpstr>
      <vt:lpstr>Anesthetic management…</vt:lpstr>
      <vt:lpstr>Anesthetic management…</vt:lpstr>
      <vt:lpstr>Diagrammatic view of </vt:lpstr>
      <vt:lpstr>Post operative care</vt:lpstr>
      <vt:lpstr>Post operative care…</vt:lpstr>
      <vt:lpstr>4.Epiglottises </vt:lpstr>
      <vt:lpstr>Signs and Symptoms</vt:lpstr>
      <vt:lpstr>Preoperative management </vt:lpstr>
      <vt:lpstr>Preoperative management </vt:lpstr>
      <vt:lpstr>Preoperative management </vt:lpstr>
      <vt:lpstr>Preoperative management </vt:lpstr>
      <vt:lpstr>Intraoperative management </vt:lpstr>
      <vt:lpstr>Intraoperative management…</vt:lpstr>
      <vt:lpstr>Intraoperative management…</vt:lpstr>
      <vt:lpstr>Intraoperative management…</vt:lpstr>
      <vt:lpstr> Laryngotracheobronchitis (LTB; Croup) </vt:lpstr>
      <vt:lpstr>Laryngotracheobronchitis…</vt:lpstr>
      <vt:lpstr>Future of epiglottis and croup</vt:lpstr>
      <vt:lpstr>Cleft lip and palate surgery</vt:lpstr>
      <vt:lpstr> Cleft lip and palate</vt:lpstr>
      <vt:lpstr>Classification and anatomy</vt:lpstr>
      <vt:lpstr>Classification and anatomy</vt:lpstr>
      <vt:lpstr>Classification and anatomy…</vt:lpstr>
      <vt:lpstr>Incidence</vt:lpstr>
      <vt:lpstr>Incidence</vt:lpstr>
      <vt:lpstr>Other common anomalies with cleft lip and palate</vt:lpstr>
      <vt:lpstr>PowerPoint Presentation</vt:lpstr>
      <vt:lpstr>Etiology</vt:lpstr>
      <vt:lpstr>Etiology Cont,d</vt:lpstr>
      <vt:lpstr>Treatment </vt:lpstr>
      <vt:lpstr>Goal and procedure of cleft lip and  palate surgery</vt:lpstr>
      <vt:lpstr>Preoperative Assessment</vt:lpstr>
      <vt:lpstr>Preoperative Assessment Cont,d</vt:lpstr>
      <vt:lpstr>Preoperative Assessment Cont,d</vt:lpstr>
      <vt:lpstr>Preoperative Assessment Cont,d</vt:lpstr>
      <vt:lpstr>Anesthesia management </vt:lpstr>
      <vt:lpstr>Anesthesia management Cont,d</vt:lpstr>
      <vt:lpstr>Alternative airway techniques</vt:lpstr>
      <vt:lpstr>Anesthesia management Cont,d</vt:lpstr>
      <vt:lpstr>Anesthesia management Cont,d</vt:lpstr>
      <vt:lpstr>Anesthesia management Cont,d</vt:lpstr>
      <vt:lpstr>Anesthesia management Cont,d</vt:lpstr>
      <vt:lpstr>Anesthesia management Cont,d</vt:lpstr>
      <vt:lpstr>Post Operative Considerations</vt:lpstr>
      <vt:lpstr>Post operative Considerations Cont,d</vt:lpstr>
      <vt:lpstr>4.Nasal Surgery</vt:lpstr>
      <vt:lpstr> Nasal Surgery </vt:lpstr>
      <vt:lpstr>Introduction Cont,d</vt:lpstr>
      <vt:lpstr>Introduction Cont,d</vt:lpstr>
      <vt:lpstr>Anesthesia for Maxillofacial reconstructive surgery</vt:lpstr>
      <vt:lpstr>Challenges of Maxillofacial reconstructive surgery</vt:lpstr>
      <vt:lpstr>Challenges Cont,d</vt:lpstr>
      <vt:lpstr>Preoperative considerations</vt:lpstr>
      <vt:lpstr>Preoperative considerations Cont,d</vt:lpstr>
      <vt:lpstr>Preoperative considerations Cont,d</vt:lpstr>
      <vt:lpstr>Preoperative considerations Cont,d</vt:lpstr>
      <vt:lpstr>Preoperative considerations Cont,d</vt:lpstr>
      <vt:lpstr>Preoperative considerations Cont,d</vt:lpstr>
      <vt:lpstr>LeFort Classification of Fractures </vt:lpstr>
      <vt:lpstr>Classification….</vt:lpstr>
      <vt:lpstr>Diagrammatic representation of Le Fort fracture</vt:lpstr>
      <vt:lpstr>PATIENT POPULATIONS</vt:lpstr>
      <vt:lpstr>PowerPoint Presentation</vt:lpstr>
      <vt:lpstr>General principles </vt:lpstr>
      <vt:lpstr>General principles  </vt:lpstr>
      <vt:lpstr>General principles  </vt:lpstr>
      <vt:lpstr>Routine Air way management in  relation to GA </vt:lpstr>
      <vt:lpstr>Difficult air way</vt:lpstr>
      <vt:lpstr>PowerPoint Presentation</vt:lpstr>
      <vt:lpstr>PowerPoint Presentation</vt:lpstr>
      <vt:lpstr>PowerPoint Presentation</vt:lpstr>
      <vt:lpstr>PowerPoint Presentation</vt:lpstr>
      <vt:lpstr>Further Evaluation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jjjjjjjjjjjjjjjj</cp:lastModifiedBy>
  <cp:revision>67</cp:revision>
  <dcterms:created xsi:type="dcterms:W3CDTF">2018-04-15T11:30:10Z</dcterms:created>
  <dcterms:modified xsi:type="dcterms:W3CDTF">2020-06-10T07:34:47Z</dcterms:modified>
</cp:coreProperties>
</file>