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7"/>
  </p:notesMasterIdLst>
  <p:sldIdLst>
    <p:sldId id="256" r:id="rId2"/>
    <p:sldId id="257" r:id="rId3"/>
    <p:sldId id="258" r:id="rId4"/>
    <p:sldId id="263" r:id="rId5"/>
    <p:sldId id="259" r:id="rId6"/>
    <p:sldId id="260" r:id="rId7"/>
    <p:sldId id="262" r:id="rId8"/>
    <p:sldId id="264" r:id="rId9"/>
    <p:sldId id="266" r:id="rId10"/>
    <p:sldId id="267" r:id="rId11"/>
    <p:sldId id="268" r:id="rId12"/>
    <p:sldId id="270" r:id="rId13"/>
    <p:sldId id="269" r:id="rId14"/>
    <p:sldId id="271" r:id="rId15"/>
    <p:sldId id="272" r:id="rId16"/>
    <p:sldId id="273" r:id="rId17"/>
    <p:sldId id="274" r:id="rId18"/>
    <p:sldId id="275" r:id="rId19"/>
    <p:sldId id="304" r:id="rId20"/>
    <p:sldId id="276" r:id="rId21"/>
    <p:sldId id="277" r:id="rId22"/>
    <p:sldId id="305" r:id="rId23"/>
    <p:sldId id="278" r:id="rId24"/>
    <p:sldId id="295"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6" r:id="rId42"/>
    <p:sldId id="297" r:id="rId43"/>
    <p:sldId id="298" r:id="rId44"/>
    <p:sldId id="299" r:id="rId45"/>
    <p:sldId id="300" r:id="rId46"/>
    <p:sldId id="301" r:id="rId47"/>
    <p:sldId id="327" r:id="rId48"/>
    <p:sldId id="328" r:id="rId49"/>
    <p:sldId id="330" r:id="rId50"/>
    <p:sldId id="331" r:id="rId51"/>
    <p:sldId id="332" r:id="rId52"/>
    <p:sldId id="333" r:id="rId53"/>
    <p:sldId id="334" r:id="rId54"/>
    <p:sldId id="335" r:id="rId55"/>
    <p:sldId id="336" r:id="rId56"/>
    <p:sldId id="337" r:id="rId57"/>
    <p:sldId id="338" r:id="rId58"/>
    <p:sldId id="339" r:id="rId59"/>
    <p:sldId id="340" r:id="rId60"/>
    <p:sldId id="341" r:id="rId61"/>
    <p:sldId id="342" r:id="rId62"/>
    <p:sldId id="306" r:id="rId63"/>
    <p:sldId id="307" r:id="rId64"/>
    <p:sldId id="308" r:id="rId65"/>
    <p:sldId id="309" r:id="rId66"/>
    <p:sldId id="310" r:id="rId67"/>
    <p:sldId id="311" r:id="rId68"/>
    <p:sldId id="312" r:id="rId69"/>
    <p:sldId id="313" r:id="rId70"/>
    <p:sldId id="314" r:id="rId71"/>
    <p:sldId id="315" r:id="rId72"/>
    <p:sldId id="316" r:id="rId73"/>
    <p:sldId id="317" r:id="rId74"/>
    <p:sldId id="318" r:id="rId75"/>
    <p:sldId id="319" r:id="rId76"/>
    <p:sldId id="320" r:id="rId77"/>
    <p:sldId id="321" r:id="rId78"/>
    <p:sldId id="322" r:id="rId79"/>
    <p:sldId id="323" r:id="rId80"/>
    <p:sldId id="324" r:id="rId81"/>
    <p:sldId id="325" r:id="rId82"/>
    <p:sldId id="326" r:id="rId83"/>
    <p:sldId id="343" r:id="rId84"/>
    <p:sldId id="344" r:id="rId85"/>
    <p:sldId id="345" r:id="rId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008"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2C84B0-DD14-4F75-8CD2-E65ED47F03A3}" type="datetimeFigureOut">
              <a:rPr lang="en-US" smtClean="0"/>
              <a:pPr/>
              <a:t>11/27/2016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37B45-62C1-4AC0-8ADF-669F4675A5F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937B45-62C1-4AC0-8ADF-669F4675A5F8}"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937B45-62C1-4AC0-8ADF-669F4675A5F8}"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3937B45-62C1-4AC0-8ADF-669F4675A5F8}" type="slidenum">
              <a:rPr lang="en-US" smtClean="0"/>
              <a:pPr/>
              <a:t>53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937B45-62C1-4AC0-8ADF-669F4675A5F8}" type="slidenum">
              <a:rPr lang="en-US" smtClean="0"/>
              <a:pPr/>
              <a:t>54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937B45-62C1-4AC0-8ADF-669F4675A5F8}" type="slidenum">
              <a:rPr lang="en-US" smtClean="0"/>
              <a:pPr/>
              <a:t>56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937B45-62C1-4AC0-8ADF-669F4675A5F8}" type="slidenum">
              <a:rPr lang="en-US" smtClean="0"/>
              <a:pPr/>
              <a:t>64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en.wikipedia.org/wiki/Autho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Writin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Scholarly_paper"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www4.caes.hku.hk/acadgrammar/general/argue/citation/subtopics/sec7RefsVsBibl.htm"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www.citethisforme.com/guides/chicago-author-date" TargetMode="External"/><Relationship Id="rId2" Type="http://schemas.openxmlformats.org/officeDocument/2006/relationships/hyperlink" Target="http://www.citethisforme.com/guides/apa" TargetMode="External"/><Relationship Id="rId1" Type="http://schemas.openxmlformats.org/officeDocument/2006/relationships/slideLayout" Target="../slideLayouts/slideLayout2.xml"/><Relationship Id="rId5" Type="http://schemas.openxmlformats.org/officeDocument/2006/relationships/hyperlink" Target="http://www.citethisforme.com/guides/mla" TargetMode="External"/><Relationship Id="rId4" Type="http://schemas.openxmlformats.org/officeDocument/2006/relationships/hyperlink" Target="http://www.citethisforme.com/harvard-referencing" TargetMode="Externa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www.uiowa.edu/~grpproc/crisp/crisp.6.12.htm"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ndalus" pitchFamily="18" charset="-78"/>
                <a:cs typeface="Andalus" pitchFamily="18" charset="-78"/>
              </a:rPr>
              <a:t>Chapter Three </a:t>
            </a:r>
            <a:endParaRPr lang="en-US" dirty="0">
              <a:latin typeface="Andalus" pitchFamily="18" charset="-78"/>
              <a:cs typeface="Andalus" pitchFamily="18" charset="-78"/>
            </a:endParaRPr>
          </a:p>
        </p:txBody>
      </p:sp>
      <p:sp>
        <p:nvSpPr>
          <p:cNvPr id="3" name="Subtitle 2"/>
          <p:cNvSpPr>
            <a:spLocks noGrp="1"/>
          </p:cNvSpPr>
          <p:nvPr>
            <p:ph type="subTitle" idx="1"/>
          </p:nvPr>
        </p:nvSpPr>
        <p:spPr/>
        <p:txBody>
          <a:bodyPr/>
          <a:lstStyle/>
          <a:p>
            <a:r>
              <a:rPr lang="en-US" b="1" dirty="0" smtClean="0">
                <a:solidFill>
                  <a:schemeClr val="tx1"/>
                </a:solidFill>
                <a:latin typeface="Andalus" pitchFamily="18" charset="-78"/>
                <a:cs typeface="Andalus" pitchFamily="18" charset="-78"/>
              </a:rPr>
              <a:t>Literature Review </a:t>
            </a:r>
            <a:endParaRPr lang="en-US" b="1" dirty="0">
              <a:solidFill>
                <a:schemeClr val="tx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Illustrate how the subject has been studied previously </a:t>
            </a:r>
          </a:p>
          <a:p>
            <a:r>
              <a:rPr lang="en-US" dirty="0" smtClean="0"/>
              <a:t> Highlight flaws in previous research</a:t>
            </a:r>
          </a:p>
          <a:p>
            <a:r>
              <a:rPr lang="en-US" dirty="0" smtClean="0"/>
              <a:t> Outline gaps in previous research </a:t>
            </a:r>
          </a:p>
          <a:p>
            <a:r>
              <a:rPr lang="en-US" dirty="0" smtClean="0"/>
              <a:t> Show that the work is adding to the understanding and knowledge of the field</a:t>
            </a:r>
          </a:p>
          <a:p>
            <a:r>
              <a:rPr lang="en-US" dirty="0" smtClean="0"/>
              <a:t>  Help refine, refocus or even change the topic</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Functions of Literature Review </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To review what has been researched /written</a:t>
            </a:r>
          </a:p>
          <a:p>
            <a:r>
              <a:rPr lang="en-US" dirty="0" smtClean="0"/>
              <a:t>To critique  a literature </a:t>
            </a:r>
          </a:p>
          <a:p>
            <a:r>
              <a:rPr lang="en-US" dirty="0" smtClean="0"/>
              <a:t>To identify gap, a problem , a need in research literature </a:t>
            </a:r>
          </a:p>
          <a:p>
            <a:r>
              <a:rPr lang="en-US" dirty="0" smtClean="0"/>
              <a:t>To provide rationale for the proposed study </a:t>
            </a:r>
          </a:p>
          <a:p>
            <a:r>
              <a:rPr lang="en-US" dirty="0" smtClean="0"/>
              <a:t>To inform the design and methodology of the proposed study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literature Review </a:t>
            </a:r>
            <a:endParaRPr lang="en-US" dirty="0"/>
          </a:p>
        </p:txBody>
      </p:sp>
      <p:sp>
        <p:nvSpPr>
          <p:cNvPr id="3" name="Content Placeholder 2"/>
          <p:cNvSpPr>
            <a:spLocks noGrp="1"/>
          </p:cNvSpPr>
          <p:nvPr>
            <p:ph idx="1"/>
          </p:nvPr>
        </p:nvSpPr>
        <p:spPr/>
        <p:txBody>
          <a:bodyPr/>
          <a:lstStyle/>
          <a:p>
            <a:r>
              <a:rPr lang="en-US" i="1" dirty="0" smtClean="0"/>
              <a:t>Analyze the problem statement</a:t>
            </a:r>
          </a:p>
          <a:p>
            <a:r>
              <a:rPr lang="en-US" i="1" dirty="0" smtClean="0"/>
              <a:t>Search and read secondary literature</a:t>
            </a:r>
          </a:p>
          <a:p>
            <a:r>
              <a:rPr lang="en-US" i="1" dirty="0" smtClean="0"/>
              <a:t>Select the appropriate index for a reference </a:t>
            </a:r>
            <a:r>
              <a:rPr lang="en-US" dirty="0" smtClean="0"/>
              <a:t>service or </a:t>
            </a:r>
            <a:r>
              <a:rPr lang="en-US" i="1" dirty="0" smtClean="0"/>
              <a:t>database</a:t>
            </a:r>
          </a:p>
          <a:p>
            <a:r>
              <a:rPr lang="en-US" i="1" dirty="0" smtClean="0"/>
              <a:t>Transform the problem statement into search language</a:t>
            </a:r>
          </a:p>
          <a:p>
            <a:r>
              <a:rPr lang="en-US" i="1" dirty="0" smtClean="0"/>
              <a:t>Conduct a manual and/or computer search</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t>Read the pertinent primary literature</a:t>
            </a:r>
          </a:p>
          <a:p>
            <a:r>
              <a:rPr lang="en-US" i="1" dirty="0" smtClean="0"/>
              <a:t>Organize notes</a:t>
            </a:r>
          </a:p>
          <a:p>
            <a:r>
              <a:rPr lang="en-US" i="1" dirty="0" smtClean="0"/>
              <a:t>Write the </a:t>
            </a:r>
            <a:r>
              <a:rPr lang="en-US" dirty="0" smtClean="0"/>
              <a:t>review</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Critiques of literature </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A literature critique, sometimes called a literary analysis or a literary critical analysis, is an examination of a piece of literature.</a:t>
            </a:r>
          </a:p>
          <a:p>
            <a:pPr algn="just"/>
            <a:r>
              <a:rPr lang="en-US" dirty="0" smtClean="0"/>
              <a:t> The scope of a critique of literature may be to examine a single aspect of the work, or the work in its entirety, and involves breaking the literary piece apart into its separate components and evaluating how they fit together to accomplish the piece's purpose.</a:t>
            </a:r>
          </a:p>
          <a:p>
            <a:pPr algn="just"/>
            <a:r>
              <a:rPr lang="en-US" dirty="0" smtClean="0"/>
              <a:t> Literary critiques are commonly executed by students, scholars, and literary critics, but anyone can learn how to critique literature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b="1" dirty="0" smtClean="0"/>
              <a:t>How to Critique Literature</a:t>
            </a:r>
            <a:br>
              <a:rPr lang="en-US" b="1" dirty="0" smtClean="0"/>
            </a:b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b="1" dirty="0" smtClean="0"/>
              <a:t>Read the literature carefully</a:t>
            </a:r>
          </a:p>
          <a:p>
            <a:r>
              <a:rPr lang="en-US" dirty="0" smtClean="0"/>
              <a:t>When you read a work of literature with the purpose of critiquing it you must read it with an active mind. </a:t>
            </a:r>
          </a:p>
          <a:p>
            <a:r>
              <a:rPr lang="en-US" dirty="0" smtClean="0"/>
              <a:t>This means that you should ask questions as you read.</a:t>
            </a:r>
            <a:endParaRPr lang="en-US" baseline="30000" dirty="0" smtClean="0"/>
          </a:p>
          <a:p>
            <a:r>
              <a:rPr lang="en-US" dirty="0" smtClean="0"/>
              <a:t>Ask “how,” “why,” and “so what” questions to help you read critically.</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Evaluate as you read.</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You should also think about the text in terms of critical thinking, such as evaluating the work’s clarity, accuracy, and current relevance to society.</a:t>
            </a:r>
            <a:endParaRPr lang="en-US" baseline="30000" dirty="0" smtClean="0"/>
          </a:p>
          <a:p>
            <a:r>
              <a:rPr lang="en-US" dirty="0" smtClean="0"/>
              <a:t>Evaluate elements of the work as you go, such as plot, themes, instances of character development, setting, symbols, conflicts, and point of view.</a:t>
            </a:r>
            <a:endParaRPr lang="en-US" baseline="30000"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1524000"/>
          </a:xfrm>
        </p:spPr>
        <p:txBody>
          <a:bodyPr>
            <a:normAutofit fontScale="90000"/>
          </a:bodyPr>
          <a:lstStyle/>
          <a:p>
            <a:r>
              <a:rPr lang="en-US" b="1" dirty="0" smtClean="0"/>
              <a:t/>
            </a:r>
            <a:br>
              <a:rPr lang="en-US" b="1" dirty="0" smtClean="0"/>
            </a:br>
            <a:r>
              <a:rPr lang="en-US" sz="4000" b="1" dirty="0" smtClean="0"/>
              <a:t>Brainstorm which aspect to write about</a:t>
            </a:r>
            <a:endParaRPr lang="en-US" dirty="0"/>
          </a:p>
        </p:txBody>
      </p:sp>
      <p:sp>
        <p:nvSpPr>
          <p:cNvPr id="3" name="Content Placeholder 2"/>
          <p:cNvSpPr>
            <a:spLocks noGrp="1"/>
          </p:cNvSpPr>
          <p:nvPr>
            <p:ph idx="1"/>
          </p:nvPr>
        </p:nvSpPr>
        <p:spPr>
          <a:xfrm>
            <a:off x="533400" y="1600200"/>
            <a:ext cx="8229600" cy="4525963"/>
          </a:xfrm>
        </p:spPr>
        <p:txBody>
          <a:bodyPr>
            <a:normAutofit/>
          </a:bodyPr>
          <a:lstStyle/>
          <a:p>
            <a:r>
              <a:rPr lang="en-US" dirty="0" smtClean="0"/>
              <a:t>Before you settle on a thesis statement—in fact, to formulate a thesis statement in the first place—you should brainstorm what aspect of the work you want to write about. </a:t>
            </a:r>
          </a:p>
          <a:p>
            <a:r>
              <a:rPr lang="en-US" dirty="0" smtClean="0"/>
              <a:t>Look at your notes from while you were reading and see if there are any ideas that you have already extracted from the piece, and place these ideas in your brainstorming. </a:t>
            </a:r>
          </a:p>
          <a:p>
            <a:pPr>
              <a:buNone/>
            </a:pPr>
            <a:endParaRPr lang="en-US" dirty="0"/>
          </a:p>
        </p:txBody>
      </p:sp>
      <p:sp>
        <p:nvSpPr>
          <p:cNvPr id="7170" name="AutoShape 2" descr="Image titled Critique Literature Step 1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172" name="AutoShape 4" descr="Image titled Critique Literature Step 1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174" name="AutoShape 6" descr="Image titled Critique Literature Step 1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are many ways to brainstorm, including:</a:t>
            </a:r>
            <a:r>
              <a:rPr lang="en-US" baseline="30000" dirty="0" smtClean="0"/>
              <a:t> </a:t>
            </a:r>
          </a:p>
          <a:p>
            <a:r>
              <a:rPr lang="en-US" dirty="0" smtClean="0"/>
              <a:t>Making a list,</a:t>
            </a:r>
          </a:p>
          <a:p>
            <a:r>
              <a:rPr lang="en-US" dirty="0" smtClean="0"/>
              <a:t>Mapping out a web, and</a:t>
            </a:r>
          </a:p>
          <a:p>
            <a:r>
              <a:rPr lang="en-US" dirty="0" smtClean="0"/>
              <a:t>Free writing.</a:t>
            </a:r>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itchFamily="18" charset="-78"/>
                <a:cs typeface="Andalus" pitchFamily="18" charset="-78"/>
              </a:rPr>
              <a:t>Objectives of the Chapter </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92500" lnSpcReduction="10000"/>
          </a:bodyPr>
          <a:lstStyle/>
          <a:p>
            <a:pPr lvl="0"/>
            <a:r>
              <a:rPr lang="en-US" dirty="0" smtClean="0">
                <a:latin typeface="Andalus" pitchFamily="18" charset="-78"/>
                <a:cs typeface="Andalus" pitchFamily="18" charset="-78"/>
              </a:rPr>
              <a:t>At the end of the chapter the students will be able to:</a:t>
            </a:r>
          </a:p>
          <a:p>
            <a:pPr lvl="0"/>
            <a:r>
              <a:rPr lang="en-US" dirty="0" smtClean="0">
                <a:latin typeface="Andalus" pitchFamily="18" charset="-78"/>
                <a:cs typeface="Andalus" pitchFamily="18" charset="-78"/>
              </a:rPr>
              <a:t>Know  purpose of literature review</a:t>
            </a:r>
          </a:p>
          <a:p>
            <a:pPr lvl="0"/>
            <a:r>
              <a:rPr lang="en-US" dirty="0" smtClean="0">
                <a:latin typeface="Andalus" pitchFamily="18" charset="-78"/>
                <a:cs typeface="Andalus" pitchFamily="18" charset="-78"/>
              </a:rPr>
              <a:t>Describe steps of reviewing the literature</a:t>
            </a:r>
          </a:p>
          <a:p>
            <a:r>
              <a:rPr lang="en-US" dirty="0" smtClean="0">
                <a:latin typeface="Andalus" pitchFamily="18" charset="-78"/>
                <a:cs typeface="Andalus" pitchFamily="18" charset="-78"/>
              </a:rPr>
              <a:t>Understand how to criticize literature </a:t>
            </a:r>
          </a:p>
          <a:p>
            <a:pPr lvl="0"/>
            <a:r>
              <a:rPr lang="en-US" dirty="0" smtClean="0">
                <a:latin typeface="Andalus" pitchFamily="18" charset="-78"/>
                <a:cs typeface="Andalus" pitchFamily="18" charset="-78"/>
              </a:rPr>
              <a:t>Explain </a:t>
            </a:r>
            <a:r>
              <a:rPr lang="en-GB" dirty="0" smtClean="0">
                <a:latin typeface="Andalus" pitchFamily="18" charset="-78"/>
                <a:cs typeface="Andalus" pitchFamily="18" charset="-78"/>
              </a:rPr>
              <a:t>techniques of literature review</a:t>
            </a:r>
            <a:endParaRPr lang="en-US" dirty="0" smtClean="0">
              <a:latin typeface="Andalus" pitchFamily="18" charset="-78"/>
              <a:cs typeface="Andalus" pitchFamily="18" charset="-78"/>
            </a:endParaRPr>
          </a:p>
          <a:p>
            <a:pPr lvl="0"/>
            <a:r>
              <a:rPr lang="en-US" dirty="0" smtClean="0">
                <a:latin typeface="Andalus" pitchFamily="18" charset="-78"/>
                <a:cs typeface="Andalus" pitchFamily="18" charset="-78"/>
              </a:rPr>
              <a:t>Know how to quote</a:t>
            </a:r>
          </a:p>
          <a:p>
            <a:pPr lvl="0"/>
            <a:r>
              <a:rPr lang="en-US" dirty="0" smtClean="0">
                <a:latin typeface="Andalus" pitchFamily="18" charset="-78"/>
                <a:cs typeface="Andalus" pitchFamily="18" charset="-78"/>
              </a:rPr>
              <a:t>Know how to paraphrase</a:t>
            </a:r>
          </a:p>
          <a:p>
            <a:r>
              <a:rPr lang="en-US" dirty="0" smtClean="0">
                <a:latin typeface="Andalus" pitchFamily="18" charset="-78"/>
                <a:cs typeface="Andalus" pitchFamily="18" charset="-78"/>
              </a:rPr>
              <a:t>Know how to summarize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Formulate a thesis statement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Once you have populated a brainstorming list and selected a critical perspective (whether based on your own observation or on a critical theory), you should compose a working thesis statement. </a:t>
            </a:r>
          </a:p>
          <a:p>
            <a:pPr algn="just"/>
            <a:r>
              <a:rPr lang="en-US" dirty="0" smtClean="0"/>
              <a:t>A “working” thesis is one that can be changed and adapted to your writing as you compose the essay.</a:t>
            </a:r>
          </a:p>
          <a:p>
            <a:pPr algn="just"/>
            <a:r>
              <a:rPr lang="en-US" dirty="0" smtClean="0"/>
              <a:t>The thesis should present your opinion in an arguable manner accompanied by a solid reason why your opinion is true.</a:t>
            </a:r>
          </a:p>
          <a:p>
            <a:pPr algn="just"/>
            <a:r>
              <a:rPr lang="en-US" dirty="0" smtClean="0"/>
              <a:t>The formula for a basic thesis statement might look like this: _______ is true because of __________, ____________, and ____</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Create an outline</a:t>
            </a:r>
            <a:endParaRPr lang="en-US" dirty="0"/>
          </a:p>
        </p:txBody>
      </p:sp>
      <p:sp>
        <p:nvSpPr>
          <p:cNvPr id="3" name="Content Placeholder 2"/>
          <p:cNvSpPr>
            <a:spLocks noGrp="1"/>
          </p:cNvSpPr>
          <p:nvPr>
            <p:ph idx="1"/>
          </p:nvPr>
        </p:nvSpPr>
        <p:spPr/>
        <p:txBody>
          <a:bodyPr>
            <a:normAutofit/>
          </a:bodyPr>
          <a:lstStyle/>
          <a:p>
            <a:r>
              <a:rPr lang="en-US" dirty="0" smtClean="0"/>
              <a:t>You should always use an outline as it requires you to organize your thinking in a logical manner so that your critique is sound and credible.</a:t>
            </a:r>
          </a:p>
          <a:p>
            <a:r>
              <a:rPr lang="en-US" dirty="0" smtClean="0"/>
              <a:t> An outline will include elements like your thesis statement, the content of your body paragraphs, and quotes and examples with page numbers.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makes writing the actual essay much easier because all of your research is compiled in one place.</a:t>
            </a:r>
            <a:endParaRPr lang="en-US" baseline="30000" dirty="0" smtClean="0"/>
          </a:p>
          <a:p>
            <a:r>
              <a:rPr lang="en-US" dirty="0" smtClean="0"/>
              <a:t>You can also take advantage of an outline to form key sentences like the hook (first line of the intro paragraph), topic and transition sentences for each body paragraph, and your conclusion.</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Select quotes and patterns that support your thesis</a:t>
            </a:r>
            <a:endParaRPr lang="en-US" dirty="0"/>
          </a:p>
        </p:txBody>
      </p:sp>
      <p:sp>
        <p:nvSpPr>
          <p:cNvPr id="3" name="Content Placeholder 2"/>
          <p:cNvSpPr>
            <a:spLocks noGrp="1"/>
          </p:cNvSpPr>
          <p:nvPr>
            <p:ph idx="1"/>
          </p:nvPr>
        </p:nvSpPr>
        <p:spPr/>
        <p:txBody>
          <a:bodyPr>
            <a:normAutofit/>
          </a:bodyPr>
          <a:lstStyle/>
          <a:p>
            <a:r>
              <a:rPr lang="en-US" dirty="0" smtClean="0"/>
              <a:t>While you are creating the outline, you can start to pick out direct quotes and examples from the text itself (the primary source) and any research you have done (secondary sources). </a:t>
            </a:r>
          </a:p>
          <a:p>
            <a:r>
              <a:rPr lang="en-US" dirty="0" smtClean="0"/>
              <a:t>If you place a topic sentence in each body paragraph, you can add the right quotes to support each idea.</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lgn="just"/>
            <a:r>
              <a:rPr lang="en-US" sz="3600" dirty="0" smtClean="0"/>
              <a:t>Look at your notes and identify any patterns you see in the text that support your thesis statement, </a:t>
            </a:r>
          </a:p>
          <a:p>
            <a:pPr algn="just"/>
            <a:r>
              <a:rPr lang="en-US" sz="3600" dirty="0" smtClean="0"/>
              <a:t>You must include a page number or authorial attribution anytime that you: talk about a specific event; paraphrase a quote; paraphrase a passage; or use any direct quote.</a:t>
            </a:r>
          </a:p>
          <a:p>
            <a:pPr algn="just"/>
            <a:r>
              <a:rPr lang="en-US" sz="3600" dirty="0" smtClean="0"/>
              <a:t> You usually insert a page number in parentheses after the sentence.</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Find other criticism to support your thesis.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 In order to write a strong critique, you need outside sources to agree with you. </a:t>
            </a:r>
          </a:p>
          <a:p>
            <a:pPr algn="just"/>
            <a:r>
              <a:rPr lang="en-US" dirty="0" smtClean="0"/>
              <a:t>This boosts the credibility of your argument and shows that you have the strength of mind to think critically about what you read. </a:t>
            </a:r>
          </a:p>
          <a:p>
            <a:pPr algn="just"/>
            <a:r>
              <a:rPr lang="en-US" dirty="0" smtClean="0"/>
              <a:t>Outside sources are also called secondary sources, and you need to make sure they are reliable, such as peer reviewed literary journal or magazine articles, published books, and chapters from books.</a:t>
            </a:r>
          </a:p>
          <a:p>
            <a:pPr algn="just"/>
            <a:r>
              <a:rPr lang="en-US" dirty="0" smtClean="0"/>
              <a:t>You should also address any criticism that does not agree with your thesis, as refuting the counterargument also builds your credibility.</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Use the outline to write your paper.</a:t>
            </a:r>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Once you have gathered your research, formed a thesis statement, and filled in a detailed outline, it is time to write the critique. </a:t>
            </a:r>
          </a:p>
          <a:p>
            <a:r>
              <a:rPr lang="en-US" dirty="0" smtClean="0"/>
              <a:t>At this point, you will have plenty of information, and all the organization has been done already, so writing the piece should go smoothly.</a:t>
            </a:r>
          </a:p>
          <a:p>
            <a:r>
              <a:rPr lang="en-US" dirty="0" smtClean="0"/>
              <a:t>If you created your outline on a word processor, then you can simply fill in the outline with additional information.</a:t>
            </a:r>
          </a:p>
          <a:p>
            <a:r>
              <a:rPr lang="en-US" dirty="0" smtClean="0"/>
              <a:t>You can also treat the outline as a roadmap.</a:t>
            </a:r>
          </a:p>
          <a:p>
            <a:r>
              <a:rPr lang="en-US" dirty="0" smtClean="0"/>
              <a:t> Consult it as you draft your paper to make sure that you are including all of the points and examples that you have identified.</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Discuss your quotes.</a:t>
            </a:r>
            <a:endParaRPr lang="en-US" dirty="0"/>
          </a:p>
        </p:txBody>
      </p:sp>
      <p:sp>
        <p:nvSpPr>
          <p:cNvPr id="3" name="Content Placeholder 2"/>
          <p:cNvSpPr>
            <a:spLocks noGrp="1"/>
          </p:cNvSpPr>
          <p:nvPr>
            <p:ph idx="1"/>
          </p:nvPr>
        </p:nvSpPr>
        <p:spPr/>
        <p:txBody>
          <a:bodyPr/>
          <a:lstStyle/>
          <a:p>
            <a:r>
              <a:rPr lang="en-US" dirty="0" smtClean="0"/>
              <a:t>Your paper should include quotes from the primary source (the work of literature itself) and from secondary sources (articles and chapters that help your argument). </a:t>
            </a:r>
          </a:p>
          <a:p>
            <a:r>
              <a:rPr lang="en-US" dirty="0" smtClean="0"/>
              <a:t>Make sure you analyze every quote that you include so that you are expressing your own opinion rather than regurgitating someone else’s.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Revise your critique.</a:t>
            </a:r>
            <a:r>
              <a:rPr lang="en-US" dirty="0" smtClean="0"/>
              <a:t> </a:t>
            </a:r>
            <a:endParaRPr lang="en-US" dirty="0"/>
          </a:p>
        </p:txBody>
      </p:sp>
      <p:sp>
        <p:nvSpPr>
          <p:cNvPr id="3" name="Content Placeholder 2"/>
          <p:cNvSpPr>
            <a:spLocks noGrp="1"/>
          </p:cNvSpPr>
          <p:nvPr>
            <p:ph idx="1"/>
          </p:nvPr>
        </p:nvSpPr>
        <p:spPr/>
        <p:txBody>
          <a:bodyPr/>
          <a:lstStyle/>
          <a:p>
            <a:pPr>
              <a:buNone/>
            </a:pPr>
            <a:r>
              <a:rPr lang="en-US" dirty="0" smtClean="0"/>
              <a:t> Proofreading, editing, and revision are all important parts of the writing process and should be done before turning in or publishing a critique of literature. When doing the revision, it is helpful to have someone else look over the essay or read it out loud yourself to find careless mistakes, awkward phrasing, and weak organization.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GB" b="1" dirty="0">
                <a:solidFill>
                  <a:srgbClr val="FF0000"/>
                </a:solidFill>
              </a:rPr>
              <a:t>Techniques of literature review</a:t>
            </a:r>
            <a:r>
              <a:rPr lang="en-US" b="1" dirty="0" smtClean="0">
                <a:solidFill>
                  <a:srgbClr val="FF0000"/>
                </a:solidFill>
              </a:rPr>
              <a:t/>
            </a:r>
            <a:br>
              <a:rPr lang="en-US" b="1" dirty="0" smtClean="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lstStyle/>
          <a:p>
            <a:pPr marL="457200" lvl="2" indent="-457200">
              <a:buAutoNum type="arabicPeriod"/>
            </a:pPr>
            <a:r>
              <a:rPr lang="en-GB" sz="3600" dirty="0" smtClean="0"/>
              <a:t>Quotation</a:t>
            </a:r>
          </a:p>
          <a:p>
            <a:pPr marL="457200" lvl="2" indent="-457200">
              <a:buFont typeface="Arial" pitchFamily="34" charset="0"/>
              <a:buAutoNum type="arabicPeriod"/>
            </a:pPr>
            <a:r>
              <a:rPr lang="en-GB" sz="3600" dirty="0" smtClean="0"/>
              <a:t>Paraphrasing</a:t>
            </a:r>
            <a:endParaRPr lang="en-US" sz="3600" dirty="0" smtClean="0"/>
          </a:p>
          <a:p>
            <a:pPr marL="457200" lvl="2" indent="-457200">
              <a:buAutoNum type="arabicPeriod"/>
            </a:pPr>
            <a:r>
              <a:rPr lang="en-GB" sz="3600" dirty="0" smtClean="0"/>
              <a:t>Summarizing</a:t>
            </a:r>
            <a:endParaRPr lang="en-US" sz="360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itchFamily="18" charset="-78"/>
                <a:cs typeface="Andalus" pitchFamily="18" charset="-78"/>
              </a:rPr>
              <a:t>Objectives of the chapter </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lstStyle/>
          <a:p>
            <a:pPr lvl="0"/>
            <a:r>
              <a:rPr lang="en-US" dirty="0" smtClean="0">
                <a:latin typeface="Andalus" pitchFamily="18" charset="-78"/>
                <a:cs typeface="Andalus" pitchFamily="18" charset="-78"/>
              </a:rPr>
              <a:t>Cite sources in text</a:t>
            </a:r>
          </a:p>
          <a:p>
            <a:pPr lvl="0"/>
            <a:r>
              <a:rPr lang="en-US" dirty="0" smtClean="0">
                <a:latin typeface="Andalus" pitchFamily="18" charset="-78"/>
                <a:cs typeface="Andalus" pitchFamily="18" charset="-78"/>
              </a:rPr>
              <a:t>Know number citation</a:t>
            </a:r>
          </a:p>
          <a:p>
            <a:pPr lvl="0"/>
            <a:r>
              <a:rPr lang="en-US" dirty="0" smtClean="0">
                <a:latin typeface="Andalus" pitchFamily="18" charset="-78"/>
                <a:cs typeface="Andalus" pitchFamily="18" charset="-78"/>
              </a:rPr>
              <a:t>Know author date citation</a:t>
            </a:r>
          </a:p>
          <a:p>
            <a:r>
              <a:rPr lang="en-US" dirty="0" smtClean="0">
                <a:latin typeface="Andalus" pitchFamily="18" charset="-78"/>
                <a:cs typeface="Andalus" pitchFamily="18" charset="-78"/>
              </a:rPr>
              <a:t>Prepare bibliography</a:t>
            </a:r>
            <a:endParaRPr lang="en-US"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1143000"/>
          </a:xfrm>
        </p:spPr>
        <p:txBody>
          <a:bodyPr/>
          <a:lstStyle/>
          <a:p>
            <a:r>
              <a:rPr lang="en-US" b="1" dirty="0" smtClean="0"/>
              <a:t>Quotation</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a:t>
            </a:r>
            <a:r>
              <a:rPr lang="en-US" b="1" dirty="0" smtClean="0"/>
              <a:t>quotation</a:t>
            </a:r>
            <a:r>
              <a:rPr lang="en-US" dirty="0" smtClean="0"/>
              <a:t> is the repetition of one expression as part of another one, particularly when the quoted expression is well-known or explicitly attributed by citation  to its original source, and it is indicated by (punctuated  with) quotation marks.</a:t>
            </a:r>
          </a:p>
          <a:p>
            <a:pPr algn="just"/>
            <a:r>
              <a:rPr lang="en-US" dirty="0" smtClean="0"/>
              <a:t>A quotation can also refer to the repeated use of units of any other form of expression, especially parts of artistic works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Why Quotation? </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To illuminate the meaning or</a:t>
            </a:r>
          </a:p>
          <a:p>
            <a:r>
              <a:rPr lang="en-US" dirty="0" smtClean="0"/>
              <a:t> To support the arguments of the work in which it is being quoted,</a:t>
            </a:r>
          </a:p>
          <a:p>
            <a:r>
              <a:rPr lang="en-US" dirty="0" smtClean="0"/>
              <a:t> To provide direct information about the work being quoted (whether in order to discuss it, positively or negatively),</a:t>
            </a:r>
          </a:p>
          <a:p>
            <a:r>
              <a:rPr lang="en-US" dirty="0" smtClean="0"/>
              <a:t> To pay homage to the original work or </a:t>
            </a:r>
            <a:r>
              <a:rPr lang="en-US" dirty="0" smtClean="0">
                <a:hlinkClick r:id="rId2" tooltip="Author"/>
              </a:rPr>
              <a:t>author</a:t>
            </a:r>
            <a:r>
              <a:rPr lang="en-US" dirty="0" smtClean="0"/>
              <a:t>, </a:t>
            </a:r>
          </a:p>
          <a:p>
            <a:r>
              <a:rPr lang="en-US" dirty="0" smtClean="0"/>
              <a:t>To make the user of the quotation seem well-read, and/or to comply with copyright law.</a:t>
            </a:r>
          </a:p>
          <a:p>
            <a:r>
              <a:rPr lang="en-US" dirty="0" smtClean="0"/>
              <a:t> Quotations are also commonly printed as a means of inspiration and to invoke philosophical thoughts from the reader.</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Quotation style </a:t>
            </a:r>
            <a:endParaRPr lang="en-US" b="1" dirty="0"/>
          </a:p>
        </p:txBody>
      </p:sp>
      <p:sp>
        <p:nvSpPr>
          <p:cNvPr id="3" name="Content Placeholder 2"/>
          <p:cNvSpPr>
            <a:spLocks noGrp="1"/>
          </p:cNvSpPr>
          <p:nvPr>
            <p:ph idx="1"/>
          </p:nvPr>
        </p:nvSpPr>
        <p:spPr/>
        <p:txBody>
          <a:bodyPr>
            <a:normAutofit/>
          </a:bodyPr>
          <a:lstStyle/>
          <a:p>
            <a:pPr lvl="1"/>
            <a:r>
              <a:rPr lang="en-US" sz="3600" b="1" dirty="0" smtClean="0"/>
              <a:t>Direct quotation</a:t>
            </a:r>
          </a:p>
          <a:p>
            <a:pPr lvl="7"/>
            <a:r>
              <a:rPr lang="en-US" dirty="0" smtClean="0"/>
              <a:t>In-text quotation </a:t>
            </a:r>
          </a:p>
          <a:p>
            <a:pPr lvl="7"/>
            <a:r>
              <a:rPr lang="en-US" sz="2400" dirty="0" smtClean="0"/>
              <a:t>Block quotation</a:t>
            </a:r>
            <a:r>
              <a:rPr lang="en-US" sz="3600" dirty="0" smtClean="0"/>
              <a:t>.</a:t>
            </a:r>
          </a:p>
          <a:p>
            <a:pPr lvl="1"/>
            <a:r>
              <a:rPr lang="en-US" sz="3600" b="1" dirty="0" smtClean="0"/>
              <a:t>Double quotation</a:t>
            </a:r>
          </a:p>
          <a:p>
            <a:pPr lvl="1">
              <a:buNone/>
            </a:pPr>
            <a:endParaRPr lang="en-US" sz="36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text quotation </a:t>
            </a:r>
            <a:endParaRPr lang="en-US" dirty="0"/>
          </a:p>
        </p:txBody>
      </p:sp>
      <p:sp>
        <p:nvSpPr>
          <p:cNvPr id="3" name="Content Placeholder 2"/>
          <p:cNvSpPr>
            <a:spLocks noGrp="1"/>
          </p:cNvSpPr>
          <p:nvPr>
            <p:ph idx="1"/>
          </p:nvPr>
        </p:nvSpPr>
        <p:spPr/>
        <p:txBody>
          <a:bodyPr/>
          <a:lstStyle/>
          <a:p>
            <a:r>
              <a:rPr lang="en-US" dirty="0" smtClean="0"/>
              <a:t>In-text quotation is used when the quoted material is fewer than 40 words</a:t>
            </a:r>
          </a:p>
          <a:p>
            <a:r>
              <a:rPr lang="en-US" dirty="0" smtClean="0"/>
              <a:t>This time we incorporate the quotation into the text, and enclose the quotation with double quotation marks.</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Block quotation</a:t>
            </a:r>
            <a:endParaRPr lang="en-US" b="1" dirty="0"/>
          </a:p>
        </p:txBody>
      </p:sp>
      <p:sp>
        <p:nvSpPr>
          <p:cNvPr id="3" name="Content Placeholder 2"/>
          <p:cNvSpPr>
            <a:spLocks noGrp="1"/>
          </p:cNvSpPr>
          <p:nvPr>
            <p:ph idx="1"/>
          </p:nvPr>
        </p:nvSpPr>
        <p:spPr/>
        <p:txBody>
          <a:bodyPr/>
          <a:lstStyle/>
          <a:p>
            <a:r>
              <a:rPr lang="en-US" dirty="0" smtClean="0"/>
              <a:t>Block quotation is used when the material is 40 or more words.</a:t>
            </a:r>
          </a:p>
          <a:p>
            <a:r>
              <a:rPr lang="en-US" dirty="0" smtClean="0"/>
              <a:t>We put it in a freestanding block of typewritten lines, and omit the quotation marks. </a:t>
            </a:r>
          </a:p>
          <a:p>
            <a:r>
              <a:rPr lang="en-US" dirty="0" smtClean="0"/>
              <a:t>We start such a block quotation</a:t>
            </a:r>
            <a:r>
              <a:rPr lang="en-US" i="1" dirty="0" smtClean="0"/>
              <a:t> </a:t>
            </a:r>
            <a:r>
              <a:rPr lang="en-US" dirty="0" smtClean="0"/>
              <a:t>on a new line, and indent the block about 1/2 inch (1.3 cm, or five spaces) from the left and right margins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entire quotation should be single-spaced</a:t>
            </a:r>
          </a:p>
          <a:p>
            <a:r>
              <a:rPr lang="en-US" dirty="0" smtClean="0"/>
              <a:t>When quoting, always provide the author, year, and specific page citation in the text.  </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single and block quotation </a:t>
            </a:r>
            <a:endParaRPr lang="en-US" dirty="0"/>
          </a:p>
        </p:txBody>
      </p:sp>
      <p:sp>
        <p:nvSpPr>
          <p:cNvPr id="3" name="Content Placeholder 2"/>
          <p:cNvSpPr>
            <a:spLocks noGrp="1"/>
          </p:cNvSpPr>
          <p:nvPr>
            <p:ph idx="1"/>
          </p:nvPr>
        </p:nvSpPr>
        <p:spPr/>
        <p:txBody>
          <a:bodyPr/>
          <a:lstStyle/>
          <a:p>
            <a:pPr algn="just"/>
            <a:r>
              <a:rPr lang="en-US" dirty="0" smtClean="0"/>
              <a:t>She stated, "The ‘placebo effect’ . ..disappeared when behaviors were studied in this manner" (</a:t>
            </a:r>
            <a:r>
              <a:rPr lang="en-US" dirty="0" err="1" smtClean="0"/>
              <a:t>Miele</a:t>
            </a:r>
            <a:r>
              <a:rPr lang="en-US" dirty="0" smtClean="0"/>
              <a:t>, 1993: 276), but she did not clarify which behaviors were studied. </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Miele</a:t>
            </a:r>
            <a:r>
              <a:rPr lang="en-US" dirty="0" smtClean="0"/>
              <a:t> (1993) found that "the ‘placebo effect’, which had been verified in previous studies, disappeared when [only the first group's] behaviors were studied in this manner" (p. 276).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It is worth noting further that being a good teacher of English does not only require the development of linguistic capacities. </a:t>
            </a:r>
            <a:r>
              <a:rPr lang="en-US" dirty="0" err="1" smtClean="0"/>
              <a:t>Icoz</a:t>
            </a:r>
            <a:r>
              <a:rPr lang="en-US" dirty="0" smtClean="0"/>
              <a:t> (1992) states:</a:t>
            </a:r>
          </a:p>
          <a:p>
            <a:pPr lvl="2" algn="just">
              <a:buNone/>
            </a:pPr>
            <a:r>
              <a:rPr lang="en-US" dirty="0" smtClean="0"/>
              <a:t>   exposure to literature can compensate for the deficiencies of the linguistic approach in the areas of grammar, idiom, vocabulary, and syntax and can enhance the students’ competence in English. It is only more through continued contact with writing at native speakers that non-native students can acquire the connotations of the words use (p.10).</a:t>
            </a:r>
          </a:p>
          <a:p>
            <a:pPr lvl="2" algn="just">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It is worth noting further that being a good teacher of English does not only require the development of linguistic capacities. Some writers state:</a:t>
            </a:r>
          </a:p>
          <a:p>
            <a:pPr lvl="2" algn="just">
              <a:buNone/>
            </a:pPr>
            <a:r>
              <a:rPr lang="en-US" dirty="0" smtClean="0"/>
              <a:t>    exposure to literature can compensate for the deficiencies of the linguistic approach in the areas of grammar, idiom, vocabulary, and syntax and can enhance the students’ competence in English. It is only more through continued contact with writing at native speakers that non-native students can acquire the connotations of the words use (</a:t>
            </a:r>
            <a:r>
              <a:rPr lang="en-US" dirty="0" err="1" smtClean="0"/>
              <a:t>Icoz</a:t>
            </a:r>
            <a:r>
              <a:rPr lang="en-US" dirty="0" smtClean="0"/>
              <a:t>, 1992: 10). </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itchFamily="18" charset="-78"/>
                <a:cs typeface="Andalus" pitchFamily="18" charset="-78"/>
              </a:rPr>
              <a:t>Definition of Literature </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lstStyle/>
          <a:p>
            <a:r>
              <a:rPr lang="en-US" dirty="0" smtClean="0">
                <a:latin typeface="Andalus" pitchFamily="18" charset="-78"/>
                <a:cs typeface="Andalus" pitchFamily="18" charset="-78"/>
              </a:rPr>
              <a:t>It is any single body of </a:t>
            </a:r>
            <a:r>
              <a:rPr lang="en-US" u="sng" dirty="0" smtClean="0">
                <a:latin typeface="Andalus" pitchFamily="18" charset="-78"/>
                <a:cs typeface="Andalus" pitchFamily="18" charset="-78"/>
                <a:hlinkClick r:id="rId2" tooltip="Writing"/>
              </a:rPr>
              <a:t>written works</a:t>
            </a:r>
            <a:endParaRPr lang="en-US" u="sng" dirty="0" smtClean="0">
              <a:latin typeface="Andalus" pitchFamily="18" charset="-78"/>
              <a:cs typeface="Andalus" pitchFamily="18" charset="-78"/>
            </a:endParaRPr>
          </a:p>
          <a:p>
            <a:endParaRPr lang="en-US" u="sng"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and double quotation </a:t>
            </a:r>
            <a:endParaRPr lang="en-US" dirty="0"/>
          </a:p>
        </p:txBody>
      </p:sp>
      <p:sp>
        <p:nvSpPr>
          <p:cNvPr id="3" name="Content Placeholder 2"/>
          <p:cNvSpPr>
            <a:spLocks noGrp="1"/>
          </p:cNvSpPr>
          <p:nvPr>
            <p:ph idx="1"/>
          </p:nvPr>
        </p:nvSpPr>
        <p:spPr/>
        <p:txBody>
          <a:bodyPr/>
          <a:lstStyle/>
          <a:p>
            <a:pPr algn="just"/>
            <a:r>
              <a:rPr lang="en-US" i="1" dirty="0" smtClean="0"/>
              <a:t>In text. </a:t>
            </a:r>
            <a:r>
              <a:rPr lang="en-US" dirty="0" smtClean="0"/>
              <a:t>We use double quotation marks to enclose quotations in text. </a:t>
            </a:r>
          </a:p>
          <a:p>
            <a:pPr algn="just"/>
            <a:r>
              <a:rPr lang="en-US" dirty="0" smtClean="0"/>
              <a:t>Use single quotation marks within double quotation marks to set off material that in the original source was enclosed in double quotation marks, in other words when we quote a quoted material.</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b="1" i="1" dirty="0" smtClean="0"/>
              <a:t>In block quotations</a:t>
            </a:r>
            <a:r>
              <a:rPr lang="en-US" b="1" dirty="0" smtClean="0"/>
              <a:t>. </a:t>
            </a:r>
          </a:p>
          <a:p>
            <a:pPr algn="just"/>
            <a:r>
              <a:rPr lang="en-US" dirty="0" smtClean="0"/>
              <a:t>As stated earlier we do not use quotation marks to enclose block quotations. </a:t>
            </a:r>
          </a:p>
          <a:p>
            <a:pPr algn="just"/>
            <a:r>
              <a:rPr lang="en-US" dirty="0" smtClean="0"/>
              <a:t>But when we use a quoted material from secondary sources we use double quotation marks to enclose any quoted material within a block quotation. </a:t>
            </a:r>
          </a:p>
          <a:p>
            <a:pPr algn="just"/>
            <a:r>
              <a:rPr lang="en-US" dirty="0" smtClean="0"/>
              <a:t>When using quotation marks, we place periods and commas within closing single or double quotation marks. </a:t>
            </a:r>
          </a:p>
          <a:p>
            <a:pPr algn="just"/>
            <a:r>
              <a:rPr lang="en-US" dirty="0" smtClean="0"/>
              <a:t>Place other punctuation marks inside quotation marks only when they are part of the quoted material. </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smtClean="0"/>
              <a:t>During quotation, the first letter of the first word in a quotation may be changed to an uppercase or a lowercase letter. </a:t>
            </a:r>
          </a:p>
          <a:p>
            <a:pPr algn="just"/>
            <a:r>
              <a:rPr lang="en-US" sz="2400" dirty="0" smtClean="0"/>
              <a:t>This time we don’t need to indicate the change.</a:t>
            </a:r>
          </a:p>
          <a:p>
            <a:pPr algn="just"/>
            <a:r>
              <a:rPr lang="en-US" sz="2400" dirty="0" smtClean="0"/>
              <a:t> We may also change the punctuation mark at the end of a sentence to fit the syntax, and single quotation marks may be changed to double quotation marks and vice versa. </a:t>
            </a:r>
          </a:p>
          <a:p>
            <a:pPr algn="just"/>
            <a:r>
              <a:rPr lang="en-US" sz="2400" dirty="0" smtClean="0"/>
              <a:t>We do not need to indicate when we change things like these. </a:t>
            </a:r>
          </a:p>
          <a:p>
            <a:pPr algn="just"/>
            <a:r>
              <a:rPr lang="en-US" sz="2400" dirty="0" smtClean="0"/>
              <a:t>But any other changes (e.g., italicizing words for emphasis or omitting words) must be explicitly indicated.</a:t>
            </a:r>
            <a:endParaRPr lang="en-US"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53000"/>
          </a:xfrm>
        </p:spPr>
        <p:txBody>
          <a:bodyPr>
            <a:normAutofit/>
          </a:bodyPr>
          <a:lstStyle/>
          <a:p>
            <a:pPr algn="just"/>
            <a:r>
              <a:rPr lang="en-US" dirty="0" smtClean="0"/>
              <a:t>For instance, we use three spaced ellipses points (...) within a sentence to indicate that we have omitted a material from the original source. </a:t>
            </a:r>
          </a:p>
          <a:p>
            <a:pPr algn="just"/>
            <a:r>
              <a:rPr lang="en-US" dirty="0" smtClean="0"/>
              <a:t>We use four points to indicate any omission between two sentences. </a:t>
            </a:r>
          </a:p>
          <a:p>
            <a:pPr algn="just"/>
            <a:r>
              <a:rPr lang="en-US" dirty="0" smtClean="0"/>
              <a:t>The first point indicates the period at the end of the first sentence quoted, and the three spaced ellipsis points follow. </a:t>
            </a:r>
          </a:p>
          <a:p>
            <a:pPr algn="just"/>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Paraphrasing</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Paraphrasing is a taking the ideas of others and rewriting it in our own language.</a:t>
            </a:r>
          </a:p>
          <a:p>
            <a:pPr algn="just"/>
            <a:r>
              <a:rPr lang="en-US" dirty="0" smtClean="0"/>
              <a:t> It is referring to an idea rather directly quoting the material from the source. </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Summarizing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endParaRPr lang="en-US" dirty="0" smtClean="0"/>
          </a:p>
          <a:p>
            <a:pPr algn="just"/>
            <a:r>
              <a:rPr lang="en-US" dirty="0" smtClean="0"/>
              <a:t>Summarizing is basically the same as paraphrasing in that we take the ideas of different authors and write them in our own language</a:t>
            </a:r>
          </a:p>
          <a:p>
            <a:pPr algn="just"/>
            <a:r>
              <a:rPr lang="en-US" dirty="0" smtClean="0"/>
              <a:t>The major distinction is that in summarizing we put similar ideas of different authors and write them together.</a:t>
            </a:r>
          </a:p>
          <a:p>
            <a:endParaRPr lang="en-US" dirty="0" smtClean="0"/>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ndalus" pitchFamily="18" charset="-78"/>
                <a:cs typeface="Andalus" pitchFamily="18" charset="-78"/>
              </a:rPr>
              <a:t>Citation of Sources in Text</a:t>
            </a:r>
            <a:r>
              <a:rPr lang="en-US" dirty="0" smtClean="0">
                <a:latin typeface="Andalus" pitchFamily="18" charset="-78"/>
                <a:cs typeface="Andalus" pitchFamily="18" charset="-78"/>
              </a:rPr>
              <a:t/>
            </a:r>
            <a:br>
              <a:rPr lang="en-US" dirty="0" smtClean="0">
                <a:latin typeface="Andalus" pitchFamily="18" charset="-78"/>
                <a:cs typeface="Andalus" pitchFamily="18" charset="-78"/>
              </a:rPr>
            </a:b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lstStyle/>
          <a:p>
            <a:pPr algn="just"/>
            <a:r>
              <a:rPr lang="en-US" dirty="0" smtClean="0">
                <a:latin typeface="Andalus" pitchFamily="18" charset="-78"/>
                <a:cs typeface="Andalus" pitchFamily="18" charset="-78"/>
              </a:rPr>
              <a:t>Whether paraphrasing or quoting an author directly, you must credit the source.</a:t>
            </a:r>
          </a:p>
          <a:p>
            <a:pPr algn="just"/>
            <a:r>
              <a:rPr lang="en-US" dirty="0" smtClean="0">
                <a:latin typeface="Andalus" pitchFamily="18" charset="-78"/>
                <a:cs typeface="Andalus" pitchFamily="18" charset="-78"/>
              </a:rPr>
              <a:t>The source must be duly acknowledged to avoid plagiarism.</a:t>
            </a:r>
          </a:p>
          <a:p>
            <a:pPr algn="just"/>
            <a:r>
              <a:rPr lang="en-US" dirty="0" smtClean="0">
                <a:latin typeface="Andalus" pitchFamily="18" charset="-78"/>
                <a:cs typeface="Andalus" pitchFamily="18" charset="-78"/>
              </a:rPr>
              <a:t>There are two types of citations. </a:t>
            </a:r>
          </a:p>
          <a:p>
            <a:pPr algn="just"/>
            <a:r>
              <a:rPr lang="en-US" dirty="0" smtClean="0">
                <a:latin typeface="Andalus" pitchFamily="18" charset="-78"/>
                <a:cs typeface="Andalus" pitchFamily="18" charset="-78"/>
              </a:rPr>
              <a:t>These are: </a:t>
            </a:r>
          </a:p>
          <a:p>
            <a:pPr lvl="2" algn="just"/>
            <a:r>
              <a:rPr lang="en-US" sz="3200" dirty="0" smtClean="0">
                <a:latin typeface="Andalus" pitchFamily="18" charset="-78"/>
                <a:cs typeface="Andalus" pitchFamily="18" charset="-78"/>
              </a:rPr>
              <a:t>Numbering citation</a:t>
            </a:r>
          </a:p>
          <a:p>
            <a:pPr lvl="2" algn="just"/>
            <a:r>
              <a:rPr lang="en-US" sz="3200" dirty="0" smtClean="0">
                <a:latin typeface="Andalus" pitchFamily="18" charset="-78"/>
                <a:cs typeface="Andalus" pitchFamily="18" charset="-78"/>
              </a:rPr>
              <a:t>Author-date citation</a:t>
            </a:r>
            <a:r>
              <a:rPr lang="en-US" dirty="0" smtClean="0"/>
              <a:t>.</a:t>
            </a:r>
          </a:p>
          <a:p>
            <a:pPr algn="just"/>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endParaRPr lang="en-US" dirty="0"/>
          </a:p>
        </p:txBody>
      </p:sp>
      <p:sp>
        <p:nvSpPr>
          <p:cNvPr id="3" name="Content Placeholder 2"/>
          <p:cNvSpPr>
            <a:spLocks noGrp="1"/>
          </p:cNvSpPr>
          <p:nvPr>
            <p:ph idx="1"/>
          </p:nvPr>
        </p:nvSpPr>
        <p:spPr>
          <a:xfrm>
            <a:off x="457200" y="457200"/>
            <a:ext cx="8229600" cy="5668963"/>
          </a:xfrm>
        </p:spPr>
        <p:txBody>
          <a:bodyPr>
            <a:normAutofit/>
          </a:bodyPr>
          <a:lstStyle/>
          <a:p>
            <a:pPr algn="just">
              <a:buFont typeface="Wingdings" pitchFamily="2" charset="2"/>
              <a:buChar char="v"/>
            </a:pPr>
            <a:r>
              <a:rPr lang="en-US" dirty="0" smtClean="0">
                <a:latin typeface="Andalus" pitchFamily="18" charset="-78"/>
                <a:cs typeface="Andalus" pitchFamily="18" charset="-78"/>
              </a:rPr>
              <a:t>What an in-text citation looks like depends on the construction of the sentence in which it appears.</a:t>
            </a:r>
          </a:p>
          <a:p>
            <a:pPr algn="just">
              <a:buFont typeface="Wingdings" pitchFamily="2" charset="2"/>
              <a:buChar char="v"/>
            </a:pPr>
            <a:r>
              <a:rPr lang="en-US" dirty="0" smtClean="0">
                <a:latin typeface="Andalus" pitchFamily="18" charset="-78"/>
                <a:cs typeface="Andalus" pitchFamily="18" charset="-78"/>
              </a:rPr>
              <a:t>When the author is mentioned in the </a:t>
            </a:r>
            <a:r>
              <a:rPr lang="en-US" dirty="0" smtClean="0">
                <a:solidFill>
                  <a:srgbClr val="FF0000"/>
                </a:solidFill>
                <a:latin typeface="Andalus" pitchFamily="18" charset="-78"/>
                <a:cs typeface="Andalus" pitchFamily="18" charset="-78"/>
              </a:rPr>
              <a:t>running</a:t>
            </a:r>
            <a:r>
              <a:rPr lang="en-US" dirty="0" smtClean="0">
                <a:latin typeface="Andalus" pitchFamily="18" charset="-78"/>
                <a:cs typeface="Andalus" pitchFamily="18" charset="-78"/>
              </a:rPr>
              <a:t> text, place the year of publication in </a:t>
            </a:r>
            <a:r>
              <a:rPr lang="en-US" dirty="0" smtClean="0">
                <a:latin typeface="Andalus" pitchFamily="18" charset="-78"/>
                <a:cs typeface="Andalus" pitchFamily="18" charset="-78"/>
              </a:rPr>
              <a:t>parentheses</a:t>
            </a:r>
            <a:endParaRPr lang="en-US" dirty="0" smtClean="0">
              <a:latin typeface="Andalus" pitchFamily="18" charset="-78"/>
              <a:cs typeface="Andalus" pitchFamily="18" charset="-78"/>
            </a:endParaRPr>
          </a:p>
          <a:p>
            <a:pPr algn="just">
              <a:buNone/>
            </a:pPr>
            <a:r>
              <a:rPr lang="en-US" dirty="0" err="1" smtClean="0">
                <a:latin typeface="Andalus" pitchFamily="18" charset="-78"/>
                <a:cs typeface="Andalus" pitchFamily="18" charset="-78"/>
              </a:rPr>
              <a:t>Eg</a:t>
            </a:r>
            <a:r>
              <a:rPr lang="en-US" dirty="0" smtClean="0">
                <a:latin typeface="Andalus" pitchFamily="18" charset="-78"/>
                <a:cs typeface="Andalus" pitchFamily="18" charset="-78"/>
              </a:rPr>
              <a:t>. </a:t>
            </a:r>
            <a:r>
              <a:rPr lang="en-US" dirty="0" smtClean="0">
                <a:solidFill>
                  <a:srgbClr val="FF0000"/>
                </a:solidFill>
                <a:latin typeface="Andalus" pitchFamily="18" charset="-78"/>
                <a:cs typeface="Andalus" pitchFamily="18" charset="-78"/>
              </a:rPr>
              <a:t>Wainwright (2012) </a:t>
            </a:r>
            <a:r>
              <a:rPr lang="en-US" dirty="0" smtClean="0">
                <a:latin typeface="Andalus" pitchFamily="18" charset="-78"/>
                <a:cs typeface="Andalus" pitchFamily="18" charset="-78"/>
              </a:rPr>
              <a:t>found the more time students had spent on Face book, the less happy they felt over time.</a:t>
            </a:r>
            <a:endParaRPr lang="en-US"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lgn="just"/>
            <a:r>
              <a:rPr lang="en-US" dirty="0" smtClean="0">
                <a:latin typeface="Aparajita" pitchFamily="34" charset="0"/>
                <a:cs typeface="Aparajita" pitchFamily="34" charset="0"/>
              </a:rPr>
              <a:t>When the author is not mentioned in the running text, include the author’s name in the parenthetical citation - along with the year. </a:t>
            </a:r>
          </a:p>
          <a:p>
            <a:pPr algn="just"/>
            <a:r>
              <a:rPr lang="en-US" dirty="0" smtClean="0">
                <a:latin typeface="Aparajita" pitchFamily="34" charset="0"/>
                <a:cs typeface="Aparajita" pitchFamily="34" charset="0"/>
              </a:rPr>
              <a:t>Separate author and year by a comma.</a:t>
            </a:r>
          </a:p>
          <a:p>
            <a:pPr algn="just"/>
            <a:r>
              <a:rPr lang="en-US" dirty="0" smtClean="0">
                <a:latin typeface="Aparajita" pitchFamily="34" charset="0"/>
                <a:cs typeface="Aparajita" pitchFamily="34" charset="0"/>
              </a:rPr>
              <a:t>The more time students had spent on Face book, the less happy they felt over time </a:t>
            </a:r>
            <a:r>
              <a:rPr lang="en-US" dirty="0" smtClean="0">
                <a:solidFill>
                  <a:srgbClr val="FF0000"/>
                </a:solidFill>
                <a:latin typeface="Aparajita" pitchFamily="34" charset="0"/>
                <a:cs typeface="Aparajita" pitchFamily="34" charset="0"/>
              </a:rPr>
              <a:t>(Wainwright, 2012).</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FF0000"/>
                </a:solidFill>
              </a:rPr>
              <a:t>Two authors</a:t>
            </a:r>
            <a:endParaRPr lang="en-US" sz="4800" dirty="0">
              <a:solidFill>
                <a:srgbClr val="FF0000"/>
              </a:solidFill>
            </a:endParaRPr>
          </a:p>
        </p:txBody>
      </p:sp>
      <p:sp>
        <p:nvSpPr>
          <p:cNvPr id="3" name="Content Placeholder 2"/>
          <p:cNvSpPr>
            <a:spLocks noGrp="1"/>
          </p:cNvSpPr>
          <p:nvPr>
            <p:ph idx="1"/>
          </p:nvPr>
        </p:nvSpPr>
        <p:spPr>
          <a:xfrm>
            <a:off x="457200" y="1524000"/>
            <a:ext cx="8229600" cy="5105400"/>
          </a:xfrm>
        </p:spPr>
        <p:txBody>
          <a:bodyPr>
            <a:normAutofit/>
          </a:bodyPr>
          <a:lstStyle/>
          <a:p>
            <a:r>
              <a:rPr lang="en-US" dirty="0" smtClean="0">
                <a:latin typeface="Aparajita" pitchFamily="34" charset="0"/>
                <a:cs typeface="Aparajita" pitchFamily="34" charset="0"/>
              </a:rPr>
              <a:t>Give both names separated by </a:t>
            </a:r>
            <a:r>
              <a:rPr lang="en-US" dirty="0" smtClean="0">
                <a:solidFill>
                  <a:srgbClr val="FF0000"/>
                </a:solidFill>
                <a:latin typeface="Aparajita" pitchFamily="34" charset="0"/>
                <a:cs typeface="Aparajita" pitchFamily="34" charset="0"/>
              </a:rPr>
              <a:t>‘and’ </a:t>
            </a:r>
            <a:r>
              <a:rPr lang="en-US" dirty="0" smtClean="0">
                <a:latin typeface="Aparajita" pitchFamily="34" charset="0"/>
                <a:cs typeface="Aparajita" pitchFamily="34" charset="0"/>
              </a:rPr>
              <a:t>if the names of the authors appear in the narrative;</a:t>
            </a:r>
          </a:p>
          <a:p>
            <a:pPr algn="just"/>
            <a:r>
              <a:rPr lang="en-US" dirty="0" smtClean="0">
                <a:latin typeface="Aparajita" pitchFamily="34" charset="0"/>
                <a:cs typeface="Aparajita" pitchFamily="34" charset="0"/>
              </a:rPr>
              <a:t>E.g. In a recent study by </a:t>
            </a:r>
            <a:r>
              <a:rPr lang="en-US" dirty="0" smtClean="0">
                <a:solidFill>
                  <a:srgbClr val="FF0000"/>
                </a:solidFill>
                <a:latin typeface="Aparajita" pitchFamily="34" charset="0"/>
                <a:cs typeface="Aparajita" pitchFamily="34" charset="0"/>
              </a:rPr>
              <a:t>Fallon and van </a:t>
            </a:r>
            <a:r>
              <a:rPr lang="en-US" dirty="0" err="1" smtClean="0">
                <a:solidFill>
                  <a:srgbClr val="FF0000"/>
                </a:solidFill>
                <a:latin typeface="Aparajita" pitchFamily="34" charset="0"/>
                <a:cs typeface="Aparajita" pitchFamily="34" charset="0"/>
              </a:rPr>
              <a:t>der</a:t>
            </a:r>
            <a:r>
              <a:rPr lang="en-US" dirty="0" smtClean="0">
                <a:solidFill>
                  <a:srgbClr val="FF0000"/>
                </a:solidFill>
                <a:latin typeface="Aparajita" pitchFamily="34" charset="0"/>
                <a:cs typeface="Aparajita" pitchFamily="34" charset="0"/>
              </a:rPr>
              <a:t> Linden</a:t>
            </a:r>
            <a:r>
              <a:rPr lang="en-US" dirty="0" smtClean="0">
                <a:latin typeface="Aparajita" pitchFamily="34" charset="0"/>
                <a:cs typeface="Aparajita" pitchFamily="34" charset="0"/>
              </a:rPr>
              <a:t> (2014), 161 adults diagnosed with ADHD were compared . </a:t>
            </a:r>
          </a:p>
          <a:p>
            <a:r>
              <a:rPr lang="en-US" dirty="0" smtClean="0">
                <a:latin typeface="Aparajita" pitchFamily="34" charset="0"/>
                <a:cs typeface="Aparajita" pitchFamily="34" charset="0"/>
              </a:rPr>
              <a:t>an ampersand </a:t>
            </a:r>
            <a:r>
              <a:rPr lang="en-US" dirty="0" smtClean="0">
                <a:solidFill>
                  <a:srgbClr val="FF0000"/>
                </a:solidFill>
                <a:latin typeface="Aparajita" pitchFamily="34" charset="0"/>
                <a:cs typeface="Aparajita" pitchFamily="34" charset="0"/>
              </a:rPr>
              <a:t>(&amp;)</a:t>
            </a:r>
            <a:r>
              <a:rPr lang="en-US" dirty="0" smtClean="0">
                <a:latin typeface="Aparajita" pitchFamily="34" charset="0"/>
                <a:cs typeface="Aparajita" pitchFamily="34" charset="0"/>
              </a:rPr>
              <a:t> if the names of the authors do not appear in the narrative.</a:t>
            </a:r>
          </a:p>
          <a:p>
            <a:r>
              <a:rPr lang="en-US" dirty="0" smtClean="0">
                <a:latin typeface="Aparajita" pitchFamily="34" charset="0"/>
                <a:cs typeface="Aparajita" pitchFamily="34" charset="0"/>
              </a:rPr>
              <a:t> A recent study (Fallon &amp; van </a:t>
            </a:r>
            <a:r>
              <a:rPr lang="en-US" dirty="0" err="1" smtClean="0">
                <a:latin typeface="Aparajita" pitchFamily="34" charset="0"/>
                <a:cs typeface="Aparajita" pitchFamily="34" charset="0"/>
              </a:rPr>
              <a:t>der</a:t>
            </a:r>
            <a:r>
              <a:rPr lang="en-US" dirty="0" smtClean="0">
                <a:latin typeface="Aparajita" pitchFamily="34" charset="0"/>
                <a:cs typeface="Aparajita" pitchFamily="34" charset="0"/>
              </a:rPr>
              <a:t> Linden, 2014) compared 161 adults diagnosed with ADHD . . .</a:t>
            </a:r>
            <a:endParaRPr lang="en-US"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itchFamily="18" charset="-78"/>
                <a:cs typeface="Andalus" pitchFamily="18" charset="-78"/>
              </a:rPr>
              <a:t>Definition of Literature Review </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t> </a:t>
            </a:r>
            <a:r>
              <a:rPr lang="en-US" b="1" dirty="0" smtClean="0">
                <a:latin typeface="Andalus" pitchFamily="18" charset="-78"/>
                <a:cs typeface="Andalus" pitchFamily="18" charset="-78"/>
              </a:rPr>
              <a:t>literature review</a:t>
            </a:r>
            <a:r>
              <a:rPr lang="en-US" dirty="0" smtClean="0">
                <a:latin typeface="Andalus" pitchFamily="18" charset="-78"/>
                <a:cs typeface="Andalus" pitchFamily="18" charset="-78"/>
              </a:rPr>
              <a:t> is a text of a </a:t>
            </a:r>
            <a:r>
              <a:rPr lang="en-US" dirty="0" smtClean="0">
                <a:latin typeface="Andalus" pitchFamily="18" charset="-78"/>
                <a:cs typeface="Andalus" pitchFamily="18" charset="-78"/>
                <a:hlinkClick r:id="rId2" tooltip="Scholarly paper"/>
              </a:rPr>
              <a:t>scholarly paper</a:t>
            </a:r>
            <a:r>
              <a:rPr lang="en-US" dirty="0" smtClean="0">
                <a:latin typeface="Andalus" pitchFamily="18" charset="-78"/>
                <a:cs typeface="Andalus" pitchFamily="18" charset="-78"/>
              </a:rPr>
              <a:t>, which includes the current knowledge including substantive findings, as well as theoretical and methodological contributions to a particular topic.</a:t>
            </a:r>
          </a:p>
          <a:p>
            <a:pPr algn="just"/>
            <a:r>
              <a:rPr lang="en-US" dirty="0" smtClean="0">
                <a:latin typeface="Andalus" pitchFamily="18" charset="-78"/>
                <a:cs typeface="Andalus" pitchFamily="18" charset="-78"/>
              </a:rPr>
              <a:t>A literature review discusses published information in a particular subject area, and sometimes information in a particular subject area within a certain time period</a:t>
            </a:r>
            <a:r>
              <a:rPr lang="en-US" dirty="0" smtClean="0">
                <a:latin typeface="Andalus" pitchFamily="18" charset="-78"/>
                <a:cs typeface="Andalus" pitchFamily="18" charset="-78"/>
              </a:rPr>
              <a:t>.</a:t>
            </a:r>
          </a:p>
          <a:p>
            <a:pPr algn="just"/>
            <a:r>
              <a:rPr lang="en-US" dirty="0" smtClean="0"/>
              <a:t>written works, especially those considered of superior or lasting artistic merit</a:t>
            </a:r>
          </a:p>
          <a:p>
            <a:pPr algn="just"/>
            <a:endParaRPr lang="en-US"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Three, four or five authors/&gt;3 authors</a:t>
            </a:r>
            <a:endParaRPr lang="en-US" dirty="0">
              <a:solidFill>
                <a:srgbClr val="FF0000"/>
              </a:solidFill>
            </a:endParaRPr>
          </a:p>
        </p:txBody>
      </p:sp>
      <p:sp>
        <p:nvSpPr>
          <p:cNvPr id="3" name="Content Placeholder 2"/>
          <p:cNvSpPr>
            <a:spLocks noGrp="1"/>
          </p:cNvSpPr>
          <p:nvPr>
            <p:ph idx="1"/>
          </p:nvPr>
        </p:nvSpPr>
        <p:spPr>
          <a:xfrm>
            <a:off x="228600" y="1600200"/>
            <a:ext cx="8686800" cy="4953000"/>
          </a:xfrm>
        </p:spPr>
        <p:txBody>
          <a:bodyPr>
            <a:normAutofit/>
          </a:bodyPr>
          <a:lstStyle/>
          <a:p>
            <a:r>
              <a:rPr lang="en-US" dirty="0" smtClean="0">
                <a:solidFill>
                  <a:srgbClr val="FF0000"/>
                </a:solidFill>
                <a:latin typeface="Aparajita" pitchFamily="34" charset="0"/>
                <a:cs typeface="Aparajita" pitchFamily="34" charset="0"/>
              </a:rPr>
              <a:t>Provide all authors’ names the first time </a:t>
            </a:r>
            <a:r>
              <a:rPr lang="en-US" dirty="0" smtClean="0">
                <a:latin typeface="Aparajita" pitchFamily="34" charset="0"/>
                <a:cs typeface="Aparajita" pitchFamily="34" charset="0"/>
              </a:rPr>
              <a:t>you cite the work, placing a</a:t>
            </a:r>
            <a:r>
              <a:rPr lang="en-US" dirty="0" smtClean="0">
                <a:solidFill>
                  <a:srgbClr val="FF0000"/>
                </a:solidFill>
                <a:latin typeface="Aparajita" pitchFamily="34" charset="0"/>
                <a:cs typeface="Aparajita" pitchFamily="34" charset="0"/>
              </a:rPr>
              <a:t> comma </a:t>
            </a:r>
            <a:r>
              <a:rPr lang="en-US" dirty="0" smtClean="0">
                <a:latin typeface="Aparajita" pitchFamily="34" charset="0"/>
                <a:cs typeface="Aparajita" pitchFamily="34" charset="0"/>
              </a:rPr>
              <a:t>after each name. </a:t>
            </a:r>
          </a:p>
          <a:p>
            <a:pPr algn="just"/>
            <a:r>
              <a:rPr lang="en-US" dirty="0" smtClean="0">
                <a:latin typeface="Aparajita" pitchFamily="34" charset="0"/>
                <a:cs typeface="Aparajita" pitchFamily="34" charset="0"/>
              </a:rPr>
              <a:t>Precede the final name by ‘and’ if the names are part of the narrative use ‘&amp;’ in parenthetical citations.</a:t>
            </a:r>
          </a:p>
          <a:p>
            <a:pPr>
              <a:buNone/>
            </a:pPr>
            <a:r>
              <a:rPr lang="en-US" dirty="0" smtClean="0">
                <a:latin typeface="Aparajita" pitchFamily="34" charset="0"/>
                <a:cs typeface="Aparajita" pitchFamily="34" charset="0"/>
              </a:rPr>
              <a:t>e.g</a:t>
            </a:r>
            <a:r>
              <a:rPr lang="en-US" dirty="0" smtClean="0">
                <a:solidFill>
                  <a:srgbClr val="FF0000"/>
                </a:solidFill>
                <a:latin typeface="Aparajita" pitchFamily="34" charset="0"/>
                <a:cs typeface="Aparajita" pitchFamily="34" charset="0"/>
              </a:rPr>
              <a:t>1: </a:t>
            </a:r>
            <a:r>
              <a:rPr lang="en-US" dirty="0" smtClean="0">
                <a:latin typeface="Aparajita" pitchFamily="34" charset="0"/>
                <a:cs typeface="Aparajita" pitchFamily="34" charset="0"/>
              </a:rPr>
              <a:t> </a:t>
            </a:r>
            <a:r>
              <a:rPr lang="en-US" i="1" dirty="0" smtClean="0">
                <a:solidFill>
                  <a:srgbClr val="7030A0"/>
                </a:solidFill>
                <a:latin typeface="Aparajita" pitchFamily="34" charset="0"/>
                <a:cs typeface="Aparajita" pitchFamily="34" charset="0"/>
              </a:rPr>
              <a:t>Grier, Johnson, Green, Smith, and Hyde (2013</a:t>
            </a:r>
            <a:r>
              <a:rPr lang="en-US" dirty="0" smtClean="0">
                <a:latin typeface="Aparajita" pitchFamily="34" charset="0"/>
                <a:cs typeface="Aparajita" pitchFamily="34" charset="0"/>
              </a:rPr>
              <a:t>) analyzed 65 studies of mindfulness-based therapy (MBT) . . . .</a:t>
            </a:r>
          </a:p>
          <a:p>
            <a:pPr>
              <a:buNone/>
            </a:pPr>
            <a:r>
              <a:rPr lang="en-US" dirty="0" smtClean="0">
                <a:latin typeface="Aparajita" pitchFamily="34" charset="0"/>
                <a:cs typeface="Aparajita" pitchFamily="34" charset="0"/>
              </a:rPr>
              <a:t> e.g</a:t>
            </a:r>
            <a:r>
              <a:rPr lang="en-US" sz="2600" dirty="0" smtClean="0">
                <a:solidFill>
                  <a:srgbClr val="FF0000"/>
                </a:solidFill>
                <a:latin typeface="Aparajita" pitchFamily="34" charset="0"/>
                <a:cs typeface="Aparajita" pitchFamily="34" charset="0"/>
              </a:rPr>
              <a:t>2: </a:t>
            </a:r>
            <a:r>
              <a:rPr lang="en-US" dirty="0" smtClean="0">
                <a:latin typeface="Aparajita" pitchFamily="34" charset="0"/>
                <a:cs typeface="Aparajita" pitchFamily="34" charset="0"/>
              </a:rPr>
              <a:t> An analysis of 65 studies of mindfulness-based therapy (</a:t>
            </a:r>
            <a:r>
              <a:rPr lang="en-US" i="1" dirty="0" smtClean="0">
                <a:solidFill>
                  <a:srgbClr val="7030A0"/>
                </a:solidFill>
                <a:latin typeface="Aparajita" pitchFamily="34" charset="0"/>
                <a:cs typeface="Aparajita" pitchFamily="34" charset="0"/>
              </a:rPr>
              <a:t>Grier, Johnson, Green, Smith, &amp; Hyde, 2013) . . . .</a:t>
            </a:r>
            <a:endParaRPr lang="en-US" i="1" dirty="0">
              <a:solidFill>
                <a:srgbClr val="7030A0"/>
              </a:solidFill>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r>
              <a:rPr lang="en-US" dirty="0" smtClean="0">
                <a:latin typeface="Aparajita" pitchFamily="34" charset="0"/>
                <a:cs typeface="Aparajita" pitchFamily="34" charset="0"/>
              </a:rPr>
              <a:t>In second and subsequent citations, give only the first author’s name followed by ‘et al. </a:t>
            </a:r>
          </a:p>
          <a:p>
            <a:pPr algn="just"/>
            <a:r>
              <a:rPr lang="en-US" dirty="0" smtClean="0">
                <a:latin typeface="Aparajita" pitchFamily="34" charset="0"/>
                <a:cs typeface="Aparajita" pitchFamily="34" charset="0"/>
              </a:rPr>
              <a:t>E.g. </a:t>
            </a:r>
            <a:r>
              <a:rPr lang="en-US" dirty="0" smtClean="0">
                <a:solidFill>
                  <a:srgbClr val="7030A0"/>
                </a:solidFill>
                <a:latin typeface="Aparajita" pitchFamily="34" charset="0"/>
                <a:cs typeface="Aparajita" pitchFamily="34" charset="0"/>
              </a:rPr>
              <a:t>Grier et al. (2013</a:t>
            </a:r>
            <a:r>
              <a:rPr lang="en-US" dirty="0" smtClean="0">
                <a:latin typeface="Aparajita" pitchFamily="34" charset="0"/>
                <a:cs typeface="Aparajita" pitchFamily="34" charset="0"/>
              </a:rPr>
              <a:t>) found that MBT was more effective in treating psychological disorders than it was in . . . . </a:t>
            </a:r>
          </a:p>
          <a:p>
            <a:pPr algn="just"/>
            <a:r>
              <a:rPr lang="en-US" dirty="0" smtClean="0">
                <a:latin typeface="Aparajita" pitchFamily="34" charset="0"/>
                <a:cs typeface="Aparajita" pitchFamily="34" charset="0"/>
              </a:rPr>
              <a:t>MBT proved to be more effective in treating psychological disorders than it was in . . . </a:t>
            </a:r>
            <a:r>
              <a:rPr lang="en-US" i="1" dirty="0" smtClean="0">
                <a:solidFill>
                  <a:srgbClr val="7030A0"/>
                </a:solidFill>
                <a:latin typeface="Aparajita" pitchFamily="34" charset="0"/>
                <a:cs typeface="Aparajita" pitchFamily="34" charset="0"/>
              </a:rPr>
              <a:t>(Grier et al., 2013). </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Six or more authors</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smtClean="0">
                <a:latin typeface="Aparajita" pitchFamily="34" charset="0"/>
                <a:cs typeface="Aparajita" pitchFamily="34" charset="0"/>
              </a:rPr>
              <a:t>Cite only the first author for the first and subsequent citations, followed by ‘et al.’ </a:t>
            </a:r>
          </a:p>
          <a:p>
            <a:pPr algn="just"/>
            <a:r>
              <a:rPr lang="en-US" dirty="0" smtClean="0">
                <a:solidFill>
                  <a:srgbClr val="7030A0"/>
                </a:solidFill>
                <a:latin typeface="Aparajita" pitchFamily="34" charset="0"/>
                <a:cs typeface="Aparajita" pitchFamily="34" charset="0"/>
              </a:rPr>
              <a:t>Huizinga et al. (2014</a:t>
            </a:r>
            <a:r>
              <a:rPr lang="en-US" dirty="0" smtClean="0">
                <a:latin typeface="Aparajita" pitchFamily="34" charset="0"/>
                <a:cs typeface="Aparajita" pitchFamily="34" charset="0"/>
              </a:rPr>
              <a:t>) show a ….</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Two or more works with different authors</a:t>
            </a:r>
            <a:endParaRPr lang="en-US" dirty="0">
              <a:solidFill>
                <a:srgbClr val="FF0000"/>
              </a:solidFill>
            </a:endParaRPr>
          </a:p>
        </p:txBody>
      </p:sp>
      <p:sp>
        <p:nvSpPr>
          <p:cNvPr id="3" name="Content Placeholder 2"/>
          <p:cNvSpPr>
            <a:spLocks noGrp="1"/>
          </p:cNvSpPr>
          <p:nvPr>
            <p:ph idx="1"/>
          </p:nvPr>
        </p:nvSpPr>
        <p:spPr/>
        <p:txBody>
          <a:bodyPr/>
          <a:lstStyle/>
          <a:p>
            <a:pPr algn="just"/>
            <a:r>
              <a:rPr lang="en-US" dirty="0" smtClean="0">
                <a:latin typeface="Aparajita" pitchFamily="34" charset="0"/>
                <a:cs typeface="Aparajita" pitchFamily="34" charset="0"/>
              </a:rPr>
              <a:t>Arrange the citations alphabetically and separate them with a semicolon. </a:t>
            </a:r>
          </a:p>
          <a:p>
            <a:pPr algn="just">
              <a:buNone/>
            </a:pPr>
            <a:r>
              <a:rPr lang="en-US" dirty="0" smtClean="0">
                <a:latin typeface="Aparajita" pitchFamily="34" charset="0"/>
                <a:cs typeface="Aparajita" pitchFamily="34" charset="0"/>
              </a:rPr>
              <a:t>e.g. Other studies (Bradfield &amp; Lewis, 2014; Pearson, 2010; </a:t>
            </a:r>
            <a:r>
              <a:rPr lang="en-US" dirty="0" err="1" smtClean="0">
                <a:latin typeface="Aparajita" pitchFamily="34" charset="0"/>
                <a:cs typeface="Aparajita" pitchFamily="34" charset="0"/>
              </a:rPr>
              <a:t>Smeets</a:t>
            </a:r>
            <a:r>
              <a:rPr lang="en-US" dirty="0" smtClean="0">
                <a:latin typeface="Aparajita" pitchFamily="34" charset="0"/>
                <a:cs typeface="Aparajita" pitchFamily="34" charset="0"/>
              </a:rPr>
              <a:t>, 2011) focus on pre-adolescent children.</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Two or more works with the same author</a:t>
            </a:r>
            <a:endParaRPr lang="en-US" dirty="0">
              <a:solidFill>
                <a:srgbClr val="FF0000"/>
              </a:solidFill>
            </a:endParaRPr>
          </a:p>
        </p:txBody>
      </p:sp>
      <p:sp>
        <p:nvSpPr>
          <p:cNvPr id="3" name="Content Placeholder 2"/>
          <p:cNvSpPr>
            <a:spLocks noGrp="1"/>
          </p:cNvSpPr>
          <p:nvPr>
            <p:ph idx="1"/>
          </p:nvPr>
        </p:nvSpPr>
        <p:spPr>
          <a:xfrm>
            <a:off x="304800" y="1600200"/>
            <a:ext cx="8686800" cy="5105400"/>
          </a:xfrm>
        </p:spPr>
        <p:txBody>
          <a:bodyPr>
            <a:normAutofit/>
          </a:bodyPr>
          <a:lstStyle/>
          <a:p>
            <a:pPr algn="just"/>
            <a:r>
              <a:rPr lang="en-US" dirty="0" smtClean="0">
                <a:latin typeface="Aparajita" pitchFamily="34" charset="0"/>
                <a:cs typeface="Aparajita" pitchFamily="34" charset="0"/>
              </a:rPr>
              <a:t>Cite the author one time, then give the years (separated by a comma). </a:t>
            </a:r>
          </a:p>
          <a:p>
            <a:pPr algn="just"/>
            <a:r>
              <a:rPr lang="en-US" dirty="0" smtClean="0">
                <a:latin typeface="Aparajita" pitchFamily="34" charset="0"/>
                <a:cs typeface="Aparajita" pitchFamily="34" charset="0"/>
              </a:rPr>
              <a:t>List the citations chronologically, according to earliest date of publication.</a:t>
            </a:r>
          </a:p>
          <a:p>
            <a:pPr algn="just"/>
            <a:r>
              <a:rPr lang="en-US" dirty="0" smtClean="0">
                <a:latin typeface="Aparajita" pitchFamily="34" charset="0"/>
                <a:cs typeface="Aparajita" pitchFamily="34" charset="0"/>
              </a:rPr>
              <a:t>Recent research (McDaniel, 2012, 2014) showed that medical residents have a high risk for developing burnout</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Aparajita" pitchFamily="34" charset="0"/>
                <a:cs typeface="Aparajita" pitchFamily="34" charset="0"/>
              </a:rPr>
              <a:t>Identify citations with the </a:t>
            </a:r>
            <a:r>
              <a:rPr lang="en-US" dirty="0" smtClean="0">
                <a:solidFill>
                  <a:srgbClr val="FF0000"/>
                </a:solidFill>
                <a:latin typeface="Aparajita" pitchFamily="34" charset="0"/>
                <a:cs typeface="Aparajita" pitchFamily="34" charset="0"/>
              </a:rPr>
              <a:t>same author(s</a:t>
            </a:r>
            <a:r>
              <a:rPr lang="en-US" dirty="0" smtClean="0">
                <a:latin typeface="Aparajita" pitchFamily="34" charset="0"/>
                <a:cs typeface="Aparajita" pitchFamily="34" charset="0"/>
              </a:rPr>
              <a:t>) and with the </a:t>
            </a:r>
            <a:r>
              <a:rPr lang="en-US" dirty="0" smtClean="0">
                <a:solidFill>
                  <a:srgbClr val="FF0000"/>
                </a:solidFill>
                <a:latin typeface="Aparajita" pitchFamily="34" charset="0"/>
                <a:cs typeface="Aparajita" pitchFamily="34" charset="0"/>
              </a:rPr>
              <a:t>same publication year </a:t>
            </a:r>
            <a:r>
              <a:rPr lang="en-US" dirty="0" smtClean="0">
                <a:latin typeface="Aparajita" pitchFamily="34" charset="0"/>
                <a:cs typeface="Aparajita" pitchFamily="34" charset="0"/>
              </a:rPr>
              <a:t>by the suffixes a, b, c, and so forth. </a:t>
            </a:r>
          </a:p>
          <a:p>
            <a:pPr algn="just"/>
            <a:r>
              <a:rPr lang="en-US" dirty="0" smtClean="0">
                <a:latin typeface="Aparajita" pitchFamily="34" charset="0"/>
                <a:cs typeface="Aparajita" pitchFamily="34" charset="0"/>
              </a:rPr>
              <a:t>Assign the suffixes alphabetically by title (consistent with the order in the reference list). </a:t>
            </a:r>
            <a:endParaRPr lang="en-US" dirty="0" smtClean="0"/>
          </a:p>
          <a:p>
            <a:pPr algn="just"/>
            <a:r>
              <a:rPr lang="en-US" dirty="0" smtClean="0">
                <a:latin typeface="Aparajita" pitchFamily="34" charset="0"/>
                <a:cs typeface="Aparajita" pitchFamily="34" charset="0"/>
              </a:rPr>
              <a:t>Stress can adversely affect our health (James &amp; Singh, 2012a, 2012b; 2012c</a:t>
            </a:r>
            <a:r>
              <a:rPr lang="en-US" dirty="0" smtClean="0"/>
              <a:t>).</a:t>
            </a:r>
            <a:r>
              <a:rPr lang="en-US" dirty="0" smtClean="0">
                <a:latin typeface="Aparajita" pitchFamily="34" charset="0"/>
                <a:cs typeface="Aparajita" pitchFamily="34" charset="0"/>
              </a:rPr>
              <a:t> </a:t>
            </a:r>
          </a:p>
          <a:p>
            <a:pPr algn="just"/>
            <a:r>
              <a:rPr lang="en-US" dirty="0" smtClean="0">
                <a:solidFill>
                  <a:srgbClr val="FF0000"/>
                </a:solidFill>
              </a:rPr>
              <a:t>Organizations as authors</a:t>
            </a:r>
          </a:p>
          <a:p>
            <a:pPr algn="just"/>
            <a:r>
              <a:rPr lang="en-US" dirty="0" smtClean="0"/>
              <a:t>(UN, 2011)</a:t>
            </a:r>
          </a:p>
          <a:p>
            <a:pPr algn="just"/>
            <a:endParaRPr lang="en-US" dirty="0" smtClean="0">
              <a:solidFill>
                <a:srgbClr val="FF0000"/>
              </a:solidFill>
            </a:endParaRPr>
          </a:p>
          <a:p>
            <a:pPr algn="just"/>
            <a:endParaRPr lang="en-US" dirty="0" smtClean="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Works with an anonymous author</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152400" y="1600200"/>
            <a:ext cx="8763000" cy="5257800"/>
          </a:xfrm>
        </p:spPr>
        <p:txBody>
          <a:bodyPr/>
          <a:lstStyle/>
          <a:p>
            <a:r>
              <a:rPr lang="en-US" dirty="0" smtClean="0">
                <a:latin typeface="Aparajita" pitchFamily="34" charset="0"/>
                <a:cs typeface="Aparajita" pitchFamily="34" charset="0"/>
              </a:rPr>
              <a:t>Cite an author as ‘Anonymous’ only if that author is specifically designated as such in your source. </a:t>
            </a:r>
          </a:p>
          <a:p>
            <a:r>
              <a:rPr lang="en-US" dirty="0" smtClean="0">
                <a:latin typeface="Aparajita" pitchFamily="34" charset="0"/>
                <a:cs typeface="Aparajita" pitchFamily="34" charset="0"/>
              </a:rPr>
              <a:t>In the reference list, alphabetize the work under ‘A’. </a:t>
            </a:r>
          </a:p>
          <a:p>
            <a:r>
              <a:rPr lang="en-US" dirty="0" smtClean="0">
                <a:latin typeface="Aparajita" pitchFamily="34" charset="0"/>
                <a:cs typeface="Aparajita" pitchFamily="34" charset="0"/>
              </a:rPr>
              <a:t>E.g. (Anonymous, 2014).</a:t>
            </a:r>
          </a:p>
          <a:p>
            <a:r>
              <a:rPr lang="en-US" dirty="0" smtClean="0">
                <a:latin typeface="Aparajita" pitchFamily="34" charset="0"/>
                <a:cs typeface="Aparajita" pitchFamily="34" charset="0"/>
              </a:rPr>
              <a:t>When the author of a work is unknown, use the first few words of the title and then the year. </a:t>
            </a:r>
          </a:p>
          <a:p>
            <a:endParaRPr lang="en-US" b="1" dirty="0">
              <a:solidFill>
                <a:srgbClr val="FF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Aparajita" pitchFamily="34" charset="0"/>
                <a:cs typeface="Aparajita" pitchFamily="34" charset="0"/>
              </a:rPr>
              <a:t>Capitalize the first and all significant words</a:t>
            </a:r>
          </a:p>
          <a:p>
            <a:pPr algn="just"/>
            <a:r>
              <a:rPr lang="en-US" dirty="0" smtClean="0">
                <a:latin typeface="Aparajita" pitchFamily="34" charset="0"/>
                <a:cs typeface="Aparajita" pitchFamily="34" charset="0"/>
              </a:rPr>
              <a:t>Enclose the title of articles, book chapters, and web pages in double quotation marks: </a:t>
            </a:r>
          </a:p>
          <a:p>
            <a:pPr algn="just"/>
            <a:r>
              <a:rPr lang="en-US" dirty="0" smtClean="0">
                <a:latin typeface="Aparajita" pitchFamily="34" charset="0"/>
                <a:cs typeface="Aparajita" pitchFamily="34" charset="0"/>
              </a:rPr>
              <a:t>Most American universities use plagiarism software (“Fighting Plagiarism,” 2012).</a:t>
            </a:r>
            <a:endParaRPr lang="en-US"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Works with an unknown publication year</a:t>
            </a: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dirty="0" smtClean="0">
                <a:latin typeface="Aparajita" pitchFamily="34" charset="0"/>
                <a:cs typeface="Aparajita" pitchFamily="34" charset="0"/>
              </a:rPr>
              <a:t>When the publication year of a work is unknown, use the abbreviation ‘</a:t>
            </a:r>
            <a:r>
              <a:rPr lang="en-US" dirty="0" err="1" smtClean="0">
                <a:latin typeface="Aparajita" pitchFamily="34" charset="0"/>
                <a:cs typeface="Aparajita" pitchFamily="34" charset="0"/>
              </a:rPr>
              <a:t>n.d</a:t>
            </a:r>
            <a:r>
              <a:rPr lang="en-US" dirty="0" smtClean="0">
                <a:latin typeface="Aparajita" pitchFamily="34" charset="0"/>
                <a:cs typeface="Aparajita" pitchFamily="34" charset="0"/>
              </a:rPr>
              <a:t>.’ (no date). </a:t>
            </a:r>
          </a:p>
          <a:p>
            <a:pPr algn="just"/>
            <a:r>
              <a:rPr lang="en-US" dirty="0" smtClean="0">
                <a:latin typeface="Aparajita" pitchFamily="34" charset="0"/>
                <a:cs typeface="Aparajita" pitchFamily="34" charset="0"/>
              </a:rPr>
              <a:t>E.g. (Walker, </a:t>
            </a:r>
            <a:r>
              <a:rPr lang="en-US" dirty="0" err="1" smtClean="0">
                <a:latin typeface="Aparajita" pitchFamily="34" charset="0"/>
                <a:cs typeface="Aparajita" pitchFamily="34" charset="0"/>
              </a:rPr>
              <a:t>n.d</a:t>
            </a:r>
            <a:r>
              <a:rPr lang="en-US" dirty="0" smtClean="0">
                <a:latin typeface="Aparajita" pitchFamily="34" charset="0"/>
                <a:cs typeface="Aparajita" pitchFamily="34" charset="0"/>
              </a:rPr>
              <a:t>.).</a:t>
            </a:r>
          </a:p>
          <a:p>
            <a:pPr algn="just"/>
            <a:r>
              <a:rPr lang="en-US" b="1" dirty="0" smtClean="0">
                <a:latin typeface="Aparajita" pitchFamily="34" charset="0"/>
                <a:cs typeface="Aparajita" pitchFamily="34" charset="0"/>
              </a:rPr>
              <a:t>Entire websites or web pages </a:t>
            </a:r>
          </a:p>
          <a:p>
            <a:pPr algn="just"/>
            <a:r>
              <a:rPr lang="en-US" dirty="0" smtClean="0">
                <a:latin typeface="Aparajita" pitchFamily="34" charset="0"/>
                <a:cs typeface="Aparajita" pitchFamily="34" charset="0"/>
              </a:rPr>
              <a:t>The website of the American Psychological Association (http://www.apa.org/) provides information about . . . </a:t>
            </a:r>
            <a:endParaRPr lang="en-US" b="1"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Personal communications</a:t>
            </a:r>
            <a:endParaRPr lang="en-US" dirty="0">
              <a:solidFill>
                <a:srgbClr val="FF0000"/>
              </a:solidFill>
            </a:endParaRPr>
          </a:p>
        </p:txBody>
      </p:sp>
      <p:sp>
        <p:nvSpPr>
          <p:cNvPr id="3" name="Content Placeholder 2"/>
          <p:cNvSpPr>
            <a:spLocks noGrp="1"/>
          </p:cNvSpPr>
          <p:nvPr>
            <p:ph idx="1"/>
          </p:nvPr>
        </p:nvSpPr>
        <p:spPr>
          <a:xfrm>
            <a:off x="152400" y="1600200"/>
            <a:ext cx="8839200" cy="5029200"/>
          </a:xfrm>
        </p:spPr>
        <p:txBody>
          <a:bodyPr>
            <a:normAutofit fontScale="92500" lnSpcReduction="10000"/>
          </a:bodyPr>
          <a:lstStyle/>
          <a:p>
            <a:r>
              <a:rPr lang="en-US" dirty="0" smtClean="0">
                <a:latin typeface="Aparajita" pitchFamily="34" charset="0"/>
                <a:cs typeface="Aparajita" pitchFamily="34" charset="0"/>
              </a:rPr>
              <a:t> private letters, memos, e-mail, (telephone) conversations, content from private Face book pages, personal interviews (i.e., not conducted in the context of research), </a:t>
            </a:r>
          </a:p>
          <a:p>
            <a:r>
              <a:rPr lang="en-US" dirty="0" smtClean="0">
                <a:latin typeface="Aparajita" pitchFamily="34" charset="0"/>
                <a:cs typeface="Aparajita" pitchFamily="34" charset="0"/>
              </a:rPr>
              <a:t>Personal communication is cited only in the text, because it is not recoverable by the reader. </a:t>
            </a:r>
          </a:p>
          <a:p>
            <a:r>
              <a:rPr lang="en-US" dirty="0" smtClean="0">
                <a:latin typeface="Aparajita" pitchFamily="34" charset="0"/>
                <a:cs typeface="Aparajita" pitchFamily="34" charset="0"/>
              </a:rPr>
              <a:t>Provide initials and surname (in that order) of the person you are citing, and give the exact date (month/day/year). </a:t>
            </a:r>
          </a:p>
          <a:p>
            <a:r>
              <a:rPr lang="en-US" dirty="0" smtClean="0">
                <a:latin typeface="Aparajita" pitchFamily="34" charset="0"/>
                <a:cs typeface="Aparajita" pitchFamily="34" charset="0"/>
              </a:rPr>
              <a:t>E.g.1: According to K. M. Kendall (personal communication, April 26, 2014), the results will be available by late-2014. </a:t>
            </a:r>
          </a:p>
          <a:p>
            <a:r>
              <a:rPr lang="en-US" dirty="0" smtClean="0">
                <a:latin typeface="Aparajita" pitchFamily="34" charset="0"/>
                <a:cs typeface="Aparajita" pitchFamily="34" charset="0"/>
              </a:rPr>
              <a:t>E.g.2: The results will be available by late-2014 (K. M. Kendall, personal communication, April 26, 2014). </a:t>
            </a:r>
            <a:endParaRPr lang="en-US"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a:t>
            </a:r>
            <a:r>
              <a:rPr lang="en-US" b="1" dirty="0" smtClean="0"/>
              <a:t>literature review</a:t>
            </a:r>
            <a:r>
              <a:rPr lang="en-US" dirty="0" smtClean="0"/>
              <a:t> is an evaluative report of information found in the </a:t>
            </a:r>
            <a:r>
              <a:rPr lang="en-US" b="1" dirty="0" smtClean="0"/>
              <a:t>literature</a:t>
            </a:r>
            <a:r>
              <a:rPr lang="en-US" dirty="0" smtClean="0"/>
              <a:t> related to your selected area of study. </a:t>
            </a:r>
          </a:p>
          <a:p>
            <a:r>
              <a:rPr lang="en-US" dirty="0" smtClean="0"/>
              <a:t>The </a:t>
            </a:r>
            <a:r>
              <a:rPr lang="en-US" b="1" dirty="0" smtClean="0"/>
              <a:t>review</a:t>
            </a:r>
            <a:r>
              <a:rPr lang="en-US" dirty="0" smtClean="0"/>
              <a:t> should describe, summarize, evaluate and clarify this </a:t>
            </a:r>
            <a:r>
              <a:rPr lang="en-US" b="1" dirty="0" smtClean="0"/>
              <a:t>literature</a:t>
            </a:r>
            <a:r>
              <a:rPr lang="en-US" dirty="0" smtClean="0"/>
              <a:t>. </a:t>
            </a:r>
          </a:p>
          <a:p>
            <a:r>
              <a:rPr lang="en-US" dirty="0" smtClean="0"/>
              <a:t>It should give a theoretical base for the research and help you (the author) determine the nature of your research</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Secondary Sources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lgn="just"/>
            <a:r>
              <a:rPr lang="en-US" dirty="0" smtClean="0">
                <a:latin typeface="Aparajita" pitchFamily="34" charset="0"/>
                <a:cs typeface="Aparajita" pitchFamily="34" charset="0"/>
              </a:rPr>
              <a:t>Suppose Smith's work is cited in Jones, and you did not read Smith.</a:t>
            </a:r>
          </a:p>
          <a:p>
            <a:pPr algn="just"/>
            <a:r>
              <a:rPr lang="en-US" dirty="0" smtClean="0">
                <a:latin typeface="Aparajita" pitchFamily="34" charset="0"/>
                <a:cs typeface="Aparajita" pitchFamily="34" charset="0"/>
              </a:rPr>
              <a:t> In your text, name the original work (Smith) and provide a citation for the secondary source (Jones). </a:t>
            </a:r>
          </a:p>
          <a:p>
            <a:pPr algn="just"/>
            <a:r>
              <a:rPr lang="en-US" dirty="0" smtClean="0">
                <a:latin typeface="Aparajita" pitchFamily="34" charset="0"/>
                <a:cs typeface="Aparajita" pitchFamily="34" charset="0"/>
              </a:rPr>
              <a:t>Use the phrase ‘as cited in’. Smith (as cited in Jones, 2012) found significant differences between the younger and older age groups.</a:t>
            </a:r>
          </a:p>
          <a:p>
            <a:pPr algn="just"/>
            <a:r>
              <a:rPr lang="en-US" dirty="0" smtClean="0">
                <a:latin typeface="Aparajita" pitchFamily="34" charset="0"/>
                <a:cs typeface="Aparajita" pitchFamily="34" charset="0"/>
              </a:rPr>
              <a:t>However, results from another study suggested that significant differences . . . (Smith, as cited in Jones, 2012)</a:t>
            </a:r>
            <a:endParaRPr lang="en-US"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Organizing references and Bibliography</a:t>
            </a:r>
            <a:r>
              <a:rPr lang="en-US" dirty="0" smtClean="0"/>
              <a:t> </a:t>
            </a:r>
            <a:endParaRPr lang="en-US" dirty="0"/>
          </a:p>
        </p:txBody>
      </p:sp>
      <p:sp>
        <p:nvSpPr>
          <p:cNvPr id="3" name="Content Placeholder 2"/>
          <p:cNvSpPr>
            <a:spLocks noGrp="1"/>
          </p:cNvSpPr>
          <p:nvPr>
            <p:ph idx="1"/>
          </p:nvPr>
        </p:nvSpPr>
        <p:spPr/>
        <p:txBody>
          <a:bodyPr/>
          <a:lstStyle/>
          <a:p>
            <a:r>
              <a:rPr lang="en-US" dirty="0" smtClean="0"/>
              <a:t>What is the difference between bibliography and reference. </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b="1" dirty="0" smtClean="0">
                <a:latin typeface="Aparajita" pitchFamily="34" charset="0"/>
                <a:cs typeface="Aparajita" pitchFamily="34" charset="0"/>
              </a:rPr>
              <a:t>References</a:t>
            </a:r>
            <a:r>
              <a:rPr lang="en-US" dirty="0" smtClean="0">
                <a:latin typeface="Aparajita" pitchFamily="34" charset="0"/>
                <a:cs typeface="Aparajita" pitchFamily="34" charset="0"/>
              </a:rPr>
              <a:t> usually come at the end of a text (essay or research report) and should contain </a:t>
            </a:r>
            <a:r>
              <a:rPr lang="en-US" u="sng" dirty="0" smtClean="0">
                <a:latin typeface="Aparajita" pitchFamily="34" charset="0"/>
                <a:cs typeface="Aparajita" pitchFamily="34" charset="0"/>
              </a:rPr>
              <a:t>only</a:t>
            </a:r>
            <a:r>
              <a:rPr lang="en-US" dirty="0" smtClean="0">
                <a:latin typeface="Aparajita" pitchFamily="34" charset="0"/>
                <a:cs typeface="Aparajita" pitchFamily="34" charset="0"/>
              </a:rPr>
              <a:t> those works cited within the text. </a:t>
            </a:r>
          </a:p>
          <a:p>
            <a:pPr algn="just"/>
            <a:r>
              <a:rPr lang="en-US" dirty="0" smtClean="0">
                <a:latin typeface="Aparajita" pitchFamily="34" charset="0"/>
                <a:cs typeface="Aparajita" pitchFamily="34" charset="0"/>
              </a:rPr>
              <a:t>So, use the term '</a:t>
            </a:r>
            <a:r>
              <a:rPr lang="en-US" u="sng" dirty="0" smtClean="0">
                <a:latin typeface="Aparajita" pitchFamily="34" charset="0"/>
                <a:cs typeface="Aparajita" pitchFamily="34" charset="0"/>
              </a:rPr>
              <a:t>References</a:t>
            </a:r>
            <a:r>
              <a:rPr lang="en-US" dirty="0" smtClean="0">
                <a:latin typeface="Aparajita" pitchFamily="34" charset="0"/>
                <a:cs typeface="Aparajita" pitchFamily="34" charset="0"/>
              </a:rPr>
              <a:t>' to cover works cited, </a:t>
            </a:r>
          </a:p>
          <a:p>
            <a:pPr algn="just"/>
            <a:r>
              <a:rPr lang="en-US" u="sng" dirty="0" smtClean="0">
                <a:latin typeface="Aparajita" pitchFamily="34" charset="0"/>
                <a:cs typeface="Aparajita" pitchFamily="34" charset="0"/>
              </a:rPr>
              <a:t>Bibliography</a:t>
            </a:r>
            <a:r>
              <a:rPr lang="en-US" dirty="0" smtClean="0">
                <a:latin typeface="Aparajita" pitchFamily="34" charset="0"/>
                <a:cs typeface="Aparajita" pitchFamily="34" charset="0"/>
              </a:rPr>
              <a:t>' to refer to works read as general background.</a:t>
            </a:r>
          </a:p>
          <a:p>
            <a:pPr algn="just"/>
            <a:r>
              <a:rPr lang="en-US" dirty="0" smtClean="0">
                <a:latin typeface="Aparajita" pitchFamily="34" charset="0"/>
                <a:cs typeface="Aparajita" pitchFamily="34" charset="0"/>
              </a:rPr>
              <a:t>A </a:t>
            </a:r>
            <a:r>
              <a:rPr lang="en-US" b="1" dirty="0" smtClean="0">
                <a:latin typeface="Aparajita" pitchFamily="34" charset="0"/>
                <a:cs typeface="Aparajita" pitchFamily="34" charset="0"/>
                <a:hlinkClick r:id="rId2"/>
              </a:rPr>
              <a:t>Bibliography</a:t>
            </a:r>
            <a:r>
              <a:rPr lang="en-US" dirty="0" smtClean="0">
                <a:latin typeface="Aparajita" pitchFamily="34" charset="0"/>
                <a:cs typeface="Aparajita" pitchFamily="34" charset="0"/>
              </a:rPr>
              <a:t> is any list of references at the end of a text, </a:t>
            </a:r>
            <a:r>
              <a:rPr lang="en-US" u="sng" dirty="0" smtClean="0">
                <a:latin typeface="Aparajita" pitchFamily="34" charset="0"/>
                <a:cs typeface="Aparajita" pitchFamily="34" charset="0"/>
              </a:rPr>
              <a:t>whether cited or not</a:t>
            </a:r>
            <a:endParaRPr lang="en-US"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write it?</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a number referencing style , but the followings are the popular referencing style :</a:t>
            </a:r>
          </a:p>
          <a:p>
            <a:r>
              <a:rPr lang="en-US" b="1" dirty="0" smtClean="0">
                <a:hlinkClick r:id="rId2"/>
              </a:rPr>
              <a:t>APA</a:t>
            </a:r>
            <a:r>
              <a:rPr lang="en-US" b="1" dirty="0" smtClean="0"/>
              <a:t> (</a:t>
            </a:r>
            <a:r>
              <a:rPr lang="en-US" dirty="0" smtClean="0"/>
              <a:t>American Psychological Association) by Education, Psychology, and Sciences.</a:t>
            </a:r>
            <a:endParaRPr lang="en-US" b="1" dirty="0" smtClean="0"/>
          </a:p>
          <a:p>
            <a:r>
              <a:rPr lang="en-US" b="1" dirty="0" smtClean="0">
                <a:hlinkClick r:id="rId3"/>
              </a:rPr>
              <a:t>Chicago</a:t>
            </a:r>
            <a:r>
              <a:rPr lang="en-US" b="1" dirty="0" smtClean="0"/>
              <a:t>: </a:t>
            </a:r>
            <a:r>
              <a:rPr lang="en-US" dirty="0" smtClean="0"/>
              <a:t> used by Business, History, and the Fine Arts.</a:t>
            </a:r>
            <a:endParaRPr lang="en-US" b="1" dirty="0" smtClean="0"/>
          </a:p>
          <a:p>
            <a:r>
              <a:rPr lang="en-US" b="1" dirty="0" smtClean="0">
                <a:hlinkClick r:id="rId4"/>
              </a:rPr>
              <a:t>Harvard Referencing</a:t>
            </a:r>
            <a:endParaRPr lang="en-US" b="1" dirty="0" smtClean="0"/>
          </a:p>
          <a:p>
            <a:r>
              <a:rPr lang="en-US" b="1" dirty="0" smtClean="0">
                <a:hlinkClick r:id="rId5"/>
              </a:rPr>
              <a:t>MLA</a:t>
            </a:r>
            <a:r>
              <a:rPr lang="en-US" b="1" dirty="0" smtClean="0"/>
              <a:t> (</a:t>
            </a:r>
            <a:r>
              <a:rPr lang="en-US" dirty="0" smtClean="0"/>
              <a:t>Modern Language Association):  style is used by the Humanities.</a:t>
            </a:r>
            <a:endParaRPr lang="en-US" b="1" dirty="0" smtClean="0"/>
          </a:p>
          <a:p>
            <a:endParaRPr lang="en-US" b="1" dirty="0" smtClean="0"/>
          </a:p>
          <a:p>
            <a:pPr>
              <a:buNone/>
            </a:pPr>
            <a:endParaRPr lang="en-US" b="1" dirty="0" smtClean="0"/>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 style referencing  -6</a:t>
            </a:r>
            <a:r>
              <a:rPr lang="en-US" baseline="30000" dirty="0" smtClean="0"/>
              <a:t>th</a:t>
            </a:r>
            <a:r>
              <a:rPr lang="en-US" dirty="0" smtClean="0"/>
              <a:t> edition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General form : </a:t>
            </a:r>
          </a:p>
          <a:p>
            <a:pPr algn="just"/>
            <a:r>
              <a:rPr lang="en-US" dirty="0" smtClean="0"/>
              <a:t>Author, A. A., Author, B. B., &amp; Author, C. C. (Year). Title of article. Title of Journal, xx, xxx-xxx.</a:t>
            </a:r>
          </a:p>
          <a:p>
            <a:pPr algn="just"/>
            <a:r>
              <a:rPr lang="en-US" b="1" dirty="0" smtClean="0"/>
              <a:t>NOTE: </a:t>
            </a:r>
            <a:r>
              <a:rPr lang="en-US" dirty="0" smtClean="0"/>
              <a:t>The journal title and the volume number are in italics. </a:t>
            </a:r>
          </a:p>
          <a:p>
            <a:pPr algn="just"/>
            <a:r>
              <a:rPr lang="en-US" dirty="0" smtClean="0"/>
              <a:t>Issue numbers are not required if the journal is continuously paged. </a:t>
            </a:r>
          </a:p>
          <a:p>
            <a:pPr algn="just"/>
            <a:r>
              <a:rPr lang="en-US" dirty="0" smtClean="0"/>
              <a:t>If paged individually, the issue number is required and is in regular type in parentheses adjacent to the volume number</a:t>
            </a:r>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One Author </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US" dirty="0" smtClean="0"/>
              <a:t>Williams, J. H. (2008). Employee engagement: Improving participation in safety. Professional Safety, 53(12), 40-45. </a:t>
            </a:r>
          </a:p>
          <a:p>
            <a:r>
              <a:rPr lang="en-US" dirty="0" smtClean="0">
                <a:solidFill>
                  <a:srgbClr val="FF0000"/>
                </a:solidFill>
              </a:rPr>
              <a:t>Two to Seven Authors [List all authors]. </a:t>
            </a:r>
          </a:p>
          <a:p>
            <a:pPr algn="just">
              <a:buNone/>
            </a:pPr>
            <a:r>
              <a:rPr lang="en-US" dirty="0" smtClean="0"/>
              <a:t>Keller, T. E., </a:t>
            </a:r>
            <a:r>
              <a:rPr lang="en-US" dirty="0" err="1" smtClean="0"/>
              <a:t>Cusick</a:t>
            </a:r>
            <a:r>
              <a:rPr lang="en-US" dirty="0" smtClean="0"/>
              <a:t>, G. R., &amp; Courtney, M. E. (2007). Approaching the transition to adulthood: Distinctive profiles of adolescents aging out of the child welfare system. Social Services Review, 81, 453- 484.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Eight or More Authors [List the first six authors, … and the last author] </a:t>
            </a:r>
            <a:endParaRPr lang="en-US" dirty="0"/>
          </a:p>
        </p:txBody>
      </p:sp>
      <p:sp>
        <p:nvSpPr>
          <p:cNvPr id="3" name="Content Placeholder 2"/>
          <p:cNvSpPr>
            <a:spLocks noGrp="1"/>
          </p:cNvSpPr>
          <p:nvPr>
            <p:ph idx="1"/>
          </p:nvPr>
        </p:nvSpPr>
        <p:spPr/>
        <p:txBody>
          <a:bodyPr/>
          <a:lstStyle/>
          <a:p>
            <a:pPr algn="just">
              <a:buNone/>
            </a:pPr>
            <a:r>
              <a:rPr lang="en-US" dirty="0" err="1" smtClean="0"/>
              <a:t>Wolchik</a:t>
            </a:r>
            <a:r>
              <a:rPr lang="en-US" dirty="0" smtClean="0"/>
              <a:t>, S. A., West, S. G., Sandler, I. N., </a:t>
            </a:r>
            <a:r>
              <a:rPr lang="en-US" dirty="0" err="1" smtClean="0"/>
              <a:t>Tein</a:t>
            </a:r>
            <a:r>
              <a:rPr lang="en-US" dirty="0" smtClean="0"/>
              <a:t>, J.-Y., </a:t>
            </a:r>
            <a:r>
              <a:rPr lang="en-US" dirty="0" err="1" smtClean="0"/>
              <a:t>Coatsworth</a:t>
            </a:r>
            <a:r>
              <a:rPr lang="en-US" dirty="0" smtClean="0"/>
              <a:t>, D., </a:t>
            </a:r>
            <a:r>
              <a:rPr lang="en-US" dirty="0" err="1" smtClean="0"/>
              <a:t>Lengua</a:t>
            </a:r>
            <a:r>
              <a:rPr lang="en-US" dirty="0" smtClean="0"/>
              <a:t>, L.,...Griffin, W. A. (2000). An experimental evaluation of theory-based mother and mother-child programs for children of divorce. Journal of Consulting and Clinical Psychology, 68, 843- 856.</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Magazine Article </a:t>
            </a:r>
            <a:endParaRPr lang="en-US" dirty="0"/>
          </a:p>
        </p:txBody>
      </p:sp>
      <p:sp>
        <p:nvSpPr>
          <p:cNvPr id="3" name="Content Placeholder 2"/>
          <p:cNvSpPr>
            <a:spLocks noGrp="1"/>
          </p:cNvSpPr>
          <p:nvPr>
            <p:ph idx="1"/>
          </p:nvPr>
        </p:nvSpPr>
        <p:spPr/>
        <p:txBody>
          <a:bodyPr/>
          <a:lstStyle/>
          <a:p>
            <a:pPr algn="just">
              <a:buNone/>
            </a:pPr>
            <a:r>
              <a:rPr lang="en-US" dirty="0" smtClean="0"/>
              <a:t>Mathews, J., </a:t>
            </a:r>
            <a:r>
              <a:rPr lang="en-US" dirty="0" err="1" smtClean="0"/>
              <a:t>Berrett</a:t>
            </a:r>
            <a:r>
              <a:rPr lang="en-US" dirty="0" smtClean="0"/>
              <a:t>, D., &amp; </a:t>
            </a:r>
            <a:r>
              <a:rPr lang="en-US" dirty="0" err="1" smtClean="0"/>
              <a:t>Brillman</a:t>
            </a:r>
            <a:r>
              <a:rPr lang="en-US" dirty="0" smtClean="0"/>
              <a:t>, D. (2005, May 16). Other winning equations. Newsweek, 145(20), 58-59. </a:t>
            </a:r>
          </a:p>
          <a:p>
            <a:pPr algn="just">
              <a:buNone/>
            </a:pP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Newspaper Article with No Author and Discontinuous Pages</a:t>
            </a:r>
            <a:endParaRPr lang="en-US" dirty="0"/>
          </a:p>
        </p:txBody>
      </p:sp>
      <p:sp>
        <p:nvSpPr>
          <p:cNvPr id="3" name="Content Placeholder 2"/>
          <p:cNvSpPr>
            <a:spLocks noGrp="1"/>
          </p:cNvSpPr>
          <p:nvPr>
            <p:ph idx="1"/>
          </p:nvPr>
        </p:nvSpPr>
        <p:spPr/>
        <p:txBody>
          <a:bodyPr/>
          <a:lstStyle/>
          <a:p>
            <a:pPr algn="just">
              <a:buNone/>
            </a:pPr>
            <a:r>
              <a:rPr lang="en-US" dirty="0" smtClean="0"/>
              <a:t>Generic Prozac debuts. (2001, August 3). The Washington Post, pp. E1, E4.</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BOOKS, CHAPTERS IN BOOKS, REPORTS, ETC.</a:t>
            </a:r>
            <a:endParaRPr lang="en-US" dirty="0"/>
          </a:p>
        </p:txBody>
      </p:sp>
      <p:sp>
        <p:nvSpPr>
          <p:cNvPr id="3" name="Content Placeholder 2"/>
          <p:cNvSpPr>
            <a:spLocks noGrp="1"/>
          </p:cNvSpPr>
          <p:nvPr>
            <p:ph idx="1"/>
          </p:nvPr>
        </p:nvSpPr>
        <p:spPr/>
        <p:txBody>
          <a:bodyPr/>
          <a:lstStyle/>
          <a:p>
            <a:pPr>
              <a:buNone/>
            </a:pPr>
            <a:r>
              <a:rPr lang="en-US" dirty="0" smtClean="0"/>
              <a:t>G</a:t>
            </a:r>
            <a:r>
              <a:rPr lang="en-US" dirty="0" smtClean="0">
                <a:solidFill>
                  <a:srgbClr val="FF0000"/>
                </a:solidFill>
              </a:rPr>
              <a:t>eneral Form </a:t>
            </a:r>
          </a:p>
          <a:p>
            <a:pPr>
              <a:buNone/>
            </a:pPr>
            <a:r>
              <a:rPr lang="en-US" dirty="0" smtClean="0"/>
              <a:t>Author, A. A. (Year). Title of work. Location: Publisher.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ndalus" pitchFamily="18" charset="-78"/>
                <a:cs typeface="Andalus" pitchFamily="18" charset="-78"/>
              </a:rPr>
              <a:t>Why literature review/ purpose</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lstStyle/>
          <a:p>
            <a:r>
              <a:rPr lang="en-US" dirty="0" smtClean="0">
                <a:latin typeface="Andalus" pitchFamily="18" charset="-78"/>
                <a:cs typeface="Andalus" pitchFamily="18" charset="-78"/>
              </a:rPr>
              <a:t>Define and limit the problem. </a:t>
            </a:r>
          </a:p>
          <a:p>
            <a:r>
              <a:rPr lang="en-US" dirty="0" smtClean="0">
                <a:latin typeface="Andalus" pitchFamily="18" charset="-78"/>
                <a:cs typeface="Andalus" pitchFamily="18" charset="-78"/>
              </a:rPr>
              <a:t>Place the study in a historical and relationship perspective</a:t>
            </a:r>
          </a:p>
          <a:p>
            <a:r>
              <a:rPr lang="en-US" dirty="0" smtClean="0">
                <a:latin typeface="Andalus" pitchFamily="18" charset="-78"/>
                <a:cs typeface="Andalus" pitchFamily="18" charset="-78"/>
              </a:rPr>
              <a:t>Avoid unintentional and unnecessary replication</a:t>
            </a:r>
          </a:p>
          <a:p>
            <a:r>
              <a:rPr lang="en-US" dirty="0" smtClean="0">
                <a:latin typeface="Andalus" pitchFamily="18" charset="-78"/>
                <a:cs typeface="Andalus" pitchFamily="18" charset="-78"/>
              </a:rPr>
              <a:t>Select promising methods and measures</a:t>
            </a:r>
          </a:p>
          <a:p>
            <a:endParaRPr lang="en-US" i="1" dirty="0" smtClean="0"/>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One Author</a:t>
            </a:r>
            <a:endParaRPr lang="en-US" dirty="0">
              <a:solidFill>
                <a:srgbClr val="FF0000"/>
              </a:solidFill>
            </a:endParaRPr>
          </a:p>
        </p:txBody>
      </p:sp>
      <p:sp>
        <p:nvSpPr>
          <p:cNvPr id="3" name="Content Placeholder 2"/>
          <p:cNvSpPr>
            <a:spLocks noGrp="1"/>
          </p:cNvSpPr>
          <p:nvPr>
            <p:ph idx="1"/>
          </p:nvPr>
        </p:nvSpPr>
        <p:spPr/>
        <p:txBody>
          <a:bodyPr/>
          <a:lstStyle/>
          <a:p>
            <a:pPr>
              <a:buNone/>
            </a:pPr>
            <a:r>
              <a:rPr lang="en-US" dirty="0" err="1" smtClean="0"/>
              <a:t>Alexie</a:t>
            </a:r>
            <a:r>
              <a:rPr lang="en-US" dirty="0" smtClean="0"/>
              <a:t>, S. (1992). The business of </a:t>
            </a:r>
            <a:r>
              <a:rPr lang="en-US" dirty="0" err="1" smtClean="0"/>
              <a:t>fancydancing</a:t>
            </a:r>
            <a:r>
              <a:rPr lang="en-US" dirty="0" smtClean="0"/>
              <a:t>: Stories and poems. Brooklyn, NY: Hang Loose Press.</a:t>
            </a:r>
          </a:p>
          <a:p>
            <a:pPr>
              <a:buNone/>
            </a:pP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Corporate Author with an Edition and Published by the Corporate Author</a:t>
            </a:r>
            <a:endParaRPr lang="en-US" dirty="0"/>
          </a:p>
        </p:txBody>
      </p:sp>
      <p:sp>
        <p:nvSpPr>
          <p:cNvPr id="3" name="Content Placeholder 2"/>
          <p:cNvSpPr>
            <a:spLocks noGrp="1"/>
          </p:cNvSpPr>
          <p:nvPr>
            <p:ph idx="1"/>
          </p:nvPr>
        </p:nvSpPr>
        <p:spPr/>
        <p:txBody>
          <a:bodyPr/>
          <a:lstStyle/>
          <a:p>
            <a:pPr algn="just">
              <a:buNone/>
            </a:pPr>
            <a:r>
              <a:rPr lang="en-US" dirty="0" smtClean="0"/>
              <a:t>American Psychiatric Association. (1994). Diagnostic and statistical manual of mental disorders (4th ed.). Washington, DC: Author.</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Anonymous Author</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Dorland’s illustrated medical dictionary (31 </a:t>
            </a:r>
            <a:r>
              <a:rPr lang="en-US" dirty="0" err="1" smtClean="0"/>
              <a:t>st</a:t>
            </a:r>
            <a:r>
              <a:rPr lang="en-US" dirty="0" smtClean="0"/>
              <a:t> ed.). (2007). Philadelphia, PA: Saunders.</a:t>
            </a:r>
          </a:p>
          <a:p>
            <a:pPr>
              <a:buNone/>
            </a:pPr>
            <a:r>
              <a:rPr lang="en-US" b="1" dirty="0" smtClean="0">
                <a:solidFill>
                  <a:srgbClr val="FF0000"/>
                </a:solidFill>
              </a:rPr>
              <a:t>Chapter in a Book</a:t>
            </a:r>
          </a:p>
          <a:p>
            <a:pPr algn="just">
              <a:buNone/>
            </a:pPr>
            <a:r>
              <a:rPr lang="en-US" dirty="0" smtClean="0"/>
              <a:t>Booth-</a:t>
            </a:r>
            <a:r>
              <a:rPr lang="en-US" dirty="0" err="1" smtClean="0"/>
              <a:t>LaForce</a:t>
            </a:r>
            <a:r>
              <a:rPr lang="en-US" dirty="0" smtClean="0"/>
              <a:t>, C., &amp; Kerns, K. A. (2009). Child-parent attachment relationships, peer relationships, and peer-group functioning. In K. H. Rubin, W. M. </a:t>
            </a:r>
            <a:r>
              <a:rPr lang="en-US" dirty="0" err="1" smtClean="0"/>
              <a:t>Bukowski</a:t>
            </a:r>
            <a:r>
              <a:rPr lang="en-US" dirty="0" smtClean="0"/>
              <a:t>, &amp; B. </a:t>
            </a:r>
            <a:r>
              <a:rPr lang="en-US" dirty="0" err="1" smtClean="0"/>
              <a:t>Laursen</a:t>
            </a:r>
            <a:r>
              <a:rPr lang="en-US" dirty="0" smtClean="0"/>
              <a:t> (Eds.), Handbook of peer interactions, relationships, and groups (pp. 490-507). New York, NY: Guilford Press.</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ONLINE JOURNALS, MAGAZINES, NEWSPAPERS General Format - Database</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solidFill>
                  <a:srgbClr val="FF0000"/>
                </a:solidFill>
              </a:rPr>
              <a:t>General Format – Databases</a:t>
            </a:r>
          </a:p>
          <a:p>
            <a:pPr algn="just">
              <a:buNone/>
            </a:pPr>
            <a:r>
              <a:rPr lang="en-US" dirty="0" smtClean="0"/>
              <a:t>Author, A. A., Author, B. B., &amp; Author, C. C. (Year). Title of article. Name of Journal, xx, xxx-xxx. </a:t>
            </a:r>
            <a:r>
              <a:rPr lang="en-US" dirty="0" err="1" smtClean="0"/>
              <a:t>doi:xxxxxxxxxx</a:t>
            </a:r>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Article Retrieved from an Online Database</a:t>
            </a:r>
            <a:endParaRPr lang="en-US" dirty="0"/>
          </a:p>
        </p:txBody>
      </p:sp>
      <p:sp>
        <p:nvSpPr>
          <p:cNvPr id="3" name="Content Placeholder 2"/>
          <p:cNvSpPr>
            <a:spLocks noGrp="1"/>
          </p:cNvSpPr>
          <p:nvPr>
            <p:ph idx="1"/>
          </p:nvPr>
        </p:nvSpPr>
        <p:spPr/>
        <p:txBody>
          <a:bodyPr/>
          <a:lstStyle/>
          <a:p>
            <a:r>
              <a:rPr lang="en-US" dirty="0" smtClean="0"/>
              <a:t>NOTE: Use the article’s DOI (Digital Object Identifier), the unique code given by the publisher to a specific article.</a:t>
            </a:r>
          </a:p>
          <a:p>
            <a:pPr algn="just">
              <a:buNone/>
            </a:pPr>
            <a:r>
              <a:rPr lang="en-US" dirty="0" smtClean="0"/>
              <a:t>Senior, B., &amp; </a:t>
            </a:r>
            <a:r>
              <a:rPr lang="en-US" dirty="0" err="1" smtClean="0"/>
              <a:t>Swailes</a:t>
            </a:r>
            <a:r>
              <a:rPr lang="en-US" dirty="0" smtClean="0"/>
              <a:t>, S. (2007). Inside management teams: Developing a teamwork survey instrument. British Journal of Management, 18, 138- 153. doi:10.1111/j.1467-8551.2006.00507.x</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from an Online Magazine</a:t>
            </a:r>
            <a:endParaRPr lang="en-US" dirty="0"/>
          </a:p>
        </p:txBody>
      </p:sp>
      <p:sp>
        <p:nvSpPr>
          <p:cNvPr id="3" name="Content Placeholder 2"/>
          <p:cNvSpPr>
            <a:spLocks noGrp="1"/>
          </p:cNvSpPr>
          <p:nvPr>
            <p:ph idx="1"/>
          </p:nvPr>
        </p:nvSpPr>
        <p:spPr/>
        <p:txBody>
          <a:bodyPr/>
          <a:lstStyle/>
          <a:p>
            <a:pPr algn="just">
              <a:buNone/>
            </a:pPr>
            <a:r>
              <a:rPr lang="en-US" dirty="0" err="1" smtClean="0"/>
              <a:t>Lodewijkx</a:t>
            </a:r>
            <a:r>
              <a:rPr lang="en-US" dirty="0" smtClean="0"/>
              <a:t>, H. F. M. (2001, May 23). Individual-group continuity in cooperation and competition under varying communication conditions. Current Issues in Social Psychology, 6(12), 166-182. Retrieved from </a:t>
            </a:r>
            <a:r>
              <a:rPr lang="en-US" dirty="0" smtClean="0">
                <a:hlinkClick r:id="rId2"/>
              </a:rPr>
              <a:t>http://www.uiowa.edu/~grpproc/crisp/crisp.6.12.htm</a:t>
            </a:r>
            <a:endParaRPr lang="en-US" dirty="0" smtClean="0"/>
          </a:p>
          <a:p>
            <a:pPr algn="just">
              <a:buNone/>
            </a:pPr>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ONLINE RESOURCES</a:t>
            </a:r>
            <a:endParaRPr lang="en-US" dirty="0"/>
          </a:p>
        </p:txBody>
      </p:sp>
      <p:sp>
        <p:nvSpPr>
          <p:cNvPr id="3" name="Content Placeholder 2"/>
          <p:cNvSpPr>
            <a:spLocks noGrp="1"/>
          </p:cNvSpPr>
          <p:nvPr>
            <p:ph idx="1"/>
          </p:nvPr>
        </p:nvSpPr>
        <p:spPr/>
        <p:txBody>
          <a:bodyPr/>
          <a:lstStyle/>
          <a:p>
            <a:r>
              <a:rPr lang="en-US" dirty="0" smtClean="0"/>
              <a:t>General Form</a:t>
            </a:r>
          </a:p>
          <a:p>
            <a:r>
              <a:rPr lang="en-US" dirty="0" smtClean="0"/>
              <a:t>Author, A. A. (Year). Title of work. Retrieved from web address</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Online Report from a Nongovernmental Organization</a:t>
            </a:r>
            <a:endParaRPr lang="en-US" dirty="0"/>
          </a:p>
        </p:txBody>
      </p:sp>
      <p:sp>
        <p:nvSpPr>
          <p:cNvPr id="3" name="Content Placeholder 2"/>
          <p:cNvSpPr>
            <a:spLocks noGrp="1"/>
          </p:cNvSpPr>
          <p:nvPr>
            <p:ph idx="1"/>
          </p:nvPr>
        </p:nvSpPr>
        <p:spPr/>
        <p:txBody>
          <a:bodyPr/>
          <a:lstStyle/>
          <a:p>
            <a:pPr>
              <a:buNone/>
            </a:pPr>
            <a:r>
              <a:rPr lang="en-US" dirty="0" smtClean="0"/>
              <a:t>Kenney, G. M., Cook, A., &amp; Pelletier, J. (2009). Prospects for reducing uninsured rates among children: How much can premium assistance programs help? Retrieved from Urban Institute website: http:// www.urban.org/url.cfm?ID=411823</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Online Report with No Author Identified and No Date</a:t>
            </a:r>
            <a:endParaRPr lang="en-US" dirty="0"/>
          </a:p>
        </p:txBody>
      </p:sp>
      <p:sp>
        <p:nvSpPr>
          <p:cNvPr id="3" name="Content Placeholder 2"/>
          <p:cNvSpPr>
            <a:spLocks noGrp="1"/>
          </p:cNvSpPr>
          <p:nvPr>
            <p:ph idx="1"/>
          </p:nvPr>
        </p:nvSpPr>
        <p:spPr/>
        <p:txBody>
          <a:bodyPr/>
          <a:lstStyle/>
          <a:p>
            <a:r>
              <a:rPr lang="en-US" dirty="0" smtClean="0"/>
              <a:t>GVU's 10th WWW user survey. (</a:t>
            </a:r>
            <a:r>
              <a:rPr lang="en-US" dirty="0" err="1" smtClean="0"/>
              <a:t>n.d</a:t>
            </a:r>
            <a:r>
              <a:rPr lang="en-US" dirty="0" smtClean="0"/>
              <a:t>.). Retrieved from http://www .</a:t>
            </a:r>
            <a:r>
              <a:rPr lang="en-US" dirty="0" err="1" smtClean="0"/>
              <a:t>cc.gatech.edu</a:t>
            </a:r>
            <a:r>
              <a:rPr lang="en-US" dirty="0" smtClean="0"/>
              <a:t>/</a:t>
            </a:r>
            <a:r>
              <a:rPr lang="en-US" dirty="0" err="1" smtClean="0"/>
              <a:t>user_surveys</a:t>
            </a:r>
            <a:r>
              <a:rPr lang="en-US" dirty="0" smtClean="0"/>
              <a:t>/survey-1998-10/</a:t>
            </a:r>
            <a:endParaRPr lang="en-US" b="1"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Web Sites in Parenthetical Citations: To cite an entire Web site (but not a specific document within the site), it is sufficient to give the URL of the site in the text. No entry in the reference list is needed. Example: </a:t>
            </a:r>
            <a:r>
              <a:rPr lang="en-US" dirty="0" err="1" smtClean="0"/>
              <a:t>Kidpsych</a:t>
            </a:r>
            <a:r>
              <a:rPr lang="en-US" dirty="0" smtClean="0"/>
              <a:t> is an excellent website for young children (http:// www.kidpsych.org).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itchFamily="18" charset="-78"/>
                <a:cs typeface="Andalus" pitchFamily="18" charset="-78"/>
              </a:rPr>
              <a:t>Purposes of literature Review </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lstStyle/>
          <a:p>
            <a:r>
              <a:rPr lang="en-US" dirty="0" smtClean="0">
                <a:latin typeface="Andalus" pitchFamily="18" charset="-78"/>
                <a:cs typeface="Andalus" pitchFamily="18" charset="-78"/>
              </a:rPr>
              <a:t>Relate the findings to previous knowledge and suggest further research</a:t>
            </a:r>
          </a:p>
          <a:p>
            <a:r>
              <a:rPr lang="en-US" dirty="0" smtClean="0">
                <a:latin typeface="Andalus" pitchFamily="18" charset="-78"/>
                <a:cs typeface="Andalus" pitchFamily="18" charset="-78"/>
              </a:rPr>
              <a:t>establish a theoretical framework for your topic / subject area</a:t>
            </a:r>
          </a:p>
          <a:p>
            <a:endParaRPr lang="en-US" dirty="0" smtClean="0"/>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CITING SECONDARY SOURCES -- When citing in the text a work discussed in a secondary source, give both the primary and the secondary sources. </a:t>
            </a:r>
          </a:p>
          <a:p>
            <a:r>
              <a:rPr lang="en-US" dirty="0" smtClean="0"/>
              <a:t>In the example below, the study by Seidenberg and McClelland was mentioned in an article by </a:t>
            </a:r>
            <a:r>
              <a:rPr lang="en-US" dirty="0" err="1" smtClean="0"/>
              <a:t>Coltheart</a:t>
            </a:r>
            <a:r>
              <a:rPr lang="en-US" dirty="0" smtClean="0"/>
              <a:t>, Curtis, Atkins, &amp; Haller.</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Seidenberg and McClelland’s study (as cited in </a:t>
            </a:r>
            <a:r>
              <a:rPr lang="en-US" dirty="0" err="1" smtClean="0"/>
              <a:t>Coltheart</a:t>
            </a:r>
            <a:r>
              <a:rPr lang="en-US" dirty="0" smtClean="0"/>
              <a:t>, Curtis, Atkins, &amp; Haller, 1993) provided a glimpse into the world</a:t>
            </a:r>
          </a:p>
          <a:p>
            <a:r>
              <a:rPr lang="en-US" dirty="0" smtClean="0"/>
              <a:t>In the references page, you would cite the secondary source you read not the original study.</a:t>
            </a:r>
          </a:p>
          <a:p>
            <a:pPr algn="just">
              <a:buNone/>
            </a:pPr>
            <a:r>
              <a:rPr lang="en-US" dirty="0" err="1" smtClean="0"/>
              <a:t>Coltheart</a:t>
            </a:r>
            <a:r>
              <a:rPr lang="en-US" dirty="0" smtClean="0"/>
              <a:t>, M., Curtis, B., Atkins, P., &amp; Haller, M. (1993). Models of reading aloud: Dual-route and parallel-</a:t>
            </a:r>
            <a:r>
              <a:rPr lang="en-US" dirty="0" err="1" smtClean="0"/>
              <a:t>distributedprocessing</a:t>
            </a:r>
            <a:r>
              <a:rPr lang="en-US" dirty="0" smtClean="0"/>
              <a:t> approaches. Psychological Review, 100, 589-608</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Chapter Four: Research Methodology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lvl="0"/>
            <a:endParaRPr lang="en-US" dirty="0" smtClean="0"/>
          </a:p>
          <a:p>
            <a:pPr lvl="0"/>
            <a:r>
              <a:rPr lang="en-US" dirty="0" smtClean="0"/>
              <a:t>Objectives of the chapter </a:t>
            </a:r>
          </a:p>
          <a:p>
            <a:pPr lvl="0"/>
            <a:r>
              <a:rPr lang="en-US" dirty="0" smtClean="0"/>
              <a:t>Understand research methodology</a:t>
            </a:r>
          </a:p>
          <a:p>
            <a:pPr lvl="0"/>
            <a:r>
              <a:rPr lang="en-US" dirty="0" smtClean="0"/>
              <a:t>Differentiate research methods and research methodology</a:t>
            </a:r>
          </a:p>
          <a:p>
            <a:pPr lvl="0"/>
            <a:r>
              <a:rPr lang="en-US" dirty="0" smtClean="0"/>
              <a:t>Explain research design</a:t>
            </a:r>
          </a:p>
          <a:p>
            <a:pPr lvl="0"/>
            <a:r>
              <a:rPr lang="en-US" dirty="0" smtClean="0"/>
              <a:t>Describe </a:t>
            </a:r>
            <a:r>
              <a:rPr lang="en-GB" dirty="0" smtClean="0"/>
              <a:t>Characteristics of good research design</a:t>
            </a:r>
            <a:endParaRPr lang="en-US" dirty="0" smtClean="0"/>
          </a:p>
          <a:p>
            <a:pPr lvl="0"/>
            <a:r>
              <a:rPr lang="en-US" dirty="0" smtClean="0"/>
              <a:t>Explain </a:t>
            </a:r>
            <a:r>
              <a:rPr lang="en-GB" dirty="0" smtClean="0"/>
              <a:t>Problems in research design</a:t>
            </a:r>
            <a:endParaRPr lang="en-US"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Objectives of the research </a:t>
            </a:r>
          </a:p>
          <a:p>
            <a:pPr lvl="0"/>
            <a:r>
              <a:rPr lang="en-US" dirty="0" smtClean="0"/>
              <a:t>Understand </a:t>
            </a:r>
            <a:r>
              <a:rPr lang="en-GB" dirty="0" smtClean="0"/>
              <a:t>qualities of research measurement</a:t>
            </a:r>
            <a:endParaRPr lang="en-US" dirty="0" smtClean="0"/>
          </a:p>
          <a:p>
            <a:pPr lvl="0"/>
            <a:r>
              <a:rPr lang="en-GB" dirty="0" smtClean="0"/>
              <a:t>Define test of validity</a:t>
            </a:r>
            <a:endParaRPr lang="en-US" dirty="0" smtClean="0"/>
          </a:p>
          <a:p>
            <a:pPr lvl="0"/>
            <a:r>
              <a:rPr lang="en-GB" dirty="0" smtClean="0"/>
              <a:t>Define test of reliability</a:t>
            </a:r>
            <a:endParaRPr lang="en-US" dirty="0" smtClean="0"/>
          </a:p>
          <a:p>
            <a:pPr lvl="0"/>
            <a:r>
              <a:rPr lang="en-GB" dirty="0" smtClean="0"/>
              <a:t>Define test of practicality</a:t>
            </a:r>
            <a:endParaRPr lang="en-US" dirty="0" smtClean="0"/>
          </a:p>
          <a:p>
            <a:r>
              <a:rPr lang="en-US" dirty="0" smtClean="0"/>
              <a:t>Explain sources of data</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Describe population</a:t>
            </a:r>
          </a:p>
          <a:p>
            <a:pPr lvl="0"/>
            <a:r>
              <a:rPr lang="en-US" dirty="0" smtClean="0"/>
              <a:t>Describe sample</a:t>
            </a:r>
          </a:p>
          <a:p>
            <a:pPr lvl="0"/>
            <a:r>
              <a:rPr lang="en-US" dirty="0" smtClean="0"/>
              <a:t>Describe sampling design</a:t>
            </a:r>
          </a:p>
          <a:p>
            <a:pPr lvl="0"/>
            <a:r>
              <a:rPr lang="en-US" dirty="0" smtClean="0"/>
              <a:t>Understand the need for sampling</a:t>
            </a:r>
          </a:p>
          <a:p>
            <a:pPr lvl="0"/>
            <a:r>
              <a:rPr lang="en-US" dirty="0" smtClean="0"/>
              <a:t>Explain types of sampling design</a:t>
            </a:r>
          </a:p>
          <a:p>
            <a:r>
              <a:rPr lang="en-US" dirty="0" smtClean="0"/>
              <a:t>Know how to determine sample size</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the Chapter  </a:t>
            </a:r>
            <a:endParaRPr lang="en-US" dirty="0"/>
          </a:p>
        </p:txBody>
      </p:sp>
      <p:sp>
        <p:nvSpPr>
          <p:cNvPr id="3" name="Content Placeholder 2"/>
          <p:cNvSpPr>
            <a:spLocks noGrp="1"/>
          </p:cNvSpPr>
          <p:nvPr>
            <p:ph idx="1"/>
          </p:nvPr>
        </p:nvSpPr>
        <p:spPr/>
        <p:txBody>
          <a:bodyPr/>
          <a:lstStyle/>
          <a:p>
            <a:pPr lvl="0"/>
            <a:r>
              <a:rPr lang="en-US" dirty="0" smtClean="0"/>
              <a:t>Describe </a:t>
            </a:r>
            <a:r>
              <a:rPr lang="en-GB" dirty="0" smtClean="0"/>
              <a:t>data gathering instruments</a:t>
            </a:r>
            <a:endParaRPr lang="en-US" dirty="0" smtClean="0"/>
          </a:p>
          <a:p>
            <a:pPr lvl="0"/>
            <a:r>
              <a:rPr lang="en-US" dirty="0" smtClean="0"/>
              <a:t>Explain types of data gathering instrument</a:t>
            </a:r>
          </a:p>
          <a:p>
            <a:r>
              <a:rPr lang="en-US" dirty="0" smtClean="0"/>
              <a:t>Develop </a:t>
            </a:r>
            <a:r>
              <a:rPr lang="en-GB" dirty="0" smtClean="0"/>
              <a:t>data gathering instruments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2800" dirty="0" smtClean="0"/>
              <a:t>Provide a context for the research</a:t>
            </a:r>
            <a:endParaRPr lang="en-US" sz="2000" dirty="0" smtClean="0"/>
          </a:p>
          <a:p>
            <a:r>
              <a:rPr lang="en-US" sz="2800" dirty="0" smtClean="0"/>
              <a:t>  Justify the research</a:t>
            </a:r>
          </a:p>
          <a:p>
            <a:r>
              <a:rPr lang="en-US" sz="2800" dirty="0" smtClean="0"/>
              <a:t>  Ensure the research hasn't been done before (or that it is not just a "replication study") </a:t>
            </a:r>
          </a:p>
          <a:p>
            <a:r>
              <a:rPr lang="en-US" sz="2800" dirty="0" smtClean="0"/>
              <a:t>Show where the research fits into the existing body of knowledge </a:t>
            </a:r>
          </a:p>
          <a:p>
            <a:r>
              <a:rPr lang="en-US" sz="2800" dirty="0" smtClean="0"/>
              <a:t> Enable the researcher to learn from previous theory on the subject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TotalTime>
  <Words>4134</Words>
  <Application>Microsoft Office PowerPoint</Application>
  <PresentationFormat>On-screen Show (4:3)</PresentationFormat>
  <Paragraphs>326</Paragraphs>
  <Slides>85</Slides>
  <Notes>6</Notes>
  <HiddenSlides>0</HiddenSlides>
  <MMClips>0</MMClips>
  <ScaleCrop>false</ScaleCrop>
  <HeadingPairs>
    <vt:vector size="4" baseType="variant">
      <vt:variant>
        <vt:lpstr>Theme</vt:lpstr>
      </vt:variant>
      <vt:variant>
        <vt:i4>1</vt:i4>
      </vt:variant>
      <vt:variant>
        <vt:lpstr>Slide Titles</vt:lpstr>
      </vt:variant>
      <vt:variant>
        <vt:i4>85</vt:i4>
      </vt:variant>
    </vt:vector>
  </HeadingPairs>
  <TitlesOfParts>
    <vt:vector size="86" baseType="lpstr">
      <vt:lpstr>Office Theme</vt:lpstr>
      <vt:lpstr>Chapter Three </vt:lpstr>
      <vt:lpstr>Objectives of the Chapter </vt:lpstr>
      <vt:lpstr>Objectives of the chapter </vt:lpstr>
      <vt:lpstr>Definition of Literature </vt:lpstr>
      <vt:lpstr>Definition of Literature Review </vt:lpstr>
      <vt:lpstr>Slide 6</vt:lpstr>
      <vt:lpstr>Why literature review/ purpose</vt:lpstr>
      <vt:lpstr>Purposes of literature Review </vt:lpstr>
      <vt:lpstr>Slide 9</vt:lpstr>
      <vt:lpstr>Slide 10</vt:lpstr>
      <vt:lpstr>Functions of Literature Review </vt:lpstr>
      <vt:lpstr>Steps in literature Review </vt:lpstr>
      <vt:lpstr>Slide 13</vt:lpstr>
      <vt:lpstr>Critiques of literature </vt:lpstr>
      <vt:lpstr>Slide 15</vt:lpstr>
      <vt:lpstr>Slide 16</vt:lpstr>
      <vt:lpstr>Evaluate as you read. </vt:lpstr>
      <vt:lpstr> Brainstorm which aspect to write about</vt:lpstr>
      <vt:lpstr>Slide 19</vt:lpstr>
      <vt:lpstr> Formulate a thesis statement</vt:lpstr>
      <vt:lpstr>Create an outline</vt:lpstr>
      <vt:lpstr>Slide 22</vt:lpstr>
      <vt:lpstr>Select quotes and patterns that support your thesis</vt:lpstr>
      <vt:lpstr>Slide 24</vt:lpstr>
      <vt:lpstr>Find other criticism to support your thesis.</vt:lpstr>
      <vt:lpstr>Use the outline to write your paper. </vt:lpstr>
      <vt:lpstr> Discuss your quotes.</vt:lpstr>
      <vt:lpstr> Revise your critique. </vt:lpstr>
      <vt:lpstr>Techniques of literature review </vt:lpstr>
      <vt:lpstr>Quotation </vt:lpstr>
      <vt:lpstr>Why Quotation? </vt:lpstr>
      <vt:lpstr>Quotation style </vt:lpstr>
      <vt:lpstr>In text quotation </vt:lpstr>
      <vt:lpstr>Block quotation</vt:lpstr>
      <vt:lpstr>Slide 35</vt:lpstr>
      <vt:lpstr>Examples of single and block quotation </vt:lpstr>
      <vt:lpstr>Slide 37</vt:lpstr>
      <vt:lpstr>Slide 38</vt:lpstr>
      <vt:lpstr>Slide 39</vt:lpstr>
      <vt:lpstr>Single and double quotation </vt:lpstr>
      <vt:lpstr>Slide 41</vt:lpstr>
      <vt:lpstr>Slide 42</vt:lpstr>
      <vt:lpstr>Slide 43</vt:lpstr>
      <vt:lpstr>Paraphrasing </vt:lpstr>
      <vt:lpstr>Summarizing  </vt:lpstr>
      <vt:lpstr>Citation of Sources in Text </vt:lpstr>
      <vt:lpstr> </vt:lpstr>
      <vt:lpstr>Slide 48</vt:lpstr>
      <vt:lpstr>Two authors</vt:lpstr>
      <vt:lpstr>Three, four or five authors/&gt;3 authors</vt:lpstr>
      <vt:lpstr>Slide 51</vt:lpstr>
      <vt:lpstr>Six or more authors</vt:lpstr>
      <vt:lpstr>Two or more works with different authors</vt:lpstr>
      <vt:lpstr>Two or more works with the same author</vt:lpstr>
      <vt:lpstr>Slide 55</vt:lpstr>
      <vt:lpstr>Works with an anonymous author </vt:lpstr>
      <vt:lpstr>Slide 57</vt:lpstr>
      <vt:lpstr>Works with an unknown publication year</vt:lpstr>
      <vt:lpstr>Personal communications</vt:lpstr>
      <vt:lpstr>Secondary Sources</vt:lpstr>
      <vt:lpstr>Organizing references and Bibliography </vt:lpstr>
      <vt:lpstr>Slide 62</vt:lpstr>
      <vt:lpstr>How to write it?</vt:lpstr>
      <vt:lpstr>APA style referencing  -6th edition </vt:lpstr>
      <vt:lpstr>One Author </vt:lpstr>
      <vt:lpstr>Eight or More Authors [List the first six authors, … and the last author] </vt:lpstr>
      <vt:lpstr>Magazine Article </vt:lpstr>
      <vt:lpstr>Newspaper Article with No Author and Discontinuous Pages</vt:lpstr>
      <vt:lpstr>BOOKS, CHAPTERS IN BOOKS, REPORTS, ETC.</vt:lpstr>
      <vt:lpstr>One Author</vt:lpstr>
      <vt:lpstr>Corporate Author with an Edition and Published by the Corporate Author</vt:lpstr>
      <vt:lpstr>Anonymous Author</vt:lpstr>
      <vt:lpstr>ONLINE JOURNALS, MAGAZINES, NEWSPAPERS General Format - Database</vt:lpstr>
      <vt:lpstr>Article Retrieved from an Online Database</vt:lpstr>
      <vt:lpstr>Article from an Online Magazine</vt:lpstr>
      <vt:lpstr>OTHER ONLINE RESOURCES</vt:lpstr>
      <vt:lpstr>Online Report from a Nongovernmental Organization</vt:lpstr>
      <vt:lpstr>Online Report with No Author Identified and No Date</vt:lpstr>
      <vt:lpstr>Slide 79</vt:lpstr>
      <vt:lpstr>Slide 80</vt:lpstr>
      <vt:lpstr>Slide 81</vt:lpstr>
      <vt:lpstr>Chapter Four: Research Methodology </vt:lpstr>
      <vt:lpstr>Slide 83</vt:lpstr>
      <vt:lpstr>Slide 84</vt:lpstr>
      <vt:lpstr>Objectives of the Chapter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Three </dc:title>
  <dc:creator>Derera</dc:creator>
  <cp:lastModifiedBy>TOSHIBA-P</cp:lastModifiedBy>
  <cp:revision>25</cp:revision>
  <dcterms:created xsi:type="dcterms:W3CDTF">2006-08-16T00:00:00Z</dcterms:created>
  <dcterms:modified xsi:type="dcterms:W3CDTF">2016-11-27T19:00:40Z</dcterms:modified>
</cp:coreProperties>
</file>