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5"/>
  </p:notesMasterIdLst>
  <p:handoutMasterIdLst>
    <p:handoutMasterId r:id="rId186"/>
  </p:handoutMasterIdLst>
  <p:sldIdLst>
    <p:sldId id="283" r:id="rId2"/>
    <p:sldId id="464" r:id="rId3"/>
    <p:sldId id="465" r:id="rId4"/>
    <p:sldId id="466" r:id="rId5"/>
    <p:sldId id="470" r:id="rId6"/>
    <p:sldId id="288" r:id="rId7"/>
    <p:sldId id="289" r:id="rId8"/>
    <p:sldId id="290" r:id="rId9"/>
    <p:sldId id="291" r:id="rId10"/>
    <p:sldId id="471" r:id="rId11"/>
    <p:sldId id="472" r:id="rId12"/>
    <p:sldId id="287" r:id="rId13"/>
    <p:sldId id="300" r:id="rId14"/>
    <p:sldId id="293" r:id="rId15"/>
    <p:sldId id="295" r:id="rId16"/>
    <p:sldId id="296" r:id="rId17"/>
    <p:sldId id="297" r:id="rId18"/>
    <p:sldId id="298" r:id="rId19"/>
    <p:sldId id="299" r:id="rId20"/>
    <p:sldId id="359" r:id="rId21"/>
    <p:sldId id="523" r:id="rId22"/>
    <p:sldId id="360" r:id="rId23"/>
    <p:sldId id="361" r:id="rId24"/>
    <p:sldId id="362" r:id="rId25"/>
    <p:sldId id="363" r:id="rId26"/>
    <p:sldId id="364" r:id="rId27"/>
    <p:sldId id="365" r:id="rId28"/>
    <p:sldId id="366" r:id="rId29"/>
    <p:sldId id="284" r:id="rId30"/>
    <p:sldId id="473" r:id="rId31"/>
    <p:sldId id="301" r:id="rId32"/>
    <p:sldId id="525" r:id="rId33"/>
    <p:sldId id="257" r:id="rId34"/>
    <p:sldId id="526" r:id="rId35"/>
    <p:sldId id="258" r:id="rId36"/>
    <p:sldId id="527" r:id="rId37"/>
    <p:sldId id="260" r:id="rId38"/>
    <p:sldId id="261" r:id="rId39"/>
    <p:sldId id="262" r:id="rId40"/>
    <p:sldId id="263" r:id="rId41"/>
    <p:sldId id="367" r:id="rId42"/>
    <p:sldId id="264" r:id="rId43"/>
    <p:sldId id="265" r:id="rId44"/>
    <p:sldId id="266" r:id="rId45"/>
    <p:sldId id="268" r:id="rId46"/>
    <p:sldId id="270" r:id="rId47"/>
    <p:sldId id="273" r:id="rId48"/>
    <p:sldId id="276" r:id="rId49"/>
    <p:sldId id="277" r:id="rId50"/>
    <p:sldId id="278" r:id="rId51"/>
    <p:sldId id="280" r:id="rId52"/>
    <p:sldId id="281" r:id="rId53"/>
    <p:sldId id="304"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 id="404" r:id="rId72"/>
    <p:sldId id="405" r:id="rId73"/>
    <p:sldId id="406" r:id="rId74"/>
    <p:sldId id="474" r:id="rId75"/>
    <p:sldId id="475" r:id="rId76"/>
    <p:sldId id="476" r:id="rId77"/>
    <p:sldId id="307" r:id="rId78"/>
    <p:sldId id="481" r:id="rId79"/>
    <p:sldId id="488" r:id="rId80"/>
    <p:sldId id="489" r:id="rId81"/>
    <p:sldId id="477" r:id="rId82"/>
    <p:sldId id="478" r:id="rId83"/>
    <p:sldId id="479" r:id="rId84"/>
    <p:sldId id="480" r:id="rId85"/>
    <p:sldId id="490" r:id="rId86"/>
    <p:sldId id="487" r:id="rId87"/>
    <p:sldId id="355" r:id="rId88"/>
    <p:sldId id="482" r:id="rId89"/>
    <p:sldId id="483" r:id="rId90"/>
    <p:sldId id="484" r:id="rId91"/>
    <p:sldId id="485" r:id="rId92"/>
    <p:sldId id="486" r:id="rId93"/>
    <p:sldId id="524"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 id="385" r:id="rId107"/>
    <p:sldId id="386" r:id="rId108"/>
    <p:sldId id="407" r:id="rId109"/>
    <p:sldId id="493" r:id="rId110"/>
    <p:sldId id="494" r:id="rId111"/>
    <p:sldId id="409" r:id="rId112"/>
    <p:sldId id="410" r:id="rId113"/>
    <p:sldId id="411" r:id="rId114"/>
    <p:sldId id="412" r:id="rId115"/>
    <p:sldId id="413" r:id="rId116"/>
    <p:sldId id="414" r:id="rId117"/>
    <p:sldId id="415" r:id="rId118"/>
    <p:sldId id="416" r:id="rId119"/>
    <p:sldId id="417" r:id="rId120"/>
    <p:sldId id="450" r:id="rId121"/>
    <p:sldId id="452" r:id="rId122"/>
    <p:sldId id="453" r:id="rId123"/>
    <p:sldId id="454" r:id="rId124"/>
    <p:sldId id="455" r:id="rId125"/>
    <p:sldId id="456" r:id="rId126"/>
    <p:sldId id="457" r:id="rId127"/>
    <p:sldId id="458" r:id="rId128"/>
    <p:sldId id="459" r:id="rId129"/>
    <p:sldId id="460" r:id="rId130"/>
    <p:sldId id="461" r:id="rId131"/>
    <p:sldId id="462" r:id="rId132"/>
    <p:sldId id="463" r:id="rId133"/>
    <p:sldId id="419" r:id="rId134"/>
    <p:sldId id="420" r:id="rId135"/>
    <p:sldId id="421" r:id="rId136"/>
    <p:sldId id="422" r:id="rId137"/>
    <p:sldId id="423" r:id="rId138"/>
    <p:sldId id="428" r:id="rId139"/>
    <p:sldId id="437" r:id="rId140"/>
    <p:sldId id="438" r:id="rId141"/>
    <p:sldId id="440" r:id="rId142"/>
    <p:sldId id="441" r:id="rId143"/>
    <p:sldId id="444" r:id="rId144"/>
    <p:sldId id="446" r:id="rId145"/>
    <p:sldId id="495" r:id="rId146"/>
    <p:sldId id="521" r:id="rId147"/>
    <p:sldId id="497" r:id="rId148"/>
    <p:sldId id="498" r:id="rId149"/>
    <p:sldId id="509" r:id="rId150"/>
    <p:sldId id="510" r:id="rId151"/>
    <p:sldId id="499" r:id="rId152"/>
    <p:sldId id="511" r:id="rId153"/>
    <p:sldId id="512" r:id="rId154"/>
    <p:sldId id="513" r:id="rId155"/>
    <p:sldId id="516" r:id="rId156"/>
    <p:sldId id="517" r:id="rId157"/>
    <p:sldId id="518" r:id="rId158"/>
    <p:sldId id="519" r:id="rId159"/>
    <p:sldId id="520" r:id="rId160"/>
    <p:sldId id="503" r:id="rId161"/>
    <p:sldId id="505" r:id="rId162"/>
    <p:sldId id="507" r:id="rId163"/>
    <p:sldId id="311" r:id="rId164"/>
    <p:sldId id="312" r:id="rId165"/>
    <p:sldId id="338" r:id="rId166"/>
    <p:sldId id="369" r:id="rId167"/>
    <p:sldId id="370" r:id="rId168"/>
    <p:sldId id="340" r:id="rId169"/>
    <p:sldId id="341" r:id="rId170"/>
    <p:sldId id="343" r:id="rId171"/>
    <p:sldId id="344" r:id="rId172"/>
    <p:sldId id="345" r:id="rId173"/>
    <p:sldId id="346" r:id="rId174"/>
    <p:sldId id="347" r:id="rId175"/>
    <p:sldId id="348" r:id="rId176"/>
    <p:sldId id="349" r:id="rId177"/>
    <p:sldId id="350" r:id="rId178"/>
    <p:sldId id="351" r:id="rId179"/>
    <p:sldId id="352" r:id="rId180"/>
    <p:sldId id="353" r:id="rId181"/>
    <p:sldId id="491" r:id="rId182"/>
    <p:sldId id="492" r:id="rId183"/>
    <p:sldId id="354" r:id="rId184"/>
  </p:sldIdLst>
  <p:sldSz cx="9144000" cy="6858000" type="screen4x3"/>
  <p:notesSz cx="9236075"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9642" autoAdjust="0"/>
  </p:normalViewPr>
  <p:slideViewPr>
    <p:cSldViewPr>
      <p:cViewPr>
        <p:scale>
          <a:sx n="60" d="100"/>
          <a:sy n="60" d="100"/>
        </p:scale>
        <p:origin x="-165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50520"/>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sz="quarter" idx="1"/>
          </p:nvPr>
        </p:nvSpPr>
        <p:spPr>
          <a:xfrm>
            <a:off x="5231641" y="0"/>
            <a:ext cx="4002299" cy="350520"/>
          </a:xfrm>
          <a:prstGeom prst="rect">
            <a:avLst/>
          </a:prstGeom>
        </p:spPr>
        <p:txBody>
          <a:bodyPr vert="horz" lIns="92828" tIns="46414" rIns="92828" bIns="46414" rtlCol="0"/>
          <a:lstStyle>
            <a:lvl1pPr algn="r">
              <a:defRPr sz="1200"/>
            </a:lvl1pPr>
          </a:lstStyle>
          <a:p>
            <a:fld id="{E203BCCB-802F-4F30-A283-9E8D9152385A}" type="datetimeFigureOut">
              <a:rPr lang="en-US" smtClean="0"/>
              <a:pPr/>
              <a:t>8/18/2020</a:t>
            </a:fld>
            <a:endParaRPr lang="en-US"/>
          </a:p>
        </p:txBody>
      </p:sp>
      <p:sp>
        <p:nvSpPr>
          <p:cNvPr id="4" name="Footer Placeholder 3"/>
          <p:cNvSpPr>
            <a:spLocks noGrp="1"/>
          </p:cNvSpPr>
          <p:nvPr>
            <p:ph type="ftr" sz="quarter" idx="2"/>
          </p:nvPr>
        </p:nvSpPr>
        <p:spPr>
          <a:xfrm>
            <a:off x="1" y="6658664"/>
            <a:ext cx="4002299" cy="350520"/>
          </a:xfrm>
          <a:prstGeom prst="rect">
            <a:avLst/>
          </a:prstGeom>
        </p:spPr>
        <p:txBody>
          <a:bodyPr vert="horz" lIns="92828" tIns="46414" rIns="92828" bIns="46414" rtlCol="0" anchor="b"/>
          <a:lstStyle>
            <a:lvl1pPr algn="l">
              <a:defRPr sz="1200"/>
            </a:lvl1pPr>
          </a:lstStyle>
          <a:p>
            <a:endParaRPr lang="en-US"/>
          </a:p>
        </p:txBody>
      </p:sp>
      <p:sp>
        <p:nvSpPr>
          <p:cNvPr id="5" name="Slide Number Placeholder 4"/>
          <p:cNvSpPr>
            <a:spLocks noGrp="1"/>
          </p:cNvSpPr>
          <p:nvPr>
            <p:ph type="sldNum" sz="quarter" idx="3"/>
          </p:nvPr>
        </p:nvSpPr>
        <p:spPr>
          <a:xfrm>
            <a:off x="5231641" y="6658664"/>
            <a:ext cx="4002299" cy="350520"/>
          </a:xfrm>
          <a:prstGeom prst="rect">
            <a:avLst/>
          </a:prstGeom>
        </p:spPr>
        <p:txBody>
          <a:bodyPr vert="horz" lIns="92828" tIns="46414" rIns="92828" bIns="46414" rtlCol="0" anchor="b"/>
          <a:lstStyle>
            <a:lvl1pPr algn="r">
              <a:defRPr sz="1200"/>
            </a:lvl1pPr>
          </a:lstStyle>
          <a:p>
            <a:fld id="{7F58E7AD-6B71-4780-8D4A-507091258952}" type="slidenum">
              <a:rPr lang="en-US" smtClean="0"/>
              <a:pPr/>
              <a:t>‹#›</a:t>
            </a:fld>
            <a:endParaRPr lang="en-US"/>
          </a:p>
        </p:txBody>
      </p:sp>
    </p:spTree>
    <p:extLst>
      <p:ext uri="{BB962C8B-B14F-4D97-AF65-F5344CB8AC3E}">
        <p14:creationId xmlns:p14="http://schemas.microsoft.com/office/powerpoint/2010/main" val="15643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50520"/>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idx="1"/>
          </p:nvPr>
        </p:nvSpPr>
        <p:spPr>
          <a:xfrm>
            <a:off x="5231641" y="0"/>
            <a:ext cx="4002299" cy="350520"/>
          </a:xfrm>
          <a:prstGeom prst="rect">
            <a:avLst/>
          </a:prstGeom>
        </p:spPr>
        <p:txBody>
          <a:bodyPr vert="horz" lIns="92828" tIns="46414" rIns="92828" bIns="46414" rtlCol="0"/>
          <a:lstStyle>
            <a:lvl1pPr algn="r">
              <a:defRPr sz="1200"/>
            </a:lvl1pPr>
          </a:lstStyle>
          <a:p>
            <a:fld id="{19296CA4-C2DF-4309-B320-2BBA5F009A14}" type="datetimeFigureOut">
              <a:rPr lang="en-US" smtClean="0"/>
              <a:pPr/>
              <a:t>8/18/2020</a:t>
            </a:fld>
            <a:endParaRPr lang="en-US"/>
          </a:p>
        </p:txBody>
      </p:sp>
      <p:sp>
        <p:nvSpPr>
          <p:cNvPr id="4" name="Slide Image Placeholder 3"/>
          <p:cNvSpPr>
            <a:spLocks noGrp="1" noRot="1" noChangeAspect="1"/>
          </p:cNvSpPr>
          <p:nvPr>
            <p:ph type="sldImg" idx="2"/>
          </p:nvPr>
        </p:nvSpPr>
        <p:spPr>
          <a:xfrm>
            <a:off x="2867025" y="525463"/>
            <a:ext cx="3503613" cy="2628900"/>
          </a:xfrm>
          <a:prstGeom prst="rect">
            <a:avLst/>
          </a:prstGeom>
          <a:noFill/>
          <a:ln w="12700">
            <a:solidFill>
              <a:prstClr val="black"/>
            </a:solidFill>
          </a:ln>
        </p:spPr>
        <p:txBody>
          <a:bodyPr vert="horz" lIns="92828" tIns="46414" rIns="92828" bIns="46414"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28" tIns="46414" rIns="92828" bIns="464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02299" cy="350520"/>
          </a:xfrm>
          <a:prstGeom prst="rect">
            <a:avLst/>
          </a:prstGeom>
        </p:spPr>
        <p:txBody>
          <a:bodyPr vert="horz" lIns="92828" tIns="46414" rIns="92828" bIns="46414" rtlCol="0" anchor="b"/>
          <a:lstStyle>
            <a:lvl1pPr algn="l">
              <a:defRPr sz="1200"/>
            </a:lvl1pPr>
          </a:lstStyle>
          <a:p>
            <a:endParaRPr lang="en-US"/>
          </a:p>
        </p:txBody>
      </p:sp>
      <p:sp>
        <p:nvSpPr>
          <p:cNvPr id="7" name="Slide Number Placeholder 6"/>
          <p:cNvSpPr>
            <a:spLocks noGrp="1"/>
          </p:cNvSpPr>
          <p:nvPr>
            <p:ph type="sldNum" sz="quarter" idx="5"/>
          </p:nvPr>
        </p:nvSpPr>
        <p:spPr>
          <a:xfrm>
            <a:off x="5231641" y="6658664"/>
            <a:ext cx="4002299" cy="350520"/>
          </a:xfrm>
          <a:prstGeom prst="rect">
            <a:avLst/>
          </a:prstGeom>
        </p:spPr>
        <p:txBody>
          <a:bodyPr vert="horz" lIns="92828" tIns="46414" rIns="92828" bIns="46414" rtlCol="0" anchor="b"/>
          <a:lstStyle>
            <a:lvl1pPr algn="r">
              <a:defRPr sz="1200"/>
            </a:lvl1pPr>
          </a:lstStyle>
          <a:p>
            <a:fld id="{F240FF8A-97CA-46D2-9632-AD55399CE5FA}" type="slidenum">
              <a:rPr lang="en-US" smtClean="0"/>
              <a:pPr/>
              <a:t>‹#›</a:t>
            </a:fld>
            <a:endParaRPr lang="en-US"/>
          </a:p>
        </p:txBody>
      </p:sp>
    </p:spTree>
    <p:extLst>
      <p:ext uri="{BB962C8B-B14F-4D97-AF65-F5344CB8AC3E}">
        <p14:creationId xmlns:p14="http://schemas.microsoft.com/office/powerpoint/2010/main" val="348315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4074101-BB7C-485A-9058-DAAFF5EB4019}" type="slidenum">
              <a:rPr lang="en-US"/>
              <a:pPr/>
              <a:t>155</a:t>
            </a:fld>
            <a:endParaRPr lang="en-US"/>
          </a:p>
        </p:txBody>
      </p:sp>
      <p:sp>
        <p:nvSpPr>
          <p:cNvPr id="36867" name="Rectangle 1026"/>
          <p:cNvSpPr>
            <a:spLocks noGrp="1" noRot="1" noChangeAspect="1" noChangeArrowheads="1" noTextEdit="1"/>
          </p:cNvSpPr>
          <p:nvPr>
            <p:ph type="sldImg"/>
          </p:nvPr>
        </p:nvSpPr>
        <p:spPr>
          <a:ln cap="flat"/>
        </p:spPr>
      </p:sp>
      <p:sp>
        <p:nvSpPr>
          <p:cNvPr id="36868"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732FA9-DAF8-4B67-B5DC-CE0ADD4378C6}" type="slidenum">
              <a:rPr lang="en-US"/>
              <a:pPr/>
              <a:t>156</a:t>
            </a:fld>
            <a:endParaRPr lang="en-US"/>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F53016E-D75E-41BA-ACC3-F15B54418E38}" type="slidenum">
              <a:rPr lang="en-US"/>
              <a:pPr/>
              <a:t>157</a:t>
            </a:fld>
            <a:endParaRPr lang="en-US"/>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2E959F0-70C0-4191-B6DD-3C64F9C67CA5}" type="slidenum">
              <a:rPr lang="en-US"/>
              <a:pPr/>
              <a:t>158</a:t>
            </a:fld>
            <a:endParaRPr lang="en-US"/>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B76CAFE-A59D-4B15-92D7-6EEFD7BF72A5}" type="slidenum">
              <a:rPr lang="en-US"/>
              <a:pPr/>
              <a:t>159</a:t>
            </a:fld>
            <a:endParaRPr lang="en-US"/>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r>
              <a:rPr lang="en-US" smtClean="0"/>
              <a:t>by Sintayehu A. Tourism Mgt, MWU</a:t>
            </a: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D029BFF9-B37A-4F03-9021-04820710C13B}"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2E2EAA2-E8E9-4541-8B4E-DFE0747ACD25}"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09165AA-BB3D-478C-B454-64BA9229CBC9}"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r>
              <a:rPr lang="en-US" smtClean="0"/>
              <a:t>by Sintayehu A. Tourism Mgt, MWU</a:t>
            </a:r>
            <a:endParaRPr lang="en-US"/>
          </a:p>
        </p:txBody>
      </p:sp>
      <p:sp>
        <p:nvSpPr>
          <p:cNvPr id="7" name="Rectangle 8"/>
          <p:cNvSpPr>
            <a:spLocks noGrp="1" noChangeArrowheads="1"/>
          </p:cNvSpPr>
          <p:nvPr>
            <p:ph type="sldNum" sz="quarter" idx="12"/>
          </p:nvPr>
        </p:nvSpPr>
        <p:spPr>
          <a:ln/>
        </p:spPr>
        <p:txBody>
          <a:bodyPr/>
          <a:lstStyle>
            <a:lvl1pPr>
              <a:defRPr/>
            </a:lvl1pPr>
          </a:lstStyle>
          <a:p>
            <a:fld id="{6746A115-8098-4AEA-85AD-695DCBE87C2A}" type="slidenum">
              <a:rPr lang="bg-BG"/>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C045D09-CDEF-4AA8-95D7-6831E0CF1AF4}"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7AB9805-37E4-4A6C-956B-44B9516B541A}"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88A59B6-ABFD-4F69-9F81-4AAA95A259DE}"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7B72391-4A42-469A-8550-458816AC0101}"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4063E91-8BF4-4D6A-82D9-57F18D517DEF}"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1BEE9E4-8B08-4DC6-8A7E-C92CE00A3123}"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8D6377E-442C-4FE7-97DB-EA6C233B345E}"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by Sintayehu A. Tourism Mgt, MWU</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9CF79F3-D265-44A9-BACA-4FD18F5F27C4}"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a:p>
        </p:txBody>
      </p:sp>
      <p:sp>
        <p:nvSpPr>
          <p:cNvPr id="6147"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a:p>
        </p:txBody>
      </p:sp>
      <p:pic>
        <p:nvPicPr>
          <p:cNvPr id="1028" name="Picture 4" descr="minispir"/>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by Sintayehu A. Tourism Mgt, MWU</a:t>
            </a: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5C0586-DEA7-4C14-9FE5-3F6089956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ransition spd="slow"/>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Word_Document1.docx"/></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219200"/>
            <a:ext cx="7721600" cy="1143000"/>
          </a:xfrm>
        </p:spPr>
        <p:txBody>
          <a:bodyPr/>
          <a:lstStyle/>
          <a:p>
            <a:r>
              <a:rPr lang="en-US" dirty="0" smtClean="0">
                <a:latin typeface="Algerian" pitchFamily="82" charset="0"/>
              </a:rPr>
              <a:t>Front Office Management(</a:t>
            </a:r>
            <a:r>
              <a:rPr lang="en-US" dirty="0" err="1" smtClean="0">
                <a:latin typeface="Algerian" pitchFamily="82" charset="0"/>
              </a:rPr>
              <a:t>TMgt</a:t>
            </a:r>
            <a:r>
              <a:rPr lang="en-US" dirty="0" smtClean="0">
                <a:latin typeface="Algerian" pitchFamily="82" charset="0"/>
              </a:rPr>
              <a:t> 2064)</a:t>
            </a:r>
            <a:endParaRPr lang="en-US" dirty="0">
              <a:latin typeface="Algerian" pitchFamily="82" charset="0"/>
            </a:endParaRPr>
          </a:p>
        </p:txBody>
      </p:sp>
      <p:sp>
        <p:nvSpPr>
          <p:cNvPr id="5" name="Subtitle 4"/>
          <p:cNvSpPr>
            <a:spLocks noGrp="1"/>
          </p:cNvSpPr>
          <p:nvPr>
            <p:ph type="subTitle" idx="1"/>
          </p:nvPr>
        </p:nvSpPr>
        <p:spPr>
          <a:xfrm>
            <a:off x="1600200" y="2971800"/>
            <a:ext cx="6705600" cy="3124200"/>
          </a:xfrm>
        </p:spPr>
        <p:txBody>
          <a:bodyPr/>
          <a:lstStyle/>
          <a:p>
            <a:r>
              <a:rPr lang="en-US" dirty="0" smtClean="0">
                <a:latin typeface="Castellar" pitchFamily="18" charset="0"/>
              </a:rPr>
              <a:t>By </a:t>
            </a:r>
          </a:p>
          <a:p>
            <a:r>
              <a:rPr lang="en-US" dirty="0" smtClean="0">
                <a:latin typeface="Castellar" pitchFamily="18" charset="0"/>
              </a:rPr>
              <a:t>Belay </a:t>
            </a:r>
            <a:r>
              <a:rPr lang="en-US" dirty="0" err="1" smtClean="0">
                <a:latin typeface="Castellar" pitchFamily="18" charset="0"/>
              </a:rPr>
              <a:t>akele</a:t>
            </a:r>
            <a:endParaRPr lang="en-US" dirty="0" smtClean="0">
              <a:latin typeface="Castellar" pitchFamily="18" charset="0"/>
            </a:endParaRPr>
          </a:p>
          <a:p>
            <a:r>
              <a:rPr lang="en-US" dirty="0" smtClean="0">
                <a:latin typeface="Castellar" pitchFamily="18" charset="0"/>
              </a:rPr>
              <a:t>Tourism management Department</a:t>
            </a:r>
          </a:p>
          <a:p>
            <a:r>
              <a:rPr lang="en-US" dirty="0" smtClean="0">
                <a:latin typeface="Castellar" pitchFamily="18" charset="0"/>
              </a:rPr>
              <a:t>AMBO University</a:t>
            </a:r>
            <a:endParaRPr lang="en-US" dirty="0">
              <a:latin typeface="Castellar"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latin typeface="Georgia" pitchFamily="18" charset="0"/>
              </a:rPr>
              <a:t>The Functions and Departments of a Hotel</a:t>
            </a:r>
            <a:endParaRPr lang="bg-BG" smtClean="0">
              <a:latin typeface="Georgia" pitchFamily="18" charset="0"/>
            </a:endParaRPr>
          </a:p>
        </p:txBody>
      </p:sp>
      <p:pic>
        <p:nvPicPr>
          <p:cNvPr id="63491"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457200"/>
            <a:ext cx="7620000" cy="533400"/>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b="1" dirty="0" smtClean="0"/>
              <a:t>Written Communication</a:t>
            </a: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914400"/>
            <a:ext cx="7620000" cy="4572000"/>
          </a:xfrm>
        </p:spPr>
        <p:style>
          <a:lnRef idx="3">
            <a:schemeClr val="lt1"/>
          </a:lnRef>
          <a:fillRef idx="1">
            <a:schemeClr val="accent5"/>
          </a:fillRef>
          <a:effectRef idx="1">
            <a:schemeClr val="accent5"/>
          </a:effectRef>
          <a:fontRef idx="minor">
            <a:schemeClr val="lt1"/>
          </a:fontRef>
        </p:style>
        <p:txBody>
          <a:bodyPr/>
          <a:lstStyle/>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Written communication forms a major part of the work of the front office staff.</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Basically the written communication and documentation in front office may be divided into two categories: </a:t>
            </a:r>
            <a:r>
              <a:rPr lang="en-US" sz="2800" b="1" kern="1200" dirty="0" smtClean="0">
                <a:solidFill>
                  <a:srgbClr val="7030A0"/>
                </a:solidFill>
                <a:effectLst>
                  <a:outerShdw blurRad="38100" dist="38100" dir="2700000" algn="tl">
                    <a:srgbClr val="C0C0C0"/>
                  </a:outerShdw>
                </a:effectLst>
                <a:latin typeface="Nyala" pitchFamily="2" charset="0"/>
                <a:ea typeface="+mj-ea"/>
                <a:cs typeface="+mj-cs"/>
              </a:rPr>
              <a:t>internal and external</a:t>
            </a: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t>
            </a:r>
          </a:p>
          <a:p>
            <a:r>
              <a:rPr lang="en-US" sz="2800" b="1" dirty="0" smtClean="0">
                <a:solidFill>
                  <a:srgbClr val="7030A0"/>
                </a:solidFill>
              </a:rPr>
              <a:t>Internal</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Internal communication may often be informal and brief, e.g. the housekeeper notifying reception of ready rooms, or reception notifying other departments of an arrival.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6096000"/>
          </a:xfrm>
        </p:spPr>
        <p:style>
          <a:lnRef idx="2">
            <a:schemeClr val="accent5">
              <a:shade val="50000"/>
            </a:schemeClr>
          </a:lnRef>
          <a:fillRef idx="1">
            <a:schemeClr val="accent5"/>
          </a:fillRef>
          <a:effectRef idx="0">
            <a:schemeClr val="accent5"/>
          </a:effectRef>
          <a:fontRef idx="minor">
            <a:schemeClr val="lt1"/>
          </a:fontRef>
        </p:style>
        <p:txBody>
          <a:bodyPr/>
          <a:lstStyle/>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Documents in common use for internal communication are many and varied but could include some of the following:</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Memos </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tour rooming lists</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 arrival and departure lists </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 function lists</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guest lists</a:t>
            </a:r>
          </a:p>
          <a:p>
            <a:r>
              <a:rPr lang="en-US" sz="2800" b="1" dirty="0" smtClean="0">
                <a:solidFill>
                  <a:srgbClr val="7030A0"/>
                </a:solidFill>
              </a:rPr>
              <a:t>External</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For many potential guests the written communication that they receive from a hotel may be their first contact with the establishment.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6" end="6"/>
                                            </p:txEl>
                                          </p:spTgt>
                                        </p:tgtEl>
                                        <p:attrNameLst>
                                          <p:attrName>style.visibility</p:attrName>
                                        </p:attrNameLst>
                                      </p:cBhvr>
                                      <p:to>
                                        <p:strVal val="visible"/>
                                      </p:to>
                                    </p:set>
                                    <p:anim to="" calcmode="lin" valueType="num">
                                      <p:cBhvr>
                                        <p:cTn id="42" dur="1" fill="hold"/>
                                        <p:tgtEl>
                                          <p:spTgt spid="119811">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9811">
                                            <p:txEl>
                                              <p:pRg st="7" end="7"/>
                                            </p:txEl>
                                          </p:spTgt>
                                        </p:tgtEl>
                                        <p:attrNameLst>
                                          <p:attrName>style.visibility</p:attrName>
                                        </p:attrNameLst>
                                      </p:cBhvr>
                                      <p:to>
                                        <p:strVal val="visible"/>
                                      </p:to>
                                    </p:set>
                                    <p:anim to="" calcmode="lin" valueType="num">
                                      <p:cBhvr>
                                        <p:cTn id="47" dur="1" fill="hold"/>
                                        <p:tgtEl>
                                          <p:spTgt spid="11981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6096000"/>
          </a:xfrm>
        </p:spPr>
        <p:style>
          <a:lnRef idx="3">
            <a:schemeClr val="lt1"/>
          </a:lnRef>
          <a:fillRef idx="1">
            <a:schemeClr val="accent5"/>
          </a:fillRef>
          <a:effectRef idx="1">
            <a:schemeClr val="accent5"/>
          </a:effectRef>
          <a:fontRef idx="minor">
            <a:schemeClr val="lt1"/>
          </a:fontRef>
        </p:style>
        <p:txBody>
          <a:bodyPr/>
          <a:lstStyle/>
          <a:p>
            <a:pPr>
              <a:buNone/>
            </a:pPr>
            <a:r>
              <a:rPr lang="en-US" sz="2800" b="1" dirty="0" smtClean="0"/>
              <a:t>           Telecommunication</a:t>
            </a:r>
            <a:endParaRPr lang="en-US" sz="2800" dirty="0" smtClean="0"/>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Effective communication by telephone will not only assist in selling the hotel, but will also promote an image of efficiency . </a:t>
            </a:r>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The  client judge the standard of the hotel via only  telephone conversation .  </a:t>
            </a:r>
            <a:endParaRPr lang="en-US" sz="2800" b="1" i="1" kern="1200" dirty="0" smtClean="0">
              <a:solidFill>
                <a:srgbClr val="7030A0"/>
              </a:solidFill>
              <a:effectLst>
                <a:outerShdw blurRad="38100" dist="38100" dir="2700000" algn="tl">
                  <a:srgbClr val="C0C0C0"/>
                </a:outerShdw>
              </a:effectLst>
              <a:latin typeface="Nyala" pitchFamily="2" charset="0"/>
              <a:ea typeface="+mj-ea"/>
              <a:cs typeface="+mj-cs"/>
            </a:endParaRPr>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As long as the call is answered promptly with an appropriate greeting, the client will feel confident that the organization is efficient.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5715000"/>
          </a:xfrm>
        </p:spPr>
        <p:style>
          <a:lnRef idx="2">
            <a:schemeClr val="accent3"/>
          </a:lnRef>
          <a:fillRef idx="1">
            <a:schemeClr val="lt1"/>
          </a:fillRef>
          <a:effectRef idx="0">
            <a:schemeClr val="accent3"/>
          </a:effectRef>
          <a:fontRef idx="minor">
            <a:schemeClr val="dk1"/>
          </a:fontRef>
        </p:style>
        <p:txBody>
          <a:bodyPr/>
          <a:lstStyle/>
          <a:p>
            <a:pPr>
              <a:buNone/>
            </a:pPr>
            <a:r>
              <a:rPr lang="en-US" sz="2800" b="1" dirty="0" smtClean="0"/>
              <a:t>           Making Calls</a:t>
            </a:r>
            <a:endParaRPr lang="en-US" sz="2800" dirty="0" smtClean="0"/>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Before making calls, you organize and pen down what you want to say</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have prepared/gathered the necessary reference materials and documents.</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check that the telephone number you are going to dial is correct.</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allow the other party’s telephone to ring for 1 minute, which is about 7-10 rings.</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When the other party answers the phone, you identify yourself and your company.</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state your reasons/purpose for calling.</a:t>
            </a:r>
          </a:p>
          <a:p>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6" end="6"/>
                                            </p:txEl>
                                          </p:spTgt>
                                        </p:tgtEl>
                                        <p:attrNameLst>
                                          <p:attrName>style.visibility</p:attrName>
                                        </p:attrNameLst>
                                      </p:cBhvr>
                                      <p:to>
                                        <p:strVal val="visible"/>
                                      </p:to>
                                    </p:set>
                                    <p:anim to="" calcmode="lin" valueType="num">
                                      <p:cBhvr>
                                        <p:cTn id="42" dur="1" fill="hold"/>
                                        <p:tgtEl>
                                          <p:spTgt spid="11981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6096000"/>
          </a:xfrm>
        </p:spPr>
        <p:style>
          <a:lnRef idx="2">
            <a:schemeClr val="accent3"/>
          </a:lnRef>
          <a:fillRef idx="1">
            <a:schemeClr val="lt1"/>
          </a:fillRef>
          <a:effectRef idx="0">
            <a:schemeClr val="accent3"/>
          </a:effectRef>
          <a:fontRef idx="minor">
            <a:schemeClr val="dk1"/>
          </a:fontRef>
        </p:style>
        <p:txBody>
          <a:bodyPr/>
          <a:lstStyle/>
          <a:p>
            <a:pPr>
              <a:buNone/>
            </a:pPr>
            <a:r>
              <a:rPr lang="en-US" sz="2800" b="1" dirty="0" smtClean="0"/>
              <a:t>           Answering the Telephone</a:t>
            </a:r>
            <a:endParaRPr lang="en-US" sz="2800" dirty="0" smtClean="0"/>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answer promptly, if possible, within 3 rings. If you cannot answer the call promptly, you apologize to the caller at the start of the conversation.</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greet the caller with the appropriate greeting</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identify your company or your name/dept. You are proud to identify yourself</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always have pen and paper at hand</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take notes, instructions, details and information as required</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repeat all instructions or requests</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listen to the callers’ tone/mood, not just what he is saying. </a:t>
            </a:r>
          </a:p>
          <a:p>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6" end="6"/>
                                            </p:txEl>
                                          </p:spTgt>
                                        </p:tgtEl>
                                        <p:attrNameLst>
                                          <p:attrName>style.visibility</p:attrName>
                                        </p:attrNameLst>
                                      </p:cBhvr>
                                      <p:to>
                                        <p:strVal val="visible"/>
                                      </p:to>
                                    </p:set>
                                    <p:anim to="" calcmode="lin" valueType="num">
                                      <p:cBhvr>
                                        <p:cTn id="42" dur="1" fill="hold"/>
                                        <p:tgtEl>
                                          <p:spTgt spid="119811">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9811">
                                            <p:txEl>
                                              <p:pRg st="7" end="7"/>
                                            </p:txEl>
                                          </p:spTgt>
                                        </p:tgtEl>
                                        <p:attrNameLst>
                                          <p:attrName>style.visibility</p:attrName>
                                        </p:attrNameLst>
                                      </p:cBhvr>
                                      <p:to>
                                        <p:strVal val="visible"/>
                                      </p:to>
                                    </p:set>
                                    <p:anim to="" calcmode="lin" valueType="num">
                                      <p:cBhvr>
                                        <p:cTn id="47" dur="1" fill="hold"/>
                                        <p:tgtEl>
                                          <p:spTgt spid="11981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5562600"/>
          </a:xfrm>
        </p:spPr>
        <p:style>
          <a:lnRef idx="1">
            <a:schemeClr val="accent5"/>
          </a:lnRef>
          <a:fillRef idx="2">
            <a:schemeClr val="accent5"/>
          </a:fillRef>
          <a:effectRef idx="1">
            <a:schemeClr val="accent5"/>
          </a:effectRef>
          <a:fontRef idx="minor">
            <a:schemeClr val="dk1"/>
          </a:fontRef>
        </p:style>
        <p:txBody>
          <a:bodyPr/>
          <a:lstStyle/>
          <a:p>
            <a:pPr>
              <a:buNone/>
            </a:pPr>
            <a:r>
              <a:rPr lang="en-US" sz="2800" b="1" dirty="0" smtClean="0"/>
              <a:t>           Answering the Telephone</a:t>
            </a:r>
            <a:endParaRPr lang="en-US" sz="2800" dirty="0" smtClean="0"/>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During the conversation, if you need to leave the phone to get something, you inform the caller the reason/situation. </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If you estimate you will take a long time, you inform him and suggest you take down his phone number and contact him when you have got the information. And of course, you keep your word</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 If the caller is looking for somebody who is not around, you offer to transfer the call to somebody who can help or offer to take a note/message.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5638800"/>
          </a:xfrm>
        </p:spPr>
        <p:style>
          <a:lnRef idx="1">
            <a:schemeClr val="accent1"/>
          </a:lnRef>
          <a:fillRef idx="3">
            <a:schemeClr val="accent1"/>
          </a:fillRef>
          <a:effectRef idx="2">
            <a:schemeClr val="accent1"/>
          </a:effectRef>
          <a:fontRef idx="minor">
            <a:schemeClr val="lt1"/>
          </a:fontRef>
        </p:style>
        <p:txBody>
          <a:bodyPr/>
          <a:lstStyle/>
          <a:p>
            <a:pPr>
              <a:buNone/>
            </a:pPr>
            <a:r>
              <a:rPr lang="en-US" sz="2800" b="1" dirty="0" smtClean="0"/>
              <a:t>           Transferring Calls</a:t>
            </a:r>
            <a:endParaRPr lang="en-US" sz="2800" dirty="0" smtClean="0"/>
          </a:p>
          <a:p>
            <a:pPr lvl="0"/>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If you need to transfer the call to another person or dept, you state the reason to the caller. </a:t>
            </a:r>
          </a:p>
          <a:p>
            <a:pPr lvl="0"/>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get the caller’s permission before transferring the call.</a:t>
            </a:r>
          </a:p>
          <a:p>
            <a:pPr lvl="0"/>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inform the caller the dept/job title you are transferring to and the name of the person you are transferring to.</a:t>
            </a:r>
          </a:p>
          <a:p>
            <a:pPr lvl="0"/>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ensure both parties are properly introduced. You can do this by briefly explaining the situation to the person taking the call before you put through the call</a:t>
            </a:r>
            <a:r>
              <a:rPr lang="en-US" sz="2800"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5638800"/>
          </a:xfrm>
        </p:spPr>
        <p:style>
          <a:lnRef idx="1">
            <a:schemeClr val="accent1"/>
          </a:lnRef>
          <a:fillRef idx="3">
            <a:schemeClr val="accent1"/>
          </a:fillRef>
          <a:effectRef idx="2">
            <a:schemeClr val="accent1"/>
          </a:effectRef>
          <a:fontRef idx="minor">
            <a:schemeClr val="lt1"/>
          </a:fontRef>
        </p:style>
        <p:txBody>
          <a:bodyPr/>
          <a:lstStyle/>
          <a:p>
            <a:pPr>
              <a:buNone/>
            </a:pPr>
            <a:r>
              <a:rPr lang="en-US" sz="2800" b="1" dirty="0" smtClean="0"/>
              <a:t>           Taking Messages</a:t>
            </a:r>
            <a:endParaRPr lang="en-US" sz="2800" dirty="0" smtClean="0"/>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get all the necessary information from the caller. </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repeat all information obtained to the caller for accuracy.</a:t>
            </a:r>
          </a:p>
          <a:p>
            <a:pPr lvl="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After ending the call, you fill up the message form completely and indicate the following items – full name of caller, caller’s company name, message, caller’s contact number, name of person whom the message is for, room number, person who took the message, date and time</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You pass the message to the person concerned as soon as possible. </a:t>
            </a:r>
            <a:endParaRPr lang="en-US"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3" descr="j0398393[1]"/>
          <p:cNvPicPr>
            <a:picLocks noChangeAspect="1" noChangeArrowheads="1"/>
          </p:cNvPicPr>
          <p:nvPr/>
        </p:nvPicPr>
        <p:blipFill>
          <a:blip r:embed="rId2" cstate="print"/>
          <a:srcRect/>
          <a:stretch>
            <a:fillRect/>
          </a:stretch>
        </p:blipFill>
        <p:spPr bwMode="auto">
          <a:xfrm>
            <a:off x="4495800" y="2133600"/>
            <a:ext cx="4332288" cy="44186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
        <p:nvSpPr>
          <p:cNvPr id="5" name="Title 4"/>
          <p:cNvSpPr>
            <a:spLocks noGrp="1"/>
          </p:cNvSpPr>
          <p:nvPr>
            <p:ph type="ctrTitle"/>
          </p:nvPr>
        </p:nvSpPr>
        <p:spPr>
          <a:xfrm>
            <a:off x="990600" y="762000"/>
            <a:ext cx="7721600" cy="1524000"/>
          </a:xfrm>
        </p:spPr>
        <p:style>
          <a:lnRef idx="2">
            <a:schemeClr val="accent3"/>
          </a:lnRef>
          <a:fillRef idx="1">
            <a:schemeClr val="lt1"/>
          </a:fillRef>
          <a:effectRef idx="0">
            <a:schemeClr val="accent3"/>
          </a:effectRef>
          <a:fontRef idx="minor">
            <a:schemeClr val="dk1"/>
          </a:fontRef>
        </p:style>
        <p:txBody>
          <a:bodyPr/>
          <a:lstStyle/>
          <a:p>
            <a:pPr eaLnBrk="1" hangingPunct="1"/>
            <a:r>
              <a:rPr lang="en-US" dirty="0" smtClean="0"/>
              <a:t>The Property Management </a:t>
            </a:r>
            <a:br>
              <a:rPr lang="en-US" dirty="0" smtClean="0"/>
            </a:br>
            <a:r>
              <a:rPr lang="en-US" dirty="0" smtClean="0"/>
              <a:t>System</a:t>
            </a:r>
            <a:br>
              <a:rPr lang="en-US" dirty="0" smtClean="0"/>
            </a:br>
            <a:endParaRPr lang="en-US" dirty="0"/>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矩形 1"/>
          <p:cNvSpPr>
            <a:spLocks noChangeArrowheads="1"/>
          </p:cNvSpPr>
          <p:nvPr/>
        </p:nvSpPr>
        <p:spPr bwMode="auto">
          <a:xfrm>
            <a:off x="1143000" y="636588"/>
            <a:ext cx="8001000" cy="1077912"/>
          </a:xfrm>
          <a:prstGeom prst="rect">
            <a:avLst/>
          </a:prstGeom>
          <a:noFill/>
          <a:ln w="9525">
            <a:noFill/>
            <a:miter lim="800000"/>
            <a:headEnd/>
            <a:tailEnd/>
          </a:ln>
        </p:spPr>
        <p:txBody>
          <a:bodyPr wrap="square">
            <a:spAutoFit/>
          </a:bodyPr>
          <a:lstStyle/>
          <a:p>
            <a:r>
              <a:rPr lang="en-AU" altLang="zh-TW" sz="3200" b="1" dirty="0" smtClean="0"/>
              <a:t> </a:t>
            </a:r>
            <a:r>
              <a:rPr lang="en-AU" altLang="zh-TW" sz="3200" b="1" dirty="0"/>
              <a:t>The Property Management System (PMS) in Hotels</a:t>
            </a:r>
            <a:endParaRPr lang="zh-TW" altLang="en-US" sz="3200" b="1" dirty="0"/>
          </a:p>
        </p:txBody>
      </p:sp>
      <p:sp>
        <p:nvSpPr>
          <p:cNvPr id="477187" name="Rectangle 1"/>
          <p:cNvSpPr>
            <a:spLocks noChangeArrowheads="1"/>
          </p:cNvSpPr>
          <p:nvPr/>
        </p:nvSpPr>
        <p:spPr bwMode="auto">
          <a:xfrm>
            <a:off x="1295400" y="2382282"/>
            <a:ext cx="7562850" cy="30469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a:r>
              <a:rPr lang="en-US" dirty="0"/>
              <a:t>A Property Management System (PMS) is a software system employed to handle </a:t>
            </a:r>
            <a:r>
              <a:rPr lang="en-US" dirty="0" smtClean="0"/>
              <a:t>basic objectives </a:t>
            </a:r>
            <a:r>
              <a:rPr lang="en-US" dirty="0"/>
              <a:t>of all the departments in the hotel business and coordinate functions </a:t>
            </a:r>
            <a:r>
              <a:rPr lang="en-US" dirty="0" smtClean="0"/>
              <a:t>between them </a:t>
            </a:r>
            <a:r>
              <a:rPr lang="en-US" dirty="0"/>
              <a:t>for optimum business outcomes.</a:t>
            </a:r>
            <a:endParaRPr lang="en-GB" altLang="zh-TW" sz="2400" b="1" dirty="0">
              <a:latin typeface="Sylfaen" pitchFamily="18" charset="0"/>
            </a:endParaRPr>
          </a:p>
          <a:p>
            <a:pPr algn="just" eaLnBrk="0" hangingPunct="0"/>
            <a:r>
              <a:rPr lang="en-GB" altLang="zh-TW" sz="2400" b="1" dirty="0">
                <a:latin typeface="Sylfaen" pitchFamily="18" charset="0"/>
                <a:cs typeface="Times New Roman" pitchFamily="18" charset="0"/>
              </a:rPr>
              <a:t>It can also control food and beverage operations and information, remote point-of-sale equipment, management information systems, and systems that link the hotel to worldwide information networks. </a:t>
            </a:r>
            <a:endParaRPr lang="en-GB" altLang="zh-TW" sz="2400" b="1" dirty="0">
              <a:latin typeface="Sylfae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latin typeface="Georgia" pitchFamily="18" charset="0"/>
              </a:rPr>
              <a:t>Functions of major hotel departments</a:t>
            </a:r>
            <a:endParaRPr lang="bg-BG" smtClean="0">
              <a:latin typeface="Georgia" pitchFamily="18" charset="0"/>
            </a:endParaRPr>
          </a:p>
        </p:txBody>
      </p:sp>
      <p:sp>
        <p:nvSpPr>
          <p:cNvPr id="112643" name="Rectangle 3"/>
          <p:cNvSpPr>
            <a:spLocks noGrp="1" noChangeArrowheads="1"/>
          </p:cNvSpPr>
          <p:nvPr>
            <p:ph type="body" sz="half" idx="1"/>
          </p:nvPr>
        </p:nvSpPr>
        <p:spPr/>
        <p:txBody>
          <a:bodyPr/>
          <a:lstStyle/>
          <a:p>
            <a:pPr eaLnBrk="1" hangingPunct="1">
              <a:buFont typeface="Wingdings" pitchFamily="2" charset="2"/>
              <a:buNone/>
            </a:pPr>
            <a:r>
              <a:rPr lang="en-US" sz="2400" b="1" u="sng" smtClean="0">
                <a:effectLst>
                  <a:outerShdw blurRad="38100" dist="38100" dir="2700000" algn="tl">
                    <a:srgbClr val="C0C0C0"/>
                  </a:outerShdw>
                </a:effectLst>
                <a:latin typeface="Georgia" pitchFamily="18" charset="0"/>
              </a:rPr>
              <a:t>Rooms division</a:t>
            </a:r>
          </a:p>
          <a:p>
            <a:pPr eaLnBrk="1" hangingPunct="1">
              <a:buFont typeface="Wingdings" pitchFamily="2" charset="2"/>
              <a:buNone/>
            </a:pPr>
            <a:endParaRPr lang="bg-BG" sz="2400" b="1" u="sng" smtClean="0">
              <a:effectLst>
                <a:outerShdw blurRad="38100" dist="38100" dir="2700000" algn="tl">
                  <a:srgbClr val="C0C0C0"/>
                </a:outerShdw>
              </a:effectLst>
              <a:latin typeface="Georgia" pitchFamily="18" charset="0"/>
            </a:endParaRPr>
          </a:p>
        </p:txBody>
      </p:sp>
      <p:pic>
        <p:nvPicPr>
          <p:cNvPr id="71684" name="Picture 4"/>
          <p:cNvPicPr>
            <a:picLocks noGrp="1" noChangeAspect="1" noChangeArrowheads="1"/>
          </p:cNvPicPr>
          <p:nvPr>
            <p:ph sz="half" idx="2"/>
          </p:nvPr>
        </p:nvPicPr>
        <p:blipFill>
          <a:blip r:embed="rId2" cstate="print"/>
          <a:srcRect/>
          <a:stretch>
            <a:fillRect/>
          </a:stretch>
        </p:blipFill>
        <p:spPr>
          <a:xfrm>
            <a:off x="1042988" y="2578100"/>
            <a:ext cx="7129462" cy="2938463"/>
          </a:xfr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1"/>
          <p:cNvSpPr>
            <a:spLocks noChangeArrowheads="1"/>
          </p:cNvSpPr>
          <p:nvPr/>
        </p:nvSpPr>
        <p:spPr bwMode="auto">
          <a:xfrm>
            <a:off x="1066800" y="685800"/>
            <a:ext cx="7620000" cy="5509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r>
              <a:rPr lang="en-GB" altLang="zh-TW" sz="2200" b="1" dirty="0">
                <a:latin typeface="Sylfaen" pitchFamily="18" charset="0"/>
                <a:cs typeface="Times New Roman" pitchFamily="18" charset="0"/>
              </a:rPr>
              <a:t>Benefits of implementing PMS:</a:t>
            </a:r>
          </a:p>
          <a:p>
            <a:pPr algn="just" eaLnBrk="0" hangingPunct="0"/>
            <a:endParaRPr lang="en-GB" altLang="zh-TW" sz="2200" b="1" dirty="0">
              <a:latin typeface="Sylfaen" pitchFamily="18" charset="0"/>
            </a:endParaRPr>
          </a:p>
          <a:p>
            <a:pPr marL="342900" indent="-342900" algn="just">
              <a:buFont typeface="Wingdings" pitchFamily="2" charset="2"/>
              <a:buChar char="ü"/>
            </a:pPr>
            <a:r>
              <a:rPr lang="en-GB" altLang="zh-TW" sz="2200" b="1" dirty="0" smtClean="0">
                <a:latin typeface="Sylfaen" pitchFamily="18" charset="0"/>
                <a:cs typeface="Times New Roman" pitchFamily="18" charset="0"/>
              </a:rPr>
              <a:t> </a:t>
            </a:r>
            <a:r>
              <a:rPr lang="en-US" sz="2200" dirty="0"/>
              <a:t>It integrates all critical operations of the hotel on one platform</a:t>
            </a:r>
            <a:r>
              <a:rPr lang="en-US" sz="2200" dirty="0" smtClean="0"/>
              <a:t>.</a:t>
            </a:r>
          </a:p>
          <a:p>
            <a:pPr marL="342900" indent="-342900" algn="just">
              <a:buFont typeface="Wingdings" pitchFamily="2" charset="2"/>
              <a:buChar char="ü"/>
            </a:pPr>
            <a:r>
              <a:rPr lang="en-US" sz="2200" dirty="0" smtClean="0"/>
              <a:t> </a:t>
            </a:r>
            <a:r>
              <a:rPr lang="en-US" sz="2200" dirty="0"/>
              <a:t>It provides real-time information on accommodations, reservations, </a:t>
            </a:r>
            <a:r>
              <a:rPr lang="en-US" sz="2200" dirty="0" smtClean="0"/>
              <a:t>restaurants, spas</a:t>
            </a:r>
            <a:r>
              <a:rPr lang="en-US" sz="2200" dirty="0"/>
              <a:t>, bars, and about every working arm of the </a:t>
            </a:r>
            <a:r>
              <a:rPr lang="en-US" sz="2200" dirty="0" smtClean="0"/>
              <a:t>hotel.</a:t>
            </a:r>
          </a:p>
          <a:p>
            <a:pPr marL="342900" indent="-342900" algn="just">
              <a:buFont typeface="Wingdings" pitchFamily="2" charset="2"/>
              <a:buChar char="ü"/>
            </a:pPr>
            <a:r>
              <a:rPr lang="en-US" sz="2200" dirty="0" smtClean="0"/>
              <a:t>It </a:t>
            </a:r>
            <a:r>
              <a:rPr lang="en-US" sz="2200" dirty="0"/>
              <a:t>provides highly accurate information which is helpful for the management to </a:t>
            </a:r>
            <a:r>
              <a:rPr lang="en-US" sz="2200" dirty="0" smtClean="0"/>
              <a:t>plan new </a:t>
            </a:r>
            <a:r>
              <a:rPr lang="en-US" sz="2200" dirty="0"/>
              <a:t>goals and handle the investments in a better </a:t>
            </a:r>
            <a:r>
              <a:rPr lang="en-US" sz="2200" dirty="0" smtClean="0"/>
              <a:t>way.</a:t>
            </a:r>
          </a:p>
          <a:p>
            <a:pPr marL="342900" indent="-342900" algn="just">
              <a:buFont typeface="Wingdings" pitchFamily="2" charset="2"/>
              <a:buChar char="ü"/>
            </a:pPr>
            <a:r>
              <a:rPr lang="en-US" sz="2200" dirty="0" smtClean="0"/>
              <a:t>It </a:t>
            </a:r>
            <a:r>
              <a:rPr lang="en-US" sz="2200" dirty="0"/>
              <a:t>boosts the efficiency of the front office staff and in turn maximizes </a:t>
            </a:r>
            <a:r>
              <a:rPr lang="en-US" sz="2200" dirty="0" smtClean="0"/>
              <a:t>the performance </a:t>
            </a:r>
            <a:r>
              <a:rPr lang="en-US" sz="2200" dirty="0"/>
              <a:t>of the hotel </a:t>
            </a:r>
            <a:r>
              <a:rPr lang="en-US" sz="2200" dirty="0" smtClean="0"/>
              <a:t>business. </a:t>
            </a:r>
          </a:p>
          <a:p>
            <a:pPr marL="342900" indent="-342900" algn="just">
              <a:buFont typeface="Wingdings" pitchFamily="2" charset="2"/>
              <a:buChar char="ü"/>
            </a:pPr>
            <a:r>
              <a:rPr lang="en-US" sz="2200" dirty="0" smtClean="0"/>
              <a:t>It </a:t>
            </a:r>
            <a:r>
              <a:rPr lang="en-US" sz="2200" dirty="0"/>
              <a:t>simplifies the time-taking or complex operations otherwise done manually</a:t>
            </a:r>
            <a:r>
              <a:rPr lang="en-US" sz="2200" dirty="0" smtClean="0"/>
              <a:t>.</a:t>
            </a:r>
          </a:p>
          <a:p>
            <a:pPr marL="342900" indent="-342900" algn="just">
              <a:buFont typeface="Wingdings" pitchFamily="2" charset="2"/>
              <a:buChar char="ü"/>
            </a:pPr>
            <a:r>
              <a:rPr lang="en-US" sz="2200" dirty="0" smtClean="0"/>
              <a:t> </a:t>
            </a:r>
            <a:r>
              <a:rPr lang="en-US" sz="2200" dirty="0"/>
              <a:t>It works for the convenience of the hotel staff, managing body, as well as </a:t>
            </a:r>
            <a:r>
              <a:rPr lang="en-US" sz="2200" dirty="0" smtClean="0"/>
              <a:t>the guests</a:t>
            </a:r>
            <a:r>
              <a:rPr lang="en-US" sz="2200" dirty="0"/>
              <a:t>.</a:t>
            </a:r>
            <a:endParaRPr lang="en-GB" altLang="zh-TW" sz="2200" b="1" dirty="0">
              <a:latin typeface="Sylfaen" pitchFamily="18" charset="0"/>
            </a:endParaRPr>
          </a:p>
        </p:txBody>
      </p:sp>
      <p:sp>
        <p:nvSpPr>
          <p:cNvPr id="478211" name="Picture 2"/>
          <p:cNvSpPr>
            <a:spLocks noChangeArrowheads="1"/>
          </p:cNvSpPr>
          <p:nvPr/>
        </p:nvSpPr>
        <p:spPr bwMode="auto">
          <a:xfrm>
            <a:off x="3449638" y="3857625"/>
            <a:ext cx="4794250" cy="2524125"/>
          </a:xfrm>
          <a:prstGeom prst="rect">
            <a:avLst/>
          </a:prstGeom>
          <a:noFill/>
          <a:ln w="12700">
            <a:noFill/>
            <a:miter lim="800000"/>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Introduction</a:t>
            </a:r>
          </a:p>
        </p:txBody>
      </p:sp>
      <p:sp>
        <p:nvSpPr>
          <p:cNvPr id="6147" name="Rectangle 3"/>
          <p:cNvSpPr>
            <a:spLocks noGrp="1" noChangeArrowheads="1"/>
          </p:cNvSpPr>
          <p:nvPr>
            <p:ph type="body" idx="1"/>
          </p:nvPr>
        </p:nvSpPr>
        <p:spPr/>
        <p:txBody>
          <a:bodyPr/>
          <a:lstStyle/>
          <a:p>
            <a:pPr algn="just" eaLnBrk="1" hangingPunct="1"/>
            <a:r>
              <a:rPr lang="en-US" sz="2400" b="1" dirty="0" smtClean="0">
                <a:latin typeface="Agency FB" pitchFamily="34" charset="0"/>
              </a:rPr>
              <a:t>Hotels use a variety of computer systems to manage the operations of their front office. Called a property management system (PMS), </a:t>
            </a:r>
          </a:p>
          <a:p>
            <a:pPr algn="just" eaLnBrk="1" hangingPunct="1"/>
            <a:r>
              <a:rPr lang="en-US" sz="2400" b="1" dirty="0" smtClean="0">
                <a:latin typeface="Agency FB" pitchFamily="34" charset="0"/>
              </a:rPr>
              <a:t>These  computer systems manage a variety of tasks. </a:t>
            </a:r>
          </a:p>
          <a:p>
            <a:pPr algn="just" eaLnBrk="1" hangingPunct="1"/>
            <a:r>
              <a:rPr lang="en-US" sz="2400" b="1" dirty="0" smtClean="0">
                <a:latin typeface="Agency FB" pitchFamily="34" charset="0"/>
              </a:rPr>
              <a:t>A hotel PMS manages a guest’s check-in and checkout, cash transactions at the front desk, outlet/ancillary transactions, reservations, housekeeping, night audit and other tasks. </a:t>
            </a:r>
          </a:p>
          <a:p>
            <a:pPr algn="just" eaLnBrk="1" hangingPunct="1"/>
            <a:r>
              <a:rPr lang="en-US" sz="2400" b="1" dirty="0" smtClean="0">
                <a:latin typeface="Agency FB" pitchFamily="34" charset="0"/>
              </a:rPr>
              <a:t>The PMS impacts the rooms division before, during and after the arrival chronology.</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Selecting the PMS</a:t>
            </a:r>
          </a:p>
        </p:txBody>
      </p:sp>
      <p:sp>
        <p:nvSpPr>
          <p:cNvPr id="7171" name="Rectangle 3"/>
          <p:cNvSpPr>
            <a:spLocks noGrp="1" noChangeArrowheads="1"/>
          </p:cNvSpPr>
          <p:nvPr>
            <p:ph type="body" idx="1"/>
          </p:nvPr>
        </p:nvSpPr>
        <p:spPr/>
        <p:txBody>
          <a:bodyPr/>
          <a:lstStyle/>
          <a:p>
            <a:pPr algn="just" eaLnBrk="1" hangingPunct="1"/>
            <a:r>
              <a:rPr lang="en-US" sz="2400" b="1" dirty="0" smtClean="0">
                <a:latin typeface="Agency FB" pitchFamily="34" charset="0"/>
              </a:rPr>
              <a:t>The first step in deciding on the right PMS is to conduct a needs analysis, which is a process where hotel managers and senior managers determine the required scope of their PMS needs.</a:t>
            </a:r>
          </a:p>
          <a:p>
            <a:pPr algn="just" eaLnBrk="1" hangingPunct="1"/>
            <a:r>
              <a:rPr lang="en-US" sz="2400" b="1" dirty="0" smtClean="0">
                <a:latin typeface="Agency FB" pitchFamily="34" charset="0"/>
              </a:rPr>
              <a:t>Factors such as the hotel size, product type, location and target market affect the analysis.</a:t>
            </a:r>
          </a:p>
          <a:p>
            <a:pPr algn="just" eaLnBrk="1" hangingPunct="1"/>
            <a:r>
              <a:rPr lang="en-US" sz="2400" b="1" dirty="0" smtClean="0">
                <a:latin typeface="Agency FB" pitchFamily="34" charset="0"/>
              </a:rPr>
              <a:t>Not all lodging ownership associations allow for independent PMS procurement, most franchise and management contract hotels use the PMS chosen by their chain.</a:t>
            </a: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Selecting the PMS (Cont…)</a:t>
            </a:r>
          </a:p>
        </p:txBody>
      </p:sp>
      <p:sp>
        <p:nvSpPr>
          <p:cNvPr id="8195" name="Rectangle 3"/>
          <p:cNvSpPr>
            <a:spLocks noGrp="1" noChangeArrowheads="1"/>
          </p:cNvSpPr>
          <p:nvPr>
            <p:ph type="body" idx="1"/>
          </p:nvPr>
        </p:nvSpPr>
        <p:spPr/>
        <p:txBody>
          <a:bodyPr/>
          <a:lstStyle/>
          <a:p>
            <a:pPr algn="just" eaLnBrk="1" hangingPunct="1">
              <a:buFont typeface="Wingdings" pitchFamily="2" charset="2"/>
              <a:buChar char="§"/>
            </a:pPr>
            <a:r>
              <a:rPr lang="en-US" sz="2800" b="1" dirty="0" smtClean="0">
                <a:latin typeface="Agency FB" pitchFamily="34" charset="0"/>
              </a:rPr>
              <a:t>Once the needs are determined the appropriate software should be secured, PMS software is a computer program designed on a particular programming platform.</a:t>
            </a:r>
          </a:p>
          <a:p>
            <a:pPr algn="just" eaLnBrk="1" hangingPunct="1"/>
            <a:r>
              <a:rPr lang="en-US" sz="2800" b="1" dirty="0" smtClean="0">
                <a:latin typeface="Agency FB" pitchFamily="34" charset="0"/>
              </a:rPr>
              <a:t>Hotels that are given a mandated PMS by their chain typically receive a system with many more capabilities than needed.</a:t>
            </a:r>
          </a:p>
          <a:p>
            <a:pPr algn="just" eaLnBrk="1" hangingPunct="1"/>
            <a:r>
              <a:rPr lang="en-US" sz="2800" b="1" dirty="0" smtClean="0">
                <a:latin typeface="Agency FB" pitchFamily="34" charset="0"/>
              </a:rPr>
              <a:t>The software often dictated the hardware needs.</a:t>
            </a:r>
          </a:p>
          <a:p>
            <a:pPr eaLnBrk="1" hangingPunct="1"/>
            <a:endParaRPr lang="en-US" sz="2400" dirty="0" smtClean="0"/>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Selecting the PMS (Cont…)</a:t>
            </a:r>
          </a:p>
        </p:txBody>
      </p:sp>
      <p:sp>
        <p:nvSpPr>
          <p:cNvPr id="9219" name="Rectangle 3"/>
          <p:cNvSpPr>
            <a:spLocks noGrp="1" noChangeArrowheads="1"/>
          </p:cNvSpPr>
          <p:nvPr>
            <p:ph type="body" idx="1"/>
          </p:nvPr>
        </p:nvSpPr>
        <p:spPr/>
        <p:txBody>
          <a:bodyPr/>
          <a:lstStyle/>
          <a:p>
            <a:pPr algn="just" eaLnBrk="1" hangingPunct="1">
              <a:lnSpc>
                <a:spcPct val="90000"/>
              </a:lnSpc>
            </a:pPr>
            <a:r>
              <a:rPr lang="en-US" sz="2800" b="1" dirty="0" smtClean="0">
                <a:latin typeface="Agency FB" pitchFamily="34" charset="0"/>
              </a:rPr>
              <a:t>The end users of the chosen configuration are the hotel employees</a:t>
            </a:r>
          </a:p>
          <a:p>
            <a:pPr algn="just" eaLnBrk="1" hangingPunct="1">
              <a:lnSpc>
                <a:spcPct val="90000"/>
              </a:lnSpc>
            </a:pPr>
            <a:r>
              <a:rPr lang="en-US" sz="2800" b="1" dirty="0" smtClean="0">
                <a:latin typeface="Agency FB" pitchFamily="34" charset="0"/>
              </a:rPr>
              <a:t>The areas where an employee or manager can access the PMS are called PMS workstations and each workstation will include the software, hardware and computer monitor</a:t>
            </a:r>
          </a:p>
          <a:p>
            <a:pPr algn="just" eaLnBrk="1" hangingPunct="1">
              <a:lnSpc>
                <a:spcPct val="90000"/>
              </a:lnSpc>
            </a:pPr>
            <a:r>
              <a:rPr lang="en-US" sz="2800" b="1" dirty="0" smtClean="0">
                <a:latin typeface="Agency FB" pitchFamily="34" charset="0"/>
              </a:rPr>
              <a:t>Depending on the needs of the end user, other applications such as email, word processing, Internet access etc, might be available at a particular workstation</a:t>
            </a:r>
          </a:p>
          <a:p>
            <a:pPr algn="just" eaLnBrk="1" hangingPunct="1">
              <a:lnSpc>
                <a:spcPct val="90000"/>
              </a:lnSpc>
            </a:pPr>
            <a:r>
              <a:rPr lang="en-US" sz="2800" b="1" dirty="0" smtClean="0">
                <a:latin typeface="Agency FB" pitchFamily="34" charset="0"/>
              </a:rPr>
              <a:t>The size and look of the PMS system must be appropriate</a:t>
            </a: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Selecting the PMS (Cont…)</a:t>
            </a:r>
          </a:p>
        </p:txBody>
      </p:sp>
      <p:sp>
        <p:nvSpPr>
          <p:cNvPr id="10243" name="Rectangle 3"/>
          <p:cNvSpPr>
            <a:spLocks noGrp="1" noChangeArrowheads="1"/>
          </p:cNvSpPr>
          <p:nvPr>
            <p:ph type="body" idx="1"/>
          </p:nvPr>
        </p:nvSpPr>
        <p:spPr/>
        <p:txBody>
          <a:bodyPr/>
          <a:lstStyle/>
          <a:p>
            <a:pPr algn="just" eaLnBrk="1" hangingPunct="1">
              <a:lnSpc>
                <a:spcPct val="90000"/>
              </a:lnSpc>
            </a:pPr>
            <a:r>
              <a:rPr lang="en-US" sz="2800" b="1" dirty="0" smtClean="0">
                <a:latin typeface="Agency FB" pitchFamily="34" charset="0"/>
              </a:rPr>
              <a:t>Hotel PMS stations are generally linked to each other in some type of network. </a:t>
            </a:r>
          </a:p>
          <a:p>
            <a:pPr algn="just" eaLnBrk="1" hangingPunct="1">
              <a:lnSpc>
                <a:spcPct val="90000"/>
              </a:lnSpc>
            </a:pPr>
            <a:r>
              <a:rPr lang="en-US" sz="2800" b="1" dirty="0" smtClean="0">
                <a:latin typeface="Agency FB" pitchFamily="34" charset="0"/>
              </a:rPr>
              <a:t>The PMS network (also called a LAN – local area network) allows each station to communicate with the other – this is vital so that every PMS station will know the status of every room and every guest.</a:t>
            </a:r>
          </a:p>
          <a:p>
            <a:pPr algn="just" eaLnBrk="1" hangingPunct="1">
              <a:lnSpc>
                <a:spcPct val="90000"/>
              </a:lnSpc>
            </a:pPr>
            <a:r>
              <a:rPr lang="en-US" sz="2800" b="1" dirty="0" smtClean="0">
                <a:latin typeface="Agency FB" pitchFamily="34" charset="0"/>
              </a:rPr>
              <a:t>PMS’s are more than communication tools, they can also be thought of as extended databases, as they store information and preferences, and capture demographics and other information on each guest.</a:t>
            </a: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Guest Account	</a:t>
            </a:r>
          </a:p>
        </p:txBody>
      </p:sp>
      <p:sp>
        <p:nvSpPr>
          <p:cNvPr id="11267" name="Rectangle 3"/>
          <p:cNvSpPr>
            <a:spLocks noGrp="1" noChangeArrowheads="1"/>
          </p:cNvSpPr>
          <p:nvPr>
            <p:ph type="body" idx="1"/>
          </p:nvPr>
        </p:nvSpPr>
        <p:spPr/>
        <p:txBody>
          <a:bodyPr/>
          <a:lstStyle/>
          <a:p>
            <a:pPr eaLnBrk="1" hangingPunct="1"/>
            <a:r>
              <a:rPr lang="en-US" sz="2400" dirty="0" smtClean="0"/>
              <a:t>Most PMS’s are organized based on a series of menus</a:t>
            </a:r>
          </a:p>
          <a:p>
            <a:pPr eaLnBrk="1" hangingPunct="1"/>
            <a:r>
              <a:rPr lang="en-US" sz="2400" dirty="0" smtClean="0"/>
              <a:t>Within the PMS the </a:t>
            </a:r>
            <a:r>
              <a:rPr lang="en-US" sz="2400" b="1" dirty="0" smtClean="0"/>
              <a:t>guest account </a:t>
            </a:r>
            <a:r>
              <a:rPr lang="en-US" sz="2400" dirty="0" smtClean="0"/>
              <a:t>tracks all the data that pertains to an individual guest.</a:t>
            </a:r>
          </a:p>
          <a:p>
            <a:pPr eaLnBrk="1" hangingPunct="1"/>
            <a:r>
              <a:rPr lang="en-US" sz="2400" dirty="0" smtClean="0"/>
              <a:t>The </a:t>
            </a:r>
            <a:r>
              <a:rPr lang="en-US" sz="2400" b="1" dirty="0" smtClean="0"/>
              <a:t>guest registration menu </a:t>
            </a:r>
            <a:r>
              <a:rPr lang="en-US" sz="2400" dirty="0" smtClean="0"/>
              <a:t>contains all the pertinent information obtained from the initial reservation and during the stay.</a:t>
            </a:r>
          </a:p>
          <a:p>
            <a:pPr eaLnBrk="1" hangingPunct="1"/>
            <a:r>
              <a:rPr lang="en-US" sz="2400" dirty="0" smtClean="0"/>
              <a:t>The </a:t>
            </a:r>
            <a:r>
              <a:rPr lang="en-US" sz="2400" b="1" dirty="0" smtClean="0"/>
              <a:t>guest accounting menu </a:t>
            </a:r>
            <a:r>
              <a:rPr lang="en-US" sz="2400" dirty="0" smtClean="0"/>
              <a:t>will be used to track all the credit/debit transactions related to the guest’s stay.</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Guest Registration Menu</a:t>
            </a:r>
          </a:p>
        </p:txBody>
      </p:sp>
      <p:sp>
        <p:nvSpPr>
          <p:cNvPr id="12291" name="Rectangle 4"/>
          <p:cNvSpPr>
            <a:spLocks noGrp="1" noChangeArrowheads="1"/>
          </p:cNvSpPr>
          <p:nvPr>
            <p:ph type="body" sz="half" idx="1"/>
          </p:nvPr>
        </p:nvSpPr>
        <p:spPr>
          <a:xfrm>
            <a:off x="1219200" y="1752600"/>
            <a:ext cx="7456488" cy="4267200"/>
          </a:xfrm>
        </p:spPr>
        <p:txBody>
          <a:bodyPr/>
          <a:lstStyle/>
          <a:p>
            <a:pPr algn="just" eaLnBrk="1" hangingPunct="1"/>
            <a:r>
              <a:rPr lang="en-US" b="1" dirty="0" smtClean="0">
                <a:latin typeface="Agency FB" pitchFamily="34" charset="0"/>
              </a:rPr>
              <a:t>The date contained in the guest registration menu helps to track all the information pertinent to the guest’s stay</a:t>
            </a:r>
          </a:p>
          <a:p>
            <a:pPr algn="just" eaLnBrk="1" hangingPunct="1"/>
            <a:endParaRPr lang="en-US" b="1" dirty="0" smtClean="0">
              <a:latin typeface="Agency FB" pitchFamily="34" charset="0"/>
            </a:endParaRPr>
          </a:p>
          <a:p>
            <a:pPr algn="just" eaLnBrk="1" hangingPunct="1"/>
            <a:r>
              <a:rPr lang="en-US" b="1" dirty="0" smtClean="0">
                <a:latin typeface="Agency FB" pitchFamily="34" charset="0"/>
              </a:rPr>
              <a:t>Each PMS will contain this information in some format</a:t>
            </a:r>
          </a:p>
          <a:p>
            <a:pPr algn="just" eaLnBrk="1" hangingPunct="1"/>
            <a:endParaRPr lang="en-US" b="1" dirty="0" smtClean="0">
              <a:latin typeface="Agency FB" pitchFamily="34" charset="0"/>
            </a:endParaRPr>
          </a:p>
          <a:p>
            <a:pPr algn="just" eaLnBrk="1" hangingPunct="1"/>
            <a:r>
              <a:rPr lang="en-US" b="1" dirty="0" smtClean="0">
                <a:latin typeface="Agency FB" pitchFamily="34" charset="0"/>
              </a:rPr>
              <a:t>Though the order and the verbiage may differ, the following lists the information contained within the registration menu:</a:t>
            </a: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400" smtClean="0"/>
              <a:t>Guest Registration Menu (Cont…)</a:t>
            </a:r>
          </a:p>
        </p:txBody>
      </p:sp>
      <p:sp>
        <p:nvSpPr>
          <p:cNvPr id="13315" name="Rectangle 3"/>
          <p:cNvSpPr>
            <a:spLocks noGrp="1" noChangeArrowheads="1"/>
          </p:cNvSpPr>
          <p:nvPr>
            <p:ph type="body" idx="1"/>
          </p:nvPr>
        </p:nvSpPr>
        <p:spPr>
          <a:xfrm>
            <a:off x="1371600" y="1752600"/>
            <a:ext cx="7315200" cy="4413250"/>
          </a:xfrm>
        </p:spPr>
        <p:txBody>
          <a:bodyPr/>
          <a:lstStyle/>
          <a:p>
            <a:pPr eaLnBrk="1" hangingPunct="1">
              <a:lnSpc>
                <a:spcPct val="80000"/>
              </a:lnSpc>
              <a:buFont typeface="Wingdings" pitchFamily="2" charset="2"/>
              <a:buNone/>
            </a:pPr>
            <a:r>
              <a:rPr lang="en-US" sz="1800" b="1" u="sng" dirty="0" smtClean="0"/>
              <a:t>REQUIRED FIELD</a:t>
            </a:r>
            <a:r>
              <a:rPr lang="en-US" sz="1800" b="1" dirty="0" smtClean="0"/>
              <a:t>	</a:t>
            </a:r>
            <a:r>
              <a:rPr lang="en-US" sz="1800" b="1" u="sng" dirty="0" smtClean="0"/>
              <a:t>MEANING</a:t>
            </a:r>
            <a:r>
              <a:rPr lang="en-US" sz="1800" b="1" dirty="0" smtClean="0"/>
              <a:t>                                                  </a:t>
            </a:r>
          </a:p>
          <a:p>
            <a:pPr eaLnBrk="1" hangingPunct="1">
              <a:lnSpc>
                <a:spcPct val="80000"/>
              </a:lnSpc>
              <a:buFont typeface="Wingdings" pitchFamily="2" charset="2"/>
              <a:buNone/>
            </a:pPr>
            <a:r>
              <a:rPr lang="en-US" sz="1800" dirty="0" smtClean="0"/>
              <a:t>Guest Name		</a:t>
            </a:r>
            <a:r>
              <a:rPr lang="en-US" sz="1800" dirty="0" err="1" smtClean="0"/>
              <a:t>Name</a:t>
            </a:r>
            <a:r>
              <a:rPr lang="en-US" sz="1800" dirty="0" smtClean="0"/>
              <a:t> of individual’s account</a:t>
            </a:r>
          </a:p>
          <a:p>
            <a:pPr eaLnBrk="1" hangingPunct="1">
              <a:lnSpc>
                <a:spcPct val="80000"/>
              </a:lnSpc>
              <a:buFont typeface="Wingdings" pitchFamily="2" charset="2"/>
              <a:buNone/>
            </a:pPr>
            <a:r>
              <a:rPr lang="en-US" sz="1800" dirty="0" smtClean="0"/>
              <a:t>Arrival Date		</a:t>
            </a:r>
            <a:r>
              <a:rPr lang="en-US" sz="1800" dirty="0" err="1" smtClean="0"/>
              <a:t>Date</a:t>
            </a:r>
            <a:r>
              <a:rPr lang="en-US" sz="1800" dirty="0" smtClean="0"/>
              <a:t> of check-in</a:t>
            </a:r>
          </a:p>
          <a:p>
            <a:pPr eaLnBrk="1" hangingPunct="1">
              <a:lnSpc>
                <a:spcPct val="80000"/>
              </a:lnSpc>
              <a:buFont typeface="Wingdings" pitchFamily="2" charset="2"/>
              <a:buNone/>
            </a:pPr>
            <a:r>
              <a:rPr lang="en-US" sz="1800" dirty="0" smtClean="0"/>
              <a:t>Departure Date		</a:t>
            </a:r>
            <a:r>
              <a:rPr lang="en-US" sz="1800" dirty="0" err="1" smtClean="0"/>
              <a:t>Date</a:t>
            </a:r>
            <a:r>
              <a:rPr lang="en-US" sz="1800" dirty="0" smtClean="0"/>
              <a:t> of checkout</a:t>
            </a:r>
          </a:p>
          <a:p>
            <a:pPr eaLnBrk="1" hangingPunct="1">
              <a:lnSpc>
                <a:spcPct val="80000"/>
              </a:lnSpc>
              <a:buFont typeface="Wingdings" pitchFamily="2" charset="2"/>
              <a:buNone/>
            </a:pPr>
            <a:r>
              <a:rPr lang="en-US" sz="1800" dirty="0" smtClean="0"/>
              <a:t>Address			</a:t>
            </a:r>
            <a:r>
              <a:rPr lang="en-US" sz="1800" dirty="0" err="1" smtClean="0"/>
              <a:t>Address</a:t>
            </a:r>
            <a:r>
              <a:rPr lang="en-US" sz="1800" dirty="0" smtClean="0"/>
              <a:t> of guest</a:t>
            </a:r>
          </a:p>
          <a:p>
            <a:pPr eaLnBrk="1" hangingPunct="1">
              <a:lnSpc>
                <a:spcPct val="80000"/>
              </a:lnSpc>
              <a:buFont typeface="Wingdings" pitchFamily="2" charset="2"/>
              <a:buNone/>
            </a:pPr>
            <a:r>
              <a:rPr lang="en-US" sz="1800" dirty="0" smtClean="0"/>
              <a:t>Phone			</a:t>
            </a:r>
            <a:r>
              <a:rPr lang="en-US" sz="1800" dirty="0" err="1" smtClean="0"/>
              <a:t>Phone</a:t>
            </a:r>
            <a:r>
              <a:rPr lang="en-US" sz="1800" dirty="0" smtClean="0"/>
              <a:t> of guest</a:t>
            </a:r>
          </a:p>
          <a:p>
            <a:pPr eaLnBrk="1" hangingPunct="1">
              <a:lnSpc>
                <a:spcPct val="80000"/>
              </a:lnSpc>
              <a:buFont typeface="Wingdings" pitchFamily="2" charset="2"/>
              <a:buNone/>
            </a:pPr>
            <a:r>
              <a:rPr lang="en-US" sz="1800" dirty="0" smtClean="0"/>
              <a:t>Reservation Status	                Type of reservation/Status of 					stay (after check-in)</a:t>
            </a:r>
          </a:p>
          <a:p>
            <a:pPr eaLnBrk="1" hangingPunct="1">
              <a:lnSpc>
                <a:spcPct val="80000"/>
              </a:lnSpc>
              <a:buFont typeface="Wingdings" pitchFamily="2" charset="2"/>
              <a:buNone/>
            </a:pPr>
            <a:r>
              <a:rPr lang="en-US" sz="1800" dirty="0" smtClean="0"/>
              <a:t>Room Number		Actual Room Assigned</a:t>
            </a:r>
          </a:p>
          <a:p>
            <a:pPr eaLnBrk="1" hangingPunct="1">
              <a:lnSpc>
                <a:spcPct val="80000"/>
              </a:lnSpc>
              <a:buFont typeface="Wingdings" pitchFamily="2" charset="2"/>
              <a:buNone/>
            </a:pPr>
            <a:r>
              <a:rPr lang="en-US" sz="1800" dirty="0" smtClean="0"/>
              <a:t>Room			Type, configuration &amp; designation</a:t>
            </a:r>
          </a:p>
          <a:p>
            <a:pPr eaLnBrk="1" hangingPunct="1">
              <a:lnSpc>
                <a:spcPct val="80000"/>
              </a:lnSpc>
              <a:buFont typeface="Wingdings" pitchFamily="2" charset="2"/>
              <a:buNone/>
            </a:pPr>
            <a:r>
              <a:rPr lang="en-US" sz="1800" dirty="0" smtClean="0"/>
              <a:t>Room Rate		Actual rate paid	</a:t>
            </a:r>
          </a:p>
          <a:p>
            <a:pPr eaLnBrk="1" hangingPunct="1">
              <a:lnSpc>
                <a:spcPct val="80000"/>
              </a:lnSpc>
              <a:buFont typeface="Wingdings" pitchFamily="2" charset="2"/>
              <a:buNone/>
            </a:pPr>
            <a:r>
              <a:rPr lang="en-US" sz="1800" dirty="0" smtClean="0"/>
              <a:t>Room Status		Lists the current room status	</a:t>
            </a:r>
          </a:p>
          <a:p>
            <a:pPr eaLnBrk="1" hangingPunct="1">
              <a:lnSpc>
                <a:spcPct val="80000"/>
              </a:lnSpc>
              <a:buFont typeface="Wingdings" pitchFamily="2" charset="2"/>
              <a:buNone/>
            </a:pPr>
            <a:r>
              <a:rPr lang="en-US" sz="1800" dirty="0" smtClean="0"/>
              <a:t>Method of Payment	         Cash, Credit Card, Direct Billing or </a:t>
            </a:r>
            <a:r>
              <a:rPr lang="en-US" sz="1800" dirty="0" err="1" smtClean="0"/>
              <a:t>Cheque</a:t>
            </a:r>
            <a:endParaRPr lang="en-US" sz="1800" dirty="0" smtClean="0"/>
          </a:p>
          <a:p>
            <a:pPr eaLnBrk="1" hangingPunct="1">
              <a:lnSpc>
                <a:spcPct val="80000"/>
              </a:lnSpc>
              <a:buFont typeface="Wingdings" pitchFamily="2" charset="2"/>
              <a:buNone/>
            </a:pPr>
            <a:r>
              <a:rPr lang="en-US" sz="1800" dirty="0" smtClean="0"/>
              <a:t>Billing Method		EPO, SRT, SAC			</a:t>
            </a:r>
          </a:p>
          <a:p>
            <a:pPr eaLnBrk="1" hangingPunct="1">
              <a:lnSpc>
                <a:spcPct val="80000"/>
              </a:lnSpc>
              <a:buFont typeface="Wingdings" pitchFamily="2" charset="2"/>
              <a:buNone/>
            </a:pPr>
            <a:r>
              <a:rPr lang="en-US" sz="1800" dirty="0" smtClean="0"/>
              <a:t>Guest Loyalty #	Frequent stay program number</a:t>
            </a:r>
            <a:r>
              <a:rPr lang="en-US" sz="1400" dirty="0" smtClean="0"/>
              <a:t>	</a:t>
            </a:r>
          </a:p>
          <a:p>
            <a:pPr eaLnBrk="1" hangingPunct="1">
              <a:lnSpc>
                <a:spcPct val="80000"/>
              </a:lnSpc>
              <a:buFont typeface="Wingdings" pitchFamily="2" charset="2"/>
              <a:buNone/>
            </a:pPr>
            <a:r>
              <a:rPr lang="en-US" sz="1400" dirty="0" smtClean="0"/>
              <a:t>			</a:t>
            </a: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400" smtClean="0"/>
              <a:t>Guest Registration Menu (Cont…)</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en-US" sz="1800" b="1" u="sng" dirty="0" smtClean="0"/>
              <a:t>REQUIRED FIELD</a:t>
            </a:r>
            <a:r>
              <a:rPr lang="en-US" sz="1800" b="1" dirty="0" smtClean="0"/>
              <a:t>	</a:t>
            </a:r>
            <a:r>
              <a:rPr lang="en-US" sz="1800" b="1" u="sng" dirty="0" smtClean="0"/>
              <a:t>MEANING</a:t>
            </a:r>
            <a:r>
              <a:rPr lang="en-US" sz="1800" b="1" dirty="0" smtClean="0"/>
              <a:t>                                                  </a:t>
            </a:r>
          </a:p>
          <a:p>
            <a:pPr eaLnBrk="1" hangingPunct="1">
              <a:buFont typeface="Wingdings" pitchFamily="2" charset="2"/>
              <a:buNone/>
            </a:pPr>
            <a:r>
              <a:rPr lang="en-US" sz="1800" dirty="0" smtClean="0"/>
              <a:t>Frequent Flier #	Airline incentive partnership</a:t>
            </a:r>
          </a:p>
          <a:p>
            <a:pPr eaLnBrk="1" hangingPunct="1">
              <a:buFont typeface="Wingdings" pitchFamily="2" charset="2"/>
              <a:buNone/>
            </a:pPr>
            <a:r>
              <a:rPr lang="en-US" sz="1800" dirty="0" smtClean="0"/>
              <a:t>Special Requests	Early/Late check-in/checkout, upgrade </a:t>
            </a:r>
          </a:p>
          <a:p>
            <a:pPr eaLnBrk="1" hangingPunct="1">
              <a:buFont typeface="Wingdings" pitchFamily="2" charset="2"/>
              <a:buNone/>
            </a:pPr>
            <a:r>
              <a:rPr lang="en-US" sz="1800" dirty="0" smtClean="0"/>
              <a:t>				requests</a:t>
            </a:r>
          </a:p>
          <a:p>
            <a:pPr eaLnBrk="1" hangingPunct="1">
              <a:buFont typeface="Wingdings" pitchFamily="2" charset="2"/>
              <a:buNone/>
            </a:pPr>
            <a:r>
              <a:rPr lang="en-US" sz="1800" dirty="0" smtClean="0"/>
              <a:t>Comments		Free form field that allows front desk staff 			communicate to each other regarding a 	specific guest	</a:t>
            </a:r>
          </a:p>
          <a:p>
            <a:pPr eaLnBrk="1" hangingPunct="1">
              <a:buFont typeface="Wingdings" pitchFamily="2" charset="2"/>
              <a:buNone/>
            </a:pPr>
            <a:r>
              <a:rPr lang="en-US" sz="1800" dirty="0" smtClean="0"/>
              <a:t>Market Code		Used to track the accuracy of the guest 			                                                   room rate</a:t>
            </a:r>
          </a:p>
          <a:p>
            <a:pPr eaLnBrk="1" hangingPunct="1"/>
            <a:endParaRPr lang="en-US" sz="1800"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90601" y="381000"/>
            <a:ext cx="7772400" cy="6172199"/>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31133"/>
          <a:stretch>
            <a:fillRect/>
          </a:stretch>
        </p:blipFill>
        <p:spPr bwMode="auto">
          <a:xfrm>
            <a:off x="1066800" y="1219200"/>
            <a:ext cx="7467600" cy="5334000"/>
          </a:xfrm>
          <a:prstGeom prst="rect">
            <a:avLst/>
          </a:prstGeom>
          <a:noFill/>
          <a:ln w="9525">
            <a:noFill/>
            <a:miter lim="800000"/>
            <a:headEnd/>
            <a:tailEnd/>
          </a:ln>
        </p:spPr>
      </p:pic>
      <p:sp>
        <p:nvSpPr>
          <p:cNvPr id="7171" name="Text Box 4"/>
          <p:cNvSpPr txBox="1">
            <a:spLocks noChangeArrowheads="1"/>
          </p:cNvSpPr>
          <p:nvPr/>
        </p:nvSpPr>
        <p:spPr bwMode="auto">
          <a:xfrm>
            <a:off x="2773363" y="457200"/>
            <a:ext cx="3246437" cy="457200"/>
          </a:xfrm>
          <a:prstGeom prst="rect">
            <a:avLst/>
          </a:prstGeom>
          <a:noFill/>
          <a:ln w="9525">
            <a:noFill/>
            <a:miter lim="800000"/>
            <a:headEnd/>
            <a:tailEnd/>
          </a:ln>
        </p:spPr>
        <p:txBody>
          <a:bodyPr wrap="none">
            <a:spAutoFit/>
          </a:bodyPr>
          <a:lstStyle/>
          <a:p>
            <a:r>
              <a:rPr lang="en-US"/>
              <a:t>Guest Registration Menu</a:t>
            </a:r>
          </a:p>
        </p:txBody>
      </p:sp>
      <p:sp>
        <p:nvSpPr>
          <p:cNvPr id="7172" name="Text Box 5"/>
          <p:cNvSpPr txBox="1">
            <a:spLocks noChangeArrowheads="1"/>
          </p:cNvSpPr>
          <p:nvPr/>
        </p:nvSpPr>
        <p:spPr bwMode="auto">
          <a:xfrm>
            <a:off x="7908925" y="6400800"/>
            <a:ext cx="968375" cy="304800"/>
          </a:xfrm>
          <a:prstGeom prst="rect">
            <a:avLst/>
          </a:prstGeom>
          <a:noFill/>
          <a:ln w="9525">
            <a:noFill/>
            <a:miter lim="800000"/>
            <a:headEnd/>
            <a:tailEnd/>
          </a:ln>
        </p:spPr>
        <p:txBody>
          <a:bodyPr wrap="none">
            <a:spAutoFit/>
          </a:bodyPr>
          <a:lstStyle/>
          <a:p>
            <a:r>
              <a:rPr lang="en-US" sz="1400" b="1"/>
              <a:t>Figure 8-4</a:t>
            </a: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Check-in Illustration</a:t>
            </a:r>
          </a:p>
        </p:txBody>
      </p:sp>
      <p:sp>
        <p:nvSpPr>
          <p:cNvPr id="12291" name="Rectangle 3"/>
          <p:cNvSpPr>
            <a:spLocks noGrp="1" noChangeArrowheads="1"/>
          </p:cNvSpPr>
          <p:nvPr>
            <p:ph type="body" idx="1"/>
          </p:nvPr>
        </p:nvSpPr>
        <p:spPr>
          <a:xfrm>
            <a:off x="1143000" y="1885950"/>
            <a:ext cx="7493000" cy="4514850"/>
          </a:xfrm>
        </p:spPr>
        <p:txBody>
          <a:bodyPr/>
          <a:lstStyle/>
          <a:p>
            <a:r>
              <a:rPr lang="en-US" sz="3000" dirty="0" smtClean="0"/>
              <a:t>The actual check-in of a guest is a very good way to illustrate the guest registration menu within PMS. </a:t>
            </a:r>
          </a:p>
          <a:p>
            <a:r>
              <a:rPr lang="en-US" sz="3000" dirty="0" smtClean="0"/>
              <a:t>The following slides illustrate the registration of a walk-in guest, that is, a guest without a reservation.</a:t>
            </a:r>
          </a:p>
          <a:p>
            <a:r>
              <a:rPr lang="en-US" sz="3000" dirty="0" smtClean="0"/>
              <a:t>What factors might a front office manager take into consideration when setting that day’s walk-in rate?</a:t>
            </a:r>
          </a:p>
        </p:txBody>
      </p:sp>
      <p:sp>
        <p:nvSpPr>
          <p:cNvPr id="9220" name="Text Box 4"/>
          <p:cNvSpPr txBox="1">
            <a:spLocks noChangeArrowheads="1"/>
          </p:cNvSpPr>
          <p:nvPr/>
        </p:nvSpPr>
        <p:spPr bwMode="auto">
          <a:xfrm>
            <a:off x="7908925" y="6400800"/>
            <a:ext cx="968375" cy="304800"/>
          </a:xfrm>
          <a:prstGeom prst="rect">
            <a:avLst/>
          </a:prstGeom>
          <a:noFill/>
          <a:ln w="9525">
            <a:noFill/>
            <a:miter lim="800000"/>
            <a:headEnd/>
            <a:tailEnd/>
          </a:ln>
        </p:spPr>
        <p:txBody>
          <a:bodyPr wrap="none">
            <a:spAutoFit/>
          </a:bodyPr>
          <a:lstStyle/>
          <a:p>
            <a:r>
              <a:rPr lang="en-US" sz="1400" b="1"/>
              <a:t>Figure 8-6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27217" b="12843"/>
          <a:stretch>
            <a:fillRect/>
          </a:stretch>
        </p:blipFill>
        <p:spPr bwMode="auto">
          <a:xfrm>
            <a:off x="914400" y="1981200"/>
            <a:ext cx="7848600" cy="3733800"/>
          </a:xfrm>
          <a:prstGeom prst="rect">
            <a:avLst/>
          </a:prstGeom>
          <a:noFill/>
          <a:ln w="9525">
            <a:noFill/>
            <a:miter lim="800000"/>
            <a:headEnd/>
            <a:tailEnd/>
          </a:ln>
        </p:spPr>
      </p:pic>
      <p:sp>
        <p:nvSpPr>
          <p:cNvPr id="10243" name="Line 3"/>
          <p:cNvSpPr>
            <a:spLocks noChangeShapeType="1"/>
          </p:cNvSpPr>
          <p:nvPr/>
        </p:nvSpPr>
        <p:spPr bwMode="auto">
          <a:xfrm flipV="1">
            <a:off x="2590800" y="990600"/>
            <a:ext cx="1981200" cy="1371600"/>
          </a:xfrm>
          <a:prstGeom prst="line">
            <a:avLst/>
          </a:prstGeom>
          <a:noFill/>
          <a:ln w="38100">
            <a:solidFill>
              <a:schemeClr val="folHlink"/>
            </a:solidFill>
            <a:round/>
            <a:headEnd type="triangle" w="med" len="med"/>
            <a:tailEnd/>
          </a:ln>
        </p:spPr>
        <p:txBody>
          <a:bodyPr wrap="none" anchor="ctr"/>
          <a:lstStyle/>
          <a:p>
            <a:endParaRPr lang="en-US"/>
          </a:p>
        </p:txBody>
      </p:sp>
      <p:sp>
        <p:nvSpPr>
          <p:cNvPr id="10244" name="Line 4"/>
          <p:cNvSpPr>
            <a:spLocks noChangeShapeType="1"/>
          </p:cNvSpPr>
          <p:nvPr/>
        </p:nvSpPr>
        <p:spPr bwMode="auto">
          <a:xfrm flipV="1">
            <a:off x="2819400" y="990600"/>
            <a:ext cx="1752600" cy="1828800"/>
          </a:xfrm>
          <a:prstGeom prst="line">
            <a:avLst/>
          </a:prstGeom>
          <a:noFill/>
          <a:ln w="38100">
            <a:solidFill>
              <a:schemeClr val="folHlink"/>
            </a:solidFill>
            <a:round/>
            <a:headEnd type="triangle" w="med" len="med"/>
            <a:tailEnd/>
          </a:ln>
        </p:spPr>
        <p:txBody>
          <a:bodyPr wrap="none" anchor="ctr"/>
          <a:lstStyle/>
          <a:p>
            <a:endParaRPr lang="en-US"/>
          </a:p>
        </p:txBody>
      </p:sp>
      <p:sp>
        <p:nvSpPr>
          <p:cNvPr id="10245" name="Text Box 6"/>
          <p:cNvSpPr txBox="1">
            <a:spLocks noChangeArrowheads="1"/>
          </p:cNvSpPr>
          <p:nvPr/>
        </p:nvSpPr>
        <p:spPr bwMode="auto">
          <a:xfrm>
            <a:off x="1066800" y="168275"/>
            <a:ext cx="8077200" cy="830997"/>
          </a:xfrm>
          <a:prstGeom prst="rect">
            <a:avLst/>
          </a:prstGeom>
          <a:noFill/>
          <a:ln w="9525">
            <a:noFill/>
            <a:miter lim="800000"/>
            <a:headEnd/>
            <a:tailEnd/>
          </a:ln>
        </p:spPr>
        <p:txBody>
          <a:bodyPr wrap="square">
            <a:spAutoFit/>
          </a:bodyPr>
          <a:lstStyle/>
          <a:p>
            <a:pPr>
              <a:spcBef>
                <a:spcPct val="50000"/>
              </a:spcBef>
            </a:pPr>
            <a:r>
              <a:rPr lang="en-US" b="1" dirty="0">
                <a:solidFill>
                  <a:srgbClr val="000000"/>
                </a:solidFill>
                <a:latin typeface="Agency FB" pitchFamily="34" charset="0"/>
              </a:rPr>
              <a:t>Step 1 is to identify the arrival and departure information, and if need be, verify with management the availability of sleeping rooms.</a:t>
            </a:r>
          </a:p>
        </p:txBody>
      </p:sp>
      <p:sp>
        <p:nvSpPr>
          <p:cNvPr id="10246" name="Text Box 7"/>
          <p:cNvSpPr txBox="1">
            <a:spLocks noChangeArrowheads="1"/>
          </p:cNvSpPr>
          <p:nvPr/>
        </p:nvSpPr>
        <p:spPr bwMode="auto">
          <a:xfrm>
            <a:off x="7908925" y="6400800"/>
            <a:ext cx="968375" cy="304800"/>
          </a:xfrm>
          <a:prstGeom prst="rect">
            <a:avLst/>
          </a:prstGeom>
          <a:noFill/>
          <a:ln w="9525">
            <a:noFill/>
            <a:miter lim="800000"/>
            <a:headEnd/>
            <a:tailEnd/>
          </a:ln>
        </p:spPr>
        <p:txBody>
          <a:bodyPr wrap="none">
            <a:spAutoFit/>
          </a:bodyPr>
          <a:lstStyle/>
          <a:p>
            <a:r>
              <a:rPr lang="en-US" sz="1400" b="1"/>
              <a:t>Figure 8-7</a:t>
            </a:r>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t="26666" b="13203"/>
          <a:stretch>
            <a:fillRect/>
          </a:stretch>
        </p:blipFill>
        <p:spPr bwMode="auto">
          <a:xfrm>
            <a:off x="1066800" y="1817688"/>
            <a:ext cx="7543800" cy="3744912"/>
          </a:xfrm>
          <a:prstGeom prst="rect">
            <a:avLst/>
          </a:prstGeom>
          <a:noFill/>
          <a:ln w="9525">
            <a:noFill/>
            <a:miter lim="800000"/>
            <a:headEnd/>
            <a:tailEnd/>
          </a:ln>
        </p:spPr>
      </p:pic>
      <p:sp>
        <p:nvSpPr>
          <p:cNvPr id="11267" name="Line 3"/>
          <p:cNvSpPr>
            <a:spLocks noChangeShapeType="1"/>
          </p:cNvSpPr>
          <p:nvPr/>
        </p:nvSpPr>
        <p:spPr bwMode="auto">
          <a:xfrm flipV="1">
            <a:off x="2438400" y="1219200"/>
            <a:ext cx="2438400" cy="1828800"/>
          </a:xfrm>
          <a:prstGeom prst="line">
            <a:avLst/>
          </a:prstGeom>
          <a:noFill/>
          <a:ln w="38100">
            <a:solidFill>
              <a:schemeClr val="folHlink"/>
            </a:solidFill>
            <a:round/>
            <a:headEnd type="triangle" w="med" len="med"/>
            <a:tailEnd/>
          </a:ln>
        </p:spPr>
        <p:txBody>
          <a:bodyPr wrap="none" anchor="ctr"/>
          <a:lstStyle/>
          <a:p>
            <a:endParaRPr lang="en-US"/>
          </a:p>
        </p:txBody>
      </p:sp>
      <p:sp>
        <p:nvSpPr>
          <p:cNvPr id="11268" name="Text Box 5"/>
          <p:cNvSpPr txBox="1">
            <a:spLocks noChangeArrowheads="1"/>
          </p:cNvSpPr>
          <p:nvPr/>
        </p:nvSpPr>
        <p:spPr bwMode="auto">
          <a:xfrm>
            <a:off x="1143000" y="92075"/>
            <a:ext cx="7696200" cy="830997"/>
          </a:xfrm>
          <a:prstGeom prst="rect">
            <a:avLst/>
          </a:prstGeom>
          <a:noFill/>
          <a:ln w="9525">
            <a:noFill/>
            <a:miter lim="800000"/>
            <a:headEnd/>
            <a:tailEnd/>
          </a:ln>
        </p:spPr>
        <p:txBody>
          <a:bodyPr wrap="square">
            <a:spAutoFit/>
          </a:bodyPr>
          <a:lstStyle/>
          <a:p>
            <a:pPr>
              <a:spcBef>
                <a:spcPct val="50000"/>
              </a:spcBef>
            </a:pPr>
            <a:r>
              <a:rPr lang="en-US" b="1" dirty="0">
                <a:solidFill>
                  <a:srgbClr val="000000"/>
                </a:solidFill>
                <a:latin typeface="Agency FB" pitchFamily="34" charset="0"/>
              </a:rPr>
              <a:t>Step 2 is to identify the room type the guest prefers.  Agents should do their best to match the guest’s room preferences with what is available.</a:t>
            </a:r>
          </a:p>
        </p:txBody>
      </p:sp>
      <p:sp>
        <p:nvSpPr>
          <p:cNvPr id="11269" name="Text Box 6"/>
          <p:cNvSpPr txBox="1">
            <a:spLocks noChangeArrowheads="1"/>
          </p:cNvSpPr>
          <p:nvPr/>
        </p:nvSpPr>
        <p:spPr bwMode="auto">
          <a:xfrm>
            <a:off x="7908925" y="6400800"/>
            <a:ext cx="968375" cy="304800"/>
          </a:xfrm>
          <a:prstGeom prst="rect">
            <a:avLst/>
          </a:prstGeom>
          <a:noFill/>
          <a:ln w="9525">
            <a:noFill/>
            <a:miter lim="800000"/>
            <a:headEnd/>
            <a:tailEnd/>
          </a:ln>
        </p:spPr>
        <p:txBody>
          <a:bodyPr wrap="none">
            <a:spAutoFit/>
          </a:bodyPr>
          <a:lstStyle/>
          <a:p>
            <a:r>
              <a:rPr lang="en-US" sz="1400" b="1"/>
              <a:t>Figure 8-8</a:t>
            </a:r>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t="26605" b="13455"/>
          <a:stretch>
            <a:fillRect/>
          </a:stretch>
        </p:blipFill>
        <p:spPr bwMode="auto">
          <a:xfrm>
            <a:off x="1371600" y="2057400"/>
            <a:ext cx="7239000" cy="3733800"/>
          </a:xfrm>
          <a:prstGeom prst="rect">
            <a:avLst/>
          </a:prstGeom>
          <a:noFill/>
          <a:ln w="9525">
            <a:noFill/>
            <a:miter lim="800000"/>
            <a:headEnd/>
            <a:tailEnd/>
          </a:ln>
        </p:spPr>
      </p:pic>
      <p:sp>
        <p:nvSpPr>
          <p:cNvPr id="12291" name="Line 3"/>
          <p:cNvSpPr>
            <a:spLocks noChangeShapeType="1"/>
          </p:cNvSpPr>
          <p:nvPr/>
        </p:nvSpPr>
        <p:spPr bwMode="auto">
          <a:xfrm>
            <a:off x="2362200" y="1295400"/>
            <a:ext cx="2209800" cy="1295400"/>
          </a:xfrm>
          <a:prstGeom prst="line">
            <a:avLst/>
          </a:prstGeom>
          <a:noFill/>
          <a:ln w="38100">
            <a:solidFill>
              <a:schemeClr val="folHlink"/>
            </a:solidFill>
            <a:round/>
            <a:headEnd/>
            <a:tailEnd type="triangle" w="med" len="med"/>
          </a:ln>
        </p:spPr>
        <p:txBody>
          <a:bodyPr wrap="none" anchor="ctr"/>
          <a:lstStyle/>
          <a:p>
            <a:endParaRPr lang="en-US"/>
          </a:p>
        </p:txBody>
      </p:sp>
      <p:sp>
        <p:nvSpPr>
          <p:cNvPr id="12292" name="Text Box 5"/>
          <p:cNvSpPr txBox="1">
            <a:spLocks noChangeArrowheads="1"/>
          </p:cNvSpPr>
          <p:nvPr/>
        </p:nvSpPr>
        <p:spPr bwMode="auto">
          <a:xfrm>
            <a:off x="1219200" y="381000"/>
            <a:ext cx="7467600" cy="830997"/>
          </a:xfrm>
          <a:prstGeom prst="rect">
            <a:avLst/>
          </a:prstGeom>
          <a:noFill/>
          <a:ln w="9525">
            <a:noFill/>
            <a:miter lim="800000"/>
            <a:headEnd/>
            <a:tailEnd/>
          </a:ln>
        </p:spPr>
        <p:txBody>
          <a:bodyPr wrap="square">
            <a:spAutoFit/>
          </a:bodyPr>
          <a:lstStyle/>
          <a:p>
            <a:pPr>
              <a:spcBef>
                <a:spcPct val="50000"/>
              </a:spcBef>
            </a:pPr>
            <a:r>
              <a:rPr lang="en-US" b="1" dirty="0">
                <a:solidFill>
                  <a:srgbClr val="000000"/>
                </a:solidFill>
                <a:latin typeface="Agency FB" pitchFamily="34" charset="0"/>
              </a:rPr>
              <a:t>Step 3 is to use the PMS system to determine what available rooms in the hotel inventory match the guest’s room preferences.</a:t>
            </a:r>
          </a:p>
        </p:txBody>
      </p:sp>
      <p:sp>
        <p:nvSpPr>
          <p:cNvPr id="12293" name="Text Box 7"/>
          <p:cNvSpPr txBox="1">
            <a:spLocks noChangeArrowheads="1"/>
          </p:cNvSpPr>
          <p:nvPr/>
        </p:nvSpPr>
        <p:spPr bwMode="auto">
          <a:xfrm>
            <a:off x="7908925" y="6400800"/>
            <a:ext cx="968375" cy="304800"/>
          </a:xfrm>
          <a:prstGeom prst="rect">
            <a:avLst/>
          </a:prstGeom>
          <a:noFill/>
          <a:ln w="9525">
            <a:noFill/>
            <a:miter lim="800000"/>
            <a:headEnd/>
            <a:tailEnd/>
          </a:ln>
        </p:spPr>
        <p:txBody>
          <a:bodyPr wrap="none">
            <a:spAutoFit/>
          </a:bodyPr>
          <a:lstStyle/>
          <a:p>
            <a:r>
              <a:rPr lang="en-US" sz="1400" b="1"/>
              <a:t>Figure 8-9</a:t>
            </a:r>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t="27139" b="13864"/>
          <a:stretch>
            <a:fillRect/>
          </a:stretch>
        </p:blipFill>
        <p:spPr bwMode="auto">
          <a:xfrm>
            <a:off x="1066800" y="1981200"/>
            <a:ext cx="7772400" cy="3810000"/>
          </a:xfrm>
          <a:prstGeom prst="rect">
            <a:avLst/>
          </a:prstGeom>
          <a:noFill/>
          <a:ln w="9525">
            <a:noFill/>
            <a:miter lim="800000"/>
            <a:headEnd/>
            <a:tailEnd/>
          </a:ln>
        </p:spPr>
      </p:pic>
      <p:sp>
        <p:nvSpPr>
          <p:cNvPr id="13315" name="Line 3"/>
          <p:cNvSpPr>
            <a:spLocks noChangeShapeType="1"/>
          </p:cNvSpPr>
          <p:nvPr/>
        </p:nvSpPr>
        <p:spPr bwMode="auto">
          <a:xfrm>
            <a:off x="2590800" y="1295400"/>
            <a:ext cx="1981200" cy="1524000"/>
          </a:xfrm>
          <a:prstGeom prst="line">
            <a:avLst/>
          </a:prstGeom>
          <a:noFill/>
          <a:ln w="38100">
            <a:solidFill>
              <a:schemeClr val="folHlink"/>
            </a:solidFill>
            <a:round/>
            <a:headEnd/>
            <a:tailEnd type="triangle" w="med" len="med"/>
          </a:ln>
        </p:spPr>
        <p:txBody>
          <a:bodyPr wrap="none" anchor="ctr"/>
          <a:lstStyle/>
          <a:p>
            <a:endParaRPr lang="en-US"/>
          </a:p>
        </p:txBody>
      </p:sp>
      <p:sp>
        <p:nvSpPr>
          <p:cNvPr id="13316" name="Text Box 5"/>
          <p:cNvSpPr txBox="1">
            <a:spLocks noChangeArrowheads="1"/>
          </p:cNvSpPr>
          <p:nvPr/>
        </p:nvSpPr>
        <p:spPr bwMode="auto">
          <a:xfrm>
            <a:off x="990600" y="457200"/>
            <a:ext cx="7848600" cy="830997"/>
          </a:xfrm>
          <a:prstGeom prst="rect">
            <a:avLst/>
          </a:prstGeom>
          <a:noFill/>
          <a:ln w="9525">
            <a:noFill/>
            <a:miter lim="800000"/>
            <a:headEnd/>
            <a:tailEnd/>
          </a:ln>
        </p:spPr>
        <p:txBody>
          <a:bodyPr wrap="square">
            <a:spAutoFit/>
          </a:bodyPr>
          <a:lstStyle/>
          <a:p>
            <a:pPr>
              <a:spcBef>
                <a:spcPct val="50000"/>
              </a:spcBef>
            </a:pPr>
            <a:r>
              <a:rPr lang="en-US">
                <a:solidFill>
                  <a:srgbClr val="000000"/>
                </a:solidFill>
              </a:rPr>
              <a:t>Step 4 is to assign a specific room number based on what PMS indicated was available.</a:t>
            </a:r>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t="26843" b="14159"/>
          <a:stretch>
            <a:fillRect/>
          </a:stretch>
        </p:blipFill>
        <p:spPr bwMode="auto">
          <a:xfrm>
            <a:off x="1295400" y="1905000"/>
            <a:ext cx="7315200" cy="3810000"/>
          </a:xfrm>
          <a:prstGeom prst="rect">
            <a:avLst/>
          </a:prstGeom>
          <a:noFill/>
          <a:ln w="9525">
            <a:noFill/>
            <a:miter lim="800000"/>
            <a:headEnd/>
            <a:tailEnd/>
          </a:ln>
        </p:spPr>
      </p:pic>
      <p:sp>
        <p:nvSpPr>
          <p:cNvPr id="14339" name="Line 3"/>
          <p:cNvSpPr>
            <a:spLocks noChangeShapeType="1"/>
          </p:cNvSpPr>
          <p:nvPr/>
        </p:nvSpPr>
        <p:spPr bwMode="auto">
          <a:xfrm flipH="1">
            <a:off x="2286000" y="1143000"/>
            <a:ext cx="1981200" cy="1676400"/>
          </a:xfrm>
          <a:prstGeom prst="line">
            <a:avLst/>
          </a:prstGeom>
          <a:noFill/>
          <a:ln w="38100">
            <a:solidFill>
              <a:schemeClr val="folHlink"/>
            </a:solidFill>
            <a:round/>
            <a:headEnd/>
            <a:tailEnd type="triangle" w="med" len="med"/>
          </a:ln>
        </p:spPr>
        <p:txBody>
          <a:bodyPr wrap="none" anchor="ctr"/>
          <a:lstStyle/>
          <a:p>
            <a:endParaRPr lang="en-US"/>
          </a:p>
        </p:txBody>
      </p:sp>
      <p:sp>
        <p:nvSpPr>
          <p:cNvPr id="14340" name="Line 4"/>
          <p:cNvSpPr>
            <a:spLocks noChangeShapeType="1"/>
          </p:cNvSpPr>
          <p:nvPr/>
        </p:nvSpPr>
        <p:spPr bwMode="auto">
          <a:xfrm rot="-7294362">
            <a:off x="3770313" y="1616075"/>
            <a:ext cx="1295400" cy="228600"/>
          </a:xfrm>
          <a:prstGeom prst="line">
            <a:avLst/>
          </a:prstGeom>
          <a:noFill/>
          <a:ln w="38100">
            <a:solidFill>
              <a:schemeClr val="folHlink"/>
            </a:solidFill>
            <a:round/>
            <a:headEnd type="triangle" w="med" len="med"/>
            <a:tailEnd/>
          </a:ln>
        </p:spPr>
        <p:txBody>
          <a:bodyPr wrap="none" anchor="ctr"/>
          <a:lstStyle/>
          <a:p>
            <a:endParaRPr lang="en-US"/>
          </a:p>
        </p:txBody>
      </p:sp>
      <p:sp>
        <p:nvSpPr>
          <p:cNvPr id="14341" name="Text Box 6"/>
          <p:cNvSpPr txBox="1">
            <a:spLocks noChangeArrowheads="1"/>
          </p:cNvSpPr>
          <p:nvPr/>
        </p:nvSpPr>
        <p:spPr bwMode="auto">
          <a:xfrm>
            <a:off x="1143000" y="260350"/>
            <a:ext cx="7391400" cy="1200329"/>
          </a:xfrm>
          <a:prstGeom prst="rect">
            <a:avLst/>
          </a:prstGeom>
          <a:noFill/>
          <a:ln w="9525">
            <a:noFill/>
            <a:miter lim="800000"/>
            <a:headEnd/>
            <a:tailEnd/>
          </a:ln>
        </p:spPr>
        <p:txBody>
          <a:bodyPr wrap="square">
            <a:spAutoFit/>
          </a:bodyPr>
          <a:lstStyle/>
          <a:p>
            <a:pPr algn="just">
              <a:spcBef>
                <a:spcPct val="50000"/>
              </a:spcBef>
            </a:pPr>
            <a:r>
              <a:rPr lang="en-US" b="1" dirty="0">
                <a:solidFill>
                  <a:srgbClr val="000000"/>
                </a:solidFill>
                <a:latin typeface="Agency FB" pitchFamily="34" charset="0"/>
              </a:rPr>
              <a:t>Step 5 is to determine the tax status of the guest.  If the guest works for agencies of the government, or certain not-for-profit organizations, he or she may be tax exempt</a:t>
            </a:r>
            <a:r>
              <a:rPr lang="en-US" dirty="0">
                <a:solidFill>
                  <a:srgbClr val="000000"/>
                </a:solidFill>
              </a:rPr>
              <a:t>. </a:t>
            </a:r>
          </a:p>
        </p:txBody>
      </p:sp>
    </p:spTree>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26608" b="13742"/>
          <a:stretch>
            <a:fillRect/>
          </a:stretch>
        </p:blipFill>
        <p:spPr bwMode="auto">
          <a:xfrm>
            <a:off x="1143000" y="1905000"/>
            <a:ext cx="7772400" cy="3886200"/>
          </a:xfrm>
          <a:prstGeom prst="rect">
            <a:avLst/>
          </a:prstGeom>
          <a:noFill/>
          <a:ln w="9525">
            <a:noFill/>
            <a:miter lim="800000"/>
            <a:headEnd/>
            <a:tailEnd/>
          </a:ln>
        </p:spPr>
      </p:pic>
      <p:sp>
        <p:nvSpPr>
          <p:cNvPr id="15363" name="Line 3"/>
          <p:cNvSpPr>
            <a:spLocks noChangeShapeType="1"/>
          </p:cNvSpPr>
          <p:nvPr/>
        </p:nvSpPr>
        <p:spPr bwMode="auto">
          <a:xfrm flipV="1">
            <a:off x="2286000" y="990600"/>
            <a:ext cx="1447800" cy="2438400"/>
          </a:xfrm>
          <a:prstGeom prst="line">
            <a:avLst/>
          </a:prstGeom>
          <a:noFill/>
          <a:ln w="38100">
            <a:solidFill>
              <a:schemeClr val="folHlink"/>
            </a:solidFill>
            <a:round/>
            <a:headEnd type="triangle" w="med" len="med"/>
            <a:tailEnd/>
          </a:ln>
        </p:spPr>
        <p:txBody>
          <a:bodyPr wrap="none" anchor="ctr"/>
          <a:lstStyle/>
          <a:p>
            <a:endParaRPr lang="en-US"/>
          </a:p>
        </p:txBody>
      </p:sp>
      <p:sp>
        <p:nvSpPr>
          <p:cNvPr id="15364" name="Line 4"/>
          <p:cNvSpPr>
            <a:spLocks noChangeShapeType="1"/>
          </p:cNvSpPr>
          <p:nvPr/>
        </p:nvSpPr>
        <p:spPr bwMode="auto">
          <a:xfrm flipH="1" flipV="1">
            <a:off x="3733800" y="990600"/>
            <a:ext cx="838200" cy="1524000"/>
          </a:xfrm>
          <a:prstGeom prst="line">
            <a:avLst/>
          </a:prstGeom>
          <a:noFill/>
          <a:ln w="38100">
            <a:solidFill>
              <a:schemeClr val="folHlink"/>
            </a:solidFill>
            <a:round/>
            <a:headEnd type="triangle" w="med" len="med"/>
            <a:tailEnd/>
          </a:ln>
        </p:spPr>
        <p:txBody>
          <a:bodyPr wrap="none" anchor="ctr"/>
          <a:lstStyle/>
          <a:p>
            <a:endParaRPr lang="en-US"/>
          </a:p>
        </p:txBody>
      </p:sp>
      <p:sp>
        <p:nvSpPr>
          <p:cNvPr id="15365" name="Text Box 6"/>
          <p:cNvSpPr txBox="1">
            <a:spLocks noChangeArrowheads="1"/>
          </p:cNvSpPr>
          <p:nvPr/>
        </p:nvSpPr>
        <p:spPr bwMode="auto">
          <a:xfrm>
            <a:off x="1143000" y="304800"/>
            <a:ext cx="7315200" cy="457200"/>
          </a:xfrm>
          <a:prstGeom prst="rect">
            <a:avLst/>
          </a:prstGeom>
          <a:noFill/>
          <a:ln w="9525">
            <a:noFill/>
            <a:miter lim="800000"/>
            <a:headEnd/>
            <a:tailEnd/>
          </a:ln>
        </p:spPr>
        <p:txBody>
          <a:bodyPr wrap="square">
            <a:spAutoFit/>
          </a:bodyPr>
          <a:lstStyle/>
          <a:p>
            <a:pPr>
              <a:spcBef>
                <a:spcPct val="50000"/>
              </a:spcBef>
            </a:pPr>
            <a:r>
              <a:rPr lang="en-US" dirty="0">
                <a:solidFill>
                  <a:srgbClr val="000000"/>
                </a:solidFill>
              </a:rPr>
              <a:t>Step 6 is needed to determine method of payment.</a:t>
            </a:r>
          </a:p>
        </p:txBody>
      </p:sp>
      <p:sp>
        <p:nvSpPr>
          <p:cNvPr id="15366" name="Text Box 7"/>
          <p:cNvSpPr txBox="1">
            <a:spLocks noChangeArrowheads="1"/>
          </p:cNvSpPr>
          <p:nvPr/>
        </p:nvSpPr>
        <p:spPr bwMode="auto">
          <a:xfrm>
            <a:off x="7908925" y="6400800"/>
            <a:ext cx="1057275" cy="304800"/>
          </a:xfrm>
          <a:prstGeom prst="rect">
            <a:avLst/>
          </a:prstGeom>
          <a:noFill/>
          <a:ln w="9525">
            <a:noFill/>
            <a:miter lim="800000"/>
            <a:headEnd/>
            <a:tailEnd/>
          </a:ln>
        </p:spPr>
        <p:txBody>
          <a:bodyPr wrap="none">
            <a:spAutoFit/>
          </a:bodyPr>
          <a:lstStyle/>
          <a:p>
            <a:r>
              <a:rPr lang="en-US" sz="1400" b="1"/>
              <a:t>Figure 8-12</a:t>
            </a:r>
          </a:p>
        </p:txBody>
      </p:sp>
    </p:spTree>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27628" b="13513"/>
          <a:stretch>
            <a:fillRect/>
          </a:stretch>
        </p:blipFill>
        <p:spPr bwMode="auto">
          <a:xfrm>
            <a:off x="1066800" y="2667000"/>
            <a:ext cx="7620000" cy="3733800"/>
          </a:xfrm>
          <a:prstGeom prst="rect">
            <a:avLst/>
          </a:prstGeom>
          <a:noFill/>
          <a:ln w="9525">
            <a:noFill/>
            <a:miter lim="800000"/>
            <a:headEnd/>
            <a:tailEnd/>
          </a:ln>
        </p:spPr>
      </p:pic>
      <p:sp>
        <p:nvSpPr>
          <p:cNvPr id="16387" name="Line 3"/>
          <p:cNvSpPr>
            <a:spLocks noChangeShapeType="1"/>
          </p:cNvSpPr>
          <p:nvPr/>
        </p:nvSpPr>
        <p:spPr bwMode="auto">
          <a:xfrm flipV="1">
            <a:off x="3810000" y="1676400"/>
            <a:ext cx="381000" cy="1752600"/>
          </a:xfrm>
          <a:prstGeom prst="line">
            <a:avLst/>
          </a:prstGeom>
          <a:noFill/>
          <a:ln w="38100">
            <a:solidFill>
              <a:schemeClr val="folHlink"/>
            </a:solidFill>
            <a:round/>
            <a:headEnd type="triangle" w="med" len="med"/>
            <a:tailEnd/>
          </a:ln>
        </p:spPr>
        <p:txBody>
          <a:bodyPr wrap="none" anchor="ctr"/>
          <a:lstStyle/>
          <a:p>
            <a:endParaRPr lang="en-US"/>
          </a:p>
        </p:txBody>
      </p:sp>
      <p:sp>
        <p:nvSpPr>
          <p:cNvPr id="16388" name="Line 4"/>
          <p:cNvSpPr>
            <a:spLocks noChangeShapeType="1"/>
          </p:cNvSpPr>
          <p:nvPr/>
        </p:nvSpPr>
        <p:spPr bwMode="auto">
          <a:xfrm flipV="1">
            <a:off x="4572000" y="1828800"/>
            <a:ext cx="762000" cy="1981200"/>
          </a:xfrm>
          <a:prstGeom prst="line">
            <a:avLst/>
          </a:prstGeom>
          <a:noFill/>
          <a:ln w="38100">
            <a:solidFill>
              <a:schemeClr val="folHlink"/>
            </a:solidFill>
            <a:round/>
            <a:headEnd type="triangle" w="med" len="med"/>
            <a:tailEnd/>
          </a:ln>
        </p:spPr>
        <p:txBody>
          <a:bodyPr wrap="none" anchor="ctr"/>
          <a:lstStyle/>
          <a:p>
            <a:endParaRPr lang="en-US"/>
          </a:p>
        </p:txBody>
      </p:sp>
      <p:sp>
        <p:nvSpPr>
          <p:cNvPr id="16389" name="Text Box 6"/>
          <p:cNvSpPr txBox="1">
            <a:spLocks noChangeArrowheads="1"/>
          </p:cNvSpPr>
          <p:nvPr/>
        </p:nvSpPr>
        <p:spPr bwMode="auto">
          <a:xfrm>
            <a:off x="1143000" y="0"/>
            <a:ext cx="7620000" cy="2492990"/>
          </a:xfrm>
          <a:prstGeom prst="rect">
            <a:avLst/>
          </a:prstGeom>
          <a:noFill/>
          <a:ln w="9525">
            <a:noFill/>
            <a:miter lim="800000"/>
            <a:headEnd/>
            <a:tailEnd/>
          </a:ln>
        </p:spPr>
        <p:txBody>
          <a:bodyPr wrap="square">
            <a:spAutoFit/>
          </a:bodyPr>
          <a:lstStyle/>
          <a:p>
            <a:pPr>
              <a:spcBef>
                <a:spcPct val="50000"/>
              </a:spcBef>
            </a:pPr>
            <a:endParaRPr lang="en-US" b="1" dirty="0" smtClean="0">
              <a:solidFill>
                <a:srgbClr val="000000"/>
              </a:solidFill>
              <a:latin typeface="Agency FB" pitchFamily="34" charset="0"/>
            </a:endParaRPr>
          </a:p>
          <a:p>
            <a:pPr>
              <a:spcBef>
                <a:spcPct val="50000"/>
              </a:spcBef>
            </a:pPr>
            <a:r>
              <a:rPr lang="en-US" b="1" dirty="0" smtClean="0">
                <a:solidFill>
                  <a:srgbClr val="000000"/>
                </a:solidFill>
                <a:latin typeface="Agency FB" pitchFamily="34" charset="0"/>
              </a:rPr>
              <a:t>Step </a:t>
            </a:r>
            <a:r>
              <a:rPr lang="en-US" b="1" dirty="0">
                <a:solidFill>
                  <a:srgbClr val="000000"/>
                </a:solidFill>
                <a:latin typeface="Agency FB" pitchFamily="34" charset="0"/>
              </a:rPr>
              <a:t>7 In this step, the front desk agent is able to make notes relevant to the guest for other employees. Because this guest is paying by check, a good practice is to note the check number in the registration menu.  Also, another note was made indicating that this disabled guest may need assistance later.</a:t>
            </a:r>
          </a:p>
        </p:txBody>
      </p:sp>
      <p:sp>
        <p:nvSpPr>
          <p:cNvPr id="16390" name="Text Box 7"/>
          <p:cNvSpPr txBox="1">
            <a:spLocks noChangeArrowheads="1"/>
          </p:cNvSpPr>
          <p:nvPr/>
        </p:nvSpPr>
        <p:spPr bwMode="auto">
          <a:xfrm>
            <a:off x="7908925" y="6400800"/>
            <a:ext cx="1057275" cy="304800"/>
          </a:xfrm>
          <a:prstGeom prst="rect">
            <a:avLst/>
          </a:prstGeom>
          <a:noFill/>
          <a:ln w="9525">
            <a:noFill/>
            <a:miter lim="800000"/>
            <a:headEnd/>
            <a:tailEnd/>
          </a:ln>
        </p:spPr>
        <p:txBody>
          <a:bodyPr wrap="none">
            <a:spAutoFit/>
          </a:bodyPr>
          <a:lstStyle/>
          <a:p>
            <a:r>
              <a:rPr lang="en-US" sz="1400" b="1"/>
              <a:t>Figure 8-13</a:t>
            </a:r>
          </a:p>
        </p:txBody>
      </p:sp>
      <p:sp>
        <p:nvSpPr>
          <p:cNvPr id="7" name="Footer Placeholder 6"/>
          <p:cNvSpPr>
            <a:spLocks noGrp="1"/>
          </p:cNvSpPr>
          <p:nvPr>
            <p:ph type="ftr" sz="quarter" idx="11"/>
          </p:nvPr>
        </p:nvSpPr>
        <p:spPr/>
        <p:txBody>
          <a:bodyPr/>
          <a:lstStyle/>
          <a:p>
            <a:pPr>
              <a:defRPr/>
            </a:pPr>
            <a:r>
              <a:rPr lang="en-US" smtClean="0"/>
              <a:t>by Sintayehu A. Tourism Mgt, MWU</a:t>
            </a:r>
            <a:endParaRPr lang="en-US"/>
          </a:p>
        </p:txBody>
      </p:sp>
    </p:spTree>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t="26488" b="13988"/>
          <a:stretch>
            <a:fillRect/>
          </a:stretch>
        </p:blipFill>
        <p:spPr bwMode="auto">
          <a:xfrm>
            <a:off x="1219200" y="1981200"/>
            <a:ext cx="7543800" cy="3810000"/>
          </a:xfrm>
          <a:prstGeom prst="rect">
            <a:avLst/>
          </a:prstGeom>
          <a:noFill/>
          <a:ln w="9525">
            <a:noFill/>
            <a:miter lim="800000"/>
            <a:headEnd/>
            <a:tailEnd/>
          </a:ln>
        </p:spPr>
      </p:pic>
      <p:sp>
        <p:nvSpPr>
          <p:cNvPr id="17411" name="Line 3"/>
          <p:cNvSpPr>
            <a:spLocks noChangeShapeType="1"/>
          </p:cNvSpPr>
          <p:nvPr/>
        </p:nvSpPr>
        <p:spPr bwMode="auto">
          <a:xfrm>
            <a:off x="4114800" y="4572000"/>
            <a:ext cx="1981200" cy="1676400"/>
          </a:xfrm>
          <a:prstGeom prst="line">
            <a:avLst/>
          </a:prstGeom>
          <a:noFill/>
          <a:ln w="38100">
            <a:solidFill>
              <a:schemeClr val="folHlink"/>
            </a:solidFill>
            <a:round/>
            <a:headEnd type="triangle" w="med" len="med"/>
            <a:tailEnd/>
          </a:ln>
        </p:spPr>
        <p:txBody>
          <a:bodyPr wrap="none" anchor="ctr"/>
          <a:lstStyle/>
          <a:p>
            <a:endParaRPr lang="en-US"/>
          </a:p>
        </p:txBody>
      </p:sp>
      <p:sp>
        <p:nvSpPr>
          <p:cNvPr id="17412" name="Text Box 5"/>
          <p:cNvSpPr txBox="1">
            <a:spLocks noChangeArrowheads="1"/>
          </p:cNvSpPr>
          <p:nvPr/>
        </p:nvSpPr>
        <p:spPr bwMode="auto">
          <a:xfrm>
            <a:off x="1066800" y="184150"/>
            <a:ext cx="7772400" cy="1569660"/>
          </a:xfrm>
          <a:prstGeom prst="rect">
            <a:avLst/>
          </a:prstGeom>
          <a:noFill/>
          <a:ln w="9525">
            <a:noFill/>
            <a:miter lim="800000"/>
            <a:headEnd/>
            <a:tailEnd/>
          </a:ln>
        </p:spPr>
        <p:txBody>
          <a:bodyPr wrap="square">
            <a:spAutoFit/>
          </a:bodyPr>
          <a:lstStyle/>
          <a:p>
            <a:pPr>
              <a:spcBef>
                <a:spcPct val="50000"/>
              </a:spcBef>
            </a:pPr>
            <a:r>
              <a:rPr lang="en-US" dirty="0">
                <a:solidFill>
                  <a:srgbClr val="000000"/>
                </a:solidFill>
              </a:rPr>
              <a:t>Step 8 is to gather personal identification information, such as name, address, phone, and company name, if applicable.  A driver’s license or some other proper form of identification should be shown.</a:t>
            </a:r>
          </a:p>
        </p:txBody>
      </p:sp>
      <p:sp>
        <p:nvSpPr>
          <p:cNvPr id="17413" name="Text Box 6"/>
          <p:cNvSpPr txBox="1">
            <a:spLocks noChangeArrowheads="1"/>
          </p:cNvSpPr>
          <p:nvPr/>
        </p:nvSpPr>
        <p:spPr bwMode="auto">
          <a:xfrm>
            <a:off x="7908925" y="6400800"/>
            <a:ext cx="1057275" cy="304800"/>
          </a:xfrm>
          <a:prstGeom prst="rect">
            <a:avLst/>
          </a:prstGeom>
          <a:noFill/>
          <a:ln w="9525">
            <a:noFill/>
            <a:miter lim="800000"/>
            <a:headEnd/>
            <a:tailEnd/>
          </a:ln>
        </p:spPr>
        <p:txBody>
          <a:bodyPr wrap="none">
            <a:spAutoFit/>
          </a:bodyPr>
          <a:lstStyle/>
          <a:p>
            <a:r>
              <a:rPr lang="en-US" sz="1400" b="1"/>
              <a:t>Figure 8-14</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by Sintayehu A. Tourism Mgt, MWU</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1" y="1"/>
            <a:ext cx="9144000" cy="6857999"/>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27628" b="13513"/>
          <a:stretch>
            <a:fillRect/>
          </a:stretch>
        </p:blipFill>
        <p:spPr bwMode="auto">
          <a:xfrm>
            <a:off x="914400" y="2209800"/>
            <a:ext cx="8001000" cy="3733800"/>
          </a:xfrm>
          <a:prstGeom prst="rect">
            <a:avLst/>
          </a:prstGeom>
          <a:noFill/>
          <a:ln w="9525">
            <a:noFill/>
            <a:miter lim="800000"/>
            <a:headEnd/>
            <a:tailEnd/>
          </a:ln>
        </p:spPr>
      </p:pic>
      <p:sp>
        <p:nvSpPr>
          <p:cNvPr id="18435" name="Line 3"/>
          <p:cNvSpPr>
            <a:spLocks noChangeShapeType="1"/>
          </p:cNvSpPr>
          <p:nvPr/>
        </p:nvSpPr>
        <p:spPr bwMode="auto">
          <a:xfrm>
            <a:off x="4038600" y="1600200"/>
            <a:ext cx="990600" cy="609600"/>
          </a:xfrm>
          <a:prstGeom prst="line">
            <a:avLst/>
          </a:prstGeom>
          <a:noFill/>
          <a:ln w="38100">
            <a:solidFill>
              <a:schemeClr val="folHlink"/>
            </a:solidFill>
            <a:round/>
            <a:headEnd/>
            <a:tailEnd type="triangle" w="med" len="med"/>
          </a:ln>
        </p:spPr>
        <p:txBody>
          <a:bodyPr wrap="none" anchor="ctr"/>
          <a:lstStyle/>
          <a:p>
            <a:endParaRPr lang="en-US"/>
          </a:p>
        </p:txBody>
      </p:sp>
      <p:sp>
        <p:nvSpPr>
          <p:cNvPr id="18436" name="Line 4"/>
          <p:cNvSpPr>
            <a:spLocks noChangeShapeType="1"/>
          </p:cNvSpPr>
          <p:nvPr/>
        </p:nvSpPr>
        <p:spPr bwMode="auto">
          <a:xfrm flipH="1">
            <a:off x="2895600" y="1600200"/>
            <a:ext cx="1143000" cy="3810000"/>
          </a:xfrm>
          <a:prstGeom prst="line">
            <a:avLst/>
          </a:prstGeom>
          <a:noFill/>
          <a:ln w="38100">
            <a:solidFill>
              <a:schemeClr val="folHlink"/>
            </a:solidFill>
            <a:round/>
            <a:headEnd/>
            <a:tailEnd type="triangle" w="med" len="med"/>
          </a:ln>
        </p:spPr>
        <p:txBody>
          <a:bodyPr wrap="none" anchor="ctr"/>
          <a:lstStyle/>
          <a:p>
            <a:endParaRPr lang="en-US"/>
          </a:p>
        </p:txBody>
      </p:sp>
      <p:sp>
        <p:nvSpPr>
          <p:cNvPr id="18437" name="Text Box 6"/>
          <p:cNvSpPr txBox="1">
            <a:spLocks noChangeArrowheads="1"/>
          </p:cNvSpPr>
          <p:nvPr/>
        </p:nvSpPr>
        <p:spPr bwMode="auto">
          <a:xfrm>
            <a:off x="1219200" y="76200"/>
            <a:ext cx="7543800" cy="1938992"/>
          </a:xfrm>
          <a:prstGeom prst="rect">
            <a:avLst/>
          </a:prstGeom>
          <a:noFill/>
          <a:ln w="9525">
            <a:noFill/>
            <a:miter lim="800000"/>
            <a:headEnd/>
            <a:tailEnd/>
          </a:ln>
        </p:spPr>
        <p:txBody>
          <a:bodyPr wrap="square">
            <a:spAutoFit/>
          </a:bodyPr>
          <a:lstStyle/>
          <a:p>
            <a:pPr>
              <a:spcBef>
                <a:spcPct val="50000"/>
              </a:spcBef>
            </a:pPr>
            <a:r>
              <a:rPr lang="en-US" dirty="0">
                <a:solidFill>
                  <a:srgbClr val="000000"/>
                </a:solidFill>
              </a:rPr>
              <a:t>Step 9 is to verify the market code. The market code is needed to serve as a “check and balance” to the sleeping room rate assigned.  The market code should match the rate. This is needed to uncover any possible fraud by front desk employees (e.g., reducing a rate for a friend).</a:t>
            </a:r>
          </a:p>
        </p:txBody>
      </p:sp>
    </p:spTree>
  </p:cSld>
  <p:clrMapOvr>
    <a:masterClrMapping/>
  </p:clrMapOvr>
  <p:transition>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t="26727" b="14415"/>
          <a:stretch>
            <a:fillRect/>
          </a:stretch>
        </p:blipFill>
        <p:spPr bwMode="auto">
          <a:xfrm>
            <a:off x="1066800" y="1981200"/>
            <a:ext cx="7696200" cy="3733800"/>
          </a:xfrm>
          <a:prstGeom prst="rect">
            <a:avLst/>
          </a:prstGeom>
          <a:noFill/>
          <a:ln w="9525">
            <a:noFill/>
            <a:miter lim="800000"/>
            <a:headEnd/>
            <a:tailEnd/>
          </a:ln>
        </p:spPr>
      </p:pic>
      <p:sp>
        <p:nvSpPr>
          <p:cNvPr id="19459" name="Line 3"/>
          <p:cNvSpPr>
            <a:spLocks noChangeShapeType="1"/>
          </p:cNvSpPr>
          <p:nvPr/>
        </p:nvSpPr>
        <p:spPr bwMode="auto">
          <a:xfrm flipH="1">
            <a:off x="2514600" y="1295400"/>
            <a:ext cx="685800" cy="1676400"/>
          </a:xfrm>
          <a:prstGeom prst="line">
            <a:avLst/>
          </a:prstGeom>
          <a:noFill/>
          <a:ln w="38100">
            <a:solidFill>
              <a:schemeClr val="folHlink"/>
            </a:solidFill>
            <a:round/>
            <a:headEnd/>
            <a:tailEnd type="triangle" w="med" len="med"/>
          </a:ln>
        </p:spPr>
        <p:txBody>
          <a:bodyPr wrap="none" anchor="ctr"/>
          <a:lstStyle/>
          <a:p>
            <a:endParaRPr lang="en-US"/>
          </a:p>
        </p:txBody>
      </p:sp>
      <p:sp>
        <p:nvSpPr>
          <p:cNvPr id="19460" name="Text Box 5"/>
          <p:cNvSpPr txBox="1">
            <a:spLocks noChangeArrowheads="1"/>
          </p:cNvSpPr>
          <p:nvPr/>
        </p:nvSpPr>
        <p:spPr bwMode="auto">
          <a:xfrm>
            <a:off x="1066800" y="107950"/>
            <a:ext cx="7772400" cy="1200329"/>
          </a:xfrm>
          <a:prstGeom prst="rect">
            <a:avLst/>
          </a:prstGeom>
          <a:noFill/>
          <a:ln w="9525">
            <a:noFill/>
            <a:miter lim="800000"/>
            <a:headEnd/>
            <a:tailEnd/>
          </a:ln>
        </p:spPr>
        <p:txBody>
          <a:bodyPr wrap="square">
            <a:spAutoFit/>
          </a:bodyPr>
          <a:lstStyle/>
          <a:p>
            <a:pPr>
              <a:spcBef>
                <a:spcPct val="50000"/>
              </a:spcBef>
            </a:pPr>
            <a:r>
              <a:rPr lang="en-US" dirty="0">
                <a:solidFill>
                  <a:srgbClr val="000000"/>
                </a:solidFill>
              </a:rPr>
              <a:t>Step 10 is the final step.  The rate is typically assigned at the time a market code is issued. However, since this was a walk-in, and the walk-in rate changes, this rate was assigned last.</a:t>
            </a:r>
          </a:p>
        </p:txBody>
      </p:sp>
      <p:sp>
        <p:nvSpPr>
          <p:cNvPr id="19461" name="Text Box 6"/>
          <p:cNvSpPr txBox="1">
            <a:spLocks noChangeArrowheads="1"/>
          </p:cNvSpPr>
          <p:nvPr/>
        </p:nvSpPr>
        <p:spPr bwMode="auto">
          <a:xfrm>
            <a:off x="7908925" y="6400800"/>
            <a:ext cx="1057275" cy="304800"/>
          </a:xfrm>
          <a:prstGeom prst="rect">
            <a:avLst/>
          </a:prstGeom>
          <a:noFill/>
          <a:ln w="9525">
            <a:noFill/>
            <a:miter lim="800000"/>
            <a:headEnd/>
            <a:tailEnd/>
          </a:ln>
        </p:spPr>
        <p:txBody>
          <a:bodyPr wrap="none">
            <a:spAutoFit/>
          </a:bodyPr>
          <a:lstStyle/>
          <a:p>
            <a:r>
              <a:rPr lang="en-US" sz="1400" b="1"/>
              <a:t>Figure 8-16</a:t>
            </a:r>
          </a:p>
        </p:txBody>
      </p:sp>
    </p:spTree>
  </p:cSld>
  <p:clrMapOvr>
    <a:masterClrMapping/>
  </p:clrMapOvr>
  <p:transition>
    <p:wipe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Registration Card</a:t>
            </a:r>
          </a:p>
        </p:txBody>
      </p:sp>
      <p:sp>
        <p:nvSpPr>
          <p:cNvPr id="23555" name="Rectangle 3"/>
          <p:cNvSpPr>
            <a:spLocks noGrp="1" noChangeArrowheads="1"/>
          </p:cNvSpPr>
          <p:nvPr>
            <p:ph type="body" idx="1"/>
          </p:nvPr>
        </p:nvSpPr>
        <p:spPr>
          <a:xfrm>
            <a:off x="1143000" y="1885950"/>
            <a:ext cx="7493000" cy="4591050"/>
          </a:xfrm>
        </p:spPr>
        <p:txBody>
          <a:bodyPr/>
          <a:lstStyle/>
          <a:p>
            <a:pPr>
              <a:lnSpc>
                <a:spcPct val="90000"/>
              </a:lnSpc>
            </a:pPr>
            <a:r>
              <a:rPr lang="en-US" dirty="0" smtClean="0">
                <a:solidFill>
                  <a:srgbClr val="000000"/>
                </a:solidFill>
              </a:rPr>
              <a:t>A registration card summarizes much of the information contained in the guest registration menu of PMS. </a:t>
            </a:r>
            <a:endParaRPr lang="en-US" dirty="0" smtClean="0"/>
          </a:p>
          <a:p>
            <a:pPr>
              <a:lnSpc>
                <a:spcPct val="90000"/>
              </a:lnSpc>
            </a:pPr>
            <a:r>
              <a:rPr lang="en-US" dirty="0" smtClean="0">
                <a:solidFill>
                  <a:srgbClr val="000000"/>
                </a:solidFill>
              </a:rPr>
              <a:t>The information on the card is used to verify the accuracy of information in PMS, such as:</a:t>
            </a:r>
          </a:p>
          <a:p>
            <a:pPr lvl="1">
              <a:lnSpc>
                <a:spcPct val="90000"/>
              </a:lnSpc>
            </a:pPr>
            <a:r>
              <a:rPr lang="en-US" dirty="0" smtClean="0">
                <a:solidFill>
                  <a:srgbClr val="000000"/>
                </a:solidFill>
              </a:rPr>
              <a:t>Arrival/departure information</a:t>
            </a:r>
          </a:p>
          <a:p>
            <a:pPr lvl="1">
              <a:lnSpc>
                <a:spcPct val="90000"/>
              </a:lnSpc>
            </a:pPr>
            <a:r>
              <a:rPr lang="en-US" dirty="0" smtClean="0">
                <a:solidFill>
                  <a:srgbClr val="000000"/>
                </a:solidFill>
              </a:rPr>
              <a:t>Spelling of the guest’s name </a:t>
            </a:r>
          </a:p>
          <a:p>
            <a:pPr lvl="1">
              <a:lnSpc>
                <a:spcPct val="90000"/>
              </a:lnSpc>
            </a:pPr>
            <a:r>
              <a:rPr lang="en-US" dirty="0" smtClean="0">
                <a:solidFill>
                  <a:srgbClr val="000000"/>
                </a:solidFill>
              </a:rPr>
              <a:t>Assigned rate </a:t>
            </a:r>
            <a:endParaRPr lang="en-US" dirty="0" smtClean="0"/>
          </a:p>
        </p:txBody>
      </p:sp>
      <p:sp>
        <p:nvSpPr>
          <p:cNvPr id="20484" name="Text Box 4"/>
          <p:cNvSpPr txBox="1">
            <a:spLocks noChangeArrowheads="1"/>
          </p:cNvSpPr>
          <p:nvPr/>
        </p:nvSpPr>
        <p:spPr bwMode="auto">
          <a:xfrm>
            <a:off x="7908925" y="6400800"/>
            <a:ext cx="1057275" cy="304800"/>
          </a:xfrm>
          <a:prstGeom prst="rect">
            <a:avLst/>
          </a:prstGeom>
          <a:noFill/>
          <a:ln w="9525">
            <a:noFill/>
            <a:miter lim="800000"/>
            <a:headEnd/>
            <a:tailEnd/>
          </a:ln>
        </p:spPr>
        <p:txBody>
          <a:bodyPr wrap="none">
            <a:spAutoFit/>
          </a:bodyPr>
          <a:lstStyle/>
          <a:p>
            <a:r>
              <a:rPr lang="en-US" sz="1400" b="1"/>
              <a:t>Figure 8-17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Guest Accounting Menu</a:t>
            </a:r>
          </a:p>
        </p:txBody>
      </p:sp>
      <p:sp>
        <p:nvSpPr>
          <p:cNvPr id="16387" name="Rectangle 3"/>
          <p:cNvSpPr>
            <a:spLocks noGrp="1" noChangeArrowheads="1"/>
          </p:cNvSpPr>
          <p:nvPr>
            <p:ph type="body" idx="1"/>
          </p:nvPr>
        </p:nvSpPr>
        <p:spPr/>
        <p:txBody>
          <a:bodyPr/>
          <a:lstStyle/>
          <a:p>
            <a:pPr eaLnBrk="1" hangingPunct="1">
              <a:lnSpc>
                <a:spcPct val="90000"/>
              </a:lnSpc>
            </a:pPr>
            <a:r>
              <a:rPr lang="en-US" sz="2400" smtClean="0"/>
              <a:t>The guest accounting menu will contain a limited amount of information relating to the guest’s reservation</a:t>
            </a:r>
          </a:p>
          <a:p>
            <a:pPr eaLnBrk="1" hangingPunct="1">
              <a:lnSpc>
                <a:spcPct val="90000"/>
              </a:lnSpc>
            </a:pPr>
            <a:r>
              <a:rPr lang="en-US" sz="2400" smtClean="0"/>
              <a:t>It’s primary purpose is to document every financial transaction relating to the guest</a:t>
            </a:r>
          </a:p>
          <a:p>
            <a:pPr eaLnBrk="1" hangingPunct="1">
              <a:lnSpc>
                <a:spcPct val="90000"/>
              </a:lnSpc>
            </a:pPr>
            <a:r>
              <a:rPr lang="en-US" sz="2400" smtClean="0"/>
              <a:t>Each time a charge is posted, a credit issues, or a payment made it will be reflected in this display</a:t>
            </a:r>
          </a:p>
          <a:p>
            <a:pPr eaLnBrk="1" hangingPunct="1">
              <a:lnSpc>
                <a:spcPct val="90000"/>
              </a:lnSpc>
            </a:pPr>
            <a:r>
              <a:rPr lang="en-US" sz="2400" smtClean="0"/>
              <a:t>Though the order and verbiage may differ, the following lists the information contained on the accounting menu:</a:t>
            </a:r>
          </a:p>
        </p:txBody>
      </p:sp>
    </p:spTree>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400" smtClean="0"/>
              <a:t>Guest Accounting Menu (Cont…)</a:t>
            </a:r>
          </a:p>
        </p:txBody>
      </p:sp>
      <p:sp>
        <p:nvSpPr>
          <p:cNvPr id="1741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1800" b="1" u="sng" dirty="0" smtClean="0"/>
              <a:t>REQUIRED FIELD</a:t>
            </a:r>
            <a:r>
              <a:rPr lang="en-US" sz="1800" b="1" dirty="0" smtClean="0"/>
              <a:t>	</a:t>
            </a:r>
            <a:r>
              <a:rPr lang="en-US" sz="1800" b="1" u="sng" dirty="0" smtClean="0"/>
              <a:t>MEANING</a:t>
            </a:r>
            <a:r>
              <a:rPr lang="en-US" sz="1800" b="1" dirty="0" smtClean="0"/>
              <a:t>                                                  </a:t>
            </a:r>
          </a:p>
          <a:p>
            <a:pPr eaLnBrk="1" hangingPunct="1">
              <a:lnSpc>
                <a:spcPct val="90000"/>
              </a:lnSpc>
              <a:buFont typeface="Wingdings" pitchFamily="2" charset="2"/>
              <a:buNone/>
            </a:pPr>
            <a:r>
              <a:rPr lang="en-US" sz="1800" dirty="0" smtClean="0"/>
              <a:t>Guest Name		Name of individual’s account</a:t>
            </a:r>
          </a:p>
          <a:p>
            <a:pPr eaLnBrk="1" hangingPunct="1">
              <a:lnSpc>
                <a:spcPct val="90000"/>
              </a:lnSpc>
              <a:buFont typeface="Wingdings" pitchFamily="2" charset="2"/>
              <a:buNone/>
            </a:pPr>
            <a:r>
              <a:rPr lang="en-US" sz="1800" dirty="0" smtClean="0"/>
              <a:t>Arrival Date		Date of check-in</a:t>
            </a:r>
          </a:p>
          <a:p>
            <a:pPr eaLnBrk="1" hangingPunct="1">
              <a:lnSpc>
                <a:spcPct val="90000"/>
              </a:lnSpc>
              <a:buFont typeface="Wingdings" pitchFamily="2" charset="2"/>
              <a:buNone/>
            </a:pPr>
            <a:r>
              <a:rPr lang="en-US" sz="1800" dirty="0" smtClean="0"/>
              <a:t>Departure Date		Date of checkout</a:t>
            </a:r>
          </a:p>
          <a:p>
            <a:pPr eaLnBrk="1" hangingPunct="1">
              <a:lnSpc>
                <a:spcPct val="90000"/>
              </a:lnSpc>
              <a:buFont typeface="Wingdings" pitchFamily="2" charset="2"/>
              <a:buNone/>
            </a:pPr>
            <a:r>
              <a:rPr lang="en-US" sz="1800" dirty="0" smtClean="0"/>
              <a:t>Room Number		Actual room assigned</a:t>
            </a:r>
          </a:p>
          <a:p>
            <a:pPr eaLnBrk="1" hangingPunct="1">
              <a:lnSpc>
                <a:spcPct val="90000"/>
              </a:lnSpc>
              <a:buFont typeface="Wingdings" pitchFamily="2" charset="2"/>
              <a:buNone/>
            </a:pPr>
            <a:r>
              <a:rPr lang="en-US" sz="1800" dirty="0" smtClean="0"/>
              <a:t>Method of Payment 	Cash, Credit, Direct Billing, </a:t>
            </a:r>
            <a:r>
              <a:rPr lang="en-US" sz="1800" dirty="0" err="1" smtClean="0"/>
              <a:t>Cheque</a:t>
            </a:r>
            <a:endParaRPr lang="en-US" sz="1800" dirty="0" smtClean="0"/>
          </a:p>
          <a:p>
            <a:pPr eaLnBrk="1" hangingPunct="1">
              <a:lnSpc>
                <a:spcPct val="90000"/>
              </a:lnSpc>
              <a:buFont typeface="Wingdings" pitchFamily="2" charset="2"/>
              <a:buNone/>
            </a:pPr>
            <a:r>
              <a:rPr lang="en-US" sz="1800" dirty="0" smtClean="0"/>
              <a:t>Reservation Status	Lists the current rooms status of the room 			reserved</a:t>
            </a:r>
          </a:p>
          <a:p>
            <a:pPr eaLnBrk="1" hangingPunct="1">
              <a:lnSpc>
                <a:spcPct val="90000"/>
              </a:lnSpc>
            </a:pPr>
            <a:endParaRPr lang="en-US" sz="2000" dirty="0" smtClean="0"/>
          </a:p>
          <a:p>
            <a:pPr eaLnBrk="1" hangingPunct="1">
              <a:lnSpc>
                <a:spcPct val="90000"/>
              </a:lnSpc>
            </a:pPr>
            <a:r>
              <a:rPr lang="en-US" sz="2000" dirty="0" smtClean="0"/>
              <a:t>The remainder of the guest accounting menu summarizes the financial transactions, each is issued a line number so the record is easy to follow</a:t>
            </a:r>
          </a:p>
          <a:p>
            <a:pPr eaLnBrk="1" hangingPunct="1">
              <a:lnSpc>
                <a:spcPct val="90000"/>
              </a:lnSpc>
            </a:pPr>
            <a:r>
              <a:rPr lang="en-US" sz="2000" dirty="0" smtClean="0"/>
              <a:t>The final item of note is the record of the employee who made the transaction</a:t>
            </a:r>
          </a:p>
        </p:txBody>
      </p:sp>
    </p:spTree>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Check-in</a:t>
            </a:r>
          </a:p>
        </p:txBody>
      </p:sp>
      <p:sp>
        <p:nvSpPr>
          <p:cNvPr id="18435" name="Rectangle 3"/>
          <p:cNvSpPr>
            <a:spLocks noGrp="1" noChangeArrowheads="1"/>
          </p:cNvSpPr>
          <p:nvPr>
            <p:ph type="body" idx="1"/>
          </p:nvPr>
        </p:nvSpPr>
        <p:spPr/>
        <p:txBody>
          <a:bodyPr/>
          <a:lstStyle/>
          <a:p>
            <a:pPr eaLnBrk="1" hangingPunct="1">
              <a:lnSpc>
                <a:spcPct val="90000"/>
              </a:lnSpc>
            </a:pPr>
            <a:r>
              <a:rPr lang="en-US" sz="2400" dirty="0" smtClean="0"/>
              <a:t>The section illustrates the check-in of a walk-in guest (that is, a guest with no prior reservation)</a:t>
            </a:r>
          </a:p>
          <a:p>
            <a:pPr eaLnBrk="1" hangingPunct="1">
              <a:lnSpc>
                <a:spcPct val="90000"/>
              </a:lnSpc>
            </a:pPr>
            <a:r>
              <a:rPr lang="en-US" sz="2400" dirty="0" smtClean="0"/>
              <a:t>The walk-in rate is set by the Front Office Manager, who will notify front desk staff if the hotel finds itself in need of occupancy for on a certain night</a:t>
            </a:r>
          </a:p>
          <a:p>
            <a:pPr eaLnBrk="1" hangingPunct="1">
              <a:lnSpc>
                <a:spcPct val="90000"/>
              </a:lnSpc>
            </a:pPr>
            <a:r>
              <a:rPr lang="en-US" sz="2400" dirty="0" smtClean="0"/>
              <a:t>The mechanics of checking in a walk-in guest are very similar to making an advanced reservation</a:t>
            </a:r>
          </a:p>
          <a:p>
            <a:pPr eaLnBrk="1" hangingPunct="1">
              <a:lnSpc>
                <a:spcPct val="90000"/>
              </a:lnSpc>
            </a:pPr>
            <a:endParaRPr lang="en-US" sz="2400" dirty="0" smtClean="0"/>
          </a:p>
        </p:txBody>
      </p:sp>
    </p:spTree>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The Check-in (Cont…)</a:t>
            </a:r>
          </a:p>
        </p:txBody>
      </p:sp>
      <p:sp>
        <p:nvSpPr>
          <p:cNvPr id="19459" name="Rectangle 3"/>
          <p:cNvSpPr>
            <a:spLocks noGrp="1" noChangeArrowheads="1"/>
          </p:cNvSpPr>
          <p:nvPr>
            <p:ph type="body" idx="1"/>
          </p:nvPr>
        </p:nvSpPr>
        <p:spPr/>
        <p:txBody>
          <a:bodyPr/>
          <a:lstStyle/>
          <a:p>
            <a:pPr eaLnBrk="1" hangingPunct="1">
              <a:lnSpc>
                <a:spcPct val="90000"/>
              </a:lnSpc>
            </a:pPr>
            <a:r>
              <a:rPr lang="en-US" sz="2400" smtClean="0"/>
              <a:t>Once the reservation process is complete, the PMS may issue a registration card</a:t>
            </a:r>
          </a:p>
          <a:p>
            <a:pPr eaLnBrk="1" hangingPunct="1">
              <a:lnSpc>
                <a:spcPct val="90000"/>
              </a:lnSpc>
            </a:pPr>
            <a:endParaRPr lang="en-US" sz="2400" smtClean="0"/>
          </a:p>
          <a:p>
            <a:pPr eaLnBrk="1" hangingPunct="1">
              <a:lnSpc>
                <a:spcPct val="90000"/>
              </a:lnSpc>
            </a:pPr>
            <a:r>
              <a:rPr lang="en-US" sz="2400" smtClean="0"/>
              <a:t>A </a:t>
            </a:r>
            <a:r>
              <a:rPr lang="en-US" sz="2400" b="1" smtClean="0"/>
              <a:t>registration card</a:t>
            </a:r>
            <a:r>
              <a:rPr lang="en-US" sz="2400" smtClean="0"/>
              <a:t> summarises much of the information contained in the guest registration menu of the PMS</a:t>
            </a:r>
          </a:p>
          <a:p>
            <a:pPr eaLnBrk="1" hangingPunct="1">
              <a:lnSpc>
                <a:spcPct val="90000"/>
              </a:lnSpc>
            </a:pPr>
            <a:endParaRPr lang="en-US" sz="2400" smtClean="0"/>
          </a:p>
          <a:p>
            <a:pPr eaLnBrk="1" hangingPunct="1">
              <a:lnSpc>
                <a:spcPct val="90000"/>
              </a:lnSpc>
            </a:pPr>
            <a:r>
              <a:rPr lang="en-US" sz="2400" smtClean="0"/>
              <a:t>The registration card is viewed by the guest to confirm all details and by signing the card the creates a binding agreement between the hotel and the guest</a:t>
            </a:r>
            <a:endParaRPr lang="en-US" sz="2400" b="1" smtClean="0"/>
          </a:p>
        </p:txBody>
      </p:sp>
    </p:spTree>
  </p:cSld>
  <p:clrMapOvr>
    <a:masterClrMapping/>
  </p:clrMapOvr>
  <p:transition spd="slow"/>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Registration Card Example</a:t>
            </a:r>
          </a:p>
        </p:txBody>
      </p:sp>
      <p:sp>
        <p:nvSpPr>
          <p:cNvPr id="20483" name="Rectangle 5"/>
          <p:cNvSpPr>
            <a:spLocks noChangeArrowheads="1"/>
          </p:cNvSpPr>
          <p:nvPr/>
        </p:nvSpPr>
        <p:spPr bwMode="auto">
          <a:xfrm>
            <a:off x="900113" y="1989138"/>
            <a:ext cx="7343775" cy="3816350"/>
          </a:xfrm>
          <a:prstGeom prst="rect">
            <a:avLst/>
          </a:prstGeom>
          <a:solidFill>
            <a:schemeClr val="bg1"/>
          </a:solidFill>
          <a:ln w="19050">
            <a:solidFill>
              <a:schemeClr val="tx1"/>
            </a:solidFill>
            <a:miter lim="800000"/>
            <a:headEnd/>
            <a:tailEnd/>
          </a:ln>
        </p:spPr>
        <p:txBody>
          <a:bodyPr wrap="none" anchor="ctr"/>
          <a:lstStyle/>
          <a:p>
            <a:pPr algn="ctr"/>
            <a:endParaRPr lang="en-US"/>
          </a:p>
          <a:p>
            <a:pPr algn="ctr"/>
            <a:endParaRPr lang="en-US"/>
          </a:p>
          <a:p>
            <a:pPr algn="ctr"/>
            <a:endParaRPr lang="en-US"/>
          </a:p>
        </p:txBody>
      </p:sp>
      <p:sp>
        <p:nvSpPr>
          <p:cNvPr id="20484" name="Rectangle 6"/>
          <p:cNvSpPr>
            <a:spLocks noChangeArrowheads="1"/>
          </p:cNvSpPr>
          <p:nvPr/>
        </p:nvSpPr>
        <p:spPr bwMode="auto">
          <a:xfrm>
            <a:off x="3203575" y="2205038"/>
            <a:ext cx="2881313" cy="57626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0485" name="Text Box 7"/>
          <p:cNvSpPr txBox="1">
            <a:spLocks noChangeArrowheads="1"/>
          </p:cNvSpPr>
          <p:nvPr/>
        </p:nvSpPr>
        <p:spPr bwMode="auto">
          <a:xfrm>
            <a:off x="3276600" y="2276475"/>
            <a:ext cx="2735263" cy="436563"/>
          </a:xfrm>
          <a:prstGeom prst="rect">
            <a:avLst/>
          </a:prstGeom>
          <a:noFill/>
          <a:ln w="9525">
            <a:noFill/>
            <a:miter lim="800000"/>
            <a:headEnd/>
            <a:tailEnd/>
          </a:ln>
        </p:spPr>
        <p:txBody>
          <a:bodyPr>
            <a:spAutoFit/>
          </a:bodyPr>
          <a:lstStyle/>
          <a:p>
            <a:pPr algn="ctr">
              <a:lnSpc>
                <a:spcPct val="80000"/>
              </a:lnSpc>
              <a:spcBef>
                <a:spcPct val="50000"/>
              </a:spcBef>
            </a:pPr>
            <a:r>
              <a:rPr lang="en-US" sz="1200"/>
              <a:t>Nice Hotel and Towers</a:t>
            </a:r>
          </a:p>
          <a:p>
            <a:pPr algn="ctr">
              <a:lnSpc>
                <a:spcPct val="80000"/>
              </a:lnSpc>
              <a:spcBef>
                <a:spcPct val="50000"/>
              </a:spcBef>
            </a:pPr>
            <a:r>
              <a:rPr lang="en-US" sz="1000"/>
              <a:t>123 Nice Avenue, Anywhere, USA</a:t>
            </a:r>
          </a:p>
        </p:txBody>
      </p:sp>
      <p:sp>
        <p:nvSpPr>
          <p:cNvPr id="20486" name="Text Box 8"/>
          <p:cNvSpPr txBox="1">
            <a:spLocks noChangeArrowheads="1"/>
          </p:cNvSpPr>
          <p:nvPr/>
        </p:nvSpPr>
        <p:spPr bwMode="auto">
          <a:xfrm>
            <a:off x="971550" y="2349500"/>
            <a:ext cx="2160588" cy="274638"/>
          </a:xfrm>
          <a:prstGeom prst="rect">
            <a:avLst/>
          </a:prstGeom>
          <a:noFill/>
          <a:ln w="9525">
            <a:noFill/>
            <a:miter lim="800000"/>
            <a:headEnd/>
            <a:tailEnd/>
          </a:ln>
        </p:spPr>
        <p:txBody>
          <a:bodyPr>
            <a:spAutoFit/>
          </a:bodyPr>
          <a:lstStyle/>
          <a:p>
            <a:pPr>
              <a:spcBef>
                <a:spcPct val="50000"/>
              </a:spcBef>
            </a:pPr>
            <a:r>
              <a:rPr lang="en-US" sz="1200"/>
              <a:t>Room Number ______</a:t>
            </a:r>
          </a:p>
        </p:txBody>
      </p:sp>
      <p:sp>
        <p:nvSpPr>
          <p:cNvPr id="20487" name="Text Box 9"/>
          <p:cNvSpPr txBox="1">
            <a:spLocks noChangeArrowheads="1"/>
          </p:cNvSpPr>
          <p:nvPr/>
        </p:nvSpPr>
        <p:spPr bwMode="auto">
          <a:xfrm>
            <a:off x="6877050" y="2349500"/>
            <a:ext cx="1223963" cy="274638"/>
          </a:xfrm>
          <a:prstGeom prst="rect">
            <a:avLst/>
          </a:prstGeom>
          <a:noFill/>
          <a:ln w="9525">
            <a:noFill/>
            <a:miter lim="800000"/>
            <a:headEnd/>
            <a:tailEnd/>
          </a:ln>
        </p:spPr>
        <p:txBody>
          <a:bodyPr>
            <a:spAutoFit/>
          </a:bodyPr>
          <a:lstStyle/>
          <a:p>
            <a:pPr>
              <a:spcBef>
                <a:spcPct val="50000"/>
              </a:spcBef>
            </a:pPr>
            <a:r>
              <a:rPr lang="en-US" sz="1200"/>
              <a:t>Card # 001</a:t>
            </a:r>
          </a:p>
        </p:txBody>
      </p:sp>
      <p:sp>
        <p:nvSpPr>
          <p:cNvPr id="20488" name="Text Box 10"/>
          <p:cNvSpPr txBox="1">
            <a:spLocks noChangeArrowheads="1"/>
          </p:cNvSpPr>
          <p:nvPr/>
        </p:nvSpPr>
        <p:spPr bwMode="auto">
          <a:xfrm>
            <a:off x="1116013" y="3141663"/>
            <a:ext cx="6769100" cy="2492375"/>
          </a:xfrm>
          <a:prstGeom prst="rect">
            <a:avLst/>
          </a:prstGeom>
          <a:noFill/>
          <a:ln w="9525">
            <a:noFill/>
            <a:miter lim="800000"/>
            <a:headEnd/>
            <a:tailEnd/>
          </a:ln>
        </p:spPr>
        <p:txBody>
          <a:bodyPr>
            <a:spAutoFit/>
          </a:bodyPr>
          <a:lstStyle/>
          <a:p>
            <a:pPr algn="ctr">
              <a:spcBef>
                <a:spcPct val="50000"/>
              </a:spcBef>
            </a:pPr>
            <a:r>
              <a:rPr lang="en-US" sz="1200"/>
              <a:t>Arrival Date ___________ Departure Date __________ Payment ________</a:t>
            </a:r>
          </a:p>
          <a:p>
            <a:pPr algn="ctr">
              <a:spcBef>
                <a:spcPct val="50000"/>
              </a:spcBef>
            </a:pPr>
            <a:r>
              <a:rPr lang="en-US" sz="1200"/>
              <a:t>Room Preference _____________ Rate ___________</a:t>
            </a:r>
          </a:p>
          <a:p>
            <a:pPr algn="ctr">
              <a:spcBef>
                <a:spcPct val="50000"/>
              </a:spcBef>
            </a:pPr>
            <a:endParaRPr lang="en-US" sz="1200"/>
          </a:p>
          <a:p>
            <a:pPr algn="ctr">
              <a:spcBef>
                <a:spcPct val="50000"/>
              </a:spcBef>
            </a:pPr>
            <a:r>
              <a:rPr lang="en-US" sz="1200"/>
              <a:t>Signature __________________</a:t>
            </a:r>
          </a:p>
          <a:p>
            <a:pPr algn="ctr">
              <a:spcBef>
                <a:spcPct val="50000"/>
              </a:spcBef>
            </a:pPr>
            <a:r>
              <a:rPr lang="en-US" sz="1200"/>
              <a:t>(By signing the above, I hereby confirm all details contained herein are correct and agree to abide by hotel policies)</a:t>
            </a:r>
          </a:p>
          <a:p>
            <a:pPr algn="ctr">
              <a:spcBef>
                <a:spcPct val="50000"/>
              </a:spcBef>
            </a:pPr>
            <a:r>
              <a:rPr lang="en-US" sz="1200"/>
              <a:t>Guest Name ______________________</a:t>
            </a:r>
          </a:p>
          <a:p>
            <a:pPr algn="ctr">
              <a:lnSpc>
                <a:spcPct val="70000"/>
              </a:lnSpc>
              <a:spcBef>
                <a:spcPct val="50000"/>
              </a:spcBef>
            </a:pPr>
            <a:r>
              <a:rPr lang="en-US" sz="1200"/>
              <a:t>Company ________________________</a:t>
            </a:r>
          </a:p>
          <a:p>
            <a:pPr algn="ctr">
              <a:lnSpc>
                <a:spcPct val="70000"/>
              </a:lnSpc>
              <a:spcBef>
                <a:spcPct val="50000"/>
              </a:spcBef>
            </a:pPr>
            <a:r>
              <a:rPr lang="en-US" sz="1200"/>
              <a:t>Address _________________________</a:t>
            </a:r>
          </a:p>
          <a:p>
            <a:pPr algn="ctr">
              <a:lnSpc>
                <a:spcPct val="70000"/>
              </a:lnSpc>
              <a:spcBef>
                <a:spcPct val="50000"/>
              </a:spcBef>
            </a:pPr>
            <a:r>
              <a:rPr lang="en-US" sz="1200"/>
              <a:t>Telephone ________________________</a:t>
            </a:r>
          </a:p>
        </p:txBody>
      </p:sp>
      <p:sp>
        <p:nvSpPr>
          <p:cNvPr id="20489" name="Text Box 11"/>
          <p:cNvSpPr txBox="1">
            <a:spLocks noChangeArrowheads="1"/>
          </p:cNvSpPr>
          <p:nvPr/>
        </p:nvSpPr>
        <p:spPr bwMode="auto">
          <a:xfrm>
            <a:off x="1042988" y="4868863"/>
            <a:ext cx="1512887" cy="466725"/>
          </a:xfrm>
          <a:prstGeom prst="rect">
            <a:avLst/>
          </a:prstGeom>
          <a:noFill/>
          <a:ln w="9525">
            <a:solidFill>
              <a:schemeClr val="tx1"/>
            </a:solidFill>
            <a:miter lim="800000"/>
            <a:headEnd/>
            <a:tailEnd/>
          </a:ln>
        </p:spPr>
        <p:txBody>
          <a:bodyPr>
            <a:spAutoFit/>
          </a:bodyPr>
          <a:lstStyle/>
          <a:p>
            <a:pPr algn="ctr">
              <a:spcBef>
                <a:spcPct val="50000"/>
              </a:spcBef>
            </a:pPr>
            <a:r>
              <a:rPr lang="en-US" sz="1200"/>
              <a:t>Check-in time is 3pm</a:t>
            </a:r>
          </a:p>
        </p:txBody>
      </p:sp>
      <p:sp>
        <p:nvSpPr>
          <p:cNvPr id="20490" name="Text Box 12"/>
          <p:cNvSpPr txBox="1">
            <a:spLocks noChangeArrowheads="1"/>
          </p:cNvSpPr>
          <p:nvPr/>
        </p:nvSpPr>
        <p:spPr bwMode="auto">
          <a:xfrm>
            <a:off x="6588125" y="4868863"/>
            <a:ext cx="1512888" cy="466725"/>
          </a:xfrm>
          <a:prstGeom prst="rect">
            <a:avLst/>
          </a:prstGeom>
          <a:noFill/>
          <a:ln w="9525">
            <a:solidFill>
              <a:schemeClr val="tx1"/>
            </a:solidFill>
            <a:miter lim="800000"/>
            <a:headEnd/>
            <a:tailEnd/>
          </a:ln>
        </p:spPr>
        <p:txBody>
          <a:bodyPr>
            <a:spAutoFit/>
          </a:bodyPr>
          <a:lstStyle/>
          <a:p>
            <a:pPr algn="ctr">
              <a:spcBef>
                <a:spcPct val="50000"/>
              </a:spcBef>
            </a:pPr>
            <a:r>
              <a:rPr lang="en-US" sz="1200"/>
              <a:t>Checkout time is 12pm</a:t>
            </a:r>
          </a:p>
        </p:txBody>
      </p:sp>
    </p:spTree>
  </p:cSld>
  <p:clrMapOvr>
    <a:masterClrMapping/>
  </p:clrMapOvr>
  <p:transition spd="slow"/>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685800" y="2590800"/>
            <a:ext cx="7772400" cy="2057400"/>
          </a:xfrm>
        </p:spPr>
        <p:txBody>
          <a:bodyPr/>
          <a:lstStyle/>
          <a:p>
            <a:pPr algn="ctr" eaLnBrk="1" hangingPunct="1">
              <a:buNone/>
            </a:pPr>
            <a:r>
              <a:rPr lang="en-US" sz="4000" kern="10" dirty="0" smtClean="0">
                <a:ln w="9525">
                  <a:solidFill>
                    <a:srgbClr val="000000"/>
                  </a:solidFill>
                  <a:round/>
                  <a:headEnd/>
                  <a:tailEnd/>
                </a:ln>
                <a:solidFill>
                  <a:srgbClr val="004080"/>
                </a:solidFill>
                <a:latin typeface="Arial Black"/>
              </a:rPr>
              <a:t>Guest accounting Management system </a:t>
            </a:r>
          </a:p>
        </p:txBody>
      </p:sp>
    </p:spTree>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Front Office Accounting</a:t>
            </a:r>
          </a:p>
        </p:txBody>
      </p:sp>
      <p:sp>
        <p:nvSpPr>
          <p:cNvPr id="11268"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spcAft>
                <a:spcPts val="600"/>
              </a:spcAft>
            </a:pPr>
            <a:r>
              <a:rPr lang="en-US" b="1" dirty="0" smtClean="0">
                <a:latin typeface="Georgia Ref" pitchFamily="18" charset="0"/>
              </a:rPr>
              <a:t>Front Office Accounting System:</a:t>
            </a:r>
            <a:r>
              <a:rPr lang="en-US" dirty="0" smtClean="0">
                <a:latin typeface="Georgia Ref" pitchFamily="18" charset="0"/>
              </a:rPr>
              <a:t> The automated and/or manual data collection and reporting system that summarizes and documents the financial activities of a front office.</a:t>
            </a:r>
          </a:p>
          <a:p>
            <a:pPr eaLnBrk="1" hangingPunct="1"/>
            <a:endParaRPr lang="en-US"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one </a:t>
            </a:r>
            <a:br>
              <a:rPr lang="en-US" dirty="0" smtClean="0"/>
            </a:br>
            <a:r>
              <a:rPr lang="en-US" dirty="0" smtClean="0"/>
              <a:t>The front office department </a:t>
            </a:r>
            <a:endParaRPr lang="en-US" dirty="0"/>
          </a:p>
        </p:txBody>
      </p:sp>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Front Office Accounting</a:t>
            </a:r>
          </a:p>
        </p:txBody>
      </p:sp>
      <p:sp>
        <p:nvSpPr>
          <p:cNvPr id="12292"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r>
              <a:rPr lang="en-US" sz="2800" b="1" dirty="0" smtClean="0">
                <a:latin typeface="Georgia Ref" pitchFamily="18" charset="0"/>
              </a:rPr>
              <a:t>Guest Ledger:</a:t>
            </a:r>
            <a:r>
              <a:rPr lang="en-US" sz="2800" dirty="0" smtClean="0">
                <a:latin typeface="Georgia Ref" pitchFamily="18" charset="0"/>
              </a:rPr>
              <a:t> The set of accounts used to record charges to and payments from the hotel’s registered guests.  </a:t>
            </a:r>
            <a:endParaRPr lang="en-US" sz="2800" b="1" dirty="0" smtClean="0">
              <a:latin typeface="Georgia Ref" pitchFamily="18" charset="0"/>
            </a:endParaRPr>
          </a:p>
          <a:p>
            <a:pPr algn="just" eaLnBrk="1" hangingPunct="1"/>
            <a:r>
              <a:rPr lang="en-US" sz="2800" b="1" dirty="0" smtClean="0">
                <a:latin typeface="Georgia Ref" pitchFamily="18" charset="0"/>
              </a:rPr>
              <a:t>City Ledger:</a:t>
            </a:r>
            <a:r>
              <a:rPr lang="en-US" sz="2800" dirty="0" smtClean="0">
                <a:latin typeface="Georgia Ref" pitchFamily="18" charset="0"/>
              </a:rPr>
              <a:t> The set of accounts used to record charges to and payments from the hotel’s non-registered guests.   </a:t>
            </a:r>
          </a:p>
          <a:p>
            <a:pPr algn="just" eaLnBrk="1" hangingPunct="1"/>
            <a:r>
              <a:rPr lang="en-US" sz="2800" b="1" dirty="0" smtClean="0">
                <a:latin typeface="Georgia Ref" pitchFamily="18" charset="0"/>
              </a:rPr>
              <a:t>General Ledger:</a:t>
            </a:r>
            <a:r>
              <a:rPr lang="en-US" sz="2800" dirty="0" smtClean="0">
                <a:latin typeface="Georgia Ref" pitchFamily="18" charset="0"/>
              </a:rPr>
              <a:t> The primary ledger that contains all of a hotel’s accounts and that is used to create its income (profit and loss) statement.</a:t>
            </a:r>
          </a:p>
        </p:txBody>
      </p:sp>
    </p:spTree>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Back Office Accounting</a:t>
            </a:r>
          </a:p>
        </p:txBody>
      </p:sp>
      <p:sp>
        <p:nvSpPr>
          <p:cNvPr id="14340"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r>
              <a:rPr lang="en-US" b="1" dirty="0" smtClean="0">
                <a:latin typeface="Georgia Ref" pitchFamily="18" charset="0"/>
              </a:rPr>
              <a:t>Back Office Accounting:</a:t>
            </a:r>
            <a:r>
              <a:rPr lang="en-US" dirty="0" smtClean="0">
                <a:latin typeface="Georgia Ref" pitchFamily="18" charset="0"/>
              </a:rPr>
              <a:t> The process of summarizing and documenting the financial activities and condition of the entire hotel.</a:t>
            </a:r>
          </a:p>
          <a:p>
            <a:pPr algn="just" eaLnBrk="1" hangingPunct="1"/>
            <a:r>
              <a:rPr lang="en-US" b="1" dirty="0" smtClean="0">
                <a:latin typeface="Georgia Ref" pitchFamily="18" charset="0"/>
              </a:rPr>
              <a:t>Controller:</a:t>
            </a:r>
            <a:r>
              <a:rPr lang="en-US" dirty="0" smtClean="0">
                <a:latin typeface="Georgia Ref" pitchFamily="18" charset="0"/>
              </a:rPr>
              <a:t> The individual (or department) in a hotel responsible for maintaining the back office accounting system</a:t>
            </a:r>
            <a:r>
              <a:rPr lang="en-US" dirty="0" smtClean="0"/>
              <a:t>.</a:t>
            </a:r>
          </a:p>
        </p:txBody>
      </p:sp>
    </p:spTree>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Back Office Accounting</a:t>
            </a:r>
          </a:p>
        </p:txBody>
      </p:sp>
      <p:sp>
        <p:nvSpPr>
          <p:cNvPr id="15364"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r>
              <a:rPr lang="en-US" sz="2800" b="1" dirty="0" smtClean="0">
                <a:latin typeface="Georgia Ref" pitchFamily="18" charset="0"/>
              </a:rPr>
              <a:t>Settlement (Account):</a:t>
            </a:r>
            <a:r>
              <a:rPr lang="en-US" sz="2800" dirty="0" smtClean="0">
                <a:latin typeface="Georgia Ref" pitchFamily="18" charset="0"/>
              </a:rPr>
              <a:t> The collection of a payment for an outstanding account balance. Settlement may involve the guest paying cash or charging the account balance to a valid payment card or another hotel-approved account.</a:t>
            </a:r>
          </a:p>
          <a:p>
            <a:pPr algn="just" eaLnBrk="1" hangingPunct="1">
              <a:buNone/>
            </a:pPr>
            <a:endParaRPr lang="en-US" sz="2800" dirty="0" smtClean="0">
              <a:latin typeface="Georgia Ref" pitchFamily="18" charset="0"/>
            </a:endParaRPr>
          </a:p>
        </p:txBody>
      </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Managing the Check-Out Process</a:t>
            </a:r>
          </a:p>
        </p:txBody>
      </p:sp>
      <p:sp>
        <p:nvSpPr>
          <p:cNvPr id="18436"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lnSpc>
                <a:spcPct val="90000"/>
              </a:lnSpc>
            </a:pPr>
            <a:r>
              <a:rPr lang="en-US" b="1" dirty="0" smtClean="0">
                <a:latin typeface="Georgia Ref" pitchFamily="18" charset="0"/>
              </a:rPr>
              <a:t>Departure List:</a:t>
            </a:r>
            <a:r>
              <a:rPr lang="en-US" dirty="0" smtClean="0">
                <a:latin typeface="Georgia Ref" pitchFamily="18" charset="0"/>
              </a:rPr>
              <a:t> A report, by name and room number, of all guests scheduled to leave the hotel on a specific date.</a:t>
            </a:r>
          </a:p>
          <a:p>
            <a:pPr algn="just" eaLnBrk="1" hangingPunct="1">
              <a:lnSpc>
                <a:spcPct val="90000"/>
              </a:lnSpc>
            </a:pPr>
            <a:r>
              <a:rPr lang="en-US" b="1" dirty="0" smtClean="0">
                <a:latin typeface="Georgia Ref" pitchFamily="18" charset="0"/>
              </a:rPr>
              <a:t>Late Check-out:</a:t>
            </a:r>
            <a:r>
              <a:rPr lang="en-US" dirty="0" smtClean="0">
                <a:latin typeface="Georgia Ref" pitchFamily="18" charset="0"/>
              </a:rPr>
              <a:t> An arrangement that allows a guest scheduled to leave the hotel to maintain access to his/her room after the standard check-out time.</a:t>
            </a:r>
          </a:p>
          <a:p>
            <a:pPr eaLnBrk="1" hangingPunct="1">
              <a:lnSpc>
                <a:spcPct val="90000"/>
              </a:lnSpc>
              <a:buFontTx/>
              <a:buNone/>
            </a:pPr>
            <a:endParaRPr lang="en-US" dirty="0" smtClean="0"/>
          </a:p>
        </p:txBody>
      </p:sp>
    </p:spTree>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Managing the Check-Out Process</a:t>
            </a:r>
          </a:p>
        </p:txBody>
      </p:sp>
      <p:sp>
        <p:nvSpPr>
          <p:cNvPr id="20484" name="Rectangle 3"/>
          <p:cNvSpPr>
            <a:spLocks noGrp="1" noChangeArrowheads="1"/>
          </p:cNvSpPr>
          <p:nvPr>
            <p:ph type="body" idx="1"/>
          </p:nvPr>
        </p:nvSpPr>
        <p:spPr>
          <a:xfrm>
            <a:off x="685800" y="1676400"/>
            <a:ext cx="7924800" cy="4419600"/>
          </a:xfrm>
        </p:spPr>
        <p:style>
          <a:lnRef idx="2">
            <a:schemeClr val="accent3"/>
          </a:lnRef>
          <a:fillRef idx="1">
            <a:schemeClr val="lt1"/>
          </a:fillRef>
          <a:effectRef idx="0">
            <a:schemeClr val="accent3"/>
          </a:effectRef>
          <a:fontRef idx="minor">
            <a:schemeClr val="dk1"/>
          </a:fontRef>
        </p:style>
        <p:txBody>
          <a:bodyPr/>
          <a:lstStyle/>
          <a:p>
            <a:pPr algn="just" eaLnBrk="1" hangingPunct="1">
              <a:lnSpc>
                <a:spcPct val="90000"/>
              </a:lnSpc>
            </a:pPr>
            <a:r>
              <a:rPr lang="en-US" sz="2800" dirty="0" smtClean="0">
                <a:latin typeface="Georgia Ref" pitchFamily="18" charset="0"/>
              </a:rPr>
              <a:t>Check-out fundamentals:</a:t>
            </a:r>
          </a:p>
          <a:p>
            <a:pPr lvl="1" algn="just" eaLnBrk="1" hangingPunct="1">
              <a:lnSpc>
                <a:spcPct val="90000"/>
              </a:lnSpc>
            </a:pPr>
            <a:r>
              <a:rPr lang="en-US" sz="2400" dirty="0" smtClean="0">
                <a:latin typeface="Georgia Ref" pitchFamily="18" charset="0"/>
              </a:rPr>
              <a:t>Creation of departure list</a:t>
            </a:r>
          </a:p>
          <a:p>
            <a:pPr lvl="1" algn="just" eaLnBrk="1" hangingPunct="1">
              <a:lnSpc>
                <a:spcPct val="90000"/>
              </a:lnSpc>
            </a:pPr>
            <a:r>
              <a:rPr lang="en-US" sz="2400" dirty="0" smtClean="0">
                <a:latin typeface="Georgia Ref" pitchFamily="18" charset="0"/>
              </a:rPr>
              <a:t>Confirmation of guest identity</a:t>
            </a:r>
          </a:p>
          <a:p>
            <a:pPr lvl="1" algn="just" eaLnBrk="1" hangingPunct="1">
              <a:lnSpc>
                <a:spcPct val="90000"/>
              </a:lnSpc>
            </a:pPr>
            <a:r>
              <a:rPr lang="en-US" sz="2400" dirty="0" smtClean="0">
                <a:latin typeface="Georgia Ref" pitchFamily="18" charset="0"/>
              </a:rPr>
              <a:t>Quality of stay inquiry</a:t>
            </a:r>
          </a:p>
          <a:p>
            <a:pPr lvl="1" algn="just" eaLnBrk="1" hangingPunct="1">
              <a:lnSpc>
                <a:spcPct val="90000"/>
              </a:lnSpc>
            </a:pPr>
            <a:r>
              <a:rPr lang="en-US" sz="2400" dirty="0" smtClean="0">
                <a:latin typeface="Georgia Ref" pitchFamily="18" charset="0"/>
              </a:rPr>
              <a:t>Property exchange</a:t>
            </a:r>
          </a:p>
          <a:p>
            <a:pPr lvl="1" algn="just" eaLnBrk="1" hangingPunct="1">
              <a:lnSpc>
                <a:spcPct val="90000"/>
              </a:lnSpc>
            </a:pPr>
            <a:r>
              <a:rPr lang="en-US" sz="2400" dirty="0" smtClean="0">
                <a:latin typeface="Georgia Ref" pitchFamily="18" charset="0"/>
              </a:rPr>
              <a:t>Final data entry/posting of charges</a:t>
            </a:r>
          </a:p>
          <a:p>
            <a:pPr lvl="1" algn="just" eaLnBrk="1" hangingPunct="1">
              <a:lnSpc>
                <a:spcPct val="90000"/>
              </a:lnSpc>
            </a:pPr>
            <a:r>
              <a:rPr lang="en-US" sz="2400" dirty="0" smtClean="0">
                <a:latin typeface="Georgia Ref" pitchFamily="18" charset="0"/>
              </a:rPr>
              <a:t>Processing guest payment</a:t>
            </a:r>
          </a:p>
          <a:p>
            <a:pPr lvl="1" algn="just" eaLnBrk="1" hangingPunct="1">
              <a:lnSpc>
                <a:spcPct val="90000"/>
              </a:lnSpc>
            </a:pPr>
            <a:r>
              <a:rPr lang="en-US" sz="2400" dirty="0" smtClean="0">
                <a:latin typeface="Georgia Ref" pitchFamily="18" charset="0"/>
              </a:rPr>
              <a:t>Future reservation inquiry</a:t>
            </a:r>
          </a:p>
          <a:p>
            <a:pPr lvl="1" algn="just" eaLnBrk="1" hangingPunct="1">
              <a:lnSpc>
                <a:spcPct val="90000"/>
              </a:lnSpc>
            </a:pPr>
            <a:r>
              <a:rPr lang="en-US" sz="2400" dirty="0" smtClean="0">
                <a:latin typeface="Georgia Ref" pitchFamily="18" charset="0"/>
              </a:rPr>
              <a:t>Filing documentation</a:t>
            </a:r>
          </a:p>
          <a:p>
            <a:pPr lvl="1" algn="just" eaLnBrk="1" hangingPunct="1">
              <a:lnSpc>
                <a:spcPct val="90000"/>
              </a:lnSpc>
            </a:pPr>
            <a:r>
              <a:rPr lang="en-US" sz="2400" dirty="0" smtClean="0">
                <a:latin typeface="Georgia Ref" pitchFamily="18" charset="0"/>
              </a:rPr>
              <a:t>Revision of room status</a:t>
            </a:r>
          </a:p>
        </p:txBody>
      </p:sp>
    </p:spTree>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066800" y="990600"/>
            <a:ext cx="7543800" cy="1905000"/>
          </a:xfrm>
        </p:spPr>
        <p:style>
          <a:lnRef idx="2">
            <a:schemeClr val="accent5"/>
          </a:lnRef>
          <a:fillRef idx="1">
            <a:schemeClr val="lt1"/>
          </a:fillRef>
          <a:effectRef idx="0">
            <a:schemeClr val="accent5"/>
          </a:effectRef>
          <a:fontRef idx="minor">
            <a:schemeClr val="dk1"/>
          </a:fontRef>
        </p:style>
        <p:txBody>
          <a:bodyPr/>
          <a:lstStyle/>
          <a:p>
            <a:pPr eaLnBrk="1" hangingPunct="1"/>
            <a:r>
              <a:rPr lang="en-US" sz="4200" dirty="0" smtClean="0"/>
              <a:t/>
            </a:r>
            <a:br>
              <a:rPr lang="en-US" sz="4200" dirty="0" smtClean="0"/>
            </a:br>
            <a:r>
              <a:rPr lang="en-US" sz="4200" dirty="0" smtClean="0"/>
              <a:t>Revenue/Yield Management</a:t>
            </a:r>
            <a:br>
              <a:rPr lang="en-US" sz="4200" dirty="0" smtClean="0"/>
            </a:br>
            <a:r>
              <a:rPr lang="en-US" sz="4200" dirty="0" smtClean="0"/>
              <a:t>Evaluating front office operation  </a:t>
            </a:r>
          </a:p>
        </p:txBody>
      </p:sp>
      <p:sp>
        <p:nvSpPr>
          <p:cNvPr id="3076" name="Rectangle 3"/>
          <p:cNvSpPr>
            <a:spLocks noGrp="1" noChangeArrowheads="1"/>
          </p:cNvSpPr>
          <p:nvPr>
            <p:ph type="subTitle" idx="1"/>
          </p:nvPr>
        </p:nvSpPr>
        <p:spPr>
          <a:xfrm>
            <a:off x="1219200" y="2895600"/>
            <a:ext cx="6400800" cy="1752600"/>
          </a:xfrm>
        </p:spPr>
        <p:txBody>
          <a:bodyPr/>
          <a:lstStyle/>
          <a:p>
            <a:pPr eaLnBrk="1" hangingPunct="1"/>
            <a:endParaRPr lang="en-US" smtClean="0"/>
          </a:p>
          <a:p>
            <a:pPr eaLnBrk="1" hangingPunct="1"/>
            <a:endParaRPr lang="en-US" smtClean="0"/>
          </a:p>
        </p:txBody>
      </p:sp>
      <p:pic>
        <p:nvPicPr>
          <p:cNvPr id="3077" name="Picture 5" descr="MPj03959410000[1]"/>
          <p:cNvPicPr>
            <a:picLocks noChangeAspect="1" noChangeArrowheads="1"/>
          </p:cNvPicPr>
          <p:nvPr/>
        </p:nvPicPr>
        <p:blipFill>
          <a:blip r:embed="rId2" cstate="print"/>
          <a:srcRect/>
          <a:stretch>
            <a:fillRect/>
          </a:stretch>
        </p:blipFill>
        <p:spPr bwMode="auto">
          <a:xfrm>
            <a:off x="2971800" y="3657600"/>
            <a:ext cx="3200400" cy="24717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Yield/revenue management</a:t>
            </a:r>
            <a:endParaRPr lang="en-US" dirty="0"/>
          </a:p>
        </p:txBody>
      </p:sp>
      <p:sp>
        <p:nvSpPr>
          <p:cNvPr id="3" name="Content Placeholder 2"/>
          <p:cNvSpPr>
            <a:spLocks noGrp="1"/>
          </p:cNvSpPr>
          <p:nvPr>
            <p:ph idx="1"/>
          </p:nvPr>
        </p:nvSpPr>
        <p:spPr>
          <a:xfrm>
            <a:off x="1066800" y="1752600"/>
            <a:ext cx="7620000" cy="4419600"/>
          </a:xfrm>
        </p:spPr>
        <p:style>
          <a:lnRef idx="2">
            <a:schemeClr val="accent3"/>
          </a:lnRef>
          <a:fillRef idx="1">
            <a:schemeClr val="lt1"/>
          </a:fillRef>
          <a:effectRef idx="0">
            <a:schemeClr val="accent3"/>
          </a:effectRef>
          <a:fontRef idx="minor">
            <a:schemeClr val="dk1"/>
          </a:fontRef>
        </p:style>
        <p:txBody>
          <a:bodyPr/>
          <a:lstStyle/>
          <a:p>
            <a:pPr algn="just">
              <a:buBlip>
                <a:blip r:embed="rId2"/>
              </a:buBlip>
            </a:pPr>
            <a:r>
              <a:rPr lang="en-US" b="1" dirty="0" smtClean="0"/>
              <a:t> </a:t>
            </a:r>
            <a:r>
              <a:rPr lang="en-US" sz="2800" b="1" dirty="0" smtClean="0">
                <a:latin typeface="Sylfaen" pitchFamily="18" charset="0"/>
              </a:rPr>
              <a:t>A process of planning to achieve maximum room rates and most profitable guests (guests who will spend money at the hotel’s food and beverage outlets, gift shops, etc.), </a:t>
            </a:r>
          </a:p>
          <a:p>
            <a:pPr algn="just">
              <a:buBlip>
                <a:blip r:embed="rId2"/>
              </a:buBlip>
            </a:pPr>
            <a:r>
              <a:rPr lang="en-US" sz="2800" b="1" dirty="0" smtClean="0">
                <a:latin typeface="Sylfaen" pitchFamily="18" charset="0"/>
              </a:rPr>
              <a:t>Encourages front office managers, general managers, and marketing and sales directors to target sales periods and develop sales programs that will maximize profit for the hotel. </a:t>
            </a:r>
            <a:endParaRPr lang="en-US" sz="2800" b="1" dirty="0">
              <a:latin typeface="Sylfaen" pitchFamily="18" charset="0"/>
            </a:endParaRPr>
          </a:p>
        </p:txBody>
      </p:sp>
    </p:spTree>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90600" y="609600"/>
            <a:ext cx="7924800" cy="952500"/>
          </a:xfrm>
        </p:spPr>
        <p:txBody>
          <a:bodyPr/>
          <a:lstStyle/>
          <a:p>
            <a:pPr eaLnBrk="1" hangingPunct="1"/>
            <a:r>
              <a:rPr lang="en-US" sz="3400" dirty="0" smtClean="0"/>
              <a:t>Definition of Occupancy Percentage</a:t>
            </a:r>
          </a:p>
        </p:txBody>
      </p:sp>
      <p:sp>
        <p:nvSpPr>
          <p:cNvPr id="5124" name="Rectangle 3"/>
          <p:cNvSpPr>
            <a:spLocks noGrp="1" noChangeArrowheads="1"/>
          </p:cNvSpPr>
          <p:nvPr>
            <p:ph type="body" idx="1"/>
          </p:nvPr>
        </p:nvSpPr>
        <p:spPr>
          <a:xfrm>
            <a:off x="1143000" y="1905000"/>
            <a:ext cx="7702550" cy="4572000"/>
          </a:xfrm>
        </p:spPr>
        <p:style>
          <a:lnRef idx="2">
            <a:schemeClr val="accent3"/>
          </a:lnRef>
          <a:fillRef idx="1">
            <a:schemeClr val="lt1"/>
          </a:fillRef>
          <a:effectRef idx="0">
            <a:schemeClr val="accent3"/>
          </a:effectRef>
          <a:fontRef idx="minor">
            <a:schemeClr val="dk1"/>
          </a:fontRef>
        </p:style>
        <p:txBody>
          <a:bodyPr/>
          <a:lstStyle/>
          <a:p>
            <a:pPr algn="just" eaLnBrk="1" hangingPunct="1"/>
            <a:r>
              <a:rPr lang="en-US" sz="2800" dirty="0" smtClean="0">
                <a:latin typeface="Sylfaen" pitchFamily="18" charset="0"/>
              </a:rPr>
              <a:t>Occupancy Percentage - </a:t>
            </a:r>
            <a:r>
              <a:rPr lang="en-US" sz="2400" dirty="0" smtClean="0">
                <a:latin typeface="Sylfaen" pitchFamily="18" charset="0"/>
              </a:rPr>
              <a:t>reveals the success of a hotel’s staff in attracting guests to a particular property</a:t>
            </a:r>
          </a:p>
          <a:p>
            <a:pPr algn="just" eaLnBrk="1" hangingPunct="1">
              <a:buFont typeface="Wingdings" pitchFamily="2" charset="2"/>
              <a:buNone/>
            </a:pPr>
            <a:r>
              <a:rPr lang="en-US" sz="2800" dirty="0" smtClean="0">
                <a:latin typeface="Sylfaen" pitchFamily="18" charset="0"/>
              </a:rPr>
              <a:t>	</a:t>
            </a:r>
            <a:r>
              <a:rPr lang="en-US" sz="2800" b="1" u="sng" dirty="0" smtClean="0">
                <a:latin typeface="Sylfaen" pitchFamily="18" charset="0"/>
              </a:rPr>
              <a:t>Number of Rooms Sold</a:t>
            </a:r>
            <a:r>
              <a:rPr lang="en-US" sz="2800" b="1" dirty="0" smtClean="0">
                <a:latin typeface="Sylfaen" pitchFamily="18" charset="0"/>
              </a:rPr>
              <a:t> x 100 =</a:t>
            </a:r>
            <a:r>
              <a:rPr lang="en-US" sz="2800" dirty="0" smtClean="0">
                <a:latin typeface="Sylfaen" pitchFamily="18" charset="0"/>
              </a:rPr>
              <a:t>   single </a:t>
            </a:r>
          </a:p>
          <a:p>
            <a:pPr algn="just" eaLnBrk="1" hangingPunct="1">
              <a:buFont typeface="Wingdings" pitchFamily="2" charset="2"/>
              <a:buNone/>
            </a:pPr>
            <a:r>
              <a:rPr lang="en-US" sz="2800" b="1" dirty="0" smtClean="0">
                <a:latin typeface="Sylfaen" pitchFamily="18" charset="0"/>
              </a:rPr>
              <a:t>Number of rooms available                </a:t>
            </a:r>
            <a:r>
              <a:rPr lang="en-US" sz="2800" dirty="0" smtClean="0">
                <a:latin typeface="Sylfaen" pitchFamily="18" charset="0"/>
              </a:rPr>
              <a:t>occupancy % </a:t>
            </a:r>
            <a:endParaRPr lang="en-US" sz="2800" b="1" dirty="0" smtClean="0">
              <a:latin typeface="Sylfaen" pitchFamily="18" charset="0"/>
            </a:endParaRPr>
          </a:p>
          <a:p>
            <a:pPr algn="just" eaLnBrk="1" hangingPunct="1">
              <a:buFont typeface="Wingdings" pitchFamily="2" charset="2"/>
              <a:buNone/>
            </a:pPr>
            <a:r>
              <a:rPr lang="en-US" sz="2800" b="1" dirty="0" smtClean="0">
                <a:latin typeface="Sylfaen" pitchFamily="18" charset="0"/>
              </a:rPr>
              <a:t>		</a:t>
            </a:r>
            <a:r>
              <a:rPr lang="en-US" sz="2800" dirty="0" smtClean="0">
                <a:latin typeface="Sylfaen" pitchFamily="18" charset="0"/>
              </a:rPr>
              <a:t>Double Occupancy Percentage – </a:t>
            </a:r>
            <a:r>
              <a:rPr lang="en-US" sz="2400" dirty="0" smtClean="0">
                <a:latin typeface="Sylfaen" pitchFamily="18" charset="0"/>
              </a:rPr>
              <a:t>measure of a hotel staff’s ability to attract more than one guest to a room; thus a higher room rate and additional income</a:t>
            </a:r>
          </a:p>
          <a:p>
            <a:pPr algn="just" eaLnBrk="1" hangingPunct="1">
              <a:buFont typeface="Wingdings" pitchFamily="2" charset="2"/>
              <a:buNone/>
            </a:pPr>
            <a:r>
              <a:rPr lang="en-US" sz="2800" u="sng" dirty="0" smtClean="0">
                <a:latin typeface="Sylfaen" pitchFamily="18" charset="0"/>
              </a:rPr>
              <a:t>Number of Guests – Number of Rooms Sold</a:t>
            </a:r>
            <a:r>
              <a:rPr lang="en-US" sz="2800" dirty="0" smtClean="0">
                <a:latin typeface="Sylfaen" pitchFamily="18" charset="0"/>
              </a:rPr>
              <a:t> x 100 </a:t>
            </a:r>
          </a:p>
          <a:p>
            <a:pPr algn="just" eaLnBrk="1" hangingPunct="1">
              <a:buFont typeface="Wingdings" pitchFamily="2" charset="2"/>
              <a:buNone/>
            </a:pPr>
            <a:r>
              <a:rPr lang="en-US" sz="2800" dirty="0" smtClean="0">
                <a:latin typeface="Sylfaen" pitchFamily="18" charset="0"/>
              </a:rPr>
              <a:t>			Number of Rooms Sold</a:t>
            </a:r>
          </a:p>
        </p:txBody>
      </p:sp>
    </p:spTree>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z="3800" smtClean="0"/>
              <a:t>Definition of Average Daily Rate ADR</a:t>
            </a:r>
          </a:p>
        </p:txBody>
      </p:sp>
      <p:sp>
        <p:nvSpPr>
          <p:cNvPr id="6148"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eaLnBrk="1" hangingPunct="1"/>
            <a:r>
              <a:rPr lang="en-US" dirty="0" smtClean="0">
                <a:latin typeface="Sylfaen" pitchFamily="18" charset="0"/>
              </a:rPr>
              <a:t>Average Daily Rate (ADR) -  </a:t>
            </a:r>
            <a:r>
              <a:rPr lang="en-US" sz="2400" dirty="0" smtClean="0">
                <a:latin typeface="Sylfaen" pitchFamily="18" charset="0"/>
              </a:rPr>
              <a:t>A measure of the hotel’s staff efforts in selling available room rates.</a:t>
            </a:r>
          </a:p>
          <a:p>
            <a:pPr lvl="1" eaLnBrk="1" hangingPunct="1">
              <a:buFont typeface="Wingdings" pitchFamily="2" charset="2"/>
              <a:buNone/>
            </a:pPr>
            <a:endParaRPr lang="en-US" sz="2400" dirty="0" smtClean="0">
              <a:latin typeface="Sylfaen" pitchFamily="18" charset="0"/>
            </a:endParaRPr>
          </a:p>
          <a:p>
            <a:pPr lvl="1" eaLnBrk="1" hangingPunct="1">
              <a:buFont typeface="Wingdings" pitchFamily="2" charset="2"/>
              <a:buNone/>
            </a:pPr>
            <a:r>
              <a:rPr lang="en-US" u="sng" dirty="0" smtClean="0">
                <a:latin typeface="Sylfaen" pitchFamily="18" charset="0"/>
              </a:rPr>
              <a:t>Total Room Revenue/sales </a:t>
            </a:r>
          </a:p>
          <a:p>
            <a:pPr lvl="1" eaLnBrk="1" hangingPunct="1">
              <a:buFont typeface="Wingdings" pitchFamily="2" charset="2"/>
              <a:buNone/>
            </a:pPr>
            <a:r>
              <a:rPr lang="en-US" dirty="0" smtClean="0">
                <a:latin typeface="Sylfaen" pitchFamily="18" charset="0"/>
              </a:rPr>
              <a:t>Number of Rooms Sold</a:t>
            </a:r>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152400"/>
            <a:ext cx="7772400" cy="1600200"/>
          </a:xfrm>
        </p:spPr>
        <p:txBody>
          <a:bodyPr/>
          <a:lstStyle/>
          <a:p>
            <a:pPr algn="ctr" eaLnBrk="1" hangingPunct="1"/>
            <a:r>
              <a:rPr lang="en-US" sz="4000" smtClean="0">
                <a:effectLst>
                  <a:outerShdw blurRad="38100" dist="38100" dir="2700000" algn="tl">
                    <a:srgbClr val="C0C0C0"/>
                  </a:outerShdw>
                </a:effectLst>
              </a:rPr>
              <a:t>Occupancy Percentage Example</a:t>
            </a:r>
            <a:endParaRPr lang="en-US" sz="4000" smtClean="0"/>
          </a:p>
        </p:txBody>
      </p:sp>
      <p:sp>
        <p:nvSpPr>
          <p:cNvPr id="74755" name="Rectangle 3"/>
          <p:cNvSpPr>
            <a:spLocks noGrp="1" noChangeArrowheads="1"/>
          </p:cNvSpPr>
          <p:nvPr>
            <p:ph type="body" idx="1"/>
          </p:nvPr>
        </p:nvSpPr>
        <p:spPr>
          <a:xfrm>
            <a:off x="1371600" y="1600200"/>
            <a:ext cx="7162800" cy="4724400"/>
          </a:xfrm>
        </p:spPr>
        <p:style>
          <a:lnRef idx="2">
            <a:schemeClr val="accent3"/>
          </a:lnRef>
          <a:fillRef idx="1">
            <a:schemeClr val="lt1"/>
          </a:fillRef>
          <a:effectRef idx="0">
            <a:schemeClr val="accent3"/>
          </a:effectRef>
          <a:fontRef idx="minor">
            <a:schemeClr val="dk1"/>
          </a:fontRef>
        </p:style>
        <p:txBody>
          <a:bodyPr/>
          <a:lstStyle/>
          <a:p>
            <a:pPr algn="ctr" eaLnBrk="1" hangingPunct="1">
              <a:buFont typeface="Wingdings" pitchFamily="2" charset="2"/>
              <a:buNone/>
            </a:pPr>
            <a:r>
              <a:rPr lang="en-US" sz="3300" b="1" u="sng" dirty="0" smtClean="0">
                <a:solidFill>
                  <a:schemeClr val="hlink"/>
                </a:solidFill>
              </a:rPr>
              <a:t>Number of Rooms Occupied    </a:t>
            </a:r>
            <a:r>
              <a:rPr lang="en-US" sz="3300" b="1" dirty="0" smtClean="0">
                <a:solidFill>
                  <a:schemeClr val="hlink"/>
                </a:solidFill>
              </a:rPr>
              <a:t/>
            </a:r>
            <a:br>
              <a:rPr lang="en-US" sz="3300" b="1" dirty="0" smtClean="0">
                <a:solidFill>
                  <a:schemeClr val="hlink"/>
                </a:solidFill>
              </a:rPr>
            </a:br>
            <a:r>
              <a:rPr lang="en-US" sz="3300" b="1" dirty="0" smtClean="0">
                <a:solidFill>
                  <a:schemeClr val="hlink"/>
                </a:solidFill>
              </a:rPr>
              <a:t>Number of Rooms Available</a:t>
            </a:r>
          </a:p>
          <a:p>
            <a:pPr algn="ctr" eaLnBrk="1" hangingPunct="1">
              <a:buFont typeface="Wingdings" pitchFamily="2" charset="2"/>
              <a:buNone/>
            </a:pPr>
            <a:endParaRPr lang="en-US" sz="3300" b="1" dirty="0" smtClean="0">
              <a:solidFill>
                <a:schemeClr val="hlink"/>
              </a:solidFill>
            </a:endParaRPr>
          </a:p>
          <a:p>
            <a:pPr eaLnBrk="1" hangingPunct="1">
              <a:buClr>
                <a:schemeClr val="tx2"/>
              </a:buClr>
              <a:buFont typeface="Wingdings" pitchFamily="2" charset="2"/>
              <a:buChar char="Ø"/>
            </a:pPr>
            <a:r>
              <a:rPr lang="en-US" sz="3300" dirty="0" smtClean="0">
                <a:solidFill>
                  <a:schemeClr val="tx2"/>
                </a:solidFill>
              </a:rPr>
              <a:t> 95 rooms occupied </a:t>
            </a:r>
          </a:p>
          <a:p>
            <a:pPr eaLnBrk="1" hangingPunct="1">
              <a:buClr>
                <a:schemeClr val="tx2"/>
              </a:buClr>
              <a:buFont typeface="Wingdings" pitchFamily="2" charset="2"/>
              <a:buChar char="Ø"/>
            </a:pPr>
            <a:r>
              <a:rPr lang="en-US" sz="3300" dirty="0" smtClean="0">
                <a:solidFill>
                  <a:schemeClr val="tx2"/>
                </a:solidFill>
              </a:rPr>
              <a:t>150 room available </a:t>
            </a:r>
          </a:p>
          <a:p>
            <a:pPr eaLnBrk="1" hangingPunct="1">
              <a:buFont typeface="Wingdings" pitchFamily="2" charset="2"/>
              <a:buNone/>
            </a:pPr>
            <a:endParaRPr lang="en-US" sz="3300" dirty="0" smtClean="0">
              <a:solidFill>
                <a:schemeClr val="tx2"/>
              </a:solidFill>
            </a:endParaRPr>
          </a:p>
          <a:p>
            <a:pPr eaLnBrk="1" hangingPunct="1">
              <a:buFont typeface="Wingdings" pitchFamily="2" charset="2"/>
              <a:buNone/>
            </a:pPr>
            <a:r>
              <a:rPr lang="en-US" sz="3300" u="sng" dirty="0" smtClean="0">
                <a:solidFill>
                  <a:schemeClr val="tx2"/>
                </a:solidFill>
              </a:rPr>
              <a:t>95      </a:t>
            </a:r>
            <a:r>
              <a:rPr lang="en-US" sz="3300" dirty="0" smtClean="0">
                <a:solidFill>
                  <a:schemeClr val="tx2"/>
                </a:solidFill>
              </a:rPr>
              <a:t>=	</a:t>
            </a:r>
          </a:p>
          <a:p>
            <a:pPr eaLnBrk="1" hangingPunct="1">
              <a:buFont typeface="Wingdings" pitchFamily="2" charset="2"/>
              <a:buNone/>
            </a:pPr>
            <a:r>
              <a:rPr lang="en-US" sz="3300" dirty="0" smtClean="0">
                <a:solidFill>
                  <a:schemeClr val="tx2"/>
                </a:solidFill>
              </a:rPr>
              <a:t>150      </a:t>
            </a:r>
          </a:p>
        </p:txBody>
      </p:sp>
      <p:sp>
        <p:nvSpPr>
          <p:cNvPr id="74756" name="Text Box 4"/>
          <p:cNvSpPr txBox="1">
            <a:spLocks noChangeArrowheads="1"/>
          </p:cNvSpPr>
          <p:nvPr/>
        </p:nvSpPr>
        <p:spPr bwMode="auto">
          <a:xfrm>
            <a:off x="2971800" y="5029200"/>
            <a:ext cx="1219200" cy="707886"/>
          </a:xfrm>
          <a:prstGeom prst="rect">
            <a:avLst/>
          </a:prstGeom>
          <a:noFill/>
          <a:ln w="12700">
            <a:noFill/>
            <a:miter lim="800000"/>
            <a:headEnd type="none" w="sm" len="sm"/>
            <a:tailEnd type="none" w="sm" len="sm"/>
          </a:ln>
        </p:spPr>
        <p:txBody>
          <a:bodyPr>
            <a:spAutoFit/>
          </a:bodyPr>
          <a:lstStyle/>
          <a:p>
            <a:pPr algn="ctr">
              <a:spcBef>
                <a:spcPct val="50000"/>
              </a:spcBef>
            </a:pPr>
            <a:r>
              <a:rPr lang="en-US" sz="4000" b="1" dirty="0" smtClean="0">
                <a:solidFill>
                  <a:schemeClr val="hlink"/>
                </a:solidFill>
              </a:rPr>
              <a:t>63</a:t>
            </a:r>
            <a:r>
              <a:rPr lang="en-US" sz="4000" b="1" dirty="0" smtClean="0">
                <a:solidFill>
                  <a:schemeClr val="hlink"/>
                </a:solidFill>
                <a:latin typeface="Times New Roman" pitchFamily="18" charset="0"/>
              </a:rPr>
              <a:t>%</a:t>
            </a:r>
            <a:endParaRPr lang="en-US" b="1" dirty="0">
              <a:solidFill>
                <a:schemeClr val="hlink"/>
              </a:solidFill>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475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47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p:cTn id="15" dur="500" fill="hold"/>
                                        <p:tgtEl>
                                          <p:spTgt spid="74755">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74755">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7475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475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74755">
                                            <p:txEl>
                                              <p:pRg st="3" end="3"/>
                                            </p:txEl>
                                          </p:spTgt>
                                        </p:tgtEl>
                                        <p:attrNameLst>
                                          <p:attrName>style.visibility</p:attrName>
                                        </p:attrNameLst>
                                      </p:cBhvr>
                                      <p:to>
                                        <p:strVal val="visible"/>
                                      </p:to>
                                    </p:set>
                                    <p:anim calcmode="lin" valueType="num">
                                      <p:cBhvr>
                                        <p:cTn id="23" dur="500" fill="hold"/>
                                        <p:tgtEl>
                                          <p:spTgt spid="74755">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74755">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7475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475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4755">
                                            <p:txEl>
                                              <p:pRg st="5" end="5"/>
                                            </p:txEl>
                                          </p:spTgt>
                                        </p:tgtEl>
                                        <p:attrNameLst>
                                          <p:attrName>style.visibility</p:attrName>
                                        </p:attrNameLst>
                                      </p:cBhvr>
                                      <p:to>
                                        <p:strVal val="visible"/>
                                      </p:to>
                                    </p:set>
                                    <p:anim calcmode="lin" valueType="num">
                                      <p:cBhvr>
                                        <p:cTn id="31" dur="500" fill="hold"/>
                                        <p:tgtEl>
                                          <p:spTgt spid="74755">
                                            <p:txEl>
                                              <p:pRg st="5" end="5"/>
                                            </p:txEl>
                                          </p:spTgt>
                                        </p:tgtEl>
                                        <p:attrNameLst>
                                          <p:attrName>ppt_x</p:attrName>
                                        </p:attrNameLst>
                                      </p:cBhvr>
                                      <p:tavLst>
                                        <p:tav tm="0">
                                          <p:val>
                                            <p:strVal val="#ppt_x+#ppt_w/2"/>
                                          </p:val>
                                        </p:tav>
                                        <p:tav tm="100000">
                                          <p:val>
                                            <p:strVal val="#ppt_x"/>
                                          </p:val>
                                        </p:tav>
                                      </p:tavLst>
                                    </p:anim>
                                    <p:anim calcmode="lin" valueType="num">
                                      <p:cBhvr>
                                        <p:cTn id="32" dur="500" fill="hold"/>
                                        <p:tgtEl>
                                          <p:spTgt spid="74755">
                                            <p:txEl>
                                              <p:pRg st="5" end="5"/>
                                            </p:txEl>
                                          </p:spTgt>
                                        </p:tgtEl>
                                        <p:attrNameLst>
                                          <p:attrName>ppt_y</p:attrName>
                                        </p:attrNameLst>
                                      </p:cBhvr>
                                      <p:tavLst>
                                        <p:tav tm="0">
                                          <p:val>
                                            <p:strVal val="#ppt_y"/>
                                          </p:val>
                                        </p:tav>
                                        <p:tav tm="100000">
                                          <p:val>
                                            <p:strVal val="#ppt_y"/>
                                          </p:val>
                                        </p:tav>
                                      </p:tavLst>
                                    </p:anim>
                                    <p:anim calcmode="lin" valueType="num">
                                      <p:cBhvr>
                                        <p:cTn id="33" dur="500" fill="hold"/>
                                        <p:tgtEl>
                                          <p:spTgt spid="74755">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7475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74755">
                                            <p:txEl>
                                              <p:pRg st="6" end="6"/>
                                            </p:txEl>
                                          </p:spTgt>
                                        </p:tgtEl>
                                        <p:attrNameLst>
                                          <p:attrName>style.visibility</p:attrName>
                                        </p:attrNameLst>
                                      </p:cBhvr>
                                      <p:to>
                                        <p:strVal val="visible"/>
                                      </p:to>
                                    </p:set>
                                    <p:anim calcmode="lin" valueType="num">
                                      <p:cBhvr>
                                        <p:cTn id="39" dur="500" fill="hold"/>
                                        <p:tgtEl>
                                          <p:spTgt spid="74755">
                                            <p:txEl>
                                              <p:pRg st="6" end="6"/>
                                            </p:txEl>
                                          </p:spTgt>
                                        </p:tgtEl>
                                        <p:attrNameLst>
                                          <p:attrName>ppt_x</p:attrName>
                                        </p:attrNameLst>
                                      </p:cBhvr>
                                      <p:tavLst>
                                        <p:tav tm="0">
                                          <p:val>
                                            <p:strVal val="#ppt_x+#ppt_w/2"/>
                                          </p:val>
                                        </p:tav>
                                        <p:tav tm="100000">
                                          <p:val>
                                            <p:strVal val="#ppt_x"/>
                                          </p:val>
                                        </p:tav>
                                      </p:tavLst>
                                    </p:anim>
                                    <p:anim calcmode="lin" valueType="num">
                                      <p:cBhvr>
                                        <p:cTn id="40" dur="500" fill="hold"/>
                                        <p:tgtEl>
                                          <p:spTgt spid="74755">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7475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7475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4756"/>
                                        </p:tgtEl>
                                        <p:attrNameLst>
                                          <p:attrName>style.visibility</p:attrName>
                                        </p:attrNameLst>
                                      </p:cBhvr>
                                      <p:to>
                                        <p:strVal val="visible"/>
                                      </p:to>
                                    </p:set>
                                    <p:animEffect transition="in" filter="dissolve">
                                      <p:cBhvr>
                                        <p:cTn id="4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5" autoUpdateAnimBg="0"/>
      <p:bldP spid="7475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front office Department? </a:t>
            </a:r>
            <a:endParaRPr lang="en-US" dirty="0"/>
          </a:p>
        </p:txBody>
      </p:sp>
      <p:sp>
        <p:nvSpPr>
          <p:cNvPr id="3" name="Content Placeholder 2"/>
          <p:cNvSpPr>
            <a:spLocks noGrp="1"/>
          </p:cNvSpPr>
          <p:nvPr>
            <p:ph idx="1"/>
          </p:nvPr>
        </p:nvSpPr>
        <p:spPr/>
        <p:txBody>
          <a:bodyPr/>
          <a:lstStyle/>
          <a:p>
            <a:pPr algn="just">
              <a:buFont typeface="Symbol" pitchFamily="18" charset="2"/>
              <a:buChar char=""/>
            </a:pPr>
            <a:r>
              <a:rPr lang="en-US" dirty="0" smtClean="0">
                <a:latin typeface="Perpetua" pitchFamily="18" charset="0"/>
              </a:rPr>
              <a:t>It is considered as the </a:t>
            </a:r>
            <a:r>
              <a:rPr lang="en-US" dirty="0" smtClean="0">
                <a:solidFill>
                  <a:srgbClr val="C00000"/>
                </a:solidFill>
                <a:latin typeface="Perpetua" pitchFamily="18" charset="0"/>
              </a:rPr>
              <a:t>nerve center/face </a:t>
            </a:r>
            <a:r>
              <a:rPr lang="en-US" dirty="0" smtClean="0">
                <a:latin typeface="Perpetua" pitchFamily="18" charset="0"/>
              </a:rPr>
              <a:t>of the hotel operations. </a:t>
            </a:r>
            <a:r>
              <a:rPr lang="en-US" dirty="0" smtClean="0">
                <a:solidFill>
                  <a:srgbClr val="C00000"/>
                </a:solidFill>
                <a:latin typeface="Perpetua" pitchFamily="18" charset="0"/>
              </a:rPr>
              <a:t>Why?</a:t>
            </a:r>
          </a:p>
          <a:p>
            <a:pPr algn="just">
              <a:buFont typeface="Symbol" pitchFamily="18" charset="2"/>
              <a:buChar char=""/>
            </a:pPr>
            <a:r>
              <a:rPr lang="en-US" dirty="0" smtClean="0">
                <a:latin typeface="Perpetua" pitchFamily="18" charset="0"/>
              </a:rPr>
              <a:t>It is concerned with welcome, reception, and registration of the guest in hotel. </a:t>
            </a:r>
          </a:p>
          <a:p>
            <a:pPr algn="just">
              <a:buFont typeface="Symbol" pitchFamily="18" charset="2"/>
              <a:buChar char=""/>
            </a:pPr>
            <a:r>
              <a:rPr lang="en-US" dirty="0" smtClean="0">
                <a:latin typeface="Perpetua" pitchFamily="18" charset="0"/>
              </a:rPr>
              <a:t>Allocates rooms to the guest, provides information about hotel and the place or attractions, deals in cash and foreign currency, handles mails, telephone calls, receiving and dropping of guest to the airport etc.</a:t>
            </a:r>
            <a:endParaRPr lang="en-US" dirty="0">
              <a:latin typeface="Perpetua" pitchFamily="18" charset="0"/>
            </a:endParaRPr>
          </a:p>
        </p:txBody>
      </p:sp>
    </p:spTree>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152400"/>
            <a:ext cx="7772400" cy="1600200"/>
          </a:xfrm>
        </p:spPr>
        <p:txBody>
          <a:bodyPr/>
          <a:lstStyle/>
          <a:p>
            <a:pPr algn="ctr" eaLnBrk="1" hangingPunct="1">
              <a:defRPr/>
            </a:pPr>
            <a:r>
              <a:rPr lang="en-US" sz="4000" smtClean="0">
                <a:effectLst>
                  <a:outerShdw blurRad="38100" dist="38100" dir="2700000" algn="tl">
                    <a:srgbClr val="C0C0C0"/>
                  </a:outerShdw>
                </a:effectLst>
              </a:rPr>
              <a:t>Average Daily Rate Example</a:t>
            </a:r>
          </a:p>
        </p:txBody>
      </p:sp>
      <p:sp>
        <p:nvSpPr>
          <p:cNvPr id="77827" name="Rectangle 3"/>
          <p:cNvSpPr>
            <a:spLocks noGrp="1" noChangeArrowheads="1"/>
          </p:cNvSpPr>
          <p:nvPr>
            <p:ph type="body" idx="1"/>
          </p:nvPr>
        </p:nvSpPr>
        <p:spPr>
          <a:xfrm>
            <a:off x="1143000" y="1905000"/>
            <a:ext cx="7543800" cy="4572000"/>
          </a:xfrm>
        </p:spPr>
        <p:style>
          <a:lnRef idx="2">
            <a:schemeClr val="accent3"/>
          </a:lnRef>
          <a:fillRef idx="1">
            <a:schemeClr val="lt1"/>
          </a:fillRef>
          <a:effectRef idx="0">
            <a:schemeClr val="accent3"/>
          </a:effectRef>
          <a:fontRef idx="minor">
            <a:schemeClr val="dk1"/>
          </a:fontRef>
        </p:style>
        <p:txBody>
          <a:bodyPr/>
          <a:lstStyle/>
          <a:p>
            <a:pPr algn="ctr" eaLnBrk="1" hangingPunct="1">
              <a:buFont typeface="Wingdings" pitchFamily="2" charset="2"/>
              <a:buNone/>
            </a:pPr>
            <a:r>
              <a:rPr lang="en-US" sz="3300" b="1" u="sng" dirty="0" smtClean="0">
                <a:solidFill>
                  <a:schemeClr val="hlink"/>
                </a:solidFill>
              </a:rPr>
              <a:t>Rooms Revenue/sales    </a:t>
            </a:r>
            <a:r>
              <a:rPr lang="en-US" sz="3300" b="1" dirty="0" smtClean="0">
                <a:solidFill>
                  <a:schemeClr val="hlink"/>
                </a:solidFill>
              </a:rPr>
              <a:t/>
            </a:r>
            <a:br>
              <a:rPr lang="en-US" sz="3300" b="1" dirty="0" smtClean="0">
                <a:solidFill>
                  <a:schemeClr val="hlink"/>
                </a:solidFill>
              </a:rPr>
            </a:br>
            <a:r>
              <a:rPr lang="en-US" sz="3300" b="1" dirty="0" smtClean="0">
                <a:solidFill>
                  <a:schemeClr val="hlink"/>
                </a:solidFill>
              </a:rPr>
              <a:t>Number of Rooms Sold</a:t>
            </a:r>
          </a:p>
          <a:p>
            <a:pPr algn="ctr" eaLnBrk="1" hangingPunct="1">
              <a:buFont typeface="Wingdings" pitchFamily="2" charset="2"/>
              <a:buNone/>
            </a:pPr>
            <a:endParaRPr lang="en-US" sz="3300" b="1" dirty="0" smtClean="0">
              <a:solidFill>
                <a:schemeClr val="hlink"/>
              </a:solidFill>
            </a:endParaRPr>
          </a:p>
          <a:p>
            <a:pPr eaLnBrk="1" hangingPunct="1">
              <a:buClr>
                <a:schemeClr val="tx2"/>
              </a:buClr>
              <a:buFont typeface="Wingdings" pitchFamily="2" charset="2"/>
              <a:buChar char="Ø"/>
            </a:pPr>
            <a:r>
              <a:rPr lang="en-US" sz="3300" dirty="0" smtClean="0">
                <a:solidFill>
                  <a:schemeClr val="tx2"/>
                </a:solidFill>
              </a:rPr>
              <a:t> generate $10,000 Rooms Revenue</a:t>
            </a:r>
          </a:p>
          <a:p>
            <a:pPr eaLnBrk="1" hangingPunct="1">
              <a:buClr>
                <a:schemeClr val="tx2"/>
              </a:buClr>
              <a:buFont typeface="Wingdings" pitchFamily="2" charset="2"/>
              <a:buChar char="Ø"/>
            </a:pPr>
            <a:r>
              <a:rPr lang="en-US" sz="3300" dirty="0" smtClean="0">
                <a:solidFill>
                  <a:schemeClr val="tx2"/>
                </a:solidFill>
              </a:rPr>
              <a:t>Sold 100 rooms </a:t>
            </a:r>
          </a:p>
          <a:p>
            <a:pPr eaLnBrk="1" hangingPunct="1">
              <a:buFont typeface="Wingdings" pitchFamily="2" charset="2"/>
              <a:buNone/>
            </a:pPr>
            <a:r>
              <a:rPr lang="en-US" sz="3300" u="sng" dirty="0" smtClean="0">
                <a:solidFill>
                  <a:schemeClr val="tx2"/>
                </a:solidFill>
              </a:rPr>
              <a:t>	$10,000 	 </a:t>
            </a:r>
            <a:r>
              <a:rPr lang="en-US" sz="3300" dirty="0" smtClean="0">
                <a:solidFill>
                  <a:schemeClr val="tx2"/>
                </a:solidFill>
              </a:rPr>
              <a:t>=</a:t>
            </a:r>
          </a:p>
          <a:p>
            <a:pPr eaLnBrk="1" hangingPunct="1">
              <a:buFont typeface="Wingdings" pitchFamily="2" charset="2"/>
              <a:buNone/>
            </a:pPr>
            <a:r>
              <a:rPr lang="en-US" sz="3300" dirty="0" smtClean="0">
                <a:solidFill>
                  <a:schemeClr val="tx2"/>
                </a:solidFill>
              </a:rPr>
              <a:t>      100		</a:t>
            </a:r>
          </a:p>
        </p:txBody>
      </p:sp>
      <p:sp>
        <p:nvSpPr>
          <p:cNvPr id="77828" name="Text Box 4"/>
          <p:cNvSpPr txBox="1">
            <a:spLocks noChangeArrowheads="1"/>
          </p:cNvSpPr>
          <p:nvPr/>
        </p:nvSpPr>
        <p:spPr bwMode="auto">
          <a:xfrm>
            <a:off x="3657600" y="4876800"/>
            <a:ext cx="1219200" cy="701675"/>
          </a:xfrm>
          <a:prstGeom prst="rect">
            <a:avLst/>
          </a:prstGeom>
          <a:noFill/>
          <a:ln w="12700">
            <a:noFill/>
            <a:miter lim="800000"/>
            <a:headEnd type="none" w="sm" len="sm"/>
            <a:tailEnd type="none" w="sm" len="sm"/>
          </a:ln>
        </p:spPr>
        <p:txBody>
          <a:bodyPr>
            <a:spAutoFit/>
          </a:bodyPr>
          <a:lstStyle/>
          <a:p>
            <a:pPr algn="ctr">
              <a:spcBef>
                <a:spcPct val="50000"/>
              </a:spcBef>
            </a:pPr>
            <a:r>
              <a:rPr lang="en-US" sz="4000" b="1" dirty="0">
                <a:solidFill>
                  <a:schemeClr val="hlink"/>
                </a:solidFill>
                <a:latin typeface="Times New Roman" pitchFamily="18" charset="0"/>
              </a:rPr>
              <a:t>$100</a:t>
            </a:r>
            <a:endParaRPr lang="en-US" b="1" dirty="0">
              <a:solidFill>
                <a:schemeClr val="hlink"/>
              </a:solidFill>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78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p:cTn id="15" dur="500" fill="hold"/>
                                        <p:tgtEl>
                                          <p:spTgt spid="77827">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77827">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78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anim calcmode="lin" valueType="num">
                                      <p:cBhvr>
                                        <p:cTn id="23" dur="500" fill="hold"/>
                                        <p:tgtEl>
                                          <p:spTgt spid="77827">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77827">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78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p:cTn id="31" dur="500" fill="hold"/>
                                        <p:tgtEl>
                                          <p:spTgt spid="77827">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77827">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7782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782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77827">
                                            <p:txEl>
                                              <p:pRg st="5" end="5"/>
                                            </p:txEl>
                                          </p:spTgt>
                                        </p:tgtEl>
                                        <p:attrNameLst>
                                          <p:attrName>style.visibility</p:attrName>
                                        </p:attrNameLst>
                                      </p:cBhvr>
                                      <p:to>
                                        <p:strVal val="visible"/>
                                      </p:to>
                                    </p:set>
                                    <p:anim calcmode="lin" valueType="num">
                                      <p:cBhvr>
                                        <p:cTn id="39" dur="500" fill="hold"/>
                                        <p:tgtEl>
                                          <p:spTgt spid="77827">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77827">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77827">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7782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7828"/>
                                        </p:tgtEl>
                                        <p:attrNameLst>
                                          <p:attrName>style.visibility</p:attrName>
                                        </p:attrNameLst>
                                      </p:cBhvr>
                                      <p:to>
                                        <p:strVal val="visible"/>
                                      </p:to>
                                    </p:set>
                                    <p:animEffect transition="in" filter="dissolve">
                                      <p:cBhvr>
                                        <p:cTn id="4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5" autoUpdateAnimBg="0"/>
      <p:bldP spid="77828"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Definition of Revenue per available room (</a:t>
            </a:r>
            <a:r>
              <a:rPr lang="en-US" dirty="0" err="1" smtClean="0"/>
              <a:t>RevPAR</a:t>
            </a:r>
            <a:r>
              <a:rPr lang="en-US" dirty="0" smtClean="0"/>
              <a:t>)</a:t>
            </a:r>
          </a:p>
        </p:txBody>
      </p:sp>
      <p:sp>
        <p:nvSpPr>
          <p:cNvPr id="7172"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eaLnBrk="1" hangingPunct="1">
              <a:lnSpc>
                <a:spcPct val="90000"/>
              </a:lnSpc>
            </a:pPr>
            <a:r>
              <a:rPr lang="en-US" b="1" dirty="0" err="1" smtClean="0">
                <a:latin typeface="Sylfaen" pitchFamily="18" charset="0"/>
              </a:rPr>
              <a:t>RevPAR</a:t>
            </a:r>
            <a:r>
              <a:rPr lang="en-US" dirty="0" smtClean="0">
                <a:latin typeface="Sylfaen" pitchFamily="18" charset="0"/>
              </a:rPr>
              <a:t> </a:t>
            </a:r>
            <a:r>
              <a:rPr lang="en-US" sz="2400" dirty="0" smtClean="0">
                <a:latin typeface="Sylfaen" pitchFamily="18" charset="0"/>
              </a:rPr>
              <a:t>– ability of a hotel to produce income  and how many dollars each room is producing.</a:t>
            </a:r>
          </a:p>
          <a:p>
            <a:pPr algn="just" eaLnBrk="1" hangingPunct="1">
              <a:lnSpc>
                <a:spcPct val="90000"/>
              </a:lnSpc>
              <a:buFont typeface="Wingdings" pitchFamily="2" charset="2"/>
              <a:buNone/>
            </a:pPr>
            <a:r>
              <a:rPr lang="en-US" sz="2400" dirty="0" smtClean="0">
                <a:latin typeface="Sylfaen" pitchFamily="18" charset="0"/>
              </a:rPr>
              <a:t>			</a:t>
            </a:r>
          </a:p>
          <a:p>
            <a:pPr algn="just" eaLnBrk="1" hangingPunct="1">
              <a:lnSpc>
                <a:spcPct val="90000"/>
              </a:lnSpc>
              <a:buFont typeface="Wingdings" pitchFamily="2" charset="2"/>
              <a:buNone/>
            </a:pPr>
            <a:r>
              <a:rPr lang="en-US" sz="2400" dirty="0" smtClean="0">
                <a:latin typeface="Sylfaen" pitchFamily="18" charset="0"/>
              </a:rPr>
              <a:t>			</a:t>
            </a:r>
            <a:r>
              <a:rPr lang="en-US" sz="2400" u="sng" dirty="0" smtClean="0">
                <a:latin typeface="Sylfaen" pitchFamily="18" charset="0"/>
              </a:rPr>
              <a:t>Room Revenue</a:t>
            </a:r>
          </a:p>
          <a:p>
            <a:pPr algn="just" eaLnBrk="1" hangingPunct="1">
              <a:lnSpc>
                <a:spcPct val="90000"/>
              </a:lnSpc>
              <a:buFont typeface="Wingdings" pitchFamily="2" charset="2"/>
              <a:buNone/>
            </a:pPr>
            <a:r>
              <a:rPr lang="en-US" sz="2400" dirty="0" smtClean="0">
                <a:latin typeface="Sylfaen" pitchFamily="18" charset="0"/>
              </a:rPr>
              <a:t>			Number of Available Rooms</a:t>
            </a:r>
          </a:p>
          <a:p>
            <a:pPr algn="just" eaLnBrk="1" hangingPunct="1">
              <a:lnSpc>
                <a:spcPct val="90000"/>
              </a:lnSpc>
              <a:buFont typeface="Wingdings" pitchFamily="2" charset="2"/>
              <a:buNone/>
            </a:pPr>
            <a:r>
              <a:rPr lang="en-US" sz="2400" dirty="0" smtClean="0">
                <a:latin typeface="Sylfaen" pitchFamily="18" charset="0"/>
              </a:rPr>
              <a:t>				</a:t>
            </a:r>
            <a:r>
              <a:rPr lang="en-US" sz="2400" dirty="0" smtClean="0">
                <a:solidFill>
                  <a:srgbClr val="FF0000"/>
                </a:solidFill>
                <a:latin typeface="Sylfaen" pitchFamily="18" charset="0"/>
              </a:rPr>
              <a:t>or</a:t>
            </a:r>
          </a:p>
          <a:p>
            <a:pPr algn="just" eaLnBrk="1" hangingPunct="1">
              <a:lnSpc>
                <a:spcPct val="90000"/>
              </a:lnSpc>
              <a:buFont typeface="Wingdings" pitchFamily="2" charset="2"/>
              <a:buNone/>
            </a:pPr>
            <a:r>
              <a:rPr lang="en-US" sz="2400" dirty="0" smtClean="0">
                <a:latin typeface="Sylfaen" pitchFamily="18" charset="0"/>
              </a:rPr>
              <a:t>			Hotel occupancy % x ADR</a:t>
            </a:r>
          </a:p>
          <a:p>
            <a:pPr algn="just" eaLnBrk="1" hangingPunct="1">
              <a:lnSpc>
                <a:spcPct val="90000"/>
              </a:lnSpc>
              <a:buFont typeface="Wingdings" pitchFamily="2" charset="2"/>
              <a:buNone/>
            </a:pPr>
            <a:r>
              <a:rPr lang="en-US" sz="2400" dirty="0" smtClean="0">
                <a:latin typeface="Sylfaen" pitchFamily="18" charset="0"/>
              </a:rPr>
              <a:t>Measures revenue capabilities of the hotel. </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endParaRPr lang="en-US" sz="2400" dirty="0" smtClean="0"/>
          </a:p>
        </p:txBody>
      </p:sp>
    </p:spTree>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66800" y="304800"/>
            <a:ext cx="8077200" cy="1371600"/>
          </a:xfrm>
        </p:spPr>
        <p:txBody>
          <a:bodyPr/>
          <a:lstStyle/>
          <a:p>
            <a:pPr algn="ctr" eaLnBrk="1" hangingPunct="1"/>
            <a:r>
              <a:rPr lang="en-US" sz="4000" smtClean="0">
                <a:effectLst>
                  <a:outerShdw blurRad="38100" dist="38100" dir="2700000" algn="tl">
                    <a:srgbClr val="C0C0C0"/>
                  </a:outerShdw>
                </a:effectLst>
              </a:rPr>
              <a:t>RevPar Example</a:t>
            </a:r>
            <a:endParaRPr lang="en-US" sz="4000" smtClean="0"/>
          </a:p>
        </p:txBody>
      </p:sp>
      <p:sp>
        <p:nvSpPr>
          <p:cNvPr id="80899" name="Rectangle 3"/>
          <p:cNvSpPr>
            <a:spLocks noGrp="1" noChangeArrowheads="1"/>
          </p:cNvSpPr>
          <p:nvPr>
            <p:ph type="body" idx="1"/>
          </p:nvPr>
        </p:nvSpPr>
        <p:spPr>
          <a:xfrm>
            <a:off x="1219200" y="1905000"/>
            <a:ext cx="7467600" cy="4648200"/>
          </a:xfrm>
        </p:spPr>
        <p:style>
          <a:lnRef idx="2">
            <a:schemeClr val="accent3"/>
          </a:lnRef>
          <a:fillRef idx="1">
            <a:schemeClr val="lt1"/>
          </a:fillRef>
          <a:effectRef idx="0">
            <a:schemeClr val="accent3"/>
          </a:effectRef>
          <a:fontRef idx="minor">
            <a:schemeClr val="dk1"/>
          </a:fontRef>
        </p:style>
        <p:txBody>
          <a:bodyPr/>
          <a:lstStyle/>
          <a:p>
            <a:pPr algn="ctr" eaLnBrk="1" hangingPunct="1">
              <a:buFont typeface="Wingdings" pitchFamily="2" charset="2"/>
              <a:buNone/>
            </a:pPr>
            <a:r>
              <a:rPr lang="en-US" sz="3300" b="1" u="sng" dirty="0" smtClean="0">
                <a:solidFill>
                  <a:schemeClr val="hlink"/>
                </a:solidFill>
              </a:rPr>
              <a:t>Actual Rooms Revenue</a:t>
            </a:r>
          </a:p>
          <a:p>
            <a:pPr algn="ctr" eaLnBrk="1" hangingPunct="1">
              <a:buFont typeface="Wingdings" pitchFamily="2" charset="2"/>
              <a:buNone/>
            </a:pPr>
            <a:r>
              <a:rPr lang="en-US" sz="3300" b="1" dirty="0" smtClean="0">
                <a:solidFill>
                  <a:schemeClr val="hlink"/>
                </a:solidFill>
              </a:rPr>
              <a:t>Number of Available Rooms</a:t>
            </a:r>
          </a:p>
          <a:p>
            <a:pPr eaLnBrk="1" hangingPunct="1">
              <a:buFont typeface="Wingdings" pitchFamily="2" charset="2"/>
              <a:buNone/>
            </a:pPr>
            <a:endParaRPr lang="en-US" sz="3300" b="1" dirty="0" smtClean="0">
              <a:solidFill>
                <a:schemeClr val="hlink"/>
              </a:solidFill>
            </a:endParaRPr>
          </a:p>
          <a:p>
            <a:pPr eaLnBrk="1" hangingPunct="1">
              <a:buClr>
                <a:schemeClr val="tx2"/>
              </a:buClr>
              <a:buFont typeface="Wingdings" pitchFamily="2" charset="2"/>
              <a:buChar char="Ø"/>
            </a:pPr>
            <a:r>
              <a:rPr lang="en-US" sz="3300" dirty="0" smtClean="0">
                <a:solidFill>
                  <a:schemeClr val="tx2"/>
                </a:solidFill>
              </a:rPr>
              <a:t>$10,000 Rooms Revenue</a:t>
            </a:r>
          </a:p>
          <a:p>
            <a:pPr eaLnBrk="1" hangingPunct="1">
              <a:buClr>
                <a:schemeClr val="tx2"/>
              </a:buClr>
              <a:buFont typeface="Wingdings" pitchFamily="2" charset="2"/>
              <a:buChar char="Ø"/>
            </a:pPr>
            <a:r>
              <a:rPr lang="en-US" sz="3300" dirty="0" smtClean="0">
                <a:solidFill>
                  <a:schemeClr val="tx2"/>
                </a:solidFill>
              </a:rPr>
              <a:t>150 room available in the hotel</a:t>
            </a:r>
          </a:p>
          <a:p>
            <a:pPr eaLnBrk="1" hangingPunct="1">
              <a:buClr>
                <a:schemeClr val="tx2"/>
              </a:buClr>
              <a:buFont typeface="Wingdings" pitchFamily="2" charset="2"/>
              <a:buNone/>
            </a:pPr>
            <a:r>
              <a:rPr lang="en-US" sz="3300" u="sng" dirty="0" smtClean="0">
                <a:solidFill>
                  <a:schemeClr val="tx2"/>
                </a:solidFill>
              </a:rPr>
              <a:t>$10,000 </a:t>
            </a:r>
            <a:r>
              <a:rPr lang="en-US" sz="3300" dirty="0" smtClean="0">
                <a:solidFill>
                  <a:schemeClr val="tx2"/>
                </a:solidFill>
              </a:rPr>
              <a:t>=</a:t>
            </a:r>
            <a:endParaRPr lang="en-US" sz="3300" u="sng" dirty="0" smtClean="0">
              <a:solidFill>
                <a:schemeClr val="tx2"/>
              </a:solidFill>
            </a:endParaRPr>
          </a:p>
          <a:p>
            <a:pPr eaLnBrk="1" hangingPunct="1">
              <a:buClr>
                <a:schemeClr val="tx2"/>
              </a:buClr>
              <a:buFont typeface="Wingdings" pitchFamily="2" charset="2"/>
              <a:buNone/>
            </a:pPr>
            <a:r>
              <a:rPr lang="en-US" sz="3300" dirty="0" smtClean="0">
                <a:solidFill>
                  <a:schemeClr val="tx2"/>
                </a:solidFill>
              </a:rPr>
              <a:t>150 		   </a:t>
            </a:r>
          </a:p>
        </p:txBody>
      </p:sp>
      <p:sp>
        <p:nvSpPr>
          <p:cNvPr id="80900" name="Text Box 4"/>
          <p:cNvSpPr txBox="1">
            <a:spLocks noChangeArrowheads="1"/>
          </p:cNvSpPr>
          <p:nvPr/>
        </p:nvSpPr>
        <p:spPr bwMode="auto">
          <a:xfrm>
            <a:off x="3200400" y="4953000"/>
            <a:ext cx="1219200" cy="701675"/>
          </a:xfrm>
          <a:prstGeom prst="rect">
            <a:avLst/>
          </a:prstGeom>
          <a:noFill/>
          <a:ln w="12700">
            <a:noFill/>
            <a:miter lim="800000"/>
            <a:headEnd type="none" w="sm" len="sm"/>
            <a:tailEnd type="none" w="sm" len="sm"/>
          </a:ln>
        </p:spPr>
        <p:txBody>
          <a:bodyPr>
            <a:spAutoFit/>
          </a:bodyPr>
          <a:lstStyle/>
          <a:p>
            <a:pPr algn="ctr">
              <a:spcBef>
                <a:spcPct val="50000"/>
              </a:spcBef>
            </a:pPr>
            <a:r>
              <a:rPr lang="en-US" sz="4000" b="1" dirty="0" smtClean="0">
                <a:solidFill>
                  <a:schemeClr val="hlink"/>
                </a:solidFill>
                <a:latin typeface="Times New Roman" pitchFamily="18" charset="0"/>
              </a:rPr>
              <a:t>$67</a:t>
            </a:r>
            <a:endParaRPr lang="en-US" b="1" dirty="0">
              <a:solidFill>
                <a:schemeClr val="hlink"/>
              </a:solidFill>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808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 calcmode="lin" valueType="num">
                                      <p:cBhvr>
                                        <p:cTn id="15" dur="500" fill="hold"/>
                                        <p:tgtEl>
                                          <p:spTgt spid="8089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8089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anim calcmode="lin" valueType="num">
                                      <p:cBhvr>
                                        <p:cTn id="23" dur="500" fill="hold"/>
                                        <p:tgtEl>
                                          <p:spTgt spid="80899">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80899">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80899">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80899">
                                            <p:txEl>
                                              <p:pRg st="5" end="5"/>
                                            </p:txEl>
                                          </p:spTgt>
                                        </p:tgtEl>
                                        <p:attrNameLst>
                                          <p:attrName>style.visibility</p:attrName>
                                        </p:attrNameLst>
                                      </p:cBhvr>
                                      <p:to>
                                        <p:strVal val="visible"/>
                                      </p:to>
                                    </p:set>
                                    <p:anim calcmode="lin" valueType="num">
                                      <p:cBhvr>
                                        <p:cTn id="39" dur="500" fill="hold"/>
                                        <p:tgtEl>
                                          <p:spTgt spid="80899">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80899">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8089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80899">
                                            <p:txEl>
                                              <p:pRg st="6" end="6"/>
                                            </p:txEl>
                                          </p:spTgt>
                                        </p:tgtEl>
                                        <p:attrNameLst>
                                          <p:attrName>style.visibility</p:attrName>
                                        </p:attrNameLst>
                                      </p:cBhvr>
                                      <p:to>
                                        <p:strVal val="visible"/>
                                      </p:to>
                                    </p:set>
                                    <p:anim calcmode="lin" valueType="num">
                                      <p:cBhvr>
                                        <p:cTn id="47" dur="500" fill="hold"/>
                                        <p:tgtEl>
                                          <p:spTgt spid="80899">
                                            <p:txEl>
                                              <p:pRg st="6" end="6"/>
                                            </p:txEl>
                                          </p:spTgt>
                                        </p:tgtEl>
                                        <p:attrNameLst>
                                          <p:attrName>ppt_x</p:attrName>
                                        </p:attrNameLst>
                                      </p:cBhvr>
                                      <p:tavLst>
                                        <p:tav tm="0">
                                          <p:val>
                                            <p:strVal val="#ppt_x+#ppt_w/2"/>
                                          </p:val>
                                        </p:tav>
                                        <p:tav tm="100000">
                                          <p:val>
                                            <p:strVal val="#ppt_x"/>
                                          </p:val>
                                        </p:tav>
                                      </p:tavLst>
                                    </p:anim>
                                    <p:anim calcmode="lin" valueType="num">
                                      <p:cBhvr>
                                        <p:cTn id="48" dur="500" fill="hold"/>
                                        <p:tgtEl>
                                          <p:spTgt spid="80899">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089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0900"/>
                                        </p:tgtEl>
                                        <p:attrNameLst>
                                          <p:attrName>style.visibility</p:attrName>
                                        </p:attrNameLst>
                                      </p:cBhvr>
                                      <p:to>
                                        <p:strVal val="visible"/>
                                      </p:to>
                                    </p:set>
                                    <p:animEffect transition="in" filter="dissolve">
                                      <p:cBhvr>
                                        <p:cTn id="55"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5" autoUpdateAnimBg="0"/>
      <p:bldP spid="80900" grpId="0"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990600"/>
            <a:ext cx="8001000" cy="762000"/>
          </a:xfrm>
        </p:spPr>
        <p:txBody>
          <a:bodyPr/>
          <a:lstStyle/>
          <a:p>
            <a:pPr algn="ctr" eaLnBrk="1" hangingPunct="1"/>
            <a:r>
              <a:rPr lang="en-US" smtClean="0">
                <a:effectLst>
                  <a:outerShdw blurRad="38100" dist="38100" dir="2700000" algn="tl">
                    <a:srgbClr val="C0C0C0"/>
                  </a:outerShdw>
                </a:effectLst>
              </a:rPr>
              <a:t>Forecasting Rooms Revenue</a:t>
            </a:r>
            <a:endParaRPr lang="en-US" smtClean="0"/>
          </a:p>
        </p:txBody>
      </p:sp>
      <p:sp>
        <p:nvSpPr>
          <p:cNvPr id="5123" name="Rectangle 3"/>
          <p:cNvSpPr>
            <a:spLocks noGrp="1" noChangeArrowheads="1"/>
          </p:cNvSpPr>
          <p:nvPr>
            <p:ph type="body" idx="1"/>
          </p:nvPr>
        </p:nvSpPr>
        <p:spPr>
          <a:xfrm>
            <a:off x="1066800" y="2209800"/>
            <a:ext cx="7467600" cy="4191000"/>
          </a:xfrm>
        </p:spPr>
        <p:style>
          <a:lnRef idx="2">
            <a:schemeClr val="accent3"/>
          </a:lnRef>
          <a:fillRef idx="1">
            <a:schemeClr val="lt1"/>
          </a:fillRef>
          <a:effectRef idx="0">
            <a:schemeClr val="accent3"/>
          </a:effectRef>
          <a:fontRef idx="minor">
            <a:schemeClr val="dk1"/>
          </a:fontRef>
        </p:style>
        <p:txBody>
          <a:bodyPr/>
          <a:lstStyle/>
          <a:p>
            <a:pPr eaLnBrk="1" hangingPunct="1">
              <a:buFont typeface="Wingdings" pitchFamily="2" charset="2"/>
              <a:buNone/>
            </a:pPr>
            <a:r>
              <a:rPr lang="en-US" sz="2800" dirty="0" smtClean="0">
                <a:solidFill>
                  <a:schemeClr val="hlink"/>
                </a:solidFill>
              </a:rPr>
              <a:t>Forecasted Annual Rooms Revenue = </a:t>
            </a:r>
          </a:p>
          <a:p>
            <a:pPr eaLnBrk="1" hangingPunct="1">
              <a:buFont typeface="Wingdings" pitchFamily="2" charset="2"/>
              <a:buNone/>
            </a:pPr>
            <a:endParaRPr lang="en-US" sz="2800" dirty="0" smtClean="0">
              <a:solidFill>
                <a:schemeClr val="hlink"/>
              </a:solidFill>
            </a:endParaRPr>
          </a:p>
          <a:p>
            <a:pPr eaLnBrk="1" hangingPunct="1">
              <a:buFont typeface="Wingdings" pitchFamily="2" charset="2"/>
              <a:buNone/>
            </a:pPr>
            <a:r>
              <a:rPr lang="en-US" sz="2800" dirty="0" smtClean="0">
                <a:solidFill>
                  <a:schemeClr val="tx2"/>
                </a:solidFill>
              </a:rPr>
              <a:t>Rooms 		Occupancy		Average</a:t>
            </a:r>
          </a:p>
          <a:p>
            <a:pPr eaLnBrk="1" hangingPunct="1">
              <a:buFont typeface="Wingdings" pitchFamily="2" charset="2"/>
              <a:buNone/>
            </a:pPr>
            <a:r>
              <a:rPr lang="en-US" sz="2800" dirty="0" smtClean="0">
                <a:solidFill>
                  <a:schemeClr val="tx2"/>
                </a:solidFill>
              </a:rPr>
              <a:t>Available		Percentage		Daily Rate</a:t>
            </a:r>
          </a:p>
          <a:p>
            <a:pPr eaLnBrk="1" hangingPunct="1">
              <a:buFont typeface="Wingdings" pitchFamily="2" charset="2"/>
              <a:buNone/>
            </a:pPr>
            <a:endParaRPr lang="en-US" sz="2800" dirty="0" smtClean="0">
              <a:solidFill>
                <a:schemeClr val="tx2"/>
              </a:solidFill>
            </a:endParaRPr>
          </a:p>
          <a:p>
            <a:pPr eaLnBrk="1" hangingPunct="1">
              <a:buFont typeface="Wingdings" pitchFamily="2" charset="2"/>
              <a:buNone/>
            </a:pPr>
            <a:r>
              <a:rPr lang="en-US" sz="2800" dirty="0" smtClean="0">
                <a:solidFill>
                  <a:schemeClr val="hlink"/>
                </a:solidFill>
              </a:rPr>
              <a:t>Rooms Available = Total Rooms X 365 Days</a:t>
            </a:r>
          </a:p>
        </p:txBody>
      </p:sp>
      <p:grpSp>
        <p:nvGrpSpPr>
          <p:cNvPr id="2" name="Group 8"/>
          <p:cNvGrpSpPr>
            <a:grpSpLocks/>
          </p:cNvGrpSpPr>
          <p:nvPr/>
        </p:nvGrpSpPr>
        <p:grpSpPr bwMode="auto">
          <a:xfrm>
            <a:off x="3048000" y="3581400"/>
            <a:ext cx="304800" cy="381000"/>
            <a:chOff x="2016" y="1584"/>
            <a:chExt cx="192" cy="240"/>
          </a:xfrm>
        </p:grpSpPr>
        <p:sp>
          <p:nvSpPr>
            <p:cNvPr id="5128" name="Line 4"/>
            <p:cNvSpPr>
              <a:spLocks noChangeShapeType="1"/>
            </p:cNvSpPr>
            <p:nvPr/>
          </p:nvSpPr>
          <p:spPr bwMode="auto">
            <a:xfrm flipH="1">
              <a:off x="2016" y="1584"/>
              <a:ext cx="192" cy="240"/>
            </a:xfrm>
            <a:prstGeom prst="line">
              <a:avLst/>
            </a:prstGeom>
            <a:noFill/>
            <a:ln w="63500">
              <a:solidFill>
                <a:schemeClr val="tx2"/>
              </a:solidFill>
              <a:round/>
              <a:headEnd type="none" w="sm" len="sm"/>
              <a:tailEnd type="none" w="sm" len="sm"/>
            </a:ln>
          </p:spPr>
          <p:txBody>
            <a:bodyPr wrap="none" anchor="ctr"/>
            <a:lstStyle/>
            <a:p>
              <a:endParaRPr lang="en-US"/>
            </a:p>
          </p:txBody>
        </p:sp>
        <p:sp>
          <p:nvSpPr>
            <p:cNvPr id="5129" name="Line 5"/>
            <p:cNvSpPr>
              <a:spLocks noChangeShapeType="1"/>
            </p:cNvSpPr>
            <p:nvPr/>
          </p:nvSpPr>
          <p:spPr bwMode="auto">
            <a:xfrm>
              <a:off x="2016" y="1584"/>
              <a:ext cx="192" cy="240"/>
            </a:xfrm>
            <a:prstGeom prst="line">
              <a:avLst/>
            </a:prstGeom>
            <a:noFill/>
            <a:ln w="63500">
              <a:solidFill>
                <a:schemeClr val="tx2"/>
              </a:solidFill>
              <a:round/>
              <a:headEnd type="none" w="sm" len="sm"/>
              <a:tailEnd type="none" w="sm" len="sm"/>
            </a:ln>
          </p:spPr>
          <p:txBody>
            <a:bodyPr wrap="none" anchor="ctr"/>
            <a:lstStyle/>
            <a:p>
              <a:endParaRPr lang="en-US"/>
            </a:p>
          </p:txBody>
        </p:sp>
      </p:grpSp>
      <p:grpSp>
        <p:nvGrpSpPr>
          <p:cNvPr id="3" name="Group 9"/>
          <p:cNvGrpSpPr>
            <a:grpSpLocks/>
          </p:cNvGrpSpPr>
          <p:nvPr/>
        </p:nvGrpSpPr>
        <p:grpSpPr bwMode="auto">
          <a:xfrm>
            <a:off x="5943600" y="3581400"/>
            <a:ext cx="304800" cy="381000"/>
            <a:chOff x="2016" y="1584"/>
            <a:chExt cx="192" cy="240"/>
          </a:xfrm>
        </p:grpSpPr>
        <p:sp>
          <p:nvSpPr>
            <p:cNvPr id="5126" name="Line 10"/>
            <p:cNvSpPr>
              <a:spLocks noChangeShapeType="1"/>
            </p:cNvSpPr>
            <p:nvPr/>
          </p:nvSpPr>
          <p:spPr bwMode="auto">
            <a:xfrm flipH="1">
              <a:off x="2016" y="1584"/>
              <a:ext cx="192" cy="240"/>
            </a:xfrm>
            <a:prstGeom prst="line">
              <a:avLst/>
            </a:prstGeom>
            <a:noFill/>
            <a:ln w="63500">
              <a:solidFill>
                <a:schemeClr val="tx2"/>
              </a:solidFill>
              <a:round/>
              <a:headEnd type="none" w="sm" len="sm"/>
              <a:tailEnd type="none" w="sm" len="sm"/>
            </a:ln>
          </p:spPr>
          <p:txBody>
            <a:bodyPr wrap="none" anchor="ctr"/>
            <a:lstStyle/>
            <a:p>
              <a:endParaRPr lang="en-US"/>
            </a:p>
          </p:txBody>
        </p:sp>
        <p:sp>
          <p:nvSpPr>
            <p:cNvPr id="5127" name="Line 11"/>
            <p:cNvSpPr>
              <a:spLocks noChangeShapeType="1"/>
            </p:cNvSpPr>
            <p:nvPr/>
          </p:nvSpPr>
          <p:spPr bwMode="auto">
            <a:xfrm>
              <a:off x="2016" y="1584"/>
              <a:ext cx="192" cy="240"/>
            </a:xfrm>
            <a:prstGeom prst="line">
              <a:avLst/>
            </a:prstGeom>
            <a:noFill/>
            <a:ln w="63500">
              <a:solidFill>
                <a:schemeClr val="tx2"/>
              </a:solidFill>
              <a:round/>
              <a:headEnd type="none" w="sm" len="sm"/>
              <a:tailEnd type="none" w="sm" len="sm"/>
            </a:ln>
          </p:spPr>
          <p:txBody>
            <a:bodyPr wrap="none" anchor="ctr"/>
            <a:lstStyle/>
            <a:p>
              <a:endParaRPr lang="en-US"/>
            </a:p>
          </p:txBody>
        </p:sp>
      </p:grpSp>
    </p:spTree>
  </p:cSld>
  <p:clrMapOvr>
    <a:masterClrMapping/>
  </p:clrMapOvr>
  <p:transition spd="med">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304800"/>
            <a:ext cx="8001000" cy="1371600"/>
          </a:xfrm>
        </p:spPr>
        <p:txBody>
          <a:bodyPr/>
          <a:lstStyle/>
          <a:p>
            <a:pPr algn="ctr" eaLnBrk="1" hangingPunct="1"/>
            <a:r>
              <a:rPr lang="en-US" sz="4000" smtClean="0">
                <a:effectLst>
                  <a:outerShdw blurRad="38100" dist="38100" dir="2700000" algn="tl">
                    <a:srgbClr val="C0C0C0"/>
                  </a:outerShdw>
                </a:effectLst>
              </a:rPr>
              <a:t>Forecasting Rooms Revenue Example</a:t>
            </a:r>
            <a:endParaRPr lang="en-US" sz="4000" smtClean="0"/>
          </a:p>
        </p:txBody>
      </p:sp>
      <p:sp>
        <p:nvSpPr>
          <p:cNvPr id="54275" name="Rectangle 3"/>
          <p:cNvSpPr>
            <a:spLocks noGrp="1" noChangeArrowheads="1"/>
          </p:cNvSpPr>
          <p:nvPr>
            <p:ph type="body" idx="1"/>
          </p:nvPr>
        </p:nvSpPr>
        <p:spPr>
          <a:xfrm>
            <a:off x="1295400" y="1981200"/>
            <a:ext cx="7391400" cy="4114800"/>
          </a:xfrm>
        </p:spPr>
        <p:style>
          <a:lnRef idx="2">
            <a:schemeClr val="accent3"/>
          </a:lnRef>
          <a:fillRef idx="1">
            <a:schemeClr val="lt1"/>
          </a:fillRef>
          <a:effectRef idx="0">
            <a:schemeClr val="accent3"/>
          </a:effectRef>
          <a:fontRef idx="minor">
            <a:schemeClr val="dk1"/>
          </a:fontRef>
        </p:style>
        <p:txBody>
          <a:bodyPr/>
          <a:lstStyle/>
          <a:p>
            <a:pPr eaLnBrk="1" hangingPunct="1">
              <a:lnSpc>
                <a:spcPct val="90000"/>
              </a:lnSpc>
              <a:buFont typeface="Wingdings" pitchFamily="2" charset="2"/>
              <a:buNone/>
            </a:pPr>
            <a:r>
              <a:rPr lang="en-US" sz="3000" dirty="0" smtClean="0">
                <a:solidFill>
                  <a:schemeClr val="hlink"/>
                </a:solidFill>
              </a:rPr>
              <a:t>100 Room Hotel</a:t>
            </a:r>
          </a:p>
          <a:p>
            <a:pPr eaLnBrk="1" hangingPunct="1">
              <a:lnSpc>
                <a:spcPct val="90000"/>
              </a:lnSpc>
              <a:buFont typeface="Wingdings" pitchFamily="2" charset="2"/>
              <a:buNone/>
            </a:pPr>
            <a:r>
              <a:rPr lang="en-US" sz="3000" dirty="0" smtClean="0"/>
              <a:t>	</a:t>
            </a:r>
            <a:r>
              <a:rPr lang="en-US" sz="3000" dirty="0" smtClean="0">
                <a:solidFill>
                  <a:schemeClr val="tx2"/>
                </a:solidFill>
              </a:rPr>
              <a:t>100 x 365 days  = 36,500 Rooms Available</a:t>
            </a:r>
          </a:p>
          <a:p>
            <a:pPr eaLnBrk="1" hangingPunct="1">
              <a:lnSpc>
                <a:spcPct val="60000"/>
              </a:lnSpc>
              <a:buFont typeface="Wingdings" pitchFamily="2" charset="2"/>
              <a:buNone/>
            </a:pPr>
            <a:endParaRPr lang="en-US" sz="3000" dirty="0" smtClean="0">
              <a:solidFill>
                <a:schemeClr val="tx2"/>
              </a:solidFill>
            </a:endParaRPr>
          </a:p>
          <a:p>
            <a:pPr eaLnBrk="1" hangingPunct="1">
              <a:lnSpc>
                <a:spcPct val="90000"/>
              </a:lnSpc>
              <a:buFont typeface="Wingdings" pitchFamily="2" charset="2"/>
              <a:buNone/>
            </a:pPr>
            <a:r>
              <a:rPr lang="en-US" sz="3000" dirty="0" smtClean="0">
                <a:solidFill>
                  <a:schemeClr val="hlink"/>
                </a:solidFill>
              </a:rPr>
              <a:t>75% Occupancy Percentage</a:t>
            </a:r>
          </a:p>
          <a:p>
            <a:pPr eaLnBrk="1" hangingPunct="1">
              <a:lnSpc>
                <a:spcPct val="90000"/>
              </a:lnSpc>
              <a:buFont typeface="Wingdings" pitchFamily="2" charset="2"/>
              <a:buNone/>
            </a:pPr>
            <a:r>
              <a:rPr lang="en-US" sz="3000" dirty="0" smtClean="0"/>
              <a:t>	</a:t>
            </a:r>
            <a:r>
              <a:rPr lang="en-US" sz="3000" dirty="0" smtClean="0">
                <a:solidFill>
                  <a:schemeClr val="tx2"/>
                </a:solidFill>
              </a:rPr>
              <a:t>.75</a:t>
            </a:r>
          </a:p>
          <a:p>
            <a:pPr eaLnBrk="1" hangingPunct="1">
              <a:lnSpc>
                <a:spcPct val="40000"/>
              </a:lnSpc>
              <a:buFont typeface="Wingdings" pitchFamily="2" charset="2"/>
              <a:buNone/>
            </a:pPr>
            <a:endParaRPr lang="en-US" sz="3000" dirty="0" smtClean="0">
              <a:solidFill>
                <a:schemeClr val="tx2"/>
              </a:solidFill>
            </a:endParaRPr>
          </a:p>
          <a:p>
            <a:pPr eaLnBrk="1" hangingPunct="1">
              <a:lnSpc>
                <a:spcPct val="90000"/>
              </a:lnSpc>
              <a:buFont typeface="Wingdings" pitchFamily="2" charset="2"/>
              <a:buNone/>
            </a:pPr>
            <a:r>
              <a:rPr lang="en-US" sz="3000" dirty="0" smtClean="0">
                <a:solidFill>
                  <a:schemeClr val="hlink"/>
                </a:solidFill>
              </a:rPr>
              <a:t>$50 Average Daily Rate</a:t>
            </a:r>
          </a:p>
          <a:p>
            <a:pPr eaLnBrk="1" hangingPunct="1">
              <a:lnSpc>
                <a:spcPct val="90000"/>
              </a:lnSpc>
              <a:buFont typeface="Wingdings" pitchFamily="2" charset="2"/>
              <a:buNone/>
            </a:pPr>
            <a:r>
              <a:rPr lang="en-US" sz="3500" dirty="0" smtClean="0">
                <a:solidFill>
                  <a:schemeClr val="tx2"/>
                </a:solidFill>
              </a:rPr>
              <a:t>= 36,500 x .75 x $50 = $1,368,750</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5427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p:cTn id="19" dur="500" fill="hold"/>
                                        <p:tgtEl>
                                          <p:spTgt spid="54275">
                                            <p:txEl>
                                              <p:pRg st="3" end="3"/>
                                            </p:txEl>
                                          </p:spTgt>
                                        </p:tgtEl>
                                        <p:attrNameLst>
                                          <p:attrName>ppt_w</p:attrName>
                                        </p:attrNameLst>
                                      </p:cBhvr>
                                      <p:tavLst>
                                        <p:tav tm="0">
                                          <p:val>
                                            <p:strVal val="4*#ppt_w"/>
                                          </p:val>
                                        </p:tav>
                                        <p:tav tm="100000">
                                          <p:val>
                                            <p:strVal val="#ppt_w"/>
                                          </p:val>
                                        </p:tav>
                                      </p:tavLst>
                                    </p:anim>
                                    <p:anim calcmode="lin" valueType="num">
                                      <p:cBhvr>
                                        <p:cTn id="20" dur="500" fill="hold"/>
                                        <p:tgtEl>
                                          <p:spTgt spid="54275">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 calcmode="lin" valueType="num">
                                      <p:cBhvr>
                                        <p:cTn id="25" dur="500" fill="hold"/>
                                        <p:tgtEl>
                                          <p:spTgt spid="54275">
                                            <p:txEl>
                                              <p:pRg st="4" end="4"/>
                                            </p:txEl>
                                          </p:spTgt>
                                        </p:tgtEl>
                                        <p:attrNameLst>
                                          <p:attrName>ppt_w</p:attrName>
                                        </p:attrNameLst>
                                      </p:cBhvr>
                                      <p:tavLst>
                                        <p:tav tm="0">
                                          <p:val>
                                            <p:strVal val="4*#ppt_w"/>
                                          </p:val>
                                        </p:tav>
                                        <p:tav tm="100000">
                                          <p:val>
                                            <p:strVal val="#ppt_w"/>
                                          </p:val>
                                        </p:tav>
                                      </p:tavLst>
                                    </p:anim>
                                    <p:anim calcmode="lin" valueType="num">
                                      <p:cBhvr>
                                        <p:cTn id="26" dur="500" fill="hold"/>
                                        <p:tgtEl>
                                          <p:spTgt spid="54275">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anim calcmode="lin" valueType="num">
                                      <p:cBhvr>
                                        <p:cTn id="31" dur="500" fill="hold"/>
                                        <p:tgtEl>
                                          <p:spTgt spid="54275">
                                            <p:txEl>
                                              <p:pRg st="6" end="6"/>
                                            </p:txEl>
                                          </p:spTgt>
                                        </p:tgtEl>
                                        <p:attrNameLst>
                                          <p:attrName>ppt_w</p:attrName>
                                        </p:attrNameLst>
                                      </p:cBhvr>
                                      <p:tavLst>
                                        <p:tav tm="0">
                                          <p:val>
                                            <p:strVal val="4*#ppt_w"/>
                                          </p:val>
                                        </p:tav>
                                        <p:tav tm="100000">
                                          <p:val>
                                            <p:strVal val="#ppt_w"/>
                                          </p:val>
                                        </p:tav>
                                      </p:tavLst>
                                    </p:anim>
                                    <p:anim calcmode="lin" valueType="num">
                                      <p:cBhvr>
                                        <p:cTn id="32" dur="500" fill="hold"/>
                                        <p:tgtEl>
                                          <p:spTgt spid="54275">
                                            <p:txEl>
                                              <p:pRg st="6" end="6"/>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54275">
                                            <p:txEl>
                                              <p:pRg st="7" end="7"/>
                                            </p:txEl>
                                          </p:spTgt>
                                        </p:tgtEl>
                                        <p:attrNameLst>
                                          <p:attrName>style.visibility</p:attrName>
                                        </p:attrNameLst>
                                      </p:cBhvr>
                                      <p:to>
                                        <p:strVal val="visible"/>
                                      </p:to>
                                    </p:set>
                                    <p:anim calcmode="lin" valueType="num">
                                      <p:cBhvr>
                                        <p:cTn id="37" dur="500" fill="hold"/>
                                        <p:tgtEl>
                                          <p:spTgt spid="54275">
                                            <p:txEl>
                                              <p:pRg st="7" end="7"/>
                                            </p:txEl>
                                          </p:spTgt>
                                        </p:tgtEl>
                                        <p:attrNameLst>
                                          <p:attrName>ppt_w</p:attrName>
                                        </p:attrNameLst>
                                      </p:cBhvr>
                                      <p:tavLst>
                                        <p:tav tm="0">
                                          <p:val>
                                            <p:strVal val="4*#ppt_w"/>
                                          </p:val>
                                        </p:tav>
                                        <p:tav tm="100000">
                                          <p:val>
                                            <p:strVal val="#ppt_w"/>
                                          </p:val>
                                        </p:tav>
                                      </p:tavLst>
                                    </p:anim>
                                    <p:anim calcmode="lin" valueType="num">
                                      <p:cBhvr>
                                        <p:cTn id="38" dur="500" fill="hold"/>
                                        <p:tgtEl>
                                          <p:spTgt spid="54275">
                                            <p:txEl>
                                              <p:pRg st="7" end="7"/>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5"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304800"/>
            <a:ext cx="8305800" cy="1371600"/>
          </a:xfrm>
        </p:spPr>
        <p:txBody>
          <a:bodyPr lIns="92075" tIns="46038" rIns="92075" bIns="46038"/>
          <a:lstStyle/>
          <a:p>
            <a:pPr algn="ctr" eaLnBrk="1" hangingPunct="1">
              <a:defRPr/>
            </a:pPr>
            <a:r>
              <a:rPr lang="en-US" smtClean="0">
                <a:effectLst>
                  <a:outerShdw blurRad="38100" dist="38100" dir="2700000" algn="tl">
                    <a:srgbClr val="C0C0C0"/>
                  </a:outerShdw>
                </a:effectLst>
              </a:rPr>
              <a:t>Forecasting Data</a:t>
            </a:r>
          </a:p>
        </p:txBody>
      </p:sp>
      <p:sp>
        <p:nvSpPr>
          <p:cNvPr id="13315" name="Rectangle 3"/>
          <p:cNvSpPr>
            <a:spLocks noGrp="1" noChangeArrowheads="1"/>
          </p:cNvSpPr>
          <p:nvPr>
            <p:ph type="body" idx="1"/>
          </p:nvPr>
        </p:nvSpPr>
        <p:spPr>
          <a:xfrm>
            <a:off x="1371600" y="1600200"/>
            <a:ext cx="7315200" cy="4724400"/>
          </a:xfrm>
        </p:spPr>
        <p:style>
          <a:lnRef idx="2">
            <a:schemeClr val="accent3"/>
          </a:lnRef>
          <a:fillRef idx="1">
            <a:schemeClr val="lt1"/>
          </a:fillRef>
          <a:effectRef idx="0">
            <a:schemeClr val="accent3"/>
          </a:effectRef>
          <a:fontRef idx="minor">
            <a:schemeClr val="dk1"/>
          </a:fontRef>
        </p:style>
        <p:txBody>
          <a:bodyPr lIns="92075" tIns="46038" rIns="92075" bIns="46038"/>
          <a:lstStyle/>
          <a:p>
            <a:pPr eaLnBrk="1" hangingPunct="1">
              <a:lnSpc>
                <a:spcPct val="90000"/>
              </a:lnSpc>
              <a:buFont typeface="Wingdings" pitchFamily="2" charset="2"/>
              <a:buNone/>
            </a:pPr>
            <a:r>
              <a:rPr lang="en-US" sz="3300" dirty="0" smtClean="0">
                <a:solidFill>
                  <a:schemeClr val="hlink"/>
                </a:solidFill>
              </a:rPr>
              <a:t>No-shows</a:t>
            </a:r>
            <a:r>
              <a:rPr lang="en-US" sz="3300" dirty="0" smtClean="0">
                <a:solidFill>
                  <a:schemeClr val="tx2"/>
                </a:solidFill>
              </a:rPr>
              <a:t> </a:t>
            </a:r>
          </a:p>
          <a:p>
            <a:pPr lvl="1" eaLnBrk="1" hangingPunct="1">
              <a:lnSpc>
                <a:spcPct val="90000"/>
              </a:lnSpc>
              <a:buClr>
                <a:schemeClr val="tx2"/>
              </a:buClr>
              <a:buSzPct val="75000"/>
              <a:buFont typeface="Wingdings" pitchFamily="2" charset="2"/>
              <a:buChar char="Ø"/>
            </a:pPr>
            <a:r>
              <a:rPr lang="en-US" sz="3000" dirty="0" smtClean="0">
                <a:solidFill>
                  <a:schemeClr val="tx2"/>
                </a:solidFill>
              </a:rPr>
              <a:t> </a:t>
            </a:r>
            <a:r>
              <a:rPr lang="en-US" sz="2600" dirty="0" smtClean="0">
                <a:solidFill>
                  <a:schemeClr val="tx2"/>
                </a:solidFill>
              </a:rPr>
              <a:t>Expected guests who did not arrive.</a:t>
            </a:r>
          </a:p>
          <a:p>
            <a:pPr lvl="1" eaLnBrk="1" hangingPunct="1">
              <a:lnSpc>
                <a:spcPct val="40000"/>
              </a:lnSpc>
              <a:buClr>
                <a:schemeClr val="tx2"/>
              </a:buClr>
              <a:buSzPct val="75000"/>
              <a:buFont typeface="Wingdings" pitchFamily="2" charset="2"/>
              <a:buChar char="Ø"/>
            </a:pPr>
            <a:endParaRPr lang="en-US" sz="3000" dirty="0" smtClean="0">
              <a:solidFill>
                <a:schemeClr val="tx2"/>
              </a:solidFill>
            </a:endParaRPr>
          </a:p>
          <a:p>
            <a:pPr eaLnBrk="1" hangingPunct="1">
              <a:lnSpc>
                <a:spcPct val="90000"/>
              </a:lnSpc>
              <a:buClr>
                <a:schemeClr val="tx2"/>
              </a:buClr>
              <a:buSzPct val="75000"/>
              <a:buFont typeface="Wingdings" pitchFamily="2" charset="2"/>
              <a:buNone/>
            </a:pPr>
            <a:r>
              <a:rPr lang="en-US" sz="3300" dirty="0" smtClean="0">
                <a:solidFill>
                  <a:schemeClr val="hlink"/>
                </a:solidFill>
              </a:rPr>
              <a:t>Walk-ins</a:t>
            </a:r>
            <a:endParaRPr lang="en-US" sz="3000" dirty="0" smtClean="0">
              <a:solidFill>
                <a:schemeClr val="hlink"/>
              </a:solidFill>
            </a:endParaRPr>
          </a:p>
          <a:p>
            <a:pPr lvl="1" eaLnBrk="1" hangingPunct="1">
              <a:lnSpc>
                <a:spcPct val="90000"/>
              </a:lnSpc>
              <a:buClr>
                <a:schemeClr val="tx2"/>
              </a:buClr>
              <a:buSzPct val="75000"/>
              <a:buFont typeface="Wingdings" pitchFamily="2" charset="2"/>
              <a:buChar char="Ø"/>
            </a:pPr>
            <a:r>
              <a:rPr lang="en-US" sz="2600" dirty="0" smtClean="0">
                <a:solidFill>
                  <a:schemeClr val="tx2"/>
                </a:solidFill>
              </a:rPr>
              <a:t>Guests without reservations.</a:t>
            </a:r>
          </a:p>
          <a:p>
            <a:pPr lvl="1" eaLnBrk="1" hangingPunct="1">
              <a:lnSpc>
                <a:spcPct val="50000"/>
              </a:lnSpc>
              <a:buClr>
                <a:schemeClr val="tx2"/>
              </a:buClr>
              <a:buSzPct val="75000"/>
              <a:buFont typeface="Wingdings" pitchFamily="2" charset="2"/>
              <a:buChar char="Ø"/>
            </a:pPr>
            <a:endParaRPr lang="en-US" sz="2600" dirty="0" smtClean="0">
              <a:solidFill>
                <a:schemeClr val="tx2"/>
              </a:solidFill>
            </a:endParaRPr>
          </a:p>
          <a:p>
            <a:pPr eaLnBrk="1" hangingPunct="1">
              <a:lnSpc>
                <a:spcPct val="90000"/>
              </a:lnSpc>
              <a:buClr>
                <a:schemeClr val="tx2"/>
              </a:buClr>
              <a:buSzPct val="75000"/>
              <a:buFont typeface="Wingdings" pitchFamily="2" charset="2"/>
              <a:buNone/>
            </a:pPr>
            <a:r>
              <a:rPr lang="en-US" sz="3300" dirty="0" smtClean="0">
                <a:solidFill>
                  <a:schemeClr val="hlink"/>
                </a:solidFill>
              </a:rPr>
              <a:t>Overstays</a:t>
            </a:r>
            <a:endParaRPr lang="en-US" sz="3000" dirty="0" smtClean="0">
              <a:solidFill>
                <a:schemeClr val="hlink"/>
              </a:solidFill>
            </a:endParaRPr>
          </a:p>
          <a:p>
            <a:pPr lvl="1" eaLnBrk="1" hangingPunct="1">
              <a:lnSpc>
                <a:spcPct val="90000"/>
              </a:lnSpc>
              <a:buClr>
                <a:schemeClr val="tx2"/>
              </a:buClr>
              <a:buSzPct val="75000"/>
              <a:buFont typeface="Wingdings" pitchFamily="2" charset="2"/>
              <a:buChar char="Ø"/>
            </a:pPr>
            <a:r>
              <a:rPr lang="en-US" sz="2600" dirty="0" smtClean="0">
                <a:solidFill>
                  <a:schemeClr val="tx2"/>
                </a:solidFill>
              </a:rPr>
              <a:t>Guests who stay beyond their departure date.</a:t>
            </a:r>
          </a:p>
          <a:p>
            <a:pPr lvl="1" eaLnBrk="1" hangingPunct="1">
              <a:lnSpc>
                <a:spcPct val="40000"/>
              </a:lnSpc>
              <a:buClr>
                <a:schemeClr val="tx2"/>
              </a:buClr>
              <a:buSzPct val="75000"/>
              <a:buFont typeface="Wingdings" pitchFamily="2" charset="2"/>
              <a:buChar char="Ø"/>
            </a:pPr>
            <a:endParaRPr lang="en-US" sz="2600" dirty="0" smtClean="0">
              <a:solidFill>
                <a:schemeClr val="tx2"/>
              </a:solidFill>
            </a:endParaRPr>
          </a:p>
          <a:p>
            <a:pPr eaLnBrk="1" hangingPunct="1">
              <a:lnSpc>
                <a:spcPct val="90000"/>
              </a:lnSpc>
              <a:buClr>
                <a:schemeClr val="tx2"/>
              </a:buClr>
              <a:buSzPct val="75000"/>
              <a:buFont typeface="Wingdings" pitchFamily="2" charset="2"/>
              <a:buNone/>
            </a:pPr>
            <a:r>
              <a:rPr lang="en-US" sz="3300" dirty="0" smtClean="0">
                <a:solidFill>
                  <a:schemeClr val="hlink"/>
                </a:solidFill>
              </a:rPr>
              <a:t>Under stays</a:t>
            </a:r>
            <a:endParaRPr lang="en-US" sz="3000" dirty="0" smtClean="0">
              <a:solidFill>
                <a:schemeClr val="hlink"/>
              </a:solidFill>
            </a:endParaRPr>
          </a:p>
          <a:p>
            <a:pPr lvl="1" eaLnBrk="1" hangingPunct="1">
              <a:lnSpc>
                <a:spcPct val="90000"/>
              </a:lnSpc>
              <a:buClr>
                <a:schemeClr val="tx2"/>
              </a:buClr>
              <a:buSzPct val="75000"/>
              <a:buFont typeface="Wingdings" pitchFamily="2" charset="2"/>
              <a:buChar char="Ø"/>
            </a:pPr>
            <a:r>
              <a:rPr lang="en-US" sz="2600" dirty="0" smtClean="0">
                <a:solidFill>
                  <a:schemeClr val="tx2"/>
                </a:solidFill>
              </a:rPr>
              <a:t>Guests who check out before departure date. </a:t>
            </a:r>
            <a:br>
              <a:rPr lang="en-US" sz="2600" dirty="0" smtClean="0">
                <a:solidFill>
                  <a:schemeClr val="tx2"/>
                </a:solidFill>
              </a:rPr>
            </a:br>
            <a:r>
              <a:rPr lang="en-US" sz="2600" dirty="0" smtClean="0"/>
              <a:t>	</a:t>
            </a:r>
          </a:p>
          <a:p>
            <a:pPr lvl="1" eaLnBrk="1" hangingPunct="1">
              <a:lnSpc>
                <a:spcPct val="90000"/>
              </a:lnSpc>
            </a:pPr>
            <a:endParaRPr lang="en-US" sz="2600" dirty="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331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331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31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500" fill="hold"/>
                                        <p:tgtEl>
                                          <p:spTgt spid="13315">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3315">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331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31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 calcmode="lin" valueType="num">
                                      <p:cBhvr>
                                        <p:cTn id="23" dur="500" fill="hold"/>
                                        <p:tgtEl>
                                          <p:spTgt spid="13315">
                                            <p:txEl>
                                              <p:pRg st="3" end="3"/>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3315">
                                            <p:txEl>
                                              <p:pRg st="3" end="3"/>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3315">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1331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p:cTn id="31" dur="500" fill="hold"/>
                                        <p:tgtEl>
                                          <p:spTgt spid="13315">
                                            <p:txEl>
                                              <p:pRg st="4" end="4"/>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3315">
                                            <p:txEl>
                                              <p:pRg st="4" end="4"/>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3315">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1331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3315">
                                            <p:txEl>
                                              <p:pRg st="6" end="6"/>
                                            </p:txEl>
                                          </p:spTgt>
                                        </p:tgtEl>
                                        <p:attrNameLst>
                                          <p:attrName>style.visibility</p:attrName>
                                        </p:attrNameLst>
                                      </p:cBhvr>
                                      <p:to>
                                        <p:strVal val="visible"/>
                                      </p:to>
                                    </p:set>
                                    <p:anim calcmode="lin" valueType="num">
                                      <p:cBhvr>
                                        <p:cTn id="39" dur="500" fill="hold"/>
                                        <p:tgtEl>
                                          <p:spTgt spid="13315">
                                            <p:txEl>
                                              <p:pRg st="6" end="6"/>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315">
                                            <p:txEl>
                                              <p:pRg st="6" end="6"/>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315">
                                            <p:txEl>
                                              <p:pRg st="6" end="6"/>
                                            </p:txEl>
                                          </p:spTgt>
                                        </p:tgtEl>
                                        <p:attrNameLst>
                                          <p:attrName>ppt_x</p:attrName>
                                        </p:attrNameLst>
                                      </p:cBhvr>
                                      <p:tavLst>
                                        <p:tav tm="0">
                                          <p:val>
                                            <p:fltVal val="0.5"/>
                                          </p:val>
                                        </p:tav>
                                        <p:tav tm="100000">
                                          <p:val>
                                            <p:strVal val="#ppt_x"/>
                                          </p:val>
                                        </p:tav>
                                      </p:tavLst>
                                    </p:anim>
                                    <p:anim calcmode="lin" valueType="num">
                                      <p:cBhvr>
                                        <p:cTn id="42" dur="500" fill="hold"/>
                                        <p:tgtEl>
                                          <p:spTgt spid="13315">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3315">
                                            <p:txEl>
                                              <p:pRg st="7" end="7"/>
                                            </p:txEl>
                                          </p:spTgt>
                                        </p:tgtEl>
                                        <p:attrNameLst>
                                          <p:attrName>style.visibility</p:attrName>
                                        </p:attrNameLst>
                                      </p:cBhvr>
                                      <p:to>
                                        <p:strVal val="visible"/>
                                      </p:to>
                                    </p:set>
                                    <p:anim calcmode="lin" valueType="num">
                                      <p:cBhvr>
                                        <p:cTn id="47" dur="500" fill="hold"/>
                                        <p:tgtEl>
                                          <p:spTgt spid="13315">
                                            <p:txEl>
                                              <p:pRg st="7" end="7"/>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13315">
                                            <p:txEl>
                                              <p:pRg st="7" end="7"/>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13315">
                                            <p:txEl>
                                              <p:pRg st="7" end="7"/>
                                            </p:txEl>
                                          </p:spTgt>
                                        </p:tgtEl>
                                        <p:attrNameLst>
                                          <p:attrName>ppt_x</p:attrName>
                                        </p:attrNameLst>
                                      </p:cBhvr>
                                      <p:tavLst>
                                        <p:tav tm="0">
                                          <p:val>
                                            <p:fltVal val="0.5"/>
                                          </p:val>
                                        </p:tav>
                                        <p:tav tm="100000">
                                          <p:val>
                                            <p:strVal val="#ppt_x"/>
                                          </p:val>
                                        </p:tav>
                                      </p:tavLst>
                                    </p:anim>
                                    <p:anim calcmode="lin" valueType="num">
                                      <p:cBhvr>
                                        <p:cTn id="50" dur="500" fill="hold"/>
                                        <p:tgtEl>
                                          <p:spTgt spid="13315">
                                            <p:txEl>
                                              <p:pRg st="7" end="7"/>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13315">
                                            <p:txEl>
                                              <p:pRg st="9" end="9"/>
                                            </p:txEl>
                                          </p:spTgt>
                                        </p:tgtEl>
                                        <p:attrNameLst>
                                          <p:attrName>style.visibility</p:attrName>
                                        </p:attrNameLst>
                                      </p:cBhvr>
                                      <p:to>
                                        <p:strVal val="visible"/>
                                      </p:to>
                                    </p:set>
                                    <p:anim calcmode="lin" valueType="num">
                                      <p:cBhvr>
                                        <p:cTn id="55" dur="500" fill="hold"/>
                                        <p:tgtEl>
                                          <p:spTgt spid="13315">
                                            <p:txEl>
                                              <p:pRg st="9" end="9"/>
                                            </p:txEl>
                                          </p:spTgt>
                                        </p:tgtEl>
                                        <p:attrNameLst>
                                          <p:attrName>ppt_w</p:attrName>
                                        </p:attrNameLst>
                                      </p:cBhvr>
                                      <p:tavLst>
                                        <p:tav tm="0">
                                          <p:val>
                                            <p:strVal val="(6*min(max(#ppt_w*#ppt_h,.3),1)-7.4)/-.7*#ppt_w"/>
                                          </p:val>
                                        </p:tav>
                                        <p:tav tm="100000">
                                          <p:val>
                                            <p:strVal val="#ppt_w"/>
                                          </p:val>
                                        </p:tav>
                                      </p:tavLst>
                                    </p:anim>
                                    <p:anim calcmode="lin" valueType="num">
                                      <p:cBhvr>
                                        <p:cTn id="56" dur="500" fill="hold"/>
                                        <p:tgtEl>
                                          <p:spTgt spid="13315">
                                            <p:txEl>
                                              <p:pRg st="9" end="9"/>
                                            </p:txEl>
                                          </p:spTgt>
                                        </p:tgtEl>
                                        <p:attrNameLst>
                                          <p:attrName>ppt_h</p:attrName>
                                        </p:attrNameLst>
                                      </p:cBhvr>
                                      <p:tavLst>
                                        <p:tav tm="0">
                                          <p:val>
                                            <p:strVal val="(6*min(max(#ppt_w*#ppt_h,.3),1)-7.4)/-.7*#ppt_h"/>
                                          </p:val>
                                        </p:tav>
                                        <p:tav tm="100000">
                                          <p:val>
                                            <p:strVal val="#ppt_h"/>
                                          </p:val>
                                        </p:tav>
                                      </p:tavLst>
                                    </p:anim>
                                    <p:anim calcmode="lin" valueType="num">
                                      <p:cBhvr>
                                        <p:cTn id="57" dur="500" fill="hold"/>
                                        <p:tgtEl>
                                          <p:spTgt spid="13315">
                                            <p:txEl>
                                              <p:pRg st="9" end="9"/>
                                            </p:txEl>
                                          </p:spTgt>
                                        </p:tgtEl>
                                        <p:attrNameLst>
                                          <p:attrName>ppt_x</p:attrName>
                                        </p:attrNameLst>
                                      </p:cBhvr>
                                      <p:tavLst>
                                        <p:tav tm="0">
                                          <p:val>
                                            <p:fltVal val="0.5"/>
                                          </p:val>
                                        </p:tav>
                                        <p:tav tm="100000">
                                          <p:val>
                                            <p:strVal val="#ppt_x"/>
                                          </p:val>
                                        </p:tav>
                                      </p:tavLst>
                                    </p:anim>
                                    <p:anim calcmode="lin" valueType="num">
                                      <p:cBhvr>
                                        <p:cTn id="58" dur="500" fill="hold"/>
                                        <p:tgtEl>
                                          <p:spTgt spid="13315">
                                            <p:txEl>
                                              <p:pRg st="9" end="9"/>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13315">
                                            <p:txEl>
                                              <p:pRg st="10" end="10"/>
                                            </p:txEl>
                                          </p:spTgt>
                                        </p:tgtEl>
                                        <p:attrNameLst>
                                          <p:attrName>style.visibility</p:attrName>
                                        </p:attrNameLst>
                                      </p:cBhvr>
                                      <p:to>
                                        <p:strVal val="visible"/>
                                      </p:to>
                                    </p:set>
                                    <p:anim calcmode="lin" valueType="num">
                                      <p:cBhvr>
                                        <p:cTn id="63" dur="500" fill="hold"/>
                                        <p:tgtEl>
                                          <p:spTgt spid="13315">
                                            <p:txEl>
                                              <p:pRg st="10" end="10"/>
                                            </p:txEl>
                                          </p:spTgt>
                                        </p:tgtEl>
                                        <p:attrNameLst>
                                          <p:attrName>ppt_w</p:attrName>
                                        </p:attrNameLst>
                                      </p:cBhvr>
                                      <p:tavLst>
                                        <p:tav tm="0">
                                          <p:val>
                                            <p:strVal val="(6*min(max(#ppt_w*#ppt_h,.3),1)-7.4)/-.7*#ppt_w"/>
                                          </p:val>
                                        </p:tav>
                                        <p:tav tm="100000">
                                          <p:val>
                                            <p:strVal val="#ppt_w"/>
                                          </p:val>
                                        </p:tav>
                                      </p:tavLst>
                                    </p:anim>
                                    <p:anim calcmode="lin" valueType="num">
                                      <p:cBhvr>
                                        <p:cTn id="64" dur="500" fill="hold"/>
                                        <p:tgtEl>
                                          <p:spTgt spid="13315">
                                            <p:txEl>
                                              <p:pRg st="10" end="10"/>
                                            </p:txEl>
                                          </p:spTgt>
                                        </p:tgtEl>
                                        <p:attrNameLst>
                                          <p:attrName>ppt_h</p:attrName>
                                        </p:attrNameLst>
                                      </p:cBhvr>
                                      <p:tavLst>
                                        <p:tav tm="0">
                                          <p:val>
                                            <p:strVal val="(6*min(max(#ppt_w*#ppt_h,.3),1)-7.4)/-.7*#ppt_h"/>
                                          </p:val>
                                        </p:tav>
                                        <p:tav tm="100000">
                                          <p:val>
                                            <p:strVal val="#ppt_h"/>
                                          </p:val>
                                        </p:tav>
                                      </p:tavLst>
                                    </p:anim>
                                    <p:anim calcmode="lin" valueType="num">
                                      <p:cBhvr>
                                        <p:cTn id="65" dur="500" fill="hold"/>
                                        <p:tgtEl>
                                          <p:spTgt spid="13315">
                                            <p:txEl>
                                              <p:pRg st="10" end="10"/>
                                            </p:txEl>
                                          </p:spTgt>
                                        </p:tgtEl>
                                        <p:attrNameLst>
                                          <p:attrName>ppt_x</p:attrName>
                                        </p:attrNameLst>
                                      </p:cBhvr>
                                      <p:tavLst>
                                        <p:tav tm="0">
                                          <p:val>
                                            <p:fltVal val="0.5"/>
                                          </p:val>
                                        </p:tav>
                                        <p:tav tm="100000">
                                          <p:val>
                                            <p:strVal val="#ppt_x"/>
                                          </p:val>
                                        </p:tav>
                                      </p:tavLst>
                                    </p:anim>
                                    <p:anim calcmode="lin" valueType="num">
                                      <p:cBhvr>
                                        <p:cTn id="66" dur="500" fill="hold"/>
                                        <p:tgtEl>
                                          <p:spTgt spid="13315">
                                            <p:txEl>
                                              <p:pRg st="10" end="1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914400"/>
            <a:ext cx="7239000" cy="762000"/>
          </a:xfrm>
        </p:spPr>
        <p:txBody>
          <a:bodyPr lIns="92075" tIns="46038" rIns="92075" bIns="46038"/>
          <a:lstStyle/>
          <a:p>
            <a:pPr algn="ctr" eaLnBrk="1" hangingPunct="1"/>
            <a:r>
              <a:rPr lang="en-US" sz="4800" smtClean="0">
                <a:effectLst>
                  <a:outerShdw blurRad="38100" dist="38100" dir="2700000" algn="tl">
                    <a:srgbClr val="C0C0C0"/>
                  </a:outerShdw>
                </a:effectLst>
              </a:rPr>
              <a:t>Percentage Of No-shows</a:t>
            </a:r>
            <a:endParaRPr lang="en-US" smtClean="0">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1066800" y="1524000"/>
            <a:ext cx="7543800" cy="5105400"/>
          </a:xfrm>
        </p:spPr>
        <p:style>
          <a:lnRef idx="2">
            <a:schemeClr val="accent3"/>
          </a:lnRef>
          <a:fillRef idx="1">
            <a:schemeClr val="lt1"/>
          </a:fillRef>
          <a:effectRef idx="0">
            <a:schemeClr val="accent3"/>
          </a:effectRef>
          <a:fontRef idx="minor">
            <a:schemeClr val="dk1"/>
          </a:fontRef>
        </p:style>
        <p:txBody>
          <a:bodyPr lIns="92075" tIns="46038" rIns="92075" bIns="46038"/>
          <a:lstStyle/>
          <a:p>
            <a:pPr algn="ctr" eaLnBrk="1" hangingPunct="1">
              <a:lnSpc>
                <a:spcPct val="90000"/>
              </a:lnSpc>
              <a:buFont typeface="Wingdings" pitchFamily="2" charset="2"/>
              <a:buNone/>
            </a:pPr>
            <a:endParaRPr lang="en-US" sz="2900" u="sng" dirty="0" smtClean="0">
              <a:solidFill>
                <a:schemeClr val="hlink"/>
              </a:solidFill>
            </a:endParaRPr>
          </a:p>
          <a:p>
            <a:pPr algn="ctr" eaLnBrk="1" hangingPunct="1">
              <a:lnSpc>
                <a:spcPct val="90000"/>
              </a:lnSpc>
              <a:buFont typeface="Wingdings" pitchFamily="2" charset="2"/>
              <a:buNone/>
            </a:pPr>
            <a:r>
              <a:rPr lang="en-US" sz="3500" b="1" u="sng" dirty="0" smtClean="0">
                <a:solidFill>
                  <a:schemeClr val="hlink"/>
                </a:solidFill>
              </a:rPr>
              <a:t>Number of Room No-Shows</a:t>
            </a:r>
          </a:p>
          <a:p>
            <a:pPr algn="ctr" eaLnBrk="1" hangingPunct="1">
              <a:lnSpc>
                <a:spcPct val="90000"/>
              </a:lnSpc>
              <a:buFont typeface="Wingdings" pitchFamily="2" charset="2"/>
              <a:buNone/>
            </a:pPr>
            <a:r>
              <a:rPr lang="en-US" sz="3500" b="1" dirty="0" smtClean="0">
                <a:solidFill>
                  <a:schemeClr val="hlink"/>
                </a:solidFill>
              </a:rPr>
              <a:t>Number of Room Reservations</a:t>
            </a:r>
          </a:p>
          <a:p>
            <a:pPr eaLnBrk="1" hangingPunct="1">
              <a:lnSpc>
                <a:spcPct val="90000"/>
              </a:lnSpc>
              <a:buClr>
                <a:schemeClr val="tx2"/>
              </a:buClr>
              <a:buSzTx/>
              <a:buFont typeface="Wingdings" pitchFamily="2" charset="2"/>
              <a:buNone/>
            </a:pPr>
            <a:endParaRPr lang="en-US" sz="3500" b="1" dirty="0" smtClean="0">
              <a:solidFill>
                <a:schemeClr val="tx2"/>
              </a:solidFill>
            </a:endParaRPr>
          </a:p>
          <a:p>
            <a:pPr eaLnBrk="1" hangingPunct="1">
              <a:lnSpc>
                <a:spcPct val="90000"/>
              </a:lnSpc>
              <a:buClr>
                <a:schemeClr val="tx2"/>
              </a:buClr>
              <a:buSzTx/>
              <a:buFont typeface="Wingdings" pitchFamily="2" charset="2"/>
              <a:buNone/>
            </a:pPr>
            <a:r>
              <a:rPr lang="en-US" sz="3500" dirty="0" smtClean="0">
                <a:solidFill>
                  <a:schemeClr val="tx2"/>
                </a:solidFill>
              </a:rPr>
              <a:t>Purpose:	</a:t>
            </a:r>
          </a:p>
          <a:p>
            <a:pPr lvl="1" eaLnBrk="1" hangingPunct="1">
              <a:lnSpc>
                <a:spcPct val="90000"/>
              </a:lnSpc>
              <a:buClr>
                <a:schemeClr val="tx2"/>
              </a:buClr>
              <a:buSzTx/>
              <a:buFont typeface="Wingdings" pitchFamily="2" charset="2"/>
              <a:buChar char="Ø"/>
            </a:pPr>
            <a:r>
              <a:rPr lang="en-US" sz="3500" dirty="0" smtClean="0">
                <a:solidFill>
                  <a:schemeClr val="tx2"/>
                </a:solidFill>
              </a:rPr>
              <a:t>Helps front office managers decide when (and if) to sell rooms to walk-in.</a:t>
            </a:r>
            <a:br>
              <a:rPr lang="en-US" sz="3500" dirty="0" smtClean="0">
                <a:solidFill>
                  <a:schemeClr val="tx2"/>
                </a:solidFill>
              </a:rPr>
            </a:br>
            <a:endParaRPr lang="en-US" sz="3500" dirty="0" smtClean="0">
              <a:solidFill>
                <a:schemeClr val="tx2"/>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p:cTn id="7" dur="500" fill="hold"/>
                                        <p:tgtEl>
                                          <p:spTgt spid="15363">
                                            <p:txEl>
                                              <p:pRg st="1" end="1"/>
                                            </p:txEl>
                                          </p:spTgt>
                                        </p:tgtEl>
                                        <p:attrNameLst>
                                          <p:attrName>ppt_w</p:attrName>
                                        </p:attrNameLst>
                                      </p:cBhvr>
                                      <p:tavLst>
                                        <p:tav tm="0">
                                          <p:val>
                                            <p:strVal val="4/3*#ppt_w"/>
                                          </p:val>
                                        </p:tav>
                                        <p:tav tm="100000">
                                          <p:val>
                                            <p:strVal val="#ppt_w"/>
                                          </p:val>
                                        </p:tav>
                                      </p:tavLst>
                                    </p:anim>
                                    <p:anim calcmode="lin" valueType="num">
                                      <p:cBhvr>
                                        <p:cTn id="8" dur="500" fill="hold"/>
                                        <p:tgtEl>
                                          <p:spTgt spid="15363">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p:cTn id="13" dur="500" fill="hold"/>
                                        <p:tgtEl>
                                          <p:spTgt spid="15363">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15363">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p:cTn id="19" dur="500" fill="hold"/>
                                        <p:tgtEl>
                                          <p:spTgt spid="15363">
                                            <p:txEl>
                                              <p:pRg st="4" end="4"/>
                                            </p:txEl>
                                          </p:spTgt>
                                        </p:tgtEl>
                                        <p:attrNameLst>
                                          <p:attrName>ppt_w</p:attrName>
                                        </p:attrNameLst>
                                      </p:cBhvr>
                                      <p:tavLst>
                                        <p:tav tm="0">
                                          <p:val>
                                            <p:strVal val="4/3*#ppt_w"/>
                                          </p:val>
                                        </p:tav>
                                        <p:tav tm="100000">
                                          <p:val>
                                            <p:strVal val="#ppt_w"/>
                                          </p:val>
                                        </p:tav>
                                      </p:tavLst>
                                    </p:anim>
                                    <p:anim calcmode="lin" valueType="num">
                                      <p:cBhvr>
                                        <p:cTn id="20" dur="500" fill="hold"/>
                                        <p:tgtEl>
                                          <p:spTgt spid="15363">
                                            <p:txEl>
                                              <p:pRg st="4" end="4"/>
                                            </p:txEl>
                                          </p:spTgt>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anim calcmode="lin" valueType="num">
                                      <p:cBhvr>
                                        <p:cTn id="23" dur="500" fill="hold"/>
                                        <p:tgtEl>
                                          <p:spTgt spid="15363">
                                            <p:txEl>
                                              <p:pRg st="5" end="5"/>
                                            </p:txEl>
                                          </p:spTgt>
                                        </p:tgtEl>
                                        <p:attrNameLst>
                                          <p:attrName>ppt_w</p:attrName>
                                        </p:attrNameLst>
                                      </p:cBhvr>
                                      <p:tavLst>
                                        <p:tav tm="0">
                                          <p:val>
                                            <p:strVal val="4/3*#ppt_w"/>
                                          </p:val>
                                        </p:tav>
                                        <p:tav tm="100000">
                                          <p:val>
                                            <p:strVal val="#ppt_w"/>
                                          </p:val>
                                        </p:tav>
                                      </p:tavLst>
                                    </p:anim>
                                    <p:anim calcmode="lin" valueType="num">
                                      <p:cBhvr>
                                        <p:cTn id="24" dur="500" fill="hold"/>
                                        <p:tgtEl>
                                          <p:spTgt spid="15363">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685800"/>
            <a:ext cx="7239000" cy="685800"/>
          </a:xfrm>
        </p:spPr>
        <p:txBody>
          <a:bodyPr lIns="92075" tIns="46038" rIns="92075" bIns="46038"/>
          <a:lstStyle/>
          <a:p>
            <a:pPr algn="ctr" eaLnBrk="1" hangingPunct="1"/>
            <a:r>
              <a:rPr lang="en-US" sz="4800" dirty="0" smtClean="0">
                <a:effectLst>
                  <a:outerShdw blurRad="38100" dist="38100" dir="2700000" algn="tl">
                    <a:srgbClr val="C0C0C0"/>
                  </a:outerShdw>
                </a:effectLst>
              </a:rPr>
              <a:t>Percentage Of Walk-ins</a:t>
            </a:r>
            <a:endParaRPr lang="en-US" dirty="0" smtClean="0">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1143000" y="1524000"/>
            <a:ext cx="7391400" cy="4800600"/>
          </a:xfrm>
        </p:spPr>
        <p:style>
          <a:lnRef idx="2">
            <a:schemeClr val="accent3"/>
          </a:lnRef>
          <a:fillRef idx="1">
            <a:schemeClr val="lt1"/>
          </a:fillRef>
          <a:effectRef idx="0">
            <a:schemeClr val="accent3"/>
          </a:effectRef>
          <a:fontRef idx="minor">
            <a:schemeClr val="dk1"/>
          </a:fontRef>
        </p:style>
        <p:txBody>
          <a:bodyPr lIns="92075" tIns="46038" rIns="92075" bIns="46038"/>
          <a:lstStyle/>
          <a:p>
            <a:pPr algn="ctr" eaLnBrk="1" hangingPunct="1">
              <a:lnSpc>
                <a:spcPct val="90000"/>
              </a:lnSpc>
              <a:buFont typeface="Wingdings" pitchFamily="2" charset="2"/>
              <a:buNone/>
            </a:pPr>
            <a:endParaRPr lang="en-US" sz="3700" u="sng" dirty="0" smtClean="0">
              <a:solidFill>
                <a:schemeClr val="hlink"/>
              </a:solidFill>
            </a:endParaRPr>
          </a:p>
          <a:p>
            <a:pPr algn="ctr" eaLnBrk="1" hangingPunct="1">
              <a:lnSpc>
                <a:spcPct val="90000"/>
              </a:lnSpc>
              <a:buFont typeface="Wingdings" pitchFamily="2" charset="2"/>
              <a:buNone/>
            </a:pPr>
            <a:r>
              <a:rPr lang="en-US" sz="3500" b="1" u="sng" dirty="0" smtClean="0">
                <a:solidFill>
                  <a:schemeClr val="hlink"/>
                </a:solidFill>
              </a:rPr>
              <a:t>Number of Room Walk-Ins  </a:t>
            </a:r>
            <a:r>
              <a:rPr lang="en-US" sz="3500" b="1" dirty="0" smtClean="0">
                <a:solidFill>
                  <a:schemeClr val="hlink"/>
                </a:solidFill>
              </a:rPr>
              <a:t/>
            </a:r>
            <a:br>
              <a:rPr lang="en-US" sz="3500" b="1" dirty="0" smtClean="0">
                <a:solidFill>
                  <a:schemeClr val="hlink"/>
                </a:solidFill>
              </a:rPr>
            </a:br>
            <a:r>
              <a:rPr lang="en-US" sz="3500" b="1" dirty="0" smtClean="0">
                <a:solidFill>
                  <a:schemeClr val="hlink"/>
                </a:solidFill>
              </a:rPr>
              <a:t>Total Number of Room Arrivals</a:t>
            </a:r>
          </a:p>
          <a:p>
            <a:pPr algn="ctr" eaLnBrk="1" hangingPunct="1">
              <a:lnSpc>
                <a:spcPct val="90000"/>
              </a:lnSpc>
              <a:buFont typeface="Wingdings" pitchFamily="2" charset="2"/>
              <a:buNone/>
            </a:pPr>
            <a:endParaRPr lang="en-US" sz="3500" b="1" dirty="0" smtClean="0">
              <a:solidFill>
                <a:schemeClr val="hlink"/>
              </a:solidFill>
            </a:endParaRPr>
          </a:p>
          <a:p>
            <a:pPr eaLnBrk="1" hangingPunct="1">
              <a:lnSpc>
                <a:spcPct val="90000"/>
              </a:lnSpc>
              <a:buFont typeface="Wingdings" pitchFamily="2" charset="2"/>
              <a:buNone/>
            </a:pPr>
            <a:r>
              <a:rPr lang="en-US" sz="3500" dirty="0" smtClean="0">
                <a:solidFill>
                  <a:schemeClr val="tx2"/>
                </a:solidFill>
              </a:rPr>
              <a:t>Purpose:	</a:t>
            </a:r>
          </a:p>
          <a:p>
            <a:pPr lvl="1" eaLnBrk="1" hangingPunct="1">
              <a:lnSpc>
                <a:spcPct val="90000"/>
              </a:lnSpc>
              <a:buClr>
                <a:schemeClr val="tx2"/>
              </a:buClr>
              <a:buFont typeface="Wingdings" pitchFamily="2" charset="2"/>
              <a:buChar char="Ø"/>
            </a:pPr>
            <a:r>
              <a:rPr lang="en-US" sz="3500" dirty="0" smtClean="0">
                <a:solidFill>
                  <a:schemeClr val="tx2"/>
                </a:solidFill>
              </a:rPr>
              <a:t>Helps front office managers know how many walk-ins to expect.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p:cTn id="7" dur="500" fill="hold"/>
                                        <p:tgtEl>
                                          <p:spTgt spid="17411">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 calcmode="lin" valueType="num">
                                      <p:cBhvr>
                                        <p:cTn id="15" dur="500" fill="hold"/>
                                        <p:tgtEl>
                                          <p:spTgt spid="17411">
                                            <p:txEl>
                                              <p:pRg st="3" end="3"/>
                                            </p:txEl>
                                          </p:spTgt>
                                        </p:tgtEl>
                                        <p:attrNameLst>
                                          <p:attrName>ppt_x</p:attrName>
                                        </p:attrNameLst>
                                      </p:cBhvr>
                                      <p:tavLst>
                                        <p:tav tm="0">
                                          <p:val>
                                            <p:strVal val="#ppt_x-#ppt_w/2"/>
                                          </p:val>
                                        </p:tav>
                                        <p:tav tm="100000">
                                          <p:val>
                                            <p:strVal val="#ppt_x"/>
                                          </p:val>
                                        </p:tav>
                                      </p:tavLst>
                                    </p:anim>
                                    <p:anim calcmode="lin" valueType="num">
                                      <p:cBhvr>
                                        <p:cTn id="16" dur="500" fill="hold"/>
                                        <p:tgtEl>
                                          <p:spTgt spid="17411">
                                            <p:txEl>
                                              <p:pRg st="3" end="3"/>
                                            </p:txEl>
                                          </p:spTgt>
                                        </p:tgtEl>
                                        <p:attrNameLst>
                                          <p:attrName>ppt_y</p:attrName>
                                        </p:attrNameLst>
                                      </p:cBhvr>
                                      <p:tavLst>
                                        <p:tav tm="0">
                                          <p:val>
                                            <p:strVal val="#ppt_y"/>
                                          </p:val>
                                        </p:tav>
                                        <p:tav tm="100000">
                                          <p:val>
                                            <p:strVal val="#ppt_y"/>
                                          </p:val>
                                        </p:tav>
                                      </p:tavLst>
                                    </p:anim>
                                    <p:anim calcmode="lin" valueType="num">
                                      <p:cBhvr>
                                        <p:cTn id="17"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8"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 calcmode="lin" valueType="num">
                                      <p:cBhvr>
                                        <p:cTn id="21" dur="500" fill="hold"/>
                                        <p:tgtEl>
                                          <p:spTgt spid="17411">
                                            <p:txEl>
                                              <p:pRg st="4" end="4"/>
                                            </p:txEl>
                                          </p:spTgt>
                                        </p:tgtEl>
                                        <p:attrNameLst>
                                          <p:attrName>ppt_x</p:attrName>
                                        </p:attrNameLst>
                                      </p:cBhvr>
                                      <p:tavLst>
                                        <p:tav tm="0">
                                          <p:val>
                                            <p:strVal val="#ppt_x-#ppt_w/2"/>
                                          </p:val>
                                        </p:tav>
                                        <p:tav tm="100000">
                                          <p:val>
                                            <p:strVal val="#ppt_x"/>
                                          </p:val>
                                        </p:tav>
                                      </p:tavLst>
                                    </p:anim>
                                    <p:anim calcmode="lin" valueType="num">
                                      <p:cBhvr>
                                        <p:cTn id="22" dur="500" fill="hold"/>
                                        <p:tgtEl>
                                          <p:spTgt spid="17411">
                                            <p:txEl>
                                              <p:pRg st="4" end="4"/>
                                            </p:txEl>
                                          </p:spTgt>
                                        </p:tgtEl>
                                        <p:attrNameLst>
                                          <p:attrName>ppt_y</p:attrName>
                                        </p:attrNameLst>
                                      </p:cBhvr>
                                      <p:tavLst>
                                        <p:tav tm="0">
                                          <p:val>
                                            <p:strVal val="#ppt_y"/>
                                          </p:val>
                                        </p:tav>
                                        <p:tav tm="100000">
                                          <p:val>
                                            <p:strVal val="#ppt_y"/>
                                          </p:val>
                                        </p:tav>
                                      </p:tavLst>
                                    </p:anim>
                                    <p:anim calcmode="lin" valueType="num">
                                      <p:cBhvr>
                                        <p:cTn id="23"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741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838200"/>
            <a:ext cx="7239000" cy="762000"/>
          </a:xfrm>
        </p:spPr>
        <p:txBody>
          <a:bodyPr lIns="92075" tIns="46038" rIns="92075" bIns="46038"/>
          <a:lstStyle/>
          <a:p>
            <a:pPr algn="ctr" eaLnBrk="1" hangingPunct="1"/>
            <a:r>
              <a:rPr lang="en-US" sz="4800" smtClean="0">
                <a:effectLst>
                  <a:outerShdw blurRad="38100" dist="38100" dir="2700000" algn="tl">
                    <a:srgbClr val="C0C0C0"/>
                  </a:outerShdw>
                </a:effectLst>
              </a:rPr>
              <a:t>Percentage Of Overstays</a:t>
            </a:r>
            <a:endParaRPr lang="en-US" smtClean="0">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1066800" y="1524000"/>
            <a:ext cx="7467600" cy="4953000"/>
          </a:xfrm>
        </p:spPr>
        <p:style>
          <a:lnRef idx="2">
            <a:schemeClr val="accent3"/>
          </a:lnRef>
          <a:fillRef idx="1">
            <a:schemeClr val="lt1"/>
          </a:fillRef>
          <a:effectRef idx="0">
            <a:schemeClr val="accent3"/>
          </a:effectRef>
          <a:fontRef idx="minor">
            <a:schemeClr val="dk1"/>
          </a:fontRef>
        </p:style>
        <p:txBody>
          <a:bodyPr lIns="92075" tIns="46038" rIns="92075" bIns="46038"/>
          <a:lstStyle/>
          <a:p>
            <a:pPr algn="ctr" eaLnBrk="1" hangingPunct="1">
              <a:lnSpc>
                <a:spcPct val="40000"/>
              </a:lnSpc>
              <a:buFont typeface="Wingdings" pitchFamily="2" charset="2"/>
              <a:buNone/>
            </a:pPr>
            <a:endParaRPr lang="en-US" sz="2900" u="sng" dirty="0" smtClean="0">
              <a:solidFill>
                <a:schemeClr val="hlink"/>
              </a:solidFill>
            </a:endParaRPr>
          </a:p>
          <a:p>
            <a:pPr algn="ctr" eaLnBrk="1" hangingPunct="1">
              <a:lnSpc>
                <a:spcPct val="90000"/>
              </a:lnSpc>
              <a:buFont typeface="Wingdings" pitchFamily="2" charset="2"/>
              <a:buNone/>
            </a:pPr>
            <a:endParaRPr lang="en-US" sz="2900" u="sng" dirty="0" smtClean="0">
              <a:solidFill>
                <a:schemeClr val="hlink"/>
              </a:solidFill>
            </a:endParaRPr>
          </a:p>
          <a:p>
            <a:pPr algn="ctr" eaLnBrk="1" hangingPunct="1">
              <a:lnSpc>
                <a:spcPct val="90000"/>
              </a:lnSpc>
              <a:buFont typeface="Wingdings" pitchFamily="2" charset="2"/>
              <a:buNone/>
            </a:pPr>
            <a:r>
              <a:rPr lang="en-US" sz="3500" b="1" u="sng" dirty="0" smtClean="0">
                <a:solidFill>
                  <a:schemeClr val="hlink"/>
                </a:solidFill>
              </a:rPr>
              <a:t>Number of Overstay Rooms   </a:t>
            </a:r>
            <a:r>
              <a:rPr lang="en-US" sz="3500" b="1" dirty="0" smtClean="0">
                <a:solidFill>
                  <a:schemeClr val="hlink"/>
                </a:solidFill>
              </a:rPr>
              <a:t/>
            </a:r>
            <a:br>
              <a:rPr lang="en-US" sz="3500" b="1" dirty="0" smtClean="0">
                <a:solidFill>
                  <a:schemeClr val="hlink"/>
                </a:solidFill>
              </a:rPr>
            </a:br>
            <a:r>
              <a:rPr lang="en-US" sz="3500" b="1" dirty="0" smtClean="0">
                <a:solidFill>
                  <a:schemeClr val="hlink"/>
                </a:solidFill>
              </a:rPr>
              <a:t>Number of Expected Check-Outs</a:t>
            </a:r>
          </a:p>
          <a:p>
            <a:pPr eaLnBrk="1" hangingPunct="1">
              <a:lnSpc>
                <a:spcPct val="90000"/>
              </a:lnSpc>
            </a:pPr>
            <a:endParaRPr lang="en-US" sz="3500" b="1" dirty="0" smtClean="0">
              <a:solidFill>
                <a:schemeClr val="hlink"/>
              </a:solidFill>
            </a:endParaRPr>
          </a:p>
          <a:p>
            <a:pPr eaLnBrk="1" hangingPunct="1">
              <a:lnSpc>
                <a:spcPct val="90000"/>
              </a:lnSpc>
              <a:buClr>
                <a:schemeClr val="tx2"/>
              </a:buClr>
              <a:buSzTx/>
              <a:buFont typeface="Wingdings" pitchFamily="2" charset="2"/>
              <a:buNone/>
            </a:pPr>
            <a:r>
              <a:rPr lang="en-US" dirty="0" smtClean="0">
                <a:solidFill>
                  <a:schemeClr val="tx2"/>
                </a:solidFill>
              </a:rPr>
              <a:t>Purpose:	</a:t>
            </a:r>
          </a:p>
          <a:p>
            <a:pPr lvl="1" eaLnBrk="1" hangingPunct="1">
              <a:lnSpc>
                <a:spcPct val="90000"/>
              </a:lnSpc>
              <a:buClr>
                <a:schemeClr val="tx2"/>
              </a:buClr>
              <a:buSzTx/>
              <a:buFont typeface="Wingdings" pitchFamily="2" charset="2"/>
              <a:buChar char="Ø"/>
            </a:pPr>
            <a:r>
              <a:rPr lang="en-US" sz="3200" dirty="0" smtClean="0">
                <a:solidFill>
                  <a:schemeClr val="tx2"/>
                </a:solidFill>
              </a:rPr>
              <a:t>Alerts front office managers to potential problems when rooms have been reserved for arriving guests.</a:t>
            </a:r>
            <a:br>
              <a:rPr lang="en-US" sz="3200" dirty="0" smtClean="0">
                <a:solidFill>
                  <a:schemeClr val="tx2"/>
                </a:solidFill>
              </a:rPr>
            </a:br>
            <a:endParaRPr lang="en-US" sz="3200" dirty="0" smtClean="0">
              <a:solidFill>
                <a:schemeClr val="tx2"/>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strips(upRight)">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459">
                                            <p:txEl>
                                              <p:pRg st="4" end="4"/>
                                            </p:txEl>
                                          </p:spTgt>
                                        </p:tgtEl>
                                        <p:attrNameLst>
                                          <p:attrName>style.visibility</p:attrName>
                                        </p:attrNameLst>
                                      </p:cBhvr>
                                      <p:to>
                                        <p:strVal val="visible"/>
                                      </p:to>
                                    </p:set>
                                    <p:animEffect transition="in" filter="strips(upRight)">
                                      <p:cBhvr>
                                        <p:cTn id="12" dur="500"/>
                                        <p:tgtEl>
                                          <p:spTgt spid="19459">
                                            <p:txEl>
                                              <p:pRg st="4" end="4"/>
                                            </p:txEl>
                                          </p:spTgt>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animEffect transition="in" filter="strips(upRight)">
                                      <p:cBhvr>
                                        <p:cTn id="15"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0" y="914400"/>
            <a:ext cx="7848600" cy="685800"/>
          </a:xfrm>
        </p:spPr>
        <p:txBody>
          <a:bodyPr lIns="92075" tIns="46038" rIns="92075" bIns="46038"/>
          <a:lstStyle/>
          <a:p>
            <a:pPr algn="ctr" eaLnBrk="1" hangingPunct="1"/>
            <a:r>
              <a:rPr lang="en-US" sz="4800" smtClean="0">
                <a:effectLst>
                  <a:outerShdw blurRad="38100" dist="38100" dir="2700000" algn="tl">
                    <a:srgbClr val="C0C0C0"/>
                  </a:outerShdw>
                </a:effectLst>
              </a:rPr>
              <a:t>Percentage Of Understays</a:t>
            </a:r>
            <a:endParaRPr lang="en-US" smtClean="0">
              <a:effectLst>
                <a:outerShdw blurRad="38100" dist="38100" dir="2700000" algn="tl">
                  <a:srgbClr val="C0C0C0"/>
                </a:outerShdw>
              </a:effectLst>
            </a:endParaRPr>
          </a:p>
        </p:txBody>
      </p:sp>
      <p:sp>
        <p:nvSpPr>
          <p:cNvPr id="21507" name="Rectangle 3"/>
          <p:cNvSpPr>
            <a:spLocks noGrp="1" noChangeArrowheads="1"/>
          </p:cNvSpPr>
          <p:nvPr>
            <p:ph type="body" idx="1"/>
          </p:nvPr>
        </p:nvSpPr>
        <p:spPr>
          <a:xfrm>
            <a:off x="1143000" y="1752600"/>
            <a:ext cx="7620000" cy="4876800"/>
          </a:xfrm>
        </p:spPr>
        <p:style>
          <a:lnRef idx="2">
            <a:schemeClr val="accent3"/>
          </a:lnRef>
          <a:fillRef idx="1">
            <a:schemeClr val="lt1"/>
          </a:fillRef>
          <a:effectRef idx="0">
            <a:schemeClr val="accent3"/>
          </a:effectRef>
          <a:fontRef idx="minor">
            <a:schemeClr val="dk1"/>
          </a:fontRef>
        </p:style>
        <p:txBody>
          <a:bodyPr lIns="92075" tIns="46038" rIns="92075" bIns="46038"/>
          <a:lstStyle/>
          <a:p>
            <a:pPr algn="ctr" eaLnBrk="1" hangingPunct="1">
              <a:lnSpc>
                <a:spcPct val="90000"/>
              </a:lnSpc>
              <a:buFont typeface="Wingdings" pitchFamily="2" charset="2"/>
              <a:buNone/>
            </a:pPr>
            <a:endParaRPr lang="en-US" sz="2900" u="sng" dirty="0" smtClean="0">
              <a:solidFill>
                <a:schemeClr val="hlink"/>
              </a:solidFill>
            </a:endParaRPr>
          </a:p>
          <a:p>
            <a:pPr algn="ctr" eaLnBrk="1" hangingPunct="1">
              <a:lnSpc>
                <a:spcPct val="90000"/>
              </a:lnSpc>
              <a:buFont typeface="Wingdings" pitchFamily="2" charset="2"/>
              <a:buNone/>
            </a:pPr>
            <a:r>
              <a:rPr lang="en-US" sz="3500" b="1" u="sng" dirty="0" smtClean="0">
                <a:solidFill>
                  <a:schemeClr val="hlink"/>
                </a:solidFill>
              </a:rPr>
              <a:t>Number of Under stay Rooms    </a:t>
            </a:r>
            <a:r>
              <a:rPr lang="en-US" sz="3500" b="1" dirty="0" smtClean="0">
                <a:solidFill>
                  <a:schemeClr val="hlink"/>
                </a:solidFill>
              </a:rPr>
              <a:t/>
            </a:r>
            <a:br>
              <a:rPr lang="en-US" sz="3500" b="1" dirty="0" smtClean="0">
                <a:solidFill>
                  <a:schemeClr val="hlink"/>
                </a:solidFill>
              </a:rPr>
            </a:br>
            <a:r>
              <a:rPr lang="en-US" sz="3500" b="1" dirty="0" smtClean="0">
                <a:solidFill>
                  <a:schemeClr val="hlink"/>
                </a:solidFill>
              </a:rPr>
              <a:t>Number of Expected Check-Outs</a:t>
            </a:r>
          </a:p>
          <a:p>
            <a:pPr eaLnBrk="1" hangingPunct="1">
              <a:lnSpc>
                <a:spcPct val="90000"/>
              </a:lnSpc>
            </a:pPr>
            <a:endParaRPr lang="en-US" sz="3500" dirty="0" smtClean="0"/>
          </a:p>
          <a:p>
            <a:pPr eaLnBrk="1" hangingPunct="1">
              <a:lnSpc>
                <a:spcPct val="90000"/>
              </a:lnSpc>
              <a:buFont typeface="Wingdings" pitchFamily="2" charset="2"/>
              <a:buNone/>
            </a:pPr>
            <a:r>
              <a:rPr lang="en-US" sz="3500" dirty="0" smtClean="0">
                <a:solidFill>
                  <a:schemeClr val="tx2"/>
                </a:solidFill>
              </a:rPr>
              <a:t>Purpose:	</a:t>
            </a:r>
          </a:p>
          <a:p>
            <a:pPr lvl="1" eaLnBrk="1" hangingPunct="1">
              <a:lnSpc>
                <a:spcPct val="90000"/>
              </a:lnSpc>
              <a:buClr>
                <a:schemeClr val="tx2"/>
              </a:buClr>
              <a:buFont typeface="Wingdings" pitchFamily="2" charset="2"/>
              <a:buChar char="Ø"/>
            </a:pPr>
            <a:r>
              <a:rPr lang="en-US" sz="3500" dirty="0" smtClean="0">
                <a:solidFill>
                  <a:schemeClr val="tx2"/>
                </a:solidFill>
              </a:rPr>
              <a:t>Alerts front office manager to additional room availability.</a:t>
            </a:r>
          </a:p>
          <a:p>
            <a:pPr lvl="1" eaLnBrk="1" hangingPunct="1">
              <a:lnSpc>
                <a:spcPct val="90000"/>
              </a:lnSpc>
              <a:buClr>
                <a:schemeClr val="tx2"/>
              </a:buClr>
              <a:buFont typeface="Wingdings" pitchFamily="2" charset="2"/>
              <a:buChar char="Ø"/>
            </a:pPr>
            <a:r>
              <a:rPr lang="en-US" sz="3500" dirty="0" smtClean="0">
                <a:solidFill>
                  <a:schemeClr val="hlink"/>
                </a:solidFill>
              </a:rPr>
              <a:t>20%</a:t>
            </a:r>
            <a:r>
              <a:rPr lang="en-US" sz="3500" dirty="0" smtClean="0">
                <a:solidFill>
                  <a:schemeClr val="tx2"/>
                </a:solidFill>
              </a:rPr>
              <a:t> of hotels charge under stay guests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up)">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3" end="3"/>
                                            </p:txEl>
                                          </p:spTgt>
                                        </p:tgtEl>
                                        <p:attrNameLst>
                                          <p:attrName>style.visibility</p:attrName>
                                        </p:attrNameLst>
                                      </p:cBhvr>
                                      <p:to>
                                        <p:strVal val="visible"/>
                                      </p:to>
                                    </p:set>
                                    <p:animEffect transition="in" filter="wipe(up)">
                                      <p:cBhvr>
                                        <p:cTn id="12" dur="500"/>
                                        <p:tgtEl>
                                          <p:spTgt spid="21507">
                                            <p:txEl>
                                              <p:pRg st="3" end="3"/>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Effect transition="in" filter="wipe(up)">
                                      <p:cBhvr>
                                        <p:cTn id="15" dur="500"/>
                                        <p:tgtEl>
                                          <p:spTgt spid="21507">
                                            <p:txEl>
                                              <p:pRg st="4" end="4"/>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1507">
                                            <p:txEl>
                                              <p:pRg st="5" end="5"/>
                                            </p:txEl>
                                          </p:spTgt>
                                        </p:tgtEl>
                                        <p:attrNameLst>
                                          <p:attrName>style.visibility</p:attrName>
                                        </p:attrNameLst>
                                      </p:cBhvr>
                                      <p:to>
                                        <p:strVal val="visible"/>
                                      </p:to>
                                    </p:set>
                                    <p:animEffect transition="in" filter="wipe(up)">
                                      <p:cBhvr>
                                        <p:cTn id="18"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of front office</a:t>
            </a:r>
            <a:endParaRPr lang="en-US" dirty="0"/>
          </a:p>
        </p:txBody>
      </p:sp>
      <p:sp>
        <p:nvSpPr>
          <p:cNvPr id="3" name="Content Placeholder 2"/>
          <p:cNvSpPr>
            <a:spLocks noGrp="1"/>
          </p:cNvSpPr>
          <p:nvPr>
            <p:ph idx="1"/>
          </p:nvPr>
        </p:nvSpPr>
        <p:spPr>
          <a:xfrm>
            <a:off x="914400" y="1600200"/>
            <a:ext cx="7772400" cy="4800600"/>
          </a:xfrm>
        </p:spPr>
        <p:txBody>
          <a:bodyPr/>
          <a:lstStyle/>
          <a:p>
            <a:pPr lvl="0" algn="just">
              <a:buBlip>
                <a:blip r:embed="rId2"/>
              </a:buBlip>
            </a:pPr>
            <a:r>
              <a:rPr lang="en-US" sz="2800" dirty="0" smtClean="0">
                <a:latin typeface="Perpetua" pitchFamily="18" charset="0"/>
              </a:rPr>
              <a:t>Hospitality, warm welcome</a:t>
            </a:r>
          </a:p>
          <a:p>
            <a:pPr lvl="0" algn="just">
              <a:buBlip>
                <a:blip r:embed="rId2"/>
              </a:buBlip>
            </a:pPr>
            <a:r>
              <a:rPr lang="en-US" sz="2800" dirty="0" smtClean="0">
                <a:solidFill>
                  <a:srgbClr val="C00000"/>
                </a:solidFill>
                <a:latin typeface="Perpetua" pitchFamily="18" charset="0"/>
              </a:rPr>
              <a:t>provides first and last impression</a:t>
            </a:r>
            <a:r>
              <a:rPr lang="en-US" sz="2800" dirty="0" smtClean="0">
                <a:latin typeface="Perpetua" pitchFamily="18" charset="0"/>
              </a:rPr>
              <a:t>.</a:t>
            </a:r>
          </a:p>
          <a:p>
            <a:pPr lvl="0" algn="just">
              <a:buBlip>
                <a:blip r:embed="rId2"/>
              </a:buBlip>
            </a:pPr>
            <a:r>
              <a:rPr lang="en-US" sz="2800" dirty="0" smtClean="0">
                <a:latin typeface="Perpetua" pitchFamily="18" charset="0"/>
              </a:rPr>
              <a:t>Often </a:t>
            </a:r>
            <a:r>
              <a:rPr lang="en-US" sz="2800" dirty="0" smtClean="0">
                <a:solidFill>
                  <a:srgbClr val="C00000"/>
                </a:solidFill>
                <a:latin typeface="Perpetua" pitchFamily="18" charset="0"/>
              </a:rPr>
              <a:t>has longest contact with guest</a:t>
            </a:r>
            <a:r>
              <a:rPr lang="en-US" sz="2800" dirty="0" smtClean="0">
                <a:latin typeface="Perpetua" pitchFamily="18" charset="0"/>
              </a:rPr>
              <a:t>.</a:t>
            </a:r>
          </a:p>
          <a:p>
            <a:pPr lvl="0" algn="just">
              <a:buBlip>
                <a:blip r:embed="rId2"/>
              </a:buBlip>
            </a:pPr>
            <a:r>
              <a:rPr lang="en-US" sz="2800" dirty="0" smtClean="0">
                <a:latin typeface="Perpetua" pitchFamily="18" charset="0"/>
              </a:rPr>
              <a:t>Continuity: Long term service, recognition of repeat guests, remember names, guest histories.</a:t>
            </a:r>
          </a:p>
          <a:p>
            <a:pPr lvl="0" algn="just">
              <a:buBlip>
                <a:blip r:embed="rId2"/>
              </a:buBlip>
            </a:pPr>
            <a:r>
              <a:rPr lang="en-US" sz="2800" dirty="0" smtClean="0">
                <a:latin typeface="Perpetua" pitchFamily="18" charset="0"/>
              </a:rPr>
              <a:t>Acquaint guest with hotel.</a:t>
            </a:r>
          </a:p>
          <a:p>
            <a:pPr lvl="0" algn="just">
              <a:buBlip>
                <a:blip r:embed="rId2"/>
              </a:buBlip>
            </a:pPr>
            <a:r>
              <a:rPr lang="en-US" sz="2800" dirty="0" smtClean="0">
                <a:latin typeface="Perpetua" pitchFamily="18" charset="0"/>
              </a:rPr>
              <a:t>Sell hotel food and beverage outlets.</a:t>
            </a:r>
          </a:p>
          <a:p>
            <a:pPr lvl="0" algn="just">
              <a:buBlip>
                <a:blip r:embed="rId2"/>
              </a:buBlip>
            </a:pPr>
            <a:r>
              <a:rPr lang="en-US" sz="2800" dirty="0" smtClean="0">
                <a:latin typeface="Perpetua" pitchFamily="18" charset="0"/>
              </a:rPr>
              <a:t>Up sell: Suggest deluxe and suites.</a:t>
            </a:r>
          </a:p>
          <a:p>
            <a:pPr lvl="0" algn="just">
              <a:buBlip>
                <a:blip r:embed="rId2"/>
              </a:buBlip>
            </a:pPr>
            <a:r>
              <a:rPr lang="en-US" sz="2800" dirty="0" smtClean="0">
                <a:latin typeface="Perpetua" pitchFamily="18" charset="0"/>
              </a:rPr>
              <a:t>Smoother over disgruntled guests.</a:t>
            </a:r>
          </a:p>
          <a:p>
            <a:endParaRPr lang="en-US" dirty="0"/>
          </a:p>
        </p:txBody>
      </p:sp>
    </p:spTree>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Use of Yield Management</a:t>
            </a:r>
          </a:p>
        </p:txBody>
      </p:sp>
      <p:sp>
        <p:nvSpPr>
          <p:cNvPr id="11268"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eaLnBrk="1" hangingPunct="1"/>
            <a:r>
              <a:rPr lang="en-US" sz="2800" dirty="0" smtClean="0"/>
              <a:t>Goals of yield management</a:t>
            </a:r>
          </a:p>
          <a:p>
            <a:pPr lvl="1" eaLnBrk="1" hangingPunct="1"/>
            <a:r>
              <a:rPr lang="en-US" sz="2400" dirty="0" smtClean="0"/>
              <a:t>Maximize profit for guest room sales</a:t>
            </a:r>
          </a:p>
          <a:p>
            <a:pPr lvl="1" eaLnBrk="1" hangingPunct="1"/>
            <a:r>
              <a:rPr lang="en-US" sz="2400" dirty="0" smtClean="0"/>
              <a:t>Maximize profit for hotel services </a:t>
            </a:r>
          </a:p>
          <a:p>
            <a:pPr lvl="1" eaLnBrk="1" hangingPunct="1">
              <a:buFont typeface="Wingdings" pitchFamily="2" charset="2"/>
              <a:buNone/>
            </a:pPr>
            <a:r>
              <a:rPr lang="en-US" sz="2400" dirty="0" smtClean="0"/>
              <a:t>	(food, beverage, and convention services)</a:t>
            </a:r>
          </a:p>
          <a:p>
            <a:pPr lvl="1" eaLnBrk="1" hangingPunct="1">
              <a:buFont typeface="Wingdings" pitchFamily="2" charset="2"/>
              <a:buNone/>
            </a:pPr>
            <a:endParaRPr lang="en-US" sz="2400" dirty="0" smtClean="0"/>
          </a:p>
          <a:p>
            <a:pPr eaLnBrk="1" hangingPunct="1"/>
            <a:endParaRPr lang="en-US" sz="2800" dirty="0" smtClean="0"/>
          </a:p>
          <a:p>
            <a:pPr eaLnBrk="1" hangingPunct="1">
              <a:buFont typeface="Wingdings" pitchFamily="2" charset="2"/>
              <a:buNone/>
            </a:pPr>
            <a:endParaRPr lang="en-US" sz="2800" dirty="0" smtClean="0"/>
          </a:p>
        </p:txBody>
      </p:sp>
    </p:spTree>
  </p:cSld>
  <p:clrMapOvr>
    <a:masterClrMapping/>
  </p:clrMapOvr>
  <p:transition spd="slow"/>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3400" smtClean="0"/>
              <a:t>Components of Revenue Management</a:t>
            </a:r>
          </a:p>
        </p:txBody>
      </p:sp>
      <p:sp>
        <p:nvSpPr>
          <p:cNvPr id="13316" name="Rectangle 3"/>
          <p:cNvSpPr>
            <a:spLocks noGrp="1" noChangeArrowheads="1"/>
          </p:cNvSpPr>
          <p:nvPr>
            <p:ph type="body" idx="1"/>
          </p:nvPr>
        </p:nvSpPr>
        <p:spPr>
          <a:xfrm>
            <a:off x="1066800" y="1600200"/>
            <a:ext cx="7620000" cy="4419600"/>
          </a:xfrm>
        </p:spPr>
        <p:style>
          <a:lnRef idx="2">
            <a:schemeClr val="accent3"/>
          </a:lnRef>
          <a:fillRef idx="1">
            <a:schemeClr val="lt1"/>
          </a:fillRef>
          <a:effectRef idx="0">
            <a:schemeClr val="accent3"/>
          </a:effectRef>
          <a:fontRef idx="minor">
            <a:schemeClr val="dk1"/>
          </a:fontRef>
        </p:style>
        <p:txBody>
          <a:bodyPr/>
          <a:lstStyle/>
          <a:p>
            <a:pPr eaLnBrk="1" hangingPunct="1"/>
            <a:r>
              <a:rPr lang="en-US" sz="1800" dirty="0" smtClean="0"/>
              <a:t>Yield – the percentage of income that could be secured if 100% of available rooms are sold at their full rack rate (highest room rate posted for a room in a hotel)</a:t>
            </a:r>
          </a:p>
          <a:p>
            <a:pPr eaLnBrk="1" hangingPunct="1"/>
            <a:r>
              <a:rPr lang="en-US" sz="2800" b="1" dirty="0" smtClean="0"/>
              <a:t>Revenue Realized</a:t>
            </a:r>
            <a:r>
              <a:rPr lang="en-US" sz="2800" dirty="0" smtClean="0"/>
              <a:t> </a:t>
            </a:r>
            <a:endParaRPr lang="en-US" sz="2400" dirty="0" smtClean="0"/>
          </a:p>
          <a:p>
            <a:pPr eaLnBrk="1" hangingPunct="1">
              <a:buFont typeface="Wingdings" pitchFamily="2" charset="2"/>
              <a:buNone/>
            </a:pPr>
            <a:r>
              <a:rPr lang="en-US" sz="2400" dirty="0" smtClean="0"/>
              <a:t>        Number of Rooms Sold x Actual Rate</a:t>
            </a:r>
          </a:p>
          <a:p>
            <a:pPr eaLnBrk="1" hangingPunct="1"/>
            <a:r>
              <a:rPr lang="en-US" sz="2800" b="1" dirty="0" smtClean="0"/>
              <a:t>Revenue Potential </a:t>
            </a:r>
          </a:p>
          <a:p>
            <a:pPr eaLnBrk="1" hangingPunct="1">
              <a:buFont typeface="Wingdings" pitchFamily="2" charset="2"/>
              <a:buNone/>
            </a:pPr>
            <a:r>
              <a:rPr lang="en-US" sz="2400" b="1" dirty="0" smtClean="0"/>
              <a:t>        </a:t>
            </a:r>
            <a:r>
              <a:rPr lang="en-US" sz="2400" dirty="0" smtClean="0"/>
              <a:t>Number of Rooms Available for Sale x Rack Rate</a:t>
            </a:r>
          </a:p>
          <a:p>
            <a:pPr eaLnBrk="1" hangingPunct="1"/>
            <a:r>
              <a:rPr lang="en-US" sz="2400" b="1" dirty="0" smtClean="0"/>
              <a:t>Yield = </a:t>
            </a:r>
            <a:r>
              <a:rPr lang="en-US" sz="2200" b="1" u="sng" dirty="0" smtClean="0"/>
              <a:t>Revenue Realized (# Rooms Sold x ADR)</a:t>
            </a:r>
          </a:p>
          <a:p>
            <a:pPr eaLnBrk="1" hangingPunct="1">
              <a:buFont typeface="Wingdings" pitchFamily="2" charset="2"/>
              <a:buNone/>
            </a:pPr>
            <a:r>
              <a:rPr lang="en-US" sz="2200" b="1" dirty="0" smtClean="0"/>
              <a:t> 		Revenue Potential (# Rooms Available x Rack Rate)</a:t>
            </a:r>
          </a:p>
        </p:txBody>
      </p:sp>
    </p:spTree>
  </p:cSld>
  <p:clrMapOvr>
    <a:masterClrMapping/>
  </p:clrMapOvr>
  <p:transition spd="slow"/>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Optimal Occupancy and Optimal Rate </a:t>
            </a:r>
          </a:p>
        </p:txBody>
      </p:sp>
      <p:sp>
        <p:nvSpPr>
          <p:cNvPr id="15364"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eaLnBrk="1" hangingPunct="1"/>
            <a:r>
              <a:rPr lang="en-US" b="1" dirty="0" smtClean="0"/>
              <a:t>Optimal occupancy-</a:t>
            </a:r>
            <a:r>
              <a:rPr lang="en-US" dirty="0" smtClean="0"/>
              <a:t> Achieving 100% occupancy with room sales which will yield the highest room rate.</a:t>
            </a:r>
          </a:p>
          <a:p>
            <a:pPr eaLnBrk="1" hangingPunct="1"/>
            <a:r>
              <a:rPr lang="en-US" b="1" dirty="0" smtClean="0"/>
              <a:t>Optimal Rate</a:t>
            </a:r>
            <a:r>
              <a:rPr lang="en-US" dirty="0" smtClean="0"/>
              <a:t> - A  room rate which approaches the rack rate.</a:t>
            </a:r>
          </a:p>
          <a:p>
            <a:pPr eaLnBrk="1" hangingPunct="1">
              <a:buFont typeface="Wingdings" pitchFamily="2" charset="2"/>
              <a:buNone/>
            </a:pPr>
            <a:endParaRPr lang="en-US" dirty="0" smtClean="0"/>
          </a:p>
        </p:txBody>
      </p:sp>
    </p:spTree>
  </p:cSld>
  <p:clrMapOvr>
    <a:masterClrMapping/>
  </p:clrMapOvr>
  <p:transition spd="slow"/>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2057400"/>
            <a:ext cx="6400800" cy="1143000"/>
          </a:xfrm>
        </p:spPr>
        <p:style>
          <a:lnRef idx="3">
            <a:schemeClr val="lt1"/>
          </a:lnRef>
          <a:fillRef idx="1">
            <a:schemeClr val="accent6"/>
          </a:fillRef>
          <a:effectRef idx="1">
            <a:schemeClr val="accent6"/>
          </a:effectRef>
          <a:fontRef idx="minor">
            <a:schemeClr val="lt1"/>
          </a:fontRef>
        </p:style>
        <p:txBody>
          <a:bodyPr/>
          <a:lstStyle/>
          <a:p>
            <a:r>
              <a:rPr lang="en-US" sz="4800" b="1" dirty="0" smtClean="0"/>
              <a:t>Chapter Five </a:t>
            </a:r>
            <a:endParaRPr lang="en-US" sz="4800" b="1" dirty="0"/>
          </a:p>
        </p:txBody>
      </p:sp>
      <p:sp>
        <p:nvSpPr>
          <p:cNvPr id="6" name="Subtitle 5"/>
          <p:cNvSpPr>
            <a:spLocks noGrp="1"/>
          </p:cNvSpPr>
          <p:nvPr>
            <p:ph type="subTitle" idx="1"/>
          </p:nvPr>
        </p:nvSpPr>
        <p:spPr>
          <a:xfrm>
            <a:off x="1625600" y="3200400"/>
            <a:ext cx="6400800" cy="14478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sz="4000" b="1" dirty="0" smtClean="0">
                <a:solidFill>
                  <a:schemeClr val="tx1"/>
                </a:solidFill>
              </a:rPr>
              <a:t>Front Office Safety and Security</a:t>
            </a:r>
            <a:endParaRPr lang="en-US" sz="4000" b="1" dirty="0">
              <a:solidFill>
                <a:schemeClr val="tx1"/>
              </a:solidFill>
            </a:endParaRPr>
          </a:p>
        </p:txBody>
      </p:sp>
    </p:spTree>
  </p:cSld>
  <p:clrMapOvr>
    <a:masterClrMapping/>
  </p:clrMapOvr>
  <p:transition spd="slow"/>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696200" cy="4038600"/>
          </a:xfrm>
        </p:spPr>
        <p:style>
          <a:lnRef idx="1">
            <a:schemeClr val="accent2"/>
          </a:lnRef>
          <a:fillRef idx="2">
            <a:schemeClr val="accent2"/>
          </a:fillRef>
          <a:effectRef idx="1">
            <a:schemeClr val="accent2"/>
          </a:effectRef>
          <a:fontRef idx="minor">
            <a:schemeClr val="dk1"/>
          </a:fontRef>
        </p:style>
        <p:txBody>
          <a:bodyPr/>
          <a:lstStyle/>
          <a:p>
            <a:pPr lvl="0" algn="just">
              <a:buBlip>
                <a:blip r:embed="rId2"/>
              </a:buBlip>
            </a:pPr>
            <a:r>
              <a:rPr lang="en-US" b="1" kern="1200" dirty="0" smtClean="0">
                <a:effectLst>
                  <a:outerShdw blurRad="38100" dist="38100" dir="2700000" algn="tl">
                    <a:srgbClr val="C0C0C0"/>
                  </a:outerShdw>
                </a:effectLst>
                <a:latin typeface="Sylfaen" pitchFamily="18" charset="0"/>
              </a:rPr>
              <a:t>Security encompasses areas such as security of the property itself, company assets, employees' and customers' personal belongings and valuables, life security, personal security etc.</a:t>
            </a:r>
          </a:p>
          <a:p>
            <a:pPr>
              <a:buNone/>
            </a:pPr>
            <a:endParaRPr lang="en-US" dirty="0"/>
          </a:p>
        </p:txBody>
      </p:sp>
    </p:spTree>
  </p:cSld>
  <p:clrMapOvr>
    <a:masterClrMapping/>
  </p:clrMapOvr>
  <p:transition spd="slow"/>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Measures  </a:t>
            </a:r>
            <a:endParaRPr lang="en-US" dirty="0"/>
          </a:p>
        </p:txBody>
      </p:sp>
      <p:sp>
        <p:nvSpPr>
          <p:cNvPr id="3" name="Content Placeholder 2"/>
          <p:cNvSpPr>
            <a:spLocks noGrp="1"/>
          </p:cNvSpPr>
          <p:nvPr>
            <p:ph idx="1"/>
          </p:nvPr>
        </p:nvSpPr>
        <p:spPr/>
        <p:txBody>
          <a:bodyPr/>
          <a:lstStyle/>
          <a:p>
            <a:pPr algn="just"/>
            <a:r>
              <a:rPr lang="en-US" sz="2800" kern="1200" dirty="0" smtClean="0">
                <a:effectLst>
                  <a:outerShdw blurRad="38100" dist="38100" dir="2700000" algn="tl">
                    <a:srgbClr val="C0C0C0"/>
                  </a:outerShdw>
                </a:effectLst>
                <a:latin typeface="Nyala" pitchFamily="2" charset="0"/>
              </a:rPr>
              <a:t>Resident card (identity card) has to be provided to the employees and insisted to use them regularly at all times during work. </a:t>
            </a:r>
          </a:p>
          <a:p>
            <a:pPr algn="just"/>
            <a:r>
              <a:rPr lang="en-US" sz="2800" kern="1200" dirty="0" smtClean="0">
                <a:effectLst>
                  <a:outerShdw blurRad="38100" dist="38100" dir="2700000" algn="tl">
                    <a:srgbClr val="C0C0C0"/>
                  </a:outerShdw>
                </a:effectLst>
                <a:latin typeface="Nyala" pitchFamily="2" charset="0"/>
              </a:rPr>
              <a:t>Key control system should be employed. Bellboy errand card should be instituted. </a:t>
            </a:r>
          </a:p>
          <a:p>
            <a:pPr algn="just"/>
            <a:r>
              <a:rPr lang="en-US" sz="2800" kern="1200" dirty="0" smtClean="0">
                <a:effectLst>
                  <a:outerShdw blurRad="38100" dist="38100" dir="2700000" algn="tl">
                    <a:srgbClr val="C0C0C0"/>
                  </a:outerShdw>
                </a:effectLst>
                <a:latin typeface="Nyala" pitchFamily="2" charset="0"/>
              </a:rPr>
              <a:t>Maintain record of master key used by staff. </a:t>
            </a:r>
          </a:p>
          <a:p>
            <a:pPr algn="just"/>
            <a:r>
              <a:rPr lang="en-US" sz="2800" kern="1200" dirty="0" smtClean="0">
                <a:effectLst>
                  <a:outerShdw blurRad="38100" dist="38100" dir="2700000" algn="tl">
                    <a:srgbClr val="C0C0C0"/>
                  </a:outerShdw>
                </a:effectLst>
                <a:latin typeface="Nyala" pitchFamily="2" charset="0"/>
              </a:rPr>
              <a:t>Housekeeper's occupancy report to be made regularly. Proper procedure of checking keys in rack should be followed. </a:t>
            </a:r>
          </a:p>
          <a:p>
            <a:pPr algn="just"/>
            <a:endParaRPr lang="en-US" sz="2800" kern="1200" dirty="0" smtClean="0">
              <a:effectLst>
                <a:outerShdw blurRad="38100" dist="38100" dir="2700000" algn="tl">
                  <a:srgbClr val="C0C0C0"/>
                </a:outerShdw>
              </a:effectLst>
              <a:latin typeface="Nyala" pitchFamily="2" charset="0"/>
            </a:endParaRPr>
          </a:p>
          <a:p>
            <a:pPr algn="just"/>
            <a:endParaRPr lang="en-US" sz="2800"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Measures  </a:t>
            </a:r>
            <a:endParaRPr lang="en-US" dirty="0"/>
          </a:p>
        </p:txBody>
      </p:sp>
      <p:sp>
        <p:nvSpPr>
          <p:cNvPr id="3" name="Content Placeholder 2"/>
          <p:cNvSpPr>
            <a:spLocks noGrp="1"/>
          </p:cNvSpPr>
          <p:nvPr>
            <p:ph idx="1"/>
          </p:nvPr>
        </p:nvSpPr>
        <p:spPr/>
        <p:txBody>
          <a:bodyPr/>
          <a:lstStyle/>
          <a:p>
            <a:pPr algn="just"/>
            <a:r>
              <a:rPr lang="en-US" sz="2800" kern="1200" dirty="0" smtClean="0">
                <a:effectLst>
                  <a:outerShdw blurRad="38100" dist="38100" dir="2700000" algn="tl">
                    <a:srgbClr val="C0C0C0"/>
                  </a:outerShdw>
                </a:effectLst>
                <a:latin typeface="Nyala" pitchFamily="2" charset="0"/>
              </a:rPr>
              <a:t>Double  lock  system,  magic  eye  and  a  door  chain system to be installed. </a:t>
            </a:r>
          </a:p>
          <a:p>
            <a:pPr algn="just"/>
            <a:r>
              <a:rPr lang="en-US" sz="2800" kern="1200" dirty="0" smtClean="0">
                <a:effectLst>
                  <a:outerShdw blurRad="38100" dist="38100" dir="2700000" algn="tl">
                    <a:srgbClr val="C0C0C0"/>
                  </a:outerShdw>
                </a:effectLst>
                <a:latin typeface="Nyala" pitchFamily="2" charset="0"/>
              </a:rPr>
              <a:t>Proper "left luggage system" to be followed. </a:t>
            </a:r>
          </a:p>
          <a:p>
            <a:pPr algn="just"/>
            <a:r>
              <a:rPr lang="en-US" sz="2800" kern="1200" dirty="0" smtClean="0">
                <a:effectLst>
                  <a:outerShdw blurRad="38100" dist="38100" dir="2700000" algn="tl">
                    <a:srgbClr val="C0C0C0"/>
                  </a:outerShdw>
                </a:effectLst>
                <a:latin typeface="Nyala" pitchFamily="2" charset="0"/>
              </a:rPr>
              <a:t>Safety lockers for guest valuables should be provided. </a:t>
            </a:r>
          </a:p>
          <a:p>
            <a:pPr algn="just"/>
            <a:r>
              <a:rPr lang="en-US" sz="2800" kern="1200" dirty="0" smtClean="0">
                <a:effectLst>
                  <a:outerShdw blurRad="38100" dist="38100" dir="2700000" algn="tl">
                    <a:srgbClr val="C0C0C0"/>
                  </a:outerShdw>
                </a:effectLst>
                <a:latin typeface="Nyala" pitchFamily="2" charset="0"/>
              </a:rPr>
              <a:t>Smoke detectors to be installed. </a:t>
            </a:r>
          </a:p>
          <a:p>
            <a:pPr algn="just"/>
            <a:r>
              <a:rPr lang="en-US" sz="2800" kern="1200" dirty="0" smtClean="0">
                <a:effectLst>
                  <a:outerShdw blurRad="38100" dist="38100" dir="2700000" algn="tl">
                    <a:srgbClr val="C0C0C0"/>
                  </a:outerShdw>
                </a:effectLst>
                <a:latin typeface="Nyala" pitchFamily="2" charset="0"/>
              </a:rPr>
              <a:t>Install modern and efficient fire fighting system. </a:t>
            </a:r>
          </a:p>
          <a:p>
            <a:pPr algn="just"/>
            <a:r>
              <a:rPr lang="en-US" sz="2800" kern="1200" dirty="0" smtClean="0">
                <a:effectLst>
                  <a:outerShdw blurRad="38100" dist="38100" dir="2700000" algn="tl">
                    <a:srgbClr val="C0C0C0"/>
                  </a:outerShdw>
                </a:effectLst>
                <a:latin typeface="Nyala" pitchFamily="2" charset="0"/>
              </a:rPr>
              <a:t>Proper regular maintenance of equipment, appliances and building should be carried out. </a:t>
            </a:r>
          </a:p>
        </p:txBody>
      </p:sp>
    </p:spTree>
  </p:cSld>
  <p:clrMapOvr>
    <a:masterClrMapping/>
  </p:clrMapOvr>
  <p:transition spd="slow"/>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772400" cy="6019800"/>
          </a:xfrm>
        </p:spPr>
        <p:txBody>
          <a:bodyPr/>
          <a:lstStyle/>
          <a:p>
            <a:pPr algn="just"/>
            <a:r>
              <a:rPr lang="en-US" sz="2800" kern="1200" dirty="0" smtClean="0">
                <a:effectLst>
                  <a:outerShdw blurRad="38100" dist="38100" dir="2700000" algn="tl">
                    <a:srgbClr val="C0C0C0"/>
                  </a:outerShdw>
                </a:effectLst>
                <a:latin typeface="Nyala" pitchFamily="2" charset="0"/>
              </a:rPr>
              <a:t>Install close   circuit   camera   at   parking   and   other strategic areas in the hotel. </a:t>
            </a:r>
          </a:p>
          <a:p>
            <a:pPr algn="just"/>
            <a:r>
              <a:rPr lang="en-US" sz="2800" kern="1200" dirty="0" smtClean="0">
                <a:effectLst>
                  <a:outerShdw blurRad="38100" dist="38100" dir="2700000" algn="tl">
                    <a:srgbClr val="C0C0C0"/>
                  </a:outerShdw>
                </a:effectLst>
                <a:latin typeface="Nyala" pitchFamily="2" charset="0"/>
              </a:rPr>
              <a:t>Security   frisking   (body   check)   if   needed   (without offending the guest). </a:t>
            </a:r>
          </a:p>
          <a:p>
            <a:pPr algn="just"/>
            <a:r>
              <a:rPr lang="en-US" sz="2800" kern="1200" dirty="0" smtClean="0">
                <a:effectLst>
                  <a:outerShdw blurRad="38100" dist="38100" dir="2700000" algn="tl">
                    <a:srgbClr val="C0C0C0"/>
                  </a:outerShdw>
                </a:effectLst>
                <a:latin typeface="Nyala" pitchFamily="2" charset="0"/>
              </a:rPr>
              <a:t>Computer  and  data  processing  security installed.  </a:t>
            </a:r>
          </a:p>
          <a:p>
            <a:r>
              <a:rPr lang="en-US" sz="2800" kern="1200" dirty="0" smtClean="0">
                <a:effectLst>
                  <a:outerShdw blurRad="38100" dist="38100" dir="2700000" algn="tl">
                    <a:srgbClr val="C0C0C0"/>
                  </a:outerShdw>
                </a:effectLst>
                <a:latin typeface="Nyala" pitchFamily="2" charset="0"/>
              </a:rPr>
              <a:t>Preferably use computerized magnetic keys  or  room keys. </a:t>
            </a:r>
          </a:p>
          <a:p>
            <a:r>
              <a:rPr lang="en-US" sz="2800" kern="1200" dirty="0" smtClean="0">
                <a:effectLst>
                  <a:outerShdw blurRad="38100" dist="38100" dir="2700000" algn="tl">
                    <a:srgbClr val="C0C0C0"/>
                  </a:outerShdw>
                </a:effectLst>
                <a:latin typeface="Nyala" pitchFamily="2" charset="0"/>
              </a:rPr>
              <a:t>Employ house detective. </a:t>
            </a:r>
          </a:p>
          <a:p>
            <a:pPr algn="just"/>
            <a:r>
              <a:rPr lang="en-US" sz="2800" kern="1200" dirty="0" smtClean="0">
                <a:effectLst>
                  <a:outerShdw blurRad="38100" dist="38100" dir="2700000" algn="tl">
                    <a:srgbClr val="C0C0C0"/>
                  </a:outerShdw>
                </a:effectLst>
                <a:latin typeface="Nyala" pitchFamily="2" charset="0"/>
              </a:rPr>
              <a:t>With regard to guest valuables, management informs guests that the hotel is not responsible for valuables left in the room, </a:t>
            </a:r>
          </a:p>
          <a:p>
            <a:pPr algn="just"/>
            <a:r>
              <a:rPr lang="en-US" sz="2800" kern="1200" dirty="0" smtClean="0">
                <a:effectLst>
                  <a:outerShdw blurRad="38100" dist="38100" dir="2700000" algn="tl">
                    <a:srgbClr val="C0C0C0"/>
                  </a:outerShdw>
                </a:effectLst>
                <a:latin typeface="Nyala" pitchFamily="2" charset="0"/>
              </a:rPr>
              <a:t>Advising them to secure these in safety deposit boxes provided by the hotel.  </a:t>
            </a:r>
          </a:p>
          <a:p>
            <a:endParaRPr lang="en-US" sz="2800" kern="1200" dirty="0" smtClean="0">
              <a:effectLst>
                <a:outerShdw blurRad="38100" dist="38100" dir="2700000" algn="tl">
                  <a:srgbClr val="C0C0C0"/>
                </a:outerShdw>
              </a:effectLst>
              <a:latin typeface="Nyala" pitchFamily="2" charset="0"/>
            </a:endParaRPr>
          </a:p>
          <a:p>
            <a:pPr algn="just"/>
            <a:endParaRPr lang="en-US" sz="2800" kern="1200" dirty="0" smtClean="0">
              <a:effectLst>
                <a:outerShdw blurRad="38100" dist="38100" dir="2700000" algn="tl">
                  <a:srgbClr val="C0C0C0"/>
                </a:outerShdw>
              </a:effectLst>
              <a:latin typeface="Nyala" pitchFamily="2" charset="0"/>
            </a:endParaRPr>
          </a:p>
          <a:p>
            <a:pPr algn="just"/>
            <a:endParaRPr lang="en-US" sz="2800"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620000" cy="5638800"/>
          </a:xfrm>
        </p:spPr>
        <p:txBody>
          <a:bodyPr/>
          <a:lstStyle/>
          <a:p>
            <a:pPr lvl="0" algn="just">
              <a:buBlip>
                <a:blip r:embed="rId2"/>
              </a:buBlip>
            </a:pPr>
            <a:r>
              <a:rPr lang="en-US" sz="2800" kern="1200" dirty="0" smtClean="0">
                <a:effectLst>
                  <a:outerShdw blurRad="38100" dist="38100" dir="2700000" algn="tl">
                    <a:srgbClr val="C0C0C0"/>
                  </a:outerShdw>
                </a:effectLst>
                <a:latin typeface="Nyala" pitchFamily="2" charset="0"/>
              </a:rPr>
              <a:t>Management and operational policies regarding the security of guest rooms, public areas, back-of-the-house areas</a:t>
            </a:r>
          </a:p>
          <a:p>
            <a:pPr lvl="0" algn="just">
              <a:buBlip>
                <a:blip r:embed="rId2"/>
              </a:buBlip>
            </a:pPr>
            <a:r>
              <a:rPr lang="en-US" sz="2800" kern="1200" dirty="0" smtClean="0">
                <a:effectLst>
                  <a:outerShdw blurRad="38100" dist="38100" dir="2700000" algn="tl">
                    <a:srgbClr val="C0C0C0"/>
                  </a:outerShdw>
                </a:effectLst>
                <a:latin typeface="Nyala" pitchFamily="2" charset="0"/>
              </a:rPr>
              <a:t>Employment and training of security personnel </a:t>
            </a:r>
          </a:p>
          <a:p>
            <a:pPr lvl="0" algn="just">
              <a:buBlip>
                <a:blip r:embed="rId2"/>
              </a:buBlip>
            </a:pPr>
            <a:r>
              <a:rPr lang="en-US" sz="2800" kern="1200" dirty="0" smtClean="0">
                <a:effectLst>
                  <a:outerShdw blurRad="38100" dist="38100" dir="2700000" algn="tl">
                    <a:srgbClr val="C0C0C0"/>
                  </a:outerShdw>
                </a:effectLst>
                <a:latin typeface="Nyala" pitchFamily="2" charset="0"/>
              </a:rPr>
              <a:t>Free flowing communication with local, national and international security authorities</a:t>
            </a:r>
          </a:p>
          <a:p>
            <a:pPr lvl="0" algn="just">
              <a:buBlip>
                <a:blip r:embed="rId2"/>
              </a:buBlip>
            </a:pPr>
            <a:r>
              <a:rPr lang="en-US" sz="2800" kern="1200" dirty="0" smtClean="0">
                <a:effectLst>
                  <a:outerShdw blurRad="38100" dist="38100" dir="2700000" algn="tl">
                    <a:srgbClr val="C0C0C0"/>
                  </a:outerShdw>
                </a:effectLst>
                <a:latin typeface="Nyala" pitchFamily="2" charset="0"/>
              </a:rPr>
              <a:t>Training of staff in guest and valuable security</a:t>
            </a:r>
          </a:p>
          <a:p>
            <a:pPr lvl="0" algn="just">
              <a:buBlip>
                <a:blip r:embed="rId2"/>
              </a:buBlip>
            </a:pPr>
            <a:r>
              <a:rPr lang="en-US" sz="2800" kern="1200" dirty="0" smtClean="0">
                <a:effectLst>
                  <a:outerShdw blurRad="38100" dist="38100" dir="2700000" algn="tl">
                    <a:srgbClr val="C0C0C0"/>
                  </a:outerShdw>
                </a:effectLst>
                <a:latin typeface="Nyala" pitchFamily="2" charset="0"/>
              </a:rPr>
              <a:t>Effective supervision and control procedures. </a:t>
            </a:r>
          </a:p>
          <a:p>
            <a:endParaRPr lang="en-US" dirty="0"/>
          </a:p>
        </p:txBody>
      </p:sp>
    </p:spTree>
  </p:cSld>
  <p:clrMapOvr>
    <a:masterClrMapping/>
  </p:clrMapOvr>
  <p:transition spd="slow"/>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85800"/>
          </a:xfrm>
        </p:spPr>
        <p:txBody>
          <a:bodyPr/>
          <a:lstStyle/>
          <a:p>
            <a:pPr marL="342900" indent="-342900" algn="just">
              <a:spcBef>
                <a:spcPct val="20000"/>
              </a:spcBef>
            </a:pPr>
            <a:r>
              <a:rPr lang="en-US" sz="3200" kern="1200" dirty="0" smtClean="0">
                <a:solidFill>
                  <a:schemeClr val="tx1"/>
                </a:solidFill>
                <a:effectLst>
                  <a:outerShdw blurRad="38100" dist="38100" dir="2700000" algn="tl">
                    <a:srgbClr val="C0C0C0"/>
                  </a:outerShdw>
                </a:effectLst>
                <a:latin typeface="Nyala" pitchFamily="2" charset="0"/>
                <a:ea typeface="+mn-ea"/>
                <a:cs typeface="+mn-cs"/>
              </a:rPr>
              <a:t>Some of the security measures taken by hotels</a:t>
            </a:r>
          </a:p>
        </p:txBody>
      </p:sp>
      <p:sp>
        <p:nvSpPr>
          <p:cNvPr id="3" name="Content Placeholder 2"/>
          <p:cNvSpPr>
            <a:spLocks noGrp="1"/>
          </p:cNvSpPr>
          <p:nvPr>
            <p:ph idx="1"/>
          </p:nvPr>
        </p:nvSpPr>
        <p:spPr>
          <a:xfrm>
            <a:off x="1066800" y="1066800"/>
            <a:ext cx="7620000" cy="4114800"/>
          </a:xfrm>
        </p:spPr>
        <p:txBody>
          <a:bodyPr/>
          <a:lstStyle/>
          <a:p>
            <a:r>
              <a:rPr lang="en-US" b="1" dirty="0" smtClean="0"/>
              <a:t>Key Card Locks:</a:t>
            </a:r>
            <a:endParaRPr lang="en-US" dirty="0" smtClean="0"/>
          </a:p>
          <a:p>
            <a:pPr algn="just"/>
            <a:r>
              <a:rPr lang="en-US" kern="1200" dirty="0" smtClean="0">
                <a:effectLst>
                  <a:outerShdw blurRad="38100" dist="38100" dir="2700000" algn="tl">
                    <a:srgbClr val="C0C0C0"/>
                  </a:outerShdw>
                </a:effectLst>
                <a:latin typeface="Nyala" pitchFamily="2" charset="0"/>
              </a:rPr>
              <a:t>While key card locks on guest rooms are quickly becoming the standard, some hotels still don't take advantage of the added safety provided to guests.  </a:t>
            </a:r>
          </a:p>
          <a:p>
            <a:pPr algn="just"/>
            <a:r>
              <a:rPr lang="en-US" kern="1200" dirty="0" smtClean="0">
                <a:effectLst>
                  <a:outerShdw blurRad="38100" dist="38100" dir="2700000" algn="tl">
                    <a:srgbClr val="C0C0C0"/>
                  </a:outerShdw>
                </a:effectLst>
                <a:latin typeface="Nyala" pitchFamily="2" charset="0"/>
              </a:rPr>
              <a:t>Guest room locking systems these days include  magnetic key cards which have locks with flash memory and other productivity linked functions. The system can directly be linked with PMS. </a:t>
            </a:r>
          </a:p>
          <a:p>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sz="3200" dirty="0" smtClean="0">
                <a:solidFill>
                  <a:srgbClr val="C00000"/>
                </a:solidFill>
              </a:rPr>
              <a:t>Front of the House and Back of the House</a:t>
            </a:r>
            <a:endParaRPr lang="en-US" sz="3200" dirty="0">
              <a:solidFill>
                <a:srgbClr val="C00000"/>
              </a:solidFill>
            </a:endParaRPr>
          </a:p>
        </p:txBody>
      </p:sp>
      <p:sp>
        <p:nvSpPr>
          <p:cNvPr id="3" name="Content Placeholder 2"/>
          <p:cNvSpPr>
            <a:spLocks noGrp="1"/>
          </p:cNvSpPr>
          <p:nvPr>
            <p:ph idx="1"/>
          </p:nvPr>
        </p:nvSpPr>
        <p:spPr>
          <a:xfrm>
            <a:off x="914400" y="1600200"/>
            <a:ext cx="7772400" cy="4724400"/>
          </a:xfrm>
        </p:spPr>
        <p:txBody>
          <a:bodyPr/>
          <a:lstStyle/>
          <a:p>
            <a:pPr marL="63500" indent="-63500" algn="just">
              <a:buNone/>
            </a:pPr>
            <a:r>
              <a:rPr lang="en-US" sz="2800" dirty="0" smtClean="0">
                <a:latin typeface="Perpetua" pitchFamily="18" charset="0"/>
              </a:rPr>
              <a:t>In a normal classification of the hotel operations areas, can be divided in to two major areas.</a:t>
            </a:r>
          </a:p>
          <a:p>
            <a:pPr marL="514350" indent="-514350" algn="just">
              <a:buFont typeface="+mj-lt"/>
              <a:buAutoNum type="arabicPeriod"/>
            </a:pPr>
            <a:r>
              <a:rPr lang="en-US" sz="2800" b="1" dirty="0" smtClean="0">
                <a:latin typeface="Perpetua" pitchFamily="18" charset="0"/>
              </a:rPr>
              <a:t>Front- of-the-house- </a:t>
            </a:r>
          </a:p>
          <a:p>
            <a:pPr marL="514350" indent="-514350" algn="just">
              <a:buFont typeface="Wingdings" pitchFamily="2" charset="2"/>
              <a:buChar char="ü"/>
            </a:pPr>
            <a:r>
              <a:rPr lang="en-US" sz="2800" dirty="0" smtClean="0">
                <a:latin typeface="Perpetua" pitchFamily="18" charset="0"/>
              </a:rPr>
              <a:t>it is the functional areas or departments in which revenue is generated (revenue centered). </a:t>
            </a:r>
          </a:p>
          <a:p>
            <a:pPr marL="514350" indent="-514350" algn="just">
              <a:buFont typeface="Wingdings" pitchFamily="2" charset="2"/>
              <a:buChar char="ü"/>
            </a:pPr>
            <a:r>
              <a:rPr lang="en-US" sz="2800" dirty="0" smtClean="0">
                <a:latin typeface="Perpetua" pitchFamily="18" charset="0"/>
              </a:rPr>
              <a:t>These departments sell their products and services directly to the customers.</a:t>
            </a:r>
          </a:p>
          <a:p>
            <a:pPr marL="514350" indent="-514350">
              <a:buFont typeface="Wingdings" pitchFamily="2" charset="2"/>
              <a:buChar char="ü"/>
            </a:pPr>
            <a:r>
              <a:rPr lang="en-US" sz="2800" dirty="0" smtClean="0">
                <a:latin typeface="Perpetua" pitchFamily="18" charset="0"/>
              </a:rPr>
              <a:t>Guests also have the right to get services from those departments directly.  </a:t>
            </a:r>
          </a:p>
          <a:p>
            <a:pPr marL="514350" indent="-514350">
              <a:buFont typeface="Wingdings" pitchFamily="2" charset="2"/>
              <a:buChar char="ü"/>
            </a:pPr>
            <a:endParaRPr lang="en-US" dirty="0"/>
          </a:p>
        </p:txBody>
      </p:sp>
    </p:spTree>
  </p:cSld>
  <p:clrMapOvr>
    <a:masterClrMapping/>
  </p:clrMapOvr>
  <p:transition spd="slow"/>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b="1" dirty="0" smtClean="0"/>
              <a:t>Security Guards:</a:t>
            </a:r>
            <a:r>
              <a:rPr lang="en-US" dirty="0" smtClean="0"/>
              <a:t/>
            </a:r>
            <a:br>
              <a:rPr lang="en-US" dirty="0" smtClean="0"/>
            </a:br>
            <a:endParaRPr lang="en-US" dirty="0" smtClean="0"/>
          </a:p>
        </p:txBody>
      </p:sp>
      <p:sp>
        <p:nvSpPr>
          <p:cNvPr id="119811" name="Rectangle 3"/>
          <p:cNvSpPr>
            <a:spLocks noGrp="1" noChangeArrowheads="1"/>
          </p:cNvSpPr>
          <p:nvPr>
            <p:ph type="body" idx="1"/>
          </p:nvPr>
        </p:nvSpPr>
        <p:spPr>
          <a:xfrm>
            <a:off x="1066800" y="1066800"/>
            <a:ext cx="7620000" cy="5181600"/>
          </a:xfrm>
        </p:spPr>
        <p:txBody>
          <a:bodyPr/>
          <a:lstStyle/>
          <a:p>
            <a:pPr algn="just"/>
            <a:r>
              <a:rPr lang="en-US" kern="1200" dirty="0" smtClean="0">
                <a:effectLst>
                  <a:outerShdw blurRad="38100" dist="38100" dir="2700000" algn="tl">
                    <a:srgbClr val="C0C0C0"/>
                  </a:outerShdw>
                </a:effectLst>
                <a:latin typeface="Nyala" pitchFamily="2" charset="0"/>
              </a:rPr>
              <a:t>Most hotels do not have security guards while some employ them only at night. we have our own staff of trained security guards working 24-hours every day to provide the best in safety and security for our guests.</a:t>
            </a:r>
          </a:p>
          <a:p>
            <a:pPr algn="just">
              <a:buNone/>
            </a:pPr>
            <a:r>
              <a:rPr lang="en-US" b="1" kern="1200" dirty="0" smtClean="0">
                <a:effectLst>
                  <a:outerShdw blurRad="38100" dist="38100" dir="2700000" algn="tl">
                    <a:srgbClr val="C0C0C0"/>
                  </a:outerShdw>
                </a:effectLst>
                <a:latin typeface="Nyala" pitchFamily="2" charset="0"/>
              </a:rPr>
              <a:t>Defibrillation Units:</a:t>
            </a:r>
          </a:p>
          <a:p>
            <a:pPr algn="just"/>
            <a:r>
              <a:rPr lang="en-US" kern="1200" dirty="0" smtClean="0">
                <a:effectLst>
                  <a:outerShdw blurRad="38100" dist="38100" dir="2700000" algn="tl">
                    <a:srgbClr val="C0C0C0"/>
                  </a:outerShdw>
                </a:effectLst>
                <a:latin typeface="Nyala" pitchFamily="2" charset="0"/>
              </a:rPr>
              <a:t>A life saving device in case of heart attacks, defibrillation units are starting to be deployed among police and emergency personnel across the nation.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b="1" dirty="0" smtClean="0"/>
              <a:t/>
            </a:r>
            <a:br>
              <a:rPr lang="en-US" b="1" dirty="0" smtClean="0"/>
            </a:br>
            <a:r>
              <a:rPr lang="en-US" b="1" dirty="0" smtClean="0"/>
              <a:t>Security Cameras:</a:t>
            </a:r>
            <a:r>
              <a:rPr lang="en-US" dirty="0" smtClean="0"/>
              <a:t/>
            </a:r>
            <a:br>
              <a:rPr lang="en-US"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lgn="just"/>
            <a:r>
              <a:rPr lang="en-US" kern="1200" dirty="0" smtClean="0">
                <a:effectLst>
                  <a:outerShdw blurRad="38100" dist="38100" dir="2700000" algn="tl">
                    <a:srgbClr val="C0C0C0"/>
                  </a:outerShdw>
                </a:effectLst>
                <a:latin typeface="Nyala" pitchFamily="2" charset="0"/>
              </a:rPr>
              <a:t>Few Hotels have security cameras with digital technology, intelligent access central system, software interface with CCTV for matching undesirable visitors and criminals, interfacing with motion detectors, pocket lie detectors and spy cameras and use of biometric readers like hand key reader or face recognition system etc. </a:t>
            </a: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Fire Alarms:</a:t>
            </a:r>
            <a:br>
              <a:rPr lang="en-US" kern="1200" dirty="0" smtClean="0">
                <a:effectLst>
                  <a:outerShdw blurRad="38100" dist="38100" dir="2700000" algn="tl">
                    <a:srgbClr val="C0C0C0"/>
                  </a:outerShdw>
                </a:effectLst>
                <a:latin typeface="Nyala" pitchFamily="2" charset="0"/>
              </a:rPr>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lgn="just"/>
            <a:r>
              <a:rPr lang="en-US" kern="1200" dirty="0" smtClean="0">
                <a:effectLst>
                  <a:outerShdw blurRad="38100" dist="38100" dir="2700000" algn="tl">
                    <a:srgbClr val="C0C0C0"/>
                  </a:outerShdw>
                </a:effectLst>
                <a:latin typeface="Nyala" pitchFamily="2" charset="0"/>
              </a:rPr>
              <a:t>While most hotels now have smoke detectors and fire alarms, Some hotels have a state of the art alarm system with smoke detectors in each guest room and throughout the entire complex that is monitored 24 hours a day, 7 days per week that pinpoints the exact point of the alarm allowing our security staff to respond immediately to the area of any alarm condition.</a:t>
            </a:r>
          </a:p>
          <a:p>
            <a:pPr algn="just"/>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Emergency Power:</a:t>
            </a:r>
            <a:br>
              <a:rPr lang="en-US" kern="1200" dirty="0" smtClean="0">
                <a:effectLst>
                  <a:outerShdw blurRad="38100" dist="38100" dir="2700000" algn="tl">
                    <a:srgbClr val="C0C0C0"/>
                  </a:outerShdw>
                </a:effectLst>
                <a:latin typeface="Nyala" pitchFamily="2" charset="0"/>
              </a:rPr>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lgn="just"/>
            <a:r>
              <a:rPr lang="en-US" kern="1200" dirty="0" smtClean="0">
                <a:effectLst>
                  <a:outerShdw blurRad="38100" dist="38100" dir="2700000" algn="tl">
                    <a:srgbClr val="C0C0C0"/>
                  </a:outerShdw>
                </a:effectLst>
                <a:latin typeface="Nyala" pitchFamily="2" charset="0"/>
              </a:rPr>
              <a:t>Very few hotels have any provision for emergency power in case of an electrical outage while a few hotels provide limited emergency stand-by power to provide elevator service and some lighting.  </a:t>
            </a:r>
          </a:p>
          <a:p>
            <a:pPr algn="just"/>
            <a:r>
              <a:rPr lang="en-US" kern="1200" dirty="0" smtClean="0">
                <a:effectLst>
                  <a:outerShdw blurRad="38100" dist="38100" dir="2700000" algn="tl">
                    <a:srgbClr val="C0C0C0"/>
                  </a:outerShdw>
                </a:effectLst>
                <a:latin typeface="Nyala" pitchFamily="2" charset="0"/>
              </a:rPr>
              <a:t>Some hotels has a 2-Megawatt stand-by generator that provides 100% emergency power that can provide uninterrupted guest service during a power outage.</a:t>
            </a: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b="1" dirty="0" smtClean="0"/>
              <a:t>Importance of a Security System</a:t>
            </a:r>
            <a:r>
              <a:rPr lang="en-US" sz="2800" dirty="0" smtClean="0"/>
              <a:t/>
            </a:r>
            <a:br>
              <a:rPr lang="en-US" sz="2800" dirty="0" smtClean="0"/>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lgn="just"/>
            <a:r>
              <a:rPr lang="en-US" kern="1200" dirty="0" smtClean="0">
                <a:effectLst>
                  <a:outerShdw blurRad="38100" dist="38100" dir="2700000" algn="tl">
                    <a:srgbClr val="C0C0C0"/>
                  </a:outerShdw>
                </a:effectLst>
                <a:latin typeface="Nyala" pitchFamily="2" charset="0"/>
              </a:rPr>
              <a:t>The guest, who comes to a particular hotel, comes with an understanding that he and his belongings both will be safe and secure during his stay at the hotel. </a:t>
            </a:r>
          </a:p>
          <a:p>
            <a:pPr algn="just"/>
            <a:r>
              <a:rPr lang="en-US" kern="1200" dirty="0" smtClean="0">
                <a:effectLst>
                  <a:outerShdw blurRad="38100" dist="38100" dir="2700000" algn="tl">
                    <a:srgbClr val="C0C0C0"/>
                  </a:outerShdw>
                </a:effectLst>
                <a:latin typeface="Nyala" pitchFamily="2" charset="0"/>
              </a:rPr>
              <a:t>At the same time it is also quite important that the hotel staff and assets are protected and secure. </a:t>
            </a:r>
          </a:p>
          <a:p>
            <a:pPr algn="just"/>
            <a:r>
              <a:rPr lang="en-US" kern="1200" dirty="0" smtClean="0">
                <a:effectLst>
                  <a:outerShdw blurRad="38100" dist="38100" dir="2700000" algn="tl">
                    <a:srgbClr val="C0C0C0"/>
                  </a:outerShdw>
                </a:effectLst>
                <a:latin typeface="Nyala" pitchFamily="2" charset="0"/>
              </a:rPr>
              <a:t>Hence it is very important to have a proper security system in place to protect staff, guests and physical resources and assets. </a:t>
            </a:r>
          </a:p>
          <a:p>
            <a:pPr algn="just"/>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066800" y="457200"/>
            <a:ext cx="7620000" cy="5334000"/>
          </a:xfrm>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en-US" kern="1200" dirty="0" smtClean="0">
                <a:effectLst>
                  <a:outerShdw blurRad="38100" dist="38100" dir="2700000" algn="tl">
                    <a:srgbClr val="C0C0C0"/>
                  </a:outerShdw>
                </a:effectLst>
                <a:latin typeface="Nyala" pitchFamily="2" charset="0"/>
              </a:rPr>
              <a:t>The management must take care that the </a:t>
            </a:r>
            <a:r>
              <a:rPr lang="en-US" kern="1200" dirty="0" smtClean="0">
                <a:solidFill>
                  <a:srgbClr val="FF0000"/>
                </a:solidFill>
                <a:effectLst>
                  <a:outerShdw blurRad="38100" dist="38100" dir="2700000" algn="tl">
                    <a:srgbClr val="C0C0C0"/>
                  </a:outerShdw>
                </a:effectLst>
                <a:latin typeface="Nyala" pitchFamily="2" charset="0"/>
              </a:rPr>
              <a:t>security and safety systems cover the following areas:</a:t>
            </a:r>
          </a:p>
          <a:p>
            <a:pPr lvl="0" algn="just">
              <a:buBlip>
                <a:blip r:embed="rId2"/>
              </a:buBlip>
            </a:pPr>
            <a:r>
              <a:rPr lang="en-US" kern="1200" dirty="0" smtClean="0">
                <a:effectLst>
                  <a:outerShdw blurRad="38100" dist="38100" dir="2700000" algn="tl">
                    <a:srgbClr val="C0C0C0"/>
                  </a:outerShdw>
                </a:effectLst>
                <a:latin typeface="Nyala" pitchFamily="2" charset="0"/>
              </a:rPr>
              <a:t>Guest:</a:t>
            </a:r>
          </a:p>
          <a:p>
            <a:pPr lvl="0" algn="just">
              <a:buBlip>
                <a:blip r:embed="rId2"/>
              </a:buBlip>
            </a:pPr>
            <a:r>
              <a:rPr lang="en-US" kern="1200" dirty="0" smtClean="0">
                <a:effectLst>
                  <a:outerShdw blurRad="38100" dist="38100" dir="2700000" algn="tl">
                    <a:srgbClr val="C0C0C0"/>
                  </a:outerShdw>
                </a:effectLst>
                <a:latin typeface="Nyala" pitchFamily="2" charset="0"/>
              </a:rPr>
              <a:t>Staff:</a:t>
            </a:r>
          </a:p>
          <a:p>
            <a:pPr lvl="0" algn="just">
              <a:buBlip>
                <a:blip r:embed="rId2"/>
              </a:buBlip>
            </a:pPr>
            <a:r>
              <a:rPr lang="en-US" kern="1200" dirty="0" smtClean="0">
                <a:effectLst>
                  <a:outerShdw blurRad="38100" dist="38100" dir="2700000" algn="tl">
                    <a:srgbClr val="C0C0C0"/>
                  </a:outerShdw>
                </a:effectLst>
                <a:latin typeface="Nyala" pitchFamily="2" charset="0"/>
              </a:rPr>
              <a:t>Guest luggage:</a:t>
            </a:r>
          </a:p>
          <a:p>
            <a:pPr lvl="0" algn="just">
              <a:buBlip>
                <a:blip r:embed="rId2"/>
              </a:buBlip>
            </a:pPr>
            <a:r>
              <a:rPr lang="en-US" kern="1200" dirty="0" smtClean="0">
                <a:effectLst>
                  <a:outerShdw blurRad="38100" dist="38100" dir="2700000" algn="tl">
                    <a:srgbClr val="C0C0C0"/>
                  </a:outerShdw>
                </a:effectLst>
                <a:latin typeface="Nyala" pitchFamily="2" charset="0"/>
              </a:rPr>
              <a:t>Hotel equipment: </a:t>
            </a:r>
          </a:p>
          <a:p>
            <a:pPr lvl="0" algn="just">
              <a:buBlip>
                <a:blip r:embed="rId2"/>
              </a:buBlip>
            </a:pPr>
            <a:r>
              <a:rPr lang="en-US" kern="1200" dirty="0" smtClean="0">
                <a:effectLst>
                  <a:outerShdw blurRad="38100" dist="38100" dir="2700000" algn="tl">
                    <a:srgbClr val="C0C0C0"/>
                  </a:outerShdw>
                </a:effectLst>
                <a:latin typeface="Nyala" pitchFamily="2" charset="0"/>
              </a:rPr>
              <a:t>Protection of raw materials, goods, provisions and groceries etc. </a:t>
            </a:r>
          </a:p>
          <a:p>
            <a:pPr algn="just"/>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b="1" dirty="0" smtClean="0"/>
              <a:t>TYPES OF SECURITY</a:t>
            </a:r>
            <a:r>
              <a:rPr lang="en-US" sz="2800" dirty="0" smtClean="0"/>
              <a:t/>
            </a:r>
            <a:br>
              <a:rPr lang="en-US" sz="2800" dirty="0" smtClean="0"/>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buNone/>
            </a:pPr>
            <a:r>
              <a:rPr lang="en-US" b="1" dirty="0" smtClean="0"/>
              <a:t> 1)  Physical aspect       </a:t>
            </a:r>
          </a:p>
          <a:p>
            <a:pPr>
              <a:buNone/>
            </a:pPr>
            <a:r>
              <a:rPr lang="en-US" b="1" dirty="0" smtClean="0"/>
              <a:t> 2) Security of persons          </a:t>
            </a:r>
          </a:p>
          <a:p>
            <a:pPr>
              <a:buNone/>
            </a:pPr>
            <a:r>
              <a:rPr lang="en-US" b="1" dirty="0" smtClean="0"/>
              <a:t>3) Security of systems</a:t>
            </a:r>
            <a:endParaRPr lang="en-US" dirty="0" smtClean="0"/>
          </a:p>
          <a:p>
            <a:pPr marL="514350" indent="-514350">
              <a:buAutoNum type="arabicParenR"/>
            </a:pPr>
            <a:r>
              <a:rPr lang="en-US" b="1" dirty="0" smtClean="0"/>
              <a:t>Physical aspect is divided into two parts:    </a:t>
            </a:r>
          </a:p>
          <a:p>
            <a:pPr marL="514350" indent="-514350">
              <a:buNone/>
            </a:pPr>
            <a:r>
              <a:rPr lang="en-US" b="1" dirty="0" smtClean="0"/>
              <a:t> a) Internal              </a:t>
            </a:r>
          </a:p>
          <a:p>
            <a:pPr marL="514350" indent="-514350">
              <a:buNone/>
            </a:pPr>
            <a:r>
              <a:rPr lang="en-US" b="1" dirty="0" smtClean="0"/>
              <a:t> b) External </a:t>
            </a:r>
            <a:endParaRPr lang="en-US" dirty="0" smtClean="0"/>
          </a:p>
          <a:p>
            <a:pPr algn="just"/>
            <a:endParaRPr lang="en-US" kern="1200" dirty="0" smtClean="0">
              <a:effectLst>
                <a:outerShdw blurRad="38100" dist="38100" dir="2700000" algn="tl">
                  <a:srgbClr val="C0C0C0"/>
                </a:outerShdw>
              </a:effectLst>
              <a:latin typeface="Nyala" pitchFamily="2" charset="0"/>
            </a:endParaRPr>
          </a:p>
          <a:p>
            <a:pPr algn="just"/>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 to="" calcmode="lin" valueType="num">
                                      <p:cBhvr>
                                        <p:cTn id="22" dur="1" fill="hold"/>
                                        <p:tgtEl>
                                          <p:spTgt spid="1198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to="" calcmode="lin" valueType="num">
                                      <p:cBhvr>
                                        <p:cTn id="27" dur="1" fill="hold"/>
                                        <p:tgtEl>
                                          <p:spTgt spid="1198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5" end="5"/>
                                            </p:txEl>
                                          </p:spTgt>
                                        </p:tgtEl>
                                        <p:attrNameLst>
                                          <p:attrName>style.visibility</p:attrName>
                                        </p:attrNameLst>
                                      </p:cBhvr>
                                      <p:to>
                                        <p:strVal val="visible"/>
                                      </p:to>
                                    </p:set>
                                    <p:anim to="" calcmode="lin" valueType="num">
                                      <p:cBhvr>
                                        <p:cTn id="32" dur="1" fill="hold"/>
                                        <p:tgtEl>
                                          <p:spTgt spid="1198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algn="l"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b="1" dirty="0" smtClean="0"/>
              <a:t>1) Internal security </a:t>
            </a:r>
            <a:r>
              <a:rPr lang="en-US" sz="2800" dirty="0" smtClean="0"/>
              <a:t/>
            </a:r>
            <a:br>
              <a:rPr lang="en-US" sz="2800" dirty="0" smtClean="0"/>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648200"/>
          </a:xfrm>
        </p:spPr>
        <p:txBody>
          <a:bodyPr/>
          <a:lstStyle/>
          <a:p>
            <a:pPr algn="just">
              <a:buBlip>
                <a:blip r:embed="rId2"/>
              </a:buBlip>
            </a:pPr>
            <a:r>
              <a:rPr lang="en-US" b="1" dirty="0" smtClean="0"/>
              <a:t> </a:t>
            </a:r>
            <a:r>
              <a:rPr lang="en-US" sz="2400" kern="1200" dirty="0" smtClean="0">
                <a:effectLst>
                  <a:outerShdw blurRad="38100" dist="38100" dir="2700000" algn="tl">
                    <a:srgbClr val="C0C0C0"/>
                  </a:outerShdw>
                </a:effectLst>
                <a:latin typeface="Nyala" pitchFamily="2" charset="0"/>
              </a:rPr>
              <a:t>Against theft                     </a:t>
            </a:r>
          </a:p>
          <a:p>
            <a:pPr algn="just">
              <a:buBlip>
                <a:blip r:embed="rId2"/>
              </a:buBlip>
            </a:pPr>
            <a:r>
              <a:rPr lang="en-US" sz="2400" kern="1200" dirty="0" smtClean="0">
                <a:effectLst>
                  <a:outerShdw blurRad="38100" dist="38100" dir="2700000" algn="tl">
                    <a:srgbClr val="C0C0C0"/>
                  </a:outerShdw>
                </a:effectLst>
                <a:latin typeface="Nyala" pitchFamily="2" charset="0"/>
              </a:rPr>
              <a:t>Fire safety               </a:t>
            </a:r>
          </a:p>
          <a:p>
            <a:pPr algn="just">
              <a:buBlip>
                <a:blip r:embed="rId2"/>
              </a:buBlip>
            </a:pPr>
            <a:r>
              <a:rPr lang="en-US" sz="2400" kern="1200" dirty="0" smtClean="0">
                <a:effectLst>
                  <a:outerShdw blurRad="38100" dist="38100" dir="2700000" algn="tl">
                    <a:srgbClr val="C0C0C0"/>
                  </a:outerShdw>
                </a:effectLst>
                <a:latin typeface="Nyala" pitchFamily="2" charset="0"/>
              </a:rPr>
              <a:t>Safeguarding assets          </a:t>
            </a:r>
          </a:p>
          <a:p>
            <a:pPr algn="just">
              <a:buBlip>
                <a:blip r:embed="rId2"/>
              </a:buBlip>
            </a:pPr>
            <a:r>
              <a:rPr lang="en-US" sz="2400" kern="1200" dirty="0" smtClean="0">
                <a:effectLst>
                  <a:outerShdw blurRad="38100" dist="38100" dir="2700000" algn="tl">
                    <a:srgbClr val="C0C0C0"/>
                  </a:outerShdw>
                </a:effectLst>
                <a:latin typeface="Nyala" pitchFamily="2" charset="0"/>
              </a:rPr>
              <a:t>Track unwanted guests </a:t>
            </a:r>
          </a:p>
          <a:p>
            <a:pPr algn="just">
              <a:buNone/>
            </a:pPr>
            <a:r>
              <a:rPr lang="en-US" sz="2400" kern="1200" dirty="0" smtClean="0">
                <a:effectLst>
                  <a:outerShdw blurRad="38100" dist="38100" dir="2700000" algn="tl">
                    <a:srgbClr val="C0C0C0"/>
                  </a:outerShdw>
                </a:effectLst>
                <a:latin typeface="Nyala" pitchFamily="2" charset="0"/>
              </a:rPr>
              <a:t>2) </a:t>
            </a:r>
            <a:r>
              <a:rPr lang="en-US" sz="2800" b="1" dirty="0" smtClean="0">
                <a:solidFill>
                  <a:schemeClr val="tx2"/>
                </a:solidFill>
                <a:latin typeface="+mj-lt"/>
                <a:ea typeface="+mj-ea"/>
                <a:cs typeface="+mj-cs"/>
              </a:rPr>
              <a:t>External Security </a:t>
            </a:r>
          </a:p>
          <a:p>
            <a:pPr algn="just">
              <a:buBlip>
                <a:blip r:embed="rId2"/>
              </a:buBlip>
            </a:pPr>
            <a:r>
              <a:rPr lang="en-US" sz="2400" kern="1200" dirty="0" smtClean="0">
                <a:effectLst>
                  <a:outerShdw blurRad="38100" dist="38100" dir="2700000" algn="tl">
                    <a:srgbClr val="C0C0C0"/>
                  </a:outerShdw>
                </a:effectLst>
                <a:latin typeface="Nyala" pitchFamily="2" charset="0"/>
              </a:rPr>
              <a:t>Proper lighting outside the building </a:t>
            </a:r>
          </a:p>
          <a:p>
            <a:pPr algn="just">
              <a:buBlip>
                <a:blip r:embed="rId2"/>
              </a:buBlip>
            </a:pPr>
            <a:r>
              <a:rPr lang="en-US" sz="2400" kern="1200" dirty="0" smtClean="0">
                <a:effectLst>
                  <a:outerShdw blurRad="38100" dist="38100" dir="2700000" algn="tl">
                    <a:srgbClr val="C0C0C0"/>
                  </a:outerShdw>
                </a:effectLst>
                <a:latin typeface="Nyala" pitchFamily="2" charset="0"/>
              </a:rPr>
              <a:t>Proper fencing of the building </a:t>
            </a:r>
          </a:p>
          <a:p>
            <a:pPr algn="just">
              <a:buBlip>
                <a:blip r:embed="rId2"/>
              </a:buBlip>
            </a:pPr>
            <a:r>
              <a:rPr lang="en-US" sz="2400" kern="1200" dirty="0" smtClean="0">
                <a:effectLst>
                  <a:outerShdw blurRad="38100" dist="38100" dir="2700000" algn="tl">
                    <a:srgbClr val="C0C0C0"/>
                  </a:outerShdw>
                </a:effectLst>
                <a:latin typeface="Nyala" pitchFamily="2" charset="0"/>
              </a:rPr>
              <a:t>Fencing of pool area to avoid accidents in the night </a:t>
            </a:r>
          </a:p>
          <a:p>
            <a:pPr algn="just">
              <a:buBlip>
                <a:blip r:embed="rId2"/>
              </a:buBlip>
            </a:pPr>
            <a:r>
              <a:rPr lang="en-US" sz="2400" kern="1200" dirty="0" smtClean="0">
                <a:effectLst>
                  <a:outerShdw blurRad="38100" dist="38100" dir="2700000" algn="tl">
                    <a:srgbClr val="C0C0C0"/>
                  </a:outerShdw>
                </a:effectLst>
                <a:latin typeface="Nyala" pitchFamily="2" charset="0"/>
              </a:rPr>
              <a:t>Manning of service gates to restrict entry </a:t>
            </a:r>
          </a:p>
          <a:p>
            <a:pPr algn="just">
              <a:buBlip>
                <a:blip r:embed="rId2"/>
              </a:buBlip>
            </a:pPr>
            <a:r>
              <a:rPr lang="en-US" sz="2400" kern="1200" dirty="0" smtClean="0">
                <a:effectLst>
                  <a:outerShdw blurRad="38100" dist="38100" dir="2700000" algn="tl">
                    <a:srgbClr val="C0C0C0"/>
                  </a:outerShdw>
                </a:effectLst>
                <a:latin typeface="Nyala" pitchFamily="2" charset="0"/>
              </a:rPr>
              <a:t>Fixing of closed circuit TV cameras </a:t>
            </a:r>
            <a:endParaRPr lang="en-US" kern="1200" dirty="0" smtClean="0">
              <a:effectLst>
                <a:outerShdw blurRad="38100" dist="38100" dir="2700000" algn="tl">
                  <a:srgbClr val="C0C0C0"/>
                </a:outerShdw>
              </a:effectLst>
              <a:latin typeface="Nyala" pitchFamily="2" charset="0"/>
            </a:endParaRPr>
          </a:p>
          <a:p>
            <a:pPr>
              <a:buNone/>
            </a:pPr>
            <a:endParaRPr lang="en-US" dirty="0" smtClean="0"/>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 to="" calcmode="lin" valueType="num">
                                      <p:cBhvr>
                                        <p:cTn id="22" dur="1" fill="hold"/>
                                        <p:tgtEl>
                                          <p:spTgt spid="1198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to="" calcmode="lin" valueType="num">
                                      <p:cBhvr>
                                        <p:cTn id="27" dur="1" fill="hold"/>
                                        <p:tgtEl>
                                          <p:spTgt spid="1198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5" end="5"/>
                                            </p:txEl>
                                          </p:spTgt>
                                        </p:tgtEl>
                                        <p:attrNameLst>
                                          <p:attrName>style.visibility</p:attrName>
                                        </p:attrNameLst>
                                      </p:cBhvr>
                                      <p:to>
                                        <p:strVal val="visible"/>
                                      </p:to>
                                    </p:set>
                                    <p:anim to="" calcmode="lin" valueType="num">
                                      <p:cBhvr>
                                        <p:cTn id="32" dur="1" fill="hold"/>
                                        <p:tgtEl>
                                          <p:spTgt spid="11981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6" end="6"/>
                                            </p:txEl>
                                          </p:spTgt>
                                        </p:tgtEl>
                                        <p:attrNameLst>
                                          <p:attrName>style.visibility</p:attrName>
                                        </p:attrNameLst>
                                      </p:cBhvr>
                                      <p:to>
                                        <p:strVal val="visible"/>
                                      </p:to>
                                    </p:set>
                                    <p:anim to="" calcmode="lin" valueType="num">
                                      <p:cBhvr>
                                        <p:cTn id="37" dur="1" fill="hold"/>
                                        <p:tgtEl>
                                          <p:spTgt spid="119811">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7" end="7"/>
                                            </p:txEl>
                                          </p:spTgt>
                                        </p:tgtEl>
                                        <p:attrNameLst>
                                          <p:attrName>style.visibility</p:attrName>
                                        </p:attrNameLst>
                                      </p:cBhvr>
                                      <p:to>
                                        <p:strVal val="visible"/>
                                      </p:to>
                                    </p:set>
                                    <p:anim to="" calcmode="lin" valueType="num">
                                      <p:cBhvr>
                                        <p:cTn id="42" dur="1" fill="hold"/>
                                        <p:tgtEl>
                                          <p:spTgt spid="119811">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9811">
                                            <p:txEl>
                                              <p:pRg st="8" end="8"/>
                                            </p:txEl>
                                          </p:spTgt>
                                        </p:tgtEl>
                                        <p:attrNameLst>
                                          <p:attrName>style.visibility</p:attrName>
                                        </p:attrNameLst>
                                      </p:cBhvr>
                                      <p:to>
                                        <p:strVal val="visible"/>
                                      </p:to>
                                    </p:set>
                                    <p:anim to="" calcmode="lin" valueType="num">
                                      <p:cBhvr>
                                        <p:cTn id="47" dur="1" fill="hold"/>
                                        <p:tgtEl>
                                          <p:spTgt spid="119811">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9811">
                                            <p:txEl>
                                              <p:pRg st="9" end="9"/>
                                            </p:txEl>
                                          </p:spTgt>
                                        </p:tgtEl>
                                        <p:attrNameLst>
                                          <p:attrName>style.visibility</p:attrName>
                                        </p:attrNameLst>
                                      </p:cBhvr>
                                      <p:to>
                                        <p:strVal val="visible"/>
                                      </p:to>
                                    </p:set>
                                    <p:anim to="" calcmode="lin" valueType="num">
                                      <p:cBhvr>
                                        <p:cTn id="52" dur="1" fill="hold"/>
                                        <p:tgtEl>
                                          <p:spTgt spid="11981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algn="l"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b="1" kern="1200" dirty="0" smtClean="0">
                <a:effectLst>
                  <a:outerShdw blurRad="38100" dist="38100" dir="2700000" algn="tl">
                    <a:srgbClr val="C0C0C0"/>
                  </a:outerShdw>
                </a:effectLst>
                <a:latin typeface="Nyala" pitchFamily="2" charset="0"/>
              </a:rPr>
              <a:t>2</a:t>
            </a:r>
            <a:r>
              <a:rPr lang="en-US" sz="2800" b="1" dirty="0" smtClean="0"/>
              <a:t>) </a:t>
            </a:r>
            <a:r>
              <a:rPr lang="en-US" sz="2800" kern="1200" dirty="0" smtClean="0">
                <a:effectLst>
                  <a:outerShdw blurRad="38100" dist="38100" dir="2700000" algn="tl">
                    <a:srgbClr val="C0C0C0"/>
                  </a:outerShdw>
                </a:effectLst>
                <a:latin typeface="Nyala" pitchFamily="2" charset="0"/>
              </a:rPr>
              <a:t>Security aspects of persons </a:t>
            </a:r>
            <a:r>
              <a:rPr lang="en-US" sz="2800" dirty="0" smtClean="0"/>
              <a:t/>
            </a:r>
            <a:br>
              <a:rPr lang="en-US" sz="2800" dirty="0" smtClean="0"/>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5257800"/>
          </a:xfrm>
        </p:spPr>
        <p:txBody>
          <a:bodyPr/>
          <a:lstStyle/>
          <a:p>
            <a:pPr algn="just">
              <a:buNone/>
            </a:pPr>
            <a:r>
              <a:rPr lang="en-US" sz="2400" b="1" kern="1200" dirty="0" smtClean="0">
                <a:effectLst>
                  <a:outerShdw blurRad="38100" dist="38100" dir="2700000" algn="tl">
                    <a:srgbClr val="C0C0C0"/>
                  </a:outerShdw>
                </a:effectLst>
                <a:latin typeface="Nyala" pitchFamily="2" charset="0"/>
              </a:rPr>
              <a:t>a) Staff </a:t>
            </a:r>
          </a:p>
          <a:p>
            <a:pPr algn="just">
              <a:buBlip>
                <a:blip r:embed="rId2"/>
              </a:buBlip>
            </a:pPr>
            <a:r>
              <a:rPr lang="en-US" sz="2400" kern="1200" dirty="0" smtClean="0">
                <a:effectLst>
                  <a:outerShdw blurRad="38100" dist="38100" dir="2700000" algn="tl">
                    <a:srgbClr val="C0C0C0"/>
                  </a:outerShdw>
                </a:effectLst>
                <a:latin typeface="Nyala" pitchFamily="2" charset="0"/>
              </a:rPr>
              <a:t>Effective recruitment and selection</a:t>
            </a:r>
          </a:p>
          <a:p>
            <a:pPr algn="just">
              <a:buBlip>
                <a:blip r:embed="rId2"/>
              </a:buBlip>
            </a:pPr>
            <a:r>
              <a:rPr lang="en-US" sz="2400" kern="1200" dirty="0" smtClean="0">
                <a:effectLst>
                  <a:outerShdw blurRad="38100" dist="38100" dir="2700000" algn="tl">
                    <a:srgbClr val="C0C0C0"/>
                  </a:outerShdw>
                </a:effectLst>
                <a:latin typeface="Nyala" pitchFamily="2" charset="0"/>
              </a:rPr>
              <a:t>Identification of staff         </a:t>
            </a:r>
          </a:p>
          <a:p>
            <a:pPr algn="just">
              <a:buBlip>
                <a:blip r:embed="rId2"/>
              </a:buBlip>
            </a:pPr>
            <a:r>
              <a:rPr lang="en-US" sz="2400" kern="1200" dirty="0" smtClean="0">
                <a:effectLst>
                  <a:outerShdw blurRad="38100" dist="38100" dir="2700000" algn="tl">
                    <a:srgbClr val="C0C0C0"/>
                  </a:outerShdw>
                </a:effectLst>
                <a:latin typeface="Nyala" pitchFamily="2" charset="0"/>
              </a:rPr>
              <a:t>Key control </a:t>
            </a:r>
          </a:p>
          <a:p>
            <a:pPr algn="just">
              <a:buBlip>
                <a:blip r:embed="rId2"/>
              </a:buBlip>
            </a:pPr>
            <a:r>
              <a:rPr lang="en-US" sz="2400" kern="1200" dirty="0" smtClean="0">
                <a:effectLst>
                  <a:outerShdw blurRad="38100" dist="38100" dir="2700000" algn="tl">
                    <a:srgbClr val="C0C0C0"/>
                  </a:outerShdw>
                </a:effectLst>
                <a:latin typeface="Nyala" pitchFamily="2" charset="0"/>
              </a:rPr>
              <a:t>Training                          </a:t>
            </a:r>
          </a:p>
          <a:p>
            <a:pPr algn="just">
              <a:buBlip>
                <a:blip r:embed="rId2"/>
              </a:buBlip>
            </a:pPr>
            <a:r>
              <a:rPr lang="en-US" sz="2400" kern="1200" dirty="0" smtClean="0">
                <a:effectLst>
                  <a:outerShdw blurRad="38100" dist="38100" dir="2700000" algn="tl">
                    <a:srgbClr val="C0C0C0"/>
                  </a:outerShdw>
                </a:effectLst>
                <a:latin typeface="Nyala" pitchFamily="2" charset="0"/>
              </a:rPr>
              <a:t>Locker inspection </a:t>
            </a:r>
          </a:p>
          <a:p>
            <a:pPr>
              <a:buNone/>
            </a:pPr>
            <a:r>
              <a:rPr lang="en-US" sz="2400" b="1" dirty="0" smtClean="0"/>
              <a:t>b) </a:t>
            </a:r>
            <a:r>
              <a:rPr lang="en-US" sz="2400" b="1" kern="1200" dirty="0" smtClean="0">
                <a:effectLst>
                  <a:outerShdw blurRad="38100" dist="38100" dir="2700000" algn="tl">
                    <a:srgbClr val="C0C0C0"/>
                  </a:outerShdw>
                </a:effectLst>
                <a:latin typeface="Nyala" pitchFamily="2" charset="0"/>
              </a:rPr>
              <a:t>Guests:</a:t>
            </a:r>
          </a:p>
          <a:p>
            <a:pPr algn="just">
              <a:buBlip>
                <a:blip r:embed="rId2"/>
              </a:buBlip>
            </a:pPr>
            <a:r>
              <a:rPr lang="en-US" sz="2400" kern="1200" dirty="0" smtClean="0">
                <a:effectLst>
                  <a:outerShdw blurRad="38100" dist="38100" dir="2700000" algn="tl">
                    <a:srgbClr val="C0C0C0"/>
                  </a:outerShdw>
                </a:effectLst>
                <a:latin typeface="Nyala" pitchFamily="2" charset="0"/>
              </a:rPr>
              <a:t>Check scanty baggage guests </a:t>
            </a:r>
          </a:p>
          <a:p>
            <a:pPr algn="just">
              <a:buBlip>
                <a:blip r:embed="rId2"/>
              </a:buBlip>
            </a:pPr>
            <a:r>
              <a:rPr lang="en-US" sz="2400" kern="1200" dirty="0" smtClean="0">
                <a:effectLst>
                  <a:outerShdw blurRad="38100" dist="38100" dir="2700000" algn="tl">
                    <a:srgbClr val="C0C0C0"/>
                  </a:outerShdw>
                </a:effectLst>
                <a:latin typeface="Nyala" pitchFamily="2" charset="0"/>
              </a:rPr>
              <a:t>Guest room security:</a:t>
            </a:r>
          </a:p>
          <a:p>
            <a:pPr algn="just">
              <a:buBlip>
                <a:blip r:embed="rId2"/>
              </a:buBlip>
            </a:pPr>
            <a:r>
              <a:rPr lang="en-US" sz="2400" kern="1200" dirty="0" smtClean="0">
                <a:effectLst>
                  <a:outerShdw blurRad="38100" dist="38100" dir="2700000" algn="tl">
                    <a:srgbClr val="C0C0C0"/>
                  </a:outerShdw>
                </a:effectLst>
                <a:latin typeface="Nyala" pitchFamily="2" charset="0"/>
              </a:rPr>
              <a:t>Trained the employees not to do the unwanted thing for guests</a:t>
            </a:r>
          </a:p>
          <a:p>
            <a:pPr algn="just">
              <a:buBlip>
                <a:blip r:embed="rId2"/>
              </a:buBlip>
            </a:pPr>
            <a:r>
              <a:rPr lang="en-US" sz="2400" kern="1200" dirty="0" smtClean="0">
                <a:effectLst>
                  <a:outerShdw blurRad="38100" dist="38100" dir="2700000" algn="tl">
                    <a:srgbClr val="C0C0C0"/>
                  </a:outerShdw>
                </a:effectLst>
                <a:latin typeface="Nyala" pitchFamily="2" charset="0"/>
              </a:rPr>
              <a:t>Housekeeping staff always keep guest room key for the guests.</a:t>
            </a:r>
          </a:p>
          <a:p>
            <a:pPr>
              <a:buNone/>
            </a:pPr>
            <a:endParaRPr lang="en-US" sz="2400" b="1"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a:p>
            <a:pPr>
              <a:buNone/>
            </a:pPr>
            <a:endParaRPr lang="en-US" dirty="0" smtClean="0"/>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 to="" calcmode="lin" valueType="num">
                                      <p:cBhvr>
                                        <p:cTn id="22" dur="1" fill="hold"/>
                                        <p:tgtEl>
                                          <p:spTgt spid="1198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to="" calcmode="lin" valueType="num">
                                      <p:cBhvr>
                                        <p:cTn id="27" dur="1" fill="hold"/>
                                        <p:tgtEl>
                                          <p:spTgt spid="1198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5" end="5"/>
                                            </p:txEl>
                                          </p:spTgt>
                                        </p:tgtEl>
                                        <p:attrNameLst>
                                          <p:attrName>style.visibility</p:attrName>
                                        </p:attrNameLst>
                                      </p:cBhvr>
                                      <p:to>
                                        <p:strVal val="visible"/>
                                      </p:to>
                                    </p:set>
                                    <p:anim to="" calcmode="lin" valueType="num">
                                      <p:cBhvr>
                                        <p:cTn id="32" dur="1" fill="hold"/>
                                        <p:tgtEl>
                                          <p:spTgt spid="11981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6" end="6"/>
                                            </p:txEl>
                                          </p:spTgt>
                                        </p:tgtEl>
                                        <p:attrNameLst>
                                          <p:attrName>style.visibility</p:attrName>
                                        </p:attrNameLst>
                                      </p:cBhvr>
                                      <p:to>
                                        <p:strVal val="visible"/>
                                      </p:to>
                                    </p:set>
                                    <p:anim to="" calcmode="lin" valueType="num">
                                      <p:cBhvr>
                                        <p:cTn id="37" dur="1" fill="hold"/>
                                        <p:tgtEl>
                                          <p:spTgt spid="119811">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7" end="7"/>
                                            </p:txEl>
                                          </p:spTgt>
                                        </p:tgtEl>
                                        <p:attrNameLst>
                                          <p:attrName>style.visibility</p:attrName>
                                        </p:attrNameLst>
                                      </p:cBhvr>
                                      <p:to>
                                        <p:strVal val="visible"/>
                                      </p:to>
                                    </p:set>
                                    <p:anim to="" calcmode="lin" valueType="num">
                                      <p:cBhvr>
                                        <p:cTn id="42" dur="1" fill="hold"/>
                                        <p:tgtEl>
                                          <p:spTgt spid="119811">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9811">
                                            <p:txEl>
                                              <p:pRg st="8" end="8"/>
                                            </p:txEl>
                                          </p:spTgt>
                                        </p:tgtEl>
                                        <p:attrNameLst>
                                          <p:attrName>style.visibility</p:attrName>
                                        </p:attrNameLst>
                                      </p:cBhvr>
                                      <p:to>
                                        <p:strVal val="visible"/>
                                      </p:to>
                                    </p:set>
                                    <p:anim to="" calcmode="lin" valueType="num">
                                      <p:cBhvr>
                                        <p:cTn id="47" dur="1" fill="hold"/>
                                        <p:tgtEl>
                                          <p:spTgt spid="119811">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9811">
                                            <p:txEl>
                                              <p:pRg st="9" end="9"/>
                                            </p:txEl>
                                          </p:spTgt>
                                        </p:tgtEl>
                                        <p:attrNameLst>
                                          <p:attrName>style.visibility</p:attrName>
                                        </p:attrNameLst>
                                      </p:cBhvr>
                                      <p:to>
                                        <p:strVal val="visible"/>
                                      </p:to>
                                    </p:set>
                                    <p:anim to="" calcmode="lin" valueType="num">
                                      <p:cBhvr>
                                        <p:cTn id="52" dur="1" fill="hold"/>
                                        <p:tgtEl>
                                          <p:spTgt spid="119811">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19811">
                                            <p:txEl>
                                              <p:pRg st="10" end="10"/>
                                            </p:txEl>
                                          </p:spTgt>
                                        </p:tgtEl>
                                        <p:attrNameLst>
                                          <p:attrName>style.visibility</p:attrName>
                                        </p:attrNameLst>
                                      </p:cBhvr>
                                      <p:to>
                                        <p:strVal val="visible"/>
                                      </p:to>
                                    </p:set>
                                    <p:anim to="" calcmode="lin" valueType="num">
                                      <p:cBhvr>
                                        <p:cTn id="57" dur="1" fill="hold"/>
                                        <p:tgtEl>
                                          <p:spTgt spid="11981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algn="l"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b="1" kern="1200" dirty="0" smtClean="0">
                <a:effectLst>
                  <a:outerShdw blurRad="38100" dist="38100" dir="2700000" algn="tl">
                    <a:srgbClr val="C0C0C0"/>
                  </a:outerShdw>
                </a:effectLst>
                <a:latin typeface="Nyala" pitchFamily="2" charset="0"/>
              </a:rPr>
              <a:t>3</a:t>
            </a:r>
            <a:r>
              <a:rPr lang="en-US" sz="2800" b="1" dirty="0" smtClean="0"/>
              <a:t>) Security aspects of systems: </a:t>
            </a:r>
            <a:r>
              <a:rPr lang="en-US" sz="2800" dirty="0" smtClean="0"/>
              <a:t/>
            </a:r>
            <a:br>
              <a:rPr lang="en-US" sz="2800" dirty="0" smtClean="0"/>
            </a:b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algn="just">
              <a:buBlip>
                <a:blip r:embed="rId2"/>
              </a:buBlip>
            </a:pPr>
            <a:r>
              <a:rPr lang="en-US" sz="2400" kern="1200" dirty="0" smtClean="0">
                <a:effectLst>
                  <a:outerShdw blurRad="38100" dist="38100" dir="2700000" algn="tl">
                    <a:srgbClr val="C0C0C0"/>
                  </a:outerShdw>
                </a:effectLst>
                <a:latin typeface="Nyala" pitchFamily="2" charset="0"/>
              </a:rPr>
              <a:t> Record of all losses and missing items immediately </a:t>
            </a:r>
          </a:p>
          <a:p>
            <a:pPr algn="just">
              <a:buBlip>
                <a:blip r:embed="rId2"/>
              </a:buBlip>
            </a:pPr>
            <a:r>
              <a:rPr lang="en-US" sz="2400" kern="1200" dirty="0" smtClean="0">
                <a:effectLst>
                  <a:outerShdw blurRad="38100" dist="38100" dir="2700000" algn="tl">
                    <a:srgbClr val="C0C0C0"/>
                  </a:outerShdw>
                </a:effectLst>
                <a:latin typeface="Nyala" pitchFamily="2" charset="0"/>
              </a:rPr>
              <a:t>Inventory control should be proper     </a:t>
            </a:r>
          </a:p>
          <a:p>
            <a:pPr algn="just">
              <a:buBlip>
                <a:blip r:embed="rId2"/>
              </a:buBlip>
            </a:pPr>
            <a:r>
              <a:rPr lang="en-US" sz="2400" kern="1200" dirty="0" smtClean="0">
                <a:effectLst>
                  <a:outerShdw blurRad="38100" dist="38100" dir="2700000" algn="tl">
                    <a:srgbClr val="C0C0C0"/>
                  </a:outerShdw>
                </a:effectLst>
                <a:latin typeface="Nyala" pitchFamily="2" charset="0"/>
              </a:rPr>
              <a:t>Auditing should be done on a regular basis </a:t>
            </a:r>
          </a:p>
          <a:p>
            <a:pPr algn="just">
              <a:buBlip>
                <a:blip r:embed="rId2"/>
              </a:buBlip>
            </a:pPr>
            <a:r>
              <a:rPr lang="en-US" sz="2400" kern="1200" dirty="0" smtClean="0">
                <a:effectLst>
                  <a:outerShdw blurRad="38100" dist="38100" dir="2700000" algn="tl">
                    <a:srgbClr val="C0C0C0"/>
                  </a:outerShdw>
                </a:effectLst>
                <a:latin typeface="Nyala" pitchFamily="2" charset="0"/>
              </a:rPr>
              <a:t>Proper system for cash disbursements should be made</a:t>
            </a:r>
          </a:p>
          <a:p>
            <a:pPr>
              <a:buNone/>
            </a:pPr>
            <a:r>
              <a:rPr lang="en-US" sz="2800" b="1" kern="1200" dirty="0" smtClean="0">
                <a:effectLst>
                  <a:outerShdw blurRad="38100" dist="38100" dir="2700000" algn="tl">
                    <a:srgbClr val="C0C0C0"/>
                  </a:outerShdw>
                </a:effectLst>
                <a:latin typeface="Nyala" pitchFamily="2" charset="0"/>
              </a:rPr>
              <a:t>What is  SAFETY ISSUES </a:t>
            </a:r>
          </a:p>
          <a:p>
            <a:pPr algn="just">
              <a:buBlip>
                <a:blip r:embed="rId2"/>
              </a:buBlip>
            </a:pPr>
            <a:r>
              <a:rPr lang="en-US" sz="2400" kern="1200" dirty="0" smtClean="0">
                <a:effectLst>
                  <a:outerShdw blurRad="38100" dist="38100" dir="2700000" algn="tl">
                    <a:srgbClr val="C0C0C0"/>
                  </a:outerShdw>
                </a:effectLst>
                <a:latin typeface="Nyala" pitchFamily="2" charset="0"/>
              </a:rPr>
              <a:t>When we take the same hotel as example, it is management's duty to ensure "safety" in several areas, such as:</a:t>
            </a:r>
            <a:br>
              <a:rPr lang="en-US" sz="2400" kern="1200" dirty="0" smtClean="0">
                <a:effectLst>
                  <a:outerShdw blurRad="38100" dist="38100" dir="2700000" algn="tl">
                    <a:srgbClr val="C0C0C0"/>
                  </a:outerShdw>
                </a:effectLst>
                <a:latin typeface="Nyala" pitchFamily="2" charset="0"/>
              </a:rPr>
            </a:br>
            <a:r>
              <a:rPr lang="en-US" sz="2400" kern="1200" dirty="0" smtClean="0">
                <a:effectLst>
                  <a:outerShdw blurRad="38100" dist="38100" dir="2700000" algn="tl">
                    <a:srgbClr val="C0C0C0"/>
                  </a:outerShdw>
                </a:effectLst>
                <a:latin typeface="Nyala" pitchFamily="2" charset="0"/>
              </a:rPr>
              <a:t> The structure itself </a:t>
            </a:r>
          </a:p>
          <a:p>
            <a:pPr lvl="0" algn="just">
              <a:buBlip>
                <a:blip r:embed="rId2"/>
              </a:buBlip>
            </a:pPr>
            <a:r>
              <a:rPr lang="en-US" sz="2400" kern="1200" dirty="0" smtClean="0">
                <a:effectLst>
                  <a:outerShdw blurRad="38100" dist="38100" dir="2700000" algn="tl">
                    <a:srgbClr val="C0C0C0"/>
                  </a:outerShdw>
                </a:effectLst>
                <a:latin typeface="Nyala" pitchFamily="2" charset="0"/>
              </a:rPr>
              <a:t>Installations and fixtures (check electrical, plumbing, air-conditioning and other installations)</a:t>
            </a:r>
            <a:r>
              <a:rPr lang="en-US" sz="2400" dirty="0" smtClean="0"/>
              <a:t> </a:t>
            </a:r>
          </a:p>
          <a:p>
            <a:pPr lvl="0" algn="just">
              <a:buBlip>
                <a:blip r:embed="rId2"/>
              </a:buBlip>
            </a:pPr>
            <a:r>
              <a:rPr lang="en-US" sz="2400" kern="1200" dirty="0" smtClean="0">
                <a:effectLst>
                  <a:outerShdw blurRad="38100" dist="38100" dir="2700000" algn="tl">
                    <a:srgbClr val="C0C0C0"/>
                  </a:outerShdw>
                </a:effectLst>
                <a:latin typeface="Nyala" pitchFamily="2" charset="0"/>
              </a:rPr>
              <a:t>Public and work areas (e.g. slippery floors, hazardous obstacles in traffic areas), safety of furniture, equipment, appliances, and utensils. </a:t>
            </a:r>
            <a:r>
              <a:rPr lang="en-US" sz="2400" dirty="0" smtClean="0"/>
              <a:t>   </a:t>
            </a:r>
          </a:p>
          <a:p>
            <a:pPr algn="just">
              <a:buBlip>
                <a:blip r:embed="rId2"/>
              </a:buBlip>
            </a:pPr>
            <a:endParaRPr lang="en-US" sz="2400" kern="1200" dirty="0" smtClean="0">
              <a:effectLst>
                <a:outerShdw blurRad="38100" dist="38100" dir="2700000" algn="tl">
                  <a:srgbClr val="C0C0C0"/>
                </a:outerShdw>
              </a:effectLst>
              <a:latin typeface="Nyala" pitchFamily="2" charset="0"/>
            </a:endParaRPr>
          </a:p>
          <a:p>
            <a:pPr>
              <a:buNone/>
            </a:pPr>
            <a:endParaRPr lang="en-US" sz="2400" b="1"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a:p>
            <a:pPr>
              <a:buNone/>
            </a:pPr>
            <a:endParaRPr lang="en-US" dirty="0" smtClean="0"/>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 to="" calcmode="lin" valueType="num">
                                      <p:cBhvr>
                                        <p:cTn id="22" dur="1" fill="hold"/>
                                        <p:tgtEl>
                                          <p:spTgt spid="1198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to="" calcmode="lin" valueType="num">
                                      <p:cBhvr>
                                        <p:cTn id="27" dur="1" fill="hold"/>
                                        <p:tgtEl>
                                          <p:spTgt spid="1198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5" end="5"/>
                                            </p:txEl>
                                          </p:spTgt>
                                        </p:tgtEl>
                                        <p:attrNameLst>
                                          <p:attrName>style.visibility</p:attrName>
                                        </p:attrNameLst>
                                      </p:cBhvr>
                                      <p:to>
                                        <p:strVal val="visible"/>
                                      </p:to>
                                    </p:set>
                                    <p:anim to="" calcmode="lin" valueType="num">
                                      <p:cBhvr>
                                        <p:cTn id="32" dur="1" fill="hold"/>
                                        <p:tgtEl>
                                          <p:spTgt spid="11981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6" end="6"/>
                                            </p:txEl>
                                          </p:spTgt>
                                        </p:tgtEl>
                                        <p:attrNameLst>
                                          <p:attrName>style.visibility</p:attrName>
                                        </p:attrNameLst>
                                      </p:cBhvr>
                                      <p:to>
                                        <p:strVal val="visible"/>
                                      </p:to>
                                    </p:set>
                                    <p:anim to="" calcmode="lin" valueType="num">
                                      <p:cBhvr>
                                        <p:cTn id="37" dur="1" fill="hold"/>
                                        <p:tgtEl>
                                          <p:spTgt spid="119811">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7" end="7"/>
                                            </p:txEl>
                                          </p:spTgt>
                                        </p:tgtEl>
                                        <p:attrNameLst>
                                          <p:attrName>style.visibility</p:attrName>
                                        </p:attrNameLst>
                                      </p:cBhvr>
                                      <p:to>
                                        <p:strVal val="visible"/>
                                      </p:to>
                                    </p:set>
                                    <p:anim to="" calcmode="lin" valueType="num">
                                      <p:cBhvr>
                                        <p:cTn id="42" dur="1" fill="hold"/>
                                        <p:tgtEl>
                                          <p:spTgt spid="11981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Con’d…….</a:t>
            </a:r>
            <a:endParaRPr lang="en-US" b="1" dirty="0"/>
          </a:p>
        </p:txBody>
      </p:sp>
      <p:sp>
        <p:nvSpPr>
          <p:cNvPr id="3" name="Content Placeholder 2"/>
          <p:cNvSpPr>
            <a:spLocks noGrp="1"/>
          </p:cNvSpPr>
          <p:nvPr>
            <p:ph idx="1"/>
          </p:nvPr>
        </p:nvSpPr>
        <p:spPr>
          <a:xfrm>
            <a:off x="762000" y="1447800"/>
            <a:ext cx="8077200" cy="4724400"/>
          </a:xfrm>
        </p:spPr>
        <p:txBody>
          <a:bodyPr/>
          <a:lstStyle/>
          <a:p>
            <a:pPr algn="just">
              <a:buFont typeface="Wingdings" pitchFamily="2" charset="2"/>
              <a:buChar char="ü"/>
            </a:pPr>
            <a:r>
              <a:rPr lang="en-US" dirty="0" smtClean="0">
                <a:solidFill>
                  <a:srgbClr val="C00000"/>
                </a:solidFill>
                <a:latin typeface="Perpetua" pitchFamily="18" charset="0"/>
              </a:rPr>
              <a:t>Front-of-the-House</a:t>
            </a:r>
            <a:r>
              <a:rPr lang="en-US" dirty="0" smtClean="0">
                <a:latin typeface="Perpetua" pitchFamily="18" charset="0"/>
              </a:rPr>
              <a:t> operations are known so because these operations take place in front of the guests. </a:t>
            </a:r>
          </a:p>
          <a:p>
            <a:pPr algn="just">
              <a:buNone/>
            </a:pPr>
            <a:r>
              <a:rPr lang="en-US" b="1" dirty="0" smtClean="0">
                <a:latin typeface="Perpetua" pitchFamily="18" charset="0"/>
              </a:rPr>
              <a:t>Example of front of the house</a:t>
            </a:r>
          </a:p>
          <a:p>
            <a:pPr algn="just">
              <a:buFont typeface="Wingdings" pitchFamily="2" charset="2"/>
              <a:buChar char="Ø"/>
            </a:pPr>
            <a:r>
              <a:rPr lang="en-US" dirty="0" smtClean="0">
                <a:latin typeface="Perpetua" pitchFamily="18" charset="0"/>
              </a:rPr>
              <a:t> front office, Bar and restaurant, Cafeteria and pastry, Gym, sauna and steam, business centre, and other areas in which sales are conducting in front of the guests. </a:t>
            </a:r>
          </a:p>
          <a:p>
            <a:pPr algn="just">
              <a:buNone/>
            </a:pPr>
            <a:endParaRPr lang="en-US" dirty="0">
              <a:latin typeface="Perpetua" pitchFamily="18" charset="0"/>
            </a:endParaRPr>
          </a:p>
        </p:txBody>
      </p:sp>
    </p:spTree>
  </p:cSld>
  <p:clrMapOvr>
    <a:masterClrMapping/>
  </p:clrMapOvr>
  <p:transition spd="slow"/>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685800"/>
          </a:xfrm>
        </p:spPr>
        <p:txBody>
          <a:bodyPr/>
          <a:lstStyle/>
          <a:p>
            <a:pPr algn="l" eaLnBrk="1" hangingPunct="1"/>
            <a:r>
              <a:rPr lang="en-US" kern="1200" dirty="0" smtClean="0">
                <a:effectLst>
                  <a:outerShdw blurRad="38100" dist="38100" dir="2700000" algn="tl">
                    <a:srgbClr val="C0C0C0"/>
                  </a:outerShdw>
                </a:effectLst>
                <a:latin typeface="Nyala" pitchFamily="2" charset="0"/>
              </a:rPr>
              <a:t/>
            </a:r>
            <a:br>
              <a:rPr lang="en-US"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This is followed by: </a:t>
            </a:r>
            <a:r>
              <a:rPr lang="en-US" b="1" dirty="0" smtClean="0"/>
              <a:t/>
            </a:r>
            <a:br>
              <a:rPr lang="en-US" b="1" dirty="0" smtClean="0"/>
            </a:br>
            <a:endParaRPr lang="en-US" dirty="0" smtClean="0"/>
          </a:p>
        </p:txBody>
      </p:sp>
      <p:sp>
        <p:nvSpPr>
          <p:cNvPr id="119811" name="Rectangle 3"/>
          <p:cNvSpPr>
            <a:spLocks noGrp="1" noChangeArrowheads="1"/>
          </p:cNvSpPr>
          <p:nvPr>
            <p:ph type="body" idx="1"/>
          </p:nvPr>
        </p:nvSpPr>
        <p:spPr>
          <a:xfrm>
            <a:off x="1066800" y="1066800"/>
            <a:ext cx="7620000" cy="4114800"/>
          </a:xfrm>
        </p:spPr>
        <p:txBody>
          <a:bodyPr/>
          <a:lstStyle/>
          <a:p>
            <a:pPr lvl="0" algn="just">
              <a:buBlip>
                <a:blip r:embed="rId2"/>
              </a:buBlip>
            </a:pPr>
            <a:r>
              <a:rPr lang="en-US" sz="2400" kern="1200" dirty="0" smtClean="0">
                <a:effectLst>
                  <a:outerShdw blurRad="38100" dist="38100" dir="2700000" algn="tl">
                    <a:srgbClr val="C0C0C0"/>
                  </a:outerShdw>
                </a:effectLst>
                <a:latin typeface="Nyala" pitchFamily="2" charset="0"/>
              </a:rPr>
              <a:t>Health safety (nontoxic cleaning material and detergents used)</a:t>
            </a:r>
          </a:p>
          <a:p>
            <a:pPr lvl="0" algn="just">
              <a:buBlip>
                <a:blip r:embed="rId2"/>
              </a:buBlip>
            </a:pPr>
            <a:r>
              <a:rPr lang="en-US" sz="2400" kern="1200" dirty="0" smtClean="0">
                <a:effectLst>
                  <a:outerShdw blurRad="38100" dist="38100" dir="2700000" algn="tl">
                    <a:srgbClr val="C0C0C0"/>
                  </a:outerShdw>
                </a:effectLst>
                <a:latin typeface="Nyala" pitchFamily="2" charset="0"/>
              </a:rPr>
              <a:t>Good quality air (what we breathe, dependent upon the type of equipment, installations and fixtures used, and regular repairs and maintenance) </a:t>
            </a:r>
          </a:p>
          <a:p>
            <a:pPr lvl="0" algn="just">
              <a:buBlip>
                <a:blip r:embed="rId2"/>
              </a:buBlip>
            </a:pPr>
            <a:r>
              <a:rPr lang="en-US" sz="2400" kern="1200" dirty="0" smtClean="0">
                <a:effectLst>
                  <a:outerShdw blurRad="38100" dist="38100" dir="2700000" algn="tl">
                    <a:srgbClr val="C0C0C0"/>
                  </a:outerShdw>
                </a:effectLst>
                <a:latin typeface="Nyala" pitchFamily="2" charset="0"/>
              </a:rPr>
              <a:t>Food safety (a whole world in itself including sanitation, food quality, food spoilage, correct handling procedures, allowable and recommended temperatures, etc.), and checking and control procedures. </a:t>
            </a:r>
            <a:r>
              <a:rPr lang="en-US" sz="2400" dirty="0" smtClean="0"/>
              <a:t> </a:t>
            </a:r>
          </a:p>
          <a:p>
            <a:pPr algn="just">
              <a:buBlip>
                <a:blip r:embed="rId2"/>
              </a:buBlip>
            </a:pPr>
            <a:r>
              <a:rPr lang="en-US" sz="2400" kern="1200" dirty="0" smtClean="0">
                <a:effectLst>
                  <a:outerShdw blurRad="38100" dist="38100" dir="2700000" algn="tl">
                    <a:srgbClr val="C0C0C0"/>
                  </a:outerShdw>
                </a:effectLst>
                <a:latin typeface="Nyala" pitchFamily="2" charset="0"/>
              </a:rPr>
              <a:t>An important "preventive measure" is eliminating the possibility of communicating contagious diseases. Another preventive measure is the formulation and implementation of policies and procedures related to employee accidents which may present a threat to food sanitation.  </a:t>
            </a:r>
          </a:p>
          <a:p>
            <a:pPr lvl="0" algn="just">
              <a:buBlip>
                <a:blip r:embed="rId2"/>
              </a:buBlip>
            </a:pPr>
            <a:r>
              <a:rPr lang="en-US" sz="2400" kern="1200" dirty="0" smtClean="0">
                <a:effectLst>
                  <a:outerShdw blurRad="38100" dist="38100" dir="2700000" algn="tl">
                    <a:srgbClr val="C0C0C0"/>
                  </a:outerShdw>
                </a:effectLst>
                <a:latin typeface="Nyala" pitchFamily="2" charset="0"/>
              </a:rPr>
              <a:t> </a:t>
            </a:r>
          </a:p>
          <a:p>
            <a:pPr algn="just">
              <a:buNone/>
            </a:pPr>
            <a:endParaRPr lang="en-US" dirty="0" smtClean="0"/>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 to="" calcmode="lin" valueType="num">
                                      <p:cBhvr>
                                        <p:cTn id="22" dur="1" fill="hold"/>
                                        <p:tgtEl>
                                          <p:spTgt spid="1198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to="" calcmode="lin" valueType="num">
                                      <p:cBhvr>
                                        <p:cTn id="27"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
          <p:cNvSpPr>
            <a:spLocks noChangeArrowheads="1"/>
          </p:cNvSpPr>
          <p:nvPr/>
        </p:nvSpPr>
        <p:spPr bwMode="auto">
          <a:xfrm>
            <a:off x="1219201" y="982663"/>
            <a:ext cx="7391400" cy="489364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eaLnBrk="0" hangingPunct="0"/>
            <a:r>
              <a:rPr lang="en-AU" altLang="zh-HK" sz="2400" b="1" dirty="0">
                <a:latin typeface="Times New Roman" pitchFamily="18" charset="0"/>
                <a:cs typeface="Times New Roman" pitchFamily="18" charset="0"/>
              </a:rPr>
              <a:t>K</a:t>
            </a:r>
            <a:r>
              <a:rPr lang="en-AU" altLang="zh-TW" sz="2400" b="1" dirty="0">
                <a:latin typeface="Times New Roman" pitchFamily="18" charset="0"/>
                <a:cs typeface="Times New Roman" pitchFamily="18" charset="0"/>
              </a:rPr>
              <a:t>ey</a:t>
            </a:r>
            <a:r>
              <a:rPr lang="en-AU" altLang="zh-HK" sz="2400" b="1" dirty="0">
                <a:latin typeface="Times New Roman" pitchFamily="18" charset="0"/>
                <a:cs typeface="Times New Roman" pitchFamily="18" charset="0"/>
              </a:rPr>
              <a:t> C</a:t>
            </a:r>
            <a:r>
              <a:rPr lang="en-AU" altLang="zh-TW" sz="2400" b="1" dirty="0">
                <a:latin typeface="Times New Roman" pitchFamily="18" charset="0"/>
                <a:cs typeface="Times New Roman" pitchFamily="18" charset="0"/>
              </a:rPr>
              <a:t>ontrol</a:t>
            </a:r>
          </a:p>
          <a:p>
            <a:pPr eaLnBrk="0" hangingPunct="0"/>
            <a:endParaRPr lang="en-AU" altLang="zh-HK" sz="2400" dirty="0">
              <a:latin typeface="Times New Roman" pitchFamily="18" charset="0"/>
              <a:cs typeface="Times New Roman" pitchFamily="18" charset="0"/>
            </a:endParaRPr>
          </a:p>
          <a:p>
            <a:pPr algn="just" eaLnBrk="0" hangingPunct="0">
              <a:buFont typeface="Arial" pitchFamily="34" charset="0"/>
              <a:buChar char="•"/>
            </a:pPr>
            <a:r>
              <a:rPr lang="en-AU" altLang="zh-HK" sz="2400" b="1" dirty="0" smtClean="0">
                <a:latin typeface="Sylfaen" pitchFamily="18" charset="0"/>
                <a:cs typeface="Times New Roman" pitchFamily="18" charset="0"/>
              </a:rPr>
              <a:t> T</a:t>
            </a:r>
            <a:r>
              <a:rPr lang="en-GB" altLang="zh-TW" sz="2400" b="1" dirty="0">
                <a:latin typeface="Sylfaen" pitchFamily="18" charset="0"/>
                <a:cs typeface="Times New Roman" pitchFamily="18" charset="0"/>
              </a:rPr>
              <a:t>he room key is an important instrument that </a:t>
            </a:r>
            <a:r>
              <a:rPr lang="en-GB" altLang="zh-HK" sz="2400" b="1" dirty="0">
                <a:latin typeface="Sylfaen" pitchFamily="18" charset="0"/>
                <a:cs typeface="Times New Roman" pitchFamily="18" charset="0"/>
              </a:rPr>
              <a:t>housekeeping</a:t>
            </a:r>
            <a:r>
              <a:rPr lang="en-GB" altLang="zh-TW" sz="2400" b="1" dirty="0">
                <a:latin typeface="Sylfaen" pitchFamily="18" charset="0"/>
                <a:cs typeface="Times New Roman" pitchFamily="18" charset="0"/>
              </a:rPr>
              <a:t> staff use to access the guestroom and carry out their duties. </a:t>
            </a:r>
            <a:endParaRPr lang="en-GB" altLang="zh-TW" sz="2400" b="1" dirty="0" smtClean="0">
              <a:latin typeface="Sylfaen" pitchFamily="18" charset="0"/>
              <a:cs typeface="Times New Roman" pitchFamily="18" charset="0"/>
            </a:endParaRPr>
          </a:p>
          <a:p>
            <a:pPr algn="just" eaLnBrk="0" hangingPunct="0">
              <a:buFont typeface="Arial" pitchFamily="34" charset="0"/>
              <a:buChar char="•"/>
            </a:pPr>
            <a:r>
              <a:rPr lang="en-GB" altLang="zh-HK" sz="2400" b="1" dirty="0" smtClean="0">
                <a:latin typeface="Sylfaen" pitchFamily="18" charset="0"/>
                <a:cs typeface="Times New Roman" pitchFamily="18" charset="0"/>
              </a:rPr>
              <a:t> A</a:t>
            </a:r>
            <a:r>
              <a:rPr lang="en-AU" altLang="zh-HK" sz="2400" b="1" dirty="0" err="1">
                <a:latin typeface="Sylfaen" pitchFamily="18" charset="0"/>
                <a:cs typeface="Times New Roman" pitchFamily="18" charset="0"/>
              </a:rPr>
              <a:t>ll</a:t>
            </a:r>
            <a:r>
              <a:rPr lang="en-AU" altLang="zh-HK" sz="2400" b="1" dirty="0">
                <a:latin typeface="Sylfaen" pitchFamily="18" charset="0"/>
                <a:cs typeface="Times New Roman" pitchFamily="18" charset="0"/>
              </a:rPr>
              <a:t> </a:t>
            </a:r>
            <a:r>
              <a:rPr lang="en-AU" altLang="zh-TW" sz="2400" b="1" dirty="0">
                <a:latin typeface="Sylfaen" pitchFamily="18" charset="0"/>
                <a:cs typeface="Times New Roman" pitchFamily="18" charset="0"/>
              </a:rPr>
              <a:t>keys</a:t>
            </a:r>
            <a:r>
              <a:rPr lang="en-AU" altLang="zh-HK" sz="2400" b="1" dirty="0">
                <a:latin typeface="Sylfaen" pitchFamily="18" charset="0"/>
                <a:cs typeface="Times New Roman" pitchFamily="18" charset="0"/>
              </a:rPr>
              <a:t> must be </a:t>
            </a:r>
            <a:r>
              <a:rPr lang="en-AU" altLang="zh-TW" sz="2400" b="1" dirty="0">
                <a:latin typeface="Sylfaen" pitchFamily="18" charset="0"/>
                <a:cs typeface="Times New Roman" pitchFamily="18" charset="0"/>
              </a:rPr>
              <a:t>kept securely and distributed properly</a:t>
            </a:r>
            <a:r>
              <a:rPr lang="en-AU" altLang="zh-HK" sz="2400" b="1" dirty="0">
                <a:latin typeface="Sylfaen" pitchFamily="18" charset="0"/>
                <a:cs typeface="Times New Roman" pitchFamily="18" charset="0"/>
              </a:rPr>
              <a:t>. </a:t>
            </a:r>
            <a:r>
              <a:rPr lang="en-GB" altLang="zh-TW" sz="2400" b="1" dirty="0">
                <a:latin typeface="Sylfaen" pitchFamily="18" charset="0"/>
                <a:cs typeface="Times New Roman" pitchFamily="18" charset="0"/>
              </a:rPr>
              <a:t>Every</a:t>
            </a:r>
            <a:r>
              <a:rPr lang="en-GB" altLang="zh-HK" sz="2400" b="1" dirty="0">
                <a:latin typeface="Sylfaen" pitchFamily="18" charset="0"/>
                <a:cs typeface="Times New Roman" pitchFamily="18" charset="0"/>
              </a:rPr>
              <a:t> r</a:t>
            </a:r>
            <a:r>
              <a:rPr lang="en-GB" altLang="zh-TW" sz="2400" b="1" dirty="0">
                <a:latin typeface="Sylfaen" pitchFamily="18" charset="0"/>
                <a:cs typeface="Times New Roman" pitchFamily="18" charset="0"/>
              </a:rPr>
              <a:t>oom </a:t>
            </a:r>
            <a:r>
              <a:rPr lang="en-GB" altLang="zh-HK" sz="2400" b="1" dirty="0">
                <a:latin typeface="Sylfaen" pitchFamily="18" charset="0"/>
                <a:cs typeface="Times New Roman" pitchFamily="18" charset="0"/>
              </a:rPr>
              <a:t>a</a:t>
            </a:r>
            <a:r>
              <a:rPr lang="en-GB" altLang="zh-TW" sz="2400" b="1" dirty="0">
                <a:latin typeface="Sylfaen" pitchFamily="18" charset="0"/>
                <a:cs typeface="Times New Roman" pitchFamily="18" charset="0"/>
              </a:rPr>
              <a:t>ttendant is responsible for taking care of the keys under their charge and not allowing anyone else access to their keys. </a:t>
            </a:r>
            <a:endParaRPr lang="en-GB" altLang="zh-TW" sz="2400" b="1" dirty="0" smtClean="0">
              <a:latin typeface="Sylfaen" pitchFamily="18" charset="0"/>
              <a:cs typeface="Times New Roman" pitchFamily="18" charset="0"/>
            </a:endParaRPr>
          </a:p>
          <a:p>
            <a:pPr algn="just" eaLnBrk="0" hangingPunct="0">
              <a:buFont typeface="Arial" pitchFamily="34" charset="0"/>
              <a:buChar char="•"/>
            </a:pPr>
            <a:r>
              <a:rPr lang="en-GB" altLang="zh-TW" sz="2400" b="1" dirty="0" smtClean="0">
                <a:latin typeface="Sylfaen" pitchFamily="18" charset="0"/>
                <a:cs typeface="Times New Roman" pitchFamily="18" charset="0"/>
              </a:rPr>
              <a:t> All </a:t>
            </a:r>
            <a:r>
              <a:rPr lang="en-GB" altLang="zh-TW" sz="2400" b="1" dirty="0">
                <a:latin typeface="Sylfaen" pitchFamily="18" charset="0"/>
                <a:cs typeface="Times New Roman" pitchFamily="18" charset="0"/>
              </a:rPr>
              <a:t>keys are kept in the housekeeping </a:t>
            </a:r>
            <a:r>
              <a:rPr lang="en-GB" altLang="zh-HK" sz="2400" b="1" dirty="0">
                <a:latin typeface="Sylfaen" pitchFamily="18" charset="0"/>
                <a:cs typeface="Times New Roman" pitchFamily="18" charset="0"/>
              </a:rPr>
              <a:t>o</a:t>
            </a:r>
            <a:r>
              <a:rPr lang="en-GB" altLang="zh-TW" sz="2400" b="1" dirty="0">
                <a:latin typeface="Sylfaen" pitchFamily="18" charset="0"/>
                <a:cs typeface="Times New Roman" pitchFamily="18" charset="0"/>
              </a:rPr>
              <a:t>ffice</a:t>
            </a:r>
            <a:r>
              <a:rPr lang="en-GB" altLang="zh-HK" sz="2400" b="1" dirty="0">
                <a:latin typeface="Sylfaen" pitchFamily="18" charset="0"/>
                <a:cs typeface="Times New Roman" pitchFamily="18" charset="0"/>
              </a:rPr>
              <a:t> </a:t>
            </a:r>
            <a:r>
              <a:rPr lang="en-AU" altLang="zh-TW" sz="2400" b="1" dirty="0">
                <a:latin typeface="Sylfaen" pitchFamily="18" charset="0"/>
                <a:cs typeface="Times New Roman" pitchFamily="18" charset="0"/>
              </a:rPr>
              <a:t>in a locked cabinet and are properly coded</a:t>
            </a:r>
            <a:r>
              <a:rPr lang="en-AU" altLang="zh-HK" sz="2400" b="1" dirty="0">
                <a:latin typeface="Sylfaen" pitchFamily="18" charset="0"/>
                <a:cs typeface="Times New Roman" pitchFamily="18" charset="0"/>
              </a:rPr>
              <a:t>. The </a:t>
            </a:r>
            <a:r>
              <a:rPr lang="en-AU" altLang="zh-TW" sz="2400" b="1" dirty="0">
                <a:latin typeface="Sylfaen" pitchFamily="18" charset="0"/>
                <a:cs typeface="Times New Roman" pitchFamily="18" charset="0"/>
              </a:rPr>
              <a:t>housekeeping co-ordinator is responsible for the distribution and control of keys</a:t>
            </a:r>
            <a:r>
              <a:rPr lang="en-AU" altLang="zh-HK" sz="2400" b="1" dirty="0">
                <a:latin typeface="Sylfaen" pitchFamily="18" charset="0"/>
                <a:cs typeface="Times New Roman" pitchFamily="18" charset="0"/>
              </a:rPr>
              <a:t>. </a:t>
            </a:r>
            <a:endParaRPr lang="en-AU" altLang="zh-TW" sz="2400" b="1" dirty="0">
              <a:latin typeface="Sylfaen" pitchFamily="18" charset="0"/>
            </a:endParaRPr>
          </a:p>
        </p:txBody>
      </p:sp>
    </p:spTree>
  </p:cSld>
  <p:clrMapOvr>
    <a:masterClrMapping/>
  </p:clrMapOvr>
  <p:transition spd="slow"/>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
          <p:cNvSpPr>
            <a:spLocks noChangeArrowheads="1"/>
          </p:cNvSpPr>
          <p:nvPr/>
        </p:nvSpPr>
        <p:spPr bwMode="auto">
          <a:xfrm>
            <a:off x="1219200" y="242888"/>
            <a:ext cx="7496174" cy="526297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buFont typeface="Arial" pitchFamily="34" charset="0"/>
              <a:buChar char="•"/>
            </a:pPr>
            <a:r>
              <a:rPr lang="en-AU" altLang="zh-HK" sz="2400" dirty="0" smtClean="0">
                <a:latin typeface="Sylfaen" pitchFamily="18" charset="0"/>
                <a:cs typeface="Times New Roman" pitchFamily="18" charset="0"/>
              </a:rPr>
              <a:t> The </a:t>
            </a:r>
            <a:r>
              <a:rPr lang="en-AU" altLang="zh-TW" sz="2400" dirty="0">
                <a:latin typeface="Sylfaen" pitchFamily="18" charset="0"/>
                <a:cs typeface="Times New Roman" pitchFamily="18" charset="0"/>
              </a:rPr>
              <a:t>housekeeping co-ordinator takes inventory of </a:t>
            </a:r>
            <a:r>
              <a:rPr lang="en-AU" altLang="zh-TW" sz="2400" dirty="0" smtClean="0">
                <a:latin typeface="Sylfaen" pitchFamily="18" charset="0"/>
                <a:cs typeface="Times New Roman" pitchFamily="18" charset="0"/>
              </a:rPr>
              <a:t>the</a:t>
            </a:r>
          </a:p>
          <a:p>
            <a:pPr algn="just" eaLnBrk="0" hangingPunct="0">
              <a:buFont typeface="Arial" pitchFamily="34" charset="0"/>
              <a:buChar char="•"/>
            </a:pPr>
            <a:endParaRPr lang="en-AU" altLang="zh-TW" sz="2400" dirty="0" smtClean="0">
              <a:latin typeface="Sylfaen" pitchFamily="18" charset="0"/>
              <a:cs typeface="Times New Roman" pitchFamily="18" charset="0"/>
            </a:endParaRPr>
          </a:p>
          <a:p>
            <a:pPr algn="just" eaLnBrk="0" hangingPunct="0">
              <a:buFont typeface="Arial" pitchFamily="34" charset="0"/>
              <a:buChar char="•"/>
            </a:pPr>
            <a:r>
              <a:rPr lang="en-AU" altLang="zh-TW" sz="2400" dirty="0" smtClean="0">
                <a:latin typeface="Sylfaen" pitchFamily="18" charset="0"/>
                <a:cs typeface="Times New Roman" pitchFamily="18" charset="0"/>
              </a:rPr>
              <a:t>keys </a:t>
            </a:r>
            <a:r>
              <a:rPr lang="en-AU" altLang="zh-TW" sz="2400" dirty="0">
                <a:latin typeface="Sylfaen" pitchFamily="18" charset="0"/>
                <a:cs typeface="Times New Roman" pitchFamily="18" charset="0"/>
              </a:rPr>
              <a:t>at the beginning of each shift and prior to the handover of keys to the subsequent shift in charge</a:t>
            </a:r>
            <a:r>
              <a:rPr lang="en-AU" altLang="zh-HK" sz="2400" dirty="0">
                <a:latin typeface="Sylfaen" pitchFamily="18" charset="0"/>
                <a:cs typeface="Times New Roman" pitchFamily="18" charset="0"/>
              </a:rPr>
              <a:t>. </a:t>
            </a:r>
            <a:endParaRPr lang="en-AU" altLang="zh-HK" sz="2400" dirty="0" smtClean="0">
              <a:latin typeface="Sylfaen" pitchFamily="18" charset="0"/>
              <a:cs typeface="Times New Roman" pitchFamily="18" charset="0"/>
            </a:endParaRPr>
          </a:p>
          <a:p>
            <a:pPr algn="just" eaLnBrk="0" hangingPunct="0"/>
            <a:r>
              <a:rPr lang="en-AU" altLang="zh-HK" sz="2400" dirty="0" smtClean="0">
                <a:latin typeface="Sylfaen" pitchFamily="18" charset="0"/>
                <a:cs typeface="Times New Roman" pitchFamily="18" charset="0"/>
              </a:rPr>
              <a:t>T</a:t>
            </a:r>
            <a:r>
              <a:rPr lang="en-AU" altLang="zh-TW" sz="2400" dirty="0" smtClean="0">
                <a:latin typeface="Sylfaen" pitchFamily="18" charset="0"/>
                <a:cs typeface="Times New Roman" pitchFamily="18" charset="0"/>
              </a:rPr>
              <a:t>he </a:t>
            </a:r>
            <a:r>
              <a:rPr lang="en-AU" altLang="zh-TW" sz="2400" dirty="0">
                <a:latin typeface="Sylfaen" pitchFamily="18" charset="0"/>
                <a:cs typeface="Times New Roman" pitchFamily="18" charset="0"/>
              </a:rPr>
              <a:t>key cabinet must remain locked at all times</a:t>
            </a:r>
            <a:r>
              <a:rPr lang="en-AU" altLang="zh-HK" sz="2400" dirty="0">
                <a:latin typeface="Sylfaen" pitchFamily="18" charset="0"/>
                <a:cs typeface="Times New Roman" pitchFamily="18" charset="0"/>
              </a:rPr>
              <a:t>. </a:t>
            </a:r>
            <a:endParaRPr lang="en-AU" altLang="zh-HK" sz="2400" dirty="0" smtClean="0">
              <a:latin typeface="Sylfaen" pitchFamily="18" charset="0"/>
              <a:cs typeface="Times New Roman" pitchFamily="18" charset="0"/>
            </a:endParaRPr>
          </a:p>
          <a:p>
            <a:pPr algn="just" eaLnBrk="0" hangingPunct="0"/>
            <a:endParaRPr lang="en-AU" altLang="zh-TW" sz="2400" dirty="0">
              <a:latin typeface="Sylfaen" pitchFamily="18" charset="0"/>
            </a:endParaRPr>
          </a:p>
          <a:p>
            <a:pPr algn="just" eaLnBrk="0" hangingPunct="0">
              <a:buFont typeface="Arial" pitchFamily="34" charset="0"/>
              <a:buChar char="•"/>
            </a:pPr>
            <a:r>
              <a:rPr lang="en-AU" altLang="zh-TW" sz="2400" dirty="0" smtClean="0">
                <a:latin typeface="Sylfaen" pitchFamily="18" charset="0"/>
                <a:cs typeface="Times New Roman" pitchFamily="18" charset="0"/>
              </a:rPr>
              <a:t> Keys </a:t>
            </a:r>
            <a:r>
              <a:rPr lang="en-AU" altLang="zh-TW" sz="2400" dirty="0">
                <a:latin typeface="Sylfaen" pitchFamily="18" charset="0"/>
                <a:cs typeface="Times New Roman" pitchFamily="18" charset="0"/>
              </a:rPr>
              <a:t>must never be taken out of the hotel premise</a:t>
            </a:r>
            <a:r>
              <a:rPr lang="en-AU" altLang="zh-HK" sz="2400" dirty="0">
                <a:latin typeface="Sylfaen" pitchFamily="18" charset="0"/>
                <a:cs typeface="Times New Roman" pitchFamily="18" charset="0"/>
              </a:rPr>
              <a:t>s. </a:t>
            </a:r>
            <a:r>
              <a:rPr lang="en-AU" altLang="zh-TW" sz="2400" dirty="0">
                <a:latin typeface="Sylfaen" pitchFamily="18" charset="0"/>
                <a:cs typeface="Times New Roman" pitchFamily="18" charset="0"/>
              </a:rPr>
              <a:t>The misplacing or loss of key is a very serious matter and should be reported to the executive housekeeper or assistant manager and security officer immediately</a:t>
            </a:r>
            <a:r>
              <a:rPr lang="en-AU" altLang="zh-HK" sz="2400" dirty="0">
                <a:latin typeface="Sylfaen" pitchFamily="18" charset="0"/>
                <a:cs typeface="Times New Roman" pitchFamily="18" charset="0"/>
              </a:rPr>
              <a:t>. </a:t>
            </a:r>
            <a:r>
              <a:rPr lang="en-AU" altLang="zh-TW" sz="2400" dirty="0">
                <a:latin typeface="Sylfaen" pitchFamily="18" charset="0"/>
                <a:cs typeface="Times New Roman" pitchFamily="18" charset="0"/>
              </a:rPr>
              <a:t>An immediate search must be made until the key can be located</a:t>
            </a:r>
            <a:r>
              <a:rPr lang="en-AU" altLang="zh-HK" sz="2400" dirty="0">
                <a:latin typeface="Times New Roman" pitchFamily="18" charset="0"/>
                <a:cs typeface="Times New Roman" pitchFamily="18" charset="0"/>
              </a:rPr>
              <a:t>. </a:t>
            </a:r>
          </a:p>
          <a:p>
            <a:pPr eaLnBrk="0" hangingPunct="0"/>
            <a:endParaRPr lang="en-AU" altLang="zh-TW" sz="2400" dirty="0"/>
          </a:p>
          <a:p>
            <a:pPr eaLnBrk="0" hangingPunct="0"/>
            <a:r>
              <a:rPr lang="en-GB" altLang="zh-TW" sz="2400" dirty="0" smtClean="0">
                <a:latin typeface="Times New Roman" pitchFamily="18" charset="0"/>
                <a:cs typeface="Times New Roman" pitchFamily="18" charset="0"/>
              </a:rPr>
              <a:t>.</a:t>
            </a:r>
            <a:endParaRPr lang="en-GB" altLang="zh-TW" sz="2400" dirty="0"/>
          </a:p>
        </p:txBody>
      </p:sp>
    </p:spTree>
  </p:cSld>
  <p:clrMapOvr>
    <a:masterClrMapping/>
  </p:clrMapOvr>
  <p:transition spd="slow"/>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620000" cy="1143000"/>
          </a:xfrm>
        </p:spPr>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Group Assignment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Handling Emergency Situations</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1066800"/>
            <a:ext cx="7620000" cy="4114800"/>
          </a:xfrm>
        </p:spPr>
        <p:txBody>
          <a:bodyPr/>
          <a:lstStyle/>
          <a:p>
            <a:pPr lvl="0" algn="just">
              <a:buNone/>
            </a:pPr>
            <a:endParaRPr lang="en-US" sz="2400" kern="1200" dirty="0" smtClean="0">
              <a:solidFill>
                <a:schemeClr val="tx2"/>
              </a:solidFill>
              <a:effectLst>
                <a:outerShdw blurRad="38100" dist="38100" dir="2700000" algn="tl">
                  <a:srgbClr val="C0C0C0"/>
                </a:outerShdw>
              </a:effectLst>
              <a:latin typeface="Nyala" pitchFamily="2" charset="0"/>
              <a:ea typeface="+mj-ea"/>
              <a:cs typeface="+mj-cs"/>
            </a:endParaRPr>
          </a:p>
          <a:p>
            <a:pPr marL="514350" lvl="0" indent="-514350" algn="just">
              <a:buFont typeface="+mj-l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Death of a guest in the hotel</a:t>
            </a:r>
          </a:p>
          <a:p>
            <a:pPr marL="514350" lvl="0" indent="-514350" algn="just">
              <a:buFont typeface="+mj-l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Handling accident cases</a:t>
            </a:r>
          </a:p>
          <a:p>
            <a:pPr marL="514350" lvl="0" indent="-514350" algn="just">
              <a:buFont typeface="+mj-l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Situation of Theft.</a:t>
            </a:r>
          </a:p>
          <a:p>
            <a:pPr marL="514350" lvl="0" indent="-514350" algn="just">
              <a:buFont typeface="+mj-l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Situation of illness and epidemics</a:t>
            </a:r>
          </a:p>
          <a:p>
            <a:pPr marL="514350" lvl="0" indent="-514350" algn="just">
              <a:buFont typeface="+mj-l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Handling a drunk guest:</a:t>
            </a:r>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 to="" calcmode="lin" valueType="num">
                                      <p:cBhvr>
                                        <p:cTn id="7" dur="1" fill="hold"/>
                                        <p:tgtEl>
                                          <p:spTgt spid="11981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 to="" calcmode="lin" valueType="num">
                                      <p:cBhvr>
                                        <p:cTn id="12" dur="1" fill="hold"/>
                                        <p:tgtEl>
                                          <p:spTgt spid="119811">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 to="" calcmode="lin" valueType="num">
                                      <p:cBhvr>
                                        <p:cTn id="17" dur="1" fill="hold"/>
                                        <p:tgtEl>
                                          <p:spTgt spid="11981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 to="" calcmode="lin" valueType="num">
                                      <p:cBhvr>
                                        <p:cTn id="22" dur="1" fill="hold"/>
                                        <p:tgtEl>
                                          <p:spTgt spid="119811">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 to="" calcmode="lin" valueType="num">
                                      <p:cBhvr>
                                        <p:cTn id="27" dur="1" fill="hold"/>
                                        <p:tgtEl>
                                          <p:spTgt spid="1198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 Back-of-the-house</a:t>
            </a:r>
            <a:endParaRPr lang="en-US" b="1" dirty="0"/>
          </a:p>
        </p:txBody>
      </p:sp>
      <p:sp>
        <p:nvSpPr>
          <p:cNvPr id="3" name="Content Placeholder 2"/>
          <p:cNvSpPr>
            <a:spLocks noGrp="1"/>
          </p:cNvSpPr>
          <p:nvPr>
            <p:ph idx="1"/>
          </p:nvPr>
        </p:nvSpPr>
        <p:spPr/>
        <p:txBody>
          <a:bodyPr/>
          <a:lstStyle/>
          <a:p>
            <a:pPr algn="just">
              <a:buBlip>
                <a:blip r:embed="rId2"/>
              </a:buBlip>
            </a:pPr>
            <a:r>
              <a:rPr lang="en-US" sz="2800" dirty="0" smtClean="0">
                <a:latin typeface="Perpetua" pitchFamily="18" charset="0"/>
              </a:rPr>
              <a:t>It is also the functional areas of hotel operation. However, they can not sell their products/services directly to the customer or guests.  </a:t>
            </a:r>
          </a:p>
          <a:p>
            <a:pPr algn="just">
              <a:buBlip>
                <a:blip r:embed="rId2"/>
              </a:buBlip>
            </a:pPr>
            <a:r>
              <a:rPr lang="en-US" sz="2800" dirty="0" smtClean="0">
                <a:latin typeface="Perpetua" pitchFamily="18" charset="0"/>
              </a:rPr>
              <a:t>Guests do not allowed to enter to these departments unless permission of top level management team.</a:t>
            </a:r>
          </a:p>
          <a:p>
            <a:pPr algn="just">
              <a:buBlip>
                <a:blip r:embed="rId2"/>
              </a:buBlip>
            </a:pPr>
            <a:r>
              <a:rPr lang="en-US" sz="2800" dirty="0" smtClean="0">
                <a:latin typeface="Perpetua" pitchFamily="18" charset="0"/>
              </a:rPr>
              <a:t>It is non-revenue centered area.</a:t>
            </a:r>
          </a:p>
          <a:p>
            <a:pPr algn="just">
              <a:buNone/>
            </a:pPr>
            <a:r>
              <a:rPr lang="en-US" b="1" dirty="0" smtClean="0"/>
              <a:t>e.g. </a:t>
            </a:r>
            <a:r>
              <a:rPr lang="en-US" sz="2800" b="1" dirty="0" smtClean="0">
                <a:latin typeface="Perpetua" pitchFamily="18" charset="0"/>
              </a:rPr>
              <a:t>Housekeeping, security and maintenance, store, finance, laundry and kitchen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600200" y="381000"/>
            <a:ext cx="4198585" cy="646331"/>
          </a:xfrm>
          <a:prstGeom prst="rect">
            <a:avLst/>
          </a:prstGeom>
          <a:noFill/>
          <a:ln w="9525">
            <a:noFill/>
            <a:miter lim="800000"/>
            <a:headEnd/>
            <a:tailEnd/>
          </a:ln>
        </p:spPr>
        <p:txBody>
          <a:bodyPr wrap="none">
            <a:spAutoFit/>
          </a:bodyPr>
          <a:lstStyle/>
          <a:p>
            <a:r>
              <a:rPr kumimoji="0" lang="en-AU" altLang="zh-TW" sz="3600" b="1" dirty="0" smtClean="0">
                <a:latin typeface="Times New Roman" pitchFamily="18" charset="0"/>
                <a:cs typeface="Times New Roman" pitchFamily="18" charset="0"/>
              </a:rPr>
              <a:t>Hospitality </a:t>
            </a:r>
            <a:r>
              <a:rPr kumimoji="0" lang="en-AU" altLang="zh-TW" sz="3600" b="1" dirty="0">
                <a:latin typeface="Times New Roman" pitchFamily="18" charset="0"/>
                <a:cs typeface="Times New Roman" pitchFamily="18" charset="0"/>
              </a:rPr>
              <a:t>Industry</a:t>
            </a:r>
            <a:endParaRPr kumimoji="0" lang="zh-TW" altLang="en-US" sz="3600" b="1" dirty="0">
              <a:latin typeface="Times New Roman" pitchFamily="18" charset="0"/>
              <a:cs typeface="Times New Roman" pitchFamily="18" charset="0"/>
            </a:endParaRPr>
          </a:p>
        </p:txBody>
      </p:sp>
      <p:sp>
        <p:nvSpPr>
          <p:cNvPr id="7173" name="Rectangle 2"/>
          <p:cNvSpPr>
            <a:spLocks noChangeArrowheads="1"/>
          </p:cNvSpPr>
          <p:nvPr/>
        </p:nvSpPr>
        <p:spPr bwMode="auto">
          <a:xfrm>
            <a:off x="1066800" y="1785926"/>
            <a:ext cx="7720013" cy="3970318"/>
          </a:xfrm>
          <a:prstGeom prst="rect">
            <a:avLst/>
          </a:prstGeom>
          <a:noFill/>
          <a:ln w="9525">
            <a:noFill/>
            <a:miter lim="800000"/>
            <a:headEnd/>
            <a:tailEnd/>
          </a:ln>
        </p:spPr>
        <p:txBody>
          <a:bodyPr wrap="square" anchor="ctr">
            <a:spAutoFit/>
          </a:bodyPr>
          <a:lstStyle/>
          <a:p>
            <a:pPr algn="just">
              <a:buFont typeface="Wingdings" pitchFamily="2" charset="2"/>
              <a:buChar char="q"/>
            </a:pPr>
            <a:r>
              <a:rPr lang="en-AU" altLang="zh-TW" sz="2800" dirty="0" smtClean="0">
                <a:latin typeface="Times New Roman" pitchFamily="18" charset="0"/>
                <a:cs typeface="Times New Roman" pitchFamily="18" charset="0"/>
              </a:rPr>
              <a:t> Hospitality </a:t>
            </a:r>
            <a:r>
              <a:rPr lang="en-AU" altLang="zh-TW" sz="2800" dirty="0">
                <a:latin typeface="Times New Roman" pitchFamily="18" charset="0"/>
                <a:cs typeface="Times New Roman" pitchFamily="18" charset="0"/>
              </a:rPr>
              <a:t>is the </a:t>
            </a:r>
            <a:r>
              <a:rPr lang="en-AU" altLang="zh-TW" sz="2800" dirty="0">
                <a:solidFill>
                  <a:srgbClr val="C00000"/>
                </a:solidFill>
                <a:latin typeface="Times New Roman" pitchFamily="18" charset="0"/>
                <a:cs typeface="Times New Roman" pitchFamily="18" charset="0"/>
              </a:rPr>
              <a:t>act of </a:t>
            </a:r>
            <a:r>
              <a:rPr lang="en-AU" altLang="zh-HK" sz="2800" dirty="0">
                <a:solidFill>
                  <a:srgbClr val="C00000"/>
                </a:solidFill>
                <a:latin typeface="Times New Roman" pitchFamily="18" charset="0"/>
                <a:cs typeface="Times New Roman" pitchFamily="18" charset="0"/>
              </a:rPr>
              <a:t>kindness in welcoming and looking after the basic needs of guests </a:t>
            </a:r>
            <a:r>
              <a:rPr lang="en-AU" altLang="zh-HK" sz="2800" dirty="0" smtClean="0">
                <a:solidFill>
                  <a:srgbClr val="C00000"/>
                </a:solidFill>
                <a:latin typeface="Times New Roman" pitchFamily="18" charset="0"/>
                <a:cs typeface="Times New Roman" pitchFamily="18" charset="0"/>
              </a:rPr>
              <a:t>mainly </a:t>
            </a:r>
            <a:r>
              <a:rPr lang="en-AU" altLang="zh-HK" sz="2800" dirty="0">
                <a:solidFill>
                  <a:srgbClr val="C00000"/>
                </a:solidFill>
                <a:latin typeface="Times New Roman" pitchFamily="18" charset="0"/>
                <a:cs typeface="Times New Roman" pitchFamily="18" charset="0"/>
              </a:rPr>
              <a:t>in relation to food, drink and accommodation</a:t>
            </a:r>
            <a:r>
              <a:rPr lang="en-AU" altLang="zh-HK" sz="2800" dirty="0" smtClean="0">
                <a:solidFill>
                  <a:srgbClr val="C00000"/>
                </a:solidFill>
                <a:latin typeface="Times New Roman" pitchFamily="18" charset="0"/>
                <a:cs typeface="Times New Roman" pitchFamily="18" charset="0"/>
              </a:rPr>
              <a:t>.</a:t>
            </a:r>
            <a:r>
              <a:rPr lang="en-AU" altLang="zh-HK" sz="2800" dirty="0" smtClean="0">
                <a:latin typeface="Times New Roman" pitchFamily="18" charset="0"/>
                <a:cs typeface="Times New Roman" pitchFamily="18" charset="0"/>
              </a:rPr>
              <a:t> </a:t>
            </a:r>
          </a:p>
          <a:p>
            <a:pPr algn="just">
              <a:buFont typeface="Wingdings" pitchFamily="2" charset="2"/>
              <a:buChar char="q"/>
            </a:pPr>
            <a:r>
              <a:rPr lang="en-AU" altLang="zh-TW" sz="2800" dirty="0">
                <a:latin typeface="Times New Roman" pitchFamily="18" charset="0"/>
                <a:cs typeface="Times New Roman" pitchFamily="18" charset="0"/>
              </a:rPr>
              <a:t> </a:t>
            </a:r>
            <a:r>
              <a:rPr lang="en-AU" altLang="zh-TW" sz="2800" dirty="0" smtClean="0">
                <a:latin typeface="Times New Roman" pitchFamily="18" charset="0"/>
                <a:cs typeface="Times New Roman" pitchFamily="18" charset="0"/>
              </a:rPr>
              <a:t> </a:t>
            </a:r>
            <a:r>
              <a:rPr lang="en-AU" altLang="zh-TW" sz="2800" dirty="0">
                <a:latin typeface="Times New Roman" pitchFamily="18" charset="0"/>
                <a:cs typeface="Times New Roman" pitchFamily="18" charset="0"/>
              </a:rPr>
              <a:t>Hospitality refers to the relationship process between a guest and a host</a:t>
            </a:r>
            <a:r>
              <a:rPr lang="en-AU" altLang="zh-HK" sz="2800" dirty="0">
                <a:latin typeface="Times New Roman" pitchFamily="18" charset="0"/>
                <a:cs typeface="Times New Roman" pitchFamily="18" charset="0"/>
              </a:rPr>
              <a:t>. </a:t>
            </a:r>
            <a:endParaRPr lang="en-AU" altLang="zh-HK" sz="2800" dirty="0" smtClean="0">
              <a:latin typeface="Times New Roman" pitchFamily="18" charset="0"/>
              <a:cs typeface="Times New Roman" pitchFamily="18" charset="0"/>
            </a:endParaRPr>
          </a:p>
          <a:p>
            <a:pPr algn="just">
              <a:buFont typeface="Wingdings" pitchFamily="2" charset="2"/>
              <a:buChar char="q"/>
            </a:pPr>
            <a:r>
              <a:rPr lang="en-AU" altLang="zh-TW" sz="2800" dirty="0">
                <a:latin typeface="Times New Roman" pitchFamily="18" charset="0"/>
                <a:cs typeface="Times New Roman" pitchFamily="18" charset="0"/>
              </a:rPr>
              <a:t> </a:t>
            </a:r>
            <a:r>
              <a:rPr lang="en-AU" altLang="zh-TW" sz="2800" dirty="0" smtClean="0">
                <a:latin typeface="Times New Roman" pitchFamily="18" charset="0"/>
                <a:cs typeface="Times New Roman" pitchFamily="18" charset="0"/>
              </a:rPr>
              <a:t>“Hospitality </a:t>
            </a:r>
            <a:r>
              <a:rPr lang="en-AU" altLang="zh-TW" sz="2800" dirty="0">
                <a:latin typeface="Times New Roman" pitchFamily="18" charset="0"/>
                <a:cs typeface="Times New Roman" pitchFamily="18" charset="0"/>
              </a:rPr>
              <a:t>Industry”, </a:t>
            </a:r>
            <a:r>
              <a:rPr lang="en-AU" altLang="zh-TW" sz="2800" dirty="0" smtClean="0">
                <a:latin typeface="Times New Roman" pitchFamily="18" charset="0"/>
                <a:cs typeface="Times New Roman" pitchFamily="18" charset="0"/>
              </a:rPr>
              <a:t> is companies </a:t>
            </a:r>
            <a:r>
              <a:rPr lang="en-AU" altLang="zh-TW" sz="2800" dirty="0">
                <a:latin typeface="Times New Roman" pitchFamily="18" charset="0"/>
                <a:cs typeface="Times New Roman" pitchFamily="18" charset="0"/>
              </a:rPr>
              <a:t>or organisations which provide food and/or drink and/or accommodation to people who are away from home. </a:t>
            </a:r>
          </a:p>
        </p:txBody>
      </p:sp>
      <p:sp>
        <p:nvSpPr>
          <p:cNvPr id="6" name="Rectangle 5"/>
          <p:cNvSpPr/>
          <p:nvPr/>
        </p:nvSpPr>
        <p:spPr>
          <a:xfrm>
            <a:off x="954088" y="1065123"/>
            <a:ext cx="5475300" cy="461665"/>
          </a:xfrm>
          <a:prstGeom prst="rect">
            <a:avLst/>
          </a:prstGeom>
        </p:spPr>
        <p:txBody>
          <a:bodyPr wrap="square">
            <a:spAutoFit/>
          </a:bodyPr>
          <a:lstStyle/>
          <a:p>
            <a:r>
              <a:rPr lang="en-AU" altLang="zh-TW" sz="2400" i="1" dirty="0">
                <a:solidFill>
                  <a:prstClr val="black"/>
                </a:solidFill>
                <a:latin typeface="Times New Roman" pitchFamily="18" charset="0"/>
                <a:cs typeface="Times New Roman" pitchFamily="18" charset="0"/>
              </a:rPr>
              <a:t>What is the meaning of HOSPITALITY? </a:t>
            </a:r>
            <a:endParaRPr lang="en-US" i="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Office department </a:t>
            </a:r>
            <a:endParaRPr lang="en-US" dirty="0"/>
          </a:p>
        </p:txBody>
      </p:sp>
      <p:sp>
        <p:nvSpPr>
          <p:cNvPr id="3" name="Content Placeholder 2"/>
          <p:cNvSpPr>
            <a:spLocks noGrp="1"/>
          </p:cNvSpPr>
          <p:nvPr>
            <p:ph idx="1"/>
          </p:nvPr>
        </p:nvSpPr>
        <p:spPr/>
        <p:txBody>
          <a:bodyPr/>
          <a:lstStyle/>
          <a:p>
            <a:pPr algn="just">
              <a:buBlip>
                <a:blip r:embed="rId2"/>
              </a:buBlip>
            </a:pPr>
            <a:r>
              <a:rPr lang="en-US" sz="2800" b="1" dirty="0" smtClean="0">
                <a:latin typeface="Perpetua" pitchFamily="18" charset="0"/>
              </a:rPr>
              <a:t>Reservation Section-  </a:t>
            </a:r>
            <a:r>
              <a:rPr lang="en-US" sz="2800" dirty="0" smtClean="0">
                <a:latin typeface="Perpetua" pitchFamily="18" charset="0"/>
              </a:rPr>
              <a:t>is  responsible  for  booking  of  rooms  in advance. It is responsible for the receiving of the room requests, reservation analyzing and documentation of the room requests received. </a:t>
            </a:r>
          </a:p>
          <a:p>
            <a:pPr algn="just"/>
            <a:r>
              <a:rPr lang="en-US" sz="2800" dirty="0" smtClean="0">
                <a:latin typeface="Perpetua" pitchFamily="18" charset="0"/>
              </a:rPr>
              <a:t>This section of the department depends upon the size  of the hotel; if the hotel is small sized there may be not be a separate section for reservations. </a:t>
            </a:r>
          </a:p>
          <a:p>
            <a:pPr algn="just"/>
            <a:r>
              <a:rPr lang="en-US" sz="2800" dirty="0" smtClean="0">
                <a:latin typeface="Perpetua" pitchFamily="18" charset="0"/>
              </a:rPr>
              <a:t>This section is mostly found in mid sized and large sized hotel. </a:t>
            </a:r>
          </a:p>
          <a:p>
            <a:pPr algn="just">
              <a:buBlip>
                <a:blip r:embed="rId2"/>
              </a:buBlip>
            </a:pPr>
            <a:endParaRPr lang="en-US" sz="2800" dirty="0" smtClean="0">
              <a:latin typeface="Perpetua" pitchFamily="18" charset="0"/>
            </a:endParaRPr>
          </a:p>
          <a:p>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609600" y="381000"/>
            <a:ext cx="8229600" cy="61722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Front Desk Section</a:t>
            </a:r>
            <a:r>
              <a:rPr lang="en-US" dirty="0" smtClean="0"/>
              <a:t> </a:t>
            </a:r>
            <a:endParaRPr lang="en-US" dirty="0"/>
          </a:p>
        </p:txBody>
      </p:sp>
      <p:sp>
        <p:nvSpPr>
          <p:cNvPr id="3" name="Content Placeholder 2"/>
          <p:cNvSpPr>
            <a:spLocks noGrp="1"/>
          </p:cNvSpPr>
          <p:nvPr>
            <p:ph idx="1"/>
          </p:nvPr>
        </p:nvSpPr>
        <p:spPr>
          <a:xfrm>
            <a:off x="990600" y="1676400"/>
            <a:ext cx="7696200" cy="4191000"/>
          </a:xfrm>
        </p:spPr>
        <p:txBody>
          <a:bodyPr/>
          <a:lstStyle/>
          <a:p>
            <a:pPr algn="just">
              <a:buFont typeface="Wingdings" pitchFamily="2" charset="2"/>
              <a:buChar char="Ø"/>
            </a:pPr>
            <a:r>
              <a:rPr lang="en-US" sz="2800" b="1" dirty="0" smtClean="0">
                <a:latin typeface="Perpetua" pitchFamily="18" charset="0"/>
              </a:rPr>
              <a:t>This section is  responsible  for  receiving  the  guest, registering of the guest,  assigning of  room and  room  keys  and remote  controls  for  television  and  air  conditioners  if  such services are available and  assistance to the guest during their stay.  </a:t>
            </a:r>
          </a:p>
          <a:p>
            <a:pPr algn="just">
              <a:buFont typeface="Wingdings" pitchFamily="2" charset="2"/>
              <a:buChar char="Ø"/>
            </a:pPr>
            <a:r>
              <a:rPr lang="en-US" sz="2800" b="1" dirty="0" smtClean="0">
                <a:latin typeface="Perpetua" pitchFamily="18" charset="0"/>
              </a:rPr>
              <a:t>They  are also  a  source  of  information  for  government offices. </a:t>
            </a:r>
          </a:p>
          <a:p>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29716" y="304800"/>
            <a:ext cx="8114284" cy="5334000"/>
          </a:xfrm>
          <a:prstGeom prst="rect">
            <a:avLst/>
          </a:prstGeom>
          <a:noFill/>
          <a:ln w="9525">
            <a:noFill/>
            <a:miter lim="800000"/>
            <a:headEnd/>
            <a:tailEnd/>
          </a:ln>
          <a:effectLst/>
        </p:spPr>
      </p:pic>
      <p:sp>
        <p:nvSpPr>
          <p:cNvPr id="6" name="TextBox 5"/>
          <p:cNvSpPr txBox="1"/>
          <p:nvPr/>
        </p:nvSpPr>
        <p:spPr>
          <a:xfrm>
            <a:off x="3276600" y="4876800"/>
            <a:ext cx="3276600" cy="461665"/>
          </a:xfrm>
          <a:prstGeom prst="rect">
            <a:avLst/>
          </a:prstGeom>
          <a:noFill/>
        </p:spPr>
        <p:txBody>
          <a:bodyPr wrap="square" rtlCol="0">
            <a:spAutoFit/>
          </a:bodyPr>
          <a:lstStyle/>
          <a:p>
            <a:r>
              <a:rPr lang="en-US" dirty="0" smtClean="0">
                <a:solidFill>
                  <a:srgbClr val="00B0F0"/>
                </a:solidFill>
              </a:rPr>
              <a:t>Front desk </a:t>
            </a:r>
            <a:endParaRPr lang="en-US" dirty="0">
              <a:solidFill>
                <a:srgbClr val="00B0F0"/>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838200"/>
          </a:xfrm>
        </p:spPr>
        <p:txBody>
          <a:bodyPr/>
          <a:lstStyle/>
          <a:p>
            <a:r>
              <a:rPr lang="en-US" sz="3600" b="1" dirty="0" smtClean="0"/>
              <a:t>Bell  Desk</a:t>
            </a:r>
            <a:r>
              <a:rPr lang="en-US" sz="3600" dirty="0" smtClean="0"/>
              <a:t> </a:t>
            </a:r>
            <a:endParaRPr lang="en-US" sz="3600" dirty="0"/>
          </a:p>
        </p:txBody>
      </p:sp>
      <p:sp>
        <p:nvSpPr>
          <p:cNvPr id="3" name="Content Placeholder 2"/>
          <p:cNvSpPr>
            <a:spLocks noGrp="1"/>
          </p:cNvSpPr>
          <p:nvPr>
            <p:ph idx="1"/>
          </p:nvPr>
        </p:nvSpPr>
        <p:spPr>
          <a:xfrm>
            <a:off x="1066800" y="1143000"/>
            <a:ext cx="7620000" cy="4495800"/>
          </a:xfrm>
        </p:spPr>
        <p:txBody>
          <a:bodyPr/>
          <a:lstStyle/>
          <a:p>
            <a:pPr algn="just">
              <a:buFont typeface="Wingdings" pitchFamily="2" charset="2"/>
              <a:buChar char="Ø"/>
            </a:pPr>
            <a:r>
              <a:rPr lang="en-US" sz="2800" b="1" dirty="0" smtClean="0">
                <a:latin typeface="Perpetua" pitchFamily="18" charset="0"/>
              </a:rPr>
              <a:t>It is  mainly  responsible  for  luggage  handling  of  the guests. It consists of group of uniformed staff for guest services. </a:t>
            </a:r>
          </a:p>
          <a:p>
            <a:pPr algn="just">
              <a:buFont typeface="Wingdings" pitchFamily="2" charset="2"/>
              <a:buChar char="Ø"/>
            </a:pPr>
            <a:r>
              <a:rPr lang="en-US" sz="2800" b="1" dirty="0" smtClean="0">
                <a:latin typeface="Perpetua" pitchFamily="18" charset="0"/>
              </a:rPr>
              <a:t>This section is maintained separately in large hotels only. </a:t>
            </a:r>
          </a:p>
          <a:p>
            <a:pPr algn="just">
              <a:spcBef>
                <a:spcPct val="0"/>
              </a:spcBef>
              <a:buNone/>
            </a:pPr>
            <a:r>
              <a:rPr lang="en-US" sz="2800" b="1" dirty="0" smtClean="0">
                <a:solidFill>
                  <a:schemeClr val="tx2"/>
                </a:solidFill>
                <a:latin typeface="+mj-lt"/>
                <a:ea typeface="+mj-ea"/>
                <a:cs typeface="+mj-cs"/>
              </a:rPr>
              <a:t>Travel  Desk Section </a:t>
            </a:r>
          </a:p>
          <a:p>
            <a:pPr algn="just">
              <a:buFont typeface="Wingdings" pitchFamily="2" charset="2"/>
              <a:buChar char="Ø"/>
            </a:pPr>
            <a:r>
              <a:rPr lang="en-US" sz="2800" b="1" dirty="0" smtClean="0">
                <a:latin typeface="Perpetua" pitchFamily="18" charset="0"/>
              </a:rPr>
              <a:t> </a:t>
            </a:r>
            <a:r>
              <a:rPr lang="en-US" sz="2400" b="1" dirty="0" smtClean="0">
                <a:latin typeface="Perpetua" pitchFamily="18" charset="0"/>
              </a:rPr>
              <a:t>It handles the transportation facility of the hotel guest. </a:t>
            </a:r>
          </a:p>
          <a:p>
            <a:pPr algn="just">
              <a:buFont typeface="Wingdings" pitchFamily="2" charset="2"/>
              <a:buChar char="Ø"/>
            </a:pPr>
            <a:r>
              <a:rPr lang="en-US" sz="2400" b="1" dirty="0" smtClean="0">
                <a:latin typeface="Perpetua" pitchFamily="18" charset="0"/>
              </a:rPr>
              <a:t>It assists in the booking of  air tickets, hiring of the car   and   other   transportation   facilities.    It   also   arranges   / organizes city tours, sight seeing tours to the guests on request.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Business Centers</a:t>
            </a:r>
            <a:r>
              <a:rPr lang="en-US" dirty="0" smtClean="0"/>
              <a:t> </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sz="2800" b="1" dirty="0" smtClean="0">
                <a:latin typeface="Perpetua" pitchFamily="18" charset="0"/>
              </a:rPr>
              <a:t>It serve  the  guests  with  laptops,  internet, mobiles, facsimile, LCD projectors, and photocopier and also on request  secretarial  facilities.  </a:t>
            </a:r>
          </a:p>
          <a:p>
            <a:pPr algn="just">
              <a:buFont typeface="Wingdings" pitchFamily="2" charset="2"/>
              <a:buChar char="Ø"/>
            </a:pPr>
            <a:r>
              <a:rPr lang="en-US" sz="2800" b="1" dirty="0" smtClean="0">
                <a:latin typeface="Perpetua" pitchFamily="18" charset="0"/>
              </a:rPr>
              <a:t>This  is  the  latest  addition  in  the large and medium sized hotels, in line with the electronic era. </a:t>
            </a:r>
          </a:p>
          <a:p>
            <a:endParaRPr 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304800"/>
            <a:ext cx="7654843" cy="5562600"/>
          </a:xfrm>
          <a:prstGeom prst="rect">
            <a:avLst/>
          </a:prstGeom>
          <a:noFill/>
          <a:ln w="9525">
            <a:noFill/>
            <a:miter lim="800000"/>
            <a:headEnd/>
            <a:tailEnd/>
          </a:ln>
          <a:effectLst/>
        </p:spPr>
      </p:pic>
      <p:sp>
        <p:nvSpPr>
          <p:cNvPr id="6" name="TextBox 5"/>
          <p:cNvSpPr txBox="1"/>
          <p:nvPr/>
        </p:nvSpPr>
        <p:spPr>
          <a:xfrm>
            <a:off x="4267200" y="1143000"/>
            <a:ext cx="2743200" cy="461665"/>
          </a:xfrm>
          <a:prstGeom prst="rect">
            <a:avLst/>
          </a:prstGeom>
          <a:noFill/>
        </p:spPr>
        <p:txBody>
          <a:bodyPr wrap="square" rtlCol="0">
            <a:spAutoFit/>
          </a:bodyPr>
          <a:lstStyle/>
          <a:p>
            <a:r>
              <a:rPr lang="en-US" dirty="0" smtClean="0">
                <a:solidFill>
                  <a:srgbClr val="002060"/>
                </a:solidFill>
              </a:rPr>
              <a:t>Business centers </a:t>
            </a:r>
            <a:endParaRPr lang="en-US" dirty="0">
              <a:solidFill>
                <a:srgbClr val="002060"/>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09600"/>
          </a:xfrm>
        </p:spPr>
        <p:txBody>
          <a:bodyPr/>
          <a:lstStyle/>
          <a:p>
            <a:r>
              <a:rPr lang="en-US" sz="3200" b="1" dirty="0" smtClean="0"/>
              <a:t>Concierge Section</a:t>
            </a:r>
            <a:r>
              <a:rPr lang="en-US" sz="3200" dirty="0" smtClean="0"/>
              <a:t> </a:t>
            </a:r>
            <a:endParaRPr lang="en-US" sz="3200" dirty="0"/>
          </a:p>
        </p:txBody>
      </p:sp>
      <p:sp>
        <p:nvSpPr>
          <p:cNvPr id="3" name="Content Placeholder 2"/>
          <p:cNvSpPr>
            <a:spLocks noGrp="1"/>
          </p:cNvSpPr>
          <p:nvPr>
            <p:ph idx="1"/>
          </p:nvPr>
        </p:nvSpPr>
        <p:spPr>
          <a:xfrm>
            <a:off x="1066800" y="1066800"/>
            <a:ext cx="7620000" cy="4114800"/>
          </a:xfrm>
        </p:spPr>
        <p:txBody>
          <a:bodyPr/>
          <a:lstStyle/>
          <a:p>
            <a:pPr algn="just">
              <a:buFont typeface="Wingdings" pitchFamily="2" charset="2"/>
              <a:buChar char="Ø"/>
            </a:pPr>
            <a:r>
              <a:rPr lang="en-US" sz="2400" b="1" dirty="0" smtClean="0">
                <a:latin typeface="Perpetua" pitchFamily="18" charset="0"/>
              </a:rPr>
              <a:t>It provides  information  about  the  hotel,  its services and amenities, city, town, country, travel and transport, banks etc. </a:t>
            </a:r>
          </a:p>
          <a:p>
            <a:pPr algn="just">
              <a:buFont typeface="Wingdings" pitchFamily="2" charset="2"/>
              <a:buChar char="Ø"/>
            </a:pPr>
            <a:r>
              <a:rPr lang="en-US" sz="2400" b="1" dirty="0" smtClean="0">
                <a:latin typeface="Perpetua" pitchFamily="18" charset="0"/>
              </a:rPr>
              <a:t>They can also handle the guest luggage and bags if the hotel does not have the bell desk section. </a:t>
            </a:r>
          </a:p>
          <a:p>
            <a:pPr algn="just">
              <a:buFont typeface="Wingdings" pitchFamily="2" charset="2"/>
              <a:buChar char="Ø"/>
            </a:pPr>
            <a:r>
              <a:rPr lang="en-US" sz="2400" b="1" dirty="0" smtClean="0">
                <a:latin typeface="Perpetua" pitchFamily="18" charset="0"/>
              </a:rPr>
              <a:t>The receiving and distribution  of  mail  and  message,  packets, news  papers  and magazines   in   the   early   mornings   to   guest room   are   also attended to. </a:t>
            </a:r>
          </a:p>
          <a:p>
            <a:pPr algn="just">
              <a:buFont typeface="Wingdings" pitchFamily="2" charset="2"/>
              <a:buChar char="Ø"/>
            </a:pPr>
            <a:r>
              <a:rPr lang="en-US" sz="2400" b="1" dirty="0" smtClean="0">
                <a:latin typeface="Perpetua" pitchFamily="18" charset="0"/>
              </a:rPr>
              <a:t>In addition, it may also handle the hiring of the car and booking of air tickets and other transportation facilities if there is no travel desk in the hotel. </a:t>
            </a:r>
          </a:p>
          <a:p>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838200"/>
          </a:xfrm>
        </p:spPr>
        <p:txBody>
          <a:bodyPr/>
          <a:lstStyle/>
          <a:p>
            <a:r>
              <a:rPr lang="en-US" b="1" dirty="0" smtClean="0"/>
              <a:t>Cashiering Section</a:t>
            </a:r>
            <a:r>
              <a:rPr lang="en-US" dirty="0" smtClean="0"/>
              <a:t> </a:t>
            </a:r>
            <a:endParaRPr lang="en-US" dirty="0"/>
          </a:p>
        </p:txBody>
      </p:sp>
      <p:sp>
        <p:nvSpPr>
          <p:cNvPr id="3" name="Content Placeholder 2"/>
          <p:cNvSpPr>
            <a:spLocks noGrp="1"/>
          </p:cNvSpPr>
          <p:nvPr>
            <p:ph idx="1"/>
          </p:nvPr>
        </p:nvSpPr>
        <p:spPr>
          <a:xfrm>
            <a:off x="1066800" y="1371600"/>
            <a:ext cx="7620000" cy="4495800"/>
          </a:xfrm>
        </p:spPr>
        <p:txBody>
          <a:bodyPr/>
          <a:lstStyle/>
          <a:p>
            <a:pPr algn="just">
              <a:buFont typeface="Wingdings" pitchFamily="2" charset="2"/>
              <a:buChar char="Ø"/>
            </a:pPr>
            <a:r>
              <a:rPr lang="en-US" sz="2400" b="1" dirty="0" smtClean="0">
                <a:latin typeface="Perpetua" pitchFamily="18" charset="0"/>
              </a:rPr>
              <a:t>It is    responsible    for    maintaining    and recording guest accounts and bills and folio of guest and either cash or credit settlement of guest folios at the time of departure. </a:t>
            </a:r>
          </a:p>
          <a:p>
            <a:pPr algn="ctr">
              <a:spcBef>
                <a:spcPct val="0"/>
              </a:spcBef>
              <a:buNone/>
            </a:pPr>
            <a:r>
              <a:rPr lang="en-US" b="1" dirty="0" smtClean="0">
                <a:solidFill>
                  <a:schemeClr val="tx2"/>
                </a:solidFill>
                <a:latin typeface="+mj-lt"/>
                <a:ea typeface="+mj-ea"/>
                <a:cs typeface="+mj-cs"/>
              </a:rPr>
              <a:t>Communication and Telephone  Section </a:t>
            </a:r>
          </a:p>
          <a:p>
            <a:pPr algn="just">
              <a:buFont typeface="Wingdings" pitchFamily="2" charset="2"/>
              <a:buChar char="Ø"/>
            </a:pPr>
            <a:r>
              <a:rPr lang="en-US" sz="2400" b="1" dirty="0" smtClean="0">
                <a:latin typeface="Perpetua" pitchFamily="18" charset="0"/>
              </a:rPr>
              <a:t>It handles  the  guest telephones and messages, both incoming and out going of the guest.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ctrTitle"/>
          </p:nvPr>
        </p:nvSpPr>
        <p:spPr>
          <a:xfrm>
            <a:off x="1066800" y="304800"/>
            <a:ext cx="7721600" cy="1143000"/>
          </a:xfrm>
        </p:spPr>
        <p:txBody>
          <a:bodyPr/>
          <a:lstStyle/>
          <a:p>
            <a:pPr eaLnBrk="1" hangingPunct="1"/>
            <a:r>
              <a:rPr lang="en-US" sz="4000" b="1" dirty="0" smtClean="0">
                <a:latin typeface="Perpetua" pitchFamily="18" charset="0"/>
              </a:rPr>
              <a:t>Front Office Organization Chart</a:t>
            </a:r>
          </a:p>
        </p:txBody>
      </p:sp>
      <p:sp>
        <p:nvSpPr>
          <p:cNvPr id="5132" name="Rectangle 12"/>
          <p:cNvSpPr>
            <a:spLocks noChangeArrowheads="1"/>
          </p:cNvSpPr>
          <p:nvPr/>
        </p:nvSpPr>
        <p:spPr bwMode="auto">
          <a:xfrm>
            <a:off x="3733800" y="3505200"/>
            <a:ext cx="22860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dirty="0"/>
              <a:t>Front Office </a:t>
            </a:r>
            <a:r>
              <a:rPr lang="en-US" sz="1200" dirty="0" smtClean="0"/>
              <a:t>Manager/</a:t>
            </a:r>
          </a:p>
          <a:p>
            <a:pPr algn="ctr"/>
            <a:r>
              <a:rPr lang="en-US" sz="1200" dirty="0" smtClean="0"/>
              <a:t>Lobby manager </a:t>
            </a:r>
            <a:endParaRPr lang="en-US" sz="1200" dirty="0"/>
          </a:p>
        </p:txBody>
      </p:sp>
      <p:sp>
        <p:nvSpPr>
          <p:cNvPr id="5133" name="Line 13"/>
          <p:cNvSpPr>
            <a:spLocks noChangeShapeType="1"/>
          </p:cNvSpPr>
          <p:nvPr/>
        </p:nvSpPr>
        <p:spPr bwMode="auto">
          <a:xfrm flipH="1">
            <a:off x="6019800" y="3733800"/>
            <a:ext cx="990600" cy="0"/>
          </a:xfrm>
          <a:prstGeom prst="line">
            <a:avLst/>
          </a:prstGeom>
          <a:noFill/>
          <a:ln w="12700">
            <a:solidFill>
              <a:schemeClr val="tx1"/>
            </a:solidFill>
            <a:prstDash val="lgDash"/>
            <a:round/>
            <a:headEnd type="triangle" w="med" len="med"/>
            <a:tailEnd/>
          </a:ln>
        </p:spPr>
        <p:txBody>
          <a:bodyPr wrap="none"/>
          <a:lstStyle/>
          <a:p>
            <a:endParaRPr lang="en-US"/>
          </a:p>
        </p:txBody>
      </p:sp>
      <p:sp>
        <p:nvSpPr>
          <p:cNvPr id="5134" name="Rectangle 14"/>
          <p:cNvSpPr>
            <a:spLocks noChangeArrowheads="1"/>
          </p:cNvSpPr>
          <p:nvPr/>
        </p:nvSpPr>
        <p:spPr bwMode="auto">
          <a:xfrm>
            <a:off x="7010400" y="3505200"/>
            <a:ext cx="16002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Night Auditor</a:t>
            </a:r>
          </a:p>
        </p:txBody>
      </p:sp>
      <p:sp>
        <p:nvSpPr>
          <p:cNvPr id="5135" name="Line 15"/>
          <p:cNvSpPr>
            <a:spLocks noChangeShapeType="1"/>
          </p:cNvSpPr>
          <p:nvPr/>
        </p:nvSpPr>
        <p:spPr bwMode="auto">
          <a:xfrm>
            <a:off x="4953000" y="3962400"/>
            <a:ext cx="0" cy="457200"/>
          </a:xfrm>
          <a:prstGeom prst="line">
            <a:avLst/>
          </a:prstGeom>
          <a:noFill/>
          <a:ln w="12700" cap="sq">
            <a:solidFill>
              <a:schemeClr val="tx1"/>
            </a:solidFill>
            <a:round/>
            <a:headEnd/>
            <a:tailEnd type="triangle" w="med" len="med"/>
          </a:ln>
        </p:spPr>
        <p:txBody>
          <a:bodyPr wrap="none"/>
          <a:lstStyle/>
          <a:p>
            <a:endParaRPr lang="en-US"/>
          </a:p>
        </p:txBody>
      </p:sp>
      <p:sp>
        <p:nvSpPr>
          <p:cNvPr id="5136" name="Line 16"/>
          <p:cNvSpPr>
            <a:spLocks noChangeShapeType="1"/>
          </p:cNvSpPr>
          <p:nvPr/>
        </p:nvSpPr>
        <p:spPr bwMode="auto">
          <a:xfrm>
            <a:off x="1752600" y="4419600"/>
            <a:ext cx="65532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5137" name="Line 17"/>
          <p:cNvSpPr>
            <a:spLocks noChangeShapeType="1"/>
          </p:cNvSpPr>
          <p:nvPr/>
        </p:nvSpPr>
        <p:spPr bwMode="auto">
          <a:xfrm>
            <a:off x="17526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5138" name="Rectangle 18"/>
          <p:cNvSpPr>
            <a:spLocks noChangeArrowheads="1"/>
          </p:cNvSpPr>
          <p:nvPr/>
        </p:nvSpPr>
        <p:spPr bwMode="auto">
          <a:xfrm>
            <a:off x="990600" y="5029200"/>
            <a:ext cx="12192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Front Desk </a:t>
            </a:r>
          </a:p>
          <a:p>
            <a:pPr algn="ctr"/>
            <a:r>
              <a:rPr lang="en-US" sz="1200"/>
              <a:t>Agent</a:t>
            </a:r>
          </a:p>
        </p:txBody>
      </p:sp>
      <p:sp>
        <p:nvSpPr>
          <p:cNvPr id="5139" name="Rectangle 19"/>
          <p:cNvSpPr>
            <a:spLocks noChangeArrowheads="1"/>
          </p:cNvSpPr>
          <p:nvPr/>
        </p:nvSpPr>
        <p:spPr bwMode="auto">
          <a:xfrm>
            <a:off x="2286000" y="5029200"/>
            <a:ext cx="12954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800"/>
              <a:t> </a:t>
            </a:r>
            <a:r>
              <a:rPr lang="en-US" sz="1200"/>
              <a:t>Reservations </a:t>
            </a:r>
          </a:p>
          <a:p>
            <a:pPr algn="ctr"/>
            <a:r>
              <a:rPr lang="en-US" sz="1200"/>
              <a:t>Agent</a:t>
            </a:r>
          </a:p>
        </p:txBody>
      </p:sp>
      <p:sp>
        <p:nvSpPr>
          <p:cNvPr id="5140" name="Line 20"/>
          <p:cNvSpPr>
            <a:spLocks noChangeShapeType="1"/>
          </p:cNvSpPr>
          <p:nvPr/>
        </p:nvSpPr>
        <p:spPr bwMode="auto">
          <a:xfrm>
            <a:off x="29718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5141" name="Rectangle 21"/>
          <p:cNvSpPr>
            <a:spLocks noChangeArrowheads="1"/>
          </p:cNvSpPr>
          <p:nvPr/>
        </p:nvSpPr>
        <p:spPr bwMode="auto">
          <a:xfrm>
            <a:off x="3657600" y="5029200"/>
            <a:ext cx="12954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Switchboard</a:t>
            </a:r>
          </a:p>
          <a:p>
            <a:pPr algn="ctr"/>
            <a:r>
              <a:rPr lang="en-US" sz="1200"/>
              <a:t>Operator</a:t>
            </a:r>
          </a:p>
        </p:txBody>
      </p:sp>
      <p:sp>
        <p:nvSpPr>
          <p:cNvPr id="5142" name="Line 22"/>
          <p:cNvSpPr>
            <a:spLocks noChangeShapeType="1"/>
          </p:cNvSpPr>
          <p:nvPr/>
        </p:nvSpPr>
        <p:spPr bwMode="auto">
          <a:xfrm>
            <a:off x="43434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5143" name="Rectangle 23"/>
          <p:cNvSpPr>
            <a:spLocks noChangeArrowheads="1"/>
          </p:cNvSpPr>
          <p:nvPr/>
        </p:nvSpPr>
        <p:spPr bwMode="auto">
          <a:xfrm>
            <a:off x="5029200" y="5029200"/>
            <a:ext cx="13716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Front Office </a:t>
            </a:r>
          </a:p>
          <a:p>
            <a:pPr algn="ctr"/>
            <a:r>
              <a:rPr lang="en-US" sz="1200"/>
              <a:t>Cashier</a:t>
            </a:r>
          </a:p>
        </p:txBody>
      </p:sp>
      <p:sp>
        <p:nvSpPr>
          <p:cNvPr id="5144" name="Line 24"/>
          <p:cNvSpPr>
            <a:spLocks noChangeShapeType="1"/>
          </p:cNvSpPr>
          <p:nvPr/>
        </p:nvSpPr>
        <p:spPr bwMode="auto">
          <a:xfrm>
            <a:off x="57150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5145" name="Rectangle 25"/>
          <p:cNvSpPr>
            <a:spLocks noChangeArrowheads="1"/>
          </p:cNvSpPr>
          <p:nvPr/>
        </p:nvSpPr>
        <p:spPr bwMode="auto">
          <a:xfrm>
            <a:off x="6477000" y="5029200"/>
            <a:ext cx="12192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Uniformed </a:t>
            </a:r>
          </a:p>
          <a:p>
            <a:pPr algn="ctr"/>
            <a:r>
              <a:rPr lang="en-US" sz="1200"/>
              <a:t>Service</a:t>
            </a:r>
          </a:p>
        </p:txBody>
      </p:sp>
      <p:sp>
        <p:nvSpPr>
          <p:cNvPr id="5146" name="Line 26"/>
          <p:cNvSpPr>
            <a:spLocks noChangeShapeType="1"/>
          </p:cNvSpPr>
          <p:nvPr/>
        </p:nvSpPr>
        <p:spPr bwMode="auto">
          <a:xfrm>
            <a:off x="70866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5147" name="Rectangle 27"/>
          <p:cNvSpPr>
            <a:spLocks noChangeArrowheads="1"/>
          </p:cNvSpPr>
          <p:nvPr/>
        </p:nvSpPr>
        <p:spPr bwMode="auto">
          <a:xfrm>
            <a:off x="7772400" y="5029200"/>
            <a:ext cx="10668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Concierge</a:t>
            </a:r>
          </a:p>
        </p:txBody>
      </p:sp>
      <p:sp>
        <p:nvSpPr>
          <p:cNvPr id="5148" name="Line 28"/>
          <p:cNvSpPr>
            <a:spLocks noChangeShapeType="1"/>
          </p:cNvSpPr>
          <p:nvPr/>
        </p:nvSpPr>
        <p:spPr bwMode="auto">
          <a:xfrm>
            <a:off x="8305800" y="4419600"/>
            <a:ext cx="0" cy="533400"/>
          </a:xfrm>
          <a:prstGeom prst="line">
            <a:avLst/>
          </a:prstGeom>
          <a:noFill/>
          <a:ln w="12700" cap="sq">
            <a:solidFill>
              <a:schemeClr val="tx1"/>
            </a:solidFill>
            <a:round/>
            <a:headEnd type="none" w="sm" len="sm"/>
            <a:tailEnd type="triangle" w="med" len="med"/>
          </a:ln>
        </p:spPr>
        <p:txBody>
          <a:bodyPr wrap="none"/>
          <a:lstStyle/>
          <a:p>
            <a:endParaRPr lang="en-US"/>
          </a:p>
        </p:txBody>
      </p:sp>
      <p:sp>
        <p:nvSpPr>
          <p:cNvPr id="20" name="Rectangle 12"/>
          <p:cNvSpPr>
            <a:spLocks noChangeArrowheads="1"/>
          </p:cNvSpPr>
          <p:nvPr/>
        </p:nvSpPr>
        <p:spPr bwMode="auto">
          <a:xfrm>
            <a:off x="3810000" y="1828800"/>
            <a:ext cx="22860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dirty="0"/>
              <a:t>General Manager</a:t>
            </a:r>
          </a:p>
        </p:txBody>
      </p:sp>
      <p:sp>
        <p:nvSpPr>
          <p:cNvPr id="21" name="Rectangle 12"/>
          <p:cNvSpPr>
            <a:spLocks noChangeArrowheads="1"/>
          </p:cNvSpPr>
          <p:nvPr/>
        </p:nvSpPr>
        <p:spPr bwMode="auto">
          <a:xfrm>
            <a:off x="3810000" y="2667000"/>
            <a:ext cx="2286000" cy="457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200"/>
              <a:t>Assistant Manager</a:t>
            </a:r>
          </a:p>
        </p:txBody>
      </p:sp>
      <p:cxnSp>
        <p:nvCxnSpPr>
          <p:cNvPr id="24" name="Straight Arrow Connector 23"/>
          <p:cNvCxnSpPr>
            <a:cxnSpLocks noChangeShapeType="1"/>
            <a:stCxn id="20" idx="2"/>
            <a:endCxn id="21" idx="0"/>
          </p:cNvCxnSpPr>
          <p:nvPr/>
        </p:nvCxnSpPr>
        <p:spPr bwMode="auto">
          <a:xfrm rot="5400000">
            <a:off x="4762501" y="2476500"/>
            <a:ext cx="381000" cy="3175"/>
          </a:xfrm>
          <a:prstGeom prst="straightConnector1">
            <a:avLst/>
          </a:prstGeom>
          <a:noFill/>
          <a:ln w="9525" algn="ctr">
            <a:solidFill>
              <a:schemeClr val="tx1"/>
            </a:solidFill>
            <a:round/>
            <a:headEnd/>
            <a:tailEnd type="arrow" w="med" len="med"/>
          </a:ln>
        </p:spPr>
      </p:cxnSp>
      <p:cxnSp>
        <p:nvCxnSpPr>
          <p:cNvPr id="31" name="Straight Arrow Connector 30"/>
          <p:cNvCxnSpPr>
            <a:cxnSpLocks noChangeShapeType="1"/>
            <a:stCxn id="21" idx="2"/>
          </p:cNvCxnSpPr>
          <p:nvPr/>
        </p:nvCxnSpPr>
        <p:spPr bwMode="auto">
          <a:xfrm rot="5400000">
            <a:off x="4762501" y="3314700"/>
            <a:ext cx="381000" cy="3175"/>
          </a:xfrm>
          <a:prstGeom prst="straightConnector1">
            <a:avLst/>
          </a:prstGeom>
          <a:noFill/>
          <a:ln w="9525" algn="ctr">
            <a:solidFill>
              <a:schemeClr val="tx1"/>
            </a:solidFill>
            <a:round/>
            <a:headEnd/>
            <a:tailEnd type="arrow" w="med" len="med"/>
          </a:ln>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80">
                                          <p:stCondLst>
                                            <p:cond delay="0"/>
                                          </p:stCondLst>
                                        </p:cTn>
                                        <p:tgtEl>
                                          <p:spTgt spid="5127"/>
                                        </p:tgtEl>
                                      </p:cBhvr>
                                    </p:animEffect>
                                    <p:anim calcmode="lin" valueType="num">
                                      <p:cBhvr>
                                        <p:cTn id="8"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7"/>
                                        </p:tgtEl>
                                      </p:cBhvr>
                                      <p:to x="100000" y="60000"/>
                                    </p:animScale>
                                    <p:animScale>
                                      <p:cBhvr>
                                        <p:cTn id="14" dur="166" decel="50000">
                                          <p:stCondLst>
                                            <p:cond delay="676"/>
                                          </p:stCondLst>
                                        </p:cTn>
                                        <p:tgtEl>
                                          <p:spTgt spid="5127"/>
                                        </p:tgtEl>
                                      </p:cBhvr>
                                      <p:to x="100000" y="100000"/>
                                    </p:animScale>
                                    <p:animScale>
                                      <p:cBhvr>
                                        <p:cTn id="15" dur="26">
                                          <p:stCondLst>
                                            <p:cond delay="1312"/>
                                          </p:stCondLst>
                                        </p:cTn>
                                        <p:tgtEl>
                                          <p:spTgt spid="5127"/>
                                        </p:tgtEl>
                                      </p:cBhvr>
                                      <p:to x="100000" y="80000"/>
                                    </p:animScale>
                                    <p:animScale>
                                      <p:cBhvr>
                                        <p:cTn id="16" dur="166" decel="50000">
                                          <p:stCondLst>
                                            <p:cond delay="1338"/>
                                          </p:stCondLst>
                                        </p:cTn>
                                        <p:tgtEl>
                                          <p:spTgt spid="5127"/>
                                        </p:tgtEl>
                                      </p:cBhvr>
                                      <p:to x="100000" y="100000"/>
                                    </p:animScale>
                                    <p:animScale>
                                      <p:cBhvr>
                                        <p:cTn id="17" dur="26">
                                          <p:stCondLst>
                                            <p:cond delay="1642"/>
                                          </p:stCondLst>
                                        </p:cTn>
                                        <p:tgtEl>
                                          <p:spTgt spid="5127"/>
                                        </p:tgtEl>
                                      </p:cBhvr>
                                      <p:to x="100000" y="90000"/>
                                    </p:animScale>
                                    <p:animScale>
                                      <p:cBhvr>
                                        <p:cTn id="18" dur="166" decel="50000">
                                          <p:stCondLst>
                                            <p:cond delay="1668"/>
                                          </p:stCondLst>
                                        </p:cTn>
                                        <p:tgtEl>
                                          <p:spTgt spid="5127"/>
                                        </p:tgtEl>
                                      </p:cBhvr>
                                      <p:to x="100000" y="100000"/>
                                    </p:animScale>
                                    <p:animScale>
                                      <p:cBhvr>
                                        <p:cTn id="19" dur="26">
                                          <p:stCondLst>
                                            <p:cond delay="1808"/>
                                          </p:stCondLst>
                                        </p:cTn>
                                        <p:tgtEl>
                                          <p:spTgt spid="5127"/>
                                        </p:tgtEl>
                                      </p:cBhvr>
                                      <p:to x="100000" y="95000"/>
                                    </p:animScale>
                                    <p:animScale>
                                      <p:cBhvr>
                                        <p:cTn id="20" dur="166" decel="50000">
                                          <p:stCondLst>
                                            <p:cond delay="1834"/>
                                          </p:stCondLst>
                                        </p:cTn>
                                        <p:tgtEl>
                                          <p:spTgt spid="51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5132"/>
                                        </p:tgtEl>
                                        <p:attrNameLst>
                                          <p:attrName>style.visibility</p:attrName>
                                        </p:attrNameLst>
                                      </p:cBhvr>
                                      <p:to>
                                        <p:strVal val="visible"/>
                                      </p:to>
                                    </p:set>
                                    <p:animEffect transition="in" filter="wipe(up)">
                                      <p:cBhvr>
                                        <p:cTn id="41" dur="500"/>
                                        <p:tgtEl>
                                          <p:spTgt spid="5132"/>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5133"/>
                                        </p:tgtEl>
                                        <p:attrNameLst>
                                          <p:attrName>style.visibility</p:attrName>
                                        </p:attrNameLst>
                                      </p:cBhvr>
                                      <p:to>
                                        <p:strVal val="visible"/>
                                      </p:to>
                                    </p:set>
                                    <p:animEffect transition="in" filter="wipe(left)">
                                      <p:cBhvr>
                                        <p:cTn id="45" dur="500"/>
                                        <p:tgtEl>
                                          <p:spTgt spid="5133"/>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5134"/>
                                        </p:tgtEl>
                                        <p:attrNameLst>
                                          <p:attrName>style.visibility</p:attrName>
                                        </p:attrNameLst>
                                      </p:cBhvr>
                                      <p:to>
                                        <p:strVal val="visible"/>
                                      </p:to>
                                    </p:set>
                                    <p:animEffect transition="in" filter="wipe(left)">
                                      <p:cBhvr>
                                        <p:cTn id="49" dur="500"/>
                                        <p:tgtEl>
                                          <p:spTgt spid="5134"/>
                                        </p:tgtEl>
                                      </p:cBhvr>
                                    </p:animEffect>
                                  </p:childTnLst>
                                </p:cTn>
                              </p:par>
                            </p:childTnLst>
                          </p:cTn>
                        </p:par>
                        <p:par>
                          <p:cTn id="50" fill="hold">
                            <p:stCondLst>
                              <p:cond delay="3500"/>
                            </p:stCondLst>
                            <p:childTnLst>
                              <p:par>
                                <p:cTn id="51" presetID="18" presetClass="entr" presetSubtype="12"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strips(downLeft)">
                                      <p:cBhvr>
                                        <p:cTn id="53" dur="500"/>
                                        <p:tgtEl>
                                          <p:spTgt spid="5135"/>
                                        </p:tgtEl>
                                      </p:cBhvr>
                                    </p:animEffect>
                                  </p:childTnLst>
                                </p:cTn>
                              </p:par>
                            </p:childTnLst>
                          </p:cTn>
                        </p:par>
                        <p:par>
                          <p:cTn id="54" fill="hold">
                            <p:stCondLst>
                              <p:cond delay="4000"/>
                            </p:stCondLst>
                            <p:childTnLst>
                              <p:par>
                                <p:cTn id="55" presetID="16" presetClass="entr" presetSubtype="37" fill="hold" grpId="0" nodeType="afterEffect">
                                  <p:stCondLst>
                                    <p:cond delay="0"/>
                                  </p:stCondLst>
                                  <p:childTnLst>
                                    <p:set>
                                      <p:cBhvr>
                                        <p:cTn id="56" dur="1" fill="hold">
                                          <p:stCondLst>
                                            <p:cond delay="0"/>
                                          </p:stCondLst>
                                        </p:cTn>
                                        <p:tgtEl>
                                          <p:spTgt spid="5136"/>
                                        </p:tgtEl>
                                        <p:attrNameLst>
                                          <p:attrName>style.visibility</p:attrName>
                                        </p:attrNameLst>
                                      </p:cBhvr>
                                      <p:to>
                                        <p:strVal val="visible"/>
                                      </p:to>
                                    </p:set>
                                    <p:animEffect transition="in" filter="barn(outVertical)">
                                      <p:cBhvr>
                                        <p:cTn id="57" dur="500"/>
                                        <p:tgtEl>
                                          <p:spTgt spid="5136"/>
                                        </p:tgtEl>
                                      </p:cBhvr>
                                    </p:animEffect>
                                  </p:childTnLst>
                                </p:cTn>
                              </p:par>
                            </p:childTnLst>
                          </p:cTn>
                        </p:par>
                        <p:par>
                          <p:cTn id="58" fill="hold">
                            <p:stCondLst>
                              <p:cond delay="4500"/>
                            </p:stCondLst>
                            <p:childTnLst>
                              <p:par>
                                <p:cTn id="59" presetID="18" presetClass="entr" presetSubtype="12" fill="hold" grpId="0" nodeType="afterEffect">
                                  <p:stCondLst>
                                    <p:cond delay="0"/>
                                  </p:stCondLst>
                                  <p:childTnLst>
                                    <p:set>
                                      <p:cBhvr>
                                        <p:cTn id="60" dur="1" fill="hold">
                                          <p:stCondLst>
                                            <p:cond delay="0"/>
                                          </p:stCondLst>
                                        </p:cTn>
                                        <p:tgtEl>
                                          <p:spTgt spid="5137"/>
                                        </p:tgtEl>
                                        <p:attrNameLst>
                                          <p:attrName>style.visibility</p:attrName>
                                        </p:attrNameLst>
                                      </p:cBhvr>
                                      <p:to>
                                        <p:strVal val="visible"/>
                                      </p:to>
                                    </p:set>
                                    <p:animEffect transition="in" filter="strips(downLeft)">
                                      <p:cBhvr>
                                        <p:cTn id="61" dur="500"/>
                                        <p:tgtEl>
                                          <p:spTgt spid="5137"/>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5138"/>
                                        </p:tgtEl>
                                        <p:attrNameLst>
                                          <p:attrName>style.visibility</p:attrName>
                                        </p:attrNameLst>
                                      </p:cBhvr>
                                      <p:to>
                                        <p:strVal val="visible"/>
                                      </p:to>
                                    </p:set>
                                    <p:animEffect transition="in" filter="wipe(up)">
                                      <p:cBhvr>
                                        <p:cTn id="65" dur="500"/>
                                        <p:tgtEl>
                                          <p:spTgt spid="5138"/>
                                        </p:tgtEl>
                                      </p:cBhvr>
                                    </p:animEffect>
                                  </p:childTnLst>
                                </p:cTn>
                              </p:par>
                            </p:childTnLst>
                          </p:cTn>
                        </p:par>
                        <p:par>
                          <p:cTn id="66" fill="hold">
                            <p:stCondLst>
                              <p:cond delay="5500"/>
                            </p:stCondLst>
                            <p:childTnLst>
                              <p:par>
                                <p:cTn id="67" presetID="18" presetClass="entr" presetSubtype="12" fill="hold" grpId="0" nodeType="afterEffect">
                                  <p:stCondLst>
                                    <p:cond delay="0"/>
                                  </p:stCondLst>
                                  <p:childTnLst>
                                    <p:set>
                                      <p:cBhvr>
                                        <p:cTn id="68" dur="1" fill="hold">
                                          <p:stCondLst>
                                            <p:cond delay="0"/>
                                          </p:stCondLst>
                                        </p:cTn>
                                        <p:tgtEl>
                                          <p:spTgt spid="5140"/>
                                        </p:tgtEl>
                                        <p:attrNameLst>
                                          <p:attrName>style.visibility</p:attrName>
                                        </p:attrNameLst>
                                      </p:cBhvr>
                                      <p:to>
                                        <p:strVal val="visible"/>
                                      </p:to>
                                    </p:set>
                                    <p:animEffect transition="in" filter="strips(downLeft)">
                                      <p:cBhvr>
                                        <p:cTn id="69" dur="500"/>
                                        <p:tgtEl>
                                          <p:spTgt spid="5140"/>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5139"/>
                                        </p:tgtEl>
                                        <p:attrNameLst>
                                          <p:attrName>style.visibility</p:attrName>
                                        </p:attrNameLst>
                                      </p:cBhvr>
                                      <p:to>
                                        <p:strVal val="visible"/>
                                      </p:to>
                                    </p:set>
                                    <p:animEffect transition="in" filter="wipe(up)">
                                      <p:cBhvr>
                                        <p:cTn id="73" dur="500"/>
                                        <p:tgtEl>
                                          <p:spTgt spid="5139"/>
                                        </p:tgtEl>
                                      </p:cBhvr>
                                    </p:animEffect>
                                  </p:childTnLst>
                                </p:cTn>
                              </p:par>
                            </p:childTnLst>
                          </p:cTn>
                        </p:par>
                        <p:par>
                          <p:cTn id="74" fill="hold">
                            <p:stCondLst>
                              <p:cond delay="6500"/>
                            </p:stCondLst>
                            <p:childTnLst>
                              <p:par>
                                <p:cTn id="75" presetID="18" presetClass="entr" presetSubtype="12" fill="hold" grpId="0" nodeType="afterEffect">
                                  <p:stCondLst>
                                    <p:cond delay="0"/>
                                  </p:stCondLst>
                                  <p:childTnLst>
                                    <p:set>
                                      <p:cBhvr>
                                        <p:cTn id="76" dur="1" fill="hold">
                                          <p:stCondLst>
                                            <p:cond delay="0"/>
                                          </p:stCondLst>
                                        </p:cTn>
                                        <p:tgtEl>
                                          <p:spTgt spid="5142"/>
                                        </p:tgtEl>
                                        <p:attrNameLst>
                                          <p:attrName>style.visibility</p:attrName>
                                        </p:attrNameLst>
                                      </p:cBhvr>
                                      <p:to>
                                        <p:strVal val="visible"/>
                                      </p:to>
                                    </p:set>
                                    <p:animEffect transition="in" filter="strips(downLeft)">
                                      <p:cBhvr>
                                        <p:cTn id="77" dur="500"/>
                                        <p:tgtEl>
                                          <p:spTgt spid="514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41"/>
                                        </p:tgtEl>
                                        <p:attrNameLst>
                                          <p:attrName>style.visibility</p:attrName>
                                        </p:attrNameLst>
                                      </p:cBhvr>
                                      <p:to>
                                        <p:strVal val="visible"/>
                                      </p:to>
                                    </p:set>
                                    <p:animEffect transition="in" filter="wipe(up)">
                                      <p:cBhvr>
                                        <p:cTn id="81" dur="500"/>
                                        <p:tgtEl>
                                          <p:spTgt spid="5141"/>
                                        </p:tgtEl>
                                      </p:cBhvr>
                                    </p:animEffect>
                                  </p:childTnLst>
                                </p:cTn>
                              </p:par>
                            </p:childTnLst>
                          </p:cTn>
                        </p:par>
                        <p:par>
                          <p:cTn id="82" fill="hold">
                            <p:stCondLst>
                              <p:cond delay="7500"/>
                            </p:stCondLst>
                            <p:childTnLst>
                              <p:par>
                                <p:cTn id="83" presetID="18" presetClass="entr" presetSubtype="12" fill="hold" grpId="0" nodeType="afterEffect">
                                  <p:stCondLst>
                                    <p:cond delay="0"/>
                                  </p:stCondLst>
                                  <p:childTnLst>
                                    <p:set>
                                      <p:cBhvr>
                                        <p:cTn id="84" dur="1" fill="hold">
                                          <p:stCondLst>
                                            <p:cond delay="0"/>
                                          </p:stCondLst>
                                        </p:cTn>
                                        <p:tgtEl>
                                          <p:spTgt spid="5144"/>
                                        </p:tgtEl>
                                        <p:attrNameLst>
                                          <p:attrName>style.visibility</p:attrName>
                                        </p:attrNameLst>
                                      </p:cBhvr>
                                      <p:to>
                                        <p:strVal val="visible"/>
                                      </p:to>
                                    </p:set>
                                    <p:animEffect transition="in" filter="strips(downLeft)">
                                      <p:cBhvr>
                                        <p:cTn id="85" dur="500"/>
                                        <p:tgtEl>
                                          <p:spTgt spid="5144"/>
                                        </p:tgtEl>
                                      </p:cBhvr>
                                    </p:animEffect>
                                  </p:childTnLst>
                                </p:cTn>
                              </p:par>
                            </p:childTnLst>
                          </p:cTn>
                        </p:par>
                        <p:par>
                          <p:cTn id="86" fill="hold">
                            <p:stCondLst>
                              <p:cond delay="8000"/>
                            </p:stCondLst>
                            <p:childTnLst>
                              <p:par>
                                <p:cTn id="87" presetID="22" presetClass="entr" presetSubtype="1" fill="hold" grpId="0" nodeType="afterEffect">
                                  <p:stCondLst>
                                    <p:cond delay="0"/>
                                  </p:stCondLst>
                                  <p:childTnLst>
                                    <p:set>
                                      <p:cBhvr>
                                        <p:cTn id="88" dur="1" fill="hold">
                                          <p:stCondLst>
                                            <p:cond delay="0"/>
                                          </p:stCondLst>
                                        </p:cTn>
                                        <p:tgtEl>
                                          <p:spTgt spid="5143"/>
                                        </p:tgtEl>
                                        <p:attrNameLst>
                                          <p:attrName>style.visibility</p:attrName>
                                        </p:attrNameLst>
                                      </p:cBhvr>
                                      <p:to>
                                        <p:strVal val="visible"/>
                                      </p:to>
                                    </p:set>
                                    <p:animEffect transition="in" filter="wipe(up)">
                                      <p:cBhvr>
                                        <p:cTn id="89" dur="500"/>
                                        <p:tgtEl>
                                          <p:spTgt spid="5143"/>
                                        </p:tgtEl>
                                      </p:cBhvr>
                                    </p:animEffect>
                                  </p:childTnLst>
                                </p:cTn>
                              </p:par>
                            </p:childTnLst>
                          </p:cTn>
                        </p:par>
                        <p:par>
                          <p:cTn id="90" fill="hold">
                            <p:stCondLst>
                              <p:cond delay="8500"/>
                            </p:stCondLst>
                            <p:childTnLst>
                              <p:par>
                                <p:cTn id="91" presetID="18" presetClass="entr" presetSubtype="12" fill="hold" grpId="0" nodeType="afterEffect">
                                  <p:stCondLst>
                                    <p:cond delay="0"/>
                                  </p:stCondLst>
                                  <p:childTnLst>
                                    <p:set>
                                      <p:cBhvr>
                                        <p:cTn id="92" dur="1" fill="hold">
                                          <p:stCondLst>
                                            <p:cond delay="0"/>
                                          </p:stCondLst>
                                        </p:cTn>
                                        <p:tgtEl>
                                          <p:spTgt spid="5146"/>
                                        </p:tgtEl>
                                        <p:attrNameLst>
                                          <p:attrName>style.visibility</p:attrName>
                                        </p:attrNameLst>
                                      </p:cBhvr>
                                      <p:to>
                                        <p:strVal val="visible"/>
                                      </p:to>
                                    </p:set>
                                    <p:animEffect transition="in" filter="strips(downLeft)">
                                      <p:cBhvr>
                                        <p:cTn id="93" dur="500"/>
                                        <p:tgtEl>
                                          <p:spTgt spid="5146"/>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145"/>
                                        </p:tgtEl>
                                        <p:attrNameLst>
                                          <p:attrName>style.visibility</p:attrName>
                                        </p:attrNameLst>
                                      </p:cBhvr>
                                      <p:to>
                                        <p:strVal val="visible"/>
                                      </p:to>
                                    </p:set>
                                    <p:animEffect transition="in" filter="wipe(up)">
                                      <p:cBhvr>
                                        <p:cTn id="97" dur="500"/>
                                        <p:tgtEl>
                                          <p:spTgt spid="5145"/>
                                        </p:tgtEl>
                                      </p:cBhvr>
                                    </p:animEffect>
                                  </p:childTnLst>
                                </p:cTn>
                              </p:par>
                            </p:childTnLst>
                          </p:cTn>
                        </p:par>
                        <p:par>
                          <p:cTn id="98" fill="hold">
                            <p:stCondLst>
                              <p:cond delay="9500"/>
                            </p:stCondLst>
                            <p:childTnLst>
                              <p:par>
                                <p:cTn id="99" presetID="18" presetClass="entr" presetSubtype="12" fill="hold" grpId="0" nodeType="afterEffect">
                                  <p:stCondLst>
                                    <p:cond delay="0"/>
                                  </p:stCondLst>
                                  <p:childTnLst>
                                    <p:set>
                                      <p:cBhvr>
                                        <p:cTn id="100" dur="1" fill="hold">
                                          <p:stCondLst>
                                            <p:cond delay="0"/>
                                          </p:stCondLst>
                                        </p:cTn>
                                        <p:tgtEl>
                                          <p:spTgt spid="5148"/>
                                        </p:tgtEl>
                                        <p:attrNameLst>
                                          <p:attrName>style.visibility</p:attrName>
                                        </p:attrNameLst>
                                      </p:cBhvr>
                                      <p:to>
                                        <p:strVal val="visible"/>
                                      </p:to>
                                    </p:set>
                                    <p:animEffect transition="in" filter="strips(downLeft)">
                                      <p:cBhvr>
                                        <p:cTn id="101" dur="500"/>
                                        <p:tgtEl>
                                          <p:spTgt spid="5148"/>
                                        </p:tgtEl>
                                      </p:cBhvr>
                                    </p:animEffect>
                                  </p:childTnLst>
                                </p:cTn>
                              </p:par>
                            </p:childTnLst>
                          </p:cTn>
                        </p:par>
                        <p:par>
                          <p:cTn id="102" fill="hold">
                            <p:stCondLst>
                              <p:cond delay="10000"/>
                            </p:stCondLst>
                            <p:childTnLst>
                              <p:par>
                                <p:cTn id="103" presetID="22" presetClass="entr" presetSubtype="1" fill="hold" grpId="0" nodeType="afterEffect">
                                  <p:stCondLst>
                                    <p:cond delay="0"/>
                                  </p:stCondLst>
                                  <p:childTnLst>
                                    <p:set>
                                      <p:cBhvr>
                                        <p:cTn id="104" dur="1" fill="hold">
                                          <p:stCondLst>
                                            <p:cond delay="0"/>
                                          </p:stCondLst>
                                        </p:cTn>
                                        <p:tgtEl>
                                          <p:spTgt spid="5147"/>
                                        </p:tgtEl>
                                        <p:attrNameLst>
                                          <p:attrName>style.visibility</p:attrName>
                                        </p:attrNameLst>
                                      </p:cBhvr>
                                      <p:to>
                                        <p:strVal val="visible"/>
                                      </p:to>
                                    </p:set>
                                    <p:animEffect transition="in" filter="wipe(up)">
                                      <p:cBhvr>
                                        <p:cTn id="105" dur="500"/>
                                        <p:tgtEl>
                                          <p:spTgt spid="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32" grpId="0" animBg="1" autoUpdateAnimBg="0"/>
      <p:bldP spid="5133" grpId="0" animBg="1"/>
      <p:bldP spid="5134" grpId="0" animBg="1" autoUpdateAnimBg="0"/>
      <p:bldP spid="5135" grpId="0" animBg="1"/>
      <p:bldP spid="5136" grpId="0" animBg="1"/>
      <p:bldP spid="5137" grpId="0" animBg="1"/>
      <p:bldP spid="5138" grpId="0" animBg="1" autoUpdateAnimBg="0"/>
      <p:bldP spid="5139" grpId="0" animBg="1" autoUpdateAnimBg="0"/>
      <p:bldP spid="5140" grpId="0" animBg="1"/>
      <p:bldP spid="5141" grpId="0" animBg="1" autoUpdateAnimBg="0"/>
      <p:bldP spid="5142" grpId="0" animBg="1"/>
      <p:bldP spid="5143" grpId="0" animBg="1" autoUpdateAnimBg="0"/>
      <p:bldP spid="5144" grpId="0" animBg="1"/>
      <p:bldP spid="5145" grpId="0" animBg="1" autoUpdateAnimBg="0"/>
      <p:bldP spid="5146" grpId="0" animBg="1"/>
      <p:bldP spid="5147" grpId="0" animBg="1" autoUpdateAnimBg="0"/>
      <p:bldP spid="5148" grpId="0" animBg="1"/>
      <p:bldP spid="20" grpId="0" animBg="1" autoUpdateAnimBg="0"/>
      <p:bldP spid="2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Georgia" pitchFamily="18" charset="0"/>
              </a:rPr>
              <a:t>THE HOSPITALITY AND TOURISM INDUSTRY</a:t>
            </a:r>
            <a:endParaRPr lang="en-US" dirty="0"/>
          </a:p>
        </p:txBody>
      </p:sp>
      <p:sp>
        <p:nvSpPr>
          <p:cNvPr id="3" name="Content Placeholder 2"/>
          <p:cNvSpPr>
            <a:spLocks noGrp="1"/>
          </p:cNvSpPr>
          <p:nvPr>
            <p:ph idx="1"/>
          </p:nvPr>
        </p:nvSpPr>
        <p:spPr/>
        <p:txBody>
          <a:bodyPr/>
          <a:lstStyle/>
          <a:p>
            <a:pPr marL="0" indent="0" algn="just" eaLnBrk="1" hangingPunct="1">
              <a:lnSpc>
                <a:spcPct val="80000"/>
              </a:lnSpc>
              <a:buFont typeface="Wingdings" pitchFamily="2" charset="2"/>
              <a:buNone/>
            </a:pPr>
            <a:r>
              <a:rPr lang="en-US" sz="2800" i="1" dirty="0" smtClean="0">
                <a:latin typeface="Georgia" pitchFamily="18" charset="0"/>
              </a:rPr>
              <a:t>meets the needs of people with kindness and goodwill while they are away from their homes. </a:t>
            </a:r>
          </a:p>
          <a:p>
            <a:pPr marL="0" indent="0" algn="just" eaLnBrk="1" hangingPunct="1">
              <a:lnSpc>
                <a:spcPct val="80000"/>
              </a:lnSpc>
              <a:buFont typeface="Wingdings" pitchFamily="2" charset="2"/>
              <a:buNone/>
            </a:pPr>
            <a:r>
              <a:rPr lang="en-US" sz="2800" dirty="0" smtClean="0">
                <a:latin typeface="Georgia" pitchFamily="18" charset="0"/>
              </a:rPr>
              <a:t>The H&amp;T industry has four service sectors: </a:t>
            </a:r>
          </a:p>
          <a:p>
            <a:pPr marL="514350" indent="-514350" algn="just" eaLnBrk="1" hangingPunct="1">
              <a:lnSpc>
                <a:spcPct val="80000"/>
              </a:lnSpc>
              <a:buFont typeface="Wingdings" pitchFamily="2" charset="2"/>
              <a:buAutoNum type="arabicPeriod"/>
            </a:pPr>
            <a:r>
              <a:rPr lang="en-US" sz="2800" dirty="0" smtClean="0">
                <a:latin typeface="Georgia" pitchFamily="18" charset="0"/>
              </a:rPr>
              <a:t>food and beverage</a:t>
            </a:r>
          </a:p>
          <a:p>
            <a:pPr marL="514350" indent="-514350" algn="just" eaLnBrk="1" hangingPunct="1">
              <a:lnSpc>
                <a:spcPct val="80000"/>
              </a:lnSpc>
              <a:buFont typeface="Wingdings" pitchFamily="2" charset="2"/>
              <a:buAutoNum type="arabicPeriod"/>
            </a:pPr>
            <a:r>
              <a:rPr lang="en-US" sz="2800" dirty="0" smtClean="0">
                <a:latin typeface="Georgia" pitchFamily="18" charset="0"/>
              </a:rPr>
              <a:t> lodging- </a:t>
            </a:r>
            <a:r>
              <a:rPr lang="bg-BG" sz="2800" dirty="0" smtClean="0">
                <a:latin typeface="Georgia" pitchFamily="18" charset="0"/>
              </a:rPr>
              <a:t>also known as</a:t>
            </a:r>
            <a:r>
              <a:rPr lang="en-US" sz="2800" dirty="0" smtClean="0">
                <a:latin typeface="Georgia" pitchFamily="18" charset="0"/>
              </a:rPr>
              <a:t> </a:t>
            </a:r>
            <a:r>
              <a:rPr lang="bg-BG" sz="2800" b="1" dirty="0" smtClean="0">
                <a:latin typeface="Georgia" pitchFamily="18" charset="0"/>
              </a:rPr>
              <a:t>accommodation</a:t>
            </a:r>
            <a:r>
              <a:rPr lang="bg-BG" sz="2800" dirty="0" smtClean="0">
                <a:latin typeface="Georgia" pitchFamily="18" charset="0"/>
              </a:rPr>
              <a:t>, </a:t>
            </a:r>
            <a:r>
              <a:rPr lang="bg-BG" sz="2800" i="1" dirty="0" smtClean="0">
                <a:latin typeface="Georgia" pitchFamily="18" charset="0"/>
              </a:rPr>
              <a:t>is a place to sleep for one or more nights</a:t>
            </a:r>
            <a:r>
              <a:rPr lang="en-US" sz="2800" i="1" dirty="0" smtClean="0">
                <a:latin typeface="Georgia" pitchFamily="18" charset="0"/>
              </a:rPr>
              <a:t>.</a:t>
            </a:r>
            <a:endParaRPr lang="en-US" sz="2800" dirty="0" smtClean="0">
              <a:latin typeface="Georgia" pitchFamily="18" charset="0"/>
            </a:endParaRPr>
          </a:p>
          <a:p>
            <a:pPr marL="514350" indent="-514350" algn="just" eaLnBrk="1" hangingPunct="1">
              <a:lnSpc>
                <a:spcPct val="80000"/>
              </a:lnSpc>
              <a:buFont typeface="Wingdings" pitchFamily="2" charset="2"/>
              <a:buAutoNum type="arabicPeriod"/>
            </a:pPr>
            <a:r>
              <a:rPr lang="en-US" sz="2800" dirty="0" smtClean="0">
                <a:latin typeface="Georgia" pitchFamily="18" charset="0"/>
              </a:rPr>
              <a:t>recreation, and </a:t>
            </a:r>
          </a:p>
          <a:p>
            <a:pPr marL="514350" indent="-514350" algn="just" eaLnBrk="1" hangingPunct="1">
              <a:lnSpc>
                <a:spcPct val="80000"/>
              </a:lnSpc>
              <a:buFont typeface="Wingdings" pitchFamily="2" charset="2"/>
              <a:buAutoNum type="arabicPeriod"/>
            </a:pPr>
            <a:r>
              <a:rPr lang="en-US" sz="2800" dirty="0" smtClean="0">
                <a:latin typeface="Georgia" pitchFamily="18" charset="0"/>
              </a:rPr>
              <a:t>travel and tourism.</a:t>
            </a:r>
          </a:p>
          <a:p>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grpSp>
        <p:nvGrpSpPr>
          <p:cNvPr id="2" name="Organization Chart 1"/>
          <p:cNvGrpSpPr>
            <a:grpSpLocks/>
          </p:cNvGrpSpPr>
          <p:nvPr/>
        </p:nvGrpSpPr>
        <p:grpSpPr bwMode="auto">
          <a:xfrm>
            <a:off x="838200" y="228600"/>
            <a:ext cx="8162925" cy="5700713"/>
            <a:chOff x="1440" y="2484"/>
            <a:chExt cx="8640" cy="4606"/>
          </a:xfrm>
        </p:grpSpPr>
        <p:cxnSp>
          <p:nvCxnSpPr>
            <p:cNvPr id="161796" name="_s161796"/>
            <p:cNvCxnSpPr>
              <a:cxnSpLocks noChangeShapeType="1"/>
              <a:stCxn id="24" idx="0"/>
              <a:endCxn id="16" idx="2"/>
            </p:cNvCxnSpPr>
            <p:nvPr/>
          </p:nvCxnSpPr>
          <p:spPr bwMode="auto">
            <a:xfrm rot="16200000">
              <a:off x="8139" y="5246"/>
              <a:ext cx="235" cy="1"/>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797" name="_s161797"/>
            <p:cNvCxnSpPr>
              <a:cxnSpLocks noChangeShapeType="1"/>
              <a:stCxn id="23" idx="1"/>
              <a:endCxn id="15" idx="2"/>
            </p:cNvCxnSpPr>
            <p:nvPr/>
          </p:nvCxnSpPr>
          <p:spPr bwMode="auto">
            <a:xfrm rot="10800000">
              <a:off x="6591" y="5142"/>
              <a:ext cx="1" cy="1616"/>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798" name="_s161798"/>
            <p:cNvCxnSpPr>
              <a:cxnSpLocks noChangeShapeType="1"/>
              <a:stCxn id="22" idx="1"/>
              <a:endCxn id="15" idx="2"/>
            </p:cNvCxnSpPr>
            <p:nvPr/>
          </p:nvCxnSpPr>
          <p:spPr bwMode="auto">
            <a:xfrm rot="10800000">
              <a:off x="6599" y="5187"/>
              <a:ext cx="18" cy="971"/>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799" name="_s161799"/>
            <p:cNvCxnSpPr>
              <a:cxnSpLocks noChangeShapeType="1"/>
              <a:stCxn id="21" idx="1"/>
              <a:endCxn id="15" idx="2"/>
            </p:cNvCxnSpPr>
            <p:nvPr/>
          </p:nvCxnSpPr>
          <p:spPr bwMode="auto">
            <a:xfrm rot="10800000">
              <a:off x="6599" y="5187"/>
              <a:ext cx="1" cy="440"/>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0" name="_s161800"/>
            <p:cNvCxnSpPr>
              <a:cxnSpLocks noChangeShapeType="1"/>
              <a:stCxn id="20" idx="0"/>
              <a:endCxn id="13" idx="2"/>
            </p:cNvCxnSpPr>
            <p:nvPr/>
          </p:nvCxnSpPr>
          <p:spPr bwMode="auto">
            <a:xfrm rot="16200000">
              <a:off x="5296" y="5358"/>
              <a:ext cx="352" cy="3"/>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1" name="_s161801"/>
            <p:cNvCxnSpPr>
              <a:cxnSpLocks noChangeShapeType="1"/>
              <a:stCxn id="19" idx="0"/>
              <a:endCxn id="12" idx="2"/>
            </p:cNvCxnSpPr>
            <p:nvPr/>
          </p:nvCxnSpPr>
          <p:spPr bwMode="auto">
            <a:xfrm rot="5400000">
              <a:off x="4230" y="5274"/>
              <a:ext cx="180" cy="0"/>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802" name="_s161802"/>
            <p:cNvCxnSpPr>
              <a:cxnSpLocks noChangeShapeType="1"/>
              <a:stCxn id="18" idx="0"/>
              <a:endCxn id="11" idx="2"/>
            </p:cNvCxnSpPr>
            <p:nvPr/>
          </p:nvCxnSpPr>
          <p:spPr bwMode="auto">
            <a:xfrm rot="16200000">
              <a:off x="3053" y="5301"/>
              <a:ext cx="235" cy="1"/>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803" name="_s161803"/>
            <p:cNvCxnSpPr>
              <a:cxnSpLocks noChangeShapeType="1"/>
              <a:stCxn id="17" idx="0"/>
              <a:endCxn id="14" idx="2"/>
            </p:cNvCxnSpPr>
            <p:nvPr/>
          </p:nvCxnSpPr>
          <p:spPr bwMode="auto">
            <a:xfrm rot="16200000">
              <a:off x="9331" y="4463"/>
              <a:ext cx="180" cy="1"/>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4" name="_s161804"/>
            <p:cNvCxnSpPr>
              <a:cxnSpLocks noChangeShapeType="1"/>
              <a:stCxn id="16" idx="0"/>
              <a:endCxn id="9" idx="2"/>
            </p:cNvCxnSpPr>
            <p:nvPr/>
          </p:nvCxnSpPr>
          <p:spPr bwMode="auto">
            <a:xfrm rot="5400000" flipH="1">
              <a:off x="7755" y="4052"/>
              <a:ext cx="204" cy="839"/>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5" name="_s161805"/>
            <p:cNvCxnSpPr>
              <a:cxnSpLocks noChangeShapeType="1"/>
              <a:stCxn id="15" idx="0"/>
              <a:endCxn id="9" idx="2"/>
            </p:cNvCxnSpPr>
            <p:nvPr/>
          </p:nvCxnSpPr>
          <p:spPr bwMode="auto">
            <a:xfrm rot="16200000">
              <a:off x="6916" y="4053"/>
              <a:ext cx="204" cy="838"/>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6" name="_s161806"/>
            <p:cNvCxnSpPr>
              <a:cxnSpLocks noChangeShapeType="1"/>
              <a:stCxn id="14" idx="0"/>
              <a:endCxn id="4" idx="2"/>
            </p:cNvCxnSpPr>
            <p:nvPr/>
          </p:nvCxnSpPr>
          <p:spPr bwMode="auto">
            <a:xfrm rot="5400000" flipH="1">
              <a:off x="7459" y="1952"/>
              <a:ext cx="204" cy="3694"/>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07" name="_s161807"/>
            <p:cNvCxnSpPr>
              <a:cxnSpLocks noChangeShapeType="1"/>
              <a:stCxn id="13" idx="0"/>
              <a:endCxn id="8" idx="2"/>
            </p:cNvCxnSpPr>
            <p:nvPr/>
          </p:nvCxnSpPr>
          <p:spPr bwMode="auto">
            <a:xfrm rot="16200000">
              <a:off x="5359" y="4465"/>
              <a:ext cx="204" cy="1"/>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808" name="_s161808"/>
            <p:cNvCxnSpPr>
              <a:cxnSpLocks noChangeShapeType="1"/>
              <a:stCxn id="12" idx="0"/>
              <a:endCxn id="7" idx="2"/>
            </p:cNvCxnSpPr>
            <p:nvPr/>
          </p:nvCxnSpPr>
          <p:spPr bwMode="auto">
            <a:xfrm rot="16200000">
              <a:off x="4234" y="4472"/>
              <a:ext cx="204" cy="0"/>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809" name="_s161809"/>
            <p:cNvCxnSpPr>
              <a:cxnSpLocks noChangeShapeType="1"/>
              <a:stCxn id="11" idx="0"/>
              <a:endCxn id="6" idx="2"/>
            </p:cNvCxnSpPr>
            <p:nvPr/>
          </p:nvCxnSpPr>
          <p:spPr bwMode="auto">
            <a:xfrm rot="16200000">
              <a:off x="3081" y="4473"/>
              <a:ext cx="180" cy="1"/>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0" name="_s161810"/>
            <p:cNvCxnSpPr>
              <a:cxnSpLocks noChangeShapeType="1"/>
              <a:stCxn id="10" idx="0"/>
              <a:endCxn id="5" idx="2"/>
            </p:cNvCxnSpPr>
            <p:nvPr/>
          </p:nvCxnSpPr>
          <p:spPr bwMode="auto">
            <a:xfrm rot="16200000">
              <a:off x="1918" y="4472"/>
              <a:ext cx="204" cy="0"/>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61811" name="_s161811"/>
            <p:cNvCxnSpPr>
              <a:cxnSpLocks noChangeShapeType="1"/>
              <a:stCxn id="9" idx="0"/>
              <a:endCxn id="4" idx="2"/>
            </p:cNvCxnSpPr>
            <p:nvPr/>
          </p:nvCxnSpPr>
          <p:spPr bwMode="auto">
            <a:xfrm rot="5400000" flipH="1">
              <a:off x="6474" y="2937"/>
              <a:ext cx="204" cy="1723"/>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2" name="_s161812"/>
            <p:cNvCxnSpPr>
              <a:cxnSpLocks noChangeShapeType="1"/>
              <a:stCxn id="8" idx="0"/>
              <a:endCxn id="4" idx="2"/>
            </p:cNvCxnSpPr>
            <p:nvPr/>
          </p:nvCxnSpPr>
          <p:spPr bwMode="auto">
            <a:xfrm rot="16200000">
              <a:off x="5503" y="3690"/>
              <a:ext cx="204" cy="218"/>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3" name="_s161813"/>
            <p:cNvCxnSpPr>
              <a:cxnSpLocks noChangeShapeType="1"/>
              <a:stCxn id="7" idx="0"/>
              <a:endCxn id="4" idx="2"/>
            </p:cNvCxnSpPr>
            <p:nvPr/>
          </p:nvCxnSpPr>
          <p:spPr bwMode="auto">
            <a:xfrm rot="16200000">
              <a:off x="4923" y="3110"/>
              <a:ext cx="204" cy="1378"/>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4" name="_s161814"/>
            <p:cNvCxnSpPr>
              <a:cxnSpLocks noChangeShapeType="1"/>
              <a:stCxn id="6" idx="0"/>
              <a:endCxn id="4" idx="2"/>
            </p:cNvCxnSpPr>
            <p:nvPr/>
          </p:nvCxnSpPr>
          <p:spPr bwMode="auto">
            <a:xfrm rot="16200000">
              <a:off x="4345" y="2531"/>
              <a:ext cx="204" cy="2535"/>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5" name="_s161815"/>
            <p:cNvCxnSpPr>
              <a:cxnSpLocks noChangeShapeType="1"/>
              <a:stCxn id="5" idx="0"/>
              <a:endCxn id="4" idx="2"/>
            </p:cNvCxnSpPr>
            <p:nvPr/>
          </p:nvCxnSpPr>
          <p:spPr bwMode="auto">
            <a:xfrm rot="16200000">
              <a:off x="3765" y="1952"/>
              <a:ext cx="204" cy="3694"/>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61816" name="_s161816"/>
            <p:cNvCxnSpPr>
              <a:cxnSpLocks noChangeShapeType="1"/>
              <a:stCxn id="4" idx="0"/>
              <a:endCxn id="3" idx="2"/>
            </p:cNvCxnSpPr>
            <p:nvPr/>
          </p:nvCxnSpPr>
          <p:spPr bwMode="auto">
            <a:xfrm rot="16200000">
              <a:off x="5612" y="3125"/>
              <a:ext cx="204" cy="0"/>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sp>
          <p:nvSpPr>
            <p:cNvPr id="3" name="_s161817"/>
            <p:cNvSpPr>
              <a:spLocks noChangeArrowheads="1"/>
            </p:cNvSpPr>
            <p:nvPr/>
          </p:nvSpPr>
          <p:spPr bwMode="auto">
            <a:xfrm>
              <a:off x="4867" y="2562"/>
              <a:ext cx="1692" cy="461"/>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Front Office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4" name="_s161818"/>
            <p:cNvSpPr>
              <a:spLocks noChangeArrowheads="1"/>
            </p:cNvSpPr>
            <p:nvPr/>
          </p:nvSpPr>
          <p:spPr bwMode="auto">
            <a:xfrm>
              <a:off x="4867" y="3227"/>
              <a:ext cx="1692" cy="470"/>
            </a:xfrm>
            <a:prstGeom prst="rect">
              <a:avLst/>
            </a:prstGeom>
            <a:gradFill rotWithShape="0">
              <a:gsLst>
                <a:gs pos="0">
                  <a:srgbClr val="BBE0E3"/>
                </a:gs>
                <a:gs pos="100000">
                  <a:srgbClr val="FFFFFF"/>
                </a:gs>
              </a:gsLst>
              <a:path path="rect">
                <a:fillToRect l="100000" b="100000"/>
              </a:path>
            </a:gradFill>
            <a:ln w="9525">
              <a:solidFill>
                <a:srgbClr val="99CC00"/>
              </a:solidFill>
              <a:miter lim="800000"/>
              <a:headEnd/>
              <a:tailEnd/>
            </a:ln>
            <a:effectLst>
              <a:outerShdw dist="63500" dir="19387806" algn="ctr" rotWithShape="0">
                <a:srgbClr val="99CC0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Assistant Front Office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5" name="_s161819"/>
            <p:cNvSpPr>
              <a:spLocks noChangeArrowheads="1"/>
            </p:cNvSpPr>
            <p:nvPr/>
          </p:nvSpPr>
          <p:spPr bwMode="auto">
            <a:xfrm>
              <a:off x="1450"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Assistant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6" name="_s161820"/>
            <p:cNvSpPr>
              <a:spLocks noChangeArrowheads="1"/>
            </p:cNvSpPr>
            <p:nvPr/>
          </p:nvSpPr>
          <p:spPr bwMode="auto">
            <a:xfrm>
              <a:off x="2610"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800" b="0" i="0" u="none" strike="noStrike" cap="none" normalizeH="0" baseline="0" smtClean="0">
                  <a:ln>
                    <a:noFill/>
                  </a:ln>
                  <a:solidFill>
                    <a:schemeClr val="tx1"/>
                  </a:solidFill>
                  <a:effectLst/>
                  <a:ea typeface="新細明體" charset="-120"/>
                  <a:cs typeface="Arial" charset="0"/>
                </a:rPr>
                <a:t>Telephone Services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7" name="_s161821"/>
            <p:cNvSpPr>
              <a:spLocks noChangeArrowheads="1"/>
            </p:cNvSpPr>
            <p:nvPr/>
          </p:nvSpPr>
          <p:spPr bwMode="auto">
            <a:xfrm>
              <a:off x="3767"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Reservations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8" name="_s161822"/>
            <p:cNvSpPr>
              <a:spLocks noChangeArrowheads="1"/>
            </p:cNvSpPr>
            <p:nvPr/>
          </p:nvSpPr>
          <p:spPr bwMode="auto">
            <a:xfrm>
              <a:off x="4927"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Front Desk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9" name="_s161823"/>
            <p:cNvSpPr>
              <a:spLocks noChangeArrowheads="1"/>
            </p:cNvSpPr>
            <p:nvPr/>
          </p:nvSpPr>
          <p:spPr bwMode="auto">
            <a:xfrm>
              <a:off x="6868"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Chief Concierge</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0" name="_s161824"/>
            <p:cNvSpPr>
              <a:spLocks noChangeArrowheads="1"/>
            </p:cNvSpPr>
            <p:nvPr/>
          </p:nvSpPr>
          <p:spPr bwMode="auto">
            <a:xfrm>
              <a:off x="1464" y="4574"/>
              <a:ext cx="1112"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Guest Relations </a:t>
              </a:r>
              <a:endParaRPr kumimoji="1" lang="en-AU" altLang="zh-TW" sz="1100" b="0" i="0" u="none" strike="noStrike" cap="none" normalizeH="0" baseline="0" smtClean="0">
                <a:ln>
                  <a:noFill/>
                </a:ln>
                <a:solidFill>
                  <a:schemeClr val="tx1"/>
                </a:solidFill>
                <a:effectLst/>
                <a:latin typeface="Arial" charset="0"/>
                <a:ea typeface="新細明體" charset="-12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Officer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1" name="_s161825"/>
            <p:cNvSpPr>
              <a:spLocks noChangeArrowheads="1"/>
            </p:cNvSpPr>
            <p:nvPr/>
          </p:nvSpPr>
          <p:spPr bwMode="auto">
            <a:xfrm>
              <a:off x="2594" y="4574"/>
              <a:ext cx="1113"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Telephone Supervisor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2" name="_s161826"/>
            <p:cNvSpPr>
              <a:spLocks noChangeArrowheads="1"/>
            </p:cNvSpPr>
            <p:nvPr/>
          </p:nvSpPr>
          <p:spPr bwMode="auto">
            <a:xfrm>
              <a:off x="3780" y="4574"/>
              <a:ext cx="1112"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Reservations Supervisor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3" name="_s161827"/>
            <p:cNvSpPr>
              <a:spLocks noChangeArrowheads="1"/>
            </p:cNvSpPr>
            <p:nvPr/>
          </p:nvSpPr>
          <p:spPr bwMode="auto">
            <a:xfrm>
              <a:off x="4911" y="4574"/>
              <a:ext cx="1112"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Front Desk Supervisor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4" name="_s161828"/>
            <p:cNvSpPr>
              <a:spLocks noChangeArrowheads="1"/>
            </p:cNvSpPr>
            <p:nvPr/>
          </p:nvSpPr>
          <p:spPr bwMode="auto">
            <a:xfrm>
              <a:off x="8838" y="3901"/>
              <a:ext cx="1138" cy="469"/>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Executive Floor Manager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5" name="_s161829"/>
            <p:cNvSpPr>
              <a:spLocks noChangeArrowheads="1"/>
            </p:cNvSpPr>
            <p:nvPr/>
          </p:nvSpPr>
          <p:spPr bwMode="auto">
            <a:xfrm>
              <a:off x="6043" y="4574"/>
              <a:ext cx="1112"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Baggage Supervisor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6" name="_s161830"/>
            <p:cNvSpPr>
              <a:spLocks noChangeArrowheads="1"/>
            </p:cNvSpPr>
            <p:nvPr/>
          </p:nvSpPr>
          <p:spPr bwMode="auto">
            <a:xfrm>
              <a:off x="7719" y="4574"/>
              <a:ext cx="1113" cy="613"/>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Senior Airport Representative</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7" name="_s161831"/>
            <p:cNvSpPr>
              <a:spLocks noChangeArrowheads="1"/>
            </p:cNvSpPr>
            <p:nvPr/>
          </p:nvSpPr>
          <p:spPr bwMode="auto">
            <a:xfrm>
              <a:off x="8961" y="4599"/>
              <a:ext cx="1119" cy="705"/>
            </a:xfrm>
            <a:prstGeom prst="rect">
              <a:avLst/>
            </a:prstGeom>
            <a:gradFill rotWithShape="0">
              <a:gsLst>
                <a:gs pos="0">
                  <a:srgbClr val="FFFFFF"/>
                </a:gs>
                <a:gs pos="100000">
                  <a:srgbClr val="FFFFFF"/>
                </a:gs>
              </a:gsLst>
              <a:path path="rect">
                <a:fillToRect l="100000" b="100000"/>
              </a:path>
            </a:gradFill>
            <a:ln w="9525">
              <a:solidFill>
                <a:srgbClr val="000000"/>
              </a:solidFill>
              <a:miter lim="800000"/>
              <a:headEnd/>
              <a:tailEnd/>
            </a:ln>
            <a:effectLst>
              <a:outerShdw dist="63500" dir="19387806" algn="ctr" rotWithShape="0">
                <a:srgbClr val="BBE0E3"/>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900" b="0" i="0" u="none" strike="noStrike" cap="none" normalizeH="0" baseline="0" smtClean="0">
                  <a:ln>
                    <a:noFill/>
                  </a:ln>
                  <a:solidFill>
                    <a:schemeClr val="tx1"/>
                  </a:solidFill>
                  <a:effectLst/>
                  <a:ea typeface="新細明體" charset="-120"/>
                  <a:cs typeface="Arial" charset="0"/>
                </a:rPr>
                <a:t>Executive Floor/Business Centre </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8" name="_s161832"/>
            <p:cNvSpPr>
              <a:spLocks noChangeArrowheads="1"/>
            </p:cNvSpPr>
            <p:nvPr/>
          </p:nvSpPr>
          <p:spPr bwMode="auto">
            <a:xfrm>
              <a:off x="2605" y="5422"/>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Telephone Operator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19" name="_s161833"/>
            <p:cNvSpPr>
              <a:spLocks noChangeArrowheads="1"/>
            </p:cNvSpPr>
            <p:nvPr/>
          </p:nvSpPr>
          <p:spPr bwMode="auto">
            <a:xfrm>
              <a:off x="3780" y="5422"/>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Reservations Clerk</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20" name="_s161834"/>
            <p:cNvSpPr>
              <a:spLocks noChangeArrowheads="1"/>
            </p:cNvSpPr>
            <p:nvPr/>
          </p:nvSpPr>
          <p:spPr bwMode="auto">
            <a:xfrm>
              <a:off x="4955" y="5422"/>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Front Desk Clerk</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21" name="_s161835"/>
            <p:cNvSpPr>
              <a:spLocks noChangeArrowheads="1"/>
            </p:cNvSpPr>
            <p:nvPr/>
          </p:nvSpPr>
          <p:spPr bwMode="auto">
            <a:xfrm>
              <a:off x="6600" y="5422"/>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Baggage Porter</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22" name="_s161836"/>
            <p:cNvSpPr>
              <a:spLocks noChangeArrowheads="1"/>
            </p:cNvSpPr>
            <p:nvPr/>
          </p:nvSpPr>
          <p:spPr bwMode="auto">
            <a:xfrm>
              <a:off x="6617" y="5953"/>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Door Attendant</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23" name="_s161837"/>
            <p:cNvSpPr>
              <a:spLocks noChangeArrowheads="1"/>
            </p:cNvSpPr>
            <p:nvPr/>
          </p:nvSpPr>
          <p:spPr bwMode="auto">
            <a:xfrm>
              <a:off x="6600" y="6597"/>
              <a:ext cx="1081"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1000" b="0" i="0" u="none" strike="noStrike" cap="none" normalizeH="0" baseline="0" smtClean="0">
                  <a:ln>
                    <a:noFill/>
                  </a:ln>
                  <a:solidFill>
                    <a:schemeClr val="tx1"/>
                  </a:solidFill>
                  <a:effectLst/>
                  <a:ea typeface="新細明體" charset="-120"/>
                  <a:cs typeface="Arial" charset="0"/>
                </a:rPr>
                <a:t>Parking Attendant</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sp>
          <p:nvSpPr>
            <p:cNvPr id="24" name="_s161838"/>
            <p:cNvSpPr>
              <a:spLocks noChangeArrowheads="1"/>
            </p:cNvSpPr>
            <p:nvPr/>
          </p:nvSpPr>
          <p:spPr bwMode="auto">
            <a:xfrm>
              <a:off x="7775" y="5422"/>
              <a:ext cx="1082" cy="409"/>
            </a:xfrm>
            <a:prstGeom prst="rect">
              <a:avLst/>
            </a:prstGeom>
            <a:gradFill rotWithShape="0">
              <a:gsLst>
                <a:gs pos="0">
                  <a:srgbClr val="BBE0E3"/>
                </a:gs>
                <a:gs pos="100000">
                  <a:srgbClr val="FFFFFF"/>
                </a:gs>
              </a:gsLst>
              <a:path path="rect">
                <a:fillToRect l="100000" b="100000"/>
              </a:path>
            </a:gradFill>
            <a:ln w="9525">
              <a:solidFill>
                <a:srgbClr val="009999"/>
              </a:solidFill>
              <a:miter lim="800000"/>
              <a:headEnd/>
              <a:tailEnd/>
            </a:ln>
            <a:effectLst>
              <a:outerShdw dist="63500" dir="19387806" algn="ctr" rotWithShape="0">
                <a:srgbClr val="009999"/>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AU" altLang="zh-TW" sz="900" b="0" i="0" u="none" strike="noStrike" cap="none" normalizeH="0" baseline="0" smtClean="0">
                  <a:ln>
                    <a:noFill/>
                  </a:ln>
                  <a:solidFill>
                    <a:schemeClr val="tx1"/>
                  </a:solidFill>
                  <a:effectLst/>
                  <a:ea typeface="新細明體" charset="-120"/>
                  <a:cs typeface="Arial" charset="0"/>
                </a:rPr>
                <a:t>Airport Representative</a:t>
              </a:r>
              <a:endParaRPr kumimoji="1" lang="en-AU" altLang="zh-TW" sz="1800" b="0" i="0" u="none" strike="noStrike" cap="none" normalizeH="0" baseline="0" smtClean="0">
                <a:ln>
                  <a:noFill/>
                </a:ln>
                <a:solidFill>
                  <a:schemeClr val="tx1"/>
                </a:solidFill>
                <a:effectLst/>
                <a:latin typeface="Arial" charset="0"/>
                <a:ea typeface="新細明體" charset="-120"/>
                <a:cs typeface="Arial" charset="0"/>
              </a:endParaRPr>
            </a:p>
          </p:txBody>
        </p:sp>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2514600"/>
            <a:ext cx="7721600" cy="1981200"/>
          </a:xfrm>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latin typeface="Perpetua" pitchFamily="18" charset="0"/>
              </a:rPr>
              <a:t>Front office Personnel and Their Duties and Responsibilities </a:t>
            </a:r>
            <a:endParaRPr lang="en-US" b="1" dirty="0">
              <a:latin typeface="Perpetua"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09600"/>
          </a:xfrm>
        </p:spPr>
        <p:txBody>
          <a:bodyPr/>
          <a:lstStyle/>
          <a:p>
            <a:r>
              <a:rPr lang="en-US" b="1" dirty="0" smtClean="0"/>
              <a:t/>
            </a:r>
            <a:br>
              <a:rPr lang="en-US" b="1" dirty="0" smtClean="0"/>
            </a:br>
            <a:r>
              <a:rPr lang="en-US" b="1" dirty="0" smtClean="0"/>
              <a:t>General </a:t>
            </a:r>
            <a:r>
              <a:rPr lang="en-US" b="1" dirty="0"/>
              <a:t>Manager </a:t>
            </a:r>
            <a:r>
              <a:rPr lang="en-US" dirty="0"/>
              <a:t/>
            </a:r>
            <a:br>
              <a:rPr lang="en-US" dirty="0"/>
            </a:br>
            <a:endParaRPr lang="en-US" dirty="0"/>
          </a:p>
        </p:txBody>
      </p:sp>
      <p:sp>
        <p:nvSpPr>
          <p:cNvPr id="3" name="Content Placeholder 2"/>
          <p:cNvSpPr>
            <a:spLocks noGrp="1"/>
          </p:cNvSpPr>
          <p:nvPr>
            <p:ph idx="1"/>
          </p:nvPr>
        </p:nvSpPr>
        <p:spPr>
          <a:xfrm>
            <a:off x="1066800" y="1066800"/>
            <a:ext cx="7620000" cy="4800600"/>
          </a:xfrm>
        </p:spPr>
        <p:txBody>
          <a:bodyPr/>
          <a:lstStyle/>
          <a:p>
            <a:pPr algn="just">
              <a:buBlip>
                <a:blip r:embed="rId2"/>
              </a:buBlip>
            </a:pPr>
            <a:r>
              <a:rPr lang="en-US" sz="2400" dirty="0" smtClean="0"/>
              <a:t> He (or she) oversees the </a:t>
            </a:r>
            <a:r>
              <a:rPr lang="en-US" sz="2400" b="1" dirty="0" smtClean="0"/>
              <a:t>efficient and profitable running of the hotel </a:t>
            </a:r>
            <a:r>
              <a:rPr lang="en-US" sz="2400" dirty="0" smtClean="0"/>
              <a:t>or lodging property. </a:t>
            </a:r>
          </a:p>
          <a:p>
            <a:pPr algn="just">
              <a:buBlip>
                <a:blip r:embed="rId2"/>
              </a:buBlip>
            </a:pPr>
            <a:r>
              <a:rPr lang="en-US" sz="2400" b="1" dirty="0" smtClean="0"/>
              <a:t>Hiring and management </a:t>
            </a:r>
            <a:r>
              <a:rPr lang="en-US" sz="2400" dirty="0" smtClean="0"/>
              <a:t>of the hotel management team </a:t>
            </a:r>
          </a:p>
          <a:p>
            <a:pPr algn="just">
              <a:buBlip>
                <a:blip r:embed="rId2"/>
              </a:buBlip>
            </a:pPr>
            <a:r>
              <a:rPr lang="en-US" sz="2400" b="1" dirty="0" smtClean="0"/>
              <a:t>Management </a:t>
            </a:r>
            <a:r>
              <a:rPr lang="en-US" sz="2400" dirty="0" smtClean="0"/>
              <a:t>of the: Hotel staff; Finance and budgets; Marketing and sales </a:t>
            </a:r>
          </a:p>
          <a:p>
            <a:pPr algn="just">
              <a:buBlip>
                <a:blip r:embed="rId2"/>
              </a:buBlip>
            </a:pPr>
            <a:r>
              <a:rPr lang="en-US" sz="2400" dirty="0" smtClean="0"/>
              <a:t>Renovations, maintenance and projects </a:t>
            </a:r>
          </a:p>
          <a:p>
            <a:pPr algn="just">
              <a:buBlip>
                <a:blip r:embed="rId2"/>
              </a:buBlip>
            </a:pPr>
            <a:r>
              <a:rPr lang="en-US" sz="2400" dirty="0" smtClean="0"/>
              <a:t>Issues or emergencies relating to guests, hotel staff or the hotel property </a:t>
            </a:r>
          </a:p>
          <a:p>
            <a:pPr algn="just">
              <a:buBlip>
                <a:blip r:embed="rId2"/>
              </a:buBlip>
            </a:pPr>
            <a:r>
              <a:rPr lang="en-US" sz="2400" dirty="0" smtClean="0"/>
              <a:t>Public relations and dealing with the media as well as a myriad of other duties. </a:t>
            </a:r>
          </a:p>
          <a:p>
            <a:pPr marL="0" indent="0" algn="just">
              <a:buNone/>
            </a:pPr>
            <a:r>
              <a:rPr lang="en-US" sz="2400" dirty="0" smtClean="0"/>
              <a:t> </a:t>
            </a:r>
            <a:r>
              <a:rPr lang="en-US" sz="2400" b="1" dirty="0" smtClean="0"/>
              <a:t>Providing leadership </a:t>
            </a:r>
            <a:r>
              <a:rPr lang="en-US" sz="2400" dirty="0" smtClean="0"/>
              <a:t>to the management team. </a:t>
            </a:r>
          </a:p>
          <a:p>
            <a:endParaRPr lang="en-US" sz="2400" dirty="0"/>
          </a:p>
        </p:txBody>
      </p:sp>
    </p:spTree>
    <p:extLst>
      <p:ext uri="{BB962C8B-B14F-4D97-AF65-F5344CB8AC3E}">
        <p14:creationId xmlns:p14="http://schemas.microsoft.com/office/powerpoint/2010/main" val="113239690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990600" y="533400"/>
            <a:ext cx="7721600" cy="609600"/>
          </a:xfrm>
        </p:spPr>
        <p:txBody>
          <a:bodyPr/>
          <a:lstStyle/>
          <a:p>
            <a:pPr eaLnBrk="1" hangingPunct="1"/>
            <a:r>
              <a:rPr lang="en-US" sz="3600" b="1" dirty="0" smtClean="0"/>
              <a:t>Front Office Manager</a:t>
            </a:r>
          </a:p>
        </p:txBody>
      </p:sp>
      <p:sp>
        <p:nvSpPr>
          <p:cNvPr id="1027" name="Rectangle 3"/>
          <p:cNvSpPr>
            <a:spLocks noGrp="1" noChangeArrowheads="1"/>
          </p:cNvSpPr>
          <p:nvPr>
            <p:ph type="subTitle" idx="1"/>
          </p:nvPr>
        </p:nvSpPr>
        <p:spPr>
          <a:xfrm>
            <a:off x="1066800" y="1276350"/>
            <a:ext cx="7848600" cy="5581650"/>
          </a:xfrm>
        </p:spPr>
        <p:style>
          <a:lnRef idx="2">
            <a:schemeClr val="accent2"/>
          </a:lnRef>
          <a:fillRef idx="1">
            <a:schemeClr val="lt1"/>
          </a:fillRef>
          <a:effectRef idx="0">
            <a:schemeClr val="accent2"/>
          </a:effectRef>
          <a:fontRef idx="minor">
            <a:schemeClr val="dk1"/>
          </a:fontRef>
        </p:style>
        <p:txBody>
          <a:bodyPr/>
          <a:lstStyle/>
          <a:p>
            <a:pPr marL="342900" indent="-342900" algn="just">
              <a:buBlip>
                <a:blip r:embed="rId2"/>
              </a:buBlip>
            </a:pPr>
            <a:r>
              <a:rPr lang="en-US" sz="2400" dirty="0" smtClean="0"/>
              <a:t> </a:t>
            </a:r>
            <a:r>
              <a:rPr lang="en-US" sz="2400" dirty="0"/>
              <a:t>Reviewing the final draft of the </a:t>
            </a:r>
            <a:r>
              <a:rPr lang="en-US" sz="2400" b="1" dirty="0"/>
              <a:t>night audit. </a:t>
            </a:r>
            <a:endParaRPr lang="en-US" sz="2400" dirty="0"/>
          </a:p>
          <a:p>
            <a:pPr marL="342900" indent="-342900" algn="just">
              <a:buBlip>
                <a:blip r:embed="rId2"/>
              </a:buBlip>
            </a:pPr>
            <a:r>
              <a:rPr lang="en-US" sz="2400" dirty="0" smtClean="0"/>
              <a:t> </a:t>
            </a:r>
            <a:r>
              <a:rPr lang="en-US" sz="2400" dirty="0"/>
              <a:t>A daily </a:t>
            </a:r>
            <a:r>
              <a:rPr lang="en-US" sz="2400" b="1" dirty="0"/>
              <a:t>review of the financial accounting </a:t>
            </a:r>
            <a:r>
              <a:rPr lang="en-US" sz="2400" dirty="0"/>
              <a:t>procedures at the front desk and other guest service areas. </a:t>
            </a:r>
            <a:endParaRPr lang="en-US" sz="2400" dirty="0" smtClean="0"/>
          </a:p>
          <a:p>
            <a:pPr marL="342900" indent="-342900" algn="just">
              <a:buBlip>
                <a:blip r:embed="rId2"/>
              </a:buBlip>
            </a:pPr>
            <a:r>
              <a:rPr lang="en-US" sz="2400" b="1" dirty="0" smtClean="0"/>
              <a:t>operating </a:t>
            </a:r>
            <a:r>
              <a:rPr lang="en-US" sz="2400" b="1" dirty="0"/>
              <a:t>and monitoring </a:t>
            </a:r>
            <a:r>
              <a:rPr lang="en-US" sz="2400" dirty="0"/>
              <a:t>the reservation system. </a:t>
            </a:r>
            <a:endParaRPr lang="en-US" sz="2400" dirty="0" smtClean="0"/>
          </a:p>
          <a:p>
            <a:pPr marL="342900" indent="-342900" algn="just">
              <a:buBlip>
                <a:blip r:embed="rId2"/>
              </a:buBlip>
            </a:pPr>
            <a:r>
              <a:rPr lang="en-US" sz="2400" dirty="0" smtClean="0"/>
              <a:t>Developing </a:t>
            </a:r>
            <a:r>
              <a:rPr lang="en-US" sz="2400" dirty="0"/>
              <a:t>and operating an </a:t>
            </a:r>
            <a:r>
              <a:rPr lang="en-US" sz="2400" b="1" dirty="0"/>
              <a:t>effective communication system </a:t>
            </a:r>
            <a:r>
              <a:rPr lang="en-US" sz="2400" dirty="0"/>
              <a:t>with front office staff and other department directors; supervising daily registrations and checkouts. </a:t>
            </a:r>
            <a:endParaRPr lang="en-US" sz="2400" dirty="0" smtClean="0"/>
          </a:p>
          <a:p>
            <a:pPr marL="342900" indent="-342900" algn="just">
              <a:buBlip>
                <a:blip r:embed="rId2"/>
              </a:buBlip>
            </a:pPr>
            <a:r>
              <a:rPr lang="en-US" sz="2400" b="1" dirty="0" smtClean="0"/>
              <a:t>Overseeing </a:t>
            </a:r>
            <a:r>
              <a:rPr lang="en-US" sz="2400" b="1" dirty="0"/>
              <a:t>and developing </a:t>
            </a:r>
            <a:r>
              <a:rPr lang="en-US" sz="2400" dirty="0"/>
              <a:t>employees. </a:t>
            </a:r>
            <a:endParaRPr lang="en-US" sz="2400" dirty="0" smtClean="0"/>
          </a:p>
          <a:p>
            <a:pPr marL="342900" indent="-342900" algn="just">
              <a:buBlip>
                <a:blip r:embed="rId2"/>
              </a:buBlip>
            </a:pPr>
            <a:r>
              <a:rPr lang="en-US" sz="2400" dirty="0" smtClean="0"/>
              <a:t>Preparing </a:t>
            </a:r>
            <a:r>
              <a:rPr lang="en-US" sz="2400" b="1" dirty="0"/>
              <a:t>budgets and cost-control systems. </a:t>
            </a:r>
            <a:endParaRPr lang="en-US" sz="2400" dirty="0"/>
          </a:p>
          <a:p>
            <a:pPr marL="342900" indent="-342900" algn="just">
              <a:buBlip>
                <a:blip r:embed="rId2"/>
              </a:buBlip>
            </a:pPr>
            <a:r>
              <a:rPr lang="en-US" sz="2400" b="1" dirty="0" smtClean="0"/>
              <a:t>Forecasting </a:t>
            </a:r>
            <a:r>
              <a:rPr lang="en-US" sz="2400" dirty="0"/>
              <a:t>room sales; and </a:t>
            </a:r>
            <a:r>
              <a:rPr lang="en-US" sz="2400" b="1" dirty="0"/>
              <a:t>maintaining business relationships </a:t>
            </a:r>
            <a:r>
              <a:rPr lang="en-US" sz="2400" dirty="0"/>
              <a:t>with regular corporate and community leaders. </a:t>
            </a:r>
          </a:p>
          <a:p>
            <a:r>
              <a:rPr lang="en-US" sz="2400" dirty="0" smtClean="0"/>
              <a:t></a:t>
            </a:r>
            <a:r>
              <a:rPr lang="en-US" sz="2400" dirty="0" smtClean="0">
                <a:latin typeface="Perpetua" pitchFamily="18" charset="0"/>
              </a:rPr>
              <a:t/>
            </a:r>
            <a:br>
              <a:rPr lang="en-US" sz="2400" dirty="0" smtClean="0">
                <a:latin typeface="Perpetua" pitchFamily="18" charset="0"/>
              </a:rPr>
            </a:br>
            <a:r>
              <a:rPr lang="en-US" sz="1800" dirty="0" smtClean="0"/>
              <a:t/>
            </a:r>
            <a:br>
              <a:rPr lang="en-US" sz="1800" dirty="0" smtClean="0"/>
            </a:br>
            <a:r>
              <a:rPr lang="en-US" sz="1800" dirty="0" smtClean="0"/>
              <a:t/>
            </a:r>
            <a:br>
              <a:rPr lang="en-US" sz="1800" dirty="0" smtClean="0"/>
            </a:br>
            <a:endParaRPr lang="en-US" sz="1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 calcmode="lin" valueType="num">
                                      <p:cBhvr>
                                        <p:cTn id="11"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2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 calcmode="lin" valueType="num">
                                      <p:cBhvr>
                                        <p:cTn id="16"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027">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027">
                                            <p:txEl>
                                              <p:pRg st="3" end="3"/>
                                            </p:txEl>
                                          </p:spTgt>
                                        </p:tgtEl>
                                        <p:attrNameLst>
                                          <p:attrName>style.visibility</p:attrName>
                                        </p:attrNameLst>
                                      </p:cBhvr>
                                      <p:to>
                                        <p:strVal val="visible"/>
                                      </p:to>
                                    </p:set>
                                    <p:anim calcmode="lin" valueType="num">
                                      <p:cBhvr>
                                        <p:cTn id="26"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027">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027">
                                            <p:txEl>
                                              <p:pRg st="5" end="5"/>
                                            </p:txEl>
                                          </p:spTgt>
                                        </p:tgtEl>
                                        <p:attrNameLst>
                                          <p:attrName>style.visibility</p:attrName>
                                        </p:attrNameLst>
                                      </p:cBhvr>
                                      <p:to>
                                        <p:strVal val="visible"/>
                                      </p:to>
                                    </p:set>
                                    <p:anim calcmode="lin" valueType="num">
                                      <p:cBhvr>
                                        <p:cTn id="36" dur="500" fill="hold"/>
                                        <p:tgtEl>
                                          <p:spTgt spid="102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027">
                                            <p:txEl>
                                              <p:pRg st="5" end="5"/>
                                            </p:txEl>
                                          </p:spTgt>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1027">
                                            <p:txEl>
                                              <p:pRg st="6" end="6"/>
                                            </p:txEl>
                                          </p:spTgt>
                                        </p:tgtEl>
                                        <p:attrNameLst>
                                          <p:attrName>style.visibility</p:attrName>
                                        </p:attrNameLst>
                                      </p:cBhvr>
                                      <p:to>
                                        <p:strVal val="visible"/>
                                      </p:to>
                                    </p:set>
                                    <p:anim calcmode="lin" valueType="num">
                                      <p:cBhvr>
                                        <p:cTn id="41" dur="500" fill="hold"/>
                                        <p:tgtEl>
                                          <p:spTgt spid="102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027">
                                            <p:txEl>
                                              <p:pRg st="6" end="6"/>
                                            </p:txEl>
                                          </p:spTgt>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grpId="0" nodeType="afterEffect">
                                  <p:stCondLst>
                                    <p:cond delay="0"/>
                                  </p:stCondLst>
                                  <p:childTnLst>
                                    <p:set>
                                      <p:cBhvr>
                                        <p:cTn id="45" dur="1" fill="hold">
                                          <p:stCondLst>
                                            <p:cond delay="0"/>
                                          </p:stCondLst>
                                        </p:cTn>
                                        <p:tgtEl>
                                          <p:spTgt spid="1027">
                                            <p:txEl>
                                              <p:pRg st="7" end="7"/>
                                            </p:txEl>
                                          </p:spTgt>
                                        </p:tgtEl>
                                        <p:attrNameLst>
                                          <p:attrName>style.visibility</p:attrName>
                                        </p:attrNameLst>
                                      </p:cBhvr>
                                      <p:to>
                                        <p:strVal val="visible"/>
                                      </p:to>
                                    </p:set>
                                    <p:anim calcmode="lin" valueType="num">
                                      <p:cBhvr>
                                        <p:cTn id="46" dur="500" fill="hold"/>
                                        <p:tgtEl>
                                          <p:spTgt spid="1027">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102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04800"/>
            <a:ext cx="7696200" cy="6001643"/>
          </a:xfrm>
          <a:prstGeom prst="rect">
            <a:avLst/>
          </a:prstGeom>
        </p:spPr>
        <p:txBody>
          <a:bodyPr wrap="square">
            <a:spAutoFit/>
          </a:bodyPr>
          <a:lstStyle/>
          <a:p>
            <a:pPr marL="342900" indent="-342900" algn="just">
              <a:buBlip>
                <a:blip r:embed="rId2"/>
              </a:buBlip>
            </a:pPr>
            <a:r>
              <a:rPr lang="en-US" dirty="0"/>
              <a:t>The front office manager works with an assistant front office manager, a night auditor, a reservations manager, and a bell captain to tend to the details of running an efficient department. </a:t>
            </a:r>
            <a:endParaRPr lang="en-US" dirty="0" smtClean="0"/>
          </a:p>
          <a:p>
            <a:pPr marL="342900" indent="-342900" algn="just">
              <a:buBlip>
                <a:blip r:embed="rId2"/>
              </a:buBlip>
            </a:pPr>
            <a:r>
              <a:rPr lang="en-US" dirty="0" smtClean="0"/>
              <a:t> </a:t>
            </a:r>
            <a:r>
              <a:rPr lang="en-US" dirty="0"/>
              <a:t>The front offices a pivotal point in communication among in-house sales, delivery of service to the guest, and financial operations. </a:t>
            </a:r>
            <a:endParaRPr lang="en-US" dirty="0" smtClean="0"/>
          </a:p>
          <a:p>
            <a:pPr marL="342900" indent="-342900" algn="just">
              <a:buBlip>
                <a:blip r:embed="rId2"/>
              </a:buBlip>
            </a:pPr>
            <a:r>
              <a:rPr lang="en-US" dirty="0" smtClean="0"/>
              <a:t> </a:t>
            </a:r>
            <a:r>
              <a:rPr lang="en-US" dirty="0"/>
              <a:t>It requires an individual who can manage the many details of guest needs, employee supervision, interdepartmental communication, and transmittal of financial information. </a:t>
            </a:r>
            <a:endParaRPr lang="en-US" dirty="0" smtClean="0"/>
          </a:p>
          <a:p>
            <a:pPr marL="342900" indent="-342900" algn="just">
              <a:buBlip>
                <a:blip r:embed="rId2"/>
              </a:buBlip>
            </a:pPr>
            <a:r>
              <a:rPr lang="en-US" dirty="0" smtClean="0"/>
              <a:t>The </a:t>
            </a:r>
            <a:r>
              <a:rPr lang="en-US" dirty="0"/>
              <a:t>front office manager must train personnel in the technical aspects of the </a:t>
            </a:r>
            <a:r>
              <a:rPr lang="en-US" b="1" dirty="0"/>
              <a:t>Property Management system (PMS), </a:t>
            </a:r>
            <a:r>
              <a:rPr lang="en-US" dirty="0"/>
              <a:t>a hotel computer system that networks the software and hardware used in reservation and registration databases, point-of-sale systems, </a:t>
            </a:r>
          </a:p>
        </p:txBody>
      </p:sp>
    </p:spTree>
    <p:extLst>
      <p:ext uri="{BB962C8B-B14F-4D97-AF65-F5344CB8AC3E}">
        <p14:creationId xmlns:p14="http://schemas.microsoft.com/office/powerpoint/2010/main" val="9861793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66800" y="304800"/>
            <a:ext cx="7721600" cy="1143000"/>
          </a:xfrm>
        </p:spPr>
        <p:style>
          <a:lnRef idx="2">
            <a:schemeClr val="dk1"/>
          </a:lnRef>
          <a:fillRef idx="1">
            <a:schemeClr val="lt1"/>
          </a:fillRef>
          <a:effectRef idx="0">
            <a:schemeClr val="dk1"/>
          </a:effectRef>
          <a:fontRef idx="minor">
            <a:schemeClr val="dk1"/>
          </a:fontRef>
        </p:style>
        <p:txBody>
          <a:bodyPr/>
          <a:lstStyle/>
          <a:p>
            <a:r>
              <a:rPr lang="en-US" sz="2000" dirty="0"/>
              <a:t/>
            </a:r>
            <a:br>
              <a:rPr lang="en-US" sz="2000" dirty="0"/>
            </a:br>
            <a:r>
              <a:rPr lang="en-US" sz="2800" b="1" dirty="0"/>
              <a:t>Assistant Front Office Manager </a:t>
            </a:r>
            <a:endParaRPr lang="en-US" sz="2000" dirty="0"/>
          </a:p>
        </p:txBody>
      </p:sp>
      <p:sp>
        <p:nvSpPr>
          <p:cNvPr id="9219" name="Rectangle 3"/>
          <p:cNvSpPr>
            <a:spLocks noGrp="1" noChangeArrowheads="1"/>
          </p:cNvSpPr>
          <p:nvPr>
            <p:ph type="subTitle" idx="1"/>
          </p:nvPr>
        </p:nvSpPr>
        <p:spPr>
          <a:xfrm>
            <a:off x="990600" y="1219200"/>
            <a:ext cx="7924800" cy="5410200"/>
          </a:xfrm>
        </p:spPr>
        <p:style>
          <a:lnRef idx="2">
            <a:schemeClr val="dk1"/>
          </a:lnRef>
          <a:fillRef idx="1">
            <a:schemeClr val="lt1"/>
          </a:fillRef>
          <a:effectRef idx="0">
            <a:schemeClr val="dk1"/>
          </a:effectRef>
          <a:fontRef idx="minor">
            <a:schemeClr val="dk1"/>
          </a:fontRef>
        </p:style>
        <p:txBody>
          <a:bodyPr/>
          <a:lstStyle/>
          <a:p>
            <a:pPr marL="342900" indent="-342900" algn="just">
              <a:buBlip>
                <a:blip r:embed="rId2"/>
              </a:buBlip>
            </a:pPr>
            <a:r>
              <a:rPr lang="en-US" sz="2400" dirty="0" smtClean="0"/>
              <a:t>Assist </a:t>
            </a:r>
            <a:r>
              <a:rPr lang="en-US" sz="2400" dirty="0"/>
              <a:t>front office manager in supervising and co-</a:t>
            </a:r>
            <a:r>
              <a:rPr lang="en-US" sz="2400" dirty="0" err="1"/>
              <a:t>ordinating</a:t>
            </a:r>
            <a:r>
              <a:rPr lang="en-US" sz="2400" dirty="0"/>
              <a:t> the day to day operation of the front office staff and resolves internal problems. </a:t>
            </a:r>
            <a:endParaRPr lang="en-US" sz="2400" dirty="0" smtClean="0"/>
          </a:p>
          <a:p>
            <a:pPr marL="342900" indent="-342900" algn="just">
              <a:buBlip>
                <a:blip r:embed="rId2"/>
              </a:buBlip>
            </a:pPr>
            <a:r>
              <a:rPr lang="en-US" sz="2400" dirty="0" smtClean="0"/>
              <a:t> </a:t>
            </a:r>
            <a:r>
              <a:rPr lang="en-US" sz="2400" dirty="0"/>
              <a:t>Coordinate with sales department for present and future convention and group bookings. </a:t>
            </a:r>
            <a:endParaRPr lang="en-US" sz="2400" dirty="0" smtClean="0"/>
          </a:p>
          <a:p>
            <a:pPr marL="342900" indent="-342900" algn="just">
              <a:buBlip>
                <a:blip r:embed="rId2"/>
              </a:buBlip>
            </a:pPr>
            <a:r>
              <a:rPr lang="en-US" sz="2400" dirty="0" smtClean="0"/>
              <a:t> </a:t>
            </a:r>
            <a:r>
              <a:rPr lang="en-US" sz="2400" dirty="0"/>
              <a:t>Corresponds with future guest and blocks suites and special request for large convention. </a:t>
            </a:r>
            <a:endParaRPr lang="en-US" sz="2400" dirty="0" smtClean="0"/>
          </a:p>
          <a:p>
            <a:pPr marL="342900" indent="-342900" algn="just">
              <a:buBlip>
                <a:blip r:embed="rId2"/>
              </a:buBlip>
            </a:pPr>
            <a:r>
              <a:rPr lang="en-US" sz="2400" dirty="0" smtClean="0"/>
              <a:t>Deals </a:t>
            </a:r>
            <a:r>
              <a:rPr lang="en-US" sz="2400" dirty="0"/>
              <a:t>with problem arising from guest complains and reservation and room assignment activities. </a:t>
            </a:r>
            <a:endParaRPr lang="en-US" sz="2400" dirty="0" smtClean="0"/>
          </a:p>
          <a:p>
            <a:pPr marL="342900" indent="-342900" algn="just">
              <a:buBlip>
                <a:blip r:embed="rId2"/>
              </a:buBlip>
            </a:pPr>
            <a:r>
              <a:rPr lang="en-US" sz="2400" dirty="0" smtClean="0"/>
              <a:t> </a:t>
            </a:r>
            <a:r>
              <a:rPr lang="en-US" sz="2400" dirty="0"/>
              <a:t>Interview and hires applicants. </a:t>
            </a:r>
            <a:endParaRPr lang="en-US" sz="2400" dirty="0" smtClean="0"/>
          </a:p>
          <a:p>
            <a:pPr marL="342900" indent="-342900" algn="just">
              <a:buBlip>
                <a:blip r:embed="rId2"/>
              </a:buBlip>
            </a:pPr>
            <a:r>
              <a:rPr lang="en-US" sz="2400" dirty="0" smtClean="0"/>
              <a:t>Assume </a:t>
            </a:r>
            <a:r>
              <a:rPr lang="en-US" sz="2400" dirty="0"/>
              <a:t>responsibilities of front office manager upon his absence. </a:t>
            </a:r>
          </a:p>
          <a:p>
            <a:pPr eaLnBrk="1" hangingPunct="1">
              <a:defRPr/>
            </a:pPr>
            <a:endParaRPr lang="en-US" sz="24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out)">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p:cTn id="12"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219">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9219">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9219">
                                            <p:txEl>
                                              <p:pRg st="1" end="1"/>
                                            </p:txEl>
                                          </p:spTgt>
                                        </p:tgtEl>
                                        <p:attrNameLst>
                                          <p:attrName>style.visibility</p:attrName>
                                        </p:attrNameLst>
                                      </p:cBhvr>
                                      <p:to>
                                        <p:strVal val="visible"/>
                                      </p:to>
                                    </p:set>
                                    <p:anim calcmode="lin" valueType="num">
                                      <p:cBhvr>
                                        <p:cTn id="20"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9219">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p:cTn id="28"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9219">
                                            <p:txEl>
                                              <p:pRg st="2" end="2"/>
                                            </p:txEl>
                                          </p:spTgt>
                                        </p:tgtEl>
                                        <p:attrNameLst>
                                          <p:attrName>ppt_y</p:attrName>
                                        </p:attrNameLst>
                                      </p:cBhvr>
                                      <p:tavLst>
                                        <p:tav tm="0">
                                          <p:val>
                                            <p:strVal val="#ppt_y-#ppt_h/2"/>
                                          </p:val>
                                        </p:tav>
                                        <p:tav tm="100000">
                                          <p:val>
                                            <p:strVal val="#ppt_y"/>
                                          </p:val>
                                        </p:tav>
                                      </p:tavLst>
                                    </p:anim>
                                    <p:anim calcmode="lin" valueType="num">
                                      <p:cBhvr>
                                        <p:cTn id="30" dur="500" fill="hold"/>
                                        <p:tgtEl>
                                          <p:spTgt spid="9219">
                                            <p:txEl>
                                              <p:pRg st="2" end="2"/>
                                            </p:txEl>
                                          </p:spTgt>
                                        </p:tgtEl>
                                        <p:attrNameLst>
                                          <p:attrName>ppt_w</p:attrName>
                                        </p:attrNameLst>
                                      </p:cBhvr>
                                      <p:tavLst>
                                        <p:tav tm="0">
                                          <p:val>
                                            <p:strVal val="#ppt_w"/>
                                          </p:val>
                                        </p:tav>
                                        <p:tav tm="100000">
                                          <p:val>
                                            <p:strVal val="#ppt_w"/>
                                          </p:val>
                                        </p:tav>
                                      </p:tavLst>
                                    </p:anim>
                                    <p:anim calcmode="lin" valueType="num">
                                      <p:cBhvr>
                                        <p:cTn id="31"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9219">
                                            <p:txEl>
                                              <p:pRg st="3" end="3"/>
                                            </p:txEl>
                                          </p:spTgt>
                                        </p:tgtEl>
                                        <p:attrNameLst>
                                          <p:attrName>style.visibility</p:attrName>
                                        </p:attrNameLst>
                                      </p:cBhvr>
                                      <p:to>
                                        <p:strVal val="visible"/>
                                      </p:to>
                                    </p:set>
                                    <p:anim calcmode="lin" valueType="num">
                                      <p:cBhvr>
                                        <p:cTn id="36"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9">
                                            <p:txEl>
                                              <p:pRg st="3" end="3"/>
                                            </p:txEl>
                                          </p:spTgt>
                                        </p:tgtEl>
                                        <p:attrNameLst>
                                          <p:attrName>ppt_y</p:attrName>
                                        </p:attrNameLst>
                                      </p:cBhvr>
                                      <p:tavLst>
                                        <p:tav tm="0">
                                          <p:val>
                                            <p:strVal val="#ppt_y-#ppt_h/2"/>
                                          </p:val>
                                        </p:tav>
                                        <p:tav tm="100000">
                                          <p:val>
                                            <p:strVal val="#ppt_y"/>
                                          </p:val>
                                        </p:tav>
                                      </p:tavLst>
                                    </p:anim>
                                    <p:anim calcmode="lin" valueType="num">
                                      <p:cBhvr>
                                        <p:cTn id="38" dur="500" fill="hold"/>
                                        <p:tgtEl>
                                          <p:spTgt spid="9219">
                                            <p:txEl>
                                              <p:pRg st="3" end="3"/>
                                            </p:txEl>
                                          </p:spTgt>
                                        </p:tgtEl>
                                        <p:attrNameLst>
                                          <p:attrName>ppt_w</p:attrName>
                                        </p:attrNameLst>
                                      </p:cBhvr>
                                      <p:tavLst>
                                        <p:tav tm="0">
                                          <p:val>
                                            <p:strVal val="#ppt_w"/>
                                          </p:val>
                                        </p:tav>
                                        <p:tav tm="100000">
                                          <p:val>
                                            <p:strVal val="#ppt_w"/>
                                          </p:val>
                                        </p:tav>
                                      </p:tavLst>
                                    </p:anim>
                                    <p:anim calcmode="lin" valueType="num">
                                      <p:cBhvr>
                                        <p:cTn id="39" dur="500" fill="hold"/>
                                        <p:tgtEl>
                                          <p:spTgt spid="92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9219">
                                            <p:txEl>
                                              <p:pRg st="4" end="4"/>
                                            </p:txEl>
                                          </p:spTgt>
                                        </p:tgtEl>
                                        <p:attrNameLst>
                                          <p:attrName>style.visibility</p:attrName>
                                        </p:attrNameLst>
                                      </p:cBhvr>
                                      <p:to>
                                        <p:strVal val="visible"/>
                                      </p:to>
                                    </p:set>
                                    <p:anim calcmode="lin" valueType="num">
                                      <p:cBhvr>
                                        <p:cTn id="44"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9219">
                                            <p:txEl>
                                              <p:pRg st="4" end="4"/>
                                            </p:txEl>
                                          </p:spTgt>
                                        </p:tgtEl>
                                        <p:attrNameLst>
                                          <p:attrName>ppt_y</p:attrName>
                                        </p:attrNameLst>
                                      </p:cBhvr>
                                      <p:tavLst>
                                        <p:tav tm="0">
                                          <p:val>
                                            <p:strVal val="#ppt_y-#ppt_h/2"/>
                                          </p:val>
                                        </p:tav>
                                        <p:tav tm="100000">
                                          <p:val>
                                            <p:strVal val="#ppt_y"/>
                                          </p:val>
                                        </p:tav>
                                      </p:tavLst>
                                    </p:anim>
                                    <p:anim calcmode="lin" valueType="num">
                                      <p:cBhvr>
                                        <p:cTn id="46" dur="500" fill="hold"/>
                                        <p:tgtEl>
                                          <p:spTgt spid="9219">
                                            <p:txEl>
                                              <p:pRg st="4" end="4"/>
                                            </p:txEl>
                                          </p:spTgt>
                                        </p:tgtEl>
                                        <p:attrNameLst>
                                          <p:attrName>ppt_w</p:attrName>
                                        </p:attrNameLst>
                                      </p:cBhvr>
                                      <p:tavLst>
                                        <p:tav tm="0">
                                          <p:val>
                                            <p:strVal val="#ppt_w"/>
                                          </p:val>
                                        </p:tav>
                                        <p:tav tm="100000">
                                          <p:val>
                                            <p:strVal val="#ppt_w"/>
                                          </p:val>
                                        </p:tav>
                                      </p:tavLst>
                                    </p:anim>
                                    <p:anim calcmode="lin" valueType="num">
                                      <p:cBhvr>
                                        <p:cTn id="47" dur="500" fill="hold"/>
                                        <p:tgtEl>
                                          <p:spTgt spid="92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9219">
                                            <p:txEl>
                                              <p:pRg st="5" end="5"/>
                                            </p:txEl>
                                          </p:spTgt>
                                        </p:tgtEl>
                                        <p:attrNameLst>
                                          <p:attrName>style.visibility</p:attrName>
                                        </p:attrNameLst>
                                      </p:cBhvr>
                                      <p:to>
                                        <p:strVal val="visible"/>
                                      </p:to>
                                    </p:set>
                                    <p:anim calcmode="lin" valueType="num">
                                      <p:cBhvr>
                                        <p:cTn id="52"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9219">
                                            <p:txEl>
                                              <p:pRg st="5" end="5"/>
                                            </p:txEl>
                                          </p:spTgt>
                                        </p:tgtEl>
                                        <p:attrNameLst>
                                          <p:attrName>ppt_y</p:attrName>
                                        </p:attrNameLst>
                                      </p:cBhvr>
                                      <p:tavLst>
                                        <p:tav tm="0">
                                          <p:val>
                                            <p:strVal val="#ppt_y-#ppt_h/2"/>
                                          </p:val>
                                        </p:tav>
                                        <p:tav tm="100000">
                                          <p:val>
                                            <p:strVal val="#ppt_y"/>
                                          </p:val>
                                        </p:tav>
                                      </p:tavLst>
                                    </p:anim>
                                    <p:anim calcmode="lin" valueType="num">
                                      <p:cBhvr>
                                        <p:cTn id="54" dur="500" fill="hold"/>
                                        <p:tgtEl>
                                          <p:spTgt spid="9219">
                                            <p:txEl>
                                              <p:pRg st="5" end="5"/>
                                            </p:txEl>
                                          </p:spTgt>
                                        </p:tgtEl>
                                        <p:attrNameLst>
                                          <p:attrName>ppt_w</p:attrName>
                                        </p:attrNameLst>
                                      </p:cBhvr>
                                      <p:tavLst>
                                        <p:tav tm="0">
                                          <p:val>
                                            <p:strVal val="#ppt_w"/>
                                          </p:val>
                                        </p:tav>
                                        <p:tav tm="100000">
                                          <p:val>
                                            <p:strVal val="#ppt_w"/>
                                          </p:val>
                                        </p:tav>
                                      </p:tavLst>
                                    </p:anim>
                                    <p:anim calcmode="lin" valueType="num">
                                      <p:cBhvr>
                                        <p:cTn id="55" dur="500" fill="hold"/>
                                        <p:tgtEl>
                                          <p:spTgt spid="921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85800"/>
          </a:xfrm>
        </p:spPr>
        <p:txBody>
          <a:bodyPr/>
          <a:lstStyle/>
          <a:p>
            <a:r>
              <a:rPr lang="en-US" b="1" dirty="0" smtClean="0"/>
              <a:t/>
            </a:r>
            <a:br>
              <a:rPr lang="en-US" b="1" dirty="0" smtClean="0"/>
            </a:br>
            <a:r>
              <a:rPr lang="en-US" b="1" dirty="0" smtClean="0"/>
              <a:t>Lobby Manager</a:t>
            </a:r>
            <a:r>
              <a:rPr lang="en-US" dirty="0"/>
              <a:t/>
            </a:r>
            <a:br>
              <a:rPr lang="en-US" dirty="0"/>
            </a:br>
            <a:endParaRPr lang="en-US" dirty="0"/>
          </a:p>
        </p:txBody>
      </p:sp>
      <p:sp>
        <p:nvSpPr>
          <p:cNvPr id="3" name="Content Placeholder 2"/>
          <p:cNvSpPr>
            <a:spLocks noGrp="1"/>
          </p:cNvSpPr>
          <p:nvPr>
            <p:ph idx="1"/>
          </p:nvPr>
        </p:nvSpPr>
        <p:spPr>
          <a:xfrm>
            <a:off x="1066800" y="1066800"/>
            <a:ext cx="7620000" cy="5791200"/>
          </a:xfrm>
        </p:spPr>
        <p:txBody>
          <a:bodyPr/>
          <a:lstStyle/>
          <a:p>
            <a:pPr>
              <a:buBlip>
                <a:blip r:embed="rId2"/>
              </a:buBlip>
            </a:pPr>
            <a:r>
              <a:rPr lang="en-US" sz="2400" dirty="0" smtClean="0"/>
              <a:t>Schedules </a:t>
            </a:r>
            <a:r>
              <a:rPr lang="en-US" sz="2400" dirty="0"/>
              <a:t>the duty roster and determines justification for complain, and ensures that the front office has good relation with all departments. </a:t>
            </a:r>
            <a:endParaRPr lang="en-US" sz="2400" dirty="0" smtClean="0"/>
          </a:p>
          <a:p>
            <a:pPr>
              <a:buBlip>
                <a:blip r:embed="rId2"/>
              </a:buBlip>
            </a:pPr>
            <a:r>
              <a:rPr lang="en-US" sz="2400" dirty="0" smtClean="0"/>
              <a:t>Co-ordinate </a:t>
            </a:r>
            <a:r>
              <a:rPr lang="en-US" sz="2400" dirty="0"/>
              <a:t>with various departments for effective guest handling. </a:t>
            </a:r>
            <a:endParaRPr lang="en-US" sz="2400" dirty="0" smtClean="0"/>
          </a:p>
          <a:p>
            <a:pPr>
              <a:buBlip>
                <a:blip r:embed="rId2"/>
              </a:buBlip>
            </a:pPr>
            <a:r>
              <a:rPr lang="en-US" sz="2400" dirty="0" smtClean="0"/>
              <a:t> </a:t>
            </a:r>
            <a:r>
              <a:rPr lang="en-US" sz="2400" dirty="0"/>
              <a:t>Handle the guest complains and ensures that the front office has good relation with all departments. </a:t>
            </a:r>
            <a:endParaRPr lang="en-US" sz="2400" dirty="0" smtClean="0"/>
          </a:p>
          <a:p>
            <a:pPr>
              <a:buBlip>
                <a:blip r:embed="rId2"/>
              </a:buBlip>
            </a:pPr>
            <a:r>
              <a:rPr lang="en-US" sz="2400" dirty="0" smtClean="0"/>
              <a:t> </a:t>
            </a:r>
            <a:r>
              <a:rPr lang="en-US" sz="2400" dirty="0"/>
              <a:t>Co-ordinates with front office to facilitate rooming and departure of guest and front office cash (to allow credit) </a:t>
            </a:r>
            <a:endParaRPr lang="en-US" sz="2400" dirty="0" smtClean="0"/>
          </a:p>
          <a:p>
            <a:pPr>
              <a:buBlip>
                <a:blip r:embed="rId2"/>
              </a:buBlip>
            </a:pPr>
            <a:r>
              <a:rPr lang="en-US" sz="2400" dirty="0" smtClean="0"/>
              <a:t>Co-ordinates </a:t>
            </a:r>
            <a:r>
              <a:rPr lang="en-US" sz="2400" dirty="0"/>
              <a:t>between the travel counter, airline regarding arrival &amp; departure of flight.</a:t>
            </a:r>
            <a:r>
              <a:rPr lang="en-US" dirty="0"/>
              <a:t> </a:t>
            </a:r>
            <a:endParaRPr lang="en-US" dirty="0" smtClean="0"/>
          </a:p>
          <a:p>
            <a:pPr>
              <a:buBlip>
                <a:blip r:embed="rId2"/>
              </a:buBlip>
            </a:pPr>
            <a:r>
              <a:rPr lang="en-US" sz="2400" dirty="0" smtClean="0"/>
              <a:t>Takes </a:t>
            </a:r>
            <a:r>
              <a:rPr lang="en-US" sz="2400" dirty="0"/>
              <a:t>constant rounds at night of all operating areas to ensure smooth functioning </a:t>
            </a:r>
            <a:endParaRPr lang="en-US" dirty="0"/>
          </a:p>
          <a:p>
            <a:endParaRPr lang="en-US" dirty="0"/>
          </a:p>
        </p:txBody>
      </p:sp>
    </p:spTree>
    <p:extLst>
      <p:ext uri="{BB962C8B-B14F-4D97-AF65-F5344CB8AC3E}">
        <p14:creationId xmlns:p14="http://schemas.microsoft.com/office/powerpoint/2010/main" val="306055948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066800" y="457200"/>
            <a:ext cx="7721600" cy="685800"/>
          </a:xfrm>
        </p:spPr>
        <p:txBody>
          <a:bodyPr/>
          <a:lstStyle/>
          <a:p>
            <a:pPr eaLnBrk="1" hangingPunct="1"/>
            <a:r>
              <a:rPr lang="en-US" sz="3600" b="1" smtClean="0"/>
              <a:t>Front Desk Agent</a:t>
            </a:r>
            <a:br>
              <a:rPr lang="en-US" sz="3600" b="1" smtClean="0"/>
            </a:br>
            <a:endParaRPr lang="en-US" sz="3600" b="1" smtClean="0"/>
          </a:p>
        </p:txBody>
      </p:sp>
      <p:sp>
        <p:nvSpPr>
          <p:cNvPr id="11267" name="Rectangle 3"/>
          <p:cNvSpPr>
            <a:spLocks noGrp="1" noChangeArrowheads="1"/>
          </p:cNvSpPr>
          <p:nvPr>
            <p:ph type="subTitle" idx="1"/>
          </p:nvPr>
        </p:nvSpPr>
        <p:spPr>
          <a:xfrm>
            <a:off x="990600" y="914400"/>
            <a:ext cx="7924800" cy="5638800"/>
          </a:xfrm>
        </p:spPr>
        <p:txBody>
          <a:bodyPr/>
          <a:lstStyle/>
          <a:p>
            <a:pPr algn="l" eaLnBrk="1" hangingPunct="1">
              <a:buFont typeface="Symbol" pitchFamily="18" charset="2"/>
              <a:buChar char=""/>
              <a:defRPr/>
            </a:pPr>
            <a:r>
              <a:rPr lang="en-US" sz="2600" dirty="0" err="1" smtClean="0">
                <a:latin typeface="Perpetua" pitchFamily="18" charset="0"/>
              </a:rPr>
              <a:t>J</a:t>
            </a:r>
            <a:r>
              <a:rPr lang="en-US" sz="2600" b="1" dirty="0" err="1" smtClean="0">
                <a:latin typeface="Perpetua" pitchFamily="18" charset="0"/>
              </a:rPr>
              <a:t>obDescription</a:t>
            </a:r>
            <a:r>
              <a:rPr lang="en-US" sz="2600" dirty="0" err="1" smtClean="0">
                <a:latin typeface="Perpetua" pitchFamily="18" charset="0"/>
              </a:rPr>
              <a:t>:Front</a:t>
            </a:r>
            <a:r>
              <a:rPr lang="en-US" sz="2600" dirty="0" smtClean="0">
                <a:latin typeface="Perpetua" pitchFamily="18" charset="0"/>
              </a:rPr>
              <a:t> Desk Agent</a:t>
            </a:r>
            <a:r>
              <a:rPr lang="en-US" sz="2600" dirty="0">
                <a:latin typeface="Perpetua" pitchFamily="18" charset="0"/>
              </a:rPr>
              <a:t/>
            </a:r>
            <a:br>
              <a:rPr lang="en-US" sz="2600" dirty="0">
                <a:latin typeface="Perpetua" pitchFamily="18" charset="0"/>
              </a:rPr>
            </a:br>
            <a:r>
              <a:rPr lang="en-US" sz="2600" b="1" dirty="0">
                <a:latin typeface="Perpetua" pitchFamily="18" charset="0"/>
              </a:rPr>
              <a:t>Basic Function: </a:t>
            </a:r>
            <a:r>
              <a:rPr lang="en-US" sz="2600" dirty="0">
                <a:latin typeface="Perpetua" pitchFamily="18" charset="0"/>
              </a:rPr>
              <a:t>To assist guest  in all front office-related functions in an efficient, courteous, and professional manner that maintains high standards of service and hospitality.</a:t>
            </a:r>
            <a:br>
              <a:rPr lang="en-US" sz="2600" dirty="0">
                <a:latin typeface="Perpetua" pitchFamily="18" charset="0"/>
              </a:rPr>
            </a:br>
            <a:r>
              <a:rPr lang="en-US" sz="2600" b="1" dirty="0">
                <a:latin typeface="Perpetua" pitchFamily="18" charset="0"/>
              </a:rPr>
              <a:t>Relationships:</a:t>
            </a:r>
            <a:r>
              <a:rPr lang="en-US" sz="2600" dirty="0">
                <a:latin typeface="Perpetua" pitchFamily="18" charset="0"/>
              </a:rPr>
              <a:t> Reports to the front office manager</a:t>
            </a:r>
            <a:r>
              <a:rPr lang="en-US" sz="2600" b="1" dirty="0" smtClean="0">
                <a:latin typeface="Perpetua" pitchFamily="18" charset="0"/>
              </a:rPr>
              <a:t>.</a:t>
            </a:r>
            <a:endParaRPr lang="en-US" sz="2600" dirty="0" smtClean="0">
              <a:latin typeface="Perpetua" pitchFamily="18" charset="0"/>
            </a:endParaRPr>
          </a:p>
          <a:p>
            <a:pPr algn="just" eaLnBrk="1" hangingPunct="1">
              <a:buFont typeface="Symbol" pitchFamily="18" charset="2"/>
              <a:buChar char=""/>
              <a:defRPr/>
            </a:pPr>
            <a:r>
              <a:rPr lang="en-US" sz="2600" dirty="0" smtClean="0">
                <a:latin typeface="Perpetua" pitchFamily="18" charset="0"/>
              </a:rPr>
              <a:t>The most noticeable personnel in a hospitality operation.</a:t>
            </a:r>
          </a:p>
          <a:p>
            <a:pPr algn="just" eaLnBrk="1" hangingPunct="1">
              <a:buFont typeface="Symbol" pitchFamily="18" charset="2"/>
              <a:buChar char=""/>
              <a:defRPr/>
            </a:pPr>
            <a:r>
              <a:rPr lang="en-US" sz="2600" dirty="0" smtClean="0">
                <a:latin typeface="Perpetua" pitchFamily="18" charset="0"/>
              </a:rPr>
              <a:t>In many cases, the front desk agent is the first person a guest sees on entering the property and the last person the guest sees on leaving. </a:t>
            </a:r>
          </a:p>
          <a:p>
            <a:pPr algn="just" eaLnBrk="1" hangingPunct="1">
              <a:buFont typeface="Symbol" pitchFamily="18" charset="2"/>
              <a:buChar char=""/>
              <a:defRPr/>
            </a:pPr>
            <a:r>
              <a:rPr lang="en-US" sz="2600" dirty="0" smtClean="0">
                <a:latin typeface="Perpetua" pitchFamily="18" charset="0"/>
              </a:rPr>
              <a:t>The traditional duties of a front desk agent center on registration. </a:t>
            </a:r>
          </a:p>
          <a:p>
            <a:pPr algn="just" eaLnBrk="1" hangingPunct="1">
              <a:buFont typeface="Symbol" pitchFamily="18" charset="2"/>
              <a:buChar char=""/>
              <a:defRPr/>
            </a:pPr>
            <a:r>
              <a:rPr lang="en-US" sz="2600" dirty="0" smtClean="0">
                <a:latin typeface="Perpetua" pitchFamily="18" charset="0"/>
              </a:rPr>
              <a:t>They determine a guest’s reservation status and identify how long the guest needs and wants to stay.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p:cTn id="11"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p:cTn id="16"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 calcmode="lin" valueType="num">
                                      <p:cBhvr>
                                        <p:cTn id="26"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1267">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p:cTn id="31"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subTitle" idx="4294967295"/>
          </p:nvPr>
        </p:nvSpPr>
        <p:spPr>
          <a:xfrm>
            <a:off x="990600" y="457200"/>
            <a:ext cx="7848600" cy="6248400"/>
          </a:xfrm>
        </p:spPr>
        <p:txBody>
          <a:bodyPr/>
          <a:lstStyle/>
          <a:p>
            <a:pPr marL="228600" indent="-228600" algn="just" eaLnBrk="1" hangingPunct="1">
              <a:buBlip>
                <a:blip r:embed="rId2"/>
              </a:buBlip>
              <a:defRPr/>
            </a:pPr>
            <a:r>
              <a:rPr lang="en-US" sz="2400" dirty="0" smtClean="0">
                <a:latin typeface="Perpetua" pitchFamily="18" charset="0"/>
              </a:rPr>
              <a:t>Register guests and assign rooms ; accommodate special requests whenever possible.</a:t>
            </a:r>
          </a:p>
          <a:p>
            <a:pPr marL="228600" indent="-228600" algn="just" eaLnBrk="1" hangingPunct="1">
              <a:buBlip>
                <a:blip r:embed="rId2"/>
              </a:buBlip>
              <a:defRPr/>
            </a:pPr>
            <a:r>
              <a:rPr lang="en-US" sz="2400" dirty="0" smtClean="0">
                <a:latin typeface="Perpetua" pitchFamily="18" charset="0"/>
              </a:rPr>
              <a:t>Understand room status and room status tracking.</a:t>
            </a:r>
          </a:p>
          <a:p>
            <a:pPr marL="228600" indent="-228600" algn="just" eaLnBrk="1" hangingPunct="1">
              <a:buBlip>
                <a:blip r:embed="rId2"/>
              </a:buBlip>
              <a:defRPr/>
            </a:pPr>
            <a:r>
              <a:rPr lang="en-US" sz="2400" dirty="0" smtClean="0">
                <a:latin typeface="Perpetua" pitchFamily="18" charset="0"/>
              </a:rPr>
              <a:t>Know room locations, type of rooms available, and room rates.</a:t>
            </a:r>
          </a:p>
          <a:p>
            <a:pPr marL="228600" indent="-228600" algn="just" eaLnBrk="1" hangingPunct="1">
              <a:buBlip>
                <a:blip r:embed="rId2"/>
              </a:buBlip>
              <a:defRPr/>
            </a:pPr>
            <a:r>
              <a:rPr lang="en-US" sz="2400" dirty="0" smtClean="0">
                <a:latin typeface="Perpetua" pitchFamily="18" charset="0"/>
              </a:rPr>
              <a:t>Use suggestive selling techniques to sell rooms and to promote other services of the hotel.</a:t>
            </a:r>
          </a:p>
          <a:p>
            <a:pPr algn="just" eaLnBrk="1" hangingPunct="1">
              <a:buFont typeface="Symbol" pitchFamily="18" charset="2"/>
              <a:buChar char=""/>
              <a:defRPr/>
            </a:pPr>
            <a:r>
              <a:rPr lang="en-US" sz="2400" dirty="0">
                <a:latin typeface="Perpetua" pitchFamily="18" charset="0"/>
              </a:rPr>
              <a:t>Front desk agents place guest and room information in the appropriate front desk racks and communicate this information to the appropriate hotel personnel. </a:t>
            </a:r>
          </a:p>
          <a:p>
            <a:pPr algn="just" eaLnBrk="1" hangingPunct="1">
              <a:buFont typeface="Symbol" pitchFamily="18" charset="2"/>
              <a:buChar char=""/>
              <a:defRPr/>
            </a:pPr>
            <a:r>
              <a:rPr lang="en-US" sz="2400" dirty="0">
                <a:latin typeface="Perpetua" pitchFamily="18" charset="0"/>
              </a:rPr>
              <a:t>In terms of hotel security, the front desk agents maintain guestroom key storage, and maintain and supervise access to safety deposit boxes.</a:t>
            </a:r>
          </a:p>
          <a:p>
            <a:pPr algn="just" eaLnBrk="1" hangingPunct="1">
              <a:buFont typeface="Symbol" pitchFamily="18" charset="2"/>
              <a:buChar char=""/>
              <a:defRPr/>
            </a:pPr>
            <a:r>
              <a:rPr lang="en-US" sz="2400" dirty="0">
                <a:latin typeface="Perpetua" pitchFamily="18" charset="0"/>
              </a:rPr>
              <a:t>Front desk agents also must know how to recognize and respond to suspicious and emergency situations.</a:t>
            </a:r>
          </a:p>
          <a:p>
            <a:pPr marL="228600" indent="-228600" algn="just" eaLnBrk="1" hangingPunct="1">
              <a:buBlip>
                <a:blip r:embed="rId2"/>
              </a:buBlip>
              <a:defRPr/>
            </a:pPr>
            <a:endParaRPr lang="en-US" sz="2400" dirty="0" smtClean="0">
              <a:latin typeface="Perpetua" pitchFamily="18" charset="0"/>
            </a:endParaRPr>
          </a:p>
          <a:p>
            <a:pPr eaLnBrk="1" hangingPunct="1">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229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229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calcmode="lin" valueType="num">
                                      <p:cBhvr>
                                        <p:cTn id="15"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2291">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22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p:cTn id="2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291">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2291">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22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2291">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2291">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22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2291">
                                            <p:txEl>
                                              <p:pRg st="4" end="4"/>
                                            </p:txEl>
                                          </p:spTgt>
                                        </p:tgtEl>
                                        <p:attrNameLst>
                                          <p:attrName>style.visibility</p:attrName>
                                        </p:attrNameLst>
                                      </p:cBhvr>
                                      <p:to>
                                        <p:strVal val="visible"/>
                                      </p:to>
                                    </p:set>
                                    <p:anim calcmode="lin" valueType="num">
                                      <p:cBhvr>
                                        <p:cTn id="3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2291">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2291">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22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2291">
                                            <p:txEl>
                                              <p:pRg st="5" end="5"/>
                                            </p:txEl>
                                          </p:spTgt>
                                        </p:tgtEl>
                                        <p:attrNameLst>
                                          <p:attrName>style.visibility</p:attrName>
                                        </p:attrNameLst>
                                      </p:cBhvr>
                                      <p:to>
                                        <p:strVal val="visible"/>
                                      </p:to>
                                    </p:set>
                                    <p:anim calcmode="lin" valueType="num">
                                      <p:cBhvr>
                                        <p:cTn id="4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2291">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2291">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22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12291">
                                            <p:txEl>
                                              <p:pRg st="6" end="6"/>
                                            </p:txEl>
                                          </p:spTgt>
                                        </p:tgtEl>
                                        <p:attrNameLst>
                                          <p:attrName>style.visibility</p:attrName>
                                        </p:attrNameLst>
                                      </p:cBhvr>
                                      <p:to>
                                        <p:strVal val="visible"/>
                                      </p:to>
                                    </p:set>
                                    <p:anim calcmode="lin" valueType="num">
                                      <p:cBhvr>
                                        <p:cTn id="55"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2291">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12291">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1229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990600" y="228600"/>
            <a:ext cx="7924800" cy="6096000"/>
          </a:xfrm>
        </p:spPr>
        <p:txBody>
          <a:bodyPr/>
          <a:lstStyle/>
          <a:p>
            <a:pPr marL="228600" indent="-228600" algn="just" eaLnBrk="1" hangingPunct="1">
              <a:buBlip>
                <a:blip r:embed="rId2"/>
              </a:buBlip>
            </a:pPr>
            <a:r>
              <a:rPr lang="en-US" sz="2400" dirty="0" smtClean="0">
                <a:latin typeface="Perpetua" pitchFamily="18" charset="0"/>
              </a:rPr>
              <a:t>Coordinate room status updates with the housekeeping department by notifying housekeeping of all check-outs, late check-outs, early check-ins, special requests, and part-day rooms.</a:t>
            </a:r>
          </a:p>
          <a:p>
            <a:pPr marL="228600" indent="-228600" algn="just" eaLnBrk="1" hangingPunct="1">
              <a:buBlip>
                <a:blip r:embed="rId2"/>
              </a:buBlip>
            </a:pPr>
            <a:r>
              <a:rPr lang="en-US" sz="2400" dirty="0" smtClean="0">
                <a:latin typeface="Perpetua" pitchFamily="18" charset="0"/>
              </a:rPr>
              <a:t>Possess a working knowledge of the reservations department take same day reservations and future reservations when necessary. Know cancellation procedures.</a:t>
            </a:r>
          </a:p>
          <a:p>
            <a:pPr marL="228600" indent="-228600" algn="just" eaLnBrk="1" hangingPunct="1">
              <a:buBlip>
                <a:blip r:embed="rId2"/>
              </a:buBlip>
            </a:pPr>
            <a:r>
              <a:rPr lang="en-US" sz="2400" dirty="0" smtClean="0">
                <a:latin typeface="Perpetua" pitchFamily="18" charset="0"/>
              </a:rPr>
              <a:t>File room keys.</a:t>
            </a:r>
          </a:p>
          <a:p>
            <a:pPr marL="228600" indent="-228600" algn="just" eaLnBrk="1" hangingPunct="1">
              <a:buBlip>
                <a:blip r:embed="rId2"/>
              </a:buBlip>
            </a:pPr>
            <a:r>
              <a:rPr lang="en-US" sz="2400" dirty="0" smtClean="0">
                <a:latin typeface="Perpetua" pitchFamily="18" charset="0"/>
              </a:rPr>
              <a:t>Know how to use front office equipments.</a:t>
            </a:r>
          </a:p>
          <a:p>
            <a:pPr marL="228600" indent="-228600" algn="just" eaLnBrk="1" hangingPunct="1">
              <a:buBlip>
                <a:blip r:embed="rId2"/>
              </a:buBlip>
            </a:pPr>
            <a:r>
              <a:rPr lang="en-US" sz="2400" dirty="0" smtClean="0">
                <a:latin typeface="Perpetua" pitchFamily="18" charset="0"/>
              </a:rPr>
              <a:t>Process guest check-outs.</a:t>
            </a:r>
          </a:p>
          <a:p>
            <a:pPr marL="228600" indent="-228600" algn="just" eaLnBrk="1" hangingPunct="1">
              <a:buBlip>
                <a:blip r:embed="rId2"/>
              </a:buBlip>
            </a:pPr>
            <a:r>
              <a:rPr lang="en-US" sz="2400" dirty="0" smtClean="0">
                <a:latin typeface="Perpetua" pitchFamily="18" charset="0"/>
              </a:rPr>
              <a:t>Post and file all charges to guest, master, and city ledger accounts.</a:t>
            </a:r>
          </a:p>
          <a:p>
            <a:pPr marL="228600" indent="-228600" algn="just" eaLnBrk="1" hangingPunct="1">
              <a:buBlip>
                <a:blip r:embed="rId2"/>
              </a:buBlip>
            </a:pPr>
            <a:r>
              <a:rPr lang="en-US" sz="2400" dirty="0" smtClean="0">
                <a:latin typeface="Perpetua" pitchFamily="18" charset="0"/>
              </a:rPr>
              <a:t>Follow procedures for issuing and closing safe deposit boxes used by guests.</a:t>
            </a:r>
          </a:p>
          <a:p>
            <a:pPr marL="228600" indent="-228600" algn="just" eaLnBrk="1" hangingPunct="1">
              <a:buBlip>
                <a:blip r:embed="rId2"/>
              </a:buBlip>
            </a:pPr>
            <a:r>
              <a:rPr lang="en-US" sz="2400" dirty="0" smtClean="0">
                <a:latin typeface="Perpetua" pitchFamily="18" charset="0"/>
              </a:rPr>
              <a:t>Use proper telephone etiquette.</a:t>
            </a:r>
          </a:p>
          <a:p>
            <a:pPr marL="228600" indent="-228600" algn="just" eaLnBrk="1" hangingPunct="1">
              <a:buBlip>
                <a:blip r:embed="rId2"/>
              </a:buBlip>
            </a:pPr>
            <a:r>
              <a:rPr lang="en-US" sz="2400" dirty="0" smtClean="0">
                <a:latin typeface="Perpetua" pitchFamily="18" charset="0"/>
              </a:rPr>
              <a:t>Use proper mail, package, and message handling procedure.</a:t>
            </a:r>
          </a:p>
          <a:p>
            <a:pPr algn="just" eaLnBrk="1" hangingPunct="1"/>
            <a:endParaRPr lang="en-US" sz="2400" dirty="0" smtClean="0">
              <a:latin typeface="Perpetua" pitchFamily="18" charset="0"/>
            </a:endParaRPr>
          </a:p>
          <a:p>
            <a:pPr marL="228600" indent="-228600" eaLnBrk="1" hangingPunct="1"/>
            <a:endParaRPr lang="en-US" sz="16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31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331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315">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3315">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3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 calcmode="lin" valueType="num">
                                      <p:cBhvr>
                                        <p:cTn id="2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3315">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3315">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p:cTn id="3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3315">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3315">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3315">
                                            <p:txEl>
                                              <p:pRg st="4" end="4"/>
                                            </p:txEl>
                                          </p:spTgt>
                                        </p:tgtEl>
                                        <p:attrNameLst>
                                          <p:attrName>style.visibility</p:attrName>
                                        </p:attrNameLst>
                                      </p:cBhvr>
                                      <p:to>
                                        <p:strVal val="visible"/>
                                      </p:to>
                                    </p:set>
                                    <p:anim calcmode="lin" valueType="num">
                                      <p:cBhvr>
                                        <p:cTn id="39"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3315">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3315">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33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3315">
                                            <p:txEl>
                                              <p:pRg st="5" end="5"/>
                                            </p:txEl>
                                          </p:spTgt>
                                        </p:tgtEl>
                                        <p:attrNameLst>
                                          <p:attrName>style.visibility</p:attrName>
                                        </p:attrNameLst>
                                      </p:cBhvr>
                                      <p:to>
                                        <p:strVal val="visible"/>
                                      </p:to>
                                    </p:set>
                                    <p:anim calcmode="lin" valueType="num">
                                      <p:cBhvr>
                                        <p:cTn id="4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3315">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3315">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331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13315">
                                            <p:txEl>
                                              <p:pRg st="6" end="6"/>
                                            </p:txEl>
                                          </p:spTgt>
                                        </p:tgtEl>
                                        <p:attrNameLst>
                                          <p:attrName>style.visibility</p:attrName>
                                        </p:attrNameLst>
                                      </p:cBhvr>
                                      <p:to>
                                        <p:strVal val="visible"/>
                                      </p:to>
                                    </p:set>
                                    <p:anim calcmode="lin" valueType="num">
                                      <p:cBhvr>
                                        <p:cTn id="5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3315">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13315">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133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3315">
                                            <p:txEl>
                                              <p:pRg st="7" end="7"/>
                                            </p:txEl>
                                          </p:spTgt>
                                        </p:tgtEl>
                                        <p:attrNameLst>
                                          <p:attrName>style.visibility</p:attrName>
                                        </p:attrNameLst>
                                      </p:cBhvr>
                                      <p:to>
                                        <p:strVal val="visible"/>
                                      </p:to>
                                    </p:set>
                                    <p:anim calcmode="lin" valueType="num">
                                      <p:cBhvr>
                                        <p:cTn id="6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13315">
                                            <p:txEl>
                                              <p:pRg st="7" end="7"/>
                                            </p:txEl>
                                          </p:spTgt>
                                        </p:tgtEl>
                                        <p:attrNameLst>
                                          <p:attrName>ppt_y</p:attrName>
                                        </p:attrNameLst>
                                      </p:cBhvr>
                                      <p:tavLst>
                                        <p:tav tm="0">
                                          <p:val>
                                            <p:strVal val="#ppt_y-#ppt_h/2"/>
                                          </p:val>
                                        </p:tav>
                                        <p:tav tm="100000">
                                          <p:val>
                                            <p:strVal val="#ppt_y"/>
                                          </p:val>
                                        </p:tav>
                                      </p:tavLst>
                                    </p:anim>
                                    <p:anim calcmode="lin" valueType="num">
                                      <p:cBhvr>
                                        <p:cTn id="65" dur="500" fill="hold"/>
                                        <p:tgtEl>
                                          <p:spTgt spid="13315">
                                            <p:txEl>
                                              <p:pRg st="7" end="7"/>
                                            </p:txEl>
                                          </p:spTgt>
                                        </p:tgtEl>
                                        <p:attrNameLst>
                                          <p:attrName>ppt_w</p:attrName>
                                        </p:attrNameLst>
                                      </p:cBhvr>
                                      <p:tavLst>
                                        <p:tav tm="0">
                                          <p:val>
                                            <p:strVal val="#ppt_w"/>
                                          </p:val>
                                        </p:tav>
                                        <p:tav tm="100000">
                                          <p:val>
                                            <p:strVal val="#ppt_w"/>
                                          </p:val>
                                        </p:tav>
                                      </p:tavLst>
                                    </p:anim>
                                    <p:anim calcmode="lin" valueType="num">
                                      <p:cBhvr>
                                        <p:cTn id="66" dur="500" fill="hold"/>
                                        <p:tgtEl>
                                          <p:spTgt spid="1331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13315">
                                            <p:txEl>
                                              <p:pRg st="8" end="8"/>
                                            </p:txEl>
                                          </p:spTgt>
                                        </p:tgtEl>
                                        <p:attrNameLst>
                                          <p:attrName>style.visibility</p:attrName>
                                        </p:attrNameLst>
                                      </p:cBhvr>
                                      <p:to>
                                        <p:strVal val="visible"/>
                                      </p:to>
                                    </p:set>
                                    <p:anim calcmode="lin" valueType="num">
                                      <p:cBhvr>
                                        <p:cTn id="71"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13315">
                                            <p:txEl>
                                              <p:pRg st="8" end="8"/>
                                            </p:txEl>
                                          </p:spTgt>
                                        </p:tgtEl>
                                        <p:attrNameLst>
                                          <p:attrName>ppt_y</p:attrName>
                                        </p:attrNameLst>
                                      </p:cBhvr>
                                      <p:tavLst>
                                        <p:tav tm="0">
                                          <p:val>
                                            <p:strVal val="#ppt_y-#ppt_h/2"/>
                                          </p:val>
                                        </p:tav>
                                        <p:tav tm="100000">
                                          <p:val>
                                            <p:strVal val="#ppt_y"/>
                                          </p:val>
                                        </p:tav>
                                      </p:tavLst>
                                    </p:anim>
                                    <p:anim calcmode="lin" valueType="num">
                                      <p:cBhvr>
                                        <p:cTn id="73" dur="500" fill="hold"/>
                                        <p:tgtEl>
                                          <p:spTgt spid="13315">
                                            <p:txEl>
                                              <p:pRg st="8" end="8"/>
                                            </p:txEl>
                                          </p:spTgt>
                                        </p:tgtEl>
                                        <p:attrNameLst>
                                          <p:attrName>ppt_w</p:attrName>
                                        </p:attrNameLst>
                                      </p:cBhvr>
                                      <p:tavLst>
                                        <p:tav tm="0">
                                          <p:val>
                                            <p:strVal val="#ppt_w"/>
                                          </p:val>
                                        </p:tav>
                                        <p:tav tm="100000">
                                          <p:val>
                                            <p:strVal val="#ppt_w"/>
                                          </p:val>
                                        </p:tav>
                                      </p:tavLst>
                                    </p:anim>
                                    <p:anim calcmode="lin" valueType="num">
                                      <p:cBhvr>
                                        <p:cTn id="74" dur="500" fill="hold"/>
                                        <p:tgtEl>
                                          <p:spTgt spid="1331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Hospitality and Tourism Industry is about service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eaLnBrk="1" hangingPunct="1">
              <a:buFont typeface="Wingdings" pitchFamily="2" charset="2"/>
              <a:buNone/>
            </a:pPr>
            <a:r>
              <a:rPr lang="en-US" b="1" dirty="0" smtClean="0">
                <a:solidFill>
                  <a:schemeClr val="hlink"/>
                </a:solidFill>
                <a:latin typeface="Georgia" pitchFamily="18" charset="0"/>
              </a:rPr>
              <a:t>SERVICE</a:t>
            </a:r>
          </a:p>
          <a:p>
            <a:pPr eaLnBrk="1" hangingPunct="1">
              <a:buFont typeface="Wingdings" pitchFamily="2" charset="2"/>
              <a:buNone/>
            </a:pPr>
            <a:r>
              <a:rPr lang="en-US" b="1" dirty="0" smtClean="0">
                <a:solidFill>
                  <a:schemeClr val="hlink"/>
                </a:solidFill>
                <a:latin typeface="Georgia" pitchFamily="18" charset="0"/>
              </a:rPr>
              <a:t>S</a:t>
            </a:r>
            <a:r>
              <a:rPr lang="en-US" dirty="0" smtClean="0">
                <a:latin typeface="Georgia" pitchFamily="18" charset="0"/>
              </a:rPr>
              <a:t>mile</a:t>
            </a:r>
          </a:p>
          <a:p>
            <a:pPr eaLnBrk="1" hangingPunct="1">
              <a:buFont typeface="Wingdings" pitchFamily="2" charset="2"/>
              <a:buNone/>
            </a:pPr>
            <a:r>
              <a:rPr lang="en-US" dirty="0" smtClean="0">
                <a:latin typeface="Georgia" pitchFamily="18" charset="0"/>
              </a:rPr>
              <a:t>Make </a:t>
            </a:r>
            <a:r>
              <a:rPr lang="en-US" b="1" dirty="0" smtClean="0">
                <a:solidFill>
                  <a:schemeClr val="hlink"/>
                </a:solidFill>
                <a:latin typeface="Georgia" pitchFamily="18" charset="0"/>
              </a:rPr>
              <a:t>E</a:t>
            </a:r>
            <a:r>
              <a:rPr lang="en-US" dirty="0" smtClean="0">
                <a:latin typeface="Georgia" pitchFamily="18" charset="0"/>
              </a:rPr>
              <a:t>ye contact</a:t>
            </a:r>
          </a:p>
          <a:p>
            <a:pPr eaLnBrk="1" hangingPunct="1">
              <a:buFont typeface="Wingdings" pitchFamily="2" charset="2"/>
              <a:buNone/>
            </a:pPr>
            <a:r>
              <a:rPr lang="en-US" b="1" dirty="0" smtClean="0">
                <a:solidFill>
                  <a:schemeClr val="hlink"/>
                </a:solidFill>
                <a:latin typeface="Georgia" pitchFamily="18" charset="0"/>
              </a:rPr>
              <a:t>R</a:t>
            </a:r>
            <a:r>
              <a:rPr lang="en-US" dirty="0" smtClean="0">
                <a:latin typeface="Georgia" pitchFamily="18" charset="0"/>
              </a:rPr>
              <a:t>espect and welcome all guests</a:t>
            </a:r>
          </a:p>
          <a:p>
            <a:pPr eaLnBrk="1" hangingPunct="1">
              <a:buFont typeface="Wingdings" pitchFamily="2" charset="2"/>
              <a:buNone/>
            </a:pPr>
            <a:r>
              <a:rPr lang="en-US" b="1" dirty="0" smtClean="0">
                <a:solidFill>
                  <a:schemeClr val="hlink"/>
                </a:solidFill>
                <a:latin typeface="Georgia" pitchFamily="18" charset="0"/>
              </a:rPr>
              <a:t>V</a:t>
            </a:r>
            <a:r>
              <a:rPr lang="en-US" dirty="0" smtClean="0">
                <a:latin typeface="Georgia" pitchFamily="18" charset="0"/>
              </a:rPr>
              <a:t>alue the magic</a:t>
            </a:r>
          </a:p>
          <a:p>
            <a:pPr eaLnBrk="1" hangingPunct="1">
              <a:buFont typeface="Wingdings" pitchFamily="2" charset="2"/>
              <a:buNone/>
            </a:pPr>
            <a:r>
              <a:rPr lang="en-US" b="1" dirty="0" smtClean="0">
                <a:solidFill>
                  <a:schemeClr val="hlink"/>
                </a:solidFill>
                <a:latin typeface="Georgia" pitchFamily="18" charset="0"/>
              </a:rPr>
              <a:t>I</a:t>
            </a:r>
            <a:r>
              <a:rPr lang="en-US" dirty="0" smtClean="0">
                <a:latin typeface="Georgia" pitchFamily="18" charset="0"/>
              </a:rPr>
              <a:t>nitiate guest contact</a:t>
            </a:r>
          </a:p>
          <a:p>
            <a:pPr eaLnBrk="1" hangingPunct="1">
              <a:buFont typeface="Wingdings" pitchFamily="2" charset="2"/>
              <a:buNone/>
            </a:pPr>
            <a:r>
              <a:rPr lang="en-US" b="1" dirty="0" smtClean="0">
                <a:solidFill>
                  <a:schemeClr val="hlink"/>
                </a:solidFill>
                <a:latin typeface="Georgia" pitchFamily="18" charset="0"/>
              </a:rPr>
              <a:t>C</a:t>
            </a:r>
            <a:r>
              <a:rPr lang="en-US" dirty="0" smtClean="0">
                <a:latin typeface="Georgia" pitchFamily="18" charset="0"/>
              </a:rPr>
              <a:t>reative service solutions</a:t>
            </a:r>
          </a:p>
          <a:p>
            <a:pPr eaLnBrk="1" hangingPunct="1">
              <a:buFont typeface="Wingdings" pitchFamily="2" charset="2"/>
              <a:buNone/>
            </a:pPr>
            <a:r>
              <a:rPr lang="en-US" b="1" dirty="0" smtClean="0">
                <a:solidFill>
                  <a:schemeClr val="hlink"/>
                </a:solidFill>
                <a:latin typeface="Georgia" pitchFamily="18" charset="0"/>
              </a:rPr>
              <a:t>E</a:t>
            </a:r>
            <a:r>
              <a:rPr lang="en-US" dirty="0" smtClean="0">
                <a:latin typeface="Georgia" pitchFamily="18" charset="0"/>
              </a:rPr>
              <a:t>nd with a “thank you”</a:t>
            </a:r>
          </a:p>
          <a:p>
            <a:endParaRPr lang="en-US"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1219200" y="228600"/>
            <a:ext cx="7543800" cy="5791200"/>
          </a:xfrm>
        </p:spPr>
        <p:txBody>
          <a:bodyPr/>
          <a:lstStyle/>
          <a:p>
            <a:pPr marL="228600" indent="-228600" algn="just" eaLnBrk="1" hangingPunct="1">
              <a:buBlip>
                <a:blip r:embed="rId2"/>
              </a:buBlip>
            </a:pPr>
            <a:r>
              <a:rPr lang="en-US" sz="2800" dirty="0" smtClean="0">
                <a:latin typeface="Perpetua" pitchFamily="18" charset="0"/>
              </a:rPr>
              <a:t> Be aware of daily activities and meetings taking place in the hotel.</a:t>
            </a:r>
          </a:p>
          <a:p>
            <a:pPr marL="228600" indent="-228600" algn="just" eaLnBrk="1" hangingPunct="1">
              <a:buBlip>
                <a:blip r:embed="rId2"/>
              </a:buBlip>
            </a:pPr>
            <a:r>
              <a:rPr lang="en-US" sz="2800" dirty="0" smtClean="0">
                <a:latin typeface="Perpetua" pitchFamily="18" charset="0"/>
              </a:rPr>
              <a:t>Attend department meetings.</a:t>
            </a:r>
          </a:p>
          <a:p>
            <a:pPr marL="228600" indent="-228600" algn="just" eaLnBrk="1" hangingPunct="1">
              <a:buBlip>
                <a:blip r:embed="rId3"/>
              </a:buBlip>
              <a:defRPr/>
            </a:pPr>
            <a:r>
              <a:rPr lang="en-US" sz="2800" dirty="0" smtClean="0">
                <a:latin typeface="Perpetua" pitchFamily="18" charset="0"/>
              </a:rPr>
              <a:t>Coordinate guestroom maintenance work with the engineering and maintenance division.</a:t>
            </a:r>
          </a:p>
          <a:p>
            <a:pPr marL="228600" indent="-228600" algn="just" eaLnBrk="1" hangingPunct="1">
              <a:buBlip>
                <a:blip r:embed="rId3"/>
              </a:buBlip>
              <a:defRPr/>
            </a:pPr>
            <a:r>
              <a:rPr lang="en-US" sz="2800" dirty="0" smtClean="0">
                <a:latin typeface="Perpetua" pitchFamily="18" charset="0"/>
              </a:rPr>
              <a:t>Report any unusual occurrences or requests to the manager or designated manager.   </a:t>
            </a:r>
          </a:p>
          <a:p>
            <a:pPr marL="228600" indent="-228600" algn="just" eaLnBrk="1" hangingPunct="1">
              <a:buBlip>
                <a:blip r:embed="rId3"/>
              </a:buBlip>
              <a:defRPr/>
            </a:pPr>
            <a:r>
              <a:rPr lang="en-US" sz="2800" dirty="0" smtClean="0">
                <a:latin typeface="Perpetua" pitchFamily="18" charset="0"/>
              </a:rPr>
              <a:t>Know all safety and emergency procedures. Be aware of incident prevention policies.</a:t>
            </a:r>
          </a:p>
          <a:p>
            <a:pPr marL="228600" indent="-228600" algn="just" eaLnBrk="1" hangingPunct="1">
              <a:buBlip>
                <a:blip r:embed="rId3"/>
              </a:buBlip>
              <a:defRPr/>
            </a:pPr>
            <a:r>
              <a:rPr lang="en-US" sz="2800" dirty="0" smtClean="0">
                <a:latin typeface="Perpetua" pitchFamily="18" charset="0"/>
              </a:rPr>
              <a:t>Maintain the cleanliness and neatness of the front desk.</a:t>
            </a:r>
          </a:p>
          <a:p>
            <a:pPr marL="228600" indent="-228600" algn="just" eaLnBrk="1" hangingPunct="1">
              <a:buBlip>
                <a:blip r:embed="rId3"/>
              </a:buBlip>
              <a:defRPr/>
            </a:pPr>
            <a:r>
              <a:rPr lang="en-US" sz="2800" dirty="0">
                <a:latin typeface="Perpetua" pitchFamily="18" charset="0"/>
              </a:rPr>
              <a:t>Finally, front desk agents must be sales-minded. </a:t>
            </a:r>
            <a:r>
              <a:rPr lang="en-US" sz="1600" b="1" dirty="0"/>
              <a:t/>
            </a:r>
            <a:br>
              <a:rPr lang="en-US" sz="1600" b="1" dirty="0"/>
            </a:br>
            <a:endParaRPr lang="en-US" sz="2400" b="1" dirty="0"/>
          </a:p>
          <a:p>
            <a:pPr algn="just" eaLnBrk="1" hangingPunct="1">
              <a:defRPr/>
            </a:pPr>
            <a:endParaRPr lang="en-US" sz="2800" dirty="0" smtClean="0">
              <a:latin typeface="Perpetua" pitchFamily="18" charset="0"/>
            </a:endParaRPr>
          </a:p>
          <a:p>
            <a:pPr marL="228600" indent="-228600" algn="just" eaLnBrk="1" hangingPunct="1">
              <a:buBlip>
                <a:blip r:embed="rId3"/>
              </a:buBlip>
              <a:defRPr/>
            </a:pPr>
            <a:endParaRPr lang="en-US" sz="2800" dirty="0" smtClean="0">
              <a:latin typeface="Perpetua" pitchFamily="18" charset="0"/>
            </a:endParaRPr>
          </a:p>
          <a:p>
            <a:pPr algn="l" eaLnBrk="1" hangingPunct="1">
              <a:defRPr/>
            </a:pPr>
            <a:endParaRPr lang="en-US" sz="2000" dirty="0" smtClean="0"/>
          </a:p>
          <a:p>
            <a:pPr eaLnBrk="1" hangingPunct="1">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433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433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4339">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p:cTn id="2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4339">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4339">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p:cTn id="3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4339">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4339">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4339">
                                            <p:txEl>
                                              <p:pRg st="4" end="4"/>
                                            </p:txEl>
                                          </p:spTgt>
                                        </p:tgtEl>
                                        <p:attrNameLst>
                                          <p:attrName>style.visibility</p:attrName>
                                        </p:attrNameLst>
                                      </p:cBhvr>
                                      <p:to>
                                        <p:strVal val="visible"/>
                                      </p:to>
                                    </p:set>
                                    <p:anim calcmode="lin" valueType="num">
                                      <p:cBhvr>
                                        <p:cTn id="3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4339">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4339">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43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4339">
                                            <p:txEl>
                                              <p:pRg st="5" end="5"/>
                                            </p:txEl>
                                          </p:spTgt>
                                        </p:tgtEl>
                                        <p:attrNameLst>
                                          <p:attrName>style.visibility</p:attrName>
                                        </p:attrNameLst>
                                      </p:cBhvr>
                                      <p:to>
                                        <p:strVal val="visible"/>
                                      </p:to>
                                    </p:set>
                                    <p:anim calcmode="lin" valueType="num">
                                      <p:cBhvr>
                                        <p:cTn id="4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4339">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4339">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433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14339">
                                            <p:txEl>
                                              <p:pRg st="6" end="6"/>
                                            </p:txEl>
                                          </p:spTgt>
                                        </p:tgtEl>
                                        <p:attrNameLst>
                                          <p:attrName>style.visibility</p:attrName>
                                        </p:attrNameLst>
                                      </p:cBhvr>
                                      <p:to>
                                        <p:strVal val="visible"/>
                                      </p:to>
                                    </p:set>
                                    <p:anim calcmode="lin" valueType="num">
                                      <p:cBhvr>
                                        <p:cTn id="5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4339">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14339">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1433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desk layout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88618" y="1384672"/>
            <a:ext cx="7069582" cy="478752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228600"/>
            <a:ext cx="7721600" cy="533400"/>
          </a:xfrm>
        </p:spPr>
        <p:txBody>
          <a:bodyPr/>
          <a:lstStyle/>
          <a:p>
            <a:pPr eaLnBrk="1" hangingPunct="1"/>
            <a:r>
              <a:rPr lang="en-US" sz="3600" b="1" dirty="0" smtClean="0"/>
              <a:t>Reservations Agent</a:t>
            </a:r>
          </a:p>
        </p:txBody>
      </p:sp>
      <p:sp>
        <p:nvSpPr>
          <p:cNvPr id="15363" name="Rectangle 3"/>
          <p:cNvSpPr>
            <a:spLocks noGrp="1" noChangeArrowheads="1"/>
          </p:cNvSpPr>
          <p:nvPr>
            <p:ph type="subTitle" idx="1"/>
          </p:nvPr>
        </p:nvSpPr>
        <p:spPr>
          <a:xfrm>
            <a:off x="990600" y="762000"/>
            <a:ext cx="7848600" cy="5181600"/>
          </a:xfrm>
        </p:spPr>
        <p:txBody>
          <a:bodyPr/>
          <a:lstStyle/>
          <a:p>
            <a:pPr marL="228600" indent="-228600" algn="just" eaLnBrk="1" hangingPunct="1">
              <a:buBlip>
                <a:blip r:embed="rId2"/>
              </a:buBlip>
              <a:defRPr/>
            </a:pPr>
            <a:r>
              <a:rPr lang="en-US" sz="2800" dirty="0" smtClean="0">
                <a:latin typeface="Perpetua" pitchFamily="18" charset="0"/>
              </a:rPr>
              <a:t>Reservations agents are responsible for all aspects of reservations processing.</a:t>
            </a:r>
          </a:p>
          <a:p>
            <a:pPr marL="228600" indent="-228600" algn="just" eaLnBrk="1" hangingPunct="1">
              <a:buBlip>
                <a:blip r:embed="rId2"/>
              </a:buBlip>
              <a:defRPr/>
            </a:pPr>
            <a:r>
              <a:rPr lang="en-US" sz="2800" dirty="0" smtClean="0">
                <a:latin typeface="Perpetua" pitchFamily="18" charset="0"/>
              </a:rPr>
              <a:t>Reservations agents respond to communications from guests, travel agents, and referral networks concerning reservations arriving by mail, telephone, telex, cable fax, or through a central reservation system. </a:t>
            </a:r>
          </a:p>
          <a:p>
            <a:pPr marL="228600" indent="-228600" algn="just" eaLnBrk="1" hangingPunct="1">
              <a:buBlip>
                <a:blip r:embed="rId2"/>
              </a:buBlip>
              <a:defRPr/>
            </a:pPr>
            <a:r>
              <a:rPr lang="en-US" sz="2800" dirty="0" smtClean="0">
                <a:latin typeface="Perpetua" pitchFamily="18" charset="0"/>
              </a:rPr>
              <a:t>The agent creates and maintains reservation records – usually by date of arrival and alphabetical listing. Sometimes they also determine room rates. They also prepare letter of confirmation and promptly process any cancellations and modifications.</a:t>
            </a:r>
          </a:p>
          <a:p>
            <a:pPr eaLnBrk="1" hangingPunct="1">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p:cTn id="11"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p:cTn id="16"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143000" y="381000"/>
            <a:ext cx="7569200" cy="1143000"/>
          </a:xfrm>
        </p:spPr>
        <p:txBody>
          <a:bodyPr/>
          <a:lstStyle/>
          <a:p>
            <a:pPr algn="l" eaLnBrk="1" hangingPunct="1"/>
            <a:r>
              <a:rPr lang="en-US" sz="2400" b="1" dirty="0" smtClean="0">
                <a:latin typeface="Perpetua" pitchFamily="18" charset="0"/>
              </a:rPr>
              <a:t>Job Description: Reservations Agent</a:t>
            </a:r>
            <a:br>
              <a:rPr lang="en-US" sz="2400" b="1" dirty="0" smtClean="0">
                <a:latin typeface="Perpetua" pitchFamily="18" charset="0"/>
              </a:rPr>
            </a:br>
            <a:r>
              <a:rPr lang="en-US" sz="2400" b="1" dirty="0" smtClean="0">
                <a:latin typeface="Perpetua" pitchFamily="18" charset="0"/>
              </a:rPr>
              <a:t>Basic Function: To handle all future reservations, matching the needs of the guests with the hotel.</a:t>
            </a:r>
            <a:br>
              <a:rPr lang="en-US" sz="2400" b="1" dirty="0" smtClean="0">
                <a:latin typeface="Perpetua" pitchFamily="18" charset="0"/>
              </a:rPr>
            </a:br>
            <a:r>
              <a:rPr lang="en-US" sz="2400" b="1" dirty="0" smtClean="0">
                <a:latin typeface="Perpetua" pitchFamily="18" charset="0"/>
              </a:rPr>
              <a:t>Relationships: Reports to the front office manager.</a:t>
            </a:r>
          </a:p>
        </p:txBody>
      </p:sp>
      <p:sp>
        <p:nvSpPr>
          <p:cNvPr id="16387" name="Rectangle 3"/>
          <p:cNvSpPr>
            <a:spLocks noGrp="1" noChangeArrowheads="1"/>
          </p:cNvSpPr>
          <p:nvPr>
            <p:ph type="subTitle" idx="1"/>
          </p:nvPr>
        </p:nvSpPr>
        <p:spPr>
          <a:xfrm>
            <a:off x="990600" y="1752600"/>
            <a:ext cx="7924800" cy="4800600"/>
          </a:xfrm>
        </p:spPr>
        <p:txBody>
          <a:bodyPr/>
          <a:lstStyle/>
          <a:p>
            <a:pPr marL="228600" indent="-228600" algn="just" eaLnBrk="1" hangingPunct="1">
              <a:defRPr/>
            </a:pPr>
            <a:r>
              <a:rPr lang="en-US" sz="2400" b="1" dirty="0" smtClean="0">
                <a:latin typeface="Perpetua" pitchFamily="18" charset="0"/>
              </a:rPr>
              <a:t>Duties and Responsibilities:</a:t>
            </a:r>
          </a:p>
          <a:p>
            <a:pPr marL="228600" indent="-228600" algn="just" eaLnBrk="1" hangingPunct="1">
              <a:buFont typeface="Courier New" pitchFamily="49" charset="0"/>
              <a:buChar char="o"/>
              <a:defRPr/>
            </a:pPr>
            <a:r>
              <a:rPr lang="en-US" sz="2400" dirty="0" smtClean="0">
                <a:latin typeface="Perpetua" pitchFamily="18" charset="0"/>
              </a:rPr>
              <a:t>Process reservations by mail, telephone, telex, cable, fax, or central reservation system referral.</a:t>
            </a:r>
          </a:p>
          <a:p>
            <a:pPr marL="228600" indent="-228600" algn="just" eaLnBrk="1" hangingPunct="1">
              <a:buFont typeface="Courier New" pitchFamily="49" charset="0"/>
              <a:buChar char="o"/>
              <a:defRPr/>
            </a:pPr>
            <a:r>
              <a:rPr lang="en-US" sz="2400" dirty="0" smtClean="0">
                <a:latin typeface="Perpetua" pitchFamily="18" charset="0"/>
              </a:rPr>
              <a:t>Process reservations from the sales office, other hotel departments, and travel agents.</a:t>
            </a:r>
          </a:p>
          <a:p>
            <a:pPr marL="228600" indent="-228600" algn="just" eaLnBrk="1" hangingPunct="1">
              <a:buFont typeface="Courier New" pitchFamily="49" charset="0"/>
              <a:buChar char="o"/>
              <a:defRPr/>
            </a:pPr>
            <a:r>
              <a:rPr lang="en-US" sz="2400" dirty="0" smtClean="0">
                <a:latin typeface="Perpetua" pitchFamily="18" charset="0"/>
              </a:rPr>
              <a:t>Know the types of rooms available as well as their locations and layout.</a:t>
            </a:r>
          </a:p>
          <a:p>
            <a:pPr marL="228600" indent="-228600" algn="just" eaLnBrk="1" hangingPunct="1">
              <a:buFont typeface="Courier New" pitchFamily="49" charset="0"/>
              <a:buChar char="o"/>
              <a:defRPr/>
            </a:pPr>
            <a:r>
              <a:rPr lang="en-US" sz="2400" dirty="0" smtClean="0">
                <a:latin typeface="Perpetua" pitchFamily="18" charset="0"/>
              </a:rPr>
              <a:t>Know the selling status, rates, and benefits of all package plans.</a:t>
            </a:r>
          </a:p>
          <a:p>
            <a:pPr marL="228600" indent="-228600" algn="just" eaLnBrk="1" hangingPunct="1">
              <a:buFont typeface="Courier New" pitchFamily="49" charset="0"/>
              <a:buChar char="o"/>
              <a:defRPr/>
            </a:pPr>
            <a:r>
              <a:rPr lang="en-US" sz="2400" dirty="0" smtClean="0">
                <a:latin typeface="Perpetua" pitchFamily="18" charset="0"/>
              </a:rPr>
              <a:t>Create and maintain reservation records by dates of arrival and alphabetical listing.</a:t>
            </a:r>
          </a:p>
          <a:p>
            <a:pPr marL="228600" indent="-228600" algn="just" eaLnBrk="1" hangingPunct="1">
              <a:buFont typeface="Courier New" pitchFamily="49" charset="0"/>
              <a:buChar char="o"/>
              <a:defRPr/>
            </a:pPr>
            <a:r>
              <a:rPr lang="en-US" sz="2400" dirty="0" smtClean="0">
                <a:latin typeface="Perpetua" pitchFamily="18" charset="0"/>
              </a:rPr>
              <a:t>Communicate reservation information to the front desk.</a:t>
            </a:r>
          </a:p>
          <a:p>
            <a:pPr eaLnBrk="1" hangingPunct="1">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6387">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16387">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 calcmode="lin" valueType="num">
                                      <p:cBhvr>
                                        <p:cTn id="20"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387">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16387">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 calcmode="lin" valueType="num">
                                      <p:cBhvr>
                                        <p:cTn id="28"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6387">
                                            <p:txEl>
                                              <p:pRg st="2" end="2"/>
                                            </p:txEl>
                                          </p:spTgt>
                                        </p:tgtEl>
                                        <p:attrNameLst>
                                          <p:attrName>ppt_y</p:attrName>
                                        </p:attrNameLst>
                                      </p:cBhvr>
                                      <p:tavLst>
                                        <p:tav tm="0">
                                          <p:val>
                                            <p:strVal val="#ppt_y-#ppt_h/2"/>
                                          </p:val>
                                        </p:tav>
                                        <p:tav tm="100000">
                                          <p:val>
                                            <p:strVal val="#ppt_y"/>
                                          </p:val>
                                        </p:tav>
                                      </p:tavLst>
                                    </p:anim>
                                    <p:anim calcmode="lin" valueType="num">
                                      <p:cBhvr>
                                        <p:cTn id="30" dur="500" fill="hold"/>
                                        <p:tgtEl>
                                          <p:spTgt spid="16387">
                                            <p:txEl>
                                              <p:pRg st="2" end="2"/>
                                            </p:txEl>
                                          </p:spTgt>
                                        </p:tgtEl>
                                        <p:attrNameLst>
                                          <p:attrName>ppt_w</p:attrName>
                                        </p:attrNameLst>
                                      </p:cBhvr>
                                      <p:tavLst>
                                        <p:tav tm="0">
                                          <p:val>
                                            <p:strVal val="#ppt_w"/>
                                          </p:val>
                                        </p:tav>
                                        <p:tav tm="100000">
                                          <p:val>
                                            <p:strVal val="#ppt_w"/>
                                          </p:val>
                                        </p:tav>
                                      </p:tavLst>
                                    </p:anim>
                                    <p:anim calcmode="lin" valueType="num">
                                      <p:cBhvr>
                                        <p:cTn id="31"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16387">
                                            <p:txEl>
                                              <p:pRg st="3" end="3"/>
                                            </p:txEl>
                                          </p:spTgt>
                                        </p:tgtEl>
                                        <p:attrNameLst>
                                          <p:attrName>style.visibility</p:attrName>
                                        </p:attrNameLst>
                                      </p:cBhvr>
                                      <p:to>
                                        <p:strVal val="visible"/>
                                      </p:to>
                                    </p:set>
                                    <p:anim calcmode="lin" valueType="num">
                                      <p:cBhvr>
                                        <p:cTn id="36"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6387">
                                            <p:txEl>
                                              <p:pRg st="3" end="3"/>
                                            </p:txEl>
                                          </p:spTgt>
                                        </p:tgtEl>
                                        <p:attrNameLst>
                                          <p:attrName>ppt_y</p:attrName>
                                        </p:attrNameLst>
                                      </p:cBhvr>
                                      <p:tavLst>
                                        <p:tav tm="0">
                                          <p:val>
                                            <p:strVal val="#ppt_y-#ppt_h/2"/>
                                          </p:val>
                                        </p:tav>
                                        <p:tav tm="100000">
                                          <p:val>
                                            <p:strVal val="#ppt_y"/>
                                          </p:val>
                                        </p:tav>
                                      </p:tavLst>
                                    </p:anim>
                                    <p:anim calcmode="lin" valueType="num">
                                      <p:cBhvr>
                                        <p:cTn id="38" dur="500" fill="hold"/>
                                        <p:tgtEl>
                                          <p:spTgt spid="16387">
                                            <p:txEl>
                                              <p:pRg st="3" end="3"/>
                                            </p:txEl>
                                          </p:spTgt>
                                        </p:tgtEl>
                                        <p:attrNameLst>
                                          <p:attrName>ppt_w</p:attrName>
                                        </p:attrNameLst>
                                      </p:cBhvr>
                                      <p:tavLst>
                                        <p:tav tm="0">
                                          <p:val>
                                            <p:strVal val="#ppt_w"/>
                                          </p:val>
                                        </p:tav>
                                        <p:tav tm="100000">
                                          <p:val>
                                            <p:strVal val="#ppt_w"/>
                                          </p:val>
                                        </p:tav>
                                      </p:tavLst>
                                    </p:anim>
                                    <p:anim calcmode="lin" valueType="num">
                                      <p:cBhvr>
                                        <p:cTn id="39"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6387">
                                            <p:txEl>
                                              <p:pRg st="4" end="4"/>
                                            </p:txEl>
                                          </p:spTgt>
                                        </p:tgtEl>
                                        <p:attrNameLst>
                                          <p:attrName>style.visibility</p:attrName>
                                        </p:attrNameLst>
                                      </p:cBhvr>
                                      <p:to>
                                        <p:strVal val="visible"/>
                                      </p:to>
                                    </p:set>
                                    <p:anim calcmode="lin" valueType="num">
                                      <p:cBhvr>
                                        <p:cTn id="44"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6387">
                                            <p:txEl>
                                              <p:pRg st="4" end="4"/>
                                            </p:txEl>
                                          </p:spTgt>
                                        </p:tgtEl>
                                        <p:attrNameLst>
                                          <p:attrName>ppt_y</p:attrName>
                                        </p:attrNameLst>
                                      </p:cBhvr>
                                      <p:tavLst>
                                        <p:tav tm="0">
                                          <p:val>
                                            <p:strVal val="#ppt_y-#ppt_h/2"/>
                                          </p:val>
                                        </p:tav>
                                        <p:tav tm="100000">
                                          <p:val>
                                            <p:strVal val="#ppt_y"/>
                                          </p:val>
                                        </p:tav>
                                      </p:tavLst>
                                    </p:anim>
                                    <p:anim calcmode="lin" valueType="num">
                                      <p:cBhvr>
                                        <p:cTn id="46" dur="500" fill="hold"/>
                                        <p:tgtEl>
                                          <p:spTgt spid="16387">
                                            <p:txEl>
                                              <p:pRg st="4" end="4"/>
                                            </p:txEl>
                                          </p:spTgt>
                                        </p:tgtEl>
                                        <p:attrNameLst>
                                          <p:attrName>ppt_w</p:attrName>
                                        </p:attrNameLst>
                                      </p:cBhvr>
                                      <p:tavLst>
                                        <p:tav tm="0">
                                          <p:val>
                                            <p:strVal val="#ppt_w"/>
                                          </p:val>
                                        </p:tav>
                                        <p:tav tm="100000">
                                          <p:val>
                                            <p:strVal val="#ppt_w"/>
                                          </p:val>
                                        </p:tav>
                                      </p:tavLst>
                                    </p:anim>
                                    <p:anim calcmode="lin" valueType="num">
                                      <p:cBhvr>
                                        <p:cTn id="47"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16387">
                                            <p:txEl>
                                              <p:pRg st="5" end="5"/>
                                            </p:txEl>
                                          </p:spTgt>
                                        </p:tgtEl>
                                        <p:attrNameLst>
                                          <p:attrName>style.visibility</p:attrName>
                                        </p:attrNameLst>
                                      </p:cBhvr>
                                      <p:to>
                                        <p:strVal val="visible"/>
                                      </p:to>
                                    </p:set>
                                    <p:anim calcmode="lin" valueType="num">
                                      <p:cBhvr>
                                        <p:cTn id="52"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16387">
                                            <p:txEl>
                                              <p:pRg st="5" end="5"/>
                                            </p:txEl>
                                          </p:spTgt>
                                        </p:tgtEl>
                                        <p:attrNameLst>
                                          <p:attrName>ppt_y</p:attrName>
                                        </p:attrNameLst>
                                      </p:cBhvr>
                                      <p:tavLst>
                                        <p:tav tm="0">
                                          <p:val>
                                            <p:strVal val="#ppt_y-#ppt_h/2"/>
                                          </p:val>
                                        </p:tav>
                                        <p:tav tm="100000">
                                          <p:val>
                                            <p:strVal val="#ppt_y"/>
                                          </p:val>
                                        </p:tav>
                                      </p:tavLst>
                                    </p:anim>
                                    <p:anim calcmode="lin" valueType="num">
                                      <p:cBhvr>
                                        <p:cTn id="54" dur="500" fill="hold"/>
                                        <p:tgtEl>
                                          <p:spTgt spid="16387">
                                            <p:txEl>
                                              <p:pRg st="5" end="5"/>
                                            </p:txEl>
                                          </p:spTgt>
                                        </p:tgtEl>
                                        <p:attrNameLst>
                                          <p:attrName>ppt_w</p:attrName>
                                        </p:attrNameLst>
                                      </p:cBhvr>
                                      <p:tavLst>
                                        <p:tav tm="0">
                                          <p:val>
                                            <p:strVal val="#ppt_w"/>
                                          </p:val>
                                        </p:tav>
                                        <p:tav tm="100000">
                                          <p:val>
                                            <p:strVal val="#ppt_w"/>
                                          </p:val>
                                        </p:tav>
                                      </p:tavLst>
                                    </p:anim>
                                    <p:anim calcmode="lin" valueType="num">
                                      <p:cBhvr>
                                        <p:cTn id="55"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 fill="hold" grpId="0" nodeType="clickEffect">
                                  <p:stCondLst>
                                    <p:cond delay="0"/>
                                  </p:stCondLst>
                                  <p:childTnLst>
                                    <p:set>
                                      <p:cBhvr>
                                        <p:cTn id="59" dur="1" fill="hold">
                                          <p:stCondLst>
                                            <p:cond delay="0"/>
                                          </p:stCondLst>
                                        </p:cTn>
                                        <p:tgtEl>
                                          <p:spTgt spid="16387">
                                            <p:txEl>
                                              <p:pRg st="6" end="6"/>
                                            </p:txEl>
                                          </p:spTgt>
                                        </p:tgtEl>
                                        <p:attrNameLst>
                                          <p:attrName>style.visibility</p:attrName>
                                        </p:attrNameLst>
                                      </p:cBhvr>
                                      <p:to>
                                        <p:strVal val="visible"/>
                                      </p:to>
                                    </p:set>
                                    <p:anim calcmode="lin" valueType="num">
                                      <p:cBhvr>
                                        <p:cTn id="60"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61" dur="500" fill="hold"/>
                                        <p:tgtEl>
                                          <p:spTgt spid="16387">
                                            <p:txEl>
                                              <p:pRg st="6" end="6"/>
                                            </p:txEl>
                                          </p:spTgt>
                                        </p:tgtEl>
                                        <p:attrNameLst>
                                          <p:attrName>ppt_y</p:attrName>
                                        </p:attrNameLst>
                                      </p:cBhvr>
                                      <p:tavLst>
                                        <p:tav tm="0">
                                          <p:val>
                                            <p:strVal val="#ppt_y-#ppt_h/2"/>
                                          </p:val>
                                        </p:tav>
                                        <p:tav tm="100000">
                                          <p:val>
                                            <p:strVal val="#ppt_y"/>
                                          </p:val>
                                        </p:tav>
                                      </p:tavLst>
                                    </p:anim>
                                    <p:anim calcmode="lin" valueType="num">
                                      <p:cBhvr>
                                        <p:cTn id="62" dur="500" fill="hold"/>
                                        <p:tgtEl>
                                          <p:spTgt spid="16387">
                                            <p:txEl>
                                              <p:pRg st="6" end="6"/>
                                            </p:txEl>
                                          </p:spTgt>
                                        </p:tgtEl>
                                        <p:attrNameLst>
                                          <p:attrName>ppt_w</p:attrName>
                                        </p:attrNameLst>
                                      </p:cBhvr>
                                      <p:tavLst>
                                        <p:tav tm="0">
                                          <p:val>
                                            <p:strVal val="#ppt_w"/>
                                          </p:val>
                                        </p:tav>
                                        <p:tav tm="100000">
                                          <p:val>
                                            <p:strVal val="#ppt_w"/>
                                          </p:val>
                                        </p:tav>
                                      </p:tavLst>
                                    </p:anim>
                                    <p:anim calcmode="lin" valueType="num">
                                      <p:cBhvr>
                                        <p:cTn id="63"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990600" y="228600"/>
            <a:ext cx="7924800" cy="6172200"/>
          </a:xfrm>
        </p:spPr>
        <p:txBody>
          <a:bodyPr/>
          <a:lstStyle/>
          <a:p>
            <a:pPr marL="228600" indent="-228600" algn="just" eaLnBrk="1" hangingPunct="1">
              <a:buFont typeface="Courier New" pitchFamily="49" charset="0"/>
              <a:buChar char="o"/>
              <a:defRPr/>
            </a:pPr>
            <a:r>
              <a:rPr lang="en-US" sz="2800" dirty="0" smtClean="0">
                <a:latin typeface="Perpetua" pitchFamily="18" charset="0"/>
              </a:rPr>
              <a:t>Process cancellations and modifications. Promptly relay this information to the front desk. </a:t>
            </a:r>
          </a:p>
          <a:p>
            <a:pPr marL="228600" indent="-228600" algn="just" eaLnBrk="1" hangingPunct="1">
              <a:buFont typeface="Courier New" pitchFamily="49" charset="0"/>
              <a:buChar char="o"/>
              <a:defRPr/>
            </a:pPr>
            <a:r>
              <a:rPr lang="en-US" sz="2800" dirty="0" smtClean="0">
                <a:latin typeface="Perpetua" pitchFamily="18" charset="0"/>
              </a:rPr>
              <a:t>Help develop room revenue and occupancy forecast.</a:t>
            </a:r>
          </a:p>
          <a:p>
            <a:pPr marL="228600" indent="-228600" algn="just" eaLnBrk="1" hangingPunct="1">
              <a:buFont typeface="Courier New" pitchFamily="49" charset="0"/>
              <a:buChar char="o"/>
              <a:defRPr/>
            </a:pPr>
            <a:r>
              <a:rPr lang="en-US" sz="2800" dirty="0" smtClean="0">
                <a:latin typeface="Perpetua" pitchFamily="18" charset="0"/>
              </a:rPr>
              <a:t>Prepare expected arrival lists for front office use.</a:t>
            </a:r>
          </a:p>
          <a:p>
            <a:pPr marL="228600" indent="-228600" algn="just" eaLnBrk="1" hangingPunct="1">
              <a:buFont typeface="Courier New" pitchFamily="49" charset="0"/>
              <a:buChar char="o"/>
              <a:defRPr/>
            </a:pPr>
            <a:r>
              <a:rPr lang="en-US" sz="2800" dirty="0" smtClean="0">
                <a:latin typeface="Perpetua" pitchFamily="18" charset="0"/>
              </a:rPr>
              <a:t>Assist in preregistration activities when appropriate.</a:t>
            </a:r>
          </a:p>
          <a:p>
            <a:pPr marL="228600" indent="-228600" algn="just" eaLnBrk="1" hangingPunct="1">
              <a:buFont typeface="Courier New" pitchFamily="49" charset="0"/>
              <a:buChar char="o"/>
              <a:defRPr/>
            </a:pPr>
            <a:r>
              <a:rPr lang="en-US" sz="2800" dirty="0" smtClean="0">
                <a:latin typeface="Perpetua" pitchFamily="18" charset="0"/>
              </a:rPr>
              <a:t>Handle daily correspondence; respond to inquiries and make reservations as needed. </a:t>
            </a:r>
          </a:p>
          <a:p>
            <a:pPr marL="228600" indent="-228600" algn="just" eaLnBrk="1" hangingPunct="1">
              <a:buFont typeface="Courier New" pitchFamily="49" charset="0"/>
              <a:buChar char="o"/>
              <a:defRPr/>
            </a:pPr>
            <a:r>
              <a:rPr lang="en-US" sz="2800" dirty="0" smtClean="0">
                <a:latin typeface="Perpetua" pitchFamily="18" charset="0"/>
              </a:rPr>
              <a:t>Make sure that files are kept up to date.</a:t>
            </a:r>
          </a:p>
          <a:p>
            <a:pPr marL="228600" indent="-228600" algn="just" eaLnBrk="1" hangingPunct="1">
              <a:buFont typeface="Courier New" pitchFamily="49" charset="0"/>
              <a:buChar char="o"/>
              <a:defRPr/>
            </a:pPr>
            <a:r>
              <a:rPr lang="en-US" sz="2800" dirty="0" smtClean="0">
                <a:latin typeface="Perpetua" pitchFamily="18" charset="0"/>
              </a:rPr>
              <a:t>Maintain a clean and neat appearance at all times in your dress and in your work area.</a:t>
            </a:r>
          </a:p>
          <a:p>
            <a:pPr marL="228600" indent="-228600" algn="just" eaLnBrk="1" hangingPunct="1">
              <a:buFont typeface="Courier New" pitchFamily="49" charset="0"/>
              <a:buChar char="o"/>
              <a:defRPr/>
            </a:pPr>
            <a:r>
              <a:rPr lang="en-US" sz="2800" dirty="0" smtClean="0">
                <a:latin typeface="Perpetua" pitchFamily="18" charset="0"/>
              </a:rPr>
              <a:t>Promote good will by being courteous, friendly, and helpful to guests, managers, and fellow employees.</a:t>
            </a:r>
            <a:endParaRPr lang="en-US" sz="2000" dirty="0" smtClean="0">
              <a:latin typeface="Perpetua" pitchFamily="18" charset="0"/>
            </a:endParaRPr>
          </a:p>
          <a:p>
            <a:pPr algn="just" eaLnBrk="1" hangingPunct="1">
              <a:defRPr/>
            </a:pPr>
            <a:r>
              <a:rPr lang="en-US" sz="2000" dirty="0" smtClean="0">
                <a:latin typeface="Perpetua" pitchFamily="18" charset="0"/>
              </a:rPr>
              <a:t> </a:t>
            </a:r>
          </a:p>
          <a:p>
            <a:pPr eaLnBrk="1" hangingPunct="1">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560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560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 calcmode="lin" valueType="num">
                                      <p:cBhvr>
                                        <p:cTn id="15"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2560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 calcmode="lin" valueType="num">
                                      <p:cBhvr>
                                        <p:cTn id="23"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560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2560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p:cTn id="3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5603">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25603">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256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25603">
                                            <p:txEl>
                                              <p:pRg st="4" end="4"/>
                                            </p:txEl>
                                          </p:spTgt>
                                        </p:tgtEl>
                                        <p:attrNameLst>
                                          <p:attrName>style.visibility</p:attrName>
                                        </p:attrNameLst>
                                      </p:cBhvr>
                                      <p:to>
                                        <p:strVal val="visible"/>
                                      </p:to>
                                    </p:set>
                                    <p:anim calcmode="lin" valueType="num">
                                      <p:cBhvr>
                                        <p:cTn id="3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5603">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25603">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2560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25603">
                                            <p:txEl>
                                              <p:pRg st="5" end="5"/>
                                            </p:txEl>
                                          </p:spTgt>
                                        </p:tgtEl>
                                        <p:attrNameLst>
                                          <p:attrName>style.visibility</p:attrName>
                                        </p:attrNameLst>
                                      </p:cBhvr>
                                      <p:to>
                                        <p:strVal val="visible"/>
                                      </p:to>
                                    </p:set>
                                    <p:anim calcmode="lin" valueType="num">
                                      <p:cBhvr>
                                        <p:cTn id="4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25603">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25603">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2560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5603">
                                            <p:txEl>
                                              <p:pRg st="6" end="6"/>
                                            </p:txEl>
                                          </p:spTgt>
                                        </p:tgtEl>
                                        <p:attrNameLst>
                                          <p:attrName>style.visibility</p:attrName>
                                        </p:attrNameLst>
                                      </p:cBhvr>
                                      <p:to>
                                        <p:strVal val="visible"/>
                                      </p:to>
                                    </p:set>
                                    <p:anim calcmode="lin" valueType="num">
                                      <p:cBhvr>
                                        <p:cTn id="5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25603">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25603">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2560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25603">
                                            <p:txEl>
                                              <p:pRg st="7" end="7"/>
                                            </p:txEl>
                                          </p:spTgt>
                                        </p:tgtEl>
                                        <p:attrNameLst>
                                          <p:attrName>style.visibility</p:attrName>
                                        </p:attrNameLst>
                                      </p:cBhvr>
                                      <p:to>
                                        <p:strVal val="visible"/>
                                      </p:to>
                                    </p:set>
                                    <p:anim calcmode="lin" valueType="num">
                                      <p:cBhvr>
                                        <p:cTn id="6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25603">
                                            <p:txEl>
                                              <p:pRg st="7" end="7"/>
                                            </p:txEl>
                                          </p:spTgt>
                                        </p:tgtEl>
                                        <p:attrNameLst>
                                          <p:attrName>ppt_y</p:attrName>
                                        </p:attrNameLst>
                                      </p:cBhvr>
                                      <p:tavLst>
                                        <p:tav tm="0">
                                          <p:val>
                                            <p:strVal val="#ppt_y-#ppt_h/2"/>
                                          </p:val>
                                        </p:tav>
                                        <p:tav tm="100000">
                                          <p:val>
                                            <p:strVal val="#ppt_y"/>
                                          </p:val>
                                        </p:tav>
                                      </p:tavLst>
                                    </p:anim>
                                    <p:anim calcmode="lin" valueType="num">
                                      <p:cBhvr>
                                        <p:cTn id="65" dur="500" fill="hold"/>
                                        <p:tgtEl>
                                          <p:spTgt spid="25603">
                                            <p:txEl>
                                              <p:pRg st="7" end="7"/>
                                            </p:txEl>
                                          </p:spTgt>
                                        </p:tgtEl>
                                        <p:attrNameLst>
                                          <p:attrName>ppt_w</p:attrName>
                                        </p:attrNameLst>
                                      </p:cBhvr>
                                      <p:tavLst>
                                        <p:tav tm="0">
                                          <p:val>
                                            <p:strVal val="#ppt_w"/>
                                          </p:val>
                                        </p:tav>
                                        <p:tav tm="100000">
                                          <p:val>
                                            <p:strVal val="#ppt_w"/>
                                          </p:val>
                                        </p:tav>
                                      </p:tavLst>
                                    </p:anim>
                                    <p:anim calcmode="lin" valueType="num">
                                      <p:cBhvr>
                                        <p:cTn id="66" dur="500" fill="hold"/>
                                        <p:tgtEl>
                                          <p:spTgt spid="2560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25603">
                                            <p:txEl>
                                              <p:pRg st="8" end="8"/>
                                            </p:txEl>
                                          </p:spTgt>
                                        </p:tgtEl>
                                        <p:attrNameLst>
                                          <p:attrName>style.visibility</p:attrName>
                                        </p:attrNameLst>
                                      </p:cBhvr>
                                      <p:to>
                                        <p:strVal val="visible"/>
                                      </p:to>
                                    </p:set>
                                    <p:anim calcmode="lin" valueType="num">
                                      <p:cBhvr>
                                        <p:cTn id="71"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25603">
                                            <p:txEl>
                                              <p:pRg st="8" end="8"/>
                                            </p:txEl>
                                          </p:spTgt>
                                        </p:tgtEl>
                                        <p:attrNameLst>
                                          <p:attrName>ppt_y</p:attrName>
                                        </p:attrNameLst>
                                      </p:cBhvr>
                                      <p:tavLst>
                                        <p:tav tm="0">
                                          <p:val>
                                            <p:strVal val="#ppt_y-#ppt_h/2"/>
                                          </p:val>
                                        </p:tav>
                                        <p:tav tm="100000">
                                          <p:val>
                                            <p:strVal val="#ppt_y"/>
                                          </p:val>
                                        </p:tav>
                                      </p:tavLst>
                                    </p:anim>
                                    <p:anim calcmode="lin" valueType="num">
                                      <p:cBhvr>
                                        <p:cTn id="73" dur="500" fill="hold"/>
                                        <p:tgtEl>
                                          <p:spTgt spid="25603">
                                            <p:txEl>
                                              <p:pRg st="8" end="8"/>
                                            </p:txEl>
                                          </p:spTgt>
                                        </p:tgtEl>
                                        <p:attrNameLst>
                                          <p:attrName>ppt_w</p:attrName>
                                        </p:attrNameLst>
                                      </p:cBhvr>
                                      <p:tavLst>
                                        <p:tav tm="0">
                                          <p:val>
                                            <p:strVal val="#ppt_w"/>
                                          </p:val>
                                        </p:tav>
                                        <p:tav tm="100000">
                                          <p:val>
                                            <p:strVal val="#ppt_w"/>
                                          </p:val>
                                        </p:tav>
                                      </p:tavLst>
                                    </p:anim>
                                    <p:anim calcmode="lin" valueType="num">
                                      <p:cBhvr>
                                        <p:cTn id="74" dur="500" fill="hold"/>
                                        <p:tgtEl>
                                          <p:spTgt spid="2560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4"/>
          <p:cNvSpPr>
            <a:spLocks noGrp="1" noChangeArrowheads="1"/>
          </p:cNvSpPr>
          <p:nvPr>
            <p:ph type="ctrTitle"/>
          </p:nvPr>
        </p:nvSpPr>
        <p:spPr>
          <a:xfrm>
            <a:off x="990600" y="457200"/>
            <a:ext cx="7924800" cy="1066800"/>
          </a:xfrm>
        </p:spPr>
        <p:txBody>
          <a:bodyPr/>
          <a:lstStyle/>
          <a:p>
            <a:pPr algn="l" eaLnBrk="1" hangingPunct="1"/>
            <a:r>
              <a:rPr lang="en-US" sz="2800" b="1" dirty="0" smtClean="0">
                <a:latin typeface="Perpetua" pitchFamily="18" charset="0"/>
              </a:rPr>
              <a:t>Job Description: Switchboard Operator</a:t>
            </a:r>
            <a:r>
              <a:rPr lang="en-US" sz="2400" dirty="0" smtClean="0">
                <a:latin typeface="Perpetua" pitchFamily="18" charset="0"/>
              </a:rPr>
              <a:t/>
            </a:r>
            <a:br>
              <a:rPr lang="en-US" sz="2400" dirty="0" smtClean="0">
                <a:latin typeface="Perpetua" pitchFamily="18" charset="0"/>
              </a:rPr>
            </a:br>
            <a:r>
              <a:rPr lang="en-US" sz="2400" dirty="0" smtClean="0">
                <a:latin typeface="Perpetua" pitchFamily="18" charset="0"/>
              </a:rPr>
              <a:t>Basic Function: Receives and directs incoming calls to individual guests, staff, or departments</a:t>
            </a:r>
            <a:r>
              <a:rPr lang="en-US" sz="1800" dirty="0" smtClean="0"/>
              <a:t>.</a:t>
            </a:r>
            <a:br>
              <a:rPr lang="en-US" sz="1800" dirty="0" smtClean="0"/>
            </a:br>
            <a:endParaRPr lang="en-US" sz="2000" dirty="0" smtClean="0"/>
          </a:p>
        </p:txBody>
      </p:sp>
      <p:sp>
        <p:nvSpPr>
          <p:cNvPr id="27653" name="Rectangle 5"/>
          <p:cNvSpPr>
            <a:spLocks noGrp="1" noChangeArrowheads="1"/>
          </p:cNvSpPr>
          <p:nvPr>
            <p:ph type="subTitle" idx="1"/>
          </p:nvPr>
        </p:nvSpPr>
        <p:spPr>
          <a:xfrm>
            <a:off x="1066800" y="1447800"/>
            <a:ext cx="7848600" cy="5029200"/>
          </a:xfrm>
        </p:spPr>
        <p:txBody>
          <a:bodyPr/>
          <a:lstStyle/>
          <a:p>
            <a:pPr marL="228600" indent="-228600" algn="just" eaLnBrk="1" hangingPunct="1">
              <a:defRPr/>
            </a:pPr>
            <a:r>
              <a:rPr lang="en-US" sz="2400" b="1" dirty="0" smtClean="0">
                <a:latin typeface="Perpetua" pitchFamily="18" charset="0"/>
              </a:rPr>
              <a:t>Duties and Responsibilities:</a:t>
            </a:r>
          </a:p>
          <a:p>
            <a:pPr marL="228600" indent="-228600" algn="just" eaLnBrk="1" hangingPunct="1">
              <a:buFontTx/>
              <a:buChar char="•"/>
              <a:defRPr/>
            </a:pPr>
            <a:r>
              <a:rPr lang="en-US" sz="2400" dirty="0" smtClean="0">
                <a:latin typeface="Perpetua" pitchFamily="18" charset="0"/>
              </a:rPr>
              <a:t>Answer incoming calls and place outgoing calls.</a:t>
            </a:r>
          </a:p>
          <a:p>
            <a:pPr marL="228600" indent="-228600" algn="just" eaLnBrk="1" hangingPunct="1">
              <a:buFontTx/>
              <a:buChar char="•"/>
              <a:defRPr/>
            </a:pPr>
            <a:r>
              <a:rPr lang="en-US" sz="2400" dirty="0" smtClean="0">
                <a:latin typeface="Perpetua" pitchFamily="18" charset="0"/>
              </a:rPr>
              <a:t>Direct calls to guestrooms, staff, or departments through the switchboard or PBX system..</a:t>
            </a:r>
          </a:p>
          <a:p>
            <a:pPr marL="228600" indent="-228600" algn="just" eaLnBrk="1" hangingPunct="1">
              <a:buFontTx/>
              <a:buChar char="•"/>
              <a:defRPr/>
            </a:pPr>
            <a:r>
              <a:rPr lang="en-US" sz="2400" dirty="0" smtClean="0">
                <a:latin typeface="Perpetua" pitchFamily="18" charset="0"/>
              </a:rPr>
              <a:t>Receive telephone charges from the telephone company and forward charges to the front desk for posting.</a:t>
            </a:r>
          </a:p>
          <a:p>
            <a:pPr marL="228600" indent="-228600" algn="just" eaLnBrk="1" hangingPunct="1">
              <a:buFontTx/>
              <a:buChar char="•"/>
              <a:defRPr/>
            </a:pPr>
            <a:r>
              <a:rPr lang="en-US" sz="2400" dirty="0" smtClean="0">
                <a:latin typeface="Perpetua" pitchFamily="18" charset="0"/>
              </a:rPr>
              <a:t>Take and distribute messages for guests.</a:t>
            </a:r>
          </a:p>
          <a:p>
            <a:pPr marL="228600" indent="-228600" algn="just" eaLnBrk="1" hangingPunct="1">
              <a:buFontTx/>
              <a:buChar char="•"/>
              <a:defRPr/>
            </a:pPr>
            <a:r>
              <a:rPr lang="en-US" sz="2400" dirty="0" smtClean="0">
                <a:latin typeface="Perpetua" pitchFamily="18" charset="0"/>
              </a:rPr>
              <a:t>Know what action to take when an emergency call is requested or received.</a:t>
            </a:r>
          </a:p>
          <a:p>
            <a:pPr marL="228600" indent="-228600" algn="just" eaLnBrk="1" hangingPunct="1">
              <a:buFontTx/>
              <a:buChar char="•"/>
              <a:defRPr/>
            </a:pPr>
            <a:r>
              <a:rPr lang="en-US" sz="2400" dirty="0" smtClean="0">
                <a:latin typeface="Perpetua" pitchFamily="18" charset="0"/>
              </a:rPr>
              <a:t>Monitor automated systems, including fire alarms and telephone equipment, when the engineering and maintenance department is closed.</a:t>
            </a:r>
          </a:p>
          <a:p>
            <a:pPr algn="just" eaLnBrk="1" hangingPunct="1">
              <a:buFontTx/>
              <a:buChar char="•"/>
              <a:defRPr/>
            </a:pPr>
            <a:endParaRPr lang="en-US" sz="2400" dirty="0" smtClean="0">
              <a:latin typeface="Perpetua" pitchFamily="18" charset="0"/>
            </a:endParaRPr>
          </a:p>
          <a:p>
            <a:pPr algn="l" eaLnBrk="1" hangingPunct="1">
              <a:buFontTx/>
              <a:buChar char="•"/>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27653">
                                            <p:txEl>
                                              <p:pRg st="0" end="0"/>
                                            </p:txEl>
                                          </p:spTgt>
                                        </p:tgtEl>
                                        <p:attrNameLst>
                                          <p:attrName>style.visibility</p:attrName>
                                        </p:attrNameLst>
                                      </p:cBhvr>
                                      <p:to>
                                        <p:strVal val="visible"/>
                                      </p:to>
                                    </p:set>
                                    <p:anim calcmode="lin" valueType="num">
                                      <p:cBhvr>
                                        <p:cTn id="13"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7653">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7653">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76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27653">
                                            <p:txEl>
                                              <p:pRg st="1" end="1"/>
                                            </p:txEl>
                                          </p:spTgt>
                                        </p:tgtEl>
                                        <p:attrNameLst>
                                          <p:attrName>style.visibility</p:attrName>
                                        </p:attrNameLst>
                                      </p:cBhvr>
                                      <p:to>
                                        <p:strVal val="visible"/>
                                      </p:to>
                                    </p:set>
                                    <p:anim calcmode="lin" valueType="num">
                                      <p:cBhvr>
                                        <p:cTn id="21"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7653">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27653">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2765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27653">
                                            <p:txEl>
                                              <p:pRg st="2" end="2"/>
                                            </p:txEl>
                                          </p:spTgt>
                                        </p:tgtEl>
                                        <p:attrNameLst>
                                          <p:attrName>style.visibility</p:attrName>
                                        </p:attrNameLst>
                                      </p:cBhvr>
                                      <p:to>
                                        <p:strVal val="visible"/>
                                      </p:to>
                                    </p:set>
                                    <p:anim calcmode="lin" valueType="num">
                                      <p:cBhvr>
                                        <p:cTn id="29"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3">
                                            <p:txEl>
                                              <p:pRg st="2" end="2"/>
                                            </p:txEl>
                                          </p:spTgt>
                                        </p:tgtEl>
                                        <p:attrNameLst>
                                          <p:attrName>ppt_y</p:attrName>
                                        </p:attrNameLst>
                                      </p:cBhvr>
                                      <p:tavLst>
                                        <p:tav tm="0">
                                          <p:val>
                                            <p:strVal val="#ppt_y-#ppt_h/2"/>
                                          </p:val>
                                        </p:tav>
                                        <p:tav tm="100000">
                                          <p:val>
                                            <p:strVal val="#ppt_y"/>
                                          </p:val>
                                        </p:tav>
                                      </p:tavLst>
                                    </p:anim>
                                    <p:anim calcmode="lin" valueType="num">
                                      <p:cBhvr>
                                        <p:cTn id="31" dur="500" fill="hold"/>
                                        <p:tgtEl>
                                          <p:spTgt spid="27653">
                                            <p:txEl>
                                              <p:pRg st="2" end="2"/>
                                            </p:txEl>
                                          </p:spTgt>
                                        </p:tgtEl>
                                        <p:attrNameLst>
                                          <p:attrName>ppt_w</p:attrName>
                                        </p:attrNameLst>
                                      </p:cBhvr>
                                      <p:tavLst>
                                        <p:tav tm="0">
                                          <p:val>
                                            <p:strVal val="#ppt_w"/>
                                          </p:val>
                                        </p:tav>
                                        <p:tav tm="100000">
                                          <p:val>
                                            <p:strVal val="#ppt_w"/>
                                          </p:val>
                                        </p:tav>
                                      </p:tavLst>
                                    </p:anim>
                                    <p:anim calcmode="lin" valueType="num">
                                      <p:cBhvr>
                                        <p:cTn id="32" dur="500" fill="hold"/>
                                        <p:tgtEl>
                                          <p:spTgt spid="2765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27653">
                                            <p:txEl>
                                              <p:pRg st="3" end="3"/>
                                            </p:txEl>
                                          </p:spTgt>
                                        </p:tgtEl>
                                        <p:attrNameLst>
                                          <p:attrName>style.visibility</p:attrName>
                                        </p:attrNameLst>
                                      </p:cBhvr>
                                      <p:to>
                                        <p:strVal val="visible"/>
                                      </p:to>
                                    </p:set>
                                    <p:anim calcmode="lin" valueType="num">
                                      <p:cBhvr>
                                        <p:cTn id="37" dur="5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27653">
                                            <p:txEl>
                                              <p:pRg st="3" end="3"/>
                                            </p:txEl>
                                          </p:spTgt>
                                        </p:tgtEl>
                                        <p:attrNameLst>
                                          <p:attrName>ppt_y</p:attrName>
                                        </p:attrNameLst>
                                      </p:cBhvr>
                                      <p:tavLst>
                                        <p:tav tm="0">
                                          <p:val>
                                            <p:strVal val="#ppt_y-#ppt_h/2"/>
                                          </p:val>
                                        </p:tav>
                                        <p:tav tm="100000">
                                          <p:val>
                                            <p:strVal val="#ppt_y"/>
                                          </p:val>
                                        </p:tav>
                                      </p:tavLst>
                                    </p:anim>
                                    <p:anim calcmode="lin" valueType="num">
                                      <p:cBhvr>
                                        <p:cTn id="39" dur="500" fill="hold"/>
                                        <p:tgtEl>
                                          <p:spTgt spid="27653">
                                            <p:txEl>
                                              <p:pRg st="3" end="3"/>
                                            </p:txEl>
                                          </p:spTgt>
                                        </p:tgtEl>
                                        <p:attrNameLst>
                                          <p:attrName>ppt_w</p:attrName>
                                        </p:attrNameLst>
                                      </p:cBhvr>
                                      <p:tavLst>
                                        <p:tav tm="0">
                                          <p:val>
                                            <p:strVal val="#ppt_w"/>
                                          </p:val>
                                        </p:tav>
                                        <p:tav tm="100000">
                                          <p:val>
                                            <p:strVal val="#ppt_w"/>
                                          </p:val>
                                        </p:tav>
                                      </p:tavLst>
                                    </p:anim>
                                    <p:anim calcmode="lin" valueType="num">
                                      <p:cBhvr>
                                        <p:cTn id="40" dur="500" fill="hold"/>
                                        <p:tgtEl>
                                          <p:spTgt spid="2765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27653">
                                            <p:txEl>
                                              <p:pRg st="4" end="4"/>
                                            </p:txEl>
                                          </p:spTgt>
                                        </p:tgtEl>
                                        <p:attrNameLst>
                                          <p:attrName>style.visibility</p:attrName>
                                        </p:attrNameLst>
                                      </p:cBhvr>
                                      <p:to>
                                        <p:strVal val="visible"/>
                                      </p:to>
                                    </p:set>
                                    <p:anim calcmode="lin" valueType="num">
                                      <p:cBhvr>
                                        <p:cTn id="45" dur="500" fill="hold"/>
                                        <p:tgtEl>
                                          <p:spTgt spid="2765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7653">
                                            <p:txEl>
                                              <p:pRg st="4" end="4"/>
                                            </p:txEl>
                                          </p:spTgt>
                                        </p:tgtEl>
                                        <p:attrNameLst>
                                          <p:attrName>ppt_y</p:attrName>
                                        </p:attrNameLst>
                                      </p:cBhvr>
                                      <p:tavLst>
                                        <p:tav tm="0">
                                          <p:val>
                                            <p:strVal val="#ppt_y-#ppt_h/2"/>
                                          </p:val>
                                        </p:tav>
                                        <p:tav tm="100000">
                                          <p:val>
                                            <p:strVal val="#ppt_y"/>
                                          </p:val>
                                        </p:tav>
                                      </p:tavLst>
                                    </p:anim>
                                    <p:anim calcmode="lin" valueType="num">
                                      <p:cBhvr>
                                        <p:cTn id="47" dur="500" fill="hold"/>
                                        <p:tgtEl>
                                          <p:spTgt spid="27653">
                                            <p:txEl>
                                              <p:pRg st="4" end="4"/>
                                            </p:txEl>
                                          </p:spTgt>
                                        </p:tgtEl>
                                        <p:attrNameLst>
                                          <p:attrName>ppt_w</p:attrName>
                                        </p:attrNameLst>
                                      </p:cBhvr>
                                      <p:tavLst>
                                        <p:tav tm="0">
                                          <p:val>
                                            <p:strVal val="#ppt_w"/>
                                          </p:val>
                                        </p:tav>
                                        <p:tav tm="100000">
                                          <p:val>
                                            <p:strVal val="#ppt_w"/>
                                          </p:val>
                                        </p:tav>
                                      </p:tavLst>
                                    </p:anim>
                                    <p:anim calcmode="lin" valueType="num">
                                      <p:cBhvr>
                                        <p:cTn id="48" dur="500" fill="hold"/>
                                        <p:tgtEl>
                                          <p:spTgt spid="2765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27653">
                                            <p:txEl>
                                              <p:pRg st="5" end="5"/>
                                            </p:txEl>
                                          </p:spTgt>
                                        </p:tgtEl>
                                        <p:attrNameLst>
                                          <p:attrName>style.visibility</p:attrName>
                                        </p:attrNameLst>
                                      </p:cBhvr>
                                      <p:to>
                                        <p:strVal val="visible"/>
                                      </p:to>
                                    </p:set>
                                    <p:anim calcmode="lin" valueType="num">
                                      <p:cBhvr>
                                        <p:cTn id="53" dur="500" fill="hold"/>
                                        <p:tgtEl>
                                          <p:spTgt spid="27653">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27653">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27653">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2765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27653">
                                            <p:txEl>
                                              <p:pRg st="6" end="6"/>
                                            </p:txEl>
                                          </p:spTgt>
                                        </p:tgtEl>
                                        <p:attrNameLst>
                                          <p:attrName>style.visibility</p:attrName>
                                        </p:attrNameLst>
                                      </p:cBhvr>
                                      <p:to>
                                        <p:strVal val="visible"/>
                                      </p:to>
                                    </p:set>
                                    <p:anim calcmode="lin" valueType="num">
                                      <p:cBhvr>
                                        <p:cTn id="61" dur="500" fill="hold"/>
                                        <p:tgtEl>
                                          <p:spTgt spid="27653">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27653">
                                            <p:txEl>
                                              <p:pRg st="6" end="6"/>
                                            </p:txEl>
                                          </p:spTgt>
                                        </p:tgtEl>
                                        <p:attrNameLst>
                                          <p:attrName>ppt_y</p:attrName>
                                        </p:attrNameLst>
                                      </p:cBhvr>
                                      <p:tavLst>
                                        <p:tav tm="0">
                                          <p:val>
                                            <p:strVal val="#ppt_y-#ppt_h/2"/>
                                          </p:val>
                                        </p:tav>
                                        <p:tav tm="100000">
                                          <p:val>
                                            <p:strVal val="#ppt_y"/>
                                          </p:val>
                                        </p:tav>
                                      </p:tavLst>
                                    </p:anim>
                                    <p:anim calcmode="lin" valueType="num">
                                      <p:cBhvr>
                                        <p:cTn id="63" dur="500" fill="hold"/>
                                        <p:tgtEl>
                                          <p:spTgt spid="27653">
                                            <p:txEl>
                                              <p:pRg st="6" end="6"/>
                                            </p:txEl>
                                          </p:spTgt>
                                        </p:tgtEl>
                                        <p:attrNameLst>
                                          <p:attrName>ppt_w</p:attrName>
                                        </p:attrNameLst>
                                      </p:cBhvr>
                                      <p:tavLst>
                                        <p:tav tm="0">
                                          <p:val>
                                            <p:strVal val="#ppt_w"/>
                                          </p:val>
                                        </p:tav>
                                        <p:tav tm="100000">
                                          <p:val>
                                            <p:strVal val="#ppt_w"/>
                                          </p:val>
                                        </p:tav>
                                      </p:tavLst>
                                    </p:anim>
                                    <p:anim calcmode="lin" valueType="num">
                                      <p:cBhvr>
                                        <p:cTn id="64" dur="500" fill="hold"/>
                                        <p:tgtEl>
                                          <p:spTgt spid="2765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066800" y="228600"/>
            <a:ext cx="7721600" cy="990600"/>
          </a:xfrm>
        </p:spPr>
        <p:txBody>
          <a:bodyPr/>
          <a:lstStyle/>
          <a:p>
            <a:pPr algn="l" eaLnBrk="1" hangingPunct="1"/>
            <a:r>
              <a:rPr lang="en-US" sz="2800" b="1" dirty="0" smtClean="0">
                <a:latin typeface="Perpetua" pitchFamily="18" charset="0"/>
              </a:rPr>
              <a:t>Job Description: Front Office Cashier</a:t>
            </a:r>
            <a:br>
              <a:rPr lang="en-US" sz="2800" b="1" dirty="0" smtClean="0">
                <a:latin typeface="Perpetua" pitchFamily="18" charset="0"/>
              </a:rPr>
            </a:br>
            <a:r>
              <a:rPr lang="en-US" sz="1800" b="1" dirty="0" smtClean="0">
                <a:latin typeface="Perpetua" pitchFamily="18" charset="0"/>
              </a:rPr>
              <a:t>Basic Function: To perform tasks relating to guest check-in and check-out and settling guest accounts.</a:t>
            </a:r>
          </a:p>
        </p:txBody>
      </p:sp>
      <p:sp>
        <p:nvSpPr>
          <p:cNvPr id="29699" name="Rectangle 3"/>
          <p:cNvSpPr>
            <a:spLocks noGrp="1" noChangeArrowheads="1"/>
          </p:cNvSpPr>
          <p:nvPr>
            <p:ph type="subTitle" idx="1"/>
          </p:nvPr>
        </p:nvSpPr>
        <p:spPr>
          <a:xfrm>
            <a:off x="1066800" y="1219200"/>
            <a:ext cx="7772400" cy="5181600"/>
          </a:xfrm>
        </p:spPr>
        <p:txBody>
          <a:bodyPr/>
          <a:lstStyle/>
          <a:p>
            <a:pPr marL="228600" indent="-228600" algn="just" eaLnBrk="1" hangingPunct="1">
              <a:defRPr/>
            </a:pPr>
            <a:r>
              <a:rPr lang="en-US" sz="2600" b="1" dirty="0" smtClean="0">
                <a:latin typeface="Perpetua" pitchFamily="18" charset="0"/>
              </a:rPr>
              <a:t>Duties and Responsibilities:</a:t>
            </a:r>
          </a:p>
          <a:p>
            <a:pPr marL="228600" indent="-228600" algn="just" eaLnBrk="1" hangingPunct="1">
              <a:buFont typeface="Symbol" pitchFamily="18" charset="2"/>
              <a:buChar char=""/>
              <a:defRPr/>
            </a:pPr>
            <a:r>
              <a:rPr lang="en-US" sz="2600" dirty="0" smtClean="0">
                <a:latin typeface="Perpetua" pitchFamily="18" charset="0"/>
              </a:rPr>
              <a:t>Operate front office posting equipment .</a:t>
            </a:r>
          </a:p>
          <a:p>
            <a:pPr marL="228600" indent="-228600" algn="just" eaLnBrk="1" hangingPunct="1">
              <a:buFont typeface="Symbol" pitchFamily="18" charset="2"/>
              <a:buChar char=""/>
              <a:defRPr/>
            </a:pPr>
            <a:r>
              <a:rPr lang="en-US" sz="2600" dirty="0" smtClean="0">
                <a:latin typeface="Perpetua" pitchFamily="18" charset="0"/>
              </a:rPr>
              <a:t>Obtain the house bank and keep it balanced.</a:t>
            </a:r>
          </a:p>
          <a:p>
            <a:pPr marL="228600" indent="-228600" algn="just" eaLnBrk="1" hangingPunct="1">
              <a:buFont typeface="Symbol" pitchFamily="18" charset="2"/>
              <a:buChar char=""/>
              <a:defRPr/>
            </a:pPr>
            <a:r>
              <a:rPr lang="en-US" sz="2600" dirty="0" smtClean="0">
                <a:latin typeface="Perpetua" pitchFamily="18" charset="0"/>
              </a:rPr>
              <a:t>Take departmental readings at the beginning of the shift.</a:t>
            </a:r>
          </a:p>
          <a:p>
            <a:pPr marL="228600" indent="-228600" algn="just" eaLnBrk="1" hangingPunct="1">
              <a:buFont typeface="Symbol" pitchFamily="18" charset="2"/>
              <a:buChar char=""/>
              <a:defRPr/>
            </a:pPr>
            <a:r>
              <a:rPr lang="en-US" sz="2600" dirty="0" smtClean="0">
                <a:latin typeface="Perpetua" pitchFamily="18" charset="0"/>
              </a:rPr>
              <a:t>Complete guest check-in procedures.</a:t>
            </a:r>
          </a:p>
          <a:p>
            <a:pPr marL="228600" indent="-228600" algn="just" eaLnBrk="1" hangingPunct="1">
              <a:buFont typeface="Symbol" pitchFamily="18" charset="2"/>
              <a:buChar char=""/>
              <a:defRPr/>
            </a:pPr>
            <a:r>
              <a:rPr lang="en-US" sz="2600" dirty="0" smtClean="0">
                <a:latin typeface="Perpetua" pitchFamily="18" charset="0"/>
              </a:rPr>
              <a:t>Post charges to guest accounts.</a:t>
            </a:r>
          </a:p>
          <a:p>
            <a:pPr marL="228600" indent="-228600" algn="just" eaLnBrk="1" hangingPunct="1">
              <a:buFont typeface="Symbol" pitchFamily="18" charset="2"/>
              <a:buChar char=""/>
              <a:defRPr/>
            </a:pPr>
            <a:r>
              <a:rPr lang="en-US" sz="2600" dirty="0" smtClean="0">
                <a:latin typeface="Perpetua" pitchFamily="18" charset="0"/>
              </a:rPr>
              <a:t>Transfer guest check balances to other accounts as required.</a:t>
            </a:r>
          </a:p>
          <a:p>
            <a:pPr marL="228600" indent="-228600" algn="just" eaLnBrk="1" hangingPunct="1">
              <a:buFont typeface="Symbol" pitchFamily="18" charset="2"/>
              <a:buChar char=""/>
              <a:defRPr/>
            </a:pPr>
            <a:r>
              <a:rPr lang="en-US" sz="2600" dirty="0" smtClean="0">
                <a:latin typeface="Perpetua" pitchFamily="18" charset="0"/>
              </a:rPr>
              <a:t>Cash guest checks.</a:t>
            </a:r>
          </a:p>
          <a:p>
            <a:pPr marL="228600" indent="-228600" algn="just" eaLnBrk="1" hangingPunct="1">
              <a:buFont typeface="Symbol" pitchFamily="18" charset="2"/>
              <a:buChar char=""/>
              <a:defRPr/>
            </a:pPr>
            <a:r>
              <a:rPr lang="en-US" sz="2600" dirty="0" smtClean="0">
                <a:latin typeface="Perpetua" pitchFamily="18" charset="0"/>
              </a:rPr>
              <a:t>Settle guest accounts.</a:t>
            </a:r>
          </a:p>
          <a:p>
            <a:pPr marL="228600" indent="-228600" algn="just" eaLnBrk="1" hangingPunct="1">
              <a:buFont typeface="Symbol" pitchFamily="18" charset="2"/>
              <a:buChar char=""/>
              <a:defRPr/>
            </a:pPr>
            <a:r>
              <a:rPr lang="en-US" sz="2600" dirty="0" smtClean="0">
                <a:latin typeface="Perpetua" pitchFamily="18" charset="0"/>
              </a:rPr>
              <a:t>Handle cash, traveler’s checks, personal checks, credit cards, and direct billing requests properly.</a:t>
            </a:r>
          </a:p>
          <a:p>
            <a:pPr algn="just" eaLnBrk="1" hangingPunct="1">
              <a:defRPr/>
            </a:pPr>
            <a:endParaRPr lang="en-US" sz="2000" dirty="0" smtClean="0">
              <a:latin typeface="Perpetu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9699">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9699">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 calcmode="lin" valueType="num">
                                      <p:cBhvr>
                                        <p:cTn id="2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9699">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29699">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29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29699">
                                            <p:txEl>
                                              <p:pRg st="2" end="2"/>
                                            </p:txEl>
                                          </p:spTgt>
                                        </p:tgtEl>
                                        <p:attrNameLst>
                                          <p:attrName>style.visibility</p:attrName>
                                        </p:attrNameLst>
                                      </p:cBhvr>
                                      <p:to>
                                        <p:strVal val="visible"/>
                                      </p:to>
                                    </p:set>
                                    <p:anim calcmode="lin" valueType="num">
                                      <p:cBhvr>
                                        <p:cTn id="2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9699">
                                            <p:txEl>
                                              <p:pRg st="2" end="2"/>
                                            </p:txEl>
                                          </p:spTgt>
                                        </p:tgtEl>
                                        <p:attrNameLst>
                                          <p:attrName>ppt_y</p:attrName>
                                        </p:attrNameLst>
                                      </p:cBhvr>
                                      <p:tavLst>
                                        <p:tav tm="0">
                                          <p:val>
                                            <p:strVal val="#ppt_y-#ppt_h/2"/>
                                          </p:val>
                                        </p:tav>
                                        <p:tav tm="100000">
                                          <p:val>
                                            <p:strVal val="#ppt_y"/>
                                          </p:val>
                                        </p:tav>
                                      </p:tavLst>
                                    </p:anim>
                                    <p:anim calcmode="lin" valueType="num">
                                      <p:cBhvr>
                                        <p:cTn id="31" dur="500" fill="hold"/>
                                        <p:tgtEl>
                                          <p:spTgt spid="29699">
                                            <p:txEl>
                                              <p:pRg st="2" end="2"/>
                                            </p:txEl>
                                          </p:spTgt>
                                        </p:tgtEl>
                                        <p:attrNameLst>
                                          <p:attrName>ppt_w</p:attrName>
                                        </p:attrNameLst>
                                      </p:cBhvr>
                                      <p:tavLst>
                                        <p:tav tm="0">
                                          <p:val>
                                            <p:strVal val="#ppt_w"/>
                                          </p:val>
                                        </p:tav>
                                        <p:tav tm="100000">
                                          <p:val>
                                            <p:strVal val="#ppt_w"/>
                                          </p:val>
                                        </p:tav>
                                      </p:tavLst>
                                    </p:anim>
                                    <p:anim calcmode="lin" valueType="num">
                                      <p:cBhvr>
                                        <p:cTn id="32" dur="5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29699">
                                            <p:txEl>
                                              <p:pRg st="3" end="3"/>
                                            </p:txEl>
                                          </p:spTgt>
                                        </p:tgtEl>
                                        <p:attrNameLst>
                                          <p:attrName>style.visibility</p:attrName>
                                        </p:attrNameLst>
                                      </p:cBhvr>
                                      <p:to>
                                        <p:strVal val="visible"/>
                                      </p:to>
                                    </p:set>
                                    <p:anim calcmode="lin" valueType="num">
                                      <p:cBhvr>
                                        <p:cTn id="37"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29699">
                                            <p:txEl>
                                              <p:pRg st="3" end="3"/>
                                            </p:txEl>
                                          </p:spTgt>
                                        </p:tgtEl>
                                        <p:attrNameLst>
                                          <p:attrName>ppt_y</p:attrName>
                                        </p:attrNameLst>
                                      </p:cBhvr>
                                      <p:tavLst>
                                        <p:tav tm="0">
                                          <p:val>
                                            <p:strVal val="#ppt_y-#ppt_h/2"/>
                                          </p:val>
                                        </p:tav>
                                        <p:tav tm="100000">
                                          <p:val>
                                            <p:strVal val="#ppt_y"/>
                                          </p:val>
                                        </p:tav>
                                      </p:tavLst>
                                    </p:anim>
                                    <p:anim calcmode="lin" valueType="num">
                                      <p:cBhvr>
                                        <p:cTn id="39" dur="500" fill="hold"/>
                                        <p:tgtEl>
                                          <p:spTgt spid="29699">
                                            <p:txEl>
                                              <p:pRg st="3" end="3"/>
                                            </p:txEl>
                                          </p:spTgt>
                                        </p:tgtEl>
                                        <p:attrNameLst>
                                          <p:attrName>ppt_w</p:attrName>
                                        </p:attrNameLst>
                                      </p:cBhvr>
                                      <p:tavLst>
                                        <p:tav tm="0">
                                          <p:val>
                                            <p:strVal val="#ppt_w"/>
                                          </p:val>
                                        </p:tav>
                                        <p:tav tm="100000">
                                          <p:val>
                                            <p:strVal val="#ppt_w"/>
                                          </p:val>
                                        </p:tav>
                                      </p:tavLst>
                                    </p:anim>
                                    <p:anim calcmode="lin" valueType="num">
                                      <p:cBhvr>
                                        <p:cTn id="40" dur="500" fill="hold"/>
                                        <p:tgtEl>
                                          <p:spTgt spid="29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29699">
                                            <p:txEl>
                                              <p:pRg st="4" end="4"/>
                                            </p:txEl>
                                          </p:spTgt>
                                        </p:tgtEl>
                                        <p:attrNameLst>
                                          <p:attrName>style.visibility</p:attrName>
                                        </p:attrNameLst>
                                      </p:cBhvr>
                                      <p:to>
                                        <p:strVal val="visible"/>
                                      </p:to>
                                    </p:set>
                                    <p:anim calcmode="lin" valueType="num">
                                      <p:cBhvr>
                                        <p:cTn id="4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9699">
                                            <p:txEl>
                                              <p:pRg st="4" end="4"/>
                                            </p:txEl>
                                          </p:spTgt>
                                        </p:tgtEl>
                                        <p:attrNameLst>
                                          <p:attrName>ppt_y</p:attrName>
                                        </p:attrNameLst>
                                      </p:cBhvr>
                                      <p:tavLst>
                                        <p:tav tm="0">
                                          <p:val>
                                            <p:strVal val="#ppt_y-#ppt_h/2"/>
                                          </p:val>
                                        </p:tav>
                                        <p:tav tm="100000">
                                          <p:val>
                                            <p:strVal val="#ppt_y"/>
                                          </p:val>
                                        </p:tav>
                                      </p:tavLst>
                                    </p:anim>
                                    <p:anim calcmode="lin" valueType="num">
                                      <p:cBhvr>
                                        <p:cTn id="47" dur="500" fill="hold"/>
                                        <p:tgtEl>
                                          <p:spTgt spid="29699">
                                            <p:txEl>
                                              <p:pRg st="4" end="4"/>
                                            </p:txEl>
                                          </p:spTgt>
                                        </p:tgtEl>
                                        <p:attrNameLst>
                                          <p:attrName>ppt_w</p:attrName>
                                        </p:attrNameLst>
                                      </p:cBhvr>
                                      <p:tavLst>
                                        <p:tav tm="0">
                                          <p:val>
                                            <p:strVal val="#ppt_w"/>
                                          </p:val>
                                        </p:tav>
                                        <p:tav tm="100000">
                                          <p:val>
                                            <p:strVal val="#ppt_w"/>
                                          </p:val>
                                        </p:tav>
                                      </p:tavLst>
                                    </p:anim>
                                    <p:anim calcmode="lin" valueType="num">
                                      <p:cBhvr>
                                        <p:cTn id="48" dur="5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29699">
                                            <p:txEl>
                                              <p:pRg st="5" end="5"/>
                                            </p:txEl>
                                          </p:spTgt>
                                        </p:tgtEl>
                                        <p:attrNameLst>
                                          <p:attrName>style.visibility</p:attrName>
                                        </p:attrNameLst>
                                      </p:cBhvr>
                                      <p:to>
                                        <p:strVal val="visible"/>
                                      </p:to>
                                    </p:set>
                                    <p:anim calcmode="lin" valueType="num">
                                      <p:cBhvr>
                                        <p:cTn id="53"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29699">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29699">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296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29699">
                                            <p:txEl>
                                              <p:pRg st="6" end="6"/>
                                            </p:txEl>
                                          </p:spTgt>
                                        </p:tgtEl>
                                        <p:attrNameLst>
                                          <p:attrName>style.visibility</p:attrName>
                                        </p:attrNameLst>
                                      </p:cBhvr>
                                      <p:to>
                                        <p:strVal val="visible"/>
                                      </p:to>
                                    </p:set>
                                    <p:anim calcmode="lin" valueType="num">
                                      <p:cBhvr>
                                        <p:cTn id="61"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29699">
                                            <p:txEl>
                                              <p:pRg st="6" end="6"/>
                                            </p:txEl>
                                          </p:spTgt>
                                        </p:tgtEl>
                                        <p:attrNameLst>
                                          <p:attrName>ppt_y</p:attrName>
                                        </p:attrNameLst>
                                      </p:cBhvr>
                                      <p:tavLst>
                                        <p:tav tm="0">
                                          <p:val>
                                            <p:strVal val="#ppt_y-#ppt_h/2"/>
                                          </p:val>
                                        </p:tav>
                                        <p:tav tm="100000">
                                          <p:val>
                                            <p:strVal val="#ppt_y"/>
                                          </p:val>
                                        </p:tav>
                                      </p:tavLst>
                                    </p:anim>
                                    <p:anim calcmode="lin" valueType="num">
                                      <p:cBhvr>
                                        <p:cTn id="63" dur="500" fill="hold"/>
                                        <p:tgtEl>
                                          <p:spTgt spid="29699">
                                            <p:txEl>
                                              <p:pRg st="6" end="6"/>
                                            </p:txEl>
                                          </p:spTgt>
                                        </p:tgtEl>
                                        <p:attrNameLst>
                                          <p:attrName>ppt_w</p:attrName>
                                        </p:attrNameLst>
                                      </p:cBhvr>
                                      <p:tavLst>
                                        <p:tav tm="0">
                                          <p:val>
                                            <p:strVal val="#ppt_w"/>
                                          </p:val>
                                        </p:tav>
                                        <p:tav tm="100000">
                                          <p:val>
                                            <p:strVal val="#ppt_w"/>
                                          </p:val>
                                        </p:tav>
                                      </p:tavLst>
                                    </p:anim>
                                    <p:anim calcmode="lin" valueType="num">
                                      <p:cBhvr>
                                        <p:cTn id="64" dur="500" fill="hold"/>
                                        <p:tgtEl>
                                          <p:spTgt spid="2969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 fill="hold" grpId="0" nodeType="clickEffect">
                                  <p:stCondLst>
                                    <p:cond delay="0"/>
                                  </p:stCondLst>
                                  <p:childTnLst>
                                    <p:set>
                                      <p:cBhvr>
                                        <p:cTn id="68" dur="1" fill="hold">
                                          <p:stCondLst>
                                            <p:cond delay="0"/>
                                          </p:stCondLst>
                                        </p:cTn>
                                        <p:tgtEl>
                                          <p:spTgt spid="29699">
                                            <p:txEl>
                                              <p:pRg st="7" end="7"/>
                                            </p:txEl>
                                          </p:spTgt>
                                        </p:tgtEl>
                                        <p:attrNameLst>
                                          <p:attrName>style.visibility</p:attrName>
                                        </p:attrNameLst>
                                      </p:cBhvr>
                                      <p:to>
                                        <p:strVal val="visible"/>
                                      </p:to>
                                    </p:set>
                                    <p:anim calcmode="lin" valueType="num">
                                      <p:cBhvr>
                                        <p:cTn id="6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70" dur="500" fill="hold"/>
                                        <p:tgtEl>
                                          <p:spTgt spid="29699">
                                            <p:txEl>
                                              <p:pRg st="7" end="7"/>
                                            </p:txEl>
                                          </p:spTgt>
                                        </p:tgtEl>
                                        <p:attrNameLst>
                                          <p:attrName>ppt_y</p:attrName>
                                        </p:attrNameLst>
                                      </p:cBhvr>
                                      <p:tavLst>
                                        <p:tav tm="0">
                                          <p:val>
                                            <p:strVal val="#ppt_y-#ppt_h/2"/>
                                          </p:val>
                                        </p:tav>
                                        <p:tav tm="100000">
                                          <p:val>
                                            <p:strVal val="#ppt_y"/>
                                          </p:val>
                                        </p:tav>
                                      </p:tavLst>
                                    </p:anim>
                                    <p:anim calcmode="lin" valueType="num">
                                      <p:cBhvr>
                                        <p:cTn id="71" dur="500" fill="hold"/>
                                        <p:tgtEl>
                                          <p:spTgt spid="29699">
                                            <p:txEl>
                                              <p:pRg st="7" end="7"/>
                                            </p:txEl>
                                          </p:spTgt>
                                        </p:tgtEl>
                                        <p:attrNameLst>
                                          <p:attrName>ppt_w</p:attrName>
                                        </p:attrNameLst>
                                      </p:cBhvr>
                                      <p:tavLst>
                                        <p:tav tm="0">
                                          <p:val>
                                            <p:strVal val="#ppt_w"/>
                                          </p:val>
                                        </p:tav>
                                        <p:tav tm="100000">
                                          <p:val>
                                            <p:strVal val="#ppt_w"/>
                                          </p:val>
                                        </p:tav>
                                      </p:tavLst>
                                    </p:anim>
                                    <p:anim calcmode="lin" valueType="num">
                                      <p:cBhvr>
                                        <p:cTn id="72" dur="500" fill="hold"/>
                                        <p:tgtEl>
                                          <p:spTgt spid="2969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1" fill="hold" grpId="0" nodeType="clickEffect">
                                  <p:stCondLst>
                                    <p:cond delay="0"/>
                                  </p:stCondLst>
                                  <p:childTnLst>
                                    <p:set>
                                      <p:cBhvr>
                                        <p:cTn id="76" dur="1" fill="hold">
                                          <p:stCondLst>
                                            <p:cond delay="0"/>
                                          </p:stCondLst>
                                        </p:cTn>
                                        <p:tgtEl>
                                          <p:spTgt spid="29699">
                                            <p:txEl>
                                              <p:pRg st="8" end="8"/>
                                            </p:txEl>
                                          </p:spTgt>
                                        </p:tgtEl>
                                        <p:attrNameLst>
                                          <p:attrName>style.visibility</p:attrName>
                                        </p:attrNameLst>
                                      </p:cBhvr>
                                      <p:to>
                                        <p:strVal val="visible"/>
                                      </p:to>
                                    </p:set>
                                    <p:anim calcmode="lin" valueType="num">
                                      <p:cBhvr>
                                        <p:cTn id="77"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p:cTn id="78" dur="500" fill="hold"/>
                                        <p:tgtEl>
                                          <p:spTgt spid="29699">
                                            <p:txEl>
                                              <p:pRg st="8" end="8"/>
                                            </p:txEl>
                                          </p:spTgt>
                                        </p:tgtEl>
                                        <p:attrNameLst>
                                          <p:attrName>ppt_y</p:attrName>
                                        </p:attrNameLst>
                                      </p:cBhvr>
                                      <p:tavLst>
                                        <p:tav tm="0">
                                          <p:val>
                                            <p:strVal val="#ppt_y-#ppt_h/2"/>
                                          </p:val>
                                        </p:tav>
                                        <p:tav tm="100000">
                                          <p:val>
                                            <p:strVal val="#ppt_y"/>
                                          </p:val>
                                        </p:tav>
                                      </p:tavLst>
                                    </p:anim>
                                    <p:anim calcmode="lin" valueType="num">
                                      <p:cBhvr>
                                        <p:cTn id="79" dur="500" fill="hold"/>
                                        <p:tgtEl>
                                          <p:spTgt spid="29699">
                                            <p:txEl>
                                              <p:pRg st="8" end="8"/>
                                            </p:txEl>
                                          </p:spTgt>
                                        </p:tgtEl>
                                        <p:attrNameLst>
                                          <p:attrName>ppt_w</p:attrName>
                                        </p:attrNameLst>
                                      </p:cBhvr>
                                      <p:tavLst>
                                        <p:tav tm="0">
                                          <p:val>
                                            <p:strVal val="#ppt_w"/>
                                          </p:val>
                                        </p:tav>
                                        <p:tav tm="100000">
                                          <p:val>
                                            <p:strVal val="#ppt_w"/>
                                          </p:val>
                                        </p:tav>
                                      </p:tavLst>
                                    </p:anim>
                                    <p:anim calcmode="lin" valueType="num">
                                      <p:cBhvr>
                                        <p:cTn id="80" dur="500" fill="hold"/>
                                        <p:tgtEl>
                                          <p:spTgt spid="2969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 fill="hold" grpId="0" nodeType="clickEffect">
                                  <p:stCondLst>
                                    <p:cond delay="0"/>
                                  </p:stCondLst>
                                  <p:childTnLst>
                                    <p:set>
                                      <p:cBhvr>
                                        <p:cTn id="84" dur="1" fill="hold">
                                          <p:stCondLst>
                                            <p:cond delay="0"/>
                                          </p:stCondLst>
                                        </p:cTn>
                                        <p:tgtEl>
                                          <p:spTgt spid="29699">
                                            <p:txEl>
                                              <p:pRg st="9" end="9"/>
                                            </p:txEl>
                                          </p:spTgt>
                                        </p:tgtEl>
                                        <p:attrNameLst>
                                          <p:attrName>style.visibility</p:attrName>
                                        </p:attrNameLst>
                                      </p:cBhvr>
                                      <p:to>
                                        <p:strVal val="visible"/>
                                      </p:to>
                                    </p:set>
                                    <p:anim calcmode="lin" valueType="num">
                                      <p:cBhvr>
                                        <p:cTn id="85"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p:cTn id="86" dur="500" fill="hold"/>
                                        <p:tgtEl>
                                          <p:spTgt spid="29699">
                                            <p:txEl>
                                              <p:pRg st="9" end="9"/>
                                            </p:txEl>
                                          </p:spTgt>
                                        </p:tgtEl>
                                        <p:attrNameLst>
                                          <p:attrName>ppt_y</p:attrName>
                                        </p:attrNameLst>
                                      </p:cBhvr>
                                      <p:tavLst>
                                        <p:tav tm="0">
                                          <p:val>
                                            <p:strVal val="#ppt_y-#ppt_h/2"/>
                                          </p:val>
                                        </p:tav>
                                        <p:tav tm="100000">
                                          <p:val>
                                            <p:strVal val="#ppt_y"/>
                                          </p:val>
                                        </p:tav>
                                      </p:tavLst>
                                    </p:anim>
                                    <p:anim calcmode="lin" valueType="num">
                                      <p:cBhvr>
                                        <p:cTn id="87" dur="500" fill="hold"/>
                                        <p:tgtEl>
                                          <p:spTgt spid="29699">
                                            <p:txEl>
                                              <p:pRg st="9" end="9"/>
                                            </p:txEl>
                                          </p:spTgt>
                                        </p:tgtEl>
                                        <p:attrNameLst>
                                          <p:attrName>ppt_w</p:attrName>
                                        </p:attrNameLst>
                                      </p:cBhvr>
                                      <p:tavLst>
                                        <p:tav tm="0">
                                          <p:val>
                                            <p:strVal val="#ppt_w"/>
                                          </p:val>
                                        </p:tav>
                                        <p:tav tm="100000">
                                          <p:val>
                                            <p:strVal val="#ppt_w"/>
                                          </p:val>
                                        </p:tav>
                                      </p:tavLst>
                                    </p:anim>
                                    <p:anim calcmode="lin" valueType="num">
                                      <p:cBhvr>
                                        <p:cTn id="88" dur="500" fill="hold"/>
                                        <p:tgtEl>
                                          <p:spTgt spid="29699">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143000" y="304800"/>
            <a:ext cx="7721600" cy="1143000"/>
          </a:xfrm>
        </p:spPr>
        <p:txBody>
          <a:bodyPr/>
          <a:lstStyle/>
          <a:p>
            <a:pPr algn="l" eaLnBrk="1" hangingPunct="1"/>
            <a:r>
              <a:rPr lang="en-US" sz="2800" b="1" dirty="0" smtClean="0">
                <a:latin typeface="Perpetua" pitchFamily="18" charset="0"/>
              </a:rPr>
              <a:t>Job Description: Uniformed Service</a:t>
            </a:r>
            <a:r>
              <a:rPr lang="en-US" sz="1800" b="1" dirty="0" smtClean="0">
                <a:latin typeface="Perpetua" pitchFamily="18" charset="0"/>
              </a:rPr>
              <a:t/>
            </a:r>
            <a:br>
              <a:rPr lang="en-US" sz="1800" b="1" dirty="0" smtClean="0">
                <a:latin typeface="Perpetua" pitchFamily="18" charset="0"/>
              </a:rPr>
            </a:br>
            <a:r>
              <a:rPr lang="en-US" sz="1800" b="1" dirty="0" smtClean="0">
                <a:latin typeface="Perpetua" pitchFamily="18" charset="0"/>
              </a:rPr>
              <a:t>Basic Function: To work closely with the front desk staff, room service employees, and other hotel personnel in providing guest assistance with luggage, transportation, and miscellaneous needs. </a:t>
            </a:r>
          </a:p>
        </p:txBody>
      </p:sp>
      <p:sp>
        <p:nvSpPr>
          <p:cNvPr id="37891" name="Rectangle 3"/>
          <p:cNvSpPr>
            <a:spLocks noGrp="1" noChangeArrowheads="1"/>
          </p:cNvSpPr>
          <p:nvPr>
            <p:ph type="subTitle" idx="1"/>
          </p:nvPr>
        </p:nvSpPr>
        <p:spPr>
          <a:xfrm>
            <a:off x="1066800" y="1600200"/>
            <a:ext cx="7848600" cy="5257800"/>
          </a:xfrm>
        </p:spPr>
        <p:txBody>
          <a:bodyPr/>
          <a:lstStyle/>
          <a:p>
            <a:pPr marL="228600" indent="-228600" algn="just" eaLnBrk="1" hangingPunct="1"/>
            <a:r>
              <a:rPr lang="en-US" sz="2200" b="1" dirty="0" smtClean="0">
                <a:latin typeface="Perpetua" pitchFamily="18" charset="0"/>
              </a:rPr>
              <a:t>Duties and Responsibilities:</a:t>
            </a:r>
          </a:p>
          <a:p>
            <a:pPr marL="228600" indent="-228600" algn="just" eaLnBrk="1" hangingPunct="1">
              <a:buBlip>
                <a:blip r:embed="rId2"/>
              </a:buBlip>
            </a:pPr>
            <a:r>
              <a:rPr lang="en-US" sz="2200" dirty="0" smtClean="0">
                <a:latin typeface="Perpetua" pitchFamily="18" charset="0"/>
              </a:rPr>
              <a:t>Maintain a good personal appearance at all times. Wear the standard uniform and name tag.</a:t>
            </a:r>
          </a:p>
          <a:p>
            <a:pPr marL="228600" indent="-228600" algn="just" eaLnBrk="1" hangingPunct="1">
              <a:buBlip>
                <a:blip r:embed="rId2"/>
              </a:buBlip>
            </a:pPr>
            <a:r>
              <a:rPr lang="en-US" sz="2200" dirty="0" smtClean="0">
                <a:latin typeface="Perpetua" pitchFamily="18" charset="0"/>
              </a:rPr>
              <a:t>Escort guests to and from their rooms if requested.</a:t>
            </a:r>
          </a:p>
          <a:p>
            <a:pPr marL="228600" indent="-228600" algn="just" eaLnBrk="1" hangingPunct="1">
              <a:buBlip>
                <a:blip r:embed="rId2"/>
              </a:buBlip>
            </a:pPr>
            <a:r>
              <a:rPr lang="en-US" sz="2200" dirty="0" smtClean="0">
                <a:latin typeface="Perpetua" pitchFamily="18" charset="0"/>
              </a:rPr>
              <a:t>Deliver arriving baggage and remove departing baggage promptly, per guest request.</a:t>
            </a:r>
          </a:p>
          <a:p>
            <a:pPr marL="228600" indent="-228600" algn="just" eaLnBrk="1" hangingPunct="1">
              <a:buBlip>
                <a:blip r:embed="rId2"/>
              </a:buBlip>
            </a:pPr>
            <a:r>
              <a:rPr lang="en-US" sz="2200" dirty="0" smtClean="0">
                <a:latin typeface="Perpetua" pitchFamily="18" charset="0"/>
              </a:rPr>
              <a:t>Work closely with the front office in carrying out all guest requests.</a:t>
            </a:r>
          </a:p>
          <a:p>
            <a:pPr marL="228600" indent="-228600" algn="just" eaLnBrk="1" hangingPunct="1">
              <a:buBlip>
                <a:blip r:embed="rId2"/>
              </a:buBlip>
            </a:pPr>
            <a:r>
              <a:rPr lang="en-US" sz="2200" dirty="0" smtClean="0">
                <a:latin typeface="Perpetua" pitchFamily="18" charset="0"/>
              </a:rPr>
              <a:t>Obtain telephone messages from the front desk and promptly deliver them to guestrooms.</a:t>
            </a:r>
          </a:p>
          <a:p>
            <a:pPr marL="228600" indent="-228600" algn="just" eaLnBrk="1" hangingPunct="1">
              <a:buBlip>
                <a:blip r:embed="rId2"/>
              </a:buBlip>
            </a:pPr>
            <a:r>
              <a:rPr lang="en-US" sz="2200" dirty="0" smtClean="0">
                <a:latin typeface="Perpetua" pitchFamily="18" charset="0"/>
              </a:rPr>
              <a:t>Watch for any unusual persons or activities and report them to management.</a:t>
            </a:r>
          </a:p>
          <a:p>
            <a:pPr marL="228600" indent="-228600" algn="just" eaLnBrk="1" hangingPunct="1">
              <a:buBlip>
                <a:blip r:embed="rId2"/>
              </a:buBlip>
            </a:pPr>
            <a:r>
              <a:rPr lang="en-US" sz="2200" dirty="0" smtClean="0">
                <a:latin typeface="Perpetua" pitchFamily="18" charset="0"/>
              </a:rPr>
              <a:t>Transport hotel guests to and from the airport on request, obeying all traffic laws and forms of courtesy.</a:t>
            </a:r>
          </a:p>
          <a:p>
            <a:pPr marL="228600" indent="-228600" algn="l" eaLnBrk="1" hangingPunct="1"/>
            <a:endParaRPr lang="en-US" sz="16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7891">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37891">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 calcmode="lin" valueType="num">
                                      <p:cBhvr>
                                        <p:cTn id="2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7891">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37891">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37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37891">
                                            <p:txEl>
                                              <p:pRg st="2" end="2"/>
                                            </p:txEl>
                                          </p:spTgt>
                                        </p:tgtEl>
                                        <p:attrNameLst>
                                          <p:attrName>style.visibility</p:attrName>
                                        </p:attrNameLst>
                                      </p:cBhvr>
                                      <p:to>
                                        <p:strVal val="visible"/>
                                      </p:to>
                                    </p:se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ppt_h/2"/>
                                          </p:val>
                                        </p:tav>
                                        <p:tav tm="100000">
                                          <p:val>
                                            <p:strVal val="#ppt_y"/>
                                          </p:val>
                                        </p:tav>
                                      </p:tavLst>
                                    </p:anim>
                                    <p:anim calcmode="lin" valueType="num">
                                      <p:cBhvr>
                                        <p:cTn id="31" dur="500" fill="hold"/>
                                        <p:tgtEl>
                                          <p:spTgt spid="37891">
                                            <p:txEl>
                                              <p:pRg st="2" end="2"/>
                                            </p:txEl>
                                          </p:spTgt>
                                        </p:tgtEl>
                                        <p:attrNameLst>
                                          <p:attrName>ppt_w</p:attrName>
                                        </p:attrNameLst>
                                      </p:cBhvr>
                                      <p:tavLst>
                                        <p:tav tm="0">
                                          <p:val>
                                            <p:strVal val="#ppt_w"/>
                                          </p:val>
                                        </p:tav>
                                        <p:tav tm="100000">
                                          <p:val>
                                            <p:strVal val="#ppt_w"/>
                                          </p:val>
                                        </p:tav>
                                      </p:tavLst>
                                    </p:anim>
                                    <p:anim calcmode="lin" valueType="num">
                                      <p:cBhvr>
                                        <p:cTn id="32"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37891">
                                            <p:txEl>
                                              <p:pRg st="3" end="3"/>
                                            </p:txEl>
                                          </p:spTgt>
                                        </p:tgtEl>
                                        <p:attrNameLst>
                                          <p:attrName>style.visibility</p:attrName>
                                        </p:attrNameLst>
                                      </p:cBhvr>
                                      <p:to>
                                        <p:strVal val="visible"/>
                                      </p:to>
                                    </p:set>
                                    <p:anim calcmode="lin" valueType="num">
                                      <p:cBhvr>
                                        <p:cTn id="37"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37891">
                                            <p:txEl>
                                              <p:pRg st="3" end="3"/>
                                            </p:txEl>
                                          </p:spTgt>
                                        </p:tgtEl>
                                        <p:attrNameLst>
                                          <p:attrName>ppt_y</p:attrName>
                                        </p:attrNameLst>
                                      </p:cBhvr>
                                      <p:tavLst>
                                        <p:tav tm="0">
                                          <p:val>
                                            <p:strVal val="#ppt_y-#ppt_h/2"/>
                                          </p:val>
                                        </p:tav>
                                        <p:tav tm="100000">
                                          <p:val>
                                            <p:strVal val="#ppt_y"/>
                                          </p:val>
                                        </p:tav>
                                      </p:tavLst>
                                    </p:anim>
                                    <p:anim calcmode="lin" valueType="num">
                                      <p:cBhvr>
                                        <p:cTn id="39" dur="500" fill="hold"/>
                                        <p:tgtEl>
                                          <p:spTgt spid="37891">
                                            <p:txEl>
                                              <p:pRg st="3" end="3"/>
                                            </p:txEl>
                                          </p:spTgt>
                                        </p:tgtEl>
                                        <p:attrNameLst>
                                          <p:attrName>ppt_w</p:attrName>
                                        </p:attrNameLst>
                                      </p:cBhvr>
                                      <p:tavLst>
                                        <p:tav tm="0">
                                          <p:val>
                                            <p:strVal val="#ppt_w"/>
                                          </p:val>
                                        </p:tav>
                                        <p:tav tm="100000">
                                          <p:val>
                                            <p:strVal val="#ppt_w"/>
                                          </p:val>
                                        </p:tav>
                                      </p:tavLst>
                                    </p:anim>
                                    <p:anim calcmode="lin" valueType="num">
                                      <p:cBhvr>
                                        <p:cTn id="40" dur="500" fill="hold"/>
                                        <p:tgtEl>
                                          <p:spTgt spid="378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37891">
                                            <p:txEl>
                                              <p:pRg st="4" end="4"/>
                                            </p:txEl>
                                          </p:spTgt>
                                        </p:tgtEl>
                                        <p:attrNameLst>
                                          <p:attrName>style.visibility</p:attrName>
                                        </p:attrNameLst>
                                      </p:cBhvr>
                                      <p:to>
                                        <p:strVal val="visible"/>
                                      </p:to>
                                    </p:set>
                                    <p:anim calcmode="lin" valueType="num">
                                      <p:cBhvr>
                                        <p:cTn id="4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7891">
                                            <p:txEl>
                                              <p:pRg st="4" end="4"/>
                                            </p:txEl>
                                          </p:spTgt>
                                        </p:tgtEl>
                                        <p:attrNameLst>
                                          <p:attrName>ppt_y</p:attrName>
                                        </p:attrNameLst>
                                      </p:cBhvr>
                                      <p:tavLst>
                                        <p:tav tm="0">
                                          <p:val>
                                            <p:strVal val="#ppt_y-#ppt_h/2"/>
                                          </p:val>
                                        </p:tav>
                                        <p:tav tm="100000">
                                          <p:val>
                                            <p:strVal val="#ppt_y"/>
                                          </p:val>
                                        </p:tav>
                                      </p:tavLst>
                                    </p:anim>
                                    <p:anim calcmode="lin" valueType="num">
                                      <p:cBhvr>
                                        <p:cTn id="47" dur="500" fill="hold"/>
                                        <p:tgtEl>
                                          <p:spTgt spid="37891">
                                            <p:txEl>
                                              <p:pRg st="4" end="4"/>
                                            </p:txEl>
                                          </p:spTgt>
                                        </p:tgtEl>
                                        <p:attrNameLst>
                                          <p:attrName>ppt_w</p:attrName>
                                        </p:attrNameLst>
                                      </p:cBhvr>
                                      <p:tavLst>
                                        <p:tav tm="0">
                                          <p:val>
                                            <p:strVal val="#ppt_w"/>
                                          </p:val>
                                        </p:tav>
                                        <p:tav tm="100000">
                                          <p:val>
                                            <p:strVal val="#ppt_w"/>
                                          </p:val>
                                        </p:tav>
                                      </p:tavLst>
                                    </p:anim>
                                    <p:anim calcmode="lin" valueType="num">
                                      <p:cBhvr>
                                        <p:cTn id="48" dur="500" fill="hold"/>
                                        <p:tgtEl>
                                          <p:spTgt spid="37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37891">
                                            <p:txEl>
                                              <p:pRg st="5" end="5"/>
                                            </p:txEl>
                                          </p:spTgt>
                                        </p:tgtEl>
                                        <p:attrNameLst>
                                          <p:attrName>style.visibility</p:attrName>
                                        </p:attrNameLst>
                                      </p:cBhvr>
                                      <p:to>
                                        <p:strVal val="visible"/>
                                      </p:to>
                                    </p:set>
                                    <p:anim calcmode="lin" valueType="num">
                                      <p:cBhvr>
                                        <p:cTn id="53"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37891">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37891">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3789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37891">
                                            <p:txEl>
                                              <p:pRg st="6" end="6"/>
                                            </p:txEl>
                                          </p:spTgt>
                                        </p:tgtEl>
                                        <p:attrNameLst>
                                          <p:attrName>style.visibility</p:attrName>
                                        </p:attrNameLst>
                                      </p:cBhvr>
                                      <p:to>
                                        <p:strVal val="visible"/>
                                      </p:to>
                                    </p:set>
                                    <p:anim calcmode="lin" valueType="num">
                                      <p:cBhvr>
                                        <p:cTn id="61"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37891">
                                            <p:txEl>
                                              <p:pRg st="6" end="6"/>
                                            </p:txEl>
                                          </p:spTgt>
                                        </p:tgtEl>
                                        <p:attrNameLst>
                                          <p:attrName>ppt_y</p:attrName>
                                        </p:attrNameLst>
                                      </p:cBhvr>
                                      <p:tavLst>
                                        <p:tav tm="0">
                                          <p:val>
                                            <p:strVal val="#ppt_y-#ppt_h/2"/>
                                          </p:val>
                                        </p:tav>
                                        <p:tav tm="100000">
                                          <p:val>
                                            <p:strVal val="#ppt_y"/>
                                          </p:val>
                                        </p:tav>
                                      </p:tavLst>
                                    </p:anim>
                                    <p:anim calcmode="lin" valueType="num">
                                      <p:cBhvr>
                                        <p:cTn id="63" dur="500" fill="hold"/>
                                        <p:tgtEl>
                                          <p:spTgt spid="37891">
                                            <p:txEl>
                                              <p:pRg st="6" end="6"/>
                                            </p:txEl>
                                          </p:spTgt>
                                        </p:tgtEl>
                                        <p:attrNameLst>
                                          <p:attrName>ppt_w</p:attrName>
                                        </p:attrNameLst>
                                      </p:cBhvr>
                                      <p:tavLst>
                                        <p:tav tm="0">
                                          <p:val>
                                            <p:strVal val="#ppt_w"/>
                                          </p:val>
                                        </p:tav>
                                        <p:tav tm="100000">
                                          <p:val>
                                            <p:strVal val="#ppt_w"/>
                                          </p:val>
                                        </p:tav>
                                      </p:tavLst>
                                    </p:anim>
                                    <p:anim calcmode="lin" valueType="num">
                                      <p:cBhvr>
                                        <p:cTn id="64" dur="500" fill="hold"/>
                                        <p:tgtEl>
                                          <p:spTgt spid="3789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 fill="hold" grpId="0" nodeType="clickEffect">
                                  <p:stCondLst>
                                    <p:cond delay="0"/>
                                  </p:stCondLst>
                                  <p:childTnLst>
                                    <p:set>
                                      <p:cBhvr>
                                        <p:cTn id="68" dur="1" fill="hold">
                                          <p:stCondLst>
                                            <p:cond delay="0"/>
                                          </p:stCondLst>
                                        </p:cTn>
                                        <p:tgtEl>
                                          <p:spTgt spid="37891">
                                            <p:txEl>
                                              <p:pRg st="7" end="7"/>
                                            </p:txEl>
                                          </p:spTgt>
                                        </p:tgtEl>
                                        <p:attrNameLst>
                                          <p:attrName>style.visibility</p:attrName>
                                        </p:attrNameLst>
                                      </p:cBhvr>
                                      <p:to>
                                        <p:strVal val="visible"/>
                                      </p:to>
                                    </p:set>
                                    <p:anim calcmode="lin" valueType="num">
                                      <p:cBhvr>
                                        <p:cTn id="69"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p:cTn id="70" dur="500" fill="hold"/>
                                        <p:tgtEl>
                                          <p:spTgt spid="37891">
                                            <p:txEl>
                                              <p:pRg st="7" end="7"/>
                                            </p:txEl>
                                          </p:spTgt>
                                        </p:tgtEl>
                                        <p:attrNameLst>
                                          <p:attrName>ppt_y</p:attrName>
                                        </p:attrNameLst>
                                      </p:cBhvr>
                                      <p:tavLst>
                                        <p:tav tm="0">
                                          <p:val>
                                            <p:strVal val="#ppt_y-#ppt_h/2"/>
                                          </p:val>
                                        </p:tav>
                                        <p:tav tm="100000">
                                          <p:val>
                                            <p:strVal val="#ppt_y"/>
                                          </p:val>
                                        </p:tav>
                                      </p:tavLst>
                                    </p:anim>
                                    <p:anim calcmode="lin" valueType="num">
                                      <p:cBhvr>
                                        <p:cTn id="71" dur="500" fill="hold"/>
                                        <p:tgtEl>
                                          <p:spTgt spid="37891">
                                            <p:txEl>
                                              <p:pRg st="7" end="7"/>
                                            </p:txEl>
                                          </p:spTgt>
                                        </p:tgtEl>
                                        <p:attrNameLst>
                                          <p:attrName>ppt_w</p:attrName>
                                        </p:attrNameLst>
                                      </p:cBhvr>
                                      <p:tavLst>
                                        <p:tav tm="0">
                                          <p:val>
                                            <p:strVal val="#ppt_w"/>
                                          </p:val>
                                        </p:tav>
                                        <p:tav tm="100000">
                                          <p:val>
                                            <p:strVal val="#ppt_w"/>
                                          </p:val>
                                        </p:tav>
                                      </p:tavLst>
                                    </p:anim>
                                    <p:anim calcmode="lin" valueType="num">
                                      <p:cBhvr>
                                        <p:cTn id="72" dur="500" fill="hold"/>
                                        <p:tgtEl>
                                          <p:spTgt spid="3789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143000" y="304800"/>
            <a:ext cx="7391400" cy="1066800"/>
          </a:xfrm>
        </p:spPr>
        <p:txBody>
          <a:bodyPr/>
          <a:lstStyle/>
          <a:p>
            <a:pPr algn="l" eaLnBrk="1" hangingPunct="1"/>
            <a:r>
              <a:rPr lang="en-US" sz="2800" b="1" dirty="0" smtClean="0">
                <a:latin typeface="Perpetua" pitchFamily="18" charset="0"/>
              </a:rPr>
              <a:t>Job Description: Concierge</a:t>
            </a:r>
            <a:r>
              <a:rPr lang="en-US" sz="2400" dirty="0" smtClean="0">
                <a:latin typeface="Perpetua" pitchFamily="18" charset="0"/>
              </a:rPr>
              <a:t/>
            </a:r>
            <a:br>
              <a:rPr lang="en-US" sz="2400" dirty="0" smtClean="0">
                <a:latin typeface="Perpetua" pitchFamily="18" charset="0"/>
              </a:rPr>
            </a:br>
            <a:r>
              <a:rPr lang="en-US" sz="2400" dirty="0" smtClean="0">
                <a:latin typeface="Perpetua" pitchFamily="18" charset="0"/>
              </a:rPr>
              <a:t>Basic Function: To serve as the guest liaison with both hotel and non-hotel attractions, facilities, services, and activities.</a:t>
            </a:r>
          </a:p>
        </p:txBody>
      </p:sp>
      <p:sp>
        <p:nvSpPr>
          <p:cNvPr id="46083" name="Rectangle 3"/>
          <p:cNvSpPr>
            <a:spLocks noGrp="1" noChangeArrowheads="1"/>
          </p:cNvSpPr>
          <p:nvPr>
            <p:ph type="subTitle" idx="1"/>
          </p:nvPr>
        </p:nvSpPr>
        <p:spPr>
          <a:xfrm>
            <a:off x="1143000" y="1524000"/>
            <a:ext cx="7772400" cy="5029200"/>
          </a:xfrm>
        </p:spPr>
        <p:txBody>
          <a:bodyPr/>
          <a:lstStyle/>
          <a:p>
            <a:pPr marL="228600" indent="-228600" algn="just" eaLnBrk="1" hangingPunct="1"/>
            <a:r>
              <a:rPr lang="en-US" sz="2400" b="1" dirty="0" smtClean="0">
                <a:latin typeface="Perpetua" pitchFamily="18" charset="0"/>
              </a:rPr>
              <a:t>Duties and Responsibilities:</a:t>
            </a:r>
          </a:p>
          <a:p>
            <a:pPr marL="228600" indent="-228600" algn="just" eaLnBrk="1" hangingPunct="1">
              <a:buBlip>
                <a:blip r:embed="rId2"/>
              </a:buBlip>
            </a:pPr>
            <a:r>
              <a:rPr lang="en-US" sz="2800" dirty="0" smtClean="0">
                <a:latin typeface="Perpetua" pitchFamily="18" charset="0"/>
              </a:rPr>
              <a:t>Develop a strong knowledge of the hotel’s facilities and services and of the surrounding community.</a:t>
            </a:r>
          </a:p>
          <a:p>
            <a:pPr marL="228600" indent="-228600" algn="just" eaLnBrk="1" hangingPunct="1">
              <a:buBlip>
                <a:blip r:embed="rId2"/>
              </a:buBlip>
            </a:pPr>
            <a:r>
              <a:rPr lang="en-US" sz="2800" dirty="0" smtClean="0">
                <a:latin typeface="Perpetua" pitchFamily="18" charset="0"/>
              </a:rPr>
              <a:t>Provide guests with directions to attractions or facilities in or outside the property.</a:t>
            </a:r>
          </a:p>
          <a:p>
            <a:pPr marL="228600" indent="-228600" algn="just" eaLnBrk="1" hangingPunct="1">
              <a:buBlip>
                <a:blip r:embed="rId2"/>
              </a:buBlip>
            </a:pPr>
            <a:r>
              <a:rPr lang="en-US" sz="2800" dirty="0" smtClean="0">
                <a:latin typeface="Perpetua" pitchFamily="18" charset="0"/>
              </a:rPr>
              <a:t>Provide guests with information about attractions, facilities, services ,  and activities in or outside the property.</a:t>
            </a:r>
          </a:p>
          <a:p>
            <a:pPr marL="228600" indent="-228600" algn="just" eaLnBrk="1" hangingPunct="1">
              <a:buBlip>
                <a:blip r:embed="rId2"/>
              </a:buBlip>
            </a:pPr>
            <a:r>
              <a:rPr lang="en-US" sz="2800" dirty="0" smtClean="0">
                <a:latin typeface="Perpetua" pitchFamily="18" charset="0"/>
              </a:rPr>
              <a:t>Make guest reservations for air or other forms of transportation when requested: obtain necessary itinerary and tickets.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6083">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46083">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 calcmode="lin" valueType="num">
                                      <p:cBhvr>
                                        <p:cTn id="2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6083">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46083">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46083">
                                            <p:txEl>
                                              <p:pRg st="2" end="2"/>
                                            </p:txEl>
                                          </p:spTgt>
                                        </p:tgtEl>
                                        <p:attrNameLst>
                                          <p:attrName>style.visibility</p:attrName>
                                        </p:attrNameLst>
                                      </p:cBhvr>
                                      <p:to>
                                        <p:strVal val="visible"/>
                                      </p:to>
                                    </p:set>
                                    <p:anim calcmode="lin" valueType="num">
                                      <p:cBhvr>
                                        <p:cTn id="2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6083">
                                            <p:txEl>
                                              <p:pRg st="2" end="2"/>
                                            </p:txEl>
                                          </p:spTgt>
                                        </p:tgtEl>
                                        <p:attrNameLst>
                                          <p:attrName>ppt_y</p:attrName>
                                        </p:attrNameLst>
                                      </p:cBhvr>
                                      <p:tavLst>
                                        <p:tav tm="0">
                                          <p:val>
                                            <p:strVal val="#ppt_y-#ppt_h/2"/>
                                          </p:val>
                                        </p:tav>
                                        <p:tav tm="100000">
                                          <p:val>
                                            <p:strVal val="#ppt_y"/>
                                          </p:val>
                                        </p:tav>
                                      </p:tavLst>
                                    </p:anim>
                                    <p:anim calcmode="lin" valueType="num">
                                      <p:cBhvr>
                                        <p:cTn id="31" dur="500" fill="hold"/>
                                        <p:tgtEl>
                                          <p:spTgt spid="46083">
                                            <p:txEl>
                                              <p:pRg st="2" end="2"/>
                                            </p:txEl>
                                          </p:spTgt>
                                        </p:tgtEl>
                                        <p:attrNameLst>
                                          <p:attrName>ppt_w</p:attrName>
                                        </p:attrNameLst>
                                      </p:cBhvr>
                                      <p:tavLst>
                                        <p:tav tm="0">
                                          <p:val>
                                            <p:strVal val="#ppt_w"/>
                                          </p:val>
                                        </p:tav>
                                        <p:tav tm="100000">
                                          <p:val>
                                            <p:strVal val="#ppt_w"/>
                                          </p:val>
                                        </p:tav>
                                      </p:tavLst>
                                    </p:anim>
                                    <p:anim calcmode="lin" valueType="num">
                                      <p:cBhvr>
                                        <p:cTn id="32"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46083">
                                            <p:txEl>
                                              <p:pRg st="3" end="3"/>
                                            </p:txEl>
                                          </p:spTgt>
                                        </p:tgtEl>
                                        <p:attrNameLst>
                                          <p:attrName>style.visibility</p:attrName>
                                        </p:attrNameLst>
                                      </p:cBhvr>
                                      <p:to>
                                        <p:strVal val="visible"/>
                                      </p:to>
                                    </p:set>
                                    <p:anim calcmode="lin" valueType="num">
                                      <p:cBhvr>
                                        <p:cTn id="37"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46083">
                                            <p:txEl>
                                              <p:pRg st="3" end="3"/>
                                            </p:txEl>
                                          </p:spTgt>
                                        </p:tgtEl>
                                        <p:attrNameLst>
                                          <p:attrName>ppt_y</p:attrName>
                                        </p:attrNameLst>
                                      </p:cBhvr>
                                      <p:tavLst>
                                        <p:tav tm="0">
                                          <p:val>
                                            <p:strVal val="#ppt_y-#ppt_h/2"/>
                                          </p:val>
                                        </p:tav>
                                        <p:tav tm="100000">
                                          <p:val>
                                            <p:strVal val="#ppt_y"/>
                                          </p:val>
                                        </p:tav>
                                      </p:tavLst>
                                    </p:anim>
                                    <p:anim calcmode="lin" valueType="num">
                                      <p:cBhvr>
                                        <p:cTn id="39" dur="500" fill="hold"/>
                                        <p:tgtEl>
                                          <p:spTgt spid="46083">
                                            <p:txEl>
                                              <p:pRg st="3" end="3"/>
                                            </p:txEl>
                                          </p:spTgt>
                                        </p:tgtEl>
                                        <p:attrNameLst>
                                          <p:attrName>ppt_w</p:attrName>
                                        </p:attrNameLst>
                                      </p:cBhvr>
                                      <p:tavLst>
                                        <p:tav tm="0">
                                          <p:val>
                                            <p:strVal val="#ppt_w"/>
                                          </p:val>
                                        </p:tav>
                                        <p:tav tm="100000">
                                          <p:val>
                                            <p:strVal val="#ppt_w"/>
                                          </p:val>
                                        </p:tav>
                                      </p:tavLst>
                                    </p:anim>
                                    <p:anim calcmode="lin" valueType="num">
                                      <p:cBhvr>
                                        <p:cTn id="40" dur="500" fill="hold"/>
                                        <p:tgtEl>
                                          <p:spTgt spid="460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46083">
                                            <p:txEl>
                                              <p:pRg st="4" end="4"/>
                                            </p:txEl>
                                          </p:spTgt>
                                        </p:tgtEl>
                                        <p:attrNameLst>
                                          <p:attrName>style.visibility</p:attrName>
                                        </p:attrNameLst>
                                      </p:cBhvr>
                                      <p:to>
                                        <p:strVal val="visible"/>
                                      </p:to>
                                    </p:set>
                                    <p:anim calcmode="lin" valueType="num">
                                      <p:cBhvr>
                                        <p:cTn id="45"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46083">
                                            <p:txEl>
                                              <p:pRg st="4" end="4"/>
                                            </p:txEl>
                                          </p:spTgt>
                                        </p:tgtEl>
                                        <p:attrNameLst>
                                          <p:attrName>ppt_y</p:attrName>
                                        </p:attrNameLst>
                                      </p:cBhvr>
                                      <p:tavLst>
                                        <p:tav tm="0">
                                          <p:val>
                                            <p:strVal val="#ppt_y-#ppt_h/2"/>
                                          </p:val>
                                        </p:tav>
                                        <p:tav tm="100000">
                                          <p:val>
                                            <p:strVal val="#ppt_y"/>
                                          </p:val>
                                        </p:tav>
                                      </p:tavLst>
                                    </p:anim>
                                    <p:anim calcmode="lin" valueType="num">
                                      <p:cBhvr>
                                        <p:cTn id="47" dur="500" fill="hold"/>
                                        <p:tgtEl>
                                          <p:spTgt spid="46083">
                                            <p:txEl>
                                              <p:pRg st="4" end="4"/>
                                            </p:txEl>
                                          </p:spTgt>
                                        </p:tgtEl>
                                        <p:attrNameLst>
                                          <p:attrName>ppt_w</p:attrName>
                                        </p:attrNameLst>
                                      </p:cBhvr>
                                      <p:tavLst>
                                        <p:tav tm="0">
                                          <p:val>
                                            <p:strVal val="#ppt_w"/>
                                          </p:val>
                                        </p:tav>
                                        <p:tav tm="100000">
                                          <p:val>
                                            <p:strVal val="#ppt_w"/>
                                          </p:val>
                                        </p:tav>
                                      </p:tavLst>
                                    </p:anim>
                                    <p:anim calcmode="lin" valueType="num">
                                      <p:cBhvr>
                                        <p:cTn id="48" dur="500" fill="hold"/>
                                        <p:tgtEl>
                                          <p:spTgt spid="4608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subTitle" idx="1"/>
          </p:nvPr>
        </p:nvSpPr>
        <p:spPr>
          <a:xfrm>
            <a:off x="1219200" y="533400"/>
            <a:ext cx="7696200" cy="6324600"/>
          </a:xfrm>
        </p:spPr>
        <p:txBody>
          <a:bodyPr/>
          <a:lstStyle/>
          <a:p>
            <a:pPr marL="228600" indent="-228600" algn="just" eaLnBrk="1" hangingPunct="1">
              <a:buBlip>
                <a:blip r:embed="rId2"/>
              </a:buBlip>
              <a:defRPr/>
            </a:pPr>
            <a:r>
              <a:rPr lang="en-US" dirty="0" smtClean="0">
                <a:latin typeface="Perpetua" pitchFamily="18" charset="0"/>
              </a:rPr>
              <a:t>Coordinate guest requests for special services or equipment with t he appropriate department.</a:t>
            </a:r>
          </a:p>
          <a:p>
            <a:pPr marL="228600" indent="-228600" algn="just" eaLnBrk="1" hangingPunct="1">
              <a:buBlip>
                <a:blip r:embed="rId2"/>
              </a:buBlip>
              <a:defRPr/>
            </a:pPr>
            <a:r>
              <a:rPr lang="en-US" dirty="0" smtClean="0">
                <a:latin typeface="Perpetua" pitchFamily="18" charset="0"/>
              </a:rPr>
              <a:t>Handle guest complaints.</a:t>
            </a:r>
          </a:p>
          <a:p>
            <a:pPr marL="228600" indent="-228600" algn="just" eaLnBrk="1" hangingPunct="1">
              <a:buBlip>
                <a:blip r:embed="rId2"/>
              </a:buBlip>
              <a:defRPr/>
            </a:pPr>
            <a:r>
              <a:rPr lang="en-US" dirty="0" smtClean="0">
                <a:latin typeface="Perpetua" pitchFamily="18" charset="0"/>
              </a:rPr>
              <a:t>Make guest reservations the theater and other forms of entertainment when requested; obtain necessary tickets and provide  directions to facilities.</a:t>
            </a:r>
          </a:p>
          <a:p>
            <a:pPr marL="228600" indent="-228600" algn="just" eaLnBrk="1" hangingPunct="1">
              <a:buBlip>
                <a:blip r:embed="rId2"/>
              </a:buBlip>
              <a:defRPr/>
            </a:pPr>
            <a:r>
              <a:rPr lang="en-US" dirty="0" smtClean="0">
                <a:latin typeface="Perpetua" pitchFamily="18" charset="0"/>
              </a:rPr>
              <a:t>Organize special functions as directed by management.</a:t>
            </a:r>
          </a:p>
          <a:p>
            <a:pPr marL="228600" indent="-228600" algn="just" eaLnBrk="1" hangingPunct="1">
              <a:buBlip>
                <a:blip r:embed="rId2"/>
              </a:buBlip>
              <a:defRPr/>
            </a:pPr>
            <a:r>
              <a:rPr lang="en-US" dirty="0" smtClean="0">
                <a:latin typeface="Perpetua" pitchFamily="18" charset="0"/>
              </a:rPr>
              <a:t>Arrange secretariat and other office services.</a:t>
            </a:r>
          </a:p>
          <a:p>
            <a:pPr marL="228600" indent="-228600" algn="just" eaLnBrk="1" hangingPunct="1">
              <a:defRPr/>
            </a:pPr>
            <a:r>
              <a:rPr lang="en-US" sz="2800" dirty="0" smtClean="0"/>
              <a:t>Relationships: Reports to the front office manager</a:t>
            </a:r>
          </a:p>
          <a:p>
            <a:pPr algn="l" eaLnBrk="1" hangingPunct="1">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710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710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 calcmode="lin" valueType="num">
                                      <p:cBhvr>
                                        <p:cTn id="15"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710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710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71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 calcmode="lin" valueType="num">
                                      <p:cBhvr>
                                        <p:cTn id="2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7107">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7107">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71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 calcmode="lin" valueType="num">
                                      <p:cBhvr>
                                        <p:cTn id="31"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7107">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7107">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71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47107">
                                            <p:txEl>
                                              <p:pRg st="4" end="4"/>
                                            </p:txEl>
                                          </p:spTgt>
                                        </p:tgtEl>
                                        <p:attrNameLst>
                                          <p:attrName>style.visibility</p:attrName>
                                        </p:attrNameLst>
                                      </p:cBhvr>
                                      <p:to>
                                        <p:strVal val="visible"/>
                                      </p:to>
                                    </p:set>
                                    <p:anim calcmode="lin" valueType="num">
                                      <p:cBhvr>
                                        <p:cTn id="39"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47107">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47107">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471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47107">
                                            <p:txEl>
                                              <p:pRg st="5" end="5"/>
                                            </p:txEl>
                                          </p:spTgt>
                                        </p:tgtEl>
                                        <p:attrNameLst>
                                          <p:attrName>style.visibility</p:attrName>
                                        </p:attrNameLst>
                                      </p:cBhvr>
                                      <p:to>
                                        <p:strVal val="visible"/>
                                      </p:to>
                                    </p:set>
                                    <p:anim calcmode="lin" valueType="num">
                                      <p:cBhvr>
                                        <p:cTn id="47"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47107">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47107">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4710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Grp="1" noChangeAspect="1" noChangeArrowheads="1"/>
          </p:cNvPicPr>
          <p:nvPr>
            <p:ph idx="1"/>
          </p:nvPr>
        </p:nvPicPr>
        <p:blipFill>
          <a:blip r:embed="rId2" cstate="print"/>
          <a:srcRect/>
          <a:stretch>
            <a:fillRect/>
          </a:stretch>
        </p:blipFill>
        <p:spPr bwMode="auto">
          <a:xfrm>
            <a:off x="1066800" y="457200"/>
            <a:ext cx="7620000" cy="5562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143000" y="304800"/>
            <a:ext cx="7721600" cy="457200"/>
          </a:xfrm>
        </p:spPr>
        <p:txBody>
          <a:bodyPr/>
          <a:lstStyle/>
          <a:p>
            <a:pPr eaLnBrk="1" hangingPunct="1"/>
            <a:r>
              <a:rPr lang="en-US" sz="3200" b="1" dirty="0" smtClean="0"/>
              <a:t>Night Auditor</a:t>
            </a:r>
          </a:p>
        </p:txBody>
      </p:sp>
      <p:sp>
        <p:nvSpPr>
          <p:cNvPr id="48131" name="Rectangle 3"/>
          <p:cNvSpPr>
            <a:spLocks noGrp="1" noChangeArrowheads="1"/>
          </p:cNvSpPr>
          <p:nvPr>
            <p:ph type="subTitle" idx="1"/>
          </p:nvPr>
        </p:nvSpPr>
        <p:spPr>
          <a:xfrm>
            <a:off x="1066800" y="762000"/>
            <a:ext cx="7848600" cy="5715000"/>
          </a:xfrm>
        </p:spPr>
        <p:txBody>
          <a:bodyPr/>
          <a:lstStyle/>
          <a:p>
            <a:pPr algn="just" eaLnBrk="1" hangingPunct="1">
              <a:buBlip>
                <a:blip r:embed="rId2"/>
              </a:buBlip>
            </a:pPr>
            <a:r>
              <a:rPr lang="en-US" sz="2400" dirty="0" smtClean="0">
                <a:latin typeface="Perpetua" pitchFamily="18" charset="0"/>
              </a:rPr>
              <a:t>Front office accounting records must be checked for accuracy, summarized, and compiled on a daily basis for the hotel’s financial records. Traditionally, these tasks are conducted at the close of the business day during the hotel’s night shift. This process is referred to as the night audit, and the employee handling these tasks as the night auditor. </a:t>
            </a:r>
          </a:p>
          <a:p>
            <a:pPr algn="just" eaLnBrk="1" hangingPunct="1">
              <a:buBlip>
                <a:blip r:embed="rId2"/>
              </a:buBlip>
            </a:pPr>
            <a:r>
              <a:rPr lang="en-US" sz="2400" dirty="0" smtClean="0">
                <a:latin typeface="Perpetua" pitchFamily="18" charset="0"/>
              </a:rPr>
              <a:t>Night auditors must be skilled record keepers since the job requires them to track room revenues, occupancy percentages, and other front office operating statistics. </a:t>
            </a:r>
          </a:p>
          <a:p>
            <a:pPr algn="just" eaLnBrk="1" hangingPunct="1">
              <a:buBlip>
                <a:blip r:embed="rId3"/>
              </a:buBlip>
            </a:pPr>
            <a:r>
              <a:rPr lang="en-US" sz="2400" dirty="0" smtClean="0">
                <a:latin typeface="Perpetua" pitchFamily="18" charset="0"/>
              </a:rPr>
              <a:t>the night auditor may be the only person behind the front desk during the late evening to early morning. For this reason, the night auditor must possess the skills and talents of a front desk agent- especially in terms of check-in and check-out procedures. </a:t>
            </a:r>
          </a:p>
          <a:p>
            <a:pPr algn="just" eaLnBrk="1" hangingPunct="1"/>
            <a:r>
              <a:rPr lang="en-US" sz="2400" b="1" dirty="0" smtClean="0">
                <a:latin typeface="Perpetua" pitchFamily="18" charset="0"/>
              </a:rPr>
              <a:t>Relationships: Reports to the front office manager or to the accounting department. </a:t>
            </a:r>
          </a:p>
          <a:p>
            <a:pPr algn="just" eaLnBrk="1" hangingPunct="1">
              <a:buBlip>
                <a:blip r:embed="rId2"/>
              </a:buBlip>
            </a:pPr>
            <a:endParaRPr lang="en-US" sz="2400" dirty="0" smtClean="0">
              <a:latin typeface="Perpetu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p:cTn id="11"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8131">
                                            <p:txEl>
                                              <p:pRg st="1" end="1"/>
                                            </p:txEl>
                                          </p:spTgt>
                                        </p:tgtEl>
                                        <p:attrNameLst>
                                          <p:attrName>style.visibility</p:attrName>
                                        </p:attrNameLst>
                                      </p:cBhvr>
                                      <p:to>
                                        <p:strVal val="visible"/>
                                      </p:to>
                                    </p:set>
                                    <p:anim calcmode="lin" valueType="num">
                                      <p:cBhvr>
                                        <p:cTn id="16"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8131">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 calcmode="lin" valueType="num">
                                      <p:cBhvr>
                                        <p:cTn id="21"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8131">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8131">
                                            <p:txEl>
                                              <p:pRg st="3" end="3"/>
                                            </p:txEl>
                                          </p:spTgt>
                                        </p:tgtEl>
                                        <p:attrNameLst>
                                          <p:attrName>style.visibility</p:attrName>
                                        </p:attrNameLst>
                                      </p:cBhvr>
                                      <p:to>
                                        <p:strVal val="visible"/>
                                      </p:to>
                                    </p:set>
                                    <p:anim calcmode="lin" valueType="num">
                                      <p:cBhvr>
                                        <p:cTn id="26" dur="5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81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219200" y="381000"/>
            <a:ext cx="7493000" cy="1219200"/>
          </a:xfrm>
        </p:spPr>
        <p:txBody>
          <a:bodyPr/>
          <a:lstStyle/>
          <a:p>
            <a:pPr algn="l" eaLnBrk="1" hangingPunct="1"/>
            <a:r>
              <a:rPr lang="en-US" sz="2000" b="1" dirty="0" smtClean="0">
                <a:solidFill>
                  <a:schemeClr val="tx1"/>
                </a:solidFill>
                <a:latin typeface="Perpetua" pitchFamily="18" charset="0"/>
              </a:rPr>
              <a:t>Job Description: Night Auditor</a:t>
            </a:r>
            <a:br>
              <a:rPr lang="en-US" sz="2000" b="1" dirty="0" smtClean="0">
                <a:solidFill>
                  <a:schemeClr val="tx1"/>
                </a:solidFill>
                <a:latin typeface="Perpetua" pitchFamily="18" charset="0"/>
              </a:rPr>
            </a:br>
            <a:r>
              <a:rPr lang="en-US" sz="2000" b="1" dirty="0" smtClean="0">
                <a:solidFill>
                  <a:schemeClr val="tx1"/>
                </a:solidFill>
                <a:latin typeface="Perpetua" pitchFamily="18" charset="0"/>
              </a:rPr>
              <a:t>Basic Function: To ensure the accuracy and balance of front office accounting records and prepare summaries of financial data on a daily basis. </a:t>
            </a:r>
          </a:p>
        </p:txBody>
      </p:sp>
      <p:sp>
        <p:nvSpPr>
          <p:cNvPr id="50179" name="Rectangle 3"/>
          <p:cNvSpPr>
            <a:spLocks noGrp="1" noChangeArrowheads="1"/>
          </p:cNvSpPr>
          <p:nvPr>
            <p:ph type="subTitle" idx="1"/>
          </p:nvPr>
        </p:nvSpPr>
        <p:spPr>
          <a:xfrm>
            <a:off x="1143000" y="1600200"/>
            <a:ext cx="7772400" cy="4572000"/>
          </a:xfrm>
        </p:spPr>
        <p:txBody>
          <a:bodyPr/>
          <a:lstStyle/>
          <a:p>
            <a:pPr marL="228600" indent="-228600" algn="l" eaLnBrk="1" hangingPunct="1">
              <a:defRPr/>
            </a:pPr>
            <a:r>
              <a:rPr lang="en-US" sz="1600" b="1" dirty="0" smtClean="0"/>
              <a:t>Duties and Responsibilities:</a:t>
            </a:r>
          </a:p>
          <a:p>
            <a:pPr marL="228600" indent="-228600" algn="just" eaLnBrk="1" hangingPunct="1">
              <a:buBlip>
                <a:blip r:embed="rId2"/>
              </a:buBlip>
              <a:defRPr/>
            </a:pPr>
            <a:r>
              <a:rPr lang="en-US" sz="2400" dirty="0" smtClean="0">
                <a:latin typeface="Perpetua" pitchFamily="18" charset="0"/>
              </a:rPr>
              <a:t>Post room charges and taxes to guest accounts.</a:t>
            </a:r>
          </a:p>
          <a:p>
            <a:pPr marL="228600" indent="-228600" algn="just" eaLnBrk="1" hangingPunct="1">
              <a:buBlip>
                <a:blip r:embed="rId2"/>
              </a:buBlip>
              <a:defRPr/>
            </a:pPr>
            <a:r>
              <a:rPr lang="en-US" sz="2400" dirty="0" smtClean="0">
                <a:latin typeface="Perpetua" pitchFamily="18" charset="0"/>
              </a:rPr>
              <a:t>Process guest charge vouchers and credit card vouchers.</a:t>
            </a:r>
          </a:p>
          <a:p>
            <a:pPr marL="228600" indent="-228600" algn="just" eaLnBrk="1" hangingPunct="1">
              <a:buBlip>
                <a:blip r:embed="rId2"/>
              </a:buBlip>
              <a:defRPr/>
            </a:pPr>
            <a:r>
              <a:rPr lang="en-US" sz="2400" dirty="0" smtClean="0">
                <a:latin typeface="Perpetua" pitchFamily="18" charset="0"/>
              </a:rPr>
              <a:t>Post guest charge purchase transactions not posted by the front office cashier.</a:t>
            </a:r>
          </a:p>
          <a:p>
            <a:pPr marL="228600" indent="-228600" algn="just" eaLnBrk="1" hangingPunct="1">
              <a:buBlip>
                <a:blip r:embed="rId2"/>
              </a:buBlip>
              <a:defRPr/>
            </a:pPr>
            <a:r>
              <a:rPr lang="en-US" sz="2400" dirty="0" smtClean="0">
                <a:latin typeface="Perpetua" pitchFamily="18" charset="0"/>
              </a:rPr>
              <a:t>Verify all account postings and balances.</a:t>
            </a:r>
          </a:p>
          <a:p>
            <a:pPr marL="228600" indent="-228600" algn="just" eaLnBrk="1" hangingPunct="1">
              <a:buBlip>
                <a:blip r:embed="rId2"/>
              </a:buBlip>
              <a:defRPr/>
            </a:pPr>
            <a:r>
              <a:rPr lang="en-US" sz="2400" dirty="0" smtClean="0">
                <a:latin typeface="Perpetua" pitchFamily="18" charset="0"/>
              </a:rPr>
              <a:t>Monitor the current status of coupon, discount, and other promotional programs.</a:t>
            </a:r>
          </a:p>
          <a:p>
            <a:pPr algn="l" eaLnBrk="1" hangingPunct="1">
              <a:defRP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0179">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50179">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 calcmode="lin" valueType="num">
                                      <p:cBhvr>
                                        <p:cTn id="2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50179">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50179">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501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50179">
                                            <p:txEl>
                                              <p:pRg st="2" end="2"/>
                                            </p:txEl>
                                          </p:spTgt>
                                        </p:tgtEl>
                                        <p:attrNameLst>
                                          <p:attrName>style.visibility</p:attrName>
                                        </p:attrNameLst>
                                      </p:cBhvr>
                                      <p:to>
                                        <p:strVal val="visible"/>
                                      </p:to>
                                    </p:se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ppt_h/2"/>
                                          </p:val>
                                        </p:tav>
                                        <p:tav tm="100000">
                                          <p:val>
                                            <p:strVal val="#ppt_y"/>
                                          </p:val>
                                        </p:tav>
                                      </p:tavLst>
                                    </p:anim>
                                    <p:anim calcmode="lin" valueType="num">
                                      <p:cBhvr>
                                        <p:cTn id="31" dur="500" fill="hold"/>
                                        <p:tgtEl>
                                          <p:spTgt spid="50179">
                                            <p:txEl>
                                              <p:pRg st="2" end="2"/>
                                            </p:txEl>
                                          </p:spTgt>
                                        </p:tgtEl>
                                        <p:attrNameLst>
                                          <p:attrName>ppt_w</p:attrName>
                                        </p:attrNameLst>
                                      </p:cBhvr>
                                      <p:tavLst>
                                        <p:tav tm="0">
                                          <p:val>
                                            <p:strVal val="#ppt_w"/>
                                          </p:val>
                                        </p:tav>
                                        <p:tav tm="100000">
                                          <p:val>
                                            <p:strVal val="#ppt_w"/>
                                          </p:val>
                                        </p:tav>
                                      </p:tavLst>
                                    </p:anim>
                                    <p:anim calcmode="lin" valueType="num">
                                      <p:cBhvr>
                                        <p:cTn id="32" dur="500" fill="hold"/>
                                        <p:tgtEl>
                                          <p:spTgt spid="501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50179">
                                            <p:txEl>
                                              <p:pRg st="3" end="3"/>
                                            </p:txEl>
                                          </p:spTgt>
                                        </p:tgtEl>
                                        <p:attrNameLst>
                                          <p:attrName>style.visibility</p:attrName>
                                        </p:attrNameLst>
                                      </p:cBhvr>
                                      <p:to>
                                        <p:strVal val="visible"/>
                                      </p:to>
                                    </p:set>
                                    <p:anim calcmode="lin" valueType="num">
                                      <p:cBhvr>
                                        <p:cTn id="37"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50179">
                                            <p:txEl>
                                              <p:pRg st="3" end="3"/>
                                            </p:txEl>
                                          </p:spTgt>
                                        </p:tgtEl>
                                        <p:attrNameLst>
                                          <p:attrName>ppt_y</p:attrName>
                                        </p:attrNameLst>
                                      </p:cBhvr>
                                      <p:tavLst>
                                        <p:tav tm="0">
                                          <p:val>
                                            <p:strVal val="#ppt_y-#ppt_h/2"/>
                                          </p:val>
                                        </p:tav>
                                        <p:tav tm="100000">
                                          <p:val>
                                            <p:strVal val="#ppt_y"/>
                                          </p:val>
                                        </p:tav>
                                      </p:tavLst>
                                    </p:anim>
                                    <p:anim calcmode="lin" valueType="num">
                                      <p:cBhvr>
                                        <p:cTn id="39" dur="500" fill="hold"/>
                                        <p:tgtEl>
                                          <p:spTgt spid="50179">
                                            <p:txEl>
                                              <p:pRg st="3" end="3"/>
                                            </p:txEl>
                                          </p:spTgt>
                                        </p:tgtEl>
                                        <p:attrNameLst>
                                          <p:attrName>ppt_w</p:attrName>
                                        </p:attrNameLst>
                                      </p:cBhvr>
                                      <p:tavLst>
                                        <p:tav tm="0">
                                          <p:val>
                                            <p:strVal val="#ppt_w"/>
                                          </p:val>
                                        </p:tav>
                                        <p:tav tm="100000">
                                          <p:val>
                                            <p:strVal val="#ppt_w"/>
                                          </p:val>
                                        </p:tav>
                                      </p:tavLst>
                                    </p:anim>
                                    <p:anim calcmode="lin" valueType="num">
                                      <p:cBhvr>
                                        <p:cTn id="40" dur="500" fill="hold"/>
                                        <p:tgtEl>
                                          <p:spTgt spid="501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50179">
                                            <p:txEl>
                                              <p:pRg st="4" end="4"/>
                                            </p:txEl>
                                          </p:spTgt>
                                        </p:tgtEl>
                                        <p:attrNameLst>
                                          <p:attrName>style.visibility</p:attrName>
                                        </p:attrNameLst>
                                      </p:cBhvr>
                                      <p:to>
                                        <p:strVal val="visible"/>
                                      </p:to>
                                    </p:set>
                                    <p:anim calcmode="lin" valueType="num">
                                      <p:cBhvr>
                                        <p:cTn id="4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50179">
                                            <p:txEl>
                                              <p:pRg st="4" end="4"/>
                                            </p:txEl>
                                          </p:spTgt>
                                        </p:tgtEl>
                                        <p:attrNameLst>
                                          <p:attrName>ppt_y</p:attrName>
                                        </p:attrNameLst>
                                      </p:cBhvr>
                                      <p:tavLst>
                                        <p:tav tm="0">
                                          <p:val>
                                            <p:strVal val="#ppt_y-#ppt_h/2"/>
                                          </p:val>
                                        </p:tav>
                                        <p:tav tm="100000">
                                          <p:val>
                                            <p:strVal val="#ppt_y"/>
                                          </p:val>
                                        </p:tav>
                                      </p:tavLst>
                                    </p:anim>
                                    <p:anim calcmode="lin" valueType="num">
                                      <p:cBhvr>
                                        <p:cTn id="47" dur="500" fill="hold"/>
                                        <p:tgtEl>
                                          <p:spTgt spid="50179">
                                            <p:txEl>
                                              <p:pRg st="4" end="4"/>
                                            </p:txEl>
                                          </p:spTgt>
                                        </p:tgtEl>
                                        <p:attrNameLst>
                                          <p:attrName>ppt_w</p:attrName>
                                        </p:attrNameLst>
                                      </p:cBhvr>
                                      <p:tavLst>
                                        <p:tav tm="0">
                                          <p:val>
                                            <p:strVal val="#ppt_w"/>
                                          </p:val>
                                        </p:tav>
                                        <p:tav tm="100000">
                                          <p:val>
                                            <p:strVal val="#ppt_w"/>
                                          </p:val>
                                        </p:tav>
                                      </p:tavLst>
                                    </p:anim>
                                    <p:anim calcmode="lin" valueType="num">
                                      <p:cBhvr>
                                        <p:cTn id="48" dur="500" fill="hold"/>
                                        <p:tgtEl>
                                          <p:spTgt spid="501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grpId="0" nodeType="clickEffect">
                                  <p:stCondLst>
                                    <p:cond delay="0"/>
                                  </p:stCondLst>
                                  <p:childTnLst>
                                    <p:set>
                                      <p:cBhvr>
                                        <p:cTn id="52" dur="1" fill="hold">
                                          <p:stCondLst>
                                            <p:cond delay="0"/>
                                          </p:stCondLst>
                                        </p:cTn>
                                        <p:tgtEl>
                                          <p:spTgt spid="50179">
                                            <p:txEl>
                                              <p:pRg st="5" end="5"/>
                                            </p:txEl>
                                          </p:spTgt>
                                        </p:tgtEl>
                                        <p:attrNameLst>
                                          <p:attrName>style.visibility</p:attrName>
                                        </p:attrNameLst>
                                      </p:cBhvr>
                                      <p:to>
                                        <p:strVal val="visible"/>
                                      </p:to>
                                    </p:set>
                                    <p:anim calcmode="lin" valueType="num">
                                      <p:cBhvr>
                                        <p:cTn id="53"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50179">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50179">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5017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subTitle" idx="1"/>
          </p:nvPr>
        </p:nvSpPr>
        <p:spPr>
          <a:xfrm>
            <a:off x="1295400" y="762000"/>
            <a:ext cx="7315200" cy="4895850"/>
          </a:xfrm>
        </p:spPr>
        <p:txBody>
          <a:bodyPr/>
          <a:lstStyle/>
          <a:p>
            <a:pPr marL="228600" indent="-228600" algn="just" eaLnBrk="1" hangingPunct="1">
              <a:buBlip>
                <a:blip r:embed="rId2"/>
              </a:buBlip>
              <a:defRPr/>
            </a:pPr>
            <a:r>
              <a:rPr lang="en-US" sz="2400" dirty="0" smtClean="0">
                <a:latin typeface="Perpetua" pitchFamily="18" charset="0"/>
              </a:rPr>
              <a:t>Prepare a summary of cash, check, and credit card activities.</a:t>
            </a:r>
          </a:p>
          <a:p>
            <a:pPr marL="228600" indent="-228600" algn="just" eaLnBrk="1" hangingPunct="1">
              <a:buBlip>
                <a:blip r:embed="rId2"/>
              </a:buBlip>
              <a:defRPr/>
            </a:pPr>
            <a:r>
              <a:rPr lang="en-US" sz="2400" dirty="0" smtClean="0">
                <a:latin typeface="Perpetua" pitchFamily="18" charset="0"/>
              </a:rPr>
              <a:t>Summarize results of operations for management.</a:t>
            </a:r>
          </a:p>
          <a:p>
            <a:pPr marL="228600" indent="-228600" algn="just" eaLnBrk="1" hangingPunct="1">
              <a:buBlip>
                <a:blip r:embed="rId2"/>
              </a:buBlip>
              <a:defRPr/>
            </a:pPr>
            <a:r>
              <a:rPr lang="en-US" sz="2400" dirty="0" smtClean="0"/>
              <a:t>Understand principles of auditing, balancing, and closing out accounts.</a:t>
            </a:r>
          </a:p>
          <a:p>
            <a:pPr marL="228600" indent="-228600" algn="just" eaLnBrk="1" hangingPunct="1">
              <a:buBlip>
                <a:blip r:embed="rId2"/>
              </a:buBlip>
              <a:defRPr/>
            </a:pPr>
            <a:r>
              <a:rPr lang="en-US" sz="2400" dirty="0" smtClean="0"/>
              <a:t>Understand and know how to perform check-in and check-out procedures.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632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5632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56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 calcmode="lin" valueType="num">
                                      <p:cBhvr>
                                        <p:cTn id="15"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632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5632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563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 calcmode="lin" valueType="num">
                                      <p:cBhvr>
                                        <p:cTn id="2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632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5632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563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56323">
                                            <p:txEl>
                                              <p:pRg st="3" end="3"/>
                                            </p:txEl>
                                          </p:spTgt>
                                        </p:tgtEl>
                                        <p:attrNameLst>
                                          <p:attrName>style.visibility</p:attrName>
                                        </p:attrNameLst>
                                      </p:cBhvr>
                                      <p:to>
                                        <p:strVal val="visible"/>
                                      </p:to>
                                    </p:set>
                                    <p:anim calcmode="lin" valueType="num">
                                      <p:cBhvr>
                                        <p:cTn id="31"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56323">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56323">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563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Chapter Two</a:t>
            </a:r>
            <a:endParaRPr lang="en-US" sz="6000" b="1" dirty="0"/>
          </a:p>
        </p:txBody>
      </p:sp>
      <p:sp>
        <p:nvSpPr>
          <p:cNvPr id="5" name="Subtitle 4"/>
          <p:cNvSpPr>
            <a:spLocks noGrp="1"/>
          </p:cNvSpPr>
          <p:nvPr>
            <p:ph type="subTitle" idx="1"/>
          </p:nvPr>
        </p:nvSpPr>
        <p:spPr/>
        <p:txBody>
          <a:bodyPr/>
          <a:lstStyle/>
          <a:p>
            <a:r>
              <a:rPr lang="en-US" sz="4400" b="1" dirty="0" smtClean="0"/>
              <a:t>Front Office Operation </a:t>
            </a:r>
            <a:endParaRPr lang="en-US" sz="4400" b="1"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066800" y="381000"/>
            <a:ext cx="7721600" cy="685800"/>
          </a:xfrm>
        </p:spPr>
        <p:txBody>
          <a:bodyPr/>
          <a:lstStyle/>
          <a:p>
            <a:pPr eaLnBrk="1" hangingPunct="1"/>
            <a:r>
              <a:rPr lang="en-US" b="1" dirty="0" smtClean="0"/>
              <a:t>Guest Cycle</a:t>
            </a:r>
          </a:p>
        </p:txBody>
      </p:sp>
      <p:sp>
        <p:nvSpPr>
          <p:cNvPr id="5125" name="Rectangle 5"/>
          <p:cNvSpPr>
            <a:spLocks noGrp="1" noChangeArrowheads="1"/>
          </p:cNvSpPr>
          <p:nvPr>
            <p:ph type="subTitle" idx="1"/>
          </p:nvPr>
        </p:nvSpPr>
        <p:spPr>
          <a:xfrm>
            <a:off x="1219200" y="1371600"/>
            <a:ext cx="7391400" cy="4495800"/>
          </a:xfrm>
        </p:spPr>
        <p:style>
          <a:lnRef idx="3">
            <a:schemeClr val="lt1"/>
          </a:lnRef>
          <a:fillRef idx="1">
            <a:schemeClr val="accent2"/>
          </a:fillRef>
          <a:effectRef idx="1">
            <a:schemeClr val="accent2"/>
          </a:effectRef>
          <a:fontRef idx="minor">
            <a:schemeClr val="lt1"/>
          </a:fontRef>
        </p:style>
        <p:txBody>
          <a:bodyPr/>
          <a:lstStyle/>
          <a:p>
            <a:pPr algn="just" eaLnBrk="1" hangingPunct="1">
              <a:buBlip>
                <a:blip r:embed="rId2"/>
              </a:buBlip>
            </a:pPr>
            <a:r>
              <a:rPr lang="en-US" sz="2800" b="1" dirty="0" smtClean="0">
                <a:latin typeface="Agency FB" pitchFamily="34" charset="0"/>
              </a:rPr>
              <a:t> A division of the flow of business through a hotel that identifies the physical contacts and financial exchanges between guests and hotel employees.</a:t>
            </a:r>
          </a:p>
          <a:p>
            <a:pPr algn="just" eaLnBrk="1" hangingPunct="1"/>
            <a:endParaRPr lang="en-US" sz="2800" b="1" dirty="0" smtClean="0">
              <a:latin typeface="Agency FB" pitchFamily="34" charset="0"/>
            </a:endParaRPr>
          </a:p>
          <a:p>
            <a:pPr algn="just" eaLnBrk="1" hangingPunct="1">
              <a:buBlip>
                <a:blip r:embed="rId2"/>
              </a:buBlip>
            </a:pPr>
            <a:r>
              <a:rPr lang="en-US" sz="2800" b="1" dirty="0" smtClean="0">
                <a:latin typeface="Agency FB" pitchFamily="34" charset="0"/>
              </a:rPr>
              <a:t>It starts from the potential customer’s first contact with the hotel through to checkout and reconciliation of the account.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770" decel="100000"/>
                                        <p:tgtEl>
                                          <p:spTgt spid="5124"/>
                                        </p:tgtEl>
                                      </p:cBhvr>
                                    </p:animEffect>
                                    <p:animScale>
                                      <p:cBhvr>
                                        <p:cTn id="8" dur="770" decel="100000"/>
                                        <p:tgtEl>
                                          <p:spTgt spid="5124"/>
                                        </p:tgtEl>
                                      </p:cBhvr>
                                      <p:from x="10000" y="10000"/>
                                      <p:to x="200000" y="450000"/>
                                    </p:animScale>
                                    <p:animScale>
                                      <p:cBhvr>
                                        <p:cTn id="9" dur="1230" accel="100000" fill="hold">
                                          <p:stCondLst>
                                            <p:cond delay="770"/>
                                          </p:stCondLst>
                                        </p:cTn>
                                        <p:tgtEl>
                                          <p:spTgt spid="5124"/>
                                        </p:tgtEl>
                                      </p:cBhvr>
                                      <p:from x="200000" y="450000"/>
                                      <p:to x="100000" y="100000"/>
                                    </p:animScale>
                                    <p:set>
                                      <p:cBhvr>
                                        <p:cTn id="10" dur="770" fill="hold"/>
                                        <p:tgtEl>
                                          <p:spTgt spid="5124"/>
                                        </p:tgtEl>
                                        <p:attrNameLst>
                                          <p:attrName>ppt_x</p:attrName>
                                        </p:attrNameLst>
                                      </p:cBhvr>
                                      <p:to>
                                        <p:strVal val="(0.5)"/>
                                      </p:to>
                                    </p:set>
                                    <p:anim from="(0.5)" to="(#ppt_x)" calcmode="lin" valueType="num">
                                      <p:cBhvr>
                                        <p:cTn id="11" dur="1230" accel="100000" fill="hold">
                                          <p:stCondLst>
                                            <p:cond delay="770"/>
                                          </p:stCondLst>
                                        </p:cTn>
                                        <p:tgtEl>
                                          <p:spTgt spid="5124"/>
                                        </p:tgtEl>
                                        <p:attrNameLst>
                                          <p:attrName>ppt_x</p:attrName>
                                        </p:attrNameLst>
                                      </p:cBhvr>
                                    </p:anim>
                                    <p:set>
                                      <p:cBhvr>
                                        <p:cTn id="12" dur="770" fill="hold"/>
                                        <p:tgtEl>
                                          <p:spTgt spid="5124"/>
                                        </p:tgtEl>
                                        <p:attrNameLst>
                                          <p:attrName>ppt_y</p:attrName>
                                        </p:attrNameLst>
                                      </p:cBhvr>
                                      <p:to>
                                        <p:strVal val="(#ppt_y+0.4)"/>
                                      </p:to>
                                    </p:set>
                                    <p:anim from="(#ppt_y+0.4)" to="(#ppt_y)" calcmode="lin" valueType="num">
                                      <p:cBhvr>
                                        <p:cTn id="13" dur="1230" accel="100000" fill="hold">
                                          <p:stCondLst>
                                            <p:cond delay="770"/>
                                          </p:stCondLst>
                                        </p:cTn>
                                        <p:tgtEl>
                                          <p:spTgt spid="512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5125">
                                            <p:txEl>
                                              <p:pRg st="0" end="0"/>
                                            </p:txEl>
                                          </p:spTgt>
                                        </p:tgtEl>
                                        <p:attrNameLst>
                                          <p:attrName>style.visibility</p:attrName>
                                        </p:attrNameLst>
                                      </p:cBhvr>
                                      <p:to>
                                        <p:strVal val="visible"/>
                                      </p:to>
                                    </p:set>
                                    <p:animEffect transition="in" filter="wipe(down)">
                                      <p:cBhvr>
                                        <p:cTn id="18" dur="580">
                                          <p:stCondLst>
                                            <p:cond delay="0"/>
                                          </p:stCondLst>
                                        </p:cTn>
                                        <p:tgtEl>
                                          <p:spTgt spid="5125">
                                            <p:txEl>
                                              <p:pRg st="0" end="0"/>
                                            </p:txEl>
                                          </p:spTgt>
                                        </p:tgtEl>
                                      </p:cBhvr>
                                    </p:animEffect>
                                    <p:anim calcmode="lin" valueType="num">
                                      <p:cBhvr>
                                        <p:cTn id="19" dur="1822" tmFilter="0,0; 0.14,0.36; 0.43,0.73; 0.71,0.91; 1.0,1.0">
                                          <p:stCondLst>
                                            <p:cond delay="0"/>
                                          </p:stCondLst>
                                        </p:cTn>
                                        <p:tgtEl>
                                          <p:spTgt spid="5125">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125">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125">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125">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125">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5125">
                                            <p:txEl>
                                              <p:pRg st="0" end="0"/>
                                            </p:txEl>
                                          </p:spTgt>
                                        </p:tgtEl>
                                      </p:cBhvr>
                                      <p:to x="100000" y="60000"/>
                                    </p:animScale>
                                    <p:animScale>
                                      <p:cBhvr>
                                        <p:cTn id="25" dur="166" decel="50000">
                                          <p:stCondLst>
                                            <p:cond delay="676"/>
                                          </p:stCondLst>
                                        </p:cTn>
                                        <p:tgtEl>
                                          <p:spTgt spid="5125">
                                            <p:txEl>
                                              <p:pRg st="0" end="0"/>
                                            </p:txEl>
                                          </p:spTgt>
                                        </p:tgtEl>
                                      </p:cBhvr>
                                      <p:to x="100000" y="100000"/>
                                    </p:animScale>
                                    <p:animScale>
                                      <p:cBhvr>
                                        <p:cTn id="26" dur="26">
                                          <p:stCondLst>
                                            <p:cond delay="1312"/>
                                          </p:stCondLst>
                                        </p:cTn>
                                        <p:tgtEl>
                                          <p:spTgt spid="5125">
                                            <p:txEl>
                                              <p:pRg st="0" end="0"/>
                                            </p:txEl>
                                          </p:spTgt>
                                        </p:tgtEl>
                                      </p:cBhvr>
                                      <p:to x="100000" y="80000"/>
                                    </p:animScale>
                                    <p:animScale>
                                      <p:cBhvr>
                                        <p:cTn id="27" dur="166" decel="50000">
                                          <p:stCondLst>
                                            <p:cond delay="1338"/>
                                          </p:stCondLst>
                                        </p:cTn>
                                        <p:tgtEl>
                                          <p:spTgt spid="5125">
                                            <p:txEl>
                                              <p:pRg st="0" end="0"/>
                                            </p:txEl>
                                          </p:spTgt>
                                        </p:tgtEl>
                                      </p:cBhvr>
                                      <p:to x="100000" y="100000"/>
                                    </p:animScale>
                                    <p:animScale>
                                      <p:cBhvr>
                                        <p:cTn id="28" dur="26">
                                          <p:stCondLst>
                                            <p:cond delay="1642"/>
                                          </p:stCondLst>
                                        </p:cTn>
                                        <p:tgtEl>
                                          <p:spTgt spid="5125">
                                            <p:txEl>
                                              <p:pRg st="0" end="0"/>
                                            </p:txEl>
                                          </p:spTgt>
                                        </p:tgtEl>
                                      </p:cBhvr>
                                      <p:to x="100000" y="90000"/>
                                    </p:animScale>
                                    <p:animScale>
                                      <p:cBhvr>
                                        <p:cTn id="29" dur="166" decel="50000">
                                          <p:stCondLst>
                                            <p:cond delay="1668"/>
                                          </p:stCondLst>
                                        </p:cTn>
                                        <p:tgtEl>
                                          <p:spTgt spid="5125">
                                            <p:txEl>
                                              <p:pRg st="0" end="0"/>
                                            </p:txEl>
                                          </p:spTgt>
                                        </p:tgtEl>
                                      </p:cBhvr>
                                      <p:to x="100000" y="100000"/>
                                    </p:animScale>
                                    <p:animScale>
                                      <p:cBhvr>
                                        <p:cTn id="30" dur="26">
                                          <p:stCondLst>
                                            <p:cond delay="1808"/>
                                          </p:stCondLst>
                                        </p:cTn>
                                        <p:tgtEl>
                                          <p:spTgt spid="5125">
                                            <p:txEl>
                                              <p:pRg st="0" end="0"/>
                                            </p:txEl>
                                          </p:spTgt>
                                        </p:tgtEl>
                                      </p:cBhvr>
                                      <p:to x="100000" y="95000"/>
                                    </p:animScale>
                                    <p:animScale>
                                      <p:cBhvr>
                                        <p:cTn id="31" dur="166" decel="50000">
                                          <p:stCondLst>
                                            <p:cond delay="1834"/>
                                          </p:stCondLst>
                                        </p:cTn>
                                        <p:tgtEl>
                                          <p:spTgt spid="5125">
                                            <p:txEl>
                                              <p:pRg st="0" end="0"/>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125">
                                            <p:txEl>
                                              <p:pRg st="2" end="2"/>
                                            </p:txEl>
                                          </p:spTgt>
                                        </p:tgtEl>
                                        <p:attrNameLst>
                                          <p:attrName>style.visibility</p:attrName>
                                        </p:attrNameLst>
                                      </p:cBhvr>
                                      <p:to>
                                        <p:strVal val="visible"/>
                                      </p:to>
                                    </p:set>
                                    <p:animEffect transition="in" filter="wipe(down)">
                                      <p:cBhvr>
                                        <p:cTn id="36" dur="580">
                                          <p:stCondLst>
                                            <p:cond delay="0"/>
                                          </p:stCondLst>
                                        </p:cTn>
                                        <p:tgtEl>
                                          <p:spTgt spid="5125">
                                            <p:txEl>
                                              <p:pRg st="2" end="2"/>
                                            </p:txEl>
                                          </p:spTgt>
                                        </p:tgtEl>
                                      </p:cBhvr>
                                    </p:animEffect>
                                    <p:anim calcmode="lin" valueType="num">
                                      <p:cBhvr>
                                        <p:cTn id="37" dur="1822" tmFilter="0,0; 0.14,0.36; 0.43,0.73; 0.71,0.91; 1.0,1.0">
                                          <p:stCondLst>
                                            <p:cond delay="0"/>
                                          </p:stCondLst>
                                        </p:cTn>
                                        <p:tgtEl>
                                          <p:spTgt spid="5125">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25">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25">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25">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25">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5125">
                                            <p:txEl>
                                              <p:pRg st="2" end="2"/>
                                            </p:txEl>
                                          </p:spTgt>
                                        </p:tgtEl>
                                      </p:cBhvr>
                                      <p:to x="100000" y="60000"/>
                                    </p:animScale>
                                    <p:animScale>
                                      <p:cBhvr>
                                        <p:cTn id="43" dur="166" decel="50000">
                                          <p:stCondLst>
                                            <p:cond delay="676"/>
                                          </p:stCondLst>
                                        </p:cTn>
                                        <p:tgtEl>
                                          <p:spTgt spid="5125">
                                            <p:txEl>
                                              <p:pRg st="2" end="2"/>
                                            </p:txEl>
                                          </p:spTgt>
                                        </p:tgtEl>
                                      </p:cBhvr>
                                      <p:to x="100000" y="100000"/>
                                    </p:animScale>
                                    <p:animScale>
                                      <p:cBhvr>
                                        <p:cTn id="44" dur="26">
                                          <p:stCondLst>
                                            <p:cond delay="1312"/>
                                          </p:stCondLst>
                                        </p:cTn>
                                        <p:tgtEl>
                                          <p:spTgt spid="5125">
                                            <p:txEl>
                                              <p:pRg st="2" end="2"/>
                                            </p:txEl>
                                          </p:spTgt>
                                        </p:tgtEl>
                                      </p:cBhvr>
                                      <p:to x="100000" y="80000"/>
                                    </p:animScale>
                                    <p:animScale>
                                      <p:cBhvr>
                                        <p:cTn id="45" dur="166" decel="50000">
                                          <p:stCondLst>
                                            <p:cond delay="1338"/>
                                          </p:stCondLst>
                                        </p:cTn>
                                        <p:tgtEl>
                                          <p:spTgt spid="5125">
                                            <p:txEl>
                                              <p:pRg st="2" end="2"/>
                                            </p:txEl>
                                          </p:spTgt>
                                        </p:tgtEl>
                                      </p:cBhvr>
                                      <p:to x="100000" y="100000"/>
                                    </p:animScale>
                                    <p:animScale>
                                      <p:cBhvr>
                                        <p:cTn id="46" dur="26">
                                          <p:stCondLst>
                                            <p:cond delay="1642"/>
                                          </p:stCondLst>
                                        </p:cTn>
                                        <p:tgtEl>
                                          <p:spTgt spid="5125">
                                            <p:txEl>
                                              <p:pRg st="2" end="2"/>
                                            </p:txEl>
                                          </p:spTgt>
                                        </p:tgtEl>
                                      </p:cBhvr>
                                      <p:to x="100000" y="90000"/>
                                    </p:animScale>
                                    <p:animScale>
                                      <p:cBhvr>
                                        <p:cTn id="47" dur="166" decel="50000">
                                          <p:stCondLst>
                                            <p:cond delay="1668"/>
                                          </p:stCondLst>
                                        </p:cTn>
                                        <p:tgtEl>
                                          <p:spTgt spid="5125">
                                            <p:txEl>
                                              <p:pRg st="2" end="2"/>
                                            </p:txEl>
                                          </p:spTgt>
                                        </p:tgtEl>
                                      </p:cBhvr>
                                      <p:to x="100000" y="100000"/>
                                    </p:animScale>
                                    <p:animScale>
                                      <p:cBhvr>
                                        <p:cTn id="48" dur="26">
                                          <p:stCondLst>
                                            <p:cond delay="1808"/>
                                          </p:stCondLst>
                                        </p:cTn>
                                        <p:tgtEl>
                                          <p:spTgt spid="5125">
                                            <p:txEl>
                                              <p:pRg st="2" end="2"/>
                                            </p:txEl>
                                          </p:spTgt>
                                        </p:tgtEl>
                                      </p:cBhvr>
                                      <p:to x="100000" y="95000"/>
                                    </p:animScale>
                                    <p:animScale>
                                      <p:cBhvr>
                                        <p:cTn id="49" dur="166" decel="50000">
                                          <p:stCondLst>
                                            <p:cond delay="1834"/>
                                          </p:stCondLst>
                                        </p:cTn>
                                        <p:tgtEl>
                                          <p:spTgt spid="512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447800" y="2895600"/>
            <a:ext cx="6934200" cy="1905000"/>
          </a:xfrm>
        </p:spPr>
        <p:txBody>
          <a:bodyPr/>
          <a:lstStyle/>
          <a:p>
            <a:pPr algn="l" eaLnBrk="1" hangingPunct="1"/>
            <a:r>
              <a:rPr lang="en-US" sz="3600" smtClean="0"/>
              <a:t>      </a:t>
            </a:r>
          </a:p>
          <a:p>
            <a:pPr algn="l" eaLnBrk="1" hangingPunct="1"/>
            <a:endParaRPr lang="en-US" sz="3600" smtClean="0"/>
          </a:p>
          <a:p>
            <a:pPr algn="l" eaLnBrk="1" hangingPunct="1"/>
            <a:r>
              <a:rPr lang="en-US" sz="3600" smtClean="0"/>
              <a:t>     </a:t>
            </a:r>
          </a:p>
          <a:p>
            <a:pPr algn="l" eaLnBrk="1" hangingPunct="1"/>
            <a:r>
              <a:rPr lang="en-US" sz="2000" smtClean="0"/>
              <a:t>	</a:t>
            </a:r>
          </a:p>
        </p:txBody>
      </p:sp>
      <p:sp>
        <p:nvSpPr>
          <p:cNvPr id="6" name="Text Box 7"/>
          <p:cNvSpPr txBox="1">
            <a:spLocks noChangeArrowheads="1"/>
          </p:cNvSpPr>
          <p:nvPr/>
        </p:nvSpPr>
        <p:spPr bwMode="auto">
          <a:xfrm>
            <a:off x="1524000" y="685800"/>
            <a:ext cx="6934200" cy="830263"/>
          </a:xfrm>
          <a:prstGeom prst="rect">
            <a:avLst/>
          </a:prstGeom>
          <a:noFill/>
          <a:ln w="9525">
            <a:noFill/>
            <a:miter lim="800000"/>
            <a:headEnd/>
            <a:tailEnd/>
          </a:ln>
        </p:spPr>
        <p:txBody>
          <a:bodyPr>
            <a:spAutoFit/>
          </a:bodyPr>
          <a:lstStyle/>
          <a:p>
            <a:pPr algn="ctr">
              <a:spcBef>
                <a:spcPct val="50000"/>
              </a:spcBef>
            </a:pPr>
            <a:r>
              <a:rPr lang="en-US" sz="2400" b="1" dirty="0"/>
              <a:t>The Guest Cycle and Related Front Office Functions</a:t>
            </a:r>
          </a:p>
        </p:txBody>
      </p:sp>
      <p:sp>
        <p:nvSpPr>
          <p:cNvPr id="7" name="Text Box 8"/>
          <p:cNvSpPr txBox="1">
            <a:spLocks noChangeArrowheads="1"/>
          </p:cNvSpPr>
          <p:nvPr/>
        </p:nvSpPr>
        <p:spPr bwMode="auto">
          <a:xfrm>
            <a:off x="1447800" y="2057400"/>
            <a:ext cx="1600200" cy="6461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1800" b="1" dirty="0"/>
              <a:t>Guest Cycle</a:t>
            </a:r>
          </a:p>
        </p:txBody>
      </p:sp>
      <p:sp>
        <p:nvSpPr>
          <p:cNvPr id="4101" name="Text Box 9"/>
          <p:cNvSpPr txBox="1">
            <a:spLocks noChangeArrowheads="1"/>
          </p:cNvSpPr>
          <p:nvPr/>
        </p:nvSpPr>
        <p:spPr bwMode="auto">
          <a:xfrm>
            <a:off x="5029200" y="2971800"/>
            <a:ext cx="2971800" cy="396875"/>
          </a:xfrm>
          <a:prstGeom prst="rect">
            <a:avLst/>
          </a:prstGeom>
          <a:noFill/>
          <a:ln w="9525">
            <a:noFill/>
            <a:miter lim="800000"/>
            <a:headEnd/>
            <a:tailEnd/>
          </a:ln>
        </p:spPr>
        <p:txBody>
          <a:bodyPr>
            <a:spAutoFit/>
          </a:bodyPr>
          <a:lstStyle/>
          <a:p>
            <a:pPr algn="l">
              <a:spcBef>
                <a:spcPct val="50000"/>
              </a:spcBef>
            </a:pPr>
            <a:endParaRPr lang="en-US"/>
          </a:p>
        </p:txBody>
      </p:sp>
      <p:sp>
        <p:nvSpPr>
          <p:cNvPr id="4102" name="Text Box 10"/>
          <p:cNvSpPr txBox="1">
            <a:spLocks noChangeArrowheads="1"/>
          </p:cNvSpPr>
          <p:nvPr/>
        </p:nvSpPr>
        <p:spPr bwMode="auto">
          <a:xfrm>
            <a:off x="4572000" y="2819400"/>
            <a:ext cx="3429000" cy="396875"/>
          </a:xfrm>
          <a:prstGeom prst="rect">
            <a:avLst/>
          </a:prstGeom>
          <a:noFill/>
          <a:ln w="9525">
            <a:noFill/>
            <a:miter lim="800000"/>
            <a:headEnd/>
            <a:tailEnd/>
          </a:ln>
        </p:spPr>
        <p:txBody>
          <a:bodyPr>
            <a:spAutoFit/>
          </a:bodyPr>
          <a:lstStyle/>
          <a:p>
            <a:pPr algn="l">
              <a:spcBef>
                <a:spcPct val="50000"/>
              </a:spcBef>
            </a:pPr>
            <a:endParaRPr lang="en-US"/>
          </a:p>
        </p:txBody>
      </p:sp>
      <p:sp>
        <p:nvSpPr>
          <p:cNvPr id="10" name="Text Box 11"/>
          <p:cNvSpPr txBox="1">
            <a:spLocks noChangeArrowheads="1"/>
          </p:cNvSpPr>
          <p:nvPr/>
        </p:nvSpPr>
        <p:spPr bwMode="auto">
          <a:xfrm>
            <a:off x="4495800" y="1981200"/>
            <a:ext cx="2971800" cy="708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b="1" dirty="0"/>
              <a:t>Front Office Functions</a:t>
            </a:r>
          </a:p>
        </p:txBody>
      </p:sp>
      <p:sp>
        <p:nvSpPr>
          <p:cNvPr id="11" name="Rectangle 12"/>
          <p:cNvSpPr>
            <a:spLocks noChangeArrowheads="1"/>
          </p:cNvSpPr>
          <p:nvPr/>
        </p:nvSpPr>
        <p:spPr bwMode="auto">
          <a:xfrm>
            <a:off x="1524000" y="3200400"/>
            <a:ext cx="1524000" cy="457200"/>
          </a:xfrm>
          <a:prstGeom prst="rect">
            <a:avLst/>
          </a:prstGeom>
          <a:solidFill>
            <a:schemeClr val="accent1"/>
          </a:solidFill>
          <a:ln w="9525">
            <a:solidFill>
              <a:schemeClr val="tx1"/>
            </a:solidFill>
            <a:miter lim="800000"/>
            <a:headEnd/>
            <a:tailEnd/>
          </a:ln>
        </p:spPr>
        <p:txBody>
          <a:bodyPr wrap="none" anchor="ctr"/>
          <a:lstStyle/>
          <a:p>
            <a:r>
              <a:rPr lang="en-US" sz="1600"/>
              <a:t>Pre-Arrival</a:t>
            </a:r>
          </a:p>
        </p:txBody>
      </p:sp>
      <p:sp>
        <p:nvSpPr>
          <p:cNvPr id="12" name="Rectangle 15"/>
          <p:cNvSpPr>
            <a:spLocks noChangeArrowheads="1"/>
          </p:cNvSpPr>
          <p:nvPr/>
        </p:nvSpPr>
        <p:spPr bwMode="auto">
          <a:xfrm>
            <a:off x="1524000" y="3962400"/>
            <a:ext cx="1524000" cy="457200"/>
          </a:xfrm>
          <a:prstGeom prst="rect">
            <a:avLst/>
          </a:prstGeom>
          <a:solidFill>
            <a:schemeClr val="accent1"/>
          </a:solidFill>
          <a:ln w="9525">
            <a:solidFill>
              <a:schemeClr val="tx1"/>
            </a:solidFill>
            <a:miter lim="800000"/>
            <a:headEnd/>
            <a:tailEnd/>
          </a:ln>
        </p:spPr>
        <p:txBody>
          <a:bodyPr wrap="none" anchor="ctr"/>
          <a:lstStyle/>
          <a:p>
            <a:r>
              <a:rPr lang="en-US" sz="1600"/>
              <a:t>Arrival</a:t>
            </a:r>
          </a:p>
        </p:txBody>
      </p:sp>
      <p:sp>
        <p:nvSpPr>
          <p:cNvPr id="13" name="Rectangle 17"/>
          <p:cNvSpPr>
            <a:spLocks noChangeArrowheads="1"/>
          </p:cNvSpPr>
          <p:nvPr/>
        </p:nvSpPr>
        <p:spPr bwMode="auto">
          <a:xfrm>
            <a:off x="1524000" y="4724400"/>
            <a:ext cx="1524000" cy="533400"/>
          </a:xfrm>
          <a:prstGeom prst="rect">
            <a:avLst/>
          </a:prstGeom>
          <a:solidFill>
            <a:schemeClr val="accent1"/>
          </a:solidFill>
          <a:ln w="9525">
            <a:solidFill>
              <a:schemeClr val="tx1"/>
            </a:solidFill>
            <a:miter lim="800000"/>
            <a:headEnd/>
            <a:tailEnd/>
          </a:ln>
        </p:spPr>
        <p:txBody>
          <a:bodyPr wrap="none" anchor="ctr"/>
          <a:lstStyle/>
          <a:p>
            <a:r>
              <a:rPr lang="en-US" sz="1600"/>
              <a:t>Occupancy</a:t>
            </a:r>
          </a:p>
        </p:txBody>
      </p:sp>
      <p:sp>
        <p:nvSpPr>
          <p:cNvPr id="14" name="Rectangle 19"/>
          <p:cNvSpPr>
            <a:spLocks noChangeArrowheads="1"/>
          </p:cNvSpPr>
          <p:nvPr/>
        </p:nvSpPr>
        <p:spPr bwMode="auto">
          <a:xfrm>
            <a:off x="1524000" y="6096000"/>
            <a:ext cx="1524000" cy="457200"/>
          </a:xfrm>
          <a:prstGeom prst="rect">
            <a:avLst/>
          </a:prstGeom>
          <a:solidFill>
            <a:schemeClr val="accent1"/>
          </a:solidFill>
          <a:ln w="9525">
            <a:solidFill>
              <a:schemeClr val="tx1"/>
            </a:solidFill>
            <a:miter lim="800000"/>
            <a:headEnd/>
            <a:tailEnd/>
          </a:ln>
        </p:spPr>
        <p:txBody>
          <a:bodyPr wrap="none" anchor="ctr"/>
          <a:lstStyle/>
          <a:p>
            <a:r>
              <a:rPr lang="en-US" sz="1600"/>
              <a:t>Departure</a:t>
            </a:r>
          </a:p>
        </p:txBody>
      </p:sp>
      <p:sp>
        <p:nvSpPr>
          <p:cNvPr id="15" name="Line 21"/>
          <p:cNvSpPr>
            <a:spLocks noChangeShapeType="1"/>
          </p:cNvSpPr>
          <p:nvPr/>
        </p:nvSpPr>
        <p:spPr bwMode="auto">
          <a:xfrm>
            <a:off x="2286000" y="3657600"/>
            <a:ext cx="0" cy="304800"/>
          </a:xfrm>
          <a:prstGeom prst="line">
            <a:avLst/>
          </a:prstGeom>
          <a:noFill/>
          <a:ln w="9525">
            <a:solidFill>
              <a:schemeClr val="tx1"/>
            </a:solidFill>
            <a:round/>
            <a:headEnd/>
            <a:tailEnd type="triangle" w="med" len="med"/>
          </a:ln>
        </p:spPr>
        <p:txBody>
          <a:bodyPr wrap="none"/>
          <a:lstStyle/>
          <a:p>
            <a:endParaRPr lang="en-US"/>
          </a:p>
        </p:txBody>
      </p:sp>
      <p:sp>
        <p:nvSpPr>
          <p:cNvPr id="16" name="Line 23"/>
          <p:cNvSpPr>
            <a:spLocks noChangeShapeType="1"/>
          </p:cNvSpPr>
          <p:nvPr/>
        </p:nvSpPr>
        <p:spPr bwMode="auto">
          <a:xfrm>
            <a:off x="2286000" y="5257800"/>
            <a:ext cx="0" cy="838200"/>
          </a:xfrm>
          <a:prstGeom prst="line">
            <a:avLst/>
          </a:prstGeom>
          <a:noFill/>
          <a:ln w="9525">
            <a:solidFill>
              <a:schemeClr val="tx1"/>
            </a:solidFill>
            <a:round/>
            <a:headEnd/>
            <a:tailEnd type="triangle" w="med" len="med"/>
          </a:ln>
        </p:spPr>
        <p:txBody>
          <a:bodyPr wrap="none"/>
          <a:lstStyle/>
          <a:p>
            <a:endParaRPr lang="en-US"/>
          </a:p>
        </p:txBody>
      </p:sp>
      <p:sp>
        <p:nvSpPr>
          <p:cNvPr id="4110" name="Text Box 24"/>
          <p:cNvSpPr txBox="1">
            <a:spLocks noChangeArrowheads="1"/>
          </p:cNvSpPr>
          <p:nvPr/>
        </p:nvSpPr>
        <p:spPr bwMode="auto">
          <a:xfrm>
            <a:off x="4800600" y="3124200"/>
            <a:ext cx="2133600" cy="396875"/>
          </a:xfrm>
          <a:prstGeom prst="rect">
            <a:avLst/>
          </a:prstGeom>
          <a:noFill/>
          <a:ln w="9525">
            <a:noFill/>
            <a:miter lim="800000"/>
            <a:headEnd/>
            <a:tailEnd/>
          </a:ln>
        </p:spPr>
        <p:txBody>
          <a:bodyPr>
            <a:spAutoFit/>
          </a:bodyPr>
          <a:lstStyle/>
          <a:p>
            <a:pPr algn="l">
              <a:spcBef>
                <a:spcPct val="50000"/>
              </a:spcBef>
            </a:pPr>
            <a:endParaRPr lang="en-US"/>
          </a:p>
        </p:txBody>
      </p:sp>
      <p:sp>
        <p:nvSpPr>
          <p:cNvPr id="18" name="Text Box 25"/>
          <p:cNvSpPr txBox="1">
            <a:spLocks noChangeArrowheads="1"/>
          </p:cNvSpPr>
          <p:nvPr/>
        </p:nvSpPr>
        <p:spPr bwMode="auto">
          <a:xfrm>
            <a:off x="3352800" y="2667000"/>
            <a:ext cx="2514600" cy="369888"/>
          </a:xfrm>
          <a:prstGeom prst="rect">
            <a:avLst/>
          </a:prstGeom>
          <a:noFill/>
          <a:ln w="9525">
            <a:noFill/>
            <a:miter lim="800000"/>
            <a:headEnd/>
            <a:tailEnd/>
          </a:ln>
        </p:spPr>
        <p:txBody>
          <a:bodyPr>
            <a:spAutoFit/>
          </a:bodyPr>
          <a:lstStyle/>
          <a:p>
            <a:pPr>
              <a:spcBef>
                <a:spcPct val="50000"/>
              </a:spcBef>
            </a:pPr>
            <a:r>
              <a:rPr lang="en-US" sz="1800"/>
              <a:t>Guest Services</a:t>
            </a:r>
          </a:p>
        </p:txBody>
      </p:sp>
      <p:sp>
        <p:nvSpPr>
          <p:cNvPr id="19" name="Text Box 26"/>
          <p:cNvSpPr txBox="1">
            <a:spLocks noChangeArrowheads="1"/>
          </p:cNvSpPr>
          <p:nvPr/>
        </p:nvSpPr>
        <p:spPr bwMode="auto">
          <a:xfrm>
            <a:off x="6172200" y="2667000"/>
            <a:ext cx="2514600" cy="307975"/>
          </a:xfrm>
          <a:prstGeom prst="rect">
            <a:avLst/>
          </a:prstGeom>
          <a:noFill/>
          <a:ln w="9525">
            <a:noFill/>
            <a:miter lim="800000"/>
            <a:headEnd/>
            <a:tailEnd/>
          </a:ln>
        </p:spPr>
        <p:txBody>
          <a:bodyPr>
            <a:spAutoFit/>
          </a:bodyPr>
          <a:lstStyle/>
          <a:p>
            <a:pPr>
              <a:spcBef>
                <a:spcPct val="50000"/>
              </a:spcBef>
            </a:pPr>
            <a:r>
              <a:rPr lang="en-US" sz="1400"/>
              <a:t>Guest Accounting</a:t>
            </a:r>
          </a:p>
        </p:txBody>
      </p:sp>
      <p:sp>
        <p:nvSpPr>
          <p:cNvPr id="20" name="Rectangle 27"/>
          <p:cNvSpPr>
            <a:spLocks noChangeArrowheads="1"/>
          </p:cNvSpPr>
          <p:nvPr/>
        </p:nvSpPr>
        <p:spPr bwMode="auto">
          <a:xfrm>
            <a:off x="3352800" y="3200400"/>
            <a:ext cx="2514600" cy="457200"/>
          </a:xfrm>
          <a:prstGeom prst="rect">
            <a:avLst/>
          </a:prstGeom>
          <a:solidFill>
            <a:schemeClr val="accent1"/>
          </a:solidFill>
          <a:ln w="9525">
            <a:solidFill>
              <a:schemeClr val="tx1"/>
            </a:solidFill>
            <a:miter lim="800000"/>
            <a:headEnd/>
            <a:tailEnd/>
          </a:ln>
        </p:spPr>
        <p:txBody>
          <a:bodyPr wrap="none" anchor="ctr"/>
          <a:lstStyle/>
          <a:p>
            <a:r>
              <a:rPr lang="en-US" sz="1600"/>
              <a:t>Reservations</a:t>
            </a:r>
          </a:p>
        </p:txBody>
      </p:sp>
      <p:sp>
        <p:nvSpPr>
          <p:cNvPr id="21" name="Rectangle 29"/>
          <p:cNvSpPr>
            <a:spLocks noChangeArrowheads="1"/>
          </p:cNvSpPr>
          <p:nvPr/>
        </p:nvSpPr>
        <p:spPr bwMode="auto">
          <a:xfrm>
            <a:off x="3352800" y="3962400"/>
            <a:ext cx="2514600" cy="457200"/>
          </a:xfrm>
          <a:prstGeom prst="rect">
            <a:avLst/>
          </a:prstGeom>
          <a:solidFill>
            <a:schemeClr val="accent1"/>
          </a:solidFill>
          <a:ln w="9525">
            <a:solidFill>
              <a:schemeClr val="tx1"/>
            </a:solidFill>
            <a:miter lim="800000"/>
            <a:headEnd/>
            <a:tailEnd/>
          </a:ln>
        </p:spPr>
        <p:txBody>
          <a:bodyPr wrap="none" anchor="ctr"/>
          <a:lstStyle/>
          <a:p>
            <a:r>
              <a:rPr lang="en-US" sz="1600"/>
              <a:t>Registration</a:t>
            </a:r>
          </a:p>
        </p:txBody>
      </p:sp>
      <p:sp>
        <p:nvSpPr>
          <p:cNvPr id="22" name="Rectangle 31"/>
          <p:cNvSpPr>
            <a:spLocks noChangeArrowheads="1"/>
          </p:cNvSpPr>
          <p:nvPr/>
        </p:nvSpPr>
        <p:spPr bwMode="auto">
          <a:xfrm>
            <a:off x="3352800" y="4724400"/>
            <a:ext cx="2514600" cy="609600"/>
          </a:xfrm>
          <a:prstGeom prst="rect">
            <a:avLst/>
          </a:prstGeom>
          <a:solidFill>
            <a:schemeClr val="accent1"/>
          </a:solidFill>
          <a:ln w="9525">
            <a:solidFill>
              <a:schemeClr val="tx1"/>
            </a:solidFill>
            <a:miter lim="800000"/>
            <a:headEnd/>
            <a:tailEnd/>
          </a:ln>
        </p:spPr>
        <p:txBody>
          <a:bodyPr wrap="none" anchor="ctr"/>
          <a:lstStyle/>
          <a:p>
            <a:r>
              <a:rPr lang="en-US" sz="1600"/>
              <a:t>Occupancy </a:t>
            </a:r>
          </a:p>
          <a:p>
            <a:r>
              <a:rPr lang="en-US" sz="1600"/>
              <a:t>Services</a:t>
            </a:r>
          </a:p>
        </p:txBody>
      </p:sp>
      <p:sp>
        <p:nvSpPr>
          <p:cNvPr id="23" name="Rectangle 33"/>
          <p:cNvSpPr>
            <a:spLocks noChangeArrowheads="1"/>
          </p:cNvSpPr>
          <p:nvPr/>
        </p:nvSpPr>
        <p:spPr bwMode="auto">
          <a:xfrm>
            <a:off x="3352800" y="5943600"/>
            <a:ext cx="2514600" cy="609600"/>
          </a:xfrm>
          <a:prstGeom prst="rect">
            <a:avLst/>
          </a:prstGeom>
          <a:solidFill>
            <a:schemeClr val="accent1"/>
          </a:solidFill>
          <a:ln w="9525">
            <a:solidFill>
              <a:schemeClr val="tx1"/>
            </a:solidFill>
            <a:miter lim="800000"/>
            <a:headEnd/>
            <a:tailEnd/>
          </a:ln>
        </p:spPr>
        <p:txBody>
          <a:bodyPr wrap="none" anchor="ctr"/>
          <a:lstStyle/>
          <a:p>
            <a:r>
              <a:rPr lang="en-US" sz="1600"/>
              <a:t>Check-Out and</a:t>
            </a:r>
          </a:p>
          <a:p>
            <a:r>
              <a:rPr lang="en-US" sz="1600"/>
              <a:t> History</a:t>
            </a:r>
          </a:p>
        </p:txBody>
      </p:sp>
      <p:sp>
        <p:nvSpPr>
          <p:cNvPr id="24" name="Line 35"/>
          <p:cNvSpPr>
            <a:spLocks noChangeShapeType="1"/>
          </p:cNvSpPr>
          <p:nvPr/>
        </p:nvSpPr>
        <p:spPr bwMode="auto">
          <a:xfrm>
            <a:off x="4648200" y="3657600"/>
            <a:ext cx="0" cy="304800"/>
          </a:xfrm>
          <a:prstGeom prst="line">
            <a:avLst/>
          </a:prstGeom>
          <a:noFill/>
          <a:ln w="9525">
            <a:solidFill>
              <a:schemeClr val="tx1"/>
            </a:solidFill>
            <a:round/>
            <a:headEnd/>
            <a:tailEnd type="triangle" w="med" len="med"/>
          </a:ln>
        </p:spPr>
        <p:txBody>
          <a:bodyPr wrap="none"/>
          <a:lstStyle/>
          <a:p>
            <a:endParaRPr lang="en-US"/>
          </a:p>
        </p:txBody>
      </p:sp>
      <p:sp>
        <p:nvSpPr>
          <p:cNvPr id="25" name="Line 36"/>
          <p:cNvSpPr>
            <a:spLocks noChangeShapeType="1"/>
          </p:cNvSpPr>
          <p:nvPr/>
        </p:nvSpPr>
        <p:spPr bwMode="auto">
          <a:xfrm>
            <a:off x="4648200" y="4419600"/>
            <a:ext cx="0" cy="304800"/>
          </a:xfrm>
          <a:prstGeom prst="line">
            <a:avLst/>
          </a:prstGeom>
          <a:noFill/>
          <a:ln w="9525">
            <a:solidFill>
              <a:schemeClr val="tx1"/>
            </a:solidFill>
            <a:round/>
            <a:headEnd/>
            <a:tailEnd type="triangle" w="med" len="med"/>
          </a:ln>
        </p:spPr>
        <p:txBody>
          <a:bodyPr wrap="none"/>
          <a:lstStyle/>
          <a:p>
            <a:endParaRPr lang="en-US"/>
          </a:p>
        </p:txBody>
      </p:sp>
      <p:sp>
        <p:nvSpPr>
          <p:cNvPr id="27" name="Rectangle 38"/>
          <p:cNvSpPr>
            <a:spLocks noChangeArrowheads="1"/>
          </p:cNvSpPr>
          <p:nvPr/>
        </p:nvSpPr>
        <p:spPr bwMode="auto">
          <a:xfrm>
            <a:off x="6096000" y="3962400"/>
            <a:ext cx="2514600" cy="457200"/>
          </a:xfrm>
          <a:prstGeom prst="rect">
            <a:avLst/>
          </a:prstGeom>
          <a:solidFill>
            <a:schemeClr val="accent1"/>
          </a:solidFill>
          <a:ln w="9525">
            <a:solidFill>
              <a:schemeClr val="tx1"/>
            </a:solidFill>
            <a:miter lim="800000"/>
            <a:headEnd/>
            <a:tailEnd/>
          </a:ln>
        </p:spPr>
        <p:txBody>
          <a:bodyPr wrap="none" anchor="ctr"/>
          <a:lstStyle/>
          <a:p>
            <a:r>
              <a:rPr lang="en-US" sz="1600"/>
              <a:t>Establishment of </a:t>
            </a:r>
          </a:p>
          <a:p>
            <a:r>
              <a:rPr lang="en-US" sz="1600"/>
              <a:t>Credit</a:t>
            </a:r>
          </a:p>
        </p:txBody>
      </p:sp>
      <p:sp>
        <p:nvSpPr>
          <p:cNvPr id="28" name="Rectangle 40"/>
          <p:cNvSpPr>
            <a:spLocks noChangeArrowheads="1"/>
          </p:cNvSpPr>
          <p:nvPr/>
        </p:nvSpPr>
        <p:spPr bwMode="auto">
          <a:xfrm>
            <a:off x="6096000" y="4724400"/>
            <a:ext cx="2514600" cy="457200"/>
          </a:xfrm>
          <a:prstGeom prst="rect">
            <a:avLst/>
          </a:prstGeom>
          <a:solidFill>
            <a:schemeClr val="accent1"/>
          </a:solidFill>
          <a:ln w="9525">
            <a:solidFill>
              <a:schemeClr val="tx1"/>
            </a:solidFill>
            <a:miter lim="800000"/>
            <a:headEnd/>
            <a:tailEnd/>
          </a:ln>
        </p:spPr>
        <p:txBody>
          <a:bodyPr wrap="none" anchor="ctr"/>
          <a:lstStyle/>
          <a:p>
            <a:r>
              <a:rPr lang="en-US" sz="1600"/>
              <a:t>Charge Posting</a:t>
            </a:r>
          </a:p>
        </p:txBody>
      </p:sp>
      <p:sp>
        <p:nvSpPr>
          <p:cNvPr id="29" name="Line 42"/>
          <p:cNvSpPr>
            <a:spLocks noChangeShapeType="1"/>
          </p:cNvSpPr>
          <p:nvPr/>
        </p:nvSpPr>
        <p:spPr bwMode="auto">
          <a:xfrm>
            <a:off x="7315200" y="4419600"/>
            <a:ext cx="0" cy="304800"/>
          </a:xfrm>
          <a:prstGeom prst="line">
            <a:avLst/>
          </a:prstGeom>
          <a:noFill/>
          <a:ln w="9525">
            <a:solidFill>
              <a:schemeClr val="tx1"/>
            </a:solidFill>
            <a:round/>
            <a:headEnd/>
            <a:tailEnd type="triangle" w="med" len="med"/>
          </a:ln>
        </p:spPr>
        <p:txBody>
          <a:bodyPr wrap="none"/>
          <a:lstStyle/>
          <a:p>
            <a:endParaRPr lang="en-US"/>
          </a:p>
        </p:txBody>
      </p:sp>
      <p:sp>
        <p:nvSpPr>
          <p:cNvPr id="30" name="Rectangle 43"/>
          <p:cNvSpPr>
            <a:spLocks noChangeArrowheads="1"/>
          </p:cNvSpPr>
          <p:nvPr/>
        </p:nvSpPr>
        <p:spPr bwMode="auto">
          <a:xfrm>
            <a:off x="6096000" y="5486400"/>
            <a:ext cx="2514600" cy="304800"/>
          </a:xfrm>
          <a:prstGeom prst="rect">
            <a:avLst/>
          </a:prstGeom>
          <a:solidFill>
            <a:schemeClr val="accent1"/>
          </a:solidFill>
          <a:ln w="9525">
            <a:solidFill>
              <a:schemeClr val="tx1"/>
            </a:solidFill>
            <a:miter lim="800000"/>
            <a:headEnd/>
            <a:tailEnd/>
          </a:ln>
        </p:spPr>
        <p:txBody>
          <a:bodyPr wrap="none" anchor="ctr"/>
          <a:lstStyle/>
          <a:p>
            <a:r>
              <a:rPr lang="en-US" sz="1600"/>
              <a:t>Night Audit</a:t>
            </a:r>
          </a:p>
        </p:txBody>
      </p:sp>
      <p:sp>
        <p:nvSpPr>
          <p:cNvPr id="31" name="Rectangle 45"/>
          <p:cNvSpPr>
            <a:spLocks noChangeArrowheads="1"/>
          </p:cNvSpPr>
          <p:nvPr/>
        </p:nvSpPr>
        <p:spPr bwMode="auto">
          <a:xfrm>
            <a:off x="6096000" y="6096000"/>
            <a:ext cx="2514600" cy="457200"/>
          </a:xfrm>
          <a:prstGeom prst="rect">
            <a:avLst/>
          </a:prstGeom>
          <a:solidFill>
            <a:schemeClr val="accent1"/>
          </a:solidFill>
          <a:ln w="9525">
            <a:solidFill>
              <a:schemeClr val="tx1"/>
            </a:solidFill>
            <a:miter lim="800000"/>
            <a:headEnd/>
            <a:tailEnd/>
          </a:ln>
        </p:spPr>
        <p:txBody>
          <a:bodyPr wrap="none" anchor="ctr"/>
          <a:lstStyle/>
          <a:p>
            <a:r>
              <a:rPr lang="en-US" sz="1600"/>
              <a:t>Settlement</a:t>
            </a:r>
          </a:p>
        </p:txBody>
      </p:sp>
      <p:sp>
        <p:nvSpPr>
          <p:cNvPr id="32" name="Line 49"/>
          <p:cNvSpPr>
            <a:spLocks noChangeShapeType="1"/>
          </p:cNvSpPr>
          <p:nvPr/>
        </p:nvSpPr>
        <p:spPr bwMode="auto">
          <a:xfrm>
            <a:off x="2286000" y="4419600"/>
            <a:ext cx="0" cy="304800"/>
          </a:xfrm>
          <a:prstGeom prst="line">
            <a:avLst/>
          </a:prstGeom>
          <a:noFill/>
          <a:ln w="9525">
            <a:solidFill>
              <a:schemeClr val="tx1"/>
            </a:solidFill>
            <a:round/>
            <a:headEnd/>
            <a:tailEnd type="triangle" w="med" len="med"/>
          </a:ln>
        </p:spPr>
        <p:txBody>
          <a:bodyPr wrap="none"/>
          <a:lstStyle/>
          <a:p>
            <a:endParaRPr lang="en-US"/>
          </a:p>
        </p:txBody>
      </p:sp>
      <p:sp>
        <p:nvSpPr>
          <p:cNvPr id="33" name="Line 50"/>
          <p:cNvSpPr>
            <a:spLocks noChangeShapeType="1"/>
          </p:cNvSpPr>
          <p:nvPr/>
        </p:nvSpPr>
        <p:spPr bwMode="auto">
          <a:xfrm>
            <a:off x="7315200" y="5181600"/>
            <a:ext cx="0" cy="304800"/>
          </a:xfrm>
          <a:prstGeom prst="line">
            <a:avLst/>
          </a:prstGeom>
          <a:noFill/>
          <a:ln w="9525">
            <a:solidFill>
              <a:schemeClr val="tx1"/>
            </a:solidFill>
            <a:round/>
            <a:headEnd/>
            <a:tailEnd type="triangle" w="med" len="med"/>
          </a:ln>
        </p:spPr>
        <p:txBody>
          <a:bodyPr wrap="none"/>
          <a:lstStyle/>
          <a:p>
            <a:endParaRPr lang="en-US"/>
          </a:p>
        </p:txBody>
      </p:sp>
      <p:sp>
        <p:nvSpPr>
          <p:cNvPr id="34" name="Line 51"/>
          <p:cNvSpPr>
            <a:spLocks noChangeShapeType="1"/>
          </p:cNvSpPr>
          <p:nvPr/>
        </p:nvSpPr>
        <p:spPr bwMode="auto">
          <a:xfrm>
            <a:off x="7315200" y="5791200"/>
            <a:ext cx="0" cy="304800"/>
          </a:xfrm>
          <a:prstGeom prst="line">
            <a:avLst/>
          </a:prstGeom>
          <a:noFill/>
          <a:ln w="9525">
            <a:solidFill>
              <a:schemeClr val="tx1"/>
            </a:solidFill>
            <a:round/>
            <a:headEnd/>
            <a:tailEnd type="triangle" w="med" len="med"/>
          </a:ln>
        </p:spPr>
        <p:txBody>
          <a:bodyPr wrap="none"/>
          <a:lstStyle/>
          <a:p>
            <a:endParaRPr lang="en-US"/>
          </a:p>
        </p:txBody>
      </p:sp>
      <p:cxnSp>
        <p:nvCxnSpPr>
          <p:cNvPr id="36" name="Straight Arrow Connector 35"/>
          <p:cNvCxnSpPr>
            <a:cxnSpLocks noChangeShapeType="1"/>
            <a:stCxn id="22" idx="2"/>
            <a:endCxn id="23" idx="0"/>
          </p:cNvCxnSpPr>
          <p:nvPr/>
        </p:nvCxnSpPr>
        <p:spPr bwMode="auto">
          <a:xfrm rot="5400000">
            <a:off x="4305301" y="5638800"/>
            <a:ext cx="609600" cy="3175"/>
          </a:xfrm>
          <a:prstGeom prst="straightConnector1">
            <a:avLst/>
          </a:prstGeom>
          <a:noFill/>
          <a:ln w="9525" algn="ctr">
            <a:solidFill>
              <a:schemeClr val="tx1"/>
            </a:solidFill>
            <a:round/>
            <a:headEnd/>
            <a:tailEnd type="arrow" w="med" len="med"/>
          </a:ln>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strips(downLeft)">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strips(downLeft)">
                                      <p:cBhvr>
                                        <p:cTn id="103" dur="10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fltVal val="0"/>
                                          </p:val>
                                        </p:tav>
                                        <p:tav tm="100000">
                                          <p:val>
                                            <p:strVal val="#ppt_h"/>
                                          </p:val>
                                        </p:tav>
                                      </p:tavLst>
                                    </p:anim>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strips(downLeft)">
                                      <p:cBhvr>
                                        <p:cTn id="115" dur="10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fltVal val="0"/>
                                          </p:val>
                                        </p:tav>
                                        <p:tav tm="100000">
                                          <p:val>
                                            <p:strVal val="#ppt_w"/>
                                          </p:val>
                                        </p:tav>
                                      </p:tavLst>
                                    </p:anim>
                                    <p:anim calcmode="lin" valueType="num">
                                      <p:cBhvr>
                                        <p:cTn id="121" dur="500" fill="hold"/>
                                        <p:tgtEl>
                                          <p:spTgt spid="22"/>
                                        </p:tgtEl>
                                        <p:attrNameLst>
                                          <p:attrName>ppt_h</p:attrName>
                                        </p:attrNameLst>
                                      </p:cBhvr>
                                      <p:tavLst>
                                        <p:tav tm="0">
                                          <p:val>
                                            <p:fltVal val="0"/>
                                          </p:val>
                                        </p:tav>
                                        <p:tav tm="100000">
                                          <p:val>
                                            <p:strVal val="#ppt_h"/>
                                          </p:val>
                                        </p:tav>
                                      </p:tavLst>
                                    </p:anim>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up)">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animEffect transition="in" filter="fade">
                                      <p:cBhvr>
                                        <p:cTn id="141" dur="500"/>
                                        <p:tgtEl>
                                          <p:spTgt spid="27"/>
                                        </p:tgtEl>
                                      </p:cBhvr>
                                    </p:animEffect>
                                  </p:childTnLst>
                                </p:cTn>
                              </p:par>
                            </p:childTnLst>
                          </p:cTn>
                        </p:par>
                      </p:childTnLst>
                    </p:cTn>
                  </p:par>
                  <p:par>
                    <p:cTn id="142" fill="hold">
                      <p:stCondLst>
                        <p:cond delay="indefinite"/>
                      </p:stCondLst>
                      <p:childTnLst>
                        <p:par>
                          <p:cTn id="143" fill="hold">
                            <p:stCondLst>
                              <p:cond delay="0"/>
                            </p:stCondLst>
                            <p:childTnLst>
                              <p:par>
                                <p:cTn id="144" presetID="18" presetClass="entr" presetSubtype="12" fill="hold" grpId="0" nodeType="click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strips(downLeft)">
                                      <p:cBhvr>
                                        <p:cTn id="146" dur="1000"/>
                                        <p:tgtEl>
                                          <p:spTgt spid="29"/>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p:cTn id="151" dur="500" fill="hold"/>
                                        <p:tgtEl>
                                          <p:spTgt spid="28"/>
                                        </p:tgtEl>
                                        <p:attrNameLst>
                                          <p:attrName>ppt_w</p:attrName>
                                        </p:attrNameLst>
                                      </p:cBhvr>
                                      <p:tavLst>
                                        <p:tav tm="0">
                                          <p:val>
                                            <p:fltVal val="0"/>
                                          </p:val>
                                        </p:tav>
                                        <p:tav tm="100000">
                                          <p:val>
                                            <p:strVal val="#ppt_w"/>
                                          </p:val>
                                        </p:tav>
                                      </p:tavLst>
                                    </p:anim>
                                    <p:anim calcmode="lin" valueType="num">
                                      <p:cBhvr>
                                        <p:cTn id="152" dur="500" fill="hold"/>
                                        <p:tgtEl>
                                          <p:spTgt spid="28"/>
                                        </p:tgtEl>
                                        <p:attrNameLst>
                                          <p:attrName>ppt_h</p:attrName>
                                        </p:attrNameLst>
                                      </p:cBhvr>
                                      <p:tavLst>
                                        <p:tav tm="0">
                                          <p:val>
                                            <p:fltVal val="0"/>
                                          </p:val>
                                        </p:tav>
                                        <p:tav tm="100000">
                                          <p:val>
                                            <p:strVal val="#ppt_h"/>
                                          </p:val>
                                        </p:tav>
                                      </p:tavLst>
                                    </p:anim>
                                    <p:animEffect transition="in" filter="fade">
                                      <p:cBhvr>
                                        <p:cTn id="153" dur="500"/>
                                        <p:tgtEl>
                                          <p:spTgt spid="28"/>
                                        </p:tgtEl>
                                      </p:cBhvr>
                                    </p:animEffect>
                                  </p:childTnLst>
                                </p:cTn>
                              </p:par>
                            </p:childTnLst>
                          </p:cTn>
                        </p:par>
                      </p:childTnLst>
                    </p:cTn>
                  </p:par>
                  <p:par>
                    <p:cTn id="154" fill="hold">
                      <p:stCondLst>
                        <p:cond delay="indefinite"/>
                      </p:stCondLst>
                      <p:childTnLst>
                        <p:par>
                          <p:cTn id="155" fill="hold">
                            <p:stCondLst>
                              <p:cond delay="0"/>
                            </p:stCondLst>
                            <p:childTnLst>
                              <p:par>
                                <p:cTn id="156" presetID="18" presetClass="entr" presetSubtype="12" fill="hold" grpId="0" nodeType="click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strips(downLeft)">
                                      <p:cBhvr>
                                        <p:cTn id="158" dur="1000"/>
                                        <p:tgtEl>
                                          <p:spTgt spid="33"/>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0"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p:cTn id="163" dur="500" fill="hold"/>
                                        <p:tgtEl>
                                          <p:spTgt spid="30"/>
                                        </p:tgtEl>
                                        <p:attrNameLst>
                                          <p:attrName>ppt_w</p:attrName>
                                        </p:attrNameLst>
                                      </p:cBhvr>
                                      <p:tavLst>
                                        <p:tav tm="0">
                                          <p:val>
                                            <p:fltVal val="0"/>
                                          </p:val>
                                        </p:tav>
                                        <p:tav tm="100000">
                                          <p:val>
                                            <p:strVal val="#ppt_w"/>
                                          </p:val>
                                        </p:tav>
                                      </p:tavLst>
                                    </p:anim>
                                    <p:anim calcmode="lin" valueType="num">
                                      <p:cBhvr>
                                        <p:cTn id="164" dur="500" fill="hold"/>
                                        <p:tgtEl>
                                          <p:spTgt spid="30"/>
                                        </p:tgtEl>
                                        <p:attrNameLst>
                                          <p:attrName>ppt_h</p:attrName>
                                        </p:attrNameLst>
                                      </p:cBhvr>
                                      <p:tavLst>
                                        <p:tav tm="0">
                                          <p:val>
                                            <p:fltVal val="0"/>
                                          </p:val>
                                        </p:tav>
                                        <p:tav tm="100000">
                                          <p:val>
                                            <p:strVal val="#ppt_h"/>
                                          </p:val>
                                        </p:tav>
                                      </p:tavLst>
                                    </p:anim>
                                    <p:animEffect transition="in" filter="fade">
                                      <p:cBhvr>
                                        <p:cTn id="165" dur="500"/>
                                        <p:tgtEl>
                                          <p:spTgt spid="30"/>
                                        </p:tgtEl>
                                      </p:cBhvr>
                                    </p:animEffect>
                                  </p:childTnLst>
                                </p:cTn>
                              </p:par>
                            </p:childTnLst>
                          </p:cTn>
                        </p:par>
                      </p:childTnLst>
                    </p:cTn>
                  </p:par>
                  <p:par>
                    <p:cTn id="166" fill="hold">
                      <p:stCondLst>
                        <p:cond delay="indefinite"/>
                      </p:stCondLst>
                      <p:childTnLst>
                        <p:par>
                          <p:cTn id="167" fill="hold">
                            <p:stCondLst>
                              <p:cond delay="0"/>
                            </p:stCondLst>
                            <p:childTnLst>
                              <p:par>
                                <p:cTn id="168" presetID="18" presetClass="entr" presetSubtype="12" fill="hold" grpId="0" nodeType="click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strips(downLeft)">
                                      <p:cBhvr>
                                        <p:cTn id="170" dur="1000"/>
                                        <p:tgtEl>
                                          <p:spTgt spid="34"/>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500" fill="hold"/>
                                        <p:tgtEl>
                                          <p:spTgt spid="31"/>
                                        </p:tgtEl>
                                        <p:attrNameLst>
                                          <p:attrName>ppt_w</p:attrName>
                                        </p:attrNameLst>
                                      </p:cBhvr>
                                      <p:tavLst>
                                        <p:tav tm="0">
                                          <p:val>
                                            <p:fltVal val="0"/>
                                          </p:val>
                                        </p:tav>
                                        <p:tav tm="100000">
                                          <p:val>
                                            <p:strVal val="#ppt_w"/>
                                          </p:val>
                                        </p:tav>
                                      </p:tavLst>
                                    </p:anim>
                                    <p:anim calcmode="lin" valueType="num">
                                      <p:cBhvr>
                                        <p:cTn id="176" dur="500" fill="hold"/>
                                        <p:tgtEl>
                                          <p:spTgt spid="31"/>
                                        </p:tgtEl>
                                        <p:attrNameLst>
                                          <p:attrName>ppt_h</p:attrName>
                                        </p:attrNameLst>
                                      </p:cBhvr>
                                      <p:tavLst>
                                        <p:tav tm="0">
                                          <p:val>
                                            <p:fltVal val="0"/>
                                          </p:val>
                                        </p:tav>
                                        <p:tav tm="100000">
                                          <p:val>
                                            <p:strVal val="#ppt_h"/>
                                          </p:val>
                                        </p:tav>
                                      </p:tavLst>
                                    </p:anim>
                                    <p:animEffect transition="in" filter="fade">
                                      <p:cBhvr>
                                        <p:cTn id="1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12" grpId="0" animBg="1"/>
      <p:bldP spid="13" grpId="0" animBg="1"/>
      <p:bldP spid="14" grpId="0" animBg="1"/>
      <p:bldP spid="15" grpId="0" animBg="1"/>
      <p:bldP spid="16" grpId="0" animBg="1"/>
      <p:bldP spid="18" grpId="0"/>
      <p:bldP spid="19" grpId="0"/>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1676400" y="1676400"/>
            <a:ext cx="6629400" cy="533400"/>
          </a:xfrm>
        </p:spPr>
        <p:txBody>
          <a:bodyPr/>
          <a:lstStyle/>
          <a:p>
            <a:pPr eaLnBrk="1" hangingPunct="1"/>
            <a:r>
              <a:rPr lang="en-US" sz="4000" b="1" dirty="0" smtClean="0"/>
              <a:t>Pre-Arrival</a:t>
            </a:r>
          </a:p>
        </p:txBody>
      </p:sp>
      <p:sp>
        <p:nvSpPr>
          <p:cNvPr id="1027" name="Rectangle 3"/>
          <p:cNvSpPr>
            <a:spLocks noGrp="1" noChangeArrowheads="1"/>
          </p:cNvSpPr>
          <p:nvPr>
            <p:ph type="subTitle" idx="1"/>
          </p:nvPr>
        </p:nvSpPr>
        <p:spPr>
          <a:xfrm>
            <a:off x="1447800" y="2895600"/>
            <a:ext cx="6934200" cy="1905000"/>
          </a:xfrm>
        </p:spPr>
        <p:txBody>
          <a:bodyPr/>
          <a:lstStyle/>
          <a:p>
            <a:pPr algn="just" eaLnBrk="1" hangingPunct="1"/>
            <a:r>
              <a:rPr lang="en-US" sz="2800" b="1" dirty="0" smtClean="0">
                <a:latin typeface="Agency FB" pitchFamily="34" charset="0"/>
              </a:rPr>
              <a:t>The guest chooses a hotel during the pre-arrival stage of the guest cycle.</a:t>
            </a:r>
          </a:p>
          <a:p>
            <a:pPr algn="just" eaLnBrk="1" hangingPunct="1"/>
            <a:r>
              <a:rPr lang="en-US" sz="3600" b="1" dirty="0" smtClean="0">
                <a:latin typeface="Agency FB" pitchFamily="34" charset="0"/>
              </a:rPr>
              <a:t>      </a:t>
            </a:r>
          </a:p>
          <a:p>
            <a:pPr algn="l" eaLnBrk="1" hangingPunct="1"/>
            <a:endParaRPr lang="en-US" sz="3600" dirty="0" smtClean="0"/>
          </a:p>
          <a:p>
            <a:pPr algn="l" eaLnBrk="1" hangingPunct="1"/>
            <a:r>
              <a:rPr lang="en-US" sz="3600" dirty="0" smtClean="0"/>
              <a:t>     </a:t>
            </a:r>
          </a:p>
          <a:p>
            <a:pPr algn="l" eaLnBrk="1" hangingPunct="1"/>
            <a:r>
              <a:rPr lang="en-US" sz="2000" dirty="0" smtClean="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Effect transition="in" filter="fade">
                                      <p:cBhvr>
                                        <p:cTn id="18" dur="2000"/>
                                        <p:tgtEl>
                                          <p:spTgt spid="1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subTitle" idx="1"/>
          </p:nvPr>
        </p:nvSpPr>
        <p:spPr>
          <a:xfrm>
            <a:off x="1143000" y="1828800"/>
            <a:ext cx="7467600" cy="5257800"/>
          </a:xfrm>
        </p:spPr>
        <p:txBody>
          <a:bodyPr/>
          <a:lstStyle/>
          <a:p>
            <a:pPr marL="231775" indent="-231775" algn="just" eaLnBrk="1" hangingPunct="1">
              <a:lnSpc>
                <a:spcPct val="80000"/>
              </a:lnSpc>
              <a:buFontTx/>
              <a:buChar char="•"/>
            </a:pPr>
            <a:r>
              <a:rPr lang="en-US" sz="2800" b="1" dirty="0" smtClean="0">
                <a:latin typeface="Agency FB" pitchFamily="34" charset="0"/>
              </a:rPr>
              <a:t>Previous experiences with the hotel; </a:t>
            </a:r>
          </a:p>
          <a:p>
            <a:pPr marL="231775" indent="-231775" algn="just" eaLnBrk="1" hangingPunct="1">
              <a:lnSpc>
                <a:spcPct val="80000"/>
              </a:lnSpc>
              <a:buFontTx/>
              <a:buChar char="•"/>
            </a:pPr>
            <a:r>
              <a:rPr lang="en-US" sz="2800" b="1" dirty="0" smtClean="0">
                <a:latin typeface="Agency FB" pitchFamily="34" charset="0"/>
              </a:rPr>
              <a:t>Advertisements; </a:t>
            </a:r>
          </a:p>
          <a:p>
            <a:pPr marL="231775" indent="-231775" algn="just" eaLnBrk="1" hangingPunct="1">
              <a:lnSpc>
                <a:spcPct val="80000"/>
              </a:lnSpc>
              <a:buFontTx/>
              <a:buChar char="•"/>
            </a:pPr>
            <a:r>
              <a:rPr lang="en-US" sz="2800" b="1" dirty="0" smtClean="0">
                <a:latin typeface="Agency FB" pitchFamily="34" charset="0"/>
              </a:rPr>
              <a:t>Recommendations from travel agents, friends, or business     associates; </a:t>
            </a:r>
          </a:p>
          <a:p>
            <a:pPr marL="231775" indent="-231775" algn="just" eaLnBrk="1" hangingPunct="1">
              <a:lnSpc>
                <a:spcPct val="80000"/>
              </a:lnSpc>
              <a:buFontTx/>
              <a:buChar char="•"/>
            </a:pPr>
            <a:r>
              <a:rPr lang="en-US" sz="2800" b="1" dirty="0" smtClean="0">
                <a:latin typeface="Agency FB" pitchFamily="34" charset="0"/>
              </a:rPr>
              <a:t>The hotel’s location or reputation and preconceptions    based upon the hotel’s name or chain affiliation; </a:t>
            </a:r>
          </a:p>
          <a:p>
            <a:pPr marL="231775" indent="-231775" algn="just" eaLnBrk="1" hangingPunct="1">
              <a:lnSpc>
                <a:spcPct val="80000"/>
              </a:lnSpc>
              <a:buFontTx/>
              <a:buChar char="•"/>
            </a:pPr>
            <a:r>
              <a:rPr lang="en-US" sz="2800" b="1" dirty="0" smtClean="0">
                <a:latin typeface="Agency FB" pitchFamily="34" charset="0"/>
              </a:rPr>
              <a:t>Ease of making reservations;</a:t>
            </a:r>
          </a:p>
          <a:p>
            <a:pPr marL="231775" indent="-231775" algn="just" eaLnBrk="1" hangingPunct="1">
              <a:lnSpc>
                <a:spcPct val="80000"/>
              </a:lnSpc>
              <a:buFontTx/>
              <a:buChar char="•"/>
            </a:pPr>
            <a:r>
              <a:rPr lang="en-US" sz="2800" b="1" dirty="0" smtClean="0">
                <a:latin typeface="Agency FB" pitchFamily="34" charset="0"/>
              </a:rPr>
              <a:t>How the reservations agent describes the hotel and its facilities, room rates, amenities;</a:t>
            </a:r>
          </a:p>
          <a:p>
            <a:pPr marL="231775" indent="-231775" algn="just" eaLnBrk="1" hangingPunct="1">
              <a:lnSpc>
                <a:spcPct val="80000"/>
              </a:lnSpc>
              <a:buFontTx/>
              <a:buChar char="•"/>
            </a:pPr>
            <a:r>
              <a:rPr lang="en-US" sz="2800" b="1" dirty="0" smtClean="0">
                <a:latin typeface="Agency FB" pitchFamily="34" charset="0"/>
              </a:rPr>
              <a:t>The attitude, efficiency, and knowledge of the front office staff may influence a caller’s decision to stay a particular   hotel. </a:t>
            </a:r>
          </a:p>
          <a:p>
            <a:pPr marL="231775" indent="-231775" algn="l" eaLnBrk="1" hangingPunct="1">
              <a:lnSpc>
                <a:spcPct val="80000"/>
              </a:lnSpc>
            </a:pPr>
            <a:endParaRPr lang="en-US" sz="2400" dirty="0" smtClean="0"/>
          </a:p>
          <a:p>
            <a:pPr marL="231775" indent="-231775" algn="l" eaLnBrk="1" hangingPunct="1">
              <a:lnSpc>
                <a:spcPct val="80000"/>
              </a:lnSpc>
            </a:pPr>
            <a:r>
              <a:rPr lang="en-US" sz="2400" dirty="0" smtClean="0"/>
              <a:t>	</a:t>
            </a:r>
          </a:p>
        </p:txBody>
      </p:sp>
      <p:sp>
        <p:nvSpPr>
          <p:cNvPr id="24585" name="Rectangle 9"/>
          <p:cNvSpPr>
            <a:spLocks noGrp="1" noChangeArrowheads="1"/>
          </p:cNvSpPr>
          <p:nvPr>
            <p:ph type="ctrTitle"/>
          </p:nvPr>
        </p:nvSpPr>
        <p:spPr>
          <a:xfrm>
            <a:off x="1066800" y="457200"/>
            <a:ext cx="7772400" cy="1143000"/>
          </a:xfrm>
        </p:spPr>
        <p:txBody>
          <a:bodyPr/>
          <a:lstStyle/>
          <a:p>
            <a:pPr eaLnBrk="1" hangingPunct="1"/>
            <a:r>
              <a:rPr lang="en-US" sz="3200" b="1" smtClean="0"/>
              <a:t>The guest’s choice can be affected by many factors: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770" decel="100000"/>
                                        <p:tgtEl>
                                          <p:spTgt spid="24585"/>
                                        </p:tgtEl>
                                      </p:cBhvr>
                                    </p:animEffect>
                                    <p:animScale>
                                      <p:cBhvr>
                                        <p:cTn id="8" dur="770" decel="100000"/>
                                        <p:tgtEl>
                                          <p:spTgt spid="24585"/>
                                        </p:tgtEl>
                                      </p:cBhvr>
                                      <p:from x="10000" y="10000"/>
                                      <p:to x="200000" y="450000"/>
                                    </p:animScale>
                                    <p:animScale>
                                      <p:cBhvr>
                                        <p:cTn id="9" dur="1230" accel="100000" fill="hold">
                                          <p:stCondLst>
                                            <p:cond delay="770"/>
                                          </p:stCondLst>
                                        </p:cTn>
                                        <p:tgtEl>
                                          <p:spTgt spid="24585"/>
                                        </p:tgtEl>
                                      </p:cBhvr>
                                      <p:from x="200000" y="450000"/>
                                      <p:to x="100000" y="100000"/>
                                    </p:animScale>
                                    <p:set>
                                      <p:cBhvr>
                                        <p:cTn id="10" dur="770" fill="hold"/>
                                        <p:tgtEl>
                                          <p:spTgt spid="24585"/>
                                        </p:tgtEl>
                                        <p:attrNameLst>
                                          <p:attrName>ppt_x</p:attrName>
                                        </p:attrNameLst>
                                      </p:cBhvr>
                                      <p:to>
                                        <p:strVal val="(0.5)"/>
                                      </p:to>
                                    </p:set>
                                    <p:anim from="(0.5)" to="(#ppt_x)" calcmode="lin" valueType="num">
                                      <p:cBhvr>
                                        <p:cTn id="11" dur="1230" accel="100000" fill="hold">
                                          <p:stCondLst>
                                            <p:cond delay="770"/>
                                          </p:stCondLst>
                                        </p:cTn>
                                        <p:tgtEl>
                                          <p:spTgt spid="24585"/>
                                        </p:tgtEl>
                                        <p:attrNameLst>
                                          <p:attrName>ppt_x</p:attrName>
                                        </p:attrNameLst>
                                      </p:cBhvr>
                                    </p:anim>
                                    <p:set>
                                      <p:cBhvr>
                                        <p:cTn id="12" dur="770" fill="hold"/>
                                        <p:tgtEl>
                                          <p:spTgt spid="24585"/>
                                        </p:tgtEl>
                                        <p:attrNameLst>
                                          <p:attrName>ppt_y</p:attrName>
                                        </p:attrNameLst>
                                      </p:cBhvr>
                                      <p:to>
                                        <p:strVal val="(#ppt_y+0.4)"/>
                                      </p:to>
                                    </p:set>
                                    <p:anim from="(#ppt_y+0.4)" to="(#ppt_y)" calcmode="lin" valueType="num">
                                      <p:cBhvr>
                                        <p:cTn id="13" dur="1230" accel="100000" fill="hold">
                                          <p:stCondLst>
                                            <p:cond delay="770"/>
                                          </p:stCondLst>
                                        </p:cTn>
                                        <p:tgtEl>
                                          <p:spTgt spid="2458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584">
                                            <p:txEl>
                                              <p:pRg st="0" end="0"/>
                                            </p:txEl>
                                          </p:spTgt>
                                        </p:tgtEl>
                                        <p:attrNameLst>
                                          <p:attrName>style.visibility</p:attrName>
                                        </p:attrNameLst>
                                      </p:cBhvr>
                                      <p:to>
                                        <p:strVal val="visible"/>
                                      </p:to>
                                    </p:set>
                                    <p:animEffect transition="in" filter="fade">
                                      <p:cBhvr>
                                        <p:cTn id="18" dur="1000"/>
                                        <p:tgtEl>
                                          <p:spTgt spid="24584">
                                            <p:txEl>
                                              <p:pRg st="0" end="0"/>
                                            </p:txEl>
                                          </p:spTgt>
                                        </p:tgtEl>
                                      </p:cBhvr>
                                    </p:animEffect>
                                    <p:anim calcmode="lin" valueType="num">
                                      <p:cBhvr>
                                        <p:cTn id="19" dur="10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45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584">
                                            <p:txEl>
                                              <p:pRg st="1" end="1"/>
                                            </p:txEl>
                                          </p:spTgt>
                                        </p:tgtEl>
                                        <p:attrNameLst>
                                          <p:attrName>style.visibility</p:attrName>
                                        </p:attrNameLst>
                                      </p:cBhvr>
                                      <p:to>
                                        <p:strVal val="visible"/>
                                      </p:to>
                                    </p:set>
                                    <p:animEffect transition="in" filter="fade">
                                      <p:cBhvr>
                                        <p:cTn id="25" dur="1000"/>
                                        <p:tgtEl>
                                          <p:spTgt spid="24584">
                                            <p:txEl>
                                              <p:pRg st="1" end="1"/>
                                            </p:txEl>
                                          </p:spTgt>
                                        </p:tgtEl>
                                      </p:cBhvr>
                                    </p:animEffect>
                                    <p:anim calcmode="lin" valueType="num">
                                      <p:cBhvr>
                                        <p:cTn id="26" dur="1000" fill="hold"/>
                                        <p:tgtEl>
                                          <p:spTgt spid="2458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45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584">
                                            <p:txEl>
                                              <p:pRg st="2" end="2"/>
                                            </p:txEl>
                                          </p:spTgt>
                                        </p:tgtEl>
                                        <p:attrNameLst>
                                          <p:attrName>style.visibility</p:attrName>
                                        </p:attrNameLst>
                                      </p:cBhvr>
                                      <p:to>
                                        <p:strVal val="visible"/>
                                      </p:to>
                                    </p:set>
                                    <p:animEffect transition="in" filter="fade">
                                      <p:cBhvr>
                                        <p:cTn id="32" dur="1000"/>
                                        <p:tgtEl>
                                          <p:spTgt spid="24584">
                                            <p:txEl>
                                              <p:pRg st="2" end="2"/>
                                            </p:txEl>
                                          </p:spTgt>
                                        </p:tgtEl>
                                      </p:cBhvr>
                                    </p:animEffect>
                                    <p:anim calcmode="lin" valueType="num">
                                      <p:cBhvr>
                                        <p:cTn id="33" dur="1000" fill="hold"/>
                                        <p:tgtEl>
                                          <p:spTgt spid="2458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45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584">
                                            <p:txEl>
                                              <p:pRg st="3" end="3"/>
                                            </p:txEl>
                                          </p:spTgt>
                                        </p:tgtEl>
                                        <p:attrNameLst>
                                          <p:attrName>style.visibility</p:attrName>
                                        </p:attrNameLst>
                                      </p:cBhvr>
                                      <p:to>
                                        <p:strVal val="visible"/>
                                      </p:to>
                                    </p:set>
                                    <p:animEffect transition="in" filter="fade">
                                      <p:cBhvr>
                                        <p:cTn id="39" dur="1000"/>
                                        <p:tgtEl>
                                          <p:spTgt spid="24584">
                                            <p:txEl>
                                              <p:pRg st="3" end="3"/>
                                            </p:txEl>
                                          </p:spTgt>
                                        </p:tgtEl>
                                      </p:cBhvr>
                                    </p:animEffect>
                                    <p:anim calcmode="lin" valueType="num">
                                      <p:cBhvr>
                                        <p:cTn id="40" dur="1000" fill="hold"/>
                                        <p:tgtEl>
                                          <p:spTgt spid="2458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45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584">
                                            <p:txEl>
                                              <p:pRg st="4" end="4"/>
                                            </p:txEl>
                                          </p:spTgt>
                                        </p:tgtEl>
                                        <p:attrNameLst>
                                          <p:attrName>style.visibility</p:attrName>
                                        </p:attrNameLst>
                                      </p:cBhvr>
                                      <p:to>
                                        <p:strVal val="visible"/>
                                      </p:to>
                                    </p:set>
                                    <p:animEffect transition="in" filter="fade">
                                      <p:cBhvr>
                                        <p:cTn id="46" dur="1000"/>
                                        <p:tgtEl>
                                          <p:spTgt spid="24584">
                                            <p:txEl>
                                              <p:pRg st="4" end="4"/>
                                            </p:txEl>
                                          </p:spTgt>
                                        </p:tgtEl>
                                      </p:cBhvr>
                                    </p:animEffect>
                                    <p:anim calcmode="lin" valueType="num">
                                      <p:cBhvr>
                                        <p:cTn id="47" dur="1000" fill="hold"/>
                                        <p:tgtEl>
                                          <p:spTgt spid="2458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45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584">
                                            <p:txEl>
                                              <p:pRg st="5" end="5"/>
                                            </p:txEl>
                                          </p:spTgt>
                                        </p:tgtEl>
                                        <p:attrNameLst>
                                          <p:attrName>style.visibility</p:attrName>
                                        </p:attrNameLst>
                                      </p:cBhvr>
                                      <p:to>
                                        <p:strVal val="visible"/>
                                      </p:to>
                                    </p:set>
                                    <p:animEffect transition="in" filter="fade">
                                      <p:cBhvr>
                                        <p:cTn id="53" dur="1000"/>
                                        <p:tgtEl>
                                          <p:spTgt spid="24584">
                                            <p:txEl>
                                              <p:pRg st="5" end="5"/>
                                            </p:txEl>
                                          </p:spTgt>
                                        </p:tgtEl>
                                      </p:cBhvr>
                                    </p:animEffect>
                                    <p:anim calcmode="lin" valueType="num">
                                      <p:cBhvr>
                                        <p:cTn id="54" dur="1000" fill="hold"/>
                                        <p:tgtEl>
                                          <p:spTgt spid="2458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245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584">
                                            <p:txEl>
                                              <p:pRg st="6" end="6"/>
                                            </p:txEl>
                                          </p:spTgt>
                                        </p:tgtEl>
                                        <p:attrNameLst>
                                          <p:attrName>style.visibility</p:attrName>
                                        </p:attrNameLst>
                                      </p:cBhvr>
                                      <p:to>
                                        <p:strVal val="visible"/>
                                      </p:to>
                                    </p:set>
                                    <p:animEffect transition="in" filter="fade">
                                      <p:cBhvr>
                                        <p:cTn id="60" dur="1000"/>
                                        <p:tgtEl>
                                          <p:spTgt spid="24584">
                                            <p:txEl>
                                              <p:pRg st="6" end="6"/>
                                            </p:txEl>
                                          </p:spTgt>
                                        </p:tgtEl>
                                      </p:cBhvr>
                                    </p:animEffect>
                                    <p:anim calcmode="lin" valueType="num">
                                      <p:cBhvr>
                                        <p:cTn id="61" dur="1000" fill="hold"/>
                                        <p:tgtEl>
                                          <p:spTgt spid="24584">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245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uild="p"/>
      <p:bldP spid="2458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1066800" y="381000"/>
            <a:ext cx="7721600" cy="914400"/>
          </a:xfrm>
        </p:spPr>
        <p:txBody>
          <a:bodyPr/>
          <a:lstStyle/>
          <a:p>
            <a:pPr eaLnBrk="1" hangingPunct="1"/>
            <a:r>
              <a:rPr lang="en-US" b="1" dirty="0" smtClean="0"/>
              <a:t>Reservations</a:t>
            </a:r>
          </a:p>
        </p:txBody>
      </p:sp>
      <p:sp>
        <p:nvSpPr>
          <p:cNvPr id="32773" name="Rectangle 5"/>
          <p:cNvSpPr>
            <a:spLocks noGrp="1" noChangeArrowheads="1"/>
          </p:cNvSpPr>
          <p:nvPr>
            <p:ph type="subTitle" idx="1"/>
          </p:nvPr>
        </p:nvSpPr>
        <p:spPr>
          <a:xfrm>
            <a:off x="1447800" y="1905000"/>
            <a:ext cx="7086600" cy="4495800"/>
          </a:xfrm>
        </p:spPr>
        <p:txBody>
          <a:bodyPr/>
          <a:lstStyle/>
          <a:p>
            <a:pPr algn="just" eaLnBrk="1" hangingPunct="1">
              <a:lnSpc>
                <a:spcPct val="90000"/>
              </a:lnSpc>
            </a:pPr>
            <a:r>
              <a:rPr lang="en-US" sz="2800" b="1" dirty="0" smtClean="0">
                <a:latin typeface="Agency FB" pitchFamily="34" charset="0"/>
              </a:rPr>
              <a:t>An agreement between the hotel and a guest that the hotel will hold a specific type of room for a particular date and length of stay.</a:t>
            </a:r>
          </a:p>
          <a:p>
            <a:pPr algn="just" eaLnBrk="1" hangingPunct="1">
              <a:lnSpc>
                <a:spcPct val="90000"/>
              </a:lnSpc>
            </a:pPr>
            <a:endParaRPr lang="en-US" sz="2800" b="1" dirty="0" smtClean="0">
              <a:latin typeface="Agency FB" pitchFamily="34" charset="0"/>
            </a:endParaRPr>
          </a:p>
          <a:p>
            <a:pPr algn="just" eaLnBrk="1" hangingPunct="1">
              <a:lnSpc>
                <a:spcPct val="90000"/>
              </a:lnSpc>
            </a:pPr>
            <a:r>
              <a:rPr lang="en-US" sz="2800" b="1" dirty="0" smtClean="0">
                <a:latin typeface="Agency FB" pitchFamily="34" charset="0"/>
              </a:rPr>
              <a:t>The most important outcome of the reservations process is having a guestroom ready and waiting when the guest arrives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770" decel="100000"/>
                                        <p:tgtEl>
                                          <p:spTgt spid="32772"/>
                                        </p:tgtEl>
                                      </p:cBhvr>
                                    </p:animEffect>
                                    <p:animScale>
                                      <p:cBhvr>
                                        <p:cTn id="8" dur="770" decel="100000"/>
                                        <p:tgtEl>
                                          <p:spTgt spid="32772"/>
                                        </p:tgtEl>
                                      </p:cBhvr>
                                      <p:from x="10000" y="10000"/>
                                      <p:to x="200000" y="450000"/>
                                    </p:animScale>
                                    <p:animScale>
                                      <p:cBhvr>
                                        <p:cTn id="9" dur="1230" accel="100000" fill="hold">
                                          <p:stCondLst>
                                            <p:cond delay="770"/>
                                          </p:stCondLst>
                                        </p:cTn>
                                        <p:tgtEl>
                                          <p:spTgt spid="32772"/>
                                        </p:tgtEl>
                                      </p:cBhvr>
                                      <p:from x="200000" y="450000"/>
                                      <p:to x="100000" y="100000"/>
                                    </p:animScale>
                                    <p:set>
                                      <p:cBhvr>
                                        <p:cTn id="10" dur="770" fill="hold"/>
                                        <p:tgtEl>
                                          <p:spTgt spid="32772"/>
                                        </p:tgtEl>
                                        <p:attrNameLst>
                                          <p:attrName>ppt_x</p:attrName>
                                        </p:attrNameLst>
                                      </p:cBhvr>
                                      <p:to>
                                        <p:strVal val="(0.5)"/>
                                      </p:to>
                                    </p:set>
                                    <p:anim from="(0.5)" to="(#ppt_x)" calcmode="lin" valueType="num">
                                      <p:cBhvr>
                                        <p:cTn id="11" dur="1230" accel="100000" fill="hold">
                                          <p:stCondLst>
                                            <p:cond delay="770"/>
                                          </p:stCondLst>
                                        </p:cTn>
                                        <p:tgtEl>
                                          <p:spTgt spid="32772"/>
                                        </p:tgtEl>
                                        <p:attrNameLst>
                                          <p:attrName>ppt_x</p:attrName>
                                        </p:attrNameLst>
                                      </p:cBhvr>
                                    </p:anim>
                                    <p:set>
                                      <p:cBhvr>
                                        <p:cTn id="12" dur="770" fill="hold"/>
                                        <p:tgtEl>
                                          <p:spTgt spid="32772"/>
                                        </p:tgtEl>
                                        <p:attrNameLst>
                                          <p:attrName>ppt_y</p:attrName>
                                        </p:attrNameLst>
                                      </p:cBhvr>
                                      <p:to>
                                        <p:strVal val="(#ppt_y+0.4)"/>
                                      </p:to>
                                    </p:set>
                                    <p:anim from="(#ppt_y+0.4)" to="(#ppt_y)" calcmode="lin" valueType="num">
                                      <p:cBhvr>
                                        <p:cTn id="13" dur="1230" accel="100000" fill="hold">
                                          <p:stCondLst>
                                            <p:cond delay="770"/>
                                          </p:stCondLst>
                                        </p:cTn>
                                        <p:tgtEl>
                                          <p:spTgt spid="3277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2773">
                                            <p:txEl>
                                              <p:pRg st="0" end="0"/>
                                            </p:txEl>
                                          </p:spTgt>
                                        </p:tgtEl>
                                        <p:attrNameLst>
                                          <p:attrName>style.visibility</p:attrName>
                                        </p:attrNameLst>
                                      </p:cBhvr>
                                      <p:to>
                                        <p:strVal val="visible"/>
                                      </p:to>
                                    </p:set>
                                    <p:animEffect transition="in" filter="fade">
                                      <p:cBhvr>
                                        <p:cTn id="18" dur="1000"/>
                                        <p:tgtEl>
                                          <p:spTgt spid="32773">
                                            <p:txEl>
                                              <p:pRg st="0" end="0"/>
                                            </p:txEl>
                                          </p:spTgt>
                                        </p:tgtEl>
                                      </p:cBhvr>
                                    </p:animEffect>
                                    <p:anim calcmode="lin" valueType="num">
                                      <p:cBhvr>
                                        <p:cTn id="19" dur="10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27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773">
                                            <p:txEl>
                                              <p:pRg st="2" end="2"/>
                                            </p:txEl>
                                          </p:spTgt>
                                        </p:tgtEl>
                                        <p:attrNameLst>
                                          <p:attrName>style.visibility</p:attrName>
                                        </p:attrNameLst>
                                      </p:cBhvr>
                                      <p:to>
                                        <p:strVal val="visible"/>
                                      </p:to>
                                    </p:set>
                                    <p:animEffect transition="in" filter="fade">
                                      <p:cBhvr>
                                        <p:cTn id="25" dur="1000"/>
                                        <p:tgtEl>
                                          <p:spTgt spid="32773">
                                            <p:txEl>
                                              <p:pRg st="2" end="2"/>
                                            </p:txEl>
                                          </p:spTgt>
                                        </p:tgtEl>
                                      </p:cBhvr>
                                    </p:animEffect>
                                    <p:anim calcmode="lin" valueType="num">
                                      <p:cBhvr>
                                        <p:cTn id="26" dur="1000" fill="hold"/>
                                        <p:tgtEl>
                                          <p:spTgt spid="3277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27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subTitle" idx="1"/>
          </p:nvPr>
        </p:nvSpPr>
        <p:spPr>
          <a:xfrm>
            <a:off x="1295400" y="533400"/>
            <a:ext cx="7239000" cy="5638800"/>
          </a:xfrm>
        </p:spPr>
        <p:txBody>
          <a:bodyPr/>
          <a:lstStyle/>
          <a:p>
            <a:pPr algn="just" eaLnBrk="1" hangingPunct="1">
              <a:lnSpc>
                <a:spcPct val="80000"/>
              </a:lnSpc>
            </a:pPr>
            <a:r>
              <a:rPr lang="en-US" sz="2800" b="1" dirty="0" smtClean="0">
                <a:latin typeface="Agency FB" pitchFamily="34" charset="0"/>
              </a:rPr>
              <a:t>If a reservation can be accepted as requested, the reservation agents creates a reservation record. </a:t>
            </a:r>
          </a:p>
          <a:p>
            <a:pPr algn="just" eaLnBrk="1" hangingPunct="1">
              <a:lnSpc>
                <a:spcPct val="80000"/>
              </a:lnSpc>
            </a:pPr>
            <a:endParaRPr lang="en-US" sz="2800" b="1" dirty="0" smtClean="0">
              <a:latin typeface="Agency FB" pitchFamily="34" charset="0"/>
            </a:endParaRPr>
          </a:p>
          <a:p>
            <a:pPr algn="just" eaLnBrk="1" hangingPunct="1">
              <a:lnSpc>
                <a:spcPct val="80000"/>
              </a:lnSpc>
            </a:pPr>
            <a:r>
              <a:rPr lang="en-US" sz="2800" b="1" dirty="0" smtClean="0">
                <a:latin typeface="Agency FB" pitchFamily="34" charset="0"/>
              </a:rPr>
              <a:t>The creation of a reservation record initiates the hotel guest cycle. </a:t>
            </a:r>
          </a:p>
          <a:p>
            <a:pPr algn="just" eaLnBrk="1" hangingPunct="1">
              <a:lnSpc>
                <a:spcPct val="80000"/>
              </a:lnSpc>
            </a:pPr>
            <a:endParaRPr lang="en-US" sz="2800" b="1" dirty="0" smtClean="0">
              <a:latin typeface="Agency FB" pitchFamily="34" charset="0"/>
            </a:endParaRPr>
          </a:p>
          <a:p>
            <a:pPr algn="just" eaLnBrk="1" hangingPunct="1">
              <a:lnSpc>
                <a:spcPct val="80000"/>
              </a:lnSpc>
            </a:pPr>
            <a:r>
              <a:rPr lang="en-US" sz="2800" b="1" dirty="0" smtClean="0">
                <a:latin typeface="Agency FB" pitchFamily="34" charset="0"/>
              </a:rPr>
              <a:t>This enables the hotel to identify guest service and appropriately schedule needed staff and facilities. </a:t>
            </a:r>
          </a:p>
          <a:p>
            <a:pPr algn="just" eaLnBrk="1" hangingPunct="1">
              <a:lnSpc>
                <a:spcPct val="80000"/>
              </a:lnSpc>
            </a:pPr>
            <a:endParaRPr lang="en-US" sz="2800" b="1" dirty="0" smtClean="0">
              <a:latin typeface="Agency FB" pitchFamily="34" charset="0"/>
            </a:endParaRPr>
          </a:p>
          <a:p>
            <a:pPr algn="just" eaLnBrk="1" hangingPunct="1">
              <a:lnSpc>
                <a:spcPct val="80000"/>
              </a:lnSpc>
            </a:pPr>
            <a:r>
              <a:rPr lang="en-US" sz="2800" b="1" dirty="0" smtClean="0">
                <a:latin typeface="Agency FB" pitchFamily="34" charset="0"/>
              </a:rPr>
              <a:t>By confirming reservation, the hotel verifies a guest’s room request and personal information, and assures the guests that his or her needs will be addressed. </a:t>
            </a:r>
          </a:p>
          <a:p>
            <a:pPr eaLnBrk="1" hangingPunct="1">
              <a:lnSpc>
                <a:spcPct val="80000"/>
              </a:lnSpc>
            </a:pPr>
            <a:endParaRPr lang="en-US" sz="2400" dirty="0" smtClean="0"/>
          </a:p>
          <a:p>
            <a:pPr eaLnBrk="1" hangingPunct="1">
              <a:lnSpc>
                <a:spcPct val="80000"/>
              </a:lnSpc>
            </a:pPr>
            <a:endParaRPr lang="en-US"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1000" fill="hold"/>
                                        <p:tgtEl>
                                          <p:spTgt spid="307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5">
                                            <p:txEl>
                                              <p:pRg st="2" end="2"/>
                                            </p:txEl>
                                          </p:spTgt>
                                        </p:tgtEl>
                                        <p:attrNameLst>
                                          <p:attrName>style.visibility</p:attrName>
                                        </p:attrNameLst>
                                      </p:cBhvr>
                                      <p:to>
                                        <p:strVal val="visible"/>
                                      </p:to>
                                    </p:set>
                                    <p:anim calcmode="lin" valueType="num">
                                      <p:cBhvr>
                                        <p:cTn id="13" dur="1000" fill="hold"/>
                                        <p:tgtEl>
                                          <p:spTgt spid="3072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072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5">
                                            <p:txEl>
                                              <p:pRg st="4" end="4"/>
                                            </p:txEl>
                                          </p:spTgt>
                                        </p:tgtEl>
                                        <p:attrNameLst>
                                          <p:attrName>style.visibility</p:attrName>
                                        </p:attrNameLst>
                                      </p:cBhvr>
                                      <p:to>
                                        <p:strVal val="visible"/>
                                      </p:to>
                                    </p:set>
                                    <p:anim calcmode="lin" valueType="num">
                                      <p:cBhvr>
                                        <p:cTn id="19" dur="1000" fill="hold"/>
                                        <p:tgtEl>
                                          <p:spTgt spid="3072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072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5">
                                            <p:txEl>
                                              <p:pRg st="6" end="6"/>
                                            </p:txEl>
                                          </p:spTgt>
                                        </p:tgtEl>
                                        <p:attrNameLst>
                                          <p:attrName>style.visibility</p:attrName>
                                        </p:attrNameLst>
                                      </p:cBhvr>
                                      <p:to>
                                        <p:strVal val="visible"/>
                                      </p:to>
                                    </p:set>
                                    <p:anim calcmode="lin" valueType="num">
                                      <p:cBhvr>
                                        <p:cTn id="25" dur="1000" fill="hold"/>
                                        <p:tgtEl>
                                          <p:spTgt spid="30725">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072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Hotel  </a:t>
            </a:r>
            <a:endParaRPr lang="en-US" dirty="0"/>
          </a:p>
        </p:txBody>
      </p:sp>
      <p:sp>
        <p:nvSpPr>
          <p:cNvPr id="3" name="Content Placeholder 2"/>
          <p:cNvSpPr>
            <a:spLocks noGrp="1"/>
          </p:cNvSpPr>
          <p:nvPr>
            <p:ph idx="1"/>
          </p:nvPr>
        </p:nvSpPr>
        <p:spPr/>
        <p:txBody>
          <a:bodyPr/>
          <a:lstStyle/>
          <a:p>
            <a:pPr algn="just">
              <a:buFont typeface="Times New Roman" pitchFamily="18" charset="0"/>
              <a:buChar char="©"/>
            </a:pPr>
            <a:r>
              <a:rPr lang="en-US" dirty="0" smtClean="0">
                <a:latin typeface="Perpetua" pitchFamily="18" charset="0"/>
              </a:rPr>
              <a:t>Hotel is a place where a </a:t>
            </a:r>
            <a:r>
              <a:rPr lang="en-US" dirty="0" err="1" smtClean="0">
                <a:latin typeface="Perpetua" pitchFamily="18" charset="0"/>
              </a:rPr>
              <a:t>bonofied</a:t>
            </a:r>
            <a:r>
              <a:rPr lang="en-US" dirty="0" smtClean="0">
                <a:latin typeface="Perpetua" pitchFamily="18" charset="0"/>
              </a:rPr>
              <a:t> traveler receives food, beverage, lodging services away from their home. </a:t>
            </a:r>
          </a:p>
          <a:p>
            <a:pPr algn="just">
              <a:buFont typeface="Times New Roman" pitchFamily="18" charset="0"/>
              <a:buChar char="©"/>
            </a:pPr>
            <a:r>
              <a:rPr lang="en-US" dirty="0" smtClean="0">
                <a:latin typeface="Perpetua" pitchFamily="18" charset="0"/>
              </a:rPr>
              <a:t>It is a transient home away home. </a:t>
            </a:r>
          </a:p>
          <a:p>
            <a:pPr algn="just">
              <a:buFont typeface="Times New Roman" pitchFamily="18" charset="0"/>
              <a:buChar char="©"/>
            </a:pPr>
            <a:r>
              <a:rPr lang="en-US" dirty="0" smtClean="0">
                <a:latin typeface="Perpetua" pitchFamily="18" charset="0"/>
              </a:rPr>
              <a:t>A hotel (inn) may defined as an establishment whose primary business is providing lodging facilities for the general, which furnished one or more of the following services. </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219200" y="457200"/>
            <a:ext cx="7391400" cy="5486400"/>
          </a:xfrm>
        </p:spPr>
        <p:txBody>
          <a:bodyPr/>
          <a:lstStyle/>
          <a:p>
            <a:pPr algn="just" eaLnBrk="1" hangingPunct="1"/>
            <a:r>
              <a:rPr lang="en-US" sz="2800" b="1" dirty="0" smtClean="0">
                <a:latin typeface="Agency FB" pitchFamily="34" charset="0"/>
              </a:rPr>
              <a:t>Based on information collected during the reservations process, a hotel may also be able to perform pre-registration. </a:t>
            </a:r>
          </a:p>
          <a:p>
            <a:pPr algn="just" eaLnBrk="1" hangingPunct="1"/>
            <a:endParaRPr lang="en-US" sz="2800" b="1" dirty="0" smtClean="0">
              <a:latin typeface="Agency FB" pitchFamily="34" charset="0"/>
            </a:endParaRPr>
          </a:p>
          <a:p>
            <a:pPr algn="just" eaLnBrk="1" hangingPunct="1"/>
            <a:r>
              <a:rPr lang="en-US" sz="2800" b="1" dirty="0" smtClean="0">
                <a:latin typeface="Agency FB" pitchFamily="34" charset="0"/>
              </a:rPr>
              <a:t>Such activities include assigning a specific room and rate for guests who have not yet arrived, and creating guest folios. </a:t>
            </a:r>
          </a:p>
          <a:p>
            <a:pPr algn="just" eaLnBrk="1" hangingPunct="1"/>
            <a:r>
              <a:rPr lang="en-US" sz="2800" b="1" dirty="0" smtClean="0">
                <a:latin typeface="Agency FB" pitchFamily="34" charset="0"/>
              </a:rPr>
              <a:t>          </a:t>
            </a:r>
          </a:p>
          <a:p>
            <a:pPr algn="just" eaLnBrk="1" hangingPunct="1"/>
            <a:r>
              <a:rPr lang="en-US" sz="2800" b="1" dirty="0" smtClean="0">
                <a:latin typeface="Agency FB" pitchFamily="34" charset="0"/>
              </a:rPr>
              <a:t>A </a:t>
            </a:r>
            <a:r>
              <a:rPr lang="en-US" sz="2800" b="1" i="1" dirty="0" smtClean="0">
                <a:latin typeface="Agency FB" pitchFamily="34" charset="0"/>
              </a:rPr>
              <a:t>guest folio </a:t>
            </a:r>
            <a:r>
              <a:rPr lang="en-US" sz="2800" b="1" dirty="0" smtClean="0">
                <a:latin typeface="Agency FB" pitchFamily="34" charset="0"/>
              </a:rPr>
              <a:t>is a record of the charges incurred and credits acquired by the guest during occupancy. </a:t>
            </a:r>
          </a:p>
          <a:p>
            <a:pPr algn="l" eaLnBrk="1" hangingPunct="1"/>
            <a:endParaRPr lang="en-US" sz="2400" dirty="0" smtClean="0"/>
          </a:p>
          <a:p>
            <a:pPr algn="l" eaLnBrk="1" hangingPunct="1"/>
            <a:r>
              <a:rPr lang="en-US" sz="2000" dirty="0" smtClean="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p:cTn id="1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p:cTn id="19" dur="10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921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subTitle" idx="1"/>
          </p:nvPr>
        </p:nvSpPr>
        <p:spPr>
          <a:xfrm>
            <a:off x="1447800" y="533400"/>
            <a:ext cx="6908800" cy="5486400"/>
          </a:xfrm>
        </p:spPr>
        <p:txBody>
          <a:bodyPr/>
          <a:lstStyle/>
          <a:p>
            <a:pPr algn="just" eaLnBrk="1" hangingPunct="1"/>
            <a:r>
              <a:rPr lang="en-US" sz="2800" b="1" dirty="0" smtClean="0">
                <a:latin typeface="Agency FB" pitchFamily="34" charset="0"/>
              </a:rPr>
              <a:t>A reservation agent must be able to respond quickly and accurately to requests for future accommodation. </a:t>
            </a:r>
          </a:p>
          <a:p>
            <a:pPr algn="just" eaLnBrk="1" hangingPunct="1"/>
            <a:endParaRPr lang="en-US" sz="2800" b="1" dirty="0" smtClean="0">
              <a:latin typeface="Agency FB" pitchFamily="34" charset="0"/>
            </a:endParaRPr>
          </a:p>
          <a:p>
            <a:pPr algn="just" eaLnBrk="1" hangingPunct="1"/>
            <a:r>
              <a:rPr lang="en-US" sz="2800" b="1" dirty="0" smtClean="0">
                <a:latin typeface="Agency FB" pitchFamily="34" charset="0"/>
              </a:rPr>
              <a:t>The proper handling of reservation information can be critical to the success of a lodging property. </a:t>
            </a:r>
          </a:p>
          <a:p>
            <a:pPr algn="just" eaLnBrk="1" hangingPunct="1"/>
            <a:endParaRPr lang="en-US" sz="2800" b="1" dirty="0" smtClean="0">
              <a:latin typeface="Agency FB" pitchFamily="34" charset="0"/>
            </a:endParaRPr>
          </a:p>
          <a:p>
            <a:pPr algn="just" eaLnBrk="1" hangingPunct="1"/>
            <a:r>
              <a:rPr lang="en-US" sz="2800" b="1" dirty="0" smtClean="0">
                <a:latin typeface="Agency FB" pitchFamily="34" charset="0"/>
              </a:rPr>
              <a:t>Efficient procedures will also open up more time for the reservation agent to attend to detail and to market hotel services.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p:cTn id="7" dur="1000" fill="hold"/>
                                        <p:tgtEl>
                                          <p:spTgt spid="7373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373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33">
                                            <p:txEl>
                                              <p:pRg st="2" end="2"/>
                                            </p:txEl>
                                          </p:spTgt>
                                        </p:tgtEl>
                                        <p:attrNameLst>
                                          <p:attrName>style.visibility</p:attrName>
                                        </p:attrNameLst>
                                      </p:cBhvr>
                                      <p:to>
                                        <p:strVal val="visible"/>
                                      </p:to>
                                    </p:set>
                                    <p:anim calcmode="lin" valueType="num">
                                      <p:cBhvr>
                                        <p:cTn id="13" dur="1000" fill="hold"/>
                                        <p:tgtEl>
                                          <p:spTgt spid="7373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7373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3733">
                                            <p:txEl>
                                              <p:pRg st="4" end="4"/>
                                            </p:txEl>
                                          </p:spTgt>
                                        </p:tgtEl>
                                        <p:attrNameLst>
                                          <p:attrName>style.visibility</p:attrName>
                                        </p:attrNameLst>
                                      </p:cBhvr>
                                      <p:to>
                                        <p:strVal val="visible"/>
                                      </p:to>
                                    </p:set>
                                    <p:anim calcmode="lin" valueType="num">
                                      <p:cBhvr>
                                        <p:cTn id="19" dur="1000" fill="hold"/>
                                        <p:tgtEl>
                                          <p:spTgt spid="7373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7373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752600" y="990600"/>
            <a:ext cx="6400800" cy="1143000"/>
          </a:xfrm>
        </p:spPr>
        <p:txBody>
          <a:bodyPr/>
          <a:lstStyle/>
          <a:p>
            <a:pPr eaLnBrk="1" hangingPunct="1"/>
            <a:r>
              <a:rPr lang="en-US" b="1" dirty="0" smtClean="0"/>
              <a:t>Arrival </a:t>
            </a:r>
          </a:p>
        </p:txBody>
      </p:sp>
      <p:sp>
        <p:nvSpPr>
          <p:cNvPr id="8195" name="Rectangle 3"/>
          <p:cNvSpPr>
            <a:spLocks noGrp="1" noChangeArrowheads="1"/>
          </p:cNvSpPr>
          <p:nvPr>
            <p:ph type="subTitle" idx="1"/>
          </p:nvPr>
        </p:nvSpPr>
        <p:spPr>
          <a:xfrm>
            <a:off x="1219200" y="2438400"/>
            <a:ext cx="7162800" cy="2819400"/>
          </a:xfrm>
        </p:spPr>
        <p:txBody>
          <a:bodyPr/>
          <a:lstStyle/>
          <a:p>
            <a:pPr algn="l" eaLnBrk="1" hangingPunct="1"/>
            <a:r>
              <a:rPr lang="en-US" sz="2800" dirty="0" smtClean="0"/>
              <a:t>       </a:t>
            </a:r>
            <a:r>
              <a:rPr lang="en-US" b="1" dirty="0" smtClean="0">
                <a:latin typeface="Agency FB" pitchFamily="34" charset="0"/>
              </a:rPr>
              <a:t>This stage includes the following activities:</a:t>
            </a:r>
          </a:p>
          <a:p>
            <a:pPr algn="l" eaLnBrk="1" hangingPunct="1"/>
            <a:endParaRPr lang="en-US" b="1" dirty="0" smtClean="0">
              <a:latin typeface="Agency FB" pitchFamily="34" charset="0"/>
            </a:endParaRPr>
          </a:p>
          <a:p>
            <a:pPr algn="l" eaLnBrk="1" hangingPunct="1"/>
            <a:r>
              <a:rPr lang="en-US" b="1" dirty="0" smtClean="0">
                <a:latin typeface="Agency FB" pitchFamily="34" charset="0"/>
              </a:rPr>
              <a:t>		a. Registration Function;</a:t>
            </a:r>
          </a:p>
          <a:p>
            <a:pPr algn="l" eaLnBrk="1" hangingPunct="1"/>
            <a:endParaRPr lang="en-US" b="1" dirty="0" smtClean="0">
              <a:latin typeface="Agency FB" pitchFamily="34" charset="0"/>
            </a:endParaRPr>
          </a:p>
          <a:p>
            <a:pPr algn="l" eaLnBrk="1" hangingPunct="1"/>
            <a:r>
              <a:rPr lang="en-US" b="1" dirty="0" smtClean="0">
                <a:latin typeface="Agency FB" pitchFamily="34" charset="0"/>
              </a:rPr>
              <a:t>		b. Rooming Function.</a:t>
            </a:r>
            <a:endParaRPr lang="en-US" sz="2400" b="1" dirty="0" smtClean="0">
              <a:latin typeface="Agency FB"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770" decel="100000"/>
                                        <p:tgtEl>
                                          <p:spTgt spid="8194"/>
                                        </p:tgtEl>
                                      </p:cBhvr>
                                    </p:animEffect>
                                    <p:animScale>
                                      <p:cBhvr>
                                        <p:cTn id="8" dur="770" decel="100000"/>
                                        <p:tgtEl>
                                          <p:spTgt spid="8194"/>
                                        </p:tgtEl>
                                      </p:cBhvr>
                                      <p:from x="10000" y="10000"/>
                                      <p:to x="200000" y="450000"/>
                                    </p:animScale>
                                    <p:animScale>
                                      <p:cBhvr>
                                        <p:cTn id="9" dur="1230" accel="100000" fill="hold">
                                          <p:stCondLst>
                                            <p:cond delay="770"/>
                                          </p:stCondLst>
                                        </p:cTn>
                                        <p:tgtEl>
                                          <p:spTgt spid="8194"/>
                                        </p:tgtEl>
                                      </p:cBhvr>
                                      <p:from x="200000" y="450000"/>
                                      <p:to x="100000" y="100000"/>
                                    </p:animScale>
                                    <p:set>
                                      <p:cBhvr>
                                        <p:cTn id="10" dur="770" fill="hold"/>
                                        <p:tgtEl>
                                          <p:spTgt spid="8194"/>
                                        </p:tgtEl>
                                        <p:attrNameLst>
                                          <p:attrName>ppt_x</p:attrName>
                                        </p:attrNameLst>
                                      </p:cBhvr>
                                      <p:to>
                                        <p:strVal val="(0.5)"/>
                                      </p:to>
                                    </p:set>
                                    <p:anim from="(0.5)" to="(#ppt_x)" calcmode="lin" valueType="num">
                                      <p:cBhvr>
                                        <p:cTn id="11" dur="1230" accel="100000" fill="hold">
                                          <p:stCondLst>
                                            <p:cond delay="770"/>
                                          </p:stCondLst>
                                        </p:cTn>
                                        <p:tgtEl>
                                          <p:spTgt spid="8194"/>
                                        </p:tgtEl>
                                        <p:attrNameLst>
                                          <p:attrName>ppt_x</p:attrName>
                                        </p:attrNameLst>
                                      </p:cBhvr>
                                    </p:anim>
                                    <p:set>
                                      <p:cBhvr>
                                        <p:cTn id="12" dur="770" fill="hold"/>
                                        <p:tgtEl>
                                          <p:spTgt spid="8194"/>
                                        </p:tgtEl>
                                        <p:attrNameLst>
                                          <p:attrName>ppt_y</p:attrName>
                                        </p:attrNameLst>
                                      </p:cBhvr>
                                      <p:to>
                                        <p:strVal val="(#ppt_y+0.4)"/>
                                      </p:to>
                                    </p:set>
                                    <p:anim from="(#ppt_y+0.4)" to="(#ppt_y)" calcmode="lin" valueType="num">
                                      <p:cBhvr>
                                        <p:cTn id="13" dur="1230" accel="100000" fill="hold">
                                          <p:stCondLst>
                                            <p:cond delay="770"/>
                                          </p:stCondLst>
                                        </p:cTn>
                                        <p:tgtEl>
                                          <p:spTgt spid="819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fade">
                                      <p:cBhvr>
                                        <p:cTn id="18" dur="1000"/>
                                        <p:tgtEl>
                                          <p:spTgt spid="8195">
                                            <p:txEl>
                                              <p:pRg st="0" end="0"/>
                                            </p:txEl>
                                          </p:spTgt>
                                        </p:tgtEl>
                                      </p:cBhvr>
                                    </p:animEffect>
                                    <p:anim calcmode="lin" valueType="num">
                                      <p:cBhvr>
                                        <p:cTn id="19"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Effect transition="in" filter="fade">
                                      <p:cBhvr>
                                        <p:cTn id="25" dur="1000"/>
                                        <p:tgtEl>
                                          <p:spTgt spid="8195">
                                            <p:txEl>
                                              <p:pRg st="2" end="2"/>
                                            </p:txEl>
                                          </p:spTgt>
                                        </p:tgtEl>
                                      </p:cBhvr>
                                    </p:animEffect>
                                    <p:anim calcmode="lin" valueType="num">
                                      <p:cBhvr>
                                        <p:cTn id="26"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1000"/>
                                        <p:tgtEl>
                                          <p:spTgt spid="8195">
                                            <p:txEl>
                                              <p:pRg st="4" end="4"/>
                                            </p:txEl>
                                          </p:spTgt>
                                        </p:tgtEl>
                                      </p:cBhvr>
                                    </p:animEffect>
                                    <p:anim calcmode="lin" valueType="num">
                                      <p:cBhvr>
                                        <p:cTn id="33"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subTitle" idx="1"/>
          </p:nvPr>
        </p:nvSpPr>
        <p:spPr>
          <a:xfrm>
            <a:off x="1295400" y="533400"/>
            <a:ext cx="7315200" cy="6019800"/>
          </a:xfrm>
        </p:spPr>
        <p:txBody>
          <a:bodyPr/>
          <a:lstStyle/>
          <a:p>
            <a:pPr algn="just" eaLnBrk="1" hangingPunct="1">
              <a:lnSpc>
                <a:spcPct val="80000"/>
              </a:lnSpc>
            </a:pPr>
            <a:r>
              <a:rPr lang="en-US" sz="2400" b="1" dirty="0" smtClean="0">
                <a:latin typeface="Agency FB" pitchFamily="34" charset="0"/>
              </a:rPr>
              <a:t>The front desk agent should determine the guest’s reservation status before beginning the registration process.</a:t>
            </a:r>
          </a:p>
          <a:p>
            <a:pPr algn="just" eaLnBrk="1" hangingPunct="1">
              <a:lnSpc>
                <a:spcPct val="80000"/>
              </a:lnSpc>
            </a:pPr>
            <a:endParaRPr lang="en-US" sz="2400" b="1" dirty="0" smtClean="0">
              <a:latin typeface="Agency FB" pitchFamily="34" charset="0"/>
            </a:endParaRPr>
          </a:p>
          <a:p>
            <a:pPr algn="just" eaLnBrk="1" hangingPunct="1">
              <a:lnSpc>
                <a:spcPct val="80000"/>
              </a:lnSpc>
            </a:pPr>
            <a:r>
              <a:rPr lang="en-US" sz="2400" b="1" dirty="0" smtClean="0">
                <a:latin typeface="Agency FB" pitchFamily="34" charset="0"/>
              </a:rPr>
              <a:t>Guests with reservations may have already undergone pre-registration activities.</a:t>
            </a:r>
          </a:p>
          <a:p>
            <a:pPr algn="just" eaLnBrk="1" hangingPunct="1">
              <a:lnSpc>
                <a:spcPct val="80000"/>
              </a:lnSpc>
            </a:pPr>
            <a:endParaRPr lang="en-US" sz="2400" b="1" dirty="0" smtClean="0">
              <a:latin typeface="Agency FB" pitchFamily="34" charset="0"/>
            </a:endParaRPr>
          </a:p>
          <a:p>
            <a:pPr algn="just" eaLnBrk="1" hangingPunct="1">
              <a:lnSpc>
                <a:spcPct val="80000"/>
              </a:lnSpc>
            </a:pPr>
            <a:r>
              <a:rPr lang="en-US" sz="2400" b="1" dirty="0" smtClean="0">
                <a:latin typeface="Agency FB" pitchFamily="34" charset="0"/>
              </a:rPr>
              <a:t>Guests with without reservations – or walk-in guests –present an opportunity for front desk agents to sell guestrooms.</a:t>
            </a:r>
          </a:p>
          <a:p>
            <a:pPr algn="just" eaLnBrk="1" hangingPunct="1">
              <a:lnSpc>
                <a:spcPct val="80000"/>
              </a:lnSpc>
            </a:pPr>
            <a:endParaRPr lang="en-US" sz="2400" b="1" dirty="0" smtClean="0">
              <a:latin typeface="Agency FB" pitchFamily="34" charset="0"/>
            </a:endParaRPr>
          </a:p>
          <a:p>
            <a:pPr algn="just" eaLnBrk="1" hangingPunct="1">
              <a:lnSpc>
                <a:spcPct val="80000"/>
              </a:lnSpc>
            </a:pPr>
            <a:r>
              <a:rPr lang="en-US" sz="2400" b="1" dirty="0" smtClean="0">
                <a:latin typeface="Agency FB" pitchFamily="34" charset="0"/>
              </a:rPr>
              <a:t>To sell successfully, the front desk agents must be very familiar with the hotel’s room types and guest services, and be able to describe them in a positive way. </a:t>
            </a:r>
          </a:p>
          <a:p>
            <a:pPr algn="just" eaLnBrk="1" hangingPunct="1">
              <a:lnSpc>
                <a:spcPct val="80000"/>
              </a:lnSpc>
            </a:pPr>
            <a:endParaRPr lang="en-US" sz="2400" b="1" dirty="0" smtClean="0">
              <a:latin typeface="Agency FB" pitchFamily="34" charset="0"/>
            </a:endParaRPr>
          </a:p>
          <a:p>
            <a:pPr algn="just" eaLnBrk="1" hangingPunct="1">
              <a:lnSpc>
                <a:spcPct val="80000"/>
              </a:lnSpc>
            </a:pPr>
            <a:r>
              <a:rPr lang="en-US" sz="2400" b="1" dirty="0" smtClean="0">
                <a:latin typeface="Agency FB" pitchFamily="34" charset="0"/>
              </a:rPr>
              <a:t>A guest will not register if he or she is not convinced of the value of renting a particular hotel room.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669">
                                            <p:txEl>
                                              <p:pRg st="0" end="0"/>
                                            </p:txEl>
                                          </p:spTgt>
                                        </p:tgtEl>
                                        <p:attrNameLst>
                                          <p:attrName>style.visibility</p:attrName>
                                        </p:attrNameLst>
                                      </p:cBhvr>
                                      <p:to>
                                        <p:strVal val="visible"/>
                                      </p:to>
                                    </p:set>
                                    <p:anim calcmode="lin" valueType="num">
                                      <p:cBhvr>
                                        <p:cTn id="7" dur="1000" fill="hold"/>
                                        <p:tgtEl>
                                          <p:spTgt spid="11366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36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669">
                                            <p:txEl>
                                              <p:pRg st="2" end="2"/>
                                            </p:txEl>
                                          </p:spTgt>
                                        </p:tgtEl>
                                        <p:attrNameLst>
                                          <p:attrName>style.visibility</p:attrName>
                                        </p:attrNameLst>
                                      </p:cBhvr>
                                      <p:to>
                                        <p:strVal val="visible"/>
                                      </p:to>
                                    </p:set>
                                    <p:anim calcmode="lin" valueType="num">
                                      <p:cBhvr>
                                        <p:cTn id="13" dur="1000" fill="hold"/>
                                        <p:tgtEl>
                                          <p:spTgt spid="11366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366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3669">
                                            <p:txEl>
                                              <p:pRg st="4" end="4"/>
                                            </p:txEl>
                                          </p:spTgt>
                                        </p:tgtEl>
                                        <p:attrNameLst>
                                          <p:attrName>style.visibility</p:attrName>
                                        </p:attrNameLst>
                                      </p:cBhvr>
                                      <p:to>
                                        <p:strVal val="visible"/>
                                      </p:to>
                                    </p:set>
                                    <p:anim calcmode="lin" valueType="num">
                                      <p:cBhvr>
                                        <p:cTn id="19" dur="1000" fill="hold"/>
                                        <p:tgtEl>
                                          <p:spTgt spid="11366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1366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3669">
                                            <p:txEl>
                                              <p:pRg st="6" end="6"/>
                                            </p:txEl>
                                          </p:spTgt>
                                        </p:tgtEl>
                                        <p:attrNameLst>
                                          <p:attrName>style.visibility</p:attrName>
                                        </p:attrNameLst>
                                      </p:cBhvr>
                                      <p:to>
                                        <p:strVal val="visible"/>
                                      </p:to>
                                    </p:set>
                                    <p:anim calcmode="lin" valueType="num">
                                      <p:cBhvr>
                                        <p:cTn id="25" dur="1000" fill="hold"/>
                                        <p:tgtEl>
                                          <p:spTgt spid="113669">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1366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3669">
                                            <p:txEl>
                                              <p:pRg st="8" end="8"/>
                                            </p:txEl>
                                          </p:spTgt>
                                        </p:tgtEl>
                                        <p:attrNameLst>
                                          <p:attrName>style.visibility</p:attrName>
                                        </p:attrNameLst>
                                      </p:cBhvr>
                                      <p:to>
                                        <p:strVal val="visible"/>
                                      </p:to>
                                    </p:set>
                                    <p:anim calcmode="lin" valueType="num">
                                      <p:cBhvr>
                                        <p:cTn id="31" dur="1000" fill="hold"/>
                                        <p:tgtEl>
                                          <p:spTgt spid="113669">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1366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143000" y="381000"/>
            <a:ext cx="7721600" cy="1143000"/>
          </a:xfrm>
        </p:spPr>
        <p:txBody>
          <a:bodyPr/>
          <a:lstStyle/>
          <a:p>
            <a:pPr eaLnBrk="1" hangingPunct="1"/>
            <a:r>
              <a:rPr lang="en-US" b="1" dirty="0" smtClean="0"/>
              <a:t>Registration</a:t>
            </a:r>
          </a:p>
        </p:txBody>
      </p:sp>
      <p:sp>
        <p:nvSpPr>
          <p:cNvPr id="12291" name="Rectangle 3"/>
          <p:cNvSpPr>
            <a:spLocks noGrp="1" noChangeArrowheads="1"/>
          </p:cNvSpPr>
          <p:nvPr>
            <p:ph type="subTitle" idx="1"/>
          </p:nvPr>
        </p:nvSpPr>
        <p:spPr>
          <a:xfrm>
            <a:off x="1524000" y="1524000"/>
            <a:ext cx="7086600" cy="4800600"/>
          </a:xfrm>
        </p:spPr>
        <p:txBody>
          <a:bodyPr/>
          <a:lstStyle/>
          <a:p>
            <a:pPr algn="just" eaLnBrk="1" hangingPunct="1">
              <a:lnSpc>
                <a:spcPct val="90000"/>
              </a:lnSpc>
            </a:pPr>
            <a:r>
              <a:rPr lang="en-US" sz="2800" b="1" dirty="0" smtClean="0">
                <a:latin typeface="Agency FB" pitchFamily="34" charset="0"/>
              </a:rPr>
              <a:t>Begins when the front desk agent extends a sincere welcome to the guest. </a:t>
            </a:r>
          </a:p>
          <a:p>
            <a:pPr algn="just" eaLnBrk="1" hangingPunct="1">
              <a:lnSpc>
                <a:spcPct val="90000"/>
              </a:lnSpc>
            </a:pPr>
            <a:endParaRPr lang="en-US" sz="2800" b="1" dirty="0" smtClean="0">
              <a:latin typeface="Agency FB" pitchFamily="34" charset="0"/>
            </a:endParaRPr>
          </a:p>
          <a:p>
            <a:pPr algn="just" eaLnBrk="1" hangingPunct="1">
              <a:lnSpc>
                <a:spcPct val="90000"/>
              </a:lnSpc>
            </a:pPr>
            <a:r>
              <a:rPr lang="en-US" sz="2800" b="1" dirty="0" smtClean="0">
                <a:latin typeface="Agency FB" pitchFamily="34" charset="0"/>
              </a:rPr>
              <a:t>The procedure by which an incoming guest signifies his or her intent to stay at a property by completing and signing a registration card.</a:t>
            </a:r>
          </a:p>
          <a:p>
            <a:pPr algn="just" eaLnBrk="1" hangingPunct="1">
              <a:lnSpc>
                <a:spcPct val="90000"/>
              </a:lnSpc>
            </a:pPr>
            <a:r>
              <a:rPr lang="en-US" sz="2800" b="1" dirty="0" smtClean="0">
                <a:latin typeface="Agency FB" pitchFamily="34" charset="0"/>
              </a:rPr>
              <a:t>          </a:t>
            </a:r>
          </a:p>
          <a:p>
            <a:pPr algn="just" eaLnBrk="1" hangingPunct="1">
              <a:lnSpc>
                <a:spcPct val="90000"/>
              </a:lnSpc>
            </a:pPr>
            <a:r>
              <a:rPr lang="en-US" sz="2800" b="1" dirty="0" smtClean="0">
                <a:latin typeface="Agency FB" pitchFamily="34" charset="0"/>
              </a:rPr>
              <a:t>To a great degree, registration relies on the information contained in a reservation record.</a:t>
            </a:r>
            <a:endParaRPr lang="en-US" sz="2400" b="1" dirty="0" smtClean="0">
              <a:latin typeface="Agency FB" pitchFamily="34" charset="0"/>
            </a:endParaRPr>
          </a:p>
          <a:p>
            <a:pPr eaLnBrk="1" hangingPunct="1">
              <a:lnSpc>
                <a:spcPct val="90000"/>
              </a:lnSpc>
            </a:pPr>
            <a:r>
              <a:rPr lang="en-US" sz="2000" dirty="0" smtClean="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770" decel="100000"/>
                                        <p:tgtEl>
                                          <p:spTgt spid="12290"/>
                                        </p:tgtEl>
                                      </p:cBhvr>
                                    </p:animEffect>
                                    <p:animScale>
                                      <p:cBhvr>
                                        <p:cTn id="8" dur="770" decel="100000"/>
                                        <p:tgtEl>
                                          <p:spTgt spid="12290"/>
                                        </p:tgtEl>
                                      </p:cBhvr>
                                      <p:from x="10000" y="10000"/>
                                      <p:to x="200000" y="450000"/>
                                    </p:animScale>
                                    <p:animScale>
                                      <p:cBhvr>
                                        <p:cTn id="9" dur="1230" accel="100000" fill="hold">
                                          <p:stCondLst>
                                            <p:cond delay="770"/>
                                          </p:stCondLst>
                                        </p:cTn>
                                        <p:tgtEl>
                                          <p:spTgt spid="12290"/>
                                        </p:tgtEl>
                                      </p:cBhvr>
                                      <p:from x="200000" y="450000"/>
                                      <p:to x="100000" y="100000"/>
                                    </p:animScale>
                                    <p:set>
                                      <p:cBhvr>
                                        <p:cTn id="10" dur="770" fill="hold"/>
                                        <p:tgtEl>
                                          <p:spTgt spid="12290"/>
                                        </p:tgtEl>
                                        <p:attrNameLst>
                                          <p:attrName>ppt_x</p:attrName>
                                        </p:attrNameLst>
                                      </p:cBhvr>
                                      <p:to>
                                        <p:strVal val="(0.5)"/>
                                      </p:to>
                                    </p:set>
                                    <p:anim from="(0.5)" to="(#ppt_x)" calcmode="lin" valueType="num">
                                      <p:cBhvr>
                                        <p:cTn id="11" dur="1230" accel="100000" fill="hold">
                                          <p:stCondLst>
                                            <p:cond delay="770"/>
                                          </p:stCondLst>
                                        </p:cTn>
                                        <p:tgtEl>
                                          <p:spTgt spid="12290"/>
                                        </p:tgtEl>
                                        <p:attrNameLst>
                                          <p:attrName>ppt_x</p:attrName>
                                        </p:attrNameLst>
                                      </p:cBhvr>
                                    </p:anim>
                                    <p:set>
                                      <p:cBhvr>
                                        <p:cTn id="12" dur="770" fill="hold"/>
                                        <p:tgtEl>
                                          <p:spTgt spid="12290"/>
                                        </p:tgtEl>
                                        <p:attrNameLst>
                                          <p:attrName>ppt_y</p:attrName>
                                        </p:attrNameLst>
                                      </p:cBhvr>
                                      <p:to>
                                        <p:strVal val="(#ppt_y+0.4)"/>
                                      </p:to>
                                    </p:set>
                                    <p:anim from="(#ppt_y+0.4)" to="(#ppt_y)" calcmode="lin" valueType="num">
                                      <p:cBhvr>
                                        <p:cTn id="13" dur="1230" accel="100000" fill="hold">
                                          <p:stCondLst>
                                            <p:cond delay="770"/>
                                          </p:stCondLst>
                                        </p:cTn>
                                        <p:tgtEl>
                                          <p:spTgt spid="1229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Effect transition="in" filter="fade">
                                      <p:cBhvr>
                                        <p:cTn id="18" dur="1000"/>
                                        <p:tgtEl>
                                          <p:spTgt spid="12291">
                                            <p:txEl>
                                              <p:pRg st="0" end="0"/>
                                            </p:txEl>
                                          </p:spTgt>
                                        </p:tgtEl>
                                      </p:cBhvr>
                                    </p:animEffect>
                                    <p:anim calcmode="lin" valueType="num">
                                      <p:cBhvr>
                                        <p:cTn id="19"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Effect transition="in" filter="fade">
                                      <p:cBhvr>
                                        <p:cTn id="25" dur="1000"/>
                                        <p:tgtEl>
                                          <p:spTgt spid="12291">
                                            <p:txEl>
                                              <p:pRg st="2" end="2"/>
                                            </p:txEl>
                                          </p:spTgt>
                                        </p:tgtEl>
                                      </p:cBhvr>
                                    </p:animEffect>
                                    <p:anim calcmode="lin" valueType="num">
                                      <p:cBhvr>
                                        <p:cTn id="26"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000"/>
                                        <p:tgtEl>
                                          <p:spTgt spid="12291">
                                            <p:txEl>
                                              <p:pRg st="4" end="4"/>
                                            </p:txEl>
                                          </p:spTgt>
                                        </p:tgtEl>
                                      </p:cBhvr>
                                    </p:animEffect>
                                    <p:anim calcmode="lin" valueType="num">
                                      <p:cBhvr>
                                        <p:cTn id="33"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143000" y="533400"/>
            <a:ext cx="7721600" cy="1143000"/>
          </a:xfrm>
        </p:spPr>
        <p:txBody>
          <a:bodyPr/>
          <a:lstStyle/>
          <a:p>
            <a:pPr eaLnBrk="1" hangingPunct="1"/>
            <a:r>
              <a:rPr lang="en-US" b="1" dirty="0" smtClean="0"/>
              <a:t>Occupancy</a:t>
            </a:r>
          </a:p>
        </p:txBody>
      </p:sp>
      <p:sp>
        <p:nvSpPr>
          <p:cNvPr id="14339" name="Rectangle 3"/>
          <p:cNvSpPr>
            <a:spLocks noGrp="1" noChangeArrowheads="1"/>
          </p:cNvSpPr>
          <p:nvPr>
            <p:ph type="subTitle" idx="1"/>
          </p:nvPr>
        </p:nvSpPr>
        <p:spPr>
          <a:xfrm>
            <a:off x="1295400" y="2209800"/>
            <a:ext cx="7239000" cy="2895600"/>
          </a:xfrm>
        </p:spPr>
        <p:txBody>
          <a:bodyPr/>
          <a:lstStyle/>
          <a:p>
            <a:pPr eaLnBrk="1" hangingPunct="1"/>
            <a:r>
              <a:rPr lang="en-US" dirty="0" smtClean="0"/>
              <a:t>          </a:t>
            </a:r>
            <a:r>
              <a:rPr lang="en-US" sz="2800" b="1" dirty="0" smtClean="0">
                <a:latin typeface="Agency FB" pitchFamily="34" charset="0"/>
              </a:rPr>
              <a:t>The center of front office activity, where the front desk is responsible for coordinating guest services.</a:t>
            </a:r>
            <a:endParaRPr lang="en-US" b="1" dirty="0" smtClean="0">
              <a:latin typeface="Agency FB" pitchFamily="34" charset="0"/>
            </a:endParaRPr>
          </a:p>
          <a:p>
            <a:pPr eaLnBrk="1" hangingPunct="1"/>
            <a:endParaRPr lang="en-US" dirty="0" smtClean="0"/>
          </a:p>
          <a:p>
            <a:pPr eaLnBrk="1" hangingPunct="1"/>
            <a:r>
              <a:rPr lang="en-US" dirty="0" smtClean="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770" decel="100000"/>
                                        <p:tgtEl>
                                          <p:spTgt spid="14338"/>
                                        </p:tgtEl>
                                      </p:cBhvr>
                                    </p:animEffect>
                                    <p:animScale>
                                      <p:cBhvr>
                                        <p:cTn id="8" dur="770" decel="100000"/>
                                        <p:tgtEl>
                                          <p:spTgt spid="14338"/>
                                        </p:tgtEl>
                                      </p:cBhvr>
                                      <p:from x="10000" y="10000"/>
                                      <p:to x="200000" y="450000"/>
                                    </p:animScale>
                                    <p:animScale>
                                      <p:cBhvr>
                                        <p:cTn id="9" dur="1230" accel="100000" fill="hold">
                                          <p:stCondLst>
                                            <p:cond delay="770"/>
                                          </p:stCondLst>
                                        </p:cTn>
                                        <p:tgtEl>
                                          <p:spTgt spid="14338"/>
                                        </p:tgtEl>
                                      </p:cBhvr>
                                      <p:from x="200000" y="450000"/>
                                      <p:to x="100000" y="100000"/>
                                    </p:animScale>
                                    <p:set>
                                      <p:cBhvr>
                                        <p:cTn id="10" dur="770" fill="hold"/>
                                        <p:tgtEl>
                                          <p:spTgt spid="14338"/>
                                        </p:tgtEl>
                                        <p:attrNameLst>
                                          <p:attrName>ppt_x</p:attrName>
                                        </p:attrNameLst>
                                      </p:cBhvr>
                                      <p:to>
                                        <p:strVal val="(0.5)"/>
                                      </p:to>
                                    </p:set>
                                    <p:anim from="(0.5)" to="(#ppt_x)" calcmode="lin" valueType="num">
                                      <p:cBhvr>
                                        <p:cTn id="11" dur="1230" accel="100000" fill="hold">
                                          <p:stCondLst>
                                            <p:cond delay="770"/>
                                          </p:stCondLst>
                                        </p:cTn>
                                        <p:tgtEl>
                                          <p:spTgt spid="14338"/>
                                        </p:tgtEl>
                                        <p:attrNameLst>
                                          <p:attrName>ppt_x</p:attrName>
                                        </p:attrNameLst>
                                      </p:cBhvr>
                                    </p:anim>
                                    <p:set>
                                      <p:cBhvr>
                                        <p:cTn id="12" dur="770" fill="hold"/>
                                        <p:tgtEl>
                                          <p:spTgt spid="14338"/>
                                        </p:tgtEl>
                                        <p:attrNameLst>
                                          <p:attrName>ppt_y</p:attrName>
                                        </p:attrNameLst>
                                      </p:cBhvr>
                                      <p:to>
                                        <p:strVal val="(#ppt_y+0.4)"/>
                                      </p:to>
                                    </p:set>
                                    <p:anim from="(#ppt_y+0.4)" to="(#ppt_y)" calcmode="lin" valueType="num">
                                      <p:cBhvr>
                                        <p:cTn id="13" dur="1230" accel="100000" fill="hold">
                                          <p:stCondLst>
                                            <p:cond delay="770"/>
                                          </p:stCondLst>
                                        </p:cTn>
                                        <p:tgtEl>
                                          <p:spTgt spid="143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339">
                                            <p:txEl>
                                              <p:pRg st="0" end="0"/>
                                            </p:txEl>
                                          </p:spTgt>
                                        </p:tgtEl>
                                        <p:attrNameLst>
                                          <p:attrName>style.visibility</p:attrName>
                                        </p:attrNameLst>
                                      </p:cBhvr>
                                      <p:to>
                                        <p:strVal val="visible"/>
                                      </p:to>
                                    </p:set>
                                    <p:animEffect transition="in" filter="fade">
                                      <p:cBhvr>
                                        <p:cTn id="18" dur="1000"/>
                                        <p:tgtEl>
                                          <p:spTgt spid="14339">
                                            <p:txEl>
                                              <p:pRg st="0" end="0"/>
                                            </p:txEl>
                                          </p:spTgt>
                                        </p:tgtEl>
                                      </p:cBhvr>
                                    </p:animEffect>
                                    <p:anim calcmode="lin" valueType="num">
                                      <p:cBhvr>
                                        <p:cTn id="19"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Effect transition="in" filter="fade">
                                      <p:cBhvr>
                                        <p:cTn id="25" dur="1000"/>
                                        <p:tgtEl>
                                          <p:spTgt spid="14339">
                                            <p:txEl>
                                              <p:pRg st="2" end="2"/>
                                            </p:txEl>
                                          </p:spTgt>
                                        </p:tgtEl>
                                      </p:cBhvr>
                                    </p:animEffect>
                                    <p:anim calcmode="lin" valueType="num">
                                      <p:cBhvr>
                                        <p:cTn id="26"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295400" y="762000"/>
            <a:ext cx="7086600" cy="5562600"/>
          </a:xfrm>
        </p:spPr>
        <p:txBody>
          <a:bodyPr/>
          <a:lstStyle/>
          <a:p>
            <a:pPr algn="just" eaLnBrk="1" hangingPunct="1">
              <a:lnSpc>
                <a:spcPct val="90000"/>
              </a:lnSpc>
            </a:pPr>
            <a:r>
              <a:rPr lang="en-US" sz="2800" b="1" dirty="0" smtClean="0">
                <a:latin typeface="Agency FB" pitchFamily="34" charset="0"/>
              </a:rPr>
              <a:t>A major front office objective throughout the guest cycle is to encourage repeat visits. </a:t>
            </a:r>
          </a:p>
          <a:p>
            <a:pPr algn="just" eaLnBrk="1" hangingPunct="1">
              <a:lnSpc>
                <a:spcPct val="90000"/>
              </a:lnSpc>
            </a:pPr>
            <a:endParaRPr lang="en-US" sz="2800" b="1" dirty="0" smtClean="0">
              <a:latin typeface="Agency FB" pitchFamily="34" charset="0"/>
            </a:endParaRPr>
          </a:p>
          <a:p>
            <a:pPr algn="just" eaLnBrk="1" hangingPunct="1">
              <a:lnSpc>
                <a:spcPct val="90000"/>
              </a:lnSpc>
            </a:pPr>
            <a:r>
              <a:rPr lang="en-US" sz="2800" b="1" dirty="0" smtClean="0">
                <a:latin typeface="Agency FB" pitchFamily="34" charset="0"/>
              </a:rPr>
              <a:t>Sound guest relations are essential to this objective. </a:t>
            </a:r>
          </a:p>
          <a:p>
            <a:pPr algn="just" eaLnBrk="1" hangingPunct="1">
              <a:lnSpc>
                <a:spcPct val="90000"/>
              </a:lnSpc>
            </a:pPr>
            <a:endParaRPr lang="en-US" sz="2800" b="1" dirty="0" smtClean="0">
              <a:latin typeface="Agency FB" pitchFamily="34" charset="0"/>
            </a:endParaRPr>
          </a:p>
          <a:p>
            <a:pPr algn="just" eaLnBrk="1" hangingPunct="1">
              <a:lnSpc>
                <a:spcPct val="90000"/>
              </a:lnSpc>
            </a:pPr>
            <a:r>
              <a:rPr lang="en-US" sz="2800" b="1" dirty="0" smtClean="0">
                <a:latin typeface="Agency FB" pitchFamily="34" charset="0"/>
              </a:rPr>
              <a:t>Guest relations depend on clear, constructive communications between the front office, other hotel departments and divisions, and the guest. </a:t>
            </a:r>
          </a:p>
          <a:p>
            <a:pPr algn="just" eaLnBrk="1" hangingPunct="1">
              <a:lnSpc>
                <a:spcPct val="90000"/>
              </a:lnSpc>
            </a:pPr>
            <a:endParaRPr lang="en-US" sz="2800" b="1" dirty="0" smtClean="0">
              <a:latin typeface="Agency FB" pitchFamily="34" charset="0"/>
            </a:endParaRPr>
          </a:p>
          <a:p>
            <a:pPr algn="just" eaLnBrk="1" hangingPunct="1">
              <a:lnSpc>
                <a:spcPct val="90000"/>
              </a:lnSpc>
            </a:pPr>
            <a:r>
              <a:rPr lang="en-US" sz="2800" b="1" dirty="0" smtClean="0">
                <a:latin typeface="Agency FB" pitchFamily="34" charset="0"/>
              </a:rPr>
              <a:t>Security is another primary front office concern during occupancy.</a:t>
            </a:r>
          </a:p>
          <a:p>
            <a:pPr algn="l" eaLnBrk="1" hangingPunct="1">
              <a:lnSpc>
                <a:spcPct val="90000"/>
              </a:lnSpc>
            </a:pPr>
            <a:endParaRPr lang="en-US"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2" end="2"/>
                                            </p:txEl>
                                          </p:spTgt>
                                        </p:tgtEl>
                                        <p:attrNameLst>
                                          <p:attrName>style.visibility</p:attrName>
                                        </p:attrNameLst>
                                      </p:cBhvr>
                                      <p:to>
                                        <p:strVal val="visible"/>
                                      </p:to>
                                    </p:set>
                                    <p:animEffect transition="in" filter="fade">
                                      <p:cBhvr>
                                        <p:cTn id="14" dur="1000"/>
                                        <p:tgtEl>
                                          <p:spTgt spid="15363">
                                            <p:txEl>
                                              <p:pRg st="2" end="2"/>
                                            </p:txEl>
                                          </p:spTgt>
                                        </p:tgtEl>
                                      </p:cBhvr>
                                    </p:animEffect>
                                    <p:anim calcmode="lin" valueType="num">
                                      <p:cBhvr>
                                        <p:cTn id="1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fade">
                                      <p:cBhvr>
                                        <p:cTn id="21" dur="1000"/>
                                        <p:tgtEl>
                                          <p:spTgt spid="15363">
                                            <p:txEl>
                                              <p:pRg st="4" end="4"/>
                                            </p:txEl>
                                          </p:spTgt>
                                        </p:tgtEl>
                                      </p:cBhvr>
                                    </p:animEffect>
                                    <p:anim calcmode="lin" valueType="num">
                                      <p:cBhvr>
                                        <p:cTn id="22"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6" end="6"/>
                                            </p:txEl>
                                          </p:spTgt>
                                        </p:tgtEl>
                                        <p:attrNameLst>
                                          <p:attrName>style.visibility</p:attrName>
                                        </p:attrNameLst>
                                      </p:cBhvr>
                                      <p:to>
                                        <p:strVal val="visible"/>
                                      </p:to>
                                    </p:set>
                                    <p:animEffect transition="in" filter="fade">
                                      <p:cBhvr>
                                        <p:cTn id="28" dur="1000"/>
                                        <p:tgtEl>
                                          <p:spTgt spid="15363">
                                            <p:txEl>
                                              <p:pRg st="6" end="6"/>
                                            </p:txEl>
                                          </p:spTgt>
                                        </p:tgtEl>
                                      </p:cBhvr>
                                    </p:animEffect>
                                    <p:anim calcmode="lin" valueType="num">
                                      <p:cBhvr>
                                        <p:cTn id="29"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subTitle" idx="1"/>
          </p:nvPr>
        </p:nvSpPr>
        <p:spPr>
          <a:xfrm>
            <a:off x="1219200" y="609600"/>
            <a:ext cx="7391400" cy="5791200"/>
          </a:xfrm>
        </p:spPr>
        <p:txBody>
          <a:bodyPr/>
          <a:lstStyle/>
          <a:p>
            <a:pPr algn="just" eaLnBrk="1" hangingPunct="1">
              <a:lnSpc>
                <a:spcPct val="90000"/>
              </a:lnSpc>
            </a:pPr>
            <a:r>
              <a:rPr lang="en-US" sz="2400" b="1" dirty="0" smtClean="0">
                <a:latin typeface="Agency FB" pitchFamily="34" charset="0"/>
              </a:rPr>
              <a:t>The guestroom is usually the largest single charge on the guest account. Additional expenses can be charged to a guest’s account if he or she established acceptable credit at the front desk during the arrival stage. </a:t>
            </a:r>
          </a:p>
          <a:p>
            <a:pPr algn="just" eaLnBrk="1" hangingPunct="1">
              <a:lnSpc>
                <a:spcPct val="90000"/>
              </a:lnSpc>
            </a:pPr>
            <a:endParaRPr lang="en-US" sz="2400" b="1" dirty="0" smtClean="0">
              <a:latin typeface="Agency FB" pitchFamily="34" charset="0"/>
            </a:endParaRPr>
          </a:p>
          <a:p>
            <a:pPr algn="just" eaLnBrk="1" hangingPunct="1">
              <a:lnSpc>
                <a:spcPct val="90000"/>
              </a:lnSpc>
            </a:pPr>
            <a:r>
              <a:rPr lang="en-US" sz="2400" b="1" dirty="0" smtClean="0">
                <a:latin typeface="Agency FB" pitchFamily="34" charset="0"/>
              </a:rPr>
              <a:t>Goods or services purchased from the hotel may also be charged to guest accounts. Front desk accounting records must be periodically reviewed for accuracy and completeness. This need is met through the </a:t>
            </a:r>
            <a:r>
              <a:rPr lang="en-US" sz="2400" b="1" i="1" dirty="0" smtClean="0">
                <a:latin typeface="Agency FB" pitchFamily="34" charset="0"/>
              </a:rPr>
              <a:t>night audit</a:t>
            </a:r>
            <a:r>
              <a:rPr lang="en-US" sz="2400" b="1" dirty="0" smtClean="0">
                <a:latin typeface="Agency FB" pitchFamily="34" charset="0"/>
              </a:rPr>
              <a:t>. </a:t>
            </a:r>
          </a:p>
          <a:p>
            <a:pPr algn="just" eaLnBrk="1" hangingPunct="1">
              <a:lnSpc>
                <a:spcPct val="90000"/>
              </a:lnSpc>
            </a:pPr>
            <a:endParaRPr lang="en-US" sz="2400" b="1" dirty="0" smtClean="0">
              <a:latin typeface="Agency FB" pitchFamily="34" charset="0"/>
            </a:endParaRPr>
          </a:p>
          <a:p>
            <a:pPr algn="just" eaLnBrk="1" hangingPunct="1">
              <a:lnSpc>
                <a:spcPct val="90000"/>
              </a:lnSpc>
            </a:pPr>
            <a:r>
              <a:rPr lang="en-US" sz="2400" b="1" dirty="0" smtClean="0">
                <a:latin typeface="Agency FB" pitchFamily="34" charset="0"/>
              </a:rPr>
              <a:t>Although the name implies that this process takes place in the evening, this is not necessarily the case. In hotels with computerized front office accounting system, the audit can be conducted at any time during the day. Some computerized properties choose to call the audit the </a:t>
            </a:r>
            <a:r>
              <a:rPr lang="en-US" sz="2400" b="1" i="1" dirty="0" smtClean="0">
                <a:latin typeface="Agency FB" pitchFamily="34" charset="0"/>
              </a:rPr>
              <a:t>front office audit or update.</a:t>
            </a:r>
            <a:endParaRPr lang="en-US" sz="2400" b="1" dirty="0" smtClean="0">
              <a:latin typeface="Agency FB"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fade">
                                      <p:cBhvr>
                                        <p:cTn id="7" dur="1000"/>
                                        <p:tgtEl>
                                          <p:spTgt spid="126981">
                                            <p:txEl>
                                              <p:pRg st="0" end="0"/>
                                            </p:txEl>
                                          </p:spTgt>
                                        </p:tgtEl>
                                      </p:cBhvr>
                                    </p:animEffect>
                                    <p:anim calcmode="lin" valueType="num">
                                      <p:cBhvr>
                                        <p:cTn id="8" dur="1000" fill="hold"/>
                                        <p:tgtEl>
                                          <p:spTgt spid="1269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9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6981">
                                            <p:txEl>
                                              <p:pRg st="2" end="2"/>
                                            </p:txEl>
                                          </p:spTgt>
                                        </p:tgtEl>
                                        <p:attrNameLst>
                                          <p:attrName>style.visibility</p:attrName>
                                        </p:attrNameLst>
                                      </p:cBhvr>
                                      <p:to>
                                        <p:strVal val="visible"/>
                                      </p:to>
                                    </p:set>
                                    <p:animEffect transition="in" filter="fade">
                                      <p:cBhvr>
                                        <p:cTn id="14" dur="1000"/>
                                        <p:tgtEl>
                                          <p:spTgt spid="126981">
                                            <p:txEl>
                                              <p:pRg st="2" end="2"/>
                                            </p:txEl>
                                          </p:spTgt>
                                        </p:tgtEl>
                                      </p:cBhvr>
                                    </p:animEffect>
                                    <p:anim calcmode="lin" valueType="num">
                                      <p:cBhvr>
                                        <p:cTn id="15" dur="1000" fill="hold"/>
                                        <p:tgtEl>
                                          <p:spTgt spid="12698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69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981">
                                            <p:txEl>
                                              <p:pRg st="4" end="4"/>
                                            </p:txEl>
                                          </p:spTgt>
                                        </p:tgtEl>
                                        <p:attrNameLst>
                                          <p:attrName>style.visibility</p:attrName>
                                        </p:attrNameLst>
                                      </p:cBhvr>
                                      <p:to>
                                        <p:strVal val="visible"/>
                                      </p:to>
                                    </p:set>
                                    <p:animEffect transition="in" filter="fade">
                                      <p:cBhvr>
                                        <p:cTn id="21" dur="1000"/>
                                        <p:tgtEl>
                                          <p:spTgt spid="126981">
                                            <p:txEl>
                                              <p:pRg st="4" end="4"/>
                                            </p:txEl>
                                          </p:spTgt>
                                        </p:tgtEl>
                                      </p:cBhvr>
                                    </p:animEffect>
                                    <p:anim calcmode="lin" valueType="num">
                                      <p:cBhvr>
                                        <p:cTn id="22" dur="1000" fill="hold"/>
                                        <p:tgtEl>
                                          <p:spTgt spid="12698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698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ctrTitle"/>
          </p:nvPr>
        </p:nvSpPr>
        <p:spPr>
          <a:xfrm>
            <a:off x="990600" y="457200"/>
            <a:ext cx="7721600" cy="1143000"/>
          </a:xfrm>
        </p:spPr>
        <p:txBody>
          <a:bodyPr/>
          <a:lstStyle/>
          <a:p>
            <a:pPr eaLnBrk="1" hangingPunct="1"/>
            <a:r>
              <a:rPr lang="en-US" b="1" dirty="0" smtClean="0"/>
              <a:t>Departure</a:t>
            </a:r>
          </a:p>
        </p:txBody>
      </p:sp>
      <p:sp>
        <p:nvSpPr>
          <p:cNvPr id="53253" name="Rectangle 5"/>
          <p:cNvSpPr>
            <a:spLocks noGrp="1" noChangeArrowheads="1"/>
          </p:cNvSpPr>
          <p:nvPr>
            <p:ph type="subTitle" idx="1"/>
          </p:nvPr>
        </p:nvSpPr>
        <p:spPr>
          <a:xfrm>
            <a:off x="1524000" y="2590800"/>
            <a:ext cx="6934200" cy="1771650"/>
          </a:xfrm>
        </p:spPr>
        <p:txBody>
          <a:bodyPr/>
          <a:lstStyle/>
          <a:p>
            <a:pPr eaLnBrk="1" hangingPunct="1"/>
            <a:r>
              <a:rPr lang="en-US" b="1" dirty="0" smtClean="0">
                <a:latin typeface="Agency FB" pitchFamily="34" charset="0"/>
              </a:rPr>
              <a:t>This is the final element of guest service. Checking the guest out of the hotel and creating a guest history record.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770" decel="100000"/>
                                        <p:tgtEl>
                                          <p:spTgt spid="53252"/>
                                        </p:tgtEl>
                                      </p:cBhvr>
                                    </p:animEffect>
                                    <p:animScale>
                                      <p:cBhvr>
                                        <p:cTn id="8" dur="770" decel="100000"/>
                                        <p:tgtEl>
                                          <p:spTgt spid="53252"/>
                                        </p:tgtEl>
                                      </p:cBhvr>
                                      <p:from x="10000" y="10000"/>
                                      <p:to x="200000" y="450000"/>
                                    </p:animScale>
                                    <p:animScale>
                                      <p:cBhvr>
                                        <p:cTn id="9" dur="1230" accel="100000" fill="hold">
                                          <p:stCondLst>
                                            <p:cond delay="770"/>
                                          </p:stCondLst>
                                        </p:cTn>
                                        <p:tgtEl>
                                          <p:spTgt spid="53252"/>
                                        </p:tgtEl>
                                      </p:cBhvr>
                                      <p:from x="200000" y="450000"/>
                                      <p:to x="100000" y="100000"/>
                                    </p:animScale>
                                    <p:set>
                                      <p:cBhvr>
                                        <p:cTn id="10" dur="770" fill="hold"/>
                                        <p:tgtEl>
                                          <p:spTgt spid="53252"/>
                                        </p:tgtEl>
                                        <p:attrNameLst>
                                          <p:attrName>ppt_x</p:attrName>
                                        </p:attrNameLst>
                                      </p:cBhvr>
                                      <p:to>
                                        <p:strVal val="(0.5)"/>
                                      </p:to>
                                    </p:set>
                                    <p:anim from="(0.5)" to="(#ppt_x)" calcmode="lin" valueType="num">
                                      <p:cBhvr>
                                        <p:cTn id="11" dur="1230" accel="100000" fill="hold">
                                          <p:stCondLst>
                                            <p:cond delay="770"/>
                                          </p:stCondLst>
                                        </p:cTn>
                                        <p:tgtEl>
                                          <p:spTgt spid="53252"/>
                                        </p:tgtEl>
                                        <p:attrNameLst>
                                          <p:attrName>ppt_x</p:attrName>
                                        </p:attrNameLst>
                                      </p:cBhvr>
                                    </p:anim>
                                    <p:set>
                                      <p:cBhvr>
                                        <p:cTn id="12" dur="770" fill="hold"/>
                                        <p:tgtEl>
                                          <p:spTgt spid="53252"/>
                                        </p:tgtEl>
                                        <p:attrNameLst>
                                          <p:attrName>ppt_y</p:attrName>
                                        </p:attrNameLst>
                                      </p:cBhvr>
                                      <p:to>
                                        <p:strVal val="(#ppt_y+0.4)"/>
                                      </p:to>
                                    </p:set>
                                    <p:anim from="(#ppt_y+0.4)" to="(#ppt_y)" calcmode="lin" valueType="num">
                                      <p:cBhvr>
                                        <p:cTn id="13" dur="1230" accel="100000" fill="hold">
                                          <p:stCondLst>
                                            <p:cond delay="770"/>
                                          </p:stCondLst>
                                        </p:cTn>
                                        <p:tgtEl>
                                          <p:spTgt spid="5325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3253">
                                            <p:txEl>
                                              <p:pRg st="0" end="0"/>
                                            </p:txEl>
                                          </p:spTgt>
                                        </p:tgtEl>
                                        <p:attrNameLst>
                                          <p:attrName>style.visibility</p:attrName>
                                        </p:attrNameLst>
                                      </p:cBhvr>
                                      <p:to>
                                        <p:strVal val="visible"/>
                                      </p:to>
                                    </p:set>
                                    <p:animEffect transition="in" filter="fade">
                                      <p:cBhvr>
                                        <p:cTn id="18" dur="1000"/>
                                        <p:tgtEl>
                                          <p:spTgt spid="53253">
                                            <p:txEl>
                                              <p:pRg st="0" end="0"/>
                                            </p:txEl>
                                          </p:spTgt>
                                        </p:tgtEl>
                                      </p:cBhvr>
                                    </p:animEffect>
                                    <p:anim calcmode="lin" valueType="num">
                                      <p:cBhvr>
                                        <p:cTn id="19" dur="10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32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subTitle" idx="1"/>
          </p:nvPr>
        </p:nvSpPr>
        <p:spPr>
          <a:xfrm>
            <a:off x="1143000" y="838200"/>
            <a:ext cx="7391400" cy="5715000"/>
          </a:xfrm>
        </p:spPr>
        <p:txBody>
          <a:bodyPr/>
          <a:lstStyle/>
          <a:p>
            <a:pPr algn="just" eaLnBrk="1" hangingPunct="1"/>
            <a:r>
              <a:rPr lang="en-US" sz="2800" b="1" dirty="0" smtClean="0">
                <a:latin typeface="Agency FB" pitchFamily="34" charset="0"/>
              </a:rPr>
              <a:t>At check-out, the guest vacates the room, receives an accurate statement of account for settlement, returns the room keys, and departs from the hotel. </a:t>
            </a:r>
          </a:p>
          <a:p>
            <a:pPr algn="just" eaLnBrk="1" hangingPunct="1"/>
            <a:endParaRPr lang="en-US" sz="2800" b="1" dirty="0" smtClean="0">
              <a:latin typeface="Agency FB" pitchFamily="34" charset="0"/>
            </a:endParaRPr>
          </a:p>
          <a:p>
            <a:pPr algn="just" eaLnBrk="1" hangingPunct="1"/>
            <a:r>
              <a:rPr lang="en-US" sz="2800" b="1" dirty="0" smtClean="0">
                <a:latin typeface="Agency FB" pitchFamily="34" charset="0"/>
              </a:rPr>
              <a:t>Once the guest has checked out, the front office updates the room’s availability status and notifies the housekeeping department.</a:t>
            </a:r>
          </a:p>
          <a:p>
            <a:pPr algn="just" eaLnBrk="1" hangingPunct="1"/>
            <a:endParaRPr lang="en-US" sz="2800" b="1" dirty="0" smtClean="0">
              <a:latin typeface="Agency FB" pitchFamily="34" charset="0"/>
            </a:endParaRPr>
          </a:p>
          <a:p>
            <a:pPr algn="just" eaLnBrk="1" hangingPunct="1"/>
            <a:r>
              <a:rPr lang="en-US" sz="2800" b="1" dirty="0" smtClean="0">
                <a:latin typeface="Agency FB" pitchFamily="34" charset="0"/>
              </a:rPr>
              <a:t>During the check-out, the front office determines whether the guest was satisfied with the stay and encourages the guest to return to the hotel – or another property in the chain.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fade">
                                      <p:cBhvr>
                                        <p:cTn id="7" dur="1000"/>
                                        <p:tgtEl>
                                          <p:spTgt spid="54277">
                                            <p:txEl>
                                              <p:pRg st="0" end="0"/>
                                            </p:txEl>
                                          </p:spTgt>
                                        </p:tgtEl>
                                      </p:cBhvr>
                                    </p:animEffect>
                                    <p:anim calcmode="lin" valueType="num">
                                      <p:cBhvr>
                                        <p:cTn id="8" dur="1000" fill="hold"/>
                                        <p:tgtEl>
                                          <p:spTgt spid="5427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77">
                                            <p:txEl>
                                              <p:pRg st="2" end="2"/>
                                            </p:txEl>
                                          </p:spTgt>
                                        </p:tgtEl>
                                        <p:attrNameLst>
                                          <p:attrName>style.visibility</p:attrName>
                                        </p:attrNameLst>
                                      </p:cBhvr>
                                      <p:to>
                                        <p:strVal val="visible"/>
                                      </p:to>
                                    </p:set>
                                    <p:animEffect transition="in" filter="fade">
                                      <p:cBhvr>
                                        <p:cTn id="14" dur="1000"/>
                                        <p:tgtEl>
                                          <p:spTgt spid="54277">
                                            <p:txEl>
                                              <p:pRg st="2" end="2"/>
                                            </p:txEl>
                                          </p:spTgt>
                                        </p:tgtEl>
                                      </p:cBhvr>
                                    </p:animEffect>
                                    <p:anim calcmode="lin" valueType="num">
                                      <p:cBhvr>
                                        <p:cTn id="15" dur="1000" fill="hold"/>
                                        <p:tgtEl>
                                          <p:spTgt spid="5427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42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277">
                                            <p:txEl>
                                              <p:pRg st="4" end="4"/>
                                            </p:txEl>
                                          </p:spTgt>
                                        </p:tgtEl>
                                        <p:attrNameLst>
                                          <p:attrName>style.visibility</p:attrName>
                                        </p:attrNameLst>
                                      </p:cBhvr>
                                      <p:to>
                                        <p:strVal val="visible"/>
                                      </p:to>
                                    </p:set>
                                    <p:animEffect transition="in" filter="fade">
                                      <p:cBhvr>
                                        <p:cTn id="21" dur="1000"/>
                                        <p:tgtEl>
                                          <p:spTgt spid="54277">
                                            <p:txEl>
                                              <p:pRg st="4" end="4"/>
                                            </p:txEl>
                                          </p:spTgt>
                                        </p:tgtEl>
                                      </p:cBhvr>
                                    </p:animEffect>
                                    <p:anim calcmode="lin" valueType="num">
                                      <p:cBhvr>
                                        <p:cTn id="22" dur="1000" fill="hold"/>
                                        <p:tgtEl>
                                          <p:spTgt spid="5427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427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7620000" cy="5410200"/>
          </a:xfrm>
        </p:spPr>
        <p:txBody>
          <a:bodyPr/>
          <a:lstStyle/>
          <a:p>
            <a:pPr algn="just">
              <a:buNone/>
            </a:pPr>
            <a:r>
              <a:rPr lang="en-US" i="1" u="sng" dirty="0" smtClean="0"/>
              <a:t>Hotel establishments may provide:</a:t>
            </a:r>
          </a:p>
          <a:p>
            <a:pPr algn="just">
              <a:buBlip>
                <a:blip r:embed="rId2"/>
              </a:buBlip>
            </a:pPr>
            <a:r>
              <a:rPr lang="en-US" dirty="0" smtClean="0">
                <a:latin typeface="Perpetua" pitchFamily="18" charset="0"/>
              </a:rPr>
              <a:t>Food and beverage services</a:t>
            </a:r>
          </a:p>
          <a:p>
            <a:pPr algn="just">
              <a:buBlip>
                <a:blip r:embed="rId2"/>
              </a:buBlip>
            </a:pPr>
            <a:r>
              <a:rPr lang="en-US" dirty="0" smtClean="0">
                <a:latin typeface="Perpetua" pitchFamily="18" charset="0"/>
              </a:rPr>
              <a:t>Room(lodging) services</a:t>
            </a:r>
          </a:p>
          <a:p>
            <a:pPr algn="just">
              <a:buBlip>
                <a:blip r:embed="rId2"/>
              </a:buBlip>
            </a:pPr>
            <a:r>
              <a:rPr lang="en-US" dirty="0" smtClean="0">
                <a:latin typeface="Perpetua" pitchFamily="18" charset="0"/>
              </a:rPr>
              <a:t>Bell and door attendant/uniformed services</a:t>
            </a:r>
          </a:p>
          <a:p>
            <a:pPr algn="just">
              <a:buBlip>
                <a:blip r:embed="rId2"/>
              </a:buBlip>
            </a:pPr>
            <a:r>
              <a:rPr lang="en-US" dirty="0" smtClean="0">
                <a:latin typeface="Perpetua" pitchFamily="18" charset="0"/>
              </a:rPr>
              <a:t>Laundry services</a:t>
            </a:r>
          </a:p>
          <a:p>
            <a:pPr algn="just">
              <a:buBlip>
                <a:blip r:embed="rId2"/>
              </a:buBlip>
            </a:pPr>
            <a:r>
              <a:rPr lang="en-US" dirty="0" smtClean="0">
                <a:latin typeface="Perpetua" pitchFamily="18" charset="0"/>
              </a:rPr>
              <a:t>Safety and security </a:t>
            </a:r>
          </a:p>
          <a:p>
            <a:pPr algn="just">
              <a:buBlip>
                <a:blip r:embed="rId2"/>
              </a:buBlip>
            </a:pPr>
            <a:r>
              <a:rPr lang="en-US" dirty="0" smtClean="0">
                <a:latin typeface="Perpetua" pitchFamily="18" charset="0"/>
              </a:rPr>
              <a:t>Lounge and entertainment facilities</a:t>
            </a:r>
          </a:p>
          <a:p>
            <a:pPr algn="just">
              <a:buBlip>
                <a:blip r:embed="rId2"/>
              </a:buBlip>
            </a:pPr>
            <a:r>
              <a:rPr lang="en-US" dirty="0" smtClean="0">
                <a:latin typeface="Perpetua" pitchFamily="18" charset="0"/>
              </a:rPr>
              <a:t>Auto rental, airline ticketing, tour, reservation, booking, postal services</a:t>
            </a:r>
          </a:p>
          <a:p>
            <a:pPr>
              <a:buBlip>
                <a:blip r:embed="rId2"/>
              </a:buBlip>
            </a:pPr>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subTitle" idx="1"/>
          </p:nvPr>
        </p:nvSpPr>
        <p:spPr>
          <a:xfrm>
            <a:off x="1371600" y="762000"/>
            <a:ext cx="7086600" cy="5486400"/>
          </a:xfrm>
        </p:spPr>
        <p:txBody>
          <a:bodyPr/>
          <a:lstStyle/>
          <a:p>
            <a:pPr algn="just" eaLnBrk="1" hangingPunct="1"/>
            <a:r>
              <a:rPr lang="en-US" sz="2400" b="1" dirty="0" smtClean="0">
                <a:latin typeface="Agency FB" pitchFamily="34" charset="0"/>
              </a:rPr>
              <a:t>The final element of guest accounting is settlement of the guest’s account.</a:t>
            </a:r>
          </a:p>
          <a:p>
            <a:pPr algn="just" eaLnBrk="1" hangingPunct="1"/>
            <a:endParaRPr lang="en-US" sz="2400" b="1" dirty="0" smtClean="0">
              <a:latin typeface="Agency FB" pitchFamily="34" charset="0"/>
            </a:endParaRPr>
          </a:p>
          <a:p>
            <a:pPr algn="just" eaLnBrk="1" hangingPunct="1"/>
            <a:r>
              <a:rPr lang="en-US" sz="2400" b="1" dirty="0" smtClean="0">
                <a:latin typeface="Agency FB" pitchFamily="34" charset="0"/>
              </a:rPr>
              <a:t>The purpose of account settlement is to collect money due the hotel. Depending on the guest’s credit arrangements, the guest will pay cash, sign a credit card voucher, or verify direct billing instructions. </a:t>
            </a:r>
          </a:p>
          <a:p>
            <a:pPr algn="just" eaLnBrk="1" hangingPunct="1"/>
            <a:endParaRPr lang="en-US" sz="2400" b="1" dirty="0" smtClean="0">
              <a:latin typeface="Agency FB" pitchFamily="34" charset="0"/>
            </a:endParaRPr>
          </a:p>
          <a:p>
            <a:pPr algn="just" eaLnBrk="1" hangingPunct="1"/>
            <a:r>
              <a:rPr lang="en-US" sz="2400" b="1" dirty="0" smtClean="0">
                <a:latin typeface="Agency FB" pitchFamily="34" charset="0"/>
              </a:rPr>
              <a:t>Account balances should be verified and errors corrected before the guest leaves the hotel. Problems may occur in guest account settlement when charges are not posted to the guest’s account until after the guest checks out. These charges are called </a:t>
            </a:r>
            <a:r>
              <a:rPr lang="en-US" sz="2400" b="1" i="1" dirty="0" smtClean="0">
                <a:latin typeface="Agency FB" pitchFamily="34" charset="0"/>
              </a:rPr>
              <a:t>late charges</a:t>
            </a:r>
            <a:r>
              <a:rPr lang="en-US" sz="2000"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fade">
                                      <p:cBhvr>
                                        <p:cTn id="7" dur="1000"/>
                                        <p:tgtEl>
                                          <p:spTgt spid="130053">
                                            <p:txEl>
                                              <p:pRg st="0" end="0"/>
                                            </p:txEl>
                                          </p:spTgt>
                                        </p:tgtEl>
                                      </p:cBhvr>
                                    </p:animEffect>
                                    <p:anim calcmode="lin" valueType="num">
                                      <p:cBhvr>
                                        <p:cTn id="8" dur="1000" fill="hold"/>
                                        <p:tgtEl>
                                          <p:spTgt spid="1300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00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053">
                                            <p:txEl>
                                              <p:pRg st="2" end="2"/>
                                            </p:txEl>
                                          </p:spTgt>
                                        </p:tgtEl>
                                        <p:attrNameLst>
                                          <p:attrName>style.visibility</p:attrName>
                                        </p:attrNameLst>
                                      </p:cBhvr>
                                      <p:to>
                                        <p:strVal val="visible"/>
                                      </p:to>
                                    </p:set>
                                    <p:animEffect transition="in" filter="fade">
                                      <p:cBhvr>
                                        <p:cTn id="14" dur="1000"/>
                                        <p:tgtEl>
                                          <p:spTgt spid="130053">
                                            <p:txEl>
                                              <p:pRg st="2" end="2"/>
                                            </p:txEl>
                                          </p:spTgt>
                                        </p:tgtEl>
                                      </p:cBhvr>
                                    </p:animEffect>
                                    <p:anim calcmode="lin" valueType="num">
                                      <p:cBhvr>
                                        <p:cTn id="15" dur="1000" fill="hold"/>
                                        <p:tgtEl>
                                          <p:spTgt spid="13005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00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053">
                                            <p:txEl>
                                              <p:pRg st="4" end="4"/>
                                            </p:txEl>
                                          </p:spTgt>
                                        </p:tgtEl>
                                        <p:attrNameLst>
                                          <p:attrName>style.visibility</p:attrName>
                                        </p:attrNameLst>
                                      </p:cBhvr>
                                      <p:to>
                                        <p:strVal val="visible"/>
                                      </p:to>
                                    </p:set>
                                    <p:animEffect transition="in" filter="fade">
                                      <p:cBhvr>
                                        <p:cTn id="21" dur="1000"/>
                                        <p:tgtEl>
                                          <p:spTgt spid="130053">
                                            <p:txEl>
                                              <p:pRg st="4" end="4"/>
                                            </p:txEl>
                                          </p:spTgt>
                                        </p:tgtEl>
                                      </p:cBhvr>
                                    </p:animEffect>
                                    <p:anim calcmode="lin" valueType="num">
                                      <p:cBhvr>
                                        <p:cTn id="22" dur="1000" fill="hold"/>
                                        <p:tgtEl>
                                          <p:spTgt spid="13005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005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subTitle" idx="1"/>
          </p:nvPr>
        </p:nvSpPr>
        <p:spPr>
          <a:xfrm>
            <a:off x="1524000" y="533400"/>
            <a:ext cx="6858000" cy="5943600"/>
          </a:xfrm>
        </p:spPr>
        <p:txBody>
          <a:bodyPr/>
          <a:lstStyle/>
          <a:p>
            <a:pPr algn="just" eaLnBrk="1" hangingPunct="1">
              <a:lnSpc>
                <a:spcPct val="90000"/>
              </a:lnSpc>
            </a:pPr>
            <a:r>
              <a:rPr lang="en-US" sz="2400" b="1" dirty="0" smtClean="0">
                <a:latin typeface="Agency FB" pitchFamily="34" charset="0"/>
              </a:rPr>
              <a:t>Settling accounts for departed guests is generally handled by the accounting department – not the front office. However, the front office is responsible for providing complete and accurate billing information, to assist the back office accounting division in these efforts.</a:t>
            </a:r>
          </a:p>
          <a:p>
            <a:pPr algn="just" eaLnBrk="1" hangingPunct="1">
              <a:lnSpc>
                <a:spcPct val="90000"/>
              </a:lnSpc>
            </a:pPr>
            <a:endParaRPr lang="en-US" sz="2400" b="1" dirty="0" smtClean="0">
              <a:latin typeface="Agency FB" pitchFamily="34" charset="0"/>
            </a:endParaRPr>
          </a:p>
          <a:p>
            <a:pPr algn="just" eaLnBrk="1" hangingPunct="1">
              <a:lnSpc>
                <a:spcPct val="90000"/>
              </a:lnSpc>
            </a:pPr>
            <a:r>
              <a:rPr lang="en-US" sz="2400" b="1" dirty="0" smtClean="0">
                <a:latin typeface="Agency FB" pitchFamily="34" charset="0"/>
              </a:rPr>
              <a:t>Once the guest has checked out, the front office can analyze data related to the guest’s stay. Front office reports can be used to review operations, isolate problem areas, where corrective action may be needed, and pinpoint out business trends.</a:t>
            </a:r>
          </a:p>
          <a:p>
            <a:pPr algn="just" eaLnBrk="1" hangingPunct="1">
              <a:lnSpc>
                <a:spcPct val="90000"/>
              </a:lnSpc>
            </a:pPr>
            <a:endParaRPr lang="en-US" sz="2400" b="1" dirty="0" smtClean="0">
              <a:latin typeface="Agency FB" pitchFamily="34" charset="0"/>
            </a:endParaRPr>
          </a:p>
          <a:p>
            <a:pPr algn="just" eaLnBrk="1" hangingPunct="1">
              <a:lnSpc>
                <a:spcPct val="90000"/>
              </a:lnSpc>
            </a:pPr>
            <a:r>
              <a:rPr lang="en-US" sz="2400" b="1" dirty="0" smtClean="0">
                <a:latin typeface="Agency FB" pitchFamily="34" charset="0"/>
              </a:rPr>
              <a:t>Operation analysis can help managers establish a standard of performance which can be used to evaluate the effectiveness of front office operations.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Effect transition="in" filter="fade">
                                      <p:cBhvr>
                                        <p:cTn id="7" dur="1000"/>
                                        <p:tgtEl>
                                          <p:spTgt spid="132101">
                                            <p:txEl>
                                              <p:pRg st="0" end="0"/>
                                            </p:txEl>
                                          </p:spTgt>
                                        </p:tgtEl>
                                      </p:cBhvr>
                                    </p:animEffect>
                                    <p:anim calcmode="lin" valueType="num">
                                      <p:cBhvr>
                                        <p:cTn id="8" dur="1000" fill="hold"/>
                                        <p:tgtEl>
                                          <p:spTgt spid="1321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2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101">
                                            <p:txEl>
                                              <p:pRg st="2" end="2"/>
                                            </p:txEl>
                                          </p:spTgt>
                                        </p:tgtEl>
                                        <p:attrNameLst>
                                          <p:attrName>style.visibility</p:attrName>
                                        </p:attrNameLst>
                                      </p:cBhvr>
                                      <p:to>
                                        <p:strVal val="visible"/>
                                      </p:to>
                                    </p:set>
                                    <p:animEffect transition="in" filter="fade">
                                      <p:cBhvr>
                                        <p:cTn id="14" dur="1000"/>
                                        <p:tgtEl>
                                          <p:spTgt spid="132101">
                                            <p:txEl>
                                              <p:pRg st="2" end="2"/>
                                            </p:txEl>
                                          </p:spTgt>
                                        </p:tgtEl>
                                      </p:cBhvr>
                                    </p:animEffect>
                                    <p:anim calcmode="lin" valueType="num">
                                      <p:cBhvr>
                                        <p:cTn id="15" dur="1000" fill="hold"/>
                                        <p:tgtEl>
                                          <p:spTgt spid="13210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2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2101">
                                            <p:txEl>
                                              <p:pRg st="4" end="4"/>
                                            </p:txEl>
                                          </p:spTgt>
                                        </p:tgtEl>
                                        <p:attrNameLst>
                                          <p:attrName>style.visibility</p:attrName>
                                        </p:attrNameLst>
                                      </p:cBhvr>
                                      <p:to>
                                        <p:strVal val="visible"/>
                                      </p:to>
                                    </p:set>
                                    <p:animEffect transition="in" filter="fade">
                                      <p:cBhvr>
                                        <p:cTn id="21" dur="1000"/>
                                        <p:tgtEl>
                                          <p:spTgt spid="132101">
                                            <p:txEl>
                                              <p:pRg st="4" end="4"/>
                                            </p:txEl>
                                          </p:spTgt>
                                        </p:tgtEl>
                                      </p:cBhvr>
                                    </p:animEffect>
                                    <p:anim calcmode="lin" valueType="num">
                                      <p:cBhvr>
                                        <p:cTn id="22" dur="1000" fill="hold"/>
                                        <p:tgtEl>
                                          <p:spTgt spid="13210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210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a:xfrm>
            <a:off x="1371600" y="457200"/>
            <a:ext cx="7086600" cy="1143000"/>
          </a:xfrm>
        </p:spPr>
        <p:txBody>
          <a:bodyPr/>
          <a:lstStyle/>
          <a:p>
            <a:pPr eaLnBrk="1" hangingPunct="1"/>
            <a:r>
              <a:rPr lang="en-US" sz="3200" b="1" dirty="0" smtClean="0"/>
              <a:t>Front Office Accounting</a:t>
            </a:r>
          </a:p>
        </p:txBody>
      </p:sp>
      <p:sp>
        <p:nvSpPr>
          <p:cNvPr id="40965" name="Rectangle 5"/>
          <p:cNvSpPr>
            <a:spLocks noGrp="1" noChangeArrowheads="1"/>
          </p:cNvSpPr>
          <p:nvPr>
            <p:ph type="subTitle" idx="1"/>
          </p:nvPr>
        </p:nvSpPr>
        <p:spPr>
          <a:xfrm>
            <a:off x="1371600" y="1752600"/>
            <a:ext cx="7086600" cy="3276600"/>
          </a:xfrm>
        </p:spPr>
        <p:txBody>
          <a:bodyPr/>
          <a:lstStyle/>
          <a:p>
            <a:pPr eaLnBrk="1" hangingPunct="1"/>
            <a:r>
              <a:rPr lang="en-US" dirty="0" smtClean="0">
                <a:latin typeface="Agency FB" pitchFamily="34" charset="0"/>
              </a:rPr>
              <a:t> </a:t>
            </a:r>
            <a:r>
              <a:rPr lang="en-US" sz="2800" dirty="0" smtClean="0">
                <a:latin typeface="Agency FB" pitchFamily="34" charset="0"/>
              </a:rPr>
              <a:t>A front office accounting system monitors and charts the transactions of guests and businesses, agencies, and other non-guests using the hotel’s services and facilities.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770" decel="100000"/>
                                        <p:tgtEl>
                                          <p:spTgt spid="40964"/>
                                        </p:tgtEl>
                                      </p:cBhvr>
                                    </p:animEffect>
                                    <p:animScale>
                                      <p:cBhvr>
                                        <p:cTn id="8" dur="770" decel="100000"/>
                                        <p:tgtEl>
                                          <p:spTgt spid="40964"/>
                                        </p:tgtEl>
                                      </p:cBhvr>
                                      <p:from x="10000" y="10000"/>
                                      <p:to x="200000" y="450000"/>
                                    </p:animScale>
                                    <p:animScale>
                                      <p:cBhvr>
                                        <p:cTn id="9" dur="1230" accel="100000" fill="hold">
                                          <p:stCondLst>
                                            <p:cond delay="770"/>
                                          </p:stCondLst>
                                        </p:cTn>
                                        <p:tgtEl>
                                          <p:spTgt spid="40964"/>
                                        </p:tgtEl>
                                      </p:cBhvr>
                                      <p:from x="200000" y="450000"/>
                                      <p:to x="100000" y="100000"/>
                                    </p:animScale>
                                    <p:set>
                                      <p:cBhvr>
                                        <p:cTn id="10" dur="770" fill="hold"/>
                                        <p:tgtEl>
                                          <p:spTgt spid="40964"/>
                                        </p:tgtEl>
                                        <p:attrNameLst>
                                          <p:attrName>ppt_x</p:attrName>
                                        </p:attrNameLst>
                                      </p:cBhvr>
                                      <p:to>
                                        <p:strVal val="(0.5)"/>
                                      </p:to>
                                    </p:set>
                                    <p:anim from="(0.5)" to="(#ppt_x)" calcmode="lin" valueType="num">
                                      <p:cBhvr>
                                        <p:cTn id="11" dur="1230" accel="100000" fill="hold">
                                          <p:stCondLst>
                                            <p:cond delay="770"/>
                                          </p:stCondLst>
                                        </p:cTn>
                                        <p:tgtEl>
                                          <p:spTgt spid="40964"/>
                                        </p:tgtEl>
                                        <p:attrNameLst>
                                          <p:attrName>ppt_x</p:attrName>
                                        </p:attrNameLst>
                                      </p:cBhvr>
                                    </p:anim>
                                    <p:set>
                                      <p:cBhvr>
                                        <p:cTn id="12" dur="770" fill="hold"/>
                                        <p:tgtEl>
                                          <p:spTgt spid="40964"/>
                                        </p:tgtEl>
                                        <p:attrNameLst>
                                          <p:attrName>ppt_y</p:attrName>
                                        </p:attrNameLst>
                                      </p:cBhvr>
                                      <p:to>
                                        <p:strVal val="(#ppt_y+0.4)"/>
                                      </p:to>
                                    </p:set>
                                    <p:anim from="(#ppt_y+0.4)" to="(#ppt_y)" calcmode="lin" valueType="num">
                                      <p:cBhvr>
                                        <p:cTn id="13" dur="1230" accel="100000" fill="hold">
                                          <p:stCondLst>
                                            <p:cond delay="770"/>
                                          </p:stCondLst>
                                        </p:cTn>
                                        <p:tgtEl>
                                          <p:spTgt spid="4096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0965">
                                            <p:txEl>
                                              <p:pRg st="0" end="0"/>
                                            </p:txEl>
                                          </p:spTgt>
                                        </p:tgtEl>
                                        <p:attrNameLst>
                                          <p:attrName>style.visibility</p:attrName>
                                        </p:attrNameLst>
                                      </p:cBhvr>
                                      <p:to>
                                        <p:strVal val="visible"/>
                                      </p:to>
                                    </p:set>
                                    <p:animEffect transition="in" filter="fade">
                                      <p:cBhvr>
                                        <p:cTn id="18" dur="1000"/>
                                        <p:tgtEl>
                                          <p:spTgt spid="40965">
                                            <p:txEl>
                                              <p:pRg st="0" end="0"/>
                                            </p:txEl>
                                          </p:spTgt>
                                        </p:tgtEl>
                                      </p:cBhvr>
                                    </p:animEffect>
                                    <p:anim calcmode="lin" valueType="num">
                                      <p:cBhvr>
                                        <p:cTn id="19" dur="1000" fill="hold"/>
                                        <p:tgtEl>
                                          <p:spTgt spid="4096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096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1447800" y="914400"/>
            <a:ext cx="7162800" cy="1143000"/>
          </a:xfrm>
        </p:spPr>
        <p:txBody>
          <a:bodyPr/>
          <a:lstStyle/>
          <a:p>
            <a:pPr eaLnBrk="1" hangingPunct="1"/>
            <a:r>
              <a:rPr lang="en-US" sz="2000" b="1" dirty="0" smtClean="0"/>
              <a:t>An effective guest accounting system consists of tasks performed during each stage of the guest cycle. </a:t>
            </a:r>
            <a:br>
              <a:rPr lang="en-US" sz="2000" b="1" dirty="0" smtClean="0"/>
            </a:br>
            <a:r>
              <a:rPr lang="en-US" sz="2000" b="1" dirty="0" smtClean="0"/>
              <a:t>In brief, a front office accounting system:</a:t>
            </a:r>
            <a:r>
              <a:rPr lang="en-US" sz="2400" dirty="0" smtClean="0"/>
              <a:t/>
            </a:r>
            <a:br>
              <a:rPr lang="en-US" sz="2400" dirty="0" smtClean="0"/>
            </a:br>
            <a:endParaRPr lang="en-US" sz="2400" dirty="0" smtClean="0"/>
          </a:p>
        </p:txBody>
      </p:sp>
      <p:sp>
        <p:nvSpPr>
          <p:cNvPr id="43013" name="Rectangle 5"/>
          <p:cNvSpPr>
            <a:spLocks noGrp="1" noChangeArrowheads="1"/>
          </p:cNvSpPr>
          <p:nvPr>
            <p:ph type="subTitle" idx="1"/>
          </p:nvPr>
        </p:nvSpPr>
        <p:spPr>
          <a:xfrm>
            <a:off x="1371600" y="2209800"/>
            <a:ext cx="7162800" cy="4267200"/>
          </a:xfrm>
        </p:spPr>
        <p:txBody>
          <a:bodyPr/>
          <a:lstStyle/>
          <a:p>
            <a:pPr marL="228600" indent="-228600" algn="just" eaLnBrk="1" hangingPunct="1">
              <a:lnSpc>
                <a:spcPct val="90000"/>
              </a:lnSpc>
              <a:buFontTx/>
              <a:buChar char="•"/>
            </a:pPr>
            <a:r>
              <a:rPr lang="en-US" sz="2400" b="1" dirty="0" smtClean="0">
                <a:latin typeface="Agency FB" pitchFamily="34" charset="0"/>
              </a:rPr>
              <a:t>Creates and maintains accurate accounting file for each guest or non-guest account;</a:t>
            </a:r>
          </a:p>
          <a:p>
            <a:pPr marL="228600" indent="-228600" algn="just" eaLnBrk="1" hangingPunct="1">
              <a:lnSpc>
                <a:spcPct val="90000"/>
              </a:lnSpc>
            </a:pPr>
            <a:endParaRPr lang="en-US" sz="2400" b="1" dirty="0" smtClean="0">
              <a:latin typeface="Agency FB" pitchFamily="34" charset="0"/>
            </a:endParaRPr>
          </a:p>
          <a:p>
            <a:pPr marL="228600" indent="-228600" algn="just" eaLnBrk="1" hangingPunct="1">
              <a:lnSpc>
                <a:spcPct val="90000"/>
              </a:lnSpc>
              <a:buFontTx/>
              <a:buChar char="•"/>
            </a:pPr>
            <a:r>
              <a:rPr lang="en-US" sz="2400" b="1" dirty="0" smtClean="0">
                <a:latin typeface="Agency FB" pitchFamily="34" charset="0"/>
              </a:rPr>
              <a:t>Tracks financial transactions throughout the guest cycle;</a:t>
            </a:r>
          </a:p>
          <a:p>
            <a:pPr marL="228600" indent="-228600" algn="just" eaLnBrk="1" hangingPunct="1">
              <a:lnSpc>
                <a:spcPct val="90000"/>
              </a:lnSpc>
            </a:pPr>
            <a:endParaRPr lang="en-US" sz="2400" b="1" dirty="0" smtClean="0">
              <a:latin typeface="Agency FB" pitchFamily="34" charset="0"/>
            </a:endParaRPr>
          </a:p>
          <a:p>
            <a:pPr marL="228600" indent="-228600" algn="just" eaLnBrk="1" hangingPunct="1">
              <a:lnSpc>
                <a:spcPct val="90000"/>
              </a:lnSpc>
              <a:buFontTx/>
              <a:buChar char="•"/>
            </a:pPr>
            <a:r>
              <a:rPr lang="en-US" sz="2400" b="1" dirty="0" smtClean="0">
                <a:latin typeface="Agency FB" pitchFamily="34" charset="0"/>
              </a:rPr>
              <a:t>Ensures internal control over cash and non-cash transactions;</a:t>
            </a:r>
          </a:p>
          <a:p>
            <a:pPr marL="228600" indent="-228600" algn="just" eaLnBrk="1" hangingPunct="1">
              <a:lnSpc>
                <a:spcPct val="90000"/>
              </a:lnSpc>
              <a:buFontTx/>
              <a:buChar char="•"/>
            </a:pPr>
            <a:endParaRPr lang="en-US" sz="2400" b="1" dirty="0" smtClean="0">
              <a:latin typeface="Agency FB" pitchFamily="34" charset="0"/>
            </a:endParaRPr>
          </a:p>
          <a:p>
            <a:pPr marL="228600" indent="-228600" algn="just" eaLnBrk="1" hangingPunct="1">
              <a:lnSpc>
                <a:spcPct val="90000"/>
              </a:lnSpc>
              <a:buFontTx/>
              <a:buChar char="•"/>
            </a:pPr>
            <a:r>
              <a:rPr lang="en-US" sz="2400" b="1" dirty="0" smtClean="0">
                <a:latin typeface="Agency FB" pitchFamily="34" charset="0"/>
              </a:rPr>
              <a:t>Records settlement for all goods and services provided.</a:t>
            </a:r>
            <a:endParaRPr lang="en-US" sz="2000" b="1" dirty="0" smtClean="0">
              <a:latin typeface="Agency FB" pitchFamily="34" charset="0"/>
            </a:endParaRPr>
          </a:p>
          <a:p>
            <a:pPr marL="228600" indent="-228600" algn="l" eaLnBrk="1" hangingPunct="1">
              <a:lnSpc>
                <a:spcPct val="90000"/>
              </a:lnSpc>
              <a:buFontTx/>
              <a:buChar char="•"/>
            </a:pPr>
            <a:endParaRPr lang="en-U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down)">
                                      <p:cBhvr>
                                        <p:cTn id="7" dur="580">
                                          <p:stCondLst>
                                            <p:cond delay="0"/>
                                          </p:stCondLst>
                                        </p:cTn>
                                        <p:tgtEl>
                                          <p:spTgt spid="43012"/>
                                        </p:tgtEl>
                                      </p:cBhvr>
                                    </p:animEffect>
                                    <p:anim calcmode="lin" valueType="num">
                                      <p:cBhvr>
                                        <p:cTn id="8" dur="1822" tmFilter="0,0; 0.14,0.36; 0.43,0.73; 0.71,0.91; 1.0,1.0">
                                          <p:stCondLst>
                                            <p:cond delay="0"/>
                                          </p:stCondLst>
                                        </p:cTn>
                                        <p:tgtEl>
                                          <p:spTgt spid="430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0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0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0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012"/>
                                        </p:tgtEl>
                                        <p:attrNameLst>
                                          <p:attrName>ppt_y</p:attrName>
                                        </p:attrNameLst>
                                      </p:cBhvr>
                                      <p:tavLst>
                                        <p:tav tm="0" fmla="#ppt_y-sin(pi*$)/81">
                                          <p:val>
                                            <p:fltVal val="0"/>
                                          </p:val>
                                        </p:tav>
                                        <p:tav tm="100000">
                                          <p:val>
                                            <p:fltVal val="1"/>
                                          </p:val>
                                        </p:tav>
                                      </p:tavLst>
                                    </p:anim>
                                    <p:animScale>
                                      <p:cBhvr>
                                        <p:cTn id="13" dur="26">
                                          <p:stCondLst>
                                            <p:cond delay="650"/>
                                          </p:stCondLst>
                                        </p:cTn>
                                        <p:tgtEl>
                                          <p:spTgt spid="43012"/>
                                        </p:tgtEl>
                                      </p:cBhvr>
                                      <p:to x="100000" y="60000"/>
                                    </p:animScale>
                                    <p:animScale>
                                      <p:cBhvr>
                                        <p:cTn id="14" dur="166" decel="50000">
                                          <p:stCondLst>
                                            <p:cond delay="676"/>
                                          </p:stCondLst>
                                        </p:cTn>
                                        <p:tgtEl>
                                          <p:spTgt spid="43012"/>
                                        </p:tgtEl>
                                      </p:cBhvr>
                                      <p:to x="100000" y="100000"/>
                                    </p:animScale>
                                    <p:animScale>
                                      <p:cBhvr>
                                        <p:cTn id="15" dur="26">
                                          <p:stCondLst>
                                            <p:cond delay="1312"/>
                                          </p:stCondLst>
                                        </p:cTn>
                                        <p:tgtEl>
                                          <p:spTgt spid="43012"/>
                                        </p:tgtEl>
                                      </p:cBhvr>
                                      <p:to x="100000" y="80000"/>
                                    </p:animScale>
                                    <p:animScale>
                                      <p:cBhvr>
                                        <p:cTn id="16" dur="166" decel="50000">
                                          <p:stCondLst>
                                            <p:cond delay="1338"/>
                                          </p:stCondLst>
                                        </p:cTn>
                                        <p:tgtEl>
                                          <p:spTgt spid="43012"/>
                                        </p:tgtEl>
                                      </p:cBhvr>
                                      <p:to x="100000" y="100000"/>
                                    </p:animScale>
                                    <p:animScale>
                                      <p:cBhvr>
                                        <p:cTn id="17" dur="26">
                                          <p:stCondLst>
                                            <p:cond delay="1642"/>
                                          </p:stCondLst>
                                        </p:cTn>
                                        <p:tgtEl>
                                          <p:spTgt spid="43012"/>
                                        </p:tgtEl>
                                      </p:cBhvr>
                                      <p:to x="100000" y="90000"/>
                                    </p:animScale>
                                    <p:animScale>
                                      <p:cBhvr>
                                        <p:cTn id="18" dur="166" decel="50000">
                                          <p:stCondLst>
                                            <p:cond delay="1668"/>
                                          </p:stCondLst>
                                        </p:cTn>
                                        <p:tgtEl>
                                          <p:spTgt spid="43012"/>
                                        </p:tgtEl>
                                      </p:cBhvr>
                                      <p:to x="100000" y="100000"/>
                                    </p:animScale>
                                    <p:animScale>
                                      <p:cBhvr>
                                        <p:cTn id="19" dur="26">
                                          <p:stCondLst>
                                            <p:cond delay="1808"/>
                                          </p:stCondLst>
                                        </p:cTn>
                                        <p:tgtEl>
                                          <p:spTgt spid="43012"/>
                                        </p:tgtEl>
                                      </p:cBhvr>
                                      <p:to x="100000" y="95000"/>
                                    </p:animScale>
                                    <p:animScale>
                                      <p:cBhvr>
                                        <p:cTn id="20" dur="166" decel="50000">
                                          <p:stCondLst>
                                            <p:cond delay="1834"/>
                                          </p:stCondLst>
                                        </p:cTn>
                                        <p:tgtEl>
                                          <p:spTgt spid="430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3013">
                                            <p:txEl>
                                              <p:pRg st="0" end="0"/>
                                            </p:txEl>
                                          </p:spTgt>
                                        </p:tgtEl>
                                        <p:attrNameLst>
                                          <p:attrName>style.visibility</p:attrName>
                                        </p:attrNameLst>
                                      </p:cBhvr>
                                      <p:to>
                                        <p:strVal val="visible"/>
                                      </p:to>
                                    </p:set>
                                    <p:animEffect transition="in" filter="fade">
                                      <p:cBhvr>
                                        <p:cTn id="25" dur="1000"/>
                                        <p:tgtEl>
                                          <p:spTgt spid="43013">
                                            <p:txEl>
                                              <p:pRg st="0" end="0"/>
                                            </p:txEl>
                                          </p:spTgt>
                                        </p:tgtEl>
                                      </p:cBhvr>
                                    </p:animEffect>
                                    <p:anim calcmode="lin" valueType="num">
                                      <p:cBhvr>
                                        <p:cTn id="26" dur="10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30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013">
                                            <p:txEl>
                                              <p:pRg st="2" end="2"/>
                                            </p:txEl>
                                          </p:spTgt>
                                        </p:tgtEl>
                                        <p:attrNameLst>
                                          <p:attrName>style.visibility</p:attrName>
                                        </p:attrNameLst>
                                      </p:cBhvr>
                                      <p:to>
                                        <p:strVal val="visible"/>
                                      </p:to>
                                    </p:set>
                                    <p:animEffect transition="in" filter="fade">
                                      <p:cBhvr>
                                        <p:cTn id="32" dur="1000"/>
                                        <p:tgtEl>
                                          <p:spTgt spid="43013">
                                            <p:txEl>
                                              <p:pRg st="2" end="2"/>
                                            </p:txEl>
                                          </p:spTgt>
                                        </p:tgtEl>
                                      </p:cBhvr>
                                    </p:animEffect>
                                    <p:anim calcmode="lin" valueType="num">
                                      <p:cBhvr>
                                        <p:cTn id="33" dur="10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30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3013">
                                            <p:txEl>
                                              <p:pRg st="4" end="4"/>
                                            </p:txEl>
                                          </p:spTgt>
                                        </p:tgtEl>
                                        <p:attrNameLst>
                                          <p:attrName>style.visibility</p:attrName>
                                        </p:attrNameLst>
                                      </p:cBhvr>
                                      <p:to>
                                        <p:strVal val="visible"/>
                                      </p:to>
                                    </p:set>
                                    <p:animEffect transition="in" filter="fade">
                                      <p:cBhvr>
                                        <p:cTn id="39" dur="1000"/>
                                        <p:tgtEl>
                                          <p:spTgt spid="43013">
                                            <p:txEl>
                                              <p:pRg st="4" end="4"/>
                                            </p:txEl>
                                          </p:spTgt>
                                        </p:tgtEl>
                                      </p:cBhvr>
                                    </p:animEffect>
                                    <p:anim calcmode="lin" valueType="num">
                                      <p:cBhvr>
                                        <p:cTn id="40" dur="1000" fill="hold"/>
                                        <p:tgtEl>
                                          <p:spTgt spid="4301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30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3013">
                                            <p:txEl>
                                              <p:pRg st="6" end="6"/>
                                            </p:txEl>
                                          </p:spTgt>
                                        </p:tgtEl>
                                        <p:attrNameLst>
                                          <p:attrName>style.visibility</p:attrName>
                                        </p:attrNameLst>
                                      </p:cBhvr>
                                      <p:to>
                                        <p:strVal val="visible"/>
                                      </p:to>
                                    </p:set>
                                    <p:animEffect transition="in" filter="fade">
                                      <p:cBhvr>
                                        <p:cTn id="46" dur="1000"/>
                                        <p:tgtEl>
                                          <p:spTgt spid="43013">
                                            <p:txEl>
                                              <p:pRg st="6" end="6"/>
                                            </p:txEl>
                                          </p:spTgt>
                                        </p:tgtEl>
                                      </p:cBhvr>
                                    </p:animEffect>
                                    <p:anim calcmode="lin" valueType="num">
                                      <p:cBhvr>
                                        <p:cTn id="47" dur="1000" fill="hold"/>
                                        <p:tgtEl>
                                          <p:spTgt spid="4301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30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矩形 2"/>
          <p:cNvSpPr>
            <a:spLocks noChangeArrowheads="1"/>
          </p:cNvSpPr>
          <p:nvPr/>
        </p:nvSpPr>
        <p:spPr bwMode="auto">
          <a:xfrm>
            <a:off x="6546850" y="6364288"/>
            <a:ext cx="2489200" cy="304800"/>
          </a:xfrm>
          <a:prstGeom prst="rect">
            <a:avLst/>
          </a:prstGeom>
          <a:noFill/>
          <a:ln w="9525">
            <a:noFill/>
            <a:miter lim="800000"/>
            <a:headEnd/>
            <a:tailEnd/>
          </a:ln>
        </p:spPr>
        <p:txBody>
          <a:bodyPr wrap="none">
            <a:spAutoFit/>
          </a:bodyPr>
          <a:lstStyle/>
          <a:p>
            <a:r>
              <a:rPr kumimoji="0" lang="en-AU" altLang="zh-TW" sz="1400" b="1" i="1">
                <a:latin typeface="Calibri" pitchFamily="34" charset="0"/>
              </a:rPr>
              <a:t>Figure 6:  Reservation form</a:t>
            </a:r>
            <a:endParaRPr kumimoji="0" lang="zh-TW" altLang="en-US" sz="1400">
              <a:latin typeface="Calibri" pitchFamily="34" charset="0"/>
            </a:endParaRPr>
          </a:p>
        </p:txBody>
      </p:sp>
      <p:graphicFrame>
        <p:nvGraphicFramePr>
          <p:cNvPr id="2050" name="Object 4"/>
          <p:cNvGraphicFramePr>
            <a:graphicFrameLocks noChangeAspect="1"/>
          </p:cNvGraphicFramePr>
          <p:nvPr/>
        </p:nvGraphicFramePr>
        <p:xfrm>
          <a:off x="1295400" y="457200"/>
          <a:ext cx="7239000" cy="6329363"/>
        </p:xfrm>
        <a:graphic>
          <a:graphicData uri="http://schemas.openxmlformats.org/presentationml/2006/ole">
            <mc:AlternateContent xmlns:mc="http://schemas.openxmlformats.org/markup-compatibility/2006">
              <mc:Choice xmlns:v="urn:schemas-microsoft-com:vml" Requires="v">
                <p:oleObj spid="_x0000_s1063" name="文件" r:id="rId4" imgW="6124417" imgH="8756954" progId="Word.Document.12">
                  <p:embed/>
                </p:oleObj>
              </mc:Choice>
              <mc:Fallback>
                <p:oleObj name="文件" r:id="rId4" imgW="6124417" imgH="8756954"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57200"/>
                        <a:ext cx="7239000" cy="632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1" y="620713"/>
            <a:ext cx="7239000" cy="3416320"/>
          </a:xfrm>
          <a:prstGeom prst="rect">
            <a:avLst/>
          </a:prstGeom>
          <a:noFill/>
          <a:ln w="9525">
            <a:noFill/>
            <a:miter lim="800000"/>
            <a:headEnd/>
            <a:tailEnd/>
          </a:ln>
        </p:spPr>
        <p:txBody>
          <a:bodyPr wrap="square" anchor="ctr">
            <a:spAutoFit/>
          </a:bodyPr>
          <a:lstStyle/>
          <a:p>
            <a:pPr eaLnBrk="0" hangingPunct="0">
              <a:tabLst>
                <a:tab pos="304800" algn="l"/>
              </a:tabLst>
            </a:pPr>
            <a:r>
              <a:rPr lang="en-GB" altLang="zh-TW" sz="3600" dirty="0">
                <a:latin typeface="Times New Roman" pitchFamily="18" charset="0"/>
                <a:cs typeface="Times New Roman" pitchFamily="18" charset="0"/>
              </a:rPr>
              <a:t>ACYTIVITY </a:t>
            </a:r>
            <a:r>
              <a:rPr lang="en-GB" altLang="zh-TW" sz="3600" dirty="0" smtClean="0">
                <a:cs typeface="Times New Roman" pitchFamily="18" charset="0"/>
              </a:rPr>
              <a:t>2</a:t>
            </a:r>
            <a:endParaRPr lang="en-GB" altLang="zh-TW" sz="3600" dirty="0">
              <a:latin typeface="Times New Roman" pitchFamily="18" charset="0"/>
              <a:cs typeface="Times New Roman" pitchFamily="18" charset="0"/>
            </a:endParaRPr>
          </a:p>
          <a:p>
            <a:pPr eaLnBrk="0" hangingPunct="0">
              <a:tabLst>
                <a:tab pos="304800" algn="l"/>
              </a:tabLst>
            </a:pPr>
            <a:endParaRPr lang="en-GB" altLang="zh-TW" sz="3600" dirty="0">
              <a:latin typeface="Times New Roman" pitchFamily="18" charset="0"/>
              <a:cs typeface="Times New Roman" pitchFamily="18" charset="0"/>
            </a:endParaRPr>
          </a:p>
          <a:p>
            <a:pPr eaLnBrk="0" hangingPunct="0">
              <a:tabLst>
                <a:tab pos="304800" algn="l"/>
              </a:tabLst>
            </a:pPr>
            <a:r>
              <a:rPr lang="en-GB" altLang="zh-TW" sz="3600" dirty="0">
                <a:latin typeface="Times New Roman" pitchFamily="18" charset="0"/>
                <a:cs typeface="Times New Roman" pitchFamily="18" charset="0"/>
              </a:rPr>
              <a:t>a) Fill in the </a:t>
            </a:r>
            <a:r>
              <a:rPr lang="en-GB" altLang="zh-TW" sz="3600" b="1" i="1" dirty="0">
                <a:latin typeface="Times New Roman" pitchFamily="18" charset="0"/>
                <a:cs typeface="Times New Roman" pitchFamily="18" charset="0"/>
              </a:rPr>
              <a:t>Answer</a:t>
            </a:r>
            <a:r>
              <a:rPr lang="en-GB" altLang="zh-TW" sz="3600" dirty="0">
                <a:latin typeface="Times New Roman" pitchFamily="18" charset="0"/>
                <a:cs typeface="Times New Roman" pitchFamily="18" charset="0"/>
              </a:rPr>
              <a:t> column below with the correct alphabet (</a:t>
            </a:r>
            <a:r>
              <a:rPr lang="en-GB" altLang="zh-TW" sz="3600" b="1" dirty="0">
                <a:latin typeface="Times New Roman" pitchFamily="18" charset="0"/>
                <a:cs typeface="Times New Roman" pitchFamily="18" charset="0"/>
              </a:rPr>
              <a:t>A-D</a:t>
            </a:r>
            <a:r>
              <a:rPr lang="en-GB" altLang="zh-TW" sz="3600" dirty="0">
                <a:latin typeface="Times New Roman" pitchFamily="18" charset="0"/>
                <a:cs typeface="Times New Roman" pitchFamily="18" charset="0"/>
              </a:rPr>
              <a:t>) which denotes the four different stages of the guest cycle. </a:t>
            </a:r>
            <a:endParaRPr lang="en-GB" altLang="zh-TW" sz="3600"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732" name="Group 68"/>
          <p:cNvGraphicFramePr>
            <a:graphicFrameLocks noGrp="1"/>
          </p:cNvGraphicFramePr>
          <p:nvPr/>
        </p:nvGraphicFramePr>
        <p:xfrm>
          <a:off x="1295400" y="1182688"/>
          <a:ext cx="7086600" cy="5486400"/>
        </p:xfrm>
        <a:graphic>
          <a:graphicData uri="http://schemas.openxmlformats.org/drawingml/2006/table">
            <a:tbl>
              <a:tblPr/>
              <a:tblGrid>
                <a:gridCol w="551853"/>
                <a:gridCol w="4459241"/>
                <a:gridCol w="2075506"/>
              </a:tblGrid>
              <a:tr h="285662">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1"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No.</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1"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Guest Transaction or Service</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1"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Answer(s)</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85662">
                <a:tc>
                  <a:txBody>
                    <a:bodyPr/>
                    <a:lstStyle/>
                    <a:p>
                      <a:pPr marL="457200" marR="0" lvl="0" indent="-4572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 </a:t>
                      </a:r>
                    </a:p>
                  </a:txBody>
                  <a:tcPr marL="39077" marR="3907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Reservation</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85662">
                <a:tc>
                  <a:txBody>
                    <a:bodyPr/>
                    <a:lstStyle/>
                    <a:p>
                      <a:pPr marL="457200" marR="0" lvl="0" indent="-4572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Mail and information</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Transportation</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Telephone call and message</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5</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Check-in and registration</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6</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Flight confirmation</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7</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Room assignment</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8</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Safe deposit</a:t>
                      </a:r>
                      <a:endParaRPr kumimoji="0" lang="zh-TW" altLang="zh-TW" sz="1800" b="0" i="1" u="none" strike="noStrike" cap="none" normalizeH="0" baseline="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9</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Issuing of key</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10</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Baggage handling</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11</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Maintaining guest account</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12</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Bill settlement</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13</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Issuing of breakfast coupon</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14</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Currency exchange</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15</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Wake-up call</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16</a:t>
                      </a: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Check-out</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a:noFill/>
                    </a:lnB>
                    <a:lnTlToBr>
                      <a:noFill/>
                    </a:lnTlToBr>
                    <a:lnBlToTr>
                      <a:noFill/>
                    </a:lnBlToTr>
                    <a:noFill/>
                  </a:tcPr>
                </a:tc>
              </a:tr>
              <a:tr h="285662">
                <a:tc>
                  <a:txBody>
                    <a:bodyPr/>
                    <a:lstStyle/>
                    <a:p>
                      <a:pPr marL="342900" marR="0" lvl="0" indent="-342900" algn="ctr" defTabSz="914400" rtl="0" eaLnBrk="1" fontAlgn="base" latinLnBrk="0" hangingPunct="1">
                        <a:lnSpc>
                          <a:spcPct val="100000"/>
                        </a:lnSpc>
                        <a:spcBef>
                          <a:spcPts val="700"/>
                        </a:spcBef>
                        <a:spcAft>
                          <a:spcPct val="0"/>
                        </a:spcAft>
                        <a:buClrTx/>
                        <a:buSzTx/>
                        <a:buFont typeface="+mj-lt"/>
                        <a:buNone/>
                        <a:tabLst>
                          <a:tab pos="228600" algn="l"/>
                          <a:tab pos="3048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17</a:t>
                      </a: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r>
                        <a:rPr kumimoji="0" lang="en-GB" altLang="zh-TW" sz="2000" b="0" i="1"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Booking of theatre ticket</a:t>
                      </a:r>
                      <a:endParaRPr kumimoji="0" lang="zh-TW" altLang="zh-TW" sz="1800" b="0" i="1" u="none" strike="noStrike" cap="none" normalizeH="0" baseline="0" dirty="0" smtClean="0">
                        <a:ln>
                          <a:noFill/>
                        </a:ln>
                        <a:solidFill>
                          <a:schemeClr val="tx1"/>
                        </a:solidFill>
                        <a:effectLst/>
                        <a:latin typeface="Helvetica" charset="0"/>
                        <a:ea typeface="新細明體" pitchFamily="18" charset="-120"/>
                        <a:cs typeface="Times New Roman" pitchFamily="18" charset="0"/>
                      </a:endParaRP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Tx/>
                        <a:buFontTx/>
                        <a:buNone/>
                        <a:tabLst>
                          <a:tab pos="228600" algn="l"/>
                        </a:tabLst>
                      </a:pPr>
                      <a:endPar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9077" marR="3907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97726" name="Group 62"/>
          <p:cNvGraphicFramePr>
            <a:graphicFrameLocks noGrp="1"/>
          </p:cNvGraphicFramePr>
          <p:nvPr/>
        </p:nvGraphicFramePr>
        <p:xfrm>
          <a:off x="1547813" y="196850"/>
          <a:ext cx="6183312" cy="710883"/>
        </p:xfrm>
        <a:graphic>
          <a:graphicData uri="http://schemas.openxmlformats.org/drawingml/2006/table">
            <a:tbl>
              <a:tblPr/>
              <a:tblGrid>
                <a:gridCol w="3090862"/>
                <a:gridCol w="3092450"/>
              </a:tblGrid>
              <a:tr h="3603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a:t>
                      </a:r>
                      <a:r>
                        <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 Pre-arrival</a:t>
                      </a:r>
                      <a:endParaRPr kumimoji="0" lang="zh-TW"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20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r>
                        <a:rPr kumimoji="0" lang="en-GB" altLang="zh-TW" sz="20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 Arrival</a:t>
                      </a:r>
                      <a:r>
                        <a:rPr kumimoji="0" lang="en-GB" altLang="zh-TW" sz="20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0" lang="zh-TW" altLang="zh-TW" sz="18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889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C</a:t>
                      </a:r>
                      <a:r>
                        <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 Occupancy</a:t>
                      </a:r>
                      <a:endParaRPr kumimoji="0" lang="zh-TW"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D</a:t>
                      </a:r>
                      <a:r>
                        <a:rPr kumimoji="0" lang="en-GB" alt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 Departure</a:t>
                      </a:r>
                      <a:endParaRPr kumimoji="0" lang="zh-TW"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1981200"/>
            <a:ext cx="64008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4800" b="1" i="1" dirty="0" smtClean="0"/>
              <a:t>Chapter Three </a:t>
            </a:r>
            <a:endParaRPr lang="en-US" sz="4800" b="1" i="1" dirty="0"/>
          </a:p>
        </p:txBody>
      </p:sp>
      <p:sp>
        <p:nvSpPr>
          <p:cNvPr id="6" name="Subtitle 5"/>
          <p:cNvSpPr>
            <a:spLocks noGrp="1"/>
          </p:cNvSpPr>
          <p:nvPr>
            <p:ph type="subTitle" idx="1"/>
          </p:nvPr>
        </p:nvSpPr>
        <p:spPr>
          <a:xfrm>
            <a:off x="1600200" y="3124200"/>
            <a:ext cx="6400800" cy="1771650"/>
          </a:xfrm>
        </p:spPr>
        <p:style>
          <a:lnRef idx="3">
            <a:schemeClr val="lt1"/>
          </a:lnRef>
          <a:fillRef idx="1">
            <a:schemeClr val="accent2"/>
          </a:fillRef>
          <a:effectRef idx="1">
            <a:schemeClr val="accent2"/>
          </a:effectRef>
          <a:fontRef idx="minor">
            <a:schemeClr val="lt1"/>
          </a:fontRef>
        </p:style>
        <p:txBody>
          <a:bodyPr/>
          <a:lstStyle/>
          <a:p>
            <a:r>
              <a:rPr lang="en-US" sz="4000" b="1" dirty="0" smtClean="0"/>
              <a:t>Accommodation Products and Hotel Guest</a:t>
            </a:r>
            <a:endParaRPr lang="en-US" sz="4000" b="1" dirty="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1066801" y="796925"/>
            <a:ext cx="7620000" cy="60016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eaLnBrk="0" hangingPunct="0">
              <a:tabLst>
                <a:tab pos="304800" algn="l"/>
              </a:tabLst>
            </a:pPr>
            <a:r>
              <a:rPr lang="en-GB" altLang="zh-TW" sz="2400" dirty="0">
                <a:latin typeface="Sylfaen" pitchFamily="18" charset="0"/>
                <a:cs typeface="Times New Roman" pitchFamily="18" charset="0"/>
              </a:rPr>
              <a:t>Accommodation is one of the largest sources of revenue for the operation of a hotel. It is the main product provided by a hotel.</a:t>
            </a:r>
          </a:p>
          <a:p>
            <a:pPr algn="just" eaLnBrk="0" hangingPunct="0">
              <a:tabLst>
                <a:tab pos="304800" algn="l"/>
              </a:tabLst>
            </a:pPr>
            <a:endParaRPr lang="en-GB" altLang="zh-TW" sz="2400" dirty="0">
              <a:latin typeface="Sylfaen" pitchFamily="18" charset="0"/>
            </a:endParaRPr>
          </a:p>
          <a:p>
            <a:pPr algn="just" eaLnBrk="0" hangingPunct="0">
              <a:tabLst>
                <a:tab pos="304800" algn="l"/>
              </a:tabLst>
            </a:pPr>
            <a:r>
              <a:rPr lang="en-GB" altLang="zh-TW" sz="2400" dirty="0">
                <a:latin typeface="Sylfaen" pitchFamily="18" charset="0"/>
                <a:cs typeface="Times New Roman" pitchFamily="18" charset="0"/>
              </a:rPr>
              <a:t>A guest who books accommodation receives more than just a room with a bed. It includes the facilities and services provided by the hotel staff. Since guests in general cannot examine the hotel product before purchase, front office staff must have a clear understanding of the accommodation product and describe it accurately and clearly to the guest. </a:t>
            </a:r>
            <a:r>
              <a:rPr lang="en-GB" altLang="zh-TW" sz="2400" dirty="0" smtClean="0">
                <a:latin typeface="Sylfaen" pitchFamily="18" charset="0"/>
                <a:cs typeface="Times New Roman" pitchFamily="18" charset="0"/>
              </a:rPr>
              <a:t>Examples </a:t>
            </a:r>
            <a:r>
              <a:rPr lang="en-GB" altLang="zh-TW" sz="2400" dirty="0">
                <a:latin typeface="Sylfaen" pitchFamily="18" charset="0"/>
                <a:cs typeface="Times New Roman" pitchFamily="18" charset="0"/>
              </a:rPr>
              <a:t>include</a:t>
            </a:r>
            <a:r>
              <a:rPr lang="en-GB" altLang="zh-TW" sz="2400" dirty="0" smtClean="0">
                <a:latin typeface="Sylfaen" pitchFamily="18" charset="0"/>
                <a:cs typeface="Times New Roman" pitchFamily="18" charset="0"/>
              </a:rPr>
              <a:t>:</a:t>
            </a:r>
            <a:endParaRPr lang="en-GB" altLang="zh-TW" sz="2400" dirty="0">
              <a:latin typeface="Sylfaen" pitchFamily="18" charset="0"/>
            </a:endParaRPr>
          </a:p>
          <a:p>
            <a:pPr marL="1257300" lvl="2" indent="-342900" algn="just" eaLnBrk="0" hangingPunct="0">
              <a:buFont typeface="Wingdings" pitchFamily="2" charset="2"/>
              <a:buChar char="ü"/>
              <a:tabLst>
                <a:tab pos="304800" algn="l"/>
              </a:tabLst>
            </a:pPr>
            <a:r>
              <a:rPr lang="en-GB" altLang="zh-TW" dirty="0">
                <a:latin typeface="Sylfaen" pitchFamily="18" charset="0"/>
                <a:cs typeface="Times New Roman" pitchFamily="18" charset="0"/>
              </a:rPr>
              <a:t>Room </a:t>
            </a:r>
            <a:r>
              <a:rPr lang="en-GB" altLang="zh-TW" dirty="0" smtClean="0">
                <a:latin typeface="Sylfaen" pitchFamily="18" charset="0"/>
                <a:cs typeface="Times New Roman" pitchFamily="18" charset="0"/>
              </a:rPr>
              <a:t>rates</a:t>
            </a:r>
            <a:endParaRPr lang="en-GB" altLang="zh-TW" dirty="0">
              <a:latin typeface="Sylfaen" pitchFamily="18" charset="0"/>
            </a:endParaRPr>
          </a:p>
          <a:p>
            <a:pPr marL="1257300" lvl="2" indent="-342900" algn="just" eaLnBrk="0" hangingPunct="0">
              <a:buFont typeface="Wingdings" pitchFamily="2" charset="2"/>
              <a:buChar char="ü"/>
              <a:tabLst>
                <a:tab pos="304800" algn="l"/>
              </a:tabLst>
            </a:pPr>
            <a:r>
              <a:rPr lang="en-GB" altLang="zh-TW" dirty="0" smtClean="0">
                <a:latin typeface="Sylfaen" pitchFamily="18" charset="0"/>
                <a:cs typeface="Times New Roman" pitchFamily="18" charset="0"/>
              </a:rPr>
              <a:t>Size </a:t>
            </a:r>
            <a:r>
              <a:rPr lang="en-GB" altLang="zh-TW" dirty="0">
                <a:latin typeface="Sylfaen" pitchFamily="18" charset="0"/>
                <a:cs typeface="Times New Roman" pitchFamily="18" charset="0"/>
              </a:rPr>
              <a:t>of </a:t>
            </a:r>
            <a:r>
              <a:rPr lang="en-GB" altLang="zh-TW" dirty="0" smtClean="0">
                <a:latin typeface="Sylfaen" pitchFamily="18" charset="0"/>
                <a:cs typeface="Times New Roman" pitchFamily="18" charset="0"/>
              </a:rPr>
              <a:t>beds</a:t>
            </a:r>
            <a:endParaRPr lang="en-GB" altLang="zh-TW" dirty="0">
              <a:latin typeface="Sylfaen" pitchFamily="18" charset="0"/>
            </a:endParaRPr>
          </a:p>
          <a:p>
            <a:pPr marL="1257300" lvl="2" indent="-342900" algn="just" eaLnBrk="0" hangingPunct="0">
              <a:buFont typeface="Wingdings" pitchFamily="2" charset="2"/>
              <a:buChar char="ü"/>
              <a:tabLst>
                <a:tab pos="304800" algn="l"/>
              </a:tabLst>
            </a:pPr>
            <a:r>
              <a:rPr lang="en-GB" altLang="zh-TW" dirty="0" smtClean="0">
                <a:latin typeface="Sylfaen" pitchFamily="18" charset="0"/>
                <a:cs typeface="Times New Roman" pitchFamily="18" charset="0"/>
              </a:rPr>
              <a:t>Frequent-guest </a:t>
            </a:r>
            <a:r>
              <a:rPr lang="en-GB" altLang="zh-TW" dirty="0">
                <a:latin typeface="Sylfaen" pitchFamily="18" charset="0"/>
                <a:cs typeface="Times New Roman" pitchFamily="18" charset="0"/>
              </a:rPr>
              <a:t>programme </a:t>
            </a:r>
            <a:endParaRPr lang="en-GB" altLang="zh-TW" dirty="0" smtClean="0">
              <a:latin typeface="Sylfaen" pitchFamily="18" charset="0"/>
              <a:cs typeface="Times New Roman" pitchFamily="18" charset="0"/>
            </a:endParaRPr>
          </a:p>
          <a:p>
            <a:pPr marL="1257300" lvl="2" indent="-342900" algn="just" eaLnBrk="0" hangingPunct="0">
              <a:buFont typeface="Wingdings" pitchFamily="2" charset="2"/>
              <a:buChar char="ü"/>
              <a:tabLst>
                <a:tab pos="304800" algn="l"/>
              </a:tabLst>
            </a:pPr>
            <a:r>
              <a:rPr lang="en-GB" altLang="zh-TW" dirty="0" smtClean="0">
                <a:latin typeface="Sylfaen" pitchFamily="18" charset="0"/>
                <a:cs typeface="Times New Roman" pitchFamily="18" charset="0"/>
              </a:rPr>
              <a:t>Other </a:t>
            </a:r>
            <a:r>
              <a:rPr lang="en-GB" altLang="zh-TW" dirty="0">
                <a:latin typeface="Sylfaen" pitchFamily="18" charset="0"/>
                <a:cs typeface="Times New Roman" pitchFamily="18" charset="0"/>
              </a:rPr>
              <a:t>services provided to the guest</a:t>
            </a:r>
            <a:r>
              <a:rPr lang="en-GB" altLang="zh-TW" dirty="0">
                <a:latin typeface="Sylfaen" pitchFamily="18" charset="0"/>
              </a:rPr>
              <a:t> </a:t>
            </a:r>
          </a:p>
        </p:txBody>
      </p:sp>
      <p:sp>
        <p:nvSpPr>
          <p:cNvPr id="106499" name="矩形 2"/>
          <p:cNvSpPr>
            <a:spLocks noChangeArrowheads="1"/>
          </p:cNvSpPr>
          <p:nvPr/>
        </p:nvSpPr>
        <p:spPr bwMode="auto">
          <a:xfrm>
            <a:off x="761999" y="214313"/>
            <a:ext cx="6705601" cy="584775"/>
          </a:xfrm>
          <a:prstGeom prst="rect">
            <a:avLst/>
          </a:prstGeom>
          <a:noFill/>
          <a:ln w="9525">
            <a:noFill/>
            <a:miter lim="800000"/>
            <a:headEnd/>
            <a:tailEnd/>
          </a:ln>
        </p:spPr>
        <p:txBody>
          <a:bodyPr wrap="square">
            <a:spAutoFit/>
          </a:bodyPr>
          <a:lstStyle/>
          <a:p>
            <a:r>
              <a:rPr lang="en-AU" altLang="zh-TW" sz="3200" b="1" dirty="0" smtClean="0"/>
              <a:t> </a:t>
            </a:r>
            <a:r>
              <a:rPr lang="en-AU" altLang="zh-TW" sz="3200" b="1" dirty="0"/>
              <a:t>The Accommodation Product</a:t>
            </a:r>
            <a:endParaRPr lang="zh-TW" altLang="en-US" sz="3200" b="1" dirty="0"/>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33400"/>
            <a:ext cx="7620000" cy="838200"/>
          </a:xfrm>
        </p:spPr>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b="1" dirty="0" smtClean="0"/>
              <a:t>HOTEL GUESTS </a:t>
            </a: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1066800"/>
            <a:ext cx="7620000" cy="4876800"/>
          </a:xfrm>
        </p:spPr>
        <p:style>
          <a:lnRef idx="2">
            <a:schemeClr val="accent3"/>
          </a:lnRef>
          <a:fillRef idx="1">
            <a:schemeClr val="lt1"/>
          </a:fillRef>
          <a:effectRef idx="0">
            <a:schemeClr val="accent3"/>
          </a:effectRef>
          <a:fontRef idx="minor">
            <a:schemeClr val="dk1"/>
          </a:fontRef>
        </p:style>
        <p:txBody>
          <a:bodyPr/>
          <a:lstStyle/>
          <a:p>
            <a:pPr lvl="0" algn="just">
              <a:buNone/>
            </a:pPr>
            <a:endParaRPr lang="en-US" sz="2400" kern="1200" dirty="0" smtClean="0">
              <a:solidFill>
                <a:schemeClr val="tx2"/>
              </a:solidFill>
              <a:effectLst>
                <a:outerShdw blurRad="38100" dist="38100" dir="2700000" algn="tl">
                  <a:srgbClr val="C0C0C0"/>
                </a:outerShdw>
              </a:effectLst>
              <a:latin typeface="Nyala" pitchFamily="2" charset="0"/>
              <a:ea typeface="+mj-ea"/>
              <a:cs typeface="+mj-cs"/>
            </a:endParaRPr>
          </a:p>
          <a:p>
            <a:pPr marL="514350" indent="-514350" algn="just">
              <a:buFont typeface="Wingdings" pitchFamily="2" charset="2"/>
              <a:buChar char="q"/>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 hotel customer or client is called a guest because the hotel offers homely and professional service to him, and establishes an intimate relationship with him during his stay. </a:t>
            </a:r>
          </a:p>
          <a:p>
            <a:pPr marL="514350" indent="-514350" algn="just">
              <a:buFont typeface="Wingdings" pitchFamily="2" charset="2"/>
              <a:buChar char="q"/>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Hotel guests may be defined as "people who have, who are, or who will be availing the services of hotel, for a particular period in order to satisfy their demand for accommodation, food and beverage or entertainment, for which they are willing and able to pay". </a:t>
            </a:r>
          </a:p>
          <a:p>
            <a:pPr marL="514350" indent="-514350" algn="just">
              <a:buFont typeface="Wingdings" pitchFamily="2" charset="2"/>
              <a:buChar char="q"/>
            </a:pPr>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 can be </a:t>
            </a:r>
            <a:endParaRPr lang="en-US" dirty="0"/>
          </a:p>
        </p:txBody>
      </p:sp>
      <p:sp>
        <p:nvSpPr>
          <p:cNvPr id="3" name="Content Placeholder 2"/>
          <p:cNvSpPr>
            <a:spLocks noGrp="1"/>
          </p:cNvSpPr>
          <p:nvPr>
            <p:ph idx="1"/>
          </p:nvPr>
        </p:nvSpPr>
        <p:spPr/>
        <p:txBody>
          <a:bodyPr/>
          <a:lstStyle/>
          <a:p>
            <a:pPr algn="just"/>
            <a:r>
              <a:rPr lang="en-US" dirty="0" smtClean="0">
                <a:latin typeface="Perpetua" pitchFamily="18" charset="0"/>
              </a:rPr>
              <a:t>Small- which has &lt;25rooms</a:t>
            </a:r>
          </a:p>
          <a:p>
            <a:pPr algn="just"/>
            <a:r>
              <a:rPr lang="en-US" dirty="0" smtClean="0">
                <a:latin typeface="Perpetua" pitchFamily="18" charset="0"/>
              </a:rPr>
              <a:t>Medium  -which has 25-100 rooms</a:t>
            </a:r>
          </a:p>
          <a:p>
            <a:pPr algn="just"/>
            <a:r>
              <a:rPr lang="en-US" dirty="0" smtClean="0">
                <a:latin typeface="Perpetua" pitchFamily="18" charset="0"/>
              </a:rPr>
              <a:t>Large – which has more than 100 rooms</a:t>
            </a:r>
          </a:p>
          <a:p>
            <a:pPr algn="just"/>
            <a:r>
              <a:rPr lang="en-US" dirty="0" smtClean="0">
                <a:latin typeface="Perpetua" pitchFamily="18" charset="0"/>
              </a:rPr>
              <a:t>in order to provide an efficient and satisfactory services to its guests/customers, a hotel is usually divided in to different functional departments each being responsible for certain functions and duties</a:t>
            </a:r>
            <a:r>
              <a:rPr lang="en-US" dirty="0" smtClean="0"/>
              <a:t>. </a:t>
            </a:r>
          </a:p>
          <a:p>
            <a:endParaRPr lang="en-US" dirty="0"/>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33400"/>
            <a:ext cx="7620000" cy="838200"/>
          </a:xfrm>
        </p:spPr>
        <p:style>
          <a:lnRef idx="2">
            <a:schemeClr val="accent2"/>
          </a:lnRef>
          <a:fillRef idx="1">
            <a:schemeClr val="lt1"/>
          </a:fillRef>
          <a:effectRef idx="0">
            <a:schemeClr val="accent2"/>
          </a:effectRef>
          <a:fontRef idx="minor">
            <a:schemeClr val="dk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b="1" dirty="0" smtClean="0"/>
              <a:t>HOTEL GUESTS </a:t>
            </a: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1066800"/>
            <a:ext cx="7620000" cy="4114800"/>
          </a:xfrm>
        </p:spPr>
        <p:style>
          <a:lnRef idx="2">
            <a:schemeClr val="accent3">
              <a:shade val="50000"/>
            </a:schemeClr>
          </a:lnRef>
          <a:fillRef idx="1">
            <a:schemeClr val="accent3"/>
          </a:fillRef>
          <a:effectRef idx="0">
            <a:schemeClr val="accent3"/>
          </a:effectRef>
          <a:fontRef idx="minor">
            <a:schemeClr val="lt1"/>
          </a:fontRef>
        </p:style>
        <p:txBody>
          <a:bodyPr/>
          <a:lstStyle/>
          <a:p>
            <a:pPr lvl="0" algn="just">
              <a:buNone/>
            </a:pPr>
            <a:endParaRPr lang="en-US" sz="24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Guest relation is the integral part of the hotel industry. </a:t>
            </a: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It is a means for the management to reach out to the guest and convey to him the feeling of warmth and welcome. </a:t>
            </a:r>
          </a:p>
          <a:p>
            <a:pPr>
              <a:buNone/>
            </a:pPr>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1371600" y="1912938"/>
            <a:ext cx="7380288" cy="22463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tabLst>
                <a:tab pos="304800" algn="l"/>
              </a:tabLst>
            </a:pPr>
            <a:r>
              <a:rPr lang="en-GB" altLang="zh-TW" sz="2800" dirty="0">
                <a:latin typeface="Sylfaen" pitchFamily="18" charset="0"/>
                <a:cs typeface="Times New Roman" pitchFamily="18" charset="0"/>
              </a:rPr>
              <a:t>Hotel guests can be classified according to their:</a:t>
            </a:r>
          </a:p>
          <a:p>
            <a:pPr algn="just" eaLnBrk="0" hangingPunct="0">
              <a:tabLst>
                <a:tab pos="304800" algn="l"/>
              </a:tabLst>
            </a:pP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b="1" dirty="0">
                <a:latin typeface="Sylfaen" pitchFamily="18" charset="0"/>
                <a:cs typeface="Times New Roman" pitchFamily="18" charset="0"/>
              </a:rPr>
              <a:t>Trip purpose </a:t>
            </a:r>
            <a:r>
              <a:rPr lang="en-GB" altLang="zh-TW" sz="2800" dirty="0">
                <a:latin typeface="Sylfaen" pitchFamily="18" charset="0"/>
                <a:cs typeface="Times New Roman" pitchFamily="18" charset="0"/>
              </a:rPr>
              <a:t>– pleasure or business travellers</a:t>
            </a: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b="1" dirty="0">
                <a:latin typeface="Sylfaen" pitchFamily="18" charset="0"/>
                <a:cs typeface="Times New Roman" pitchFamily="18" charset="0"/>
              </a:rPr>
              <a:t>Numbers</a:t>
            </a:r>
            <a:r>
              <a:rPr lang="en-GB" altLang="zh-TW" sz="2800" dirty="0">
                <a:latin typeface="Sylfaen" pitchFamily="18" charset="0"/>
                <a:cs typeface="Times New Roman" pitchFamily="18" charset="0"/>
              </a:rPr>
              <a:t> – independent or group travellers</a:t>
            </a:r>
          </a:p>
          <a:p>
            <a:pPr algn="just" eaLnBrk="0" hangingPunct="0">
              <a:buFont typeface="Arial" pitchFamily="34" charset="0"/>
              <a:buChar char="•"/>
              <a:tabLst>
                <a:tab pos="304800" algn="l"/>
              </a:tabLst>
            </a:pPr>
            <a:r>
              <a:rPr lang="en-GB" altLang="zh-TW" sz="2800" b="1" dirty="0">
                <a:latin typeface="Sylfaen" pitchFamily="18" charset="0"/>
                <a:cs typeface="Times New Roman" pitchFamily="18" charset="0"/>
              </a:rPr>
              <a:t>Origin</a:t>
            </a:r>
            <a:r>
              <a:rPr lang="en-GB" altLang="zh-TW" sz="2800" dirty="0">
                <a:latin typeface="Sylfaen" pitchFamily="18" charset="0"/>
                <a:cs typeface="Times New Roman" pitchFamily="18" charset="0"/>
              </a:rPr>
              <a:t> – local or overseas travellers</a:t>
            </a:r>
            <a:r>
              <a:rPr lang="en-GB" altLang="zh-TW" sz="2800" dirty="0">
                <a:latin typeface="Sylfaen" pitchFamily="18" charset="0"/>
              </a:rPr>
              <a:t> </a:t>
            </a:r>
          </a:p>
        </p:txBody>
      </p:sp>
      <p:sp>
        <p:nvSpPr>
          <p:cNvPr id="101379" name="矩形 2"/>
          <p:cNvSpPr>
            <a:spLocks noChangeArrowheads="1"/>
          </p:cNvSpPr>
          <p:nvPr/>
        </p:nvSpPr>
        <p:spPr bwMode="auto">
          <a:xfrm>
            <a:off x="1219200" y="857250"/>
            <a:ext cx="4967288" cy="584775"/>
          </a:xfrm>
          <a:prstGeom prst="rect">
            <a:avLst/>
          </a:prstGeom>
          <a:noFill/>
          <a:ln w="9525">
            <a:noFill/>
            <a:miter lim="800000"/>
            <a:headEnd/>
            <a:tailEnd/>
          </a:ln>
        </p:spPr>
        <p:txBody>
          <a:bodyPr wrap="square">
            <a:spAutoFit/>
          </a:bodyPr>
          <a:lstStyle/>
          <a:p>
            <a:r>
              <a:rPr lang="en-AU" altLang="zh-TW" sz="3200" b="1" dirty="0" smtClean="0"/>
              <a:t>3.2 </a:t>
            </a:r>
            <a:r>
              <a:rPr lang="en-AU" altLang="zh-TW" sz="3200" b="1" dirty="0"/>
              <a:t>Types of Hotel Guest</a:t>
            </a:r>
            <a:endParaRPr lang="zh-TW" altLang="en-US" sz="3200" b="1" dirty="0"/>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1219200" y="457200"/>
            <a:ext cx="7162800" cy="526297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eaLnBrk="0" hangingPunct="0">
              <a:buBlip>
                <a:blip r:embed="rId2"/>
              </a:buBlip>
            </a:pPr>
            <a:r>
              <a:rPr lang="en-GB" altLang="zh-TW" sz="2800" b="1" dirty="0" smtClean="0">
                <a:latin typeface="Times New Roman" pitchFamily="18" charset="0"/>
                <a:cs typeface="Times New Roman" pitchFamily="18" charset="0"/>
              </a:rPr>
              <a:t> Pleasure </a:t>
            </a:r>
            <a:r>
              <a:rPr lang="en-GB" altLang="zh-TW" sz="2800" b="1" dirty="0">
                <a:latin typeface="Times New Roman" pitchFamily="18" charset="0"/>
                <a:cs typeface="Times New Roman" pitchFamily="18" charset="0"/>
              </a:rPr>
              <a:t>travellers </a:t>
            </a:r>
            <a:endParaRPr lang="en-GB" altLang="zh-TW" sz="2800" dirty="0"/>
          </a:p>
          <a:p>
            <a:pPr algn="just" eaLnBrk="0" hangingPunct="0"/>
            <a:r>
              <a:rPr lang="en-GB" altLang="zh-TW" sz="2800" dirty="0">
                <a:latin typeface="Sylfaen" pitchFamily="18" charset="0"/>
                <a:cs typeface="Times New Roman" pitchFamily="18" charset="0"/>
              </a:rPr>
              <a:t>They are individuals who travel to engage in leisure activities, outdoor recreation, relaxation, visiting friends and relatives or attending sports or cultural </a:t>
            </a:r>
            <a:r>
              <a:rPr lang="en-GB" altLang="zh-TW" sz="2800" dirty="0" smtClean="0">
                <a:latin typeface="Sylfaen" pitchFamily="18" charset="0"/>
                <a:cs typeface="Times New Roman" pitchFamily="18" charset="0"/>
              </a:rPr>
              <a:t>events.</a:t>
            </a:r>
          </a:p>
          <a:p>
            <a:pPr algn="just" eaLnBrk="0" hangingPunct="0">
              <a:buBlip>
                <a:blip r:embed="rId3"/>
              </a:buBlip>
            </a:pPr>
            <a:r>
              <a:rPr lang="en-GB" altLang="zh-TW" sz="2800" b="1" dirty="0" smtClean="0">
                <a:latin typeface="Sylfaen" pitchFamily="18" charset="0"/>
                <a:cs typeface="Times New Roman" pitchFamily="18" charset="0"/>
              </a:rPr>
              <a:t> Corporate </a:t>
            </a:r>
            <a:r>
              <a:rPr lang="en-GB" altLang="zh-TW" sz="2800" b="1" dirty="0">
                <a:latin typeface="Sylfaen" pitchFamily="18" charset="0"/>
                <a:cs typeface="Times New Roman" pitchFamily="18" charset="0"/>
              </a:rPr>
              <a:t>business travellers </a:t>
            </a:r>
            <a:endParaRPr lang="en-GB" altLang="zh-TW" sz="2800" dirty="0">
              <a:latin typeface="Sylfaen" pitchFamily="18" charset="0"/>
            </a:endParaRPr>
          </a:p>
          <a:p>
            <a:pPr algn="just" eaLnBrk="0" hangingPunct="0"/>
            <a:r>
              <a:rPr lang="en-GB" altLang="zh-TW" sz="2800" dirty="0">
                <a:latin typeface="Sylfaen" pitchFamily="18" charset="0"/>
                <a:cs typeface="Times New Roman" pitchFamily="18" charset="0"/>
              </a:rPr>
              <a:t>They are individuals whose frequent bookings are usually made by companies with reduced room rates. Business travellers travel to conduct business, attend business meetings or workshops, and engage in selling or purchasing products.</a:t>
            </a:r>
            <a:endParaRPr lang="en-GB" altLang="zh-TW" sz="2800" dirty="0">
              <a:latin typeface="Sylfaen" pitchFamily="18" charset="0"/>
            </a:endParaRP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1219200" y="457200"/>
            <a:ext cx="7313613" cy="569386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buBlip>
                <a:blip r:embed="rId2"/>
              </a:buBlip>
            </a:pPr>
            <a:r>
              <a:rPr lang="en-GB" altLang="zh-TW" sz="2800" b="1" dirty="0" smtClean="0">
                <a:latin typeface="Sylfaen" pitchFamily="18" charset="0"/>
                <a:cs typeface="Times New Roman" pitchFamily="18" charset="0"/>
              </a:rPr>
              <a:t> Free </a:t>
            </a:r>
            <a:r>
              <a:rPr lang="en-GB" altLang="zh-TW" sz="2800" b="1" dirty="0">
                <a:latin typeface="Sylfaen" pitchFamily="18" charset="0"/>
                <a:cs typeface="Times New Roman" pitchFamily="18" charset="0"/>
              </a:rPr>
              <a:t>independent travellers (FITs) </a:t>
            </a:r>
            <a:endParaRPr lang="en-GB" altLang="zh-TW" sz="2800" dirty="0">
              <a:latin typeface="Sylfaen" pitchFamily="18" charset="0"/>
            </a:endParaRPr>
          </a:p>
          <a:p>
            <a:pPr algn="just" eaLnBrk="0" hangingPunct="0"/>
            <a:r>
              <a:rPr lang="en-GB" altLang="zh-TW" sz="2800" dirty="0">
                <a:latin typeface="Sylfaen" pitchFamily="18" charset="0"/>
                <a:cs typeface="Times New Roman" pitchFamily="18" charset="0"/>
              </a:rPr>
              <a:t>They are sometimes referred to as "foreign independent travellers". FITs are international tourists who purchase their own accommodation and make their own travel arrangements. </a:t>
            </a:r>
          </a:p>
          <a:p>
            <a:pPr algn="just" eaLnBrk="0" hangingPunct="0"/>
            <a:endParaRPr lang="en-GB" altLang="zh-TW" sz="2800" dirty="0">
              <a:latin typeface="Sylfaen" pitchFamily="18" charset="0"/>
            </a:endParaRPr>
          </a:p>
          <a:p>
            <a:pPr algn="just" eaLnBrk="0" hangingPunct="0">
              <a:buBlip>
                <a:blip r:embed="rId3"/>
              </a:buBlip>
            </a:pPr>
            <a:r>
              <a:rPr lang="en-GB" altLang="zh-TW" sz="2800" b="1" dirty="0" smtClean="0">
                <a:latin typeface="Sylfaen" pitchFamily="18" charset="0"/>
                <a:cs typeface="Times New Roman" pitchFamily="18" charset="0"/>
              </a:rPr>
              <a:t> Group </a:t>
            </a:r>
            <a:r>
              <a:rPr lang="en-GB" altLang="zh-TW" sz="2800" b="1" dirty="0">
                <a:latin typeface="Sylfaen" pitchFamily="18" charset="0"/>
                <a:cs typeface="Times New Roman" pitchFamily="18" charset="0"/>
              </a:rPr>
              <a:t>inclusive tours (GITs) </a:t>
            </a:r>
            <a:endParaRPr lang="en-GB" altLang="zh-TW" sz="2800" dirty="0">
              <a:latin typeface="Sylfaen" pitchFamily="18" charset="0"/>
              <a:cs typeface="Times New Roman" pitchFamily="18" charset="0"/>
            </a:endParaRPr>
          </a:p>
          <a:p>
            <a:pPr algn="just" eaLnBrk="0" hangingPunct="0"/>
            <a:r>
              <a:rPr lang="en-GB" altLang="zh-TW" sz="2800" dirty="0">
                <a:latin typeface="Sylfaen" pitchFamily="18" charset="0"/>
                <a:cs typeface="Times New Roman" pitchFamily="18" charset="0"/>
              </a:rPr>
              <a:t>Tourists who travel together on package tours with accommodation and sometimes meals which are booked through travel agencies. Group tourists tend to spend less and budget their spending allowance.</a:t>
            </a:r>
            <a:r>
              <a:rPr lang="en-GB" altLang="zh-TW" sz="2800" dirty="0">
                <a:latin typeface="Sylfaen" pitchFamily="18" charset="0"/>
              </a:rPr>
              <a:t> </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990600" y="302359"/>
            <a:ext cx="7848600" cy="65556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buBlip>
                <a:blip r:embed="rId2"/>
              </a:buBlip>
            </a:pPr>
            <a:r>
              <a:rPr lang="en-GB" altLang="zh-TW" sz="2800" b="1" dirty="0" smtClean="0">
                <a:latin typeface="Times New Roman" pitchFamily="18" charset="0"/>
                <a:cs typeface="Times New Roman" pitchFamily="18" charset="0"/>
              </a:rPr>
              <a:t> </a:t>
            </a:r>
            <a:r>
              <a:rPr lang="en-GB" altLang="zh-TW" sz="2800" b="1" dirty="0" smtClean="0">
                <a:latin typeface="Sylfaen" pitchFamily="18" charset="0"/>
                <a:cs typeface="Times New Roman" pitchFamily="18" charset="0"/>
              </a:rPr>
              <a:t>Domestic tourists</a:t>
            </a:r>
            <a:endParaRPr lang="en-GB" altLang="zh-TW" sz="2800" dirty="0" smtClean="0">
              <a:latin typeface="Sylfaen" pitchFamily="18" charset="0"/>
            </a:endParaRPr>
          </a:p>
          <a:p>
            <a:pPr algn="just" eaLnBrk="0" hangingPunct="0"/>
            <a:r>
              <a:rPr lang="en-GB" altLang="zh-TW" sz="2800" dirty="0" smtClean="0">
                <a:latin typeface="Sylfaen" pitchFamily="18" charset="0"/>
                <a:cs typeface="Times New Roman" pitchFamily="18" charset="0"/>
              </a:rPr>
              <a:t>They are local residents who stay at a hotel for special occasions and functions.</a:t>
            </a:r>
            <a:endParaRPr lang="en-GB" altLang="zh-TW" sz="2800" dirty="0" smtClean="0">
              <a:latin typeface="Sylfaen" pitchFamily="18" charset="0"/>
            </a:endParaRPr>
          </a:p>
          <a:p>
            <a:pPr algn="just" eaLnBrk="0" hangingPunct="0">
              <a:buBlip>
                <a:blip r:embed="rId3"/>
              </a:buBlip>
            </a:pPr>
            <a:r>
              <a:rPr lang="en-GB" altLang="zh-TW" sz="2800" b="1" dirty="0" smtClean="0">
                <a:latin typeface="Sylfaen" pitchFamily="18" charset="0"/>
                <a:cs typeface="Times New Roman" pitchFamily="18" charset="0"/>
              </a:rPr>
              <a:t> Conference participants </a:t>
            </a:r>
            <a:endParaRPr lang="en-GB" altLang="zh-TW" sz="2800" dirty="0" smtClean="0">
              <a:latin typeface="Sylfaen" pitchFamily="18" charset="0"/>
              <a:cs typeface="Times New Roman" pitchFamily="18" charset="0"/>
            </a:endParaRPr>
          </a:p>
          <a:p>
            <a:pPr algn="just" eaLnBrk="0" hangingPunct="0"/>
            <a:r>
              <a:rPr lang="en-GB" altLang="zh-TW" sz="2800" dirty="0" smtClean="0">
                <a:latin typeface="Sylfaen" pitchFamily="18" charset="0"/>
                <a:cs typeface="Times New Roman" pitchFamily="18" charset="0"/>
              </a:rPr>
              <a:t>Individuals who travel to attend conference and whose accommodation is usually reserved by himself/herself, his/her company or a conference organiser before their arrival.</a:t>
            </a:r>
            <a:r>
              <a:rPr lang="en-GB" altLang="zh-TW" sz="2800" dirty="0" smtClean="0">
                <a:latin typeface="Sylfaen" pitchFamily="18" charset="0"/>
              </a:rPr>
              <a:t> </a:t>
            </a:r>
          </a:p>
          <a:p>
            <a:pPr algn="just" eaLnBrk="0" hangingPunct="0">
              <a:buBlip>
                <a:blip r:embed="rId4"/>
              </a:buBlip>
            </a:pPr>
            <a:r>
              <a:rPr lang="en-GB" altLang="zh-TW" sz="2800" b="1" dirty="0" smtClean="0">
                <a:latin typeface="Sylfaen" pitchFamily="18" charset="0"/>
                <a:cs typeface="Times New Roman" pitchFamily="18" charset="0"/>
              </a:rPr>
              <a:t>Very important persons (VIPs) </a:t>
            </a:r>
            <a:endParaRPr lang="en-GB" altLang="zh-TW" sz="2800" dirty="0" smtClean="0">
              <a:latin typeface="Sylfaen" pitchFamily="18" charset="0"/>
            </a:endParaRPr>
          </a:p>
          <a:p>
            <a:pPr algn="just" eaLnBrk="0" hangingPunct="0"/>
            <a:r>
              <a:rPr lang="en-GB" altLang="zh-TW" sz="2800" dirty="0" smtClean="0">
                <a:latin typeface="Sylfaen" pitchFamily="18" charset="0"/>
                <a:cs typeface="Times New Roman" pitchFamily="18" charset="0"/>
              </a:rPr>
              <a:t>Very important persons may include celebrities, frequent-stay guests, guests in expensive rooms, guests with security risks and top executives from companies. </a:t>
            </a:r>
          </a:p>
          <a:p>
            <a:pPr algn="just" eaLnBrk="0" hangingPunct="0"/>
            <a:endParaRPr lang="en-GB" altLang="zh-TW" sz="2800" dirty="0" smtClean="0">
              <a:latin typeface="Sylfaen" pitchFamily="18" charset="0"/>
            </a:endParaRPr>
          </a:p>
          <a:p>
            <a:pPr algn="just" eaLnBrk="0" hangingPunct="0"/>
            <a:endParaRPr lang="en-GB" altLang="zh-TW" sz="2800" dirty="0">
              <a:latin typeface="Sylfaen" pitchFamily="18" charset="0"/>
            </a:endParaRP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752600"/>
            <a:ext cx="57912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smtClean="0">
                <a:solidFill>
                  <a:srgbClr val="006600"/>
                </a:solidFill>
              </a:rPr>
              <a:t>transient guest</a:t>
            </a:r>
            <a:r>
              <a:rPr lang="en-US" b="1" dirty="0" smtClean="0">
                <a:solidFill>
                  <a:srgbClr val="000066"/>
                </a:solidFill>
              </a:rPr>
              <a:t>   </a:t>
            </a:r>
            <a:r>
              <a:rPr lang="en-US" dirty="0" smtClean="0"/>
              <a:t>an individual traveler with a reservation, staying in a hospitality property for a maximum of 30 consecutive days</a:t>
            </a:r>
            <a:endParaRPr lang="en-US" dirty="0"/>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8" name="Group 48"/>
          <p:cNvGraphicFramePr>
            <a:graphicFrameLocks noGrp="1"/>
          </p:cNvGraphicFramePr>
          <p:nvPr>
            <p:extLst>
              <p:ext uri="{D42A27DB-BD31-4B8C-83A1-F6EECF244321}">
                <p14:modId xmlns:p14="http://schemas.microsoft.com/office/powerpoint/2010/main" val="688576184"/>
              </p:ext>
            </p:extLst>
          </p:nvPr>
        </p:nvGraphicFramePr>
        <p:xfrm>
          <a:off x="1066800" y="214313"/>
          <a:ext cx="8077200" cy="6470015"/>
        </p:xfrm>
        <a:graphic>
          <a:graphicData uri="http://schemas.openxmlformats.org/drawingml/2006/table">
            <a:tbl>
              <a:tblPr>
                <a:tableStyleId>{638B1855-1B75-4FBE-930C-398BA8C253C6}</a:tableStyleId>
              </a:tblPr>
              <a:tblGrid>
                <a:gridCol w="1447800"/>
                <a:gridCol w="6629400"/>
              </a:tblGrid>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Types of room</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Explanations</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9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Single </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A room that sleeps only one person and has been fitted with a single, double or queen-size bed.</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Twin </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A room that can accommodate two persons with two twin beds.</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16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Double </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 room that can accommodate two persons with a double or queen-size bed.</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7635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Twin double (also double-double or queen double)</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 room that can accommodate two to four persons with two twin, double or queen-size beds.</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7556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Triple </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 room that can accommodate three persons and has been fitted with three twin beds, one double bed and one twin bed or two double beds.</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9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twin</a:t>
                      </a:r>
                      <a:endParaRPr kumimoji="0" lang="en-GB"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 room that can accommodate two persons with two twin beds joined together by a common headboard.</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48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Murphy </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A room that is fitted with a Murphy bed, i.e. a bed that folds out of a wall or closet.</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95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Suite</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Room with one or more bedrooms and a living space. The bedrooms might be singles, doubles or twin doubles.</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2540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Adjacent</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Rooms close by or across the corridor, but are not side by side.</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48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Adjoining </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Rooms that are side by side, but do not have a connecting door between them.</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r h="5016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smtClean="0">
                          <a:ln>
                            <a:noFill/>
                          </a:ln>
                          <a:effectLst/>
                        </a:rPr>
                        <a:t>Connecting </a:t>
                      </a:r>
                      <a:endParaRPr kumimoji="0" lang="zh-TW" alt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zh-TW" sz="1600" u="none" strike="noStrike" cap="none" normalizeH="0" baseline="0" dirty="0" smtClean="0">
                          <a:ln>
                            <a:noFill/>
                          </a:ln>
                          <a:effectLst/>
                        </a:rPr>
                        <a:t>Two rooms that are side by side and have a connecting door between them.</a:t>
                      </a:r>
                      <a:endParaRPr kumimoji="0" lang="zh-TW" alt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14938" marR="14938" marT="0" marB="0" horzOverflow="overflow"/>
                </a:tc>
              </a:tr>
            </a:tbl>
          </a:graphicData>
        </a:graphic>
      </p:graphicFrame>
      <p:sp>
        <p:nvSpPr>
          <p:cNvPr id="113707" name="矩形 2"/>
          <p:cNvSpPr>
            <a:spLocks noChangeArrowheads="1"/>
          </p:cNvSpPr>
          <p:nvPr/>
        </p:nvSpPr>
        <p:spPr bwMode="auto">
          <a:xfrm>
            <a:off x="3424238" y="6416675"/>
            <a:ext cx="2300287" cy="304800"/>
          </a:xfrm>
          <a:prstGeom prst="rect">
            <a:avLst/>
          </a:prstGeom>
          <a:noFill/>
          <a:ln w="9525">
            <a:noFill/>
            <a:miter lim="800000"/>
            <a:headEnd/>
            <a:tailEnd/>
          </a:ln>
        </p:spPr>
        <p:txBody>
          <a:bodyPr wrap="none">
            <a:spAutoFit/>
          </a:bodyPr>
          <a:lstStyle/>
          <a:p>
            <a:r>
              <a:rPr lang="en-AU" altLang="zh-TW" sz="1400" b="1" i="1"/>
              <a:t>Figure 10: Types of room</a:t>
            </a:r>
            <a:endParaRPr lang="zh-TW" altLang="en-US" sz="1400"/>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1" y="228600"/>
            <a:ext cx="7885444" cy="5824023"/>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nvSpPr>
        <p:spPr bwMode="auto">
          <a:xfrm>
            <a:off x="1219200" y="569913"/>
            <a:ext cx="7605713" cy="526297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tabLst>
                <a:tab pos="304800" algn="l"/>
              </a:tabLst>
            </a:pPr>
            <a:r>
              <a:rPr lang="en-GB" altLang="zh-TW" sz="2800" b="1" dirty="0">
                <a:latin typeface="Sylfaen" pitchFamily="18" charset="0"/>
                <a:cs typeface="Times New Roman" pitchFamily="18" charset="0"/>
              </a:rPr>
              <a:t>Room rates</a:t>
            </a:r>
          </a:p>
          <a:p>
            <a:pPr algn="just" eaLnBrk="0" hangingPunct="0">
              <a:tabLst>
                <a:tab pos="304800" algn="l"/>
              </a:tabLst>
            </a:pPr>
            <a:endParaRPr lang="en-GB" altLang="zh-TW" sz="2800" dirty="0">
              <a:latin typeface="Sylfaen" pitchFamily="18" charset="0"/>
            </a:endParaRPr>
          </a:p>
          <a:p>
            <a:pPr algn="just" eaLnBrk="0" hangingPunct="0">
              <a:tabLst>
                <a:tab pos="304800" algn="l"/>
              </a:tabLst>
            </a:pPr>
            <a:r>
              <a:rPr lang="en-GB" altLang="zh-TW" sz="2800" dirty="0">
                <a:latin typeface="Sylfaen" pitchFamily="18" charset="0"/>
                <a:cs typeface="Times New Roman" pitchFamily="18" charset="0"/>
              </a:rPr>
              <a:t>Front desk personnel need to know how the room rates are derived. The following criteria will influence the room rate charged to the guests:</a:t>
            </a:r>
          </a:p>
          <a:p>
            <a:pPr algn="just" eaLnBrk="0" hangingPunct="0">
              <a:tabLst>
                <a:tab pos="304800" algn="l"/>
              </a:tabLst>
            </a:pP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dirty="0">
                <a:latin typeface="Sylfaen" pitchFamily="18" charset="0"/>
                <a:cs typeface="Times New Roman" pitchFamily="18" charset="0"/>
              </a:rPr>
              <a:t>Type, size, décor and location of room</a:t>
            </a: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dirty="0">
                <a:latin typeface="Sylfaen" pitchFamily="18" charset="0"/>
                <a:cs typeface="Times New Roman" pitchFamily="18" charset="0"/>
              </a:rPr>
              <a:t>Meal plan</a:t>
            </a: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dirty="0">
                <a:latin typeface="Sylfaen" pitchFamily="18" charset="0"/>
                <a:cs typeface="Times New Roman" pitchFamily="18" charset="0"/>
              </a:rPr>
              <a:t>Season and seasonal events</a:t>
            </a:r>
            <a:endParaRPr lang="en-GB" altLang="zh-TW" sz="2800" dirty="0">
              <a:latin typeface="Sylfaen" pitchFamily="18" charset="0"/>
            </a:endParaRPr>
          </a:p>
          <a:p>
            <a:pPr algn="just" eaLnBrk="0" hangingPunct="0">
              <a:buFont typeface="Arial" pitchFamily="34" charset="0"/>
              <a:buChar char="•"/>
              <a:tabLst>
                <a:tab pos="304800" algn="l"/>
              </a:tabLst>
            </a:pPr>
            <a:r>
              <a:rPr lang="en-GB" altLang="zh-TW" sz="2800" dirty="0">
                <a:latin typeface="Sylfaen" pitchFamily="18" charset="0"/>
                <a:cs typeface="Times New Roman" pitchFamily="18" charset="0"/>
              </a:rPr>
              <a:t>Kind of guest</a:t>
            </a:r>
          </a:p>
          <a:p>
            <a:pPr algn="just" eaLnBrk="0" hangingPunct="0">
              <a:buFont typeface="Arial" pitchFamily="34" charset="0"/>
              <a:buChar char="•"/>
              <a:tabLst>
                <a:tab pos="304800" algn="l"/>
              </a:tabLst>
            </a:pPr>
            <a:r>
              <a:rPr lang="en-GB" altLang="zh-TW" sz="2800" dirty="0">
                <a:latin typeface="Sylfaen" pitchFamily="18" charset="0"/>
                <a:cs typeface="Times New Roman" pitchFamily="18" charset="0"/>
              </a:rPr>
              <a:t>Length of stay and day of the week</a:t>
            </a:r>
            <a:r>
              <a:rPr lang="en-GB" altLang="zh-TW" sz="2800" dirty="0">
                <a:latin typeface="Sylfaen" pitchFamily="18" charset="0"/>
              </a:rPr>
              <a:t> </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1143000" y="755650"/>
            <a:ext cx="7750175" cy="526297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r>
              <a:rPr lang="en-GB" altLang="zh-TW" sz="2400" dirty="0">
                <a:latin typeface="Sylfaen" pitchFamily="18" charset="0"/>
                <a:cs typeface="Times New Roman" pitchFamily="18" charset="0"/>
              </a:rPr>
              <a:t>The room rate categories have variations in all hotels. Many hotels offer a number of different room rates to attract different guests who will provide repeat business and help ensure full occupancy. </a:t>
            </a:r>
          </a:p>
          <a:p>
            <a:pPr algn="just" eaLnBrk="0" hangingPunct="0"/>
            <a:r>
              <a:rPr lang="en-GB" altLang="zh-TW" sz="2400" dirty="0">
                <a:latin typeface="Sylfaen" pitchFamily="18" charset="0"/>
                <a:cs typeface="Times New Roman" pitchFamily="18" charset="0"/>
              </a:rPr>
              <a:t>Examples of different room rates are as follows: </a:t>
            </a:r>
          </a:p>
          <a:p>
            <a:pPr algn="just" eaLnBrk="0" hangingPunct="0"/>
            <a:endParaRPr lang="en-GB" altLang="zh-TW" sz="2400" dirty="0">
              <a:latin typeface="Sylfaen" pitchFamily="18" charset="0"/>
            </a:endParaRPr>
          </a:p>
          <a:p>
            <a:pPr algn="just" eaLnBrk="0" hangingPunct="0"/>
            <a:r>
              <a:rPr lang="en-GB" altLang="zh-TW" sz="2400" b="1" dirty="0">
                <a:latin typeface="Sylfaen" pitchFamily="18" charset="0"/>
                <a:cs typeface="Times New Roman" pitchFamily="18" charset="0"/>
              </a:rPr>
              <a:t>Rack rate </a:t>
            </a:r>
            <a:endParaRPr lang="en-GB" altLang="zh-TW" sz="2400" dirty="0">
              <a:latin typeface="Sylfaen" pitchFamily="18" charset="0"/>
            </a:endParaRPr>
          </a:p>
          <a:p>
            <a:pPr algn="just" eaLnBrk="0" hangingPunct="0"/>
            <a:r>
              <a:rPr lang="en-GB" altLang="zh-TW" sz="2400" dirty="0">
                <a:latin typeface="Sylfaen" pitchFamily="18" charset="0"/>
                <a:cs typeface="Times New Roman" pitchFamily="18" charset="0"/>
              </a:rPr>
              <a:t>The standard rate charged for the room only.</a:t>
            </a:r>
          </a:p>
          <a:p>
            <a:pPr algn="just" eaLnBrk="0" hangingPunct="0"/>
            <a:endParaRPr lang="en-GB" altLang="zh-TW" sz="2400" dirty="0">
              <a:latin typeface="Sylfaen" pitchFamily="18" charset="0"/>
            </a:endParaRPr>
          </a:p>
          <a:p>
            <a:pPr algn="just" eaLnBrk="0" hangingPunct="0"/>
            <a:r>
              <a:rPr lang="en-GB" altLang="zh-TW" sz="2400" b="1" dirty="0">
                <a:latin typeface="Sylfaen" pitchFamily="18" charset="0"/>
                <a:cs typeface="Times New Roman" pitchFamily="18" charset="0"/>
              </a:rPr>
              <a:t>Corporate rate</a:t>
            </a:r>
            <a:endParaRPr lang="en-GB" altLang="zh-TW" sz="2400" dirty="0">
              <a:latin typeface="Sylfaen" pitchFamily="18" charset="0"/>
              <a:cs typeface="Times New Roman" pitchFamily="18" charset="0"/>
            </a:endParaRPr>
          </a:p>
          <a:p>
            <a:pPr algn="just" eaLnBrk="0" hangingPunct="0"/>
            <a:r>
              <a:rPr lang="en-GB" altLang="zh-TW" sz="2400" dirty="0">
                <a:latin typeface="Sylfaen" pitchFamily="18" charset="0"/>
                <a:cs typeface="Times New Roman" pitchFamily="18" charset="0"/>
              </a:rPr>
              <a:t>Room rate offered to executive personnel who are regular guests or employees of a corporation that has a contract rate with the hotel which reflects all businesses from that corporation.</a:t>
            </a:r>
            <a:r>
              <a:rPr lang="en-GB" altLang="zh-TW" sz="2400" dirty="0">
                <a:latin typeface="Sylfaen" pitchFamily="18" charset="0"/>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 ……</a:t>
            </a:r>
            <a:endParaRPr lang="en-US" dirty="0"/>
          </a:p>
        </p:txBody>
      </p:sp>
      <p:sp>
        <p:nvSpPr>
          <p:cNvPr id="3" name="Content Placeholder 2"/>
          <p:cNvSpPr>
            <a:spLocks noGrp="1"/>
          </p:cNvSpPr>
          <p:nvPr>
            <p:ph idx="1"/>
          </p:nvPr>
        </p:nvSpPr>
        <p:spPr/>
        <p:txBody>
          <a:bodyPr/>
          <a:lstStyle/>
          <a:p>
            <a:pPr algn="just">
              <a:buBlip>
                <a:blip r:embed="rId2"/>
              </a:buBlip>
            </a:pPr>
            <a:r>
              <a:rPr lang="en-US" dirty="0" smtClean="0">
                <a:latin typeface="Perpetua" pitchFamily="18" charset="0"/>
              </a:rPr>
              <a:t>Based on work specialization</a:t>
            </a:r>
          </a:p>
          <a:p>
            <a:pPr algn="just">
              <a:buBlip>
                <a:blip r:embed="rId2"/>
              </a:buBlip>
            </a:pPr>
            <a:r>
              <a:rPr lang="en-US" dirty="0" smtClean="0">
                <a:latin typeface="Perpetua" pitchFamily="18" charset="0"/>
              </a:rPr>
              <a:t>Departmentalization</a:t>
            </a:r>
          </a:p>
          <a:p>
            <a:pPr algn="just">
              <a:buBlip>
                <a:blip r:embed="rId2"/>
              </a:buBlip>
            </a:pPr>
            <a:r>
              <a:rPr lang="en-US" dirty="0" smtClean="0">
                <a:latin typeface="Perpetua" pitchFamily="18" charset="0"/>
              </a:rPr>
              <a:t>Pattern of authority</a:t>
            </a:r>
          </a:p>
          <a:p>
            <a:pPr algn="just">
              <a:buBlip>
                <a:blip r:embed="rId2"/>
              </a:buBlip>
            </a:pPr>
            <a:r>
              <a:rPr lang="en-US" dirty="0" smtClean="0">
                <a:latin typeface="Perpetua" pitchFamily="18" charset="0"/>
              </a:rPr>
              <a:t>Span of control</a:t>
            </a:r>
          </a:p>
          <a:p>
            <a:pPr algn="just">
              <a:buBlip>
                <a:blip r:embed="rId2"/>
              </a:buBlip>
            </a:pPr>
            <a:r>
              <a:rPr lang="en-US" dirty="0" smtClean="0">
                <a:latin typeface="Perpetua" pitchFamily="18" charset="0"/>
              </a:rPr>
              <a:t>Method of co-ordination </a:t>
            </a:r>
          </a:p>
          <a:p>
            <a:pPr algn="just">
              <a:buBlip>
                <a:blip r:embed="rId2"/>
              </a:buBlip>
            </a:pPr>
            <a:r>
              <a:rPr lang="en-US" dirty="0" smtClean="0">
                <a:latin typeface="Perpetua" pitchFamily="18" charset="0"/>
              </a:rPr>
              <a:t> </a:t>
            </a:r>
            <a:r>
              <a:rPr lang="en-US" dirty="0" smtClean="0">
                <a:solidFill>
                  <a:srgbClr val="00B050"/>
                </a:solidFill>
                <a:latin typeface="Perpetua" pitchFamily="18" charset="0"/>
              </a:rPr>
              <a:t>a typical organizational chart of large hotel is look like in the following way</a:t>
            </a:r>
            <a:r>
              <a:rPr lang="en-US" dirty="0" smtClean="0">
                <a:latin typeface="Perpetua" pitchFamily="18" charset="0"/>
              </a:rPr>
              <a:t>. </a:t>
            </a:r>
            <a:endParaRPr lang="en-US" dirty="0">
              <a:latin typeface="Perpetua" pitchFamily="18" charset="0"/>
            </a:endParaRP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1600200" y="796925"/>
            <a:ext cx="7329488" cy="569386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r>
              <a:rPr lang="en-GB" altLang="zh-TW" sz="2800" b="1" dirty="0">
                <a:latin typeface="Sylfaen" pitchFamily="18" charset="0"/>
                <a:cs typeface="Times New Roman" pitchFamily="18" charset="0"/>
              </a:rPr>
              <a:t>Commercial rate</a:t>
            </a:r>
            <a:endParaRPr lang="en-GB" altLang="zh-TW" sz="2800" dirty="0">
              <a:latin typeface="Sylfaen" pitchFamily="18" charset="0"/>
            </a:endParaRPr>
          </a:p>
          <a:p>
            <a:pPr algn="just" eaLnBrk="0" hangingPunct="0"/>
            <a:r>
              <a:rPr lang="en-GB" altLang="zh-TW" sz="2800" dirty="0">
                <a:latin typeface="Sylfaen" pitchFamily="18" charset="0"/>
                <a:cs typeface="Times New Roman" pitchFamily="18" charset="0"/>
              </a:rPr>
              <a:t>Room rate offered to executive personnel of a company who have infrequent visit.</a:t>
            </a:r>
          </a:p>
          <a:p>
            <a:pPr algn="just" eaLnBrk="0" hangingPunct="0"/>
            <a:endParaRPr lang="en-GB" altLang="zh-TW" sz="2800" dirty="0">
              <a:latin typeface="Sylfaen" pitchFamily="18" charset="0"/>
            </a:endParaRPr>
          </a:p>
          <a:p>
            <a:pPr algn="just" eaLnBrk="0" hangingPunct="0"/>
            <a:r>
              <a:rPr lang="en-GB" altLang="zh-TW" sz="2800" b="1" dirty="0">
                <a:latin typeface="Sylfaen" pitchFamily="18" charset="0"/>
                <a:cs typeface="Times New Roman" pitchFamily="18" charset="0"/>
              </a:rPr>
              <a:t>Airline rate</a:t>
            </a:r>
            <a:endParaRPr lang="en-GB" altLang="zh-TW" sz="2800" dirty="0">
              <a:latin typeface="Sylfaen" pitchFamily="18" charset="0"/>
            </a:endParaRPr>
          </a:p>
          <a:p>
            <a:pPr algn="just" eaLnBrk="0" hangingPunct="0"/>
            <a:r>
              <a:rPr lang="en-GB" altLang="zh-TW" sz="2800" dirty="0">
                <a:latin typeface="Sylfaen" pitchFamily="18" charset="0"/>
                <a:cs typeface="Times New Roman" pitchFamily="18" charset="0"/>
              </a:rPr>
              <a:t>The rate agreed between an individual airline and the hotel as determined by the volume of business the hotel obtains from the airline.</a:t>
            </a:r>
          </a:p>
          <a:p>
            <a:pPr algn="just" eaLnBrk="0" hangingPunct="0"/>
            <a:endParaRPr lang="en-GB" altLang="zh-TW" sz="2800" dirty="0">
              <a:latin typeface="Sylfaen" pitchFamily="18" charset="0"/>
            </a:endParaRPr>
          </a:p>
          <a:p>
            <a:pPr algn="just" eaLnBrk="0" hangingPunct="0"/>
            <a:r>
              <a:rPr lang="en-GB" altLang="zh-TW" sz="2800" b="1" dirty="0">
                <a:latin typeface="Sylfaen" pitchFamily="18" charset="0"/>
                <a:cs typeface="Times New Roman" pitchFamily="18" charset="0"/>
              </a:rPr>
              <a:t>Group rate</a:t>
            </a:r>
            <a:endParaRPr lang="en-GB" altLang="zh-TW" sz="2800" dirty="0">
              <a:latin typeface="Sylfaen" pitchFamily="18" charset="0"/>
              <a:cs typeface="Times New Roman" pitchFamily="18" charset="0"/>
            </a:endParaRPr>
          </a:p>
          <a:p>
            <a:pPr algn="just" eaLnBrk="0" hangingPunct="0"/>
            <a:r>
              <a:rPr lang="en-GB" altLang="zh-TW" sz="2800" dirty="0">
                <a:latin typeface="Sylfaen" pitchFamily="18" charset="0"/>
                <a:cs typeface="Times New Roman" pitchFamily="18" charset="0"/>
              </a:rPr>
              <a:t>Room rate given to bookings for a large group of people made through a travel agency or professional organisation</a:t>
            </a:r>
            <a:r>
              <a:rPr lang="en-GB" altLang="zh-TW" sz="2800" dirty="0">
                <a:latin typeface="Times New Roman" pitchFamily="18" charset="0"/>
                <a:cs typeface="Times New Roman" pitchFamily="18" charset="0"/>
              </a:rPr>
              <a:t>.</a:t>
            </a:r>
            <a:r>
              <a:rPr lang="en-GB" altLang="zh-TW" sz="2800" dirty="0"/>
              <a:t> </a:t>
            </a: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1371600" y="612775"/>
            <a:ext cx="7558088" cy="600164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eaLnBrk="0" hangingPunct="0"/>
            <a:r>
              <a:rPr lang="en-GB" altLang="zh-TW" sz="2400" b="1" dirty="0">
                <a:latin typeface="Sylfaen" pitchFamily="18" charset="0"/>
                <a:cs typeface="Times New Roman" pitchFamily="18" charset="0"/>
              </a:rPr>
              <a:t>Children’s rate</a:t>
            </a:r>
            <a:endParaRPr lang="en-GB" altLang="zh-TW" sz="2400" dirty="0">
              <a:latin typeface="Sylfaen" pitchFamily="18" charset="0"/>
            </a:endParaRPr>
          </a:p>
          <a:p>
            <a:pPr eaLnBrk="0" hangingPunct="0"/>
            <a:r>
              <a:rPr lang="en-GB" altLang="zh-TW" sz="2400" dirty="0">
                <a:latin typeface="Sylfaen" pitchFamily="18" charset="0"/>
                <a:cs typeface="Times New Roman" pitchFamily="18" charset="0"/>
              </a:rPr>
              <a:t>Each hotel has a specific age limit for the child to stay with their parents in the same room free of charge or at a nominal rate. </a:t>
            </a:r>
          </a:p>
          <a:p>
            <a:pPr eaLnBrk="0" hangingPunct="0"/>
            <a:endParaRPr lang="en-GB" altLang="zh-TW" sz="2400" dirty="0">
              <a:latin typeface="Sylfaen" pitchFamily="18" charset="0"/>
            </a:endParaRPr>
          </a:p>
          <a:p>
            <a:pPr eaLnBrk="0" hangingPunct="0"/>
            <a:r>
              <a:rPr lang="en-GB" altLang="zh-TW" sz="2400" b="1" dirty="0">
                <a:solidFill>
                  <a:srgbClr val="FF0000"/>
                </a:solidFill>
                <a:latin typeface="Sylfaen" pitchFamily="18" charset="0"/>
                <a:cs typeface="Times New Roman" pitchFamily="18" charset="0"/>
              </a:rPr>
              <a:t>Package rate</a:t>
            </a:r>
            <a:endParaRPr lang="en-GB" altLang="zh-TW" sz="2400" dirty="0">
              <a:solidFill>
                <a:srgbClr val="FF0000"/>
              </a:solidFill>
              <a:latin typeface="Sylfaen" pitchFamily="18" charset="0"/>
            </a:endParaRPr>
          </a:p>
          <a:p>
            <a:pPr eaLnBrk="0" hangingPunct="0"/>
            <a:r>
              <a:rPr lang="en-GB" altLang="zh-TW" sz="2400" dirty="0">
                <a:latin typeface="Sylfaen" pitchFamily="18" charset="0"/>
                <a:cs typeface="Times New Roman" pitchFamily="18" charset="0"/>
              </a:rPr>
              <a:t>Room rate, which includes goods and services and the rental of a room, is developed by the hotel to attract guests in during low sales periods.</a:t>
            </a:r>
            <a:endParaRPr lang="en-GB" altLang="zh-TW" sz="2400" dirty="0">
              <a:latin typeface="Sylfaen" pitchFamily="18" charset="0"/>
            </a:endParaRPr>
          </a:p>
          <a:p>
            <a:pPr eaLnBrk="0" hangingPunct="0"/>
            <a:endParaRPr lang="en-GB" altLang="zh-TW" sz="2400" b="1" dirty="0">
              <a:latin typeface="Sylfaen" pitchFamily="18" charset="0"/>
              <a:cs typeface="Times New Roman" pitchFamily="18" charset="0"/>
            </a:endParaRPr>
          </a:p>
          <a:p>
            <a:pPr eaLnBrk="0" hangingPunct="0"/>
            <a:r>
              <a:rPr lang="en-GB" altLang="zh-TW" sz="2400" b="1" dirty="0">
                <a:latin typeface="Sylfaen" pitchFamily="18" charset="0"/>
                <a:cs typeface="Times New Roman" pitchFamily="18" charset="0"/>
              </a:rPr>
              <a:t>American Plan (AP)</a:t>
            </a:r>
            <a:endParaRPr lang="en-GB" altLang="zh-TW" sz="2400" dirty="0">
              <a:latin typeface="Sylfaen" pitchFamily="18" charset="0"/>
            </a:endParaRPr>
          </a:p>
          <a:p>
            <a:pPr eaLnBrk="0" hangingPunct="0"/>
            <a:r>
              <a:rPr lang="en-GB" altLang="zh-TW" sz="2400" dirty="0">
                <a:latin typeface="Sylfaen" pitchFamily="18" charset="0"/>
                <a:cs typeface="Times New Roman" pitchFamily="18" charset="0"/>
              </a:rPr>
              <a:t>Room rate that includes room and three meals.</a:t>
            </a:r>
          </a:p>
          <a:p>
            <a:pPr eaLnBrk="0" hangingPunct="0"/>
            <a:endParaRPr lang="en-GB" altLang="zh-TW" sz="2400" dirty="0">
              <a:latin typeface="Sylfaen" pitchFamily="18" charset="0"/>
            </a:endParaRPr>
          </a:p>
          <a:p>
            <a:pPr eaLnBrk="0" hangingPunct="0"/>
            <a:r>
              <a:rPr lang="en-GB" altLang="zh-TW" sz="2400" b="1" dirty="0">
                <a:latin typeface="Sylfaen" pitchFamily="18" charset="0"/>
                <a:cs typeface="Times New Roman" pitchFamily="18" charset="0"/>
              </a:rPr>
              <a:t>Modified American Plan (MAP)</a:t>
            </a:r>
            <a:endParaRPr lang="en-GB" altLang="zh-TW" sz="2400" dirty="0">
              <a:latin typeface="Sylfaen" pitchFamily="18" charset="0"/>
            </a:endParaRPr>
          </a:p>
          <a:p>
            <a:pPr eaLnBrk="0" hangingPunct="0"/>
            <a:r>
              <a:rPr lang="en-GB" altLang="zh-TW" sz="2400" dirty="0">
                <a:latin typeface="Sylfaen" pitchFamily="18" charset="0"/>
                <a:cs typeface="Times New Roman" pitchFamily="18" charset="0"/>
              </a:rPr>
              <a:t>Room rate that includes room and two meals; usually breakfast and dinner.</a:t>
            </a:r>
            <a:endParaRPr lang="en-GB" altLang="zh-TW" sz="2400" dirty="0">
              <a:latin typeface="Sylfaen" pitchFamily="18" charset="0"/>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ChangeArrowheads="1"/>
          </p:cNvSpPr>
          <p:nvPr/>
        </p:nvSpPr>
        <p:spPr bwMode="auto">
          <a:xfrm>
            <a:off x="1142999" y="428625"/>
            <a:ext cx="7680325" cy="415498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0" hangingPunct="0"/>
            <a:r>
              <a:rPr lang="en-GB" altLang="zh-TW" sz="2400" b="1" dirty="0">
                <a:latin typeface="Sylfaen" pitchFamily="18" charset="0"/>
                <a:cs typeface="Times New Roman" pitchFamily="18" charset="0"/>
              </a:rPr>
              <a:t>European Plan (EP)</a:t>
            </a:r>
            <a:endParaRPr lang="en-GB" altLang="zh-TW" sz="2400" dirty="0">
              <a:latin typeface="Sylfaen" pitchFamily="18" charset="0"/>
            </a:endParaRPr>
          </a:p>
          <a:p>
            <a:pPr algn="just" eaLnBrk="0" hangingPunct="0"/>
            <a:r>
              <a:rPr lang="en-GB" altLang="zh-TW" sz="2400" dirty="0">
                <a:latin typeface="Sylfaen" pitchFamily="18" charset="0"/>
                <a:cs typeface="Times New Roman" pitchFamily="18" charset="0"/>
              </a:rPr>
              <a:t>Room rate that includes room only.</a:t>
            </a:r>
          </a:p>
          <a:p>
            <a:pPr algn="just" eaLnBrk="0" hangingPunct="0"/>
            <a:r>
              <a:rPr lang="en-GB" altLang="zh-TW" sz="2400" dirty="0">
                <a:latin typeface="Sylfaen" pitchFamily="18" charset="0"/>
                <a:cs typeface="Times New Roman" pitchFamily="18" charset="0"/>
              </a:rPr>
              <a:t>  </a:t>
            </a:r>
            <a:r>
              <a:rPr lang="en-GB" altLang="zh-TW" sz="2400" b="1" dirty="0" smtClean="0">
                <a:latin typeface="Sylfaen" pitchFamily="18" charset="0"/>
                <a:cs typeface="Times New Roman" pitchFamily="18" charset="0"/>
              </a:rPr>
              <a:t>Hotel </a:t>
            </a:r>
            <a:r>
              <a:rPr lang="en-GB" altLang="zh-TW" sz="2400" b="1" dirty="0">
                <a:latin typeface="Sylfaen" pitchFamily="18" charset="0"/>
                <a:cs typeface="Times New Roman" pitchFamily="18" charset="0"/>
              </a:rPr>
              <a:t>brochures and tariffs</a:t>
            </a:r>
            <a:endParaRPr lang="en-GB" altLang="zh-TW" sz="2400" dirty="0">
              <a:latin typeface="Sylfaen" pitchFamily="18" charset="0"/>
              <a:cs typeface="Times New Roman" pitchFamily="18" charset="0"/>
            </a:endParaRPr>
          </a:p>
          <a:p>
            <a:pPr algn="just" eaLnBrk="0" hangingPunct="0">
              <a:buBlip>
                <a:blip r:embed="rId2"/>
              </a:buBlip>
            </a:pPr>
            <a:r>
              <a:rPr lang="en-GB" altLang="zh-TW" sz="2400" dirty="0" smtClean="0">
                <a:latin typeface="Sylfaen" pitchFamily="18" charset="0"/>
                <a:cs typeface="Times New Roman" pitchFamily="18" charset="0"/>
              </a:rPr>
              <a:t> Hotel </a:t>
            </a:r>
            <a:r>
              <a:rPr lang="en-GB" altLang="zh-TW" sz="2400" dirty="0">
                <a:latin typeface="Sylfaen" pitchFamily="18" charset="0"/>
                <a:cs typeface="Times New Roman" pitchFamily="18" charset="0"/>
              </a:rPr>
              <a:t>brochures and tariffs are sales and marketing tools used by the hotel to provide information on the room rate (rack rate) charged and the facilities and services provided to the guests. </a:t>
            </a:r>
            <a:endParaRPr lang="en-GB" altLang="zh-TW" sz="2400" dirty="0" smtClean="0">
              <a:latin typeface="Sylfaen" pitchFamily="18" charset="0"/>
              <a:cs typeface="Times New Roman" pitchFamily="18" charset="0"/>
            </a:endParaRPr>
          </a:p>
          <a:p>
            <a:pPr algn="just" eaLnBrk="0" hangingPunct="0">
              <a:buBlip>
                <a:blip r:embed="rId2"/>
              </a:buBlip>
            </a:pPr>
            <a:r>
              <a:rPr lang="en-GB" altLang="zh-TW" dirty="0" smtClean="0">
                <a:latin typeface="Sylfaen" pitchFamily="18" charset="0"/>
                <a:cs typeface="Times New Roman" pitchFamily="18" charset="0"/>
              </a:rPr>
              <a:t> </a:t>
            </a:r>
            <a:r>
              <a:rPr lang="en-GB" altLang="zh-TW" sz="2400" dirty="0" smtClean="0">
                <a:latin typeface="Sylfaen" pitchFamily="18" charset="0"/>
                <a:cs typeface="Times New Roman" pitchFamily="18" charset="0"/>
              </a:rPr>
              <a:t>In </a:t>
            </a:r>
            <a:r>
              <a:rPr lang="en-GB" altLang="zh-TW" sz="2400" dirty="0">
                <a:latin typeface="Sylfaen" pitchFamily="18" charset="0"/>
                <a:cs typeface="Times New Roman" pitchFamily="18" charset="0"/>
              </a:rPr>
              <a:t>general, the brochures contain pictures of guestrooms, restaurant outlets and other facilities. </a:t>
            </a:r>
            <a:endParaRPr lang="en-GB" altLang="zh-TW" dirty="0" smtClean="0">
              <a:latin typeface="Sylfaen" pitchFamily="18" charset="0"/>
              <a:cs typeface="Times New Roman" pitchFamily="18" charset="0"/>
            </a:endParaRPr>
          </a:p>
          <a:p>
            <a:pPr algn="just" eaLnBrk="0" hangingPunct="0">
              <a:buBlip>
                <a:blip r:embed="rId2"/>
              </a:buBlip>
            </a:pPr>
            <a:r>
              <a:rPr lang="en-GB" altLang="zh-TW" sz="2400" dirty="0" smtClean="0">
                <a:latin typeface="Sylfaen" pitchFamily="18" charset="0"/>
                <a:cs typeface="Times New Roman" pitchFamily="18" charset="0"/>
              </a:rPr>
              <a:t> Tariffs </a:t>
            </a:r>
            <a:r>
              <a:rPr lang="en-GB" altLang="zh-TW" sz="2400" dirty="0">
                <a:latin typeface="Sylfaen" pitchFamily="18" charset="0"/>
                <a:cs typeface="Times New Roman" pitchFamily="18" charset="0"/>
              </a:rPr>
              <a:t>are usually printed separately as an insert, as the price may change every season or year.</a:t>
            </a:r>
            <a:r>
              <a:rPr lang="en-GB" altLang="zh-TW" sz="2400" dirty="0">
                <a:latin typeface="Sylfaen" pitchFamily="18" charset="0"/>
              </a:rPr>
              <a:t> </a:t>
            </a: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2057400"/>
            <a:ext cx="6400800" cy="1143000"/>
          </a:xfrm>
        </p:spPr>
        <p:style>
          <a:lnRef idx="2">
            <a:schemeClr val="accent5"/>
          </a:lnRef>
          <a:fillRef idx="1">
            <a:schemeClr val="lt1"/>
          </a:fillRef>
          <a:effectRef idx="0">
            <a:schemeClr val="accent5"/>
          </a:effectRef>
          <a:fontRef idx="minor">
            <a:schemeClr val="dk1"/>
          </a:fontRef>
        </p:style>
        <p:txBody>
          <a:bodyPr/>
          <a:lstStyle/>
          <a:p>
            <a:r>
              <a:rPr lang="en-US" sz="4800" b="1" i="1" dirty="0" smtClean="0"/>
              <a:t>Chapter Four</a:t>
            </a:r>
            <a:endParaRPr lang="en-US" sz="4800" b="1" i="1" dirty="0"/>
          </a:p>
        </p:txBody>
      </p:sp>
      <p:sp>
        <p:nvSpPr>
          <p:cNvPr id="6" name="Subtitle 5"/>
          <p:cNvSpPr>
            <a:spLocks noGrp="1"/>
          </p:cNvSpPr>
          <p:nvPr>
            <p:ph type="subTitle" idx="1"/>
          </p:nvPr>
        </p:nvSpPr>
        <p:spPr>
          <a:xfrm>
            <a:off x="1676400" y="3200400"/>
            <a:ext cx="6324600" cy="177165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b="1" dirty="0" smtClean="0"/>
              <a:t>Front Office Telecommunication</a:t>
            </a:r>
            <a:endParaRPr lang="en-US" sz="3600" b="1" dirty="0"/>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228600"/>
            <a:ext cx="7620000" cy="1143000"/>
          </a:xfrm>
        </p:spPr>
        <p:style>
          <a:lnRef idx="2">
            <a:schemeClr val="accent5"/>
          </a:lnRef>
          <a:fillRef idx="1">
            <a:schemeClr val="lt1"/>
          </a:fillRef>
          <a:effectRef idx="0">
            <a:schemeClr val="accent5"/>
          </a:effectRef>
          <a:fontRef idx="minor">
            <a:schemeClr val="dk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b="1" dirty="0" smtClean="0"/>
              <a:t>The role of reception to front office communication </a:t>
            </a: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1066800"/>
            <a:ext cx="7620000" cy="5257800"/>
          </a:xfrm>
        </p:spPr>
        <p:style>
          <a:lnRef idx="2">
            <a:schemeClr val="accent3">
              <a:shade val="50000"/>
            </a:schemeClr>
          </a:lnRef>
          <a:fillRef idx="1">
            <a:schemeClr val="accent3"/>
          </a:fillRef>
          <a:effectRef idx="0">
            <a:schemeClr val="accent3"/>
          </a:effectRef>
          <a:fontRef idx="minor">
            <a:schemeClr val="lt1"/>
          </a:fontRef>
        </p:style>
        <p:txBody>
          <a:bodyPr/>
          <a:lstStyle/>
          <a:p>
            <a:pPr marL="514350" indent="-514350" algn="just">
              <a:buFont typeface="Wingdings" pitchFamily="2" charset="2"/>
              <a:buChar char="Ø"/>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Virtually all the information that is received in a hotel comes in via reception. </a:t>
            </a:r>
          </a:p>
          <a:p>
            <a:pPr marL="514350" indent="-514350" algn="just">
              <a:buFont typeface="Wingdings" pitchFamily="2" charset="2"/>
              <a:buChar char="q"/>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One of the key skills for a hotel receptionist is that of communication. </a:t>
            </a:r>
          </a:p>
          <a:p>
            <a:pPr marL="514350" indent="-514350" algn="just">
              <a:buFont typeface="Wingdings" pitchFamily="2" charset="2"/>
              <a:buChar char="q"/>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Communication is a vital part of the role of the reception, and of the smooth running of hotel. </a:t>
            </a:r>
          </a:p>
          <a:p>
            <a:pPr marL="514350" indent="-514350" algn="just">
              <a:buFont typeface="Wingdings" pitchFamily="2" charset="2"/>
              <a:buChar char="q"/>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Communication between people can be made in a variety of ways:</a:t>
            </a:r>
          </a:p>
          <a:p>
            <a:pPr marL="514350" indent="-514350" algn="just">
              <a:buFont typeface="Wingdings" pitchFamily="2" charset="2"/>
              <a:buChar char="q"/>
            </a:pPr>
            <a:r>
              <a:rPr lang="en-US" sz="2800" b="1" kern="1200" dirty="0" smtClean="0">
                <a:solidFill>
                  <a:srgbClr val="7030A0"/>
                </a:solidFill>
                <a:effectLst>
                  <a:outerShdw blurRad="38100" dist="38100" dir="2700000" algn="tl">
                    <a:srgbClr val="C0C0C0"/>
                  </a:outerShdw>
                </a:effectLst>
                <a:latin typeface="Nyala" pitchFamily="2" charset="0"/>
                <a:ea typeface="+mj-ea"/>
                <a:cs typeface="+mj-cs"/>
              </a:rPr>
              <a:t>Verbal/ non-verbal</a:t>
            </a:r>
          </a:p>
          <a:p>
            <a:pPr marL="514350" indent="-514350" algn="just">
              <a:buFont typeface="Wingdings" pitchFamily="2" charset="2"/>
              <a:buChar char="q"/>
            </a:pPr>
            <a:r>
              <a:rPr lang="en-US" sz="2800" b="1" kern="1200" dirty="0" smtClean="0">
                <a:solidFill>
                  <a:srgbClr val="7030A0"/>
                </a:solidFill>
                <a:effectLst>
                  <a:outerShdw blurRad="38100" dist="38100" dir="2700000" algn="tl">
                    <a:srgbClr val="C0C0C0"/>
                  </a:outerShdw>
                </a:effectLst>
                <a:latin typeface="Nyala" pitchFamily="2" charset="0"/>
                <a:ea typeface="+mj-ea"/>
                <a:cs typeface="+mj-cs"/>
              </a:rPr>
              <a:t>Written </a:t>
            </a:r>
          </a:p>
          <a:p>
            <a:pPr marL="514350" indent="-514350" algn="just">
              <a:buFont typeface="Wingdings" pitchFamily="2" charset="2"/>
              <a:buChar char="q"/>
            </a:pPr>
            <a:r>
              <a:rPr lang="en-US" sz="2800" b="1" kern="1200" dirty="0" smtClean="0">
                <a:solidFill>
                  <a:srgbClr val="7030A0"/>
                </a:solidFill>
                <a:effectLst>
                  <a:outerShdw blurRad="38100" dist="38100" dir="2700000" algn="tl">
                    <a:srgbClr val="C0C0C0"/>
                  </a:outerShdw>
                </a:effectLst>
                <a:latin typeface="Nyala" pitchFamily="2" charset="0"/>
                <a:ea typeface="+mj-ea"/>
                <a:cs typeface="+mj-cs"/>
              </a:rPr>
              <a:t>Telecommunication</a:t>
            </a:r>
          </a:p>
          <a:p>
            <a:pPr marL="514350" indent="-514350" algn="just">
              <a:buFont typeface="Wingdings" pitchFamily="2" charset="2"/>
              <a:buChar char="q"/>
            </a:pPr>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6" end="6"/>
                                            </p:txEl>
                                          </p:spTgt>
                                        </p:tgtEl>
                                        <p:attrNameLst>
                                          <p:attrName>style.visibility</p:attrName>
                                        </p:attrNameLst>
                                      </p:cBhvr>
                                      <p:to>
                                        <p:strVal val="visible"/>
                                      </p:to>
                                    </p:set>
                                    <p:anim to="" calcmode="lin" valueType="num">
                                      <p:cBhvr>
                                        <p:cTn id="42" dur="1" fill="hold"/>
                                        <p:tgtEl>
                                          <p:spTgt spid="11981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228600"/>
            <a:ext cx="7620000" cy="76200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3600" b="1" kern="1200" dirty="0" smtClean="0">
                <a:effectLst>
                  <a:outerShdw blurRad="38100" dist="38100" dir="2700000" algn="tl">
                    <a:srgbClr val="C0C0C0"/>
                  </a:outerShdw>
                </a:effectLst>
                <a:latin typeface="Nyala" pitchFamily="2" charset="0"/>
              </a:rPr>
              <a:t>Spoken/verbal communication </a:t>
            </a: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914400"/>
            <a:ext cx="7620000" cy="5562600"/>
          </a:xfrm>
        </p:spPr>
        <p:style>
          <a:lnRef idx="2">
            <a:schemeClr val="accent3">
              <a:shade val="50000"/>
            </a:schemeClr>
          </a:lnRef>
          <a:fillRef idx="1">
            <a:schemeClr val="accent3"/>
          </a:fillRef>
          <a:effectRef idx="0">
            <a:schemeClr val="accent3"/>
          </a:effectRef>
          <a:fontRef idx="minor">
            <a:schemeClr val="lt1"/>
          </a:fontRef>
        </p:style>
        <p:txBody>
          <a:bodyPr/>
          <a:lstStyle/>
          <a:p>
            <a:pPr marL="514350" indent="-514350" algn="just">
              <a:buFont typeface="Wingdings" pitchFamily="2" charset="2"/>
              <a:buChar char="Ø"/>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Here,  three roles </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Information received</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Information filtered </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Information circulated  </a:t>
            </a:r>
          </a:p>
          <a:p>
            <a:pPr marL="514350" indent="-514350" algn="just">
              <a:buNone/>
            </a:pPr>
            <a:r>
              <a:rPr lang="en-US" sz="2800" b="1" kern="1200" dirty="0" smtClean="0">
                <a:solidFill>
                  <a:schemeClr val="tx2"/>
                </a:solidFill>
                <a:effectLst>
                  <a:outerShdw blurRad="38100" dist="38100" dir="2700000" algn="tl">
                    <a:srgbClr val="C0C0C0"/>
                  </a:outerShdw>
                </a:effectLst>
                <a:latin typeface="Nyala" pitchFamily="2" charset="0"/>
                <a:ea typeface="+mj-ea"/>
                <a:cs typeface="+mj-cs"/>
              </a:rPr>
              <a:t>What receptionist do during verbal communication ?</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Speak – use clear and regular tone , pronouncing words clearly, </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Listen – the art of listening is so important for understanding while communicating. </a:t>
            </a:r>
          </a:p>
          <a:p>
            <a:pPr marL="514350" indent="-514350" algn="just">
              <a:buAutoNum type="arabicPeriod"/>
            </a:pP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Filter and redirect-the received information should be stored and transmitted to the appropriate place. </a:t>
            </a:r>
          </a:p>
          <a:p>
            <a:pPr algn="just">
              <a:buNone/>
            </a:pPr>
            <a:endParaRPr lang="en-US" kern="1200" dirty="0" smtClean="0">
              <a:effectLst>
                <a:outerShdw blurRad="38100" dist="38100" dir="2700000" algn="tl">
                  <a:srgbClr val="C0C0C0"/>
                </a:outerShdw>
              </a:effectLst>
              <a:latin typeface="Nyala" pitchFamily="2" charset="0"/>
            </a:endParaRP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9811">
                                            <p:txEl>
                                              <p:pRg st="6" end="6"/>
                                            </p:txEl>
                                          </p:spTgt>
                                        </p:tgtEl>
                                        <p:attrNameLst>
                                          <p:attrName>style.visibility</p:attrName>
                                        </p:attrNameLst>
                                      </p:cBhvr>
                                      <p:to>
                                        <p:strVal val="visible"/>
                                      </p:to>
                                    </p:set>
                                    <p:anim to="" calcmode="lin" valueType="num">
                                      <p:cBhvr>
                                        <p:cTn id="42" dur="1" fill="hold"/>
                                        <p:tgtEl>
                                          <p:spTgt spid="119811">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9811">
                                            <p:txEl>
                                              <p:pRg st="7" end="7"/>
                                            </p:txEl>
                                          </p:spTgt>
                                        </p:tgtEl>
                                        <p:attrNameLst>
                                          <p:attrName>style.visibility</p:attrName>
                                        </p:attrNameLst>
                                      </p:cBhvr>
                                      <p:to>
                                        <p:strVal val="visible"/>
                                      </p:to>
                                    </p:set>
                                    <p:anim to="" calcmode="lin" valueType="num">
                                      <p:cBhvr>
                                        <p:cTn id="47" dur="1" fill="hold"/>
                                        <p:tgtEl>
                                          <p:spTgt spid="11981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457200"/>
            <a:ext cx="7620000" cy="533400"/>
          </a:xfrm>
        </p:spPr>
        <p:style>
          <a:lnRef idx="2">
            <a:schemeClr val="accent1"/>
          </a:lnRef>
          <a:fillRef idx="1">
            <a:schemeClr val="lt1"/>
          </a:fillRef>
          <a:effectRef idx="0">
            <a:schemeClr val="accent1"/>
          </a:effectRef>
          <a:fontRef idx="minor">
            <a:schemeClr val="dk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b="1" dirty="0" smtClean="0"/>
              <a:t>Take note</a:t>
            </a:r>
            <a:r>
              <a:rPr lang="en-US" sz="2800" dirty="0" smtClean="0"/>
              <a:t/>
            </a:r>
            <a:br>
              <a:rPr lang="en-US" sz="2800" dirty="0" smtClean="0"/>
            </a:b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914400"/>
            <a:ext cx="7620000" cy="5562600"/>
          </a:xfrm>
        </p:spPr>
        <p:style>
          <a:lnRef idx="1">
            <a:schemeClr val="accent5"/>
          </a:lnRef>
          <a:fillRef idx="2">
            <a:schemeClr val="accent5"/>
          </a:fillRef>
          <a:effectRef idx="1">
            <a:schemeClr val="accent5"/>
          </a:effectRef>
          <a:fontRef idx="minor">
            <a:schemeClr val="dk1"/>
          </a:fontRef>
        </p:style>
        <p:txBody>
          <a:bodyPr/>
          <a:lstStyle/>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If you cannot rely upon your memory, take note, or identify and highlight the important points. </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If you are unsure about something, check or question the information that you have received.</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Therefore, always keep a note book at hand.</a:t>
            </a:r>
          </a:p>
          <a:p>
            <a:pPr>
              <a:buNone/>
            </a:pPr>
            <a:r>
              <a:rPr lang="en-US" sz="2800" b="1" dirty="0" smtClean="0"/>
              <a:t>Take action -</a:t>
            </a: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Above all, listen, and act upon what you have heard.</a:t>
            </a:r>
          </a:p>
          <a:p>
            <a:r>
              <a:rPr lang="en-US" sz="2800" b="1" kern="1200" dirty="0" smtClean="0">
                <a:solidFill>
                  <a:schemeClr val="tx2"/>
                </a:solidFill>
                <a:effectLst>
                  <a:outerShdw blurRad="38100" dist="38100" dir="2700000" algn="tl">
                    <a:srgbClr val="C0C0C0"/>
                  </a:outerShdw>
                </a:effectLst>
                <a:latin typeface="Nyala" pitchFamily="2" charset="0"/>
                <a:ea typeface="+mj-ea"/>
                <a:cs typeface="+mj-cs"/>
              </a:rPr>
              <a:t>Non-verbal Communication- </a:t>
            </a:r>
            <a:r>
              <a:rPr lang="en-US" sz="2800" kern="1200" dirty="0" smtClean="0">
                <a:solidFill>
                  <a:schemeClr val="tx2"/>
                </a:solidFill>
                <a:effectLst>
                  <a:outerShdw blurRad="38100" dist="38100" dir="2700000" algn="tl">
                    <a:srgbClr val="C0C0C0"/>
                  </a:outerShdw>
                </a:effectLst>
                <a:latin typeface="Nyala" pitchFamily="2" charset="0"/>
                <a:ea typeface="+mj-ea"/>
                <a:cs typeface="+mj-cs"/>
              </a:rPr>
              <a:t>This describes all the silent ways in which you display your feelings. </a:t>
            </a:r>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Non-verbal communication is conveyed in your facial expression, which can show a welcoming smile or a forbidding frown.</a:t>
            </a:r>
          </a:p>
          <a:p>
            <a:pPr algn="just">
              <a:buNone/>
            </a:pPr>
            <a:endParaRPr lang="en-US" kern="1200" dirty="0" smtClean="0">
              <a:effectLst>
                <a:outerShdw blurRad="38100" dist="38100" dir="2700000" algn="tl">
                  <a:srgbClr val="C0C0C0"/>
                </a:outerShdw>
              </a:effectLst>
              <a:latin typeface="Nyala"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to="" calcmode="lin" valueType="num">
                                      <p:cBhvr>
                                        <p:cTn id="37" dur="1" fill="hold"/>
                                        <p:tgtEl>
                                          <p:spTgt spid="1198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457200"/>
            <a:ext cx="7620000" cy="533400"/>
          </a:xfrm>
        </p:spPr>
        <p:style>
          <a:lnRef idx="2">
            <a:schemeClr val="accent6"/>
          </a:lnRef>
          <a:fillRef idx="1">
            <a:schemeClr val="lt1"/>
          </a:fillRef>
          <a:effectRef idx="0">
            <a:schemeClr val="accent6"/>
          </a:effectRef>
          <a:fontRef idx="minor">
            <a:schemeClr val="dk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solidFill>
                  <a:srgbClr val="C00000"/>
                </a:solidFill>
                <a:effectLst>
                  <a:outerShdw blurRad="38100" dist="38100" dir="2700000" algn="tl">
                    <a:srgbClr val="C0C0C0"/>
                  </a:outerShdw>
                </a:effectLst>
                <a:latin typeface="Nyala" pitchFamily="2" charset="0"/>
              </a:rPr>
              <a:t>Neat appearance </a:t>
            </a:r>
            <a:r>
              <a:rPr lang="en-US" sz="2800" dirty="0" smtClean="0">
                <a:solidFill>
                  <a:srgbClr val="C00000"/>
                </a:solidFill>
              </a:rPr>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2800" kern="1200" dirty="0" smtClean="0">
                <a:solidFill>
                  <a:srgbClr val="C00000"/>
                </a:solidFill>
                <a:effectLst>
                  <a:outerShdw blurRad="38100" dist="38100" dir="2700000" algn="tl">
                    <a:srgbClr val="C0C0C0"/>
                  </a:outerShdw>
                </a:effectLst>
                <a:latin typeface="Nyala" pitchFamily="2" charset="0"/>
              </a:rPr>
              <a:t> </a:t>
            </a:r>
            <a:br>
              <a:rPr lang="en-US" sz="2800" kern="1200" dirty="0" smtClean="0">
                <a:solidFill>
                  <a:srgbClr val="C00000"/>
                </a:solidFill>
                <a:effectLst>
                  <a:outerShdw blurRad="38100" dist="38100" dir="2700000" algn="tl">
                    <a:srgbClr val="C0C0C0"/>
                  </a:outerShdw>
                </a:effectLst>
                <a:latin typeface="Nyala" pitchFamily="2" charset="0"/>
              </a:rPr>
            </a:br>
            <a:endParaRPr lang="en-US" sz="2800" kern="1200" dirty="0" smtClean="0">
              <a:solidFill>
                <a:srgbClr val="C00000"/>
              </a:solidFill>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914400"/>
            <a:ext cx="7620000" cy="5410200"/>
          </a:xfrm>
        </p:spPr>
        <p:style>
          <a:lnRef idx="3">
            <a:schemeClr val="lt1"/>
          </a:lnRef>
          <a:fillRef idx="1">
            <a:schemeClr val="accent5"/>
          </a:fillRef>
          <a:effectRef idx="1">
            <a:schemeClr val="accent5"/>
          </a:effectRef>
          <a:fontRef idx="minor">
            <a:schemeClr val="lt1"/>
          </a:fontRef>
        </p:style>
        <p:txBody>
          <a:bodyPr/>
          <a:lstStyle/>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 neat appearance is essential at all times in front office. A neatly presented individual gives the impression of a well-organized and well-run department.  </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 clean and ironed uniform and polished shoes will reflect your interest and pride. </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A neat and tidy appearance is obviously important in order to convey the vital good first impression. </a:t>
            </a:r>
          </a:p>
          <a:p>
            <a:pPr marL="514350" indent="-514350" algn="just"/>
            <a:r>
              <a:rPr lang="en-US" sz="2800" b="1" kern="1200" dirty="0" smtClean="0">
                <a:solidFill>
                  <a:schemeClr val="tx2"/>
                </a:solidFill>
                <a:effectLst>
                  <a:outerShdw blurRad="38100" dist="38100" dir="2700000" algn="tl">
                    <a:srgbClr val="C0C0C0"/>
                  </a:outerShdw>
                </a:effectLst>
                <a:latin typeface="Nyala" pitchFamily="2" charset="0"/>
                <a:ea typeface="+mj-ea"/>
                <a:cs typeface="+mj-cs"/>
              </a:rPr>
              <a:t>Personal Hygiene</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Personal hygiene is a very basic aspect of non-verbal communication, but one that cannot be over emphasized.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0"/>
            <a:ext cx="7620000" cy="685800"/>
          </a:xfrm>
        </p:spPr>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Posture </a:t>
            </a:r>
            <a:r>
              <a:rPr lang="en-US" sz="2800" dirty="0" smtClean="0"/>
              <a:t/>
            </a:r>
            <a:br>
              <a:rPr lang="en-US" sz="2800" dirty="0" smtClean="0"/>
            </a:b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990600" y="609600"/>
            <a:ext cx="8153400" cy="6248400"/>
          </a:xfrm>
        </p:spPr>
        <p:style>
          <a:lnRef idx="0">
            <a:schemeClr val="accent3"/>
          </a:lnRef>
          <a:fillRef idx="3">
            <a:schemeClr val="accent3"/>
          </a:fillRef>
          <a:effectRef idx="3">
            <a:schemeClr val="accent3"/>
          </a:effectRef>
          <a:fontRef idx="minor">
            <a:schemeClr val="lt1"/>
          </a:fontRef>
        </p:style>
        <p:txBody>
          <a:bodyPr/>
          <a:lstStyle/>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Both sitting and standing postures should be carefully attended to.  </a:t>
            </a:r>
          </a:p>
          <a:p>
            <a:pPr marL="514350" indent="-514350"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Different postures can suggest shyness, reluctance, aggressiveness, willingness,  confidence and enthusiasm etc.</a:t>
            </a:r>
          </a:p>
          <a:p>
            <a:r>
              <a:rPr lang="en-US" sz="2800" b="1" dirty="0" smtClean="0">
                <a:solidFill>
                  <a:srgbClr val="FF0000"/>
                </a:solidFill>
              </a:rPr>
              <a:t>Eye Contact</a:t>
            </a:r>
            <a:endParaRPr lang="en-US" sz="2800" dirty="0" smtClean="0">
              <a:solidFill>
                <a:srgbClr val="FF0000"/>
              </a:solidFill>
            </a:endParaRPr>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Use of correct eye contact is one of the vital skills that is essential in any ‘people’ industry.  </a:t>
            </a:r>
          </a:p>
          <a:p>
            <a:r>
              <a:rPr lang="en-US" sz="2800" kern="1200" dirty="0" smtClean="0">
                <a:solidFill>
                  <a:schemeClr val="tx2"/>
                </a:solidFill>
                <a:effectLst>
                  <a:outerShdw blurRad="38100" dist="38100" dir="2700000" algn="tl">
                    <a:srgbClr val="C0C0C0"/>
                  </a:outerShdw>
                </a:effectLst>
                <a:latin typeface="Nyala" pitchFamily="2" charset="0"/>
                <a:ea typeface="+mj-ea"/>
                <a:cs typeface="+mj-cs"/>
              </a:rPr>
              <a:t>It is the non-verbal equivalent of using someone’s name. </a:t>
            </a:r>
          </a:p>
          <a:p>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to="" calcmode="lin" valueType="num">
                                      <p:cBhvr>
                                        <p:cTn id="17" dur="1" fill="hold"/>
                                        <p:tgtEl>
                                          <p:spTgt spid="11981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 to="" calcmode="lin" valueType="num">
                                      <p:cBhvr>
                                        <p:cTn id="22" dur="1" fill="hold"/>
                                        <p:tgtEl>
                                          <p:spTgt spid="119811">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to="" calcmode="lin" valueType="num">
                                      <p:cBhvr>
                                        <p:cTn id="27" dur="1" fill="hold"/>
                                        <p:tgtEl>
                                          <p:spTgt spid="119811">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 to="" calcmode="lin" valueType="num">
                                      <p:cBhvr>
                                        <p:cTn id="32"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457200"/>
            <a:ext cx="7620000" cy="533400"/>
          </a:xfrm>
        </p:spPr>
        <p:style>
          <a:lnRef idx="2">
            <a:schemeClr val="dk1">
              <a:shade val="50000"/>
            </a:schemeClr>
          </a:lnRef>
          <a:fillRef idx="1">
            <a:schemeClr val="dk1"/>
          </a:fillRef>
          <a:effectRef idx="0">
            <a:schemeClr val="dk1"/>
          </a:effectRef>
          <a:fontRef idx="minor">
            <a:schemeClr val="lt1"/>
          </a:fontRef>
        </p:style>
        <p:txBody>
          <a:bodyPr/>
          <a:lstStyle/>
          <a:p>
            <a:pPr eaLnBrk="1" hangingPunct="1"/>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Social Skills</a:t>
            </a:r>
            <a:br>
              <a:rPr lang="en-US" sz="2800" kern="1200" dirty="0" smtClean="0">
                <a:effectLst>
                  <a:outerShdw blurRad="38100" dist="38100" dir="2700000" algn="tl">
                    <a:srgbClr val="C0C0C0"/>
                  </a:outerShdw>
                </a:effectLst>
                <a:latin typeface="Nyala" pitchFamily="2" charset="0"/>
              </a:rPr>
            </a:br>
            <a:r>
              <a:rPr lang="en-US" sz="2800" kern="1200" dirty="0" smtClean="0">
                <a:effectLst>
                  <a:outerShdw blurRad="38100" dist="38100" dir="2700000" algn="tl">
                    <a:srgbClr val="C0C0C0"/>
                  </a:outerShdw>
                </a:effectLst>
                <a:latin typeface="Nyala" pitchFamily="2" charset="0"/>
              </a:rPr>
              <a:t/>
            </a:r>
            <a:br>
              <a:rPr lang="en-US" sz="2800" kern="1200" dirty="0" smtClean="0">
                <a:effectLst>
                  <a:outerShdw blurRad="38100" dist="38100" dir="2700000" algn="tl">
                    <a:srgbClr val="C0C0C0"/>
                  </a:outerShdw>
                </a:effectLst>
                <a:latin typeface="Nyala" pitchFamily="2" charset="0"/>
              </a:rPr>
            </a:br>
            <a:r>
              <a:rPr lang="en-US" sz="2800" dirty="0" smtClean="0"/>
              <a:t/>
            </a:r>
            <a:br>
              <a:rPr lang="en-US" sz="2800" dirty="0" smtClean="0"/>
            </a:br>
            <a:r>
              <a:rPr lang="en-US" sz="2800" kern="1200" dirty="0" smtClean="0">
                <a:effectLst>
                  <a:outerShdw blurRad="38100" dist="38100" dir="2700000" algn="tl">
                    <a:srgbClr val="C0C0C0"/>
                  </a:outerShdw>
                </a:effectLst>
                <a:latin typeface="Nyala" pitchFamily="2" charset="0"/>
              </a:rPr>
              <a:t> </a:t>
            </a:r>
            <a:br>
              <a:rPr lang="en-US" sz="2800" kern="1200" dirty="0" smtClean="0">
                <a:effectLst>
                  <a:outerShdw blurRad="38100" dist="38100" dir="2700000" algn="tl">
                    <a:srgbClr val="C0C0C0"/>
                  </a:outerShdw>
                </a:effectLst>
                <a:latin typeface="Nyala" pitchFamily="2" charset="0"/>
              </a:rPr>
            </a:br>
            <a:endParaRPr lang="en-US" sz="2800" kern="1200" dirty="0" smtClean="0">
              <a:effectLst>
                <a:outerShdw blurRad="38100" dist="38100" dir="2700000" algn="tl">
                  <a:srgbClr val="C0C0C0"/>
                </a:outerShdw>
              </a:effectLst>
              <a:latin typeface="Nyala" pitchFamily="2" charset="0"/>
            </a:endParaRPr>
          </a:p>
        </p:txBody>
      </p:sp>
      <p:sp>
        <p:nvSpPr>
          <p:cNvPr id="119811" name="Rectangle 3"/>
          <p:cNvSpPr>
            <a:spLocks noGrp="1" noChangeArrowheads="1"/>
          </p:cNvSpPr>
          <p:nvPr>
            <p:ph type="body" idx="1"/>
          </p:nvPr>
        </p:nvSpPr>
        <p:spPr>
          <a:xfrm>
            <a:off x="1066800" y="914400"/>
            <a:ext cx="7620000" cy="5562600"/>
          </a:xfrm>
        </p:spPr>
        <p:style>
          <a:lnRef idx="1">
            <a:schemeClr val="accent6"/>
          </a:lnRef>
          <a:fillRef idx="2">
            <a:schemeClr val="accent6"/>
          </a:fillRef>
          <a:effectRef idx="1">
            <a:schemeClr val="accent6"/>
          </a:effectRef>
          <a:fontRef idx="minor">
            <a:schemeClr val="dk1"/>
          </a:fontRef>
        </p:style>
        <p:txBody>
          <a:bodyPr/>
          <a:lstStyle/>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Social skills have been described as the way in which a person behaves towards others in different social situations.</a:t>
            </a:r>
          </a:p>
          <a:p>
            <a:pPr algn="just"/>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This can be characterized by the difference between a receptionist’s behavior towards a VIP guest and their behavior towards the page.</a:t>
            </a:r>
          </a:p>
          <a:p>
            <a:pPr algn="just"/>
            <a:endParaRPr lang="en-US" sz="2800" kern="1200" dirty="0" smtClean="0">
              <a:solidFill>
                <a:schemeClr val="tx2"/>
              </a:solidFill>
              <a:effectLst>
                <a:outerShdw blurRad="38100" dist="38100" dir="2700000" algn="tl">
                  <a:srgbClr val="C0C0C0"/>
                </a:outerShdw>
              </a:effectLst>
              <a:latin typeface="Nyala" pitchFamily="2" charset="0"/>
              <a:ea typeface="+mj-ea"/>
              <a:cs typeface="+mj-cs"/>
            </a:endParaRPr>
          </a:p>
          <a:p>
            <a:pPr algn="just"/>
            <a:r>
              <a:rPr lang="en-US" sz="2800" kern="1200" dirty="0" smtClean="0">
                <a:solidFill>
                  <a:schemeClr val="tx2"/>
                </a:solidFill>
                <a:effectLst>
                  <a:outerShdw blurRad="38100" dist="38100" dir="2700000" algn="tl">
                    <a:srgbClr val="C0C0C0"/>
                  </a:outerShdw>
                </a:effectLst>
                <a:latin typeface="Nyala" pitchFamily="2" charset="0"/>
                <a:ea typeface="+mj-ea"/>
                <a:cs typeface="+mj-cs"/>
              </a:rPr>
              <a:t>Social skills are achieved by the co-ordination of verbal and nonverbal behavior in a given situation.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bg/>
                                          </p:spTgt>
                                        </p:tgtEl>
                                        <p:attrNameLst>
                                          <p:attrName>style.visibility</p:attrName>
                                        </p:attrNameLst>
                                      </p:cBhvr>
                                      <p:to>
                                        <p:strVal val="visible"/>
                                      </p:to>
                                    </p:set>
                                    <p:anim to="" calcmode="lin" valueType="num">
                                      <p:cBhvr>
                                        <p:cTn id="7" dur="1" fill="hold"/>
                                        <p:tgtEl>
                                          <p:spTgt spid="119811">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 to="" calcmode="lin" valueType="num">
                                      <p:cBhvr>
                                        <p:cTn id="22" dur="1" fill="hold"/>
                                        <p:tgtEl>
                                          <p:spTgt spid="1198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nimBg="1"/>
    </p:bld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4320</TotalTime>
  <Words>9765</Words>
  <Application>Microsoft Office PowerPoint</Application>
  <PresentationFormat>On-screen Show (4:3)</PresentationFormat>
  <Paragraphs>1100</Paragraphs>
  <Slides>183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183</vt:i4>
      </vt:variant>
    </vt:vector>
  </HeadingPairs>
  <TitlesOfParts>
    <vt:vector size="185" baseType="lpstr">
      <vt:lpstr>Notebook</vt:lpstr>
      <vt:lpstr>文件</vt:lpstr>
      <vt:lpstr>Front Office Management(TMgt 2064)</vt:lpstr>
      <vt:lpstr>PowerPoint Presentation</vt:lpstr>
      <vt:lpstr>THE HOSPITALITY AND TOURISM INDUSTRY</vt:lpstr>
      <vt:lpstr>Hospitality and Tourism Industry is about service</vt:lpstr>
      <vt:lpstr>PowerPoint Presentation</vt:lpstr>
      <vt:lpstr>Introduction to Hotel  </vt:lpstr>
      <vt:lpstr>PowerPoint Presentation</vt:lpstr>
      <vt:lpstr>Hotel can be </vt:lpstr>
      <vt:lpstr>Therefore, ……</vt:lpstr>
      <vt:lpstr>The Functions and Departments of a Hotel</vt:lpstr>
      <vt:lpstr>Functions of major hotel departments</vt:lpstr>
      <vt:lpstr>PowerPoint Presentation</vt:lpstr>
      <vt:lpstr>PowerPoint Presentation</vt:lpstr>
      <vt:lpstr>Chapter- one  The front office department </vt:lpstr>
      <vt:lpstr>What is front office Department? </vt:lpstr>
      <vt:lpstr>Important of front office</vt:lpstr>
      <vt:lpstr>Front of the House and Back of the House</vt:lpstr>
      <vt:lpstr>Con’d…….</vt:lpstr>
      <vt:lpstr>2. Back-of-the-house</vt:lpstr>
      <vt:lpstr>Front Office department </vt:lpstr>
      <vt:lpstr>PowerPoint Presentation</vt:lpstr>
      <vt:lpstr>Front Desk Section </vt:lpstr>
      <vt:lpstr>PowerPoint Presentation</vt:lpstr>
      <vt:lpstr>Bell  Desk </vt:lpstr>
      <vt:lpstr>Business Centers </vt:lpstr>
      <vt:lpstr>PowerPoint Presentation</vt:lpstr>
      <vt:lpstr>Concierge Section </vt:lpstr>
      <vt:lpstr>Cashiering Section </vt:lpstr>
      <vt:lpstr>Front Office Organization Chart</vt:lpstr>
      <vt:lpstr>PowerPoint Presentation</vt:lpstr>
      <vt:lpstr>Front office Personnel and Their Duties and Responsibilities </vt:lpstr>
      <vt:lpstr> General Manager  </vt:lpstr>
      <vt:lpstr>Front Office Manager</vt:lpstr>
      <vt:lpstr>PowerPoint Presentation</vt:lpstr>
      <vt:lpstr> Assistant Front Office Manager </vt:lpstr>
      <vt:lpstr> Lobby Manager </vt:lpstr>
      <vt:lpstr>Front Desk Agent </vt:lpstr>
      <vt:lpstr>PowerPoint Presentation</vt:lpstr>
      <vt:lpstr>PowerPoint Presentation</vt:lpstr>
      <vt:lpstr>PowerPoint Presentation</vt:lpstr>
      <vt:lpstr>Front desk layout </vt:lpstr>
      <vt:lpstr>Reservations Agent</vt:lpstr>
      <vt:lpstr>Job Description: Reservations Agent Basic Function: To handle all future reservations, matching the needs of the guests with the hotel. Relationships: Reports to the front office manager.</vt:lpstr>
      <vt:lpstr>PowerPoint Presentation</vt:lpstr>
      <vt:lpstr>Job Description: Switchboard Operator Basic Function: Receives and directs incoming calls to individual guests, staff, or departments. </vt:lpstr>
      <vt:lpstr>Job Description: Front Office Cashier Basic Function: To perform tasks relating to guest check-in and check-out and settling guest accounts.</vt:lpstr>
      <vt:lpstr>Job Description: Uniformed Service Basic Function: To work closely with the front desk staff, room service employees, and other hotel personnel in providing guest assistance with luggage, transportation, and miscellaneous needs. </vt:lpstr>
      <vt:lpstr>Job Description: Concierge Basic Function: To serve as the guest liaison with both hotel and non-hotel attractions, facilities, services, and activities.</vt:lpstr>
      <vt:lpstr>PowerPoint Presentation</vt:lpstr>
      <vt:lpstr>Night Auditor</vt:lpstr>
      <vt:lpstr>Job Description: Night Auditor Basic Function: To ensure the accuracy and balance of front office accounting records and prepare summaries of financial data on a daily basis. </vt:lpstr>
      <vt:lpstr>PowerPoint Presentation</vt:lpstr>
      <vt:lpstr>Chapter Two</vt:lpstr>
      <vt:lpstr>Guest Cycle</vt:lpstr>
      <vt:lpstr>PowerPoint Presentation</vt:lpstr>
      <vt:lpstr>Pre-Arrival</vt:lpstr>
      <vt:lpstr>The guest’s choice can be affected by many factors:</vt:lpstr>
      <vt:lpstr>Reservations</vt:lpstr>
      <vt:lpstr>PowerPoint Presentation</vt:lpstr>
      <vt:lpstr>PowerPoint Presentation</vt:lpstr>
      <vt:lpstr>PowerPoint Presentation</vt:lpstr>
      <vt:lpstr>Arrival </vt:lpstr>
      <vt:lpstr>PowerPoint Presentation</vt:lpstr>
      <vt:lpstr>Registration</vt:lpstr>
      <vt:lpstr>Occupancy</vt:lpstr>
      <vt:lpstr>PowerPoint Presentation</vt:lpstr>
      <vt:lpstr>PowerPoint Presentation</vt:lpstr>
      <vt:lpstr>Departure</vt:lpstr>
      <vt:lpstr>PowerPoint Presentation</vt:lpstr>
      <vt:lpstr>PowerPoint Presentation</vt:lpstr>
      <vt:lpstr>PowerPoint Presentation</vt:lpstr>
      <vt:lpstr>Front Office Accounting</vt:lpstr>
      <vt:lpstr>An effective guest accounting system consists of tasks performed during each stage of the guest cycle.  In brief, a front office accounting system: </vt:lpstr>
      <vt:lpstr>PowerPoint Presentation</vt:lpstr>
      <vt:lpstr>PowerPoint Presentation</vt:lpstr>
      <vt:lpstr>PowerPoint Presentation</vt:lpstr>
      <vt:lpstr>Chapter Three </vt:lpstr>
      <vt:lpstr>PowerPoint Presentation</vt:lpstr>
      <vt:lpstr> HOTEL GUESTS    </vt:lpstr>
      <vt:lpstr> HOTEL GUESTS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Four</vt:lpstr>
      <vt:lpstr> The role of reception to front office communication    </vt:lpstr>
      <vt:lpstr> Spoken/verbal communication    </vt:lpstr>
      <vt:lpstr>   Take note    </vt:lpstr>
      <vt:lpstr>   Neat appearance     </vt:lpstr>
      <vt:lpstr>   Posture     </vt:lpstr>
      <vt:lpstr>    Social Skills     </vt:lpstr>
      <vt:lpstr>     Written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Property Management  System </vt:lpstr>
      <vt:lpstr>PowerPoint Presentation</vt:lpstr>
      <vt:lpstr>PowerPoint Presentation</vt:lpstr>
      <vt:lpstr>Introduction</vt:lpstr>
      <vt:lpstr>Selecting the PMS</vt:lpstr>
      <vt:lpstr>Selecting the PMS (Cont…)</vt:lpstr>
      <vt:lpstr>Selecting the PMS (Cont…)</vt:lpstr>
      <vt:lpstr>Selecting the PMS (Cont…)</vt:lpstr>
      <vt:lpstr>Guest Account </vt:lpstr>
      <vt:lpstr>Guest Registration Menu</vt:lpstr>
      <vt:lpstr>Guest Registration Menu (Cont…)</vt:lpstr>
      <vt:lpstr>Guest Registration Menu (Cont…)</vt:lpstr>
      <vt:lpstr>PowerPoint Presentation</vt:lpstr>
      <vt:lpstr>Check-in Illustration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 Card</vt:lpstr>
      <vt:lpstr>Guest Accounting Menu</vt:lpstr>
      <vt:lpstr>Guest Accounting Menu (Cont…)</vt:lpstr>
      <vt:lpstr>The Check-in</vt:lpstr>
      <vt:lpstr>The Check-in (Cont…)</vt:lpstr>
      <vt:lpstr>Registration Card Example</vt:lpstr>
      <vt:lpstr>PowerPoint Presentation</vt:lpstr>
      <vt:lpstr>Front Office Accounting</vt:lpstr>
      <vt:lpstr>Front Office Accounting</vt:lpstr>
      <vt:lpstr>Back Office Accounting</vt:lpstr>
      <vt:lpstr>Back Office Accounting</vt:lpstr>
      <vt:lpstr>Managing the Check-Out Process</vt:lpstr>
      <vt:lpstr>Managing the Check-Out Process</vt:lpstr>
      <vt:lpstr> Revenue/Yield Management Evaluating front office operation  </vt:lpstr>
      <vt:lpstr>Yield/revenue management</vt:lpstr>
      <vt:lpstr>Definition of Occupancy Percentage</vt:lpstr>
      <vt:lpstr>Definition of Average Daily Rate ADR</vt:lpstr>
      <vt:lpstr>Occupancy Percentage Example</vt:lpstr>
      <vt:lpstr>Average Daily Rate Example</vt:lpstr>
      <vt:lpstr>Definition of Revenue per available room (RevPAR)</vt:lpstr>
      <vt:lpstr>RevPar Example</vt:lpstr>
      <vt:lpstr>Forecasting Rooms Revenue</vt:lpstr>
      <vt:lpstr>Forecasting Rooms Revenue Example</vt:lpstr>
      <vt:lpstr>Forecasting Data</vt:lpstr>
      <vt:lpstr>Percentage Of No-shows</vt:lpstr>
      <vt:lpstr>Percentage Of Walk-ins</vt:lpstr>
      <vt:lpstr>Percentage Of Overstays</vt:lpstr>
      <vt:lpstr>Percentage Of Understays</vt:lpstr>
      <vt:lpstr>Use of Yield Management</vt:lpstr>
      <vt:lpstr>Components of Revenue Management</vt:lpstr>
      <vt:lpstr>Optimal Occupancy and Optimal Rate </vt:lpstr>
      <vt:lpstr>Chapter Five </vt:lpstr>
      <vt:lpstr>PowerPoint Presentation</vt:lpstr>
      <vt:lpstr>Safety and Security Measures  </vt:lpstr>
      <vt:lpstr>Safety and Security Measures  </vt:lpstr>
      <vt:lpstr>PowerPoint Presentation</vt:lpstr>
      <vt:lpstr>PowerPoint Presentation</vt:lpstr>
      <vt:lpstr>Some of the security measures taken by hotels</vt:lpstr>
      <vt:lpstr>Security Guards: </vt:lpstr>
      <vt:lpstr> Security Cameras: </vt:lpstr>
      <vt:lpstr>  Fire Alarms:  </vt:lpstr>
      <vt:lpstr>  Emergency Power:  </vt:lpstr>
      <vt:lpstr>  Importance of a Security System  </vt:lpstr>
      <vt:lpstr>PowerPoint Presentation</vt:lpstr>
      <vt:lpstr>  TYPES OF SECURITY  </vt:lpstr>
      <vt:lpstr>  1) Internal security   </vt:lpstr>
      <vt:lpstr>  2) Security aspects of persons   </vt:lpstr>
      <vt:lpstr>  3) Security aspects of systems:   </vt:lpstr>
      <vt:lpstr> This is followed by:  </vt:lpstr>
      <vt:lpstr>PowerPoint Presentation</vt:lpstr>
      <vt:lpstr>PowerPoint Presentation</vt:lpstr>
      <vt:lpstr>  Group Assignment   Handling Emergency Situations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ABT</dc:creator>
  <cp:lastModifiedBy>user</cp:lastModifiedBy>
  <cp:revision>209</cp:revision>
  <cp:lastPrinted>2019-04-20T10:50:58Z</cp:lastPrinted>
  <dcterms:created xsi:type="dcterms:W3CDTF">1601-01-01T00:00:00Z</dcterms:created>
  <dcterms:modified xsi:type="dcterms:W3CDTF">2020-08-18T16:35:23Z</dcterms:modified>
</cp:coreProperties>
</file>