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ink/ink1.xml" ContentType="application/inkml+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83"/>
  </p:notesMasterIdLst>
  <p:handoutMasterIdLst>
    <p:handoutMasterId r:id="rId184"/>
  </p:handoutMasterIdLst>
  <p:sldIdLst>
    <p:sldId id="451" r:id="rId2"/>
    <p:sldId id="279" r:id="rId3"/>
    <p:sldId id="280" r:id="rId4"/>
    <p:sldId id="407" r:id="rId5"/>
    <p:sldId id="449" r:id="rId6"/>
    <p:sldId id="450"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1" r:id="rId21"/>
    <p:sldId id="422" r:id="rId22"/>
    <p:sldId id="423" r:id="rId23"/>
    <p:sldId id="424" r:id="rId24"/>
    <p:sldId id="425" r:id="rId25"/>
    <p:sldId id="426" r:id="rId26"/>
    <p:sldId id="427" r:id="rId27"/>
    <p:sldId id="428" r:id="rId28"/>
    <p:sldId id="429" r:id="rId29"/>
    <p:sldId id="430" r:id="rId30"/>
    <p:sldId id="431" r:id="rId31"/>
    <p:sldId id="432" r:id="rId32"/>
    <p:sldId id="433" r:id="rId33"/>
    <p:sldId id="434" r:id="rId34"/>
    <p:sldId id="435" r:id="rId35"/>
    <p:sldId id="436" r:id="rId36"/>
    <p:sldId id="437" r:id="rId37"/>
    <p:sldId id="438" r:id="rId38"/>
    <p:sldId id="439" r:id="rId39"/>
    <p:sldId id="440" r:id="rId40"/>
    <p:sldId id="441" r:id="rId41"/>
    <p:sldId id="442" r:id="rId42"/>
    <p:sldId id="443" r:id="rId43"/>
    <p:sldId id="444" r:id="rId44"/>
    <p:sldId id="445" r:id="rId45"/>
    <p:sldId id="446" r:id="rId46"/>
    <p:sldId id="447" r:id="rId47"/>
    <p:sldId id="448" r:id="rId48"/>
    <p:sldId id="452" r:id="rId49"/>
    <p:sldId id="276" r:id="rId50"/>
    <p:sldId id="259" r:id="rId51"/>
    <p:sldId id="277" r:id="rId52"/>
    <p:sldId id="260" r:id="rId53"/>
    <p:sldId id="261" r:id="rId54"/>
    <p:sldId id="262" r:id="rId55"/>
    <p:sldId id="263" r:id="rId56"/>
    <p:sldId id="264" r:id="rId57"/>
    <p:sldId id="265" r:id="rId58"/>
    <p:sldId id="266" r:id="rId59"/>
    <p:sldId id="267" r:id="rId60"/>
    <p:sldId id="268" r:id="rId61"/>
    <p:sldId id="269" r:id="rId62"/>
    <p:sldId id="270" r:id="rId63"/>
    <p:sldId id="271" r:id="rId64"/>
    <p:sldId id="272" r:id="rId65"/>
    <p:sldId id="282" r:id="rId66"/>
    <p:sldId id="286" r:id="rId67"/>
    <p:sldId id="287" r:id="rId68"/>
    <p:sldId id="288" r:id="rId69"/>
    <p:sldId id="283" r:id="rId70"/>
    <p:sldId id="291" r:id="rId71"/>
    <p:sldId id="290" r:id="rId72"/>
    <p:sldId id="289" r:id="rId73"/>
    <p:sldId id="292" r:id="rId74"/>
    <p:sldId id="284" r:id="rId75"/>
    <p:sldId id="294" r:id="rId76"/>
    <p:sldId id="293" r:id="rId77"/>
    <p:sldId id="285" r:id="rId78"/>
    <p:sldId id="296" r:id="rId79"/>
    <p:sldId id="295" r:id="rId80"/>
    <p:sldId id="297" r:id="rId81"/>
    <p:sldId id="301" r:id="rId82"/>
    <p:sldId id="299" r:id="rId83"/>
    <p:sldId id="298" r:id="rId84"/>
    <p:sldId id="302" r:id="rId85"/>
    <p:sldId id="303" r:id="rId86"/>
    <p:sldId id="304" r:id="rId87"/>
    <p:sldId id="305" r:id="rId88"/>
    <p:sldId id="315" r:id="rId89"/>
    <p:sldId id="306" r:id="rId90"/>
    <p:sldId id="311" r:id="rId91"/>
    <p:sldId id="307" r:id="rId92"/>
    <p:sldId id="312" r:id="rId93"/>
    <p:sldId id="308" r:id="rId94"/>
    <p:sldId id="309" r:id="rId95"/>
    <p:sldId id="310" r:id="rId96"/>
    <p:sldId id="313" r:id="rId97"/>
    <p:sldId id="314" r:id="rId98"/>
    <p:sldId id="316" r:id="rId99"/>
    <p:sldId id="317" r:id="rId100"/>
    <p:sldId id="321" r:id="rId101"/>
    <p:sldId id="322" r:id="rId102"/>
    <p:sldId id="318" r:id="rId103"/>
    <p:sldId id="323" r:id="rId104"/>
    <p:sldId id="319" r:id="rId105"/>
    <p:sldId id="320" r:id="rId106"/>
    <p:sldId id="324" r:id="rId107"/>
    <p:sldId id="325" r:id="rId108"/>
    <p:sldId id="326" r:id="rId109"/>
    <p:sldId id="327" r:id="rId110"/>
    <p:sldId id="328" r:id="rId111"/>
    <p:sldId id="329" r:id="rId112"/>
    <p:sldId id="330" r:id="rId113"/>
    <p:sldId id="334" r:id="rId114"/>
    <p:sldId id="331" r:id="rId115"/>
    <p:sldId id="332" r:id="rId116"/>
    <p:sldId id="335" r:id="rId117"/>
    <p:sldId id="333" r:id="rId118"/>
    <p:sldId id="336" r:id="rId119"/>
    <p:sldId id="337" r:id="rId120"/>
    <p:sldId id="338" r:id="rId121"/>
    <p:sldId id="339" r:id="rId122"/>
    <p:sldId id="360" r:id="rId123"/>
    <p:sldId id="340" r:id="rId124"/>
    <p:sldId id="341" r:id="rId125"/>
    <p:sldId id="342" r:id="rId126"/>
    <p:sldId id="361" r:id="rId127"/>
    <p:sldId id="343" r:id="rId128"/>
    <p:sldId id="369" r:id="rId129"/>
    <p:sldId id="344" r:id="rId130"/>
    <p:sldId id="362" r:id="rId131"/>
    <p:sldId id="345" r:id="rId132"/>
    <p:sldId id="346" r:id="rId133"/>
    <p:sldId id="347" r:id="rId134"/>
    <p:sldId id="363" r:id="rId135"/>
    <p:sldId id="348" r:id="rId136"/>
    <p:sldId id="364" r:id="rId137"/>
    <p:sldId id="349" r:id="rId138"/>
    <p:sldId id="365" r:id="rId139"/>
    <p:sldId id="366" r:id="rId140"/>
    <p:sldId id="350" r:id="rId141"/>
    <p:sldId id="367" r:id="rId142"/>
    <p:sldId id="368" r:id="rId143"/>
    <p:sldId id="370" r:id="rId144"/>
    <p:sldId id="398" r:id="rId145"/>
    <p:sldId id="371" r:id="rId146"/>
    <p:sldId id="372" r:id="rId147"/>
    <p:sldId id="380" r:id="rId148"/>
    <p:sldId id="373" r:id="rId149"/>
    <p:sldId id="374" r:id="rId150"/>
    <p:sldId id="375" r:id="rId151"/>
    <p:sldId id="376" r:id="rId152"/>
    <p:sldId id="377" r:id="rId153"/>
    <p:sldId id="378" r:id="rId154"/>
    <p:sldId id="395" r:id="rId155"/>
    <p:sldId id="381" r:id="rId156"/>
    <p:sldId id="382" r:id="rId157"/>
    <p:sldId id="385" r:id="rId158"/>
    <p:sldId id="396" r:id="rId159"/>
    <p:sldId id="386" r:id="rId160"/>
    <p:sldId id="388" r:id="rId161"/>
    <p:sldId id="397" r:id="rId162"/>
    <p:sldId id="389" r:id="rId163"/>
    <p:sldId id="390" r:id="rId164"/>
    <p:sldId id="399" r:id="rId165"/>
    <p:sldId id="391" r:id="rId166"/>
    <p:sldId id="400" r:id="rId167"/>
    <p:sldId id="392" r:id="rId168"/>
    <p:sldId id="393" r:id="rId169"/>
    <p:sldId id="401" r:id="rId170"/>
    <p:sldId id="405" r:id="rId171"/>
    <p:sldId id="402" r:id="rId172"/>
    <p:sldId id="403" r:id="rId173"/>
    <p:sldId id="404" r:id="rId174"/>
    <p:sldId id="453" r:id="rId175"/>
    <p:sldId id="454" r:id="rId176"/>
    <p:sldId id="455" r:id="rId177"/>
    <p:sldId id="456" r:id="rId178"/>
    <p:sldId id="457" r:id="rId179"/>
    <p:sldId id="458" r:id="rId180"/>
    <p:sldId id="459" r:id="rId181"/>
    <p:sldId id="406" r:id="rId18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5878" autoAdjust="0"/>
  </p:normalViewPr>
  <p:slideViewPr>
    <p:cSldViewPr>
      <p:cViewPr>
        <p:scale>
          <a:sx n="58" d="100"/>
          <a:sy n="58" d="100"/>
        </p:scale>
        <p:origin x="-1301" y="-29"/>
      </p:cViewPr>
      <p:guideLst>
        <p:guide orient="horz" pos="2160"/>
        <p:guide pos="2880"/>
      </p:guideLst>
    </p:cSldViewPr>
  </p:slideViewPr>
  <p:outlineViewPr>
    <p:cViewPr>
      <p:scale>
        <a:sx n="33" d="100"/>
        <a:sy n="33" d="100"/>
      </p:scale>
      <p:origin x="0" y="126696"/>
    </p:cViewPr>
  </p:outlineViewPr>
  <p:notesTextViewPr>
    <p:cViewPr>
      <p:scale>
        <a:sx n="100" d="100"/>
        <a:sy n="100" d="100"/>
      </p:scale>
      <p:origin x="0" y="0"/>
    </p:cViewPr>
  </p:notesTextViewPr>
  <p:sorterViewPr>
    <p:cViewPr>
      <p:scale>
        <a:sx n="135" d="100"/>
        <a:sy n="135" d="100"/>
      </p:scale>
      <p:origin x="0" y="6149"/>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80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4" y="0"/>
            <a:ext cx="2971800" cy="464820"/>
          </a:xfrm>
          <a:prstGeom prst="rect">
            <a:avLst/>
          </a:prstGeom>
        </p:spPr>
        <p:txBody>
          <a:bodyPr vert="horz" lIns="91440" tIns="45720" rIns="91440" bIns="45720" rtlCol="0"/>
          <a:lstStyle>
            <a:lvl1pPr algn="r">
              <a:defRPr sz="1200"/>
            </a:lvl1pPr>
          </a:lstStyle>
          <a:p>
            <a:fld id="{CFF6BB0A-ACC3-4FB2-BAAF-52E4F368F185}" type="datetimeFigureOut">
              <a:rPr lang="en-GB" smtClean="0"/>
              <a:pPr/>
              <a:t>04/06/2020</a:t>
            </a:fld>
            <a:endParaRPr lang="en-GB"/>
          </a:p>
        </p:txBody>
      </p:sp>
      <p:sp>
        <p:nvSpPr>
          <p:cNvPr id="4" name="Footer Placeholder 3"/>
          <p:cNvSpPr>
            <a:spLocks noGrp="1"/>
          </p:cNvSpPr>
          <p:nvPr>
            <p:ph type="ftr" sz="quarter" idx="2"/>
          </p:nvPr>
        </p:nvSpPr>
        <p:spPr>
          <a:xfrm>
            <a:off x="2" y="8829966"/>
            <a:ext cx="297180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4" y="8829966"/>
            <a:ext cx="2971800" cy="464820"/>
          </a:xfrm>
          <a:prstGeom prst="rect">
            <a:avLst/>
          </a:prstGeom>
        </p:spPr>
        <p:txBody>
          <a:bodyPr vert="horz" lIns="91440" tIns="45720" rIns="91440" bIns="45720" rtlCol="0" anchor="b"/>
          <a:lstStyle>
            <a:lvl1pPr algn="r">
              <a:defRPr sz="1200"/>
            </a:lvl1pPr>
          </a:lstStyle>
          <a:p>
            <a:fld id="{CFE3548B-F7B5-421B-B007-6B09E135707F}" type="slidenum">
              <a:rPr lang="en-GB" smtClean="0"/>
              <a:pPr/>
              <a:t>‹#›</a:t>
            </a:fld>
            <a:endParaRPr lang="en-GB"/>
          </a:p>
        </p:txBody>
      </p:sp>
    </p:spTree>
    <p:extLst>
      <p:ext uri="{BB962C8B-B14F-4D97-AF65-F5344CB8AC3E}">
        <p14:creationId xmlns:p14="http://schemas.microsoft.com/office/powerpoint/2010/main" val="278356722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5-05-12T12:53:26.06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0,'0'0,"0"0,0 0,0 25,0 0,0 0,0-25,0 49,0-24,0-25,0 50,0-1,0-49,0 25,0 0,0 0,0-25,0 25,0-25,0 24,0 1,0 0,0-25,0 25,0 0,0-25,0 24,0-24,0 0,0 25,0-25,0 0,0 25,0 0,0-25,24 25,-24-25,0 49,0-49,0 25,0 25,0-26,0 1,0 25,0-25,0-1,0 1,0-25,24 50,-24-50,0 25,0-1,0 1,24 0,-24 0,0-25,0 25,0-25,0 24,24 1,-24-25,0 25,0-25,0 50,0-50,0 24,0-24,0 25,0 0,0 0,0 24,0-24,0 0,0 25,0-25,0-1,0 26,0 0,0-26,0 51,0-26,0 1,0 0,0-1,0 1,0-1,0 1,0-25,0 0,0-1,0 1,0-25,0 25,0-25,24 50,-24-26,0 26,0 0,0 24,24 1,-24-1,0-24,0-1,0 1,0-1,0 1,0 0,0-1,24 27,-24-27,0 1,24-1,-24 1,24 0,-24 24,0-49,0 24,0-24,23 0,-23 0,0 0,0-1,24 26,-24-25,0 0,24 24,-24-24,0 0,0 0,0 0,25-1,-25-24,0 25,24 0,-1-25,-23 0,0 50,0 24,0 0,0 1,0-1,24 1,-24 24,0-25,0 25,0-24,0-1,0 1,0-50,0 49,0-49,0 0,0 24,0-24,0 25,0-26,0 26,0 0,24-26,-24 26,0 0,0-26,0 26,0 0,0-26,0 1,0 25,0-25,0-25,0 24,24 1,-24 25,0 24,24-24,-24 0,0-1,0 1,0 24,0-49,0 0,0 24,0 1,0 0,0-1,0 26,0-26,0 26,-24-51,24 1,0 25,0-25,0-1,-24 1,24 0,0 0,0 0,0 0,0 24,0-24,0 0,0 24,0-24,0 0,0 25,0-26,0 1,0 0,0 49,0-24,0-25,0 24,-24-49,24 25,0-25,0 50,0-50,0 25,-24-25,24 24,0 1,0-25,0 25,-23-25,23 0,0 25,0-25,0 25,0-1,23 26,-23 0,0-26,24 1,0-25,-24 50,0 24,0 1,0-50,0 24,0-24,0 25,0-50,0 49,0-49,0 25,0 25,0-26,0 1,-24 0,24 0,0 0,0-25,0 24,0 1,0-25,0 25,0-25,-24 25,24-25,0 25,0-1,-23-24,23 25,0-25,0 25,0 0,-24-25,24 25,0-25,0 0,0 24,0-24,0 25,0 0,0-25,-25 25,1 24,24 1,0-25,0 0,0-1,0 1,-24-25,24 50,0-25,0-25,0 49,0-49,0 51,-23-26,23 0,0 24,-24-49,24 25,0 25,0-50,0 24,-24-24,24 25,0 0,-24-25,24 25,0-25,0 25,0-1,0-24,0 25,0-25,0 25,0-25,0 25,0 0,0-1,24 1,-24 0,0 0,0 0,0 24,0-24,0 0,0 0,0-1,0 1,0-25,0 25,24-25,-24 0,0 25,0 0,0-25,0 24,0-24,0 25,0 0,0-25,0 25,0-25,0 25,0-25,0 24,0 1,0 0,0-25,0 25,0 0,0-25,0 25,0 24,0-24,0 0,0 24,0-49,0 25,0-25,0 25,24 0,-24-25,0 25,23-1,-23 1,0-25,0 25,24 25,-24-50,0 49,24-24,-24 0,0 24,0-24,0 0,0 25,0-26,0 1,0-25,0 25,0 0,25 0,-25-1,24-24,-24 50,0 0,0-26,0 1,0 0,0-25,0 50,0-25,0 24,0 1,0-1,23 1,-23-25,0 24,0-24,0 0,0 0,0 0,0-1,0 1,0-25,24 50,-24-1,0-24,0 25,0 24,0-49,0 0,0-25,0 25,0-1,0 1,0-25,24 0,-24 25,0-25,0 25,0-25,0 25,0-1,0 1,0-25,0 50,0-50,24 25,-24-25,0 49,0-49,0 50,0-50,0 25,0 0,0-1,0 1,0-25,24 25,-24-25,0 25,0 0,0-25,0 24,0-24,24 25,-24 0,0-25,0 25,0-25,24 25,-24-1,0 1,0 50,0-51,0 1,0 50,0-75,24 24,-24 1,24-25,-24 0,0 50,0 24,0 1,0-1,0-24,0 24,0-49,0 0,0 24,0 26,24-26,-24-24,0 25,0-1,0 1,0 0,23-26,-23 26,0-25,0 0,0 24,0-24,0 0,0 24,0 1,0-25,0 24,0-24,0 0,0 0,0-25,0 49,0-49,0 25,0 25,0-50,0 25,0 0,24-1,-24 1,0 0,0 25,0-26,0 1,0 0,0-25,0 50,0-1,0 1,0-25,0-1,0 1,0 0,0 25,24 24,-24 0,0 51,0-50,0-1,0-24,0 0,0-1,0 1,0-1,0 1,0 0,0-1,0 50,0 1,0-26,0-24,0-1,0-24,0 0,0 0,0-1,0 1,0 25,0-25,0 24,0-24,0-25,0 50,0-50,0 24,0-24,25 25,-25 0,24-25,-24 25,24-25,-24 0,23 25,1 0,-24-25,0 24,0 26,0 24,0 1,0-50,0-1,0 26,0-25,0 0,0 24,0 1,0-1,0-24,0 25,0 24,0-49,0 0,0 0,0-1,0 1,0-25,0 25,0-25,0 25,0 0,0-25,0 24,0-24,0 25,0 0,0 0,0 0,0 0,0-1,0-24,0 25,0 0,0-25,0 25,0 0,0-1,0 26,0-25,0 0,0-1,0 1,0 0,0 0,0-25,0 25,0-1,0-24,0 25,0-25,0 25,0-25,0-25,0 50,0-50,0 50,0-50,0 50,0-25,0-25,0 50,0-50,0 50,0-50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827" y="0"/>
            <a:ext cx="2972590" cy="465138"/>
          </a:xfrm>
          <a:prstGeom prst="rect">
            <a:avLst/>
          </a:prstGeom>
        </p:spPr>
        <p:txBody>
          <a:bodyPr vert="horz" lIns="91440" tIns="45720" rIns="91440" bIns="45720" rtlCol="0"/>
          <a:lstStyle>
            <a:lvl1pPr algn="r">
              <a:defRPr sz="1200"/>
            </a:lvl1pPr>
          </a:lstStyle>
          <a:p>
            <a:fld id="{5FACA5DF-53C9-4A06-934E-89B93155D36B}" type="datetimeFigureOut">
              <a:rPr lang="en-US" smtClean="0"/>
              <a:pPr/>
              <a:t>6/4/2020</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6591" y="4416426"/>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827" y="8829675"/>
            <a:ext cx="2972590" cy="465138"/>
          </a:xfrm>
          <a:prstGeom prst="rect">
            <a:avLst/>
          </a:prstGeom>
        </p:spPr>
        <p:txBody>
          <a:bodyPr vert="horz" lIns="91440" tIns="45720" rIns="91440" bIns="45720" rtlCol="0" anchor="b"/>
          <a:lstStyle>
            <a:lvl1pPr algn="r">
              <a:defRPr sz="1200"/>
            </a:lvl1pPr>
          </a:lstStyle>
          <a:p>
            <a:fld id="{B8F7CC46-16D6-403C-96CE-5317043A9A59}" type="slidenum">
              <a:rPr lang="en-US" smtClean="0"/>
              <a:pPr/>
              <a:t>‹#›</a:t>
            </a:fld>
            <a:endParaRPr lang="en-US"/>
          </a:p>
        </p:txBody>
      </p:sp>
    </p:spTree>
    <p:extLst>
      <p:ext uri="{BB962C8B-B14F-4D97-AF65-F5344CB8AC3E}">
        <p14:creationId xmlns:p14="http://schemas.microsoft.com/office/powerpoint/2010/main" val="183256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a:t>
            </a:fld>
            <a:endParaRPr lang="en-US"/>
          </a:p>
        </p:txBody>
      </p:sp>
    </p:spTree>
    <p:extLst>
      <p:ext uri="{BB962C8B-B14F-4D97-AF65-F5344CB8AC3E}">
        <p14:creationId xmlns:p14="http://schemas.microsoft.com/office/powerpoint/2010/main" val="2348265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10</a:t>
            </a:fld>
            <a:endParaRPr lang="en-US">
              <a:solidFill>
                <a:prstClr val="black"/>
              </a:solidFill>
            </a:endParaRP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100</a:t>
            </a:fld>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101</a:t>
            </a:fld>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102</a:t>
            </a:fld>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103</a:t>
            </a:fld>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104</a:t>
            </a:fld>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105</a:t>
            </a:fld>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106</a:t>
            </a:fld>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107</a:t>
            </a:fld>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108</a:t>
            </a:fld>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109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850645744"/>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110</a:t>
            </a:fld>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111</a:t>
            </a:fld>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112</a:t>
            </a:fld>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113</a:t>
            </a:fld>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114</a:t>
            </a:fld>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115</a:t>
            </a:fld>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116</a:t>
            </a:fld>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117</a:t>
            </a:fld>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118</a:t>
            </a:fld>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12</a:t>
            </a:fld>
            <a:endParaRPr lang="en-US">
              <a:solidFill>
                <a:prstClr val="black"/>
              </a:solidFill>
            </a:endParaRPr>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F7CC46-16D6-403C-96CE-5317043A9A59}" type="slidenum">
              <a:rPr lang="en-US" smtClean="0"/>
              <a:pPr/>
              <a:t>120</a:t>
            </a:fld>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121</a:t>
            </a:fld>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122</a:t>
            </a:fld>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123</a:t>
            </a:fld>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124</a:t>
            </a:fld>
            <a:endParaRPr lang="en-US"/>
          </a:p>
        </p:txBody>
      </p:sp>
    </p:spTree>
    <p:extLst>
      <p:ext uri="{BB962C8B-B14F-4D97-AF65-F5344CB8AC3E}">
        <p14:creationId xmlns:p14="http://schemas.microsoft.com/office/powerpoint/2010/main" val="4269082142"/>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125</a:t>
            </a:fld>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126</a:t>
            </a:fld>
            <a:endParaRPr lang="en-US"/>
          </a:p>
        </p:txBody>
      </p:sp>
    </p:spTree>
    <p:extLst>
      <p:ext uri="{BB962C8B-B14F-4D97-AF65-F5344CB8AC3E}">
        <p14:creationId xmlns:p14="http://schemas.microsoft.com/office/powerpoint/2010/main" val="152560390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127</a:t>
            </a:fld>
            <a:endParaRPr lang="en-US"/>
          </a:p>
        </p:txBody>
      </p:sp>
    </p:spTree>
    <p:extLst>
      <p:ext uri="{BB962C8B-B14F-4D97-AF65-F5344CB8AC3E}">
        <p14:creationId xmlns:p14="http://schemas.microsoft.com/office/powerpoint/2010/main" val="496191173"/>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128</a:t>
            </a:fld>
            <a:endParaRPr lang="en-US"/>
          </a:p>
        </p:txBody>
      </p:sp>
    </p:spTree>
    <p:extLst>
      <p:ext uri="{BB962C8B-B14F-4D97-AF65-F5344CB8AC3E}">
        <p14:creationId xmlns:p14="http://schemas.microsoft.com/office/powerpoint/2010/main" val="295720127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13</a:t>
            </a:fld>
            <a:endParaRPr lang="en-US">
              <a:solidFill>
                <a:prstClr val="black"/>
              </a:solidFill>
            </a:endParaRPr>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130</a:t>
            </a:fld>
            <a:endParaRPr lang="en-US"/>
          </a:p>
        </p:txBody>
      </p:sp>
    </p:spTree>
    <p:extLst>
      <p:ext uri="{BB962C8B-B14F-4D97-AF65-F5344CB8AC3E}">
        <p14:creationId xmlns:p14="http://schemas.microsoft.com/office/powerpoint/2010/main" val="196231814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131</a:t>
            </a:fld>
            <a:endParaRPr lang="en-US"/>
          </a:p>
        </p:txBody>
      </p:sp>
    </p:spTree>
    <p:extLst>
      <p:ext uri="{BB962C8B-B14F-4D97-AF65-F5344CB8AC3E}">
        <p14:creationId xmlns:p14="http://schemas.microsoft.com/office/powerpoint/2010/main" val="711453913"/>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132</a:t>
            </a:fld>
            <a:endParaRPr lang="en-US"/>
          </a:p>
        </p:txBody>
      </p:sp>
    </p:spTree>
    <p:extLst>
      <p:ext uri="{BB962C8B-B14F-4D97-AF65-F5344CB8AC3E}">
        <p14:creationId xmlns:p14="http://schemas.microsoft.com/office/powerpoint/2010/main" val="935523073"/>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133</a:t>
            </a:fld>
            <a:endParaRPr lang="en-US"/>
          </a:p>
        </p:txBody>
      </p:sp>
    </p:spTree>
    <p:extLst>
      <p:ext uri="{BB962C8B-B14F-4D97-AF65-F5344CB8AC3E}">
        <p14:creationId xmlns:p14="http://schemas.microsoft.com/office/powerpoint/2010/main" val="730248750"/>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134</a:t>
            </a:fld>
            <a:endParaRPr lang="en-US"/>
          </a:p>
        </p:txBody>
      </p:sp>
    </p:spTree>
    <p:extLst>
      <p:ext uri="{BB962C8B-B14F-4D97-AF65-F5344CB8AC3E}">
        <p14:creationId xmlns:p14="http://schemas.microsoft.com/office/powerpoint/2010/main" val="1097618221"/>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135</a:t>
            </a:fld>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136</a:t>
            </a:fld>
            <a:endParaRPr lang="en-US"/>
          </a:p>
        </p:txBody>
      </p:sp>
    </p:spTree>
    <p:extLst>
      <p:ext uri="{BB962C8B-B14F-4D97-AF65-F5344CB8AC3E}">
        <p14:creationId xmlns:p14="http://schemas.microsoft.com/office/powerpoint/2010/main" val="12740030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137</a:t>
            </a:fld>
            <a:endParaRPr lang="en-US"/>
          </a:p>
        </p:txBody>
      </p:sp>
    </p:spTree>
    <p:extLst>
      <p:ext uri="{BB962C8B-B14F-4D97-AF65-F5344CB8AC3E}">
        <p14:creationId xmlns:p14="http://schemas.microsoft.com/office/powerpoint/2010/main" val="1903533691"/>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138</a:t>
            </a:fld>
            <a:endParaRPr lang="en-US"/>
          </a:p>
        </p:txBody>
      </p:sp>
    </p:spTree>
    <p:extLst>
      <p:ext uri="{BB962C8B-B14F-4D97-AF65-F5344CB8AC3E}">
        <p14:creationId xmlns:p14="http://schemas.microsoft.com/office/powerpoint/2010/main" val="3131153743"/>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139</a:t>
            </a:fld>
            <a:endParaRPr lang="en-US"/>
          </a:p>
        </p:txBody>
      </p:sp>
    </p:spTree>
    <p:extLst>
      <p:ext uri="{BB962C8B-B14F-4D97-AF65-F5344CB8AC3E}">
        <p14:creationId xmlns:p14="http://schemas.microsoft.com/office/powerpoint/2010/main" val="4177196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14</a:t>
            </a:fld>
            <a:endParaRPr lang="en-US">
              <a:solidFill>
                <a:prstClr val="black"/>
              </a:solidFill>
            </a:endParaRPr>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140</a:t>
            </a:fld>
            <a:endParaRPr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141</a:t>
            </a:fld>
            <a:endParaRPr lang="en-US"/>
          </a:p>
        </p:txBody>
      </p:sp>
    </p:spTree>
    <p:extLst>
      <p:ext uri="{BB962C8B-B14F-4D97-AF65-F5344CB8AC3E}">
        <p14:creationId xmlns:p14="http://schemas.microsoft.com/office/powerpoint/2010/main" val="82006693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142</a:t>
            </a:fld>
            <a:endParaRPr lang="en-US"/>
          </a:p>
        </p:txBody>
      </p:sp>
    </p:spTree>
    <p:extLst>
      <p:ext uri="{BB962C8B-B14F-4D97-AF65-F5344CB8AC3E}">
        <p14:creationId xmlns:p14="http://schemas.microsoft.com/office/powerpoint/2010/main" val="796887434"/>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143</a:t>
            </a:fld>
            <a:endParaRPr 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144</a:t>
            </a:fld>
            <a:endParaRPr 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145</a:t>
            </a:fld>
            <a:endParaRPr 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146</a:t>
            </a:fld>
            <a:endParaRPr lang="en-US"/>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147</a:t>
            </a:fld>
            <a:endParaRPr 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148</a:t>
            </a:fld>
            <a:endParaRPr lang="en-US"/>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149</a:t>
            </a:fld>
            <a:endParaRPr lang="en-US"/>
          </a:p>
        </p:txBody>
      </p:sp>
    </p:spTree>
    <p:extLst>
      <p:ext uri="{BB962C8B-B14F-4D97-AF65-F5344CB8AC3E}">
        <p14:creationId xmlns:p14="http://schemas.microsoft.com/office/powerpoint/2010/main" val="3979704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150</a:t>
            </a:fld>
            <a:endParaRPr 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151</a:t>
            </a:fld>
            <a:endParaRPr lang="en-US"/>
          </a:p>
        </p:txBody>
      </p:sp>
    </p:spTree>
    <p:extLst>
      <p:ext uri="{BB962C8B-B14F-4D97-AF65-F5344CB8AC3E}">
        <p14:creationId xmlns:p14="http://schemas.microsoft.com/office/powerpoint/2010/main" val="4024423690"/>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152</a:t>
            </a:fld>
            <a:endParaRPr 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153</a:t>
            </a:fld>
            <a:endParaRPr 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154</a:t>
            </a:fld>
            <a:endParaRPr 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155</a:t>
            </a:fld>
            <a:endParaRPr 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156</a:t>
            </a:fld>
            <a:endParaRPr lang="en-US"/>
          </a:p>
        </p:txBody>
      </p:sp>
    </p:spTree>
    <p:extLst>
      <p:ext uri="{BB962C8B-B14F-4D97-AF65-F5344CB8AC3E}">
        <p14:creationId xmlns:p14="http://schemas.microsoft.com/office/powerpoint/2010/main" val="2465863383"/>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157</a:t>
            </a:fld>
            <a:endParaRPr 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158</a:t>
            </a:fld>
            <a:endParaRPr 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159</a:t>
            </a:fld>
            <a:endParaRPr lang="en-US"/>
          </a:p>
        </p:txBody>
      </p:sp>
    </p:spTree>
    <p:extLst>
      <p:ext uri="{BB962C8B-B14F-4D97-AF65-F5344CB8AC3E}">
        <p14:creationId xmlns:p14="http://schemas.microsoft.com/office/powerpoint/2010/main" val="2892677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16</a:t>
            </a:fld>
            <a:endParaRPr lang="en-US">
              <a:solidFill>
                <a:prstClr val="black"/>
              </a:solidFill>
            </a:endParaRPr>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160</a:t>
            </a:fld>
            <a:endParaRPr 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161</a:t>
            </a:fld>
            <a:endParaRPr lang="en-US"/>
          </a:p>
        </p:txBody>
      </p:sp>
    </p:spTree>
    <p:extLst>
      <p:ext uri="{BB962C8B-B14F-4D97-AF65-F5344CB8AC3E}">
        <p14:creationId xmlns:p14="http://schemas.microsoft.com/office/powerpoint/2010/main" val="4047317573"/>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162</a:t>
            </a:fld>
            <a:endParaRPr lang="en-US"/>
          </a:p>
        </p:txBody>
      </p:sp>
    </p:spTree>
    <p:extLst>
      <p:ext uri="{BB962C8B-B14F-4D97-AF65-F5344CB8AC3E}">
        <p14:creationId xmlns:p14="http://schemas.microsoft.com/office/powerpoint/2010/main" val="652514971"/>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163</a:t>
            </a:fld>
            <a:endParaRPr lang="en-US"/>
          </a:p>
        </p:txBody>
      </p:sp>
    </p:spTree>
    <p:extLst>
      <p:ext uri="{BB962C8B-B14F-4D97-AF65-F5344CB8AC3E}">
        <p14:creationId xmlns:p14="http://schemas.microsoft.com/office/powerpoint/2010/main" val="54326668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164</a:t>
            </a:fld>
            <a:endParaRPr lang="en-US"/>
          </a:p>
        </p:txBody>
      </p:sp>
    </p:spTree>
    <p:extLst>
      <p:ext uri="{BB962C8B-B14F-4D97-AF65-F5344CB8AC3E}">
        <p14:creationId xmlns:p14="http://schemas.microsoft.com/office/powerpoint/2010/main" val="738139938"/>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165</a:t>
            </a:fld>
            <a:endParaRPr lang="en-US"/>
          </a:p>
        </p:txBody>
      </p:sp>
    </p:spTree>
    <p:extLst>
      <p:ext uri="{BB962C8B-B14F-4D97-AF65-F5344CB8AC3E}">
        <p14:creationId xmlns:p14="http://schemas.microsoft.com/office/powerpoint/2010/main" val="3528504769"/>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166</a:t>
            </a:fld>
            <a:endParaRPr lang="en-US"/>
          </a:p>
        </p:txBody>
      </p:sp>
    </p:spTree>
    <p:extLst>
      <p:ext uri="{BB962C8B-B14F-4D97-AF65-F5344CB8AC3E}">
        <p14:creationId xmlns:p14="http://schemas.microsoft.com/office/powerpoint/2010/main" val="7167060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167</a:t>
            </a:fld>
            <a:endParaRPr lang="en-US"/>
          </a:p>
        </p:txBody>
      </p:sp>
    </p:spTree>
    <p:extLst>
      <p:ext uri="{BB962C8B-B14F-4D97-AF65-F5344CB8AC3E}">
        <p14:creationId xmlns:p14="http://schemas.microsoft.com/office/powerpoint/2010/main" val="1201720280"/>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168</a:t>
            </a:fld>
            <a:endParaRPr lang="en-US"/>
          </a:p>
        </p:txBody>
      </p:sp>
    </p:spTree>
    <p:extLst>
      <p:ext uri="{BB962C8B-B14F-4D97-AF65-F5344CB8AC3E}">
        <p14:creationId xmlns:p14="http://schemas.microsoft.com/office/powerpoint/2010/main" val="1310321081"/>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169</a:t>
            </a:fld>
            <a:endParaRPr lang="en-US"/>
          </a:p>
        </p:txBody>
      </p:sp>
    </p:spTree>
    <p:extLst>
      <p:ext uri="{BB962C8B-B14F-4D97-AF65-F5344CB8AC3E}">
        <p14:creationId xmlns:p14="http://schemas.microsoft.com/office/powerpoint/2010/main" val="779838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17</a:t>
            </a:fld>
            <a:endParaRPr lang="en-US">
              <a:solidFill>
                <a:prstClr val="black"/>
              </a:solidFill>
            </a:endParaRPr>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170</a:t>
            </a:fld>
            <a:endParaRPr lang="en-US"/>
          </a:p>
        </p:txBody>
      </p:sp>
    </p:spTree>
    <p:extLst>
      <p:ext uri="{BB962C8B-B14F-4D97-AF65-F5344CB8AC3E}">
        <p14:creationId xmlns:p14="http://schemas.microsoft.com/office/powerpoint/2010/main" val="4121328586"/>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171</a:t>
            </a:fld>
            <a:endParaRPr lang="en-US"/>
          </a:p>
        </p:txBody>
      </p:sp>
    </p:spTree>
    <p:extLst>
      <p:ext uri="{BB962C8B-B14F-4D97-AF65-F5344CB8AC3E}">
        <p14:creationId xmlns:p14="http://schemas.microsoft.com/office/powerpoint/2010/main" val="3395689389"/>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172</a:t>
            </a:fld>
            <a:endParaRPr lang="en-US"/>
          </a:p>
        </p:txBody>
      </p:sp>
    </p:spTree>
    <p:extLst>
      <p:ext uri="{BB962C8B-B14F-4D97-AF65-F5344CB8AC3E}">
        <p14:creationId xmlns:p14="http://schemas.microsoft.com/office/powerpoint/2010/main" val="2947591141"/>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173</a:t>
            </a:fld>
            <a:endParaRPr lang="en-US"/>
          </a:p>
        </p:txBody>
      </p:sp>
    </p:spTree>
    <p:extLst>
      <p:ext uri="{BB962C8B-B14F-4D97-AF65-F5344CB8AC3E}">
        <p14:creationId xmlns:p14="http://schemas.microsoft.com/office/powerpoint/2010/main" val="191888797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174</a:t>
            </a:fld>
            <a:endParaRPr lang="en-US"/>
          </a:p>
        </p:txBody>
      </p:sp>
    </p:spTree>
    <p:extLst>
      <p:ext uri="{BB962C8B-B14F-4D97-AF65-F5344CB8AC3E}">
        <p14:creationId xmlns:p14="http://schemas.microsoft.com/office/powerpoint/2010/main" val="373958322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175</a:t>
            </a:fld>
            <a:endParaRPr lang="en-US"/>
          </a:p>
        </p:txBody>
      </p:sp>
    </p:spTree>
    <p:extLst>
      <p:ext uri="{BB962C8B-B14F-4D97-AF65-F5344CB8AC3E}">
        <p14:creationId xmlns:p14="http://schemas.microsoft.com/office/powerpoint/2010/main" val="3934252516"/>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176</a:t>
            </a:fld>
            <a:endParaRPr lang="en-US"/>
          </a:p>
        </p:txBody>
      </p:sp>
    </p:spTree>
    <p:extLst>
      <p:ext uri="{BB962C8B-B14F-4D97-AF65-F5344CB8AC3E}">
        <p14:creationId xmlns:p14="http://schemas.microsoft.com/office/powerpoint/2010/main" val="3934252516"/>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177</a:t>
            </a:fld>
            <a:endParaRPr lang="en-US"/>
          </a:p>
        </p:txBody>
      </p:sp>
    </p:spTree>
    <p:extLst>
      <p:ext uri="{BB962C8B-B14F-4D97-AF65-F5344CB8AC3E}">
        <p14:creationId xmlns:p14="http://schemas.microsoft.com/office/powerpoint/2010/main" val="2625129074"/>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178</a:t>
            </a:fld>
            <a:endParaRPr lang="en-US"/>
          </a:p>
        </p:txBody>
      </p:sp>
    </p:spTree>
    <p:extLst>
      <p:ext uri="{BB962C8B-B14F-4D97-AF65-F5344CB8AC3E}">
        <p14:creationId xmlns:p14="http://schemas.microsoft.com/office/powerpoint/2010/main" val="1325278741"/>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179</a:t>
            </a:fld>
            <a:endParaRPr lang="en-US"/>
          </a:p>
        </p:txBody>
      </p:sp>
    </p:spTree>
    <p:extLst>
      <p:ext uri="{BB962C8B-B14F-4D97-AF65-F5344CB8AC3E}">
        <p14:creationId xmlns:p14="http://schemas.microsoft.com/office/powerpoint/2010/main" val="2274621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18</a:t>
            </a:fld>
            <a:endParaRPr lang="en-US">
              <a:solidFill>
                <a:prstClr val="black"/>
              </a:solidFill>
            </a:endParaRPr>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180</a:t>
            </a:fld>
            <a:endParaRPr lang="en-US"/>
          </a:p>
        </p:txBody>
      </p:sp>
    </p:spTree>
    <p:extLst>
      <p:ext uri="{BB962C8B-B14F-4D97-AF65-F5344CB8AC3E}">
        <p14:creationId xmlns:p14="http://schemas.microsoft.com/office/powerpoint/2010/main" val="353151488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181</a:t>
            </a:fld>
            <a:endParaRPr lang="en-US"/>
          </a:p>
        </p:txBody>
      </p:sp>
    </p:spTree>
    <p:extLst>
      <p:ext uri="{BB962C8B-B14F-4D97-AF65-F5344CB8AC3E}">
        <p14:creationId xmlns:p14="http://schemas.microsoft.com/office/powerpoint/2010/main" val="1135068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19</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20</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21</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867922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23</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24</a:t>
            </a:fld>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25</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26</a:t>
            </a:fld>
            <a:endParaRPr lang="en-US">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27</a:t>
            </a:fld>
            <a:endParaRPr lang="en-US">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28</a:t>
            </a:fld>
            <a:endParaRPr lang="en-US">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29</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F7CC46-16D6-403C-96CE-5317043A9A5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30</a:t>
            </a:fld>
            <a:endParaRPr lang="en-US">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31</a:t>
            </a:fld>
            <a:endParaRPr lang="en-US">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32</a:t>
            </a:fld>
            <a:endParaRPr lang="en-US">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33</a:t>
            </a:fld>
            <a:endParaRPr lang="en-US">
              <a:solidFill>
                <a:prstClr val="black"/>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34</a:t>
            </a:fld>
            <a:endParaRPr lang="en-US">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35</a:t>
            </a:fld>
            <a:endParaRPr lang="en-US">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36</a:t>
            </a:fld>
            <a:endParaRPr lang="en-US">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37</a:t>
            </a:fld>
            <a:endParaRPr lang="en-US">
              <a:solidFill>
                <a:prstClr val="black"/>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38</a:t>
            </a:fld>
            <a:endParaRPr lang="en-US">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39</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40</a:t>
            </a:fld>
            <a:endParaRPr lang="en-US">
              <a:solidFill>
                <a:prstClr val="black"/>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41</a:t>
            </a:fld>
            <a:endParaRPr lang="en-US">
              <a:solidFill>
                <a:prstClr val="black"/>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42</a:t>
            </a:fld>
            <a:endParaRPr lang="en-US">
              <a:solidFill>
                <a:prstClr val="black"/>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43</a:t>
            </a:fld>
            <a:endParaRPr lang="en-US">
              <a:solidFill>
                <a:prstClr val="black"/>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44</a:t>
            </a:fld>
            <a:endParaRPr lang="en-US">
              <a:solidFill>
                <a:prstClr val="black"/>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45</a:t>
            </a:fld>
            <a:endParaRPr lang="en-US">
              <a:solidFill>
                <a:prstClr val="black"/>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46</a:t>
            </a:fld>
            <a:endParaRPr lang="en-US">
              <a:solidFill>
                <a:prstClr val="black"/>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47</a:t>
            </a:fld>
            <a:endParaRPr lang="en-US">
              <a:solidFill>
                <a:prstClr val="black"/>
              </a:solidFil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48</a:t>
            </a:fld>
            <a:endParaRPr lang="en-US"/>
          </a:p>
        </p:txBody>
      </p:sp>
    </p:spTree>
    <p:extLst>
      <p:ext uri="{BB962C8B-B14F-4D97-AF65-F5344CB8AC3E}">
        <p14:creationId xmlns:p14="http://schemas.microsoft.com/office/powerpoint/2010/main" val="29151576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Solidarity:</a:t>
            </a:r>
            <a:r>
              <a:rPr lang="en-GB" dirty="0" smtClean="0"/>
              <a:t> </a:t>
            </a:r>
            <a:r>
              <a:rPr lang="en-US" sz="1200" b="1" kern="1200" dirty="0" smtClean="0">
                <a:solidFill>
                  <a:schemeClr val="tx1"/>
                </a:solidFill>
                <a:latin typeface="+mn-lt"/>
                <a:ea typeface="+mn-ea"/>
                <a:cs typeface="+mn-cs"/>
              </a:rPr>
              <a:t>mutual agreement and support: </a:t>
            </a:r>
            <a:r>
              <a:rPr lang="en-US" sz="1200" kern="1200" dirty="0" smtClean="0">
                <a:solidFill>
                  <a:schemeClr val="tx1"/>
                </a:solidFill>
                <a:latin typeface="+mn-lt"/>
                <a:ea typeface="+mn-ea"/>
                <a:cs typeface="+mn-cs"/>
              </a:rPr>
              <a:t>harmony of interests and responsibilities among individuals in a group, especially as manifested in unanimous support and collective action for something</a:t>
            </a:r>
            <a:r>
              <a:rPr lang="en-US" sz="1200" b="1"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8F7CC46-16D6-403C-96CE-5317043A9A59}"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solidFill>
                  <a:prstClr val="black"/>
                </a:solidFill>
              </a:rPr>
              <a:pPr/>
              <a:t>5</a:t>
            </a:fld>
            <a:endParaRPr lang="en-US">
              <a:solidFill>
                <a:prstClr val="black"/>
              </a:solidFil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solidFill>
                  <a:prstClr val="black"/>
                </a:solidFill>
              </a:rPr>
              <a:pPr/>
              <a:t>6</a:t>
            </a:fld>
            <a:endParaRPr lang="en-US">
              <a:solidFill>
                <a:prstClr val="black"/>
              </a:solidFill>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7</a:t>
            </a:fld>
            <a:endParaRPr lang="en-US">
              <a:solidFill>
                <a:prstClr val="black"/>
              </a:solidFill>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F7CC46-16D6-403C-96CE-5317043A9A59}"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8</a:t>
            </a:fld>
            <a:endParaRPr lang="en-US">
              <a:solidFill>
                <a:prstClr val="black"/>
              </a:solidFill>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19586A-E51E-4693-8593-1C88C1487B84}" type="slidenum">
              <a:rPr lang="en-US" smtClean="0">
                <a:solidFill>
                  <a:prstClr val="black"/>
                </a:solidFill>
              </a:rPr>
              <a:pPr/>
              <a:t>9</a:t>
            </a:fld>
            <a:endParaRPr lang="en-US">
              <a:solidFill>
                <a:prstClr val="black"/>
              </a:solidFill>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94</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95</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96</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97</a:t>
            </a:fld>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98</a:t>
            </a:fld>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F7CC46-16D6-403C-96CE-5317043A9A59}" type="slidenum">
              <a:rPr lang="en-US" smtClean="0"/>
              <a:pPr/>
              <a:t>99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8.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customXml" Target="../ink/ink1.xml"/><Relationship Id="rId4" Type="http://schemas.openxmlformats.org/officeDocument/2006/relationships/image" Target="../media/image6.emf"/></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8.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audio" Target="../media/audio2.wav"/><Relationship Id="rId1" Type="http://schemas.openxmlformats.org/officeDocument/2006/relationships/audio" Target="../media/audio1.wav"/><Relationship Id="rId6" Type="http://schemas.openxmlformats.org/officeDocument/2006/relationships/image" Target="../media/image9.png"/><Relationship Id="rId5" Type="http://schemas.openxmlformats.org/officeDocument/2006/relationships/image" Target="../media/image8.gif"/><Relationship Id="rId4" Type="http://schemas.openxmlformats.org/officeDocument/2006/relationships/notesSlide" Target="../notesSlides/notesSlide18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09600"/>
          </a:xfrm>
        </p:spPr>
        <p:txBody>
          <a:bodyPr>
            <a:normAutofit fontScale="90000"/>
          </a:bodyPr>
          <a:lstStyle/>
          <a:p>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r>
              <a:rPr lang="en-US" sz="3600" dirty="0"/>
              <a:t>Cooperative organization and management</a:t>
            </a:r>
            <a:endParaRPr lang="en-US" dirty="0" smtClean="0">
              <a:solidFill>
                <a:srgbClr val="FF0000"/>
              </a:solidFill>
            </a:endParaRPr>
          </a:p>
          <a:p>
            <a:pPr marL="0" indent="0" algn="ctr">
              <a:buNone/>
            </a:pPr>
            <a:endParaRPr lang="en-US" dirty="0" smtClean="0">
              <a:solidFill>
                <a:srgbClr val="FF0000"/>
              </a:solidFill>
            </a:endParaRPr>
          </a:p>
          <a:p>
            <a:pPr marL="0" indent="0" algn="ctr">
              <a:buNone/>
            </a:pPr>
            <a:r>
              <a:rPr lang="en-US" dirty="0" smtClean="0">
                <a:solidFill>
                  <a:srgbClr val="FF0000"/>
                </a:solidFill>
              </a:rPr>
              <a:t>By </a:t>
            </a:r>
            <a:endParaRPr lang="en-US" dirty="0">
              <a:solidFill>
                <a:srgbClr val="FF0000"/>
              </a:solidFill>
            </a:endParaRPr>
          </a:p>
          <a:p>
            <a:pPr marL="0" indent="0" algn="ctr">
              <a:buNone/>
            </a:pPr>
            <a:r>
              <a:rPr lang="en-US" dirty="0">
                <a:solidFill>
                  <a:srgbClr val="FF0000"/>
                </a:solidFill>
              </a:rPr>
              <a:t>Hasen D. (</a:t>
            </a:r>
            <a:r>
              <a:rPr lang="en-US" dirty="0" err="1">
                <a:solidFill>
                  <a:srgbClr val="FF0000"/>
                </a:solidFill>
              </a:rPr>
              <a:t>M.Sc</a:t>
            </a:r>
            <a:r>
              <a:rPr lang="en-US" dirty="0">
                <a:solidFill>
                  <a:srgbClr val="FF0000"/>
                </a:solidFill>
              </a:rPr>
              <a:t>)</a:t>
            </a:r>
            <a:endParaRPr lang="en-GB" dirty="0">
              <a:solidFill>
                <a:srgbClr val="FF0000"/>
              </a:solidFill>
            </a:endParaRPr>
          </a:p>
          <a:p>
            <a:pPr algn="ctr"/>
            <a:endParaRPr lang="en-US" dirty="0" smtClean="0"/>
          </a:p>
          <a:p>
            <a:pPr marL="0" indent="0" algn="r">
              <a:buNone/>
            </a:pPr>
            <a:r>
              <a:rPr lang="en-US" dirty="0" smtClean="0"/>
              <a:t>May, 2020</a:t>
            </a:r>
          </a:p>
          <a:p>
            <a:pPr marL="0" indent="0" algn="r">
              <a:buNone/>
            </a:pPr>
            <a:r>
              <a:rPr lang="en-US" dirty="0" err="1" smtClean="0"/>
              <a:t>Woliso</a:t>
            </a:r>
            <a:r>
              <a:rPr lang="en-US" dirty="0" smtClean="0"/>
              <a:t>  </a:t>
            </a:r>
            <a:endParaRPr lang="en-US" dirty="0"/>
          </a:p>
        </p:txBody>
      </p:sp>
    </p:spTree>
    <p:extLst>
      <p:ext uri="{BB962C8B-B14F-4D97-AF65-F5344CB8AC3E}">
        <p14:creationId xmlns:p14="http://schemas.microsoft.com/office/powerpoint/2010/main" val="3858943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latin typeface="Times New Roman" pitchFamily="18" charset="0"/>
                <a:cs typeface="Times New Roman" pitchFamily="18" charset="0"/>
              </a:rPr>
              <a:t>1.2.	Scope of cooperatives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Autofit/>
          </a:bodyPr>
          <a:lstStyle/>
          <a:p>
            <a:pPr>
              <a:lnSpc>
                <a:spcPct val="80000"/>
              </a:lnSpc>
              <a:buFontTx/>
              <a:buChar char="•"/>
            </a:pPr>
            <a:r>
              <a:rPr lang="en-US" sz="2800" b="1" dirty="0" smtClean="0">
                <a:latin typeface="Times New Roman" pitchFamily="18" charset="0"/>
                <a:cs typeface="Times New Roman" pitchFamily="18" charset="0"/>
              </a:rPr>
              <a:t>A legally incorporated business, owned by its members who use its services.  Like other businesses a co-op:</a:t>
            </a:r>
          </a:p>
          <a:p>
            <a:pPr lvl="1">
              <a:lnSpc>
                <a:spcPct val="80000"/>
              </a:lnSpc>
              <a:buFont typeface="Wingdings" pitchFamily="2" charset="2"/>
              <a:buChar char="v"/>
            </a:pPr>
            <a:r>
              <a:rPr lang="en-US" b="1" dirty="0" smtClean="0">
                <a:latin typeface="Times New Roman" pitchFamily="18" charset="0"/>
                <a:cs typeface="Times New Roman" pitchFamily="18" charset="0"/>
              </a:rPr>
              <a:t>Requires start up capital/equity </a:t>
            </a:r>
          </a:p>
          <a:p>
            <a:pPr lvl="1">
              <a:lnSpc>
                <a:spcPct val="80000"/>
              </a:lnSpc>
              <a:buFont typeface="Wingdings" pitchFamily="2" charset="2"/>
              <a:buChar char="v"/>
            </a:pPr>
            <a:r>
              <a:rPr lang="en-US" b="1" dirty="0">
                <a:latin typeface="Times New Roman" pitchFamily="18" charset="0"/>
                <a:cs typeface="Times New Roman" pitchFamily="18" charset="0"/>
              </a:rPr>
              <a:t>Generates revenue to cover its costs</a:t>
            </a:r>
          </a:p>
          <a:p>
            <a:pPr lvl="1">
              <a:lnSpc>
                <a:spcPct val="80000"/>
              </a:lnSpc>
              <a:buFont typeface="Wingdings" pitchFamily="2" charset="2"/>
              <a:buChar char="v"/>
            </a:pPr>
            <a:r>
              <a:rPr lang="en-US" b="1" dirty="0">
                <a:solidFill>
                  <a:srgbClr val="7030A0"/>
                </a:solidFill>
                <a:latin typeface="Times New Roman" pitchFamily="18" charset="0"/>
                <a:cs typeface="Times New Roman" pitchFamily="18" charset="0"/>
              </a:rPr>
              <a:t>Must provide quality services</a:t>
            </a:r>
          </a:p>
          <a:p>
            <a:pPr lvl="1">
              <a:lnSpc>
                <a:spcPct val="80000"/>
              </a:lnSpc>
              <a:buFont typeface="Wingdings" pitchFamily="2" charset="2"/>
              <a:buChar char="v"/>
            </a:pPr>
            <a:r>
              <a:rPr lang="en-US" b="1" dirty="0">
                <a:latin typeface="Times New Roman" pitchFamily="18" charset="0"/>
                <a:cs typeface="Times New Roman" pitchFamily="18" charset="0"/>
              </a:rPr>
              <a:t>Can distribute profits back to its owners</a:t>
            </a:r>
          </a:p>
          <a:p>
            <a:pPr lvl="1">
              <a:lnSpc>
                <a:spcPct val="80000"/>
              </a:lnSpc>
              <a:buFont typeface="Wingdings" pitchFamily="2" charset="2"/>
              <a:buChar char="v"/>
            </a:pPr>
            <a:r>
              <a:rPr lang="en-US" b="1" dirty="0">
                <a:latin typeface="Times New Roman" pitchFamily="18" charset="0"/>
                <a:cs typeface="Times New Roman" pitchFamily="18" charset="0"/>
              </a:rPr>
              <a:t>Can retain profits for future needs</a:t>
            </a:r>
          </a:p>
          <a:p>
            <a:pPr lvl="1">
              <a:lnSpc>
                <a:spcPct val="80000"/>
              </a:lnSpc>
              <a:buFont typeface="Wingdings" pitchFamily="2" charset="2"/>
              <a:buChar char="v"/>
            </a:pPr>
            <a:r>
              <a:rPr lang="en-US" b="1" dirty="0">
                <a:solidFill>
                  <a:srgbClr val="FF0000"/>
                </a:solidFill>
                <a:latin typeface="Times New Roman" pitchFamily="18" charset="0"/>
                <a:cs typeface="Times New Roman" pitchFamily="18" charset="0"/>
              </a:rPr>
              <a:t>Goal is financial self sufficiency</a:t>
            </a:r>
          </a:p>
          <a:p>
            <a:pPr lvl="1">
              <a:lnSpc>
                <a:spcPct val="80000"/>
              </a:lnSpc>
              <a:buFont typeface="Wingdings" pitchFamily="2" charset="2"/>
              <a:buChar char="v"/>
            </a:pPr>
            <a:r>
              <a:rPr lang="en-US" b="1" dirty="0">
                <a:solidFill>
                  <a:srgbClr val="FF0000"/>
                </a:solidFill>
                <a:latin typeface="Times New Roman" pitchFamily="18" charset="0"/>
                <a:cs typeface="Times New Roman" pitchFamily="18" charset="0"/>
              </a:rPr>
              <a:t>Have limited liability for owners</a:t>
            </a:r>
          </a:p>
          <a:p>
            <a:pPr lvl="1">
              <a:lnSpc>
                <a:spcPct val="80000"/>
              </a:lnSpc>
              <a:buFont typeface="Wingdings" pitchFamily="2" charset="2"/>
              <a:buChar char="v"/>
            </a:pPr>
            <a:r>
              <a:rPr lang="en-US" b="1" dirty="0">
                <a:solidFill>
                  <a:srgbClr val="FF0000"/>
                </a:solidFill>
                <a:latin typeface="Times New Roman" pitchFamily="18" charset="0"/>
                <a:cs typeface="Times New Roman" pitchFamily="18" charset="0"/>
              </a:rPr>
              <a:t>Can borrow money/sign contracts</a:t>
            </a:r>
          </a:p>
          <a:p>
            <a:pPr lvl="1">
              <a:lnSpc>
                <a:spcPct val="80000"/>
              </a:lnSpc>
              <a:buFont typeface="Wingdings" pitchFamily="2" charset="2"/>
              <a:buChar char="v"/>
            </a:pPr>
            <a:r>
              <a:rPr lang="en-US" b="1" dirty="0">
                <a:latin typeface="Times New Roman" pitchFamily="18" charset="0"/>
                <a:cs typeface="Times New Roman" pitchFamily="18" charset="0"/>
              </a:rPr>
              <a:t>Pay business taxes</a:t>
            </a:r>
          </a:p>
          <a:p>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18104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400" b="1" dirty="0" smtClean="0"/>
              <a:t>Content . . .</a:t>
            </a:r>
            <a:endParaRPr lang="en-US" sz="2400" dirty="0"/>
          </a:p>
        </p:txBody>
      </p:sp>
      <p:sp>
        <p:nvSpPr>
          <p:cNvPr id="3" name="Content Placeholder 2"/>
          <p:cNvSpPr>
            <a:spLocks noGrp="1"/>
          </p:cNvSpPr>
          <p:nvPr>
            <p:ph idx="1"/>
          </p:nvPr>
        </p:nvSpPr>
        <p:spPr>
          <a:xfrm>
            <a:off x="228600" y="914400"/>
            <a:ext cx="8458200" cy="5791200"/>
          </a:xfrm>
        </p:spPr>
        <p:txBody>
          <a:bodyPr>
            <a:normAutofit fontScale="85000" lnSpcReduction="10000"/>
          </a:bodyPr>
          <a:lstStyle/>
          <a:p>
            <a:pPr lvl="0">
              <a:buNone/>
            </a:pPr>
            <a:r>
              <a:rPr lang="en-US" dirty="0" smtClean="0"/>
              <a:t> </a:t>
            </a:r>
            <a:r>
              <a:rPr lang="en-US" b="1" dirty="0" smtClean="0"/>
              <a:t>Funding, accounts and distribution of surpluses: </a:t>
            </a:r>
          </a:p>
          <a:p>
            <a:r>
              <a:rPr lang="en-US" dirty="0" smtClean="0"/>
              <a:t>the cooperative’s </a:t>
            </a:r>
            <a:r>
              <a:rPr lang="en-US" b="1" i="1" dirty="0" smtClean="0">
                <a:solidFill>
                  <a:srgbClr val="FF0000"/>
                </a:solidFill>
              </a:rPr>
              <a:t>internal and external financial resources</a:t>
            </a:r>
          </a:p>
          <a:p>
            <a:r>
              <a:rPr lang="en-US" dirty="0" smtClean="0"/>
              <a:t> a definition and description </a:t>
            </a:r>
            <a:r>
              <a:rPr lang="en-US" b="1" i="1" dirty="0" smtClean="0">
                <a:solidFill>
                  <a:srgbClr val="FF0000"/>
                </a:solidFill>
              </a:rPr>
              <a:t>of a share</a:t>
            </a:r>
            <a:r>
              <a:rPr lang="en-US" dirty="0" smtClean="0"/>
              <a:t>, the reserve fund, </a:t>
            </a:r>
          </a:p>
          <a:p>
            <a:r>
              <a:rPr lang="en-US" dirty="0" smtClean="0"/>
              <a:t>ways of distributing the surplus at the end of the financial year</a:t>
            </a:r>
          </a:p>
          <a:p>
            <a:pPr lvl="0">
              <a:buNone/>
            </a:pPr>
            <a:r>
              <a:rPr lang="en-US" b="1" dirty="0" smtClean="0"/>
              <a:t>Audit: </a:t>
            </a:r>
          </a:p>
          <a:p>
            <a:r>
              <a:rPr lang="en-US" dirty="0" smtClean="0"/>
              <a:t>procedure for </a:t>
            </a:r>
            <a:r>
              <a:rPr lang="en-US" b="1" i="1" dirty="0" smtClean="0">
                <a:solidFill>
                  <a:srgbClr val="FF0000"/>
                </a:solidFill>
              </a:rPr>
              <a:t>controlling the accountability </a:t>
            </a:r>
            <a:r>
              <a:rPr lang="en-US" b="1" i="1" dirty="0" smtClean="0"/>
              <a:t>and</a:t>
            </a:r>
            <a:r>
              <a:rPr lang="en-US" b="1" i="1" dirty="0" smtClean="0">
                <a:solidFill>
                  <a:srgbClr val="FF0000"/>
                </a:solidFill>
              </a:rPr>
              <a:t> management</a:t>
            </a:r>
            <a:r>
              <a:rPr lang="en-US" dirty="0" smtClean="0"/>
              <a:t> of an enterprise and the way it fulfills its objectives.</a:t>
            </a:r>
          </a:p>
          <a:p>
            <a:r>
              <a:rPr lang="en-US" dirty="0" smtClean="0"/>
              <a:t> It monitors whether the interests of third parties, administrators and members are being protected. </a:t>
            </a:r>
          </a:p>
          <a:p>
            <a:r>
              <a:rPr lang="en-US" dirty="0" smtClean="0"/>
              <a:t>The audit can be </a:t>
            </a:r>
            <a:r>
              <a:rPr lang="en-US" b="1" i="1" dirty="0" smtClean="0"/>
              <a:t>internal</a:t>
            </a:r>
            <a:r>
              <a:rPr lang="en-US" dirty="0" smtClean="0"/>
              <a:t> or </a:t>
            </a:r>
            <a:r>
              <a:rPr lang="en-US" b="1" i="1" dirty="0" smtClean="0"/>
              <a:t>external </a:t>
            </a:r>
          </a:p>
          <a:p>
            <a:r>
              <a:rPr lang="en-US" dirty="0" smtClean="0"/>
              <a:t>The </a:t>
            </a:r>
            <a:r>
              <a:rPr lang="en-US" b="1" i="1" dirty="0" smtClean="0">
                <a:solidFill>
                  <a:srgbClr val="FF0000"/>
                </a:solidFill>
              </a:rPr>
              <a:t>frequency </a:t>
            </a:r>
            <a:r>
              <a:rPr lang="en-US" dirty="0" smtClean="0"/>
              <a:t>of </a:t>
            </a:r>
            <a:r>
              <a:rPr lang="en-US" b="1" dirty="0" smtClean="0">
                <a:solidFill>
                  <a:srgbClr val="FF0000"/>
                </a:solidFill>
              </a:rPr>
              <a:t>internal and external audits </a:t>
            </a:r>
            <a:r>
              <a:rPr lang="en-US" dirty="0" smtClean="0"/>
              <a:t>must be clearly defined in the law.</a:t>
            </a:r>
          </a:p>
          <a:p>
            <a:pPr>
              <a:buNone/>
            </a:pPr>
            <a:r>
              <a:rPr lang="en-US" b="1" dirty="0" smtClean="0"/>
              <a:t>Forms of dissolution/</a:t>
            </a:r>
            <a:r>
              <a:rPr lang="en-US" dirty="0" smtClean="0"/>
              <a:t> termination: </a:t>
            </a:r>
          </a:p>
          <a:p>
            <a:r>
              <a:rPr lang="en-US" b="1" dirty="0" smtClean="0"/>
              <a:t> </a:t>
            </a:r>
            <a:r>
              <a:rPr lang="en-US" dirty="0" smtClean="0"/>
              <a:t>The law deals both with the steps to take</a:t>
            </a:r>
          </a:p>
          <a:p>
            <a:pPr lvl="1"/>
            <a:r>
              <a:rPr lang="en-US" dirty="0" smtClean="0"/>
              <a:t> after dissolutions without liquidation </a:t>
            </a:r>
            <a:r>
              <a:rPr lang="en-US" dirty="0" smtClean="0">
                <a:solidFill>
                  <a:srgbClr val="FF0000"/>
                </a:solidFill>
              </a:rPr>
              <a:t>/ Bankruptcy</a:t>
            </a:r>
            <a:r>
              <a:rPr lang="en-US" dirty="0" smtClean="0"/>
              <a:t> and </a:t>
            </a:r>
          </a:p>
          <a:p>
            <a:pPr lvl="1"/>
            <a:r>
              <a:rPr lang="en-US" dirty="0" smtClean="0"/>
              <a:t>dissolutions with liquidation.</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smtClean="0"/>
              <a:t>Content . . .</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lvl="0">
              <a:buNone/>
            </a:pPr>
            <a:r>
              <a:rPr lang="en-US" b="1" dirty="0" smtClean="0"/>
              <a:t>Simplified structures: </a:t>
            </a:r>
            <a:r>
              <a:rPr lang="en-US" dirty="0" smtClean="0"/>
              <a:t>The law might </a:t>
            </a:r>
            <a:r>
              <a:rPr lang="en-US" b="1" i="1" dirty="0" smtClean="0">
                <a:solidFill>
                  <a:srgbClr val="FF0000"/>
                </a:solidFill>
              </a:rPr>
              <a:t>provide organization </a:t>
            </a:r>
            <a:r>
              <a:rPr lang="en-US" dirty="0" smtClean="0"/>
              <a:t>less complex than the traditional cooperative.</a:t>
            </a:r>
          </a:p>
          <a:p>
            <a:pPr lvl="0">
              <a:buNone/>
            </a:pPr>
            <a:endParaRPr lang="en-US" dirty="0" smtClean="0"/>
          </a:p>
          <a:p>
            <a:pPr lvl="0">
              <a:buNone/>
            </a:pPr>
            <a:r>
              <a:rPr lang="en-US" b="1" dirty="0" smtClean="0"/>
              <a:t>Apex organizations: </a:t>
            </a:r>
            <a:r>
              <a:rPr lang="en-US" dirty="0" smtClean="0"/>
              <a:t>The cooperative law has to define </a:t>
            </a:r>
            <a:r>
              <a:rPr lang="en-US" b="1" i="1" dirty="0" smtClean="0">
                <a:solidFill>
                  <a:srgbClr val="FF0000"/>
                </a:solidFill>
              </a:rPr>
              <a:t>the roles of unions</a:t>
            </a:r>
            <a:r>
              <a:rPr lang="en-US" dirty="0" smtClean="0"/>
              <a:t>, </a:t>
            </a:r>
          </a:p>
          <a:p>
            <a:pPr lvl="0">
              <a:buNone/>
            </a:pPr>
            <a:endParaRPr lang="en-US" dirty="0" smtClean="0"/>
          </a:p>
          <a:p>
            <a:pPr lvl="0">
              <a:buNone/>
            </a:pPr>
            <a:r>
              <a:rPr lang="en-US" b="1" dirty="0" smtClean="0"/>
              <a:t>Settlement of disputes: </a:t>
            </a:r>
            <a:r>
              <a:rPr lang="en-US" dirty="0" smtClean="0"/>
              <a:t>The cooperative law specifies the way disputes in cooperative matters are dealt with and settled.</a:t>
            </a:r>
          </a:p>
          <a:p>
            <a:pPr lvl="0">
              <a:buNone/>
            </a:pPr>
            <a:endParaRPr lang="en-US" dirty="0" smtClean="0"/>
          </a:p>
          <a:p>
            <a:pPr lvl="0">
              <a:buNone/>
            </a:pPr>
            <a:r>
              <a:rPr lang="en-US" dirty="0" smtClean="0"/>
              <a:t> </a:t>
            </a:r>
            <a:r>
              <a:rPr lang="en-US" b="1" dirty="0" smtClean="0"/>
              <a:t>Miscellaneous, transitory and final provisions: </a:t>
            </a:r>
            <a:endParaRPr lang="en-US" dirty="0" smtClean="0"/>
          </a:p>
          <a:p>
            <a:pPr lvl="0">
              <a:buNone/>
            </a:pPr>
            <a:r>
              <a:rPr lang="en-US" dirty="0" smtClean="0"/>
              <a:t>The </a:t>
            </a:r>
            <a:r>
              <a:rPr lang="en-US" b="1" i="1" dirty="0" smtClean="0">
                <a:solidFill>
                  <a:srgbClr val="FF0000"/>
                </a:solidFill>
              </a:rPr>
              <a:t>legal</a:t>
            </a:r>
            <a:r>
              <a:rPr lang="en-US" dirty="0" smtClean="0"/>
              <a:t> </a:t>
            </a:r>
            <a:r>
              <a:rPr lang="en-US" b="1" i="1" dirty="0" smtClean="0">
                <a:solidFill>
                  <a:srgbClr val="FF0000"/>
                </a:solidFill>
              </a:rPr>
              <a:t>penalties</a:t>
            </a:r>
            <a:r>
              <a:rPr lang="en-US" dirty="0" smtClean="0"/>
              <a:t> incurred by particular acts and on the decree specifying how the law should be enforced, etc.</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39762"/>
          </a:xfrm>
        </p:spPr>
        <p:txBody>
          <a:bodyPr>
            <a:normAutofit fontScale="90000"/>
          </a:bodyPr>
          <a:lstStyle/>
          <a:p>
            <a:r>
              <a:rPr lang="en-US" dirty="0" smtClean="0"/>
              <a:t/>
            </a:r>
            <a:br>
              <a:rPr lang="en-US" dirty="0" smtClean="0"/>
            </a:br>
            <a:r>
              <a:rPr lang="en-US" sz="3600" b="1" dirty="0"/>
              <a:t>5.2. By-Law of Cooperative Society</a:t>
            </a:r>
            <a:endParaRPr lang="en-US" sz="3600" dirty="0"/>
          </a:p>
        </p:txBody>
      </p:sp>
      <p:sp>
        <p:nvSpPr>
          <p:cNvPr id="3" name="Content Placeholder 2"/>
          <p:cNvSpPr>
            <a:spLocks noGrp="1"/>
          </p:cNvSpPr>
          <p:nvPr>
            <p:ph idx="1"/>
          </p:nvPr>
        </p:nvSpPr>
        <p:spPr>
          <a:xfrm>
            <a:off x="457200" y="914400"/>
            <a:ext cx="8229600" cy="5943600"/>
          </a:xfrm>
        </p:spPr>
        <p:txBody>
          <a:bodyPr numCol="1">
            <a:normAutofit fontScale="47500" lnSpcReduction="20000"/>
          </a:bodyPr>
          <a:lstStyle/>
          <a:p>
            <a:pPr>
              <a:buNone/>
            </a:pPr>
            <a:r>
              <a:rPr lang="en-US" sz="5000" dirty="0" smtClean="0"/>
              <a:t>Every Society shall have its own by-laws. </a:t>
            </a:r>
          </a:p>
          <a:p>
            <a:pPr>
              <a:buNone/>
            </a:pPr>
            <a:r>
              <a:rPr lang="en-US" sz="5000" dirty="0" smtClean="0"/>
              <a:t>The contents of the by-law shall include the following issues:</a:t>
            </a:r>
          </a:p>
          <a:p>
            <a:pPr lvl="0"/>
            <a:r>
              <a:rPr lang="en-US" sz="4200" dirty="0" smtClean="0"/>
              <a:t>Name and address of the society </a:t>
            </a:r>
          </a:p>
          <a:p>
            <a:pPr lvl="0"/>
            <a:r>
              <a:rPr lang="en-US" sz="4200" dirty="0" smtClean="0"/>
              <a:t>Objectives  and activities of the society</a:t>
            </a:r>
          </a:p>
          <a:p>
            <a:pPr lvl="0"/>
            <a:r>
              <a:rPr lang="en-US" sz="4200" dirty="0" smtClean="0"/>
              <a:t>Working place or area of the society</a:t>
            </a:r>
          </a:p>
          <a:p>
            <a:pPr lvl="0"/>
            <a:r>
              <a:rPr lang="en-US" sz="4200" dirty="0" smtClean="0"/>
              <a:t>Requirements necessary for membership of the society </a:t>
            </a:r>
          </a:p>
          <a:p>
            <a:pPr lvl="0"/>
            <a:r>
              <a:rPr lang="en-US" sz="4200" dirty="0" smtClean="0"/>
              <a:t>The rights and duties of members of the society</a:t>
            </a:r>
          </a:p>
          <a:p>
            <a:pPr lvl="0"/>
            <a:r>
              <a:rPr lang="en-US" sz="4200" dirty="0" smtClean="0"/>
              <a:t>The powers, responsibilities and duties of the management bodies </a:t>
            </a:r>
          </a:p>
          <a:p>
            <a:pPr lvl="0"/>
            <a:r>
              <a:rPr lang="en-US" sz="4200" dirty="0" smtClean="0"/>
              <a:t>Conditions for withdrawals and dismissal from membership </a:t>
            </a:r>
          </a:p>
          <a:p>
            <a:pPr lvl="0" algn="just"/>
            <a:r>
              <a:rPr lang="en-US" sz="4200" dirty="0" smtClean="0"/>
              <a:t> Conditions for re-elections, appointments, term of office and suspension or dismissal of the members of the management committee or other management bodies.</a:t>
            </a:r>
          </a:p>
          <a:p>
            <a:pPr lvl="0"/>
            <a:r>
              <a:rPr lang="en-US" sz="4200" dirty="0" smtClean="0"/>
              <a:t>Conditions for calling of meeting and voting of the society.</a:t>
            </a:r>
          </a:p>
          <a:p>
            <a:pPr lvl="0"/>
            <a:r>
              <a:rPr lang="en-US" sz="4200" dirty="0" smtClean="0"/>
              <a:t>Allocation and distribution of profit </a:t>
            </a:r>
          </a:p>
          <a:p>
            <a:pPr lvl="0"/>
            <a:r>
              <a:rPr lang="en-US" sz="4200" dirty="0" smtClean="0"/>
              <a:t>Auditing </a:t>
            </a:r>
          </a:p>
          <a:p>
            <a:pPr lvl="0"/>
            <a:r>
              <a:rPr lang="en-US" sz="4200" dirty="0" smtClean="0"/>
              <a:t>Employments of workers</a:t>
            </a:r>
          </a:p>
          <a:p>
            <a:pPr lvl="0"/>
            <a:r>
              <a:rPr lang="en-US" sz="4200" dirty="0" smtClean="0"/>
              <a:t>Other issues not contrary to this proclamation </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sz="2400" b="1" dirty="0" smtClean="0"/>
              <a:t>5.2. By-Law of Cooperative Society . . .</a:t>
            </a:r>
            <a:r>
              <a:rPr lang="en-US" sz="2400" dirty="0" smtClean="0"/>
              <a:t/>
            </a:r>
            <a:br>
              <a:rPr lang="en-US" sz="2400" dirty="0" smtClean="0"/>
            </a:br>
            <a:endParaRPr lang="en-US" sz="2400" dirty="0"/>
          </a:p>
        </p:txBody>
      </p:sp>
      <p:sp>
        <p:nvSpPr>
          <p:cNvPr id="3" name="Content Placeholder 2"/>
          <p:cNvSpPr>
            <a:spLocks noGrp="1"/>
          </p:cNvSpPr>
          <p:nvPr>
            <p:ph idx="1"/>
          </p:nvPr>
        </p:nvSpPr>
        <p:spPr>
          <a:xfrm>
            <a:off x="457200" y="838200"/>
            <a:ext cx="8229600" cy="5486400"/>
          </a:xfrm>
        </p:spPr>
        <p:txBody>
          <a:bodyPr>
            <a:normAutofit fontScale="77500" lnSpcReduction="20000"/>
          </a:bodyPr>
          <a:lstStyle/>
          <a:p>
            <a:r>
              <a:rPr lang="en-US" b="1" i="1" dirty="0" smtClean="0">
                <a:solidFill>
                  <a:srgbClr val="FF0000"/>
                </a:solidFill>
              </a:rPr>
              <a:t>By-laws of a society </a:t>
            </a:r>
            <a:r>
              <a:rPr lang="en-US" dirty="0" smtClean="0"/>
              <a:t>may be amended by the special resolution of the general assembly. </a:t>
            </a:r>
          </a:p>
          <a:p>
            <a:endParaRPr lang="en-US" dirty="0" smtClean="0"/>
          </a:p>
          <a:p>
            <a:r>
              <a:rPr lang="en-US" dirty="0" smtClean="0"/>
              <a:t>However, the ammendement shall be effective on the date of its submission to and registration by the appropriate authority.  </a:t>
            </a:r>
          </a:p>
          <a:p>
            <a:endParaRPr lang="en-US" dirty="0" smtClean="0"/>
          </a:p>
          <a:p>
            <a:r>
              <a:rPr lang="en-US" dirty="0" smtClean="0"/>
              <a:t>Where the society decides on the amendments of its by-laws three copies of the amendment and the special resolution of the society made in accordance with this proclamation shall be submitted to the appropriate authorities within 30 days from the date of decision.  </a:t>
            </a:r>
          </a:p>
          <a:p>
            <a:endParaRPr lang="en-US" dirty="0" smtClean="0"/>
          </a:p>
          <a:p>
            <a:endParaRPr lang="en-US" dirty="0" smtClean="0"/>
          </a:p>
          <a:p>
            <a:r>
              <a:rPr lang="en-US" dirty="0" smtClean="0"/>
              <a:t>The appropriate authority shall register the ammendement and give evidence or its registration to the society </a:t>
            </a:r>
          </a:p>
          <a:p>
            <a:endParaRPr lang="en-US" dirty="0" smtClean="0"/>
          </a:p>
          <a:p>
            <a:endParaRPr lang="en-US" dirty="0" smtClean="0"/>
          </a:p>
          <a:p>
            <a:r>
              <a:rPr lang="en-US" dirty="0" smtClean="0"/>
              <a:t>Where it is satisfied  that the amendment of the by-laws was made in accordance with this proclamations and regulations issued for the implementation of this proclamation.</a:t>
            </a:r>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700" b="1" dirty="0" smtClean="0"/>
              <a:t>5.3. Ethiopian cooperatives societies’ proclamation</a:t>
            </a:r>
            <a:r>
              <a:rPr lang="en-US" sz="2700" dirty="0" smtClean="0"/>
              <a:t> </a:t>
            </a:r>
            <a:endParaRPr lang="en-US" dirty="0"/>
          </a:p>
        </p:txBody>
      </p:sp>
      <p:sp>
        <p:nvSpPr>
          <p:cNvPr id="3" name="Content Placeholder 2"/>
          <p:cNvSpPr>
            <a:spLocks noGrp="1"/>
          </p:cNvSpPr>
          <p:nvPr>
            <p:ph idx="1"/>
          </p:nvPr>
        </p:nvSpPr>
        <p:spPr>
          <a:xfrm>
            <a:off x="457200" y="1066800"/>
            <a:ext cx="8229600" cy="5410200"/>
          </a:xfrm>
        </p:spPr>
        <p:txBody>
          <a:bodyPr>
            <a:normAutofit fontScale="92500" lnSpcReduction="10000"/>
          </a:bodyPr>
          <a:lstStyle/>
          <a:p>
            <a:r>
              <a:rPr lang="en-US" dirty="0" smtClean="0"/>
              <a:t>cooperative societies </a:t>
            </a:r>
            <a:r>
              <a:rPr lang="en-US" b="1" i="1" dirty="0" smtClean="0">
                <a:solidFill>
                  <a:srgbClr val="FF0000"/>
                </a:solidFill>
              </a:rPr>
              <a:t>after the market reform. </a:t>
            </a:r>
          </a:p>
          <a:p>
            <a:endParaRPr lang="en-US" dirty="0" smtClean="0"/>
          </a:p>
          <a:p>
            <a:r>
              <a:rPr lang="en-US" dirty="0" smtClean="0"/>
              <a:t> </a:t>
            </a:r>
            <a:r>
              <a:rPr lang="en-US" b="1" i="1" dirty="0" smtClean="0">
                <a:solidFill>
                  <a:srgbClr val="FF0000"/>
                </a:solidFill>
              </a:rPr>
              <a:t>Two proclamations </a:t>
            </a:r>
            <a:r>
              <a:rPr lang="en-US" dirty="0" smtClean="0"/>
              <a:t>have been issued regarding cooperative societies.   </a:t>
            </a:r>
          </a:p>
          <a:p>
            <a:pPr lvl="1"/>
            <a:r>
              <a:rPr lang="en-US" dirty="0" smtClean="0"/>
              <a:t> </a:t>
            </a:r>
            <a:r>
              <a:rPr lang="en-US" b="1" i="1" dirty="0" smtClean="0"/>
              <a:t>The first one </a:t>
            </a:r>
            <a:r>
              <a:rPr lang="en-US" dirty="0" smtClean="0"/>
              <a:t>is proclamations No. 85/1995 and </a:t>
            </a:r>
          </a:p>
          <a:p>
            <a:pPr lvl="1"/>
            <a:r>
              <a:rPr lang="en-US" b="1" i="1" dirty="0" smtClean="0"/>
              <a:t>The second one </a:t>
            </a:r>
            <a:r>
              <a:rPr lang="en-US" dirty="0" smtClean="0"/>
              <a:t>is proclamations No. 147/1998.</a:t>
            </a:r>
          </a:p>
          <a:p>
            <a:pPr lvl="1">
              <a:buNone/>
            </a:pPr>
            <a:endParaRPr lang="en-US" dirty="0" smtClean="0"/>
          </a:p>
          <a:p>
            <a:r>
              <a:rPr lang="en-US" dirty="0" smtClean="0"/>
              <a:t>Both are </a:t>
            </a:r>
            <a:r>
              <a:rPr lang="en-US" b="1" i="1" dirty="0" smtClean="0">
                <a:solidFill>
                  <a:srgbClr val="FF0000"/>
                </a:solidFill>
              </a:rPr>
              <a:t>similar in contents </a:t>
            </a:r>
            <a:r>
              <a:rPr lang="en-US" dirty="0" smtClean="0"/>
              <a:t>but </a:t>
            </a:r>
            <a:r>
              <a:rPr lang="en-US" b="1" i="1" dirty="0" smtClean="0">
                <a:solidFill>
                  <a:srgbClr val="FF0000"/>
                </a:solidFill>
              </a:rPr>
              <a:t>deferent in types of cooperative </a:t>
            </a:r>
            <a:r>
              <a:rPr lang="en-US" dirty="0" smtClean="0"/>
              <a:t>societies proclaimed to be established. </a:t>
            </a:r>
          </a:p>
          <a:p>
            <a:endParaRPr lang="en-US" dirty="0" smtClean="0"/>
          </a:p>
          <a:p>
            <a:r>
              <a:rPr lang="en-US" dirty="0" smtClean="0"/>
              <a:t>Currently, proclamations No. 147/1998 is functional.</a:t>
            </a:r>
          </a:p>
          <a:p>
            <a:pPr>
              <a:buNone/>
            </a:pPr>
            <a:r>
              <a:rPr lang="en-US" dirty="0" smtClean="0"/>
              <a:t> </a:t>
            </a:r>
          </a:p>
          <a:p>
            <a:r>
              <a:rPr lang="en-US" dirty="0" smtClean="0"/>
              <a:t>The proclamation has </a:t>
            </a:r>
            <a:r>
              <a:rPr lang="en-US" b="1" i="1" dirty="0" smtClean="0">
                <a:solidFill>
                  <a:srgbClr val="FF0000"/>
                </a:solidFill>
              </a:rPr>
              <a:t>10</a:t>
            </a:r>
            <a:r>
              <a:rPr lang="en-US" dirty="0" smtClean="0"/>
              <a:t> parts and </a:t>
            </a:r>
            <a:r>
              <a:rPr lang="en-US" b="1" i="1" dirty="0" smtClean="0">
                <a:solidFill>
                  <a:srgbClr val="FF0000"/>
                </a:solidFill>
              </a:rPr>
              <a:t>60 </a:t>
            </a:r>
            <a:r>
              <a:rPr lang="en-US" dirty="0" smtClean="0"/>
              <a:t>sections. </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i="1" dirty="0" smtClean="0"/>
              <a:t>PART I GENERAL (5 sections)</a:t>
            </a:r>
            <a:endParaRPr lang="en-US" sz="3200" dirty="0"/>
          </a:p>
        </p:txBody>
      </p:sp>
      <p:sp>
        <p:nvSpPr>
          <p:cNvPr id="3" name="Content Placeholder 2"/>
          <p:cNvSpPr>
            <a:spLocks noGrp="1"/>
          </p:cNvSpPr>
          <p:nvPr>
            <p:ph idx="1"/>
          </p:nvPr>
        </p:nvSpPr>
        <p:spPr>
          <a:xfrm>
            <a:off x="457200" y="1066800"/>
            <a:ext cx="8229600" cy="5486400"/>
          </a:xfrm>
        </p:spPr>
        <p:txBody>
          <a:bodyPr>
            <a:normAutofit fontScale="85000" lnSpcReduction="20000"/>
          </a:bodyPr>
          <a:lstStyle/>
          <a:p>
            <a:r>
              <a:rPr lang="en-US" b="1" i="1" dirty="0" smtClean="0"/>
              <a:t>Section 1</a:t>
            </a:r>
            <a:r>
              <a:rPr lang="en-US" dirty="0" smtClean="0"/>
              <a:t>. Short Title. This Proclamation may be cited as the </a:t>
            </a:r>
            <a:r>
              <a:rPr lang="en-US" b="1" i="1" dirty="0" smtClean="0"/>
              <a:t>“Cooperative societies, Proclamation No. 147/1998.“</a:t>
            </a:r>
          </a:p>
          <a:p>
            <a:endParaRPr lang="en-US" b="1" i="1" dirty="0" smtClean="0"/>
          </a:p>
          <a:p>
            <a:r>
              <a:rPr lang="en-US" b="1" i="1" dirty="0" smtClean="0"/>
              <a:t>Section 2.</a:t>
            </a:r>
            <a:r>
              <a:rPr lang="en-US" dirty="0" smtClean="0"/>
              <a:t> Definitions. In this Proclamation unless the context otherwise requires:</a:t>
            </a:r>
          </a:p>
          <a:p>
            <a:endParaRPr lang="en-US" dirty="0" smtClean="0"/>
          </a:p>
          <a:p>
            <a:pPr marL="514350" indent="-514350">
              <a:buAutoNum type="arabicParenR"/>
            </a:pPr>
            <a:r>
              <a:rPr lang="en-US" dirty="0" smtClean="0"/>
              <a:t>"Society" means a cooperative society established and registered in accordance with this Proclamation and </a:t>
            </a:r>
          </a:p>
          <a:p>
            <a:pPr marL="914400" lvl="1" indent="-514350">
              <a:buNone/>
            </a:pPr>
            <a:r>
              <a:rPr lang="en-US" dirty="0" smtClean="0"/>
              <a:t>it shall in particular include the following:</a:t>
            </a:r>
          </a:p>
          <a:p>
            <a:pPr>
              <a:buNone/>
            </a:pPr>
            <a:r>
              <a:rPr lang="en-US" dirty="0" smtClean="0"/>
              <a:t>(a) Agricultural Cooperative Societies;</a:t>
            </a:r>
          </a:p>
          <a:p>
            <a:pPr>
              <a:buNone/>
            </a:pPr>
            <a:r>
              <a:rPr lang="en-US" dirty="0" smtClean="0"/>
              <a:t>(b) Housing Cooperative Societies;</a:t>
            </a:r>
          </a:p>
          <a:p>
            <a:pPr>
              <a:buNone/>
            </a:pPr>
            <a:r>
              <a:rPr lang="en-US" dirty="0" smtClean="0"/>
              <a:t>(c) Industrial and Artisans Producers' Cooperative Societies;</a:t>
            </a:r>
          </a:p>
          <a:p>
            <a:pPr>
              <a:buNone/>
            </a:pPr>
            <a:r>
              <a:rPr lang="en-US" dirty="0" smtClean="0"/>
              <a:t>(d) Consumers Cooperative Societies;</a:t>
            </a:r>
          </a:p>
          <a:p>
            <a:pPr>
              <a:buNone/>
            </a:pPr>
            <a:r>
              <a:rPr lang="en-US" dirty="0" smtClean="0"/>
              <a:t>(e) Savings and credit Cooperative societies;</a:t>
            </a:r>
          </a:p>
          <a:p>
            <a:pPr>
              <a:buNone/>
            </a:pPr>
            <a:r>
              <a:rPr lang="en-US" dirty="0" smtClean="0"/>
              <a:t>(f) Fishery Cooperative Societies;</a:t>
            </a:r>
          </a:p>
          <a:p>
            <a:pPr>
              <a:buNone/>
            </a:pPr>
            <a:r>
              <a:rPr lang="en-US" dirty="0" smtClean="0"/>
              <a:t>(g) Mining Cooperative Societies;</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800" b="1" i="1" dirty="0" smtClean="0"/>
              <a:t>PART I GENERAL . . .</a:t>
            </a:r>
            <a:endParaRPr lang="en-US" sz="2800" dirty="0"/>
          </a:p>
        </p:txBody>
      </p:sp>
      <p:sp>
        <p:nvSpPr>
          <p:cNvPr id="3" name="Content Placeholder 2"/>
          <p:cNvSpPr>
            <a:spLocks noGrp="1"/>
          </p:cNvSpPr>
          <p:nvPr>
            <p:ph idx="1"/>
          </p:nvPr>
        </p:nvSpPr>
        <p:spPr>
          <a:xfrm>
            <a:off x="457200" y="1066800"/>
            <a:ext cx="8229600" cy="5486400"/>
          </a:xfrm>
        </p:spPr>
        <p:txBody>
          <a:bodyPr>
            <a:normAutofit fontScale="92500" lnSpcReduction="20000"/>
          </a:bodyPr>
          <a:lstStyle/>
          <a:p>
            <a:pPr>
              <a:buNone/>
            </a:pPr>
            <a:r>
              <a:rPr lang="en-US" dirty="0" smtClean="0"/>
              <a:t>2</a:t>
            </a:r>
            <a:r>
              <a:rPr lang="en-US" b="1" i="1" dirty="0" smtClean="0"/>
              <a:t>) "Cooperative Society" </a:t>
            </a:r>
            <a:r>
              <a:rPr lang="en-US" dirty="0" smtClean="0"/>
              <a:t>means a society established by individuals </a:t>
            </a:r>
          </a:p>
          <a:p>
            <a:pPr lvl="1">
              <a:buNone/>
            </a:pPr>
            <a:r>
              <a:rPr lang="en-US" dirty="0" smtClean="0"/>
              <a:t>on </a:t>
            </a:r>
            <a:r>
              <a:rPr lang="en-US" b="1" i="1" dirty="0" smtClean="0">
                <a:solidFill>
                  <a:srgbClr val="FF0000"/>
                </a:solidFill>
              </a:rPr>
              <a:t>voluntary basis </a:t>
            </a:r>
            <a:r>
              <a:rPr lang="en-US" dirty="0" smtClean="0"/>
              <a:t>to collectively solve their </a:t>
            </a:r>
            <a:r>
              <a:rPr lang="en-US" b="1" i="1" dirty="0" smtClean="0"/>
              <a:t>economic and social</a:t>
            </a:r>
            <a:r>
              <a:rPr lang="en-US" dirty="0" smtClean="0"/>
              <a:t> problems and to </a:t>
            </a:r>
            <a:r>
              <a:rPr lang="en-US" b="1" i="1" dirty="0" smtClean="0">
                <a:solidFill>
                  <a:srgbClr val="FF0000"/>
                </a:solidFill>
              </a:rPr>
              <a:t>democratically manage</a:t>
            </a:r>
            <a:r>
              <a:rPr lang="en-US" dirty="0" smtClean="0"/>
              <a:t> same;</a:t>
            </a:r>
          </a:p>
          <a:p>
            <a:pPr>
              <a:buNone/>
            </a:pPr>
            <a:endParaRPr lang="en-US" dirty="0" smtClean="0"/>
          </a:p>
          <a:p>
            <a:pPr>
              <a:buNone/>
            </a:pPr>
            <a:r>
              <a:rPr lang="en-US" dirty="0" smtClean="0"/>
              <a:t>3) </a:t>
            </a:r>
            <a:r>
              <a:rPr lang="en-US" b="1" i="1" dirty="0" smtClean="0"/>
              <a:t>"Member" </a:t>
            </a:r>
            <a:r>
              <a:rPr lang="en-US" dirty="0" smtClean="0"/>
              <a:t>means any physical person, or society established under this proclamation which is registered after fulfilling his membership obligations.</a:t>
            </a:r>
          </a:p>
          <a:p>
            <a:pPr>
              <a:buNone/>
            </a:pPr>
            <a:endParaRPr lang="en-US" dirty="0" smtClean="0"/>
          </a:p>
          <a:p>
            <a:pPr>
              <a:buNone/>
            </a:pPr>
            <a:r>
              <a:rPr lang="en-US" dirty="0" smtClean="0"/>
              <a:t>4</a:t>
            </a:r>
            <a:r>
              <a:rPr lang="en-US" b="1" i="1" dirty="0" smtClean="0"/>
              <a:t>) “General </a:t>
            </a:r>
            <a:r>
              <a:rPr lang="en-US" b="1" dirty="0" smtClean="0"/>
              <a:t>Assembly" </a:t>
            </a:r>
            <a:r>
              <a:rPr lang="en-US" dirty="0" smtClean="0"/>
              <a:t>means a meeting of members of the Primary Cooperative society or representatives of societies above primary level;</a:t>
            </a:r>
          </a:p>
          <a:p>
            <a:pPr>
              <a:buNone/>
            </a:pPr>
            <a:endParaRPr lang="en-US" dirty="0" smtClean="0"/>
          </a:p>
          <a:p>
            <a:pPr>
              <a:buNone/>
            </a:pPr>
            <a:r>
              <a:rPr lang="en-US" dirty="0" smtClean="0"/>
              <a:t>5) </a:t>
            </a:r>
            <a:r>
              <a:rPr lang="en-US" b="1" i="1" dirty="0" smtClean="0"/>
              <a:t>"Special resolution" </a:t>
            </a:r>
            <a:r>
              <a:rPr lang="en-US" dirty="0" smtClean="0"/>
              <a:t>means a resolution passed by a </a:t>
            </a:r>
            <a:r>
              <a:rPr lang="en-US" b="1" i="1" dirty="0" smtClean="0">
                <a:solidFill>
                  <a:srgbClr val="FF0000"/>
                </a:solidFill>
              </a:rPr>
              <a:t>two third majority </a:t>
            </a:r>
            <a:r>
              <a:rPr lang="en-US" dirty="0" smtClean="0"/>
              <a:t>of the members to be binding on all members;</a:t>
            </a:r>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400" b="1" i="1" dirty="0" smtClean="0"/>
              <a:t>PART I GENERAL . . .</a:t>
            </a:r>
            <a:endParaRPr lang="en-US" sz="2400"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a:buNone/>
            </a:pPr>
            <a:r>
              <a:rPr lang="en-US" dirty="0" smtClean="0"/>
              <a:t>6) "</a:t>
            </a:r>
            <a:r>
              <a:rPr lang="en-US" b="1" i="1" dirty="0" smtClean="0">
                <a:solidFill>
                  <a:srgbClr val="FF0000"/>
                </a:solidFill>
              </a:rPr>
              <a:t>Management Committee</a:t>
            </a:r>
            <a:r>
              <a:rPr lang="en-US" dirty="0" smtClean="0"/>
              <a:t>" means a body elected and empowered by the general assembly with the responsibility to manage the activities of the society;</a:t>
            </a:r>
          </a:p>
          <a:p>
            <a:pPr>
              <a:buNone/>
            </a:pPr>
            <a:endParaRPr lang="en-US" dirty="0" smtClean="0"/>
          </a:p>
          <a:p>
            <a:pPr>
              <a:buNone/>
            </a:pPr>
            <a:r>
              <a:rPr lang="en-US" dirty="0" smtClean="0"/>
              <a:t>7) "</a:t>
            </a:r>
            <a:r>
              <a:rPr lang="en-US" b="1" i="1" dirty="0" smtClean="0">
                <a:solidFill>
                  <a:srgbClr val="FF0000"/>
                </a:solidFill>
              </a:rPr>
              <a:t>Appropriate Authority</a:t>
            </a:r>
            <a:r>
              <a:rPr lang="en-US" dirty="0" smtClean="0"/>
              <a:t>" means an organ established at deferent level,</a:t>
            </a:r>
          </a:p>
          <a:p>
            <a:pPr lvl="1">
              <a:buFont typeface="Wingdings" pitchFamily="2" charset="2"/>
              <a:buChar char="Ø"/>
            </a:pPr>
            <a:r>
              <a:rPr lang="en-US" dirty="0" smtClean="0"/>
              <a:t> to organize and register cooperative societies and</a:t>
            </a:r>
          </a:p>
          <a:p>
            <a:pPr lvl="1">
              <a:buFont typeface="Wingdings" pitchFamily="2" charset="2"/>
              <a:buChar char="Ø"/>
            </a:pPr>
            <a:r>
              <a:rPr lang="en-US" dirty="0" smtClean="0"/>
              <a:t> to give training,</a:t>
            </a:r>
          </a:p>
          <a:p>
            <a:pPr lvl="1">
              <a:buFont typeface="Wingdings" pitchFamily="2" charset="2"/>
              <a:buChar char="Ø"/>
            </a:pPr>
            <a:r>
              <a:rPr lang="en-US" dirty="0" smtClean="0"/>
              <a:t> conduct research and provide other technical assistance to cooperative societies;</a:t>
            </a:r>
          </a:p>
          <a:p>
            <a:pPr>
              <a:buNone/>
            </a:pPr>
            <a:endParaRPr lang="en-US" dirty="0" smtClean="0"/>
          </a:p>
          <a:p>
            <a:pPr>
              <a:buNone/>
            </a:pPr>
            <a:r>
              <a:rPr lang="en-US" dirty="0" smtClean="0"/>
              <a:t>8) </a:t>
            </a:r>
            <a:r>
              <a:rPr lang="en-US" b="1" i="1" dirty="0" smtClean="0">
                <a:solidFill>
                  <a:srgbClr val="FF0000"/>
                </a:solidFill>
              </a:rPr>
              <a:t>"Person" </a:t>
            </a:r>
            <a:r>
              <a:rPr lang="en-US" dirty="0" smtClean="0"/>
              <a:t>means a natural or juridical person.</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b="1" i="1" dirty="0" smtClean="0"/>
              <a:t>PART I GENERAL . . .</a:t>
            </a:r>
            <a:endParaRPr lang="en-US" dirty="0"/>
          </a:p>
        </p:txBody>
      </p:sp>
      <p:sp>
        <p:nvSpPr>
          <p:cNvPr id="3" name="Content Placeholder 2"/>
          <p:cNvSpPr>
            <a:spLocks noGrp="1"/>
          </p:cNvSpPr>
          <p:nvPr>
            <p:ph idx="1"/>
          </p:nvPr>
        </p:nvSpPr>
        <p:spPr>
          <a:xfrm>
            <a:off x="457200" y="1143000"/>
            <a:ext cx="8229600" cy="5486400"/>
          </a:xfrm>
        </p:spPr>
        <p:txBody>
          <a:bodyPr>
            <a:normAutofit fontScale="47500" lnSpcReduction="20000"/>
          </a:bodyPr>
          <a:lstStyle/>
          <a:p>
            <a:pPr>
              <a:buNone/>
            </a:pPr>
            <a:r>
              <a:rPr lang="en-US" b="1" i="1" dirty="0" smtClean="0"/>
              <a:t>S</a:t>
            </a:r>
            <a:r>
              <a:rPr lang="en-US" sz="4200" b="1" i="1" dirty="0" smtClean="0"/>
              <a:t>ection 3.</a:t>
            </a:r>
            <a:r>
              <a:rPr lang="en-US" sz="4200" dirty="0" smtClean="0"/>
              <a:t> Where the provisions of the Proclamation are set out in </a:t>
            </a:r>
            <a:r>
              <a:rPr lang="en-US" sz="4200" b="1" i="1" dirty="0" smtClean="0">
                <a:solidFill>
                  <a:srgbClr val="FF0000"/>
                </a:solidFill>
              </a:rPr>
              <a:t>the masculine gender</a:t>
            </a:r>
            <a:r>
              <a:rPr lang="en-US" sz="4200" dirty="0" smtClean="0"/>
              <a:t> they apply equally to the </a:t>
            </a:r>
            <a:r>
              <a:rPr lang="en-US" sz="4200" b="1" i="1" dirty="0" smtClean="0">
                <a:solidFill>
                  <a:srgbClr val="FF0000"/>
                </a:solidFill>
              </a:rPr>
              <a:t>feminine gender</a:t>
            </a:r>
            <a:r>
              <a:rPr lang="en-US" sz="4200" dirty="0" smtClean="0"/>
              <a:t>.</a:t>
            </a:r>
          </a:p>
          <a:p>
            <a:pPr>
              <a:buNone/>
            </a:pPr>
            <a:r>
              <a:rPr lang="en-US" sz="4200" b="1" i="1" dirty="0" smtClean="0"/>
              <a:t>Section 4.</a:t>
            </a:r>
            <a:r>
              <a:rPr lang="en-US" sz="4200" dirty="0" smtClean="0"/>
              <a:t> Objectives of a Society. The society have </a:t>
            </a:r>
            <a:r>
              <a:rPr lang="en-US" sz="4200" b="1" i="1" dirty="0" smtClean="0">
                <a:solidFill>
                  <a:srgbClr val="FF0000"/>
                </a:solidFill>
              </a:rPr>
              <a:t>one or more of </a:t>
            </a:r>
            <a:r>
              <a:rPr lang="en-US" sz="4200" dirty="0" smtClean="0"/>
              <a:t>the following objectives:</a:t>
            </a:r>
          </a:p>
          <a:p>
            <a:pPr>
              <a:buNone/>
            </a:pPr>
            <a:r>
              <a:rPr lang="en-US" sz="4200" dirty="0" smtClean="0"/>
              <a:t>1) To solve problems collectively which </a:t>
            </a:r>
            <a:r>
              <a:rPr lang="en-US" sz="4200" b="1" i="1" dirty="0" smtClean="0">
                <a:solidFill>
                  <a:srgbClr val="FF0000"/>
                </a:solidFill>
              </a:rPr>
              <a:t>members cannot individually achieve</a:t>
            </a:r>
            <a:r>
              <a:rPr lang="en-US" sz="4200" dirty="0" smtClean="0"/>
              <a:t>;</a:t>
            </a:r>
          </a:p>
          <a:p>
            <a:pPr>
              <a:buNone/>
            </a:pPr>
            <a:r>
              <a:rPr lang="en-US" sz="4200" dirty="0" smtClean="0"/>
              <a:t>2) To achieve </a:t>
            </a:r>
            <a:r>
              <a:rPr lang="en-US" sz="4200" b="1" i="1" dirty="0" smtClean="0">
                <a:solidFill>
                  <a:srgbClr val="FF0000"/>
                </a:solidFill>
              </a:rPr>
              <a:t>a better result </a:t>
            </a:r>
            <a:r>
              <a:rPr lang="en-US" sz="4200" dirty="0" smtClean="0"/>
              <a:t>by coordinating their knowledge, wealth and labour;</a:t>
            </a:r>
          </a:p>
          <a:p>
            <a:pPr>
              <a:buNone/>
            </a:pPr>
            <a:r>
              <a:rPr lang="en-US" sz="4200" dirty="0" smtClean="0"/>
              <a:t>3) To promote </a:t>
            </a:r>
            <a:r>
              <a:rPr lang="en-US" sz="4200" b="1" i="1" dirty="0" smtClean="0"/>
              <a:t>self-reliance</a:t>
            </a:r>
            <a:r>
              <a:rPr lang="en-US" sz="4200" dirty="0" smtClean="0"/>
              <a:t> among members;</a:t>
            </a:r>
          </a:p>
          <a:p>
            <a:pPr>
              <a:buNone/>
            </a:pPr>
            <a:r>
              <a:rPr lang="en-US" sz="4200" dirty="0" smtClean="0"/>
              <a:t>4) To </a:t>
            </a:r>
            <a:r>
              <a:rPr lang="en-US" sz="4200" b="1" i="1" dirty="0" smtClean="0"/>
              <a:t>collectively protect, </a:t>
            </a:r>
            <a:r>
              <a:rPr lang="en-US" sz="4200" dirty="0" smtClean="0"/>
              <a:t>withstand and solve economic problems;</a:t>
            </a:r>
          </a:p>
          <a:p>
            <a:pPr>
              <a:buNone/>
            </a:pPr>
            <a:r>
              <a:rPr lang="en-US" sz="4200" dirty="0" smtClean="0"/>
              <a:t>5) To improve </a:t>
            </a:r>
            <a:r>
              <a:rPr lang="en-US" sz="4200" b="1" i="1" dirty="0" smtClean="0">
                <a:solidFill>
                  <a:srgbClr val="FF0000"/>
                </a:solidFill>
              </a:rPr>
              <a:t>the living standards </a:t>
            </a:r>
            <a:r>
              <a:rPr lang="en-US" sz="4200" dirty="0" smtClean="0"/>
              <a:t>of members by reducing production and service costs;</a:t>
            </a:r>
          </a:p>
          <a:p>
            <a:pPr>
              <a:buNone/>
            </a:pPr>
            <a:r>
              <a:rPr lang="en-US" sz="4200" dirty="0" smtClean="0"/>
              <a:t>6) To expand the mechanism by which </a:t>
            </a:r>
            <a:r>
              <a:rPr lang="en-US" sz="4200" b="1" i="1" dirty="0" smtClean="0">
                <a:solidFill>
                  <a:srgbClr val="FF0000"/>
                </a:solidFill>
              </a:rPr>
              <a:t>technical knowledge </a:t>
            </a:r>
            <a:r>
              <a:rPr lang="en-US" sz="4200" dirty="0" smtClean="0"/>
              <a:t>could be put in to practice;</a:t>
            </a:r>
          </a:p>
          <a:p>
            <a:pPr>
              <a:buNone/>
            </a:pPr>
            <a:r>
              <a:rPr lang="en-US" sz="4200" dirty="0" smtClean="0"/>
              <a:t>7) To develop and promote </a:t>
            </a:r>
            <a:r>
              <a:rPr lang="en-US" sz="4200" b="1" i="1" dirty="0" smtClean="0">
                <a:solidFill>
                  <a:srgbClr val="FF0000"/>
                </a:solidFill>
              </a:rPr>
              <a:t>savings </a:t>
            </a:r>
            <a:r>
              <a:rPr lang="en-US" sz="4200" i="1" dirty="0" smtClean="0"/>
              <a:t>and </a:t>
            </a:r>
            <a:r>
              <a:rPr lang="en-US" sz="4200" b="1" i="1" dirty="0" smtClean="0">
                <a:solidFill>
                  <a:srgbClr val="FF0000"/>
                </a:solidFill>
              </a:rPr>
              <a:t>credit</a:t>
            </a:r>
            <a:r>
              <a:rPr lang="en-US" sz="4200" b="1" i="1" dirty="0" smtClean="0"/>
              <a:t> </a:t>
            </a:r>
            <a:r>
              <a:rPr lang="en-US" sz="4200" dirty="0" smtClean="0"/>
              <a:t>services;</a:t>
            </a:r>
          </a:p>
          <a:p>
            <a:pPr>
              <a:buNone/>
            </a:pPr>
            <a:r>
              <a:rPr lang="en-US" sz="4200" dirty="0" smtClean="0"/>
              <a:t>8) To </a:t>
            </a:r>
            <a:r>
              <a:rPr lang="en-US" sz="4200" b="1" i="1" dirty="0" smtClean="0">
                <a:solidFill>
                  <a:srgbClr val="FF0000"/>
                </a:solidFill>
              </a:rPr>
              <a:t>minimize</a:t>
            </a:r>
            <a:r>
              <a:rPr lang="en-US" sz="4200" dirty="0" smtClean="0"/>
              <a:t> and </a:t>
            </a:r>
            <a:r>
              <a:rPr lang="en-US" sz="4200" b="1" i="1" dirty="0" smtClean="0">
                <a:solidFill>
                  <a:srgbClr val="FF0000"/>
                </a:solidFill>
              </a:rPr>
              <a:t>reduce</a:t>
            </a:r>
            <a:r>
              <a:rPr lang="en-US" sz="4200" b="1" i="1" dirty="0" smtClean="0"/>
              <a:t> </a:t>
            </a:r>
            <a:r>
              <a:rPr lang="en-US" sz="4200" i="1" dirty="0" smtClean="0"/>
              <a:t>the</a:t>
            </a:r>
            <a:r>
              <a:rPr lang="en-US" sz="4200" b="1" i="1" dirty="0" smtClean="0"/>
              <a:t> </a:t>
            </a:r>
            <a:r>
              <a:rPr lang="en-US" sz="4200" dirty="0" smtClean="0"/>
              <a:t>individual impact of </a:t>
            </a:r>
            <a:r>
              <a:rPr lang="en-US" sz="4200" b="1" i="1" dirty="0" smtClean="0"/>
              <a:t>risks and uncertainties;</a:t>
            </a:r>
          </a:p>
          <a:p>
            <a:pPr>
              <a:buNone/>
            </a:pPr>
            <a:r>
              <a:rPr lang="en-US" sz="4200" dirty="0" smtClean="0"/>
              <a:t>9) to develop the social and economic culture of the members through </a:t>
            </a:r>
            <a:r>
              <a:rPr lang="en-US" sz="4200" b="1" i="1" dirty="0" smtClean="0">
                <a:solidFill>
                  <a:srgbClr val="FF0000"/>
                </a:solidFill>
              </a:rPr>
              <a:t>education </a:t>
            </a:r>
            <a:r>
              <a:rPr lang="en-US" sz="4200" b="1" i="1" dirty="0" smtClean="0"/>
              <a:t>and </a:t>
            </a:r>
            <a:r>
              <a:rPr lang="en-US" sz="4200" b="1" i="1" dirty="0" smtClean="0">
                <a:solidFill>
                  <a:srgbClr val="FF0000"/>
                </a:solidFill>
              </a:rPr>
              <a:t>training.</a:t>
            </a:r>
          </a:p>
          <a:p>
            <a:endParaRPr lang="en-US" sz="42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i="1" dirty="0" smtClean="0"/>
              <a:t>PART I GENERAL . . .</a:t>
            </a:r>
            <a:endParaRPr lang="en-US" dirty="0"/>
          </a:p>
        </p:txBody>
      </p:sp>
      <p:sp>
        <p:nvSpPr>
          <p:cNvPr id="3" name="Content Placeholder 2"/>
          <p:cNvSpPr>
            <a:spLocks noGrp="1"/>
          </p:cNvSpPr>
          <p:nvPr>
            <p:ph idx="1"/>
          </p:nvPr>
        </p:nvSpPr>
        <p:spPr>
          <a:xfrm>
            <a:off x="0" y="990600"/>
            <a:ext cx="8839200" cy="5867400"/>
          </a:xfrm>
        </p:spPr>
        <p:txBody>
          <a:bodyPr>
            <a:normAutofit fontScale="85000" lnSpcReduction="20000"/>
          </a:bodyPr>
          <a:lstStyle/>
          <a:p>
            <a:pPr>
              <a:buNone/>
            </a:pPr>
            <a:r>
              <a:rPr lang="en-US" b="1" dirty="0" smtClean="0"/>
              <a:t>Section 5. Guiding </a:t>
            </a:r>
            <a:r>
              <a:rPr lang="en-US" b="1" dirty="0" smtClean="0">
                <a:solidFill>
                  <a:srgbClr val="FF0000"/>
                </a:solidFill>
              </a:rPr>
              <a:t>Principles</a:t>
            </a:r>
            <a:r>
              <a:rPr lang="en-US" b="1" dirty="0" smtClean="0"/>
              <a:t> of Co-operative Societies. </a:t>
            </a:r>
            <a:r>
              <a:rPr lang="en-US" b="1" i="1" dirty="0" smtClean="0"/>
              <a:t>Co-operative societies :</a:t>
            </a:r>
          </a:p>
          <a:p>
            <a:pPr>
              <a:buNone/>
            </a:pPr>
            <a:r>
              <a:rPr lang="en-US" dirty="0" smtClean="0"/>
              <a:t>1) </a:t>
            </a:r>
            <a:r>
              <a:rPr lang="en-US" b="1" i="1" dirty="0" smtClean="0">
                <a:solidFill>
                  <a:srgbClr val="FF0000"/>
                </a:solidFill>
              </a:rPr>
              <a:t>are voluntary organizations </a:t>
            </a:r>
            <a:r>
              <a:rPr lang="en-US" dirty="0" smtClean="0"/>
              <a:t>open to all persons without any discrimination.</a:t>
            </a:r>
          </a:p>
          <a:p>
            <a:pPr>
              <a:buNone/>
            </a:pPr>
            <a:r>
              <a:rPr lang="en-US" dirty="0" smtClean="0"/>
              <a:t>2) </a:t>
            </a:r>
            <a:r>
              <a:rPr lang="en-US" b="1" i="1" dirty="0" smtClean="0">
                <a:solidFill>
                  <a:srgbClr val="FF0000"/>
                </a:solidFill>
              </a:rPr>
              <a:t>democratic organizations controlled, </a:t>
            </a:r>
            <a:r>
              <a:rPr lang="en-US" dirty="0" smtClean="0"/>
              <a:t>equal voting rights and accordingly one member shall have one vote.</a:t>
            </a:r>
          </a:p>
          <a:p>
            <a:pPr>
              <a:buNone/>
            </a:pPr>
            <a:r>
              <a:rPr lang="en-US" dirty="0" smtClean="0"/>
              <a:t>3) receive dividends from profit </a:t>
            </a:r>
            <a:r>
              <a:rPr lang="en-US" b="1" i="1" dirty="0" smtClean="0">
                <a:solidFill>
                  <a:srgbClr val="FF0000"/>
                </a:solidFill>
              </a:rPr>
              <a:t>according to their shares and contribution.</a:t>
            </a:r>
            <a:endParaRPr lang="en-US" dirty="0" smtClean="0"/>
          </a:p>
          <a:p>
            <a:pPr>
              <a:buNone/>
            </a:pPr>
            <a:r>
              <a:rPr lang="en-US" dirty="0" smtClean="0"/>
              <a:t>4) </a:t>
            </a:r>
            <a:r>
              <a:rPr lang="en-US" b="1" i="1" dirty="0" smtClean="0">
                <a:solidFill>
                  <a:srgbClr val="FF0000"/>
                </a:solidFill>
              </a:rPr>
              <a:t>are autonomous </a:t>
            </a:r>
            <a:r>
              <a:rPr lang="en-US" dirty="0" smtClean="0"/>
              <a:t>self help organizations controlled by their members. </a:t>
            </a:r>
          </a:p>
          <a:p>
            <a:pPr>
              <a:buNone/>
            </a:pPr>
            <a:r>
              <a:rPr lang="en-US" dirty="0" smtClean="0"/>
              <a:t>5) </a:t>
            </a:r>
            <a:r>
              <a:rPr lang="en-US" b="1" dirty="0" smtClean="0">
                <a:solidFill>
                  <a:srgbClr val="FF0000"/>
                </a:solidFill>
              </a:rPr>
              <a:t>provide education and training f</a:t>
            </a:r>
            <a:r>
              <a:rPr lang="en-US" dirty="0" smtClean="0"/>
              <a:t>or their members, elected representatives, managers and employees </a:t>
            </a:r>
          </a:p>
          <a:p>
            <a:pPr>
              <a:buNone/>
            </a:pPr>
            <a:endParaRPr lang="en-US" dirty="0" smtClean="0"/>
          </a:p>
          <a:p>
            <a:pPr>
              <a:buNone/>
            </a:pPr>
            <a:r>
              <a:rPr lang="en-US" dirty="0" smtClean="0"/>
              <a:t>6) </a:t>
            </a:r>
            <a:r>
              <a:rPr lang="en-US" b="1" i="1" dirty="0" smtClean="0">
                <a:solidFill>
                  <a:srgbClr val="FF0000"/>
                </a:solidFill>
              </a:rPr>
              <a:t>serve their members most effectively </a:t>
            </a:r>
            <a:r>
              <a:rPr lang="en-US" i="1" dirty="0" smtClean="0"/>
              <a:t>and </a:t>
            </a:r>
            <a:r>
              <a:rPr lang="en-US" b="1" i="1" dirty="0" smtClean="0">
                <a:solidFill>
                  <a:srgbClr val="FF0000"/>
                </a:solidFill>
              </a:rPr>
              <a:t>strengthen </a:t>
            </a:r>
            <a:r>
              <a:rPr lang="en-US" dirty="0" smtClean="0"/>
              <a:t>the society’s movement by working together through local, national, regional and international structures.</a:t>
            </a:r>
          </a:p>
          <a:p>
            <a:pPr>
              <a:buNone/>
            </a:pPr>
            <a:r>
              <a:rPr lang="en-US" dirty="0" smtClean="0"/>
              <a:t>7</a:t>
            </a:r>
            <a:r>
              <a:rPr lang="en-US" b="1" i="1" dirty="0" smtClean="0">
                <a:solidFill>
                  <a:srgbClr val="FF0000"/>
                </a:solidFill>
              </a:rPr>
              <a:t>) work for the sustainable development </a:t>
            </a:r>
            <a:r>
              <a:rPr lang="en-US" dirty="0" smtClean="0"/>
              <a:t>of their communities through policies approved by their members.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067800" cy="1143000"/>
          </a:xfrm>
        </p:spPr>
        <p:txBody>
          <a:bodyPr>
            <a:normAutofit fontScale="90000"/>
          </a:bodyPr>
          <a:lstStyle/>
          <a:p>
            <a:r>
              <a:rPr lang="en-US" b="1" dirty="0" smtClean="0">
                <a:latin typeface="Times New Roman" pitchFamily="18" charset="0"/>
                <a:cs typeface="Times New Roman" pitchFamily="18" charset="0"/>
              </a:rPr>
              <a:t>1.3.	Objectives  and Benefit of cooperatives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dirty="0" smtClean="0">
                <a:latin typeface="Times New Roman" pitchFamily="18" charset="0"/>
                <a:cs typeface="Times New Roman" pitchFamily="18" charset="0"/>
              </a:rPr>
              <a:t>The cooperative is </a:t>
            </a:r>
            <a:r>
              <a:rPr lang="en-US" b="1" dirty="0">
                <a:latin typeface="Times New Roman" pitchFamily="18" charset="0"/>
                <a:cs typeface="Times New Roman" pitchFamily="18" charset="0"/>
              </a:rPr>
              <a:t>a non-profit-making service enterprise whose objective is </a:t>
            </a:r>
            <a:r>
              <a:rPr lang="en-US" b="1" dirty="0" smtClean="0">
                <a:latin typeface="Times New Roman" pitchFamily="18" charset="0"/>
                <a:cs typeface="Times New Roman" pitchFamily="18" charset="0"/>
              </a:rPr>
              <a:t>to</a:t>
            </a:r>
          </a:p>
          <a:p>
            <a:pPr lvl="1">
              <a:buFont typeface="Wingdings" pitchFamily="2" charset="2"/>
              <a:buChar char="v"/>
            </a:pPr>
            <a:r>
              <a:rPr lang="en-US" b="1" dirty="0">
                <a:latin typeface="Times New Roman" pitchFamily="18" charset="0"/>
                <a:cs typeface="Times New Roman" pitchFamily="18" charset="0"/>
              </a:rPr>
              <a:t>free its members from any exploitation they are suffering by </a:t>
            </a:r>
            <a:r>
              <a:rPr lang="en-US" b="1" dirty="0" smtClean="0">
                <a:latin typeface="Times New Roman" pitchFamily="18" charset="0"/>
                <a:cs typeface="Times New Roman" pitchFamily="18" charset="0"/>
              </a:rPr>
              <a:t>strengthening them </a:t>
            </a:r>
            <a:r>
              <a:rPr lang="en-US" b="1" dirty="0">
                <a:latin typeface="Times New Roman" pitchFamily="18" charset="0"/>
                <a:cs typeface="Times New Roman" pitchFamily="18" charset="0"/>
              </a:rPr>
              <a:t>in their economic role as </a:t>
            </a:r>
            <a:endParaRPr lang="en-US" b="1" dirty="0" smtClean="0">
              <a:latin typeface="Times New Roman" pitchFamily="18" charset="0"/>
              <a:cs typeface="Times New Roman" pitchFamily="18" charset="0"/>
            </a:endParaRPr>
          </a:p>
          <a:p>
            <a:pPr lvl="1">
              <a:buFont typeface="Wingdings" pitchFamily="2" charset="2"/>
              <a:buChar char="Ø"/>
            </a:pPr>
            <a:r>
              <a:rPr lang="en-US" b="1" dirty="0">
                <a:latin typeface="Times New Roman" pitchFamily="18" charset="0"/>
                <a:cs typeface="Times New Roman" pitchFamily="18" charset="0"/>
              </a:rPr>
              <a:t>purchasers</a:t>
            </a:r>
            <a:r>
              <a:rPr lang="en-US" b="1" dirty="0">
                <a:solidFill>
                  <a:srgbClr val="7030A0"/>
                </a:solidFill>
                <a:latin typeface="Times New Roman" pitchFamily="18" charset="0"/>
                <a:cs typeface="Times New Roman" pitchFamily="18" charset="0"/>
              </a:rPr>
              <a:t>, </a:t>
            </a:r>
            <a:endParaRPr lang="en-US" b="1" dirty="0" smtClean="0">
              <a:solidFill>
                <a:srgbClr val="7030A0"/>
              </a:solidFill>
              <a:latin typeface="Times New Roman" pitchFamily="18" charset="0"/>
              <a:cs typeface="Times New Roman" pitchFamily="18" charset="0"/>
            </a:endParaRPr>
          </a:p>
          <a:p>
            <a:pPr lvl="1">
              <a:buFont typeface="Wingdings" pitchFamily="2" charset="2"/>
              <a:buChar char="Ø"/>
            </a:pPr>
            <a:r>
              <a:rPr lang="en-US" b="1" dirty="0" smtClean="0">
                <a:solidFill>
                  <a:srgbClr val="7030A0"/>
                </a:solidFill>
                <a:latin typeface="Times New Roman" pitchFamily="18" charset="0"/>
                <a:cs typeface="Times New Roman" pitchFamily="18" charset="0"/>
              </a:rPr>
              <a:t>workers</a:t>
            </a:r>
            <a:r>
              <a:rPr lang="en-US" b="1" dirty="0">
                <a:solidFill>
                  <a:srgbClr val="7030A0"/>
                </a:solidFill>
                <a:latin typeface="Times New Roman" pitchFamily="18" charset="0"/>
                <a:cs typeface="Times New Roman" pitchFamily="18" charset="0"/>
              </a:rPr>
              <a:t>, </a:t>
            </a:r>
            <a:endParaRPr lang="en-US" b="1" dirty="0" smtClean="0">
              <a:solidFill>
                <a:srgbClr val="7030A0"/>
              </a:solidFill>
              <a:latin typeface="Times New Roman" pitchFamily="18" charset="0"/>
              <a:cs typeface="Times New Roman" pitchFamily="18" charset="0"/>
            </a:endParaRPr>
          </a:p>
          <a:p>
            <a:pPr lvl="1">
              <a:buFont typeface="Wingdings" pitchFamily="2" charset="2"/>
              <a:buChar char="Ø"/>
            </a:pPr>
            <a:r>
              <a:rPr lang="en-US" b="1" dirty="0" smtClean="0">
                <a:solidFill>
                  <a:srgbClr val="7030A0"/>
                </a:solidFill>
                <a:latin typeface="Times New Roman" pitchFamily="18" charset="0"/>
                <a:cs typeface="Times New Roman" pitchFamily="18" charset="0"/>
              </a:rPr>
              <a:t>sellers</a:t>
            </a:r>
            <a:r>
              <a:rPr lang="en-US" b="1" dirty="0">
                <a:solidFill>
                  <a:srgbClr val="7030A0"/>
                </a:solidFill>
                <a:latin typeface="Times New Roman" pitchFamily="18" charset="0"/>
                <a:cs typeface="Times New Roman" pitchFamily="18" charset="0"/>
              </a:rPr>
              <a:t>,</a:t>
            </a:r>
          </a:p>
          <a:p>
            <a:pPr lvl="1">
              <a:buFont typeface="Wingdings" pitchFamily="2" charset="2"/>
              <a:buChar char="Ø"/>
            </a:pPr>
            <a:r>
              <a:rPr lang="en-US" b="1" dirty="0">
                <a:solidFill>
                  <a:srgbClr val="7030A0"/>
                </a:solidFill>
                <a:latin typeface="Times New Roman" pitchFamily="18" charset="0"/>
                <a:cs typeface="Times New Roman" pitchFamily="18" charset="0"/>
              </a:rPr>
              <a:t>borrowers, </a:t>
            </a:r>
            <a:endParaRPr lang="en-US" b="1" dirty="0" smtClean="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30573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800" b="1" dirty="0" smtClean="0"/>
              <a:t>Part II:  Formation and Registration of the Societies </a:t>
            </a:r>
            <a:endParaRPr lang="en-US" sz="2800" dirty="0"/>
          </a:p>
        </p:txBody>
      </p:sp>
      <p:sp>
        <p:nvSpPr>
          <p:cNvPr id="3" name="Content Placeholder 2"/>
          <p:cNvSpPr>
            <a:spLocks noGrp="1"/>
          </p:cNvSpPr>
          <p:nvPr>
            <p:ph idx="1"/>
          </p:nvPr>
        </p:nvSpPr>
        <p:spPr>
          <a:xfrm>
            <a:off x="304800" y="1295400"/>
            <a:ext cx="8458200" cy="5410200"/>
          </a:xfrm>
        </p:spPr>
        <p:txBody>
          <a:bodyPr>
            <a:noAutofit/>
          </a:bodyPr>
          <a:lstStyle/>
          <a:p>
            <a:pPr>
              <a:buNone/>
            </a:pPr>
            <a:r>
              <a:rPr lang="en-US" sz="2000" b="1" i="1" dirty="0" smtClean="0"/>
              <a:t>Section 6</a:t>
            </a:r>
            <a:r>
              <a:rPr lang="en-US" sz="2000" dirty="0" smtClean="0"/>
              <a:t>. </a:t>
            </a:r>
            <a:r>
              <a:rPr lang="en-US" sz="2000" b="1" i="1" dirty="0" smtClean="0">
                <a:solidFill>
                  <a:srgbClr val="FF0000"/>
                </a:solidFill>
              </a:rPr>
              <a:t>Formation</a:t>
            </a:r>
            <a:r>
              <a:rPr lang="en-US" sz="2000" dirty="0" smtClean="0"/>
              <a:t> of Co-operative Societies. </a:t>
            </a:r>
          </a:p>
          <a:p>
            <a:pPr lvl="1">
              <a:buNone/>
            </a:pPr>
            <a:r>
              <a:rPr lang="en-US" dirty="0" smtClean="0"/>
              <a:t>1) Co-operative societies may, according to their nature, be established at different levels from primary up to the federal level.</a:t>
            </a:r>
          </a:p>
          <a:p>
            <a:pPr lvl="1">
              <a:buNone/>
            </a:pPr>
            <a:r>
              <a:rPr lang="en-US" dirty="0" smtClean="0"/>
              <a:t>2) </a:t>
            </a:r>
            <a:r>
              <a:rPr lang="en-US" b="1" i="1" dirty="0" smtClean="0">
                <a:solidFill>
                  <a:srgbClr val="FF0000"/>
                </a:solidFill>
              </a:rPr>
              <a:t>A primary </a:t>
            </a:r>
            <a:r>
              <a:rPr lang="en-US" dirty="0" smtClean="0"/>
              <a:t>society shall be established by persons who live or work </a:t>
            </a:r>
            <a:r>
              <a:rPr lang="en-US" b="1" i="1" dirty="0" smtClean="0">
                <a:solidFill>
                  <a:srgbClr val="FF0000"/>
                </a:solidFill>
              </a:rPr>
              <a:t>within a given area</a:t>
            </a:r>
            <a:r>
              <a:rPr lang="en-US" dirty="0" smtClean="0"/>
              <a:t>.</a:t>
            </a:r>
          </a:p>
          <a:p>
            <a:pPr lvl="1">
              <a:buNone/>
            </a:pPr>
            <a:r>
              <a:rPr lang="en-US" dirty="0" smtClean="0"/>
              <a:t>3) The number of members in a primary society to be established shall </a:t>
            </a:r>
            <a:r>
              <a:rPr lang="en-US" b="1" i="1" dirty="0" smtClean="0">
                <a:solidFill>
                  <a:srgbClr val="FF0000"/>
                </a:solidFill>
              </a:rPr>
              <a:t>not be less than ten /10.</a:t>
            </a:r>
          </a:p>
          <a:p>
            <a:pPr lvl="1">
              <a:buNone/>
            </a:pPr>
            <a:r>
              <a:rPr lang="en-US" dirty="0" smtClean="0"/>
              <a:t>4) Notwithstanding Sub-Article (2) of this Article, the appropriate authority may specify in the directive, the minimum number of members that could make a society economically feasible.</a:t>
            </a:r>
          </a:p>
          <a:p>
            <a:pPr lvl="1">
              <a:buNone/>
            </a:pPr>
            <a:r>
              <a:rPr lang="en-US" dirty="0" smtClean="0"/>
              <a:t>5) A society may sell one of its shares to persons outside its area when the society faces shortage of capital.</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b="1" dirty="0" smtClean="0"/>
              <a:t>Part II:  Formation And Registration . . .</a:t>
            </a:r>
            <a:endParaRPr lang="en-US" sz="2400" dirty="0"/>
          </a:p>
        </p:txBody>
      </p:sp>
      <p:sp>
        <p:nvSpPr>
          <p:cNvPr id="3" name="Content Placeholder 2"/>
          <p:cNvSpPr>
            <a:spLocks noGrp="1"/>
          </p:cNvSpPr>
          <p:nvPr>
            <p:ph idx="1"/>
          </p:nvPr>
        </p:nvSpPr>
        <p:spPr>
          <a:xfrm>
            <a:off x="304800" y="990600"/>
            <a:ext cx="8382000" cy="5867400"/>
          </a:xfrm>
        </p:spPr>
        <p:txBody>
          <a:bodyPr>
            <a:normAutofit fontScale="70000" lnSpcReduction="20000"/>
          </a:bodyPr>
          <a:lstStyle/>
          <a:p>
            <a:pPr>
              <a:buNone/>
            </a:pPr>
            <a:r>
              <a:rPr lang="en-US" sz="5100" b="1" i="1" dirty="0" smtClean="0">
                <a:solidFill>
                  <a:srgbClr val="FF0000"/>
                </a:solidFill>
              </a:rPr>
              <a:t>Section 7.</a:t>
            </a:r>
            <a:r>
              <a:rPr lang="en-US" sz="5100" dirty="0" smtClean="0">
                <a:solidFill>
                  <a:srgbClr val="FF0000"/>
                </a:solidFill>
              </a:rPr>
              <a:t> </a:t>
            </a:r>
            <a:r>
              <a:rPr lang="en-US" sz="5100" b="1" i="1" dirty="0" smtClean="0">
                <a:solidFill>
                  <a:srgbClr val="FF0000"/>
                </a:solidFill>
              </a:rPr>
              <a:t>Types of Societies</a:t>
            </a:r>
            <a:r>
              <a:rPr lang="en-US" dirty="0" smtClean="0"/>
              <a:t>. </a:t>
            </a:r>
          </a:p>
          <a:p>
            <a:pPr>
              <a:buNone/>
            </a:pPr>
            <a:endParaRPr lang="en-US" dirty="0" smtClean="0"/>
          </a:p>
          <a:p>
            <a:pPr marL="514350" indent="-514350">
              <a:buAutoNum type="arabicParenR"/>
            </a:pPr>
            <a:r>
              <a:rPr lang="en-US" dirty="0" smtClean="0"/>
              <a:t>A society may engage in either </a:t>
            </a:r>
            <a:r>
              <a:rPr lang="en-US" b="1" i="1" dirty="0" smtClean="0">
                <a:solidFill>
                  <a:srgbClr val="FF0000"/>
                </a:solidFill>
              </a:rPr>
              <a:t>production </a:t>
            </a:r>
            <a:r>
              <a:rPr lang="en-US" b="1" i="1" dirty="0" smtClean="0"/>
              <a:t>or</a:t>
            </a:r>
            <a:r>
              <a:rPr lang="en-US" b="1" i="1" dirty="0" smtClean="0">
                <a:solidFill>
                  <a:srgbClr val="FF0000"/>
                </a:solidFill>
              </a:rPr>
              <a:t> service </a:t>
            </a:r>
            <a:r>
              <a:rPr lang="en-US" dirty="0" smtClean="0"/>
              <a:t>rendering activities or in both.</a:t>
            </a:r>
          </a:p>
          <a:p>
            <a:pPr marL="514350" indent="-514350">
              <a:buAutoNum type="arabicParenR"/>
            </a:pPr>
            <a:endParaRPr lang="en-US" dirty="0" smtClean="0"/>
          </a:p>
          <a:p>
            <a:pPr>
              <a:buNone/>
            </a:pPr>
            <a:r>
              <a:rPr lang="en-US" dirty="0" smtClean="0"/>
              <a:t>2) The field of activities to be engaged in by any society shall be determined by the </a:t>
            </a:r>
            <a:r>
              <a:rPr lang="en-US" b="1" i="1" dirty="0" smtClean="0">
                <a:solidFill>
                  <a:srgbClr val="FF0000"/>
                </a:solidFill>
              </a:rPr>
              <a:t>by-laws of the society.</a:t>
            </a:r>
          </a:p>
          <a:p>
            <a:pPr>
              <a:buNone/>
            </a:pPr>
            <a:endParaRPr lang="en-US" dirty="0" smtClean="0"/>
          </a:p>
          <a:p>
            <a:pPr>
              <a:buNone/>
            </a:pPr>
            <a:r>
              <a:rPr lang="en-US" sz="4500" b="1" i="1" dirty="0" smtClean="0">
                <a:solidFill>
                  <a:srgbClr val="FF0000"/>
                </a:solidFill>
                <a:effectLst>
                  <a:outerShdw blurRad="38100" dist="38100" dir="2700000" algn="tl">
                    <a:srgbClr val="000000">
                      <a:alpha val="43137"/>
                    </a:srgbClr>
                  </a:outerShdw>
                </a:effectLst>
              </a:rPr>
              <a:t>Section 8.</a:t>
            </a:r>
            <a:r>
              <a:rPr lang="en-US" sz="4500" dirty="0" smtClean="0">
                <a:solidFill>
                  <a:srgbClr val="FF0000"/>
                </a:solidFill>
                <a:effectLst>
                  <a:outerShdw blurRad="38100" dist="38100" dir="2700000" algn="tl">
                    <a:srgbClr val="000000">
                      <a:alpha val="43137"/>
                    </a:srgbClr>
                  </a:outerShdw>
                </a:effectLst>
              </a:rPr>
              <a:t> Name of a Society.</a:t>
            </a:r>
            <a:r>
              <a:rPr lang="en-US" dirty="0" smtClean="0"/>
              <a:t> </a:t>
            </a:r>
          </a:p>
          <a:p>
            <a:pPr>
              <a:buNone/>
            </a:pPr>
            <a:endParaRPr lang="en-US" dirty="0" smtClean="0"/>
          </a:p>
          <a:p>
            <a:pPr marL="514350" indent="-514350">
              <a:buAutoNum type="arabicParenR"/>
            </a:pPr>
            <a:r>
              <a:rPr lang="en-US" dirty="0" smtClean="0"/>
              <a:t>Any society shall have </a:t>
            </a:r>
            <a:r>
              <a:rPr lang="en-US" b="1" i="1" dirty="0" smtClean="0">
                <a:solidFill>
                  <a:srgbClr val="FF0000"/>
                </a:solidFill>
              </a:rPr>
              <a:t>its own name</a:t>
            </a:r>
          </a:p>
          <a:p>
            <a:pPr marL="514350" indent="-514350">
              <a:buAutoNum type="arabicParenR"/>
            </a:pPr>
            <a:endParaRPr lang="en-US" dirty="0" smtClean="0"/>
          </a:p>
          <a:p>
            <a:pPr>
              <a:buNone/>
            </a:pPr>
            <a:r>
              <a:rPr lang="en-US" dirty="0" smtClean="0"/>
              <a:t>2) Words "</a:t>
            </a:r>
            <a:r>
              <a:rPr lang="en-US" b="1" i="1" dirty="0" smtClean="0">
                <a:solidFill>
                  <a:srgbClr val="FF0000"/>
                </a:solidFill>
              </a:rPr>
              <a:t>Cooperative Society and Limited Liability</a:t>
            </a:r>
            <a:r>
              <a:rPr lang="en-US" dirty="0" smtClean="0"/>
              <a:t>" shall appear in the name of every society.</a:t>
            </a:r>
          </a:p>
          <a:p>
            <a:pPr>
              <a:buNone/>
            </a:pPr>
            <a:endParaRPr lang="en-US" dirty="0" smtClean="0"/>
          </a:p>
          <a:p>
            <a:pPr>
              <a:buNone/>
            </a:pPr>
            <a:r>
              <a:rPr lang="en-US" dirty="0" smtClean="0"/>
              <a:t>3) A name or </a:t>
            </a:r>
            <a:r>
              <a:rPr lang="en-US" b="1" dirty="0" smtClean="0">
                <a:solidFill>
                  <a:srgbClr val="FF0000"/>
                </a:solidFill>
              </a:rPr>
              <a:t>distinguishing mark </a:t>
            </a:r>
            <a:r>
              <a:rPr lang="en-US" dirty="0" smtClean="0"/>
              <a:t>registered by one society shall not be used by any other society. </a:t>
            </a:r>
          </a:p>
          <a:p>
            <a:pPr>
              <a:buNone/>
            </a:pPr>
            <a:endParaRPr lang="en-US" dirty="0" smtClean="0"/>
          </a:p>
          <a:p>
            <a:pPr>
              <a:buNone/>
            </a:pPr>
            <a:r>
              <a:rPr lang="en-US" dirty="0" smtClean="0"/>
              <a:t>4) The name of every society shall be </a:t>
            </a:r>
            <a:r>
              <a:rPr lang="en-US" b="1" i="1" dirty="0" smtClean="0">
                <a:solidFill>
                  <a:srgbClr val="FF0000"/>
                </a:solidFill>
              </a:rPr>
              <a:t>written boldly and be put at every place </a:t>
            </a:r>
            <a:r>
              <a:rPr lang="en-US" dirty="0" smtClean="0"/>
              <a:t>where the society's activities are performed.</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smtClean="0"/>
              <a:t>Part II:  Formation And Registration . . .</a:t>
            </a:r>
            <a:endParaRPr lang="en-US" sz="3200" dirty="0"/>
          </a:p>
        </p:txBody>
      </p:sp>
      <p:sp>
        <p:nvSpPr>
          <p:cNvPr id="3" name="Content Placeholder 2"/>
          <p:cNvSpPr>
            <a:spLocks noGrp="1"/>
          </p:cNvSpPr>
          <p:nvPr>
            <p:ph idx="1"/>
          </p:nvPr>
        </p:nvSpPr>
        <p:spPr>
          <a:xfrm>
            <a:off x="304800" y="1066800"/>
            <a:ext cx="8534400" cy="5334000"/>
          </a:xfrm>
          <a:solidFill>
            <a:schemeClr val="bg1"/>
          </a:solidFill>
        </p:spPr>
        <p:txBody>
          <a:bodyPr>
            <a:normAutofit fontScale="92500" lnSpcReduction="20000"/>
          </a:bodyPr>
          <a:lstStyle/>
          <a:p>
            <a:pPr>
              <a:buNone/>
            </a:pPr>
            <a:r>
              <a:rPr lang="en-US" sz="2600" i="1" dirty="0" smtClean="0">
                <a:solidFill>
                  <a:srgbClr val="FF0000"/>
                </a:solidFill>
                <a:effectLst>
                  <a:outerShdw blurRad="38100" dist="38100" dir="2700000" algn="tl">
                    <a:srgbClr val="000000">
                      <a:alpha val="43137"/>
                    </a:srgbClr>
                  </a:outerShdw>
                </a:effectLst>
              </a:rPr>
              <a:t>Section 9.</a:t>
            </a:r>
            <a:r>
              <a:rPr lang="en-US" sz="2600" dirty="0" smtClean="0">
                <a:solidFill>
                  <a:srgbClr val="FF0000"/>
                </a:solidFill>
                <a:effectLst>
                  <a:outerShdw blurRad="38100" dist="38100" dir="2700000" algn="tl">
                    <a:srgbClr val="000000">
                      <a:alpha val="43137"/>
                    </a:srgbClr>
                  </a:outerShdw>
                </a:effectLst>
              </a:rPr>
              <a:t> Registration of a Co-operative Society. </a:t>
            </a:r>
          </a:p>
          <a:p>
            <a:pPr marL="457200" indent="-457200">
              <a:buAutoNum type="arabicParenR"/>
            </a:pPr>
            <a:r>
              <a:rPr lang="en-US" sz="2000" dirty="0" smtClean="0"/>
              <a:t>Any society shall be registered </a:t>
            </a:r>
            <a:r>
              <a:rPr lang="en-US" sz="2000" i="1" dirty="0" smtClean="0">
                <a:solidFill>
                  <a:srgbClr val="FF0000"/>
                </a:solidFill>
              </a:rPr>
              <a:t>by the appropriate authority.</a:t>
            </a:r>
          </a:p>
          <a:p>
            <a:pPr marL="457200" indent="-457200">
              <a:buAutoNum type="arabicParenR"/>
            </a:pPr>
            <a:endParaRPr lang="en-US" sz="2000" dirty="0" smtClean="0"/>
          </a:p>
          <a:p>
            <a:pPr>
              <a:buNone/>
            </a:pPr>
            <a:r>
              <a:rPr lang="en-US" sz="2000" dirty="0" smtClean="0"/>
              <a:t>2) Any society, when established shall </a:t>
            </a:r>
            <a:r>
              <a:rPr lang="en-US" sz="2000" b="1" i="1" dirty="0" smtClean="0">
                <a:solidFill>
                  <a:srgbClr val="FF0000"/>
                </a:solidFill>
              </a:rPr>
              <a:t>submit an application for registration </a:t>
            </a:r>
            <a:r>
              <a:rPr lang="en-US" sz="2000" dirty="0" smtClean="0"/>
              <a:t>together with the following particulars to the appropriate authority:</a:t>
            </a:r>
          </a:p>
          <a:p>
            <a:pPr>
              <a:buNone/>
            </a:pPr>
            <a:endParaRPr lang="en-US" sz="2000" dirty="0" smtClean="0"/>
          </a:p>
          <a:p>
            <a:pPr marL="914400" lvl="1" indent="-457200">
              <a:buAutoNum type="alphaLcParenBoth"/>
            </a:pPr>
            <a:r>
              <a:rPr lang="en-US" sz="2000" b="1" i="1" dirty="0" smtClean="0">
                <a:solidFill>
                  <a:srgbClr val="FF0000"/>
                </a:solidFill>
              </a:rPr>
              <a:t>Minutes</a:t>
            </a:r>
            <a:r>
              <a:rPr lang="en-US" sz="2000" dirty="0" smtClean="0"/>
              <a:t> of the founders meeting;</a:t>
            </a:r>
          </a:p>
          <a:p>
            <a:pPr marL="914400" lvl="1" indent="-457200">
              <a:buAutoNum type="alphaLcParenBoth"/>
            </a:pPr>
            <a:endParaRPr lang="en-US" sz="2000" dirty="0" smtClean="0"/>
          </a:p>
          <a:p>
            <a:pPr lvl="1">
              <a:buNone/>
            </a:pPr>
            <a:r>
              <a:rPr lang="en-US" sz="2000" dirty="0" smtClean="0"/>
              <a:t>(b) The </a:t>
            </a:r>
            <a:r>
              <a:rPr lang="en-US" sz="2000" b="1" i="1" dirty="0" smtClean="0">
                <a:solidFill>
                  <a:srgbClr val="FF0000"/>
                </a:solidFill>
              </a:rPr>
              <a:t>by-laws </a:t>
            </a:r>
            <a:r>
              <a:rPr lang="en-US" sz="2000" dirty="0" smtClean="0"/>
              <a:t>of the society in, three copies;</a:t>
            </a:r>
          </a:p>
          <a:p>
            <a:pPr lvl="1">
              <a:buNone/>
            </a:pPr>
            <a:endParaRPr lang="en-US" sz="2000" dirty="0" smtClean="0"/>
          </a:p>
          <a:p>
            <a:pPr lvl="1">
              <a:buNone/>
            </a:pPr>
            <a:r>
              <a:rPr lang="en-US" sz="2000" dirty="0" smtClean="0"/>
              <a:t>(c) Names, address and signature of the members;</a:t>
            </a:r>
          </a:p>
          <a:p>
            <a:pPr lvl="1">
              <a:buNone/>
            </a:pPr>
            <a:endParaRPr lang="en-US" sz="2000" dirty="0" smtClean="0"/>
          </a:p>
          <a:p>
            <a:pPr lvl="1">
              <a:buNone/>
            </a:pPr>
            <a:r>
              <a:rPr lang="en-US" sz="2000" dirty="0" smtClean="0"/>
              <a:t>(d) Name, address and signature of the members of the </a:t>
            </a:r>
            <a:r>
              <a:rPr lang="en-US" sz="2000" b="1" i="1" dirty="0" smtClean="0">
                <a:solidFill>
                  <a:srgbClr val="FF0000"/>
                </a:solidFill>
              </a:rPr>
              <a:t>management committee of the society;</a:t>
            </a:r>
          </a:p>
          <a:p>
            <a:pPr lvl="1">
              <a:buNone/>
            </a:pPr>
            <a:endParaRPr lang="en-US" sz="2000" dirty="0" smtClean="0"/>
          </a:p>
          <a:p>
            <a:pPr lvl="1">
              <a:buNone/>
            </a:pPr>
            <a:r>
              <a:rPr lang="en-US" sz="2000" dirty="0" smtClean="0"/>
              <a:t>(e) </a:t>
            </a:r>
            <a:r>
              <a:rPr lang="en-US" sz="2000" b="1" i="1" dirty="0" smtClean="0">
                <a:solidFill>
                  <a:srgbClr val="FF0000"/>
                </a:solidFill>
              </a:rPr>
              <a:t>A detailed description </a:t>
            </a:r>
            <a:r>
              <a:rPr lang="en-US" sz="2000" dirty="0" smtClean="0"/>
              <a:t>which proves that the registered members of the society have met the </a:t>
            </a:r>
          </a:p>
          <a:p>
            <a:pPr lvl="1">
              <a:buNone/>
            </a:pPr>
            <a:endParaRPr lang="en-US" sz="2000"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68362"/>
          </a:xfrm>
        </p:spPr>
        <p:txBody>
          <a:bodyPr>
            <a:normAutofit/>
          </a:bodyPr>
          <a:lstStyle/>
          <a:p>
            <a:pPr algn="l"/>
            <a:r>
              <a:rPr lang="en-US" sz="2800" b="1" dirty="0" smtClean="0"/>
              <a:t>Part II:  Formation And Registration . . </a:t>
            </a:r>
            <a:endParaRPr lang="en-US" sz="2800"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buNone/>
            </a:pPr>
            <a:r>
              <a:rPr lang="en-US" dirty="0" smtClean="0"/>
              <a:t>(g</a:t>
            </a:r>
            <a:r>
              <a:rPr lang="en-US" b="1" i="1" dirty="0" smtClean="0">
                <a:solidFill>
                  <a:srgbClr val="FF0000"/>
                </a:solidFill>
              </a:rPr>
              <a:t>) Plan </a:t>
            </a:r>
            <a:r>
              <a:rPr lang="en-US" dirty="0" smtClean="0"/>
              <a:t>of the society;</a:t>
            </a:r>
          </a:p>
          <a:p>
            <a:pPr>
              <a:buNone/>
            </a:pPr>
            <a:endParaRPr lang="en-US" dirty="0" smtClean="0"/>
          </a:p>
          <a:p>
            <a:pPr>
              <a:buNone/>
            </a:pPr>
            <a:r>
              <a:rPr lang="en-US" dirty="0" smtClean="0"/>
              <a:t>(h) Documents showing </a:t>
            </a:r>
            <a:r>
              <a:rPr lang="en-US" b="1" i="1" dirty="0" smtClean="0">
                <a:solidFill>
                  <a:srgbClr val="FF0000"/>
                </a:solidFill>
              </a:rPr>
              <a:t>that the amount of capital </a:t>
            </a:r>
            <a:r>
              <a:rPr lang="en-US" dirty="0" smtClean="0"/>
              <a:t>of the society and the capital has been collected and </a:t>
            </a:r>
            <a:r>
              <a:rPr lang="en-US" b="1" i="1" dirty="0" smtClean="0">
                <a:solidFill>
                  <a:srgbClr val="FF0000"/>
                </a:solidFill>
              </a:rPr>
              <a:t>deposited in a bank account</a:t>
            </a:r>
            <a:r>
              <a:rPr lang="en-US" dirty="0" smtClean="0"/>
              <a:t>, if there is no bank in the area, that it has been deposited </a:t>
            </a:r>
            <a:r>
              <a:rPr lang="en-US" b="1" i="1" dirty="0" smtClean="0">
                <a:solidFill>
                  <a:srgbClr val="FF0000"/>
                </a:solidFill>
              </a:rPr>
              <a:t>in a place where the appropriate authority has designated</a:t>
            </a:r>
            <a:r>
              <a:rPr lang="en-US" dirty="0" smtClean="0"/>
              <a:t>;</a:t>
            </a:r>
          </a:p>
          <a:p>
            <a:pPr>
              <a:buNone/>
            </a:pPr>
            <a:endParaRPr lang="en-US" dirty="0" smtClean="0"/>
          </a:p>
          <a:p>
            <a:pPr marL="571500" indent="-571500">
              <a:buAutoNum type="romanLcParenBoth"/>
            </a:pPr>
            <a:r>
              <a:rPr lang="en-US" dirty="0" smtClean="0"/>
              <a:t>The description of </a:t>
            </a:r>
            <a:r>
              <a:rPr lang="en-US" i="1" dirty="0" smtClean="0">
                <a:solidFill>
                  <a:srgbClr val="FF0000"/>
                </a:solidFill>
                <a:effectLst>
                  <a:outerShdw blurRad="38100" dist="38100" dir="2700000" algn="tl">
                    <a:srgbClr val="000000">
                      <a:alpha val="43137"/>
                    </a:srgbClr>
                  </a:outerShdw>
                </a:effectLst>
              </a:rPr>
              <a:t>the land </a:t>
            </a:r>
            <a:r>
              <a:rPr lang="en-US" dirty="0" smtClean="0"/>
              <a:t>on which the society operates;</a:t>
            </a:r>
          </a:p>
          <a:p>
            <a:pPr marL="571500" indent="-571500">
              <a:buAutoNum type="romanLcParenBoth"/>
            </a:pPr>
            <a:endParaRPr lang="en-US" dirty="0" smtClean="0"/>
          </a:p>
          <a:p>
            <a:pPr>
              <a:buNone/>
            </a:pPr>
            <a:r>
              <a:rPr lang="en-US" dirty="0" smtClean="0"/>
              <a:t>(j) </a:t>
            </a:r>
            <a:r>
              <a:rPr lang="en-US" b="1" i="1" dirty="0" smtClean="0">
                <a:solidFill>
                  <a:srgbClr val="FF0000"/>
                </a:solidFill>
              </a:rPr>
              <a:t>Other particulars </a:t>
            </a:r>
            <a:r>
              <a:rPr lang="en-US" dirty="0" smtClean="0"/>
              <a:t>that may be specified in the regulations or directives issued for the implementation of this Proclamation.</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800" b="1" dirty="0" smtClean="0"/>
              <a:t>Part II:  Formation And Registration . . </a:t>
            </a:r>
            <a:endParaRPr lang="en-US" sz="2800" dirty="0"/>
          </a:p>
        </p:txBody>
      </p:sp>
      <p:sp>
        <p:nvSpPr>
          <p:cNvPr id="3" name="Content Placeholder 2"/>
          <p:cNvSpPr>
            <a:spLocks noGrp="1"/>
          </p:cNvSpPr>
          <p:nvPr>
            <p:ph idx="1"/>
          </p:nvPr>
        </p:nvSpPr>
        <p:spPr>
          <a:xfrm>
            <a:off x="228600" y="914400"/>
            <a:ext cx="8458200" cy="5562600"/>
          </a:xfrm>
        </p:spPr>
        <p:txBody>
          <a:bodyPr>
            <a:normAutofit fontScale="77500" lnSpcReduction="20000"/>
          </a:bodyPr>
          <a:lstStyle/>
          <a:p>
            <a:pPr>
              <a:buNone/>
            </a:pPr>
            <a:r>
              <a:rPr lang="en-US" dirty="0" smtClean="0"/>
              <a:t>3) The </a:t>
            </a:r>
            <a:r>
              <a:rPr lang="en-US" b="1" i="1" dirty="0" smtClean="0">
                <a:solidFill>
                  <a:srgbClr val="FF0000"/>
                </a:solidFill>
              </a:rPr>
              <a:t>appropriate authority shall register </a:t>
            </a:r>
            <a:r>
              <a:rPr lang="en-US" dirty="0" smtClean="0"/>
              <a:t>a society and issue a certificate of registration within </a:t>
            </a:r>
            <a:r>
              <a:rPr lang="en-US" i="1" dirty="0" smtClean="0">
                <a:solidFill>
                  <a:srgbClr val="FF0000"/>
                </a:solidFill>
              </a:rPr>
              <a:t>15 days </a:t>
            </a:r>
          </a:p>
          <a:p>
            <a:pPr>
              <a:buNone/>
            </a:pPr>
            <a:endParaRPr lang="en-US" dirty="0" smtClean="0"/>
          </a:p>
          <a:p>
            <a:pPr>
              <a:buNone/>
            </a:pPr>
            <a:r>
              <a:rPr lang="en-US" dirty="0" smtClean="0"/>
              <a:t>4) When the appropriate </a:t>
            </a:r>
            <a:r>
              <a:rPr lang="en-US" b="1" i="1" dirty="0" smtClean="0">
                <a:solidFill>
                  <a:srgbClr val="FF0000"/>
                </a:solidFill>
              </a:rPr>
              <a:t>authority rejects </a:t>
            </a:r>
            <a:r>
              <a:rPr lang="en-US" dirty="0" smtClean="0"/>
              <a:t>the application for the registration of a society, it shall give a written explanation to the representatives of the society </a:t>
            </a:r>
            <a:r>
              <a:rPr lang="en-US" b="1" i="1" dirty="0" smtClean="0">
                <a:solidFill>
                  <a:srgbClr val="FF0000"/>
                </a:solidFill>
              </a:rPr>
              <a:t>within 15 days. </a:t>
            </a:r>
          </a:p>
          <a:p>
            <a:pPr>
              <a:buNone/>
            </a:pPr>
            <a:endParaRPr lang="en-US" dirty="0" smtClean="0"/>
          </a:p>
          <a:p>
            <a:pPr>
              <a:buNone/>
            </a:pPr>
            <a:r>
              <a:rPr lang="en-US" sz="4000" b="1" i="1" dirty="0" smtClean="0"/>
              <a:t>Section 10.</a:t>
            </a:r>
            <a:r>
              <a:rPr lang="en-US" sz="4000" b="1" dirty="0" smtClean="0"/>
              <a:t> Juridical Personality and Responsibility. </a:t>
            </a:r>
          </a:p>
          <a:p>
            <a:pPr marL="514350" indent="-514350">
              <a:buAutoNum type="arabicParenR"/>
            </a:pPr>
            <a:r>
              <a:rPr lang="en-US" dirty="0" smtClean="0"/>
              <a:t>Any society registered in pursuance of Article 9 of this Proclamation shall have </a:t>
            </a:r>
            <a:r>
              <a:rPr lang="en-US" b="1" i="1" dirty="0" smtClean="0">
                <a:solidFill>
                  <a:srgbClr val="FF0000"/>
                </a:solidFill>
              </a:rPr>
              <a:t>juridical personality </a:t>
            </a:r>
            <a:r>
              <a:rPr lang="en-US" dirty="0" smtClean="0"/>
              <a:t>from the date of its registration.</a:t>
            </a:r>
          </a:p>
          <a:p>
            <a:pPr marL="514350" indent="-514350">
              <a:buAutoNum type="arabicParenR"/>
            </a:pPr>
            <a:endParaRPr lang="en-US" dirty="0" smtClean="0"/>
          </a:p>
          <a:p>
            <a:pPr>
              <a:buNone/>
            </a:pPr>
            <a:r>
              <a:rPr lang="en-US" dirty="0" smtClean="0"/>
              <a:t>2) Any society </a:t>
            </a:r>
            <a:r>
              <a:rPr lang="en-US" b="1" i="1" dirty="0" smtClean="0">
                <a:solidFill>
                  <a:srgbClr val="FF0000"/>
                </a:solidFill>
              </a:rPr>
              <a:t>shall not be liable beyond its total asset</a:t>
            </a:r>
            <a:r>
              <a:rPr lang="en-US" dirty="0" smtClean="0"/>
              <a:t>. It has </a:t>
            </a:r>
            <a:r>
              <a:rPr lang="en-US" i="1" dirty="0" smtClean="0">
                <a:solidFill>
                  <a:srgbClr val="FF0000"/>
                </a:solidFill>
              </a:rPr>
              <a:t>limited liability.</a:t>
            </a:r>
          </a:p>
          <a:p>
            <a:pPr>
              <a:buNone/>
            </a:pPr>
            <a:endParaRPr lang="en-US" dirty="0" smtClean="0"/>
          </a:p>
          <a:p>
            <a:pPr>
              <a:buNone/>
            </a:pPr>
            <a:r>
              <a:rPr lang="en-US" sz="4000" b="1" i="1" dirty="0" smtClean="0"/>
              <a:t>Section 11. By-laws of Society. </a:t>
            </a:r>
          </a:p>
          <a:p>
            <a:pPr>
              <a:buNone/>
            </a:pPr>
            <a:r>
              <a:rPr lang="en-US" dirty="0" smtClean="0"/>
              <a:t>1) Every society shall have its own by-laws.</a:t>
            </a:r>
          </a:p>
          <a:p>
            <a:endParaRPr lang="en-US" dirty="0" smtClean="0"/>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Part II:  Formation And Registration . . .</a:t>
            </a:r>
            <a:endParaRPr lang="en-US" sz="2800"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2) The contents of the by-laws shall include the following particulars:</a:t>
            </a:r>
          </a:p>
          <a:p>
            <a:pPr lvl="1">
              <a:buNone/>
            </a:pPr>
            <a:r>
              <a:rPr lang="en-US" dirty="0" smtClean="0"/>
              <a:t>(a) </a:t>
            </a:r>
            <a:r>
              <a:rPr lang="en-US" b="1" dirty="0" smtClean="0">
                <a:solidFill>
                  <a:srgbClr val="FF0000"/>
                </a:solidFill>
              </a:rPr>
              <a:t>Name</a:t>
            </a:r>
            <a:r>
              <a:rPr lang="en-US" dirty="0" smtClean="0"/>
              <a:t> and </a:t>
            </a:r>
            <a:r>
              <a:rPr lang="en-US" b="1" i="1" dirty="0" smtClean="0">
                <a:solidFill>
                  <a:srgbClr val="FF0000"/>
                </a:solidFill>
              </a:rPr>
              <a:t>address</a:t>
            </a:r>
            <a:r>
              <a:rPr lang="en-US" dirty="0" smtClean="0"/>
              <a:t> of the society;</a:t>
            </a:r>
          </a:p>
          <a:p>
            <a:pPr lvl="1">
              <a:buNone/>
            </a:pPr>
            <a:r>
              <a:rPr lang="en-US" dirty="0" smtClean="0"/>
              <a:t>(b) </a:t>
            </a:r>
            <a:r>
              <a:rPr lang="en-US" b="1" i="1" dirty="0" smtClean="0">
                <a:solidFill>
                  <a:srgbClr val="FF0000"/>
                </a:solidFill>
              </a:rPr>
              <a:t>objective</a:t>
            </a:r>
            <a:r>
              <a:rPr lang="en-US" dirty="0" smtClean="0"/>
              <a:t>s and </a:t>
            </a:r>
            <a:r>
              <a:rPr lang="en-US" b="1" i="1" dirty="0" smtClean="0">
                <a:solidFill>
                  <a:srgbClr val="FF0000"/>
                </a:solidFill>
              </a:rPr>
              <a:t>activities</a:t>
            </a:r>
            <a:r>
              <a:rPr lang="en-US" dirty="0" smtClean="0"/>
              <a:t> of the society;</a:t>
            </a:r>
          </a:p>
          <a:p>
            <a:pPr lvl="1">
              <a:buNone/>
            </a:pPr>
            <a:r>
              <a:rPr lang="en-US" dirty="0" smtClean="0"/>
              <a:t>(c) working </a:t>
            </a:r>
            <a:r>
              <a:rPr lang="en-US" b="1" i="1" dirty="0" smtClean="0">
                <a:solidFill>
                  <a:srgbClr val="FF0000"/>
                </a:solidFill>
              </a:rPr>
              <a:t>place</a:t>
            </a:r>
            <a:r>
              <a:rPr lang="en-US" dirty="0" smtClean="0"/>
              <a:t> </a:t>
            </a:r>
            <a:r>
              <a:rPr lang="en-US" b="1" i="1" dirty="0" smtClean="0">
                <a:solidFill>
                  <a:srgbClr val="FF0000"/>
                </a:solidFill>
              </a:rPr>
              <a:t>(area</a:t>
            </a:r>
            <a:r>
              <a:rPr lang="en-US" dirty="0" smtClean="0"/>
              <a:t>) of the society;</a:t>
            </a:r>
          </a:p>
          <a:p>
            <a:pPr lvl="1">
              <a:buNone/>
            </a:pPr>
            <a:r>
              <a:rPr lang="en-US" dirty="0" smtClean="0"/>
              <a:t>(d) </a:t>
            </a:r>
            <a:r>
              <a:rPr lang="en-US" b="1" i="1" dirty="0" smtClean="0">
                <a:solidFill>
                  <a:srgbClr val="FF0000"/>
                </a:solidFill>
              </a:rPr>
              <a:t>Requirements</a:t>
            </a:r>
            <a:r>
              <a:rPr lang="en-US" dirty="0" smtClean="0"/>
              <a:t> necessary for membership of the society;</a:t>
            </a:r>
          </a:p>
          <a:p>
            <a:pPr lvl="1">
              <a:buNone/>
            </a:pPr>
            <a:r>
              <a:rPr lang="en-US" dirty="0" smtClean="0"/>
              <a:t>(e) The </a:t>
            </a:r>
            <a:r>
              <a:rPr lang="en-US" b="1" i="1" dirty="0" smtClean="0">
                <a:solidFill>
                  <a:srgbClr val="FF0000"/>
                </a:solidFill>
              </a:rPr>
              <a:t>rights</a:t>
            </a:r>
            <a:r>
              <a:rPr lang="en-US" dirty="0" smtClean="0"/>
              <a:t> and </a:t>
            </a:r>
            <a:r>
              <a:rPr lang="en-US" b="1" i="1" dirty="0" smtClean="0">
                <a:solidFill>
                  <a:srgbClr val="FF0000"/>
                </a:solidFill>
              </a:rPr>
              <a:t>duties</a:t>
            </a:r>
            <a:r>
              <a:rPr lang="en-US" dirty="0" smtClean="0"/>
              <a:t> of members of the society;</a:t>
            </a:r>
          </a:p>
          <a:p>
            <a:pPr lvl="1">
              <a:buNone/>
            </a:pPr>
            <a:r>
              <a:rPr lang="en-US" dirty="0" smtClean="0"/>
              <a:t>(f) The </a:t>
            </a:r>
            <a:r>
              <a:rPr lang="en-US" b="1" i="1" dirty="0" smtClean="0">
                <a:solidFill>
                  <a:srgbClr val="FF0000"/>
                </a:solidFill>
              </a:rPr>
              <a:t>power</a:t>
            </a:r>
            <a:r>
              <a:rPr lang="en-US" dirty="0" smtClean="0"/>
              <a:t>s, </a:t>
            </a:r>
            <a:r>
              <a:rPr lang="en-US" b="1" i="1" dirty="0" smtClean="0">
                <a:solidFill>
                  <a:srgbClr val="FF0000"/>
                </a:solidFill>
              </a:rPr>
              <a:t>responsibilities</a:t>
            </a:r>
            <a:r>
              <a:rPr lang="en-US" dirty="0" smtClean="0"/>
              <a:t>, and </a:t>
            </a:r>
            <a:r>
              <a:rPr lang="en-US" b="1" i="1" dirty="0" smtClean="0">
                <a:solidFill>
                  <a:srgbClr val="FF0000"/>
                </a:solidFill>
              </a:rPr>
              <a:t>duties</a:t>
            </a:r>
            <a:r>
              <a:rPr lang="en-US" dirty="0" smtClean="0"/>
              <a:t> of management bodies;</a:t>
            </a:r>
          </a:p>
          <a:p>
            <a:pPr lvl="1">
              <a:buNone/>
            </a:pPr>
            <a:r>
              <a:rPr lang="en-US" dirty="0" smtClean="0"/>
              <a:t>(g) conditions for </a:t>
            </a:r>
            <a:r>
              <a:rPr lang="en-US" dirty="0" smtClean="0">
                <a:solidFill>
                  <a:srgbClr val="FF0000"/>
                </a:solidFill>
              </a:rPr>
              <a:t>withdrawal</a:t>
            </a:r>
            <a:r>
              <a:rPr lang="en-US" dirty="0" smtClean="0"/>
              <a:t> and </a:t>
            </a:r>
            <a:r>
              <a:rPr lang="en-US" dirty="0" smtClean="0">
                <a:solidFill>
                  <a:srgbClr val="FF0000"/>
                </a:solidFill>
              </a:rPr>
              <a:t>dismissal</a:t>
            </a:r>
            <a:r>
              <a:rPr lang="en-US" dirty="0" smtClean="0"/>
              <a:t> from membership;</a:t>
            </a:r>
          </a:p>
          <a:p>
            <a:pPr lvl="1">
              <a:buNone/>
            </a:pPr>
            <a:r>
              <a:rPr lang="en-US" dirty="0" smtClean="0"/>
              <a:t>(h) Conditions for </a:t>
            </a:r>
            <a:r>
              <a:rPr lang="en-US" dirty="0" smtClean="0">
                <a:solidFill>
                  <a:srgbClr val="FF0000"/>
                </a:solidFill>
              </a:rPr>
              <a:t>re-election</a:t>
            </a:r>
            <a:r>
              <a:rPr lang="en-US" dirty="0" smtClean="0"/>
              <a:t>, a</a:t>
            </a:r>
            <a:r>
              <a:rPr lang="en-US" dirty="0" smtClean="0">
                <a:solidFill>
                  <a:srgbClr val="FF0000"/>
                </a:solidFill>
              </a:rPr>
              <a:t>ppointment</a:t>
            </a:r>
            <a:r>
              <a:rPr lang="en-US" dirty="0" smtClean="0"/>
              <a:t>, term of office and </a:t>
            </a:r>
            <a:r>
              <a:rPr lang="en-US" dirty="0" smtClean="0">
                <a:solidFill>
                  <a:srgbClr val="FF0000"/>
                </a:solidFill>
              </a:rPr>
              <a:t>suspension</a:t>
            </a:r>
            <a:r>
              <a:rPr lang="en-US" dirty="0" smtClean="0"/>
              <a:t> or </a:t>
            </a:r>
            <a:r>
              <a:rPr lang="en-US" dirty="0" smtClean="0">
                <a:solidFill>
                  <a:srgbClr val="FF0000"/>
                </a:solidFill>
              </a:rPr>
              <a:t>dismissal </a:t>
            </a:r>
            <a:r>
              <a:rPr lang="en-US" dirty="0" smtClean="0"/>
              <a:t>of the members of the management committee or other management bodies;</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b="1" dirty="0" smtClean="0"/>
              <a:t>Part II:  Formation And Registration . . </a:t>
            </a:r>
            <a:endParaRPr lang="en-US" sz="2800" dirty="0"/>
          </a:p>
        </p:txBody>
      </p:sp>
      <p:sp>
        <p:nvSpPr>
          <p:cNvPr id="3" name="Content Placeholder 2"/>
          <p:cNvSpPr>
            <a:spLocks noGrp="1"/>
          </p:cNvSpPr>
          <p:nvPr>
            <p:ph idx="1"/>
          </p:nvPr>
        </p:nvSpPr>
        <p:spPr>
          <a:xfrm>
            <a:off x="228600" y="1295400"/>
            <a:ext cx="8458200" cy="5181600"/>
          </a:xfrm>
          <a:solidFill>
            <a:schemeClr val="bg1"/>
          </a:solidFill>
        </p:spPr>
        <p:txBody>
          <a:bodyPr>
            <a:normAutofit fontScale="92500" lnSpcReduction="10000"/>
          </a:bodyPr>
          <a:lstStyle/>
          <a:p>
            <a:pPr lvl="1">
              <a:buNone/>
            </a:pPr>
            <a:r>
              <a:rPr lang="en-US" sz="3200" dirty="0" smtClean="0"/>
              <a:t>(</a:t>
            </a:r>
            <a:r>
              <a:rPr lang="en-US" sz="3200" dirty="0" err="1" smtClean="0"/>
              <a:t>i</a:t>
            </a:r>
            <a:r>
              <a:rPr lang="en-US" sz="3200" dirty="0" smtClean="0"/>
              <a:t>)  meeting and voting of the society;</a:t>
            </a:r>
          </a:p>
          <a:p>
            <a:pPr lvl="1">
              <a:buNone/>
            </a:pPr>
            <a:r>
              <a:rPr lang="en-US" sz="3200" dirty="0" smtClean="0"/>
              <a:t>(j) Allocation and distribution of profit;</a:t>
            </a:r>
          </a:p>
          <a:p>
            <a:pPr lvl="1">
              <a:buNone/>
            </a:pPr>
            <a:r>
              <a:rPr lang="en-US" sz="3200" dirty="0" smtClean="0"/>
              <a:t>(k) Auditing;</a:t>
            </a:r>
          </a:p>
          <a:p>
            <a:pPr lvl="1">
              <a:buNone/>
            </a:pPr>
            <a:r>
              <a:rPr lang="en-US" sz="3200" dirty="0" smtClean="0"/>
              <a:t>(1) employment of workers;</a:t>
            </a:r>
          </a:p>
          <a:p>
            <a:pPr lvl="1">
              <a:buNone/>
            </a:pPr>
            <a:r>
              <a:rPr lang="en-US" sz="3200" dirty="0" smtClean="0"/>
              <a:t>(m) others</a:t>
            </a:r>
            <a:endParaRPr lang="en-US" dirty="0" smtClean="0"/>
          </a:p>
          <a:p>
            <a:pPr>
              <a:buNone/>
            </a:pPr>
            <a:r>
              <a:rPr lang="en-US" dirty="0" smtClean="0"/>
              <a:t>3) By-laws of a society maybe </a:t>
            </a:r>
            <a:r>
              <a:rPr lang="en-US" b="1" i="1" dirty="0" smtClean="0">
                <a:solidFill>
                  <a:srgbClr val="FF0000"/>
                </a:solidFill>
              </a:rPr>
              <a:t>amended</a:t>
            </a:r>
            <a:r>
              <a:rPr lang="en-US" dirty="0" smtClean="0"/>
              <a:t> by the special resolution of the general assembly. </a:t>
            </a:r>
          </a:p>
          <a:p>
            <a:pPr lvl="1"/>
            <a:endParaRPr lang="en-US" b="1" i="1" dirty="0" smtClean="0">
              <a:solidFill>
                <a:srgbClr val="FF0000"/>
              </a:solidFill>
            </a:endParaRPr>
          </a:p>
          <a:p>
            <a:pPr>
              <a:buNone/>
            </a:pPr>
            <a:r>
              <a:rPr lang="en-US" dirty="0" smtClean="0"/>
              <a:t>4) </a:t>
            </a:r>
            <a:r>
              <a:rPr lang="en-US" b="1" i="1" dirty="0" smtClean="0">
                <a:solidFill>
                  <a:srgbClr val="FF0000"/>
                </a:solidFill>
              </a:rPr>
              <a:t>three copies </a:t>
            </a:r>
            <a:r>
              <a:rPr lang="en-US" dirty="0" smtClean="0"/>
              <a:t>of the amendment and the special resolution of the society made in accordance with this Proclamation shall be submitted to the appropriate authority within </a:t>
            </a:r>
            <a:r>
              <a:rPr lang="en-US" b="1" i="1" dirty="0" smtClean="0">
                <a:solidFill>
                  <a:srgbClr val="FF0000"/>
                </a:solidFill>
              </a:rPr>
              <a:t>30 days </a:t>
            </a:r>
            <a:r>
              <a:rPr lang="en-US" dirty="0" smtClean="0"/>
              <a:t>from the date of the decision.</a:t>
            </a:r>
          </a:p>
          <a:p>
            <a:pPr>
              <a:buNone/>
            </a:pPr>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2800" b="1" dirty="0" smtClean="0"/>
              <a:t>Section 12. Amalgamation and Division of Societies</a:t>
            </a:r>
            <a:endParaRPr lang="en-US" sz="2800" dirty="0"/>
          </a:p>
        </p:txBody>
      </p:sp>
      <p:sp>
        <p:nvSpPr>
          <p:cNvPr id="3" name="Content Placeholder 2"/>
          <p:cNvSpPr>
            <a:spLocks noGrp="1"/>
          </p:cNvSpPr>
          <p:nvPr>
            <p:ph idx="1"/>
          </p:nvPr>
        </p:nvSpPr>
        <p:spPr>
          <a:xfrm>
            <a:off x="152400" y="1143000"/>
            <a:ext cx="8763000" cy="5486400"/>
          </a:xfrm>
        </p:spPr>
        <p:txBody>
          <a:bodyPr>
            <a:normAutofit fontScale="55000" lnSpcReduction="20000"/>
          </a:bodyPr>
          <a:lstStyle/>
          <a:p>
            <a:pPr>
              <a:buNone/>
            </a:pPr>
            <a:endParaRPr lang="en-US" dirty="0" smtClean="0"/>
          </a:p>
          <a:p>
            <a:pPr>
              <a:buNone/>
            </a:pPr>
            <a:r>
              <a:rPr lang="en-US" sz="4200" dirty="0" smtClean="0"/>
              <a:t>1) </a:t>
            </a:r>
            <a:r>
              <a:rPr lang="en-US" sz="4200" i="1" dirty="0" smtClean="0">
                <a:solidFill>
                  <a:srgbClr val="FF0000"/>
                </a:solidFill>
                <a:effectLst>
                  <a:outerShdw blurRad="38100" dist="38100" dir="2700000" algn="tl">
                    <a:srgbClr val="000000">
                      <a:alpha val="43137"/>
                    </a:srgbClr>
                  </a:outerShdw>
                </a:effectLst>
              </a:rPr>
              <a:t>a new society </a:t>
            </a:r>
            <a:r>
              <a:rPr lang="en-US" sz="4200" dirty="0" smtClean="0"/>
              <a:t>may be </a:t>
            </a:r>
            <a:r>
              <a:rPr lang="en-US" sz="4200" i="1" dirty="0" smtClean="0">
                <a:solidFill>
                  <a:srgbClr val="FF0000"/>
                </a:solidFill>
                <a:effectLst>
                  <a:outerShdw blurRad="38100" dist="38100" dir="2700000" algn="tl">
                    <a:srgbClr val="000000">
                      <a:alpha val="43137"/>
                    </a:srgbClr>
                  </a:outerShdw>
                </a:effectLst>
              </a:rPr>
              <a:t>formed :</a:t>
            </a:r>
          </a:p>
          <a:p>
            <a:pPr lvl="1">
              <a:buNone/>
            </a:pPr>
            <a:r>
              <a:rPr lang="en-US" sz="4200" dirty="0" smtClean="0"/>
              <a:t>(a) by dividing itself into two or more societies; or</a:t>
            </a:r>
          </a:p>
          <a:p>
            <a:pPr lvl="1">
              <a:buNone/>
            </a:pPr>
            <a:r>
              <a:rPr lang="en-US" sz="4200" dirty="0" smtClean="0"/>
              <a:t>(b) by amalgamating / merging itself with one or more societies</a:t>
            </a:r>
            <a:r>
              <a:rPr lang="en-US" sz="3800" dirty="0" smtClean="0"/>
              <a:t>.</a:t>
            </a:r>
          </a:p>
          <a:p>
            <a:pPr lvl="1">
              <a:buNone/>
            </a:pPr>
            <a:endParaRPr lang="en-US" sz="3800" dirty="0" smtClean="0"/>
          </a:p>
          <a:p>
            <a:pPr>
              <a:buNone/>
            </a:pPr>
            <a:r>
              <a:rPr lang="en-US" sz="4200" dirty="0" smtClean="0"/>
              <a:t>2) The special resolution on the amalgamation or division needs:</a:t>
            </a:r>
          </a:p>
          <a:p>
            <a:pPr marL="1200150" lvl="1" indent="-742950">
              <a:buFont typeface="+mj-lt"/>
              <a:buAutoNum type="alphaLcParenR"/>
            </a:pPr>
            <a:r>
              <a:rPr lang="en-US" sz="4000" b="1" i="1" dirty="0" smtClean="0">
                <a:solidFill>
                  <a:srgbClr val="FF0000"/>
                </a:solidFill>
              </a:rPr>
              <a:t>full agreement of  the members, creditors </a:t>
            </a:r>
            <a:r>
              <a:rPr lang="en-US" sz="4000" b="1" i="1" dirty="0" smtClean="0"/>
              <a:t>and </a:t>
            </a:r>
            <a:r>
              <a:rPr lang="en-US" sz="4000" b="1" i="1" dirty="0" smtClean="0">
                <a:solidFill>
                  <a:srgbClr val="FF0000"/>
                </a:solidFill>
              </a:rPr>
              <a:t>the  </a:t>
            </a:r>
            <a:r>
              <a:rPr lang="en-US" sz="3800" dirty="0" smtClean="0">
                <a:solidFill>
                  <a:srgbClr val="FF0000"/>
                </a:solidFill>
              </a:rPr>
              <a:t>appropriate authority</a:t>
            </a:r>
          </a:p>
          <a:p>
            <a:pPr marL="1200150" lvl="1" indent="-742950">
              <a:buNone/>
            </a:pPr>
            <a:endParaRPr lang="en-US" sz="3800" dirty="0" smtClean="0">
              <a:solidFill>
                <a:srgbClr val="FF0000"/>
              </a:solidFill>
            </a:endParaRPr>
          </a:p>
          <a:p>
            <a:pPr>
              <a:buNone/>
            </a:pPr>
            <a:r>
              <a:rPr lang="en-US" sz="4200" dirty="0" smtClean="0"/>
              <a:t>3) The previous registration of societies shall be </a:t>
            </a:r>
            <a:r>
              <a:rPr lang="en-US" sz="4200" b="1" i="1" dirty="0" smtClean="0">
                <a:solidFill>
                  <a:srgbClr val="FF0000"/>
                </a:solidFill>
              </a:rPr>
              <a:t>canceled </a:t>
            </a:r>
            <a:endParaRPr lang="en-US" sz="4200" dirty="0" smtClean="0"/>
          </a:p>
          <a:p>
            <a:pPr>
              <a:buNone/>
            </a:pPr>
            <a:endParaRPr lang="en-US" sz="4200" dirty="0" smtClean="0"/>
          </a:p>
          <a:p>
            <a:pPr>
              <a:buNone/>
            </a:pPr>
            <a:endParaRPr lang="en-US" sz="4200" dirty="0" smtClean="0"/>
          </a:p>
          <a:p>
            <a:pPr>
              <a:buNone/>
            </a:pPr>
            <a:r>
              <a:rPr lang="en-US" sz="4200" dirty="0" smtClean="0"/>
              <a:t>4) The </a:t>
            </a:r>
            <a:r>
              <a:rPr lang="en-US" sz="4200" b="1" i="1" dirty="0" smtClean="0">
                <a:solidFill>
                  <a:srgbClr val="FF0000"/>
                </a:solidFill>
              </a:rPr>
              <a:t>rights</a:t>
            </a:r>
            <a:r>
              <a:rPr lang="en-US" sz="4200" b="1" i="1" dirty="0" smtClean="0"/>
              <a:t> </a:t>
            </a:r>
            <a:r>
              <a:rPr lang="en-US" sz="4200" i="1" dirty="0" smtClean="0"/>
              <a:t>and</a:t>
            </a:r>
            <a:r>
              <a:rPr lang="en-US" sz="4200" b="1" i="1" dirty="0" smtClean="0"/>
              <a:t> </a:t>
            </a:r>
            <a:r>
              <a:rPr lang="en-US" sz="4200" b="1" i="1" dirty="0" smtClean="0">
                <a:solidFill>
                  <a:srgbClr val="FF0000"/>
                </a:solidFill>
              </a:rPr>
              <a:t>duties </a:t>
            </a:r>
            <a:r>
              <a:rPr lang="en-US" sz="4200" dirty="0" smtClean="0"/>
              <a:t>of societies which have lost their identities by amalgamation shall be </a:t>
            </a:r>
            <a:r>
              <a:rPr lang="en-US" sz="4200" b="1" i="1" dirty="0" smtClean="0">
                <a:solidFill>
                  <a:srgbClr val="FF0000"/>
                </a:solidFill>
              </a:rPr>
              <a:t>transferred to the newly formed </a:t>
            </a:r>
            <a:r>
              <a:rPr lang="en-US" sz="4200" dirty="0" smtClean="0"/>
              <a:t>society.</a:t>
            </a:r>
          </a:p>
          <a:p>
            <a:pPr>
              <a:buNone/>
            </a:pPr>
            <a:endParaRPr lang="en-US" sz="4200"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304800"/>
            <a:ext cx="8207829" cy="819912"/>
          </a:xfrm>
        </p:spPr>
        <p:txBody>
          <a:bodyPr>
            <a:normAutofit fontScale="90000"/>
          </a:bodyPr>
          <a:lstStyle/>
          <a:p>
            <a:r>
              <a:rPr lang="en-US" sz="2800" b="1" i="1" dirty="0" smtClean="0">
                <a:solidFill>
                  <a:srgbClr val="FF0000"/>
                </a:solidFill>
              </a:rPr>
              <a:t/>
            </a:r>
            <a:br>
              <a:rPr lang="en-US" sz="2800" b="1" i="1" dirty="0" smtClean="0">
                <a:solidFill>
                  <a:srgbClr val="FF0000"/>
                </a:solidFill>
              </a:rPr>
            </a:br>
            <a:r>
              <a:rPr lang="en-US" sz="2800" b="1" i="1" dirty="0">
                <a:solidFill>
                  <a:srgbClr val="FF0000"/>
                </a:solidFill>
              </a:rPr>
              <a:t/>
            </a:r>
            <a:br>
              <a:rPr lang="en-US" sz="2800" b="1" i="1" dirty="0">
                <a:solidFill>
                  <a:srgbClr val="FF0000"/>
                </a:solidFill>
              </a:rPr>
            </a:br>
            <a:r>
              <a:rPr lang="en-US" sz="2800" b="1" i="1" dirty="0" smtClean="0">
                <a:solidFill>
                  <a:srgbClr val="FF0000"/>
                </a:solidFill>
              </a:rPr>
              <a:t/>
            </a:r>
            <a:br>
              <a:rPr lang="en-US" sz="2800" b="1" i="1" dirty="0" smtClean="0">
                <a:solidFill>
                  <a:srgbClr val="FF0000"/>
                </a:solidFill>
              </a:rPr>
            </a:br>
            <a:r>
              <a:rPr lang="en-US" sz="2800" b="1" i="1" dirty="0" smtClean="0">
                <a:solidFill>
                  <a:srgbClr val="FF0000"/>
                </a:solidFill>
              </a:rPr>
              <a:t>PART III: THE RIGHTS AND DUTIES OF MEMBERS OF A SOCIETY</a:t>
            </a:r>
            <a:r>
              <a:rPr lang="en-US" sz="2800" b="1" i="1" dirty="0" smtClean="0"/>
              <a:t/>
            </a:r>
            <a:br>
              <a:rPr lang="en-US" sz="2800" b="1" i="1" dirty="0" smtClean="0"/>
            </a:br>
            <a:endParaRPr lang="en-US" sz="2800" i="1" dirty="0"/>
          </a:p>
        </p:txBody>
      </p:sp>
      <p:sp>
        <p:nvSpPr>
          <p:cNvPr id="3" name="Content Placeholder 2"/>
          <p:cNvSpPr>
            <a:spLocks noGrp="1"/>
          </p:cNvSpPr>
          <p:nvPr>
            <p:ph idx="1"/>
          </p:nvPr>
        </p:nvSpPr>
        <p:spPr>
          <a:xfrm>
            <a:off x="228600" y="1371600"/>
            <a:ext cx="8458200" cy="5486400"/>
          </a:xfrm>
        </p:spPr>
        <p:txBody>
          <a:bodyPr>
            <a:normAutofit/>
          </a:bodyPr>
          <a:lstStyle/>
          <a:p>
            <a:pPr>
              <a:buNone/>
            </a:pPr>
            <a:r>
              <a:rPr lang="en-US" sz="2400" b="1" i="1" dirty="0" smtClean="0">
                <a:solidFill>
                  <a:srgbClr val="0070C0"/>
                </a:solidFill>
                <a:effectLst>
                  <a:outerShdw blurRad="38100" dist="38100" dir="2700000" algn="tl">
                    <a:srgbClr val="000000">
                      <a:alpha val="43137"/>
                    </a:srgbClr>
                  </a:outerShdw>
                </a:effectLst>
              </a:rPr>
              <a:t>Section 13. Necessary for Membership of a Society</a:t>
            </a:r>
            <a:r>
              <a:rPr lang="en-US" sz="2000" dirty="0" smtClean="0"/>
              <a:t>. </a:t>
            </a:r>
          </a:p>
          <a:p>
            <a:pPr>
              <a:buNone/>
            </a:pPr>
            <a:r>
              <a:rPr lang="en-US" sz="2000" b="1" i="1" dirty="0" smtClean="0"/>
              <a:t> example</a:t>
            </a:r>
            <a:r>
              <a:rPr lang="en-US" sz="2000" dirty="0" smtClean="0"/>
              <a:t>,  </a:t>
            </a:r>
            <a:r>
              <a:rPr lang="en-US" sz="2000" dirty="0" smtClean="0">
                <a:latin typeface="Times New Roman" pitchFamily="18" charset="0"/>
                <a:cs typeface="Times New Roman" pitchFamily="18" charset="0"/>
              </a:rPr>
              <a:t>age limit 18 years for secondary, 14 for primary coop</a:t>
            </a:r>
            <a:r>
              <a:rPr lang="en-US" sz="2000" dirty="0" smtClean="0"/>
              <a:t>, he is able to pay the share,  registered with the appropriate authority</a:t>
            </a:r>
          </a:p>
          <a:p>
            <a:pPr>
              <a:buNone/>
            </a:pPr>
            <a:endParaRPr lang="en-US" sz="2000" dirty="0" smtClean="0"/>
          </a:p>
          <a:p>
            <a:pPr>
              <a:buNone/>
            </a:pPr>
            <a:r>
              <a:rPr lang="en-US" sz="2400" b="1" i="1" dirty="0" smtClean="0">
                <a:solidFill>
                  <a:srgbClr val="0070C0"/>
                </a:solidFill>
                <a:effectLst>
                  <a:outerShdw blurRad="38100" dist="38100" dir="2700000" algn="tl">
                    <a:srgbClr val="000000">
                      <a:alpha val="43137"/>
                    </a:srgbClr>
                  </a:outerShdw>
                </a:effectLst>
              </a:rPr>
              <a:t>Section 14. Rights and Duties of Members. </a:t>
            </a:r>
          </a:p>
          <a:p>
            <a:pPr>
              <a:buNone/>
            </a:pPr>
            <a:r>
              <a:rPr lang="en-US" sz="2000" b="1" i="1" dirty="0" smtClean="0">
                <a:solidFill>
                  <a:srgbClr val="FF0000"/>
                </a:solidFill>
              </a:rPr>
              <a:t>14.1) Rights:</a:t>
            </a:r>
          </a:p>
          <a:p>
            <a:pPr marL="457200" indent="-457200">
              <a:buClrTx/>
              <a:buAutoNum type="alphaLcParenBoth"/>
            </a:pPr>
            <a:r>
              <a:rPr lang="en-US" sz="2000" dirty="0" smtClean="0"/>
              <a:t>to obtain </a:t>
            </a:r>
            <a:r>
              <a:rPr lang="en-US" sz="2000" dirty="0" smtClean="0">
                <a:solidFill>
                  <a:srgbClr val="FF0000"/>
                </a:solidFill>
              </a:rPr>
              <a:t>services and benefits </a:t>
            </a:r>
            <a:r>
              <a:rPr lang="en-US" sz="2000" dirty="0" smtClean="0"/>
              <a:t>according to his participation</a:t>
            </a:r>
          </a:p>
          <a:p>
            <a:pPr>
              <a:buNone/>
            </a:pPr>
            <a:r>
              <a:rPr lang="en-US" sz="2000" dirty="0" smtClean="0"/>
              <a:t>(b) to participate in the </a:t>
            </a:r>
            <a:r>
              <a:rPr lang="en-US" sz="2000" dirty="0" smtClean="0">
                <a:solidFill>
                  <a:srgbClr val="FF0000"/>
                </a:solidFill>
              </a:rPr>
              <a:t>meetings </a:t>
            </a:r>
            <a:r>
              <a:rPr lang="en-US" sz="2000" dirty="0" smtClean="0"/>
              <a:t>of the society and to vote;</a:t>
            </a:r>
          </a:p>
          <a:p>
            <a:pPr>
              <a:buNone/>
            </a:pPr>
            <a:endParaRPr lang="en-US" sz="2000" dirty="0" smtClean="0"/>
          </a:p>
          <a:p>
            <a:pPr>
              <a:buNone/>
            </a:pPr>
            <a:r>
              <a:rPr lang="en-US" sz="2000" dirty="0" smtClean="0"/>
              <a:t>(c) to elect and be elected;</a:t>
            </a:r>
          </a:p>
          <a:p>
            <a:pPr>
              <a:buNone/>
            </a:pPr>
            <a:endParaRPr lang="en-US" sz="2000" dirty="0" smtClean="0"/>
          </a:p>
          <a:p>
            <a:pPr>
              <a:buNone/>
            </a:pPr>
            <a:r>
              <a:rPr lang="en-US" sz="2000" dirty="0" smtClean="0"/>
              <a:t>(d) to </a:t>
            </a:r>
            <a:r>
              <a:rPr lang="en-US" sz="2000" b="1" i="1" dirty="0" smtClean="0">
                <a:solidFill>
                  <a:srgbClr val="FF0000"/>
                </a:solidFill>
              </a:rPr>
              <a:t>withdraw </a:t>
            </a:r>
            <a:r>
              <a:rPr lang="en-US" sz="2000" dirty="0" smtClean="0"/>
              <a:t>from the society on his request with payment of benefits.</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pPr algn="l"/>
            <a:r>
              <a:rPr lang="en-US" sz="2400" b="1" i="1" dirty="0" smtClean="0">
                <a:solidFill>
                  <a:srgbClr val="FF0000"/>
                </a:solidFill>
              </a:rPr>
              <a:t>PART III: THE RIGHTS AND DUTIES …</a:t>
            </a:r>
            <a:endParaRPr lang="en-US" sz="2400" dirty="0"/>
          </a:p>
        </p:txBody>
      </p:sp>
      <p:sp>
        <p:nvSpPr>
          <p:cNvPr id="3" name="Content Placeholder 2"/>
          <p:cNvSpPr>
            <a:spLocks noGrp="1"/>
          </p:cNvSpPr>
          <p:nvPr>
            <p:ph idx="1"/>
          </p:nvPr>
        </p:nvSpPr>
        <p:spPr>
          <a:xfrm>
            <a:off x="304800" y="1066800"/>
            <a:ext cx="8382000" cy="5562600"/>
          </a:xfrm>
        </p:spPr>
        <p:txBody>
          <a:bodyPr>
            <a:normAutofit fontScale="85000" lnSpcReduction="20000"/>
          </a:bodyPr>
          <a:lstStyle/>
          <a:p>
            <a:pPr>
              <a:buNone/>
            </a:pPr>
            <a:r>
              <a:rPr lang="en-US" b="1" dirty="0" smtClean="0">
                <a:solidFill>
                  <a:srgbClr val="FF0000"/>
                </a:solidFill>
              </a:rPr>
              <a:t>14.2) </a:t>
            </a:r>
            <a:r>
              <a:rPr lang="en-US" b="1" dirty="0" smtClean="0">
                <a:solidFill>
                  <a:srgbClr val="FF0000"/>
                </a:solidFill>
                <a:effectLst>
                  <a:outerShdw blurRad="38100" dist="38100" dir="2700000" algn="tl">
                    <a:srgbClr val="000000">
                      <a:alpha val="43137"/>
                    </a:srgbClr>
                  </a:outerShdw>
                </a:effectLst>
              </a:rPr>
              <a:t>duties:</a:t>
            </a:r>
          </a:p>
          <a:p>
            <a:pPr>
              <a:buNone/>
            </a:pPr>
            <a:r>
              <a:rPr lang="en-US" dirty="0" smtClean="0"/>
              <a:t>(a) to </a:t>
            </a:r>
            <a:r>
              <a:rPr lang="en-US" b="1" i="1" dirty="0" smtClean="0">
                <a:solidFill>
                  <a:srgbClr val="FF0000"/>
                </a:solidFill>
              </a:rPr>
              <a:t>respect</a:t>
            </a:r>
            <a:r>
              <a:rPr lang="en-US" dirty="0" smtClean="0"/>
              <a:t> the by-laws</a:t>
            </a:r>
          </a:p>
          <a:p>
            <a:pPr>
              <a:buNone/>
            </a:pPr>
            <a:r>
              <a:rPr lang="en-US" dirty="0" smtClean="0"/>
              <a:t>(b) </a:t>
            </a:r>
            <a:r>
              <a:rPr lang="en-US" b="1" i="1" dirty="0" smtClean="0">
                <a:solidFill>
                  <a:srgbClr val="FF0000"/>
                </a:solidFill>
              </a:rPr>
              <a:t>to implement </a:t>
            </a:r>
            <a:r>
              <a:rPr lang="en-US" dirty="0" smtClean="0"/>
              <a:t>the by-laws and directives of the society;</a:t>
            </a:r>
          </a:p>
          <a:p>
            <a:pPr>
              <a:buNone/>
            </a:pPr>
            <a:r>
              <a:rPr lang="en-US" dirty="0" smtClean="0"/>
              <a:t>(c) to </a:t>
            </a:r>
            <a:r>
              <a:rPr lang="en-US" dirty="0" smtClean="0">
                <a:solidFill>
                  <a:srgbClr val="FF0000"/>
                </a:solidFill>
              </a:rPr>
              <a:t>pay</a:t>
            </a:r>
            <a:r>
              <a:rPr lang="en-US" dirty="0" smtClean="0"/>
              <a:t> for share of capital and registration fee;</a:t>
            </a:r>
          </a:p>
          <a:p>
            <a:pPr>
              <a:buNone/>
            </a:pPr>
            <a:r>
              <a:rPr lang="en-US" dirty="0" smtClean="0"/>
              <a:t>(d) to </a:t>
            </a:r>
            <a:r>
              <a:rPr lang="en-US" dirty="0" smtClean="0">
                <a:solidFill>
                  <a:srgbClr val="FF0000"/>
                </a:solidFill>
              </a:rPr>
              <a:t>protect</a:t>
            </a:r>
            <a:r>
              <a:rPr lang="en-US" dirty="0" smtClean="0"/>
              <a:t> the common property of the society.</a:t>
            </a:r>
          </a:p>
          <a:p>
            <a:pPr>
              <a:buNone/>
            </a:pPr>
            <a:endParaRPr lang="en-US" dirty="0" smtClean="0"/>
          </a:p>
          <a:p>
            <a:pPr>
              <a:buNone/>
            </a:pPr>
            <a:r>
              <a:rPr lang="en-US" sz="4400" b="1" i="1" dirty="0" smtClean="0">
                <a:solidFill>
                  <a:srgbClr val="00B0F0"/>
                </a:solidFill>
                <a:effectLst>
                  <a:outerShdw blurRad="38100" dist="38100" dir="2700000" algn="tl">
                    <a:srgbClr val="000000">
                      <a:alpha val="43137"/>
                    </a:srgbClr>
                  </a:outerShdw>
                </a:effectLst>
              </a:rPr>
              <a:t>Section 15. Dismissal from Membership</a:t>
            </a:r>
            <a:r>
              <a:rPr lang="en-US" i="1" dirty="0" smtClean="0">
                <a:solidFill>
                  <a:srgbClr val="FF0000"/>
                </a:solidFill>
                <a:effectLst>
                  <a:outerShdw blurRad="38100" dist="38100" dir="2700000" algn="tl">
                    <a:srgbClr val="000000">
                      <a:alpha val="43137"/>
                    </a:srgbClr>
                  </a:outerShdw>
                </a:effectLst>
              </a:rPr>
              <a:t>.</a:t>
            </a:r>
          </a:p>
          <a:p>
            <a:pPr>
              <a:buNone/>
            </a:pPr>
            <a:r>
              <a:rPr lang="en-US" dirty="0" smtClean="0"/>
              <a:t>1) </a:t>
            </a:r>
            <a:r>
              <a:rPr lang="en-US" b="1" i="1" dirty="0" smtClean="0">
                <a:solidFill>
                  <a:srgbClr val="FF0000"/>
                </a:solidFill>
              </a:rPr>
              <a:t>on his own initiative</a:t>
            </a:r>
            <a:r>
              <a:rPr lang="en-US" dirty="0" smtClean="0"/>
              <a:t>;</a:t>
            </a:r>
          </a:p>
          <a:p>
            <a:pPr>
              <a:buNone/>
            </a:pPr>
            <a:r>
              <a:rPr lang="en-US" dirty="0" smtClean="0"/>
              <a:t>2</a:t>
            </a:r>
            <a:r>
              <a:rPr lang="en-US" dirty="0" smtClean="0">
                <a:solidFill>
                  <a:srgbClr val="C00000"/>
                </a:solidFill>
              </a:rPr>
              <a:t>) because </a:t>
            </a:r>
            <a:r>
              <a:rPr lang="en-US" b="1" i="1" dirty="0" smtClean="0">
                <a:solidFill>
                  <a:srgbClr val="FF0000"/>
                </a:solidFill>
              </a:rPr>
              <a:t>of committing repeated faults;</a:t>
            </a:r>
          </a:p>
          <a:p>
            <a:pPr>
              <a:buNone/>
            </a:pPr>
            <a:r>
              <a:rPr lang="en-US" dirty="0" smtClean="0"/>
              <a:t>3) The rights of any dismissed member shall be respected in accordance with the by-laws of the society;</a:t>
            </a:r>
          </a:p>
          <a:p>
            <a:pPr>
              <a:buNone/>
            </a:pPr>
            <a:endParaRPr lang="en-US" dirty="0" smtClean="0"/>
          </a:p>
          <a:p>
            <a:pPr>
              <a:buNone/>
            </a:pPr>
            <a:r>
              <a:rPr lang="en-US" dirty="0" smtClean="0"/>
              <a:t>4) any dismissed person with </a:t>
            </a:r>
            <a:r>
              <a:rPr lang="en-US" b="1" i="1" dirty="0" smtClean="0">
                <a:solidFill>
                  <a:srgbClr val="C00000"/>
                </a:solidFill>
              </a:rPr>
              <a:t>Sub- Article (1)</a:t>
            </a:r>
            <a:r>
              <a:rPr lang="en-US" dirty="0" smtClean="0"/>
              <a:t> may </a:t>
            </a:r>
            <a:r>
              <a:rPr lang="en-US" b="1" dirty="0" smtClean="0">
                <a:solidFill>
                  <a:srgbClr val="FF0000"/>
                </a:solidFill>
              </a:rPr>
              <a:t>reapply </a:t>
            </a:r>
            <a:r>
              <a:rPr lang="en-US" dirty="0" smtClean="0"/>
              <a:t>for membership.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Benefit of cooperatives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80000"/>
              </a:lnSpc>
            </a:pPr>
            <a:r>
              <a:rPr lang="en-AU" b="1" dirty="0" smtClean="0">
                <a:latin typeface="Times New Roman" pitchFamily="18" charset="0"/>
                <a:cs typeface="Times New Roman" pitchFamily="18" charset="0"/>
              </a:rPr>
              <a:t>Combines the wealth and resources of many individuals and harnesses (join) them in a united way. </a:t>
            </a:r>
          </a:p>
          <a:p>
            <a:pPr>
              <a:lnSpc>
                <a:spcPct val="80000"/>
              </a:lnSpc>
            </a:pPr>
            <a:endParaRPr lang="en-AU" b="1" dirty="0" smtClean="0">
              <a:latin typeface="Times New Roman" pitchFamily="18" charset="0"/>
              <a:cs typeface="Times New Roman" pitchFamily="18" charset="0"/>
            </a:endParaRPr>
          </a:p>
          <a:p>
            <a:pPr>
              <a:lnSpc>
                <a:spcPct val="80000"/>
              </a:lnSpc>
            </a:pPr>
            <a:r>
              <a:rPr lang="en-AU" b="1" dirty="0" smtClean="0">
                <a:latin typeface="Times New Roman" pitchFamily="18" charset="0"/>
                <a:cs typeface="Times New Roman" pitchFamily="18" charset="0"/>
              </a:rPr>
              <a:t>Structured so that individual interest</a:t>
            </a:r>
            <a:br>
              <a:rPr lang="en-AU" b="1" dirty="0" smtClean="0">
                <a:latin typeface="Times New Roman" pitchFamily="18" charset="0"/>
                <a:cs typeface="Times New Roman" pitchFamily="18" charset="0"/>
              </a:rPr>
            </a:br>
            <a:r>
              <a:rPr lang="en-AU" b="1" dirty="0" smtClean="0">
                <a:latin typeface="Times New Roman" pitchFamily="18" charset="0"/>
                <a:cs typeface="Times New Roman" pitchFamily="18" charset="0"/>
              </a:rPr>
              <a:t>does not dominate collective interests.</a:t>
            </a:r>
          </a:p>
          <a:p>
            <a:pPr>
              <a:lnSpc>
                <a:spcPct val="80000"/>
              </a:lnSpc>
            </a:pPr>
            <a:endParaRPr lang="en-AU" b="1" dirty="0" smtClean="0">
              <a:latin typeface="Times New Roman" pitchFamily="18" charset="0"/>
              <a:cs typeface="Times New Roman" pitchFamily="18" charset="0"/>
            </a:endParaRPr>
          </a:p>
          <a:p>
            <a:pPr>
              <a:lnSpc>
                <a:spcPct val="80000"/>
              </a:lnSpc>
            </a:pPr>
            <a:r>
              <a:rPr lang="en-AU" b="1" dirty="0" smtClean="0">
                <a:latin typeface="Times New Roman" pitchFamily="18" charset="0"/>
                <a:cs typeface="Times New Roman" pitchFamily="18" charset="0"/>
              </a:rPr>
              <a:t>Individual dominance can adversely effect the welfare of different social groups. </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74679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FF0000"/>
                </a:solidFill>
              </a:rPr>
              <a:t>PART III: THE RIGHTS AND DUTIES …</a:t>
            </a:r>
            <a:endParaRPr lang="en-US" dirty="0"/>
          </a:p>
        </p:txBody>
      </p:sp>
      <p:sp>
        <p:nvSpPr>
          <p:cNvPr id="3" name="Content Placeholder 2"/>
          <p:cNvSpPr>
            <a:spLocks noGrp="1"/>
          </p:cNvSpPr>
          <p:nvPr>
            <p:ph idx="1"/>
          </p:nvPr>
        </p:nvSpPr>
        <p:spPr>
          <a:xfrm>
            <a:off x="228600" y="1600200"/>
            <a:ext cx="8458200" cy="5257800"/>
          </a:xfrm>
        </p:spPr>
        <p:txBody>
          <a:bodyPr>
            <a:normAutofit fontScale="77500" lnSpcReduction="20000"/>
          </a:bodyPr>
          <a:lstStyle/>
          <a:p>
            <a:pPr>
              <a:buNone/>
            </a:pPr>
            <a:r>
              <a:rPr lang="en-US" sz="3800" b="1" dirty="0" smtClean="0">
                <a:solidFill>
                  <a:srgbClr val="0070C0"/>
                </a:solidFill>
                <a:effectLst>
                  <a:outerShdw blurRad="38100" dist="38100" dir="2700000" algn="tl">
                    <a:srgbClr val="000000">
                      <a:alpha val="43137"/>
                    </a:srgbClr>
                  </a:outerShdw>
                </a:effectLst>
              </a:rPr>
              <a:t>Section 16. Payment of Shares.</a:t>
            </a:r>
          </a:p>
          <a:p>
            <a:pPr>
              <a:buNone/>
            </a:pPr>
            <a:r>
              <a:rPr lang="en-US" dirty="0" smtClean="0"/>
              <a:t> 1) The capital which enables the society to expand its work activities shall be obtained from paid up shares of each member </a:t>
            </a:r>
          </a:p>
          <a:p>
            <a:pPr>
              <a:buNone/>
            </a:pPr>
            <a:endParaRPr lang="en-US" dirty="0" smtClean="0"/>
          </a:p>
          <a:p>
            <a:pPr>
              <a:buNone/>
            </a:pPr>
            <a:r>
              <a:rPr lang="en-US" dirty="0" smtClean="0"/>
              <a:t>2) The society </a:t>
            </a:r>
            <a:r>
              <a:rPr lang="en-US" b="1" i="1" dirty="0" smtClean="0">
                <a:solidFill>
                  <a:srgbClr val="FF0000"/>
                </a:solidFill>
              </a:rPr>
              <a:t>may sell additional shares </a:t>
            </a:r>
            <a:r>
              <a:rPr lang="en-US" dirty="0" smtClean="0"/>
              <a:t>if it is found necessary to promote the financial capacity with the </a:t>
            </a:r>
            <a:r>
              <a:rPr lang="en-US" b="1" i="1" dirty="0" smtClean="0">
                <a:solidFill>
                  <a:srgbClr val="FF0000"/>
                </a:solidFill>
              </a:rPr>
              <a:t>decisi</a:t>
            </a:r>
            <a:r>
              <a:rPr lang="en-US" b="1" dirty="0" smtClean="0">
                <a:solidFill>
                  <a:srgbClr val="FF0000"/>
                </a:solidFill>
              </a:rPr>
              <a:t>on</a:t>
            </a:r>
            <a:r>
              <a:rPr lang="en-US" dirty="0" smtClean="0"/>
              <a:t> of the general assembly;</a:t>
            </a:r>
          </a:p>
          <a:p>
            <a:pPr>
              <a:buNone/>
            </a:pPr>
            <a:r>
              <a:rPr lang="en-US" dirty="0" smtClean="0"/>
              <a:t>3) </a:t>
            </a:r>
            <a:r>
              <a:rPr lang="en-US" b="1" i="1" dirty="0" smtClean="0">
                <a:solidFill>
                  <a:srgbClr val="FF0000"/>
                </a:solidFill>
              </a:rPr>
              <a:t>No member </a:t>
            </a:r>
            <a:r>
              <a:rPr lang="en-US" dirty="0" smtClean="0"/>
              <a:t>shall hold more than </a:t>
            </a:r>
            <a:r>
              <a:rPr lang="en-US" b="1" i="1" dirty="0" smtClean="0">
                <a:solidFill>
                  <a:srgbClr val="FF0000"/>
                </a:solidFill>
              </a:rPr>
              <a:t>10%</a:t>
            </a:r>
            <a:r>
              <a:rPr lang="en-US" dirty="0" smtClean="0"/>
              <a:t> of the total paid up share capital…</a:t>
            </a:r>
          </a:p>
          <a:p>
            <a:pPr>
              <a:buNone/>
            </a:pPr>
            <a:endParaRPr lang="en-US" dirty="0" smtClean="0"/>
          </a:p>
          <a:p>
            <a:pPr>
              <a:buNone/>
            </a:pPr>
            <a:r>
              <a:rPr lang="en-US" sz="3800" i="1" dirty="0" smtClean="0">
                <a:solidFill>
                  <a:srgbClr val="0070C0"/>
                </a:solidFill>
                <a:effectLst>
                  <a:outerShdw blurRad="38100" dist="38100" dir="2700000" algn="tl">
                    <a:srgbClr val="000000">
                      <a:alpha val="43137"/>
                    </a:srgbClr>
                  </a:outerShdw>
                </a:effectLst>
              </a:rPr>
              <a:t>Section 17.</a:t>
            </a:r>
            <a:r>
              <a:rPr lang="en-US" sz="3800" dirty="0" smtClean="0">
                <a:solidFill>
                  <a:srgbClr val="0070C0"/>
                </a:solidFill>
                <a:effectLst>
                  <a:outerShdw blurRad="38100" dist="38100" dir="2700000" algn="tl">
                    <a:srgbClr val="000000">
                      <a:alpha val="43137"/>
                    </a:srgbClr>
                  </a:outerShdw>
                </a:effectLst>
              </a:rPr>
              <a:t> Register of Members. Every society shall keep a register wherein shall be entered:</a:t>
            </a:r>
          </a:p>
          <a:p>
            <a:pPr>
              <a:buNone/>
            </a:pPr>
            <a:r>
              <a:rPr lang="en-US" dirty="0" smtClean="0"/>
              <a:t>1) the name, address, occupation, age and sex of each member;</a:t>
            </a:r>
          </a:p>
          <a:p>
            <a:pPr>
              <a:buNone/>
            </a:pPr>
            <a:r>
              <a:rPr lang="en-US" dirty="0" smtClean="0"/>
              <a:t>2) the date on which he became a member;</a:t>
            </a:r>
          </a:p>
          <a:p>
            <a:pPr>
              <a:buNone/>
            </a:pPr>
            <a:r>
              <a:rPr lang="en-US" dirty="0" smtClean="0"/>
              <a:t>3) the </a:t>
            </a:r>
            <a:r>
              <a:rPr lang="en-US" i="1" dirty="0" smtClean="0">
                <a:solidFill>
                  <a:srgbClr val="FF0000"/>
                </a:solidFill>
              </a:rPr>
              <a:t>amount of shares </a:t>
            </a:r>
            <a:r>
              <a:rPr lang="en-US" dirty="0" smtClean="0"/>
              <a:t>held and the registration fee paid;</a:t>
            </a:r>
          </a:p>
          <a:p>
            <a:pPr>
              <a:buNone/>
            </a:pPr>
            <a:r>
              <a:rPr lang="en-US" dirty="0" smtClean="0"/>
              <a:t>4) the name and address of </a:t>
            </a:r>
            <a:r>
              <a:rPr lang="en-US" b="1" i="1" dirty="0" smtClean="0">
                <a:solidFill>
                  <a:srgbClr val="FF0000"/>
                </a:solidFill>
              </a:rPr>
              <a:t>the heir </a:t>
            </a:r>
            <a:r>
              <a:rPr lang="en-US" dirty="0" smtClean="0"/>
              <a:t>of the member;</a:t>
            </a:r>
          </a:p>
          <a:p>
            <a:pPr>
              <a:buNone/>
            </a:pPr>
            <a:r>
              <a:rPr lang="en-US" dirty="0" smtClean="0"/>
              <a:t>5) any other particulars that my be specified in the by-laws.</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i="1" dirty="0" smtClean="0">
                <a:solidFill>
                  <a:srgbClr val="FF0000"/>
                </a:solidFill>
              </a:rPr>
              <a:t>PART III: THE RIGHTS AND DUTIES …</a:t>
            </a:r>
            <a:endParaRPr lang="en-US" sz="2400" dirty="0"/>
          </a:p>
        </p:txBody>
      </p:sp>
      <p:sp>
        <p:nvSpPr>
          <p:cNvPr id="3" name="Content Placeholder 2"/>
          <p:cNvSpPr>
            <a:spLocks noGrp="1"/>
          </p:cNvSpPr>
          <p:nvPr>
            <p:ph idx="1"/>
          </p:nvPr>
        </p:nvSpPr>
        <p:spPr>
          <a:xfrm>
            <a:off x="228600" y="1066800"/>
            <a:ext cx="8610600" cy="5791200"/>
          </a:xfrm>
        </p:spPr>
        <p:txBody>
          <a:bodyPr>
            <a:normAutofit fontScale="85000" lnSpcReduction="20000"/>
          </a:bodyPr>
          <a:lstStyle/>
          <a:p>
            <a:pPr>
              <a:buNone/>
            </a:pPr>
            <a:r>
              <a:rPr lang="en-US" sz="3400" b="1" i="1" dirty="0" smtClean="0">
                <a:solidFill>
                  <a:srgbClr val="0070C0"/>
                </a:solidFill>
              </a:rPr>
              <a:t>Section 18. Voting. </a:t>
            </a:r>
          </a:p>
          <a:p>
            <a:pPr marL="514350" indent="-514350">
              <a:buAutoNum type="arabicParenR"/>
            </a:pPr>
            <a:r>
              <a:rPr lang="en-US" b="1" i="1" dirty="0" smtClean="0">
                <a:solidFill>
                  <a:srgbClr val="FF0000"/>
                </a:solidFill>
              </a:rPr>
              <a:t>regardless </a:t>
            </a:r>
            <a:r>
              <a:rPr lang="en-US" dirty="0" smtClean="0"/>
              <a:t>of the number of shares he has, have </a:t>
            </a:r>
            <a:r>
              <a:rPr lang="en-US" b="1" i="1" dirty="0" smtClean="0">
                <a:solidFill>
                  <a:srgbClr val="FF0000"/>
                </a:solidFill>
              </a:rPr>
              <a:t>only one vote </a:t>
            </a:r>
            <a:r>
              <a:rPr lang="en-US" dirty="0" smtClean="0"/>
              <a:t>at the meeting of the society;</a:t>
            </a:r>
          </a:p>
          <a:p>
            <a:pPr marL="514350" indent="-514350">
              <a:buAutoNum type="arabicParenR"/>
            </a:pPr>
            <a:endParaRPr lang="en-US" dirty="0" smtClean="0"/>
          </a:p>
          <a:p>
            <a:pPr>
              <a:buNone/>
            </a:pPr>
            <a:r>
              <a:rPr lang="en-US" dirty="0" smtClean="0"/>
              <a:t>2) Every member in </a:t>
            </a:r>
            <a:r>
              <a:rPr lang="en-US" b="1" i="1" dirty="0" smtClean="0">
                <a:solidFill>
                  <a:srgbClr val="FF0000"/>
                </a:solidFill>
              </a:rPr>
              <a:t>a primary society shall personally be present </a:t>
            </a:r>
            <a:r>
              <a:rPr lang="en-US" dirty="0" smtClean="0"/>
              <a:t>at the meeting of the society to cast a vote;</a:t>
            </a:r>
          </a:p>
          <a:p>
            <a:pPr>
              <a:buNone/>
            </a:pPr>
            <a:endParaRPr lang="en-US" dirty="0" smtClean="0"/>
          </a:p>
          <a:p>
            <a:pPr>
              <a:buNone/>
            </a:pPr>
            <a:endParaRPr lang="en-US" dirty="0" smtClean="0"/>
          </a:p>
          <a:p>
            <a:pPr>
              <a:buNone/>
            </a:pPr>
            <a:r>
              <a:rPr lang="en-US" dirty="0" smtClean="0"/>
              <a:t>3) Members of a society </a:t>
            </a:r>
            <a:r>
              <a:rPr lang="en-US" b="1" i="1" dirty="0" smtClean="0">
                <a:solidFill>
                  <a:srgbClr val="FF0000"/>
                </a:solidFill>
              </a:rPr>
              <a:t>above primary </a:t>
            </a:r>
            <a:r>
              <a:rPr lang="en-US" dirty="0" smtClean="0"/>
              <a:t>level shall cast a vote through their </a:t>
            </a:r>
            <a:r>
              <a:rPr lang="en-US" b="1" i="1" dirty="0" smtClean="0">
                <a:solidFill>
                  <a:srgbClr val="FF0000"/>
                </a:solidFill>
              </a:rPr>
              <a:t>representatives.</a:t>
            </a:r>
          </a:p>
          <a:p>
            <a:pPr>
              <a:buNone/>
            </a:pPr>
            <a:endParaRPr lang="en-US" dirty="0" smtClean="0"/>
          </a:p>
          <a:p>
            <a:pPr>
              <a:buNone/>
            </a:pPr>
            <a:r>
              <a:rPr lang="en-US" b="1" i="1" dirty="0" smtClean="0">
                <a:solidFill>
                  <a:srgbClr val="0070C0"/>
                </a:solidFill>
                <a:effectLst>
                  <a:outerShdw blurRad="38100" dist="38100" dir="2700000" algn="tl">
                    <a:srgbClr val="000000">
                      <a:alpha val="43137"/>
                    </a:srgbClr>
                  </a:outerShdw>
                </a:effectLst>
              </a:rPr>
              <a:t>Section 19. Transfer of Share or Benefit. </a:t>
            </a:r>
          </a:p>
          <a:p>
            <a:pPr marL="514350" indent="-514350">
              <a:buAutoNum type="arabicParenR"/>
            </a:pPr>
            <a:r>
              <a:rPr lang="en-US" b="1" i="1" dirty="0" smtClean="0">
                <a:solidFill>
                  <a:srgbClr val="FF0000"/>
                </a:solidFill>
              </a:rPr>
              <a:t>No transfer </a:t>
            </a:r>
            <a:r>
              <a:rPr lang="en-US" dirty="0" smtClean="0"/>
              <a:t>by a member of his share or benefit in a society shall be valid unless:</a:t>
            </a:r>
          </a:p>
          <a:p>
            <a:pPr marL="514350" indent="-514350">
              <a:buAutoNum type="arabicParenR"/>
            </a:pPr>
            <a:endParaRPr lang="en-US" dirty="0" smtClean="0"/>
          </a:p>
          <a:p>
            <a:pPr lvl="1">
              <a:buNone/>
            </a:pPr>
            <a:r>
              <a:rPr lang="en-US" dirty="0" smtClean="0"/>
              <a:t>(a) the member has held such share or benefit for </a:t>
            </a:r>
            <a:r>
              <a:rPr lang="en-US" b="1" i="1" dirty="0" smtClean="0">
                <a:solidFill>
                  <a:srgbClr val="FF0000"/>
                </a:solidFill>
              </a:rPr>
              <a:t>at least one year </a:t>
            </a:r>
            <a:r>
              <a:rPr lang="en-US" dirty="0" smtClean="0"/>
              <a:t>before he transfers;</a:t>
            </a:r>
          </a:p>
          <a:p>
            <a:pPr lvl="1">
              <a:buNone/>
            </a:pPr>
            <a:r>
              <a:rPr lang="en-US" dirty="0" smtClean="0"/>
              <a:t>(b) the transfer is approved by the </a:t>
            </a:r>
            <a:r>
              <a:rPr lang="en-US" b="1" i="1" dirty="0" smtClean="0">
                <a:solidFill>
                  <a:srgbClr val="FF0000"/>
                </a:solidFill>
              </a:rPr>
              <a:t>management committee.</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b="1" i="1" dirty="0" smtClean="0">
                <a:solidFill>
                  <a:srgbClr val="FF0000"/>
                </a:solidFill>
              </a:rPr>
              <a:t>PART III: THE RIGHTS AND DUTIES </a:t>
            </a:r>
            <a:r>
              <a:rPr lang="en-US" b="1" i="1" dirty="0" smtClean="0">
                <a:solidFill>
                  <a:srgbClr val="FF0000"/>
                </a:solidFill>
              </a:rPr>
              <a:t>…</a:t>
            </a:r>
            <a:endParaRPr lang="en-US" dirty="0"/>
          </a:p>
        </p:txBody>
      </p:sp>
      <p:sp>
        <p:nvSpPr>
          <p:cNvPr id="3" name="Content Placeholder 2"/>
          <p:cNvSpPr>
            <a:spLocks noGrp="1"/>
          </p:cNvSpPr>
          <p:nvPr>
            <p:ph idx="1"/>
          </p:nvPr>
        </p:nvSpPr>
        <p:spPr>
          <a:xfrm>
            <a:off x="228600" y="1371600"/>
            <a:ext cx="8763000" cy="5257800"/>
          </a:xfrm>
          <a:solidFill>
            <a:schemeClr val="bg1"/>
          </a:solidFill>
        </p:spPr>
        <p:txBody>
          <a:bodyPr>
            <a:normAutofit/>
          </a:bodyPr>
          <a:lstStyle/>
          <a:p>
            <a:pPr>
              <a:buNone/>
            </a:pPr>
            <a:r>
              <a:rPr lang="en-US" dirty="0" smtClean="0"/>
              <a:t>2) On </a:t>
            </a:r>
            <a:r>
              <a:rPr lang="en-US" b="1" i="1" dirty="0" smtClean="0">
                <a:solidFill>
                  <a:srgbClr val="FF0000"/>
                </a:solidFill>
              </a:rPr>
              <a:t>the death </a:t>
            </a:r>
            <a:r>
              <a:rPr lang="en-US" dirty="0" smtClean="0"/>
              <a:t>.. transferred to one of his </a:t>
            </a:r>
            <a:r>
              <a:rPr lang="en-US" b="1" i="1" dirty="0" smtClean="0">
                <a:solidFill>
                  <a:srgbClr val="FF0000"/>
                </a:solidFill>
              </a:rPr>
              <a:t>heirs</a:t>
            </a:r>
            <a:r>
              <a:rPr lang="en-US" dirty="0" smtClean="0"/>
              <a:t> designated</a:t>
            </a:r>
          </a:p>
          <a:p>
            <a:pPr>
              <a:buNone/>
            </a:pPr>
            <a:endParaRPr lang="en-US" dirty="0" smtClean="0"/>
          </a:p>
          <a:p>
            <a:pPr>
              <a:buNone/>
            </a:pPr>
            <a:r>
              <a:rPr lang="en-US" dirty="0" smtClean="0"/>
              <a:t>3) Where </a:t>
            </a:r>
            <a:r>
              <a:rPr lang="en-US" b="1" i="1" dirty="0" smtClean="0">
                <a:solidFill>
                  <a:srgbClr val="FF0000"/>
                </a:solidFill>
              </a:rPr>
              <a:t>such heir </a:t>
            </a:r>
            <a:r>
              <a:rPr lang="en-US" dirty="0" smtClean="0"/>
              <a:t>is not a member and does not wish to become , he shall be paid the value of the share; </a:t>
            </a:r>
          </a:p>
          <a:p>
            <a:pPr>
              <a:buNone/>
            </a:pPr>
            <a:endParaRPr lang="en-US" dirty="0" smtClean="0"/>
          </a:p>
          <a:p>
            <a:pPr>
              <a:buNone/>
            </a:pPr>
            <a:r>
              <a:rPr lang="en-US" dirty="0" smtClean="0"/>
              <a:t>5) The transfer or payment concluded in pursuance of Sub-Article (2) of this Article </a:t>
            </a:r>
            <a:r>
              <a:rPr lang="en-US" b="1" i="1" dirty="0" smtClean="0">
                <a:solidFill>
                  <a:srgbClr val="FF0000"/>
                </a:solidFill>
              </a:rPr>
              <a:t>shall not be </a:t>
            </a:r>
            <a:r>
              <a:rPr lang="en-US" dirty="0" smtClean="0"/>
              <a:t>reversed due to the claims paused by third parties on the society.</a:t>
            </a:r>
          </a:p>
          <a:p>
            <a:pPr>
              <a:buNone/>
            </a:pPr>
            <a:endParaRPr lang="en-US" dirty="0" smtClean="0"/>
          </a:p>
          <a:p>
            <a:pPr>
              <a:buNone/>
            </a:pPr>
            <a:r>
              <a:rPr lang="en-US" b="1" i="1" dirty="0" smtClean="0">
                <a:solidFill>
                  <a:srgbClr val="0070C0"/>
                </a:solidFill>
              </a:rPr>
              <a:t>Section 20. Supreme Organ of a Society. The supreme organ of any society shall be the </a:t>
            </a:r>
            <a:r>
              <a:rPr lang="en-US" b="1" i="1" dirty="0" smtClean="0">
                <a:solidFill>
                  <a:srgbClr val="FF0000"/>
                </a:solidFill>
              </a:rPr>
              <a:t>general assembly</a:t>
            </a:r>
            <a:r>
              <a:rPr lang="en-US" b="1" i="1" dirty="0" smtClean="0">
                <a:solidFill>
                  <a:srgbClr val="0070C0"/>
                </a:solidFill>
              </a:rPr>
              <a: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sz="3600" b="1" dirty="0" smtClean="0">
                <a:solidFill>
                  <a:srgbClr val="FF0000"/>
                </a:solidFill>
              </a:rPr>
              <a:t>PART IV:  MANAGEMENT BODIES</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610600" cy="5638800"/>
          </a:xfrm>
        </p:spPr>
        <p:txBody>
          <a:bodyPr>
            <a:normAutofit fontScale="85000" lnSpcReduction="20000"/>
          </a:bodyPr>
          <a:lstStyle/>
          <a:p>
            <a:pPr lvl="1">
              <a:buNone/>
            </a:pPr>
            <a:r>
              <a:rPr lang="en-US" sz="2600" dirty="0" smtClean="0">
                <a:latin typeface="Times New Roman" pitchFamily="18" charset="0"/>
                <a:cs typeface="Times New Roman" pitchFamily="18" charset="0"/>
              </a:rPr>
              <a:t>1. The General Assembly</a:t>
            </a:r>
            <a:endParaRPr lang="en-US" sz="2600" i="1"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 Management Committee. </a:t>
            </a:r>
          </a:p>
          <a:p>
            <a:pPr>
              <a:buNone/>
            </a:pPr>
            <a:r>
              <a:rPr lang="en-US" i="1" dirty="0" smtClean="0"/>
              <a:t>      3.  Control Committee (</a:t>
            </a:r>
            <a:r>
              <a:rPr lang="en-US" sz="2400" b="1" dirty="0" smtClean="0"/>
              <a:t>Audit and Inspection</a:t>
            </a:r>
            <a:r>
              <a:rPr lang="en-US" i="1" dirty="0" smtClean="0"/>
              <a:t>)</a:t>
            </a:r>
            <a:endParaRPr lang="en-US" dirty="0" smtClean="0"/>
          </a:p>
          <a:p>
            <a:pPr>
              <a:buNone/>
            </a:pPr>
            <a:r>
              <a:rPr lang="en-US" i="1" dirty="0" smtClean="0"/>
              <a:t>      4. Other Sub-Committees</a:t>
            </a:r>
            <a:r>
              <a:rPr lang="en-US" dirty="0" smtClean="0"/>
              <a:t>.</a:t>
            </a:r>
          </a:p>
          <a:p>
            <a:pPr>
              <a:buNone/>
            </a:pPr>
            <a:endParaRPr lang="en-US" dirty="0" smtClean="0"/>
          </a:p>
          <a:p>
            <a:pPr>
              <a:buNone/>
            </a:pPr>
            <a:r>
              <a:rPr lang="en-US" b="1" i="1" dirty="0" smtClean="0">
                <a:solidFill>
                  <a:srgbClr val="0070C0"/>
                </a:solidFill>
                <a:effectLst>
                  <a:outerShdw blurRad="38100" dist="38100" dir="2700000" algn="tl">
                    <a:srgbClr val="000000">
                      <a:alpha val="43137"/>
                    </a:srgbClr>
                  </a:outerShdw>
                </a:effectLst>
              </a:rPr>
              <a:t>Section 21.</a:t>
            </a:r>
            <a:r>
              <a:rPr lang="en-US" dirty="0" smtClean="0">
                <a:solidFill>
                  <a:srgbClr val="0070C0"/>
                </a:solidFill>
                <a:effectLst>
                  <a:outerShdw blurRad="38100" dist="38100" dir="2700000" algn="tl">
                    <a:srgbClr val="000000">
                      <a:alpha val="43137"/>
                    </a:srgbClr>
                  </a:outerShdw>
                </a:effectLst>
              </a:rPr>
              <a:t> Powers and Duties of the General Assembly (GA). </a:t>
            </a:r>
          </a:p>
          <a:p>
            <a:pPr lvl="1"/>
            <a:r>
              <a:rPr lang="en-US" dirty="0" smtClean="0"/>
              <a:t>Pass  d/t </a:t>
            </a:r>
            <a:r>
              <a:rPr lang="en-US" b="1" i="1" dirty="0" smtClean="0">
                <a:solidFill>
                  <a:srgbClr val="FF0000"/>
                </a:solidFill>
              </a:rPr>
              <a:t>decisions;</a:t>
            </a:r>
          </a:p>
          <a:p>
            <a:pPr lvl="1"/>
            <a:r>
              <a:rPr lang="en-US" b="1" dirty="0" smtClean="0">
                <a:solidFill>
                  <a:srgbClr val="FF0000"/>
                </a:solidFill>
              </a:rPr>
              <a:t>approve and amend</a:t>
            </a:r>
            <a:r>
              <a:rPr lang="en-US" dirty="0" smtClean="0"/>
              <a:t> the by-laws and internal regulations of the society;</a:t>
            </a:r>
          </a:p>
          <a:p>
            <a:pPr lvl="1"/>
            <a:r>
              <a:rPr lang="en-US" dirty="0" smtClean="0"/>
              <a:t> </a:t>
            </a:r>
            <a:r>
              <a:rPr lang="en-US" b="1" i="1" dirty="0" smtClean="0">
                <a:solidFill>
                  <a:srgbClr val="FF0000"/>
                </a:solidFill>
              </a:rPr>
              <a:t>elect </a:t>
            </a:r>
            <a:r>
              <a:rPr lang="en-US" i="1" dirty="0" smtClean="0"/>
              <a:t>and</a:t>
            </a:r>
            <a:r>
              <a:rPr lang="en-US" b="1" i="1" dirty="0" smtClean="0">
                <a:solidFill>
                  <a:srgbClr val="FF0000"/>
                </a:solidFill>
              </a:rPr>
              <a:t> dismiss </a:t>
            </a:r>
            <a:r>
              <a:rPr lang="en-US" dirty="0" smtClean="0"/>
              <a:t>the members of the deferent committees, </a:t>
            </a:r>
          </a:p>
          <a:p>
            <a:pPr lvl="1"/>
            <a:r>
              <a:rPr lang="en-US" dirty="0" smtClean="0"/>
              <a:t>determine the </a:t>
            </a:r>
            <a:r>
              <a:rPr lang="en-US" b="1" i="1" dirty="0" smtClean="0">
                <a:solidFill>
                  <a:srgbClr val="FF0000"/>
                </a:solidFill>
              </a:rPr>
              <a:t>amount of shares </a:t>
            </a:r>
            <a:r>
              <a:rPr lang="en-US" dirty="0" smtClean="0"/>
              <a:t>;</a:t>
            </a:r>
          </a:p>
          <a:p>
            <a:pPr lvl="1"/>
            <a:r>
              <a:rPr lang="en-US" dirty="0" smtClean="0"/>
              <a:t> decide on how the </a:t>
            </a:r>
            <a:r>
              <a:rPr lang="en-US" b="1" i="1" dirty="0" smtClean="0">
                <a:solidFill>
                  <a:srgbClr val="FF0000"/>
                </a:solidFill>
              </a:rPr>
              <a:t>annual net profit </a:t>
            </a:r>
            <a:r>
              <a:rPr lang="en-US" dirty="0" smtClean="0"/>
              <a:t>of the society is distributed;</a:t>
            </a:r>
          </a:p>
          <a:p>
            <a:pPr lvl="1"/>
            <a:r>
              <a:rPr lang="en-US" dirty="0" smtClean="0">
                <a:solidFill>
                  <a:srgbClr val="FF0000"/>
                </a:solidFill>
              </a:rPr>
              <a:t>hear work reports </a:t>
            </a:r>
            <a:r>
              <a:rPr lang="en-US" dirty="0" smtClean="0"/>
              <a:t>and give proper decision;</a:t>
            </a:r>
          </a:p>
          <a:p>
            <a:pPr lvl="1"/>
            <a:r>
              <a:rPr lang="en-US" dirty="0" smtClean="0"/>
              <a:t> decide that a society either be </a:t>
            </a:r>
            <a:r>
              <a:rPr lang="en-US" dirty="0" smtClean="0">
                <a:solidFill>
                  <a:srgbClr val="FF0000"/>
                </a:solidFill>
              </a:rPr>
              <a:t>amalgamated </a:t>
            </a:r>
            <a:r>
              <a:rPr lang="en-US" dirty="0" smtClean="0"/>
              <a:t>or</a:t>
            </a:r>
            <a:r>
              <a:rPr lang="en-US" dirty="0" smtClean="0">
                <a:solidFill>
                  <a:srgbClr val="FF0000"/>
                </a:solidFill>
              </a:rPr>
              <a:t> be divided </a:t>
            </a:r>
          </a:p>
          <a:p>
            <a:pPr lvl="1"/>
            <a:r>
              <a:rPr lang="en-US" dirty="0" smtClean="0"/>
              <a:t> approve the </a:t>
            </a:r>
            <a:r>
              <a:rPr lang="en-US" dirty="0" smtClean="0">
                <a:solidFill>
                  <a:srgbClr val="FF0000"/>
                </a:solidFill>
              </a:rPr>
              <a:t>annual work plan and budget</a:t>
            </a:r>
            <a:r>
              <a:rPr lang="en-US" dirty="0" smtClean="0"/>
              <a:t>;</a:t>
            </a:r>
          </a:p>
          <a:p>
            <a:pPr lvl="1"/>
            <a:r>
              <a:rPr lang="en-US" dirty="0" smtClean="0"/>
              <a:t> decide </a:t>
            </a:r>
            <a:r>
              <a:rPr lang="en-US" dirty="0" smtClean="0">
                <a:solidFill>
                  <a:srgbClr val="FF0000"/>
                </a:solidFill>
              </a:rPr>
              <a:t>any issue submitted </a:t>
            </a:r>
            <a:r>
              <a:rPr lang="en-US" dirty="0" smtClean="0"/>
              <a:t>by the management committee and other committees.</a:t>
            </a:r>
          </a:p>
          <a:p>
            <a:pPr>
              <a:buNone/>
            </a:pP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6172200" cy="715962"/>
          </a:xfrm>
        </p:spPr>
        <p:txBody>
          <a:bodyPr>
            <a:normAutofit/>
          </a:bodyPr>
          <a:lstStyle/>
          <a:p>
            <a:r>
              <a:rPr lang="en-US" sz="2800" b="1" dirty="0" smtClean="0">
                <a:solidFill>
                  <a:srgbClr val="FF0000"/>
                </a:solidFill>
              </a:rPr>
              <a:t>PART IV:  MANAGEMENT BODIES . . .</a:t>
            </a:r>
            <a:endParaRPr lang="en-US" sz="2800" dirty="0"/>
          </a:p>
        </p:txBody>
      </p:sp>
      <p:sp>
        <p:nvSpPr>
          <p:cNvPr id="3" name="Content Placeholder 2"/>
          <p:cNvSpPr>
            <a:spLocks noGrp="1"/>
          </p:cNvSpPr>
          <p:nvPr>
            <p:ph idx="1"/>
          </p:nvPr>
        </p:nvSpPr>
        <p:spPr>
          <a:xfrm>
            <a:off x="457200" y="1295400"/>
            <a:ext cx="8229600" cy="4830763"/>
          </a:xfrm>
        </p:spPr>
        <p:txBody>
          <a:bodyPr>
            <a:noAutofit/>
          </a:bodyPr>
          <a:lstStyle/>
          <a:p>
            <a:pPr>
              <a:buNone/>
            </a:pPr>
            <a:r>
              <a:rPr lang="en-US" sz="2000" b="1" i="1" dirty="0" smtClean="0">
                <a:solidFill>
                  <a:srgbClr val="0070C0"/>
                </a:solidFill>
              </a:rPr>
              <a:t>Section 22. Calling of General Assembly</a:t>
            </a:r>
            <a:r>
              <a:rPr lang="en-US" sz="2000" dirty="0" smtClean="0"/>
              <a:t>. </a:t>
            </a:r>
          </a:p>
          <a:p>
            <a:pPr>
              <a:buNone/>
            </a:pPr>
            <a:endParaRPr lang="en-US" sz="2000" dirty="0" smtClean="0"/>
          </a:p>
          <a:p>
            <a:pPr marL="457200" indent="-457200">
              <a:buAutoNum type="arabicParenR"/>
            </a:pPr>
            <a:r>
              <a:rPr lang="en-US" sz="2000" dirty="0" smtClean="0"/>
              <a:t> </a:t>
            </a:r>
            <a:r>
              <a:rPr lang="en-US" sz="2000" b="1" i="1" dirty="0" smtClean="0">
                <a:solidFill>
                  <a:srgbClr val="FF0000"/>
                </a:solidFill>
              </a:rPr>
              <a:t>at least once </a:t>
            </a:r>
            <a:r>
              <a:rPr lang="en-US" sz="2000" dirty="0" smtClean="0"/>
              <a:t>in a year;</a:t>
            </a:r>
          </a:p>
          <a:p>
            <a:pPr marL="457200" indent="-457200">
              <a:buAutoNum type="arabicParenR"/>
            </a:pPr>
            <a:endParaRPr lang="en-US" sz="2000" dirty="0" smtClean="0"/>
          </a:p>
          <a:p>
            <a:pPr>
              <a:buNone/>
            </a:pPr>
            <a:r>
              <a:rPr lang="en-US" sz="2000" dirty="0" smtClean="0"/>
              <a:t>2) If the management committee </a:t>
            </a:r>
            <a:r>
              <a:rPr lang="en-US" sz="2000" b="1" i="1" dirty="0" smtClean="0">
                <a:solidFill>
                  <a:srgbClr val="FF0000"/>
                </a:solidFill>
              </a:rPr>
              <a:t>or one third of the members </a:t>
            </a:r>
            <a:r>
              <a:rPr lang="en-US" sz="2000" dirty="0" smtClean="0"/>
              <a:t>agree.</a:t>
            </a:r>
          </a:p>
          <a:p>
            <a:pPr>
              <a:buNone/>
            </a:pPr>
            <a:endParaRPr lang="en-US" sz="2000" dirty="0" smtClean="0"/>
          </a:p>
          <a:p>
            <a:pPr>
              <a:buNone/>
            </a:pPr>
            <a:r>
              <a:rPr lang="en-US" sz="2000" b="1" i="1" dirty="0" smtClean="0">
                <a:solidFill>
                  <a:srgbClr val="0070C0"/>
                </a:solidFill>
                <a:effectLst>
                  <a:outerShdw blurRad="38100" dist="38100" dir="2700000" algn="tl">
                    <a:srgbClr val="000000">
                      <a:alpha val="43137"/>
                    </a:srgbClr>
                  </a:outerShdw>
                </a:effectLst>
              </a:rPr>
              <a:t>Section 23. Management Committee. </a:t>
            </a:r>
          </a:p>
          <a:p>
            <a:pPr marL="457200" indent="-457200">
              <a:buAutoNum type="arabicParenR"/>
            </a:pPr>
            <a:r>
              <a:rPr lang="en-US" sz="2000" dirty="0" smtClean="0"/>
              <a:t>Every society shall have a management committee </a:t>
            </a:r>
          </a:p>
          <a:p>
            <a:pPr marL="457200" indent="-457200">
              <a:buAutoNum type="arabicParenR"/>
            </a:pPr>
            <a:endParaRPr lang="en-US" sz="2000" dirty="0" smtClean="0"/>
          </a:p>
          <a:p>
            <a:pPr>
              <a:buNone/>
            </a:pPr>
            <a:r>
              <a:rPr lang="en-US" sz="2000" dirty="0" smtClean="0"/>
              <a:t>2) The term of office of the management committee shall be </a:t>
            </a:r>
            <a:r>
              <a:rPr lang="en-US" sz="2000" b="1" i="1" dirty="0" smtClean="0">
                <a:solidFill>
                  <a:srgbClr val="FF0000"/>
                </a:solidFill>
              </a:rPr>
              <a:t>three years.</a:t>
            </a:r>
          </a:p>
          <a:p>
            <a:pPr>
              <a:buNone/>
            </a:pPr>
            <a:endParaRPr lang="en-US" sz="2000" b="1" i="1" dirty="0" smtClean="0">
              <a:solidFill>
                <a:srgbClr val="FF0000"/>
              </a:solidFill>
            </a:endParaRPr>
          </a:p>
          <a:p>
            <a:pPr>
              <a:buNone/>
            </a:pPr>
            <a:r>
              <a:rPr lang="en-US" sz="2000" dirty="0" smtClean="0"/>
              <a:t>3) not be elected for more </a:t>
            </a:r>
            <a:r>
              <a:rPr lang="en-US" sz="2000" b="1" i="1" dirty="0" smtClean="0">
                <a:solidFill>
                  <a:srgbClr val="FF0000"/>
                </a:solidFill>
              </a:rPr>
              <a:t>than two consecutive terms</a:t>
            </a:r>
            <a:r>
              <a:rPr lang="en-US" sz="2000" b="1" i="1" dirty="0" smtClean="0"/>
              <a:t>.</a:t>
            </a:r>
            <a:r>
              <a:rPr lang="en-US" sz="2000" dirty="0" smtClean="0"/>
              <a:t> They may be dismissed at any time by the general assembly.</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b="1" dirty="0" smtClean="0">
                <a:solidFill>
                  <a:srgbClr val="FF0000"/>
                </a:solidFill>
              </a:rPr>
              <a:t>. </a:t>
            </a:r>
            <a:r>
              <a:rPr lang="en-US" b="1" dirty="0">
                <a:solidFill>
                  <a:srgbClr val="FF0000"/>
                </a:solidFill>
              </a:rPr>
              <a:t>.</a:t>
            </a:r>
            <a:r>
              <a:rPr lang="en-US" sz="3100" b="1" dirty="0">
                <a:solidFill>
                  <a:srgbClr val="FF0000"/>
                </a:solidFill>
              </a:rPr>
              <a:t> </a:t>
            </a:r>
            <a:r>
              <a:rPr lang="en-US" sz="3100" b="1" dirty="0">
                <a:solidFill>
                  <a:schemeClr val="tx1"/>
                </a:solidFill>
              </a:rPr>
              <a:t>PART IV:  MANAGEMENT BODIES .</a:t>
            </a:r>
            <a:r>
              <a:rPr lang="en-US" b="1" dirty="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152400" y="1066800"/>
            <a:ext cx="8686800" cy="5562600"/>
          </a:xfrm>
        </p:spPr>
        <p:txBody>
          <a:bodyPr>
            <a:normAutofit fontScale="92500" lnSpcReduction="10000"/>
          </a:bodyPr>
          <a:lstStyle/>
          <a:p>
            <a:pPr algn="just">
              <a:buNone/>
            </a:pPr>
            <a:r>
              <a:rPr lang="en-US" b="1" i="1" dirty="0" smtClean="0">
                <a:solidFill>
                  <a:srgbClr val="0070C0"/>
                </a:solidFill>
              </a:rPr>
              <a:t>Section 24. The powers and duties of the management committee: include the following:</a:t>
            </a:r>
          </a:p>
          <a:p>
            <a:pPr algn="just">
              <a:buNone/>
            </a:pPr>
            <a:endParaRPr lang="en-US" dirty="0" smtClean="0"/>
          </a:p>
          <a:p>
            <a:pPr algn="just">
              <a:buNone/>
            </a:pPr>
            <a:r>
              <a:rPr lang="en-US" dirty="0" smtClean="0"/>
              <a:t>1) </a:t>
            </a:r>
            <a:r>
              <a:rPr lang="en-US" b="1" i="1" dirty="0" smtClean="0">
                <a:solidFill>
                  <a:srgbClr val="FF0000"/>
                </a:solidFill>
              </a:rPr>
              <a:t>maintain the minutes </a:t>
            </a:r>
            <a:r>
              <a:rPr lang="en-US" dirty="0" smtClean="0"/>
              <a:t>of a meeting in writing;</a:t>
            </a:r>
          </a:p>
          <a:p>
            <a:pPr algn="just">
              <a:buNone/>
            </a:pPr>
            <a:r>
              <a:rPr lang="en-US" dirty="0" smtClean="0"/>
              <a:t>2) maintain </a:t>
            </a:r>
            <a:r>
              <a:rPr lang="en-US" b="1" i="1" dirty="0" smtClean="0">
                <a:solidFill>
                  <a:srgbClr val="FF0000"/>
                </a:solidFill>
              </a:rPr>
              <a:t>the documents </a:t>
            </a:r>
            <a:r>
              <a:rPr lang="en-US" b="1" i="1" dirty="0" smtClean="0"/>
              <a:t>and</a:t>
            </a:r>
            <a:r>
              <a:rPr lang="en-US" b="1" i="1" dirty="0" smtClean="0">
                <a:solidFill>
                  <a:srgbClr val="FF0000"/>
                </a:solidFill>
              </a:rPr>
              <a:t> books of accounts </a:t>
            </a:r>
            <a:r>
              <a:rPr lang="en-US" dirty="0" smtClean="0"/>
              <a:t>of the society;</a:t>
            </a:r>
          </a:p>
          <a:p>
            <a:pPr algn="just">
              <a:buNone/>
            </a:pPr>
            <a:r>
              <a:rPr lang="en-US" dirty="0" smtClean="0"/>
              <a:t>3) prepare the </a:t>
            </a:r>
            <a:r>
              <a:rPr lang="en-US" b="1" i="1" dirty="0" smtClean="0">
                <a:solidFill>
                  <a:srgbClr val="FF0000"/>
                </a:solidFill>
              </a:rPr>
              <a:t>annual work programme </a:t>
            </a:r>
            <a:r>
              <a:rPr lang="en-US" dirty="0" smtClean="0"/>
              <a:t>and</a:t>
            </a:r>
            <a:r>
              <a:rPr lang="en-US" dirty="0" smtClean="0">
                <a:solidFill>
                  <a:srgbClr val="FF0000"/>
                </a:solidFill>
              </a:rPr>
              <a:t> </a:t>
            </a:r>
            <a:r>
              <a:rPr lang="en-US" b="1" i="1" dirty="0" smtClean="0">
                <a:solidFill>
                  <a:srgbClr val="FF0000"/>
                </a:solidFill>
              </a:rPr>
              <a:t>budget</a:t>
            </a:r>
            <a:r>
              <a:rPr lang="en-US" dirty="0" smtClean="0">
                <a:solidFill>
                  <a:srgbClr val="FF0000"/>
                </a:solidFill>
              </a:rPr>
              <a:t> </a:t>
            </a:r>
            <a:r>
              <a:rPr lang="en-US" dirty="0" smtClean="0"/>
              <a:t>of the society; implement same upon approval;</a:t>
            </a:r>
          </a:p>
          <a:p>
            <a:pPr algn="just">
              <a:buNone/>
            </a:pPr>
            <a:r>
              <a:rPr lang="en-US" dirty="0" smtClean="0"/>
              <a:t>4) </a:t>
            </a:r>
            <a:r>
              <a:rPr lang="en-US" b="1" i="1" dirty="0" smtClean="0">
                <a:solidFill>
                  <a:srgbClr val="FF0000"/>
                </a:solidFill>
              </a:rPr>
              <a:t>call general assembly </a:t>
            </a:r>
            <a:endParaRPr lang="en-US" dirty="0" smtClean="0"/>
          </a:p>
          <a:p>
            <a:pPr algn="just">
              <a:buNone/>
            </a:pPr>
            <a:endParaRPr lang="en-US" dirty="0" smtClean="0"/>
          </a:p>
          <a:p>
            <a:pPr algn="just">
              <a:buNone/>
            </a:pPr>
            <a:r>
              <a:rPr lang="en-US" dirty="0" smtClean="0"/>
              <a:t>5) </a:t>
            </a:r>
            <a:r>
              <a:rPr lang="en-US" b="1" i="1" dirty="0" smtClean="0">
                <a:solidFill>
                  <a:srgbClr val="FF0000"/>
                </a:solidFill>
              </a:rPr>
              <a:t>execute such other decisions </a:t>
            </a:r>
            <a:r>
              <a:rPr lang="en-US" dirty="0" smtClean="0"/>
              <a:t>given by the general assembly;</a:t>
            </a:r>
          </a:p>
          <a:p>
            <a:pPr algn="just">
              <a:buNone/>
            </a:pPr>
            <a:r>
              <a:rPr lang="en-US" dirty="0" smtClean="0"/>
              <a:t>6) </a:t>
            </a:r>
            <a:r>
              <a:rPr lang="en-US" b="1" i="1" dirty="0" smtClean="0">
                <a:solidFill>
                  <a:srgbClr val="FF0000"/>
                </a:solidFill>
              </a:rPr>
              <a:t>submit reports to the general assembly </a:t>
            </a:r>
            <a:r>
              <a:rPr lang="en-US" dirty="0" smtClean="0"/>
              <a:t>on the activities of the society.</a:t>
            </a:r>
          </a:p>
          <a:p>
            <a:pPr algn="just">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3100" b="1" dirty="0" smtClean="0">
                <a:solidFill>
                  <a:schemeClr val="tx1"/>
                </a:solidFill>
              </a:rPr>
              <a:t>PART IV:  MANAGEMENT BODIES </a:t>
            </a:r>
            <a:r>
              <a:rPr lang="en-US" b="1" dirty="0" smtClean="0">
                <a:solidFill>
                  <a:schemeClr val="tx1"/>
                </a:solidFill>
              </a:rPr>
              <a:t>. . .</a:t>
            </a:r>
            <a:endParaRPr lang="en-US" dirty="0">
              <a:solidFill>
                <a:schemeClr val="tx1"/>
              </a:solidFill>
            </a:endParaRPr>
          </a:p>
        </p:txBody>
      </p:sp>
      <p:sp>
        <p:nvSpPr>
          <p:cNvPr id="3" name="Content Placeholder 2"/>
          <p:cNvSpPr>
            <a:spLocks noGrp="1"/>
          </p:cNvSpPr>
          <p:nvPr>
            <p:ph idx="1"/>
          </p:nvPr>
        </p:nvSpPr>
        <p:spPr>
          <a:xfrm>
            <a:off x="228600" y="990600"/>
            <a:ext cx="8763000" cy="5867400"/>
          </a:xfrm>
        </p:spPr>
        <p:txBody>
          <a:bodyPr>
            <a:normAutofit fontScale="77500" lnSpcReduction="20000"/>
          </a:bodyPr>
          <a:lstStyle/>
          <a:p>
            <a:pPr>
              <a:buNone/>
            </a:pPr>
            <a:r>
              <a:rPr lang="en-US" sz="4500" b="1" i="1" dirty="0" smtClean="0">
                <a:solidFill>
                  <a:srgbClr val="0070C0"/>
                </a:solidFill>
                <a:effectLst>
                  <a:outerShdw blurRad="38100" dist="38100" dir="2700000" algn="tl">
                    <a:srgbClr val="000000">
                      <a:alpha val="43137"/>
                    </a:srgbClr>
                  </a:outerShdw>
                </a:effectLst>
              </a:rPr>
              <a:t>Section 25.</a:t>
            </a:r>
            <a:r>
              <a:rPr lang="en-US" sz="4500" dirty="0" smtClean="0">
                <a:solidFill>
                  <a:srgbClr val="0070C0"/>
                </a:solidFill>
                <a:effectLst>
                  <a:outerShdw blurRad="38100" dist="38100" dir="2700000" algn="tl">
                    <a:srgbClr val="000000">
                      <a:alpha val="43137"/>
                    </a:srgbClr>
                  </a:outerShdw>
                </a:effectLst>
              </a:rPr>
              <a:t> </a:t>
            </a:r>
            <a:r>
              <a:rPr lang="en-US" sz="4500" b="1" i="1" dirty="0" smtClean="0">
                <a:solidFill>
                  <a:srgbClr val="0070C0"/>
                </a:solidFill>
                <a:effectLst>
                  <a:outerShdw blurRad="38100" dist="38100" dir="2700000" algn="tl">
                    <a:srgbClr val="000000">
                      <a:alpha val="43137"/>
                    </a:srgbClr>
                  </a:outerShdw>
                </a:effectLst>
              </a:rPr>
              <a:t>Control Committee</a:t>
            </a:r>
            <a:r>
              <a:rPr lang="en-US" sz="4500" dirty="0" smtClean="0">
                <a:solidFill>
                  <a:srgbClr val="0070C0"/>
                </a:solidFill>
                <a:effectLst>
                  <a:outerShdw blurRad="38100" dist="38100" dir="2700000" algn="tl">
                    <a:srgbClr val="000000">
                      <a:alpha val="43137"/>
                    </a:srgbClr>
                  </a:outerShdw>
                </a:effectLst>
              </a:rPr>
              <a:t>. </a:t>
            </a:r>
          </a:p>
          <a:p>
            <a:pPr marL="514350" indent="-514350">
              <a:buAutoNum type="arabicParenR"/>
            </a:pPr>
            <a:r>
              <a:rPr lang="en-US" dirty="0" smtClean="0"/>
              <a:t>is </a:t>
            </a:r>
            <a:r>
              <a:rPr lang="en-US" b="1" i="1" dirty="0" smtClean="0">
                <a:solidFill>
                  <a:srgbClr val="0070C0"/>
                </a:solidFill>
              </a:rPr>
              <a:t>accountable</a:t>
            </a:r>
            <a:r>
              <a:rPr lang="en-US" dirty="0" smtClean="0"/>
              <a:t> to the general assembly and </a:t>
            </a:r>
            <a:r>
              <a:rPr lang="en-US" b="1" i="1" dirty="0" smtClean="0">
                <a:solidFill>
                  <a:srgbClr val="FF0000"/>
                </a:solidFill>
              </a:rPr>
              <a:t>the number </a:t>
            </a:r>
            <a:r>
              <a:rPr lang="en-US" dirty="0" smtClean="0"/>
              <a:t>of which shall be specified by the by-laws of the society;</a:t>
            </a:r>
          </a:p>
          <a:p>
            <a:pPr marL="514350" indent="-514350">
              <a:buNone/>
            </a:pPr>
            <a:endParaRPr lang="en-US" dirty="0" smtClean="0"/>
          </a:p>
          <a:p>
            <a:pPr>
              <a:buNone/>
            </a:pPr>
            <a:r>
              <a:rPr lang="en-US" dirty="0" smtClean="0"/>
              <a:t>2) The term of office of members of the committee shall be </a:t>
            </a:r>
            <a:r>
              <a:rPr lang="en-US" b="1" i="1" dirty="0" smtClean="0">
                <a:solidFill>
                  <a:srgbClr val="0070C0"/>
                </a:solidFill>
              </a:rPr>
              <a:t>three years. </a:t>
            </a:r>
          </a:p>
          <a:p>
            <a:pPr lvl="1">
              <a:buNone/>
            </a:pPr>
            <a:r>
              <a:rPr lang="en-US" dirty="0" smtClean="0"/>
              <a:t>No members of the control committee shall be elected </a:t>
            </a:r>
            <a:r>
              <a:rPr lang="en-US" b="1" i="1" dirty="0" smtClean="0">
                <a:solidFill>
                  <a:srgbClr val="FF0000"/>
                </a:solidFill>
              </a:rPr>
              <a:t>for more than two consecutive terms</a:t>
            </a:r>
          </a:p>
          <a:p>
            <a:pPr lvl="1">
              <a:buNone/>
            </a:pPr>
            <a:endParaRPr lang="en-US" dirty="0" smtClean="0"/>
          </a:p>
          <a:p>
            <a:pPr>
              <a:buNone/>
            </a:pPr>
            <a:r>
              <a:rPr lang="en-US" b="1" i="1" dirty="0" smtClean="0"/>
              <a:t>Section 26</a:t>
            </a:r>
            <a:r>
              <a:rPr lang="en-US" dirty="0" smtClean="0"/>
              <a:t>. </a:t>
            </a:r>
            <a:r>
              <a:rPr lang="en-US" b="1" i="1" dirty="0" smtClean="0">
                <a:solidFill>
                  <a:srgbClr val="FF0000"/>
                </a:solidFill>
              </a:rPr>
              <a:t>Powers </a:t>
            </a:r>
            <a:r>
              <a:rPr lang="en-US" b="1" i="1" dirty="0" smtClean="0"/>
              <a:t>and</a:t>
            </a:r>
            <a:r>
              <a:rPr lang="en-US" b="1" i="1" dirty="0" smtClean="0">
                <a:solidFill>
                  <a:srgbClr val="FF0000"/>
                </a:solidFill>
              </a:rPr>
              <a:t> Duties </a:t>
            </a:r>
            <a:r>
              <a:rPr lang="en-US" dirty="0" smtClean="0"/>
              <a:t>of the Control Committee. </a:t>
            </a:r>
          </a:p>
          <a:p>
            <a:pPr>
              <a:buNone/>
            </a:pPr>
            <a:r>
              <a:rPr lang="en-US" dirty="0" smtClean="0"/>
              <a:t>1) follows up that the management committee is carrying out its responsibilities properly;</a:t>
            </a:r>
          </a:p>
          <a:p>
            <a:pPr>
              <a:buNone/>
            </a:pPr>
            <a:r>
              <a:rPr lang="en-US" dirty="0" smtClean="0"/>
              <a:t>2) follows up that the </a:t>
            </a:r>
            <a:r>
              <a:rPr lang="en-US" b="1" dirty="0" smtClean="0">
                <a:solidFill>
                  <a:srgbClr val="FF0000"/>
                </a:solidFill>
              </a:rPr>
              <a:t>funds </a:t>
            </a:r>
            <a:r>
              <a:rPr lang="en-US" dirty="0" smtClean="0"/>
              <a:t>and</a:t>
            </a:r>
            <a:r>
              <a:rPr lang="en-US" b="1" dirty="0" smtClean="0">
                <a:solidFill>
                  <a:srgbClr val="FF0000"/>
                </a:solidFill>
              </a:rPr>
              <a:t> property </a:t>
            </a:r>
            <a:r>
              <a:rPr lang="en-US" dirty="0" smtClean="0"/>
              <a:t>of the society are properly utilized;</a:t>
            </a:r>
          </a:p>
          <a:p>
            <a:pPr>
              <a:buNone/>
            </a:pPr>
            <a:endParaRPr lang="en-US" dirty="0" smtClean="0"/>
          </a:p>
          <a:p>
            <a:pPr>
              <a:buNone/>
            </a:pPr>
            <a:r>
              <a:rPr lang="en-US" dirty="0" smtClean="0"/>
              <a:t>3) controls that the various </a:t>
            </a:r>
            <a:r>
              <a:rPr lang="en-US" b="1" i="1" dirty="0" smtClean="0">
                <a:solidFill>
                  <a:srgbClr val="FF0000"/>
                </a:solidFill>
              </a:rPr>
              <a:t>activities of the society </a:t>
            </a:r>
            <a:r>
              <a:rPr lang="en-US" dirty="0" smtClean="0"/>
              <a:t>are carried</a:t>
            </a:r>
          </a:p>
          <a:p>
            <a:pPr>
              <a:buNone/>
            </a:pPr>
            <a:r>
              <a:rPr lang="en-US" dirty="0" smtClean="0"/>
              <a:t>4) performs other duties given by the general assembly </a:t>
            </a:r>
            <a:r>
              <a:rPr lang="en-US" b="1" i="1" dirty="0" smtClean="0">
                <a:solidFill>
                  <a:srgbClr val="FF0000"/>
                </a:solidFill>
              </a:rPr>
              <a:t>(GA).</a:t>
            </a:r>
          </a:p>
          <a:p>
            <a:pPr>
              <a:buNone/>
            </a:pPr>
            <a:endParaRPr lang="en-US" dirty="0" smtClean="0"/>
          </a:p>
          <a:p>
            <a:pPr>
              <a:buNone/>
            </a:pPr>
            <a:r>
              <a:rPr lang="en-US" b="1" i="1" dirty="0" smtClean="0"/>
              <a:t>Section 27.</a:t>
            </a:r>
            <a:r>
              <a:rPr lang="en-US" dirty="0" smtClean="0"/>
              <a:t> </a:t>
            </a:r>
            <a:r>
              <a:rPr lang="en-US" b="1" i="1" dirty="0" smtClean="0">
                <a:solidFill>
                  <a:srgbClr val="FF0000"/>
                </a:solidFill>
              </a:rPr>
              <a:t>Other Sub-Committees</a:t>
            </a:r>
            <a:r>
              <a:rPr lang="en-US" dirty="0" smtClean="0"/>
              <a:t>. </a:t>
            </a:r>
          </a:p>
          <a:p>
            <a:pPr lvl="1"/>
            <a:r>
              <a:rPr lang="en-US" sz="3200" dirty="0" smtClean="0"/>
              <a:t>Other sub-committees </a:t>
            </a:r>
            <a:r>
              <a:rPr lang="en-US" sz="3200" b="1" i="1" dirty="0" smtClean="0">
                <a:solidFill>
                  <a:srgbClr val="FF0000"/>
                </a:solidFill>
              </a:rPr>
              <a:t>may be established </a:t>
            </a:r>
            <a:r>
              <a:rPr lang="en-US" sz="3200" dirty="0" smtClean="0"/>
              <a:t>pursuant to the by-laws of the society.</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smtClean="0"/>
              <a:t>PART V:  SPECIAL PRIVILEGES OF SOCIETY</a:t>
            </a:r>
            <a:endParaRPr lang="en-US" sz="2800" dirty="0"/>
          </a:p>
        </p:txBody>
      </p:sp>
      <p:sp>
        <p:nvSpPr>
          <p:cNvPr id="3" name="Content Placeholder 2"/>
          <p:cNvSpPr>
            <a:spLocks noGrp="1"/>
          </p:cNvSpPr>
          <p:nvPr>
            <p:ph idx="1"/>
          </p:nvPr>
        </p:nvSpPr>
        <p:spPr>
          <a:xfrm>
            <a:off x="76200" y="990600"/>
            <a:ext cx="8686800" cy="5791200"/>
          </a:xfrm>
          <a:solidFill>
            <a:schemeClr val="bg1"/>
          </a:solidFill>
        </p:spPr>
        <p:txBody>
          <a:bodyPr>
            <a:normAutofit/>
          </a:bodyPr>
          <a:lstStyle/>
          <a:p>
            <a:pPr>
              <a:buNone/>
            </a:pPr>
            <a:r>
              <a:rPr lang="en-US" sz="2400" b="1" i="1" dirty="0" smtClean="0">
                <a:latin typeface="Times New Roman" pitchFamily="18" charset="0"/>
                <a:cs typeface="Times New Roman" pitchFamily="18" charset="0"/>
              </a:rPr>
              <a:t>Section 28 - 30</a:t>
            </a:r>
          </a:p>
          <a:p>
            <a:pPr lvl="1">
              <a:buClrTx/>
              <a:buFont typeface="Wingdings" pitchFamily="2" charset="2"/>
              <a:buChar char="Ø"/>
            </a:pPr>
            <a:r>
              <a:rPr lang="en-US" sz="2200" b="1" i="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Priority of claims by Society. </a:t>
            </a:r>
          </a:p>
          <a:p>
            <a:pPr lvl="1">
              <a:buClrTx/>
              <a:buFont typeface="Wingdings" pitchFamily="2" charset="2"/>
              <a:buChar char="Ø"/>
            </a:pPr>
            <a:r>
              <a:rPr lang="en-US" dirty="0" smtClean="0">
                <a:latin typeface="Times New Roman" pitchFamily="18" charset="0"/>
                <a:cs typeface="Times New Roman" pitchFamily="18" charset="0"/>
              </a:rPr>
              <a:t>debts owed to the society by member shall take </a:t>
            </a:r>
            <a:r>
              <a:rPr lang="en-US" b="1" i="1" dirty="0" smtClean="0">
                <a:solidFill>
                  <a:srgbClr val="FF0000"/>
                </a:solidFill>
                <a:latin typeface="Times New Roman" pitchFamily="18" charset="0"/>
                <a:cs typeface="Times New Roman" pitchFamily="18" charset="0"/>
              </a:rPr>
              <a:t>precedence </a:t>
            </a:r>
            <a:r>
              <a:rPr lang="en-US" dirty="0" smtClean="0">
                <a:latin typeface="Times New Roman" pitchFamily="18" charset="0"/>
                <a:cs typeface="Times New Roman" pitchFamily="18" charset="0"/>
              </a:rPr>
              <a:t>over all other debts, except the debt owed to the Government.</a:t>
            </a:r>
          </a:p>
          <a:p>
            <a:pPr lvl="1">
              <a:buClrTx/>
              <a:buFont typeface="Wingdings" pitchFamily="2" charset="2"/>
              <a:buChar char="Ø"/>
            </a:pPr>
            <a:endParaRPr lang="en-US" dirty="0" smtClean="0">
              <a:latin typeface="Times New Roman" pitchFamily="18" charset="0"/>
              <a:cs typeface="Times New Roman" pitchFamily="18" charset="0"/>
            </a:endParaRPr>
          </a:p>
          <a:p>
            <a:pPr>
              <a:buClrTx/>
              <a:buFont typeface="Wingdings" pitchFamily="2" charset="2"/>
              <a:buChar char="Ø"/>
            </a:pPr>
            <a:endParaRPr lang="en-US" sz="2400" b="1" i="1" dirty="0" smtClean="0">
              <a:latin typeface="Times New Roman" pitchFamily="18" charset="0"/>
              <a:cs typeface="Times New Roman" pitchFamily="18" charset="0"/>
            </a:endParaRPr>
          </a:p>
          <a:p>
            <a:pPr lvl="1">
              <a:buClrTx/>
              <a:buFont typeface="Wingdings" pitchFamily="2" charset="2"/>
              <a:buChar char="Ø"/>
            </a:pPr>
            <a:r>
              <a:rPr lang="en-US" sz="2200" b="1" i="1" dirty="0" smtClean="0">
                <a:solidFill>
                  <a:srgbClr val="FF0000"/>
                </a:solidFill>
                <a:latin typeface="Times New Roman" pitchFamily="18" charset="0"/>
                <a:cs typeface="Times New Roman" pitchFamily="18" charset="0"/>
              </a:rPr>
              <a:t>Set-off /counterbalances  </a:t>
            </a:r>
            <a:r>
              <a:rPr lang="en-US" sz="2200" dirty="0" smtClean="0">
                <a:latin typeface="Times New Roman" pitchFamily="18" charset="0"/>
                <a:cs typeface="Times New Roman" pitchFamily="18" charset="0"/>
              </a:rPr>
              <a:t>in respect of Share or Benefit of Members. </a:t>
            </a:r>
            <a:r>
              <a:rPr lang="en-US" sz="2200" b="1" i="1" dirty="0" smtClean="0">
                <a:solidFill>
                  <a:schemeClr val="accent2"/>
                </a:solidFill>
                <a:latin typeface="Times New Roman" pitchFamily="18" charset="0"/>
                <a:cs typeface="Times New Roman" pitchFamily="18" charset="0"/>
              </a:rPr>
              <a:t>Benefits </a:t>
            </a:r>
            <a:r>
              <a:rPr lang="en-US" sz="2200" b="1" i="1" dirty="0" smtClean="0">
                <a:solidFill>
                  <a:schemeClr val="accent2"/>
                </a:solidFill>
                <a:latin typeface="Times New Roman" pitchFamily="18" charset="0"/>
                <a:cs typeface="Times New Roman" pitchFamily="18" charset="0"/>
                <a:sym typeface="Wingdings" pitchFamily="2" charset="2"/>
              </a:rPr>
              <a:t> </a:t>
            </a:r>
            <a:r>
              <a:rPr lang="en-US" sz="2200" b="1" i="1" dirty="0" smtClean="0">
                <a:solidFill>
                  <a:schemeClr val="accent2"/>
                </a:solidFill>
                <a:latin typeface="Times New Roman" pitchFamily="18" charset="0"/>
                <a:cs typeface="Times New Roman" pitchFamily="18" charset="0"/>
              </a:rPr>
              <a:t>commensurate</a:t>
            </a:r>
            <a:r>
              <a:rPr lang="en-US" sz="2200" b="1" i="1" dirty="0" smtClean="0">
                <a:solidFill>
                  <a:schemeClr val="accent2"/>
                </a:solidFill>
                <a:latin typeface="Times New Roman" pitchFamily="18" charset="0"/>
                <a:cs typeface="Times New Roman" pitchFamily="18" charset="0"/>
                <a:sym typeface="Wingdings" pitchFamily="2" charset="2"/>
              </a:rPr>
              <a:t></a:t>
            </a:r>
            <a:r>
              <a:rPr lang="en-US" sz="2200" b="1" i="1" dirty="0" smtClean="0">
                <a:solidFill>
                  <a:schemeClr val="accent2"/>
                </a:solidFill>
                <a:latin typeface="Times New Roman" pitchFamily="18" charset="0"/>
                <a:cs typeface="Times New Roman" pitchFamily="18" charset="0"/>
              </a:rPr>
              <a:t> debts </a:t>
            </a:r>
          </a:p>
          <a:p>
            <a:pPr lvl="1">
              <a:buClrTx/>
              <a:buFont typeface="Wingdings" pitchFamily="2" charset="2"/>
              <a:buChar char="Ø"/>
            </a:pPr>
            <a:r>
              <a:rPr lang="en-US" dirty="0" smtClean="0">
                <a:latin typeface="Times New Roman" pitchFamily="18" charset="0"/>
                <a:cs typeface="Times New Roman" pitchFamily="18" charset="0"/>
              </a:rPr>
              <a:t>The shares or benefits of any member may be set-off for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debts </a:t>
            </a:r>
            <a:r>
              <a:rPr lang="en-US" dirty="0" smtClean="0">
                <a:latin typeface="Times New Roman" pitchFamily="18" charset="0"/>
                <a:cs typeface="Times New Roman" pitchFamily="18" charset="0"/>
              </a:rPr>
              <a:t>due to the society from such a member.</a:t>
            </a:r>
          </a:p>
          <a:p>
            <a:pPr lvl="1">
              <a:buClrTx/>
              <a:buFont typeface="Wingdings" pitchFamily="2" charset="2"/>
              <a:buChar char="Ø"/>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614065"/>
          </a:xfrm>
        </p:spPr>
        <p:txBody>
          <a:bodyPr>
            <a:normAutofit fontScale="90000"/>
          </a:bodyPr>
          <a:lstStyle/>
          <a:p>
            <a:endParaRPr lang="en-US" dirty="0"/>
          </a:p>
        </p:txBody>
      </p:sp>
      <p:sp>
        <p:nvSpPr>
          <p:cNvPr id="3" name="Content Placeholder 2"/>
          <p:cNvSpPr>
            <a:spLocks noGrp="1"/>
          </p:cNvSpPr>
          <p:nvPr>
            <p:ph idx="1"/>
          </p:nvPr>
        </p:nvSpPr>
        <p:spPr>
          <a:xfrm>
            <a:off x="457200" y="1447800"/>
            <a:ext cx="8229600" cy="5105400"/>
          </a:xfrm>
        </p:spPr>
        <p:txBody>
          <a:bodyPr>
            <a:normAutofit fontScale="85000" lnSpcReduction="10000"/>
          </a:bodyPr>
          <a:lstStyle/>
          <a:p>
            <a:pPr>
              <a:buNone/>
            </a:pPr>
            <a:r>
              <a:rPr lang="en-US" b="1" i="1" dirty="0" smtClean="0">
                <a:solidFill>
                  <a:srgbClr val="FF0000"/>
                </a:solidFill>
                <a:effectLst>
                  <a:outerShdw blurRad="38100" dist="38100" dir="2700000" algn="tl">
                    <a:srgbClr val="000000">
                      <a:alpha val="43137"/>
                    </a:srgbClr>
                  </a:outerShdw>
                </a:effectLst>
              </a:rPr>
              <a:t>Section 31. </a:t>
            </a:r>
            <a:r>
              <a:rPr lang="en-US" sz="2900" b="1" i="1" dirty="0" smtClean="0">
                <a:solidFill>
                  <a:srgbClr val="FF0000"/>
                </a:solidFill>
                <a:effectLst>
                  <a:outerShdw blurRad="38100" dist="38100" dir="2700000" algn="tl">
                    <a:srgbClr val="000000">
                      <a:alpha val="43137"/>
                    </a:srgbClr>
                  </a:outerShdw>
                </a:effectLst>
              </a:rPr>
              <a:t>Government Assistance.</a:t>
            </a:r>
          </a:p>
          <a:p>
            <a:pPr>
              <a:buNone/>
            </a:pPr>
            <a:r>
              <a:rPr lang="en-US" sz="2900" dirty="0" smtClean="0"/>
              <a:t> 1) societies which are organized and registered under this Proclamation shall be </a:t>
            </a:r>
            <a:r>
              <a:rPr lang="en-US" sz="2900" b="1" i="1" dirty="0" smtClean="0">
                <a:solidFill>
                  <a:srgbClr val="FF0000"/>
                </a:solidFill>
              </a:rPr>
              <a:t>entitled to the following</a:t>
            </a:r>
            <a:r>
              <a:rPr lang="en-US" sz="2900" dirty="0" smtClean="0"/>
              <a:t>:</a:t>
            </a:r>
          </a:p>
          <a:p>
            <a:pPr>
              <a:buNone/>
            </a:pPr>
            <a:endParaRPr lang="en-US" sz="2900" dirty="0" smtClean="0"/>
          </a:p>
          <a:p>
            <a:pPr lvl="1">
              <a:buNone/>
            </a:pPr>
            <a:r>
              <a:rPr lang="en-US" sz="2900" dirty="0" smtClean="0"/>
              <a:t>a) to be </a:t>
            </a:r>
            <a:r>
              <a:rPr lang="en-US" sz="2900" i="1" dirty="0" smtClean="0">
                <a:solidFill>
                  <a:srgbClr val="FF0000"/>
                </a:solidFill>
              </a:rPr>
              <a:t>exempted from income tax</a:t>
            </a:r>
            <a:r>
              <a:rPr lang="en-US" sz="2900" dirty="0" smtClean="0"/>
              <a:t>; provided however, members shall </a:t>
            </a:r>
            <a:r>
              <a:rPr lang="en-US" sz="2900" b="1" i="1" dirty="0" smtClean="0">
                <a:solidFill>
                  <a:srgbClr val="FF0000"/>
                </a:solidFill>
              </a:rPr>
              <a:t>pay income tax </a:t>
            </a:r>
            <a:r>
              <a:rPr lang="en-US" sz="2900" dirty="0" smtClean="0"/>
              <a:t>on their dividends;</a:t>
            </a:r>
          </a:p>
          <a:p>
            <a:pPr lvl="1">
              <a:buNone/>
            </a:pPr>
            <a:r>
              <a:rPr lang="en-US" sz="2900" dirty="0" smtClean="0"/>
              <a:t>(b) </a:t>
            </a:r>
            <a:r>
              <a:rPr lang="en-US" sz="2900" b="1" i="1" dirty="0" smtClean="0">
                <a:solidFill>
                  <a:srgbClr val="FF0000"/>
                </a:solidFill>
              </a:rPr>
              <a:t>to acquire land </a:t>
            </a:r>
            <a:r>
              <a:rPr lang="en-US" sz="2900" dirty="0" smtClean="0"/>
              <a:t>as determined by the nearby Government;</a:t>
            </a:r>
          </a:p>
          <a:p>
            <a:pPr lvl="1">
              <a:buNone/>
            </a:pPr>
            <a:r>
              <a:rPr lang="en-US" sz="2900" dirty="0" smtClean="0"/>
              <a:t>(c) to </a:t>
            </a:r>
            <a:r>
              <a:rPr lang="en-US" sz="2900" b="1" i="1" dirty="0" smtClean="0">
                <a:solidFill>
                  <a:srgbClr val="FF0000"/>
                </a:solidFill>
              </a:rPr>
              <a:t>receive other assistance </a:t>
            </a:r>
            <a:r>
              <a:rPr lang="en-US" sz="2900" dirty="0" smtClean="0"/>
              <a:t>from the nearby Government.</a:t>
            </a:r>
          </a:p>
          <a:p>
            <a:pPr>
              <a:buNone/>
            </a:pPr>
            <a:endParaRPr lang="en-US" sz="2900" dirty="0" smtClean="0"/>
          </a:p>
          <a:p>
            <a:pPr>
              <a:buNone/>
            </a:pPr>
            <a:r>
              <a:rPr lang="en-US" sz="2900" dirty="0" smtClean="0"/>
              <a:t>2) </a:t>
            </a:r>
            <a:r>
              <a:rPr lang="en-US" sz="2900" b="1" i="1" dirty="0" smtClean="0">
                <a:solidFill>
                  <a:srgbClr val="FF0000"/>
                </a:solidFill>
              </a:rPr>
              <a:t>rendering man-power training </a:t>
            </a:r>
            <a:r>
              <a:rPr lang="en-US" sz="2900" i="1" dirty="0" smtClean="0"/>
              <a:t>and</a:t>
            </a:r>
            <a:r>
              <a:rPr lang="en-US" sz="2900" b="1" i="1" dirty="0" smtClean="0">
                <a:solidFill>
                  <a:srgbClr val="FF0000"/>
                </a:solidFill>
              </a:rPr>
              <a:t> conducting studies and research shall be established.</a:t>
            </a:r>
          </a:p>
        </p:txBody>
      </p:sp>
      <p:sp>
        <p:nvSpPr>
          <p:cNvPr id="4" name="Rectangle 3"/>
          <p:cNvSpPr/>
          <p:nvPr/>
        </p:nvSpPr>
        <p:spPr>
          <a:xfrm>
            <a:off x="533400" y="304800"/>
            <a:ext cx="7620000" cy="461665"/>
          </a:xfrm>
          <a:prstGeom prst="rect">
            <a:avLst/>
          </a:prstGeom>
        </p:spPr>
        <p:txBody>
          <a:bodyPr wrap="square">
            <a:spAutoFit/>
          </a:bodyPr>
          <a:lstStyle/>
          <a:p>
            <a:r>
              <a:rPr lang="en-US" sz="2400" b="1" dirty="0" smtClean="0"/>
              <a:t>PART V:  SPECIAL PRIVILEGES OF SOCIETY …</a:t>
            </a:r>
            <a:endParaRPr lang="en-US" sz="2400"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i="1" dirty="0" smtClean="0"/>
              <a:t>PART VI:  ASSET AND FUNDS of the SOCIETIES</a:t>
            </a:r>
            <a:endParaRPr lang="en-US" sz="3200" dirty="0"/>
          </a:p>
        </p:txBody>
      </p:sp>
      <p:sp>
        <p:nvSpPr>
          <p:cNvPr id="3" name="Content Placeholder 2"/>
          <p:cNvSpPr>
            <a:spLocks noGrp="1"/>
          </p:cNvSpPr>
          <p:nvPr>
            <p:ph idx="1"/>
          </p:nvPr>
        </p:nvSpPr>
        <p:spPr>
          <a:xfrm>
            <a:off x="304800" y="1066800"/>
            <a:ext cx="8610600" cy="5562600"/>
          </a:xfrm>
        </p:spPr>
        <p:txBody>
          <a:bodyPr>
            <a:normAutofit fontScale="92500" lnSpcReduction="10000"/>
          </a:bodyPr>
          <a:lstStyle/>
          <a:p>
            <a:pPr>
              <a:buNone/>
            </a:pPr>
            <a:r>
              <a:rPr lang="en-US" b="1" i="1" dirty="0" smtClean="0">
                <a:solidFill>
                  <a:srgbClr val="FF0000"/>
                </a:solidFill>
              </a:rPr>
              <a:t>Section 32</a:t>
            </a:r>
            <a:r>
              <a:rPr lang="en-US" i="1" dirty="0" smtClean="0">
                <a:solidFill>
                  <a:srgbClr val="FF0000"/>
                </a:solidFill>
              </a:rPr>
              <a:t>. Indivisibility of Asset and Funds of a Society. </a:t>
            </a:r>
          </a:p>
          <a:p>
            <a:pPr lvl="1"/>
            <a:r>
              <a:rPr lang="en-US" dirty="0" smtClean="0"/>
              <a:t>the asset and fund of a society </a:t>
            </a:r>
            <a:r>
              <a:rPr lang="en-US" b="1" i="1" dirty="0" smtClean="0">
                <a:solidFill>
                  <a:srgbClr val="FF0000"/>
                </a:solidFill>
              </a:rPr>
              <a:t>shall </a:t>
            </a:r>
            <a:r>
              <a:rPr lang="en-US" b="1" i="1" dirty="0" smtClean="0"/>
              <a:t>not</a:t>
            </a:r>
            <a:r>
              <a:rPr lang="en-US" b="1" i="1" dirty="0" smtClean="0">
                <a:solidFill>
                  <a:srgbClr val="FF0000"/>
                </a:solidFill>
              </a:rPr>
              <a:t> be divided </a:t>
            </a:r>
            <a:r>
              <a:rPr lang="en-US" dirty="0" smtClean="0"/>
              <a:t>for the members or any other party.</a:t>
            </a:r>
          </a:p>
          <a:p>
            <a:pPr>
              <a:buNone/>
            </a:pPr>
            <a:r>
              <a:rPr lang="en-US" b="1" i="1" dirty="0" smtClean="0">
                <a:solidFill>
                  <a:srgbClr val="FF0000"/>
                </a:solidFill>
              </a:rPr>
              <a:t>Section 33.</a:t>
            </a:r>
            <a:r>
              <a:rPr lang="en-US" i="1" dirty="0" smtClean="0">
                <a:solidFill>
                  <a:srgbClr val="FF0000"/>
                </a:solidFill>
              </a:rPr>
              <a:t> Allocation of Net Profit. </a:t>
            </a:r>
          </a:p>
          <a:p>
            <a:pPr>
              <a:buNone/>
            </a:pPr>
            <a:r>
              <a:rPr lang="en-US" dirty="0" smtClean="0"/>
              <a:t>1) The society shall deduct </a:t>
            </a:r>
            <a:r>
              <a:rPr lang="en-US" b="1" i="1" dirty="0" smtClean="0">
                <a:solidFill>
                  <a:srgbClr val="FF0000"/>
                </a:solidFill>
              </a:rPr>
              <a:t>30% of the net profit obtained </a:t>
            </a:r>
            <a:r>
              <a:rPr lang="en-US" dirty="0" smtClean="0"/>
              <a:t>and allocate for the following purposes;</a:t>
            </a:r>
          </a:p>
          <a:p>
            <a:pPr lvl="1">
              <a:buNone/>
            </a:pPr>
            <a:r>
              <a:rPr lang="en-US" dirty="0" smtClean="0"/>
              <a:t>(a) for </a:t>
            </a:r>
            <a:r>
              <a:rPr lang="en-US" b="1" i="1" dirty="0" smtClean="0">
                <a:solidFill>
                  <a:srgbClr val="FF0000"/>
                </a:solidFill>
              </a:rPr>
              <a:t>reserve;</a:t>
            </a:r>
          </a:p>
          <a:p>
            <a:pPr lvl="1">
              <a:buNone/>
            </a:pPr>
            <a:r>
              <a:rPr lang="en-US" dirty="0" smtClean="0"/>
              <a:t>(b) for the </a:t>
            </a:r>
            <a:r>
              <a:rPr lang="en-US" b="1" i="1" dirty="0" smtClean="0">
                <a:solidFill>
                  <a:srgbClr val="FF0000"/>
                </a:solidFill>
              </a:rPr>
              <a:t>expansion</a:t>
            </a:r>
            <a:r>
              <a:rPr lang="en-US" dirty="0" smtClean="0"/>
              <a:t> of work;</a:t>
            </a:r>
          </a:p>
          <a:p>
            <a:pPr lvl="1">
              <a:buNone/>
            </a:pPr>
            <a:r>
              <a:rPr lang="en-US" dirty="0" smtClean="0"/>
              <a:t>(c) for </a:t>
            </a:r>
            <a:r>
              <a:rPr lang="en-US" b="1" i="1" dirty="0" smtClean="0">
                <a:solidFill>
                  <a:srgbClr val="FF0000"/>
                </a:solidFill>
              </a:rPr>
              <a:t>social services</a:t>
            </a:r>
            <a:r>
              <a:rPr lang="en-US" dirty="0" smtClean="0"/>
              <a:t>.</a:t>
            </a:r>
          </a:p>
          <a:p>
            <a:pPr>
              <a:buNone/>
            </a:pPr>
            <a:r>
              <a:rPr lang="en-US" dirty="0" smtClean="0"/>
              <a:t>2) After the amount prescribed in Sub-Article (1) is deducted the </a:t>
            </a:r>
            <a:r>
              <a:rPr lang="en-US" b="1" i="1" dirty="0" smtClean="0">
                <a:solidFill>
                  <a:srgbClr val="FF0000"/>
                </a:solidFill>
              </a:rPr>
              <a:t>remaining net profit </a:t>
            </a:r>
            <a:r>
              <a:rPr lang="en-US" dirty="0" smtClean="0"/>
              <a:t>shall be </a:t>
            </a:r>
            <a:r>
              <a:rPr lang="en-US" b="1" i="1" dirty="0" smtClean="0">
                <a:solidFill>
                  <a:srgbClr val="FF0000"/>
                </a:solidFill>
              </a:rPr>
              <a:t>divided</a:t>
            </a:r>
            <a:r>
              <a:rPr lang="en-US" dirty="0" smtClean="0"/>
              <a:t> among the members; the division shall be made on the basis of: </a:t>
            </a:r>
          </a:p>
          <a:p>
            <a:pPr lvl="1"/>
            <a:r>
              <a:rPr lang="en-US" dirty="0" smtClean="0"/>
              <a:t>the </a:t>
            </a:r>
            <a:r>
              <a:rPr lang="en-US" b="1" i="1" dirty="0" smtClean="0">
                <a:solidFill>
                  <a:srgbClr val="FF0000"/>
                </a:solidFill>
              </a:rPr>
              <a:t>shares</a:t>
            </a:r>
            <a:r>
              <a:rPr lang="en-US" dirty="0" smtClean="0"/>
              <a:t> and</a:t>
            </a:r>
          </a:p>
          <a:p>
            <a:pPr lvl="1"/>
            <a:r>
              <a:rPr lang="en-US" dirty="0" smtClean="0"/>
              <a:t> on the amount of </a:t>
            </a:r>
            <a:r>
              <a:rPr lang="en-US" b="1" i="1" dirty="0" smtClean="0">
                <a:solidFill>
                  <a:srgbClr val="FF0000"/>
                </a:solidFill>
              </a:rPr>
              <a:t>goods offered for the sale </a:t>
            </a:r>
            <a:r>
              <a:rPr lang="en-US" dirty="0" smtClean="0"/>
              <a:t>to the society or</a:t>
            </a:r>
          </a:p>
          <a:p>
            <a:pPr lvl="1"/>
            <a:r>
              <a:rPr lang="en-US" dirty="0" smtClean="0"/>
              <a:t> </a:t>
            </a:r>
            <a:r>
              <a:rPr lang="en-US" b="1" i="1" dirty="0" smtClean="0">
                <a:solidFill>
                  <a:srgbClr val="FF0000"/>
                </a:solidFill>
              </a:rPr>
              <a:t>goods purchased </a:t>
            </a:r>
            <a:r>
              <a:rPr lang="en-US" dirty="0" smtClean="0"/>
              <a:t>from the society by members of the society.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Benefit of </a:t>
            </a:r>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dirty="0" smtClean="0">
                <a:solidFill>
                  <a:srgbClr val="7030A0"/>
                </a:solidFill>
                <a:latin typeface="Times New Roman" pitchFamily="18" charset="0"/>
                <a:cs typeface="Times New Roman" pitchFamily="18" charset="0"/>
              </a:rPr>
              <a:t>Bargaining Power</a:t>
            </a:r>
          </a:p>
          <a:p>
            <a:r>
              <a:rPr lang="en-US" b="1" dirty="0" smtClean="0">
                <a:solidFill>
                  <a:srgbClr val="7030A0"/>
                </a:solidFill>
                <a:latin typeface="Times New Roman" pitchFamily="18" charset="0"/>
                <a:cs typeface="Times New Roman" pitchFamily="18" charset="0"/>
              </a:rPr>
              <a:t>Market Access</a:t>
            </a:r>
          </a:p>
          <a:p>
            <a:r>
              <a:rPr lang="en-US" b="1" dirty="0" smtClean="0">
                <a:solidFill>
                  <a:srgbClr val="7030A0"/>
                </a:solidFill>
                <a:latin typeface="Times New Roman" pitchFamily="18" charset="0"/>
                <a:cs typeface="Times New Roman" pitchFamily="18" charset="0"/>
              </a:rPr>
              <a:t>Community Strength</a:t>
            </a:r>
          </a:p>
          <a:p>
            <a:r>
              <a:rPr lang="en-US" b="1" dirty="0" smtClean="0">
                <a:solidFill>
                  <a:srgbClr val="7030A0"/>
                </a:solidFill>
                <a:latin typeface="Times New Roman" pitchFamily="18" charset="0"/>
                <a:cs typeface="Times New Roman" pitchFamily="18" charset="0"/>
              </a:rPr>
              <a:t>Political Action</a:t>
            </a:r>
          </a:p>
          <a:p>
            <a:r>
              <a:rPr lang="en-US" b="1" dirty="0" smtClean="0">
                <a:solidFill>
                  <a:srgbClr val="7030A0"/>
                </a:solidFill>
                <a:latin typeface="Times New Roman" pitchFamily="18" charset="0"/>
                <a:cs typeface="Times New Roman" pitchFamily="18" charset="0"/>
              </a:rPr>
              <a:t>Reduced Costs</a:t>
            </a:r>
          </a:p>
          <a:p>
            <a:r>
              <a:rPr lang="en-US" b="1" dirty="0" smtClean="0">
                <a:latin typeface="Times New Roman" pitchFamily="18" charset="0"/>
                <a:cs typeface="Times New Roman" pitchFamily="18" charset="0"/>
              </a:rPr>
              <a:t>Quality products and services</a:t>
            </a:r>
          </a:p>
          <a:p>
            <a:r>
              <a:rPr lang="en-US" b="1" dirty="0" smtClean="0">
                <a:latin typeface="Times New Roman" pitchFamily="18" charset="0"/>
                <a:cs typeface="Times New Roman" pitchFamily="18" charset="0"/>
              </a:rPr>
              <a:t>Economic Enhancement</a:t>
            </a:r>
          </a:p>
          <a:p>
            <a:r>
              <a:rPr lang="en-US" b="1" dirty="0" smtClean="0">
                <a:latin typeface="Times New Roman" pitchFamily="18" charset="0"/>
                <a:cs typeface="Times New Roman" pitchFamily="18" charset="0"/>
              </a:rPr>
              <a:t>Competitive  Yardstick</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18478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868362"/>
          </a:xfrm>
        </p:spPr>
        <p:txBody>
          <a:bodyPr>
            <a:normAutofit/>
          </a:bodyPr>
          <a:lstStyle/>
          <a:p>
            <a:pPr algn="l"/>
            <a:r>
              <a:rPr lang="en-US" sz="2400" b="1" i="1" dirty="0" smtClean="0"/>
              <a:t>PART VI:  ASSET AND FUNDS SOCIETIES . . .</a:t>
            </a:r>
            <a:endParaRPr lang="en-US" sz="2400" dirty="0"/>
          </a:p>
        </p:txBody>
      </p:sp>
      <p:sp>
        <p:nvSpPr>
          <p:cNvPr id="3" name="Content Placeholder 2"/>
          <p:cNvSpPr>
            <a:spLocks noGrp="1"/>
          </p:cNvSpPr>
          <p:nvPr>
            <p:ph idx="1"/>
          </p:nvPr>
        </p:nvSpPr>
        <p:spPr>
          <a:xfrm>
            <a:off x="228600" y="1219200"/>
            <a:ext cx="8610600" cy="5486400"/>
          </a:xfrm>
        </p:spPr>
        <p:txBody>
          <a:bodyPr>
            <a:normAutofit lnSpcReduction="10000"/>
          </a:bodyPr>
          <a:lstStyle/>
          <a:p>
            <a:pPr>
              <a:buNone/>
            </a:pPr>
            <a:r>
              <a:rPr lang="en-US" b="1" i="1" dirty="0" smtClean="0"/>
              <a:t>Section 34.</a:t>
            </a:r>
            <a:r>
              <a:rPr lang="en-US" dirty="0" smtClean="0"/>
              <a:t> Restrictions on Borrowings. </a:t>
            </a:r>
          </a:p>
          <a:p>
            <a:pPr>
              <a:buNone/>
            </a:pPr>
            <a:endParaRPr lang="en-US" dirty="0" smtClean="0"/>
          </a:p>
          <a:p>
            <a:pPr>
              <a:buNone/>
            </a:pPr>
            <a:r>
              <a:rPr lang="en-US" dirty="0" smtClean="0"/>
              <a:t>      1) A society </a:t>
            </a:r>
            <a:r>
              <a:rPr lang="en-US" b="1" i="1" dirty="0" smtClean="0">
                <a:solidFill>
                  <a:srgbClr val="FF0000"/>
                </a:solidFill>
              </a:rPr>
              <a:t>shall receive loans </a:t>
            </a:r>
            <a:r>
              <a:rPr lang="en-US" dirty="0" smtClean="0"/>
              <a:t>from its members or other organizations ---- specified in </a:t>
            </a:r>
            <a:r>
              <a:rPr lang="en-US" i="1" dirty="0" smtClean="0">
                <a:solidFill>
                  <a:srgbClr val="FF0000"/>
                </a:solidFill>
              </a:rPr>
              <a:t>the by-laws of the society</a:t>
            </a:r>
            <a:r>
              <a:rPr lang="en-US" dirty="0" smtClean="0"/>
              <a:t>.</a:t>
            </a:r>
          </a:p>
          <a:p>
            <a:pPr>
              <a:buNone/>
            </a:pPr>
            <a:endParaRPr lang="en-US" dirty="0" smtClean="0"/>
          </a:p>
          <a:p>
            <a:pPr>
              <a:buNone/>
            </a:pPr>
            <a:r>
              <a:rPr lang="en-US" dirty="0" smtClean="0"/>
              <a:t>     2) Interest on loans received from its members </a:t>
            </a:r>
            <a:r>
              <a:rPr lang="en-US" b="1" i="1" dirty="0" smtClean="0">
                <a:solidFill>
                  <a:srgbClr val="FF0000"/>
                </a:solidFill>
              </a:rPr>
              <a:t>shall not exceed </a:t>
            </a:r>
            <a:r>
              <a:rPr lang="en-US" dirty="0" smtClean="0"/>
              <a:t>the </a:t>
            </a:r>
            <a:r>
              <a:rPr lang="en-US" b="1" i="1" dirty="0" smtClean="0">
                <a:solidFill>
                  <a:srgbClr val="FF0000"/>
                </a:solidFill>
              </a:rPr>
              <a:t>current interest rate of a bank</a:t>
            </a:r>
            <a:r>
              <a:rPr lang="en-US" dirty="0" smtClean="0"/>
              <a:t>.</a:t>
            </a:r>
          </a:p>
          <a:p>
            <a:pPr>
              <a:buNone/>
            </a:pPr>
            <a:endParaRPr lang="en-US" dirty="0" smtClean="0"/>
          </a:p>
          <a:p>
            <a:pPr>
              <a:buNone/>
            </a:pPr>
            <a:r>
              <a:rPr lang="en-US" b="1" i="1" dirty="0" smtClean="0"/>
              <a:t>Section 35</a:t>
            </a:r>
            <a:r>
              <a:rPr lang="en-US" dirty="0" smtClean="0"/>
              <a:t>. Restrictions on Loans. </a:t>
            </a:r>
          </a:p>
          <a:p>
            <a:pPr>
              <a:buNone/>
            </a:pPr>
            <a:endParaRPr lang="en-US" dirty="0" smtClean="0"/>
          </a:p>
          <a:p>
            <a:pPr lvl="1">
              <a:buNone/>
            </a:pPr>
            <a:r>
              <a:rPr lang="en-US" dirty="0" smtClean="0"/>
              <a:t>A society </a:t>
            </a:r>
            <a:r>
              <a:rPr lang="en-US" b="1" i="1" dirty="0" smtClean="0">
                <a:solidFill>
                  <a:srgbClr val="FF0000"/>
                </a:solidFill>
              </a:rPr>
              <a:t>shall not extend </a:t>
            </a:r>
            <a:r>
              <a:rPr lang="en-US" dirty="0" smtClean="0"/>
              <a:t>loans other than to its members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800" b="1" dirty="0" smtClean="0"/>
              <a:t>PART VII AUDIT AND INSPECTION</a:t>
            </a:r>
            <a:endParaRPr lang="en-US" sz="2800" dirty="0"/>
          </a:p>
        </p:txBody>
      </p:sp>
      <p:sp>
        <p:nvSpPr>
          <p:cNvPr id="3" name="Content Placeholder 2"/>
          <p:cNvSpPr>
            <a:spLocks noGrp="1"/>
          </p:cNvSpPr>
          <p:nvPr>
            <p:ph idx="1"/>
          </p:nvPr>
        </p:nvSpPr>
        <p:spPr>
          <a:xfrm>
            <a:off x="304800" y="914400"/>
            <a:ext cx="8534400" cy="5943600"/>
          </a:xfrm>
        </p:spPr>
        <p:txBody>
          <a:bodyPr>
            <a:normAutofit fontScale="85000" lnSpcReduction="10000"/>
          </a:bodyPr>
          <a:lstStyle/>
          <a:p>
            <a:pPr>
              <a:buNone/>
            </a:pPr>
            <a:r>
              <a:rPr lang="en-US" b="1" i="1" dirty="0" smtClean="0"/>
              <a:t>Section 36. </a:t>
            </a:r>
            <a:r>
              <a:rPr lang="en-US" dirty="0" smtClean="0"/>
              <a:t>Audit. </a:t>
            </a:r>
          </a:p>
          <a:p>
            <a:r>
              <a:rPr lang="en-US" dirty="0" smtClean="0"/>
              <a:t>1) The appropriate authority shall audit or causes to be audited </a:t>
            </a:r>
            <a:r>
              <a:rPr lang="en-US" b="1" i="1" dirty="0" smtClean="0">
                <a:solidFill>
                  <a:srgbClr val="FF0000"/>
                </a:solidFill>
              </a:rPr>
              <a:t>at least once in a year.</a:t>
            </a:r>
          </a:p>
          <a:p>
            <a:r>
              <a:rPr lang="en-US" dirty="0" smtClean="0"/>
              <a:t>2) The audit shall </a:t>
            </a:r>
            <a:r>
              <a:rPr lang="en-US" b="1" i="1" dirty="0" smtClean="0">
                <a:solidFill>
                  <a:srgbClr val="FF0000"/>
                </a:solidFill>
              </a:rPr>
              <a:t>include</a:t>
            </a:r>
            <a:r>
              <a:rPr lang="en-US" dirty="0" smtClean="0"/>
              <a:t> the examination and verification of:</a:t>
            </a:r>
          </a:p>
          <a:p>
            <a:pPr lvl="2"/>
            <a:r>
              <a:rPr lang="en-US" dirty="0" smtClean="0"/>
              <a:t> overdue debts, if any, and</a:t>
            </a:r>
          </a:p>
          <a:p>
            <a:pPr lvl="2"/>
            <a:r>
              <a:rPr lang="en-US" dirty="0" smtClean="0"/>
              <a:t> cash balance, </a:t>
            </a:r>
          </a:p>
          <a:p>
            <a:pPr lvl="2"/>
            <a:r>
              <a:rPr lang="en-US" dirty="0" smtClean="0"/>
              <a:t>securities and assets, and liabilities.</a:t>
            </a:r>
          </a:p>
          <a:p>
            <a:r>
              <a:rPr lang="en-US" dirty="0" smtClean="0"/>
              <a:t>3) The audit report shall be submitted to the </a:t>
            </a:r>
            <a:r>
              <a:rPr lang="en-US" b="1" i="1" dirty="0" smtClean="0">
                <a:solidFill>
                  <a:srgbClr val="FF0000"/>
                </a:solidFill>
              </a:rPr>
              <a:t>general assembly</a:t>
            </a:r>
            <a:r>
              <a:rPr lang="en-US" dirty="0" smtClean="0"/>
              <a:t>.</a:t>
            </a:r>
          </a:p>
          <a:p>
            <a:pPr lvl="1">
              <a:buNone/>
            </a:pPr>
            <a:endParaRPr lang="en-US" dirty="0" smtClean="0"/>
          </a:p>
          <a:p>
            <a:pPr>
              <a:buNone/>
            </a:pPr>
            <a:r>
              <a:rPr lang="en-US" b="1" i="1" dirty="0" smtClean="0"/>
              <a:t>Section 37</a:t>
            </a:r>
            <a:r>
              <a:rPr lang="en-US" dirty="0" smtClean="0"/>
              <a:t>. Inspection. </a:t>
            </a:r>
            <a:endParaRPr lang="en-US" sz="2400" dirty="0" smtClean="0"/>
          </a:p>
          <a:p>
            <a:pPr marL="971550" lvl="1" indent="-514350">
              <a:buAutoNum type="arabicParenR"/>
            </a:pPr>
            <a:r>
              <a:rPr lang="en-US" dirty="0" smtClean="0"/>
              <a:t>The </a:t>
            </a:r>
            <a:r>
              <a:rPr lang="en-US" b="1" i="1" dirty="0" smtClean="0">
                <a:solidFill>
                  <a:srgbClr val="FF0000"/>
                </a:solidFill>
              </a:rPr>
              <a:t>appropriate authority assign  </a:t>
            </a:r>
            <a:r>
              <a:rPr lang="en-US" dirty="0" smtClean="0"/>
              <a:t>the person to inspection to the organization, work execution, documents and financial condition of a society.</a:t>
            </a:r>
          </a:p>
          <a:p>
            <a:pPr marL="971550" lvl="1" indent="-514350">
              <a:buAutoNum type="arabicParenR"/>
            </a:pPr>
            <a:endParaRPr lang="en-US" dirty="0" smtClean="0"/>
          </a:p>
          <a:p>
            <a:pPr lvl="1">
              <a:buNone/>
            </a:pPr>
            <a:r>
              <a:rPr lang="en-US" dirty="0" smtClean="0"/>
              <a:t>2)  Without prejudice to Sub-Article (I) of this Article inspection may be made when:</a:t>
            </a:r>
          </a:p>
          <a:p>
            <a:pPr marL="1124712" lvl="2" indent="-457200">
              <a:buAutoNum type="alphaLcParenBoth"/>
            </a:pPr>
            <a:r>
              <a:rPr lang="en-US" sz="2400" dirty="0" smtClean="0"/>
              <a:t>a </a:t>
            </a:r>
            <a:r>
              <a:rPr lang="en-US" sz="2400" b="1" i="1" dirty="0" smtClean="0"/>
              <a:t>majority/ </a:t>
            </a:r>
            <a:r>
              <a:rPr lang="en-US" sz="2400" dirty="0" smtClean="0"/>
              <a:t>not less </a:t>
            </a:r>
            <a:r>
              <a:rPr lang="en-US" sz="2400" b="1" i="1" dirty="0" smtClean="0">
                <a:solidFill>
                  <a:srgbClr val="FF0000"/>
                </a:solidFill>
              </a:rPr>
              <a:t>than one-third </a:t>
            </a:r>
            <a:r>
              <a:rPr lang="en-US" sz="2400" b="1" i="1" dirty="0" smtClean="0"/>
              <a:t> of the members of the executive committee </a:t>
            </a:r>
            <a:r>
              <a:rPr lang="en-US" sz="2400" dirty="0" smtClean="0"/>
              <a:t>request;</a:t>
            </a:r>
          </a:p>
          <a:p>
            <a:pPr marL="514350" indent="-514350">
              <a:buNone/>
            </a:pP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i="1" dirty="0" smtClean="0"/>
              <a:t>PART VII:  AUDIT AND INSPECTION . . .</a:t>
            </a:r>
            <a:endParaRPr lang="en-US" sz="2800" i="1" dirty="0"/>
          </a:p>
        </p:txBody>
      </p:sp>
      <p:sp>
        <p:nvSpPr>
          <p:cNvPr id="3" name="Content Placeholder 2"/>
          <p:cNvSpPr>
            <a:spLocks noGrp="1"/>
          </p:cNvSpPr>
          <p:nvPr>
            <p:ph idx="1"/>
          </p:nvPr>
        </p:nvSpPr>
        <p:spPr>
          <a:xfrm>
            <a:off x="457200" y="838200"/>
            <a:ext cx="8229600" cy="6019800"/>
          </a:xfrm>
        </p:spPr>
        <p:txBody>
          <a:bodyPr>
            <a:normAutofit fontScale="70000" lnSpcReduction="20000"/>
          </a:bodyPr>
          <a:lstStyle/>
          <a:p>
            <a:pPr>
              <a:buNone/>
            </a:pPr>
            <a:r>
              <a:rPr lang="en-US" b="1" i="1" dirty="0" smtClean="0"/>
              <a:t>Section 38.</a:t>
            </a:r>
            <a:r>
              <a:rPr lang="en-US" dirty="0" smtClean="0"/>
              <a:t> Keeping Audit and Inspection Results. </a:t>
            </a:r>
          </a:p>
          <a:p>
            <a:pPr lvl="1">
              <a:buFont typeface="Wingdings" pitchFamily="2" charset="2"/>
              <a:buChar char="§"/>
            </a:pPr>
            <a:r>
              <a:rPr lang="en-US" b="1" i="1" dirty="0" smtClean="0">
                <a:solidFill>
                  <a:srgbClr val="FF0000"/>
                </a:solidFill>
              </a:rPr>
              <a:t>shall be kept in the office </a:t>
            </a:r>
            <a:r>
              <a:rPr lang="en-US" dirty="0" smtClean="0"/>
              <a:t>of the authority and the society, open and easily accessible to everyone.</a:t>
            </a:r>
          </a:p>
          <a:p>
            <a:pPr>
              <a:buNone/>
            </a:pPr>
            <a:r>
              <a:rPr lang="en-US" b="1" dirty="0" smtClean="0"/>
              <a:t>Section 39.</a:t>
            </a:r>
            <a:r>
              <a:rPr lang="en-US" dirty="0" smtClean="0"/>
              <a:t> Actions to be Taken for Losses of Property or Fund of the Society.</a:t>
            </a:r>
          </a:p>
          <a:p>
            <a:pPr>
              <a:buNone/>
            </a:pPr>
            <a:r>
              <a:rPr lang="en-US" dirty="0" smtClean="0"/>
              <a:t> 1) The auditor or inspector shall make </a:t>
            </a:r>
            <a:r>
              <a:rPr lang="en-US" b="1" i="1" dirty="0" smtClean="0">
                <a:solidFill>
                  <a:srgbClr val="FF0000"/>
                </a:solidFill>
              </a:rPr>
              <a:t>a report </a:t>
            </a:r>
            <a:r>
              <a:rPr lang="en-US" dirty="0" smtClean="0"/>
              <a:t>to the management committee or the general assembly or the appropriate authority, </a:t>
            </a:r>
          </a:p>
          <a:p>
            <a:pPr>
              <a:buNone/>
            </a:pPr>
            <a:r>
              <a:rPr lang="en-US" dirty="0" smtClean="0"/>
              <a:t>      The  </a:t>
            </a:r>
            <a:r>
              <a:rPr lang="en-US" b="1" i="1" dirty="0" smtClean="0">
                <a:solidFill>
                  <a:srgbClr val="FF0000"/>
                </a:solidFill>
              </a:rPr>
              <a:t>committed problem </a:t>
            </a:r>
            <a:r>
              <a:rPr lang="en-US" dirty="0" smtClean="0"/>
              <a:t>may be the :</a:t>
            </a:r>
          </a:p>
          <a:p>
            <a:pPr lvl="1">
              <a:buNone/>
            </a:pPr>
            <a:r>
              <a:rPr lang="en-US" sz="3200" dirty="0" smtClean="0"/>
              <a:t>(a) Any  payment contrary to the by-laws;</a:t>
            </a:r>
          </a:p>
          <a:p>
            <a:pPr lvl="1">
              <a:buNone/>
            </a:pPr>
            <a:r>
              <a:rPr lang="en-US" sz="3200" dirty="0" smtClean="0"/>
              <a:t>(b) any damages to the assets of the society</a:t>
            </a:r>
          </a:p>
          <a:p>
            <a:pPr marL="971550" lvl="1" indent="-514350">
              <a:buAutoNum type="alphaLcParenBoth" startAt="3"/>
            </a:pPr>
            <a:r>
              <a:rPr lang="en-US" sz="3200" dirty="0" smtClean="0"/>
              <a:t>misappropriated the properties of the society.</a:t>
            </a:r>
          </a:p>
          <a:p>
            <a:pPr marL="971550" lvl="1" indent="-514350">
              <a:buAutoNum type="alphaLcParenBoth" startAt="3"/>
            </a:pPr>
            <a:endParaRPr lang="en-US" sz="3200" dirty="0" smtClean="0"/>
          </a:p>
          <a:p>
            <a:pPr>
              <a:buNone/>
            </a:pPr>
            <a:r>
              <a:rPr lang="en-US" dirty="0" smtClean="0"/>
              <a:t>2) The appropriate authority who received the report shall give the person concerned an opportunity to present his defense </a:t>
            </a:r>
            <a:r>
              <a:rPr lang="en-US" b="1" i="1" dirty="0" smtClean="0">
                <a:solidFill>
                  <a:srgbClr val="FF0000"/>
                </a:solidFill>
              </a:rPr>
              <a:t>within fifteen days</a:t>
            </a:r>
            <a:r>
              <a:rPr lang="en-US" dirty="0" smtClean="0"/>
              <a:t>.</a:t>
            </a:r>
          </a:p>
          <a:p>
            <a:pPr>
              <a:buNone/>
            </a:pPr>
            <a:endParaRPr lang="en-US" dirty="0" smtClean="0"/>
          </a:p>
          <a:p>
            <a:pPr>
              <a:buNone/>
            </a:pPr>
            <a:r>
              <a:rPr lang="en-US" dirty="0" smtClean="0"/>
              <a:t>3) After fulfillment of the above mentioned conditions, </a:t>
            </a:r>
          </a:p>
          <a:p>
            <a:pPr lvl="1">
              <a:buFont typeface="Wingdings" pitchFamily="2" charset="2"/>
              <a:buChar char="§"/>
            </a:pPr>
            <a:r>
              <a:rPr lang="en-US" sz="3200" dirty="0" smtClean="0"/>
              <a:t>the person who has been found responsible for misappropriation of the fund or property of the society to return or pay same with interest including compensation and damages. </a:t>
            </a:r>
          </a:p>
          <a:p>
            <a:pPr lvl="1">
              <a:buFont typeface="Wingdings" pitchFamily="2" charset="2"/>
              <a:buChar char="§"/>
            </a:pPr>
            <a:r>
              <a:rPr lang="en-US" sz="3200" dirty="0" smtClean="0"/>
              <a:t>Where the person concerned is not willing to do so, the authority shall take the appropriate </a:t>
            </a:r>
            <a:r>
              <a:rPr lang="en-US" sz="3200" b="1" i="1" dirty="0" smtClean="0">
                <a:solidFill>
                  <a:srgbClr val="FF0000"/>
                </a:solidFill>
              </a:rPr>
              <a:t>legal measure</a:t>
            </a:r>
            <a:r>
              <a:rPr lang="en-US" sz="3200" dirty="0" smtClean="0"/>
              <a:t>.</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09600"/>
          </a:xfrm>
        </p:spPr>
        <p:txBody>
          <a:bodyPr>
            <a:normAutofit fontScale="90000"/>
          </a:bodyPr>
          <a:lstStyle/>
          <a:p>
            <a:r>
              <a:rPr lang="en-US" sz="2800" b="1" i="1" dirty="0" smtClean="0">
                <a:solidFill>
                  <a:schemeClr val="tx1"/>
                </a:solidFill>
              </a:rPr>
              <a:t>PART VIII DISSOLUTION/TERMINATION AND WINDING UP OF SOCIETIES</a:t>
            </a:r>
            <a:endParaRPr lang="en-US" sz="2800" dirty="0">
              <a:solidFill>
                <a:schemeClr val="tx1"/>
              </a:solidFill>
            </a:endParaRPr>
          </a:p>
        </p:txBody>
      </p:sp>
      <p:sp>
        <p:nvSpPr>
          <p:cNvPr id="3" name="Content Placeholder 2"/>
          <p:cNvSpPr>
            <a:spLocks noGrp="1"/>
          </p:cNvSpPr>
          <p:nvPr>
            <p:ph idx="1"/>
          </p:nvPr>
        </p:nvSpPr>
        <p:spPr>
          <a:xfrm>
            <a:off x="0" y="838200"/>
            <a:ext cx="8991600" cy="5791200"/>
          </a:xfrm>
        </p:spPr>
        <p:txBody>
          <a:bodyPr>
            <a:noAutofit/>
          </a:bodyPr>
          <a:lstStyle/>
          <a:p>
            <a:pPr>
              <a:buNone/>
            </a:pPr>
            <a:endParaRPr lang="en-US" sz="2000" b="1" i="1" dirty="0" smtClean="0">
              <a:latin typeface="Times New Roman" pitchFamily="18" charset="0"/>
              <a:cs typeface="Times New Roman" pitchFamily="18" charset="0"/>
            </a:endParaRPr>
          </a:p>
          <a:p>
            <a:pPr>
              <a:buNone/>
            </a:pPr>
            <a:r>
              <a:rPr lang="en-US" sz="2000" b="1" i="1" dirty="0" smtClean="0">
                <a:latin typeface="Times New Roman" pitchFamily="18" charset="0"/>
                <a:cs typeface="Times New Roman" pitchFamily="18" charset="0"/>
              </a:rPr>
              <a:t>Section 40.</a:t>
            </a:r>
            <a:r>
              <a:rPr lang="en-US" sz="2000" dirty="0" smtClean="0">
                <a:latin typeface="Times New Roman" pitchFamily="18" charset="0"/>
                <a:cs typeface="Times New Roman" pitchFamily="18" charset="0"/>
              </a:rPr>
              <a:t> Dissolution of a Society. </a:t>
            </a:r>
          </a:p>
          <a:p>
            <a:pPr lvl="1">
              <a:buNone/>
            </a:pPr>
            <a:r>
              <a:rPr lang="en-US" sz="2000" dirty="0" smtClean="0">
                <a:latin typeface="Times New Roman" pitchFamily="18" charset="0"/>
                <a:cs typeface="Times New Roman" pitchFamily="18" charset="0"/>
              </a:rPr>
              <a:t>A society shall be dissolved on the following grounds:</a:t>
            </a:r>
          </a:p>
          <a:p>
            <a:pPr marL="514350" indent="-514350">
              <a:buAutoNum type="arabicParenR"/>
            </a:pPr>
            <a:r>
              <a:rPr lang="en-US" sz="2000" dirty="0" smtClean="0">
                <a:latin typeface="Times New Roman" pitchFamily="18" charset="0"/>
                <a:cs typeface="Times New Roman" pitchFamily="18" charset="0"/>
              </a:rPr>
              <a:t>Where a special resolution for its dissolution is given </a:t>
            </a:r>
            <a:r>
              <a:rPr lang="en-US" sz="2000" b="1" i="1" dirty="0" smtClean="0">
                <a:solidFill>
                  <a:srgbClr val="FF0000"/>
                </a:solidFill>
                <a:latin typeface="Times New Roman" pitchFamily="18" charset="0"/>
                <a:cs typeface="Times New Roman" pitchFamily="18" charset="0"/>
              </a:rPr>
              <a:t>by the members</a:t>
            </a:r>
            <a:r>
              <a:rPr lang="en-US" sz="2000" dirty="0" smtClean="0">
                <a:latin typeface="Times New Roman" pitchFamily="18" charset="0"/>
                <a:cs typeface="Times New Roman" pitchFamily="18" charset="0"/>
              </a:rPr>
              <a:t>; or</a:t>
            </a:r>
          </a:p>
          <a:p>
            <a:pPr>
              <a:buNone/>
            </a:pPr>
            <a:r>
              <a:rPr lang="en-US" sz="2000" dirty="0" smtClean="0">
                <a:latin typeface="Times New Roman" pitchFamily="18" charset="0"/>
                <a:cs typeface="Times New Roman" pitchFamily="18" charset="0"/>
              </a:rPr>
              <a:t>2) where the number of members of a primary society falls </a:t>
            </a:r>
            <a:r>
              <a:rPr lang="en-US" sz="2000" b="1" i="1" dirty="0" smtClean="0">
                <a:solidFill>
                  <a:srgbClr val="FF0000"/>
                </a:solidFill>
                <a:latin typeface="Times New Roman" pitchFamily="18" charset="0"/>
                <a:cs typeface="Times New Roman" pitchFamily="18" charset="0"/>
              </a:rPr>
              <a:t>below ten. </a:t>
            </a:r>
          </a:p>
          <a:p>
            <a:pPr>
              <a:buFont typeface="Wingdings" pitchFamily="2" charset="2"/>
              <a:buChar char="Ø"/>
            </a:pPr>
            <a:r>
              <a:rPr lang="en-US" sz="2000" dirty="0" smtClean="0">
                <a:latin typeface="Times New Roman" pitchFamily="18" charset="0"/>
                <a:cs typeface="Times New Roman" pitchFamily="18" charset="0"/>
              </a:rPr>
              <a:t>a society the dissolution of which is </a:t>
            </a:r>
            <a:r>
              <a:rPr lang="en-US" sz="2000" b="1" i="1" dirty="0" smtClean="0">
                <a:solidFill>
                  <a:srgbClr val="FF0000"/>
                </a:solidFill>
                <a:latin typeface="Times New Roman" pitchFamily="18" charset="0"/>
                <a:cs typeface="Times New Roman" pitchFamily="18" charset="0"/>
              </a:rPr>
              <a:t>decided shall notify same </a:t>
            </a:r>
            <a:r>
              <a:rPr lang="en-US" sz="2000" dirty="0" smtClean="0">
                <a:latin typeface="Times New Roman" pitchFamily="18" charset="0"/>
                <a:cs typeface="Times New Roman" pitchFamily="18" charset="0"/>
              </a:rPr>
              <a:t>to the appropriate Authority within </a:t>
            </a:r>
            <a:r>
              <a:rPr lang="en-US" sz="2000" b="1" i="1" dirty="0" smtClean="0">
                <a:solidFill>
                  <a:srgbClr val="FF0000"/>
                </a:solidFill>
                <a:latin typeface="Times New Roman" pitchFamily="18" charset="0"/>
                <a:cs typeface="Times New Roman" pitchFamily="18" charset="0"/>
              </a:rPr>
              <a:t>seven days </a:t>
            </a:r>
            <a:r>
              <a:rPr lang="en-US" sz="2000" dirty="0" smtClean="0">
                <a:latin typeface="Times New Roman" pitchFamily="18" charset="0"/>
                <a:cs typeface="Times New Roman" pitchFamily="18" charset="0"/>
              </a:rPr>
              <a:t>from the decision for its dissolution.</a:t>
            </a:r>
          </a:p>
          <a:p>
            <a:pPr>
              <a:buFont typeface="Wingdings" pitchFamily="2" charset="2"/>
              <a:buChar char="Ø"/>
            </a:pPr>
            <a:endParaRPr lang="en-US" sz="2000" dirty="0" smtClean="0">
              <a:latin typeface="Times New Roman" pitchFamily="18" charset="0"/>
              <a:cs typeface="Times New Roman" pitchFamily="18" charset="0"/>
            </a:endParaRPr>
          </a:p>
          <a:p>
            <a:pPr>
              <a:buNone/>
            </a:pPr>
            <a:r>
              <a:rPr lang="en-US" sz="2000" b="1" i="1" dirty="0" smtClean="0">
                <a:latin typeface="Times New Roman" pitchFamily="18" charset="0"/>
                <a:cs typeface="Times New Roman" pitchFamily="18" charset="0"/>
              </a:rPr>
              <a:t>Section 41</a:t>
            </a:r>
            <a:r>
              <a:rPr lang="en-US" sz="2000" dirty="0" smtClean="0">
                <a:latin typeface="Times New Roman" pitchFamily="18" charset="0"/>
                <a:cs typeface="Times New Roman" pitchFamily="18" charset="0"/>
              </a:rPr>
              <a:t>. Liquidator. (RESPONSIBLE FOR  THE PROCESS OF DISSOLUTION)</a:t>
            </a:r>
          </a:p>
          <a:p>
            <a:pPr marL="514350" indent="-514350">
              <a:buAutoNum type="arabicParenR"/>
            </a:pPr>
            <a:r>
              <a:rPr lang="en-US" sz="2000" dirty="0" smtClean="0">
                <a:latin typeface="Times New Roman" pitchFamily="18" charset="0"/>
                <a:cs typeface="Times New Roman" pitchFamily="18" charset="0"/>
              </a:rPr>
              <a:t>the appropriate authority may assign a liquidator. It may, if necessary, determine that his remuneration be paid out of the accounts of the society.</a:t>
            </a:r>
          </a:p>
          <a:p>
            <a:pPr marL="514350" indent="-514350">
              <a:buNone/>
            </a:pPr>
            <a:r>
              <a:rPr lang="en-US" sz="2000" dirty="0" smtClean="0">
                <a:latin typeface="Times New Roman" pitchFamily="18" charset="0"/>
                <a:cs typeface="Times New Roman" pitchFamily="18" charset="0"/>
              </a:rPr>
              <a:t>2) The liquidator shall receive records, documents and properties of the society as soon as he is assigned. </a:t>
            </a:r>
          </a:p>
          <a:p>
            <a:pPr marL="914400" lvl="1" indent="-514350">
              <a:buNone/>
            </a:pPr>
            <a:r>
              <a:rPr lang="en-US" sz="2000" dirty="0" smtClean="0">
                <a:latin typeface="Times New Roman" pitchFamily="18" charset="0"/>
                <a:cs typeface="Times New Roman" pitchFamily="18" charset="0"/>
              </a:rPr>
              <a:t>He shall also take the necessary measures to protect the properties and rights, records and documents of the society from damages.</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b="1" i="1" dirty="0" smtClean="0">
                <a:solidFill>
                  <a:srgbClr val="FF0000"/>
                </a:solidFill>
              </a:rPr>
              <a:t>PART VIII: DISSOLUTION AND WINDING UP OF SOCIETIES . . .</a:t>
            </a:r>
            <a:endParaRPr lang="en-US" sz="2400" dirty="0"/>
          </a:p>
        </p:txBody>
      </p:sp>
      <p:sp>
        <p:nvSpPr>
          <p:cNvPr id="3" name="Content Placeholder 2"/>
          <p:cNvSpPr>
            <a:spLocks noGrp="1"/>
          </p:cNvSpPr>
          <p:nvPr>
            <p:ph idx="1"/>
          </p:nvPr>
        </p:nvSpPr>
        <p:spPr>
          <a:xfrm>
            <a:off x="304800" y="1143000"/>
            <a:ext cx="8534400" cy="5562600"/>
          </a:xfrm>
        </p:spPr>
        <p:txBody>
          <a:bodyPr>
            <a:normAutofit fontScale="77500" lnSpcReduction="20000"/>
          </a:bodyPr>
          <a:lstStyle/>
          <a:p>
            <a:pPr>
              <a:buNone/>
            </a:pPr>
            <a:r>
              <a:rPr lang="en-US" b="1" i="1" dirty="0" smtClean="0"/>
              <a:t>Section 42</a:t>
            </a:r>
            <a:r>
              <a:rPr lang="en-US" dirty="0" smtClean="0"/>
              <a:t>. Powers and Duties of the Liquidator. </a:t>
            </a:r>
          </a:p>
          <a:p>
            <a:pPr>
              <a:buNone/>
            </a:pPr>
            <a:r>
              <a:rPr lang="en-US" dirty="0" smtClean="0"/>
              <a:t>1) He shall in particular perform the following in order to carry out his duties properly:</a:t>
            </a:r>
          </a:p>
          <a:p>
            <a:pPr lvl="1">
              <a:buNone/>
            </a:pPr>
            <a:r>
              <a:rPr lang="en-US" dirty="0" smtClean="0"/>
              <a:t>(a) investigate all claims against the society</a:t>
            </a:r>
          </a:p>
          <a:p>
            <a:pPr lvl="1">
              <a:buNone/>
            </a:pPr>
            <a:r>
              <a:rPr lang="en-US" dirty="0" smtClean="0"/>
              <a:t>(b) collect the assets of the society;</a:t>
            </a:r>
          </a:p>
          <a:p>
            <a:pPr lvl="1">
              <a:buNone/>
            </a:pPr>
            <a:r>
              <a:rPr lang="en-US" dirty="0" smtClean="0"/>
              <a:t>(c) distribute the assets in accordance with the plan of liquidation approved by the general meeting of the society;</a:t>
            </a:r>
          </a:p>
          <a:p>
            <a:pPr lvl="1">
              <a:buNone/>
            </a:pPr>
            <a:r>
              <a:rPr lang="en-US" dirty="0" smtClean="0"/>
              <a:t>(d) carry on the work activities of the society</a:t>
            </a:r>
          </a:p>
          <a:p>
            <a:pPr lvl="1">
              <a:buNone/>
            </a:pPr>
            <a:r>
              <a:rPr lang="en-US" dirty="0" smtClean="0"/>
              <a:t>(e) represent the society in legal proceedings;</a:t>
            </a:r>
          </a:p>
          <a:p>
            <a:pPr lvl="1">
              <a:buNone/>
            </a:pPr>
            <a:r>
              <a:rPr lang="en-US" dirty="0" smtClean="0"/>
              <a:t>(f) call meetings of the members as may be</a:t>
            </a:r>
          </a:p>
          <a:p>
            <a:pPr>
              <a:buNone/>
            </a:pPr>
            <a:r>
              <a:rPr lang="en-US" dirty="0" smtClean="0"/>
              <a:t>2) He shall issue notice in </a:t>
            </a:r>
            <a:r>
              <a:rPr lang="en-US" b="1" i="1" dirty="0" smtClean="0">
                <a:solidFill>
                  <a:srgbClr val="FF0000"/>
                </a:solidFill>
              </a:rPr>
              <a:t>a newspaper</a:t>
            </a:r>
            <a:r>
              <a:rPr lang="en-US" dirty="0" smtClean="0"/>
              <a:t>, before the distribution of property of the society , </a:t>
            </a:r>
          </a:p>
          <a:p>
            <a:pPr lvl="1">
              <a:buNone/>
            </a:pPr>
            <a:r>
              <a:rPr lang="en-US" dirty="0" smtClean="0"/>
              <a:t>It shall proceed with the distribution where no claim is presented </a:t>
            </a:r>
            <a:r>
              <a:rPr lang="en-US" b="1" i="1" dirty="0" smtClean="0">
                <a:solidFill>
                  <a:srgbClr val="FF0000"/>
                </a:solidFill>
              </a:rPr>
              <a:t>within two months </a:t>
            </a:r>
            <a:r>
              <a:rPr lang="en-US" dirty="0" smtClean="0"/>
              <a:t>from the date of such notice.</a:t>
            </a:r>
          </a:p>
          <a:p>
            <a:pPr lvl="1">
              <a:buNone/>
            </a:pPr>
            <a:r>
              <a:rPr lang="en-US" dirty="0" smtClean="0"/>
              <a:t> </a:t>
            </a:r>
          </a:p>
          <a:p>
            <a:pPr>
              <a:buNone/>
            </a:pPr>
            <a:r>
              <a:rPr lang="en-US" dirty="0" smtClean="0"/>
              <a:t>3) Upon completion of the winding up proceedings the liquidator shall </a:t>
            </a:r>
            <a:r>
              <a:rPr lang="en-US" b="1" i="1" dirty="0" smtClean="0">
                <a:solidFill>
                  <a:srgbClr val="FF0000"/>
                </a:solidFill>
              </a:rPr>
              <a:t>prepare and submit a report to the appropriate authority; </a:t>
            </a:r>
          </a:p>
          <a:p>
            <a:pPr lvl="1">
              <a:buNone/>
            </a:pPr>
            <a:r>
              <a:rPr lang="en-US" dirty="0" smtClean="0"/>
              <a:t>he shall deposit the records and documents of the society in such places as the appropriate authority may direct.</a:t>
            </a:r>
          </a:p>
          <a:p>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400" b="1" i="1" dirty="0" smtClean="0">
                <a:solidFill>
                  <a:srgbClr val="FF0000"/>
                </a:solidFill>
              </a:rPr>
              <a:t>Part Viii: Dissolution And Winding Up Of Societies . . .</a:t>
            </a:r>
            <a:endParaRPr lang="en-US" sz="2400" dirty="0"/>
          </a:p>
        </p:txBody>
      </p:sp>
      <p:sp>
        <p:nvSpPr>
          <p:cNvPr id="3" name="Content Placeholder 2"/>
          <p:cNvSpPr>
            <a:spLocks noGrp="1"/>
          </p:cNvSpPr>
          <p:nvPr>
            <p:ph idx="1"/>
          </p:nvPr>
        </p:nvSpPr>
        <p:spPr>
          <a:xfrm>
            <a:off x="152400" y="914400"/>
            <a:ext cx="8839200" cy="5715000"/>
          </a:xfrm>
        </p:spPr>
        <p:txBody>
          <a:bodyPr>
            <a:noAutofit/>
          </a:bodyPr>
          <a:lstStyle/>
          <a:p>
            <a:pPr>
              <a:buNone/>
            </a:pPr>
            <a:r>
              <a:rPr lang="en-US" sz="2000" b="1" i="1" dirty="0" smtClean="0"/>
              <a:t>Section 43.</a:t>
            </a:r>
            <a:r>
              <a:rPr lang="en-US" sz="2000" dirty="0" smtClean="0"/>
              <a:t> Calling on Creditors. </a:t>
            </a:r>
          </a:p>
          <a:p>
            <a:pPr marL="571500" indent="-514350">
              <a:buAutoNum type="arabicParenR"/>
            </a:pPr>
            <a:r>
              <a:rPr lang="en-US" sz="2000" dirty="0" smtClean="0"/>
              <a:t>Creditors shall be paid on the basis of a balance sheet prepared by the liquidator.</a:t>
            </a:r>
          </a:p>
          <a:p>
            <a:pPr marL="571500" indent="-514350">
              <a:buAutoNum type="arabicParenR"/>
            </a:pPr>
            <a:r>
              <a:rPr lang="en-US" sz="2000" dirty="0" smtClean="0"/>
              <a:t> Creditors shall be informed of the dissolution of the society and required to file their claims with supporting documents.</a:t>
            </a:r>
          </a:p>
          <a:p>
            <a:pPr>
              <a:buNone/>
            </a:pPr>
            <a:r>
              <a:rPr lang="en-US" sz="2000" dirty="0" smtClean="0"/>
              <a:t>3) Creditors appearing in the society's records or who are otherwise known shall be </a:t>
            </a:r>
            <a:r>
              <a:rPr lang="en-US" sz="2000" b="1" i="1" dirty="0" smtClean="0">
                <a:solidFill>
                  <a:srgbClr val="FF0000"/>
                </a:solidFill>
              </a:rPr>
              <a:t>notified</a:t>
            </a:r>
            <a:r>
              <a:rPr lang="en-US" sz="2000" dirty="0" smtClean="0"/>
              <a:t> directly by registered letter. </a:t>
            </a:r>
          </a:p>
          <a:p>
            <a:pPr>
              <a:buNone/>
            </a:pPr>
            <a:endParaRPr lang="en-US" sz="2000" dirty="0" smtClean="0"/>
          </a:p>
          <a:p>
            <a:pPr>
              <a:buNone/>
            </a:pPr>
            <a:r>
              <a:rPr lang="en-US" sz="2000" b="1" dirty="0" smtClean="0"/>
              <a:t>Section 44</a:t>
            </a:r>
            <a:r>
              <a:rPr lang="en-US" sz="2000" dirty="0" smtClean="0"/>
              <a:t>. Protection of Creditors. </a:t>
            </a:r>
          </a:p>
          <a:p>
            <a:pPr marL="514350" indent="-514350">
              <a:buAutoNum type="arabicParenR"/>
            </a:pPr>
            <a:r>
              <a:rPr lang="en-US" sz="2000" dirty="0" smtClean="0"/>
              <a:t>Until the creditors of the society have been paid or amounts required for payment be deposited, the liquidators </a:t>
            </a:r>
            <a:r>
              <a:rPr lang="en-US" sz="2000" b="1" i="1" dirty="0" smtClean="0">
                <a:solidFill>
                  <a:srgbClr val="FF0000"/>
                </a:solidFill>
              </a:rPr>
              <a:t>may not distribute any part of assets among the members.</a:t>
            </a:r>
          </a:p>
          <a:p>
            <a:pPr marL="514350" indent="-514350">
              <a:buAutoNum type="arabicParenR"/>
            </a:pPr>
            <a:r>
              <a:rPr lang="en-US" sz="2000" dirty="0" smtClean="0"/>
              <a:t> Where known creditors have failed to present their supporting documents, the amounts owing to them shall be deposited according to </a:t>
            </a:r>
            <a:r>
              <a:rPr lang="en-US" sz="2000" b="1" i="1" dirty="0" smtClean="0">
                <a:solidFill>
                  <a:srgbClr val="FF0000"/>
                </a:solidFill>
              </a:rPr>
              <a:t>the decision of the court.</a:t>
            </a: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i="1" dirty="0" smtClean="0">
                <a:solidFill>
                  <a:srgbClr val="FF0000"/>
                </a:solidFill>
              </a:rPr>
              <a:t>Part Viii: Dissolution And Winding Up Of Societies . . .</a:t>
            </a:r>
            <a:endParaRPr lang="en-US" sz="2400" dirty="0"/>
          </a:p>
        </p:txBody>
      </p:sp>
      <p:sp>
        <p:nvSpPr>
          <p:cNvPr id="3" name="Content Placeholder 2"/>
          <p:cNvSpPr>
            <a:spLocks noGrp="1"/>
          </p:cNvSpPr>
          <p:nvPr>
            <p:ph idx="1"/>
          </p:nvPr>
        </p:nvSpPr>
        <p:spPr>
          <a:xfrm>
            <a:off x="457200" y="1219200"/>
            <a:ext cx="8229600" cy="5410200"/>
          </a:xfrm>
        </p:spPr>
        <p:txBody>
          <a:bodyPr>
            <a:normAutofit lnSpcReduction="10000"/>
          </a:bodyPr>
          <a:lstStyle/>
          <a:p>
            <a:pPr marL="514350" indent="-514350">
              <a:buAutoNum type="arabicParenR" startAt="3"/>
            </a:pPr>
            <a:r>
              <a:rPr lang="en-US" dirty="0" smtClean="0"/>
              <a:t>unless the creditors are guaranteed or distribution of assets is postponed until such undertakings are completed.</a:t>
            </a:r>
          </a:p>
          <a:p>
            <a:pPr marL="514350" indent="-514350">
              <a:buNone/>
            </a:pPr>
            <a:endParaRPr lang="en-US" dirty="0" smtClean="0"/>
          </a:p>
          <a:p>
            <a:pPr marL="514350" indent="-514350">
              <a:buAutoNum type="arabicParenR" startAt="4"/>
            </a:pPr>
            <a:r>
              <a:rPr lang="en-US" dirty="0" smtClean="0"/>
              <a:t>After the payment of claims have been completed , the liquidators may distribute the assets of the society among the members based on the amount due to them.</a:t>
            </a:r>
            <a:endParaRPr lang="en-US" b="1" i="1" dirty="0" smtClean="0"/>
          </a:p>
          <a:p>
            <a:endParaRPr lang="en-US" b="1" i="1" dirty="0" smtClean="0"/>
          </a:p>
          <a:p>
            <a:pPr>
              <a:buNone/>
            </a:pPr>
            <a:r>
              <a:rPr lang="en-US" b="1" i="1" dirty="0" smtClean="0">
                <a:solidFill>
                  <a:srgbClr val="FF0000"/>
                </a:solidFill>
              </a:rPr>
              <a:t>Section 45. </a:t>
            </a:r>
            <a:r>
              <a:rPr lang="en-US" sz="2800" i="1" dirty="0" smtClean="0">
                <a:solidFill>
                  <a:srgbClr val="FF0000"/>
                </a:solidFill>
              </a:rPr>
              <a:t>Cancellation of a society from the Register.  </a:t>
            </a:r>
          </a:p>
          <a:p>
            <a:pPr lvl="1"/>
            <a:r>
              <a:rPr lang="en-US" dirty="0" smtClean="0"/>
              <a:t>the certificate of registration </a:t>
            </a:r>
            <a:r>
              <a:rPr lang="en-US" b="1" i="1" dirty="0" smtClean="0">
                <a:solidFill>
                  <a:srgbClr val="FF0000"/>
                </a:solidFill>
              </a:rPr>
              <a:t>shall be returned </a:t>
            </a:r>
            <a:r>
              <a:rPr lang="en-US" dirty="0" smtClean="0"/>
              <a:t>to the appropriate authority </a:t>
            </a:r>
          </a:p>
          <a:p>
            <a:pPr lvl="1">
              <a:buNone/>
            </a:pPr>
            <a:endParaRPr lang="en-US" dirty="0" smtClean="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b="1" i="1" dirty="0" smtClean="0">
                <a:solidFill>
                  <a:srgbClr val="FF0000"/>
                </a:solidFill>
                <a:effectLst>
                  <a:outerShdw blurRad="38100" dist="38100" dir="2700000" algn="tl">
                    <a:srgbClr val="000000">
                      <a:alpha val="43137"/>
                    </a:srgbClr>
                  </a:outerShdw>
                </a:effectLst>
              </a:rPr>
              <a:t>PART IX : SETTLEMENT OF DISPUTES</a:t>
            </a:r>
            <a:endParaRPr lang="en-US" sz="28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534400" cy="5715000"/>
          </a:xfrm>
        </p:spPr>
        <p:txBody>
          <a:bodyPr>
            <a:normAutofit fontScale="85000" lnSpcReduction="20000"/>
          </a:bodyPr>
          <a:lstStyle/>
          <a:p>
            <a:pPr>
              <a:buNone/>
            </a:pPr>
            <a:r>
              <a:rPr lang="en-US" b="1" i="1" dirty="0" smtClean="0">
                <a:solidFill>
                  <a:srgbClr val="FF0000"/>
                </a:solidFill>
              </a:rPr>
              <a:t>Section 46. Conciliation</a:t>
            </a:r>
            <a:r>
              <a:rPr lang="en-US" dirty="0" smtClean="0"/>
              <a:t>.</a:t>
            </a:r>
          </a:p>
          <a:p>
            <a:pPr>
              <a:buNone/>
            </a:pPr>
            <a:r>
              <a:rPr lang="en-US" dirty="0" smtClean="0"/>
              <a:t> The disputes shall be heard by a third party </a:t>
            </a:r>
            <a:r>
              <a:rPr lang="en-US" b="1" i="1" dirty="0" smtClean="0">
                <a:solidFill>
                  <a:srgbClr val="FF0000"/>
                </a:solidFill>
              </a:rPr>
              <a:t>appointed by the disputing parties </a:t>
            </a:r>
            <a:r>
              <a:rPr lang="en-US" dirty="0" smtClean="0"/>
              <a:t>before they are referred to the arbitrators.</a:t>
            </a:r>
          </a:p>
          <a:p>
            <a:pPr>
              <a:buNone/>
            </a:pPr>
            <a:endParaRPr lang="en-US" dirty="0" smtClean="0"/>
          </a:p>
          <a:p>
            <a:pPr>
              <a:buNone/>
            </a:pPr>
            <a:r>
              <a:rPr lang="en-US" b="1" i="1" dirty="0" smtClean="0">
                <a:solidFill>
                  <a:srgbClr val="FF0000"/>
                </a:solidFill>
                <a:latin typeface="Times New Roman" pitchFamily="18" charset="0"/>
                <a:cs typeface="Times New Roman" pitchFamily="18" charset="0"/>
              </a:rPr>
              <a:t>Section 47.</a:t>
            </a:r>
            <a:r>
              <a:rPr lang="en-US" b="1" dirty="0" smtClean="0">
                <a:solidFill>
                  <a:srgbClr val="FF0000"/>
                </a:solidFill>
                <a:latin typeface="Times New Roman" pitchFamily="18" charset="0"/>
                <a:cs typeface="Times New Roman" pitchFamily="18" charset="0"/>
              </a:rPr>
              <a:t> Arbitration. </a:t>
            </a:r>
          </a:p>
          <a:p>
            <a:pPr>
              <a:buNone/>
            </a:pPr>
            <a:r>
              <a:rPr lang="en-US" dirty="0" smtClean="0"/>
              <a:t>1) when not settled by conciliation they shall be referred to arbitration. </a:t>
            </a:r>
          </a:p>
          <a:p>
            <a:pPr>
              <a:buNone/>
            </a:pPr>
            <a:r>
              <a:rPr lang="en-US" dirty="0" smtClean="0"/>
              <a:t>2) The arbitration shall consist </a:t>
            </a:r>
            <a:r>
              <a:rPr lang="en-US" b="1" i="1" dirty="0" smtClean="0">
                <a:solidFill>
                  <a:srgbClr val="FF0000"/>
                </a:solidFill>
              </a:rPr>
              <a:t>of three persons </a:t>
            </a:r>
            <a:r>
              <a:rPr lang="en-US" dirty="0" smtClean="0"/>
              <a:t>of high reputation and impartiality. </a:t>
            </a:r>
          </a:p>
          <a:p>
            <a:pPr>
              <a:buNone/>
            </a:pPr>
            <a:r>
              <a:rPr lang="en-US" dirty="0" smtClean="0"/>
              <a:t>3) The arbitrators shall conduct their hearing and fulfill any of their duties in accordance with the </a:t>
            </a:r>
            <a:r>
              <a:rPr lang="en-US" b="1" i="1" dirty="0" smtClean="0">
                <a:solidFill>
                  <a:srgbClr val="FF0000"/>
                </a:solidFill>
              </a:rPr>
              <a:t>Civil Procedure Code</a:t>
            </a:r>
            <a:r>
              <a:rPr lang="en-US" dirty="0" smtClean="0"/>
              <a:t>.</a:t>
            </a:r>
          </a:p>
          <a:p>
            <a:pPr>
              <a:buNone/>
            </a:pPr>
            <a:endParaRPr lang="en-US" dirty="0" smtClean="0"/>
          </a:p>
          <a:p>
            <a:pPr>
              <a:buNone/>
            </a:pPr>
            <a:r>
              <a:rPr lang="en-US" b="1" i="1" dirty="0" smtClean="0"/>
              <a:t>Section 48.</a:t>
            </a:r>
            <a:r>
              <a:rPr lang="en-US" dirty="0" smtClean="0"/>
              <a:t> Appointment of the Arbitrators. </a:t>
            </a:r>
          </a:p>
          <a:p>
            <a:pPr marL="514350" indent="-514350">
              <a:buAutoNum type="arabicParenR"/>
            </a:pPr>
            <a:r>
              <a:rPr lang="en-US" b="1" i="1" dirty="0" smtClean="0">
                <a:solidFill>
                  <a:srgbClr val="FF0000"/>
                </a:solidFill>
              </a:rPr>
              <a:t>Each party </a:t>
            </a:r>
            <a:r>
              <a:rPr lang="en-US" dirty="0" smtClean="0"/>
              <a:t>to the dispute shall appoint </a:t>
            </a:r>
            <a:r>
              <a:rPr lang="en-US" b="1" i="1" dirty="0" smtClean="0">
                <a:solidFill>
                  <a:srgbClr val="FF0000"/>
                </a:solidFill>
              </a:rPr>
              <a:t>one arbitrator</a:t>
            </a:r>
            <a:r>
              <a:rPr lang="en-US" dirty="0" smtClean="0"/>
              <a:t>. The third arbitrator, who shall be the chairperson, shall be appointed </a:t>
            </a:r>
            <a:r>
              <a:rPr lang="en-US" dirty="0" smtClean="0">
                <a:solidFill>
                  <a:srgbClr val="FF0000"/>
                </a:solidFill>
              </a:rPr>
              <a:t>by both parties. </a:t>
            </a:r>
          </a:p>
          <a:p>
            <a:pPr marL="514350" indent="-514350">
              <a:buAutoNum type="arabicParenR"/>
            </a:pPr>
            <a:r>
              <a:rPr lang="en-US" dirty="0" smtClean="0"/>
              <a:t> </a:t>
            </a:r>
            <a:r>
              <a:rPr lang="en-US" b="1" i="1" dirty="0" smtClean="0">
                <a:solidFill>
                  <a:srgbClr val="FF0000"/>
                </a:solidFill>
              </a:rPr>
              <a:t>The appropriate authority </a:t>
            </a:r>
            <a:r>
              <a:rPr lang="en-US" dirty="0" smtClean="0"/>
              <a:t>shall appoint the chairperson arbitrator when the parties </a:t>
            </a:r>
            <a:r>
              <a:rPr lang="en-US" b="1" i="1" dirty="0" smtClean="0">
                <a:solidFill>
                  <a:srgbClr val="FF0000"/>
                </a:solidFill>
              </a:rPr>
              <a:t>fail to reach </a:t>
            </a:r>
            <a:r>
              <a:rPr lang="en-US" dirty="0" smtClean="0"/>
              <a:t>an agreement.</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715962"/>
          </a:xfrm>
        </p:spPr>
        <p:txBody>
          <a:bodyPr>
            <a:normAutofit/>
          </a:bodyPr>
          <a:lstStyle/>
          <a:p>
            <a:r>
              <a:rPr lang="en-US" sz="3600" b="1" i="1" dirty="0" smtClean="0">
                <a:solidFill>
                  <a:srgbClr val="FF0000"/>
                </a:solidFill>
                <a:effectLst>
                  <a:outerShdw blurRad="38100" dist="38100" dir="2700000" algn="tl">
                    <a:srgbClr val="000000">
                      <a:alpha val="43137"/>
                    </a:srgbClr>
                  </a:outerShdw>
                </a:effectLst>
              </a:rPr>
              <a:t>PART IX : SETTLEMENT OF DISPUTES . . .</a:t>
            </a:r>
            <a:endParaRPr lang="en-US" sz="3600" dirty="0"/>
          </a:p>
        </p:txBody>
      </p:sp>
      <p:sp>
        <p:nvSpPr>
          <p:cNvPr id="3" name="Content Placeholder 2"/>
          <p:cNvSpPr>
            <a:spLocks noGrp="1"/>
          </p:cNvSpPr>
          <p:nvPr>
            <p:ph idx="1"/>
          </p:nvPr>
        </p:nvSpPr>
        <p:spPr>
          <a:xfrm>
            <a:off x="228600" y="990600"/>
            <a:ext cx="8610600" cy="5638800"/>
          </a:xfrm>
        </p:spPr>
        <p:txBody>
          <a:bodyPr>
            <a:normAutofit fontScale="40000" lnSpcReduction="20000"/>
          </a:bodyPr>
          <a:lstStyle/>
          <a:p>
            <a:r>
              <a:rPr lang="en-US" sz="6200" b="1" dirty="0" smtClean="0"/>
              <a:t>Section 49.</a:t>
            </a:r>
            <a:r>
              <a:rPr lang="en-US" sz="6200" dirty="0" smtClean="0"/>
              <a:t> Disputes to be referred to Arbitration.  </a:t>
            </a:r>
          </a:p>
          <a:p>
            <a:r>
              <a:rPr lang="en-US" sz="6200" dirty="0" smtClean="0"/>
              <a:t>The arbitrators shall have the power to hear disputes not settled by conciliation regarding :</a:t>
            </a:r>
          </a:p>
          <a:p>
            <a:endParaRPr lang="en-US" sz="6200" dirty="0" smtClean="0"/>
          </a:p>
          <a:p>
            <a:pPr>
              <a:buNone/>
            </a:pPr>
            <a:endParaRPr lang="en-US" sz="6200" dirty="0" smtClean="0"/>
          </a:p>
          <a:p>
            <a:pPr lvl="1"/>
            <a:r>
              <a:rPr lang="en-US" sz="5800" dirty="0" smtClean="0"/>
              <a:t>the organization, </a:t>
            </a:r>
          </a:p>
          <a:p>
            <a:pPr lvl="1"/>
            <a:r>
              <a:rPr lang="en-US" sz="5800" dirty="0" smtClean="0"/>
              <a:t>management, or</a:t>
            </a:r>
          </a:p>
          <a:p>
            <a:pPr lvl="1"/>
            <a:r>
              <a:rPr lang="en-US" sz="5800" dirty="0" smtClean="0"/>
              <a:t> operations of a society which arises between:</a:t>
            </a:r>
          </a:p>
          <a:p>
            <a:pPr marL="1143000" indent="-1143000">
              <a:buAutoNum type="arabicParenR"/>
            </a:pPr>
            <a:r>
              <a:rPr lang="en-US" sz="6200" dirty="0" smtClean="0"/>
              <a:t>members and members</a:t>
            </a:r>
          </a:p>
          <a:p>
            <a:pPr marL="1143000" indent="-1143000">
              <a:buAutoNum type="arabicParenR"/>
            </a:pPr>
            <a:endParaRPr lang="en-US" sz="6200" dirty="0" smtClean="0"/>
          </a:p>
          <a:p>
            <a:pPr>
              <a:buNone/>
            </a:pPr>
            <a:r>
              <a:rPr lang="en-US" sz="6200" dirty="0" smtClean="0"/>
              <a:t>2) </a:t>
            </a:r>
            <a:r>
              <a:rPr lang="en-US" sz="6200" dirty="0" smtClean="0">
                <a:solidFill>
                  <a:srgbClr val="FF0000"/>
                </a:solidFill>
              </a:rPr>
              <a:t>members </a:t>
            </a:r>
            <a:r>
              <a:rPr lang="en-US" sz="6200" dirty="0" smtClean="0"/>
              <a:t>and any  </a:t>
            </a:r>
            <a:r>
              <a:rPr lang="en-US" sz="6200" b="1" dirty="0" smtClean="0">
                <a:solidFill>
                  <a:srgbClr val="FF0000"/>
                </a:solidFill>
              </a:rPr>
              <a:t>the management </a:t>
            </a:r>
            <a:r>
              <a:rPr lang="en-US" sz="6200" dirty="0" smtClean="0"/>
              <a:t>committee </a:t>
            </a:r>
          </a:p>
          <a:p>
            <a:pPr>
              <a:buNone/>
            </a:pPr>
            <a:endParaRPr lang="en-US" sz="6200" dirty="0" smtClean="0"/>
          </a:p>
          <a:p>
            <a:pPr>
              <a:buNone/>
            </a:pPr>
            <a:r>
              <a:rPr lang="en-US" sz="6200" dirty="0" smtClean="0"/>
              <a:t>3) </a:t>
            </a:r>
            <a:r>
              <a:rPr lang="en-US" sz="6200" b="1" i="1" dirty="0" smtClean="0">
                <a:solidFill>
                  <a:srgbClr val="FF0000"/>
                </a:solidFill>
              </a:rPr>
              <a:t>the society or the management committee </a:t>
            </a:r>
            <a:r>
              <a:rPr lang="en-US" sz="6200" dirty="0" smtClean="0"/>
              <a:t>and any former management committee </a:t>
            </a:r>
          </a:p>
          <a:p>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i="1" dirty="0" smtClean="0">
                <a:solidFill>
                  <a:srgbClr val="FF0000"/>
                </a:solidFill>
                <a:effectLst>
                  <a:outerShdw blurRad="38100" dist="38100" dir="2700000" algn="tl">
                    <a:srgbClr val="000000">
                      <a:alpha val="43137"/>
                    </a:srgbClr>
                  </a:outerShdw>
                </a:effectLst>
              </a:rPr>
              <a:t>PART IX : SETTLEMENT OF DISPUTES . . .</a:t>
            </a:r>
            <a:endParaRPr lang="en-US" sz="2800" dirty="0"/>
          </a:p>
        </p:txBody>
      </p:sp>
      <p:sp>
        <p:nvSpPr>
          <p:cNvPr id="3" name="Content Placeholder 2"/>
          <p:cNvSpPr>
            <a:spLocks noGrp="1"/>
          </p:cNvSpPr>
          <p:nvPr>
            <p:ph idx="1"/>
          </p:nvPr>
        </p:nvSpPr>
        <p:spPr>
          <a:xfrm>
            <a:off x="304800" y="1066800"/>
            <a:ext cx="8534400" cy="5486400"/>
          </a:xfrm>
        </p:spPr>
        <p:txBody>
          <a:bodyPr>
            <a:normAutofit fontScale="92500" lnSpcReduction="20000"/>
          </a:bodyPr>
          <a:lstStyle/>
          <a:p>
            <a:pPr>
              <a:buNone/>
            </a:pPr>
            <a:r>
              <a:rPr lang="en-US" b="1" i="1" dirty="0" smtClean="0"/>
              <a:t>Section 50.</a:t>
            </a:r>
            <a:r>
              <a:rPr lang="en-US" dirty="0" smtClean="0"/>
              <a:t> </a:t>
            </a:r>
            <a:r>
              <a:rPr lang="en-US" b="1" i="1" dirty="0" smtClean="0"/>
              <a:t>Civil Court Powers of Arbitrators</a:t>
            </a:r>
            <a:r>
              <a:rPr lang="en-US" dirty="0" smtClean="0"/>
              <a:t>. </a:t>
            </a:r>
          </a:p>
          <a:p>
            <a:pPr lvl="1">
              <a:buFont typeface="Wingdings" pitchFamily="2" charset="2"/>
              <a:buChar char="Ø"/>
            </a:pPr>
            <a:r>
              <a:rPr lang="en-US" dirty="0" smtClean="0"/>
              <a:t>The Arbitrators </a:t>
            </a:r>
            <a:r>
              <a:rPr lang="en-US" b="1" i="1" dirty="0" smtClean="0">
                <a:solidFill>
                  <a:srgbClr val="FF0000"/>
                </a:solidFill>
              </a:rPr>
              <a:t>shall have the same power  </a:t>
            </a:r>
            <a:r>
              <a:rPr lang="en-US" dirty="0" smtClean="0"/>
              <a:t>as a Civil Court</a:t>
            </a:r>
          </a:p>
          <a:p>
            <a:pPr lvl="2">
              <a:buFont typeface="Wingdings" pitchFamily="2" charset="2"/>
              <a:buChar char="Ø"/>
            </a:pPr>
            <a:r>
              <a:rPr lang="en-US" dirty="0" smtClean="0"/>
              <a:t> for the summoning of witnesses,  </a:t>
            </a:r>
            <a:r>
              <a:rPr lang="en-US" dirty="0" smtClean="0">
                <a:sym typeface="Wingdings" pitchFamily="2" charset="2"/>
              </a:rPr>
              <a:t> </a:t>
            </a:r>
            <a:r>
              <a:rPr lang="en-US" dirty="0" smtClean="0"/>
              <a:t>production of evidence, </a:t>
            </a:r>
            <a:r>
              <a:rPr lang="en-US" dirty="0" smtClean="0">
                <a:sym typeface="Wingdings" pitchFamily="2" charset="2"/>
              </a:rPr>
              <a:t> </a:t>
            </a:r>
            <a:r>
              <a:rPr lang="en-US" dirty="0" smtClean="0"/>
              <a:t>the issuing of orders or  </a:t>
            </a:r>
            <a:r>
              <a:rPr lang="en-US" dirty="0" smtClean="0">
                <a:sym typeface="Wingdings" pitchFamily="2" charset="2"/>
              </a:rPr>
              <a:t> </a:t>
            </a:r>
            <a:r>
              <a:rPr lang="en-US" dirty="0" smtClean="0"/>
              <a:t>the taking of any legal measures.</a:t>
            </a:r>
          </a:p>
          <a:p>
            <a:pPr>
              <a:buNone/>
            </a:pPr>
            <a:endParaRPr lang="en-US" b="1" dirty="0" smtClean="0"/>
          </a:p>
          <a:p>
            <a:pPr>
              <a:buNone/>
            </a:pPr>
            <a:r>
              <a:rPr lang="en-US" b="1" dirty="0" smtClean="0"/>
              <a:t>Section 51.</a:t>
            </a:r>
            <a:r>
              <a:rPr lang="en-US" dirty="0" smtClean="0"/>
              <a:t> Execution. </a:t>
            </a:r>
          </a:p>
          <a:p>
            <a:pPr lvl="1"/>
            <a:r>
              <a:rPr lang="en-US" dirty="0" smtClean="0"/>
              <a:t>Any decision, order or award made under this Proclamations shall be taken as though made by a civil court, and, where appropriate, the courts shall have jurisdiction to order the enforcement of any such decision, order or award. </a:t>
            </a:r>
          </a:p>
          <a:p>
            <a:pPr lvl="1">
              <a:buNone/>
            </a:pPr>
            <a:endParaRPr lang="en-US" dirty="0" smtClean="0"/>
          </a:p>
          <a:p>
            <a:pPr>
              <a:buNone/>
            </a:pPr>
            <a:r>
              <a:rPr lang="en-US" b="1" i="1" dirty="0" smtClean="0"/>
              <a:t>Section 52.</a:t>
            </a:r>
            <a:r>
              <a:rPr lang="en-US" dirty="0" smtClean="0"/>
              <a:t> Power of Courts. </a:t>
            </a:r>
          </a:p>
          <a:p>
            <a:pPr lvl="1"/>
            <a:r>
              <a:rPr lang="en-US" dirty="0" smtClean="0"/>
              <a:t>Appeals / request on the decisions given by the Arbitrators  may, as the case may be, be instituted in Federal High Court, or the Regional State High Court or the Federal High Court of a city accountable to the Federal Government where the society is situated.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Chapter 2</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Evolution </a:t>
            </a:r>
            <a:r>
              <a:rPr lang="en-US" sz="4000" b="1" dirty="0">
                <a:latin typeface="Times New Roman" pitchFamily="18" charset="0"/>
                <a:cs typeface="Times New Roman" pitchFamily="18" charset="0"/>
              </a:rPr>
              <a:t>of cooperatives </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4800600"/>
          </a:xfrm>
        </p:spPr>
        <p:txBody>
          <a:bodyPr>
            <a:normAutofit/>
          </a:bodyPr>
          <a:lstStyle/>
          <a:p>
            <a:pPr marL="0" indent="0">
              <a:buNone/>
            </a:pPr>
            <a:r>
              <a:rPr lang="en-US" b="1" dirty="0">
                <a:latin typeface="Times New Roman" pitchFamily="18" charset="0"/>
                <a:cs typeface="Times New Roman" pitchFamily="18" charset="0"/>
              </a:rPr>
              <a:t>At the end of this chapter you will be able to discuss: </a:t>
            </a:r>
            <a:endParaRPr lang="en-US" b="1" dirty="0" smtClean="0">
              <a:latin typeface="Times New Roman" pitchFamily="18" charset="0"/>
              <a:cs typeface="Times New Roman" pitchFamily="18" charset="0"/>
            </a:endParaRPr>
          </a:p>
          <a:p>
            <a:pPr marL="0" indent="0">
              <a:buNone/>
            </a:pPr>
            <a:endParaRPr lang="en-US" b="1" dirty="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Cooperative </a:t>
            </a:r>
            <a:r>
              <a:rPr lang="en-US" dirty="0">
                <a:latin typeface="Times New Roman" pitchFamily="18" charset="0"/>
                <a:cs typeface="Times New Roman" pitchFamily="18" charset="0"/>
              </a:rPr>
              <a:t>development in the </a:t>
            </a:r>
            <a:r>
              <a:rPr lang="en-US" dirty="0" smtClean="0">
                <a:latin typeface="Times New Roman" pitchFamily="18" charset="0"/>
                <a:cs typeface="Times New Roman" pitchFamily="18" charset="0"/>
              </a:rPr>
              <a:t>world</a:t>
            </a:r>
          </a:p>
          <a:p>
            <a:pPr lvl="1">
              <a:buFont typeface="Wingdings" pitchFamily="2" charset="2"/>
              <a:buChar char="Ø"/>
            </a:pPr>
            <a:r>
              <a:rPr lang="en-US" dirty="0" smtClean="0">
                <a:latin typeface="Times New Roman" pitchFamily="18" charset="0"/>
                <a:cs typeface="Times New Roman" pitchFamily="18" charset="0"/>
              </a:rPr>
              <a:t>Developed countries</a:t>
            </a:r>
          </a:p>
          <a:p>
            <a:pPr lvl="1">
              <a:buFont typeface="Wingdings" pitchFamily="2" charset="2"/>
              <a:buChar char="Ø"/>
            </a:pPr>
            <a:r>
              <a:rPr lang="en-US" dirty="0" smtClean="0">
                <a:latin typeface="Times New Roman" pitchFamily="18" charset="0"/>
                <a:cs typeface="Times New Roman" pitchFamily="18" charset="0"/>
              </a:rPr>
              <a:t>Developing countries</a:t>
            </a:r>
            <a:endParaRPr lang="en-US" dirty="0">
              <a:latin typeface="Times New Roman" pitchFamily="18" charset="0"/>
              <a:cs typeface="Times New Roman" pitchFamily="18" charset="0"/>
            </a:endParaRPr>
          </a:p>
          <a:p>
            <a:pPr>
              <a:buFont typeface="Wingdings" pitchFamily="2" charset="2"/>
              <a:buChar char="v"/>
            </a:pPr>
            <a:r>
              <a:rPr lang="en-US" dirty="0">
                <a:latin typeface="Times New Roman" pitchFamily="18" charset="0"/>
                <a:cs typeface="Times New Roman" pitchFamily="18" charset="0"/>
              </a:rPr>
              <a:t>Cooperative development in Ethiopia</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119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i="1" dirty="0" smtClean="0"/>
              <a:t>PART X:  MISCELLANEOUS PROVISIONS</a:t>
            </a:r>
            <a:endParaRPr lang="en-US" sz="2800" dirty="0"/>
          </a:p>
        </p:txBody>
      </p:sp>
      <p:sp>
        <p:nvSpPr>
          <p:cNvPr id="3" name="Content Placeholder 2"/>
          <p:cNvSpPr>
            <a:spLocks noGrp="1"/>
          </p:cNvSpPr>
          <p:nvPr>
            <p:ph idx="1"/>
          </p:nvPr>
        </p:nvSpPr>
        <p:spPr>
          <a:xfrm>
            <a:off x="381000" y="914400"/>
            <a:ext cx="8229600" cy="5211763"/>
          </a:xfrm>
        </p:spPr>
        <p:txBody>
          <a:bodyPr>
            <a:normAutofit fontScale="92500" lnSpcReduction="20000"/>
          </a:bodyPr>
          <a:lstStyle/>
          <a:p>
            <a:pPr>
              <a:buNone/>
            </a:pPr>
            <a:r>
              <a:rPr lang="en-US" b="1" i="1" dirty="0" smtClean="0"/>
              <a:t>Section 53</a:t>
            </a:r>
            <a:r>
              <a:rPr lang="en-US" b="1" dirty="0" smtClean="0">
                <a:solidFill>
                  <a:srgbClr val="FF0000"/>
                </a:solidFill>
              </a:rPr>
              <a:t>. Address of a Society</a:t>
            </a:r>
            <a:r>
              <a:rPr lang="en-US" dirty="0" smtClean="0"/>
              <a:t>. </a:t>
            </a:r>
          </a:p>
          <a:p>
            <a:pPr lvl="1"/>
            <a:r>
              <a:rPr lang="en-US" dirty="0" smtClean="0"/>
              <a:t>Any society shall have an address registered </a:t>
            </a:r>
          </a:p>
          <a:p>
            <a:pPr lvl="1"/>
            <a:r>
              <a:rPr lang="en-US" dirty="0" smtClean="0"/>
              <a:t>All services of process, notices and other communications shall be sent in such address. </a:t>
            </a:r>
          </a:p>
          <a:p>
            <a:pPr lvl="1"/>
            <a:r>
              <a:rPr lang="en-US" dirty="0" smtClean="0"/>
              <a:t>The society shall inform the appropriate authority of any change in such address </a:t>
            </a:r>
            <a:r>
              <a:rPr lang="en-US" b="1" i="1" dirty="0" smtClean="0">
                <a:solidFill>
                  <a:srgbClr val="FF0000"/>
                </a:solidFill>
              </a:rPr>
              <a:t>within thirty day</a:t>
            </a:r>
            <a:r>
              <a:rPr lang="en-US" dirty="0" smtClean="0"/>
              <a:t>s.</a:t>
            </a:r>
          </a:p>
          <a:p>
            <a:pPr>
              <a:buNone/>
            </a:pPr>
            <a:r>
              <a:rPr lang="en-US" b="1" i="1" dirty="0" smtClean="0"/>
              <a:t>Section 54.</a:t>
            </a:r>
            <a:r>
              <a:rPr lang="en-US" dirty="0" smtClean="0"/>
              <a:t> </a:t>
            </a:r>
            <a:r>
              <a:rPr lang="en-US" dirty="0" smtClean="0">
                <a:solidFill>
                  <a:srgbClr val="FF0000"/>
                </a:solidFill>
              </a:rPr>
              <a:t>Supplying Information</a:t>
            </a:r>
            <a:r>
              <a:rPr lang="en-US" dirty="0" smtClean="0"/>
              <a:t>. </a:t>
            </a:r>
          </a:p>
          <a:p>
            <a:pPr lvl="1"/>
            <a:r>
              <a:rPr lang="en-US" dirty="0" smtClean="0"/>
              <a:t>Every society shall have </a:t>
            </a:r>
            <a:r>
              <a:rPr lang="en-US" i="1" dirty="0" smtClean="0">
                <a:solidFill>
                  <a:srgbClr val="FF0000"/>
                </a:solidFill>
              </a:rPr>
              <a:t>the obligation to transmit information to the appropriate authority </a:t>
            </a:r>
            <a:r>
              <a:rPr lang="en-US" dirty="0" smtClean="0"/>
              <a:t>about the activities it performs.</a:t>
            </a:r>
          </a:p>
          <a:p>
            <a:pPr lvl="1"/>
            <a:endParaRPr lang="en-US" dirty="0" smtClean="0"/>
          </a:p>
          <a:p>
            <a:pPr>
              <a:buNone/>
            </a:pPr>
            <a:r>
              <a:rPr lang="en-US" b="1" i="1" dirty="0" smtClean="0"/>
              <a:t>Section 55</a:t>
            </a:r>
            <a:r>
              <a:rPr lang="en-US" dirty="0" smtClean="0"/>
              <a:t>. </a:t>
            </a:r>
            <a:r>
              <a:rPr lang="en-US" dirty="0" smtClean="0">
                <a:solidFill>
                  <a:srgbClr val="FF0000"/>
                </a:solidFill>
              </a:rPr>
              <a:t>Establishment of a Federal Organ.</a:t>
            </a:r>
          </a:p>
          <a:p>
            <a:r>
              <a:rPr lang="en-US" dirty="0" smtClean="0"/>
              <a:t> A Federal Organ responsible for organizing and registering Apex organizations and for rendering training, conducting research and other </a:t>
            </a:r>
            <a:r>
              <a:rPr lang="en-US" dirty="0" smtClean="0">
                <a:solidFill>
                  <a:srgbClr val="FF0000"/>
                </a:solidFill>
              </a:rPr>
              <a:t>technical support to societies may be established by law.</a:t>
            </a: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i="1" dirty="0" smtClean="0"/>
              <a:t>PART X:  MISCELLANEOUS PROVISIONS . . .</a:t>
            </a:r>
            <a:endParaRPr lang="en-US" sz="2800"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buNone/>
            </a:pPr>
            <a:r>
              <a:rPr lang="en-US" b="1" i="1" dirty="0" smtClean="0"/>
              <a:t>Section 56</a:t>
            </a:r>
            <a:r>
              <a:rPr lang="en-US" dirty="0" smtClean="0"/>
              <a:t>. </a:t>
            </a:r>
          </a:p>
          <a:p>
            <a:r>
              <a:rPr lang="en-US" dirty="0" smtClean="0"/>
              <a:t>Depositing of this Proclamation, Regulations and the By-laws. </a:t>
            </a:r>
          </a:p>
          <a:p>
            <a:r>
              <a:rPr lang="en-US" dirty="0" smtClean="0"/>
              <a:t> </a:t>
            </a:r>
          </a:p>
          <a:p>
            <a:r>
              <a:rPr lang="en-US" dirty="0" smtClean="0"/>
              <a:t>Every society shall deposit at its address copies of this Proclamation, the Regulations and the by-laws to be accessible free of charge.</a:t>
            </a:r>
          </a:p>
          <a:p>
            <a:endParaRPr lang="en-US" dirty="0" smtClean="0"/>
          </a:p>
          <a:p>
            <a:pPr>
              <a:buNone/>
            </a:pPr>
            <a:r>
              <a:rPr lang="en-US" b="1" i="1" dirty="0" smtClean="0"/>
              <a:t>Section 57</a:t>
            </a:r>
            <a:r>
              <a:rPr lang="en-US" dirty="0" smtClean="0"/>
              <a:t>. Repealed and Inapplicable Laws. </a:t>
            </a:r>
          </a:p>
          <a:p>
            <a:r>
              <a:rPr lang="en-US" b="1" i="1" dirty="0" smtClean="0">
                <a:solidFill>
                  <a:srgbClr val="FF0000"/>
                </a:solidFill>
              </a:rPr>
              <a:t>No law</a:t>
            </a:r>
            <a:r>
              <a:rPr lang="en-US" dirty="0" smtClean="0"/>
              <a:t>, regulation or directive in. so far as it is inconsistent with this Proclamation have force or effect in respect of matters provided for by this Proclamation.</a:t>
            </a:r>
          </a:p>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i="1" dirty="0" smtClean="0">
                <a:solidFill>
                  <a:srgbClr val="FF0000"/>
                </a:solidFill>
              </a:rPr>
              <a:t>PART X:  MISCELLANEOUS PROVISIONS . . .</a:t>
            </a:r>
            <a:endParaRPr lang="en-US" sz="2400" dirty="0">
              <a:solidFill>
                <a:srgbClr val="FF0000"/>
              </a:solidFill>
            </a:endParaRPr>
          </a:p>
        </p:txBody>
      </p:sp>
      <p:sp>
        <p:nvSpPr>
          <p:cNvPr id="3" name="Content Placeholder 2"/>
          <p:cNvSpPr>
            <a:spLocks noGrp="1"/>
          </p:cNvSpPr>
          <p:nvPr>
            <p:ph idx="1"/>
          </p:nvPr>
        </p:nvSpPr>
        <p:spPr>
          <a:xfrm>
            <a:off x="457200" y="990600"/>
            <a:ext cx="8229600" cy="5867400"/>
          </a:xfrm>
        </p:spPr>
        <p:txBody>
          <a:bodyPr>
            <a:normAutofit fontScale="85000" lnSpcReduction="20000"/>
          </a:bodyPr>
          <a:lstStyle/>
          <a:p>
            <a:pPr>
              <a:buNone/>
            </a:pPr>
            <a:r>
              <a:rPr lang="en-US" b="1" i="1" dirty="0" smtClean="0"/>
              <a:t>Section 58.</a:t>
            </a:r>
            <a:r>
              <a:rPr lang="en-US" dirty="0" smtClean="0"/>
              <a:t> Transitory Provisions. </a:t>
            </a:r>
          </a:p>
          <a:p>
            <a:pPr marL="514350" indent="-514350">
              <a:buAutoNum type="arabicParenR"/>
            </a:pPr>
            <a:r>
              <a:rPr lang="en-US" dirty="0" smtClean="0"/>
              <a:t>The cooperative societies which have been established and operating in accordance with Proclamation </a:t>
            </a:r>
            <a:r>
              <a:rPr lang="en-US" b="1" i="1" dirty="0" smtClean="0">
                <a:solidFill>
                  <a:srgbClr val="FF0000"/>
                </a:solidFill>
              </a:rPr>
              <a:t>No.138/1978</a:t>
            </a:r>
            <a:r>
              <a:rPr lang="en-US" dirty="0" smtClean="0"/>
              <a:t> shall be </a:t>
            </a:r>
            <a:r>
              <a:rPr lang="en-US" b="1" i="1" dirty="0" smtClean="0"/>
              <a:t>reorganized under this Proclamation</a:t>
            </a:r>
            <a:r>
              <a:rPr lang="en-US" dirty="0" smtClean="0"/>
              <a:t>.</a:t>
            </a:r>
          </a:p>
          <a:p>
            <a:pPr marL="514350" indent="-514350">
              <a:buAutoNum type="arabicParenR"/>
            </a:pPr>
            <a:r>
              <a:rPr lang="en-US" dirty="0" smtClean="0"/>
              <a:t> The cooperative societies which have been established and operating in accordance with Proclamation </a:t>
            </a:r>
            <a:r>
              <a:rPr lang="en-US" b="1" i="1" dirty="0" smtClean="0">
                <a:solidFill>
                  <a:srgbClr val="FF0000"/>
                </a:solidFill>
              </a:rPr>
              <a:t>No. 85/1995 </a:t>
            </a:r>
            <a:r>
              <a:rPr lang="en-US" dirty="0" smtClean="0"/>
              <a:t>shall be deemed to have been established under this Proclamation and shall continue to carry out their functions in accordance with this Proclamation. </a:t>
            </a:r>
          </a:p>
          <a:p>
            <a:pPr marL="514350" indent="-514350">
              <a:buAutoNum type="arabicParenR"/>
            </a:pPr>
            <a:endParaRPr lang="en-US" dirty="0" smtClean="0"/>
          </a:p>
          <a:p>
            <a:pPr marL="514350" indent="-514350">
              <a:buAutoNum type="arabicParenR"/>
            </a:pPr>
            <a:r>
              <a:rPr lang="en-US" dirty="0" smtClean="0"/>
              <a:t> The societies indicated in Sub-Article (1) of this Article shall continue their operations holding their previous juridical personalities until they are reorganized and registered by the appropriate authority. </a:t>
            </a:r>
          </a:p>
          <a:p>
            <a:pPr marL="514350" indent="-514350">
              <a:buAutoNum type="arabicParenR"/>
            </a:pPr>
            <a:endParaRPr lang="en-US" dirty="0" smtClean="0"/>
          </a:p>
          <a:p>
            <a:pPr marL="514350" indent="-514350">
              <a:buAutoNum type="arabicParenR"/>
            </a:pPr>
            <a:r>
              <a:rPr lang="en-US" dirty="0" smtClean="0"/>
              <a:t> The appropriate authority shall facilitate the conditions necessary for the reorganization of the societies in accordance with sub-Article (1) of this Article. </a:t>
            </a:r>
          </a:p>
          <a:p>
            <a:pPr marL="514350" indent="-514350">
              <a:buAutoNum type="arabicParenR"/>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944562"/>
          </a:xfrm>
        </p:spPr>
        <p:txBody>
          <a:bodyPr>
            <a:normAutofit/>
          </a:bodyPr>
          <a:lstStyle/>
          <a:p>
            <a:r>
              <a:rPr lang="en-US" sz="3600" b="1" i="1" dirty="0" smtClean="0">
                <a:solidFill>
                  <a:srgbClr val="FF0000"/>
                </a:solidFill>
              </a:rPr>
              <a:t>PART X:  MISCELLANEOUS PROVISIONS . . .</a:t>
            </a:r>
            <a:endParaRPr lang="en-US" sz="3600"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b="1" i="1" dirty="0" smtClean="0">
                <a:solidFill>
                  <a:srgbClr val="FF0000"/>
                </a:solidFill>
              </a:rPr>
              <a:t>Section 59</a:t>
            </a:r>
            <a:r>
              <a:rPr lang="en-US" sz="2400" i="1" dirty="0" smtClean="0">
                <a:solidFill>
                  <a:srgbClr val="FF0000"/>
                </a:solidFill>
              </a:rPr>
              <a:t>. Issuance of Implementing Legislations. </a:t>
            </a:r>
          </a:p>
          <a:p>
            <a:r>
              <a:rPr lang="en-US" sz="2600" dirty="0" smtClean="0"/>
              <a:t>The Council of Ministers of the Federal Government or the appropriate organ of a Region or city accountable to the Federal Government may issue legislations for the proper implementation of this Proclamation.</a:t>
            </a:r>
          </a:p>
          <a:p>
            <a:pPr>
              <a:buNone/>
            </a:pPr>
            <a:endParaRPr lang="en-US" dirty="0" smtClean="0"/>
          </a:p>
          <a:p>
            <a:pPr>
              <a:buNone/>
            </a:pPr>
            <a:r>
              <a:rPr lang="en-US" sz="2800" b="1" i="1" dirty="0" smtClean="0">
                <a:solidFill>
                  <a:srgbClr val="FF0000"/>
                </a:solidFill>
              </a:rPr>
              <a:t>Section 60.</a:t>
            </a:r>
            <a:r>
              <a:rPr lang="en-US" sz="2800" i="1" dirty="0" smtClean="0">
                <a:solidFill>
                  <a:srgbClr val="FF0000"/>
                </a:solidFill>
              </a:rPr>
              <a:t> Effective Date</a:t>
            </a:r>
            <a:r>
              <a:rPr lang="en-US" i="1" dirty="0" smtClean="0"/>
              <a:t>.</a:t>
            </a:r>
          </a:p>
          <a:p>
            <a:r>
              <a:rPr lang="en-US" i="1" dirty="0" smtClean="0"/>
              <a:t> This Proclamation shall come into force as of the </a:t>
            </a:r>
            <a:r>
              <a:rPr lang="en-US" b="1" i="1" dirty="0" smtClean="0">
                <a:solidFill>
                  <a:srgbClr val="FF0000"/>
                </a:solidFill>
              </a:rPr>
              <a:t>29th</a:t>
            </a:r>
            <a:r>
              <a:rPr lang="en-US" i="1" dirty="0" smtClean="0"/>
              <a:t> day of </a:t>
            </a:r>
            <a:r>
              <a:rPr lang="en-US" i="1" dirty="0" smtClean="0">
                <a:solidFill>
                  <a:srgbClr val="FF0000"/>
                </a:solidFill>
              </a:rPr>
              <a:t>December</a:t>
            </a:r>
            <a:r>
              <a:rPr lang="en-US" i="1" dirty="0" smtClean="0"/>
              <a:t>,</a:t>
            </a:r>
            <a:r>
              <a:rPr lang="en-US" i="1" dirty="0" smtClean="0">
                <a:solidFill>
                  <a:srgbClr val="FF0000"/>
                </a:solidFill>
              </a:rPr>
              <a:t> 1998</a:t>
            </a:r>
            <a:r>
              <a:rPr lang="en-US" i="1" dirty="0" smtClean="0"/>
              <a:t>.</a:t>
            </a:r>
          </a:p>
          <a:p>
            <a:r>
              <a:rPr lang="en-US" i="1" dirty="0" smtClean="0"/>
              <a:t>     </a:t>
            </a:r>
            <a:r>
              <a:rPr lang="en-US" b="1" i="1" dirty="0" smtClean="0">
                <a:solidFill>
                  <a:srgbClr val="FF0000"/>
                </a:solidFill>
              </a:rPr>
              <a:t>for the last 17 years</a:t>
            </a:r>
          </a:p>
          <a:p>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solidFill>
            <a:srgbClr val="FF0000"/>
          </a:solidFill>
        </p:spPr>
        <p:txBody>
          <a:bodyPr/>
          <a:lstStyle/>
          <a:p>
            <a:endParaRPr lang="en-US" dirty="0"/>
          </a:p>
        </p:txBody>
      </p:sp>
      <p:sp>
        <p:nvSpPr>
          <p:cNvPr id="4" name="Rectangle 3"/>
          <p:cNvSpPr/>
          <p:nvPr/>
        </p:nvSpPr>
        <p:spPr>
          <a:xfrm>
            <a:off x="2046500" y="2967335"/>
            <a:ext cx="4616970" cy="923330"/>
          </a:xfrm>
          <a:prstGeom prst="rect">
            <a:avLst/>
          </a:prstGeom>
          <a:noFill/>
        </p:spPr>
        <p:txBody>
          <a:bodyPr wrap="none" lIns="91440" tIns="45720" rIns="91440" bIns="45720">
            <a:spAutoFit/>
          </a:bodyPr>
          <a:lstStyle/>
          <a:p>
            <a:pPr algn="ctr"/>
            <a:r>
              <a:rPr lang="en-US" sz="5400" b="1" i="1" cap="all" spc="0"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End of unit 5 </a:t>
            </a:r>
            <a:endParaRPr lang="en-US" sz="5400" b="1" i="1" cap="all" spc="0" dirty="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smtClean="0"/>
              <a:t>Chapter 6: organization and management of cooperatives </a:t>
            </a:r>
            <a:r>
              <a:rPr lang="en-US" dirty="0" smtClean="0"/>
              <a:t/>
            </a:r>
            <a:br>
              <a:rPr lang="en-US" dirty="0" smtClean="0"/>
            </a:br>
            <a:endParaRPr lang="en-US" dirty="0"/>
          </a:p>
        </p:txBody>
      </p:sp>
      <p:sp>
        <p:nvSpPr>
          <p:cNvPr id="5" name="Subtitle 4"/>
          <p:cNvSpPr>
            <a:spLocks noGrp="1"/>
          </p:cNvSpPr>
          <p:nvPr>
            <p:ph type="subTitle" idx="1"/>
          </p:nvPr>
        </p:nvSpPr>
        <p:spPr>
          <a:xfrm>
            <a:off x="1295400" y="3200400"/>
            <a:ext cx="6400800" cy="3200400"/>
          </a:xfrm>
        </p:spPr>
        <p:txBody>
          <a:bodyPr>
            <a:noAutofit/>
          </a:bodyPr>
          <a:lstStyle/>
          <a:p>
            <a:pPr algn="l"/>
            <a:r>
              <a:rPr lang="en-US" sz="2400" b="1" dirty="0" smtClean="0">
                <a:solidFill>
                  <a:schemeClr val="bg1"/>
                </a:solidFill>
              </a:rPr>
              <a:t>6.1.  Procedures for organizing cooperatives</a:t>
            </a:r>
          </a:p>
          <a:p>
            <a:pPr algn="l"/>
            <a:r>
              <a:rPr lang="en-US" sz="2400" b="1" dirty="0" smtClean="0">
                <a:solidFill>
                  <a:schemeClr val="bg1"/>
                </a:solidFill>
              </a:rPr>
              <a:t/>
            </a:r>
            <a:br>
              <a:rPr lang="en-US" sz="2400" b="1" dirty="0" smtClean="0">
                <a:solidFill>
                  <a:schemeClr val="bg1"/>
                </a:solidFill>
              </a:rPr>
            </a:br>
            <a:r>
              <a:rPr lang="en-US" sz="2400" b="1" dirty="0" smtClean="0">
                <a:solidFill>
                  <a:schemeClr val="bg1"/>
                </a:solidFill>
              </a:rPr>
              <a:t>6.2.  Registration of cooperatives</a:t>
            </a:r>
          </a:p>
          <a:p>
            <a:pPr algn="l"/>
            <a:r>
              <a:rPr lang="en-US" sz="2400" b="1" dirty="0" smtClean="0">
                <a:solidFill>
                  <a:schemeClr val="bg1"/>
                </a:solidFill>
              </a:rPr>
              <a:t/>
            </a:r>
            <a:br>
              <a:rPr lang="en-US" sz="2400" b="1" dirty="0" smtClean="0">
                <a:solidFill>
                  <a:schemeClr val="bg1"/>
                </a:solidFill>
              </a:rPr>
            </a:br>
            <a:r>
              <a:rPr lang="en-US" sz="2400" b="1" dirty="0" smtClean="0">
                <a:solidFill>
                  <a:schemeClr val="bg1"/>
                </a:solidFill>
              </a:rPr>
              <a:t>6.3.   Organization (Administrative and  financial)</a:t>
            </a:r>
          </a:p>
          <a:p>
            <a:pPr algn="l"/>
            <a:r>
              <a:rPr lang="en-US" sz="2400" b="1" dirty="0" smtClean="0">
                <a:solidFill>
                  <a:schemeClr val="bg1"/>
                </a:solidFill>
                <a:latin typeface="Times New Roman" pitchFamily="18" charset="0"/>
                <a:cs typeface="Times New Roman" pitchFamily="18" charset="0"/>
              </a:rPr>
              <a:t>6.4. cooperative management</a:t>
            </a:r>
            <a:r>
              <a:rPr lang="en-US" sz="2400" b="1" dirty="0" smtClean="0">
                <a:solidFill>
                  <a:schemeClr val="bg1"/>
                </a:solidFill>
              </a:rPr>
              <a:t/>
            </a:r>
            <a:br>
              <a:rPr lang="en-US" sz="2400" b="1" dirty="0" smtClean="0">
                <a:solidFill>
                  <a:schemeClr val="bg1"/>
                </a:solidFill>
              </a:rPr>
            </a:b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15962"/>
          </a:xfrm>
        </p:spPr>
        <p:txBody>
          <a:bodyPr>
            <a:normAutofit fontScale="90000"/>
          </a:bodyPr>
          <a:lstStyle/>
          <a:p>
            <a:r>
              <a:rPr lang="en-US" sz="3600" b="1" dirty="0" smtClean="0"/>
              <a:t>6.1. Procedures for organizing cooperatives</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914400"/>
            <a:ext cx="8229600" cy="5638800"/>
          </a:xfrm>
        </p:spPr>
        <p:txBody>
          <a:bodyPr>
            <a:normAutofit fontScale="92500" lnSpcReduction="10000"/>
          </a:bodyPr>
          <a:lstStyle/>
          <a:p>
            <a:r>
              <a:rPr lang="en-US" dirty="0" smtClean="0"/>
              <a:t>This setting up process can be broken down </a:t>
            </a:r>
            <a:r>
              <a:rPr lang="en-US" b="1" i="1" dirty="0" smtClean="0">
                <a:solidFill>
                  <a:srgbClr val="FF0000"/>
                </a:solidFill>
              </a:rPr>
              <a:t>into six steps:</a:t>
            </a:r>
          </a:p>
          <a:p>
            <a:pPr marL="514350" indent="-514350">
              <a:buAutoNum type="arabicPeriod"/>
            </a:pPr>
            <a:r>
              <a:rPr lang="en-US" b="1" i="1" dirty="0" smtClean="0"/>
              <a:t>Form a core group</a:t>
            </a:r>
          </a:p>
          <a:p>
            <a:pPr marL="514350" indent="-514350">
              <a:buAutoNum type="arabicPeriod"/>
            </a:pPr>
            <a:endParaRPr lang="en-US" b="1" i="1" dirty="0" smtClean="0"/>
          </a:p>
          <a:p>
            <a:pPr>
              <a:buNone/>
            </a:pPr>
            <a:r>
              <a:rPr lang="en-US" b="1" i="1" dirty="0" smtClean="0"/>
              <a:t>2: Carrying out a feasibility study</a:t>
            </a:r>
          </a:p>
          <a:p>
            <a:pPr>
              <a:buNone/>
            </a:pPr>
            <a:endParaRPr lang="en-US" b="1" i="1" dirty="0" smtClean="0"/>
          </a:p>
          <a:p>
            <a:pPr>
              <a:buNone/>
            </a:pPr>
            <a:r>
              <a:rPr lang="en-US" b="1" i="1" dirty="0" smtClean="0"/>
              <a:t>3. Drawing up a business plan</a:t>
            </a:r>
          </a:p>
          <a:p>
            <a:pPr>
              <a:buNone/>
            </a:pPr>
            <a:endParaRPr lang="en-US" b="1" i="1" dirty="0" smtClean="0"/>
          </a:p>
          <a:p>
            <a:pPr>
              <a:buNone/>
            </a:pPr>
            <a:r>
              <a:rPr lang="en-US" b="1" dirty="0" smtClean="0"/>
              <a:t>4. Organizing the inaugural general meeting</a:t>
            </a:r>
          </a:p>
          <a:p>
            <a:pPr>
              <a:buNone/>
            </a:pPr>
            <a:endParaRPr lang="en-US" b="1" i="1" dirty="0" smtClean="0"/>
          </a:p>
          <a:p>
            <a:pPr>
              <a:buNone/>
            </a:pPr>
            <a:r>
              <a:rPr lang="en-US" b="1" dirty="0" smtClean="0">
                <a:solidFill>
                  <a:srgbClr val="FF0000"/>
                </a:solidFill>
              </a:rPr>
              <a:t>6.2…..5</a:t>
            </a:r>
            <a:r>
              <a:rPr lang="en-US" b="1" i="1" dirty="0" smtClean="0"/>
              <a:t>. Applying for registration and/or consent for the cooperatives</a:t>
            </a:r>
          </a:p>
          <a:p>
            <a:pPr>
              <a:buNone/>
            </a:pPr>
            <a:endParaRPr lang="en-US" b="1" i="1" dirty="0" smtClean="0"/>
          </a:p>
          <a:p>
            <a:pPr>
              <a:buNone/>
            </a:pPr>
            <a:r>
              <a:rPr lang="en-US" b="1" i="1" dirty="0" smtClean="0"/>
              <a:t>6.  Getting the cooperative started</a:t>
            </a: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smtClean="0"/>
              <a:t>6.1. Procedures . . .</a:t>
            </a:r>
            <a:endParaRPr lang="en-US" sz="3200" dirty="0"/>
          </a:p>
        </p:txBody>
      </p:sp>
      <p:sp>
        <p:nvSpPr>
          <p:cNvPr id="3" name="Content Placeholder 2"/>
          <p:cNvSpPr>
            <a:spLocks noGrp="1"/>
          </p:cNvSpPr>
          <p:nvPr>
            <p:ph idx="1"/>
          </p:nvPr>
        </p:nvSpPr>
        <p:spPr>
          <a:xfrm>
            <a:off x="457200" y="1143000"/>
            <a:ext cx="8229600" cy="5715000"/>
          </a:xfrm>
        </p:spPr>
        <p:txBody>
          <a:bodyPr>
            <a:normAutofit fontScale="85000" lnSpcReduction="20000"/>
          </a:bodyPr>
          <a:lstStyle/>
          <a:p>
            <a:pPr>
              <a:buNone/>
            </a:pPr>
            <a:r>
              <a:rPr lang="en-US" b="1" i="1" dirty="0" smtClean="0">
                <a:solidFill>
                  <a:srgbClr val="FF0000"/>
                </a:solidFill>
              </a:rPr>
              <a:t>Step no.1: Form a core group</a:t>
            </a:r>
          </a:p>
          <a:p>
            <a:r>
              <a:rPr lang="en-US" dirty="0" smtClean="0"/>
              <a:t>The inspiration / ideas for the creation of a cooperative generally </a:t>
            </a:r>
            <a:r>
              <a:rPr lang="en-US" b="1" i="1" dirty="0" smtClean="0">
                <a:solidFill>
                  <a:srgbClr val="FF0000"/>
                </a:solidFill>
              </a:rPr>
              <a:t>comes from one or several </a:t>
            </a:r>
            <a:r>
              <a:rPr lang="en-US" dirty="0" smtClean="0"/>
              <a:t>people who have known of the potential for the set up of a cooperative and who have </a:t>
            </a:r>
            <a:r>
              <a:rPr lang="en-US" b="1" i="1" dirty="0" smtClean="0">
                <a:solidFill>
                  <a:srgbClr val="FF0000"/>
                </a:solidFill>
              </a:rPr>
              <a:t>a good idea and a vision. </a:t>
            </a:r>
          </a:p>
          <a:p>
            <a:endParaRPr lang="en-US" dirty="0" smtClean="0"/>
          </a:p>
          <a:p>
            <a:r>
              <a:rPr lang="en-US" dirty="0" smtClean="0"/>
              <a:t>The idea can also come from </a:t>
            </a:r>
            <a:r>
              <a:rPr lang="en-US" b="1" i="1" dirty="0" smtClean="0">
                <a:solidFill>
                  <a:srgbClr val="FF0000"/>
                </a:solidFill>
              </a:rPr>
              <a:t>a group of people </a:t>
            </a:r>
            <a:r>
              <a:rPr lang="en-US" dirty="0" smtClean="0"/>
              <a:t>wanting to work together to realize a </a:t>
            </a:r>
            <a:r>
              <a:rPr lang="en-US" i="1" dirty="0" smtClean="0">
                <a:solidFill>
                  <a:srgbClr val="FF0000"/>
                </a:solidFill>
              </a:rPr>
              <a:t>common vision.</a:t>
            </a:r>
          </a:p>
          <a:p>
            <a:r>
              <a:rPr lang="en-US" b="1" dirty="0" smtClean="0">
                <a:solidFill>
                  <a:srgbClr val="FF0000"/>
                </a:solidFill>
              </a:rPr>
              <a:t>The number of individuals </a:t>
            </a:r>
            <a:r>
              <a:rPr lang="en-US" dirty="0" smtClean="0"/>
              <a:t>involved in the core group can be crucial. </a:t>
            </a:r>
          </a:p>
          <a:p>
            <a:endParaRPr lang="en-US" dirty="0" smtClean="0"/>
          </a:p>
          <a:p>
            <a:r>
              <a:rPr lang="en-US" i="1" dirty="0" smtClean="0">
                <a:solidFill>
                  <a:srgbClr val="FF0000"/>
                </a:solidFill>
              </a:rPr>
              <a:t>Too many people </a:t>
            </a:r>
            <a:r>
              <a:rPr lang="en-US" dirty="0" smtClean="0"/>
              <a:t>in the core group can </a:t>
            </a:r>
            <a:r>
              <a:rPr lang="en-US" dirty="0" smtClean="0">
                <a:solidFill>
                  <a:srgbClr val="FF0000"/>
                </a:solidFill>
              </a:rPr>
              <a:t>certainly </a:t>
            </a:r>
            <a:r>
              <a:rPr lang="en-US" b="1" i="1" dirty="0" smtClean="0">
                <a:solidFill>
                  <a:srgbClr val="FF0000"/>
                </a:solidFill>
              </a:rPr>
              <a:t>slow things </a:t>
            </a:r>
            <a:r>
              <a:rPr lang="en-US" dirty="0" smtClean="0"/>
              <a:t>down but can also result in a </a:t>
            </a:r>
            <a:r>
              <a:rPr lang="en-US" b="1" i="1" dirty="0" smtClean="0">
                <a:solidFill>
                  <a:srgbClr val="FF0000"/>
                </a:solidFill>
              </a:rPr>
              <a:t>better constructed plan</a:t>
            </a:r>
            <a:r>
              <a:rPr lang="en-US" dirty="0" smtClean="0"/>
              <a:t>.</a:t>
            </a:r>
          </a:p>
          <a:p>
            <a:pPr>
              <a:buNone/>
            </a:pPr>
            <a:endParaRPr lang="en-US" dirty="0" smtClean="0"/>
          </a:p>
          <a:p>
            <a:r>
              <a:rPr lang="en-US" dirty="0" smtClean="0"/>
              <a:t>There are different ways of contacting members:</a:t>
            </a:r>
          </a:p>
          <a:p>
            <a:pPr lvl="1">
              <a:buBlip>
                <a:blip r:embed="rId3"/>
              </a:buBlip>
            </a:pPr>
            <a:r>
              <a:rPr lang="en-US" dirty="0" smtClean="0"/>
              <a:t>word of mouth; by means of posters; handing out brochures or leaflets at public events; organizing a forum for a , Mass media (radio, press, television).</a:t>
            </a:r>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700" b="1" dirty="0" smtClean="0"/>
              <a:t>6.1.  Procedures for organizing cooperatives . . . </a:t>
            </a: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pPr>
              <a:buNone/>
            </a:pPr>
            <a:r>
              <a:rPr lang="en-US" sz="6000" b="1" i="1" dirty="0" smtClean="0">
                <a:solidFill>
                  <a:srgbClr val="FF0000"/>
                </a:solidFill>
              </a:rPr>
              <a:t>Step no.2: Carrying out a feasibility study</a:t>
            </a:r>
            <a:endParaRPr lang="en-US" sz="6000" i="1" dirty="0" smtClean="0">
              <a:solidFill>
                <a:srgbClr val="FF0000"/>
              </a:solidFill>
            </a:endParaRPr>
          </a:p>
          <a:p>
            <a:pPr>
              <a:buNone/>
            </a:pPr>
            <a:r>
              <a:rPr lang="en-US" dirty="0" smtClean="0"/>
              <a:t>carried out either:</a:t>
            </a:r>
          </a:p>
          <a:p>
            <a:pPr lvl="2">
              <a:buFont typeface="Wingdings" pitchFamily="2" charset="2"/>
              <a:buChar char="Ø"/>
            </a:pPr>
            <a:r>
              <a:rPr lang="en-US" dirty="0" smtClean="0"/>
              <a:t> by a few members of the cooperative if they have the necessary </a:t>
            </a:r>
            <a:r>
              <a:rPr lang="en-US" b="1" i="1" dirty="0" smtClean="0"/>
              <a:t>skills and time</a:t>
            </a:r>
            <a:r>
              <a:rPr lang="en-US" dirty="0" smtClean="0"/>
              <a:t>, or</a:t>
            </a:r>
          </a:p>
          <a:p>
            <a:pPr lvl="2">
              <a:buFont typeface="Wingdings" pitchFamily="2" charset="2"/>
              <a:buChar char="Ø"/>
            </a:pPr>
            <a:r>
              <a:rPr lang="en-US" dirty="0" smtClean="0"/>
              <a:t> by </a:t>
            </a:r>
            <a:r>
              <a:rPr lang="en-US" b="1" i="1" dirty="0" smtClean="0">
                <a:solidFill>
                  <a:srgbClr val="FF0000"/>
                </a:solidFill>
              </a:rPr>
              <a:t>an outside person taken </a:t>
            </a:r>
            <a:r>
              <a:rPr lang="en-US" dirty="0" smtClean="0"/>
              <a:t>on by the cooperative.</a:t>
            </a:r>
          </a:p>
          <a:p>
            <a:pPr>
              <a:buNone/>
            </a:pPr>
            <a:r>
              <a:rPr lang="en-US" dirty="0" smtClean="0"/>
              <a:t>The feasibility study is broken down into </a:t>
            </a:r>
            <a:r>
              <a:rPr lang="en-US" b="1" i="1" dirty="0" smtClean="0">
                <a:solidFill>
                  <a:srgbClr val="FF0000"/>
                </a:solidFill>
              </a:rPr>
              <a:t>six parts:</a:t>
            </a:r>
          </a:p>
          <a:p>
            <a:pPr marL="914400" lvl="1" indent="-514350">
              <a:buFont typeface="+mj-lt"/>
              <a:buAutoNum type="arabicPeriod"/>
            </a:pPr>
            <a:r>
              <a:rPr lang="en-US" dirty="0" smtClean="0"/>
              <a:t>An environmental study aimed at a better understanding of the socio-cultural scope of the cooperative;</a:t>
            </a:r>
          </a:p>
          <a:p>
            <a:pPr marL="914400" lvl="1" indent="-514350">
              <a:buFont typeface="+mj-lt"/>
              <a:buAutoNum type="arabicPeriod"/>
            </a:pPr>
            <a:r>
              <a:rPr lang="en-US" dirty="0" smtClean="0"/>
              <a:t>A market study</a:t>
            </a:r>
          </a:p>
          <a:p>
            <a:pPr marL="914400" lvl="1" indent="-514350">
              <a:buFont typeface="+mj-lt"/>
              <a:buAutoNum type="arabicPeriod"/>
            </a:pPr>
            <a:r>
              <a:rPr lang="en-US" dirty="0" smtClean="0"/>
              <a:t>A technical study : buildings, machinery, tools, etc. ;</a:t>
            </a:r>
          </a:p>
          <a:p>
            <a:pPr marL="914400" lvl="1" indent="-514350">
              <a:buFont typeface="+mj-lt"/>
              <a:buAutoNum type="arabicPeriod"/>
            </a:pPr>
            <a:r>
              <a:rPr lang="en-US" dirty="0" smtClean="0"/>
              <a:t>A study of the organizational structure</a:t>
            </a:r>
          </a:p>
          <a:p>
            <a:pPr marL="914400" lvl="1" indent="-514350">
              <a:buFont typeface="+mj-lt"/>
              <a:buAutoNum type="arabicPeriod"/>
            </a:pPr>
            <a:r>
              <a:rPr lang="en-US" dirty="0" smtClean="0"/>
              <a:t>A legal study ……..legal format;</a:t>
            </a:r>
          </a:p>
          <a:p>
            <a:pPr marL="914400" lvl="1" indent="-514350">
              <a:buFont typeface="+mj-lt"/>
              <a:buAutoNum type="arabicPeriod"/>
            </a:pPr>
            <a:r>
              <a:rPr lang="en-US" dirty="0" smtClean="0"/>
              <a:t>A financial study …….the total expenses and products of the cooperative and its foreseen results.</a:t>
            </a:r>
          </a:p>
          <a:p>
            <a:r>
              <a:rPr lang="en-US" dirty="0" smtClean="0"/>
              <a:t>If the feasibility study proves </a:t>
            </a:r>
            <a:r>
              <a:rPr lang="en-US" b="1" i="1" dirty="0" smtClean="0"/>
              <a:t>inconclusive,</a:t>
            </a:r>
            <a:r>
              <a:rPr lang="en-US" dirty="0" smtClean="0"/>
              <a:t> the core group will have to steer itself towards </a:t>
            </a:r>
            <a:r>
              <a:rPr lang="en-US" b="1" i="1" dirty="0" smtClean="0"/>
              <a:t>another project</a:t>
            </a:r>
            <a:r>
              <a:rPr lang="en-US" dirty="0" smtClean="0"/>
              <a:t>.</a:t>
            </a:r>
          </a:p>
          <a:p>
            <a:r>
              <a:rPr lang="en-US" dirty="0" smtClean="0"/>
              <a:t>If the study is </a:t>
            </a:r>
            <a:r>
              <a:rPr lang="en-US" b="1" i="1" dirty="0" smtClean="0"/>
              <a:t>conclusive,</a:t>
            </a:r>
            <a:r>
              <a:rPr lang="en-US" dirty="0" smtClean="0"/>
              <a:t> the group will pass on to </a:t>
            </a:r>
            <a:r>
              <a:rPr lang="en-US" b="1" i="1" dirty="0" smtClean="0"/>
              <a:t>the next step</a:t>
            </a:r>
            <a:r>
              <a:rPr lang="en-US" dirty="0" smtClean="0"/>
              <a:t>.</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t>6.1.  Procedures for organizing cooperatives . . . </a:t>
            </a:r>
            <a:endParaRPr lang="en-US" sz="3200" dirty="0"/>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pPr>
              <a:buNone/>
            </a:pPr>
            <a:r>
              <a:rPr lang="en-US" b="1" i="1" dirty="0" smtClean="0">
                <a:solidFill>
                  <a:srgbClr val="FF0000"/>
                </a:solidFill>
              </a:rPr>
              <a:t>Step no.3: Drawing up a business plan</a:t>
            </a:r>
          </a:p>
          <a:p>
            <a:r>
              <a:rPr lang="en-US" dirty="0" smtClean="0"/>
              <a:t>Plan is a planning tool to describe </a:t>
            </a:r>
            <a:r>
              <a:rPr lang="en-US" b="1" i="1" dirty="0" smtClean="0">
                <a:solidFill>
                  <a:srgbClr val="FF0000"/>
                </a:solidFill>
              </a:rPr>
              <a:t>the future direction </a:t>
            </a:r>
            <a:r>
              <a:rPr lang="en-US" dirty="0" smtClean="0"/>
              <a:t>of a business. </a:t>
            </a:r>
          </a:p>
          <a:p>
            <a:endParaRPr lang="en-US" dirty="0" smtClean="0"/>
          </a:p>
          <a:p>
            <a:r>
              <a:rPr lang="en-US" dirty="0" smtClean="0"/>
              <a:t>It is very useful for possible requests </a:t>
            </a:r>
            <a:r>
              <a:rPr lang="en-US" b="1" i="1" dirty="0" smtClean="0">
                <a:solidFill>
                  <a:srgbClr val="FF0000"/>
                </a:solidFill>
              </a:rPr>
              <a:t>for loans or funding</a:t>
            </a:r>
          </a:p>
          <a:p>
            <a:endParaRPr lang="en-US" b="1" i="1" dirty="0" smtClean="0">
              <a:solidFill>
                <a:srgbClr val="FF0000"/>
              </a:solidFill>
            </a:endParaRPr>
          </a:p>
          <a:p>
            <a:r>
              <a:rPr lang="en-US" dirty="0" smtClean="0"/>
              <a:t>It a helps to reveal the activities of the cooperative which will need more sustained effort.</a:t>
            </a:r>
          </a:p>
          <a:p>
            <a:endParaRPr lang="en-US" dirty="0" smtClean="0"/>
          </a:p>
          <a:p>
            <a:pPr>
              <a:buNone/>
            </a:pPr>
            <a:r>
              <a:rPr lang="en-US" dirty="0" smtClean="0"/>
              <a:t>The business plans:</a:t>
            </a:r>
          </a:p>
          <a:p>
            <a:pPr lvl="0">
              <a:buFont typeface="Wingdings" pitchFamily="2" charset="2"/>
              <a:buChar char="Ø"/>
            </a:pPr>
            <a:r>
              <a:rPr lang="en-US" dirty="0" smtClean="0"/>
              <a:t>states the objectives ;</a:t>
            </a:r>
          </a:p>
          <a:p>
            <a:pPr lvl="0">
              <a:buFont typeface="Wingdings" pitchFamily="2" charset="2"/>
              <a:buChar char="Ø"/>
            </a:pPr>
            <a:r>
              <a:rPr lang="en-US" dirty="0" smtClean="0"/>
              <a:t>identifies the monetary and human resources necessary ;</a:t>
            </a:r>
          </a:p>
          <a:p>
            <a:pPr lvl="0">
              <a:buFont typeface="Wingdings" pitchFamily="2" charset="2"/>
              <a:buChar char="Ø"/>
            </a:pPr>
            <a:r>
              <a:rPr lang="en-US" dirty="0" smtClean="0"/>
              <a:t>describes how these resources will be obtained;</a:t>
            </a:r>
          </a:p>
          <a:p>
            <a:pPr lvl="0">
              <a:buFont typeface="Wingdings" pitchFamily="2" charset="2"/>
              <a:buChar char="Ø"/>
            </a:pPr>
            <a:r>
              <a:rPr lang="en-US" dirty="0" smtClean="0"/>
              <a:t>explains why this enterprise will be successful.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763000" cy="1143000"/>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sz="3100" b="1" dirty="0" smtClean="0">
                <a:latin typeface="Times New Roman" pitchFamily="18" charset="0"/>
                <a:cs typeface="Times New Roman" pitchFamily="18" charset="0"/>
              </a:rPr>
              <a:t>2.1. Cooperative </a:t>
            </a:r>
            <a:r>
              <a:rPr lang="en-US" sz="3100" b="1" dirty="0">
                <a:latin typeface="Times New Roman" pitchFamily="18" charset="0"/>
                <a:cs typeface="Times New Roman" pitchFamily="18" charset="0"/>
              </a:rPr>
              <a:t>development in the world</a:t>
            </a:r>
            <a:br>
              <a:rPr lang="en-US" sz="3100" b="1" dirty="0">
                <a:latin typeface="Times New Roman" pitchFamily="18" charset="0"/>
                <a:cs typeface="Times New Roman" pitchFamily="18" charset="0"/>
              </a:rPr>
            </a:br>
            <a:endParaRPr lang="en-US" sz="31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534400" cy="4953000"/>
          </a:xfrm>
        </p:spPr>
        <p:txBody>
          <a:bodyPr>
            <a:normAutofit/>
          </a:bodyPr>
          <a:lstStyle/>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difficult, even impossible, to pinpoint the exact origin of the first cooperatives. </a:t>
            </a: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cooperative movement as such appeared in Europe in the 18</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 following </a:t>
            </a:r>
            <a:endParaRPr lang="en-US" dirty="0" smtClean="0">
              <a:latin typeface="Times New Roman" pitchFamily="18" charset="0"/>
              <a:cs typeface="Times New Roman" pitchFamily="18" charset="0"/>
            </a:endParaRPr>
          </a:p>
          <a:p>
            <a:pPr algn="just">
              <a:buFont typeface="Wingdings" pitchFamily="2" charset="2"/>
              <a:buChar char="v"/>
            </a:pPr>
            <a:r>
              <a:rPr lang="en-US" dirty="0" smtClean="0">
                <a:solidFill>
                  <a:srgbClr val="FF0000"/>
                </a:solidFill>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economic, </a:t>
            </a:r>
            <a:endParaRPr lang="en-US" dirty="0" smtClean="0">
              <a:solidFill>
                <a:srgbClr val="FF0000"/>
              </a:solidFill>
              <a:latin typeface="Times New Roman" pitchFamily="18" charset="0"/>
              <a:cs typeface="Times New Roman" pitchFamily="18" charset="0"/>
            </a:endParaRPr>
          </a:p>
          <a:p>
            <a:pPr algn="just">
              <a:buFont typeface="Wingdings" pitchFamily="2" charset="2"/>
              <a:buChar char="v"/>
            </a:pPr>
            <a:r>
              <a:rPr lang="en-US" dirty="0" smtClean="0">
                <a:solidFill>
                  <a:srgbClr val="7030A0"/>
                </a:solidFill>
                <a:latin typeface="Times New Roman" pitchFamily="18" charset="0"/>
                <a:cs typeface="Times New Roman" pitchFamily="18" charset="0"/>
              </a:rPr>
              <a:t>social </a:t>
            </a:r>
            <a:r>
              <a:rPr lang="en-US" dirty="0">
                <a:solidFill>
                  <a:srgbClr val="7030A0"/>
                </a:solidFill>
                <a:latin typeface="Times New Roman" pitchFamily="18" charset="0"/>
                <a:cs typeface="Times New Roman" pitchFamily="18" charset="0"/>
              </a:rPr>
              <a:t>and </a:t>
            </a:r>
            <a:endParaRPr lang="en-US" dirty="0" smtClean="0">
              <a:solidFill>
                <a:srgbClr val="7030A0"/>
              </a:solidFill>
              <a:latin typeface="Times New Roman" pitchFamily="18" charset="0"/>
              <a:cs typeface="Times New Roman" pitchFamily="18" charset="0"/>
            </a:endParaRPr>
          </a:p>
          <a:p>
            <a:pPr algn="just">
              <a:buFont typeface="Wingdings" pitchFamily="2" charset="2"/>
              <a:buChar char="v"/>
            </a:pPr>
            <a:r>
              <a:rPr lang="en-US" dirty="0" smtClean="0">
                <a:solidFill>
                  <a:srgbClr val="7030A0"/>
                </a:solidFill>
                <a:latin typeface="Times New Roman" pitchFamily="18" charset="0"/>
                <a:cs typeface="Times New Roman" pitchFamily="18" charset="0"/>
              </a:rPr>
              <a:t>demographic </a:t>
            </a:r>
            <a:r>
              <a:rPr lang="en-US" dirty="0">
                <a:solidFill>
                  <a:srgbClr val="7030A0"/>
                </a:solidFill>
                <a:latin typeface="Times New Roman" pitchFamily="18" charset="0"/>
                <a:cs typeface="Times New Roman" pitchFamily="18" charset="0"/>
              </a:rPr>
              <a:t>changes caused by the Industrial Revolution.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7561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dirty="0" smtClean="0"/>
              <a:t>6.1.  Procedures for organizing cooperatives . . . </a:t>
            </a:r>
            <a:endParaRPr lang="en-US" sz="2800"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buNone/>
            </a:pPr>
            <a:r>
              <a:rPr lang="en-US" sz="2600" b="1" dirty="0" smtClean="0">
                <a:solidFill>
                  <a:srgbClr val="FF0000"/>
                </a:solidFill>
              </a:rPr>
              <a:t>Step no.4: Organizing the inaugural general meeting</a:t>
            </a:r>
            <a:endParaRPr lang="en-US" sz="2600" dirty="0" smtClean="0">
              <a:solidFill>
                <a:srgbClr val="FF0000"/>
              </a:solidFill>
            </a:endParaRPr>
          </a:p>
          <a:p>
            <a:r>
              <a:rPr lang="en-US" dirty="0" smtClean="0"/>
              <a:t>After working out the rules and internal administration of the cooperative, members must hold the inaugural general meeting,</a:t>
            </a:r>
          </a:p>
          <a:p>
            <a:pPr>
              <a:buNone/>
            </a:pPr>
            <a:endParaRPr lang="en-US" dirty="0" smtClean="0"/>
          </a:p>
          <a:p>
            <a:r>
              <a:rPr lang="en-US" dirty="0" smtClean="0"/>
              <a:t> bringing together the entire membership of the cooperative. </a:t>
            </a:r>
          </a:p>
          <a:p>
            <a:endParaRPr lang="en-US" dirty="0" smtClean="0"/>
          </a:p>
          <a:p>
            <a:r>
              <a:rPr lang="en-US" dirty="0" smtClean="0"/>
              <a:t>It is this meeting which is responsible for the adoption of </a:t>
            </a:r>
            <a:r>
              <a:rPr lang="en-US" b="1" i="1" dirty="0" smtClean="0">
                <a:solidFill>
                  <a:srgbClr val="FF0000"/>
                </a:solidFill>
              </a:rPr>
              <a:t>the cooperative’s rules and regulations/ by-laws  </a:t>
            </a:r>
            <a:r>
              <a:rPr lang="en-US" dirty="0" smtClean="0"/>
              <a:t>as well as the business plan. </a:t>
            </a:r>
          </a:p>
          <a:p>
            <a:endParaRPr lang="en-US" dirty="0" smtClean="0"/>
          </a:p>
          <a:p>
            <a:r>
              <a:rPr lang="en-US" dirty="0" smtClean="0"/>
              <a:t>It elects the members of </a:t>
            </a:r>
            <a:r>
              <a:rPr lang="en-US" b="1" i="1" dirty="0" smtClean="0">
                <a:solidFill>
                  <a:srgbClr val="FF0000"/>
                </a:solidFill>
              </a:rPr>
              <a:t>the board /management committee.</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6.1.  Procedures for organizing cooperatives . . . </a:t>
            </a:r>
            <a:endParaRPr lang="en-US" sz="2800" dirty="0"/>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a:buNone/>
            </a:pPr>
            <a:r>
              <a:rPr lang="en-US" sz="4200" b="1" i="1" dirty="0" smtClean="0"/>
              <a:t>6.2. Registration of cooperatives</a:t>
            </a:r>
            <a:endParaRPr lang="en-US" sz="4200" dirty="0" smtClean="0"/>
          </a:p>
          <a:p>
            <a:pPr>
              <a:buNone/>
            </a:pPr>
            <a:r>
              <a:rPr lang="en-US" sz="3600" b="1" i="1" dirty="0" smtClean="0">
                <a:solidFill>
                  <a:srgbClr val="FF0000"/>
                </a:solidFill>
              </a:rPr>
              <a:t>Step no.5: Applying for registration and/or consent for the cooperatives</a:t>
            </a:r>
            <a:r>
              <a:rPr lang="en-US" sz="3600" b="1" dirty="0" smtClean="0"/>
              <a:t> </a:t>
            </a:r>
            <a:endParaRPr lang="en-US" sz="3600" dirty="0" smtClean="0"/>
          </a:p>
          <a:p>
            <a:r>
              <a:rPr lang="en-US" dirty="0" smtClean="0"/>
              <a:t>Registering the cooperative with the appropriate administrative authorities</a:t>
            </a:r>
          </a:p>
          <a:p>
            <a:endParaRPr lang="en-US" dirty="0" smtClean="0"/>
          </a:p>
          <a:p>
            <a:r>
              <a:rPr lang="en-US" dirty="0" smtClean="0"/>
              <a:t> To explain, by obtaining </a:t>
            </a:r>
            <a:r>
              <a:rPr lang="en-US" b="1" i="1" dirty="0" smtClean="0">
                <a:solidFill>
                  <a:srgbClr val="FF0000"/>
                </a:solidFill>
                <a:effectLst>
                  <a:outerShdw blurRad="38100" dist="38100" dir="2700000" algn="tl">
                    <a:srgbClr val="000000">
                      <a:alpha val="43137"/>
                    </a:srgbClr>
                  </a:outerShdw>
                </a:effectLst>
              </a:rPr>
              <a:t>moral person </a:t>
            </a:r>
            <a:r>
              <a:rPr lang="en-US" dirty="0" smtClean="0"/>
              <a:t>status for their cooperative, (limited liability)</a:t>
            </a:r>
          </a:p>
          <a:p>
            <a:pPr>
              <a:buNone/>
            </a:pPr>
            <a:endParaRPr lang="en-US" dirty="0" smtClean="0"/>
          </a:p>
          <a:p>
            <a:r>
              <a:rPr lang="en-US" dirty="0" smtClean="0"/>
              <a:t>If the loan is not repaid, the personal property of members </a:t>
            </a:r>
            <a:r>
              <a:rPr lang="en-US" b="1" i="1" dirty="0" smtClean="0">
                <a:solidFill>
                  <a:srgbClr val="FF0000"/>
                </a:solidFill>
              </a:rPr>
              <a:t>cannot be threatened, </a:t>
            </a:r>
          </a:p>
          <a:p>
            <a:pPr>
              <a:buNone/>
            </a:pPr>
            <a:endParaRPr lang="en-US" dirty="0" smtClean="0"/>
          </a:p>
          <a:p>
            <a:r>
              <a:rPr lang="en-US" dirty="0" smtClean="0"/>
              <a:t>The date of registration corresponds to the </a:t>
            </a:r>
            <a:r>
              <a:rPr lang="en-US" b="1" i="1" dirty="0" smtClean="0">
                <a:solidFill>
                  <a:srgbClr val="FF0000"/>
                </a:solidFill>
              </a:rPr>
              <a:t>date of official recognition of the cooperative.</a:t>
            </a:r>
          </a:p>
          <a:p>
            <a:endParaRPr lang="en-US" dirty="0" smtClean="0"/>
          </a:p>
          <a:p>
            <a:r>
              <a:rPr lang="en-US" dirty="0" smtClean="0"/>
              <a:t>The request for registration must contain certain basic information about the cooperative:</a:t>
            </a:r>
          </a:p>
          <a:p>
            <a:pPr lvl="1">
              <a:buFont typeface="Wingdings" pitchFamily="2" charset="2"/>
              <a:buChar char="Ø"/>
            </a:pPr>
            <a:r>
              <a:rPr lang="en-US" b="1" i="1" dirty="0" smtClean="0"/>
              <a:t>The cooperative’s trade name</a:t>
            </a:r>
            <a:r>
              <a:rPr lang="en-US" dirty="0" smtClean="0"/>
              <a:t>:</a:t>
            </a:r>
          </a:p>
          <a:p>
            <a:pPr lvl="1">
              <a:buFont typeface="Wingdings" pitchFamily="2" charset="2"/>
              <a:buChar char="Ø"/>
            </a:pPr>
            <a:r>
              <a:rPr lang="en-US" b="1" i="1" dirty="0" smtClean="0"/>
              <a:t>The cooperative’s objectives</a:t>
            </a:r>
            <a:endParaRPr lang="en-US" dirty="0" smtClean="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dirty="0" smtClean="0"/>
              <a:t>6.1.  Procedures for organizing cooperatives . . . </a:t>
            </a:r>
            <a:endParaRPr lang="en-US" sz="2800" dirty="0"/>
          </a:p>
        </p:txBody>
      </p:sp>
      <p:sp>
        <p:nvSpPr>
          <p:cNvPr id="3" name="Content Placeholder 2"/>
          <p:cNvSpPr>
            <a:spLocks noGrp="1"/>
          </p:cNvSpPr>
          <p:nvPr>
            <p:ph idx="1"/>
          </p:nvPr>
        </p:nvSpPr>
        <p:spPr>
          <a:xfrm>
            <a:off x="457200" y="1066800"/>
            <a:ext cx="8229600" cy="5059363"/>
          </a:xfrm>
        </p:spPr>
        <p:txBody>
          <a:bodyPr>
            <a:normAutofit/>
          </a:bodyPr>
          <a:lstStyle/>
          <a:p>
            <a:pPr lvl="0"/>
            <a:r>
              <a:rPr lang="en-US" b="1" i="1" dirty="0" smtClean="0"/>
              <a:t>Details of the cooperative’s funding:  shares </a:t>
            </a:r>
            <a:r>
              <a:rPr lang="en-US" dirty="0" smtClean="0"/>
              <a:t>.</a:t>
            </a:r>
          </a:p>
          <a:p>
            <a:pPr lvl="0"/>
            <a:endParaRPr lang="en-US" dirty="0" smtClean="0"/>
          </a:p>
          <a:p>
            <a:pPr lvl="0"/>
            <a:r>
              <a:rPr lang="en-US" b="1" i="1" dirty="0" smtClean="0"/>
              <a:t>Internal administration of the cooperative</a:t>
            </a:r>
          </a:p>
          <a:p>
            <a:pPr lvl="0"/>
            <a:endParaRPr lang="en-US" dirty="0" smtClean="0"/>
          </a:p>
          <a:p>
            <a:pPr lvl="0"/>
            <a:r>
              <a:rPr lang="en-US" b="1" dirty="0" smtClean="0"/>
              <a:t>The names of the cooperative’s directors (management bodies) :</a:t>
            </a:r>
          </a:p>
          <a:p>
            <a:pPr lvl="1"/>
            <a:r>
              <a:rPr lang="en-US" dirty="0" smtClean="0"/>
              <a:t>management committee, control committee, boards of director</a:t>
            </a:r>
          </a:p>
          <a:p>
            <a:pPr lvl="0"/>
            <a:endParaRPr lang="en-US" dirty="0" smtClean="0"/>
          </a:p>
          <a:p>
            <a:r>
              <a:rPr lang="en-US" dirty="0" smtClean="0"/>
              <a:t>Some cooperatives may choose </a:t>
            </a:r>
            <a:r>
              <a:rPr lang="en-US" b="1" i="1" dirty="0" smtClean="0">
                <a:solidFill>
                  <a:srgbClr val="FF0000"/>
                </a:solidFill>
              </a:rPr>
              <a:t>not to apply </a:t>
            </a:r>
            <a:r>
              <a:rPr lang="en-US" dirty="0" smtClean="0"/>
              <a:t>for registration and carry on their business illegally.</a:t>
            </a:r>
          </a:p>
          <a:p>
            <a:endParaRPr lang="en-US" dirty="0" smtClean="0"/>
          </a:p>
          <a:p>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dirty="0" smtClean="0"/>
              <a:t>6.1.  Procedures for organizing cooperatives . . . </a:t>
            </a:r>
            <a:endParaRPr lang="en-US" sz="2800" dirty="0"/>
          </a:p>
        </p:txBody>
      </p:sp>
      <p:sp>
        <p:nvSpPr>
          <p:cNvPr id="3" name="Content Placeholder 2"/>
          <p:cNvSpPr>
            <a:spLocks noGrp="1"/>
          </p:cNvSpPr>
          <p:nvPr>
            <p:ph idx="1"/>
          </p:nvPr>
        </p:nvSpPr>
        <p:spPr>
          <a:xfrm>
            <a:off x="457200" y="1219200"/>
            <a:ext cx="8229600" cy="4906963"/>
          </a:xfrm>
        </p:spPr>
        <p:txBody>
          <a:bodyPr>
            <a:normAutofit/>
          </a:bodyPr>
          <a:lstStyle/>
          <a:p>
            <a:pPr lvl="0"/>
            <a:r>
              <a:rPr lang="en-US" b="1" dirty="0" smtClean="0"/>
              <a:t>Approval: </a:t>
            </a:r>
            <a:endParaRPr lang="en-US" dirty="0" smtClean="0"/>
          </a:p>
          <a:p>
            <a:pPr lvl="0"/>
            <a:r>
              <a:rPr lang="en-US" sz="2400" dirty="0" smtClean="0"/>
              <a:t>A request for approval must usually be accompanied by the following items:</a:t>
            </a:r>
          </a:p>
          <a:p>
            <a:pPr lvl="2"/>
            <a:r>
              <a:rPr lang="en-US" dirty="0" smtClean="0"/>
              <a:t>A copy of the rules by-laws of the cooperative;</a:t>
            </a:r>
          </a:p>
          <a:p>
            <a:pPr lvl="2"/>
            <a:r>
              <a:rPr lang="en-US" dirty="0" smtClean="0"/>
              <a:t>A certificate confirming the registration of the cooperative;</a:t>
            </a:r>
          </a:p>
          <a:p>
            <a:pPr lvl="2"/>
            <a:endParaRPr lang="en-US" dirty="0" smtClean="0"/>
          </a:p>
          <a:p>
            <a:pPr lvl="2"/>
            <a:r>
              <a:rPr lang="en-US" dirty="0" smtClean="0"/>
              <a:t>The amount of share capital and its spread among the different members;</a:t>
            </a:r>
          </a:p>
          <a:p>
            <a:pPr lvl="2">
              <a:buNone/>
            </a:pPr>
            <a:endParaRPr lang="en-US" dirty="0" smtClean="0"/>
          </a:p>
          <a:p>
            <a:r>
              <a:rPr lang="en-US" sz="2400" dirty="0" smtClean="0"/>
              <a:t>Approval for the cooperative </a:t>
            </a:r>
            <a:r>
              <a:rPr lang="en-US" sz="2400" b="1" i="1" dirty="0" smtClean="0">
                <a:solidFill>
                  <a:srgbClr val="FF0000"/>
                </a:solidFill>
              </a:rPr>
              <a:t>can be withdrawn </a:t>
            </a:r>
            <a:r>
              <a:rPr lang="en-US" sz="2400" dirty="0" smtClean="0"/>
              <a:t>if it is proved that it is </a:t>
            </a:r>
            <a:r>
              <a:rPr lang="en-US" sz="2400" b="1" i="1" dirty="0" smtClean="0">
                <a:solidFill>
                  <a:srgbClr val="FF0000"/>
                </a:solidFill>
              </a:rPr>
              <a:t>not meeting </a:t>
            </a:r>
            <a:r>
              <a:rPr lang="en-US" sz="2400" dirty="0" smtClean="0"/>
              <a:t>the objectives for which it was set up.</a:t>
            </a:r>
          </a:p>
          <a:p>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6.1.  Procedures for organizing cooperatives . . . </a:t>
            </a:r>
            <a:endParaRPr lang="en-US" sz="2800" dirty="0"/>
          </a:p>
        </p:txBody>
      </p:sp>
      <p:sp>
        <p:nvSpPr>
          <p:cNvPr id="3" name="Content Placeholder 2"/>
          <p:cNvSpPr>
            <a:spLocks noGrp="1"/>
          </p:cNvSpPr>
          <p:nvPr>
            <p:ph idx="1"/>
          </p:nvPr>
        </p:nvSpPr>
        <p:spPr/>
        <p:txBody>
          <a:bodyPr>
            <a:normAutofit/>
          </a:bodyPr>
          <a:lstStyle/>
          <a:p>
            <a:pPr>
              <a:buNone/>
            </a:pPr>
            <a:r>
              <a:rPr lang="en-US" b="1" i="1" dirty="0" smtClean="0">
                <a:solidFill>
                  <a:srgbClr val="FF0000"/>
                </a:solidFill>
              </a:rPr>
              <a:t>Step no.6: Getting the cooperative started</a:t>
            </a:r>
            <a:endParaRPr lang="en-US" sz="2400" i="1" dirty="0" smtClean="0">
              <a:solidFill>
                <a:srgbClr val="FF0000"/>
              </a:solidFill>
            </a:endParaRPr>
          </a:p>
          <a:p>
            <a:r>
              <a:rPr lang="en-US" dirty="0" smtClean="0"/>
              <a:t>At this stage of setting up the cooperative,</a:t>
            </a:r>
          </a:p>
          <a:p>
            <a:pPr lvl="1"/>
            <a:r>
              <a:rPr lang="en-US" dirty="0" smtClean="0"/>
              <a:t>  to select and recruit workers, </a:t>
            </a:r>
          </a:p>
          <a:p>
            <a:pPr lvl="1"/>
            <a:r>
              <a:rPr lang="en-US" dirty="0" smtClean="0"/>
              <a:t>organize a programme </a:t>
            </a:r>
            <a:r>
              <a:rPr lang="en-US" b="1" i="1" dirty="0" smtClean="0">
                <a:solidFill>
                  <a:srgbClr val="FF0000"/>
                </a:solidFill>
              </a:rPr>
              <a:t>of job training </a:t>
            </a:r>
            <a:r>
              <a:rPr lang="en-US" dirty="0" smtClean="0"/>
              <a:t>for them and </a:t>
            </a:r>
          </a:p>
          <a:p>
            <a:pPr lvl="1"/>
            <a:r>
              <a:rPr lang="en-US" dirty="0" smtClean="0"/>
              <a:t>finally </a:t>
            </a:r>
            <a:r>
              <a:rPr lang="en-US" b="1" i="1" dirty="0" smtClean="0">
                <a:solidFill>
                  <a:srgbClr val="FF0000"/>
                </a:solidFill>
              </a:rPr>
              <a:t>start up</a:t>
            </a:r>
            <a:r>
              <a:rPr lang="en-US" dirty="0" smtClean="0"/>
              <a:t> the cooperative’s activities.</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US" b="1" dirty="0" smtClean="0"/>
              <a:t>6.3 Organizational structure and financial organization of a cooperative </a:t>
            </a:r>
            <a:r>
              <a:rPr lang="en-US" sz="2400" dirty="0" smtClean="0"/>
              <a:t/>
            </a:r>
            <a:br>
              <a:rPr lang="en-US" sz="2400"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latin typeface="Times New Roman" pitchFamily="18" charset="0"/>
                <a:cs typeface="Times New Roman" pitchFamily="18" charset="0"/>
              </a:rPr>
              <a:t>6.3.1. Administrative Organizational structure</a:t>
            </a:r>
            <a:endParaRPr lang="en-US" dirty="0" smtClean="0"/>
          </a:p>
          <a:p>
            <a:r>
              <a:rPr lang="en-US" dirty="0" smtClean="0"/>
              <a:t>the decision of the members/ GA is final in all matters, </a:t>
            </a:r>
            <a:endParaRPr lang="en-US" sz="2800" dirty="0" smtClean="0"/>
          </a:p>
          <a:p>
            <a:r>
              <a:rPr lang="en-US" dirty="0" smtClean="0"/>
              <a:t>The organization of a cooperative is inscribed in its rules/ by-law. </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Times New Roman" pitchFamily="18" charset="0"/>
                <a:cs typeface="Times New Roman" pitchFamily="18" charset="0"/>
              </a:rPr>
              <a:t>6.3.1. Administrative Organizational structure . . .</a:t>
            </a:r>
            <a:endParaRPr lang="en-US" sz="2400" dirty="0"/>
          </a:p>
        </p:txBody>
      </p:sp>
      <p:sp>
        <p:nvSpPr>
          <p:cNvPr id="3" name="Content Placeholder 2"/>
          <p:cNvSpPr>
            <a:spLocks noGrp="1"/>
          </p:cNvSpPr>
          <p:nvPr>
            <p:ph idx="1"/>
          </p:nvPr>
        </p:nvSpPr>
        <p:spPr>
          <a:xfrm>
            <a:off x="457200" y="1219200"/>
            <a:ext cx="8229600" cy="5105400"/>
          </a:xfrm>
        </p:spPr>
        <p:txBody>
          <a:bodyPr>
            <a:normAutofit fontScale="70000" lnSpcReduction="20000"/>
          </a:bodyPr>
          <a:lstStyle/>
          <a:p>
            <a:pPr>
              <a:buNone/>
            </a:pPr>
            <a:r>
              <a:rPr lang="en-US" b="1" i="1" dirty="0" smtClean="0"/>
              <a:t>The different bodies</a:t>
            </a:r>
            <a:endParaRPr lang="en-US" dirty="0" smtClean="0"/>
          </a:p>
          <a:p>
            <a:r>
              <a:rPr lang="en-US" dirty="0" smtClean="0"/>
              <a:t>There are </a:t>
            </a:r>
            <a:r>
              <a:rPr lang="en-US" b="1" i="1" dirty="0" smtClean="0">
                <a:solidFill>
                  <a:srgbClr val="FF0000"/>
                </a:solidFill>
              </a:rPr>
              <a:t>two forms of organization</a:t>
            </a:r>
            <a:r>
              <a:rPr lang="en-US" dirty="0" smtClean="0"/>
              <a:t>, </a:t>
            </a:r>
          </a:p>
          <a:p>
            <a:pPr marL="971550" lvl="1" indent="-514350">
              <a:buFont typeface="+mj-lt"/>
              <a:buAutoNum type="arabicPeriod"/>
            </a:pPr>
            <a:r>
              <a:rPr lang="en-US" dirty="0" smtClean="0"/>
              <a:t>one made up of a Board of Directors and its chairperson, /Classical structure </a:t>
            </a:r>
            <a:r>
              <a:rPr lang="en-US" dirty="0" err="1" smtClean="0"/>
              <a:t>vs</a:t>
            </a:r>
            <a:r>
              <a:rPr lang="en-US" dirty="0" smtClean="0"/>
              <a:t> alternative structure</a:t>
            </a:r>
          </a:p>
          <a:p>
            <a:pPr marL="971550" lvl="1" indent="-514350">
              <a:buFont typeface="+mj-lt"/>
              <a:buAutoNum type="arabicPeriod"/>
            </a:pPr>
            <a:r>
              <a:rPr lang="en-US" dirty="0" smtClean="0"/>
              <a:t> The other consisting of a Management Committee and a Supervisory Committee.</a:t>
            </a:r>
          </a:p>
          <a:p>
            <a:pPr>
              <a:buNone/>
            </a:pPr>
            <a:r>
              <a:rPr lang="en-US" b="1" i="1" dirty="0" smtClean="0"/>
              <a:t>The General Meeting/ Assembly </a:t>
            </a:r>
            <a:endParaRPr lang="en-US" sz="2800" dirty="0" smtClean="0"/>
          </a:p>
          <a:p>
            <a:r>
              <a:rPr lang="en-US" dirty="0" smtClean="0"/>
              <a:t>The General Meeting is the </a:t>
            </a:r>
            <a:r>
              <a:rPr lang="en-US" b="1" i="1" dirty="0" smtClean="0"/>
              <a:t>sovereign body of the cooperative</a:t>
            </a:r>
            <a:r>
              <a:rPr lang="en-US" dirty="0" smtClean="0"/>
              <a:t>. </a:t>
            </a:r>
          </a:p>
          <a:p>
            <a:r>
              <a:rPr lang="en-US" dirty="0" smtClean="0"/>
              <a:t>It is </a:t>
            </a:r>
            <a:r>
              <a:rPr lang="en-US" b="1" i="1" dirty="0" smtClean="0">
                <a:solidFill>
                  <a:srgbClr val="FF0000"/>
                </a:solidFill>
              </a:rPr>
              <a:t>the source of all authority and all power </a:t>
            </a:r>
            <a:r>
              <a:rPr lang="en-US" dirty="0" smtClean="0"/>
              <a:t>within the cooperative</a:t>
            </a:r>
          </a:p>
          <a:p>
            <a:pPr>
              <a:buNone/>
            </a:pPr>
            <a:endParaRPr lang="en-US" dirty="0" smtClean="0"/>
          </a:p>
          <a:p>
            <a:pPr>
              <a:buNone/>
            </a:pPr>
            <a:r>
              <a:rPr lang="en-US" b="1" i="1" dirty="0" smtClean="0"/>
              <a:t>Composition</a:t>
            </a:r>
            <a:endParaRPr lang="en-US" sz="4000" dirty="0" smtClean="0"/>
          </a:p>
          <a:p>
            <a:r>
              <a:rPr lang="en-US" dirty="0" smtClean="0"/>
              <a:t>All members of the cooperative are part of it/GA and have an equal right to participate and be heard.</a:t>
            </a:r>
          </a:p>
          <a:p>
            <a:endParaRPr lang="en-US" dirty="0" smtClean="0"/>
          </a:p>
          <a:p>
            <a:r>
              <a:rPr lang="en-US" dirty="0" smtClean="0"/>
              <a:t>Role of   GA is described in the by-law</a:t>
            </a:r>
          </a:p>
          <a:p>
            <a:endParaRPr lang="en-US" dirty="0" smtClean="0"/>
          </a:p>
          <a:p>
            <a:r>
              <a:rPr lang="en-US" dirty="0" smtClean="0"/>
              <a:t>The General Meeting cannot alone run the cooperative.</a:t>
            </a:r>
          </a:p>
          <a:p>
            <a:endParaRPr lang="en-US" dirty="0" smtClean="0"/>
          </a:p>
          <a:p>
            <a:r>
              <a:rPr lang="en-US" dirty="0" smtClean="0"/>
              <a:t> It therefore generally delegates part of its authority to </a:t>
            </a:r>
            <a:r>
              <a:rPr lang="en-US" b="1" i="1" dirty="0" smtClean="0">
                <a:solidFill>
                  <a:srgbClr val="FF0000"/>
                </a:solidFill>
              </a:rPr>
              <a:t>the Board of Directors.</a:t>
            </a:r>
          </a:p>
          <a:p>
            <a:endParaRPr lang="en-US" sz="4000" dirty="0"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dirty="0" smtClean="0">
                <a:latin typeface="Times New Roman" pitchFamily="18" charset="0"/>
                <a:cs typeface="Times New Roman" pitchFamily="18" charset="0"/>
              </a:rPr>
              <a:t>6.3.1. Administrative Organizational structure . . .</a:t>
            </a:r>
            <a:endParaRPr lang="en-US" sz="2800" dirty="0"/>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pPr>
              <a:buNone/>
            </a:pPr>
            <a:r>
              <a:rPr lang="en-US" sz="4400" b="1" i="1" dirty="0" smtClean="0">
                <a:solidFill>
                  <a:srgbClr val="FF0000"/>
                </a:solidFill>
              </a:rPr>
              <a:t>The Board of Directors</a:t>
            </a:r>
          </a:p>
          <a:p>
            <a:r>
              <a:rPr lang="en-US" dirty="0" smtClean="0"/>
              <a:t>The Board of Directors takes on the day-to-day running of the cooperative.</a:t>
            </a:r>
          </a:p>
          <a:p>
            <a:endParaRPr lang="en-US" dirty="0" smtClean="0"/>
          </a:p>
          <a:p>
            <a:r>
              <a:rPr lang="en-US" b="1" i="1" dirty="0" smtClean="0"/>
              <a:t>Composition</a:t>
            </a:r>
            <a:endParaRPr lang="en-US" sz="4000" dirty="0" smtClean="0"/>
          </a:p>
          <a:p>
            <a:r>
              <a:rPr lang="en-US" dirty="0" smtClean="0"/>
              <a:t>It is composed of a variable, but legally fixed, number of members elected by the General Meeting for a set period but usually eligible for re-election.</a:t>
            </a:r>
          </a:p>
          <a:p>
            <a:endParaRPr lang="en-US" dirty="0" smtClean="0"/>
          </a:p>
          <a:p>
            <a:pPr>
              <a:buNone/>
            </a:pPr>
            <a:r>
              <a:rPr lang="en-US" dirty="0" smtClean="0"/>
              <a:t> </a:t>
            </a:r>
            <a:r>
              <a:rPr lang="en-US" b="1" i="1" dirty="0" smtClean="0">
                <a:solidFill>
                  <a:srgbClr val="FF0000"/>
                </a:solidFill>
              </a:rPr>
              <a:t>The Auditor</a:t>
            </a:r>
            <a:endParaRPr lang="en-US" sz="2800" i="1" dirty="0" smtClean="0">
              <a:solidFill>
                <a:srgbClr val="FF0000"/>
              </a:solidFill>
            </a:endParaRPr>
          </a:p>
          <a:p>
            <a:r>
              <a:rPr lang="en-US" dirty="0" smtClean="0"/>
              <a:t>The auditor represents, for the entire membership of the cooperative, an aspect of </a:t>
            </a:r>
            <a:r>
              <a:rPr lang="en-US" b="1" i="1" dirty="0" smtClean="0">
                <a:solidFill>
                  <a:srgbClr val="FF0000"/>
                </a:solidFill>
              </a:rPr>
              <a:t>financial control </a:t>
            </a:r>
            <a:r>
              <a:rPr lang="en-US" dirty="0" smtClean="0"/>
              <a:t>that is permanent and </a:t>
            </a:r>
            <a:r>
              <a:rPr lang="en-US" b="1" dirty="0" smtClean="0"/>
              <a:t>independent</a:t>
            </a:r>
            <a:r>
              <a:rPr lang="en-US" dirty="0" smtClean="0"/>
              <a:t> of the Board of Directors. </a:t>
            </a:r>
          </a:p>
          <a:p>
            <a:r>
              <a:rPr lang="en-US" dirty="0" smtClean="0"/>
              <a:t>Elected by the General Meeting, s/he presents a report and is answerable to it. </a:t>
            </a:r>
          </a:p>
          <a:p>
            <a:r>
              <a:rPr lang="en-US" dirty="0" smtClean="0"/>
              <a:t>The auditor has the right to </a:t>
            </a:r>
            <a:r>
              <a:rPr lang="en-US" b="1" i="1" dirty="0" smtClean="0">
                <a:solidFill>
                  <a:srgbClr val="FF0000"/>
                </a:solidFill>
              </a:rPr>
              <a:t>convene</a:t>
            </a:r>
            <a:r>
              <a:rPr lang="en-US" dirty="0" smtClean="0"/>
              <a:t> it if s/he sees fit.</a:t>
            </a:r>
          </a:p>
          <a:p>
            <a:r>
              <a:rPr lang="en-US" dirty="0" smtClean="0"/>
              <a:t> </a:t>
            </a:r>
          </a:p>
          <a:p>
            <a:r>
              <a:rPr lang="en-US" dirty="0" smtClean="0"/>
              <a:t>His/her role is limited </a:t>
            </a:r>
            <a:r>
              <a:rPr lang="en-US" b="1" i="1" dirty="0" smtClean="0">
                <a:solidFill>
                  <a:srgbClr val="FF0000"/>
                </a:solidFill>
              </a:rPr>
              <a:t>to monitoring rather than managing</a:t>
            </a:r>
            <a:r>
              <a:rPr lang="en-US" dirty="0" smtClean="0"/>
              <a:t>. </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half" idx="1"/>
          </p:nvPr>
        </p:nvSpPr>
        <p:spPr/>
        <p:txBody>
          <a:bodyPr/>
          <a:lstStyle/>
          <a:p>
            <a:endParaRPr lang="en-US" dirty="0"/>
          </a:p>
        </p:txBody>
      </p:sp>
      <p:sp>
        <p:nvSpPr>
          <p:cNvPr id="6" name="Content Placeholder 5"/>
          <p:cNvSpPr>
            <a:spLocks noGrp="1"/>
          </p:cNvSpPr>
          <p:nvPr>
            <p:ph sz="half" idx="2"/>
          </p:nvPr>
        </p:nvSpPr>
        <p:spPr/>
        <p:txBody>
          <a:bodyPr/>
          <a:lstStyle/>
          <a:p>
            <a:endParaRPr lang="en-US" dirty="0"/>
          </a:p>
        </p:txBody>
      </p:sp>
      <p:pic>
        <p:nvPicPr>
          <p:cNvPr id="1026" name="Picture 2"/>
          <p:cNvPicPr>
            <a:picLocks noChangeAspect="1" noChangeArrowheads="1"/>
          </p:cNvPicPr>
          <p:nvPr/>
        </p:nvPicPr>
        <p:blipFill>
          <a:blip r:embed="rId3"/>
          <a:srcRect/>
          <a:stretch>
            <a:fillRect/>
          </a:stretch>
        </p:blipFill>
        <p:spPr bwMode="auto">
          <a:xfrm>
            <a:off x="188458" y="456974"/>
            <a:ext cx="4343401" cy="5562600"/>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5029200" y="609600"/>
            <a:ext cx="4114800" cy="5791200"/>
          </a:xfrm>
          <a:prstGeom prst="rect">
            <a:avLst/>
          </a:prstGeom>
          <a:noFill/>
          <a:ln w="9525">
            <a:noFill/>
            <a:miter lim="800000"/>
            <a:headEnd/>
            <a:tailEnd/>
          </a:ln>
        </p:spPr>
      </p:pic>
      <mc:AlternateContent xmlns:mc="http://schemas.openxmlformats.org/markup-compatibility/2006" xmlns:p14="http://schemas.microsoft.com/office/powerpoint/2010/main">
        <mc:Choice Requires="p14">
          <p:contentPart p14:bwMode="auto" r:id="rId5">
            <p14:nvContentPartPr>
              <p14:cNvPr id="2" name="Ink 2"/>
              <p14:cNvContentPartPr>
                <a14:cpLocks xmlns:a14="http://schemas.microsoft.com/office/drawing/2010/main" noRot="1" noChangeAspect="1" noEditPoints="1" noChangeArrowheads="1" noChangeShapeType="1"/>
              </p14:cNvContentPartPr>
              <p14:nvPr/>
            </p14:nvContentPartPr>
            <p14:xfrm>
              <a:off x="4510088" y="446088"/>
              <a:ext cx="285750" cy="6411912"/>
            </p14:xfrm>
          </p:contentPart>
        </mc:Choice>
        <mc:Fallback xmlns="">
          <p:pic>
            <p:nvPicPr>
              <p:cNvPr id="2" name="Ink 2"/>
              <p:cNvPicPr>
                <a:picLocks noRot="1" noChangeAspect="1" noEditPoints="1" noChangeArrowheads="1" noChangeShapeType="1"/>
              </p:cNvPicPr>
              <p:nvPr/>
            </p:nvPicPr>
            <p:blipFill>
              <a:blip r:embed="rId6"/>
              <a:stretch>
                <a:fillRect/>
              </a:stretch>
            </p:blipFill>
            <p:spPr>
              <a:xfrm>
                <a:off x="4501061" y="436726"/>
                <a:ext cx="303805" cy="6430635"/>
              </a:xfrm>
              <a:prstGeom prst="rect">
                <a:avLst/>
              </a:prstGeom>
            </p:spPr>
          </p:pic>
        </mc:Fallback>
      </mc:AlternateContent>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i="1" dirty="0" smtClean="0">
                <a:solidFill>
                  <a:srgbClr val="FF0000"/>
                </a:solidFill>
                <a:latin typeface="Times New Roman" pitchFamily="18" charset="0"/>
                <a:cs typeface="Times New Roman" pitchFamily="18" charset="0"/>
              </a:rPr>
              <a:t>6.3.1. Administrative Organizational structure . . .</a:t>
            </a:r>
            <a:endParaRPr lang="en-US" sz="2800" i="1" dirty="0">
              <a:solidFill>
                <a:srgbClr val="FF0000"/>
              </a:solidFill>
            </a:endParaRPr>
          </a:p>
        </p:txBody>
      </p:sp>
      <p:sp>
        <p:nvSpPr>
          <p:cNvPr id="3" name="Content Placeholder 2"/>
          <p:cNvSpPr>
            <a:spLocks noGrp="1"/>
          </p:cNvSpPr>
          <p:nvPr>
            <p:ph idx="1"/>
          </p:nvPr>
        </p:nvSpPr>
        <p:spPr>
          <a:xfrm>
            <a:off x="457200" y="1219200"/>
            <a:ext cx="8229600" cy="5638800"/>
          </a:xfrm>
        </p:spPr>
        <p:txBody>
          <a:bodyPr>
            <a:normAutofit fontScale="85000" lnSpcReduction="10000"/>
          </a:bodyPr>
          <a:lstStyle/>
          <a:p>
            <a:r>
              <a:rPr lang="en-US" dirty="0" smtClean="0"/>
              <a:t>The above figures are a diagram  showing </a:t>
            </a:r>
            <a:r>
              <a:rPr lang="en-US" b="1" i="1" dirty="0" smtClean="0"/>
              <a:t>the classical structure of a cooperative and alternative  structure</a:t>
            </a:r>
          </a:p>
          <a:p>
            <a:endParaRPr lang="en-US" dirty="0" smtClean="0"/>
          </a:p>
          <a:p>
            <a:r>
              <a:rPr lang="en-US" dirty="0" smtClean="0"/>
              <a:t>These two types of organization rely </a:t>
            </a:r>
          </a:p>
          <a:p>
            <a:pPr lvl="1">
              <a:buFont typeface="Wingdings" pitchFamily="2" charset="2"/>
              <a:buChar char="Ø"/>
            </a:pPr>
            <a:r>
              <a:rPr lang="en-US" dirty="0" smtClean="0"/>
              <a:t>on the active and ongoing participation of members and </a:t>
            </a:r>
          </a:p>
          <a:p>
            <a:pPr lvl="1">
              <a:buFont typeface="Wingdings" pitchFamily="2" charset="2"/>
              <a:buChar char="Ø"/>
            </a:pPr>
            <a:r>
              <a:rPr lang="en-US" dirty="0" smtClean="0"/>
              <a:t>on the democratic nature of a cooperative.</a:t>
            </a:r>
          </a:p>
          <a:p>
            <a:pPr lvl="1">
              <a:buFont typeface="Wingdings" pitchFamily="2" charset="2"/>
              <a:buChar char="Ø"/>
            </a:pPr>
            <a:endParaRPr lang="en-US" dirty="0" smtClean="0"/>
          </a:p>
          <a:p>
            <a:r>
              <a:rPr lang="en-US" dirty="0" smtClean="0"/>
              <a:t> The General Meeting has a considerable part to play, in the sense that it is the foundation and source of all the bodies that are linked to it.</a:t>
            </a:r>
          </a:p>
          <a:p>
            <a:endParaRPr lang="en-US" dirty="0" smtClean="0"/>
          </a:p>
          <a:p>
            <a:r>
              <a:rPr lang="en-US" dirty="0" smtClean="0"/>
              <a:t> The principle of </a:t>
            </a:r>
            <a:r>
              <a:rPr lang="en-US" b="1" i="1" dirty="0" smtClean="0">
                <a:solidFill>
                  <a:srgbClr val="FF0000"/>
                </a:solidFill>
              </a:rPr>
              <a:t>“one member, one vote” </a:t>
            </a:r>
            <a:r>
              <a:rPr lang="en-US" dirty="0" smtClean="0"/>
              <a:t>assumes that each member must be involved in the running of their cooperative;</a:t>
            </a:r>
          </a:p>
          <a:p>
            <a:endParaRPr lang="en-US" dirty="0" smtClean="0"/>
          </a:p>
          <a:p>
            <a:r>
              <a:rPr lang="en-US" dirty="0" smtClean="0"/>
              <a:t> the successful running of the cooperative relies </a:t>
            </a:r>
            <a:r>
              <a:rPr lang="en-US" b="1" i="1" dirty="0" smtClean="0">
                <a:solidFill>
                  <a:srgbClr val="FF0000"/>
                </a:solidFill>
              </a:rPr>
              <a:t>on its members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066800"/>
          </a:xfrm>
        </p:spPr>
        <p:txBody>
          <a:bodyPr>
            <a:normAutofit/>
          </a:bodyPr>
          <a:lstStyle/>
          <a:p>
            <a:r>
              <a:rPr lang="en-US" sz="3200" b="1" dirty="0" smtClean="0">
                <a:latin typeface="Times New Roman" pitchFamily="18" charset="0"/>
                <a:cs typeface="Times New Roman" pitchFamily="18" charset="0"/>
              </a:rPr>
              <a:t>The </a:t>
            </a:r>
            <a:r>
              <a:rPr lang="en-US" sz="3200" b="1" dirty="0">
                <a:latin typeface="Times New Roman" pitchFamily="18" charset="0"/>
                <a:cs typeface="Times New Roman" pitchFamily="18" charset="0"/>
              </a:rPr>
              <a:t>origins of the cooperative </a:t>
            </a:r>
            <a:r>
              <a:rPr lang="en-US" sz="3200" b="1" dirty="0" smtClean="0">
                <a:latin typeface="Times New Roman" pitchFamily="18" charset="0"/>
                <a:cs typeface="Times New Roman" pitchFamily="18" charset="0"/>
              </a:rPr>
              <a:t>movement in industrialized countries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458200" cy="5181600"/>
          </a:xfrm>
          <a:ln>
            <a:solidFill>
              <a:schemeClr val="accent1"/>
            </a:solidFill>
          </a:ln>
        </p:spPr>
        <p:txBody>
          <a:bodyPr>
            <a:normAutofit/>
          </a:bodyPr>
          <a:lstStyle/>
          <a:p>
            <a:pPr algn="just"/>
            <a:r>
              <a:rPr lang="en-US" dirty="0" smtClean="0">
                <a:latin typeface="Times New Roman" pitchFamily="18" charset="0"/>
                <a:cs typeface="Times New Roman" pitchFamily="18" charset="0"/>
              </a:rPr>
              <a:t>The effects of this revolution were certainly industrial and commercial dynamism, characterized by</a:t>
            </a:r>
          </a:p>
          <a:p>
            <a:pPr lvl="1" algn="just">
              <a:buFont typeface="Wingdings" pitchFamily="2" charset="2"/>
              <a:buChar char="v"/>
            </a:pPr>
            <a:r>
              <a:rPr lang="en-US" dirty="0" smtClean="0">
                <a:solidFill>
                  <a:srgbClr val="00B050"/>
                </a:solidFill>
                <a:latin typeface="Times New Roman" pitchFamily="18" charset="0"/>
                <a:cs typeface="Times New Roman" pitchFamily="18" charset="0"/>
              </a:rPr>
              <a:t>a rise in urban populations, </a:t>
            </a:r>
          </a:p>
          <a:p>
            <a:pPr lvl="1" algn="just">
              <a:buFont typeface="Wingdings" pitchFamily="2" charset="2"/>
              <a:buChar char="v"/>
            </a:pPr>
            <a:r>
              <a:rPr lang="en-US" dirty="0">
                <a:solidFill>
                  <a:srgbClr val="00B050"/>
                </a:solidFill>
                <a:latin typeface="Times New Roman" pitchFamily="18" charset="0"/>
                <a:cs typeface="Times New Roman" pitchFamily="18" charset="0"/>
              </a:rPr>
              <a:t>a reduction in wages </a:t>
            </a:r>
          </a:p>
          <a:p>
            <a:pPr lvl="1" algn="just">
              <a:buFont typeface="Wingdings" pitchFamily="2" charset="2"/>
              <a:buChar char="v"/>
            </a:pPr>
            <a:r>
              <a:rPr lang="en-US" dirty="0">
                <a:solidFill>
                  <a:srgbClr val="FF0000"/>
                </a:solidFill>
                <a:latin typeface="Times New Roman" pitchFamily="18" charset="0"/>
                <a:cs typeface="Times New Roman" pitchFamily="18" charset="0"/>
              </a:rPr>
              <a:t>and exploitation of workers, particularly women and children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342900" lvl="1" indent="-342900" algn="just">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addition, </a:t>
            </a:r>
            <a:endParaRPr lang="en-US" sz="3200" dirty="0">
              <a:latin typeface="Times New Roman" pitchFamily="18" charset="0"/>
              <a:cs typeface="Times New Roman" pitchFamily="18" charset="0"/>
            </a:endParaRPr>
          </a:p>
          <a:p>
            <a:pPr lvl="1" algn="just">
              <a:buFont typeface="Wingdings" pitchFamily="2" charset="2"/>
              <a:buChar char="v"/>
            </a:pPr>
            <a:r>
              <a:rPr lang="en-US" dirty="0">
                <a:solidFill>
                  <a:schemeClr val="tx2"/>
                </a:solidFill>
                <a:latin typeface="Times New Roman" pitchFamily="18" charset="0"/>
                <a:cs typeface="Times New Roman" pitchFamily="18" charset="0"/>
              </a:rPr>
              <a:t>an increase in the cost of living, </a:t>
            </a:r>
          </a:p>
          <a:p>
            <a:pPr lvl="1" algn="just">
              <a:buFont typeface="Wingdings" pitchFamily="2" charset="2"/>
              <a:buChar char="v"/>
            </a:pPr>
            <a:r>
              <a:rPr lang="en-US" dirty="0">
                <a:solidFill>
                  <a:srgbClr val="FF0000"/>
                </a:solidFill>
                <a:latin typeface="Times New Roman" pitchFamily="18" charset="0"/>
                <a:cs typeface="Times New Roman" pitchFamily="18" charset="0"/>
              </a:rPr>
              <a:t>adulteration of foodstuffs and </a:t>
            </a:r>
          </a:p>
          <a:p>
            <a:pPr lvl="1" algn="just">
              <a:buFont typeface="Wingdings" pitchFamily="2" charset="2"/>
              <a:buChar char="v"/>
            </a:pPr>
            <a:r>
              <a:rPr lang="en-US" dirty="0">
                <a:solidFill>
                  <a:srgbClr val="FF0000"/>
                </a:solidFill>
                <a:latin typeface="Times New Roman" pitchFamily="18" charset="0"/>
                <a:cs typeface="Times New Roman" pitchFamily="18" charset="0"/>
              </a:rPr>
              <a:t>a rise in unemployment are other characteristics of this period.</a:t>
            </a:r>
          </a:p>
        </p:txBody>
      </p:sp>
    </p:spTree>
    <p:extLst>
      <p:ext uri="{BB962C8B-B14F-4D97-AF65-F5344CB8AC3E}">
        <p14:creationId xmlns:p14="http://schemas.microsoft.com/office/powerpoint/2010/main" val="160603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dirty="0" smtClean="0"/>
              <a:t/>
            </a:r>
            <a:br>
              <a:rPr lang="en-US" dirty="0" smtClean="0"/>
            </a:br>
            <a:r>
              <a:rPr lang="en-US" dirty="0" smtClean="0"/>
              <a:t>6.3.2. </a:t>
            </a:r>
            <a:r>
              <a:rPr lang="en-US" b="1" dirty="0" smtClean="0"/>
              <a:t>Financial structure</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In the case of a cooperative, financial structure can take four forms:</a:t>
            </a:r>
          </a:p>
          <a:p>
            <a:pPr marL="1371600" lvl="2" indent="-457200">
              <a:buFont typeface="+mj-lt"/>
              <a:buAutoNum type="alphaLcParenR"/>
            </a:pPr>
            <a:r>
              <a:rPr lang="en-US" dirty="0" smtClean="0">
                <a:solidFill>
                  <a:schemeClr val="tx1">
                    <a:lumMod val="95000"/>
                    <a:lumOff val="5000"/>
                  </a:schemeClr>
                </a:solidFill>
              </a:rPr>
              <a:t>Share subscription;</a:t>
            </a:r>
          </a:p>
          <a:p>
            <a:pPr marL="1371600" lvl="2" indent="-457200">
              <a:buFont typeface="+mj-lt"/>
              <a:buAutoNum type="alphaLcParenR"/>
            </a:pPr>
            <a:r>
              <a:rPr lang="en-US" dirty="0" smtClean="0">
                <a:solidFill>
                  <a:schemeClr val="tx1">
                    <a:lumMod val="95000"/>
                    <a:lumOff val="5000"/>
                  </a:schemeClr>
                </a:solidFill>
              </a:rPr>
              <a:t>Borrowing;</a:t>
            </a:r>
          </a:p>
          <a:p>
            <a:pPr marL="1371600" lvl="2" indent="-457200">
              <a:buFont typeface="+mj-lt"/>
              <a:buAutoNum type="alphaLcParenR"/>
            </a:pPr>
            <a:r>
              <a:rPr lang="en-US" dirty="0" smtClean="0"/>
              <a:t>Building up of reserves;</a:t>
            </a:r>
          </a:p>
          <a:p>
            <a:pPr marL="1371600" lvl="2" indent="-457200">
              <a:buFont typeface="+mj-lt"/>
              <a:buAutoNum type="alphaLcParenR"/>
            </a:pPr>
            <a:r>
              <a:rPr lang="en-US" dirty="0" smtClean="0">
                <a:solidFill>
                  <a:srgbClr val="FF0000"/>
                </a:solidFill>
              </a:rPr>
              <a:t>Donations and bequest /heritance, gifts.</a:t>
            </a:r>
          </a:p>
          <a:p>
            <a:pPr marL="514350" lvl="0" indent="-514350">
              <a:buClrTx/>
              <a:buFont typeface="+mj-lt"/>
              <a:buAutoNum type="alphaLcParenR"/>
            </a:pPr>
            <a:r>
              <a:rPr lang="en-US" b="1" i="1" dirty="0" smtClean="0"/>
              <a:t>Share capital</a:t>
            </a:r>
            <a:endParaRPr lang="en-US" sz="4000" dirty="0" smtClean="0"/>
          </a:p>
          <a:p>
            <a:r>
              <a:rPr lang="en-US" dirty="0" smtClean="0"/>
              <a:t>The </a:t>
            </a:r>
            <a:r>
              <a:rPr lang="en-US" b="1" i="1" dirty="0" smtClean="0">
                <a:solidFill>
                  <a:srgbClr val="FF0000"/>
                </a:solidFill>
              </a:rPr>
              <a:t>total shares subscribed </a:t>
            </a:r>
            <a:r>
              <a:rPr lang="en-US" dirty="0" smtClean="0"/>
              <a:t>by all members.</a:t>
            </a:r>
          </a:p>
          <a:p>
            <a:r>
              <a:rPr lang="en-US" dirty="0" smtClean="0"/>
              <a:t> The assets  needed to make the cooperative work includes: </a:t>
            </a:r>
          </a:p>
          <a:p>
            <a:pPr lvl="1">
              <a:buFont typeface="Wingdings" pitchFamily="2" charset="2"/>
              <a:buChar char="Ø"/>
            </a:pPr>
            <a:r>
              <a:rPr lang="en-US" b="1" i="1" dirty="0" smtClean="0"/>
              <a:t>“fixed assets</a:t>
            </a:r>
            <a:r>
              <a:rPr lang="en-US" dirty="0" smtClean="0"/>
              <a:t>”, assets or property meant to be used on a long-term basis for running the cooperative’s operations.</a:t>
            </a:r>
          </a:p>
          <a:p>
            <a:pPr lvl="1">
              <a:buFont typeface="Wingdings" pitchFamily="2" charset="2"/>
              <a:buChar char="Ø"/>
            </a:pPr>
            <a:r>
              <a:rPr lang="en-US" b="1" i="1" dirty="0" smtClean="0"/>
              <a:t>working capital”.</a:t>
            </a:r>
            <a:r>
              <a:rPr lang="en-US" dirty="0" smtClean="0"/>
              <a:t>. Other assets are destroyed the first time they are used for running the cooperative’s operations</a:t>
            </a:r>
            <a:r>
              <a:rPr lang="en-US" b="1" i="1" dirty="0" smtClean="0"/>
              <a:t>.</a:t>
            </a:r>
          </a:p>
          <a:p>
            <a:pPr lvl="1">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t>6.3.2. </a:t>
            </a:r>
            <a:r>
              <a:rPr lang="en-US" sz="3200" b="1" dirty="0" smtClean="0"/>
              <a:t>Financial structure . . .</a:t>
            </a:r>
            <a:endParaRPr lang="en-US" sz="3200" dirty="0"/>
          </a:p>
        </p:txBody>
      </p:sp>
      <p:sp>
        <p:nvSpPr>
          <p:cNvPr id="3" name="Content Placeholder 2"/>
          <p:cNvSpPr>
            <a:spLocks noGrp="1"/>
          </p:cNvSpPr>
          <p:nvPr>
            <p:ph idx="1"/>
          </p:nvPr>
        </p:nvSpPr>
        <p:spPr>
          <a:xfrm>
            <a:off x="457200" y="1295400"/>
            <a:ext cx="8229600" cy="5257800"/>
          </a:xfrm>
        </p:spPr>
        <p:txBody>
          <a:bodyPr>
            <a:normAutofit/>
          </a:bodyPr>
          <a:lstStyle/>
          <a:p>
            <a:r>
              <a:rPr lang="en-US" dirty="0" smtClean="0"/>
              <a:t>Generally speaking, in developing and transitional countries, members of a cooperative </a:t>
            </a:r>
            <a:r>
              <a:rPr lang="en-US" dirty="0" smtClean="0">
                <a:solidFill>
                  <a:srgbClr val="FF0000"/>
                </a:solidFill>
              </a:rPr>
              <a:t>have very little </a:t>
            </a:r>
            <a:r>
              <a:rPr lang="en-US" dirty="0" smtClean="0"/>
              <a:t>in the way of resources, sometimes not enough to contribute </a:t>
            </a:r>
            <a:r>
              <a:rPr lang="en-US" b="1" i="1" dirty="0" smtClean="0">
                <a:solidFill>
                  <a:srgbClr val="FF0000"/>
                </a:solidFill>
              </a:rPr>
              <a:t>to shares</a:t>
            </a:r>
            <a:r>
              <a:rPr lang="en-US" dirty="0" smtClean="0"/>
              <a:t>. </a:t>
            </a:r>
          </a:p>
          <a:p>
            <a:endParaRPr lang="en-US" dirty="0" smtClean="0"/>
          </a:p>
          <a:p>
            <a:r>
              <a:rPr lang="en-US" dirty="0" smtClean="0"/>
              <a:t>Then it is possible </a:t>
            </a:r>
            <a:r>
              <a:rPr lang="en-US" b="1" i="1" dirty="0" smtClean="0">
                <a:solidFill>
                  <a:srgbClr val="FF0000"/>
                </a:solidFill>
              </a:rPr>
              <a:t>to substitute </a:t>
            </a:r>
            <a:r>
              <a:rPr lang="en-US" dirty="0" smtClean="0"/>
              <a:t>with payment </a:t>
            </a:r>
            <a:r>
              <a:rPr lang="en-US" b="1" i="1" dirty="0" smtClean="0">
                <a:solidFill>
                  <a:srgbClr val="FF0000"/>
                </a:solidFill>
              </a:rPr>
              <a:t>in kind </a:t>
            </a:r>
            <a:r>
              <a:rPr lang="en-US" dirty="0" smtClean="0"/>
              <a:t>such as construction work, transportation of materials, secretarial work etc. </a:t>
            </a:r>
          </a:p>
          <a:p>
            <a:pPr>
              <a:buNone/>
            </a:pPr>
            <a:endParaRPr lang="en-US" dirty="0" smtClean="0"/>
          </a:p>
          <a:p>
            <a:r>
              <a:rPr lang="en-US" dirty="0" smtClean="0"/>
              <a:t> It should be noted that you are qualify for membership </a:t>
            </a:r>
            <a:r>
              <a:rPr lang="en-US" b="1" i="1" dirty="0" smtClean="0">
                <a:solidFill>
                  <a:srgbClr val="FF0000"/>
                </a:solidFill>
              </a:rPr>
              <a:t>as soon as shares are subscribed</a:t>
            </a:r>
            <a:r>
              <a:rPr lang="en-US" dirty="0" smtClean="0"/>
              <a:t>.</a:t>
            </a: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100" b="1" dirty="0" smtClean="0"/>
              <a:t>. .</a:t>
            </a:r>
            <a:r>
              <a:rPr lang="en-US" dirty="0" smtClean="0"/>
              <a:t/>
            </a:r>
            <a:br>
              <a:rPr lang="en-US" dirty="0" smtClean="0"/>
            </a:br>
            <a:r>
              <a:rPr lang="en-US" sz="4000" dirty="0"/>
              <a:t>6.3.2. </a:t>
            </a:r>
            <a:r>
              <a:rPr lang="en-US" sz="4000" b="1" dirty="0"/>
              <a:t>Financial structure . </a:t>
            </a:r>
            <a:endParaRPr lang="en-US" sz="4000"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pPr>
              <a:buNone/>
            </a:pPr>
            <a:r>
              <a:rPr lang="en-US" sz="3400" b="1" dirty="0" smtClean="0"/>
              <a:t>b. </a:t>
            </a:r>
            <a:r>
              <a:rPr lang="en-US" sz="3400" b="1" i="1" dirty="0" smtClean="0"/>
              <a:t>Surpluses</a:t>
            </a:r>
            <a:r>
              <a:rPr lang="en-US" sz="3400" b="1" dirty="0" smtClean="0"/>
              <a:t> and </a:t>
            </a:r>
            <a:r>
              <a:rPr lang="en-US" sz="3400" b="1" i="1" dirty="0" smtClean="0"/>
              <a:t>reserves</a:t>
            </a:r>
          </a:p>
          <a:p>
            <a:r>
              <a:rPr lang="en-US" dirty="0" smtClean="0"/>
              <a:t>The surpluses of a cooperative can be allocated in three different ways: </a:t>
            </a:r>
          </a:p>
          <a:p>
            <a:pPr marL="971550" lvl="1" indent="-514350">
              <a:buFont typeface="+mj-lt"/>
              <a:buAutoNum type="arabicPeriod"/>
            </a:pPr>
            <a:r>
              <a:rPr lang="en-US" dirty="0" smtClean="0"/>
              <a:t>To strengthen the capital base</a:t>
            </a:r>
            <a:r>
              <a:rPr lang="en-US" sz="400" dirty="0" smtClean="0"/>
              <a:t>, </a:t>
            </a:r>
            <a:r>
              <a:rPr lang="en-US" dirty="0" smtClean="0"/>
              <a:t>by establishing reserves; </a:t>
            </a:r>
          </a:p>
          <a:p>
            <a:pPr marL="971550" lvl="1" indent="-514350">
              <a:buFont typeface="+mj-lt"/>
              <a:buAutoNum type="arabicPeriod"/>
            </a:pPr>
            <a:r>
              <a:rPr lang="en-US" dirty="0" smtClean="0"/>
              <a:t>to pay a “dividend”;</a:t>
            </a:r>
          </a:p>
          <a:p>
            <a:pPr marL="971550" lvl="1" indent="-514350">
              <a:buFont typeface="+mj-lt"/>
              <a:buAutoNum type="arabicPeriod"/>
            </a:pPr>
            <a:r>
              <a:rPr lang="en-US" dirty="0" smtClean="0"/>
              <a:t> To pay members limited interest on capital.(</a:t>
            </a:r>
            <a:r>
              <a:rPr lang="en-US" b="1" i="1" dirty="0" smtClean="0">
                <a:solidFill>
                  <a:srgbClr val="FF0000"/>
                </a:solidFill>
              </a:rPr>
              <a:t>in </a:t>
            </a:r>
            <a:r>
              <a:rPr lang="en-US" b="1" i="1" dirty="0" err="1" smtClean="0">
                <a:solidFill>
                  <a:srgbClr val="FF0000"/>
                </a:solidFill>
              </a:rPr>
              <a:t>Ehio</a:t>
            </a:r>
            <a:r>
              <a:rPr lang="en-US" b="1" i="1" dirty="0" smtClean="0">
                <a:solidFill>
                  <a:srgbClr val="FF0000"/>
                </a:solidFill>
              </a:rPr>
              <a:t>. Can’t be &gt; banks interest rate)</a:t>
            </a:r>
          </a:p>
          <a:p>
            <a:pPr marL="971550" lvl="1" indent="-514350">
              <a:buFont typeface="+mj-lt"/>
              <a:buAutoNum type="arabicPeriod"/>
            </a:pPr>
            <a:endParaRPr lang="en-US" dirty="0" smtClean="0"/>
          </a:p>
          <a:p>
            <a:r>
              <a:rPr lang="en-US" dirty="0" smtClean="0"/>
              <a:t>The reserves of a cooperative are collective and only in exceptional cases can they be distributed to members.</a:t>
            </a:r>
          </a:p>
          <a:p>
            <a:r>
              <a:rPr lang="en-US" dirty="0" smtClean="0"/>
              <a:t> </a:t>
            </a:r>
          </a:p>
          <a:p>
            <a:r>
              <a:rPr lang="en-US" dirty="0" smtClean="0"/>
              <a:t>This reserve fund allows the cooperative to mitigate the effects of periods of weak activity/ minimize risks. </a:t>
            </a:r>
          </a:p>
          <a:p>
            <a:endParaRPr lang="en-US" dirty="0" smtClean="0"/>
          </a:p>
          <a:p>
            <a:r>
              <a:rPr lang="en-US" b="1" i="1" dirty="0" smtClean="0">
                <a:solidFill>
                  <a:srgbClr val="FF0000"/>
                </a:solidFill>
              </a:rPr>
              <a:t>In Ethiopia 30% reserve</a:t>
            </a: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6.3.2. </a:t>
            </a:r>
            <a:r>
              <a:rPr lang="en-US" b="1" dirty="0" smtClean="0"/>
              <a:t>Financial structure . . .</a:t>
            </a:r>
            <a:endParaRPr lang="en-US" dirty="0"/>
          </a:p>
        </p:txBody>
      </p:sp>
      <p:sp>
        <p:nvSpPr>
          <p:cNvPr id="3" name="Content Placeholder 2"/>
          <p:cNvSpPr>
            <a:spLocks noGrp="1"/>
          </p:cNvSpPr>
          <p:nvPr>
            <p:ph idx="1"/>
          </p:nvPr>
        </p:nvSpPr>
        <p:spPr>
          <a:xfrm>
            <a:off x="152400" y="1066800"/>
            <a:ext cx="8763000" cy="5791200"/>
          </a:xfrm>
          <a:solidFill>
            <a:schemeClr val="bg1"/>
          </a:solidFill>
        </p:spPr>
        <p:txBody>
          <a:bodyPr>
            <a:normAutofit fontScale="40000" lnSpcReduction="20000"/>
          </a:bodyPr>
          <a:lstStyle/>
          <a:p>
            <a:pPr lvl="0">
              <a:buNone/>
            </a:pPr>
            <a:r>
              <a:rPr lang="en-US" sz="5000" b="1" i="1" dirty="0" smtClean="0"/>
              <a:t>3. Borrowing</a:t>
            </a:r>
            <a:endParaRPr lang="en-US" sz="5000" dirty="0" smtClean="0"/>
          </a:p>
          <a:p>
            <a:r>
              <a:rPr lang="en-US" sz="5000" dirty="0" smtClean="0"/>
              <a:t>A cooperative might have to borrow to make up for lack of capital.</a:t>
            </a:r>
          </a:p>
          <a:p>
            <a:endParaRPr lang="en-US" sz="5000" dirty="0" smtClean="0"/>
          </a:p>
          <a:p>
            <a:r>
              <a:rPr lang="en-US" sz="5000" dirty="0" smtClean="0"/>
              <a:t>Considering the desire for </a:t>
            </a:r>
            <a:r>
              <a:rPr lang="en-US" sz="5000" i="1" dirty="0" smtClean="0">
                <a:solidFill>
                  <a:srgbClr val="FF0000"/>
                </a:solidFill>
              </a:rPr>
              <a:t>independence </a:t>
            </a:r>
            <a:r>
              <a:rPr lang="en-US" sz="5000" i="1" dirty="0" smtClean="0"/>
              <a:t>and</a:t>
            </a:r>
            <a:r>
              <a:rPr lang="en-US" sz="5000" i="1" dirty="0" smtClean="0">
                <a:solidFill>
                  <a:srgbClr val="FF0000"/>
                </a:solidFill>
              </a:rPr>
              <a:t> autonomy </a:t>
            </a:r>
            <a:r>
              <a:rPr lang="en-US" sz="5000" dirty="0" smtClean="0"/>
              <a:t>of cooperatives borrowing </a:t>
            </a:r>
            <a:r>
              <a:rPr lang="en-US" sz="5000" i="1" dirty="0" smtClean="0">
                <a:solidFill>
                  <a:srgbClr val="FF0000"/>
                </a:solidFill>
              </a:rPr>
              <a:t>from within the membership is preferable</a:t>
            </a:r>
            <a:r>
              <a:rPr lang="en-US" sz="5000" dirty="0" smtClean="0"/>
              <a:t>. </a:t>
            </a:r>
          </a:p>
          <a:p>
            <a:endParaRPr lang="en-US" sz="5000" dirty="0" smtClean="0"/>
          </a:p>
          <a:p>
            <a:r>
              <a:rPr lang="en-US" sz="5000" dirty="0" smtClean="0"/>
              <a:t>A large number of cooperatives, particularly consumer cooperatives, have acquired enough resources for little outlay by :</a:t>
            </a:r>
          </a:p>
          <a:p>
            <a:pPr lvl="1">
              <a:buFont typeface="Wingdings" pitchFamily="2" charset="2"/>
              <a:buChar char="Ø"/>
            </a:pPr>
            <a:r>
              <a:rPr lang="en-US" sz="5000" dirty="0" smtClean="0"/>
              <a:t>encouraging and collecting savings from their members in the form of interest-earning deposits payable on demand or at a due date.</a:t>
            </a:r>
          </a:p>
          <a:p>
            <a:endParaRPr lang="en-US" sz="5000" dirty="0" smtClean="0"/>
          </a:p>
          <a:p>
            <a:r>
              <a:rPr lang="en-US" sz="5000" dirty="0" smtClean="0"/>
              <a:t>The other possible source of finance:</a:t>
            </a:r>
          </a:p>
          <a:p>
            <a:pPr lvl="1">
              <a:buFont typeface="Wingdings" pitchFamily="2" charset="2"/>
              <a:buChar char="Ø"/>
            </a:pPr>
            <a:r>
              <a:rPr lang="en-US" sz="5000" dirty="0" smtClean="0"/>
              <a:t>Credit Unions are one example. </a:t>
            </a:r>
          </a:p>
          <a:p>
            <a:pPr lvl="1">
              <a:buFont typeface="Wingdings" pitchFamily="2" charset="2"/>
              <a:buChar char="Ø"/>
            </a:pPr>
            <a:r>
              <a:rPr lang="en-US" sz="5000" dirty="0" smtClean="0"/>
              <a:t>Cooperatives which have proved their soundness can also issue bonds to their members or </a:t>
            </a:r>
          </a:p>
          <a:p>
            <a:pPr lvl="1">
              <a:buFont typeface="Wingdings" pitchFamily="2" charset="2"/>
              <a:buChar char="Ø"/>
            </a:pPr>
            <a:r>
              <a:rPr lang="en-US" sz="5000" dirty="0" smtClean="0"/>
              <a:t>encourage them to subscribe </a:t>
            </a:r>
            <a:r>
              <a:rPr lang="en-US" sz="5000" i="1" dirty="0" smtClean="0">
                <a:solidFill>
                  <a:srgbClr val="FF0000"/>
                </a:solidFill>
              </a:rPr>
              <a:t>extra shares </a:t>
            </a:r>
            <a:r>
              <a:rPr lang="en-US" sz="5000" dirty="0" smtClean="0"/>
              <a:t>although such shares in no way change the rule of “</a:t>
            </a:r>
            <a:r>
              <a:rPr lang="en-US" sz="5000" i="1" dirty="0" smtClean="0">
                <a:solidFill>
                  <a:srgbClr val="FF0000"/>
                </a:solidFill>
              </a:rPr>
              <a:t>one member, one vote</a:t>
            </a:r>
            <a:r>
              <a:rPr lang="en-US" sz="5000" dirty="0" smtClean="0"/>
              <a:t>”.</a:t>
            </a:r>
          </a:p>
          <a:p>
            <a:pPr lvl="1">
              <a:buFont typeface="Wingdings" pitchFamily="2" charset="2"/>
              <a:buChar char="Ø"/>
            </a:pPr>
            <a:r>
              <a:rPr lang="en-US" sz="5000" i="1" dirty="0" smtClean="0"/>
              <a:t>Finally, as a last resort, the cooperative can appeal </a:t>
            </a:r>
            <a:r>
              <a:rPr lang="en-US" sz="5000" b="1" i="1" dirty="0" smtClean="0">
                <a:solidFill>
                  <a:srgbClr val="FF0000"/>
                </a:solidFill>
              </a:rPr>
              <a:t>to banks or other </a:t>
            </a:r>
            <a:r>
              <a:rPr lang="en-US" sz="5000" i="1" dirty="0" smtClean="0"/>
              <a:t>financial institutions.</a:t>
            </a:r>
            <a:endParaRPr lang="en-US" sz="6000" i="1" dirty="0" smtClean="0"/>
          </a:p>
          <a:p>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i="1" dirty="0" smtClean="0"/>
              <a:t>6.3.2. Financial structure . . .</a:t>
            </a:r>
            <a:endParaRPr lang="en-US" sz="3200" b="1" i="1"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The personal property of members is </a:t>
            </a:r>
            <a:r>
              <a:rPr lang="en-US" b="1" i="1" dirty="0" smtClean="0">
                <a:solidFill>
                  <a:srgbClr val="FF0000"/>
                </a:solidFill>
              </a:rPr>
              <a:t>not affected</a:t>
            </a:r>
            <a:r>
              <a:rPr lang="en-US" dirty="0" smtClean="0"/>
              <a:t> by the cooperative’s borrowings.</a:t>
            </a:r>
          </a:p>
          <a:p>
            <a:endParaRPr lang="en-US" dirty="0" smtClean="0"/>
          </a:p>
          <a:p>
            <a:r>
              <a:rPr lang="en-US" dirty="0" smtClean="0"/>
              <a:t> It must take certain basic precautions such as making sure that there are enough funds immediately available to cover </a:t>
            </a:r>
            <a:r>
              <a:rPr lang="en-US" b="1" i="1" dirty="0" smtClean="0">
                <a:solidFill>
                  <a:srgbClr val="FF0000"/>
                </a:solidFill>
              </a:rPr>
              <a:t>short-term debts.</a:t>
            </a:r>
          </a:p>
          <a:p>
            <a:endParaRPr lang="en-US" dirty="0" smtClean="0"/>
          </a:p>
          <a:p>
            <a:r>
              <a:rPr lang="en-US" dirty="0" smtClean="0"/>
              <a:t> The goal here is </a:t>
            </a:r>
            <a:r>
              <a:rPr lang="en-US" b="1" i="1" dirty="0" smtClean="0">
                <a:solidFill>
                  <a:srgbClr val="FF0000"/>
                </a:solidFill>
              </a:rPr>
              <a:t>not to make the greatest profit</a:t>
            </a:r>
            <a:r>
              <a:rPr lang="en-US" dirty="0" smtClean="0"/>
              <a:t>, but to give the best service to its members. </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i="1" dirty="0" smtClean="0"/>
              <a:t>6.3.2. Financial structure . . .</a:t>
            </a:r>
            <a:endParaRPr lang="en-US" sz="3200"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a:buNone/>
            </a:pPr>
            <a:r>
              <a:rPr lang="en-US" b="1" dirty="0" smtClean="0"/>
              <a:t>Horizontal and vertical structure</a:t>
            </a:r>
            <a:endParaRPr lang="en-US" dirty="0" smtClean="0"/>
          </a:p>
          <a:p>
            <a:pPr marL="514350" lvl="0" indent="-514350">
              <a:buFont typeface="+mj-lt"/>
              <a:buAutoNum type="alphaUcPeriod"/>
            </a:pPr>
            <a:r>
              <a:rPr lang="en-US" b="1" i="1" dirty="0" smtClean="0">
                <a:solidFill>
                  <a:srgbClr val="FF0000"/>
                </a:solidFill>
              </a:rPr>
              <a:t>Horizontal structure /</a:t>
            </a:r>
            <a:r>
              <a:rPr lang="en-US" sz="3400" i="1" dirty="0" smtClean="0">
                <a:solidFill>
                  <a:srgbClr val="FF0000"/>
                </a:solidFill>
              </a:rPr>
              <a:t>horizontal integration                     </a:t>
            </a:r>
            <a:endParaRPr lang="en-US" sz="3400" b="1" i="1" dirty="0" smtClean="0">
              <a:solidFill>
                <a:srgbClr val="FF0000"/>
              </a:solidFill>
            </a:endParaRPr>
          </a:p>
          <a:p>
            <a:r>
              <a:rPr lang="en-US" dirty="0" smtClean="0"/>
              <a:t>It is the collaboration of cooperatives operating at the </a:t>
            </a:r>
            <a:r>
              <a:rPr lang="en-US" b="1" i="1" dirty="0" smtClean="0">
                <a:solidFill>
                  <a:srgbClr val="FF0000"/>
                </a:solidFill>
              </a:rPr>
              <a:t>same level. </a:t>
            </a:r>
          </a:p>
          <a:p>
            <a:pPr>
              <a:buNone/>
            </a:pPr>
            <a:endParaRPr lang="en-US" b="1" i="1" dirty="0" smtClean="0">
              <a:solidFill>
                <a:srgbClr val="FF0000"/>
              </a:solidFill>
            </a:endParaRPr>
          </a:p>
          <a:p>
            <a:r>
              <a:rPr lang="en-US" dirty="0" smtClean="0"/>
              <a:t>This collaboration can be: </a:t>
            </a:r>
          </a:p>
          <a:p>
            <a:pPr lvl="1">
              <a:buFont typeface="Wingdings" pitchFamily="2" charset="2"/>
              <a:buChar char="Ø"/>
            </a:pPr>
            <a:r>
              <a:rPr lang="en-US" dirty="0" smtClean="0"/>
              <a:t> exploit </a:t>
            </a:r>
            <a:r>
              <a:rPr lang="en-US" b="1" i="1" dirty="0" smtClean="0">
                <a:solidFill>
                  <a:srgbClr val="FF0000"/>
                </a:solidFill>
              </a:rPr>
              <a:t>the same plot </a:t>
            </a:r>
            <a:r>
              <a:rPr lang="en-US" dirty="0" smtClean="0"/>
              <a:t>of land as perhaps in the case of agricultural cooperatives; </a:t>
            </a:r>
          </a:p>
          <a:p>
            <a:pPr lvl="1">
              <a:buFont typeface="Wingdings" pitchFamily="2" charset="2"/>
              <a:buChar char="Ø"/>
            </a:pPr>
            <a:r>
              <a:rPr lang="en-US" dirty="0" smtClean="0"/>
              <a:t>Joint in the marketing or manufacturing of products.</a:t>
            </a:r>
          </a:p>
          <a:p>
            <a:pPr lvl="1">
              <a:buFont typeface="Wingdings" pitchFamily="2" charset="2"/>
              <a:buChar char="Ø"/>
            </a:pPr>
            <a:r>
              <a:rPr lang="en-US" dirty="0" smtClean="0"/>
              <a:t>in </a:t>
            </a:r>
            <a:r>
              <a:rPr lang="en-US" b="1" i="1" dirty="0" smtClean="0"/>
              <a:t>mergers </a:t>
            </a:r>
            <a:r>
              <a:rPr lang="en-US" dirty="0" smtClean="0"/>
              <a:t>of cooperatives: create a new cooperative to reduce costs, among other things.</a:t>
            </a:r>
          </a:p>
          <a:p>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smtClean="0"/>
              <a:t>6.3.2. Financial structure . . .</a:t>
            </a:r>
            <a:endParaRPr lang="en-US" dirty="0"/>
          </a:p>
        </p:txBody>
      </p:sp>
      <p:sp>
        <p:nvSpPr>
          <p:cNvPr id="3" name="Content Placeholder 2"/>
          <p:cNvSpPr>
            <a:spLocks noGrp="1"/>
          </p:cNvSpPr>
          <p:nvPr>
            <p:ph idx="1"/>
          </p:nvPr>
        </p:nvSpPr>
        <p:spPr>
          <a:xfrm>
            <a:off x="457200" y="1143000"/>
            <a:ext cx="8229600" cy="5715000"/>
          </a:xfrm>
        </p:spPr>
        <p:txBody>
          <a:bodyPr>
            <a:normAutofit fontScale="70000" lnSpcReduction="20000"/>
          </a:bodyPr>
          <a:lstStyle/>
          <a:p>
            <a:pPr>
              <a:buNone/>
            </a:pPr>
            <a:r>
              <a:rPr lang="en-US" b="1" i="1" dirty="0" smtClean="0">
                <a:solidFill>
                  <a:srgbClr val="FF0000"/>
                </a:solidFill>
              </a:rPr>
              <a:t>B. Vertical structure</a:t>
            </a:r>
            <a:r>
              <a:rPr lang="en-US" i="1" dirty="0" smtClean="0"/>
              <a:t>:</a:t>
            </a:r>
            <a:endParaRPr lang="en-US" dirty="0" smtClean="0"/>
          </a:p>
          <a:p>
            <a:r>
              <a:rPr lang="en-US" dirty="0" smtClean="0"/>
              <a:t>It represents the hierarchical organization of the cooperative movement notably through :</a:t>
            </a:r>
          </a:p>
          <a:p>
            <a:pPr>
              <a:buNone/>
            </a:pPr>
            <a:r>
              <a:rPr lang="en-US" b="1" i="1" dirty="0" smtClean="0"/>
              <a:t>1.  the Unions, </a:t>
            </a:r>
            <a:r>
              <a:rPr lang="en-US" dirty="0" smtClean="0"/>
              <a:t>it  is a group of at least two cooperatives whose business purposes are identical or complementary.</a:t>
            </a:r>
          </a:p>
          <a:p>
            <a:pPr marL="571500" indent="-514350">
              <a:buAutoNum type="arabicPeriod" startAt="2"/>
            </a:pPr>
            <a:r>
              <a:rPr lang="en-US" b="1" dirty="0" smtClean="0"/>
              <a:t>Federations</a:t>
            </a:r>
            <a:r>
              <a:rPr lang="en-US" dirty="0" smtClean="0"/>
              <a:t> : at least </a:t>
            </a:r>
            <a:r>
              <a:rPr lang="en-US" b="1" i="1" dirty="0" smtClean="0">
                <a:solidFill>
                  <a:srgbClr val="FF0000"/>
                </a:solidFill>
              </a:rPr>
              <a:t>two Cooperative Unions </a:t>
            </a:r>
            <a:r>
              <a:rPr lang="en-US" dirty="0" smtClean="0"/>
              <a:t>can form a Federation</a:t>
            </a:r>
          </a:p>
          <a:p>
            <a:pPr marL="571500" indent="-514350">
              <a:buAutoNum type="arabicPeriod" startAt="2"/>
            </a:pPr>
            <a:r>
              <a:rPr lang="en-US" b="1" i="1" dirty="0" smtClean="0"/>
              <a:t> Confederations of cooperatives </a:t>
            </a:r>
            <a:r>
              <a:rPr lang="en-US" dirty="0" smtClean="0"/>
              <a:t>(the cooperatives’ cooperatives). It is called an apex organization of the cooperative movement.</a:t>
            </a:r>
          </a:p>
          <a:p>
            <a:pPr marL="571500" indent="-514350">
              <a:buNone/>
            </a:pPr>
            <a:endParaRPr lang="en-US" dirty="0" smtClean="0"/>
          </a:p>
          <a:p>
            <a:pPr>
              <a:buNone/>
            </a:pPr>
            <a:r>
              <a:rPr lang="en-US" dirty="0" smtClean="0"/>
              <a:t>Above all </a:t>
            </a:r>
            <a:r>
              <a:rPr lang="en-US" b="1" i="1" dirty="0" smtClean="0">
                <a:solidFill>
                  <a:srgbClr val="FF0000"/>
                </a:solidFill>
              </a:rPr>
              <a:t>a Confederation acts in the following ways:</a:t>
            </a:r>
          </a:p>
          <a:p>
            <a:pPr lvl="1">
              <a:buFont typeface="Wingdings" pitchFamily="2" charset="2"/>
              <a:buChar char="Ø"/>
            </a:pPr>
            <a:r>
              <a:rPr lang="en-US" sz="3200" dirty="0" smtClean="0"/>
              <a:t>it takes on the role of </a:t>
            </a:r>
            <a:r>
              <a:rPr lang="en-US" sz="3200" b="1" i="1" dirty="0" smtClean="0">
                <a:solidFill>
                  <a:srgbClr val="FF0000"/>
                </a:solidFill>
              </a:rPr>
              <a:t>spokesperson at </a:t>
            </a:r>
            <a:r>
              <a:rPr lang="en-US" sz="3200" dirty="0" smtClean="0"/>
              <a:t>the national level of government and related authorities for all questions relating to the cooperative movement;</a:t>
            </a:r>
          </a:p>
          <a:p>
            <a:pPr lvl="1">
              <a:buFont typeface="Wingdings" pitchFamily="2" charset="2"/>
              <a:buChar char="Ø"/>
            </a:pPr>
            <a:r>
              <a:rPr lang="en-US" sz="3200" dirty="0" smtClean="0"/>
              <a:t>it prepares and circulates </a:t>
            </a:r>
            <a:r>
              <a:rPr lang="en-US" sz="3200" b="1" i="1" dirty="0" smtClean="0">
                <a:solidFill>
                  <a:srgbClr val="FF0000"/>
                </a:solidFill>
              </a:rPr>
              <a:t>statistical data </a:t>
            </a:r>
            <a:r>
              <a:rPr lang="en-US" sz="3200" dirty="0" smtClean="0"/>
              <a:t>about the cooperative movement;</a:t>
            </a:r>
          </a:p>
          <a:p>
            <a:pPr lvl="1">
              <a:buFont typeface="Wingdings" pitchFamily="2" charset="2"/>
              <a:buChar char="Ø"/>
            </a:pPr>
            <a:r>
              <a:rPr lang="en-US" sz="3200" dirty="0" smtClean="0"/>
              <a:t> </a:t>
            </a:r>
            <a:r>
              <a:rPr lang="en-US" sz="3200" b="1" i="1" dirty="0" smtClean="0">
                <a:solidFill>
                  <a:srgbClr val="FF0000"/>
                </a:solidFill>
              </a:rPr>
              <a:t>it advises</a:t>
            </a:r>
            <a:r>
              <a:rPr lang="en-US" sz="3200" dirty="0" smtClean="0"/>
              <a:t> on the general direction of national cooperative policy </a:t>
            </a:r>
          </a:p>
          <a:p>
            <a:pPr lvl="1">
              <a:buFont typeface="Wingdings" pitchFamily="2" charset="2"/>
              <a:buChar char="Ø"/>
            </a:pPr>
            <a:r>
              <a:rPr lang="en-US" sz="3200" dirty="0" smtClean="0"/>
              <a:t>It </a:t>
            </a:r>
            <a:r>
              <a:rPr lang="en-US" sz="3200" b="1" i="1" dirty="0" smtClean="0">
                <a:solidFill>
                  <a:srgbClr val="FF0000"/>
                </a:solidFill>
              </a:rPr>
              <a:t>represents</a:t>
            </a:r>
            <a:r>
              <a:rPr lang="en-US" sz="3200" dirty="0" smtClean="0"/>
              <a:t> the cooperative movement at regional, national  and international level.</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r>
              <a:rPr lang="en-US" b="1" dirty="0" smtClean="0"/>
              <a:t>6.4. Management of cooperatives</a:t>
            </a:r>
            <a:endParaRPr lang="en-US" dirty="0"/>
          </a:p>
        </p:txBody>
      </p:sp>
      <p:sp>
        <p:nvSpPr>
          <p:cNvPr id="3" name="Content Placeholder 2"/>
          <p:cNvSpPr>
            <a:spLocks noGrp="1"/>
          </p:cNvSpPr>
          <p:nvPr>
            <p:ph idx="1"/>
          </p:nvPr>
        </p:nvSpPr>
        <p:spPr>
          <a:xfrm>
            <a:off x="228600" y="1371600"/>
            <a:ext cx="8610600" cy="5257800"/>
          </a:xfrm>
        </p:spPr>
        <p:txBody>
          <a:bodyPr>
            <a:normAutofit fontScale="70000" lnSpcReduction="20000"/>
          </a:bodyPr>
          <a:lstStyle/>
          <a:p>
            <a:pPr>
              <a:buNone/>
            </a:pPr>
            <a:r>
              <a:rPr lang="en-US" b="1" dirty="0" smtClean="0"/>
              <a:t>6.4.1. Management concept</a:t>
            </a:r>
            <a:endParaRPr lang="en-US" dirty="0" smtClean="0"/>
          </a:p>
          <a:p>
            <a:pPr lvl="0"/>
            <a:r>
              <a:rPr lang="en-US" dirty="0" smtClean="0"/>
              <a:t>Getting things done through others.</a:t>
            </a:r>
          </a:p>
          <a:p>
            <a:pPr lvl="0"/>
            <a:endParaRPr lang="en-US" dirty="0" smtClean="0"/>
          </a:p>
          <a:p>
            <a:pPr lvl="0"/>
            <a:r>
              <a:rPr lang="en-US" dirty="0" smtClean="0"/>
              <a:t>  Process of directing resources in an </a:t>
            </a:r>
            <a:r>
              <a:rPr lang="en-US" b="1" i="1" dirty="0" smtClean="0"/>
              <a:t>efficient </a:t>
            </a:r>
            <a:r>
              <a:rPr lang="en-US" dirty="0" smtClean="0"/>
              <a:t>and</a:t>
            </a:r>
            <a:r>
              <a:rPr lang="en-US" b="1" i="1" dirty="0" smtClean="0"/>
              <a:t> effective</a:t>
            </a:r>
            <a:r>
              <a:rPr lang="en-US" dirty="0" smtClean="0"/>
              <a:t> manner toward the accomplishment of organizational goals.</a:t>
            </a:r>
          </a:p>
          <a:p>
            <a:pPr lvl="0"/>
            <a:endParaRPr lang="en-US" dirty="0" smtClean="0"/>
          </a:p>
          <a:p>
            <a:r>
              <a:rPr lang="en-US" dirty="0" smtClean="0"/>
              <a:t>It is a dynamic process consisting of various functions. </a:t>
            </a:r>
          </a:p>
          <a:p>
            <a:endParaRPr lang="en-US" dirty="0" smtClean="0"/>
          </a:p>
          <a:p>
            <a:pPr>
              <a:buNone/>
            </a:pPr>
            <a:r>
              <a:rPr lang="en-US" sz="3400" dirty="0" smtClean="0">
                <a:latin typeface="Times New Roman" pitchFamily="18" charset="0"/>
                <a:cs typeface="Times New Roman" pitchFamily="18" charset="0"/>
              </a:rPr>
              <a:t>6.4.2. </a:t>
            </a:r>
            <a:r>
              <a:rPr lang="en-US" sz="3400" b="1" dirty="0" smtClean="0">
                <a:latin typeface="Times New Roman" pitchFamily="18" charset="0"/>
                <a:cs typeface="Times New Roman" pitchFamily="18" charset="0"/>
              </a:rPr>
              <a:t>Functions </a:t>
            </a:r>
            <a:r>
              <a:rPr lang="en-US" sz="3100" b="1" dirty="0" smtClean="0">
                <a:latin typeface="Times New Roman" pitchFamily="18" charset="0"/>
                <a:cs typeface="Times New Roman" pitchFamily="18" charset="0"/>
              </a:rPr>
              <a:t>of Management (</a:t>
            </a:r>
            <a:r>
              <a:rPr lang="en-US" sz="3100" b="1" dirty="0" err="1" smtClean="0">
                <a:latin typeface="Times New Roman" pitchFamily="18" charset="0"/>
                <a:cs typeface="Times New Roman" pitchFamily="18" charset="0"/>
              </a:rPr>
              <a:t>FoM</a:t>
            </a:r>
            <a:r>
              <a:rPr lang="en-US" sz="3100" b="1" dirty="0" smtClean="0">
                <a:latin typeface="Times New Roman" pitchFamily="18" charset="0"/>
                <a:cs typeface="Times New Roman" pitchFamily="18" charset="0"/>
              </a:rPr>
              <a:t>)</a:t>
            </a:r>
          </a:p>
          <a:p>
            <a:r>
              <a:rPr lang="en-US" sz="3100" dirty="0" smtClean="0"/>
              <a:t>Different experts have classified functions of management in different ways. Luther </a:t>
            </a:r>
            <a:r>
              <a:rPr lang="en-US" sz="3100" dirty="0" err="1" smtClean="0"/>
              <a:t>Gullick</a:t>
            </a:r>
            <a:r>
              <a:rPr lang="en-US" sz="3100" dirty="0" smtClean="0"/>
              <a:t> has given a keyword ’</a:t>
            </a:r>
            <a:r>
              <a:rPr lang="en-US" sz="3100" b="1" dirty="0" smtClean="0"/>
              <a:t>POSDCORB</a:t>
            </a:r>
            <a:r>
              <a:rPr lang="en-US" sz="3100" dirty="0" smtClean="0"/>
              <a:t>’ </a:t>
            </a:r>
          </a:p>
          <a:p>
            <a:endParaRPr lang="en-US" dirty="0" smtClean="0"/>
          </a:p>
          <a:p>
            <a:r>
              <a:rPr lang="en-US" dirty="0" smtClean="0"/>
              <a:t> But the most widely accepted given by KOONTZ and O’DONNEL i.e. </a:t>
            </a:r>
            <a:r>
              <a:rPr lang="en-US" b="1" dirty="0" smtClean="0"/>
              <a:t>Planning</a:t>
            </a:r>
            <a:r>
              <a:rPr lang="en-US" dirty="0" smtClean="0"/>
              <a:t>, </a:t>
            </a:r>
            <a:r>
              <a:rPr lang="en-US" b="1" dirty="0" smtClean="0"/>
              <a:t>Organizing</a:t>
            </a:r>
            <a:r>
              <a:rPr lang="en-US" dirty="0" smtClean="0"/>
              <a:t>, </a:t>
            </a:r>
            <a:r>
              <a:rPr lang="en-US" b="1" dirty="0" smtClean="0"/>
              <a:t>Staffing</a:t>
            </a:r>
            <a:r>
              <a:rPr lang="en-US" dirty="0" smtClean="0"/>
              <a:t>, </a:t>
            </a:r>
            <a:r>
              <a:rPr lang="en-US" b="1" dirty="0" smtClean="0"/>
              <a:t>Directing</a:t>
            </a:r>
            <a:r>
              <a:rPr lang="en-US" sz="3600" dirty="0" smtClean="0"/>
              <a:t> and</a:t>
            </a:r>
            <a:r>
              <a:rPr lang="en-US" dirty="0" smtClean="0"/>
              <a:t> </a:t>
            </a:r>
            <a:r>
              <a:rPr lang="en-US" b="1" dirty="0" smtClean="0"/>
              <a:t>Controlling</a:t>
            </a:r>
            <a:r>
              <a:rPr lang="en-US" dirty="0" smtClean="0"/>
              <a:t>.</a:t>
            </a:r>
          </a:p>
          <a:p>
            <a:endParaRPr lang="en-US" dirty="0" smtClean="0"/>
          </a:p>
          <a:p>
            <a:r>
              <a:rPr lang="en-US" dirty="0" smtClean="0"/>
              <a:t> these functions are overlapping in nature i.e. they are highly inseparable. </a:t>
            </a:r>
          </a:p>
          <a:p>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1" descr="Functions of Management"/>
          <p:cNvPicPr>
            <a:picLocks noChangeAspect="1" noChangeArrowheads="1"/>
          </p:cNvPicPr>
          <p:nvPr/>
        </p:nvPicPr>
        <p:blipFill>
          <a:blip r:embed="rId3"/>
          <a:srcRect/>
          <a:stretch>
            <a:fillRect/>
          </a:stretch>
        </p:blipFill>
        <p:spPr bwMode="auto">
          <a:xfrm>
            <a:off x="457200" y="228600"/>
            <a:ext cx="82296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a:normAutofit/>
          </a:bodyPr>
          <a:lstStyle/>
          <a:p>
            <a:r>
              <a:rPr lang="en-US" sz="2400" b="1" dirty="0" smtClean="0">
                <a:latin typeface="Times New Roman" pitchFamily="18" charset="0"/>
                <a:cs typeface="Times New Roman" pitchFamily="18" charset="0"/>
              </a:rPr>
              <a:t>6.4.2. Functions of Management (</a:t>
            </a:r>
            <a:r>
              <a:rPr lang="en-US" sz="2400" b="1" dirty="0" err="1" smtClean="0">
                <a:latin typeface="Times New Roman" pitchFamily="18" charset="0"/>
                <a:cs typeface="Times New Roman" pitchFamily="18" charset="0"/>
              </a:rPr>
              <a:t>FoM</a:t>
            </a:r>
            <a:r>
              <a:rPr lang="en-US" sz="2400" b="1" dirty="0" smtClean="0">
                <a:latin typeface="Times New Roman" pitchFamily="18" charset="0"/>
                <a:cs typeface="Times New Roman" pitchFamily="18" charset="0"/>
              </a:rPr>
              <a:t>) . . .</a:t>
            </a:r>
            <a:endParaRPr lang="en-US" sz="2400" b="1" dirty="0"/>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pPr marL="1143000" indent="-1143000">
              <a:buNone/>
            </a:pPr>
            <a:r>
              <a:rPr lang="en-US" sz="6700" b="1" i="1" dirty="0" smtClean="0"/>
              <a:t>1.   planning </a:t>
            </a:r>
          </a:p>
          <a:p>
            <a:r>
              <a:rPr lang="en-US" dirty="0" smtClean="0"/>
              <a:t>It is the basic </a:t>
            </a:r>
            <a:r>
              <a:rPr lang="en-US" dirty="0" err="1" smtClean="0"/>
              <a:t>FoM</a:t>
            </a:r>
            <a:r>
              <a:rPr lang="en-US" dirty="0" smtClean="0"/>
              <a:t>.</a:t>
            </a:r>
          </a:p>
          <a:p>
            <a:endParaRPr lang="en-US" dirty="0" smtClean="0"/>
          </a:p>
          <a:p>
            <a:r>
              <a:rPr lang="en-US" dirty="0" smtClean="0"/>
              <a:t> It deals with a future course of action &amp; deciding in advance </a:t>
            </a:r>
            <a:r>
              <a:rPr lang="en-US" b="1" i="1" dirty="0" smtClean="0"/>
              <a:t>the most </a:t>
            </a:r>
            <a:r>
              <a:rPr lang="en-US" dirty="0" smtClean="0"/>
              <a:t>appropriate course of actions for achievement of pre-determined goals. </a:t>
            </a:r>
          </a:p>
          <a:p>
            <a:endParaRPr lang="en-US" dirty="0" smtClean="0"/>
          </a:p>
          <a:p>
            <a:r>
              <a:rPr lang="en-US" dirty="0" smtClean="0"/>
              <a:t>is deciding in advance - what to do, when to do &amp; how to do. It bridges the gap from where we are &amp; where we want to be”.</a:t>
            </a:r>
          </a:p>
          <a:p>
            <a:endParaRPr lang="en-US" dirty="0" smtClean="0"/>
          </a:p>
          <a:p>
            <a:r>
              <a:rPr lang="en-US" dirty="0" smtClean="0"/>
              <a:t>is a systematic thinking about ways &amp; means for accomplishment of pre-determined goals. </a:t>
            </a:r>
          </a:p>
          <a:p>
            <a:endParaRPr lang="en-US" dirty="0" smtClean="0"/>
          </a:p>
          <a:p>
            <a:r>
              <a:rPr lang="en-US" dirty="0" smtClean="0"/>
              <a:t>it also helps in avoiding confusion, uncertainties, risks, wastages etc.</a:t>
            </a:r>
            <a:endParaRPr lang="en-US" sz="51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143000"/>
          </a:xfrm>
        </p:spPr>
        <p:txBody>
          <a:bodyPr>
            <a:normAutofit fontScale="90000"/>
          </a:bodyPr>
          <a:lstStyle/>
          <a:p>
            <a:r>
              <a:rPr lang="en-US" b="1" dirty="0">
                <a:latin typeface="Times New Roman" pitchFamily="18" charset="0"/>
                <a:cs typeface="Times New Roman" pitchFamily="18" charset="0"/>
              </a:rPr>
              <a:t>The origins of the </a:t>
            </a:r>
            <a:r>
              <a:rPr lang="en-US" b="1" dirty="0" smtClean="0">
                <a:latin typeface="Times New Roman" pitchFamily="18" charset="0"/>
                <a:cs typeface="Times New Roman" pitchFamily="18" charset="0"/>
              </a:rPr>
              <a:t>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This situation led certain thinkers and </a:t>
            </a:r>
            <a:r>
              <a:rPr lang="en-US" dirty="0" smtClean="0">
                <a:latin typeface="Times New Roman" pitchFamily="18" charset="0"/>
                <a:cs typeface="Times New Roman" pitchFamily="18" charset="0"/>
              </a:rPr>
              <a:t>humanitarians </a:t>
            </a:r>
            <a:r>
              <a:rPr lang="en-US" dirty="0">
                <a:latin typeface="Times New Roman" pitchFamily="18" charset="0"/>
                <a:cs typeface="Times New Roman" pitchFamily="18" charset="0"/>
              </a:rPr>
              <a:t>to seek </a:t>
            </a:r>
            <a:endParaRPr lang="en-US" dirty="0" smtClean="0">
              <a:latin typeface="Times New Roman" pitchFamily="18" charset="0"/>
              <a:cs typeface="Times New Roman" pitchFamily="18" charset="0"/>
            </a:endParaRPr>
          </a:p>
          <a:p>
            <a:pPr lvl="1" algn="just">
              <a:buFont typeface="Wingdings" pitchFamily="2" charset="2"/>
              <a:buChar char="v"/>
            </a:pPr>
            <a:r>
              <a:rPr lang="en-US" dirty="0" smtClean="0">
                <a:solidFill>
                  <a:schemeClr val="tx2"/>
                </a:solidFill>
                <a:latin typeface="Times New Roman" pitchFamily="18" charset="0"/>
                <a:cs typeface="Times New Roman" pitchFamily="18" charset="0"/>
              </a:rPr>
              <a:t>a </a:t>
            </a:r>
            <a:r>
              <a:rPr lang="en-US" dirty="0">
                <a:solidFill>
                  <a:schemeClr val="tx2"/>
                </a:solidFill>
                <a:latin typeface="Times New Roman" pitchFamily="18" charset="0"/>
                <a:cs typeface="Times New Roman" pitchFamily="18" charset="0"/>
              </a:rPr>
              <a:t>solution to </a:t>
            </a:r>
            <a:r>
              <a:rPr lang="en-US" dirty="0" smtClean="0">
                <a:solidFill>
                  <a:schemeClr val="tx2"/>
                </a:solidFill>
                <a:latin typeface="Times New Roman" pitchFamily="18" charset="0"/>
                <a:cs typeface="Times New Roman" pitchFamily="18" charset="0"/>
              </a:rPr>
              <a:t>the growing unhappiness </a:t>
            </a:r>
            <a:r>
              <a:rPr lang="en-US" dirty="0">
                <a:solidFill>
                  <a:schemeClr val="tx2"/>
                </a:solidFill>
                <a:latin typeface="Times New Roman" pitchFamily="18" charset="0"/>
                <a:cs typeface="Times New Roman" pitchFamily="18" charset="0"/>
              </a:rPr>
              <a:t>of the poor, </a:t>
            </a:r>
            <a:endParaRPr lang="en-US" dirty="0" smtClean="0">
              <a:solidFill>
                <a:schemeClr val="tx2"/>
              </a:solidFill>
              <a:latin typeface="Times New Roman" pitchFamily="18" charset="0"/>
              <a:cs typeface="Times New Roman" pitchFamily="18" charset="0"/>
            </a:endParaRPr>
          </a:p>
          <a:p>
            <a:pPr lvl="1" algn="just">
              <a:buFont typeface="Wingdings" pitchFamily="2" charset="2"/>
              <a:buChar char="v"/>
            </a:pPr>
            <a:r>
              <a:rPr lang="en-US" dirty="0">
                <a:solidFill>
                  <a:schemeClr val="tx2"/>
                </a:solidFill>
                <a:latin typeface="Times New Roman" pitchFamily="18" charset="0"/>
                <a:cs typeface="Times New Roman" pitchFamily="18" charset="0"/>
              </a:rPr>
              <a:t>to dream up a new system or </a:t>
            </a:r>
          </a:p>
          <a:p>
            <a:pPr lvl="1" algn="just">
              <a:buFont typeface="Wingdings" pitchFamily="2" charset="2"/>
              <a:buChar char="v"/>
            </a:pPr>
            <a:r>
              <a:rPr lang="en-US" dirty="0">
                <a:solidFill>
                  <a:schemeClr val="tx2"/>
                </a:solidFill>
                <a:latin typeface="Times New Roman" pitchFamily="18" charset="0"/>
                <a:cs typeface="Times New Roman" pitchFamily="18" charset="0"/>
              </a:rPr>
              <a:t>even a new form of social organization. </a:t>
            </a:r>
            <a:endParaRPr lang="en-US" dirty="0" smtClean="0">
              <a:solidFill>
                <a:schemeClr val="tx2"/>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way of thinking had a considerable impact in </a:t>
            </a:r>
            <a:r>
              <a:rPr lang="en-US" dirty="0" smtClean="0">
                <a:latin typeface="Times New Roman" pitchFamily="18" charset="0"/>
                <a:cs typeface="Times New Roman" pitchFamily="18" charset="0"/>
              </a:rPr>
              <a:t>Great Britain </a:t>
            </a:r>
            <a:r>
              <a:rPr lang="en-US" dirty="0">
                <a:latin typeface="Times New Roman" pitchFamily="18" charset="0"/>
                <a:cs typeface="Times New Roman" pitchFamily="18" charset="0"/>
              </a:rPr>
              <a:t>and France but also in Germany.</a:t>
            </a:r>
          </a:p>
        </p:txBody>
      </p:sp>
    </p:spTree>
    <p:extLst>
      <p:ext uri="{BB962C8B-B14F-4D97-AF65-F5344CB8AC3E}">
        <p14:creationId xmlns:p14="http://schemas.microsoft.com/office/powerpoint/2010/main" val="31204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Times New Roman" pitchFamily="18" charset="0"/>
                <a:cs typeface="Times New Roman" pitchFamily="18" charset="0"/>
              </a:rPr>
              <a:t>6.4.2. Functions of Management (</a:t>
            </a:r>
            <a:r>
              <a:rPr lang="en-US" sz="3200" b="1" dirty="0" err="1" smtClean="0">
                <a:latin typeface="Times New Roman" pitchFamily="18" charset="0"/>
                <a:cs typeface="Times New Roman" pitchFamily="18" charset="0"/>
              </a:rPr>
              <a:t>FoM</a:t>
            </a:r>
            <a:r>
              <a:rPr lang="en-US" sz="3200" b="1" dirty="0" smtClean="0">
                <a:latin typeface="Times New Roman" pitchFamily="18" charset="0"/>
                <a:cs typeface="Times New Roman" pitchFamily="18" charset="0"/>
              </a:rPr>
              <a:t>) . . .</a:t>
            </a:r>
            <a:endParaRPr lang="en-US" sz="3200" dirty="0"/>
          </a:p>
        </p:txBody>
      </p:sp>
      <p:sp>
        <p:nvSpPr>
          <p:cNvPr id="3" name="Content Placeholder 2"/>
          <p:cNvSpPr>
            <a:spLocks noGrp="1"/>
          </p:cNvSpPr>
          <p:nvPr>
            <p:ph idx="1"/>
          </p:nvPr>
        </p:nvSpPr>
        <p:spPr>
          <a:xfrm>
            <a:off x="457200" y="1143000"/>
            <a:ext cx="8229600" cy="5257800"/>
          </a:xfrm>
        </p:spPr>
        <p:txBody>
          <a:bodyPr>
            <a:normAutofit lnSpcReduction="10000"/>
          </a:bodyPr>
          <a:lstStyle/>
          <a:p>
            <a:pPr>
              <a:buNone/>
            </a:pPr>
            <a:r>
              <a:rPr lang="en-US" sz="3400" b="1" dirty="0" smtClean="0"/>
              <a:t>2.  Organizing </a:t>
            </a:r>
            <a:endParaRPr lang="en-US" sz="3400" dirty="0" smtClean="0"/>
          </a:p>
          <a:p>
            <a:r>
              <a:rPr lang="en-US" dirty="0" smtClean="0"/>
              <a:t>It is the process of bringing together physical, financial and human resources and developing productive relationship amongst. </a:t>
            </a:r>
          </a:p>
          <a:p>
            <a:r>
              <a:rPr lang="en-US" dirty="0" smtClean="0"/>
              <a:t>determining &amp; providing human and non-human resources to the organizational structure.</a:t>
            </a:r>
          </a:p>
          <a:p>
            <a:r>
              <a:rPr lang="en-US" dirty="0" smtClean="0"/>
              <a:t>As a process it involves:</a:t>
            </a:r>
          </a:p>
          <a:p>
            <a:pPr lvl="1"/>
            <a:r>
              <a:rPr lang="en-US" dirty="0" smtClean="0"/>
              <a:t>Identification of activities.</a:t>
            </a:r>
          </a:p>
          <a:p>
            <a:pPr lvl="1"/>
            <a:r>
              <a:rPr lang="en-US" dirty="0" smtClean="0"/>
              <a:t>Classification of grouping of activities.</a:t>
            </a:r>
          </a:p>
          <a:p>
            <a:pPr lvl="1"/>
            <a:r>
              <a:rPr lang="en-US" dirty="0" smtClean="0"/>
              <a:t>Assignment of duties.</a:t>
            </a:r>
          </a:p>
          <a:p>
            <a:pPr lvl="1"/>
            <a:r>
              <a:rPr lang="en-US" dirty="0" smtClean="0"/>
              <a:t>Delegation of authority and creation of responsibility.</a:t>
            </a:r>
          </a:p>
          <a:p>
            <a:pPr lvl="1"/>
            <a:r>
              <a:rPr lang="en-US" dirty="0" smtClean="0"/>
              <a:t>Coordinating authority and responsibility relationships.</a:t>
            </a:r>
          </a:p>
          <a:p>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2800" b="1" i="1" dirty="0" smtClean="0">
                <a:latin typeface="Times New Roman" pitchFamily="18" charset="0"/>
                <a:cs typeface="Times New Roman" pitchFamily="18" charset="0"/>
              </a:rPr>
              <a:t>6.4.</a:t>
            </a:r>
            <a:r>
              <a:rPr lang="en-US" sz="3100" b="1" i="1" dirty="0" smtClean="0">
                <a:latin typeface="Times New Roman" pitchFamily="18" charset="0"/>
                <a:cs typeface="Times New Roman" pitchFamily="18" charset="0"/>
              </a:rPr>
              <a:t>2. Functions of Management (</a:t>
            </a:r>
            <a:r>
              <a:rPr lang="en-US" sz="3100" b="1" i="1" dirty="0" err="1" smtClean="0">
                <a:latin typeface="Times New Roman" pitchFamily="18" charset="0"/>
                <a:cs typeface="Times New Roman" pitchFamily="18" charset="0"/>
              </a:rPr>
              <a:t>FoM</a:t>
            </a:r>
            <a:r>
              <a:rPr lang="en-US" sz="3100"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 . .</a:t>
            </a:r>
            <a:endParaRPr lang="en-US" i="1" dirty="0"/>
          </a:p>
        </p:txBody>
      </p:sp>
      <p:sp>
        <p:nvSpPr>
          <p:cNvPr id="3" name="Content Placeholder 2"/>
          <p:cNvSpPr>
            <a:spLocks noGrp="1"/>
          </p:cNvSpPr>
          <p:nvPr>
            <p:ph idx="1"/>
          </p:nvPr>
        </p:nvSpPr>
        <p:spPr>
          <a:xfrm>
            <a:off x="457200" y="1447800"/>
            <a:ext cx="8382000" cy="5105400"/>
          </a:xfrm>
        </p:spPr>
        <p:txBody>
          <a:bodyPr>
            <a:normAutofit fontScale="92500" lnSpcReduction="20000"/>
          </a:bodyPr>
          <a:lstStyle/>
          <a:p>
            <a:pPr lvl="0">
              <a:buNone/>
            </a:pPr>
            <a:r>
              <a:rPr lang="en-US" sz="3300" b="1" dirty="0" smtClean="0"/>
              <a:t>3. Staffing</a:t>
            </a:r>
            <a:endParaRPr lang="en-US" sz="3300" dirty="0" smtClean="0"/>
          </a:p>
          <a:p>
            <a:r>
              <a:rPr lang="en-US" sz="2800" dirty="0" smtClean="0"/>
              <a:t>Manning the organization</a:t>
            </a:r>
          </a:p>
          <a:p>
            <a:endParaRPr lang="en-US" sz="2800" dirty="0" smtClean="0"/>
          </a:p>
          <a:p>
            <a:r>
              <a:rPr lang="en-US" sz="2800" dirty="0" smtClean="0"/>
              <a:t>It is to put right man on right job i.e. square pegs in square holes and round pegs in round holes. </a:t>
            </a:r>
          </a:p>
          <a:p>
            <a:endParaRPr lang="en-US" sz="2800" dirty="0" smtClean="0"/>
          </a:p>
          <a:p>
            <a:r>
              <a:rPr lang="en-US" sz="2800" dirty="0" smtClean="0"/>
              <a:t>Staffing involves:</a:t>
            </a:r>
          </a:p>
          <a:p>
            <a:pPr lvl="1"/>
            <a:r>
              <a:rPr lang="en-US" dirty="0" smtClean="0"/>
              <a:t>Manpower Planning (estimating man power in terms of searching, choose the person and giving the right place).</a:t>
            </a:r>
          </a:p>
          <a:p>
            <a:pPr lvl="1"/>
            <a:r>
              <a:rPr lang="en-US" dirty="0" smtClean="0"/>
              <a:t>Recruitment, Selection &amp; Placement.</a:t>
            </a:r>
          </a:p>
          <a:p>
            <a:pPr lvl="1"/>
            <a:r>
              <a:rPr lang="en-US" dirty="0" smtClean="0"/>
              <a:t>Training &amp; Development.</a:t>
            </a:r>
          </a:p>
          <a:p>
            <a:pPr lvl="1"/>
            <a:r>
              <a:rPr lang="en-US" dirty="0" smtClean="0"/>
              <a:t>Remuneration.</a:t>
            </a:r>
          </a:p>
          <a:p>
            <a:pPr lvl="1"/>
            <a:r>
              <a:rPr lang="en-US" dirty="0" smtClean="0"/>
              <a:t>Performance Appraisal</a:t>
            </a:r>
          </a:p>
          <a:p>
            <a:pPr lvl="1"/>
            <a:r>
              <a:rPr lang="en-US" dirty="0" smtClean="0"/>
              <a:t>Promotions &amp; Transfer.</a:t>
            </a: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normAutofit/>
          </a:bodyPr>
          <a:lstStyle/>
          <a:p>
            <a:r>
              <a:rPr lang="en-US" sz="3200" b="1" i="1" dirty="0" smtClean="0">
                <a:latin typeface="Times New Roman" pitchFamily="18" charset="0"/>
                <a:cs typeface="Times New Roman" pitchFamily="18" charset="0"/>
              </a:rPr>
              <a:t>6.4.2. Functions of Management (</a:t>
            </a:r>
            <a:r>
              <a:rPr lang="en-US" sz="3200" b="1" i="1" dirty="0" err="1" smtClean="0">
                <a:latin typeface="Times New Roman" pitchFamily="18" charset="0"/>
                <a:cs typeface="Times New Roman" pitchFamily="18" charset="0"/>
              </a:rPr>
              <a:t>FoM</a:t>
            </a:r>
            <a:r>
              <a:rPr lang="en-US" sz="3200" b="1" i="1" dirty="0" smtClean="0">
                <a:latin typeface="Times New Roman" pitchFamily="18" charset="0"/>
                <a:cs typeface="Times New Roman" pitchFamily="18" charset="0"/>
              </a:rPr>
              <a:t>) . . .</a:t>
            </a:r>
            <a:endParaRPr lang="en-US" sz="3200" dirty="0"/>
          </a:p>
        </p:txBody>
      </p:sp>
      <p:sp>
        <p:nvSpPr>
          <p:cNvPr id="3" name="Content Placeholder 2"/>
          <p:cNvSpPr>
            <a:spLocks noGrp="1"/>
          </p:cNvSpPr>
          <p:nvPr>
            <p:ph idx="1"/>
          </p:nvPr>
        </p:nvSpPr>
        <p:spPr>
          <a:xfrm>
            <a:off x="457200" y="1143000"/>
            <a:ext cx="8229600" cy="5562600"/>
          </a:xfrm>
        </p:spPr>
        <p:txBody>
          <a:bodyPr>
            <a:normAutofit fontScale="77500" lnSpcReduction="20000"/>
          </a:bodyPr>
          <a:lstStyle/>
          <a:p>
            <a:pPr lvl="0">
              <a:buNone/>
            </a:pPr>
            <a:r>
              <a:rPr lang="en-US" sz="6700" b="1" i="1" dirty="0" smtClean="0"/>
              <a:t>4. Directing</a:t>
            </a:r>
            <a:endParaRPr lang="en-US" sz="6700" i="1" dirty="0" smtClean="0"/>
          </a:p>
          <a:p>
            <a:r>
              <a:rPr lang="en-US" dirty="0" smtClean="0"/>
              <a:t>It  actuates the organizational methods to work efficiently </a:t>
            </a:r>
          </a:p>
          <a:p>
            <a:r>
              <a:rPr lang="en-US" dirty="0" smtClean="0"/>
              <a:t> It is influencing, guiding, supervising, motivating sub-ordinate for the achievement of organizational goals. </a:t>
            </a:r>
          </a:p>
          <a:p>
            <a:pPr>
              <a:buNone/>
            </a:pPr>
            <a:endParaRPr lang="en-US" dirty="0" smtClean="0"/>
          </a:p>
          <a:p>
            <a:pPr>
              <a:buNone/>
            </a:pPr>
            <a:r>
              <a:rPr lang="en-US" dirty="0" smtClean="0"/>
              <a:t>It  has the following elements:</a:t>
            </a:r>
          </a:p>
          <a:p>
            <a:pPr marL="514350" indent="-514350">
              <a:buFont typeface="+mj-lt"/>
              <a:buAutoNum type="arabicPeriod"/>
            </a:pPr>
            <a:r>
              <a:rPr lang="en-US" b="1" dirty="0" smtClean="0"/>
              <a:t>Supervision-</a:t>
            </a:r>
            <a:r>
              <a:rPr lang="en-US" dirty="0" smtClean="0"/>
              <a:t>  overseeing the work of subordinates by their superiors. It is the act of watching &amp; directing work &amp; workers.</a:t>
            </a:r>
          </a:p>
          <a:p>
            <a:pPr marL="514350" indent="-514350">
              <a:buFont typeface="+mj-lt"/>
              <a:buAutoNum type="arabicPeriod"/>
            </a:pPr>
            <a:r>
              <a:rPr lang="en-US" b="1" dirty="0" smtClean="0"/>
              <a:t>Motivation-</a:t>
            </a:r>
            <a:r>
              <a:rPr lang="en-US" dirty="0" smtClean="0"/>
              <a:t> means inspiring, stimulating or encouraging the sub-ordinates with zeal to work. Positive, negative, monetary, non-monetary incentives may be used for this purpose.</a:t>
            </a:r>
          </a:p>
          <a:p>
            <a:pPr marL="514350" indent="-514350">
              <a:buFont typeface="+mj-lt"/>
              <a:buAutoNum type="arabicPeriod"/>
            </a:pPr>
            <a:r>
              <a:rPr lang="en-US" b="1" dirty="0" smtClean="0"/>
              <a:t>Leadership-</a:t>
            </a:r>
            <a:r>
              <a:rPr lang="en-US" dirty="0" smtClean="0"/>
              <a:t> may be defined as a process by which manager guides and influences the work of subordinates in desired direction.</a:t>
            </a:r>
          </a:p>
          <a:p>
            <a:pPr marL="514350" indent="-514350">
              <a:buFont typeface="+mj-lt"/>
              <a:buAutoNum type="arabicPeriod"/>
            </a:pPr>
            <a:r>
              <a:rPr lang="en-US" b="1" dirty="0" smtClean="0"/>
              <a:t>Communications-</a:t>
            </a:r>
            <a:r>
              <a:rPr lang="en-US" dirty="0" smtClean="0"/>
              <a:t> is the process of passing information, experience, opinion etc from one person to another.</a:t>
            </a:r>
          </a:p>
          <a:p>
            <a:pPr marL="514350" indent="-514350">
              <a:buNone/>
            </a:pPr>
            <a:r>
              <a:rPr lang="en-US" dirty="0" smtClean="0"/>
              <a:t>         It is a bridge of understanding.</a:t>
            </a:r>
          </a:p>
          <a:p>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i="1" dirty="0" smtClean="0">
                <a:latin typeface="Times New Roman" pitchFamily="18" charset="0"/>
                <a:cs typeface="Times New Roman" pitchFamily="18" charset="0"/>
              </a:rPr>
              <a:t>6.4.2. Functions of Management (</a:t>
            </a:r>
            <a:r>
              <a:rPr lang="en-US" sz="2800" b="1" i="1" dirty="0" err="1" smtClean="0">
                <a:latin typeface="Times New Roman" pitchFamily="18" charset="0"/>
                <a:cs typeface="Times New Roman" pitchFamily="18" charset="0"/>
              </a:rPr>
              <a:t>FoM</a:t>
            </a:r>
            <a:r>
              <a:rPr lang="en-US" sz="2800" b="1" i="1" dirty="0" smtClean="0">
                <a:latin typeface="Times New Roman" pitchFamily="18" charset="0"/>
                <a:cs typeface="Times New Roman" pitchFamily="18" charset="0"/>
              </a:rPr>
              <a:t>) . . .</a:t>
            </a:r>
            <a:endParaRPr lang="en-US" sz="2800" dirty="0"/>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pPr lvl="0">
              <a:buNone/>
            </a:pPr>
            <a:r>
              <a:rPr lang="en-US" sz="3800" b="1" dirty="0" smtClean="0"/>
              <a:t>5. Controlling</a:t>
            </a:r>
            <a:endParaRPr lang="en-US" sz="3800" dirty="0" smtClean="0"/>
          </a:p>
          <a:p>
            <a:r>
              <a:rPr lang="en-US" dirty="0" smtClean="0"/>
              <a:t>measurement of accomplishment against the standards and correction of deviation if any to ensure achievement of organizational goals.</a:t>
            </a:r>
          </a:p>
          <a:p>
            <a:r>
              <a:rPr lang="en-US" dirty="0" smtClean="0"/>
              <a:t> </a:t>
            </a:r>
          </a:p>
          <a:p>
            <a:r>
              <a:rPr lang="en-US" dirty="0" smtClean="0"/>
              <a:t>It is the process of checking whether or not proper progress is being made </a:t>
            </a:r>
          </a:p>
          <a:p>
            <a:endParaRPr lang="en-US" dirty="0" smtClean="0"/>
          </a:p>
          <a:p>
            <a:r>
              <a:rPr lang="en-US" dirty="0" smtClean="0"/>
              <a:t> Controlling has following steps:</a:t>
            </a:r>
          </a:p>
          <a:p>
            <a:pPr lvl="1"/>
            <a:r>
              <a:rPr lang="en-US" dirty="0" smtClean="0"/>
              <a:t>Establishment of standard performance.</a:t>
            </a:r>
          </a:p>
          <a:p>
            <a:pPr lvl="1"/>
            <a:r>
              <a:rPr lang="en-US" dirty="0" smtClean="0"/>
              <a:t>Measurement of actual performance.</a:t>
            </a:r>
          </a:p>
          <a:p>
            <a:pPr lvl="1"/>
            <a:r>
              <a:rPr lang="en-US" dirty="0" smtClean="0"/>
              <a:t>Comparison of actual performance with the standards and finding out deviation if any.</a:t>
            </a:r>
          </a:p>
          <a:p>
            <a:pPr lvl="1"/>
            <a:r>
              <a:rPr lang="en-US" dirty="0" smtClean="0"/>
              <a:t>Corrective action.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sz="3600" b="1" dirty="0">
                <a:latin typeface="Times New Roman" panose="02020603050405020304" pitchFamily="18" charset="0"/>
                <a:ea typeface="Calibri"/>
                <a:cs typeface="Times New Roman" panose="02020603050405020304" pitchFamily="18" charset="0"/>
              </a:rPr>
              <a:t>Chapter 7. Forms of Business Organization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66800"/>
            <a:ext cx="8839200" cy="5638800"/>
          </a:xfrm>
        </p:spPr>
        <p:txBody>
          <a:bodyPr>
            <a:normAutofit/>
          </a:bodyPr>
          <a:lstStyle/>
          <a:p>
            <a:pPr algn="just">
              <a:lnSpc>
                <a:spcPct val="150000"/>
              </a:lnSpc>
            </a:pPr>
            <a:r>
              <a:rPr lang="en-US" sz="2400" dirty="0"/>
              <a:t>Various legal forms of business organizations are available to organize businesses. These include: </a:t>
            </a:r>
            <a:r>
              <a:rPr lang="en-US" sz="2400" b="1" dirty="0"/>
              <a:t>Proprietorship, Partnership, Corporations, and Cooperatives.</a:t>
            </a:r>
            <a:r>
              <a:rPr lang="en-US" sz="2400" dirty="0"/>
              <a:t> </a:t>
            </a:r>
            <a:endParaRPr lang="en-US" sz="2400" dirty="0" smtClean="0"/>
          </a:p>
          <a:p>
            <a:pPr algn="just">
              <a:lnSpc>
                <a:spcPct val="150000"/>
              </a:lnSpc>
            </a:pPr>
            <a:endParaRPr lang="en-US" sz="2400" dirty="0"/>
          </a:p>
          <a:p>
            <a:pPr algn="just">
              <a:lnSpc>
                <a:spcPct val="150000"/>
              </a:lnSpc>
            </a:pPr>
            <a:r>
              <a:rPr lang="en-US" sz="2400" dirty="0" smtClean="0"/>
              <a:t>Each </a:t>
            </a:r>
            <a:r>
              <a:rPr lang="en-US" sz="2400" dirty="0"/>
              <a:t>form of ownership has a characteristic internal structure, legal status, size and field to which it is best suited. Each has key advantages and disadvantages and offers employees a distinctive working environment</a:t>
            </a:r>
          </a:p>
        </p:txBody>
      </p:sp>
    </p:spTree>
    <p:extLst>
      <p:ext uri="{BB962C8B-B14F-4D97-AF65-F5344CB8AC3E}">
        <p14:creationId xmlns:p14="http://schemas.microsoft.com/office/powerpoint/2010/main" val="1736216358"/>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33400"/>
          </a:xfrm>
        </p:spPr>
        <p:txBody>
          <a:bodyPr>
            <a:normAutofit fontScale="90000"/>
          </a:bodyPr>
          <a:lstStyle/>
          <a:p>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dirty="0"/>
              <a:t/>
            </a:r>
            <a:br>
              <a:rPr lang="en-US" sz="2800" dirty="0"/>
            </a:br>
            <a:r>
              <a:rPr lang="en-US" sz="2800" b="1" dirty="0"/>
              <a:t>The Sole Proprietorships</a:t>
            </a:r>
            <a:endParaRPr lang="en-US" sz="2800" dirty="0"/>
          </a:p>
        </p:txBody>
      </p:sp>
      <p:sp>
        <p:nvSpPr>
          <p:cNvPr id="3" name="Content Placeholder 2"/>
          <p:cNvSpPr>
            <a:spLocks noGrp="1"/>
          </p:cNvSpPr>
          <p:nvPr>
            <p:ph idx="1"/>
          </p:nvPr>
        </p:nvSpPr>
        <p:spPr>
          <a:xfrm>
            <a:off x="228600" y="990600"/>
            <a:ext cx="8763000" cy="5638800"/>
          </a:xfrm>
        </p:spPr>
        <p:txBody>
          <a:bodyPr/>
          <a:lstStyle/>
          <a:p>
            <a:pPr algn="just"/>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sole proprietorship is a business owned by just one person, although it may have many employees. It is the easiest form of business to start with limited funds. This person, also called a proprietor, is classified as self-employed.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Sole </a:t>
            </a:r>
            <a:r>
              <a:rPr lang="en-US" sz="2400" dirty="0">
                <a:latin typeface="Times New Roman" panose="02020603050405020304" pitchFamily="18" charset="0"/>
                <a:cs typeface="Times New Roman" panose="02020603050405020304" pitchFamily="18" charset="0"/>
              </a:rPr>
              <a:t>proprietorship is the most common form of ownership among small businesses and can be cited as the first stage in the evolution of the forms of business organizations.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owner furnishes money, management, and perhaps part of the labor; moreover, the owner is entitled to all profits earned by the business but also assumes the risks in which the business is exposed.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791282"/>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533400"/>
          </a:xfrm>
        </p:spPr>
        <p:txBody>
          <a:bodyPr>
            <a:normAutofit fontScale="90000"/>
          </a:bodyPr>
          <a:lstStyle/>
          <a:p>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dirty="0"/>
              <a:t/>
            </a:r>
            <a:br>
              <a:rPr lang="en-US" sz="2800" dirty="0"/>
            </a:br>
            <a:r>
              <a:rPr lang="en-US" sz="2800" b="1" dirty="0"/>
              <a:t>7.2. The Partnership Option</a:t>
            </a:r>
            <a:endParaRPr lang="en-US" sz="2800" dirty="0"/>
          </a:p>
        </p:txBody>
      </p:sp>
      <p:sp>
        <p:nvSpPr>
          <p:cNvPr id="3" name="Content Placeholder 2"/>
          <p:cNvSpPr>
            <a:spLocks noGrp="1"/>
          </p:cNvSpPr>
          <p:nvPr>
            <p:ph idx="1"/>
          </p:nvPr>
        </p:nvSpPr>
        <p:spPr>
          <a:xfrm>
            <a:off x="228600" y="990600"/>
            <a:ext cx="8763000" cy="5638800"/>
          </a:xfrm>
        </p:spPr>
        <p:txBody>
          <a:bodyPr/>
          <a:lstStyle/>
          <a:p>
            <a:pPr algn="just"/>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partnership is a business run by two or more persons where their relationship is based on agreement participating in the profits and losses arising out of it. </a:t>
            </a:r>
            <a:r>
              <a:rPr lang="en-US" sz="2800" dirty="0" smtClean="0">
                <a:latin typeface="Times New Roman" panose="02020603050405020304" pitchFamily="18" charset="0"/>
                <a:cs typeface="Times New Roman" panose="02020603050405020304" pitchFamily="18" charset="0"/>
              </a:rPr>
              <a:t>Or </a:t>
            </a:r>
            <a:r>
              <a:rPr lang="en-US" sz="2800" dirty="0">
                <a:latin typeface="Times New Roman" panose="02020603050405020304" pitchFamily="18" charset="0"/>
                <a:cs typeface="Times New Roman" panose="02020603050405020304" pitchFamily="18" charset="0"/>
              </a:rPr>
              <a:t>it is an association of two or more persons to carry on as co-owners of a business for profit</a:t>
            </a:r>
            <a:r>
              <a:rPr lang="en-US" sz="2800" dirty="0" smtClean="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Partnerships are voluntary associations, and most are relatively small businesses. They are the least popular forms of business ownership.</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5813570"/>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8229600" cy="533400"/>
          </a:xfrm>
        </p:spPr>
        <p:txBody>
          <a:bodyPr>
            <a:noAutofit/>
          </a:bodyPr>
          <a:lstStyle/>
          <a:p>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dirty="0">
                <a:ea typeface="Calibri"/>
                <a:cs typeface="Times New Roman"/>
              </a:rPr>
              <a:t/>
            </a:r>
            <a:br>
              <a:rPr lang="en-US" sz="2400" dirty="0">
                <a:ea typeface="Calibri"/>
                <a:cs typeface="Times New Roman"/>
              </a:rPr>
            </a:br>
            <a:r>
              <a:rPr lang="en-US" sz="2400" b="1" dirty="0">
                <a:latin typeface="Times New Roman"/>
                <a:ea typeface="Calibri"/>
                <a:cs typeface="Times New Roman"/>
              </a:rPr>
              <a:t>The Corporation Option</a:t>
            </a:r>
            <a:endParaRPr lang="en-US" sz="2400" dirty="0"/>
          </a:p>
        </p:txBody>
      </p:sp>
      <p:sp>
        <p:nvSpPr>
          <p:cNvPr id="3" name="Content Placeholder 2"/>
          <p:cNvSpPr>
            <a:spLocks noGrp="1"/>
          </p:cNvSpPr>
          <p:nvPr>
            <p:ph idx="1"/>
          </p:nvPr>
        </p:nvSpPr>
        <p:spPr>
          <a:xfrm>
            <a:off x="152400" y="990600"/>
            <a:ext cx="8763000" cy="5715000"/>
          </a:xfrm>
        </p:spPr>
        <p:txBody>
          <a:bodyPr>
            <a:normAutofit fontScale="77500" lnSpcReduction="20000"/>
          </a:bodyPr>
          <a:lstStyle/>
          <a:p>
            <a:pPr algn="just">
              <a:lnSpc>
                <a:spcPct val="150000"/>
              </a:lnSpc>
              <a:spcAft>
                <a:spcPts val="0"/>
              </a:spcAft>
            </a:pPr>
            <a:r>
              <a:rPr lang="en-US" sz="3400" dirty="0" smtClean="0">
                <a:latin typeface="Times New Roman"/>
                <a:ea typeface="Calibri"/>
                <a:cs typeface="Times New Roman"/>
              </a:rPr>
              <a:t>The </a:t>
            </a:r>
            <a:r>
              <a:rPr lang="en-US" sz="3400" dirty="0">
                <a:latin typeface="Times New Roman"/>
                <a:ea typeface="Calibri"/>
                <a:cs typeface="Times New Roman"/>
              </a:rPr>
              <a:t>corporations have emerged and grown up to overcome the above-mentioned shortcomings of the previous forms of organizations and meet the increased need of modern and large scale of industry and commerce</a:t>
            </a:r>
            <a:r>
              <a:rPr lang="en-US" sz="3400" dirty="0" smtClean="0">
                <a:latin typeface="Times New Roman"/>
                <a:ea typeface="Calibri"/>
                <a:cs typeface="Times New Roman"/>
              </a:rPr>
              <a:t>.</a:t>
            </a:r>
          </a:p>
          <a:p>
            <a:pPr algn="just">
              <a:lnSpc>
                <a:spcPct val="150000"/>
              </a:lnSpc>
              <a:spcAft>
                <a:spcPts val="0"/>
              </a:spcAft>
            </a:pPr>
            <a:r>
              <a:rPr lang="en-US" sz="3400" dirty="0" smtClean="0">
                <a:latin typeface="Times New Roman"/>
                <a:ea typeface="Calibri"/>
                <a:cs typeface="Times New Roman"/>
              </a:rPr>
              <a:t> </a:t>
            </a:r>
            <a:r>
              <a:rPr lang="en-US" sz="3400" dirty="0">
                <a:latin typeface="Times New Roman"/>
                <a:ea typeface="Calibri"/>
                <a:cs typeface="Times New Roman"/>
              </a:rPr>
              <a:t>Corporations are towers on the business landscape. While proprietorships are many in number, they are generally small in size</a:t>
            </a:r>
            <a:r>
              <a:rPr lang="en-US" sz="3400" dirty="0" smtClean="0">
                <a:latin typeface="Times New Roman"/>
                <a:ea typeface="Calibri"/>
                <a:cs typeface="Times New Roman"/>
              </a:rPr>
              <a:t>.</a:t>
            </a:r>
          </a:p>
          <a:p>
            <a:pPr algn="just">
              <a:lnSpc>
                <a:spcPct val="150000"/>
              </a:lnSpc>
              <a:spcAft>
                <a:spcPts val="0"/>
              </a:spcAft>
            </a:pPr>
            <a:r>
              <a:rPr lang="en-US" sz="3400" dirty="0" smtClean="0">
                <a:latin typeface="Times New Roman"/>
                <a:ea typeface="Calibri"/>
                <a:cs typeface="Times New Roman"/>
              </a:rPr>
              <a:t> </a:t>
            </a:r>
            <a:r>
              <a:rPr lang="en-US" sz="3400" dirty="0">
                <a:latin typeface="Times New Roman"/>
                <a:ea typeface="Calibri"/>
                <a:cs typeface="Times New Roman"/>
              </a:rPr>
              <a:t>In comparison, corporations are few in number, but generally large in size. Because corporations tend to be large, they play a powerful role in the economy of our country. </a:t>
            </a:r>
            <a:endParaRPr lang="en-US" sz="3400" dirty="0">
              <a:latin typeface="Calibri"/>
              <a:ea typeface="Calibri"/>
              <a:cs typeface="Times New Roman"/>
            </a:endParaRPr>
          </a:p>
          <a:p>
            <a:endParaRPr lang="en-US" dirty="0"/>
          </a:p>
        </p:txBody>
      </p:sp>
    </p:spTree>
    <p:extLst>
      <p:ext uri="{BB962C8B-B14F-4D97-AF65-F5344CB8AC3E}">
        <p14:creationId xmlns:p14="http://schemas.microsoft.com/office/powerpoint/2010/main" val="3586715562"/>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400" b="1" dirty="0">
                <a:latin typeface="Times New Roman"/>
                <a:ea typeface="Calibri"/>
                <a:cs typeface="Times New Roman"/>
              </a:rPr>
              <a:t>The Corporation </a:t>
            </a:r>
            <a:r>
              <a:rPr lang="en-US" sz="2400" b="1" dirty="0" smtClean="0">
                <a:latin typeface="Times New Roman"/>
                <a:ea typeface="Calibri"/>
                <a:cs typeface="Times New Roman"/>
              </a:rPr>
              <a:t>Option </a:t>
            </a:r>
            <a:r>
              <a:rPr lang="en-US" sz="2400" b="1" dirty="0" err="1" smtClean="0">
                <a:latin typeface="Times New Roman"/>
                <a:ea typeface="Calibri"/>
                <a:cs typeface="Times New Roman"/>
              </a:rPr>
              <a:t>cont</a:t>
            </a:r>
            <a:r>
              <a:rPr lang="en-US" sz="2400" b="1" dirty="0" smtClean="0">
                <a:latin typeface="Times New Roman"/>
                <a:ea typeface="Calibri"/>
                <a:cs typeface="Times New Roman"/>
              </a:rPr>
              <a:t>… </a:t>
            </a:r>
            <a:endParaRPr lang="en-US" sz="2400" dirty="0"/>
          </a:p>
        </p:txBody>
      </p:sp>
      <p:sp>
        <p:nvSpPr>
          <p:cNvPr id="3" name="Content Placeholder 2"/>
          <p:cNvSpPr>
            <a:spLocks noGrp="1"/>
          </p:cNvSpPr>
          <p:nvPr>
            <p:ph idx="1"/>
          </p:nvPr>
        </p:nvSpPr>
        <p:spPr>
          <a:xfrm>
            <a:off x="228600" y="990600"/>
            <a:ext cx="8763000" cy="5715000"/>
          </a:xfrm>
        </p:spPr>
        <p:txBody>
          <a:bodyPr>
            <a:normAutofit/>
          </a:bodyPr>
          <a:lstStyle/>
          <a:p>
            <a:pPr algn="just">
              <a:lnSpc>
                <a:spcPct val="150000"/>
              </a:lnSpc>
            </a:pPr>
            <a:r>
              <a:rPr lang="en-US" sz="2800" dirty="0">
                <a:solidFill>
                  <a:prstClr val="black"/>
                </a:solidFill>
                <a:latin typeface="Times New Roman"/>
                <a:ea typeface="Calibri"/>
                <a:cs typeface="Times New Roman"/>
              </a:rPr>
              <a:t>The most widely quoted definition for joint stock company or corporation is given as an artificial person (being an association of natural persons) authorized and recognized by law, with distinctive name, a common seal, comprising of transferable shares of fixed values, carrying limited liability and having a perpetual or continued or uninterrupted succession life.</a:t>
            </a:r>
            <a:endParaRPr lang="en-US" sz="2800" dirty="0"/>
          </a:p>
        </p:txBody>
      </p:sp>
    </p:spTree>
    <p:extLst>
      <p:ext uri="{BB962C8B-B14F-4D97-AF65-F5344CB8AC3E}">
        <p14:creationId xmlns:p14="http://schemas.microsoft.com/office/powerpoint/2010/main" val="100854751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685800"/>
          </a:xfrm>
        </p:spPr>
        <p:txBody>
          <a:bodyPr>
            <a:normAutofit fontScale="90000"/>
          </a:bodyPr>
          <a:lstStyle/>
          <a:p>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b="1" dirty="0">
                <a:latin typeface="Times New Roman"/>
                <a:ea typeface="Calibri"/>
                <a:cs typeface="Times New Roman"/>
              </a:rPr>
              <a:t/>
            </a:r>
            <a:br>
              <a:rPr lang="en-US" sz="2400" b="1" dirty="0">
                <a:latin typeface="Times New Roman"/>
                <a:ea typeface="Calibri"/>
                <a:cs typeface="Times New Roman"/>
              </a:rPr>
            </a:br>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b="1" dirty="0">
                <a:latin typeface="Times New Roman"/>
                <a:ea typeface="Calibri"/>
                <a:cs typeface="Times New Roman"/>
              </a:rPr>
              <a:t/>
            </a:r>
            <a:br>
              <a:rPr lang="en-US" sz="2400" b="1" dirty="0">
                <a:latin typeface="Times New Roman"/>
                <a:ea typeface="Calibri"/>
                <a:cs typeface="Times New Roman"/>
              </a:rPr>
            </a:br>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b="1" dirty="0">
                <a:latin typeface="Times New Roman"/>
                <a:ea typeface="Calibri"/>
                <a:cs typeface="Times New Roman"/>
              </a:rPr>
              <a:t/>
            </a:r>
            <a:br>
              <a:rPr lang="en-US" sz="2400" b="1" dirty="0">
                <a:latin typeface="Times New Roman"/>
                <a:ea typeface="Calibri"/>
                <a:cs typeface="Times New Roman"/>
              </a:rPr>
            </a:br>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b="1" dirty="0">
                <a:latin typeface="Times New Roman"/>
                <a:ea typeface="Calibri"/>
                <a:cs typeface="Times New Roman"/>
              </a:rPr>
              <a:t/>
            </a:r>
            <a:br>
              <a:rPr lang="en-US" sz="2400" b="1" dirty="0">
                <a:latin typeface="Times New Roman"/>
                <a:ea typeface="Calibri"/>
                <a:cs typeface="Times New Roman"/>
              </a:rPr>
            </a:br>
            <a:r>
              <a:rPr lang="en-US" sz="2400" b="1" dirty="0" smtClean="0">
                <a:latin typeface="Times New Roman"/>
                <a:ea typeface="Calibri"/>
                <a:cs typeface="Times New Roman"/>
              </a:rPr>
              <a:t/>
            </a:r>
            <a:br>
              <a:rPr lang="en-US" sz="2400" b="1" dirty="0" smtClean="0">
                <a:latin typeface="Times New Roman"/>
                <a:ea typeface="Calibri"/>
                <a:cs typeface="Times New Roman"/>
              </a:rPr>
            </a:br>
            <a:r>
              <a:rPr lang="en-US" sz="2400" b="1" dirty="0" smtClean="0">
                <a:solidFill>
                  <a:srgbClr val="04617B"/>
                </a:solidFill>
                <a:latin typeface="Times New Roman"/>
                <a:ea typeface="Calibri"/>
                <a:cs typeface="Times New Roman"/>
              </a:rPr>
              <a:t>Cooperatives</a:t>
            </a:r>
            <a:r>
              <a:rPr lang="en-US" sz="2400" dirty="0">
                <a:solidFill>
                  <a:srgbClr val="04617B"/>
                </a:solidFill>
                <a:ea typeface="Calibri"/>
                <a:cs typeface="Times New Roman"/>
              </a:rPr>
              <a:t/>
            </a:r>
            <a:br>
              <a:rPr lang="en-US" sz="2400" dirty="0">
                <a:solidFill>
                  <a:srgbClr val="04617B"/>
                </a:solidFill>
                <a:ea typeface="Calibri"/>
                <a:cs typeface="Times New Roman"/>
              </a:rPr>
            </a:br>
            <a:endParaRPr lang="en-US" sz="2400" dirty="0"/>
          </a:p>
        </p:txBody>
      </p:sp>
      <p:sp>
        <p:nvSpPr>
          <p:cNvPr id="3" name="Content Placeholder 2"/>
          <p:cNvSpPr>
            <a:spLocks noGrp="1"/>
          </p:cNvSpPr>
          <p:nvPr>
            <p:ph idx="1"/>
          </p:nvPr>
        </p:nvSpPr>
        <p:spPr>
          <a:xfrm>
            <a:off x="152400" y="762000"/>
            <a:ext cx="8991600" cy="5867400"/>
          </a:xfrm>
        </p:spPr>
        <p:txBody>
          <a:bodyPr>
            <a:normAutofit/>
          </a:bodyPr>
          <a:lstStyle/>
          <a:p>
            <a:pPr algn="just">
              <a:lnSpc>
                <a:spcPct val="150000"/>
              </a:lnSpc>
              <a:spcAft>
                <a:spcPts val="0"/>
              </a:spcAft>
            </a:pPr>
            <a:r>
              <a:rPr lang="en-US" sz="2400" dirty="0" smtClean="0">
                <a:latin typeface="Times New Roman"/>
                <a:ea typeface="Calibri"/>
                <a:cs typeface="Times New Roman"/>
              </a:rPr>
              <a:t>A </a:t>
            </a:r>
            <a:r>
              <a:rPr lang="en-US" sz="2400" dirty="0">
                <a:latin typeface="Times New Roman"/>
                <a:ea typeface="Calibri"/>
                <a:cs typeface="Times New Roman"/>
              </a:rPr>
              <a:t>Cooperative is a business owned and operated by its user-members for the purpose of supplying themselves with goods and services it is an organization owned by members/customers who pay an annual membership fee and share in any profits (if it is profit making organization). </a:t>
            </a:r>
            <a:endParaRPr lang="en-US" sz="2400" dirty="0" smtClean="0">
              <a:latin typeface="Times New Roman"/>
              <a:ea typeface="Calibri"/>
              <a:cs typeface="Times New Roman"/>
            </a:endParaRPr>
          </a:p>
          <a:p>
            <a:pPr algn="just">
              <a:lnSpc>
                <a:spcPct val="150000"/>
              </a:lnSpc>
              <a:spcAft>
                <a:spcPts val="0"/>
              </a:spcAft>
            </a:pPr>
            <a:endParaRPr lang="en-US" sz="2400" dirty="0">
              <a:latin typeface="Times New Roman"/>
              <a:ea typeface="Calibri"/>
              <a:cs typeface="Times New Roman"/>
            </a:endParaRPr>
          </a:p>
          <a:p>
            <a:pPr algn="just">
              <a:lnSpc>
                <a:spcPct val="150000"/>
              </a:lnSpc>
              <a:spcAft>
                <a:spcPts val="0"/>
              </a:spcAft>
            </a:pPr>
            <a:r>
              <a:rPr lang="en-US" sz="2400" dirty="0" smtClean="0">
                <a:latin typeface="Times New Roman"/>
                <a:ea typeface="Calibri"/>
                <a:cs typeface="Times New Roman"/>
              </a:rPr>
              <a:t>Owners</a:t>
            </a:r>
            <a:r>
              <a:rPr lang="en-US" sz="2400" dirty="0">
                <a:latin typeface="Times New Roman"/>
                <a:ea typeface="Calibri"/>
                <a:cs typeface="Times New Roman"/>
              </a:rPr>
              <a:t>, managers, workers, and customers are all the same people. These cooperatives are formed to give members more economic power as a group than they would have as individuals. </a:t>
            </a:r>
            <a:endParaRPr lang="en-US" sz="2400" dirty="0"/>
          </a:p>
        </p:txBody>
      </p:sp>
    </p:spTree>
    <p:extLst>
      <p:ext uri="{BB962C8B-B14F-4D97-AF65-F5344CB8AC3E}">
        <p14:creationId xmlns:p14="http://schemas.microsoft.com/office/powerpoint/2010/main" val="2122263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normAutofit/>
          </a:bodyPr>
          <a:lstStyle/>
          <a:p>
            <a:r>
              <a:rPr lang="en-US" sz="3200" b="1" dirty="0">
                <a:latin typeface="Times New Roman" pitchFamily="18" charset="0"/>
                <a:cs typeface="Times New Roman" pitchFamily="18" charset="0"/>
              </a:rPr>
              <a:t>The origins of the cooperative (cont.…)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638800"/>
          </a:xfrm>
        </p:spPr>
        <p:txBody>
          <a:bodyPr>
            <a:normAutofit lnSpcReduction="10000"/>
          </a:bodyPr>
          <a:lstStyle/>
          <a:p>
            <a:pPr algn="just"/>
            <a:r>
              <a:rPr lang="en-US" dirty="0">
                <a:latin typeface="Times New Roman" pitchFamily="18" charset="0"/>
                <a:cs typeface="Times New Roman" pitchFamily="18" charset="0"/>
              </a:rPr>
              <a:t>In Great Britain one of the main thinkers </a:t>
            </a:r>
            <a:r>
              <a:rPr lang="en-US" dirty="0" smtClean="0">
                <a:latin typeface="Times New Roman" pitchFamily="18" charset="0"/>
                <a:cs typeface="Times New Roman" pitchFamily="18" charset="0"/>
              </a:rPr>
              <a:t>was Robert </a:t>
            </a:r>
            <a:r>
              <a:rPr lang="en-US" dirty="0">
                <a:latin typeface="Times New Roman" pitchFamily="18" charset="0"/>
                <a:cs typeface="Times New Roman" pitchFamily="18" charset="0"/>
              </a:rPr>
              <a:t>Owen (1771-1858),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known </a:t>
            </a:r>
            <a:r>
              <a:rPr lang="en-US" dirty="0">
                <a:latin typeface="Times New Roman" pitchFamily="18" charset="0"/>
                <a:cs typeface="Times New Roman" pitchFamily="18" charset="0"/>
              </a:rPr>
              <a:t>by some as the father </a:t>
            </a:r>
            <a:r>
              <a:rPr lang="en-US" dirty="0" smtClean="0">
                <a:latin typeface="Times New Roman" pitchFamily="18" charset="0"/>
                <a:cs typeface="Times New Roman" pitchFamily="18" charset="0"/>
              </a:rPr>
              <a:t>of cooperation.</a:t>
            </a:r>
          </a:p>
          <a:p>
            <a:pPr algn="just"/>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thought it would </a:t>
            </a:r>
            <a:r>
              <a:rPr lang="en-US" dirty="0" smtClean="0">
                <a:latin typeface="Times New Roman" pitchFamily="18" charset="0"/>
                <a:cs typeface="Times New Roman" pitchFamily="18" charset="0"/>
              </a:rPr>
              <a:t>be more </a:t>
            </a:r>
            <a:r>
              <a:rPr lang="en-US" dirty="0">
                <a:latin typeface="Times New Roman" pitchFamily="18" charset="0"/>
                <a:cs typeface="Times New Roman" pitchFamily="18" charset="0"/>
              </a:rPr>
              <a:t>economical to deal with the poor in groups rather than individually</a:t>
            </a:r>
            <a:r>
              <a:rPr lang="en-US" dirty="0" smtClean="0">
                <a:latin typeface="Times New Roman" pitchFamily="18" charset="0"/>
                <a:cs typeface="Times New Roman" pitchFamily="18" charset="0"/>
              </a:rPr>
              <a:t>; hence </a:t>
            </a:r>
            <a:r>
              <a:rPr lang="en-US" dirty="0">
                <a:latin typeface="Times New Roman" pitchFamily="18" charset="0"/>
                <a:cs typeface="Times New Roman" pitchFamily="18" charset="0"/>
              </a:rPr>
              <a:t>his proposal for what he himself called villages of cooperation.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 first conceived </a:t>
            </a:r>
            <a:r>
              <a:rPr lang="en-US" dirty="0">
                <a:latin typeface="Times New Roman" pitchFamily="18" charset="0"/>
                <a:cs typeface="Times New Roman" pitchFamily="18" charset="0"/>
              </a:rPr>
              <a:t>these villages as a solution to the problem of </a:t>
            </a:r>
            <a:r>
              <a:rPr lang="en-US" dirty="0" smtClean="0">
                <a:latin typeface="Times New Roman" pitchFamily="18" charset="0"/>
                <a:cs typeface="Times New Roman" pitchFamily="18" charset="0"/>
              </a:rPr>
              <a:t>unemployment and </a:t>
            </a:r>
            <a:r>
              <a:rPr lang="en-US" dirty="0">
                <a:latin typeface="Times New Roman" pitchFamily="18" charset="0"/>
                <a:cs typeface="Times New Roman" pitchFamily="18" charset="0"/>
              </a:rPr>
              <a:t>misery.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wanted to help the poorest </a:t>
            </a:r>
            <a:r>
              <a:rPr lang="en-US" dirty="0" smtClean="0">
                <a:latin typeface="Times New Roman" pitchFamily="18" charset="0"/>
                <a:cs typeface="Times New Roman" pitchFamily="18" charset="0"/>
              </a:rPr>
              <a:t>villagers </a:t>
            </a:r>
            <a:r>
              <a:rPr lang="en-US" dirty="0">
                <a:latin typeface="Times New Roman" pitchFamily="18" charset="0"/>
                <a:cs typeface="Times New Roman" pitchFamily="18" charset="0"/>
              </a:rPr>
              <a:t>to acquire </a:t>
            </a:r>
            <a:r>
              <a:rPr lang="en-US" dirty="0" smtClean="0">
                <a:latin typeface="Times New Roman" pitchFamily="18" charset="0"/>
                <a:cs typeface="Times New Roman" pitchFamily="18" charset="0"/>
              </a:rPr>
              <a:t>communal property </a:t>
            </a:r>
            <a:r>
              <a:rPr lang="en-US" dirty="0">
                <a:latin typeface="Times New Roman" pitchFamily="18" charset="0"/>
                <a:cs typeface="Times New Roman" pitchFamily="18" charset="0"/>
              </a:rPr>
              <a:t>and to take up work - especially farm work - which would </a:t>
            </a:r>
            <a:r>
              <a:rPr lang="en-US" dirty="0" smtClean="0">
                <a:latin typeface="Times New Roman" pitchFamily="18" charset="0"/>
                <a:cs typeface="Times New Roman" pitchFamily="18" charset="0"/>
              </a:rPr>
              <a:t>save them </a:t>
            </a:r>
            <a:r>
              <a:rPr lang="en-US" dirty="0">
                <a:latin typeface="Times New Roman" pitchFamily="18" charset="0"/>
                <a:cs typeface="Times New Roman" pitchFamily="18" charset="0"/>
              </a:rPr>
              <a:t>from </a:t>
            </a:r>
            <a:r>
              <a:rPr lang="en-US" dirty="0" smtClean="0">
                <a:latin typeface="Times New Roman" pitchFamily="18" charset="0"/>
                <a:cs typeface="Times New Roman" pitchFamily="18" charset="0"/>
              </a:rPr>
              <a:t>misery. </a:t>
            </a:r>
          </a:p>
          <a:p>
            <a:pPr algn="just"/>
            <a:r>
              <a:rPr lang="en-US" dirty="0" smtClean="0">
                <a:latin typeface="Times New Roman" pitchFamily="18" charset="0"/>
                <a:cs typeface="Times New Roman" pitchFamily="18" charset="0"/>
              </a:rPr>
              <a:t>But </a:t>
            </a:r>
            <a:r>
              <a:rPr lang="en-US" dirty="0">
                <a:latin typeface="Times New Roman" pitchFamily="18" charset="0"/>
                <a:cs typeface="Times New Roman" pitchFamily="18" charset="0"/>
              </a:rPr>
              <a:t>gradually his concept grew, these villages </a:t>
            </a:r>
            <a:r>
              <a:rPr lang="en-US" dirty="0" smtClean="0">
                <a:latin typeface="Times New Roman" pitchFamily="18" charset="0"/>
                <a:cs typeface="Times New Roman" pitchFamily="18" charset="0"/>
              </a:rPr>
              <a:t>of cooperation became the </a:t>
            </a:r>
            <a:r>
              <a:rPr lang="en-US" dirty="0">
                <a:latin typeface="Times New Roman" pitchFamily="18" charset="0"/>
                <a:cs typeface="Times New Roman" pitchFamily="18" charset="0"/>
              </a:rPr>
              <a:t>ideal type of society towards which </a:t>
            </a:r>
            <a:r>
              <a:rPr lang="en-US" dirty="0" smtClean="0">
                <a:latin typeface="Times New Roman" pitchFamily="18" charset="0"/>
                <a:cs typeface="Times New Roman" pitchFamily="18" charset="0"/>
              </a:rPr>
              <a:t>he wanted </a:t>
            </a:r>
            <a:r>
              <a:rPr lang="en-US" dirty="0">
                <a:latin typeface="Times New Roman" pitchFamily="18" charset="0"/>
                <a:cs typeface="Times New Roman" pitchFamily="18" charset="0"/>
              </a:rPr>
              <a:t>to </a:t>
            </a:r>
            <a:r>
              <a:rPr lang="en-US" dirty="0" smtClean="0">
                <a:latin typeface="Times New Roman" pitchFamily="18" charset="0"/>
                <a:cs typeface="Times New Roman" pitchFamily="18" charset="0"/>
              </a:rPr>
              <a:t>thrust (push) humankind.</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9478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685800"/>
          </a:xfrm>
        </p:spPr>
        <p:txBody>
          <a:bodyPr>
            <a:noAutofit/>
          </a:bodyPr>
          <a:lstStyle/>
          <a:p>
            <a:r>
              <a:rPr lang="en-US" sz="2800" b="1" dirty="0" smtClean="0">
                <a:solidFill>
                  <a:srgbClr val="04617B"/>
                </a:solidFill>
                <a:latin typeface="Times New Roman"/>
                <a:ea typeface="Calibri"/>
                <a:cs typeface="Times New Roman"/>
              </a:rPr>
              <a:t>Cooperatives </a:t>
            </a:r>
            <a:r>
              <a:rPr lang="en-US" sz="2800" b="1" dirty="0" err="1" smtClean="0">
                <a:solidFill>
                  <a:srgbClr val="04617B"/>
                </a:solidFill>
                <a:latin typeface="Times New Roman"/>
                <a:ea typeface="Calibri"/>
                <a:cs typeface="Times New Roman"/>
              </a:rPr>
              <a:t>cont</a:t>
            </a:r>
            <a:r>
              <a:rPr lang="en-US" sz="2800" b="1" dirty="0" smtClean="0">
                <a:solidFill>
                  <a:srgbClr val="04617B"/>
                </a:solidFill>
                <a:latin typeface="Times New Roman"/>
                <a:ea typeface="Calibri"/>
                <a:cs typeface="Times New Roman"/>
              </a:rPr>
              <a:t>… </a:t>
            </a:r>
            <a:r>
              <a:rPr lang="en-US" sz="2800" dirty="0">
                <a:solidFill>
                  <a:srgbClr val="04617B"/>
                </a:solidFill>
                <a:ea typeface="Calibri"/>
                <a:cs typeface="Times New Roman"/>
              </a:rPr>
              <a:t/>
            </a:r>
            <a:br>
              <a:rPr lang="en-US" sz="2800" dirty="0">
                <a:solidFill>
                  <a:srgbClr val="04617B"/>
                </a:solidFill>
                <a:ea typeface="Calibri"/>
                <a:cs typeface="Times New Roman"/>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762000"/>
            <a:ext cx="8686800" cy="5562600"/>
          </a:xfrm>
        </p:spPr>
        <p:txBody>
          <a:bodyPr>
            <a:normAutofit/>
          </a:bodyPr>
          <a:lstStyle/>
          <a:p>
            <a:pPr algn="just">
              <a:lnSpc>
                <a:spcPct val="150000"/>
              </a:lnSpc>
              <a:spcAft>
                <a:spcPts val="0"/>
              </a:spcAft>
            </a:pPr>
            <a:r>
              <a:rPr lang="en-US" sz="2400" dirty="0">
                <a:latin typeface="Times New Roman"/>
                <a:ea typeface="Calibri"/>
                <a:cs typeface="Times New Roman"/>
              </a:rPr>
              <a:t>It can register and have limited liability for its members, but has to adopt the following principles: members have an equal vote in decisions; membership is open to everyone who fulfills specified conditions assets controlled, and usually owned jointly by </a:t>
            </a:r>
            <a:endParaRPr lang="en-US" sz="2400" dirty="0" smtClean="0">
              <a:latin typeface="Times New Roman"/>
              <a:ea typeface="Calibri"/>
              <a:cs typeface="Times New Roman"/>
            </a:endParaRPr>
          </a:p>
          <a:p>
            <a:pPr algn="just">
              <a:lnSpc>
                <a:spcPct val="150000"/>
              </a:lnSpc>
              <a:spcAft>
                <a:spcPts val="0"/>
              </a:spcAft>
            </a:pPr>
            <a:endParaRPr lang="en-US" sz="2400" dirty="0">
              <a:latin typeface="Times New Roman"/>
              <a:ea typeface="Calibri"/>
              <a:cs typeface="Times New Roman"/>
            </a:endParaRPr>
          </a:p>
          <a:p>
            <a:pPr marL="0" indent="0" algn="just">
              <a:lnSpc>
                <a:spcPct val="150000"/>
              </a:lnSpc>
              <a:spcAft>
                <a:spcPts val="0"/>
              </a:spcAft>
              <a:buNone/>
            </a:pPr>
            <a:r>
              <a:rPr lang="en-US" sz="2400" dirty="0" smtClean="0">
                <a:latin typeface="Times New Roman"/>
                <a:ea typeface="Calibri"/>
                <a:cs typeface="Times New Roman"/>
              </a:rPr>
              <a:t>members</a:t>
            </a:r>
            <a:r>
              <a:rPr lang="en-US" sz="2400" dirty="0">
                <a:latin typeface="Times New Roman"/>
                <a:ea typeface="Calibri"/>
                <a:cs typeface="Times New Roman"/>
              </a:rPr>
              <a:t>; profit shared equally between members with limited interest payable on loans made by members; share capital remains at its original value-members benefit from participation, not investment.</a:t>
            </a:r>
            <a:endParaRPr lang="en-US" sz="2000" dirty="0">
              <a:latin typeface="Calibri"/>
              <a:ea typeface="Calibri"/>
              <a:cs typeface="Times New Roman"/>
            </a:endParaRPr>
          </a:p>
          <a:p>
            <a:pPr algn="just">
              <a:lnSpc>
                <a:spcPct val="150000"/>
              </a:lnSpc>
              <a:spcAft>
                <a:spcPts val="0"/>
              </a:spcAft>
            </a:pPr>
            <a:r>
              <a:rPr lang="en-CA" sz="2400" dirty="0">
                <a:latin typeface="Times New Roman"/>
                <a:ea typeface="Times New Roman"/>
                <a:cs typeface="Times New Roman"/>
              </a:rPr>
              <a:t>Criteria for choosing legal form of business ownership </a:t>
            </a:r>
            <a:endParaRPr lang="en-US" sz="2800" b="1" dirty="0">
              <a:latin typeface="Times New Roman"/>
              <a:ea typeface="Times New Roman"/>
              <a:cs typeface="Times New Roman"/>
            </a:endParaRPr>
          </a:p>
          <a:p>
            <a:endParaRPr lang="en-US" dirty="0"/>
          </a:p>
        </p:txBody>
      </p:sp>
    </p:spTree>
    <p:extLst>
      <p:ext uri="{BB962C8B-B14F-4D97-AF65-F5344CB8AC3E}">
        <p14:creationId xmlns:p14="http://schemas.microsoft.com/office/powerpoint/2010/main" val="419677006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841375"/>
          </a:xfrm>
        </p:spPr>
        <p:txBody>
          <a:bodyPr>
            <a:normAutofit fontScale="90000"/>
          </a:bodyPr>
          <a:lstStyle/>
          <a:p>
            <a:endParaRPr lang="en-US" dirty="0"/>
          </a:p>
        </p:txBody>
      </p:sp>
      <p:sp>
        <p:nvSpPr>
          <p:cNvPr id="5" name="Subtitle 4"/>
          <p:cNvSpPr>
            <a:spLocks noGrp="1"/>
          </p:cNvSpPr>
          <p:nvPr>
            <p:ph type="subTitle" idx="1"/>
          </p:nvPr>
        </p:nvSpPr>
        <p:spPr>
          <a:xfrm>
            <a:off x="1066800" y="4572000"/>
            <a:ext cx="6400800" cy="1752600"/>
          </a:xfrm>
          <a:solidFill>
            <a:srgbClr val="FFFF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a:bodyPr>
          <a:lstStyle/>
          <a:p>
            <a:r>
              <a:rPr lang="en-US" sz="7200" dirty="0" smtClean="0">
                <a:solidFill>
                  <a:srgbClr val="FF0000"/>
                </a:solidFill>
              </a:rPr>
              <a:t>GOOD WORK</a:t>
            </a:r>
            <a:endParaRPr lang="en-US" sz="7200" dirty="0">
              <a:solidFill>
                <a:srgbClr val="FF0000"/>
              </a:solidFill>
            </a:endParaRPr>
          </a:p>
        </p:txBody>
      </p:sp>
      <p:sp>
        <p:nvSpPr>
          <p:cNvPr id="6" name="Rectangle 5"/>
          <p:cNvSpPr/>
          <p:nvPr/>
        </p:nvSpPr>
        <p:spPr>
          <a:xfrm>
            <a:off x="2057400" y="838200"/>
            <a:ext cx="5638800" cy="923330"/>
          </a:xfrm>
          <a:prstGeom prst="rect">
            <a:avLst/>
          </a:prstGeom>
          <a:scene3d>
            <a:camera prst="isometricTopUp"/>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END </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3074" name="Picture 2" descr="C:\Program Files (x86)\Microsoft Office\MEDIA\CAGCAT10\j0283209.gif"/>
          <p:cNvPicPr>
            <a:picLocks noChangeAspect="1" noChangeArrowheads="1" noCrop="1"/>
          </p:cNvPicPr>
          <p:nvPr/>
        </p:nvPicPr>
        <p:blipFill>
          <a:blip r:embed="rId5"/>
          <a:srcRect/>
          <a:stretch>
            <a:fillRect/>
          </a:stretch>
        </p:blipFill>
        <p:spPr bwMode="auto">
          <a:xfrm>
            <a:off x="5105399" y="1447800"/>
            <a:ext cx="4038601" cy="3465729"/>
          </a:xfrm>
          <a:prstGeom prst="rect">
            <a:avLst/>
          </a:prstGeom>
          <a:noFill/>
        </p:spPr>
      </p:pic>
      <p:pic>
        <p:nvPicPr>
          <p:cNvPr id="8" name="j0214098.wav">
            <a:hlinkClick r:id="" action="ppaction://media"/>
          </p:cNvPr>
          <p:cNvPicPr>
            <a:picLocks noRot="1" noChangeAspect="1"/>
          </p:cNvPicPr>
          <p:nvPr>
            <a:wavAudioFile r:embed="rId1" name="j0214098.wav"/>
          </p:nvPr>
        </p:nvPicPr>
        <p:blipFill>
          <a:blip r:embed="rId6"/>
          <a:stretch>
            <a:fillRect/>
          </a:stretch>
        </p:blipFill>
        <p:spPr>
          <a:xfrm>
            <a:off x="4419600" y="3276600"/>
            <a:ext cx="304800" cy="304800"/>
          </a:xfrm>
          <a:prstGeom prst="rect">
            <a:avLst/>
          </a:prstGeom>
        </p:spPr>
      </p:pic>
      <p:pic>
        <p:nvPicPr>
          <p:cNvPr id="9" name="ELPHRG01.wav">
            <a:hlinkClick r:id="" action="ppaction://media"/>
          </p:cNvPr>
          <p:cNvPicPr>
            <a:picLocks noRot="1" noChangeAspect="1"/>
          </p:cNvPicPr>
          <p:nvPr>
            <a:wavAudioFile r:embed="rId2" name="ELPHRG01.wav"/>
          </p:nvPr>
        </p:nvPicPr>
        <p:blipFill>
          <a:blip r:embed="rId7"/>
          <a:stretch>
            <a:fillRect/>
          </a:stretch>
        </p:blipFill>
        <p:spPr>
          <a:xfrm>
            <a:off x="4419600" y="3276600"/>
            <a:ext cx="304800" cy="304800"/>
          </a:xfrm>
          <a:prstGeom prst="rect">
            <a:avLst/>
          </a:prstGeom>
        </p:spPr>
      </p:pic>
      <p:pic>
        <p:nvPicPr>
          <p:cNvPr id="10" name="j0214098.wav">
            <a:hlinkClick r:id="" action="ppaction://media"/>
          </p:cNvPr>
          <p:cNvPicPr>
            <a:picLocks noRot="1" noChangeAspect="1"/>
          </p:cNvPicPr>
          <p:nvPr>
            <a:wavAudioFile r:embed="rId1" name="j0214098.wav"/>
          </p:nvPr>
        </p:nvPicPr>
        <p:blipFill>
          <a:blip r:embed="rId8"/>
          <a:stretch>
            <a:fillRect/>
          </a:stretch>
        </p:blipFill>
        <p:spPr>
          <a:xfrm>
            <a:off x="4419600" y="3276600"/>
            <a:ext cx="304800" cy="304800"/>
          </a:xfrm>
          <a:prstGeom prst="rect">
            <a:avLst/>
          </a:prstGeom>
        </p:spPr>
      </p:pic>
      <p:sp>
        <p:nvSpPr>
          <p:cNvPr id="11" name="Rectangle 10"/>
          <p:cNvSpPr/>
          <p:nvPr/>
        </p:nvSpPr>
        <p:spPr>
          <a:xfrm>
            <a:off x="838200" y="304800"/>
            <a:ext cx="1744388" cy="923330"/>
          </a:xfrm>
          <a:prstGeom prst="rect">
            <a:avLst/>
          </a:prstGeom>
          <a:solidFill>
            <a:schemeClr val="accent2">
              <a:lumMod val="20000"/>
              <a:lumOff val="80000"/>
            </a:schemeClr>
          </a:solidFill>
          <a:ln>
            <a:solidFill>
              <a:srgbClr val="FF0000"/>
            </a:solidFill>
          </a:ln>
          <a:scene3d>
            <a:camera prst="isometricBottomDown"/>
            <a:lightRig rig="threePt" dir="t"/>
          </a:scene3d>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 q!</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9"/>
                                        </p:tgtEl>
                                      </p:cBhvr>
                                    </p:cmd>
                                  </p:childTnLst>
                                </p:cTn>
                              </p:par>
                            </p:childTnLst>
                          </p:cTn>
                        </p:par>
                        <p:par>
                          <p:cTn id="7" fill="hold">
                            <p:stCondLst>
                              <p:cond delay="3992"/>
                            </p:stCondLst>
                            <p:childTnLst>
                              <p:par>
                                <p:cTn id="8" presetID="1" presetClass="mediacall" presetSubtype="0" fill="hold" nodeType="afterEffect">
                                  <p:stCondLst>
                                    <p:cond delay="0"/>
                                  </p:stCondLst>
                                  <p:childTnLst>
                                    <p:cmd type="call" cmd="playFrom(0.0)">
                                      <p:cBhvr>
                                        <p:cTn id="9" dur="4745"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4745" fill="hold"/>
                                        <p:tgtEl>
                                          <p:spTgt spid="8"/>
                                        </p:tgtEl>
                                      </p:cBhvr>
                                    </p:cmd>
                                  </p:childTnLst>
                                </p:cTn>
                              </p:par>
                            </p:childTnLst>
                          </p:cTn>
                        </p:par>
                      </p:childTnLst>
                    </p:cTn>
                  </p:par>
                </p:childTnLst>
              </p:cTn>
              <p:nextCondLst>
                <p:cond evt="onClick" delay="0">
                  <p:tgtEl>
                    <p:spTgt spid="8"/>
                  </p:tgtEl>
                </p:cond>
              </p:nextCondLst>
            </p:seq>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pPr algn="just"/>
            <a:r>
              <a:rPr lang="en-US" dirty="0">
                <a:latin typeface="Times New Roman" pitchFamily="18" charset="0"/>
                <a:cs typeface="Times New Roman" pitchFamily="18" charset="0"/>
              </a:rPr>
              <a:t>In Great Britain one of the main thinkers was Robert Owen (1771-1858), </a:t>
            </a:r>
          </a:p>
          <a:p>
            <a:pPr algn="just"/>
            <a:r>
              <a:rPr lang="en-US" dirty="0">
                <a:latin typeface="Times New Roman" pitchFamily="18" charset="0"/>
                <a:cs typeface="Times New Roman" pitchFamily="18" charset="0"/>
              </a:rPr>
              <a:t>known by some as the father of cooperation.</a:t>
            </a:r>
          </a:p>
          <a:p>
            <a:pPr algn="just"/>
            <a:r>
              <a:rPr lang="en-US" dirty="0">
                <a:latin typeface="Times New Roman" pitchFamily="18" charset="0"/>
                <a:cs typeface="Times New Roman" pitchFamily="18" charset="0"/>
              </a:rPr>
              <a:t>He thought it would be more economical to deal with the poor in groups rather than individually; hence his proposal for what he himself called villages of cooperation. </a:t>
            </a:r>
          </a:p>
          <a:p>
            <a:pPr algn="just"/>
            <a:r>
              <a:rPr lang="en-US" dirty="0">
                <a:latin typeface="Times New Roman" pitchFamily="18" charset="0"/>
                <a:cs typeface="Times New Roman" pitchFamily="18" charset="0"/>
              </a:rPr>
              <a:t>He first conceived these villages as a solution to the problem of unemployment and misery. </a:t>
            </a:r>
          </a:p>
          <a:p>
            <a:pPr algn="just"/>
            <a:r>
              <a:rPr lang="en-US" dirty="0">
                <a:latin typeface="Times New Roman" pitchFamily="18" charset="0"/>
                <a:cs typeface="Times New Roman" pitchFamily="18" charset="0"/>
              </a:rPr>
              <a:t>He wanted to help the poorest villagers to acquire communal property and to take up work - especially farm work - which would save them from misery. </a:t>
            </a:r>
          </a:p>
          <a:p>
            <a:pPr algn="just"/>
            <a:r>
              <a:rPr lang="en-US" dirty="0">
                <a:latin typeface="Times New Roman" pitchFamily="18" charset="0"/>
                <a:cs typeface="Times New Roman" pitchFamily="18" charset="0"/>
              </a:rPr>
              <a:t>But gradually his concept grew, these villages of cooperation became the ideal type of society towards which he wanted to thrust (push) humankind.</a:t>
            </a:r>
          </a:p>
        </p:txBody>
      </p:sp>
    </p:spTree>
    <p:extLst>
      <p:ext uri="{BB962C8B-B14F-4D97-AF65-F5344CB8AC3E}">
        <p14:creationId xmlns:p14="http://schemas.microsoft.com/office/powerpoint/2010/main" val="426777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Cooperative Organization and Management</a:t>
            </a:r>
            <a:r>
              <a:rPr lang="en-GB" dirty="0" smtClean="0"/>
              <a:t/>
            </a:r>
            <a:br>
              <a:rPr lang="en-GB" dirty="0" smtClean="0"/>
            </a:br>
            <a:endParaRPr lang="en-GB" dirty="0"/>
          </a:p>
        </p:txBody>
      </p:sp>
      <p:sp>
        <p:nvSpPr>
          <p:cNvPr id="3" name="Content Placeholder 2"/>
          <p:cNvSpPr>
            <a:spLocks noGrp="1"/>
          </p:cNvSpPr>
          <p:nvPr>
            <p:ph idx="1"/>
          </p:nvPr>
        </p:nvSpPr>
        <p:spPr>
          <a:xfrm>
            <a:off x="228600" y="1219200"/>
            <a:ext cx="8610600" cy="5410200"/>
          </a:xfrm>
        </p:spPr>
        <p:txBody>
          <a:bodyPr>
            <a:normAutofit fontScale="25000" lnSpcReduction="20000"/>
          </a:bodyPr>
          <a:lstStyle/>
          <a:p>
            <a:pPr>
              <a:buNone/>
            </a:pPr>
            <a:r>
              <a:rPr lang="en-US" sz="8000" b="1" dirty="0" smtClean="0"/>
              <a:t>Chapter 1:Introduction </a:t>
            </a:r>
            <a:endParaRPr lang="en-GB" sz="8000" dirty="0" smtClean="0"/>
          </a:p>
          <a:p>
            <a:pPr lvl="1"/>
            <a:r>
              <a:rPr lang="en-US" sz="8000" dirty="0" smtClean="0"/>
              <a:t>Concept of cooperatives</a:t>
            </a:r>
            <a:endParaRPr lang="en-GB" sz="8000" dirty="0" smtClean="0"/>
          </a:p>
          <a:p>
            <a:pPr lvl="1"/>
            <a:r>
              <a:rPr lang="en-US" sz="8000" dirty="0" smtClean="0"/>
              <a:t>Scope of cooperatives </a:t>
            </a:r>
            <a:endParaRPr lang="en-GB" sz="8000" dirty="0" smtClean="0"/>
          </a:p>
          <a:p>
            <a:pPr lvl="1"/>
            <a:r>
              <a:rPr lang="en-US" sz="8000" dirty="0" smtClean="0"/>
              <a:t>Objectives  and Benefit of cooperatives </a:t>
            </a:r>
            <a:endParaRPr lang="en-GB" sz="8000" dirty="0" smtClean="0"/>
          </a:p>
          <a:p>
            <a:pPr>
              <a:buNone/>
            </a:pPr>
            <a:r>
              <a:rPr lang="en-US" sz="8000" b="1" dirty="0" smtClean="0"/>
              <a:t>Chapter 2:Evolution of cooperatives </a:t>
            </a:r>
            <a:endParaRPr lang="en-GB" sz="8000" dirty="0" smtClean="0"/>
          </a:p>
          <a:p>
            <a:r>
              <a:rPr lang="en-US" sz="8000" dirty="0" smtClean="0"/>
              <a:t>2.1. Cooperative development in the world</a:t>
            </a:r>
            <a:endParaRPr lang="en-GB" sz="8000" dirty="0" smtClean="0"/>
          </a:p>
          <a:p>
            <a:r>
              <a:rPr lang="en-US" sz="8000" dirty="0" smtClean="0"/>
              <a:t>2.2. Cooperative development in Ethiopia</a:t>
            </a:r>
            <a:endParaRPr lang="en-GB" sz="8000" dirty="0" smtClean="0"/>
          </a:p>
          <a:p>
            <a:pPr>
              <a:buNone/>
            </a:pPr>
            <a:r>
              <a:rPr lang="en-US" sz="8000" b="1" dirty="0" smtClean="0"/>
              <a:t>Chapter 3: Values and principles of cooperatives </a:t>
            </a:r>
            <a:endParaRPr lang="en-GB" sz="8000" dirty="0" smtClean="0"/>
          </a:p>
          <a:p>
            <a:r>
              <a:rPr lang="en-US" sz="8000" dirty="0" smtClean="0"/>
              <a:t>3.1. Values of cooperatives </a:t>
            </a:r>
            <a:endParaRPr lang="en-GB" sz="8000" dirty="0" smtClean="0"/>
          </a:p>
          <a:p>
            <a:r>
              <a:rPr lang="en-US" sz="8000" dirty="0" smtClean="0"/>
              <a:t>3.2. Principles of cooperatives  </a:t>
            </a:r>
            <a:endParaRPr lang="en-GB" sz="8000" dirty="0" smtClean="0"/>
          </a:p>
          <a:p>
            <a:pPr>
              <a:buNone/>
            </a:pPr>
            <a:r>
              <a:rPr lang="en-US" sz="8000" b="1" dirty="0" smtClean="0"/>
              <a:t>Chapter 4; Types of Cooperatives </a:t>
            </a:r>
            <a:endParaRPr lang="en-GB" sz="8000" dirty="0" smtClean="0"/>
          </a:p>
          <a:p>
            <a:r>
              <a:rPr lang="en-US" sz="8000" dirty="0" smtClean="0"/>
              <a:t>3.1 Saving And Credit  Cooperatives</a:t>
            </a:r>
            <a:endParaRPr lang="en-GB" sz="8000" dirty="0" smtClean="0"/>
          </a:p>
          <a:p>
            <a:r>
              <a:rPr lang="en-US" sz="8000" dirty="0" smtClean="0"/>
              <a:t>3.2 Consumer Service Cooperatives</a:t>
            </a:r>
            <a:endParaRPr lang="en-GB" sz="8000" dirty="0" smtClean="0"/>
          </a:p>
          <a:p>
            <a:r>
              <a:rPr lang="en-US" sz="8000" dirty="0" smtClean="0"/>
              <a:t>3.3 Producers  Cooperatives</a:t>
            </a:r>
            <a:endParaRPr lang="en-GB" sz="8000" dirty="0" smtClean="0"/>
          </a:p>
          <a:p>
            <a:r>
              <a:rPr lang="en-US" sz="8000" dirty="0" smtClean="0"/>
              <a:t>3.4 Farmer Cooperatives</a:t>
            </a:r>
            <a:endParaRPr lang="en-GB" sz="8000" dirty="0" smtClean="0"/>
          </a:p>
          <a:p>
            <a:r>
              <a:rPr lang="en-US" sz="8000" dirty="0" smtClean="0"/>
              <a:t>3.5. Housing Cooperatives </a:t>
            </a:r>
            <a:endParaRPr lang="en-GB" sz="8000" dirty="0" smtClean="0"/>
          </a:p>
          <a:p>
            <a:r>
              <a:rPr lang="en-US" sz="8000" dirty="0" smtClean="0"/>
              <a:t>4.6. Artesian Cooperatives </a:t>
            </a:r>
            <a:endParaRPr lang="en-GB" sz="8000" dirty="0" smtClean="0"/>
          </a:p>
          <a:p>
            <a:pPr>
              <a:buNone/>
            </a:pPr>
            <a:r>
              <a:rPr lang="en-US" sz="8000" dirty="0" smtClean="0"/>
              <a:t> </a:t>
            </a:r>
            <a:endParaRPr lang="en-GB" sz="8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944562"/>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4525963"/>
          </a:xfrm>
        </p:spPr>
        <p:txBody>
          <a:bodyPr>
            <a:normAutofit/>
          </a:bodyPr>
          <a:lstStyle/>
          <a:p>
            <a:r>
              <a:rPr lang="en-US" dirty="0" smtClean="0">
                <a:latin typeface="Times New Roman" pitchFamily="18" charset="0"/>
                <a:cs typeface="Times New Roman" pitchFamily="18" charset="0"/>
              </a:rPr>
              <a:t>Dr. </a:t>
            </a:r>
            <a:r>
              <a:rPr lang="en-US" dirty="0">
                <a:latin typeface="Times New Roman" pitchFamily="18" charset="0"/>
                <a:cs typeface="Times New Roman" pitchFamily="18" charset="0"/>
              </a:rPr>
              <a:t>William King (1786-1865) gave a </a:t>
            </a:r>
            <a:r>
              <a:rPr lang="en-US" dirty="0" smtClean="0">
                <a:latin typeface="Times New Roman" pitchFamily="18" charset="0"/>
                <a:cs typeface="Times New Roman" pitchFamily="18" charset="0"/>
              </a:rPr>
              <a:t>more practical </a:t>
            </a:r>
            <a:r>
              <a:rPr lang="en-US" dirty="0">
                <a:latin typeface="Times New Roman" pitchFamily="18" charset="0"/>
                <a:cs typeface="Times New Roman" pitchFamily="18" charset="0"/>
              </a:rPr>
              <a:t>direction to </a:t>
            </a:r>
            <a:r>
              <a:rPr lang="en-US" dirty="0" smtClean="0">
                <a:latin typeface="Times New Roman" pitchFamily="18" charset="0"/>
                <a:cs typeface="Times New Roman" pitchFamily="18" charset="0"/>
              </a:rPr>
              <a:t>the somewhat </a:t>
            </a:r>
            <a:r>
              <a:rPr lang="en-US" dirty="0">
                <a:latin typeface="Times New Roman" pitchFamily="18" charset="0"/>
                <a:cs typeface="Times New Roman" pitchFamily="18" charset="0"/>
              </a:rPr>
              <a:t>utopian </a:t>
            </a:r>
            <a:r>
              <a:rPr lang="en-US" dirty="0" smtClean="0">
                <a:latin typeface="Times New Roman" pitchFamily="18" charset="0"/>
                <a:cs typeface="Times New Roman" pitchFamily="18" charset="0"/>
              </a:rPr>
              <a:t>(perfect) ideas </a:t>
            </a:r>
            <a:r>
              <a:rPr lang="en-US" dirty="0">
                <a:latin typeface="Times New Roman" pitchFamily="18" charset="0"/>
                <a:cs typeface="Times New Roman" pitchFamily="18" charset="0"/>
              </a:rPr>
              <a:t>of Owen. </a:t>
            </a:r>
          </a:p>
          <a:p>
            <a:r>
              <a:rPr lang="en-US" dirty="0" smtClean="0">
                <a:latin typeface="Times New Roman" pitchFamily="18" charset="0"/>
                <a:cs typeface="Times New Roman" pitchFamily="18" charset="0"/>
              </a:rPr>
              <a:t>Like </a:t>
            </a:r>
            <a:r>
              <a:rPr lang="en-US" dirty="0">
                <a:latin typeface="Times New Roman" pitchFamily="18" charset="0"/>
                <a:cs typeface="Times New Roman" pitchFamily="18" charset="0"/>
              </a:rPr>
              <a:t>Owen, he had in mind </a:t>
            </a:r>
            <a:r>
              <a:rPr lang="en-US" dirty="0" smtClean="0">
                <a:latin typeface="Times New Roman" pitchFamily="18" charset="0"/>
                <a:cs typeface="Times New Roman" pitchFamily="18" charset="0"/>
              </a:rPr>
              <a:t>a  self-sufficient community </a:t>
            </a:r>
            <a:r>
              <a:rPr lang="en-US" dirty="0">
                <a:latin typeface="Times New Roman" pitchFamily="18" charset="0"/>
                <a:cs typeface="Times New Roman" pitchFamily="18" charset="0"/>
              </a:rPr>
              <a:t>in which the workers would produce according to </a:t>
            </a:r>
            <a:r>
              <a:rPr lang="en-US" dirty="0" smtClean="0">
                <a:latin typeface="Times New Roman" pitchFamily="18" charset="0"/>
                <a:cs typeface="Times New Roman" pitchFamily="18" charset="0"/>
              </a:rPr>
              <a:t>their needs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solidFill>
                  <a:srgbClr val="FF0000"/>
                </a:solidFill>
                <a:latin typeface="Times New Roman" pitchFamily="18" charset="0"/>
                <a:cs typeface="Times New Roman" pitchFamily="18" charset="0"/>
              </a:rPr>
              <a:t>But</a:t>
            </a:r>
            <a:r>
              <a:rPr lang="en-US" dirty="0">
                <a:solidFill>
                  <a:srgbClr val="FF0000"/>
                </a:solidFill>
                <a:latin typeface="Times New Roman" pitchFamily="18" charset="0"/>
                <a:cs typeface="Times New Roman" pitchFamily="18" charset="0"/>
              </a:rPr>
              <a:t>, contrary to Owen, he </a:t>
            </a:r>
            <a:r>
              <a:rPr lang="en-US" dirty="0" smtClean="0">
                <a:solidFill>
                  <a:srgbClr val="FF0000"/>
                </a:solidFill>
                <a:latin typeface="Times New Roman" pitchFamily="18" charset="0"/>
                <a:cs typeface="Times New Roman" pitchFamily="18" charset="0"/>
              </a:rPr>
              <a:t>favored </a:t>
            </a:r>
            <a:r>
              <a:rPr lang="en-US" dirty="0">
                <a:solidFill>
                  <a:srgbClr val="FF0000"/>
                </a:solidFill>
                <a:latin typeface="Times New Roman" pitchFamily="18" charset="0"/>
                <a:cs typeface="Times New Roman" pitchFamily="18" charset="0"/>
              </a:rPr>
              <a:t>the involvement of the </a:t>
            </a:r>
            <a:r>
              <a:rPr lang="en-US" dirty="0" smtClean="0">
                <a:solidFill>
                  <a:srgbClr val="FF0000"/>
                </a:solidFill>
                <a:latin typeface="Times New Roman" pitchFamily="18" charset="0"/>
                <a:cs typeface="Times New Roman" pitchFamily="18" charset="0"/>
              </a:rPr>
              <a:t>members with </a:t>
            </a:r>
            <a:r>
              <a:rPr lang="en-US" dirty="0">
                <a:solidFill>
                  <a:srgbClr val="FF0000"/>
                </a:solidFill>
                <a:latin typeface="Times New Roman" pitchFamily="18" charset="0"/>
                <a:cs typeface="Times New Roman" pitchFamily="18" charset="0"/>
              </a:rPr>
              <a:t>the outside world, in keeping with the earlier philanthropic </a:t>
            </a:r>
            <a:r>
              <a:rPr lang="en-US" dirty="0" smtClean="0">
                <a:solidFill>
                  <a:srgbClr val="FF0000"/>
                </a:solidFill>
                <a:latin typeface="Times New Roman" pitchFamily="18" charset="0"/>
                <a:cs typeface="Times New Roman" pitchFamily="18" charset="0"/>
              </a:rPr>
              <a:t>funding concept</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36755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715962"/>
          </a:xfrm>
        </p:spPr>
        <p:txBody>
          <a:bodyPr>
            <a:normAutofit/>
          </a:bodyPr>
          <a:lstStyle/>
          <a:p>
            <a:r>
              <a:rPr lang="en-US" sz="3600" b="1" dirty="0">
                <a:latin typeface="Times New Roman" pitchFamily="18" charset="0"/>
                <a:cs typeface="Times New Roman" pitchFamily="18" charset="0"/>
              </a:rPr>
              <a:t>The origins of the cooperative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rmAutofit/>
          </a:bodyPr>
          <a:lstStyle/>
          <a:p>
            <a:r>
              <a:rPr lang="en-US" dirty="0">
                <a:latin typeface="Times New Roman" pitchFamily="18" charset="0"/>
                <a:cs typeface="Times New Roman" pitchFamily="18" charset="0"/>
              </a:rPr>
              <a:t>His idea </a:t>
            </a:r>
            <a:r>
              <a:rPr lang="en-US" dirty="0">
                <a:solidFill>
                  <a:srgbClr val="FF0000"/>
                </a:solidFill>
                <a:latin typeface="Times New Roman" pitchFamily="18" charset="0"/>
                <a:cs typeface="Times New Roman" pitchFamily="18" charset="0"/>
              </a:rPr>
              <a:t>was to encourage the establishment of shops by and for the </a:t>
            </a:r>
            <a:r>
              <a:rPr lang="en-US" dirty="0" smtClean="0">
                <a:solidFill>
                  <a:srgbClr val="FF0000"/>
                </a:solidFill>
                <a:latin typeface="Times New Roman" pitchFamily="18" charset="0"/>
                <a:cs typeface="Times New Roman" pitchFamily="18" charset="0"/>
              </a:rPr>
              <a:t>working classes</a:t>
            </a:r>
            <a:r>
              <a:rPr lang="en-US" dirty="0">
                <a:solidFill>
                  <a:srgbClr val="FF0000"/>
                </a:solidFill>
                <a:latin typeface="Times New Roman" pitchFamily="18" charset="0"/>
                <a:cs typeface="Times New Roman" pitchFamily="18" charset="0"/>
              </a:rPr>
              <a:t>. </a:t>
            </a:r>
            <a:endParaRPr lang="en-US" dirty="0" smtClean="0">
              <a:solidFill>
                <a:srgbClr val="FF0000"/>
              </a:solidFill>
              <a:latin typeface="Times New Roman" pitchFamily="18" charset="0"/>
              <a:cs typeface="Times New Roman" pitchFamily="18" charset="0"/>
            </a:endParaRPr>
          </a:p>
          <a:p>
            <a:r>
              <a:rPr lang="en-US" dirty="0" smtClean="0">
                <a:solidFill>
                  <a:srgbClr val="00B050"/>
                </a:solidFill>
                <a:latin typeface="Times New Roman" pitchFamily="18" charset="0"/>
                <a:cs typeface="Times New Roman" pitchFamily="18" charset="0"/>
              </a:rPr>
              <a:t>Collecting </a:t>
            </a:r>
            <a:r>
              <a:rPr lang="en-US" dirty="0">
                <a:solidFill>
                  <a:srgbClr val="00B050"/>
                </a:solidFill>
                <a:latin typeface="Times New Roman" pitchFamily="18" charset="0"/>
                <a:cs typeface="Times New Roman" pitchFamily="18" charset="0"/>
              </a:rPr>
              <a:t>regular payments from the workers would guarantee </a:t>
            </a:r>
            <a:r>
              <a:rPr lang="en-US" dirty="0" smtClean="0">
                <a:solidFill>
                  <a:srgbClr val="00B050"/>
                </a:solidFill>
                <a:latin typeface="Times New Roman" pitchFamily="18" charset="0"/>
                <a:cs typeface="Times New Roman" pitchFamily="18" charset="0"/>
              </a:rPr>
              <a:t>the funding </a:t>
            </a:r>
            <a:r>
              <a:rPr lang="en-US" dirty="0">
                <a:solidFill>
                  <a:srgbClr val="00B050"/>
                </a:solidFill>
                <a:latin typeface="Times New Roman" pitchFamily="18" charset="0"/>
                <a:cs typeface="Times New Roman" pitchFamily="18" charset="0"/>
              </a:rPr>
              <a:t>of these shops</a:t>
            </a:r>
            <a:r>
              <a:rPr lang="en-US" dirty="0" smtClean="0">
                <a:solidFill>
                  <a:srgbClr val="00B050"/>
                </a:solidFill>
                <a:latin typeface="Times New Roman" pitchFamily="18" charset="0"/>
                <a:cs typeface="Times New Roman" pitchFamily="18" charset="0"/>
              </a:rPr>
              <a:t>.</a:t>
            </a:r>
          </a:p>
          <a:p>
            <a:r>
              <a:rPr lang="en-US" dirty="0" smtClean="0">
                <a:latin typeface="Times New Roman" pitchFamily="18" charset="0"/>
                <a:cs typeface="Times New Roman" pitchFamily="18" charset="0"/>
              </a:rPr>
              <a:t>Rather </a:t>
            </a:r>
            <a:r>
              <a:rPr lang="en-US" dirty="0">
                <a:latin typeface="Times New Roman" pitchFamily="18" charset="0"/>
                <a:cs typeface="Times New Roman" pitchFamily="18" charset="0"/>
              </a:rPr>
              <a:t>than getting their supplies from </a:t>
            </a:r>
            <a:r>
              <a:rPr lang="en-US" dirty="0" smtClean="0">
                <a:latin typeface="Times New Roman" pitchFamily="18" charset="0"/>
                <a:cs typeface="Times New Roman" pitchFamily="18" charset="0"/>
              </a:rPr>
              <a:t>shops unknown </a:t>
            </a:r>
            <a:r>
              <a:rPr lang="en-US" dirty="0">
                <a:latin typeface="Times New Roman" pitchFamily="18" charset="0"/>
                <a:cs typeface="Times New Roman" pitchFamily="18" charset="0"/>
              </a:rPr>
              <a:t>to them, the workers would buy them in their own shop.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Therefore, they </a:t>
            </a:r>
            <a:r>
              <a:rPr lang="en-US" dirty="0">
                <a:latin typeface="Times New Roman" pitchFamily="18" charset="0"/>
                <a:cs typeface="Times New Roman" pitchFamily="18" charset="0"/>
              </a:rPr>
              <a:t>would buy goods at the wholesale price to then sell on more </a:t>
            </a:r>
            <a:r>
              <a:rPr lang="en-US" dirty="0" smtClean="0">
                <a:latin typeface="Times New Roman" pitchFamily="18" charset="0"/>
                <a:cs typeface="Times New Roman" pitchFamily="18" charset="0"/>
              </a:rPr>
              <a:t>cheaply than </a:t>
            </a:r>
            <a:r>
              <a:rPr lang="en-US" dirty="0">
                <a:latin typeface="Times New Roman" pitchFamily="18" charset="0"/>
                <a:cs typeface="Times New Roman" pitchFamily="18" charset="0"/>
              </a:rPr>
              <a:t>the going rate. </a:t>
            </a:r>
            <a:endParaRPr lang="en-US" dirty="0" smtClean="0">
              <a:latin typeface="Times New Roman" pitchFamily="18" charset="0"/>
              <a:cs typeface="Times New Roman" pitchFamily="18" charset="0"/>
            </a:endParaRPr>
          </a:p>
          <a:p>
            <a:r>
              <a:rPr lang="en-US" dirty="0"/>
              <a:t>England is the cradle of consumer coops.</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4756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458200" cy="4525963"/>
          </a:xfrm>
        </p:spPr>
        <p:txBody>
          <a:bodyPr/>
          <a:lstStyle/>
          <a:p>
            <a:pPr algn="just"/>
            <a:r>
              <a:rPr lang="en-US" dirty="0">
                <a:latin typeface="Times New Roman" pitchFamily="18" charset="0"/>
                <a:cs typeface="Times New Roman" pitchFamily="18" charset="0"/>
              </a:rPr>
              <a:t>Owen and King defined the rules and </a:t>
            </a:r>
            <a:r>
              <a:rPr lang="en-US" dirty="0" smtClean="0">
                <a:latin typeface="Times New Roman" pitchFamily="18" charset="0"/>
                <a:cs typeface="Times New Roman" pitchFamily="18" charset="0"/>
              </a:rPr>
              <a:t>principles </a:t>
            </a:r>
            <a:r>
              <a:rPr lang="en-US" dirty="0">
                <a:latin typeface="Times New Roman" pitchFamily="18" charset="0"/>
                <a:cs typeface="Times New Roman" pitchFamily="18" charset="0"/>
              </a:rPr>
              <a:t>of consumer </a:t>
            </a:r>
            <a:r>
              <a:rPr lang="en-US" dirty="0" smtClean="0">
                <a:latin typeface="Times New Roman" pitchFamily="18" charset="0"/>
                <a:cs typeface="Times New Roman" pitchFamily="18" charset="0"/>
              </a:rPr>
              <a:t>cooperatives.</a:t>
            </a: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type of cooperative supplies goods (food, educational supplies etc.) </a:t>
            </a:r>
            <a:r>
              <a:rPr lang="en-US" dirty="0" smtClean="0">
                <a:latin typeface="Times New Roman" pitchFamily="18" charset="0"/>
                <a:cs typeface="Times New Roman" pitchFamily="18" charset="0"/>
              </a:rPr>
              <a:t>to its </a:t>
            </a:r>
            <a:r>
              <a:rPr lang="en-US" dirty="0">
                <a:latin typeface="Times New Roman" pitchFamily="18" charset="0"/>
                <a:cs typeface="Times New Roman" pitchFamily="18" charset="0"/>
              </a:rPr>
              <a:t>members </a:t>
            </a:r>
            <a:endParaRPr lang="en-US" dirty="0" smtClean="0">
              <a:latin typeface="Times New Roman" pitchFamily="18" charset="0"/>
              <a:cs typeface="Times New Roman" pitchFamily="18" charset="0"/>
            </a:endParaRPr>
          </a:p>
          <a:p>
            <a:pPr marL="0" indent="0" algn="just">
              <a:buNone/>
            </a:pPr>
            <a:endParaRPr lang="en-US" dirty="0" smtClean="0">
              <a:latin typeface="Times New Roman" pitchFamily="18" charset="0"/>
              <a:cs typeface="Times New Roman" pitchFamily="18" charset="0"/>
            </a:endParaRPr>
          </a:p>
          <a:p>
            <a:pPr lvl="1" algn="just">
              <a:buFont typeface="Wingdings" pitchFamily="2" charset="2"/>
              <a:buChar char="v"/>
            </a:pPr>
            <a:r>
              <a:rPr lang="en-US" dirty="0" smtClean="0">
                <a:latin typeface="Times New Roman" pitchFamily="18" charset="0"/>
                <a:cs typeface="Times New Roman" pitchFamily="18" charset="0"/>
              </a:rPr>
              <a:t>at </a:t>
            </a:r>
            <a:r>
              <a:rPr lang="en-US" dirty="0">
                <a:latin typeface="Times New Roman" pitchFamily="18" charset="0"/>
                <a:cs typeface="Times New Roman" pitchFamily="18" charset="0"/>
              </a:rPr>
              <a:t>a lower cost than if they had tried to get them individually </a:t>
            </a:r>
            <a:r>
              <a:rPr lang="en-US" dirty="0" smtClean="0">
                <a:latin typeface="Times New Roman" pitchFamily="18" charset="0"/>
                <a:cs typeface="Times New Roman" pitchFamily="18" charset="0"/>
              </a:rPr>
              <a:t>and not </a:t>
            </a:r>
            <a:r>
              <a:rPr lang="en-US" dirty="0">
                <a:latin typeface="Times New Roman" pitchFamily="18" charset="0"/>
                <a:cs typeface="Times New Roman" pitchFamily="18" charset="0"/>
              </a:rPr>
              <a:t>collectively.</a:t>
            </a:r>
          </a:p>
        </p:txBody>
      </p:sp>
    </p:spTree>
    <p:extLst>
      <p:ext uri="{BB962C8B-B14F-4D97-AF65-F5344CB8AC3E}">
        <p14:creationId xmlns:p14="http://schemas.microsoft.com/office/powerpoint/2010/main" val="362176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92500"/>
          </a:bodyPr>
          <a:lstStyle/>
          <a:p>
            <a:pPr algn="just"/>
            <a:r>
              <a:rPr lang="en-US" dirty="0">
                <a:latin typeface="Times New Roman" pitchFamily="18" charset="0"/>
                <a:cs typeface="Times New Roman" pitchFamily="18" charset="0"/>
              </a:rPr>
              <a:t>In France, Charles Fourier (1772-1837) was one of the first to propose </a:t>
            </a:r>
            <a:r>
              <a:rPr lang="en-US" dirty="0" smtClean="0">
                <a:latin typeface="Times New Roman" pitchFamily="18" charset="0"/>
                <a:cs typeface="Times New Roman" pitchFamily="18" charset="0"/>
              </a:rPr>
              <a:t>an alternative </a:t>
            </a:r>
            <a:r>
              <a:rPr lang="en-US" dirty="0">
                <a:latin typeface="Times New Roman" pitchFamily="18" charset="0"/>
                <a:cs typeface="Times New Roman" pitchFamily="18" charset="0"/>
              </a:rPr>
              <a:t>form of cooperation, </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i.e</a:t>
            </a:r>
            <a:r>
              <a:rPr lang="en-US" dirty="0">
                <a:latin typeface="Times New Roman" pitchFamily="18" charset="0"/>
                <a:cs typeface="Times New Roman" pitchFamily="18" charset="0"/>
              </a:rPr>
              <a:t>. a community organization he </a:t>
            </a:r>
            <a:r>
              <a:rPr lang="en-US" dirty="0" smtClean="0">
                <a:latin typeface="Times New Roman" pitchFamily="18" charset="0"/>
                <a:cs typeface="Times New Roman" pitchFamily="18" charset="0"/>
              </a:rPr>
              <a:t>calls “</a:t>
            </a:r>
            <a:r>
              <a:rPr lang="en-US" dirty="0" err="1">
                <a:latin typeface="Times New Roman" pitchFamily="18" charset="0"/>
                <a:cs typeface="Times New Roman" pitchFamily="18" charset="0"/>
              </a:rPr>
              <a:t>phalanstery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idea was to fight poverty with growth of production; </a:t>
            </a:r>
            <a:endParaRPr lang="en-US" dirty="0" smtClean="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for example </a:t>
            </a:r>
            <a:r>
              <a:rPr lang="en-US" dirty="0">
                <a:latin typeface="Times New Roman" pitchFamily="18" charset="0"/>
                <a:cs typeface="Times New Roman" pitchFamily="18" charset="0"/>
              </a:rPr>
              <a:t>by bringing together the different members of a </a:t>
            </a:r>
            <a:r>
              <a:rPr lang="en-US" dirty="0" smtClean="0">
                <a:latin typeface="Times New Roman" pitchFamily="18" charset="0"/>
                <a:cs typeface="Times New Roman" pitchFamily="18" charset="0"/>
              </a:rPr>
              <a:t>canton (district, area) </a:t>
            </a:r>
            <a:r>
              <a:rPr lang="en-US" dirty="0">
                <a:latin typeface="Times New Roman" pitchFamily="18" charset="0"/>
                <a:cs typeface="Times New Roman" pitchFamily="18" charset="0"/>
              </a:rPr>
              <a:t>so </a:t>
            </a:r>
            <a:r>
              <a:rPr lang="en-US" dirty="0" smtClean="0">
                <a:latin typeface="Times New Roman" pitchFamily="18" charset="0"/>
                <a:cs typeface="Times New Roman" pitchFamily="18" charset="0"/>
              </a:rPr>
              <a:t>hat they could </a:t>
            </a:r>
            <a:r>
              <a:rPr lang="en-US" dirty="0">
                <a:latin typeface="Times New Roman" pitchFamily="18" charset="0"/>
                <a:cs typeface="Times New Roman" pitchFamily="18" charset="0"/>
              </a:rPr>
              <a:t>pool their resources, especially their land, and live together in </a:t>
            </a: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phalanstery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Charles </a:t>
            </a:r>
            <a:r>
              <a:rPr lang="en-US" dirty="0">
                <a:latin typeface="Times New Roman" pitchFamily="18" charset="0"/>
                <a:cs typeface="Times New Roman" pitchFamily="18" charset="0"/>
              </a:rPr>
              <a:t>Fourier is referring here to producer cooperatives </a:t>
            </a:r>
            <a:r>
              <a:rPr lang="en-US" dirty="0" smtClean="0">
                <a:latin typeface="Times New Roman" pitchFamily="18" charset="0"/>
                <a:cs typeface="Times New Roman" pitchFamily="18" charset="0"/>
              </a:rPr>
              <a:t>which market </a:t>
            </a:r>
            <a:r>
              <a:rPr lang="en-US" dirty="0">
                <a:latin typeface="Times New Roman" pitchFamily="18" charset="0"/>
                <a:cs typeface="Times New Roman" pitchFamily="18" charset="0"/>
              </a:rPr>
              <a:t>directly or adapt and market the products or services of </a:t>
            </a:r>
            <a:r>
              <a:rPr lang="en-US" dirty="0" smtClean="0">
                <a:latin typeface="Times New Roman" pitchFamily="18" charset="0"/>
                <a:cs typeface="Times New Roman" pitchFamily="18" charset="0"/>
              </a:rPr>
              <a:t>their members</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373970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838200"/>
          </a:xfrm>
        </p:spPr>
        <p:txBody>
          <a:bodyPr>
            <a:normAutofit/>
          </a:bodyPr>
          <a:lstStyle/>
          <a:p>
            <a:r>
              <a:rPr lang="en-US" sz="3600" b="1" dirty="0">
                <a:latin typeface="Times New Roman" pitchFamily="18" charset="0"/>
                <a:cs typeface="Times New Roman" pitchFamily="18" charset="0"/>
              </a:rPr>
              <a:t>The origins of the cooperative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915400" cy="5486400"/>
          </a:xfrm>
        </p:spPr>
        <p:txBody>
          <a:bodyPr>
            <a:normAutofit lnSpcReduction="10000"/>
          </a:bodyPr>
          <a:lstStyle/>
          <a:p>
            <a:r>
              <a:rPr lang="en-US" dirty="0">
                <a:latin typeface="Times New Roman" pitchFamily="18" charset="0"/>
                <a:cs typeface="Times New Roman" pitchFamily="18" charset="0"/>
              </a:rPr>
              <a:t>Philippe Bucher (1796-1865) himself defined the fundamental principles </a:t>
            </a:r>
            <a:r>
              <a:rPr lang="en-US" dirty="0" smtClean="0">
                <a:latin typeface="Times New Roman" pitchFamily="18" charset="0"/>
                <a:cs typeface="Times New Roman" pitchFamily="18" charset="0"/>
              </a:rPr>
              <a:t>of producer </a:t>
            </a:r>
            <a:r>
              <a:rPr lang="en-US" dirty="0">
                <a:latin typeface="Times New Roman" pitchFamily="18" charset="0"/>
                <a:cs typeface="Times New Roman" pitchFamily="18" charset="0"/>
              </a:rPr>
              <a:t>cooperatives</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marL="571500" indent="-571500">
              <a:buAutoNum type="romanLcParenR"/>
            </a:pPr>
            <a:r>
              <a:rPr lang="en-US" dirty="0" smtClean="0">
                <a:solidFill>
                  <a:srgbClr val="7030A0"/>
                </a:solidFill>
                <a:latin typeface="Times New Roman" pitchFamily="18" charset="0"/>
                <a:cs typeface="Times New Roman" pitchFamily="18" charset="0"/>
              </a:rPr>
              <a:t>Principle </a:t>
            </a:r>
            <a:r>
              <a:rPr lang="en-US" dirty="0">
                <a:solidFill>
                  <a:srgbClr val="7030A0"/>
                </a:solidFill>
                <a:latin typeface="Times New Roman" pitchFamily="18" charset="0"/>
                <a:cs typeface="Times New Roman" pitchFamily="18" charset="0"/>
              </a:rPr>
              <a:t>of the democratic right to vote for </a:t>
            </a:r>
            <a:r>
              <a:rPr lang="en-US" dirty="0" smtClean="0">
                <a:solidFill>
                  <a:srgbClr val="7030A0"/>
                </a:solidFill>
                <a:latin typeface="Times New Roman" pitchFamily="18" charset="0"/>
                <a:cs typeface="Times New Roman" pitchFamily="18" charset="0"/>
              </a:rPr>
              <a:t>the representatives </a:t>
            </a:r>
            <a:r>
              <a:rPr lang="en-US" dirty="0">
                <a:solidFill>
                  <a:srgbClr val="7030A0"/>
                </a:solidFill>
                <a:latin typeface="Times New Roman" pitchFamily="18" charset="0"/>
                <a:cs typeface="Times New Roman" pitchFamily="18" charset="0"/>
              </a:rPr>
              <a:t>of the cooperative; </a:t>
            </a:r>
            <a:endParaRPr lang="en-US" dirty="0" smtClean="0">
              <a:solidFill>
                <a:srgbClr val="7030A0"/>
              </a:solidFill>
              <a:latin typeface="Times New Roman" pitchFamily="18" charset="0"/>
              <a:cs typeface="Times New Roman" pitchFamily="18" charset="0"/>
            </a:endParaRPr>
          </a:p>
          <a:p>
            <a:pPr marL="571500" indent="-571500">
              <a:buAutoNum type="romanLcParenR"/>
            </a:pPr>
            <a:endParaRPr lang="en-US" dirty="0" smtClean="0">
              <a:solidFill>
                <a:srgbClr val="7030A0"/>
              </a:solidFill>
              <a:latin typeface="Times New Roman" pitchFamily="18" charset="0"/>
              <a:cs typeface="Times New Roman" pitchFamily="18" charset="0"/>
            </a:endParaRPr>
          </a:p>
          <a:p>
            <a:pPr marL="0" indent="0">
              <a:buNone/>
            </a:pPr>
            <a:r>
              <a:rPr lang="en-US" dirty="0" smtClean="0">
                <a:solidFill>
                  <a:srgbClr val="7030A0"/>
                </a:solidFill>
                <a:latin typeface="Times New Roman" pitchFamily="18" charset="0"/>
                <a:cs typeface="Times New Roman" pitchFamily="18" charset="0"/>
              </a:rPr>
              <a:t>ii</a:t>
            </a:r>
            <a:r>
              <a:rPr lang="en-US" dirty="0">
                <a:solidFill>
                  <a:srgbClr val="7030A0"/>
                </a:solidFill>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  Principle </a:t>
            </a:r>
            <a:r>
              <a:rPr lang="en-US" dirty="0">
                <a:solidFill>
                  <a:srgbClr val="7030A0"/>
                </a:solidFill>
                <a:latin typeface="Times New Roman" pitchFamily="18" charset="0"/>
                <a:cs typeface="Times New Roman" pitchFamily="18" charset="0"/>
              </a:rPr>
              <a:t>of equal pay for equal work</a:t>
            </a:r>
            <a:r>
              <a:rPr lang="en-US" dirty="0" smtClean="0">
                <a:solidFill>
                  <a:srgbClr val="7030A0"/>
                </a:solidFill>
                <a:latin typeface="Times New Roman" pitchFamily="18" charset="0"/>
                <a:cs typeface="Times New Roman" pitchFamily="18" charset="0"/>
              </a:rPr>
              <a:t>;</a:t>
            </a:r>
          </a:p>
          <a:p>
            <a:pPr marL="0" indent="0">
              <a:buNone/>
            </a:pPr>
            <a:endParaRPr lang="en-US" dirty="0" smtClean="0">
              <a:solidFill>
                <a:srgbClr val="7030A0"/>
              </a:solidFill>
              <a:latin typeface="Times New Roman" pitchFamily="18" charset="0"/>
              <a:cs typeface="Times New Roman" pitchFamily="18" charset="0"/>
            </a:endParaRPr>
          </a:p>
          <a:p>
            <a:pPr marL="0" indent="0">
              <a:buNone/>
            </a:pPr>
            <a:r>
              <a:rPr lang="en-US" dirty="0">
                <a:solidFill>
                  <a:srgbClr val="7030A0"/>
                </a:solidFill>
                <a:latin typeface="Times New Roman" pitchFamily="18" charset="0"/>
                <a:cs typeface="Times New Roman" pitchFamily="18" charset="0"/>
              </a:rPr>
              <a:t>iii) Principle of charitable reallocation of net assets</a:t>
            </a:r>
            <a:r>
              <a:rPr lang="en-US" dirty="0" smtClean="0">
                <a:solidFill>
                  <a:srgbClr val="7030A0"/>
                </a:solidFill>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other words in </a:t>
            </a:r>
            <a:r>
              <a:rPr lang="en-US" dirty="0" smtClean="0">
                <a:latin typeface="Times New Roman" pitchFamily="18" charset="0"/>
                <a:cs typeface="Times New Roman" pitchFamily="18" charset="0"/>
              </a:rPr>
              <a:t>the event </a:t>
            </a:r>
            <a:r>
              <a:rPr lang="en-US" dirty="0">
                <a:latin typeface="Times New Roman" pitchFamily="18" charset="0"/>
                <a:cs typeface="Times New Roman" pitchFamily="18" charset="0"/>
              </a:rPr>
              <a:t>of dissolution the reserve funds will be distributed either to </a:t>
            </a:r>
            <a:r>
              <a:rPr lang="en-US" dirty="0" smtClean="0">
                <a:latin typeface="Times New Roman" pitchFamily="18" charset="0"/>
                <a:cs typeface="Times New Roman" pitchFamily="18" charset="0"/>
              </a:rPr>
              <a:t>another cooperative </a:t>
            </a:r>
            <a:r>
              <a:rPr lang="en-US" dirty="0">
                <a:latin typeface="Times New Roman" pitchFamily="18" charset="0"/>
                <a:cs typeface="Times New Roman" pitchFamily="18" charset="0"/>
              </a:rPr>
              <a:t>or to a charitable cause or to the State</a:t>
            </a:r>
          </a:p>
        </p:txBody>
      </p:sp>
    </p:spTree>
    <p:extLst>
      <p:ext uri="{BB962C8B-B14F-4D97-AF65-F5344CB8AC3E}">
        <p14:creationId xmlns:p14="http://schemas.microsoft.com/office/powerpoint/2010/main" val="183722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iv) </a:t>
            </a:r>
            <a:r>
              <a:rPr lang="en-US" dirty="0">
                <a:solidFill>
                  <a:srgbClr val="FF0000"/>
                </a:solidFill>
                <a:latin typeface="Times New Roman" pitchFamily="18" charset="0"/>
                <a:cs typeface="Times New Roman" pitchFamily="18" charset="0"/>
              </a:rPr>
              <a:t>Principle of </a:t>
            </a:r>
            <a:r>
              <a:rPr lang="en-US" dirty="0" smtClean="0">
                <a:solidFill>
                  <a:srgbClr val="FF0000"/>
                </a:solidFill>
                <a:latin typeface="Times New Roman" pitchFamily="18" charset="0"/>
                <a:cs typeface="Times New Roman" pitchFamily="18" charset="0"/>
              </a:rPr>
              <a:t>the inevitable blurring (distorting) </a:t>
            </a:r>
            <a:r>
              <a:rPr lang="en-US" dirty="0">
                <a:solidFill>
                  <a:srgbClr val="FF0000"/>
                </a:solidFill>
                <a:latin typeface="Times New Roman" pitchFamily="18" charset="0"/>
                <a:cs typeface="Times New Roman" pitchFamily="18" charset="0"/>
              </a:rPr>
              <a:t>of the distinction between the status of the member </a:t>
            </a:r>
            <a:r>
              <a:rPr lang="en-US" dirty="0" smtClean="0">
                <a:solidFill>
                  <a:srgbClr val="FF0000"/>
                </a:solidFill>
                <a:latin typeface="Times New Roman" pitchFamily="18" charset="0"/>
                <a:cs typeface="Times New Roman" pitchFamily="18" charset="0"/>
              </a:rPr>
              <a:t>and that </a:t>
            </a:r>
            <a:r>
              <a:rPr lang="en-US" dirty="0">
                <a:solidFill>
                  <a:srgbClr val="FF0000"/>
                </a:solidFill>
                <a:latin typeface="Times New Roman" pitchFamily="18" charset="0"/>
                <a:cs typeface="Times New Roman" pitchFamily="18" charset="0"/>
              </a:rPr>
              <a:t>of the user: </a:t>
            </a:r>
            <a:endParaRPr lang="en-US"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the workers in the cooperative must become members </a:t>
            </a:r>
            <a:r>
              <a:rPr lang="en-US" dirty="0" smtClean="0">
                <a:latin typeface="Times New Roman" pitchFamily="18" charset="0"/>
                <a:cs typeface="Times New Roman" pitchFamily="18" charset="0"/>
              </a:rPr>
              <a:t>of it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France </a:t>
            </a:r>
            <a:r>
              <a:rPr lang="en-US" dirty="0">
                <a:latin typeface="Times New Roman" pitchFamily="18" charset="0"/>
                <a:cs typeface="Times New Roman" pitchFamily="18" charset="0"/>
              </a:rPr>
              <a:t>is the cradle of worker cooperatives.</a:t>
            </a:r>
          </a:p>
        </p:txBody>
      </p:sp>
    </p:spTree>
    <p:extLst>
      <p:ext uri="{BB962C8B-B14F-4D97-AF65-F5344CB8AC3E}">
        <p14:creationId xmlns:p14="http://schemas.microsoft.com/office/powerpoint/2010/main" val="297741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09600"/>
          </a:xfrm>
        </p:spPr>
        <p:txBody>
          <a:bodyPr>
            <a:normAutofit/>
          </a:bodyPr>
          <a:lstStyle/>
          <a:p>
            <a:r>
              <a:rPr lang="en-US" sz="3200" b="1" dirty="0">
                <a:latin typeface="Times New Roman" pitchFamily="18" charset="0"/>
                <a:cs typeface="Times New Roman" pitchFamily="18" charset="0"/>
              </a:rPr>
              <a:t>The origins of the cooperative (cont.…)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458200" cy="5791200"/>
          </a:xfrm>
        </p:spPr>
        <p:txBody>
          <a:bodyPr>
            <a:normAutofit fontScale="85000" lnSpcReduction="10000"/>
          </a:bodyPr>
          <a:lstStyle/>
          <a:p>
            <a:r>
              <a:rPr lang="en-US" dirty="0">
                <a:latin typeface="Times New Roman" pitchFamily="18" charset="0"/>
                <a:cs typeface="Times New Roman" pitchFamily="18" charset="0"/>
              </a:rPr>
              <a:t>In Germany, Hermann Schulze- </a:t>
            </a:r>
            <a:r>
              <a:rPr lang="en-US" dirty="0" err="1">
                <a:latin typeface="Times New Roman" pitchFamily="18" charset="0"/>
                <a:cs typeface="Times New Roman" pitchFamily="18" charset="0"/>
              </a:rPr>
              <a:t>Delitzsch</a:t>
            </a:r>
            <a:r>
              <a:rPr lang="en-US" dirty="0">
                <a:latin typeface="Times New Roman" pitchFamily="18" charset="0"/>
                <a:cs typeface="Times New Roman" pitchFamily="18" charset="0"/>
              </a:rPr>
              <a:t> (1808-1883) is considered to </a:t>
            </a:r>
            <a:r>
              <a:rPr lang="en-US" dirty="0" smtClean="0">
                <a:latin typeface="Times New Roman" pitchFamily="18" charset="0"/>
                <a:cs typeface="Times New Roman" pitchFamily="18" charset="0"/>
              </a:rPr>
              <a:t>be the pioneer (founder) </a:t>
            </a:r>
            <a:r>
              <a:rPr lang="en-US" dirty="0">
                <a:latin typeface="Times New Roman" pitchFamily="18" charset="0"/>
                <a:cs typeface="Times New Roman" pitchFamily="18" charset="0"/>
              </a:rPr>
              <a:t>of </a:t>
            </a:r>
            <a:r>
              <a:rPr lang="en-US" dirty="0" smtClean="0">
                <a:latin typeface="Times New Roman" pitchFamily="18" charset="0"/>
                <a:cs typeface="Times New Roman" pitchFamily="18" charset="0"/>
              </a:rPr>
              <a:t>municipal (public) </a:t>
            </a:r>
            <a:r>
              <a:rPr lang="en-US" dirty="0">
                <a:latin typeface="Times New Roman" pitchFamily="18" charset="0"/>
                <a:cs typeface="Times New Roman" pitchFamily="18" charset="0"/>
              </a:rPr>
              <a:t>cooperatives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made himself the apostle </a:t>
            </a:r>
            <a:r>
              <a:rPr lang="en-US" dirty="0" smtClean="0">
                <a:latin typeface="Times New Roman" pitchFamily="18" charset="0"/>
                <a:cs typeface="Times New Roman" pitchFamily="18" charset="0"/>
              </a:rPr>
              <a:t>of municipal </a:t>
            </a:r>
            <a:r>
              <a:rPr lang="en-US" dirty="0">
                <a:latin typeface="Times New Roman" pitchFamily="18" charset="0"/>
                <a:cs typeface="Times New Roman" pitchFamily="18" charset="0"/>
              </a:rPr>
              <a:t>credit cooperatives after working out that lack of capital was </a:t>
            </a:r>
            <a:r>
              <a:rPr lang="en-US" dirty="0" smtClean="0">
                <a:latin typeface="Times New Roman" pitchFamily="18" charset="0"/>
                <a:cs typeface="Times New Roman" pitchFamily="18" charset="0"/>
              </a:rPr>
              <a:t>a major </a:t>
            </a:r>
            <a:r>
              <a:rPr lang="en-US" dirty="0">
                <a:latin typeface="Times New Roman" pitchFamily="18" charset="0"/>
                <a:cs typeface="Times New Roman" pitchFamily="18" charset="0"/>
              </a:rPr>
              <a:t>problem for people living in towns.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His </a:t>
            </a:r>
            <a:r>
              <a:rPr lang="en-US" dirty="0">
                <a:latin typeface="Times New Roman" pitchFamily="18" charset="0"/>
                <a:cs typeface="Times New Roman" pitchFamily="18" charset="0"/>
              </a:rPr>
              <a:t>cooperatives were based </a:t>
            </a:r>
            <a:r>
              <a:rPr lang="en-US" dirty="0" smtClean="0">
                <a:latin typeface="Times New Roman" pitchFamily="18" charset="0"/>
                <a:cs typeface="Times New Roman" pitchFamily="18" charset="0"/>
              </a:rPr>
              <a:t>on self-help </a:t>
            </a:r>
            <a:r>
              <a:rPr lang="en-US" dirty="0">
                <a:latin typeface="Times New Roman" pitchFamily="18" charset="0"/>
                <a:cs typeface="Times New Roman" pitchFamily="18" charset="0"/>
              </a:rPr>
              <a:t>in its purest form; that means no outside intervention at all, not </a:t>
            </a:r>
            <a:r>
              <a:rPr lang="en-US" dirty="0" smtClean="0">
                <a:latin typeface="Times New Roman" pitchFamily="18" charset="0"/>
                <a:cs typeface="Times New Roman" pitchFamily="18" charset="0"/>
              </a:rPr>
              <a:t>even from </a:t>
            </a:r>
            <a:r>
              <a:rPr lang="en-US" dirty="0">
                <a:latin typeface="Times New Roman" pitchFamily="18" charset="0"/>
                <a:cs typeface="Times New Roman" pitchFamily="18" charset="0"/>
              </a:rPr>
              <a:t>the State</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For Schulze-</a:t>
            </a:r>
            <a:r>
              <a:rPr lang="en-US" dirty="0" err="1">
                <a:latin typeface="Times New Roman" pitchFamily="18" charset="0"/>
                <a:cs typeface="Times New Roman" pitchFamily="18" charset="0"/>
              </a:rPr>
              <a:t>Delitzsch</a:t>
            </a:r>
            <a:r>
              <a:rPr lang="en-US" dirty="0">
                <a:latin typeface="Times New Roman" pitchFamily="18" charset="0"/>
                <a:cs typeface="Times New Roman" pitchFamily="18" charset="0"/>
              </a:rPr>
              <a:t>, the cooperative had a purely </a:t>
            </a:r>
            <a:r>
              <a:rPr lang="en-US" dirty="0" smtClean="0">
                <a:latin typeface="Times New Roman" pitchFamily="18" charset="0"/>
                <a:cs typeface="Times New Roman" pitchFamily="18" charset="0"/>
              </a:rPr>
              <a:t>economic role </a:t>
            </a:r>
            <a:r>
              <a:rPr lang="en-US" dirty="0">
                <a:latin typeface="Times New Roman" pitchFamily="18" charset="0"/>
                <a:cs typeface="Times New Roman" pitchFamily="18" charset="0"/>
              </a:rPr>
              <a:t>to play in raising revenue. </a:t>
            </a:r>
          </a:p>
          <a:p>
            <a:r>
              <a:rPr lang="en-US" dirty="0" smtClean="0">
                <a:latin typeface="Times New Roman" pitchFamily="18" charset="0"/>
                <a:cs typeface="Times New Roman" pitchFamily="18" charset="0"/>
              </a:rPr>
              <a:t>His </a:t>
            </a:r>
            <a:r>
              <a:rPr lang="en-US" dirty="0">
                <a:latin typeface="Times New Roman" pitchFamily="18" charset="0"/>
                <a:cs typeface="Times New Roman" pitchFamily="18" charset="0"/>
              </a:rPr>
              <a:t>other principles </a:t>
            </a:r>
            <a:r>
              <a:rPr lang="en-US" dirty="0" smtClean="0">
                <a:latin typeface="Times New Roman" pitchFamily="18" charset="0"/>
                <a:cs typeface="Times New Roman" pitchFamily="18" charset="0"/>
              </a:rPr>
              <a:t>were</a:t>
            </a:r>
          </a:p>
          <a:p>
            <a:pPr lvl="1">
              <a:buFont typeface="Wingdings" pitchFamily="2" charset="2"/>
              <a:buChar char="v"/>
            </a:pPr>
            <a:r>
              <a:rPr lang="en-US" sz="2900" dirty="0">
                <a:solidFill>
                  <a:srgbClr val="FF0000"/>
                </a:solidFill>
                <a:latin typeface="Times New Roman" pitchFamily="18" charset="0"/>
                <a:cs typeface="Times New Roman" pitchFamily="18" charset="0"/>
              </a:rPr>
              <a:t>self responsibility, </a:t>
            </a:r>
          </a:p>
          <a:p>
            <a:pPr lvl="1">
              <a:buFont typeface="Wingdings" pitchFamily="2" charset="2"/>
              <a:buChar char="v"/>
            </a:pPr>
            <a:r>
              <a:rPr lang="en-US" sz="2900" dirty="0">
                <a:solidFill>
                  <a:srgbClr val="0070C0"/>
                </a:solidFill>
                <a:latin typeface="Times New Roman" pitchFamily="18" charset="0"/>
                <a:cs typeface="Times New Roman" pitchFamily="18" charset="0"/>
              </a:rPr>
              <a:t>equal rights for each individual within the cooperative group,</a:t>
            </a:r>
          </a:p>
          <a:p>
            <a:pPr lvl="1">
              <a:buFont typeface="Wingdings" pitchFamily="2" charset="2"/>
              <a:buChar char="v"/>
            </a:pPr>
            <a:r>
              <a:rPr lang="en-US" sz="2900" dirty="0" smtClean="0">
                <a:solidFill>
                  <a:srgbClr val="0070C0"/>
                </a:solidFill>
                <a:latin typeface="Times New Roman" pitchFamily="18" charset="0"/>
                <a:cs typeface="Times New Roman" pitchFamily="18" charset="0"/>
              </a:rPr>
              <a:t>joint </a:t>
            </a:r>
            <a:r>
              <a:rPr lang="en-US" sz="2900" dirty="0">
                <a:solidFill>
                  <a:srgbClr val="0070C0"/>
                </a:solidFill>
                <a:latin typeface="Times New Roman" pitchFamily="18" charset="0"/>
                <a:cs typeface="Times New Roman" pitchFamily="18" charset="0"/>
              </a:rPr>
              <a:t>responsibility for debts by the group and </a:t>
            </a:r>
          </a:p>
          <a:p>
            <a:pPr lvl="1">
              <a:buFont typeface="Wingdings" pitchFamily="2" charset="2"/>
              <a:buChar char="v"/>
            </a:pPr>
            <a:r>
              <a:rPr lang="en-US" sz="2900" dirty="0">
                <a:solidFill>
                  <a:srgbClr val="0070C0"/>
                </a:solidFill>
                <a:latin typeface="Times New Roman" pitchFamily="18" charset="0"/>
                <a:cs typeface="Times New Roman" pitchFamily="18" charset="0"/>
              </a:rPr>
              <a:t>finally democratic self-control</a:t>
            </a:r>
            <a:r>
              <a:rPr lang="en-US" dirty="0">
                <a:solidFill>
                  <a:srgbClr val="0070C0"/>
                </a:solidFill>
                <a:latin typeface="Times New Roman" pitchFamily="18" charset="0"/>
                <a:cs typeface="Times New Roman" pitchFamily="18" charset="0"/>
              </a:rPr>
              <a:t>.</a:t>
            </a:r>
          </a:p>
        </p:txBody>
      </p:sp>
    </p:spTree>
    <p:extLst>
      <p:ext uri="{BB962C8B-B14F-4D97-AF65-F5344CB8AC3E}">
        <p14:creationId xmlns:p14="http://schemas.microsoft.com/office/powerpoint/2010/main" val="1413396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85800"/>
          </a:xfrm>
        </p:spPr>
        <p:txBody>
          <a:bodyPr>
            <a:normAutofit/>
          </a:bodyPr>
          <a:lstStyle/>
          <a:p>
            <a:r>
              <a:rPr lang="en-US" sz="3600" b="1" dirty="0">
                <a:latin typeface="Times New Roman" pitchFamily="18" charset="0"/>
                <a:cs typeface="Times New Roman" pitchFamily="18" charset="0"/>
              </a:rPr>
              <a:t>The origins of the cooperative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534400" cy="5562600"/>
          </a:xfrm>
        </p:spPr>
        <p:txBody>
          <a:bodyPr>
            <a:normAutofit fontScale="92500" lnSpcReduction="10000"/>
          </a:bodyPr>
          <a:lstStyle/>
          <a:p>
            <a:r>
              <a:rPr lang="en-US" dirty="0">
                <a:latin typeface="Times New Roman" pitchFamily="18" charset="0"/>
                <a:cs typeface="Times New Roman" pitchFamily="18" charset="0"/>
              </a:rPr>
              <a:t>Friedrich Wilhelm </a:t>
            </a:r>
            <a:r>
              <a:rPr lang="en-US" dirty="0" err="1">
                <a:latin typeface="Times New Roman" pitchFamily="18" charset="0"/>
                <a:cs typeface="Times New Roman" pitchFamily="18" charset="0"/>
              </a:rPr>
              <a:t>Raiffeisen</a:t>
            </a:r>
            <a:r>
              <a:rPr lang="en-US" dirty="0">
                <a:latin typeface="Times New Roman" pitchFamily="18" charset="0"/>
                <a:cs typeface="Times New Roman" pitchFamily="18" charset="0"/>
              </a:rPr>
              <a:t> (1818-1888) for his part is regarded </a:t>
            </a:r>
            <a:r>
              <a:rPr lang="en-US" dirty="0" smtClean="0">
                <a:latin typeface="Times New Roman" pitchFamily="18" charset="0"/>
                <a:cs typeface="Times New Roman" pitchFamily="18" charset="0"/>
              </a:rPr>
              <a:t>in Germany </a:t>
            </a:r>
            <a:r>
              <a:rPr lang="en-US" dirty="0">
                <a:latin typeface="Times New Roman" pitchFamily="18" charset="0"/>
                <a:cs typeface="Times New Roman" pitchFamily="18" charset="0"/>
              </a:rPr>
              <a:t>as </a:t>
            </a:r>
            <a:r>
              <a:rPr lang="en-US" dirty="0">
                <a:solidFill>
                  <a:srgbClr val="FF0000"/>
                </a:solidFill>
                <a:latin typeface="Times New Roman" pitchFamily="18" charset="0"/>
                <a:cs typeface="Times New Roman" pitchFamily="18" charset="0"/>
              </a:rPr>
              <a:t>the pioneer of rural cooperatives. </a:t>
            </a:r>
            <a:endParaRPr lang="en-US" dirty="0" smtClean="0">
              <a:solidFill>
                <a:srgbClr val="FF0000"/>
              </a:solidFill>
              <a:latin typeface="Times New Roman" pitchFamily="18" charset="0"/>
              <a:cs typeface="Times New Roman" pitchFamily="18" charset="0"/>
            </a:endParaRPr>
          </a:p>
          <a:p>
            <a:r>
              <a:rPr lang="en-US" dirty="0" smtClean="0">
                <a:latin typeface="Times New Roman" pitchFamily="18" charset="0"/>
                <a:cs typeface="Times New Roman" pitchFamily="18" charset="0"/>
              </a:rPr>
              <a:t>His </a:t>
            </a:r>
            <a:r>
              <a:rPr lang="en-US" dirty="0">
                <a:latin typeface="Times New Roman" pitchFamily="18" charset="0"/>
                <a:cs typeface="Times New Roman" pitchFamily="18" charset="0"/>
              </a:rPr>
              <a:t>model for </a:t>
            </a:r>
            <a:r>
              <a:rPr lang="en-US" dirty="0" smtClean="0">
                <a:latin typeface="Times New Roman" pitchFamily="18" charset="0"/>
                <a:cs typeface="Times New Roman" pitchFamily="18" charset="0"/>
              </a:rPr>
              <a:t>credit cooperatives </a:t>
            </a:r>
            <a:r>
              <a:rPr lang="en-US" dirty="0">
                <a:latin typeface="Times New Roman" pitchFamily="18" charset="0"/>
                <a:cs typeface="Times New Roman" pitchFamily="18" charset="0"/>
              </a:rPr>
              <a:t>differs from that of Schulze-</a:t>
            </a:r>
            <a:r>
              <a:rPr lang="en-US" dirty="0" err="1">
                <a:latin typeface="Times New Roman" pitchFamily="18" charset="0"/>
                <a:cs typeface="Times New Roman" pitchFamily="18" charset="0"/>
              </a:rPr>
              <a:t>Delitzsch</a:t>
            </a:r>
            <a:r>
              <a:rPr lang="en-US" dirty="0">
                <a:latin typeface="Times New Roman" pitchFamily="18" charset="0"/>
                <a:cs typeface="Times New Roman" pitchFamily="18" charset="0"/>
              </a:rPr>
              <a:t> in the sense that the</a:t>
            </a:r>
          </a:p>
          <a:p>
            <a:pPr lvl="1">
              <a:buFont typeface="Wingdings" pitchFamily="2" charset="2"/>
              <a:buChar char="v"/>
            </a:pPr>
            <a:r>
              <a:rPr lang="en-US" dirty="0">
                <a:solidFill>
                  <a:srgbClr val="0070C0"/>
                </a:solidFill>
                <a:latin typeface="Times New Roman" pitchFamily="18" charset="0"/>
                <a:cs typeface="Times New Roman" pitchFamily="18" charset="0"/>
              </a:rPr>
              <a:t>principle of self-help was not applied in absolute </a:t>
            </a:r>
            <a:r>
              <a:rPr lang="en-US" dirty="0" smtClean="0">
                <a:solidFill>
                  <a:srgbClr val="0070C0"/>
                </a:solidFill>
                <a:latin typeface="Times New Roman" pitchFamily="18" charset="0"/>
                <a:cs typeface="Times New Roman" pitchFamily="18" charset="0"/>
              </a:rPr>
              <a:t>terms, </a:t>
            </a:r>
          </a:p>
          <a:p>
            <a:pPr lvl="1">
              <a:buFont typeface="Wingdings" pitchFamily="2" charset="2"/>
              <a:buChar char="v"/>
            </a:pPr>
            <a:r>
              <a:rPr lang="en-US" dirty="0">
                <a:solidFill>
                  <a:srgbClr val="0070C0"/>
                </a:solidFill>
                <a:latin typeface="Times New Roman" pitchFamily="18" charset="0"/>
                <a:cs typeface="Times New Roman" pitchFamily="18" charset="0"/>
              </a:rPr>
              <a:t>the building up of a capital base was in no way deemed necessary and that the reserves were distributed to another association in the event of dissolution.</a:t>
            </a:r>
          </a:p>
          <a:p>
            <a:r>
              <a:rPr lang="en-US" dirty="0" err="1" smtClean="0">
                <a:latin typeface="Times New Roman" pitchFamily="18" charset="0"/>
                <a:cs typeface="Times New Roman" pitchFamily="18" charset="0"/>
              </a:rPr>
              <a:t>Raiffeisen’s</a:t>
            </a:r>
            <a:r>
              <a:rPr lang="en-US" dirty="0" smtClean="0">
                <a:latin typeface="Times New Roman" pitchFamily="18" charset="0"/>
                <a:cs typeface="Times New Roman" pitchFamily="18" charset="0"/>
              </a:rPr>
              <a:t> principles are: </a:t>
            </a:r>
          </a:p>
          <a:p>
            <a:pPr lvl="1">
              <a:buFont typeface="Wingdings" pitchFamily="2" charset="2"/>
              <a:buChar char="v"/>
            </a:pPr>
            <a:r>
              <a:rPr lang="en-US" dirty="0" smtClean="0">
                <a:solidFill>
                  <a:srgbClr val="FF0000"/>
                </a:solidFill>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advancement of the members, as </a:t>
            </a:r>
            <a:r>
              <a:rPr lang="en-US" dirty="0" smtClean="0">
                <a:solidFill>
                  <a:srgbClr val="FF0000"/>
                </a:solidFill>
                <a:latin typeface="Times New Roman" pitchFamily="18" charset="0"/>
                <a:cs typeface="Times New Roman" pitchFamily="18" charset="0"/>
              </a:rPr>
              <a:t>much religious </a:t>
            </a:r>
            <a:r>
              <a:rPr lang="en-US" dirty="0">
                <a:solidFill>
                  <a:srgbClr val="FF0000"/>
                </a:solidFill>
                <a:latin typeface="Times New Roman" pitchFamily="18" charset="0"/>
                <a:cs typeface="Times New Roman" pitchFamily="18" charset="0"/>
              </a:rPr>
              <a:t>and moral as material, </a:t>
            </a:r>
            <a:endParaRPr lang="en-US" dirty="0" smtClean="0">
              <a:solidFill>
                <a:srgbClr val="FF0000"/>
              </a:solidFill>
              <a:latin typeface="Times New Roman" pitchFamily="18" charset="0"/>
              <a:cs typeface="Times New Roman" pitchFamily="18" charset="0"/>
            </a:endParaRPr>
          </a:p>
          <a:p>
            <a:pPr lvl="1">
              <a:buFont typeface="Wingdings" pitchFamily="2" charset="2"/>
              <a:buChar char="v"/>
            </a:pPr>
            <a:r>
              <a:rPr lang="en-US" sz="2900" dirty="0">
                <a:solidFill>
                  <a:srgbClr val="FF0000"/>
                </a:solidFill>
                <a:latin typeface="Times New Roman" pitchFamily="18" charset="0"/>
                <a:cs typeface="Times New Roman" pitchFamily="18" charset="0"/>
              </a:rPr>
              <a:t>a limit on the number of group members based on the size of a village and </a:t>
            </a:r>
          </a:p>
          <a:p>
            <a:pPr lvl="1">
              <a:buFont typeface="Wingdings" pitchFamily="2" charset="2"/>
              <a:buChar char="v"/>
            </a:pPr>
            <a:r>
              <a:rPr lang="en-US" sz="2900" dirty="0">
                <a:solidFill>
                  <a:srgbClr val="FF0000"/>
                </a:solidFill>
                <a:latin typeface="Times New Roman" pitchFamily="18" charset="0"/>
                <a:cs typeface="Times New Roman" pitchFamily="18" charset="0"/>
              </a:rPr>
              <a:t>the unlimited mutual responsibility of the members.</a:t>
            </a:r>
          </a:p>
        </p:txBody>
      </p:sp>
    </p:spTree>
    <p:extLst>
      <p:ext uri="{BB962C8B-B14F-4D97-AF65-F5344CB8AC3E}">
        <p14:creationId xmlns:p14="http://schemas.microsoft.com/office/powerpoint/2010/main" val="725750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rmAutofit/>
          </a:bodyPr>
          <a:lstStyle/>
          <a:p>
            <a:pPr algn="just"/>
            <a:r>
              <a:rPr lang="en-US" dirty="0" smtClean="0">
                <a:latin typeface="Times New Roman" pitchFamily="18" charset="0"/>
                <a:cs typeface="Times New Roman" pitchFamily="18" charset="0"/>
              </a:rPr>
              <a:t>We </a:t>
            </a:r>
            <a:r>
              <a:rPr lang="en-US" dirty="0">
                <a:latin typeface="Times New Roman" pitchFamily="18" charset="0"/>
                <a:cs typeface="Times New Roman" pitchFamily="18" charset="0"/>
              </a:rPr>
              <a:t>can at best trace the great </a:t>
            </a:r>
            <a:r>
              <a:rPr lang="en-US" dirty="0" smtClean="0">
                <a:latin typeface="Times New Roman" pitchFamily="18" charset="0"/>
                <a:cs typeface="Times New Roman" pitchFamily="18" charset="0"/>
              </a:rPr>
              <a:t>lines which </a:t>
            </a:r>
            <a:r>
              <a:rPr lang="en-US" dirty="0">
                <a:latin typeface="Times New Roman" pitchFamily="18" charset="0"/>
                <a:cs typeface="Times New Roman" pitchFamily="18" charset="0"/>
              </a:rPr>
              <a:t>have helped it become what it is today, that is to say a </a:t>
            </a:r>
            <a:r>
              <a:rPr lang="en-US" dirty="0" smtClean="0">
                <a:latin typeface="Times New Roman" pitchFamily="18" charset="0"/>
                <a:cs typeface="Times New Roman" pitchFamily="18" charset="0"/>
              </a:rPr>
              <a:t>worldwide movement.</a:t>
            </a:r>
          </a:p>
          <a:p>
            <a:pPr algn="just"/>
            <a:r>
              <a:rPr lang="en-US" dirty="0">
                <a:latin typeface="Times New Roman" pitchFamily="18" charset="0"/>
                <a:cs typeface="Times New Roman" pitchFamily="18" charset="0"/>
              </a:rPr>
              <a:t>Nevertheless, we must mention the importance of the work of the twenty eight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workers in the formation and observation of the cooperative principles.</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26454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contrast to the other principles or expressions of principles which were </a:t>
            </a:r>
            <a:r>
              <a:rPr lang="en-US" dirty="0" smtClean="0">
                <a:latin typeface="Times New Roman" pitchFamily="18" charset="0"/>
                <a:cs typeface="Times New Roman" pitchFamily="18" charset="0"/>
              </a:rPr>
              <a:t>the work </a:t>
            </a:r>
            <a:r>
              <a:rPr lang="en-US" dirty="0">
                <a:latin typeface="Times New Roman" pitchFamily="18" charset="0"/>
                <a:cs typeface="Times New Roman" pitchFamily="18" charset="0"/>
              </a:rPr>
              <a:t>of individuals, the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Pioneers, composed of </a:t>
            </a:r>
            <a:r>
              <a:rPr lang="en-US" dirty="0" smtClean="0">
                <a:latin typeface="Times New Roman" pitchFamily="18" charset="0"/>
                <a:cs typeface="Times New Roman" pitchFamily="18" charset="0"/>
              </a:rPr>
              <a:t>twenty-eight workers</a:t>
            </a:r>
            <a:r>
              <a:rPr lang="en-US" dirty="0">
                <a:latin typeface="Times New Roman" pitchFamily="18" charset="0"/>
                <a:cs typeface="Times New Roman" pitchFamily="18" charset="0"/>
              </a:rPr>
              <a:t>, were the authors of the first group approach cooperative </a:t>
            </a:r>
            <a:r>
              <a:rPr lang="en-US" dirty="0" smtClean="0">
                <a:latin typeface="Times New Roman" pitchFamily="18" charset="0"/>
                <a:cs typeface="Times New Roman" pitchFamily="18" charset="0"/>
              </a:rPr>
              <a:t>principles history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That </a:t>
            </a:r>
            <a:r>
              <a:rPr lang="en-US" dirty="0">
                <a:latin typeface="Times New Roman" pitchFamily="18" charset="0"/>
                <a:cs typeface="Times New Roman" pitchFamily="18" charset="0"/>
              </a:rPr>
              <a:t>is why they are regarded as </a:t>
            </a:r>
            <a:r>
              <a:rPr lang="en-US" dirty="0">
                <a:solidFill>
                  <a:srgbClr val="7030A0"/>
                </a:solidFill>
                <a:latin typeface="Times New Roman" pitchFamily="18" charset="0"/>
                <a:cs typeface="Times New Roman" pitchFamily="18" charset="0"/>
              </a:rPr>
              <a:t>the pioneers of </a:t>
            </a:r>
            <a:r>
              <a:rPr lang="en-US" dirty="0" smtClean="0">
                <a:solidFill>
                  <a:srgbClr val="7030A0"/>
                </a:solidFill>
                <a:latin typeface="Times New Roman" pitchFamily="18" charset="0"/>
                <a:cs typeface="Times New Roman" pitchFamily="18" charset="0"/>
              </a:rPr>
              <a:t>cooperative principles</a:t>
            </a:r>
            <a:r>
              <a:rPr lang="en-US" dirty="0">
                <a:solidFill>
                  <a:srgbClr val="7030A0"/>
                </a:solidFill>
                <a:latin typeface="Times New Roman" pitchFamily="18" charset="0"/>
                <a:cs typeface="Times New Roman" pitchFamily="18" charset="0"/>
              </a:rPr>
              <a:t>, or even of the </a:t>
            </a:r>
            <a:r>
              <a:rPr lang="en-US" dirty="0" smtClean="0">
                <a:solidFill>
                  <a:srgbClr val="7030A0"/>
                </a:solidFill>
                <a:latin typeface="Times New Roman" pitchFamily="18" charset="0"/>
                <a:cs typeface="Times New Roman" pitchFamily="18" charset="0"/>
              </a:rPr>
              <a:t>cooperative </a:t>
            </a:r>
            <a:r>
              <a:rPr lang="en-US" dirty="0">
                <a:solidFill>
                  <a:srgbClr val="7030A0"/>
                </a:solidFill>
                <a:latin typeface="Times New Roman" pitchFamily="18" charset="0"/>
                <a:cs typeface="Times New Roman" pitchFamily="18" charset="0"/>
              </a:rPr>
              <a:t>movement itself</a:t>
            </a:r>
          </a:p>
        </p:txBody>
      </p:sp>
    </p:spTree>
    <p:extLst>
      <p:ext uri="{BB962C8B-B14F-4D97-AF65-F5344CB8AC3E}">
        <p14:creationId xmlns:p14="http://schemas.microsoft.com/office/powerpoint/2010/main" val="1463875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4000" b="1" smtClean="0"/>
              <a:t>Cont…</a:t>
            </a:r>
            <a:br>
              <a:rPr lang="en-US" sz="4000" b="1" smtClean="0"/>
            </a:br>
            <a:endParaRPr lang="en-GB" sz="4000" dirty="0"/>
          </a:p>
        </p:txBody>
      </p:sp>
      <p:sp>
        <p:nvSpPr>
          <p:cNvPr id="3" name="Content Placeholder 2"/>
          <p:cNvSpPr>
            <a:spLocks noGrp="1"/>
          </p:cNvSpPr>
          <p:nvPr>
            <p:ph idx="1"/>
          </p:nvPr>
        </p:nvSpPr>
        <p:spPr>
          <a:xfrm>
            <a:off x="228600" y="1143000"/>
            <a:ext cx="8686800" cy="5486400"/>
          </a:xfrm>
        </p:spPr>
        <p:txBody>
          <a:bodyPr>
            <a:normAutofit fontScale="85000" lnSpcReduction="20000"/>
          </a:bodyPr>
          <a:lstStyle/>
          <a:p>
            <a:pPr>
              <a:buNone/>
            </a:pPr>
            <a:r>
              <a:rPr lang="en-US" b="1" dirty="0" smtClean="0"/>
              <a:t>Chapter 5:Cooperatives laws </a:t>
            </a:r>
            <a:endParaRPr lang="en-GB" dirty="0" smtClean="0"/>
          </a:p>
          <a:p>
            <a:r>
              <a:rPr lang="en-US" dirty="0" smtClean="0"/>
              <a:t>5.1. Definition and concepts of cooperatives  law</a:t>
            </a:r>
            <a:endParaRPr lang="en-GB" dirty="0" smtClean="0"/>
          </a:p>
          <a:p>
            <a:r>
              <a:rPr lang="en-US" dirty="0" smtClean="0"/>
              <a:t>5.2. By-law of cooperative society </a:t>
            </a:r>
            <a:endParaRPr lang="en-GB" dirty="0" smtClean="0"/>
          </a:p>
          <a:p>
            <a:r>
              <a:rPr lang="en-US" dirty="0" smtClean="0"/>
              <a:t>5.3. Ethiopian cooperatives societies proclamation </a:t>
            </a:r>
            <a:endParaRPr lang="en-GB" dirty="0" smtClean="0"/>
          </a:p>
          <a:p>
            <a:pPr>
              <a:buNone/>
            </a:pPr>
            <a:r>
              <a:rPr lang="en-US" b="1" dirty="0" smtClean="0"/>
              <a:t>Chapter 6: organization and management of cooperatives </a:t>
            </a:r>
            <a:endParaRPr lang="en-GB" dirty="0" smtClean="0"/>
          </a:p>
          <a:p>
            <a:r>
              <a:rPr lang="en-US" dirty="0" smtClean="0"/>
              <a:t>6.1. Procedures for organizing cooperatives</a:t>
            </a:r>
            <a:endParaRPr lang="en-GB" dirty="0" smtClean="0"/>
          </a:p>
          <a:p>
            <a:r>
              <a:rPr lang="en-US" dirty="0" smtClean="0"/>
              <a:t>6.2. Registration of cooperatives</a:t>
            </a:r>
            <a:endParaRPr lang="en-GB" dirty="0" smtClean="0"/>
          </a:p>
          <a:p>
            <a:r>
              <a:rPr lang="en-US" dirty="0" smtClean="0"/>
              <a:t>6.3. Organization</a:t>
            </a:r>
            <a:endParaRPr lang="en-GB" dirty="0" smtClean="0"/>
          </a:p>
          <a:p>
            <a:r>
              <a:rPr lang="en-US" dirty="0" smtClean="0"/>
              <a:t>6.4 .Management of cooperatives </a:t>
            </a:r>
            <a:endParaRPr lang="en-GB" dirty="0" smtClean="0"/>
          </a:p>
          <a:p>
            <a:pPr>
              <a:buNone/>
            </a:pPr>
            <a:r>
              <a:rPr lang="en-US" b="1" dirty="0" smtClean="0"/>
              <a:t>Chapter 7:  Forms of Business Organizations</a:t>
            </a:r>
            <a:endParaRPr lang="en-GB" dirty="0" smtClean="0"/>
          </a:p>
          <a:p>
            <a:r>
              <a:rPr lang="en-US" dirty="0" smtClean="0"/>
              <a:t>7.1. Sole proprietorship </a:t>
            </a:r>
            <a:endParaRPr lang="en-GB" dirty="0" smtClean="0"/>
          </a:p>
          <a:p>
            <a:r>
              <a:rPr lang="en-US" dirty="0" smtClean="0"/>
              <a:t>7.2. Partnerships</a:t>
            </a:r>
            <a:endParaRPr lang="en-GB" dirty="0" smtClean="0"/>
          </a:p>
          <a:p>
            <a:r>
              <a:rPr lang="en-US" dirty="0" smtClean="0"/>
              <a:t>7.3. Corporations</a:t>
            </a:r>
            <a:endParaRPr lang="en-GB" dirty="0" smtClean="0"/>
          </a:p>
          <a:p>
            <a:r>
              <a:rPr lang="en-US" dirty="0" smtClean="0"/>
              <a:t>7.4. Cooperatives</a:t>
            </a:r>
            <a:endParaRPr lang="en-GB" dirty="0" smtClean="0"/>
          </a:p>
          <a:p>
            <a:r>
              <a:rPr lang="en-US" dirty="0" smtClean="0"/>
              <a:t>7.5. Other forms  </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533400"/>
          </a:xfrm>
        </p:spPr>
        <p:txBody>
          <a:bodyPr>
            <a:normAutofit fontScale="90000"/>
          </a:bodyPr>
          <a:lstStyle/>
          <a:p>
            <a:r>
              <a:rPr lang="en-US" sz="4000" b="1" dirty="0">
                <a:latin typeface="Times New Roman" pitchFamily="18" charset="0"/>
                <a:cs typeface="Times New Roman" pitchFamily="18" charset="0"/>
              </a:rPr>
              <a:t>The origins of the cooperative (cont.…)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638800"/>
          </a:xfrm>
        </p:spPr>
        <p:txBody>
          <a:bodyPr>
            <a:normAutofit lnSpcReduction="10000"/>
          </a:bodyPr>
          <a:lstStyle/>
          <a:p>
            <a:pPr algn="just"/>
            <a:r>
              <a:rPr lang="en-US" dirty="0">
                <a:latin typeface="Times New Roman" pitchFamily="18" charset="0"/>
                <a:cs typeface="Times New Roman" pitchFamily="18" charset="0"/>
              </a:rPr>
              <a:t>It all began in 1843 after fruitless pay talks. When they did not get the </a:t>
            </a:r>
            <a:r>
              <a:rPr lang="en-US" dirty="0" smtClean="0">
                <a:latin typeface="Times New Roman" pitchFamily="18" charset="0"/>
                <a:cs typeface="Times New Roman" pitchFamily="18" charset="0"/>
              </a:rPr>
              <a:t>rise they </a:t>
            </a:r>
            <a:r>
              <a:rPr lang="en-US" dirty="0">
                <a:latin typeface="Times New Roman" pitchFamily="18" charset="0"/>
                <a:cs typeface="Times New Roman" pitchFamily="18" charset="0"/>
              </a:rPr>
              <a:t>had hoped for, the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Pioneers without knowing exactly </a:t>
            </a:r>
            <a:r>
              <a:rPr lang="en-US" dirty="0" smtClean="0">
                <a:latin typeface="Times New Roman" pitchFamily="18" charset="0"/>
                <a:cs typeface="Times New Roman" pitchFamily="18" charset="0"/>
              </a:rPr>
              <a:t>what they </a:t>
            </a:r>
            <a:r>
              <a:rPr lang="en-US" dirty="0">
                <a:latin typeface="Times New Roman" pitchFamily="18" charset="0"/>
                <a:cs typeface="Times New Roman" pitchFamily="18" charset="0"/>
              </a:rPr>
              <a:t>were going to do, decided to set up a fighting fund to raise </a:t>
            </a:r>
            <a:r>
              <a:rPr lang="en-US" dirty="0" smtClean="0">
                <a:latin typeface="Times New Roman" pitchFamily="18" charset="0"/>
                <a:cs typeface="Times New Roman" pitchFamily="18" charset="0"/>
              </a:rPr>
              <a:t>start-up capital </a:t>
            </a:r>
            <a:r>
              <a:rPr lang="en-US" dirty="0">
                <a:latin typeface="Times New Roman" pitchFamily="18" charset="0"/>
                <a:cs typeface="Times New Roman" pitchFamily="18" charset="0"/>
              </a:rPr>
              <a:t>for an as yet undetermined plan. After mature reflection </a:t>
            </a:r>
            <a:r>
              <a:rPr lang="en-US" dirty="0" smtClean="0">
                <a:latin typeface="Times New Roman" pitchFamily="18" charset="0"/>
                <a:cs typeface="Times New Roman" pitchFamily="18" charset="0"/>
              </a:rPr>
              <a:t>and influenced </a:t>
            </a:r>
            <a:r>
              <a:rPr lang="en-US" dirty="0">
                <a:latin typeface="Times New Roman" pitchFamily="18" charset="0"/>
                <a:cs typeface="Times New Roman" pitchFamily="18" charset="0"/>
              </a:rPr>
              <a:t>by Owen, they opted for the cooperative solution.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 October 24th </a:t>
            </a:r>
            <a:r>
              <a:rPr lang="en-US" dirty="0">
                <a:latin typeface="Times New Roman" pitchFamily="18" charset="0"/>
                <a:cs typeface="Times New Roman" pitchFamily="18" charset="0"/>
              </a:rPr>
              <a:t>1844, they registered the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a:t>
            </a:r>
            <a:r>
              <a:rPr lang="en-US" dirty="0">
                <a:solidFill>
                  <a:srgbClr val="7030A0"/>
                </a:solidFill>
                <a:latin typeface="Times New Roman" pitchFamily="18" charset="0"/>
                <a:cs typeface="Times New Roman" pitchFamily="18" charset="0"/>
              </a:rPr>
              <a:t>Equitable Pioneers Society, </a:t>
            </a:r>
            <a:r>
              <a:rPr lang="en-US" dirty="0" smtClean="0">
                <a:solidFill>
                  <a:srgbClr val="7030A0"/>
                </a:solidFill>
                <a:latin typeface="Times New Roman" pitchFamily="18" charset="0"/>
                <a:cs typeface="Times New Roman" pitchFamily="18" charset="0"/>
              </a:rPr>
              <a:t>a cooperative </a:t>
            </a:r>
            <a:r>
              <a:rPr lang="en-US" dirty="0">
                <a:solidFill>
                  <a:srgbClr val="7030A0"/>
                </a:solidFill>
                <a:latin typeface="Times New Roman" pitchFamily="18" charset="0"/>
                <a:cs typeface="Times New Roman" pitchFamily="18" charset="0"/>
              </a:rPr>
              <a:t>retail society</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meant that its members could get supplies </a:t>
            </a:r>
            <a:r>
              <a:rPr lang="en-US" dirty="0" smtClean="0">
                <a:latin typeface="Times New Roman" pitchFamily="18" charset="0"/>
                <a:cs typeface="Times New Roman" pitchFamily="18" charset="0"/>
              </a:rPr>
              <a:t>of food </a:t>
            </a:r>
            <a:r>
              <a:rPr lang="en-US" dirty="0">
                <a:latin typeface="Times New Roman" pitchFamily="18" charset="0"/>
                <a:cs typeface="Times New Roman" pitchFamily="18" charset="0"/>
              </a:rPr>
              <a:t>and other goods at the lowest cost.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cooperative </a:t>
            </a:r>
            <a:r>
              <a:rPr lang="en-US" dirty="0" smtClean="0">
                <a:latin typeface="Times New Roman" pitchFamily="18" charset="0"/>
                <a:cs typeface="Times New Roman" pitchFamily="18" charset="0"/>
              </a:rPr>
              <a:t>thus became </a:t>
            </a:r>
            <a:r>
              <a:rPr lang="en-US" dirty="0">
                <a:latin typeface="Times New Roman" pitchFamily="18" charset="0"/>
                <a:cs typeface="Times New Roman" pitchFamily="18" charset="0"/>
              </a:rPr>
              <a:t>a model not </a:t>
            </a:r>
            <a:r>
              <a:rPr lang="en-US" dirty="0">
                <a:solidFill>
                  <a:srgbClr val="7030A0"/>
                </a:solidFill>
                <a:latin typeface="Times New Roman" pitchFamily="18" charset="0"/>
                <a:cs typeface="Times New Roman" pitchFamily="18" charset="0"/>
              </a:rPr>
              <a:t>only for all consumer cooperatives but also for </a:t>
            </a:r>
            <a:r>
              <a:rPr lang="en-US" dirty="0" smtClean="0">
                <a:solidFill>
                  <a:srgbClr val="7030A0"/>
                </a:solidFill>
                <a:latin typeface="Times New Roman" pitchFamily="18" charset="0"/>
                <a:cs typeface="Times New Roman" pitchFamily="18" charset="0"/>
              </a:rPr>
              <a:t>all cooperatives </a:t>
            </a:r>
            <a:r>
              <a:rPr lang="en-US" dirty="0">
                <a:solidFill>
                  <a:srgbClr val="7030A0"/>
                </a:solidFill>
                <a:latin typeface="Times New Roman" pitchFamily="18" charset="0"/>
                <a:cs typeface="Times New Roman" pitchFamily="18" charset="0"/>
              </a:rPr>
              <a:t>around the world.</a:t>
            </a:r>
          </a:p>
        </p:txBody>
      </p:sp>
    </p:spTree>
    <p:extLst>
      <p:ext uri="{BB962C8B-B14F-4D97-AF65-F5344CB8AC3E}">
        <p14:creationId xmlns:p14="http://schemas.microsoft.com/office/powerpoint/2010/main" val="31503337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To this day, the </a:t>
            </a:r>
            <a:r>
              <a:rPr lang="en-US" dirty="0" err="1">
                <a:latin typeface="Times New Roman" pitchFamily="18" charset="0"/>
                <a:cs typeface="Times New Roman" pitchFamily="18" charset="0"/>
              </a:rPr>
              <a:t>Rochdale</a:t>
            </a:r>
            <a:r>
              <a:rPr lang="en-US" dirty="0">
                <a:latin typeface="Times New Roman" pitchFamily="18" charset="0"/>
                <a:cs typeface="Times New Roman" pitchFamily="18" charset="0"/>
              </a:rPr>
              <a:t> principles dominate the world </a:t>
            </a:r>
            <a:r>
              <a:rPr lang="en-US" dirty="0" smtClean="0">
                <a:latin typeface="Times New Roman" pitchFamily="18" charset="0"/>
                <a:cs typeface="Times New Roman" pitchFamily="18" charset="0"/>
              </a:rPr>
              <a:t>cooperative movement</a:t>
            </a:r>
            <a:r>
              <a:rPr lang="en-US" dirty="0">
                <a:latin typeface="Times New Roman" pitchFamily="18" charset="0"/>
                <a:cs typeface="Times New Roman" pitchFamily="18" charset="0"/>
              </a:rPr>
              <a:t>. These principles are the following:</a:t>
            </a:r>
          </a:p>
          <a:p>
            <a:r>
              <a:rPr lang="en-US" dirty="0" smtClean="0">
                <a:solidFill>
                  <a:srgbClr val="00B050"/>
                </a:solidFill>
                <a:latin typeface="Times New Roman" pitchFamily="18" charset="0"/>
                <a:cs typeface="Times New Roman" pitchFamily="18" charset="0"/>
              </a:rPr>
              <a:t>Open </a:t>
            </a:r>
            <a:r>
              <a:rPr lang="en-US" dirty="0">
                <a:solidFill>
                  <a:srgbClr val="00B050"/>
                </a:solidFill>
                <a:latin typeface="Times New Roman" pitchFamily="18" charset="0"/>
                <a:cs typeface="Times New Roman" pitchFamily="18" charset="0"/>
              </a:rPr>
              <a:t>and voluntary membership;</a:t>
            </a:r>
          </a:p>
          <a:p>
            <a:r>
              <a:rPr lang="en-US" dirty="0" smtClean="0">
                <a:solidFill>
                  <a:srgbClr val="00B050"/>
                </a:solidFill>
                <a:latin typeface="Times New Roman" pitchFamily="18" charset="0"/>
                <a:cs typeface="Times New Roman" pitchFamily="18" charset="0"/>
              </a:rPr>
              <a:t>Democratic </a:t>
            </a:r>
            <a:r>
              <a:rPr lang="en-US" dirty="0">
                <a:solidFill>
                  <a:srgbClr val="00B050"/>
                </a:solidFill>
                <a:latin typeface="Times New Roman" pitchFamily="18" charset="0"/>
                <a:cs typeface="Times New Roman" pitchFamily="18" charset="0"/>
              </a:rPr>
              <a:t>control;</a:t>
            </a:r>
          </a:p>
          <a:p>
            <a:r>
              <a:rPr lang="en-US" dirty="0" smtClean="0">
                <a:solidFill>
                  <a:srgbClr val="00B050"/>
                </a:solidFill>
                <a:latin typeface="Times New Roman" pitchFamily="18" charset="0"/>
                <a:cs typeface="Times New Roman" pitchFamily="18" charset="0"/>
              </a:rPr>
              <a:t>Interest </a:t>
            </a:r>
            <a:r>
              <a:rPr lang="en-US" dirty="0">
                <a:solidFill>
                  <a:srgbClr val="00B050"/>
                </a:solidFill>
                <a:latin typeface="Times New Roman" pitchFamily="18" charset="0"/>
                <a:cs typeface="Times New Roman" pitchFamily="18" charset="0"/>
              </a:rPr>
              <a:t>on share capital limited to 6%;</a:t>
            </a:r>
          </a:p>
          <a:p>
            <a:r>
              <a:rPr lang="en-US" dirty="0" smtClean="0">
                <a:solidFill>
                  <a:srgbClr val="00B050"/>
                </a:solidFill>
                <a:latin typeface="Times New Roman" pitchFamily="18" charset="0"/>
                <a:cs typeface="Times New Roman" pitchFamily="18" charset="0"/>
              </a:rPr>
              <a:t>Distribution </a:t>
            </a:r>
            <a:r>
              <a:rPr lang="en-US" dirty="0">
                <a:solidFill>
                  <a:srgbClr val="00B050"/>
                </a:solidFill>
                <a:latin typeface="Times New Roman" pitchFamily="18" charset="0"/>
                <a:cs typeface="Times New Roman" pitchFamily="18" charset="0"/>
              </a:rPr>
              <a:t>of surplus to members in proportion to </a:t>
            </a:r>
            <a:r>
              <a:rPr lang="en-US" dirty="0" smtClean="0">
                <a:solidFill>
                  <a:srgbClr val="00B050"/>
                </a:solidFill>
                <a:latin typeface="Times New Roman" pitchFamily="18" charset="0"/>
                <a:cs typeface="Times New Roman" pitchFamily="18" charset="0"/>
              </a:rPr>
              <a:t>their transactions</a:t>
            </a:r>
            <a:r>
              <a:rPr lang="en-US" dirty="0">
                <a:solidFill>
                  <a:srgbClr val="00B050"/>
                </a:solidFill>
                <a:latin typeface="Times New Roman" pitchFamily="18" charset="0"/>
                <a:cs typeface="Times New Roman" pitchFamily="18" charset="0"/>
              </a:rPr>
              <a:t>;</a:t>
            </a:r>
          </a:p>
          <a:p>
            <a:pPr marL="0" indent="0">
              <a:buNone/>
            </a:pPr>
            <a:r>
              <a:rPr lang="en-US" dirty="0">
                <a:solidFill>
                  <a:srgbClr val="00B050"/>
                </a:solidFill>
                <a:latin typeface="Times New Roman" pitchFamily="18" charset="0"/>
                <a:cs typeface="Times New Roman" pitchFamily="18" charset="0"/>
              </a:rPr>
              <a:t>• Cash trading;</a:t>
            </a:r>
          </a:p>
          <a:p>
            <a:pPr marL="0" indent="0">
              <a:buNone/>
            </a:pPr>
            <a:r>
              <a:rPr lang="en-US" dirty="0">
                <a:solidFill>
                  <a:srgbClr val="00B050"/>
                </a:solidFill>
                <a:latin typeface="Times New Roman" pitchFamily="18" charset="0"/>
                <a:cs typeface="Times New Roman" pitchFamily="18" charset="0"/>
              </a:rPr>
              <a:t>• Education and training for members;</a:t>
            </a:r>
          </a:p>
          <a:p>
            <a:pPr marL="0" indent="0">
              <a:buNone/>
            </a:pPr>
            <a:r>
              <a:rPr lang="en-US" dirty="0">
                <a:solidFill>
                  <a:srgbClr val="00B050"/>
                </a:solidFill>
                <a:latin typeface="Times New Roman" pitchFamily="18" charset="0"/>
                <a:cs typeface="Times New Roman" pitchFamily="18" charset="0"/>
              </a:rPr>
              <a:t>• Political and religious neutrality;</a:t>
            </a:r>
          </a:p>
          <a:p>
            <a:pPr marL="0" indent="0">
              <a:buNone/>
            </a:pPr>
            <a:r>
              <a:rPr lang="en-US" dirty="0">
                <a:solidFill>
                  <a:srgbClr val="00B050"/>
                </a:solidFill>
                <a:latin typeface="Times New Roman" pitchFamily="18" charset="0"/>
                <a:cs typeface="Times New Roman" pitchFamily="18" charset="0"/>
              </a:rPr>
              <a:t>• Charitable distribution of assets in the event of dissolution.</a:t>
            </a:r>
          </a:p>
        </p:txBody>
      </p:sp>
    </p:spTree>
    <p:extLst>
      <p:ext uri="{BB962C8B-B14F-4D97-AF65-F5344CB8AC3E}">
        <p14:creationId xmlns:p14="http://schemas.microsoft.com/office/powerpoint/2010/main" val="35270957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b="1" dirty="0">
                <a:latin typeface="Times New Roman" pitchFamily="18" charset="0"/>
                <a:cs typeface="Times New Roman" pitchFamily="18" charset="0"/>
              </a:rPr>
              <a:t>The origins of the cooperative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This brief historical reminder shows that in most industrialized countries, </a:t>
            </a:r>
            <a:r>
              <a:rPr lang="en-US" dirty="0" smtClean="0">
                <a:latin typeface="Times New Roman" pitchFamily="18" charset="0"/>
                <a:cs typeface="Times New Roman" pitchFamily="18" charset="0"/>
              </a:rPr>
              <a:t>the cooperative </a:t>
            </a:r>
            <a:r>
              <a:rPr lang="en-US" dirty="0">
                <a:latin typeface="Times New Roman" pitchFamily="18" charset="0"/>
                <a:cs typeface="Times New Roman" pitchFamily="18" charset="0"/>
              </a:rPr>
              <a:t>institution appeared spontaneously in response to problems </a:t>
            </a:r>
            <a:r>
              <a:rPr lang="en-US" dirty="0" smtClean="0">
                <a:latin typeface="Times New Roman" pitchFamily="18" charset="0"/>
                <a:cs typeface="Times New Roman" pitchFamily="18" charset="0"/>
              </a:rPr>
              <a:t>of the </a:t>
            </a:r>
            <a:r>
              <a:rPr lang="en-US" dirty="0">
                <a:latin typeface="Times New Roman" pitchFamily="18" charset="0"/>
                <a:cs typeface="Times New Roman" pitchFamily="18" charset="0"/>
              </a:rPr>
              <a:t>day.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However</a:t>
            </a:r>
            <a:r>
              <a:rPr lang="en-US" dirty="0">
                <a:latin typeface="Times New Roman" pitchFamily="18" charset="0"/>
                <a:cs typeface="Times New Roman" pitchFamily="18" charset="0"/>
              </a:rPr>
              <a:t>, it must be stressed that in most of these countries, </a:t>
            </a:r>
            <a:r>
              <a:rPr lang="en-US" dirty="0" smtClean="0">
                <a:latin typeface="Times New Roman" pitchFamily="18" charset="0"/>
                <a:cs typeface="Times New Roman" pitchFamily="18" charset="0"/>
              </a:rPr>
              <a:t>the cooperative </a:t>
            </a:r>
            <a:r>
              <a:rPr lang="en-US" dirty="0">
                <a:latin typeface="Times New Roman" pitchFamily="18" charset="0"/>
                <a:cs typeface="Times New Roman" pitchFamily="18" charset="0"/>
              </a:rPr>
              <a:t>institution only found its definitive formula when the “</a:t>
            </a:r>
            <a:r>
              <a:rPr lang="en-US" dirty="0" smtClean="0">
                <a:latin typeface="Times New Roman" pitchFamily="18" charset="0"/>
                <a:cs typeface="Times New Roman" pitchFamily="18" charset="0"/>
              </a:rPr>
              <a:t>working class</a:t>
            </a:r>
            <a:r>
              <a:rPr lang="en-US" dirty="0">
                <a:latin typeface="Times New Roman" pitchFamily="18" charset="0"/>
                <a:cs typeface="Times New Roman" pitchFamily="18" charset="0"/>
              </a:rPr>
              <a:t>” adopted this new form of organization.</a:t>
            </a:r>
          </a:p>
        </p:txBody>
      </p:sp>
    </p:spTree>
    <p:extLst>
      <p:ext uri="{BB962C8B-B14F-4D97-AF65-F5344CB8AC3E}">
        <p14:creationId xmlns:p14="http://schemas.microsoft.com/office/powerpoint/2010/main" val="31122648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a:latin typeface="Times New Roman" pitchFamily="18" charset="0"/>
                <a:cs typeface="Times New Roman" pitchFamily="18" charset="0"/>
              </a:rPr>
              <a:t>The introduction of cooperatives in developing countries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371600"/>
            <a:ext cx="8763000" cy="5181600"/>
          </a:xfrm>
        </p:spPr>
        <p:txBody>
          <a:bodyPr>
            <a:normAutofit/>
          </a:bodyPr>
          <a:lstStyle/>
          <a:p>
            <a:pPr algn="just"/>
            <a:r>
              <a:rPr lang="en-US" dirty="0">
                <a:latin typeface="Times New Roman" pitchFamily="18" charset="0"/>
                <a:cs typeface="Times New Roman" pitchFamily="18" charset="0"/>
              </a:rPr>
              <a:t>The Industrial Revolution very soon forced industrialized countries to </a:t>
            </a:r>
            <a:r>
              <a:rPr lang="en-US" dirty="0" smtClean="0">
                <a:latin typeface="Times New Roman" pitchFamily="18" charset="0"/>
                <a:cs typeface="Times New Roman" pitchFamily="18" charset="0"/>
              </a:rPr>
              <a:t>seek out </a:t>
            </a:r>
            <a:r>
              <a:rPr lang="en-US" dirty="0">
                <a:latin typeface="Times New Roman" pitchFamily="18" charset="0"/>
                <a:cs typeface="Times New Roman" pitchFamily="18" charset="0"/>
              </a:rPr>
              <a:t>raw materials and new outlets for their products.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therefore played a </a:t>
            </a:r>
            <a:r>
              <a:rPr lang="en-US" dirty="0" smtClean="0">
                <a:latin typeface="Times New Roman" pitchFamily="18" charset="0"/>
                <a:cs typeface="Times New Roman" pitchFamily="18" charset="0"/>
              </a:rPr>
              <a:t>not inconsiderable </a:t>
            </a:r>
            <a:r>
              <a:rPr lang="en-US" dirty="0">
                <a:latin typeface="Times New Roman" pitchFamily="18" charset="0"/>
                <a:cs typeface="Times New Roman" pitchFamily="18" charset="0"/>
              </a:rPr>
              <a:t>role in the colonization of the developing countries, </a:t>
            </a:r>
            <a:r>
              <a:rPr lang="en-US" dirty="0" smtClean="0">
                <a:latin typeface="Times New Roman" pitchFamily="18" charset="0"/>
                <a:cs typeface="Times New Roman" pitchFamily="18" charset="0"/>
              </a:rPr>
              <a:t>the objective </a:t>
            </a:r>
            <a:r>
              <a:rPr lang="en-US" dirty="0">
                <a:latin typeface="Times New Roman" pitchFamily="18" charset="0"/>
                <a:cs typeface="Times New Roman" pitchFamily="18" charset="0"/>
              </a:rPr>
              <a:t>for the colonizing countries being to increase the area of </a:t>
            </a:r>
            <a:r>
              <a:rPr lang="en-US" dirty="0" smtClean="0">
                <a:latin typeface="Times New Roman" pitchFamily="18" charset="0"/>
                <a:cs typeface="Times New Roman" pitchFamily="18" charset="0"/>
              </a:rPr>
              <a:t>their national </a:t>
            </a:r>
            <a:r>
              <a:rPr lang="en-US" dirty="0">
                <a:latin typeface="Times New Roman" pitchFamily="18" charset="0"/>
                <a:cs typeface="Times New Roman" pitchFamily="18" charset="0"/>
              </a:rPr>
              <a:t>territory by appropriating foreign lands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Countries </a:t>
            </a:r>
            <a:r>
              <a:rPr lang="en-US" dirty="0">
                <a:latin typeface="Times New Roman" pitchFamily="18" charset="0"/>
                <a:cs typeface="Times New Roman" pitchFamily="18" charset="0"/>
              </a:rPr>
              <a:t>thus lost </a:t>
            </a:r>
            <a:r>
              <a:rPr lang="en-US" dirty="0" smtClean="0">
                <a:latin typeface="Times New Roman" pitchFamily="18" charset="0"/>
                <a:cs typeface="Times New Roman" pitchFamily="18" charset="0"/>
              </a:rPr>
              <a:t>their sovereignty (power) </a:t>
            </a:r>
            <a:r>
              <a:rPr lang="en-US" dirty="0">
                <a:latin typeface="Times New Roman" pitchFamily="18" charset="0"/>
                <a:cs typeface="Times New Roman" pitchFamily="18" charset="0"/>
              </a:rPr>
              <a:t>and did so, on their own territory, in </a:t>
            </a:r>
            <a:r>
              <a:rPr lang="en-US" dirty="0" smtClean="0">
                <a:latin typeface="Times New Roman" pitchFamily="18" charset="0"/>
                <a:cs typeface="Times New Roman" pitchFamily="18" charset="0"/>
              </a:rPr>
              <a:t>favor </a:t>
            </a:r>
            <a:r>
              <a:rPr lang="en-US" dirty="0">
                <a:latin typeface="Times New Roman" pitchFamily="18" charset="0"/>
                <a:cs typeface="Times New Roman" pitchFamily="18" charset="0"/>
              </a:rPr>
              <a:t>of the </a:t>
            </a:r>
            <a:r>
              <a:rPr lang="en-US" dirty="0" smtClean="0">
                <a:latin typeface="Times New Roman" pitchFamily="18" charset="0"/>
                <a:cs typeface="Times New Roman" pitchFamily="18" charset="0"/>
              </a:rPr>
              <a:t>home country. </a:t>
            </a:r>
          </a:p>
          <a:p>
            <a:pPr algn="just"/>
            <a:r>
              <a:rPr lang="en-US" dirty="0" smtClean="0">
                <a:latin typeface="Times New Roman" pitchFamily="18" charset="0"/>
                <a:cs typeface="Times New Roman" pitchFamily="18" charset="0"/>
              </a:rPr>
              <a:t>Africa</a:t>
            </a:r>
            <a:r>
              <a:rPr lang="en-US" dirty="0">
                <a:latin typeface="Times New Roman" pitchFamily="18" charset="0"/>
                <a:cs typeface="Times New Roman" pitchFamily="18" charset="0"/>
              </a:rPr>
              <a:t>, Asia, and Latin America then found themselves </a:t>
            </a:r>
            <a:r>
              <a:rPr lang="en-US" dirty="0" smtClean="0">
                <a:latin typeface="Times New Roman" pitchFamily="18" charset="0"/>
                <a:cs typeface="Times New Roman" pitchFamily="18" charset="0"/>
              </a:rPr>
              <a:t>dominated by </a:t>
            </a:r>
            <a:r>
              <a:rPr lang="en-US" dirty="0">
                <a:latin typeface="Times New Roman" pitchFamily="18" charset="0"/>
                <a:cs typeface="Times New Roman" pitchFamily="18" charset="0"/>
              </a:rPr>
              <a:t>western countries including Great Britain, Portugal, France and Belgium.</a:t>
            </a:r>
          </a:p>
        </p:txBody>
      </p:sp>
    </p:spTree>
    <p:extLst>
      <p:ext uri="{BB962C8B-B14F-4D97-AF65-F5344CB8AC3E}">
        <p14:creationId xmlns:p14="http://schemas.microsoft.com/office/powerpoint/2010/main" val="7921598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a:bodyPr>
          <a:lstStyle/>
          <a:p>
            <a:r>
              <a:rPr lang="en-US" sz="3600" b="1" dirty="0">
                <a:latin typeface="Times New Roman" pitchFamily="18" charset="0"/>
                <a:cs typeface="Times New Roman" pitchFamily="18" charset="0"/>
              </a:rPr>
              <a:t>The introduction of </a:t>
            </a:r>
            <a:r>
              <a:rPr lang="en-US" sz="3600" b="1" dirty="0" smtClean="0">
                <a:latin typeface="Times New Roman" pitchFamily="18" charset="0"/>
                <a:cs typeface="Times New Roman" pitchFamily="18" charset="0"/>
              </a:rPr>
              <a:t>cooperatives (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Once the country was conquered, the settlers ensured the promotion </a:t>
            </a:r>
            <a:r>
              <a:rPr lang="en-US" dirty="0" smtClean="0">
                <a:latin typeface="Times New Roman" pitchFamily="18" charset="0"/>
                <a:cs typeface="Times New Roman" pitchFamily="18" charset="0"/>
              </a:rPr>
              <a:t>and development </a:t>
            </a:r>
            <a:r>
              <a:rPr lang="en-US" dirty="0">
                <a:latin typeface="Times New Roman" pitchFamily="18" charset="0"/>
                <a:cs typeface="Times New Roman" pitchFamily="18" charset="0"/>
              </a:rPr>
              <a:t>of the cooperative form of organization.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objective </a:t>
            </a:r>
            <a:r>
              <a:rPr lang="en-US" dirty="0" smtClean="0">
                <a:latin typeface="Times New Roman" pitchFamily="18" charset="0"/>
                <a:cs typeface="Times New Roman" pitchFamily="18" charset="0"/>
              </a:rPr>
              <a:t>was never altruistic (humane). </a:t>
            </a:r>
            <a:r>
              <a:rPr lang="en-US" dirty="0">
                <a:latin typeface="Times New Roman" pitchFamily="18" charset="0"/>
                <a:cs typeface="Times New Roman" pitchFamily="18" charset="0"/>
              </a:rPr>
              <a:t>Cooperatives were in fact used as a strategic tool to </a:t>
            </a:r>
            <a:r>
              <a:rPr lang="en-US" dirty="0" smtClean="0">
                <a:latin typeface="Times New Roman" pitchFamily="18" charset="0"/>
                <a:cs typeface="Times New Roman" pitchFamily="18" charset="0"/>
              </a:rPr>
              <a:t>allow people </a:t>
            </a:r>
            <a:r>
              <a:rPr lang="en-US" dirty="0">
                <a:latin typeface="Times New Roman" pitchFamily="18" charset="0"/>
                <a:cs typeface="Times New Roman" pitchFamily="18" charset="0"/>
              </a:rPr>
              <a:t>to be grouped together and goods, essential for the economy of </a:t>
            </a:r>
            <a:r>
              <a:rPr lang="en-US" dirty="0" smtClean="0">
                <a:latin typeface="Times New Roman" pitchFamily="18" charset="0"/>
                <a:cs typeface="Times New Roman" pitchFamily="18" charset="0"/>
              </a:rPr>
              <a:t>the home </a:t>
            </a:r>
            <a:r>
              <a:rPr lang="en-US" dirty="0">
                <a:latin typeface="Times New Roman" pitchFamily="18" charset="0"/>
                <a:cs typeface="Times New Roman" pitchFamily="18" charset="0"/>
              </a:rPr>
              <a:t>country (coffee, cocoa etc.), to be collected for export.</a:t>
            </a:r>
          </a:p>
        </p:txBody>
      </p:sp>
    </p:spTree>
    <p:extLst>
      <p:ext uri="{BB962C8B-B14F-4D97-AF65-F5344CB8AC3E}">
        <p14:creationId xmlns:p14="http://schemas.microsoft.com/office/powerpoint/2010/main" val="204003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a:bodyPr>
          <a:lstStyle/>
          <a:p>
            <a:r>
              <a:rPr lang="en-US" sz="3600" b="1" dirty="0">
                <a:latin typeface="Times New Roman" pitchFamily="18" charset="0"/>
                <a:cs typeface="Times New Roman" pitchFamily="18" charset="0"/>
              </a:rPr>
              <a:t>The introduction of cooperatives (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763000" cy="4525963"/>
          </a:xfrm>
        </p:spPr>
        <p:txBody>
          <a:bodyPr>
            <a:normAutofit/>
          </a:bodyPr>
          <a:lstStyle/>
          <a:p>
            <a:r>
              <a:rPr lang="en-US" dirty="0">
                <a:latin typeface="Times New Roman" pitchFamily="18" charset="0"/>
                <a:cs typeface="Times New Roman" pitchFamily="18" charset="0"/>
              </a:rPr>
              <a:t>The development of cooperatives within the colonies has followed </a:t>
            </a:r>
            <a:r>
              <a:rPr lang="en-US" dirty="0" smtClean="0">
                <a:latin typeface="Times New Roman" pitchFamily="18" charset="0"/>
                <a:cs typeface="Times New Roman" pitchFamily="18" charset="0"/>
              </a:rPr>
              <a:t>different forms </a:t>
            </a:r>
            <a:r>
              <a:rPr lang="en-US" dirty="0">
                <a:latin typeface="Times New Roman" pitchFamily="18" charset="0"/>
                <a:cs typeface="Times New Roman" pitchFamily="18" charset="0"/>
              </a:rPr>
              <a:t>depending on </a:t>
            </a:r>
            <a:r>
              <a:rPr lang="en-US" dirty="0" smtClean="0">
                <a:latin typeface="Times New Roman" pitchFamily="18" charset="0"/>
                <a:cs typeface="Times New Roman" pitchFamily="18" charset="0"/>
              </a:rPr>
              <a:t>the colonizing </a:t>
            </a:r>
            <a:r>
              <a:rPr lang="en-US" dirty="0">
                <a:latin typeface="Times New Roman" pitchFamily="18" charset="0"/>
                <a:cs typeface="Times New Roman" pitchFamily="18" charset="0"/>
              </a:rPr>
              <a:t>country’s origin.</a:t>
            </a:r>
          </a:p>
          <a:p>
            <a:r>
              <a:rPr lang="en-US" dirty="0">
                <a:latin typeface="Times New Roman" pitchFamily="18" charset="0"/>
                <a:cs typeface="Times New Roman" pitchFamily="18" charset="0"/>
              </a:rPr>
              <a:t>In Latin America, the promotion of cooperatives is carried out according </a:t>
            </a:r>
            <a:r>
              <a:rPr lang="en-US" dirty="0" smtClean="0">
                <a:latin typeface="Times New Roman" pitchFamily="18" charset="0"/>
                <a:cs typeface="Times New Roman" pitchFamily="18" charset="0"/>
              </a:rPr>
              <a:t>to the </a:t>
            </a:r>
            <a:r>
              <a:rPr lang="en-US" dirty="0">
                <a:latin typeface="Times New Roman" pitchFamily="18" charset="0"/>
                <a:cs typeface="Times New Roman" pitchFamily="18" charset="0"/>
              </a:rPr>
              <a:t>ideas of European promoters, notably the Frenchman Gide and </a:t>
            </a:r>
            <a:r>
              <a:rPr lang="en-US" dirty="0" smtClean="0">
                <a:latin typeface="Times New Roman" pitchFamily="18" charset="0"/>
                <a:cs typeface="Times New Roman" pitchFamily="18" charset="0"/>
              </a:rPr>
              <a:t>the German </a:t>
            </a:r>
            <a:r>
              <a:rPr lang="en-US" dirty="0" err="1">
                <a:latin typeface="Times New Roman" pitchFamily="18" charset="0"/>
                <a:cs typeface="Times New Roman" pitchFamily="18" charset="0"/>
              </a:rPr>
              <a:t>Raiffeisen</a:t>
            </a:r>
            <a:r>
              <a:rPr lang="en-US" dirty="0">
                <a:latin typeface="Times New Roman" pitchFamily="18" charset="0"/>
                <a:cs typeface="Times New Roman" pitchFamily="18" charset="0"/>
              </a:rPr>
              <a:t>, Schulze-</a:t>
            </a:r>
            <a:r>
              <a:rPr lang="en-US" dirty="0" err="1">
                <a:latin typeface="Times New Roman" pitchFamily="18" charset="0"/>
                <a:cs typeface="Times New Roman" pitchFamily="18" charset="0"/>
              </a:rPr>
              <a:t>Delitzsch</a:t>
            </a:r>
            <a:r>
              <a:rPr lang="en-US" dirty="0">
                <a:latin typeface="Times New Roman" pitchFamily="18" charset="0"/>
                <a:cs typeface="Times New Roman" pitchFamily="18" charset="0"/>
              </a:rPr>
              <a:t> and Haas.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the other hand, in </a:t>
            </a:r>
            <a:r>
              <a:rPr lang="en-US" dirty="0" smtClean="0">
                <a:latin typeface="Times New Roman" pitchFamily="18" charset="0"/>
                <a:cs typeface="Times New Roman" pitchFamily="18" charset="0"/>
              </a:rPr>
              <a:t>the Asian </a:t>
            </a:r>
            <a:r>
              <a:rPr lang="en-US" dirty="0">
                <a:latin typeface="Times New Roman" pitchFamily="18" charset="0"/>
                <a:cs typeface="Times New Roman" pitchFamily="18" charset="0"/>
              </a:rPr>
              <a:t>countries of the British Empire, the English ideas form the basis </a:t>
            </a:r>
            <a:r>
              <a:rPr lang="en-US" dirty="0" smtClean="0">
                <a:latin typeface="Times New Roman" pitchFamily="18" charset="0"/>
                <a:cs typeface="Times New Roman" pitchFamily="18" charset="0"/>
              </a:rPr>
              <a:t>of cooperative </a:t>
            </a:r>
            <a:r>
              <a:rPr lang="en-US" dirty="0">
                <a:latin typeface="Times New Roman" pitchFamily="18" charset="0"/>
                <a:cs typeface="Times New Roman" pitchFamily="18" charset="0"/>
              </a:rPr>
              <a:t>development.</a:t>
            </a:r>
          </a:p>
        </p:txBody>
      </p:sp>
    </p:spTree>
    <p:extLst>
      <p:ext uri="{BB962C8B-B14F-4D97-AF65-F5344CB8AC3E}">
        <p14:creationId xmlns:p14="http://schemas.microsoft.com/office/powerpoint/2010/main" val="23665524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r>
              <a:rPr lang="en-US" sz="3600" b="1" dirty="0">
                <a:latin typeface="Times New Roman" pitchFamily="18" charset="0"/>
                <a:cs typeface="Times New Roman" pitchFamily="18" charset="0"/>
              </a:rPr>
              <a:t>The introduction of cooperatives ( 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4525963"/>
          </a:xfrm>
        </p:spPr>
        <p:txBody>
          <a:bodyPr/>
          <a:lstStyle/>
          <a:p>
            <a:pPr algn="just"/>
            <a:r>
              <a:rPr lang="en-US" dirty="0">
                <a:latin typeface="Times New Roman" pitchFamily="18" charset="0"/>
                <a:cs typeface="Times New Roman" pitchFamily="18" charset="0"/>
              </a:rPr>
              <a:t>After independence in the colonized countries, the governments of the </a:t>
            </a:r>
            <a:r>
              <a:rPr lang="en-US" dirty="0" smtClean="0">
                <a:latin typeface="Times New Roman" pitchFamily="18" charset="0"/>
                <a:cs typeface="Times New Roman" pitchFamily="18" charset="0"/>
              </a:rPr>
              <a:t>newly independent </a:t>
            </a:r>
            <a:r>
              <a:rPr lang="en-US" dirty="0">
                <a:latin typeface="Times New Roman" pitchFamily="18" charset="0"/>
                <a:cs typeface="Times New Roman" pitchFamily="18" charset="0"/>
              </a:rPr>
              <a:t>States accorded an essential role </a:t>
            </a:r>
            <a:r>
              <a:rPr lang="en-US" dirty="0" smtClean="0">
                <a:latin typeface="Times New Roman" pitchFamily="18" charset="0"/>
                <a:cs typeface="Times New Roman" pitchFamily="18" charset="0"/>
              </a:rPr>
              <a:t>to cooperatives </a:t>
            </a:r>
            <a:r>
              <a:rPr lang="en-US" dirty="0">
                <a:latin typeface="Times New Roman" pitchFamily="18" charset="0"/>
                <a:cs typeface="Times New Roman" pitchFamily="18" charset="0"/>
              </a:rPr>
              <a:t>especially </a:t>
            </a:r>
            <a:r>
              <a:rPr lang="en-US" dirty="0" smtClean="0">
                <a:latin typeface="Times New Roman" pitchFamily="18" charset="0"/>
                <a:cs typeface="Times New Roman" pitchFamily="18" charset="0"/>
              </a:rPr>
              <a:t>in the </a:t>
            </a:r>
            <a:r>
              <a:rPr lang="en-US" dirty="0">
                <a:latin typeface="Times New Roman" pitchFamily="18" charset="0"/>
                <a:cs typeface="Times New Roman" pitchFamily="18" charset="0"/>
              </a:rPr>
              <a:t>development of rural areas.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Nevertheless</a:t>
            </a:r>
            <a:r>
              <a:rPr lang="en-US" dirty="0">
                <a:latin typeface="Times New Roman" pitchFamily="18" charset="0"/>
                <a:cs typeface="Times New Roman" pitchFamily="18" charset="0"/>
              </a:rPr>
              <a:t>, in most of these </a:t>
            </a:r>
            <a:r>
              <a:rPr lang="en-US" dirty="0" smtClean="0">
                <a:latin typeface="Times New Roman" pitchFamily="18" charset="0"/>
                <a:cs typeface="Times New Roman" pitchFamily="18" charset="0"/>
              </a:rPr>
              <a:t>countries, cooperatives </a:t>
            </a:r>
            <a:r>
              <a:rPr lang="en-US" dirty="0">
                <a:latin typeface="Times New Roman" pitchFamily="18" charset="0"/>
                <a:cs typeface="Times New Roman" pitchFamily="18" charset="0"/>
              </a:rPr>
              <a:t>remained a State-owned tool with which to control the masses.</a:t>
            </a:r>
          </a:p>
        </p:txBody>
      </p:sp>
    </p:spTree>
    <p:extLst>
      <p:ext uri="{BB962C8B-B14F-4D97-AF65-F5344CB8AC3E}">
        <p14:creationId xmlns:p14="http://schemas.microsoft.com/office/powerpoint/2010/main" val="25634409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85800"/>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sz="3600" b="1" dirty="0">
                <a:latin typeface="Times New Roman" pitchFamily="18" charset="0"/>
                <a:cs typeface="Times New Roman" pitchFamily="18" charset="0"/>
              </a:rPr>
              <a:t>Cooperative development in Ethiopia</a:t>
            </a:r>
          </a:p>
        </p:txBody>
      </p:sp>
      <p:sp>
        <p:nvSpPr>
          <p:cNvPr id="3" name="Content Placeholder 2"/>
          <p:cNvSpPr>
            <a:spLocks noGrp="1"/>
          </p:cNvSpPr>
          <p:nvPr>
            <p:ph idx="1"/>
          </p:nvPr>
        </p:nvSpPr>
        <p:spPr>
          <a:xfrm>
            <a:off x="152400" y="762000"/>
            <a:ext cx="8763000" cy="5943600"/>
          </a:xfrm>
        </p:spPr>
        <p:txBody>
          <a:bodyPr>
            <a:normAutofit fontScale="77500" lnSpcReduction="20000"/>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r>
              <a:rPr lang="en-US" sz="4100" dirty="0" smtClean="0">
                <a:latin typeface="Times New Roman" pitchFamily="18" charset="0"/>
                <a:cs typeface="Times New Roman" pitchFamily="18" charset="0"/>
              </a:rPr>
              <a:t>Group discussion</a:t>
            </a:r>
          </a:p>
          <a:p>
            <a:pPr lvl="1">
              <a:buFont typeface="Wingdings" pitchFamily="2" charset="2"/>
              <a:buChar char="v"/>
            </a:pPr>
            <a:r>
              <a:rPr lang="en-US" sz="3800" dirty="0" smtClean="0">
                <a:latin typeface="Times New Roman" pitchFamily="18" charset="0"/>
                <a:cs typeface="Times New Roman" pitchFamily="18" charset="0"/>
              </a:rPr>
              <a:t>Traditional organizations in your area</a:t>
            </a:r>
          </a:p>
          <a:p>
            <a:pPr lvl="1">
              <a:buFont typeface="Wingdings" pitchFamily="2" charset="2"/>
              <a:buChar char="v"/>
            </a:pPr>
            <a:r>
              <a:rPr lang="en-US" sz="3800" dirty="0" smtClean="0">
                <a:latin typeface="Times New Roman" pitchFamily="18" charset="0"/>
                <a:cs typeface="Times New Roman" pitchFamily="18" charset="0"/>
              </a:rPr>
              <a:t>Their function</a:t>
            </a:r>
          </a:p>
          <a:p>
            <a:pPr lvl="1">
              <a:buFont typeface="Wingdings" pitchFamily="2" charset="2"/>
              <a:buChar char="v"/>
            </a:pPr>
            <a:r>
              <a:rPr lang="en-US" sz="3800" dirty="0" smtClean="0">
                <a:latin typeface="Times New Roman" pitchFamily="18" charset="0"/>
                <a:cs typeface="Times New Roman" pitchFamily="18" charset="0"/>
              </a:rPr>
              <a:t>Their rules and regulations</a:t>
            </a:r>
          </a:p>
          <a:p>
            <a:pPr lvl="1">
              <a:buFont typeface="Wingdings" pitchFamily="2" charset="2"/>
              <a:buChar char="v"/>
            </a:pPr>
            <a:r>
              <a:rPr lang="en-US" sz="3800" dirty="0" smtClean="0">
                <a:latin typeface="Times New Roman" pitchFamily="18" charset="0"/>
                <a:cs typeface="Times New Roman" pitchFamily="18" charset="0"/>
              </a:rPr>
              <a:t>Membership </a:t>
            </a:r>
          </a:p>
          <a:p>
            <a:pPr lvl="1">
              <a:buFont typeface="Wingdings" pitchFamily="2" charset="2"/>
              <a:buChar char="v"/>
            </a:pPr>
            <a:r>
              <a:rPr lang="en-US" sz="3800" dirty="0" smtClean="0">
                <a:latin typeface="Times New Roman" pitchFamily="18" charset="0"/>
                <a:cs typeface="Times New Roman" pitchFamily="18" charset="0"/>
              </a:rPr>
              <a:t>Special </a:t>
            </a:r>
            <a:r>
              <a:rPr lang="en-US" sz="3800" dirty="0">
                <a:latin typeface="Times New Roman" pitchFamily="18" charset="0"/>
                <a:cs typeface="Times New Roman" pitchFamily="18" charset="0"/>
              </a:rPr>
              <a:t>features of Traditional Cooperatives in Relation to Modern </a:t>
            </a:r>
            <a:r>
              <a:rPr lang="en-US" sz="3800" dirty="0" smtClean="0">
                <a:latin typeface="Times New Roman" pitchFamily="18" charset="0"/>
                <a:cs typeface="Times New Roman" pitchFamily="18" charset="0"/>
              </a:rPr>
              <a:t>Cooperative</a:t>
            </a:r>
          </a:p>
          <a:p>
            <a:pPr lvl="1">
              <a:buFont typeface="Wingdings" pitchFamily="2" charset="2"/>
              <a:buChar char="v"/>
            </a:pPr>
            <a:r>
              <a:rPr lang="en-US" sz="3800" dirty="0" smtClean="0">
                <a:latin typeface="Times New Roman" pitchFamily="18" charset="0"/>
                <a:cs typeface="Times New Roman" pitchFamily="18" charset="0"/>
              </a:rPr>
              <a:t>Their limitations</a:t>
            </a:r>
          </a:p>
          <a:p>
            <a:endParaRPr lang="en-US" dirty="0"/>
          </a:p>
        </p:txBody>
      </p:sp>
      <p:pic>
        <p:nvPicPr>
          <p:cNvPr id="4" name="Picture 3" descr="C:\Users\user\Desktop\int-acie.gif"/>
          <p:cNvPicPr/>
          <p:nvPr/>
        </p:nvPicPr>
        <p:blipFill>
          <a:blip r:embed="rId3">
            <a:extLst>
              <a:ext uri="{28A0092B-C50C-407E-A947-70E740481C1C}">
                <a14:useLocalDpi xmlns:a14="http://schemas.microsoft.com/office/drawing/2010/main" val="0"/>
              </a:ext>
            </a:extLst>
          </a:blip>
          <a:srcRect/>
          <a:stretch>
            <a:fillRect/>
          </a:stretch>
        </p:blipFill>
        <p:spPr bwMode="auto">
          <a:xfrm>
            <a:off x="1143000" y="762000"/>
            <a:ext cx="7010400" cy="2057400"/>
          </a:xfrm>
          <a:prstGeom prst="rect">
            <a:avLst/>
          </a:prstGeom>
          <a:noFill/>
          <a:ln>
            <a:noFill/>
          </a:ln>
        </p:spPr>
      </p:pic>
    </p:spTree>
    <p:extLst>
      <p:ext uri="{BB962C8B-B14F-4D97-AF65-F5344CB8AC3E}">
        <p14:creationId xmlns:p14="http://schemas.microsoft.com/office/powerpoint/2010/main" val="236173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 calcmode="lin" valueType="num">
                                      <p:cBhvr additive="base">
                                        <p:cTn id="3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 calcmode="lin" valueType="num">
                                      <p:cBhvr additive="base">
                                        <p:cTn id="4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4000" b="1" dirty="0">
                <a:latin typeface="Times New Roman" pitchFamily="18" charset="0"/>
                <a:cs typeface="Times New Roman" pitchFamily="18" charset="0"/>
              </a:rPr>
              <a:t>Traditional Cooperatives in Ethiopia</a:t>
            </a:r>
          </a:p>
        </p:txBody>
      </p:sp>
      <p:sp>
        <p:nvSpPr>
          <p:cNvPr id="3" name="Content Placeholder 2"/>
          <p:cNvSpPr>
            <a:spLocks noGrp="1"/>
          </p:cNvSpPr>
          <p:nvPr>
            <p:ph idx="1"/>
          </p:nvPr>
        </p:nvSpPr>
        <p:spPr>
          <a:xfrm>
            <a:off x="228600" y="990600"/>
            <a:ext cx="8686800" cy="5638800"/>
          </a:xfrm>
        </p:spPr>
        <p:txBody>
          <a:bodyPr>
            <a:normAutofit/>
          </a:bodyPr>
          <a:lstStyle/>
          <a:p>
            <a:pPr algn="just"/>
            <a:r>
              <a:rPr lang="en-US" dirty="0">
                <a:latin typeface="Times New Roman" pitchFamily="18" charset="0"/>
                <a:cs typeface="Times New Roman" pitchFamily="18" charset="0"/>
              </a:rPr>
              <a:t>In Ethiopia there are three well known traditional </a:t>
            </a:r>
            <a:r>
              <a:rPr lang="en-US" dirty="0" smtClean="0">
                <a:latin typeface="Times New Roman" pitchFamily="18" charset="0"/>
                <a:cs typeface="Times New Roman" pitchFamily="18" charset="0"/>
              </a:rPr>
              <a:t>cooperatives or </a:t>
            </a:r>
            <a:r>
              <a:rPr lang="en-US" dirty="0">
                <a:latin typeface="Times New Roman" pitchFamily="18" charset="0"/>
                <a:cs typeface="Times New Roman" pitchFamily="18" charset="0"/>
              </a:rPr>
              <a:t>self-help groups</a:t>
            </a:r>
            <a:endParaRPr lang="en-US"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Edir</a:t>
            </a:r>
            <a:r>
              <a:rPr lang="en-US" b="1" dirty="0">
                <a:latin typeface="Times New Roman" pitchFamily="18" charset="0"/>
                <a:cs typeface="Times New Roman" pitchFamily="18" charset="0"/>
              </a:rPr>
              <a:t>: - </a:t>
            </a:r>
            <a:r>
              <a:rPr lang="en-US" dirty="0" smtClean="0">
                <a:latin typeface="Times New Roman" pitchFamily="18" charset="0"/>
                <a:cs typeface="Times New Roman" pitchFamily="18" charset="0"/>
              </a:rPr>
              <a:t>is </a:t>
            </a:r>
            <a:r>
              <a:rPr lang="en-US" dirty="0">
                <a:latin typeface="Times New Roman" pitchFamily="18" charset="0"/>
                <a:cs typeface="Times New Roman" pitchFamily="18" charset="0"/>
              </a:rPr>
              <a:t>one of the traditional forms of cooperatives still operating almost in all </a:t>
            </a:r>
            <a:r>
              <a:rPr lang="en-US" dirty="0" smtClean="0">
                <a:latin typeface="Times New Roman" pitchFamily="18" charset="0"/>
                <a:cs typeface="Times New Roman" pitchFamily="18" charset="0"/>
              </a:rPr>
              <a:t>parts of </a:t>
            </a:r>
            <a:r>
              <a:rPr lang="en-US" dirty="0">
                <a:latin typeface="Times New Roman" pitchFamily="18" charset="0"/>
                <a:cs typeface="Times New Roman" pitchFamily="18" charset="0"/>
              </a:rPr>
              <a:t>Ethiopia, urban and rural.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similar with burial cooperatives or organization </a:t>
            </a:r>
            <a:r>
              <a:rPr lang="en-US" dirty="0" smtClean="0">
                <a:latin typeface="Times New Roman" pitchFamily="18" charset="0"/>
                <a:cs typeface="Times New Roman" pitchFamily="18" charset="0"/>
              </a:rPr>
              <a:t>that mainly </a:t>
            </a:r>
            <a:r>
              <a:rPr lang="en-US" dirty="0">
                <a:latin typeface="Times New Roman" pitchFamily="18" charset="0"/>
                <a:cs typeface="Times New Roman" pitchFamily="18" charset="0"/>
              </a:rPr>
              <a:t>stand for performing </a:t>
            </a:r>
            <a:endParaRPr lang="en-US" dirty="0" smtClean="0">
              <a:latin typeface="Times New Roman" pitchFamily="18" charset="0"/>
              <a:cs typeface="Times New Roman" pitchFamily="18" charset="0"/>
            </a:endParaRPr>
          </a:p>
          <a:p>
            <a:pPr lvl="1" algn="just">
              <a:buFont typeface="Wingdings" pitchFamily="2" charset="2"/>
              <a:buChar char="v"/>
            </a:pPr>
            <a:r>
              <a:rPr lang="en-US" dirty="0" smtClean="0">
                <a:latin typeface="Times New Roman" pitchFamily="18" charset="0"/>
                <a:cs typeface="Times New Roman" pitchFamily="18" charset="0"/>
              </a:rPr>
              <a:t>burial ceremonies,</a:t>
            </a:r>
          </a:p>
          <a:p>
            <a:pPr lvl="1" algn="just">
              <a:buFont typeface="Wingdings" pitchFamily="2" charset="2"/>
              <a:buChar char="v"/>
            </a:pP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condolence, and </a:t>
            </a:r>
            <a:endParaRPr lang="en-US" dirty="0" smtClean="0">
              <a:latin typeface="Times New Roman" pitchFamily="18" charset="0"/>
              <a:cs typeface="Times New Roman" pitchFamily="18" charset="0"/>
            </a:endParaRPr>
          </a:p>
          <a:p>
            <a:pPr lvl="1" algn="just">
              <a:buFont typeface="Wingdings" pitchFamily="2" charset="2"/>
              <a:buChar char="v"/>
            </a:pPr>
            <a:r>
              <a:rPr lang="en-US" dirty="0" smtClean="0">
                <a:latin typeface="Times New Roman" pitchFamily="18" charset="0"/>
                <a:cs typeface="Times New Roman" pitchFamily="18" charset="0"/>
              </a:rPr>
              <a:t>assist financially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labor</a:t>
            </a:r>
            <a:r>
              <a:rPr lang="en-US" dirty="0" smtClean="0"/>
              <a:t>.</a:t>
            </a:r>
            <a:endParaRPr lang="en-US" dirty="0"/>
          </a:p>
        </p:txBody>
      </p:sp>
    </p:spTree>
    <p:extLst>
      <p:ext uri="{BB962C8B-B14F-4D97-AF65-F5344CB8AC3E}">
        <p14:creationId xmlns:p14="http://schemas.microsoft.com/office/powerpoint/2010/main" val="392495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err="1" smtClean="0">
                <a:latin typeface="Times New Roman" pitchFamily="18" charset="0"/>
                <a:cs typeface="Times New Roman" pitchFamily="18" charset="0"/>
              </a:rPr>
              <a:t>Ekub</a:t>
            </a:r>
            <a:r>
              <a:rPr lang="en-US" b="1" dirty="0" smtClean="0"/>
              <a:t> </a:t>
            </a:r>
            <a:endParaRPr lang="en-US" dirty="0"/>
          </a:p>
        </p:txBody>
      </p:sp>
      <p:sp>
        <p:nvSpPr>
          <p:cNvPr id="3" name="Content Placeholder 2"/>
          <p:cNvSpPr>
            <a:spLocks noGrp="1"/>
          </p:cNvSpPr>
          <p:nvPr>
            <p:ph idx="1"/>
          </p:nvPr>
        </p:nvSpPr>
        <p:spPr>
          <a:xfrm>
            <a:off x="152400" y="1295400"/>
            <a:ext cx="8839200" cy="5181600"/>
          </a:xfrm>
        </p:spPr>
        <p:txBody>
          <a:bodyPr/>
          <a:lstStyle/>
          <a:p>
            <a:pPr algn="just"/>
            <a:r>
              <a:rPr lang="en-US" dirty="0" err="1" smtClean="0">
                <a:latin typeface="Times New Roman" pitchFamily="18" charset="0"/>
                <a:cs typeface="Times New Roman" pitchFamily="18" charset="0"/>
              </a:rPr>
              <a:t>Ekub</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is other form of traditional cooperative or traditional self-help group </a:t>
            </a:r>
            <a:r>
              <a:rPr lang="en-US" dirty="0" smtClean="0">
                <a:latin typeface="Times New Roman" pitchFamily="18" charset="0"/>
                <a:cs typeface="Times New Roman" pitchFamily="18" charset="0"/>
              </a:rPr>
              <a:t>in Ethiopia</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Ekub</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is a financial form of traditional cooperative formed voluntarily.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a:t>
            </a:r>
            <a:r>
              <a:rPr lang="en-US" dirty="0" smtClean="0">
                <a:latin typeface="Times New Roman" pitchFamily="18" charset="0"/>
                <a:cs typeface="Times New Roman" pitchFamily="18" charset="0"/>
              </a:rPr>
              <a:t>a rotating </a:t>
            </a:r>
            <a:r>
              <a:rPr lang="en-US" dirty="0">
                <a:latin typeface="Times New Roman" pitchFamily="18" charset="0"/>
                <a:cs typeface="Times New Roman" pitchFamily="18" charset="0"/>
              </a:rPr>
              <a:t>saving and credit type association whose members make regular contributions to </a:t>
            </a:r>
            <a:r>
              <a:rPr lang="en-US" dirty="0" smtClean="0">
                <a:latin typeface="Times New Roman" pitchFamily="18" charset="0"/>
                <a:cs typeface="Times New Roman" pitchFamily="18" charset="0"/>
              </a:rPr>
              <a:t>a revolving </a:t>
            </a:r>
            <a:r>
              <a:rPr lang="en-US" dirty="0">
                <a:latin typeface="Times New Roman" pitchFamily="18" charset="0"/>
                <a:cs typeface="Times New Roman" pitchFamily="18" charset="0"/>
              </a:rPr>
              <a:t>loan fund.</a:t>
            </a:r>
          </a:p>
        </p:txBody>
      </p:sp>
    </p:spTree>
    <p:extLst>
      <p:ext uri="{BB962C8B-B14F-4D97-AF65-F5344CB8AC3E}">
        <p14:creationId xmlns:p14="http://schemas.microsoft.com/office/powerpoint/2010/main" val="73173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b="1" dirty="0" smtClean="0">
                <a:latin typeface="Times New Roman" pitchFamily="18" charset="0"/>
                <a:cs typeface="Times New Roman" pitchFamily="18" charset="0"/>
              </a:rPr>
              <a:t>Chapter 1</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Introduction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lstStyle/>
          <a:p>
            <a:r>
              <a:rPr lang="en-US" b="1" dirty="0">
                <a:latin typeface="Times New Roman" pitchFamily="18" charset="0"/>
                <a:cs typeface="Times New Roman" pitchFamily="18" charset="0"/>
              </a:rPr>
              <a:t>At the end of this </a:t>
            </a:r>
            <a:r>
              <a:rPr lang="en-US" b="1" dirty="0" smtClean="0">
                <a:latin typeface="Times New Roman" pitchFamily="18" charset="0"/>
                <a:cs typeface="Times New Roman" pitchFamily="18" charset="0"/>
              </a:rPr>
              <a:t>chapter you </a:t>
            </a:r>
            <a:r>
              <a:rPr lang="en-US" b="1" dirty="0">
                <a:latin typeface="Times New Roman" pitchFamily="18" charset="0"/>
                <a:cs typeface="Times New Roman" pitchFamily="18" charset="0"/>
              </a:rPr>
              <a:t>will be able </a:t>
            </a:r>
            <a:r>
              <a:rPr lang="en-US" b="1" dirty="0" smtClean="0">
                <a:latin typeface="Times New Roman" pitchFamily="18" charset="0"/>
                <a:cs typeface="Times New Roman" pitchFamily="18" charset="0"/>
              </a:rPr>
              <a:t>to discuss: </a:t>
            </a:r>
            <a:endParaRPr lang="en-US" b="1" dirty="0">
              <a:latin typeface="Times New Roman" pitchFamily="18" charset="0"/>
              <a:cs typeface="Times New Roman" pitchFamily="18" charset="0"/>
            </a:endParaRPr>
          </a:p>
          <a:p>
            <a:endParaRPr lang="en-US" b="1" dirty="0">
              <a:latin typeface="Times New Roman" pitchFamily="18" charset="0"/>
              <a:cs typeface="Times New Roman" pitchFamily="18" charset="0"/>
            </a:endParaRPr>
          </a:p>
          <a:p>
            <a:pPr lvl="1">
              <a:buFont typeface="Wingdings" pitchFamily="2" charset="2"/>
              <a:buChar char="v"/>
            </a:pPr>
            <a:r>
              <a:rPr lang="en-US" b="1" dirty="0">
                <a:latin typeface="Times New Roman" pitchFamily="18" charset="0"/>
                <a:cs typeface="Times New Roman" pitchFamily="18" charset="0"/>
              </a:rPr>
              <a:t>Concept </a:t>
            </a:r>
            <a:r>
              <a:rPr lang="en-US" b="1" dirty="0" smtClean="0">
                <a:latin typeface="Times New Roman" pitchFamily="18" charset="0"/>
                <a:cs typeface="Times New Roman" pitchFamily="18" charset="0"/>
              </a:rPr>
              <a:t>and definition of </a:t>
            </a:r>
            <a:r>
              <a:rPr lang="en-US" b="1" dirty="0">
                <a:latin typeface="Times New Roman" pitchFamily="18" charset="0"/>
                <a:cs typeface="Times New Roman" pitchFamily="18" charset="0"/>
              </a:rPr>
              <a:t>cooperatives</a:t>
            </a:r>
            <a:endParaRPr lang="en-US" b="1" dirty="0" smtClean="0">
              <a:effectLst/>
              <a:latin typeface="Times New Roman" pitchFamily="18" charset="0"/>
              <a:cs typeface="Times New Roman" pitchFamily="18" charset="0"/>
            </a:endParaRPr>
          </a:p>
          <a:p>
            <a:pPr lvl="1">
              <a:buFont typeface="Wingdings" pitchFamily="2" charset="2"/>
              <a:buChar char="v"/>
            </a:pPr>
            <a:r>
              <a:rPr lang="en-US" b="1" dirty="0">
                <a:latin typeface="Times New Roman" pitchFamily="18" charset="0"/>
                <a:cs typeface="Times New Roman" pitchFamily="18" charset="0"/>
              </a:rPr>
              <a:t>Scope of cooperatives </a:t>
            </a:r>
            <a:endParaRPr lang="en-US" b="1" dirty="0" smtClean="0">
              <a:effectLst/>
              <a:latin typeface="Times New Roman" pitchFamily="18" charset="0"/>
              <a:cs typeface="Times New Roman" pitchFamily="18" charset="0"/>
            </a:endParaRPr>
          </a:p>
          <a:p>
            <a:pPr lvl="1">
              <a:buFont typeface="Wingdings" pitchFamily="2" charset="2"/>
              <a:buChar char="v"/>
            </a:pPr>
            <a:r>
              <a:rPr lang="en-US" b="1" dirty="0">
                <a:latin typeface="Times New Roman" pitchFamily="18" charset="0"/>
                <a:cs typeface="Times New Roman" pitchFamily="18" charset="0"/>
              </a:rPr>
              <a:t>Objectives  and Benefit of cooperatives </a:t>
            </a:r>
            <a:endParaRPr lang="en-US" b="1" dirty="0" smtClean="0">
              <a:effectLst/>
              <a:latin typeface="Times New Roman" pitchFamily="18" charset="0"/>
              <a:cs typeface="Times New Roman" pitchFamily="18" charset="0"/>
            </a:endParaRPr>
          </a:p>
          <a:p>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73610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fontScale="90000"/>
          </a:bodyPr>
          <a:lstStyle/>
          <a:p>
            <a:r>
              <a:rPr lang="en-US" b="1" i="1" dirty="0" smtClean="0"/>
              <a:t/>
            </a:r>
            <a:br>
              <a:rPr lang="en-US" b="1" i="1" dirty="0" smtClean="0"/>
            </a:br>
            <a:r>
              <a:rPr lang="en-US" b="1" i="1" dirty="0"/>
              <a:t/>
            </a:r>
            <a:br>
              <a:rPr lang="en-US" b="1" i="1" dirty="0"/>
            </a:br>
            <a:r>
              <a:rPr lang="en-US" sz="3600" b="1" i="1" dirty="0" err="1">
                <a:latin typeface="Times New Roman" pitchFamily="18" charset="0"/>
                <a:cs typeface="Times New Roman" pitchFamily="18" charset="0"/>
              </a:rPr>
              <a:t>Debo</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Wenfal</a:t>
            </a:r>
            <a:r>
              <a:rPr lang="en-US" sz="3600" b="1" i="1" dirty="0">
                <a:latin typeface="Times New Roman" pitchFamily="18" charset="0"/>
                <a:cs typeface="Times New Roman" pitchFamily="18" charset="0"/>
              </a:rPr>
              <a:t>/ </a:t>
            </a:r>
            <a:r>
              <a:rPr lang="en-US" sz="3600" b="1" i="1" dirty="0" err="1">
                <a:latin typeface="Times New Roman" pitchFamily="18" charset="0"/>
                <a:cs typeface="Times New Roman" pitchFamily="18" charset="0"/>
              </a:rPr>
              <a:t>Lefenty</a:t>
            </a:r>
            <a:r>
              <a:rPr lang="en-US" sz="3600" b="1" i="1" dirty="0">
                <a:latin typeface="Times New Roman" pitchFamily="18" charset="0"/>
                <a:cs typeface="Times New Roman" pitchFamily="18" charset="0"/>
              </a:rPr>
              <a:t>/</a:t>
            </a:r>
            <a:r>
              <a:rPr lang="en-US" sz="3600" b="1" i="1" dirty="0"/>
              <a:t> </a:t>
            </a:r>
            <a:r>
              <a:rPr lang="en-US" sz="3600" b="1" i="1" dirty="0" err="1">
                <a:latin typeface="Times New Roman" pitchFamily="18" charset="0"/>
                <a:cs typeface="Times New Roman" pitchFamily="18" charset="0"/>
              </a:rPr>
              <a:t>Jigie</a:t>
            </a:r>
            <a:endParaRPr lang="en-US" sz="3600" b="1" dirty="0"/>
          </a:p>
        </p:txBody>
      </p:sp>
      <p:sp>
        <p:nvSpPr>
          <p:cNvPr id="3" name="Content Placeholder 2"/>
          <p:cNvSpPr>
            <a:spLocks noGrp="1"/>
          </p:cNvSpPr>
          <p:nvPr>
            <p:ph idx="1"/>
          </p:nvPr>
        </p:nvSpPr>
        <p:spPr>
          <a:xfrm>
            <a:off x="152400" y="685800"/>
            <a:ext cx="8763000" cy="5897563"/>
          </a:xfrm>
        </p:spPr>
        <p:txBody>
          <a:bodyPr>
            <a:normAutofit/>
          </a:bodyPr>
          <a:lstStyle/>
          <a:p>
            <a:pPr algn="just"/>
            <a:r>
              <a:rPr lang="en-US" dirty="0" smtClean="0"/>
              <a:t>This </a:t>
            </a:r>
            <a:r>
              <a:rPr lang="en-US" dirty="0"/>
              <a:t>form of traditional cooperative or mutual help group is an important form </a:t>
            </a:r>
            <a:r>
              <a:rPr lang="en-US" dirty="0" smtClean="0"/>
              <a:t>of traditional </a:t>
            </a:r>
            <a:r>
              <a:rPr lang="en-US" dirty="0"/>
              <a:t>cooperatives in Ethiopia. </a:t>
            </a:r>
            <a:endParaRPr lang="en-US" dirty="0" smtClean="0"/>
          </a:p>
          <a:p>
            <a:pPr algn="just"/>
            <a:r>
              <a:rPr lang="en-US" dirty="0" smtClean="0"/>
              <a:t>This </a:t>
            </a:r>
            <a:r>
              <a:rPr lang="en-US" dirty="0"/>
              <a:t>is mainly a cooperative formed at the rural area </a:t>
            </a:r>
            <a:r>
              <a:rPr lang="en-US" dirty="0" smtClean="0"/>
              <a:t>of the </a:t>
            </a:r>
            <a:r>
              <a:rPr lang="en-US" dirty="0"/>
              <a:t>different parts of </a:t>
            </a:r>
            <a:r>
              <a:rPr lang="en-US" dirty="0" smtClean="0"/>
              <a:t>the </a:t>
            </a:r>
            <a:r>
              <a:rPr lang="en-US" dirty="0"/>
              <a:t>country where most of the people are farmers. </a:t>
            </a:r>
            <a:endParaRPr lang="en-US" dirty="0" smtClean="0"/>
          </a:p>
          <a:p>
            <a:pPr algn="just"/>
            <a:r>
              <a:rPr lang="en-US" i="1" dirty="0" err="1" smtClean="0"/>
              <a:t>Debo</a:t>
            </a:r>
            <a:r>
              <a:rPr lang="en-US" dirty="0" smtClean="0"/>
              <a:t> </a:t>
            </a:r>
            <a:r>
              <a:rPr lang="en-US" dirty="0"/>
              <a:t>is a system </a:t>
            </a:r>
            <a:r>
              <a:rPr lang="en-US" dirty="0" smtClean="0"/>
              <a:t>of farmer’s </a:t>
            </a:r>
            <a:r>
              <a:rPr lang="en-US" dirty="0"/>
              <a:t>cooperation during the time of farming, weeding, harvesting, trashing, and </a:t>
            </a:r>
            <a:r>
              <a:rPr lang="en-US" dirty="0" smtClean="0"/>
              <a:t>house construction </a:t>
            </a:r>
            <a:r>
              <a:rPr lang="en-US" dirty="0"/>
              <a:t>etc. </a:t>
            </a:r>
            <a:endParaRPr lang="en-US" dirty="0" smtClean="0"/>
          </a:p>
          <a:p>
            <a:pPr algn="just"/>
            <a:r>
              <a:rPr lang="en-US" i="1" dirty="0" err="1" smtClean="0"/>
              <a:t>Debo</a:t>
            </a:r>
            <a:r>
              <a:rPr lang="en-US" i="1" dirty="0" smtClean="0"/>
              <a:t>/</a:t>
            </a:r>
            <a:r>
              <a:rPr lang="en-US" i="1" dirty="0" err="1" smtClean="0"/>
              <a:t>Wenfale</a:t>
            </a:r>
            <a:r>
              <a:rPr lang="en-US" i="1" dirty="0" smtClean="0"/>
              <a:t>/</a:t>
            </a:r>
            <a:r>
              <a:rPr lang="en-US" i="1" dirty="0" err="1" smtClean="0"/>
              <a:t>Lefenty</a:t>
            </a:r>
            <a:r>
              <a:rPr lang="en-US" dirty="0" smtClean="0"/>
              <a:t> </a:t>
            </a:r>
            <a:r>
              <a:rPr lang="en-US" dirty="0"/>
              <a:t>does not have a system of administration like </a:t>
            </a:r>
            <a:r>
              <a:rPr lang="en-US" dirty="0" smtClean="0"/>
              <a:t>the other </a:t>
            </a:r>
            <a:r>
              <a:rPr lang="en-US" dirty="0"/>
              <a:t>form of </a:t>
            </a:r>
            <a:r>
              <a:rPr lang="en-US" dirty="0" smtClean="0"/>
              <a:t>associations</a:t>
            </a:r>
          </a:p>
          <a:p>
            <a:pPr algn="just"/>
            <a:r>
              <a:rPr lang="en-US" dirty="0" smtClean="0"/>
              <a:t>it </a:t>
            </a:r>
            <a:r>
              <a:rPr lang="en-US" dirty="0"/>
              <a:t>is based on equivalent </a:t>
            </a:r>
            <a:r>
              <a:rPr lang="en-US" dirty="0" smtClean="0"/>
              <a:t>labor </a:t>
            </a:r>
            <a:r>
              <a:rPr lang="en-US" dirty="0"/>
              <a:t>or material contribution (Ox) </a:t>
            </a:r>
            <a:r>
              <a:rPr lang="en-US" dirty="0" smtClean="0"/>
              <a:t>by each </a:t>
            </a:r>
            <a:r>
              <a:rPr lang="en-US" dirty="0"/>
              <a:t>farmer.</a:t>
            </a:r>
          </a:p>
        </p:txBody>
      </p:sp>
    </p:spTree>
    <p:extLst>
      <p:ext uri="{BB962C8B-B14F-4D97-AF65-F5344CB8AC3E}">
        <p14:creationId xmlns:p14="http://schemas.microsoft.com/office/powerpoint/2010/main" val="289563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200" b="1" dirty="0" smtClean="0"/>
              <a:t>Cooperatives Development in Ethiopian (cont…)</a:t>
            </a:r>
            <a:endParaRPr lang="en-US" sz="3200" b="1" dirty="0"/>
          </a:p>
        </p:txBody>
      </p:sp>
      <p:sp>
        <p:nvSpPr>
          <p:cNvPr id="3" name="Content Placeholder 2"/>
          <p:cNvSpPr>
            <a:spLocks noGrp="1"/>
          </p:cNvSpPr>
          <p:nvPr>
            <p:ph idx="1"/>
          </p:nvPr>
        </p:nvSpPr>
        <p:spPr>
          <a:xfrm>
            <a:off x="152400" y="914400"/>
            <a:ext cx="8763000" cy="5791200"/>
          </a:xfrm>
        </p:spPr>
        <p:txBody>
          <a:bodyPr>
            <a:normAutofit lnSpcReduction="10000"/>
          </a:bodyPr>
          <a:lstStyle/>
          <a:p>
            <a:r>
              <a:rPr lang="en-US" dirty="0"/>
              <a:t>Some special features of Traditional Cooperatives in Relation to Modern Cooperative. </a:t>
            </a:r>
            <a:r>
              <a:rPr lang="en-US" dirty="0" smtClean="0"/>
              <a:t>Are as </a:t>
            </a:r>
            <a:r>
              <a:rPr lang="en-US" dirty="0"/>
              <a:t>follows:</a:t>
            </a:r>
          </a:p>
          <a:p>
            <a:pPr>
              <a:buFont typeface="Wingdings" pitchFamily="2" charset="2"/>
              <a:buChar char="v"/>
            </a:pPr>
            <a:r>
              <a:rPr lang="en-US" dirty="0" smtClean="0">
                <a:solidFill>
                  <a:schemeClr val="accent2">
                    <a:lumMod val="75000"/>
                  </a:schemeClr>
                </a:solidFill>
              </a:rPr>
              <a:t>Established </a:t>
            </a:r>
            <a:r>
              <a:rPr lang="en-US" dirty="0">
                <a:solidFill>
                  <a:schemeClr val="accent2">
                    <a:lumMod val="75000"/>
                  </a:schemeClr>
                </a:solidFill>
              </a:rPr>
              <a:t>on the felt needs of members and voluntary </a:t>
            </a:r>
            <a:r>
              <a:rPr lang="en-US" dirty="0" smtClean="0">
                <a:solidFill>
                  <a:schemeClr val="accent2">
                    <a:lumMod val="75000"/>
                  </a:schemeClr>
                </a:solidFill>
              </a:rPr>
              <a:t>membership </a:t>
            </a:r>
          </a:p>
          <a:p>
            <a:pPr>
              <a:buFont typeface="Wingdings" pitchFamily="2" charset="2"/>
              <a:buChar char="v"/>
            </a:pPr>
            <a:r>
              <a:rPr lang="en-US" dirty="0" smtClean="0">
                <a:solidFill>
                  <a:schemeClr val="accent2">
                    <a:lumMod val="75000"/>
                  </a:schemeClr>
                </a:solidFill>
              </a:rPr>
              <a:t>Democratic </a:t>
            </a:r>
            <a:r>
              <a:rPr lang="en-US" dirty="0">
                <a:solidFill>
                  <a:schemeClr val="accent2">
                    <a:lumMod val="75000"/>
                  </a:schemeClr>
                </a:solidFill>
              </a:rPr>
              <a:t>control and </a:t>
            </a:r>
            <a:r>
              <a:rPr lang="en-US" dirty="0" smtClean="0">
                <a:solidFill>
                  <a:schemeClr val="accent2">
                    <a:lumMod val="75000"/>
                  </a:schemeClr>
                </a:solidFill>
              </a:rPr>
              <a:t>administration</a:t>
            </a:r>
          </a:p>
          <a:p>
            <a:pPr>
              <a:buFont typeface="Wingdings" pitchFamily="2" charset="2"/>
              <a:buChar char="v"/>
            </a:pPr>
            <a:r>
              <a:rPr lang="en-US" dirty="0" smtClean="0">
                <a:solidFill>
                  <a:schemeClr val="accent2">
                    <a:lumMod val="75000"/>
                  </a:schemeClr>
                </a:solidFill>
              </a:rPr>
              <a:t>Fair </a:t>
            </a:r>
            <a:r>
              <a:rPr lang="en-US" dirty="0">
                <a:solidFill>
                  <a:schemeClr val="accent2">
                    <a:lumMod val="75000"/>
                  </a:schemeClr>
                </a:solidFill>
              </a:rPr>
              <a:t>and equal </a:t>
            </a:r>
            <a:r>
              <a:rPr lang="en-US" dirty="0" smtClean="0">
                <a:solidFill>
                  <a:schemeClr val="accent2">
                    <a:lumMod val="75000"/>
                  </a:schemeClr>
                </a:solidFill>
              </a:rPr>
              <a:t>compensation</a:t>
            </a:r>
          </a:p>
          <a:p>
            <a:pPr>
              <a:buFont typeface="Wingdings" pitchFamily="2" charset="2"/>
              <a:buChar char="v"/>
            </a:pPr>
            <a:r>
              <a:rPr lang="en-US" dirty="0" smtClean="0">
                <a:solidFill>
                  <a:schemeClr val="accent2">
                    <a:lumMod val="75000"/>
                  </a:schemeClr>
                </a:solidFill>
              </a:rPr>
              <a:t>Equal contribution </a:t>
            </a:r>
          </a:p>
          <a:p>
            <a:pPr>
              <a:buFont typeface="Wingdings" pitchFamily="2" charset="2"/>
              <a:buChar char="v"/>
            </a:pPr>
            <a:r>
              <a:rPr lang="en-US" dirty="0" smtClean="0">
                <a:solidFill>
                  <a:schemeClr val="accent2">
                    <a:lumMod val="75000"/>
                  </a:schemeClr>
                </a:solidFill>
              </a:rPr>
              <a:t>Equal </a:t>
            </a:r>
            <a:r>
              <a:rPr lang="en-US" dirty="0">
                <a:solidFill>
                  <a:schemeClr val="accent2">
                    <a:lumMod val="75000"/>
                  </a:schemeClr>
                </a:solidFill>
              </a:rPr>
              <a:t>participation of each </a:t>
            </a:r>
            <a:r>
              <a:rPr lang="en-US" dirty="0" smtClean="0">
                <a:solidFill>
                  <a:schemeClr val="accent2">
                    <a:lumMod val="75000"/>
                  </a:schemeClr>
                </a:solidFill>
              </a:rPr>
              <a:t>member.</a:t>
            </a:r>
          </a:p>
          <a:p>
            <a:pPr>
              <a:buFont typeface="Wingdings" pitchFamily="2" charset="2"/>
              <a:buChar char="v"/>
            </a:pPr>
            <a:r>
              <a:rPr lang="en-US" dirty="0" smtClean="0">
                <a:solidFill>
                  <a:schemeClr val="accent2">
                    <a:lumMod val="75000"/>
                  </a:schemeClr>
                </a:solidFill>
              </a:rPr>
              <a:t>Serve </a:t>
            </a:r>
            <a:r>
              <a:rPr lang="en-US" dirty="0">
                <a:solidFill>
                  <a:schemeClr val="accent2">
                    <a:lumMod val="75000"/>
                  </a:schemeClr>
                </a:solidFill>
              </a:rPr>
              <a:t>their </a:t>
            </a:r>
            <a:r>
              <a:rPr lang="en-US" dirty="0" smtClean="0">
                <a:solidFill>
                  <a:schemeClr val="accent2">
                    <a:lumMod val="75000"/>
                  </a:schemeClr>
                </a:solidFill>
              </a:rPr>
              <a:t>members</a:t>
            </a:r>
          </a:p>
          <a:p>
            <a:pPr>
              <a:buFont typeface="Wingdings" pitchFamily="2" charset="2"/>
              <a:buChar char="v"/>
            </a:pPr>
            <a:r>
              <a:rPr lang="en-US" dirty="0" smtClean="0">
                <a:solidFill>
                  <a:schemeClr val="accent2">
                    <a:lumMod val="75000"/>
                  </a:schemeClr>
                </a:solidFill>
              </a:rPr>
              <a:t>Cultural </a:t>
            </a:r>
            <a:r>
              <a:rPr lang="en-US" dirty="0">
                <a:solidFill>
                  <a:schemeClr val="accent2">
                    <a:lumMod val="75000"/>
                  </a:schemeClr>
                </a:solidFill>
              </a:rPr>
              <a:t>development and other development </a:t>
            </a:r>
            <a:r>
              <a:rPr lang="en-US" dirty="0" smtClean="0">
                <a:solidFill>
                  <a:schemeClr val="accent2">
                    <a:lumMod val="75000"/>
                  </a:schemeClr>
                </a:solidFill>
              </a:rPr>
              <a:t>activities</a:t>
            </a:r>
          </a:p>
          <a:p>
            <a:pPr>
              <a:buFont typeface="Wingdings" pitchFamily="2" charset="2"/>
              <a:buChar char="v"/>
            </a:pPr>
            <a:r>
              <a:rPr lang="en-US" dirty="0" smtClean="0">
                <a:solidFill>
                  <a:schemeClr val="accent2">
                    <a:lumMod val="75000"/>
                  </a:schemeClr>
                </a:solidFill>
              </a:rPr>
              <a:t>Political neutrality </a:t>
            </a:r>
          </a:p>
          <a:p>
            <a:pPr>
              <a:buFont typeface="Wingdings" pitchFamily="2" charset="2"/>
              <a:buChar char="v"/>
            </a:pPr>
            <a:r>
              <a:rPr lang="en-US" dirty="0" smtClean="0">
                <a:solidFill>
                  <a:schemeClr val="accent2">
                    <a:lumMod val="75000"/>
                  </a:schemeClr>
                </a:solidFill>
              </a:rPr>
              <a:t>Equal </a:t>
            </a:r>
            <a:r>
              <a:rPr lang="en-US" dirty="0">
                <a:solidFill>
                  <a:schemeClr val="accent2">
                    <a:lumMod val="75000"/>
                  </a:schemeClr>
                </a:solidFill>
              </a:rPr>
              <a:t>opportunity to all </a:t>
            </a:r>
            <a:r>
              <a:rPr lang="en-US" dirty="0" smtClean="0">
                <a:solidFill>
                  <a:schemeClr val="accent2">
                    <a:lumMod val="75000"/>
                  </a:schemeClr>
                </a:solidFill>
              </a:rPr>
              <a:t>members </a:t>
            </a:r>
          </a:p>
          <a:p>
            <a:pPr>
              <a:buFont typeface="Wingdings" pitchFamily="2" charset="2"/>
              <a:buChar char="v"/>
            </a:pPr>
            <a:r>
              <a:rPr lang="en-US" dirty="0" smtClean="0">
                <a:solidFill>
                  <a:schemeClr val="accent2">
                    <a:lumMod val="75000"/>
                  </a:schemeClr>
                </a:solidFill>
              </a:rPr>
              <a:t>They </a:t>
            </a:r>
            <a:r>
              <a:rPr lang="en-US" dirty="0">
                <a:solidFill>
                  <a:schemeClr val="accent2">
                    <a:lumMod val="75000"/>
                  </a:schemeClr>
                </a:solidFill>
              </a:rPr>
              <a:t>can be organized at working place, living area bases.</a:t>
            </a:r>
          </a:p>
        </p:txBody>
      </p:sp>
    </p:spTree>
    <p:extLst>
      <p:ext uri="{BB962C8B-B14F-4D97-AF65-F5344CB8AC3E}">
        <p14:creationId xmlns:p14="http://schemas.microsoft.com/office/powerpoint/2010/main" val="1023294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Autofit/>
          </a:bodyPr>
          <a:lstStyle/>
          <a:p>
            <a:r>
              <a:rPr lang="en-US" sz="3600" b="1" dirty="0">
                <a:latin typeface="Times New Roman" pitchFamily="18" charset="0"/>
                <a:cs typeface="Times New Roman" pitchFamily="18" charset="0"/>
              </a:rPr>
              <a:t>Cooperative development in </a:t>
            </a:r>
            <a:r>
              <a:rPr lang="en-US" sz="3600" b="1" dirty="0" smtClean="0">
                <a:latin typeface="Times New Roman" pitchFamily="18" charset="0"/>
                <a:cs typeface="Times New Roman" pitchFamily="18" charset="0"/>
              </a:rPr>
              <a:t>Ethiopia (cont.…)</a:t>
            </a:r>
            <a:endParaRPr lang="en-US" sz="3600" b="1" dirty="0"/>
          </a:p>
        </p:txBody>
      </p:sp>
      <p:sp>
        <p:nvSpPr>
          <p:cNvPr id="3" name="Content Placeholder 2"/>
          <p:cNvSpPr>
            <a:spLocks noGrp="1"/>
          </p:cNvSpPr>
          <p:nvPr>
            <p:ph idx="1"/>
          </p:nvPr>
        </p:nvSpPr>
        <p:spPr>
          <a:xfrm>
            <a:off x="228600" y="1219200"/>
            <a:ext cx="8686800" cy="5257800"/>
          </a:xfrm>
        </p:spPr>
        <p:txBody>
          <a:bodyPr>
            <a:normAutofit/>
          </a:bodyPr>
          <a:lstStyle/>
          <a:p>
            <a:pPr algn="just"/>
            <a:r>
              <a:rPr lang="en-US" dirty="0"/>
              <a:t>Though there is a </a:t>
            </a:r>
            <a:r>
              <a:rPr lang="en-US" dirty="0" smtClean="0"/>
              <a:t>dearth (lack) </a:t>
            </a:r>
            <a:r>
              <a:rPr lang="en-US" dirty="0"/>
              <a:t>of consistent time series data on cooperative </a:t>
            </a:r>
            <a:r>
              <a:rPr lang="en-US" dirty="0" smtClean="0"/>
              <a:t>development in Ethiopia,</a:t>
            </a:r>
          </a:p>
          <a:p>
            <a:pPr algn="just"/>
            <a:r>
              <a:rPr lang="en-US" dirty="0" smtClean="0"/>
              <a:t>Available </a:t>
            </a:r>
            <a:r>
              <a:rPr lang="en-US" dirty="0"/>
              <a:t>data indicates the number of registered cooperatives </a:t>
            </a:r>
            <a:r>
              <a:rPr lang="en-US" dirty="0" smtClean="0"/>
              <a:t>in Ethiopia </a:t>
            </a:r>
            <a:r>
              <a:rPr lang="en-US" dirty="0"/>
              <a:t>has generally increased overtime. </a:t>
            </a:r>
            <a:endParaRPr lang="en-US" dirty="0" smtClean="0"/>
          </a:p>
          <a:p>
            <a:pPr algn="just"/>
            <a:r>
              <a:rPr lang="en-US" dirty="0" smtClean="0"/>
              <a:t>There </a:t>
            </a:r>
            <a:r>
              <a:rPr lang="en-US" dirty="0"/>
              <a:t>are also several </a:t>
            </a:r>
            <a:r>
              <a:rPr lang="en-US" dirty="0" smtClean="0"/>
              <a:t>non-registered groups </a:t>
            </a:r>
            <a:r>
              <a:rPr lang="en-US" dirty="0"/>
              <a:t>or associations that provide functions similar to the cooperative model</a:t>
            </a:r>
            <a:r>
              <a:rPr lang="en-US" dirty="0" smtClean="0"/>
              <a:t>.</a:t>
            </a:r>
          </a:p>
          <a:p>
            <a:pPr algn="just"/>
            <a:r>
              <a:rPr lang="en-US" dirty="0" smtClean="0"/>
              <a:t> For instance</a:t>
            </a:r>
            <a:r>
              <a:rPr lang="en-US" dirty="0"/>
              <a:t>, microenterprise groups and associations are steadily increasing, </a:t>
            </a:r>
            <a:r>
              <a:rPr lang="en-US" dirty="0" smtClean="0"/>
              <a:t>especially in </a:t>
            </a:r>
            <a:r>
              <a:rPr lang="en-US" dirty="0"/>
              <a:t>urban areas.</a:t>
            </a:r>
          </a:p>
        </p:txBody>
      </p:sp>
    </p:spTree>
    <p:extLst>
      <p:ext uri="{BB962C8B-B14F-4D97-AF65-F5344CB8AC3E}">
        <p14:creationId xmlns:p14="http://schemas.microsoft.com/office/powerpoint/2010/main" val="6901803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latin typeface="Times New Roman" pitchFamily="18" charset="0"/>
                <a:cs typeface="Times New Roman" pitchFamily="18" charset="0"/>
              </a:rPr>
              <a:t>Cooperative development in </a:t>
            </a:r>
            <a:r>
              <a:rPr lang="en-US" dirty="0" smtClean="0">
                <a:latin typeface="Times New Roman" pitchFamily="18" charset="0"/>
                <a:cs typeface="Times New Roman" pitchFamily="18" charset="0"/>
              </a:rPr>
              <a:t>Ethiopian </a:t>
            </a:r>
            <a:r>
              <a:rPr lang="en-US" dirty="0">
                <a:latin typeface="Times New Roman" pitchFamily="18" charset="0"/>
                <a:cs typeface="Times New Roman" pitchFamily="18" charset="0"/>
              </a:rPr>
              <a:t>(cont.…)</a:t>
            </a:r>
            <a:endParaRPr lang="en-US" dirty="0"/>
          </a:p>
        </p:txBody>
      </p:sp>
      <p:sp>
        <p:nvSpPr>
          <p:cNvPr id="3" name="Content Placeholder 2"/>
          <p:cNvSpPr>
            <a:spLocks noGrp="1"/>
          </p:cNvSpPr>
          <p:nvPr>
            <p:ph idx="1"/>
          </p:nvPr>
        </p:nvSpPr>
        <p:spPr>
          <a:xfrm>
            <a:off x="0" y="1600200"/>
            <a:ext cx="9144000" cy="4876800"/>
          </a:xfrm>
        </p:spPr>
        <p:txBody>
          <a:bodyPr/>
          <a:lstStyle/>
          <a:p>
            <a:r>
              <a:rPr lang="en-US" dirty="0" smtClean="0"/>
              <a:t>In </a:t>
            </a:r>
            <a:r>
              <a:rPr lang="en-US" dirty="0"/>
              <a:t>1974 there were approximately </a:t>
            </a:r>
            <a:r>
              <a:rPr lang="en-US" dirty="0" smtClean="0"/>
              <a:t>149 cooperatives</a:t>
            </a:r>
            <a:r>
              <a:rPr lang="en-US" dirty="0"/>
              <a:t>, including</a:t>
            </a:r>
            <a:r>
              <a:rPr lang="en-US" dirty="0" smtClean="0"/>
              <a:t>:</a:t>
            </a:r>
          </a:p>
          <a:p>
            <a:endParaRPr lang="en-US" dirty="0"/>
          </a:p>
          <a:p>
            <a:pPr lvl="1">
              <a:buFont typeface="Wingdings" pitchFamily="2" charset="2"/>
              <a:buChar char="v"/>
            </a:pPr>
            <a:r>
              <a:rPr lang="en-US" dirty="0" smtClean="0"/>
              <a:t>94 </a:t>
            </a:r>
            <a:r>
              <a:rPr lang="en-US" dirty="0"/>
              <a:t>multipurpose cooperatives</a:t>
            </a:r>
            <a:r>
              <a:rPr lang="en-US" dirty="0" smtClean="0"/>
              <a:t>; </a:t>
            </a:r>
          </a:p>
          <a:p>
            <a:pPr lvl="1">
              <a:buFont typeface="Wingdings" pitchFamily="2" charset="2"/>
              <a:buChar char="v"/>
            </a:pPr>
            <a:r>
              <a:rPr lang="en-US" dirty="0" smtClean="0"/>
              <a:t>19 </a:t>
            </a:r>
            <a:r>
              <a:rPr lang="en-US" dirty="0"/>
              <a:t>SACCOs</a:t>
            </a:r>
            <a:r>
              <a:rPr lang="en-US" dirty="0" smtClean="0"/>
              <a:t>; </a:t>
            </a:r>
          </a:p>
          <a:p>
            <a:pPr lvl="1">
              <a:buFont typeface="Wingdings" pitchFamily="2" charset="2"/>
              <a:buChar char="v"/>
            </a:pPr>
            <a:r>
              <a:rPr lang="en-US" dirty="0" smtClean="0"/>
              <a:t>19 </a:t>
            </a:r>
            <a:r>
              <a:rPr lang="en-US" dirty="0"/>
              <a:t>consumers’ </a:t>
            </a:r>
            <a:r>
              <a:rPr lang="en-US" dirty="0" smtClean="0"/>
              <a:t>cooperatives;</a:t>
            </a:r>
          </a:p>
          <a:p>
            <a:pPr lvl="1">
              <a:buFont typeface="Wingdings" pitchFamily="2" charset="2"/>
              <a:buChar char="v"/>
            </a:pPr>
            <a:r>
              <a:rPr lang="en-US" dirty="0" smtClean="0"/>
              <a:t>17 </a:t>
            </a:r>
            <a:r>
              <a:rPr lang="en-US" dirty="0"/>
              <a:t>handicraft cooperatives</a:t>
            </a:r>
          </a:p>
        </p:txBody>
      </p:sp>
    </p:spTree>
    <p:extLst>
      <p:ext uri="{BB962C8B-B14F-4D97-AF65-F5344CB8AC3E}">
        <p14:creationId xmlns:p14="http://schemas.microsoft.com/office/powerpoint/2010/main" val="34478080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Cooperative development in Ethiopian ( cont….)</a:t>
            </a: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number of cooperatives significantly increased during the </a:t>
            </a:r>
            <a:r>
              <a:rPr lang="en-US" b="1" i="1" dirty="0" err="1">
                <a:latin typeface="Times New Roman" pitchFamily="18" charset="0"/>
                <a:cs typeface="Times New Roman" pitchFamily="18" charset="0"/>
              </a:rPr>
              <a:t>Derg</a:t>
            </a:r>
            <a:r>
              <a:rPr lang="en-US" b="1" i="1" dirty="0">
                <a:latin typeface="Times New Roman" pitchFamily="18" charset="0"/>
                <a:cs typeface="Times New Roman" pitchFamily="18" charset="0"/>
              </a:rPr>
              <a:t> </a:t>
            </a:r>
            <a:r>
              <a:rPr lang="en-US" dirty="0" smtClean="0">
                <a:latin typeface="Times New Roman" pitchFamily="18" charset="0"/>
                <a:cs typeface="Times New Roman" pitchFamily="18" charset="0"/>
              </a:rPr>
              <a:t>regime (</a:t>
            </a:r>
            <a:r>
              <a:rPr lang="en-US" dirty="0">
                <a:latin typeface="Times New Roman" pitchFamily="18" charset="0"/>
                <a:cs typeface="Times New Roman" pitchFamily="18" charset="0"/>
              </a:rPr>
              <a:t>1974-1991), with approximately 10,524 primary cooperatives having </a:t>
            </a:r>
            <a:r>
              <a:rPr lang="en-US" dirty="0" smtClean="0">
                <a:latin typeface="Times New Roman" pitchFamily="18" charset="0"/>
                <a:cs typeface="Times New Roman" pitchFamily="18" charset="0"/>
              </a:rPr>
              <a:t>4,529,259 members </a:t>
            </a:r>
            <a:r>
              <a:rPr lang="en-US" dirty="0">
                <a:latin typeface="Times New Roman" pitchFamily="18" charset="0"/>
                <a:cs typeface="Times New Roman" pitchFamily="18" charset="0"/>
              </a:rPr>
              <a:t>recorded.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Cooperative </a:t>
            </a:r>
            <a:r>
              <a:rPr lang="en-US" dirty="0">
                <a:latin typeface="Times New Roman" pitchFamily="18" charset="0"/>
                <a:cs typeface="Times New Roman" pitchFamily="18" charset="0"/>
              </a:rPr>
              <a:t>organization was highly political during this </a:t>
            </a:r>
            <a:r>
              <a:rPr lang="en-US" dirty="0" smtClean="0">
                <a:latin typeface="Times New Roman" pitchFamily="18" charset="0"/>
                <a:cs typeface="Times New Roman" pitchFamily="18" charset="0"/>
              </a:rPr>
              <a:t>time and </a:t>
            </a:r>
            <a:r>
              <a:rPr lang="en-US" dirty="0">
                <a:latin typeface="Times New Roman" pitchFamily="18" charset="0"/>
                <a:cs typeface="Times New Roman" pitchFamily="18" charset="0"/>
              </a:rPr>
              <a:t>many cooperatives were dismantled following the downfall of the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Derg</a:t>
            </a:r>
            <a:r>
              <a:rPr lang="en-US" i="1" dirty="0">
                <a:latin typeface="Times New Roman" pitchFamily="18" charset="0"/>
                <a:cs typeface="Times New Roman" pitchFamily="18" charset="0"/>
              </a:rPr>
              <a:t> </a:t>
            </a:r>
            <a:r>
              <a:rPr lang="en-US" dirty="0" smtClean="0">
                <a:latin typeface="Times New Roman" pitchFamily="18" charset="0"/>
                <a:cs typeface="Times New Roman" pitchFamily="18" charset="0"/>
              </a:rPr>
              <a:t>regime</a:t>
            </a:r>
            <a:r>
              <a:rPr lang="en-US" dirty="0">
                <a:latin typeface="Times New Roman" pitchFamily="18" charset="0"/>
                <a:cs typeface="Times New Roman" pitchFamily="18" charset="0"/>
              </a:rPr>
              <a:t> in 1991.</a:t>
            </a:r>
          </a:p>
        </p:txBody>
      </p:sp>
    </p:spTree>
    <p:extLst>
      <p:ext uri="{BB962C8B-B14F-4D97-AF65-F5344CB8AC3E}">
        <p14:creationId xmlns:p14="http://schemas.microsoft.com/office/powerpoint/2010/main" val="21023255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Cooperative development in Ethiopian (cont…..)</a:t>
            </a:r>
            <a:endParaRPr lang="en-US" dirty="0"/>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number of </a:t>
            </a:r>
            <a:r>
              <a:rPr lang="en-US" dirty="0">
                <a:latin typeface="Times New Roman" pitchFamily="18" charset="0"/>
                <a:cs typeface="Times New Roman" pitchFamily="18" charset="0"/>
              </a:rPr>
              <a:t>cooperatives in Ethiopia declined from 10,524 during the </a:t>
            </a:r>
            <a:r>
              <a:rPr lang="en-US" b="1" i="1" dirty="0" err="1">
                <a:latin typeface="Times New Roman" pitchFamily="18" charset="0"/>
                <a:cs typeface="Times New Roman" pitchFamily="18" charset="0"/>
              </a:rPr>
              <a:t>Derg</a:t>
            </a:r>
            <a:r>
              <a:rPr lang="en-US" dirty="0">
                <a:latin typeface="Times New Roman" pitchFamily="18" charset="0"/>
                <a:cs typeface="Times New Roman" pitchFamily="18" charset="0"/>
              </a:rPr>
              <a:t> regime to </a:t>
            </a:r>
            <a:r>
              <a:rPr lang="en-US" dirty="0" smtClean="0">
                <a:latin typeface="Times New Roman" pitchFamily="18" charset="0"/>
                <a:cs typeface="Times New Roman" pitchFamily="18" charset="0"/>
              </a:rPr>
              <a:t>7,366 cooperatives </a:t>
            </a:r>
            <a:r>
              <a:rPr lang="en-US" dirty="0">
                <a:latin typeface="Times New Roman" pitchFamily="18" charset="0"/>
                <a:cs typeface="Times New Roman" pitchFamily="18" charset="0"/>
              </a:rPr>
              <a:t>in 1991</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Policy support for cooperatives provided by the </a:t>
            </a:r>
            <a:r>
              <a:rPr lang="en-US" dirty="0" smtClean="0">
                <a:latin typeface="Times New Roman" pitchFamily="18" charset="0"/>
                <a:cs typeface="Times New Roman" pitchFamily="18" charset="0"/>
              </a:rPr>
              <a:t>current government </a:t>
            </a:r>
            <a:r>
              <a:rPr lang="en-US" dirty="0">
                <a:latin typeface="Times New Roman" pitchFamily="18" charset="0"/>
                <a:cs typeface="Times New Roman" pitchFamily="18" charset="0"/>
              </a:rPr>
              <a:t>has seen the number of cooperatives start to increase again.</a:t>
            </a:r>
          </a:p>
        </p:txBody>
      </p:sp>
    </p:spTree>
    <p:extLst>
      <p:ext uri="{BB962C8B-B14F-4D97-AF65-F5344CB8AC3E}">
        <p14:creationId xmlns:p14="http://schemas.microsoft.com/office/powerpoint/2010/main" val="19603945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Cooperative development in Ethiopian (cont….)</a:t>
            </a:r>
            <a:endParaRPr lang="en-US" dirty="0"/>
          </a:p>
        </p:txBody>
      </p:sp>
      <p:sp>
        <p:nvSpPr>
          <p:cNvPr id="3" name="Content Placeholder 2"/>
          <p:cNvSpPr>
            <a:spLocks noGrp="1"/>
          </p:cNvSpPr>
          <p:nvPr>
            <p:ph idx="1"/>
          </p:nvPr>
        </p:nvSpPr>
        <p:spPr/>
        <p:txBody>
          <a:bodyPr>
            <a:normAutofit/>
          </a:bodyPr>
          <a:lstStyle/>
          <a:p>
            <a:r>
              <a:rPr lang="en-US" dirty="0"/>
              <a:t>Data obtained from FCA indicates that up to 2004 there were 8,009 </a:t>
            </a:r>
            <a:r>
              <a:rPr lang="en-US" dirty="0" smtClean="0"/>
              <a:t>primary cooperatives </a:t>
            </a:r>
            <a:r>
              <a:rPr lang="en-US" dirty="0"/>
              <a:t>with 4.06 million members and a turnover of ETB 327.12 </a:t>
            </a:r>
            <a:r>
              <a:rPr lang="en-US" dirty="0" smtClean="0"/>
              <a:t>million (</a:t>
            </a:r>
            <a:r>
              <a:rPr lang="en-US" dirty="0"/>
              <a:t>USD 32.81 million). </a:t>
            </a:r>
            <a:endParaRPr lang="en-US" dirty="0" smtClean="0"/>
          </a:p>
          <a:p>
            <a:r>
              <a:rPr lang="en-US" dirty="0" smtClean="0"/>
              <a:t>In </a:t>
            </a:r>
            <a:r>
              <a:rPr lang="en-US" dirty="0"/>
              <a:t>2005, an additional 6,072 new cooperatives </a:t>
            </a:r>
            <a:r>
              <a:rPr lang="en-US" dirty="0" smtClean="0"/>
              <a:t>were established</a:t>
            </a:r>
            <a:r>
              <a:rPr lang="en-US" dirty="0"/>
              <a:t>, raising the total number of cooperatives to 14,081, with a </a:t>
            </a:r>
            <a:r>
              <a:rPr lang="en-US" dirty="0" smtClean="0"/>
              <a:t>membership of </a:t>
            </a:r>
            <a:r>
              <a:rPr lang="en-US" dirty="0"/>
              <a:t>4.23 million.</a:t>
            </a:r>
          </a:p>
        </p:txBody>
      </p:sp>
    </p:spTree>
    <p:extLst>
      <p:ext uri="{BB962C8B-B14F-4D97-AF65-F5344CB8AC3E}">
        <p14:creationId xmlns:p14="http://schemas.microsoft.com/office/powerpoint/2010/main" val="13161142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200" b="1" dirty="0" smtClean="0"/>
              <a:t>Cooperative development in Ethiopian (cont….)</a:t>
            </a:r>
            <a:endParaRPr lang="en-US" sz="3200" b="1" dirty="0"/>
          </a:p>
        </p:txBody>
      </p:sp>
      <p:sp>
        <p:nvSpPr>
          <p:cNvPr id="3" name="Content Placeholder 2"/>
          <p:cNvSpPr>
            <a:spLocks noGrp="1"/>
          </p:cNvSpPr>
          <p:nvPr>
            <p:ph idx="1"/>
          </p:nvPr>
        </p:nvSpPr>
        <p:spPr>
          <a:xfrm>
            <a:off x="457200" y="990600"/>
            <a:ext cx="8229600" cy="5715000"/>
          </a:xfrm>
        </p:spPr>
        <p:txBody>
          <a:bodyPr>
            <a:normAutofit/>
          </a:bodyPr>
          <a:lstStyle/>
          <a:p>
            <a:pPr algn="just"/>
            <a:r>
              <a:rPr lang="en-US" dirty="0">
                <a:latin typeface="Times New Roman" pitchFamily="18" charset="0"/>
                <a:cs typeface="Times New Roman" pitchFamily="18" charset="0"/>
              </a:rPr>
              <a:t>The interest of the people to join cooperatives continued to </a:t>
            </a:r>
            <a:r>
              <a:rPr lang="en-US" dirty="0" smtClean="0">
                <a:latin typeface="Times New Roman" pitchFamily="18" charset="0"/>
                <a:cs typeface="Times New Roman" pitchFamily="18" charset="0"/>
              </a:rPr>
              <a:t>increase steadily</a:t>
            </a:r>
            <a:r>
              <a:rPr lang="en-US" dirty="0">
                <a:latin typeface="Times New Roman" pitchFamily="18" charset="0"/>
                <a:cs typeface="Times New Roman" pitchFamily="18" charset="0"/>
              </a:rPr>
              <a:t>, with 5,066 new cooperatives established in 2006.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made the </a:t>
            </a:r>
            <a:r>
              <a:rPr lang="en-US" dirty="0" smtClean="0">
                <a:latin typeface="Times New Roman" pitchFamily="18" charset="0"/>
                <a:cs typeface="Times New Roman" pitchFamily="18" charset="0"/>
              </a:rPr>
              <a:t>total number </a:t>
            </a:r>
            <a:r>
              <a:rPr lang="en-US" dirty="0">
                <a:latin typeface="Times New Roman" pitchFamily="18" charset="0"/>
                <a:cs typeface="Times New Roman" pitchFamily="18" charset="0"/>
              </a:rPr>
              <a:t>of primary cooperatives rise to 19,147 and the capital base of </a:t>
            </a:r>
            <a:r>
              <a:rPr lang="en-US" dirty="0" smtClean="0">
                <a:latin typeface="Times New Roman" pitchFamily="18" charset="0"/>
                <a:cs typeface="Times New Roman" pitchFamily="18" charset="0"/>
              </a:rPr>
              <a:t>cooperatives expand </a:t>
            </a:r>
            <a:r>
              <a:rPr lang="en-US" dirty="0">
                <a:latin typeface="Times New Roman" pitchFamily="18" charset="0"/>
                <a:cs typeface="Times New Roman" pitchFamily="18" charset="0"/>
              </a:rPr>
              <a:t>to ETB 1.475 billion (USD 147.94 million) (FCA 2007a).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number </a:t>
            </a:r>
            <a:r>
              <a:rPr lang="en-US" dirty="0" smtClean="0">
                <a:latin typeface="Times New Roman" pitchFamily="18" charset="0"/>
                <a:cs typeface="Times New Roman" pitchFamily="18" charset="0"/>
              </a:rPr>
              <a:t>of primary </a:t>
            </a:r>
            <a:r>
              <a:rPr lang="en-US" dirty="0">
                <a:latin typeface="Times New Roman" pitchFamily="18" charset="0"/>
                <a:cs typeface="Times New Roman" pitchFamily="18" charset="0"/>
              </a:rPr>
              <a:t>cooperatives further increased from 19,147 in 2006 to 24,167 in 2007.</a:t>
            </a:r>
          </a:p>
          <a:p>
            <a:pPr algn="just"/>
            <a:r>
              <a:rPr lang="en-US" dirty="0">
                <a:latin typeface="Times New Roman" pitchFamily="18" charset="0"/>
                <a:cs typeface="Times New Roman" pitchFamily="18" charset="0"/>
              </a:rPr>
              <a:t>Approximately 18 per cent of members are female.</a:t>
            </a:r>
          </a:p>
        </p:txBody>
      </p:sp>
    </p:spTree>
    <p:extLst>
      <p:ext uri="{BB962C8B-B14F-4D97-AF65-F5344CB8AC3E}">
        <p14:creationId xmlns:p14="http://schemas.microsoft.com/office/powerpoint/2010/main" val="24017206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lstStyle/>
          <a:p>
            <a:pPr algn="ctr"/>
            <a:r>
              <a:rPr lang="en-US" sz="27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cs typeface="Times New Roman" pitchFamily="18" charset="0"/>
              </a:rPr>
              <a:t>Chapter 3 (PHA-AL PP 28-9) </a:t>
            </a:r>
            <a:br>
              <a:rPr lang="en-US" sz="27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cs typeface="Times New Roman" pitchFamily="18" charset="0"/>
              </a:rPr>
            </a:br>
            <a:r>
              <a:rPr lang="en-US" sz="2700" b="1" dirty="0">
                <a:solidFill>
                  <a:srgbClr val="0BD0D9">
                    <a:tint val="90000"/>
                    <a:satMod val="120000"/>
                  </a:srgbClr>
                </a:solidFill>
                <a:effectLst>
                  <a:outerShdw blurRad="38100" dist="25400" dir="5400000" algn="tl" rotWithShape="0">
                    <a:srgbClr val="000000">
                      <a:alpha val="43000"/>
                    </a:srgbClr>
                  </a:outerShdw>
                </a:effectLst>
                <a:latin typeface="Times New Roman" pitchFamily="18" charset="0"/>
                <a:cs typeface="Times New Roman" pitchFamily="18" charset="0"/>
              </a:rPr>
              <a:t>Values and principles of cooperatives</a:t>
            </a:r>
            <a:endParaRPr lang="en-US" dirty="0"/>
          </a:p>
        </p:txBody>
      </p:sp>
      <p:sp>
        <p:nvSpPr>
          <p:cNvPr id="3" name="Content Placeholder 2"/>
          <p:cNvSpPr>
            <a:spLocks noGrp="1"/>
          </p:cNvSpPr>
          <p:nvPr>
            <p:ph idx="1"/>
          </p:nvPr>
        </p:nvSpPr>
        <p:spPr>
          <a:xfrm>
            <a:off x="457200" y="2286000"/>
            <a:ext cx="8229600" cy="4038600"/>
          </a:xfrm>
        </p:spPr>
        <p:txBody>
          <a:bodyPr/>
          <a:lstStyle/>
          <a:p>
            <a:pPr marL="0" marR="45720" lvl="0" indent="0">
              <a:buClr>
                <a:srgbClr val="0BD0D9"/>
              </a:buClr>
              <a:buNone/>
            </a:pPr>
            <a:endParaRPr lang="en-GB" sz="4000" dirty="0" smtClean="0"/>
          </a:p>
          <a:p>
            <a:pPr marL="0" marR="45720" lvl="0" indent="0">
              <a:buClr>
                <a:srgbClr val="0BD0D9"/>
              </a:buClr>
              <a:buNone/>
            </a:pPr>
            <a:endParaRPr lang="en-GB" sz="4000" dirty="0"/>
          </a:p>
          <a:p>
            <a:pPr marL="0" marR="45720" lvl="0" indent="0">
              <a:buClr>
                <a:srgbClr val="0BD0D9"/>
              </a:buClr>
              <a:buNone/>
            </a:pPr>
            <a:r>
              <a:rPr lang="en-GB" sz="4000" dirty="0" smtClean="0"/>
              <a:t>3.1</a:t>
            </a:r>
            <a:r>
              <a:rPr lang="en-GB" sz="4000" dirty="0"/>
              <a:t>. Values of cooperatives </a:t>
            </a:r>
          </a:p>
          <a:p>
            <a:pPr marL="0" marR="45720" lvl="0" indent="0">
              <a:buClr>
                <a:srgbClr val="0BD0D9"/>
              </a:buClr>
              <a:buNone/>
            </a:pPr>
            <a:r>
              <a:rPr lang="en-GB" sz="4000" dirty="0"/>
              <a:t>3.2. Principles of cooperatives</a:t>
            </a:r>
          </a:p>
          <a:p>
            <a:endParaRPr lang="en-US" dirty="0"/>
          </a:p>
        </p:txBody>
      </p:sp>
    </p:spTree>
    <p:extLst>
      <p:ext uri="{BB962C8B-B14F-4D97-AF65-F5344CB8AC3E}">
        <p14:creationId xmlns:p14="http://schemas.microsoft.com/office/powerpoint/2010/main" val="33870309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GB" b="1" dirty="0" smtClean="0"/>
              <a:t>3.1. The Basic Cooperative Values</a:t>
            </a:r>
            <a:r>
              <a:rPr lang="en-GB" dirty="0" smtClean="0"/>
              <a:t/>
            </a:r>
            <a:br>
              <a:rPr lang="en-GB" dirty="0" smtClean="0"/>
            </a:br>
            <a:endParaRPr lang="en-GB" dirty="0"/>
          </a:p>
        </p:txBody>
      </p:sp>
      <p:sp>
        <p:nvSpPr>
          <p:cNvPr id="3" name="Content Placeholder 2"/>
          <p:cNvSpPr>
            <a:spLocks noGrp="1"/>
          </p:cNvSpPr>
          <p:nvPr>
            <p:ph idx="1"/>
          </p:nvPr>
        </p:nvSpPr>
        <p:spPr>
          <a:xfrm>
            <a:off x="228600" y="1066800"/>
            <a:ext cx="8686800" cy="5562600"/>
          </a:xfrm>
        </p:spPr>
        <p:txBody>
          <a:bodyPr>
            <a:normAutofit/>
          </a:bodyPr>
          <a:lstStyle/>
          <a:p>
            <a:r>
              <a:rPr lang="en-GB" dirty="0" smtClean="0"/>
              <a:t>The basic cooperative values as enshrined in the definition are stated as follows:</a:t>
            </a:r>
          </a:p>
          <a:p>
            <a:r>
              <a:rPr lang="en-GB" dirty="0" smtClean="0"/>
              <a:t>‘Cooperatives are based on the values of:</a:t>
            </a:r>
          </a:p>
          <a:p>
            <a:pPr lvl="1">
              <a:buFont typeface="Wingdings" pitchFamily="2" charset="2"/>
              <a:buChar char="v"/>
            </a:pPr>
            <a:r>
              <a:rPr lang="en-GB" dirty="0" smtClean="0"/>
              <a:t> self-help, </a:t>
            </a:r>
          </a:p>
          <a:p>
            <a:pPr lvl="1">
              <a:buFont typeface="Wingdings" pitchFamily="2" charset="2"/>
              <a:buChar char="v"/>
            </a:pPr>
            <a:r>
              <a:rPr lang="en-GB" dirty="0" smtClean="0"/>
              <a:t>self-responsibility, </a:t>
            </a:r>
          </a:p>
          <a:p>
            <a:pPr lvl="1">
              <a:buFont typeface="Wingdings" pitchFamily="2" charset="2"/>
              <a:buChar char="v"/>
            </a:pPr>
            <a:r>
              <a:rPr lang="en-GB" dirty="0" smtClean="0"/>
              <a:t>democracy, </a:t>
            </a:r>
          </a:p>
          <a:p>
            <a:pPr lvl="1">
              <a:buFont typeface="Wingdings" pitchFamily="2" charset="2"/>
              <a:buChar char="v"/>
            </a:pPr>
            <a:r>
              <a:rPr lang="en-GB" dirty="0" smtClean="0"/>
              <a:t>equality, </a:t>
            </a:r>
          </a:p>
          <a:p>
            <a:pPr lvl="1">
              <a:buFont typeface="Wingdings" pitchFamily="2" charset="2"/>
              <a:buChar char="v"/>
            </a:pPr>
            <a:r>
              <a:rPr lang="en-GB" dirty="0" smtClean="0"/>
              <a:t>equity and solidarity.</a:t>
            </a:r>
          </a:p>
          <a:p>
            <a:pPr lvl="1">
              <a:buNone/>
            </a:pPr>
            <a:endParaRPr lang="en-GB" dirty="0" smtClean="0"/>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GB" sz="2800" b="1" dirty="0" smtClean="0"/>
              <a:t>Introduction</a:t>
            </a:r>
            <a:endParaRPr lang="en-GB" sz="2800" dirty="0"/>
          </a:p>
        </p:txBody>
      </p:sp>
      <p:sp>
        <p:nvSpPr>
          <p:cNvPr id="3" name="Content Placeholder 2"/>
          <p:cNvSpPr>
            <a:spLocks noGrp="1"/>
          </p:cNvSpPr>
          <p:nvPr>
            <p:ph idx="1"/>
          </p:nvPr>
        </p:nvSpPr>
        <p:spPr>
          <a:xfrm>
            <a:off x="304800" y="990600"/>
            <a:ext cx="8534400" cy="5867400"/>
          </a:xfrm>
        </p:spPr>
        <p:txBody>
          <a:bodyPr>
            <a:normAutofit fontScale="92500" lnSpcReduction="10000"/>
          </a:bodyPr>
          <a:lstStyle/>
          <a:p>
            <a:r>
              <a:rPr lang="en-GB" dirty="0" smtClean="0"/>
              <a:t>Definition of a Cooperative</a:t>
            </a:r>
            <a:r>
              <a:rPr lang="en-GB" b="1" i="1" dirty="0" smtClean="0"/>
              <a:t> by </a:t>
            </a:r>
            <a:r>
              <a:rPr lang="en-GB" b="1" dirty="0" smtClean="0"/>
              <a:t>the ICA Cooperative Identity Statement</a:t>
            </a:r>
            <a:endParaRPr lang="en-GB" dirty="0" smtClean="0"/>
          </a:p>
          <a:p>
            <a:r>
              <a:rPr lang="en-GB" dirty="0" smtClean="0"/>
              <a:t>Prepared by Daman </a:t>
            </a:r>
            <a:r>
              <a:rPr lang="en-GB" dirty="0" err="1" smtClean="0"/>
              <a:t>Prakash</a:t>
            </a:r>
            <a:r>
              <a:rPr lang="en-GB" dirty="0" smtClean="0"/>
              <a:t>, Director*</a:t>
            </a:r>
            <a:r>
              <a:rPr lang="en-GB" b="1" i="1" dirty="0" smtClean="0"/>
              <a:t> (1995)</a:t>
            </a:r>
            <a:endParaRPr lang="en-GB" dirty="0" smtClean="0"/>
          </a:p>
          <a:p>
            <a:r>
              <a:rPr lang="en-GB" b="1" i="1" dirty="0" smtClean="0"/>
              <a:t> “A cooperative is an autonomous association of persons united voluntarily to meet their common economic, social and cultural needs and aspirations through a jointly-owned and democratically-controlled enterprise.”</a:t>
            </a:r>
          </a:p>
          <a:p>
            <a:endParaRPr lang="en-GB" dirty="0" smtClean="0"/>
          </a:p>
          <a:p>
            <a:r>
              <a:rPr lang="en-GB" dirty="0" smtClean="0"/>
              <a:t>This definition is intended as </a:t>
            </a:r>
            <a:r>
              <a:rPr lang="en-GB" b="1" i="1" dirty="0" smtClean="0"/>
              <a:t>a minimal statement</a:t>
            </a:r>
            <a:r>
              <a:rPr lang="en-GB" dirty="0" smtClean="0"/>
              <a:t>; it is not intended as a description of the ‘perfect’ cooperative. </a:t>
            </a:r>
          </a:p>
          <a:p>
            <a:endParaRPr lang="en-GB" dirty="0" smtClean="0"/>
          </a:p>
          <a:p>
            <a:r>
              <a:rPr lang="en-GB" dirty="0" smtClean="0"/>
              <a:t>It is intentionally broad in scope, recognizing that members of the various kinds of cooperatives will be involved differently and that members must have some freedom in how they organise their affairs. </a:t>
            </a:r>
          </a:p>
          <a:p>
            <a:endParaRPr lang="en-GB" dirty="0"/>
          </a:p>
        </p:txBody>
      </p:sp>
    </p:spTree>
    <p:extLst>
      <p:ext uri="{BB962C8B-B14F-4D97-AF65-F5344CB8AC3E}">
        <p14:creationId xmlns:p14="http://schemas.microsoft.com/office/powerpoint/2010/main" val="32286638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sz="2800" b="1" dirty="0" smtClean="0"/>
              <a:t>3.1. The Basic Cooperative Values . . .</a:t>
            </a:r>
            <a:r>
              <a:rPr lang="en-GB" sz="2800" dirty="0" smtClean="0"/>
              <a:t/>
            </a:r>
            <a:br>
              <a:rPr lang="en-GB" sz="2800" dirty="0" smtClean="0"/>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458200" cy="4953000"/>
          </a:xfrm>
        </p:spPr>
        <p:txBody>
          <a:bodyPr>
            <a:normAutofit/>
          </a:bodyPr>
          <a:lstStyle/>
          <a:p>
            <a:r>
              <a:rPr lang="en-US" b="1" dirty="0" smtClean="0">
                <a:latin typeface="Times New Roman" pitchFamily="18" charset="0"/>
                <a:cs typeface="Times New Roman" pitchFamily="18" charset="0"/>
              </a:rPr>
              <a:t>In </a:t>
            </a:r>
            <a:r>
              <a:rPr lang="en-US" b="1" dirty="0">
                <a:latin typeface="Times New Roman" pitchFamily="18" charset="0"/>
                <a:cs typeface="Times New Roman" pitchFamily="18" charset="0"/>
              </a:rPr>
              <a:t>the tradition of </a:t>
            </a:r>
            <a:r>
              <a:rPr lang="en-US" b="1" dirty="0" smtClean="0">
                <a:latin typeface="Times New Roman" pitchFamily="18" charset="0"/>
                <a:cs typeface="Times New Roman" pitchFamily="18" charset="0"/>
              </a:rPr>
              <a:t>their founders</a:t>
            </a:r>
            <a:r>
              <a:rPr lang="en-US" b="1" dirty="0">
                <a:latin typeface="Times New Roman" pitchFamily="18" charset="0"/>
                <a:cs typeface="Times New Roman" pitchFamily="18" charset="0"/>
              </a:rPr>
              <a:t>, cooperative members believe in the ethical values of </a:t>
            </a:r>
            <a:endParaRPr lang="en-US" b="1" dirty="0" smtClean="0">
              <a:latin typeface="Times New Roman" pitchFamily="18" charset="0"/>
              <a:cs typeface="Times New Roman" pitchFamily="18" charset="0"/>
            </a:endParaRPr>
          </a:p>
          <a:p>
            <a:pPr lvl="1">
              <a:buFont typeface="Wingdings" pitchFamily="2" charset="2"/>
              <a:buChar char="v"/>
            </a:pPr>
            <a:r>
              <a:rPr lang="en-US" b="1" dirty="0" smtClean="0">
                <a:latin typeface="Times New Roman" pitchFamily="18" charset="0"/>
                <a:cs typeface="Times New Roman" pitchFamily="18" charset="0"/>
              </a:rPr>
              <a:t>honesty</a:t>
            </a:r>
            <a:r>
              <a:rPr lang="en-US" b="1" dirty="0">
                <a:latin typeface="Times New Roman" pitchFamily="18" charset="0"/>
                <a:cs typeface="Times New Roman" pitchFamily="18" charset="0"/>
              </a:rPr>
              <a:t>,</a:t>
            </a:r>
          </a:p>
          <a:p>
            <a:pPr lvl="1">
              <a:buFont typeface="Wingdings" pitchFamily="2" charset="2"/>
              <a:buChar char="v"/>
            </a:pPr>
            <a:r>
              <a:rPr lang="en-US" b="1" dirty="0">
                <a:latin typeface="Times New Roman" pitchFamily="18" charset="0"/>
                <a:cs typeface="Times New Roman" pitchFamily="18" charset="0"/>
              </a:rPr>
              <a:t>openness, </a:t>
            </a:r>
          </a:p>
          <a:p>
            <a:pPr lvl="1">
              <a:buFont typeface="Wingdings" pitchFamily="2" charset="2"/>
              <a:buChar char="v"/>
            </a:pPr>
            <a:r>
              <a:rPr lang="en-US" b="1" dirty="0">
                <a:latin typeface="Times New Roman" pitchFamily="18" charset="0"/>
                <a:cs typeface="Times New Roman" pitchFamily="18" charset="0"/>
              </a:rPr>
              <a:t>social responsibility and </a:t>
            </a:r>
          </a:p>
          <a:p>
            <a:pPr lvl="1">
              <a:buFont typeface="Wingdings" pitchFamily="2" charset="2"/>
              <a:buChar char="v"/>
            </a:pPr>
            <a:r>
              <a:rPr lang="en-US" b="1" dirty="0">
                <a:latin typeface="Times New Roman" pitchFamily="18" charset="0"/>
                <a:cs typeface="Times New Roman" pitchFamily="18" charset="0"/>
              </a:rPr>
              <a:t>caring for others</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3671570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p:cNvPicPr>
          <p:nvPr>
            <p:ph idx="1"/>
          </p:nvPr>
        </p:nvPicPr>
        <p:blipFill>
          <a:blip r:embed="rId3" cstate="print"/>
          <a:srcRect/>
          <a:stretch>
            <a:fillRect/>
          </a:stretch>
        </p:blipFill>
        <p:spPr bwMode="auto">
          <a:xfrm>
            <a:off x="0" y="381000"/>
            <a:ext cx="9143999" cy="5745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1. Self-Help</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is based on the belief that all people can and should strive </a:t>
            </a:r>
            <a:r>
              <a:rPr lang="en-US" i="1" dirty="0" smtClean="0">
                <a:latin typeface="Times New Roman" pitchFamily="18" charset="0"/>
                <a:cs typeface="Times New Roman" pitchFamily="18" charset="0"/>
              </a:rPr>
              <a:t>to control </a:t>
            </a:r>
            <a:r>
              <a:rPr lang="en-US" b="1" i="1" dirty="0">
                <a:solidFill>
                  <a:srgbClr val="C00000"/>
                </a:solidFill>
                <a:latin typeface="Times New Roman" pitchFamily="18" charset="0"/>
                <a:cs typeface="Times New Roman" pitchFamily="18" charset="0"/>
              </a:rPr>
              <a:t>their own destiny</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Cooperators </a:t>
            </a:r>
            <a:r>
              <a:rPr lang="en-US" i="1" dirty="0">
                <a:latin typeface="Times New Roman" pitchFamily="18" charset="0"/>
                <a:cs typeface="Times New Roman" pitchFamily="18" charset="0"/>
              </a:rPr>
              <a:t>believe that full individual </a:t>
            </a:r>
            <a:r>
              <a:rPr lang="en-US" i="1" dirty="0" smtClean="0">
                <a:latin typeface="Times New Roman" pitchFamily="18" charset="0"/>
                <a:cs typeface="Times New Roman" pitchFamily="18" charset="0"/>
              </a:rPr>
              <a:t>development </a:t>
            </a:r>
            <a:r>
              <a:rPr lang="en-US" i="1" dirty="0" smtClean="0">
                <a:solidFill>
                  <a:srgbClr val="C00000"/>
                </a:solidFill>
                <a:latin typeface="Times New Roman" pitchFamily="18" charset="0"/>
                <a:cs typeface="Times New Roman" pitchFamily="18" charset="0"/>
              </a:rPr>
              <a:t>can </a:t>
            </a:r>
            <a:r>
              <a:rPr lang="en-US" i="1" dirty="0">
                <a:solidFill>
                  <a:srgbClr val="C00000"/>
                </a:solidFill>
                <a:latin typeface="Times New Roman" pitchFamily="18" charset="0"/>
                <a:cs typeface="Times New Roman" pitchFamily="18" charset="0"/>
              </a:rPr>
              <a:t>take place only </a:t>
            </a:r>
            <a:r>
              <a:rPr lang="en-US" i="1" dirty="0">
                <a:latin typeface="Times New Roman" pitchFamily="18" charset="0"/>
                <a:cs typeface="Times New Roman" pitchFamily="18" charset="0"/>
              </a:rPr>
              <a:t>in association with others. </a:t>
            </a:r>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Individuals </a:t>
            </a:r>
            <a:r>
              <a:rPr lang="en-US" i="1" dirty="0">
                <a:latin typeface="Times New Roman" pitchFamily="18" charset="0"/>
                <a:cs typeface="Times New Roman" pitchFamily="18" charset="0"/>
              </a:rPr>
              <a:t>also </a:t>
            </a:r>
            <a:r>
              <a:rPr lang="en-US" i="1" dirty="0" smtClean="0">
                <a:latin typeface="Times New Roman" pitchFamily="18" charset="0"/>
                <a:cs typeface="Times New Roman" pitchFamily="18" charset="0"/>
              </a:rPr>
              <a:t>develop through </a:t>
            </a:r>
            <a:r>
              <a:rPr lang="en-US" i="1" dirty="0">
                <a:latin typeface="Times New Roman" pitchFamily="18" charset="0"/>
                <a:cs typeface="Times New Roman" pitchFamily="18" charset="0"/>
              </a:rPr>
              <a:t>cooperative action by the skills they learn in facilitating the growth </a:t>
            </a:r>
            <a:r>
              <a:rPr lang="en-US" i="1" dirty="0" smtClean="0">
                <a:latin typeface="Times New Roman" pitchFamily="18" charset="0"/>
                <a:cs typeface="Times New Roman" pitchFamily="18" charset="0"/>
              </a:rPr>
              <a:t>of their </a:t>
            </a:r>
            <a:r>
              <a:rPr lang="en-US" i="1" dirty="0">
                <a:latin typeface="Times New Roman" pitchFamily="18" charset="0"/>
                <a:cs typeface="Times New Roman" pitchFamily="18" charset="0"/>
              </a:rPr>
              <a:t>cooperative. </a:t>
            </a:r>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Cooperatives </a:t>
            </a:r>
            <a:r>
              <a:rPr lang="en-US" i="1" dirty="0">
                <a:latin typeface="Times New Roman" pitchFamily="18" charset="0"/>
                <a:cs typeface="Times New Roman" pitchFamily="18" charset="0"/>
              </a:rPr>
              <a:t>are institutions that foster the </a:t>
            </a:r>
            <a:r>
              <a:rPr lang="en-US" i="1" dirty="0" smtClean="0">
                <a:latin typeface="Times New Roman" pitchFamily="18" charset="0"/>
                <a:cs typeface="Times New Roman" pitchFamily="18" charset="0"/>
              </a:rPr>
              <a:t>continuing education </a:t>
            </a:r>
            <a:r>
              <a:rPr lang="en-US" i="1" dirty="0">
                <a:latin typeface="Times New Roman" pitchFamily="18" charset="0"/>
                <a:cs typeface="Times New Roman" pitchFamily="18" charset="0"/>
              </a:rPr>
              <a:t>and development of all those involved with them</a:t>
            </a:r>
          </a:p>
        </p:txBody>
      </p:sp>
    </p:spTree>
    <p:extLst>
      <p:ext uri="{BB962C8B-B14F-4D97-AF65-F5344CB8AC3E}">
        <p14:creationId xmlns:p14="http://schemas.microsoft.com/office/powerpoint/2010/main" val="4244946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latin typeface="Times New Roman" pitchFamily="18" charset="0"/>
                <a:cs typeface="Times New Roman" pitchFamily="18" charset="0"/>
              </a:rPr>
              <a:t>2. Self-Responsibility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915400" cy="5486400"/>
          </a:xfrm>
        </p:spPr>
        <p:txBody>
          <a:bodyPr>
            <a:normAutofit/>
          </a:bodyPr>
          <a:lstStyle/>
          <a:p>
            <a:r>
              <a:rPr lang="en-US" i="1" dirty="0" smtClean="0">
                <a:latin typeface="Times New Roman" pitchFamily="18" charset="0"/>
                <a:cs typeface="Times New Roman" pitchFamily="18" charset="0"/>
              </a:rPr>
              <a:t>members </a:t>
            </a:r>
            <a:r>
              <a:rPr lang="en-US" i="1" dirty="0">
                <a:latin typeface="Times New Roman" pitchFamily="18" charset="0"/>
                <a:cs typeface="Times New Roman" pitchFamily="18" charset="0"/>
              </a:rPr>
              <a:t>assume </a:t>
            </a:r>
            <a:r>
              <a:rPr lang="en-US" i="1" dirty="0">
                <a:solidFill>
                  <a:srgbClr val="C00000"/>
                </a:solidFill>
                <a:latin typeface="Times New Roman" pitchFamily="18" charset="0"/>
                <a:cs typeface="Times New Roman" pitchFamily="18" charset="0"/>
              </a:rPr>
              <a:t>responsibility for </a:t>
            </a:r>
            <a:r>
              <a:rPr lang="en-US" i="1" dirty="0" smtClean="0">
                <a:solidFill>
                  <a:srgbClr val="C00000"/>
                </a:solidFill>
                <a:latin typeface="Times New Roman" pitchFamily="18" charset="0"/>
                <a:cs typeface="Times New Roman" pitchFamily="18" charset="0"/>
              </a:rPr>
              <a:t>their cooperative</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 for its establishment and its continuing vitality</a:t>
            </a:r>
            <a:r>
              <a:rPr lang="en-US" i="1" dirty="0" smtClean="0">
                <a:latin typeface="Times New Roman" pitchFamily="18" charset="0"/>
                <a:cs typeface="Times New Roman" pitchFamily="18" charset="0"/>
              </a:rPr>
              <a:t>.</a:t>
            </a:r>
          </a:p>
          <a:p>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Members </a:t>
            </a:r>
            <a:r>
              <a:rPr lang="en-US" i="1" dirty="0" smtClean="0">
                <a:latin typeface="Times New Roman" pitchFamily="18" charset="0"/>
                <a:cs typeface="Times New Roman" pitchFamily="18" charset="0"/>
              </a:rPr>
              <a:t>have the </a:t>
            </a:r>
            <a:r>
              <a:rPr lang="en-US" i="1" dirty="0">
                <a:latin typeface="Times New Roman" pitchFamily="18" charset="0"/>
                <a:cs typeface="Times New Roman" pitchFamily="18" charset="0"/>
              </a:rPr>
              <a:t>responsibility </a:t>
            </a:r>
            <a:r>
              <a:rPr lang="en-US" i="1" dirty="0">
                <a:solidFill>
                  <a:srgbClr val="C00000"/>
                </a:solidFill>
                <a:latin typeface="Times New Roman" pitchFamily="18" charset="0"/>
                <a:cs typeface="Times New Roman" pitchFamily="18" charset="0"/>
              </a:rPr>
              <a:t>of promoting </a:t>
            </a:r>
            <a:r>
              <a:rPr lang="en-US" i="1" dirty="0">
                <a:latin typeface="Times New Roman" pitchFamily="18" charset="0"/>
                <a:cs typeface="Times New Roman" pitchFamily="18" charset="0"/>
              </a:rPr>
              <a:t>their cooperative among their families, </a:t>
            </a:r>
            <a:r>
              <a:rPr lang="en-US" i="1" dirty="0" smtClean="0">
                <a:latin typeface="Times New Roman" pitchFamily="18" charset="0"/>
                <a:cs typeface="Times New Roman" pitchFamily="18" charset="0"/>
              </a:rPr>
              <a:t>friends and acquaintances</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Members </a:t>
            </a:r>
            <a:r>
              <a:rPr lang="en-US" i="1" dirty="0">
                <a:latin typeface="Times New Roman" pitchFamily="18" charset="0"/>
                <a:cs typeface="Times New Roman" pitchFamily="18" charset="0"/>
              </a:rPr>
              <a:t>also ensure that their cooperative </a:t>
            </a:r>
            <a:r>
              <a:rPr lang="en-US" i="1" dirty="0" smtClean="0">
                <a:latin typeface="Times New Roman" pitchFamily="18" charset="0"/>
                <a:cs typeface="Times New Roman" pitchFamily="18" charset="0"/>
              </a:rPr>
              <a:t>remains </a:t>
            </a:r>
            <a:r>
              <a:rPr lang="en-US" i="1" dirty="0" smtClean="0">
                <a:solidFill>
                  <a:srgbClr val="C00000"/>
                </a:solidFill>
                <a:latin typeface="Times New Roman" pitchFamily="18" charset="0"/>
                <a:cs typeface="Times New Roman" pitchFamily="18" charset="0"/>
              </a:rPr>
              <a:t>independent</a:t>
            </a:r>
            <a:endParaRPr lang="en-US"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479851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lstStyle/>
          <a:p>
            <a:r>
              <a:rPr lang="en-US" b="1" dirty="0" smtClean="0">
                <a:latin typeface="Times New Roman" pitchFamily="18" charset="0"/>
                <a:cs typeface="Times New Roman" pitchFamily="18" charset="0"/>
              </a:rPr>
              <a:t>equality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i="1" dirty="0" smtClean="0">
                <a:latin typeface="Times New Roman" pitchFamily="18" charset="0"/>
                <a:cs typeface="Times New Roman" pitchFamily="18" charset="0"/>
              </a:rPr>
              <a:t>Members</a:t>
            </a:r>
            <a:r>
              <a:rPr lang="en-US" i="1" dirty="0">
                <a:latin typeface="Times New Roman" pitchFamily="18" charset="0"/>
                <a:cs typeface="Times New Roman" pitchFamily="18" charset="0"/>
              </a:rPr>
              <a:t>, whether an individual or </a:t>
            </a:r>
            <a:r>
              <a:rPr lang="en-US" i="1" dirty="0" smtClean="0">
                <a:latin typeface="Times New Roman" pitchFamily="18" charset="0"/>
                <a:cs typeface="Times New Roman" pitchFamily="18" charset="0"/>
              </a:rPr>
              <a:t>a group</a:t>
            </a:r>
            <a:r>
              <a:rPr lang="en-US" i="1" dirty="0">
                <a:latin typeface="Times New Roman" pitchFamily="18" charset="0"/>
                <a:cs typeface="Times New Roman" pitchFamily="18" charset="0"/>
              </a:rPr>
              <a:t>, are </a:t>
            </a:r>
            <a:r>
              <a:rPr lang="en-US" i="1" dirty="0">
                <a:solidFill>
                  <a:srgbClr val="C00000"/>
                </a:solidFill>
                <a:latin typeface="Times New Roman" pitchFamily="18" charset="0"/>
                <a:cs typeface="Times New Roman" pitchFamily="18" charset="0"/>
              </a:rPr>
              <a:t>all equal. </a:t>
            </a:r>
            <a:endParaRPr lang="en-US" b="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It </a:t>
            </a:r>
            <a:r>
              <a:rPr lang="en-US" i="1" dirty="0">
                <a:latin typeface="Times New Roman" pitchFamily="18" charset="0"/>
                <a:cs typeface="Times New Roman" pitchFamily="18" charset="0"/>
              </a:rPr>
              <a:t>does not depend on the </a:t>
            </a:r>
            <a:r>
              <a:rPr lang="en-US" i="1" dirty="0">
                <a:solidFill>
                  <a:srgbClr val="C00000"/>
                </a:solidFill>
                <a:latin typeface="Times New Roman" pitchFamily="18" charset="0"/>
                <a:cs typeface="Times New Roman" pitchFamily="18" charset="0"/>
              </a:rPr>
              <a:t>social</a:t>
            </a:r>
            <a:r>
              <a:rPr lang="en-US" i="1" dirty="0">
                <a:latin typeface="Times New Roman" pitchFamily="18" charset="0"/>
                <a:cs typeface="Times New Roman" pitchFamily="18" charset="0"/>
              </a:rPr>
              <a:t> and </a:t>
            </a:r>
            <a:r>
              <a:rPr lang="en-US" i="1" dirty="0">
                <a:solidFill>
                  <a:srgbClr val="C00000"/>
                </a:solidFill>
                <a:latin typeface="Times New Roman" pitchFamily="18" charset="0"/>
                <a:cs typeface="Times New Roman" pitchFamily="18" charset="0"/>
              </a:rPr>
              <a:t>economic</a:t>
            </a:r>
            <a:r>
              <a:rPr lang="en-US" i="1" dirty="0">
                <a:latin typeface="Times New Roman" pitchFamily="18" charset="0"/>
                <a:cs typeface="Times New Roman" pitchFamily="18" charset="0"/>
              </a:rPr>
              <a:t> status </a:t>
            </a:r>
            <a:r>
              <a:rPr lang="en-US" i="1" dirty="0" smtClean="0">
                <a:latin typeface="Times New Roman" pitchFamily="18" charset="0"/>
                <a:cs typeface="Times New Roman" pitchFamily="18" charset="0"/>
              </a:rPr>
              <a:t>of the member</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val="10489239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equity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i="1" dirty="0">
                <a:latin typeface="Times New Roman" pitchFamily="18" charset="0"/>
                <a:cs typeface="Times New Roman" pitchFamily="18" charset="0"/>
              </a:rPr>
              <a:t>Achieving ‘equity’ within a cooperative is continuing, never-ending challenge</a:t>
            </a:r>
            <a:r>
              <a:rPr lang="en-US" b="1" i="1" dirty="0" smtClean="0">
                <a:latin typeface="Times New Roman" pitchFamily="18" charset="0"/>
                <a:cs typeface="Times New Roman" pitchFamily="18" charset="0"/>
              </a:rPr>
              <a:t>.</a:t>
            </a:r>
          </a:p>
          <a:p>
            <a:endParaRPr lang="en-US" b="1" i="1" dirty="0">
              <a:latin typeface="Times New Roman" pitchFamily="18" charset="0"/>
              <a:cs typeface="Times New Roman" pitchFamily="18" charset="0"/>
            </a:endParaRPr>
          </a:p>
          <a:p>
            <a:r>
              <a:rPr lang="en-US" b="1" i="1" dirty="0">
                <a:latin typeface="Times New Roman" pitchFamily="18" charset="0"/>
                <a:cs typeface="Times New Roman" pitchFamily="18" charset="0"/>
              </a:rPr>
              <a:t>It also refers to how members are treated within a cooperative. </a:t>
            </a:r>
            <a:endParaRPr lang="en-US" b="1" i="1" dirty="0" smtClean="0">
              <a:latin typeface="Times New Roman" pitchFamily="18" charset="0"/>
              <a:cs typeface="Times New Roman" pitchFamily="18" charset="0"/>
            </a:endParaRPr>
          </a:p>
          <a:p>
            <a:endParaRPr lang="en-US" b="1" i="1"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They should be </a:t>
            </a:r>
            <a:r>
              <a:rPr lang="en-US" b="1" i="1" dirty="0">
                <a:latin typeface="Times New Roman" pitchFamily="18" charset="0"/>
                <a:cs typeface="Times New Roman" pitchFamily="18" charset="0"/>
              </a:rPr>
              <a:t>treated equitably in how they are rewarded for their participation in </a:t>
            </a:r>
            <a:r>
              <a:rPr lang="en-US" b="1" i="1" dirty="0" smtClean="0">
                <a:latin typeface="Times New Roman" pitchFamily="18" charset="0"/>
                <a:cs typeface="Times New Roman" pitchFamily="18" charset="0"/>
              </a:rPr>
              <a:t>a cooperative</a:t>
            </a:r>
            <a:r>
              <a:rPr lang="en-US" b="1" i="1" dirty="0">
                <a:latin typeface="Times New Roman" pitchFamily="18" charset="0"/>
                <a:cs typeface="Times New Roman" pitchFamily="18" charset="0"/>
              </a:rPr>
              <a:t>, normally through patronage dividends, allocation to </a:t>
            </a:r>
            <a:r>
              <a:rPr lang="en-US" b="1" i="1" dirty="0" smtClean="0">
                <a:latin typeface="Times New Roman" pitchFamily="18" charset="0"/>
                <a:cs typeface="Times New Roman" pitchFamily="18" charset="0"/>
              </a:rPr>
              <a:t>capital reserves </a:t>
            </a:r>
            <a:r>
              <a:rPr lang="en-US" b="1" i="1" dirty="0">
                <a:latin typeface="Times New Roman" pitchFamily="18" charset="0"/>
                <a:cs typeface="Times New Roman" pitchFamily="18" charset="0"/>
              </a:rPr>
              <a:t>in their name, or reduction in charges</a:t>
            </a:r>
          </a:p>
        </p:txBody>
      </p:sp>
    </p:spTree>
    <p:extLst>
      <p:ext uri="{BB962C8B-B14F-4D97-AF65-F5344CB8AC3E}">
        <p14:creationId xmlns:p14="http://schemas.microsoft.com/office/powerpoint/2010/main" val="11593624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639762"/>
          </a:xfrm>
        </p:spPr>
        <p:txBody>
          <a:bodyPr>
            <a:normAutofit fontScale="90000"/>
          </a:bodyPr>
          <a:lstStyle/>
          <a:p>
            <a:pPr algn="ctr"/>
            <a:r>
              <a:rPr lang="en-US" b="1" dirty="0" smtClean="0">
                <a:latin typeface="Times New Roman" pitchFamily="18" charset="0"/>
                <a:cs typeface="Times New Roman" pitchFamily="18" charset="0"/>
              </a:rPr>
              <a:t>Solidarity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685800"/>
            <a:ext cx="9067800" cy="5791200"/>
          </a:xfrm>
        </p:spPr>
        <p:txBody>
          <a:bodyPr>
            <a:normAutofit fontScale="92500" lnSpcReduction="10000"/>
          </a:bodyPr>
          <a:lstStyle/>
          <a:p>
            <a:r>
              <a:rPr lang="en-US" b="1" dirty="0" smtClean="0">
                <a:latin typeface="Times New Roman" pitchFamily="18" charset="0"/>
                <a:cs typeface="Times New Roman" pitchFamily="18" charset="0"/>
              </a:rPr>
              <a:t>ensures </a:t>
            </a:r>
            <a:r>
              <a:rPr lang="en-US" b="1" dirty="0">
                <a:latin typeface="Times New Roman" pitchFamily="18" charset="0"/>
                <a:cs typeface="Times New Roman" pitchFamily="18" charset="0"/>
              </a:rPr>
              <a:t>that cooperative action is not just a </a:t>
            </a:r>
            <a:r>
              <a:rPr lang="en-US" b="1" dirty="0">
                <a:solidFill>
                  <a:srgbClr val="C00000"/>
                </a:solidFill>
                <a:latin typeface="Times New Roman" pitchFamily="18" charset="0"/>
                <a:cs typeface="Times New Roman" pitchFamily="18" charset="0"/>
              </a:rPr>
              <a:t>disguised </a:t>
            </a:r>
            <a:r>
              <a:rPr lang="en-US" b="1" dirty="0">
                <a:latin typeface="Times New Roman" pitchFamily="18" charset="0"/>
                <a:cs typeface="Times New Roman" pitchFamily="18" charset="0"/>
              </a:rPr>
              <a:t>form </a:t>
            </a:r>
            <a:r>
              <a:rPr lang="en-US" b="1" dirty="0" smtClean="0">
                <a:latin typeface="Times New Roman" pitchFamily="18" charset="0"/>
                <a:cs typeface="Times New Roman" pitchFamily="18" charset="0"/>
              </a:rPr>
              <a:t>of limited </a:t>
            </a:r>
            <a:r>
              <a:rPr lang="en-US" b="1" dirty="0">
                <a:latin typeface="Times New Roman" pitchFamily="18" charset="0"/>
                <a:cs typeface="Times New Roman" pitchFamily="18" charset="0"/>
              </a:rPr>
              <a:t>self-interest. </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 </a:t>
            </a:r>
            <a:r>
              <a:rPr lang="en-US" b="1" dirty="0">
                <a:latin typeface="Times New Roman" pitchFamily="18" charset="0"/>
                <a:cs typeface="Times New Roman" pitchFamily="18" charset="0"/>
              </a:rPr>
              <a:t>cooperative is </a:t>
            </a:r>
            <a:r>
              <a:rPr lang="en-US" b="1" dirty="0">
                <a:solidFill>
                  <a:srgbClr val="C00000"/>
                </a:solidFill>
                <a:latin typeface="Times New Roman" pitchFamily="18" charset="0"/>
                <a:cs typeface="Times New Roman" pitchFamily="18" charset="0"/>
              </a:rPr>
              <a:t>more than in association of members</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it is </a:t>
            </a:r>
            <a:r>
              <a:rPr lang="en-US" b="1" dirty="0">
                <a:latin typeface="Times New Roman" pitchFamily="18" charset="0"/>
                <a:cs typeface="Times New Roman" pitchFamily="18" charset="0"/>
              </a:rPr>
              <a:t>also a collectivity. </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All </a:t>
            </a:r>
            <a:r>
              <a:rPr lang="en-US" b="1" dirty="0">
                <a:latin typeface="Times New Roman" pitchFamily="18" charset="0"/>
                <a:cs typeface="Times New Roman" pitchFamily="18" charset="0"/>
              </a:rPr>
              <a:t>members including </a:t>
            </a:r>
            <a:r>
              <a:rPr lang="en-US" b="1" dirty="0">
                <a:solidFill>
                  <a:srgbClr val="C00000"/>
                </a:solidFill>
                <a:latin typeface="Times New Roman" pitchFamily="18" charset="0"/>
                <a:cs typeface="Times New Roman" pitchFamily="18" charset="0"/>
              </a:rPr>
              <a:t>the employees and the </a:t>
            </a:r>
            <a:r>
              <a:rPr lang="en-US" b="1" dirty="0" smtClean="0">
                <a:solidFill>
                  <a:srgbClr val="C00000"/>
                </a:solidFill>
                <a:latin typeface="Times New Roman" pitchFamily="18" charset="0"/>
                <a:cs typeface="Times New Roman" pitchFamily="18" charset="0"/>
              </a:rPr>
              <a:t>nonmembers </a:t>
            </a:r>
            <a:r>
              <a:rPr lang="en-US" b="1" dirty="0" smtClean="0">
                <a:latin typeface="Times New Roman" pitchFamily="18" charset="0"/>
                <a:cs typeface="Times New Roman" pitchFamily="18" charset="0"/>
              </a:rPr>
              <a:t>who </a:t>
            </a:r>
            <a:r>
              <a:rPr lang="en-US" b="1" dirty="0">
                <a:latin typeface="Times New Roman" pitchFamily="18" charset="0"/>
                <a:cs typeface="Times New Roman" pitchFamily="18" charset="0"/>
              </a:rPr>
              <a:t>are closely associated with the cooperative should be </a:t>
            </a:r>
            <a:r>
              <a:rPr lang="en-US" b="1" dirty="0" smtClean="0">
                <a:solidFill>
                  <a:srgbClr val="C00000"/>
                </a:solidFill>
                <a:latin typeface="Times New Roman" pitchFamily="18" charset="0"/>
                <a:cs typeface="Times New Roman" pitchFamily="18" charset="0"/>
              </a:rPr>
              <a:t>treated fairly.</a:t>
            </a:r>
          </a:p>
          <a:p>
            <a:endParaRPr lang="en-US" b="1" dirty="0" smtClean="0">
              <a:latin typeface="Times New Roman" pitchFamily="18" charset="0"/>
              <a:cs typeface="Times New Roman" pitchFamily="18" charset="0"/>
            </a:endParaRPr>
          </a:p>
          <a:p>
            <a:r>
              <a:rPr lang="en-US" b="1" dirty="0">
                <a:latin typeface="Times New Roman" pitchFamily="18" charset="0"/>
                <a:cs typeface="Times New Roman" pitchFamily="18" charset="0"/>
              </a:rPr>
              <a:t>This also means that the cooperative has a responsibility for the </a:t>
            </a:r>
            <a:r>
              <a:rPr lang="en-US" b="1" dirty="0" smtClean="0">
                <a:latin typeface="Times New Roman" pitchFamily="18" charset="0"/>
                <a:cs typeface="Times New Roman" pitchFamily="18" charset="0"/>
              </a:rPr>
              <a:t>collective interest </a:t>
            </a:r>
            <a:r>
              <a:rPr lang="en-US" b="1" dirty="0">
                <a:latin typeface="Times New Roman" pitchFamily="18" charset="0"/>
                <a:cs typeface="Times New Roman" pitchFamily="18" charset="0"/>
              </a:rPr>
              <a:t>of its members</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a:latin typeface="Times New Roman" pitchFamily="18" charset="0"/>
                <a:cs typeface="Times New Roman" pitchFamily="18" charset="0"/>
              </a:rPr>
              <a:t>Solidarity is the very cause and consequence of </a:t>
            </a:r>
            <a:r>
              <a:rPr lang="en-US" b="1" dirty="0">
                <a:solidFill>
                  <a:srgbClr val="C00000"/>
                </a:solidFill>
                <a:latin typeface="Times New Roman" pitchFamily="18" charset="0"/>
                <a:cs typeface="Times New Roman" pitchFamily="18" charset="0"/>
              </a:rPr>
              <a:t>self-help </a:t>
            </a:r>
            <a:r>
              <a:rPr lang="en-US" b="1" dirty="0" smtClean="0">
                <a:solidFill>
                  <a:srgbClr val="C00000"/>
                </a:solidFill>
                <a:latin typeface="Times New Roman" pitchFamily="18" charset="0"/>
                <a:cs typeface="Times New Roman" pitchFamily="18" charset="0"/>
              </a:rPr>
              <a:t>and mutual </a:t>
            </a:r>
            <a:r>
              <a:rPr lang="en-US" b="1" dirty="0">
                <a:solidFill>
                  <a:srgbClr val="C00000"/>
                </a:solidFill>
                <a:latin typeface="Times New Roman" pitchFamily="18" charset="0"/>
                <a:cs typeface="Times New Roman" pitchFamily="18" charset="0"/>
              </a:rPr>
              <a:t>help</a:t>
            </a:r>
          </a:p>
        </p:txBody>
      </p:sp>
    </p:spTree>
    <p:extLst>
      <p:ext uri="{BB962C8B-B14F-4D97-AF65-F5344CB8AC3E}">
        <p14:creationId xmlns:p14="http://schemas.microsoft.com/office/powerpoint/2010/main" val="13150949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3.2. Principles of cooperatives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pPr marL="0" indent="0">
              <a:lnSpc>
                <a:spcPct val="150000"/>
              </a:lnSpc>
              <a:buNone/>
            </a:pP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cooperative principles are guidelines by which cooperatives can put </a:t>
            </a:r>
            <a:r>
              <a:rPr lang="en-US" dirty="0" smtClean="0">
                <a:latin typeface="Times New Roman" pitchFamily="18" charset="0"/>
                <a:cs typeface="Times New Roman" pitchFamily="18" charset="0"/>
              </a:rPr>
              <a:t>their values </a:t>
            </a:r>
            <a:r>
              <a:rPr lang="en-US" dirty="0">
                <a:latin typeface="Times New Roman" pitchFamily="18" charset="0"/>
                <a:cs typeface="Times New Roman" pitchFamily="18" charset="0"/>
              </a:rPr>
              <a:t>into </a:t>
            </a:r>
            <a:r>
              <a:rPr lang="en-US" dirty="0" smtClean="0">
                <a:latin typeface="Times New Roman" pitchFamily="18" charset="0"/>
                <a:cs typeface="Times New Roman" pitchFamily="18" charset="0"/>
              </a:rPr>
              <a:t>practice.</a:t>
            </a:r>
          </a:p>
          <a:p>
            <a:pPr marL="609600" indent="-609600">
              <a:lnSpc>
                <a:spcPct val="150000"/>
              </a:lnSpc>
              <a:buFontTx/>
              <a:buAutoNum type="arabicPeriod"/>
              <a:defRPr/>
            </a:pPr>
            <a:r>
              <a:rPr lang="en-GB" dirty="0">
                <a:latin typeface="Times New Roman" pitchFamily="18" charset="0"/>
                <a:cs typeface="Times New Roman" pitchFamily="18" charset="0"/>
              </a:rPr>
              <a:t>voluntary and open membership</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democratic member control</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member economic participation</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autonomy and independence</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education, training and information</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cooperation among cooperatives</a:t>
            </a:r>
            <a:r>
              <a:rPr lang="fr-CH" dirty="0">
                <a:latin typeface="Times New Roman" pitchFamily="18" charset="0"/>
                <a:cs typeface="Times New Roman" pitchFamily="18" charset="0"/>
              </a:rPr>
              <a:t>;</a:t>
            </a:r>
          </a:p>
          <a:p>
            <a:pPr marL="609600" indent="-609600">
              <a:lnSpc>
                <a:spcPct val="150000"/>
              </a:lnSpc>
              <a:buFontTx/>
              <a:buAutoNum type="arabicPeriod"/>
              <a:defRPr/>
            </a:pPr>
            <a:r>
              <a:rPr lang="en-GB" dirty="0">
                <a:latin typeface="Times New Roman" pitchFamily="18" charset="0"/>
                <a:cs typeface="Times New Roman" pitchFamily="18" charset="0"/>
              </a:rPr>
              <a:t>concern for community</a:t>
            </a:r>
            <a:r>
              <a:rPr lang="fr-CH"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68018088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1st Principle: Voluntary and open membership</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211763"/>
          </a:xfrm>
        </p:spPr>
        <p:txBody>
          <a:bodyPr>
            <a:normAutofit/>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are voluntary </a:t>
            </a:r>
            <a:r>
              <a:rPr lang="en-US" dirty="0" smtClean="0">
                <a:latin typeface="Times New Roman" pitchFamily="18" charset="0"/>
                <a:cs typeface="Times New Roman" pitchFamily="18" charset="0"/>
              </a:rPr>
              <a:t>organizations, </a:t>
            </a:r>
          </a:p>
          <a:p>
            <a:r>
              <a:rPr lang="en-US" dirty="0" smtClean="0">
                <a:latin typeface="Times New Roman" pitchFamily="18" charset="0"/>
                <a:cs typeface="Times New Roman" pitchFamily="18" charset="0"/>
              </a:rPr>
              <a:t>open </a:t>
            </a:r>
            <a:r>
              <a:rPr lang="en-US" dirty="0">
                <a:latin typeface="Times New Roman" pitchFamily="18" charset="0"/>
                <a:cs typeface="Times New Roman" pitchFamily="18" charset="0"/>
              </a:rPr>
              <a:t>to all persons able to </a:t>
            </a:r>
            <a:r>
              <a:rPr lang="en-US" dirty="0" smtClean="0">
                <a:latin typeface="Times New Roman" pitchFamily="18" charset="0"/>
                <a:cs typeface="Times New Roman" pitchFamily="18" charset="0"/>
              </a:rPr>
              <a:t>use their </a:t>
            </a:r>
            <a:r>
              <a:rPr lang="en-US" dirty="0">
                <a:latin typeface="Times New Roman" pitchFamily="18" charset="0"/>
                <a:cs typeface="Times New Roman" pitchFamily="18" charset="0"/>
              </a:rPr>
              <a:t>services </a:t>
            </a:r>
            <a:r>
              <a:rPr lang="en-US" dirty="0" smtClean="0">
                <a:latin typeface="Times New Roman" pitchFamily="18" charset="0"/>
                <a:cs typeface="Times New Roman" pitchFamily="18" charset="0"/>
              </a:rPr>
              <a:t>and </a:t>
            </a:r>
          </a:p>
          <a:p>
            <a:r>
              <a:rPr lang="en-US" dirty="0" smtClean="0">
                <a:latin typeface="Times New Roman" pitchFamily="18" charset="0"/>
                <a:cs typeface="Times New Roman" pitchFamily="18" charset="0"/>
              </a:rPr>
              <a:t>willing </a:t>
            </a:r>
            <a:r>
              <a:rPr lang="en-US" dirty="0">
                <a:latin typeface="Times New Roman" pitchFamily="18" charset="0"/>
                <a:cs typeface="Times New Roman" pitchFamily="18" charset="0"/>
              </a:rPr>
              <a:t>to accept the responsibilities of </a:t>
            </a:r>
            <a:r>
              <a:rPr lang="en-US" dirty="0" smtClean="0">
                <a:latin typeface="Times New Roman" pitchFamily="18" charset="0"/>
                <a:cs typeface="Times New Roman" pitchFamily="18" charset="0"/>
              </a:rPr>
              <a:t>membership, without </a:t>
            </a:r>
          </a:p>
          <a:p>
            <a:pPr lvl="1">
              <a:buFont typeface="Wingdings" pitchFamily="2" charset="2"/>
              <a:buChar char="v"/>
            </a:pPr>
            <a:r>
              <a:rPr lang="en-US" dirty="0" smtClean="0">
                <a:latin typeface="Times New Roman" pitchFamily="18" charset="0"/>
                <a:cs typeface="Times New Roman" pitchFamily="18" charset="0"/>
              </a:rPr>
              <a:t>gender</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buFont typeface="Wingdings" pitchFamily="2" charset="2"/>
              <a:buChar char="v"/>
            </a:pPr>
            <a:r>
              <a:rPr lang="en-US" dirty="0">
                <a:latin typeface="Times New Roman" pitchFamily="18" charset="0"/>
                <a:cs typeface="Times New Roman" pitchFamily="18" charset="0"/>
              </a:rPr>
              <a:t>social, </a:t>
            </a:r>
          </a:p>
          <a:p>
            <a:pPr lvl="1">
              <a:buFont typeface="Wingdings" pitchFamily="2" charset="2"/>
              <a:buChar char="v"/>
            </a:pPr>
            <a:r>
              <a:rPr lang="en-US" dirty="0">
                <a:latin typeface="Times New Roman" pitchFamily="18" charset="0"/>
                <a:cs typeface="Times New Roman" pitchFamily="18" charset="0"/>
              </a:rPr>
              <a:t>racial, </a:t>
            </a:r>
          </a:p>
          <a:p>
            <a:pPr lvl="1">
              <a:buFont typeface="Wingdings" pitchFamily="2" charset="2"/>
              <a:buChar char="v"/>
            </a:pPr>
            <a:r>
              <a:rPr lang="en-US" dirty="0">
                <a:latin typeface="Times New Roman" pitchFamily="18" charset="0"/>
                <a:cs typeface="Times New Roman" pitchFamily="18" charset="0"/>
              </a:rPr>
              <a:t>political or </a:t>
            </a:r>
          </a:p>
          <a:p>
            <a:pPr lvl="1">
              <a:buFont typeface="Wingdings" pitchFamily="2" charset="2"/>
              <a:buChar char="v"/>
            </a:pPr>
            <a:r>
              <a:rPr lang="en-US" dirty="0">
                <a:latin typeface="Times New Roman" pitchFamily="18" charset="0"/>
                <a:cs typeface="Times New Roman" pitchFamily="18" charset="0"/>
              </a:rPr>
              <a:t>religious discrimination.</a:t>
            </a:r>
          </a:p>
        </p:txBody>
      </p:sp>
    </p:spTree>
    <p:extLst>
      <p:ext uri="{BB962C8B-B14F-4D97-AF65-F5344CB8AC3E}">
        <p14:creationId xmlns:p14="http://schemas.microsoft.com/office/powerpoint/2010/main" val="13707712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2nd Principle: Democratic member control</a:t>
            </a:r>
            <a:br>
              <a:rPr lang="en-US" sz="3600" b="1"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86800" cy="5029200"/>
          </a:xfrm>
        </p:spPr>
        <p:txBody>
          <a:bodyPr>
            <a:normAutofit/>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are democratic </a:t>
            </a:r>
            <a:r>
              <a:rPr lang="en-US" dirty="0" smtClean="0">
                <a:latin typeface="Times New Roman" pitchFamily="18" charset="0"/>
                <a:cs typeface="Times New Roman" pitchFamily="18" charset="0"/>
              </a:rPr>
              <a:t>organizations </a:t>
            </a:r>
            <a:r>
              <a:rPr lang="en-US" dirty="0">
                <a:latin typeface="Times New Roman" pitchFamily="18" charset="0"/>
                <a:cs typeface="Times New Roman" pitchFamily="18" charset="0"/>
              </a:rPr>
              <a:t>controlled by their </a:t>
            </a:r>
            <a:r>
              <a:rPr lang="en-US" dirty="0" smtClean="0">
                <a:latin typeface="Times New Roman" pitchFamily="18" charset="0"/>
                <a:cs typeface="Times New Roman" pitchFamily="18" charset="0"/>
              </a:rPr>
              <a:t>members who </a:t>
            </a:r>
            <a:r>
              <a:rPr lang="en-US" dirty="0">
                <a:latin typeface="Times New Roman" pitchFamily="18" charset="0"/>
                <a:cs typeface="Times New Roman" pitchFamily="18" charset="0"/>
              </a:rPr>
              <a:t>actively participate in setting their policies and making decisions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Men and </a:t>
            </a:r>
            <a:r>
              <a:rPr lang="en-US" dirty="0">
                <a:latin typeface="Times New Roman" pitchFamily="18" charset="0"/>
                <a:cs typeface="Times New Roman" pitchFamily="18" charset="0"/>
              </a:rPr>
              <a:t>women serving as </a:t>
            </a:r>
            <a:r>
              <a:rPr lang="en-US" dirty="0" smtClean="0">
                <a:latin typeface="Times New Roman" pitchFamily="18" charset="0"/>
                <a:cs typeface="Times New Roman" pitchFamily="18" charset="0"/>
              </a:rPr>
              <a:t>elected representatives </a:t>
            </a:r>
            <a:r>
              <a:rPr lang="en-US" dirty="0">
                <a:latin typeface="Times New Roman" pitchFamily="18" charset="0"/>
                <a:cs typeface="Times New Roman" pitchFamily="18" charset="0"/>
              </a:rPr>
              <a:t>are accountable to </a:t>
            </a:r>
            <a:r>
              <a:rPr lang="en-US" dirty="0" smtClean="0">
                <a:latin typeface="Times New Roman" pitchFamily="18" charset="0"/>
                <a:cs typeface="Times New Roman" pitchFamily="18" charset="0"/>
              </a:rPr>
              <a:t>the membership.</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primary cooperatives members have equal voting rights </a:t>
            </a:r>
            <a:r>
              <a:rPr lang="en-US" dirty="0" smtClean="0">
                <a:latin typeface="Times New Roman" pitchFamily="18" charset="0"/>
                <a:cs typeface="Times New Roman" pitchFamily="18" charset="0"/>
              </a:rPr>
              <a:t>by virtue </a:t>
            </a:r>
            <a:r>
              <a:rPr lang="en-US" dirty="0">
                <a:latin typeface="Times New Roman" pitchFamily="18" charset="0"/>
                <a:cs typeface="Times New Roman" pitchFamily="18" charset="0"/>
              </a:rPr>
              <a:t>of the “one member, one vote” rule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cooperatives at other levels </a:t>
            </a:r>
            <a:r>
              <a:rPr lang="en-US" dirty="0" smtClean="0">
                <a:latin typeface="Times New Roman" pitchFamily="18" charset="0"/>
                <a:cs typeface="Times New Roman" pitchFamily="18" charset="0"/>
              </a:rPr>
              <a:t>are also </a:t>
            </a:r>
            <a:r>
              <a:rPr lang="en-US" dirty="0">
                <a:latin typeface="Times New Roman" pitchFamily="18" charset="0"/>
                <a:cs typeface="Times New Roman" pitchFamily="18" charset="0"/>
              </a:rPr>
              <a:t>organized in a democratic manner.</a:t>
            </a:r>
          </a:p>
        </p:txBody>
      </p:sp>
    </p:spTree>
    <p:extLst>
      <p:ext uri="{BB962C8B-B14F-4D97-AF65-F5344CB8AC3E}">
        <p14:creationId xmlns:p14="http://schemas.microsoft.com/office/powerpoint/2010/main" val="3645194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b="1" dirty="0" smtClean="0"/>
              <a:t>Introduction . . .</a:t>
            </a:r>
            <a:endParaRPr lang="en-GB" dirty="0"/>
          </a:p>
        </p:txBody>
      </p:sp>
      <p:sp>
        <p:nvSpPr>
          <p:cNvPr id="3" name="Content Placeholder 2"/>
          <p:cNvSpPr>
            <a:spLocks noGrp="1"/>
          </p:cNvSpPr>
          <p:nvPr>
            <p:ph idx="1"/>
          </p:nvPr>
        </p:nvSpPr>
        <p:spPr>
          <a:xfrm>
            <a:off x="228600" y="1066800"/>
            <a:ext cx="8610600" cy="5791200"/>
          </a:xfrm>
        </p:spPr>
        <p:txBody>
          <a:bodyPr>
            <a:normAutofit fontScale="70000" lnSpcReduction="20000"/>
          </a:bodyPr>
          <a:lstStyle/>
          <a:p>
            <a:pPr>
              <a:buNone/>
            </a:pPr>
            <a:r>
              <a:rPr lang="en-GB" dirty="0" smtClean="0"/>
              <a:t>The definition emphasizes the following characteristics of a cooperative</a:t>
            </a:r>
            <a:r>
              <a:rPr lang="en-GB" dirty="0" smtClean="0">
                <a:sym typeface="Wingdings" pitchFamily="2" charset="2"/>
              </a:rPr>
              <a:t> (5)</a:t>
            </a:r>
            <a:endParaRPr lang="en-GB" dirty="0" smtClean="0"/>
          </a:p>
          <a:p>
            <a:pPr>
              <a:buNone/>
            </a:pPr>
            <a:r>
              <a:rPr lang="en-GB" dirty="0" smtClean="0"/>
              <a:t>[A] The cooperative is </a:t>
            </a:r>
            <a:r>
              <a:rPr lang="en-GB" b="1" i="1" dirty="0" smtClean="0"/>
              <a:t>autonomous </a:t>
            </a:r>
            <a:r>
              <a:rPr lang="en-GB" dirty="0" smtClean="0"/>
              <a:t>– it is as independent of government and private firms as possible;</a:t>
            </a:r>
          </a:p>
          <a:p>
            <a:pPr>
              <a:buNone/>
            </a:pPr>
            <a:r>
              <a:rPr lang="en-GB" dirty="0" smtClean="0"/>
              <a:t>[B] It is </a:t>
            </a:r>
            <a:r>
              <a:rPr lang="en-GB" b="1" dirty="0" smtClean="0"/>
              <a:t>an </a:t>
            </a:r>
            <a:r>
              <a:rPr lang="en-GB" b="1" i="1" dirty="0" smtClean="0"/>
              <a:t>association of persons</a:t>
            </a:r>
            <a:r>
              <a:rPr lang="en-GB" dirty="0" smtClean="0"/>
              <a:t>. Cooperatives are free to define ‘persons’ in</a:t>
            </a:r>
          </a:p>
          <a:p>
            <a:pPr>
              <a:buNone/>
            </a:pPr>
            <a:r>
              <a:rPr lang="en-GB" dirty="0" smtClean="0"/>
              <a:t>any legal way they choose – individual and or legal persons;</a:t>
            </a:r>
          </a:p>
          <a:p>
            <a:pPr>
              <a:buNone/>
            </a:pPr>
            <a:r>
              <a:rPr lang="en-GB" dirty="0" smtClean="0"/>
              <a:t>[C] The persons are united </a:t>
            </a:r>
            <a:r>
              <a:rPr lang="en-GB" i="1" dirty="0" smtClean="0"/>
              <a:t>‘</a:t>
            </a:r>
            <a:r>
              <a:rPr lang="en-GB" b="1" i="1" dirty="0" smtClean="0"/>
              <a:t>voluntarily’</a:t>
            </a:r>
            <a:r>
              <a:rPr lang="en-GB" dirty="0" smtClean="0"/>
              <a:t>. Membership should not be compulsory.  </a:t>
            </a:r>
          </a:p>
          <a:p>
            <a:pPr>
              <a:buNone/>
            </a:pPr>
            <a:r>
              <a:rPr lang="en-GB" dirty="0" smtClean="0"/>
              <a:t>Members should be free to join or to leave;</a:t>
            </a:r>
          </a:p>
          <a:p>
            <a:pPr>
              <a:buNone/>
            </a:pPr>
            <a:r>
              <a:rPr lang="en-GB" dirty="0" smtClean="0"/>
              <a:t>[D] Members of a cooperative </a:t>
            </a:r>
            <a:r>
              <a:rPr lang="en-GB" i="1" dirty="0" smtClean="0"/>
              <a:t>‘</a:t>
            </a:r>
            <a:r>
              <a:rPr lang="en-GB" b="1" i="1" dirty="0" smtClean="0"/>
              <a:t>meet their common economic, social and cultural</a:t>
            </a:r>
            <a:endParaRPr lang="en-GB" b="1" dirty="0" smtClean="0"/>
          </a:p>
          <a:p>
            <a:pPr>
              <a:buNone/>
            </a:pPr>
            <a:r>
              <a:rPr lang="en-GB" b="1" i="1" dirty="0" smtClean="0"/>
              <a:t>needs’</a:t>
            </a:r>
            <a:r>
              <a:rPr lang="en-GB" b="1" dirty="0" smtClean="0"/>
              <a:t>.</a:t>
            </a:r>
            <a:r>
              <a:rPr lang="en-GB" dirty="0" smtClean="0"/>
              <a:t> Indeed in the future helping to provide a better way of life – cultural,</a:t>
            </a:r>
          </a:p>
          <a:p>
            <a:pPr>
              <a:buNone/>
            </a:pPr>
            <a:r>
              <a:rPr lang="en-GB" dirty="0" smtClean="0"/>
              <a:t>intellectual and spiritual – may become one of the most important ways in</a:t>
            </a:r>
          </a:p>
          <a:p>
            <a:pPr>
              <a:buNone/>
            </a:pPr>
            <a:r>
              <a:rPr lang="en-GB" dirty="0" smtClean="0"/>
              <a:t>which the cooperatives ca benefit their members and contribute to their</a:t>
            </a:r>
          </a:p>
          <a:p>
            <a:pPr>
              <a:buNone/>
            </a:pPr>
            <a:r>
              <a:rPr lang="en-GB" dirty="0" smtClean="0"/>
              <a:t>communities;</a:t>
            </a:r>
          </a:p>
          <a:p>
            <a:pPr>
              <a:buNone/>
            </a:pPr>
            <a:endParaRPr lang="en-GB" dirty="0" smtClean="0"/>
          </a:p>
          <a:p>
            <a:pPr>
              <a:buNone/>
            </a:pPr>
            <a:r>
              <a:rPr lang="en-GB" dirty="0" smtClean="0"/>
              <a:t>[E] The cooperative is a </a:t>
            </a:r>
            <a:r>
              <a:rPr lang="en-GB" i="1" dirty="0" smtClean="0"/>
              <a:t>‘</a:t>
            </a:r>
            <a:r>
              <a:rPr lang="en-GB" b="1" i="1" dirty="0" smtClean="0"/>
              <a:t>jointly-owned and democratically-controlled </a:t>
            </a:r>
            <a:r>
              <a:rPr lang="en-GB" i="1" dirty="0" smtClean="0"/>
              <a:t>enterprise’</a:t>
            </a:r>
            <a:r>
              <a:rPr lang="en-GB" dirty="0" smtClean="0"/>
              <a:t>.</a:t>
            </a:r>
          </a:p>
          <a:p>
            <a:pPr>
              <a:buNone/>
            </a:pPr>
            <a:r>
              <a:rPr lang="en-GB" dirty="0" smtClean="0"/>
              <a:t>Within the cooperative control is distributed among members on a democratic</a:t>
            </a:r>
          </a:p>
          <a:p>
            <a:pPr>
              <a:buNone/>
            </a:pPr>
            <a:r>
              <a:rPr lang="en-GB" dirty="0" smtClean="0"/>
              <a:t>basis. </a:t>
            </a:r>
          </a:p>
          <a:p>
            <a:pPr>
              <a:buNone/>
            </a:pPr>
            <a:endParaRPr lang="en-GB" dirty="0" smtClean="0"/>
          </a:p>
          <a:p>
            <a:pPr>
              <a:buNone/>
            </a:pPr>
            <a:r>
              <a:rPr lang="en-GB" dirty="0" smtClean="0"/>
              <a:t>The dual characteristics of ownership and democratic control are</a:t>
            </a:r>
          </a:p>
          <a:p>
            <a:pPr>
              <a:buNone/>
            </a:pPr>
            <a:r>
              <a:rPr lang="en-GB" dirty="0" smtClean="0"/>
              <a:t>particularly important in differentiating cooperatives from other kinds of</a:t>
            </a:r>
          </a:p>
          <a:p>
            <a:pPr>
              <a:buNone/>
            </a:pPr>
            <a:r>
              <a:rPr lang="en-GB" dirty="0" smtClean="0"/>
              <a:t>organisations.</a:t>
            </a:r>
          </a:p>
          <a:p>
            <a:pPr>
              <a:buNone/>
            </a:pPr>
            <a:endParaRPr lang="en-GB" dirty="0"/>
          </a:p>
        </p:txBody>
      </p:sp>
    </p:spTree>
    <p:extLst>
      <p:ext uri="{BB962C8B-B14F-4D97-AF65-F5344CB8AC3E}">
        <p14:creationId xmlns:p14="http://schemas.microsoft.com/office/powerpoint/2010/main" val="10331847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3rd Principle: Member economic participation</a:t>
            </a:r>
            <a:br>
              <a:rPr lang="en-US" sz="3600" b="1"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4953000"/>
          </a:xfrm>
        </p:spPr>
        <p:txBody>
          <a:bodyPr>
            <a:normAutofit fontScale="92500"/>
          </a:bodyPr>
          <a:lstStyle/>
          <a:p>
            <a:r>
              <a:rPr lang="en-US" dirty="0" smtClean="0">
                <a:latin typeface="Times New Roman" pitchFamily="18" charset="0"/>
                <a:cs typeface="Times New Roman" pitchFamily="18" charset="0"/>
              </a:rPr>
              <a:t>Members </a:t>
            </a:r>
            <a:r>
              <a:rPr lang="en-US" dirty="0">
                <a:latin typeface="Times New Roman" pitchFamily="18" charset="0"/>
                <a:cs typeface="Times New Roman" pitchFamily="18" charset="0"/>
              </a:rPr>
              <a:t>contribute equitably to, and democratically control, the capital </a:t>
            </a:r>
            <a:r>
              <a:rPr lang="en-US" dirty="0" smtClean="0">
                <a:latin typeface="Times New Roman" pitchFamily="18" charset="0"/>
                <a:cs typeface="Times New Roman" pitchFamily="18" charset="0"/>
              </a:rPr>
              <a:t>of their </a:t>
            </a:r>
            <a:r>
              <a:rPr lang="en-US" dirty="0">
                <a:latin typeface="Times New Roman" pitchFamily="18" charset="0"/>
                <a:cs typeface="Times New Roman" pitchFamily="18" charset="0"/>
              </a:rPr>
              <a:t>cooperative.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At </a:t>
            </a:r>
            <a:r>
              <a:rPr lang="en-US" dirty="0">
                <a:latin typeface="Times New Roman" pitchFamily="18" charset="0"/>
                <a:cs typeface="Times New Roman" pitchFamily="18" charset="0"/>
              </a:rPr>
              <a:t>least part of that capital is usually the </a:t>
            </a:r>
            <a:r>
              <a:rPr lang="en-US" dirty="0" smtClean="0">
                <a:latin typeface="Times New Roman" pitchFamily="18" charset="0"/>
                <a:cs typeface="Times New Roman" pitchFamily="18" charset="0"/>
              </a:rPr>
              <a:t>common property </a:t>
            </a:r>
            <a:r>
              <a:rPr lang="en-US" dirty="0">
                <a:latin typeface="Times New Roman" pitchFamily="18" charset="0"/>
                <a:cs typeface="Times New Roman" pitchFamily="18" charset="0"/>
              </a:rPr>
              <a:t>of the cooperative.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Members </a:t>
            </a:r>
            <a:r>
              <a:rPr lang="en-US" dirty="0">
                <a:latin typeface="Times New Roman" pitchFamily="18" charset="0"/>
                <a:cs typeface="Times New Roman" pitchFamily="18" charset="0"/>
              </a:rPr>
              <a:t>usually receive </a:t>
            </a:r>
            <a:r>
              <a:rPr lang="en-US" dirty="0" smtClean="0">
                <a:latin typeface="Times New Roman" pitchFamily="18" charset="0"/>
                <a:cs typeface="Times New Roman" pitchFamily="18" charset="0"/>
              </a:rPr>
              <a:t>limited compensation</a:t>
            </a:r>
            <a:r>
              <a:rPr lang="en-US" dirty="0">
                <a:latin typeface="Times New Roman" pitchFamily="18" charset="0"/>
                <a:cs typeface="Times New Roman" pitchFamily="18" charset="0"/>
              </a:rPr>
              <a:t>, if any, on capital subscribed as a condition of membership.</a:t>
            </a:r>
          </a:p>
          <a:p>
            <a:r>
              <a:rPr lang="en-US" dirty="0">
                <a:latin typeface="Times New Roman" pitchFamily="18" charset="0"/>
                <a:cs typeface="Times New Roman" pitchFamily="18" charset="0"/>
              </a:rPr>
              <a:t>Members allocate surpluses for any or all of the following purposes:</a:t>
            </a:r>
          </a:p>
          <a:p>
            <a:pPr lvl="1">
              <a:buFont typeface="Wingdings" pitchFamily="2" charset="2"/>
              <a:buChar char="v"/>
            </a:pPr>
            <a:r>
              <a:rPr lang="en-US" dirty="0">
                <a:latin typeface="Times New Roman" pitchFamily="18" charset="0"/>
                <a:cs typeface="Times New Roman" pitchFamily="18" charset="0"/>
              </a:rPr>
              <a:t>developing their cooperative, possibly by setting up reserves, part of </a:t>
            </a:r>
            <a:r>
              <a:rPr lang="en-US" dirty="0" smtClean="0">
                <a:latin typeface="Times New Roman" pitchFamily="18" charset="0"/>
                <a:cs typeface="Times New Roman" pitchFamily="18" charset="0"/>
              </a:rPr>
              <a:t>which at </a:t>
            </a:r>
            <a:r>
              <a:rPr lang="en-US" dirty="0">
                <a:latin typeface="Times New Roman" pitchFamily="18" charset="0"/>
                <a:cs typeface="Times New Roman" pitchFamily="18" charset="0"/>
              </a:rPr>
              <a:t>least would be indivisible; </a:t>
            </a:r>
            <a:endParaRPr lang="en-US" dirty="0" smtClean="0">
              <a:latin typeface="Times New Roman" pitchFamily="18" charset="0"/>
              <a:cs typeface="Times New Roman" pitchFamily="18" charset="0"/>
            </a:endParaRPr>
          </a:p>
          <a:p>
            <a:pPr lvl="1">
              <a:buFont typeface="Wingdings" pitchFamily="2" charset="2"/>
              <a:buChar char="v"/>
            </a:pPr>
            <a:r>
              <a:rPr lang="en-US" dirty="0">
                <a:latin typeface="Times New Roman" pitchFamily="18" charset="0"/>
                <a:cs typeface="Times New Roman" pitchFamily="18" charset="0"/>
              </a:rPr>
              <a:t>rewarding members in proportion to their transactions with the cooperative; and</a:t>
            </a:r>
          </a:p>
          <a:p>
            <a:pPr lvl="1">
              <a:buFont typeface="Wingdings" pitchFamily="2" charset="2"/>
              <a:buChar char="v"/>
            </a:pPr>
            <a:r>
              <a:rPr lang="en-US" dirty="0">
                <a:latin typeface="Times New Roman" pitchFamily="18" charset="0"/>
                <a:cs typeface="Times New Roman" pitchFamily="18" charset="0"/>
              </a:rPr>
              <a:t>supporting other activities approved by the membership.</a:t>
            </a:r>
          </a:p>
        </p:txBody>
      </p:sp>
    </p:spTree>
    <p:extLst>
      <p:ext uri="{BB962C8B-B14F-4D97-AF65-F5344CB8AC3E}">
        <p14:creationId xmlns:p14="http://schemas.microsoft.com/office/powerpoint/2010/main" val="24378329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4th Principle: Autonomy and independence</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are autonomous, self-help </a:t>
            </a:r>
            <a:r>
              <a:rPr lang="en-US" dirty="0" smtClean="0">
                <a:latin typeface="Times New Roman" pitchFamily="18" charset="0"/>
                <a:cs typeface="Times New Roman" pitchFamily="18" charset="0"/>
              </a:rPr>
              <a:t>organizations </a:t>
            </a:r>
            <a:r>
              <a:rPr lang="en-US" dirty="0">
                <a:latin typeface="Times New Roman" pitchFamily="18" charset="0"/>
                <a:cs typeface="Times New Roman" pitchFamily="18" charset="0"/>
              </a:rPr>
              <a:t>controlled by </a:t>
            </a:r>
            <a:r>
              <a:rPr lang="en-US" dirty="0" smtClean="0">
                <a:latin typeface="Times New Roman" pitchFamily="18" charset="0"/>
                <a:cs typeface="Times New Roman" pitchFamily="18" charset="0"/>
              </a:rPr>
              <a:t>their members.</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If they enter into agreements with other organizations, </a:t>
            </a:r>
            <a:r>
              <a:rPr lang="en-US" dirty="0" smtClean="0">
                <a:latin typeface="Times New Roman" pitchFamily="18" charset="0"/>
                <a:cs typeface="Times New Roman" pitchFamily="18" charset="0"/>
              </a:rPr>
              <a:t>including governments</a:t>
            </a:r>
            <a:r>
              <a:rPr lang="en-US" dirty="0">
                <a:latin typeface="Times New Roman" pitchFamily="18" charset="0"/>
                <a:cs typeface="Times New Roman" pitchFamily="18" charset="0"/>
              </a:rPr>
              <a:t>, or raise capital from external sources, they do so on </a:t>
            </a:r>
            <a:r>
              <a:rPr lang="en-US" dirty="0" smtClean="0">
                <a:latin typeface="Times New Roman" pitchFamily="18" charset="0"/>
                <a:cs typeface="Times New Roman" pitchFamily="18" charset="0"/>
              </a:rPr>
              <a:t>terms that </a:t>
            </a:r>
            <a:r>
              <a:rPr lang="en-US" dirty="0">
                <a:latin typeface="Times New Roman" pitchFamily="18" charset="0"/>
                <a:cs typeface="Times New Roman" pitchFamily="18" charset="0"/>
              </a:rPr>
              <a:t>ensure democratic control by their members and maintain </a:t>
            </a:r>
            <a:r>
              <a:rPr lang="en-US" dirty="0" smtClean="0">
                <a:latin typeface="Times New Roman" pitchFamily="18" charset="0"/>
                <a:cs typeface="Times New Roman" pitchFamily="18" charset="0"/>
              </a:rPr>
              <a:t>their cooperative </a:t>
            </a:r>
            <a:r>
              <a:rPr lang="en-US" dirty="0">
                <a:latin typeface="Times New Roman" pitchFamily="18" charset="0"/>
                <a:cs typeface="Times New Roman" pitchFamily="18" charset="0"/>
              </a:rPr>
              <a:t>autonomy.</a:t>
            </a:r>
          </a:p>
        </p:txBody>
      </p:sp>
    </p:spTree>
    <p:extLst>
      <p:ext uri="{BB962C8B-B14F-4D97-AF65-F5344CB8AC3E}">
        <p14:creationId xmlns:p14="http://schemas.microsoft.com/office/powerpoint/2010/main" val="33693354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5th Principle: Education, training and information</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provide education and training for their </a:t>
            </a:r>
            <a:endParaRPr lang="en-US" dirty="0" smtClean="0">
              <a:latin typeface="Times New Roman" pitchFamily="18" charset="0"/>
              <a:cs typeface="Times New Roman" pitchFamily="18" charset="0"/>
            </a:endParaRPr>
          </a:p>
          <a:p>
            <a:pPr lvl="1">
              <a:buFont typeface="Wingdings" pitchFamily="2" charset="2"/>
              <a:buChar char="v"/>
            </a:pPr>
            <a:r>
              <a:rPr lang="en-US" dirty="0" smtClean="0">
                <a:latin typeface="Times New Roman" pitchFamily="18" charset="0"/>
                <a:cs typeface="Times New Roman" pitchFamily="18" charset="0"/>
              </a:rPr>
              <a:t>members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buFont typeface="Wingdings" pitchFamily="2" charset="2"/>
              <a:buChar char="v"/>
            </a:pPr>
            <a:r>
              <a:rPr lang="en-US" dirty="0">
                <a:latin typeface="Times New Roman" pitchFamily="18" charset="0"/>
                <a:cs typeface="Times New Roman" pitchFamily="18" charset="0"/>
              </a:rPr>
              <a:t>Elected representatives,</a:t>
            </a:r>
          </a:p>
          <a:p>
            <a:pPr lvl="1">
              <a:buFont typeface="Wingdings" pitchFamily="2" charset="2"/>
              <a:buChar char="v"/>
            </a:pPr>
            <a:r>
              <a:rPr lang="en-US" dirty="0">
                <a:latin typeface="Times New Roman" pitchFamily="18" charset="0"/>
                <a:cs typeface="Times New Roman" pitchFamily="18" charset="0"/>
              </a:rPr>
              <a:t> managers and </a:t>
            </a:r>
          </a:p>
          <a:p>
            <a:pPr lvl="1">
              <a:buFont typeface="Wingdings" pitchFamily="2" charset="2"/>
              <a:buChar char="v"/>
            </a:pPr>
            <a:r>
              <a:rPr lang="en-US" dirty="0">
                <a:latin typeface="Times New Roman" pitchFamily="18" charset="0"/>
                <a:cs typeface="Times New Roman" pitchFamily="18" charset="0"/>
              </a:rPr>
              <a:t>employees </a:t>
            </a:r>
          </a:p>
          <a:p>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that they can </a:t>
            </a:r>
            <a:r>
              <a:rPr lang="en-US" dirty="0" smtClean="0">
                <a:latin typeface="Times New Roman" pitchFamily="18" charset="0"/>
                <a:cs typeface="Times New Roman" pitchFamily="18" charset="0"/>
              </a:rPr>
              <a:t>contribute effectively </a:t>
            </a:r>
            <a:r>
              <a:rPr lang="en-US" dirty="0">
                <a:latin typeface="Times New Roman" pitchFamily="18" charset="0"/>
                <a:cs typeface="Times New Roman" pitchFamily="18" charset="0"/>
              </a:rPr>
              <a:t>to the development of their cooperatives.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inform </a:t>
            </a:r>
            <a:r>
              <a:rPr lang="en-US" dirty="0" smtClean="0">
                <a:latin typeface="Times New Roman" pitchFamily="18" charset="0"/>
                <a:cs typeface="Times New Roman" pitchFamily="18" charset="0"/>
              </a:rPr>
              <a:t>the general </a:t>
            </a:r>
            <a:r>
              <a:rPr lang="en-US" dirty="0">
                <a:latin typeface="Times New Roman" pitchFamily="18" charset="0"/>
                <a:cs typeface="Times New Roman" pitchFamily="18" charset="0"/>
              </a:rPr>
              <a:t>public, particularly young people and opinion leaders, about </a:t>
            </a:r>
            <a:r>
              <a:rPr lang="en-US" dirty="0" smtClean="0">
                <a:latin typeface="Times New Roman" pitchFamily="18" charset="0"/>
                <a:cs typeface="Times New Roman" pitchFamily="18" charset="0"/>
              </a:rPr>
              <a:t>the nature </a:t>
            </a:r>
            <a:r>
              <a:rPr lang="en-US" dirty="0">
                <a:latin typeface="Times New Roman" pitchFamily="18" charset="0"/>
                <a:cs typeface="Times New Roman" pitchFamily="18" charset="0"/>
              </a:rPr>
              <a:t>and benefits of cooperation.</a:t>
            </a:r>
          </a:p>
        </p:txBody>
      </p:sp>
    </p:spTree>
    <p:extLst>
      <p:ext uri="{BB962C8B-B14F-4D97-AF65-F5344CB8AC3E}">
        <p14:creationId xmlns:p14="http://schemas.microsoft.com/office/powerpoint/2010/main" val="6121181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6th Principle: Cooperation among cooperatives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serve their members most effectively and strengthen </a:t>
            </a:r>
            <a:r>
              <a:rPr lang="en-US" dirty="0" smtClean="0">
                <a:latin typeface="Times New Roman" pitchFamily="18" charset="0"/>
                <a:cs typeface="Times New Roman" pitchFamily="18" charset="0"/>
              </a:rPr>
              <a:t>the cooperative </a:t>
            </a:r>
            <a:r>
              <a:rPr lang="en-US" dirty="0">
                <a:latin typeface="Times New Roman" pitchFamily="18" charset="0"/>
                <a:cs typeface="Times New Roman" pitchFamily="18" charset="0"/>
              </a:rPr>
              <a:t>movement by working together through </a:t>
            </a:r>
            <a:endParaRPr lang="en-US" dirty="0" smtClean="0">
              <a:latin typeface="Times New Roman" pitchFamily="18" charset="0"/>
              <a:cs typeface="Times New Roman" pitchFamily="18" charset="0"/>
            </a:endParaRPr>
          </a:p>
          <a:p>
            <a:pPr lvl="1">
              <a:buFont typeface="Wingdings" pitchFamily="2" charset="2"/>
              <a:buChar char="v"/>
            </a:pPr>
            <a:r>
              <a:rPr lang="en-US" dirty="0" smtClean="0">
                <a:latin typeface="Times New Roman" pitchFamily="18" charset="0"/>
                <a:cs typeface="Times New Roman" pitchFamily="18" charset="0"/>
              </a:rPr>
              <a:t>local</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buFont typeface="Wingdings" pitchFamily="2" charset="2"/>
              <a:buChar char="v"/>
            </a:pPr>
            <a:r>
              <a:rPr lang="en-US" dirty="0">
                <a:latin typeface="Times New Roman" pitchFamily="18" charset="0"/>
                <a:cs typeface="Times New Roman" pitchFamily="18" charset="0"/>
              </a:rPr>
              <a:t>national,</a:t>
            </a:r>
          </a:p>
          <a:p>
            <a:pPr lvl="1">
              <a:buFont typeface="Wingdings" pitchFamily="2" charset="2"/>
              <a:buChar char="v"/>
            </a:pPr>
            <a:r>
              <a:rPr lang="en-US" dirty="0">
                <a:latin typeface="Times New Roman" pitchFamily="18" charset="0"/>
                <a:cs typeface="Times New Roman" pitchFamily="18" charset="0"/>
              </a:rPr>
              <a:t>regional and </a:t>
            </a:r>
          </a:p>
          <a:p>
            <a:pPr lvl="1">
              <a:buFont typeface="Wingdings" pitchFamily="2" charset="2"/>
              <a:buChar char="v"/>
            </a:pPr>
            <a:r>
              <a:rPr lang="en-US" dirty="0">
                <a:latin typeface="Times New Roman" pitchFamily="18" charset="0"/>
                <a:cs typeface="Times New Roman" pitchFamily="18" charset="0"/>
              </a:rPr>
              <a:t>international structures.</a:t>
            </a:r>
          </a:p>
        </p:txBody>
      </p:sp>
    </p:spTree>
    <p:extLst>
      <p:ext uri="{BB962C8B-B14F-4D97-AF65-F5344CB8AC3E}">
        <p14:creationId xmlns:p14="http://schemas.microsoft.com/office/powerpoint/2010/main" val="37556971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7th Principle: Concern for community</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Cooperatives </a:t>
            </a:r>
            <a:r>
              <a:rPr lang="en-US" dirty="0">
                <a:latin typeface="Times New Roman" pitchFamily="18" charset="0"/>
                <a:cs typeface="Times New Roman" pitchFamily="18" charset="0"/>
              </a:rPr>
              <a:t>work for the sustainable development of their </a:t>
            </a:r>
            <a:r>
              <a:rPr lang="en-US" dirty="0" smtClean="0">
                <a:latin typeface="Times New Roman" pitchFamily="18" charset="0"/>
                <a:cs typeface="Times New Roman" pitchFamily="18" charset="0"/>
              </a:rPr>
              <a:t>communities through </a:t>
            </a:r>
            <a:r>
              <a:rPr lang="en-US" dirty="0">
                <a:latin typeface="Times New Roman" pitchFamily="18" charset="0"/>
                <a:cs typeface="Times New Roman" pitchFamily="18" charset="0"/>
              </a:rPr>
              <a:t>policies approved by their members.</a:t>
            </a:r>
          </a:p>
        </p:txBody>
      </p:sp>
    </p:spTree>
    <p:extLst>
      <p:ext uri="{BB962C8B-B14F-4D97-AF65-F5344CB8AC3E}">
        <p14:creationId xmlns:p14="http://schemas.microsoft.com/office/powerpoint/2010/main" val="16709425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Chapter 4: Types of Cooperatives</a:t>
            </a:r>
            <a:r>
              <a:rPr lang="en-US" dirty="0" smtClean="0"/>
              <a:t/>
            </a:r>
            <a:br>
              <a:rPr lang="en-US" dirty="0" smtClean="0"/>
            </a:br>
            <a:endParaRPr lang="en-US" dirty="0"/>
          </a:p>
        </p:txBody>
      </p:sp>
      <p:sp>
        <p:nvSpPr>
          <p:cNvPr id="3" name="Content Placeholder 2"/>
          <p:cNvSpPr>
            <a:spLocks noGrp="1"/>
          </p:cNvSpPr>
          <p:nvPr>
            <p:ph idx="1"/>
          </p:nvPr>
        </p:nvSpPr>
        <p:spPr>
          <a:xfrm>
            <a:off x="304800" y="1295400"/>
            <a:ext cx="8382000" cy="5334000"/>
          </a:xfrm>
        </p:spPr>
        <p:txBody>
          <a:bodyPr>
            <a:normAutofit/>
          </a:bodyPr>
          <a:lstStyle/>
          <a:p>
            <a:r>
              <a:rPr lang="en-US" dirty="0" smtClean="0"/>
              <a:t>Cooperatives operate in all sectors of the economy </a:t>
            </a:r>
          </a:p>
          <a:p>
            <a:r>
              <a:rPr lang="en-US" dirty="0" smtClean="0"/>
              <a:t>it is difficult to list them for each sector. </a:t>
            </a:r>
          </a:p>
          <a:p>
            <a:r>
              <a:rPr lang="en-US" dirty="0" smtClean="0"/>
              <a:t>Base of our criterion </a:t>
            </a:r>
            <a:r>
              <a:rPr lang="en-US" b="1" dirty="0" smtClean="0"/>
              <a:t>the </a:t>
            </a:r>
            <a:r>
              <a:rPr lang="en-US" b="1" dirty="0" smtClean="0">
                <a:solidFill>
                  <a:srgbClr val="FF0000"/>
                </a:solidFill>
              </a:rPr>
              <a:t>two</a:t>
            </a:r>
            <a:r>
              <a:rPr lang="en-US" b="1" dirty="0" smtClean="0"/>
              <a:t> principal objective of the members</a:t>
            </a:r>
            <a:r>
              <a:rPr lang="en-US" dirty="0" smtClean="0"/>
              <a:t> .</a:t>
            </a:r>
          </a:p>
          <a:p>
            <a:pPr marL="971550" lvl="1" indent="-514350">
              <a:buFont typeface="+mj-lt"/>
              <a:buAutoNum type="arabicPeriod"/>
            </a:pPr>
            <a:r>
              <a:rPr lang="en-US" b="1" dirty="0" smtClean="0"/>
              <a:t>Service cooperatives</a:t>
            </a:r>
            <a:r>
              <a:rPr lang="en-US" dirty="0" smtClean="0"/>
              <a:t>, and</a:t>
            </a:r>
          </a:p>
          <a:p>
            <a:pPr marL="971550" lvl="1" indent="-514350">
              <a:buFont typeface="+mj-lt"/>
              <a:buAutoNum type="arabicPeriod"/>
            </a:pPr>
            <a:r>
              <a:rPr lang="en-US" b="1" dirty="0" smtClean="0"/>
              <a:t>Worker Cooperatives. </a:t>
            </a:r>
            <a:r>
              <a:rPr lang="en-US" dirty="0" smtClean="0"/>
              <a:t>their goal is </a:t>
            </a:r>
            <a:r>
              <a:rPr lang="en-US" b="1" i="1" dirty="0" smtClean="0"/>
              <a:t>to get a job</a:t>
            </a:r>
            <a:r>
              <a:rPr lang="en-US" dirty="0" smtClean="0"/>
              <a:t> (i.e. producer and labor cooperatives)</a:t>
            </a:r>
          </a:p>
          <a:p>
            <a:r>
              <a:rPr lang="en-US" dirty="0" smtClean="0"/>
              <a:t>This distinction will then allow us to evaluate the importance of cooperatives in the world.</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0"/>
            <a:r>
              <a:rPr lang="en-US" b="1" dirty="0" smtClean="0"/>
              <a:t>I. Service Cooperatives </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endParaRPr lang="en-US" b="1" i="1" dirty="0" smtClean="0"/>
          </a:p>
          <a:p>
            <a:r>
              <a:rPr lang="en-US" dirty="0" smtClean="0"/>
              <a:t>In these cooperatives, the members join together with a view to enjoy economic advantages by securing the goods and services they need to exist.</a:t>
            </a:r>
          </a:p>
          <a:p>
            <a:pPr>
              <a:buNone/>
            </a:pPr>
            <a:r>
              <a:rPr lang="en-US" b="1" dirty="0" smtClean="0"/>
              <a:t> Service cooperatives can be made up of natural persons or corporate bodies. </a:t>
            </a:r>
          </a:p>
          <a:p>
            <a:pPr lvl="1">
              <a:buNone/>
            </a:pPr>
            <a:r>
              <a:rPr lang="en-US" b="1" i="1" dirty="0" smtClean="0"/>
              <a:t>4.1. Financial cooperatives</a:t>
            </a:r>
          </a:p>
          <a:p>
            <a:pPr lvl="1">
              <a:buNone/>
            </a:pPr>
            <a:r>
              <a:rPr lang="en-US" b="1" i="1" dirty="0" smtClean="0"/>
              <a:t>4.2. Consumer Cooperatives</a:t>
            </a:r>
          </a:p>
          <a:p>
            <a:pPr lvl="1">
              <a:buNone/>
            </a:pPr>
            <a:r>
              <a:rPr lang="en-US" b="1" dirty="0" smtClean="0"/>
              <a:t>4.3. Farmers’ or Agricultural cooperatives </a:t>
            </a:r>
            <a:endParaRPr lang="en-US" b="1" i="1" dirty="0" smtClean="0"/>
          </a:p>
          <a:p>
            <a:pPr lvl="1">
              <a:buNone/>
            </a:pPr>
            <a:r>
              <a:rPr lang="en-US" b="1" i="1" dirty="0" smtClean="0"/>
              <a:t>4.4. Housing cooperatives</a:t>
            </a:r>
          </a:p>
          <a:p>
            <a:pPr lvl="1">
              <a:buNone/>
            </a:pPr>
            <a:r>
              <a:rPr lang="en-US" b="1" dirty="0" smtClean="0"/>
              <a:t>4.5. Public service provision cooperatives</a:t>
            </a:r>
            <a:endParaRPr lang="en-US" dirty="0" smtClean="0"/>
          </a:p>
          <a:p>
            <a:endParaRPr lang="en-US" dirty="0" smtClean="0"/>
          </a:p>
          <a:p>
            <a:endParaRPr lang="en-US" dirty="0" smtClean="0"/>
          </a:p>
          <a:p>
            <a:endParaRPr lang="en-US" dirty="0" smtClean="0"/>
          </a:p>
          <a:p>
            <a:endParaRPr lang="en-US" dirty="0" smtClean="0"/>
          </a:p>
          <a:p>
            <a:endParaRPr lang="en-US" b="1" i="1" dirty="0" smtClean="0"/>
          </a:p>
          <a:p>
            <a:endParaRPr lang="en-US" b="1" i="1" dirty="0" smtClean="0"/>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4.1. Financial cooperatives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10000"/>
          </a:bodyPr>
          <a:lstStyle/>
          <a:p>
            <a:r>
              <a:rPr lang="en-US" dirty="0" smtClean="0"/>
              <a:t>this cooperatives” covers credit unions and insurance cooperatives. </a:t>
            </a:r>
          </a:p>
          <a:p>
            <a:r>
              <a:rPr lang="en-US" dirty="0" smtClean="0"/>
              <a:t>Offers financial services such as savings and loans at favourable interest rates and insurance services.</a:t>
            </a:r>
          </a:p>
          <a:p>
            <a:endParaRPr lang="en-US" b="1" i="1" dirty="0" smtClean="0"/>
          </a:p>
          <a:p>
            <a:pPr>
              <a:buNone/>
            </a:pPr>
            <a:r>
              <a:rPr lang="en-US" b="1" i="1" dirty="0" smtClean="0"/>
              <a:t> the  case of financial cooperative in Senegal.</a:t>
            </a:r>
            <a:endParaRPr lang="en-US" dirty="0" smtClean="0"/>
          </a:p>
          <a:p>
            <a:r>
              <a:rPr lang="en-US" dirty="0" smtClean="0"/>
              <a:t>The credit union of the artisans / </a:t>
            </a:r>
            <a:r>
              <a:rPr lang="en-US" b="1" dirty="0" smtClean="0"/>
              <a:t>skilled craftsperson</a:t>
            </a:r>
          </a:p>
          <a:p>
            <a:endParaRPr lang="en-US" dirty="0" smtClean="0"/>
          </a:p>
          <a:p>
            <a:r>
              <a:rPr lang="en-US" dirty="0" smtClean="0"/>
              <a:t>It  was formed in 1999 and has been operating since January 2000. </a:t>
            </a:r>
          </a:p>
          <a:p>
            <a:endParaRPr lang="en-US" dirty="0" smtClean="0"/>
          </a:p>
          <a:p>
            <a:r>
              <a:rPr lang="en-US" dirty="0" smtClean="0"/>
              <a:t>Its object is to meet the financial needs of the artisans through savings and loans, in all the urban and rural parts of the </a:t>
            </a:r>
            <a:r>
              <a:rPr lang="en-US" dirty="0" err="1" smtClean="0"/>
              <a:t>Thiès</a:t>
            </a:r>
            <a:r>
              <a:rPr lang="en-US" dirty="0" smtClean="0"/>
              <a:t> region.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a:buNone/>
            </a:pPr>
            <a:r>
              <a:rPr lang="en-US" dirty="0" smtClean="0"/>
              <a:t> This cooperative is composed </a:t>
            </a:r>
            <a:r>
              <a:rPr lang="en-US" b="1" i="1" dirty="0" smtClean="0"/>
              <a:t>of three constituent </a:t>
            </a:r>
            <a:r>
              <a:rPr lang="en-US" dirty="0" smtClean="0"/>
              <a:t>bodies, namely:</a:t>
            </a:r>
          </a:p>
          <a:p>
            <a:pPr lvl="0"/>
            <a:r>
              <a:rPr lang="en-US" dirty="0" smtClean="0"/>
              <a:t> </a:t>
            </a:r>
            <a:r>
              <a:rPr lang="en-US" b="1" dirty="0" smtClean="0"/>
              <a:t>The seven-member credit committee</a:t>
            </a:r>
            <a:r>
              <a:rPr lang="en-US" dirty="0" smtClean="0"/>
              <a:t> which receives and considers loan applications; </a:t>
            </a:r>
          </a:p>
          <a:p>
            <a:pPr lvl="0"/>
            <a:r>
              <a:rPr lang="en-US" b="1" dirty="0" smtClean="0"/>
              <a:t>The seven-member supervisory committee</a:t>
            </a:r>
            <a:r>
              <a:rPr lang="en-US" dirty="0" smtClean="0"/>
              <a:t> whose job is to monitor working practices and the integrity of management; and </a:t>
            </a:r>
          </a:p>
          <a:p>
            <a:pPr lvl="0"/>
            <a:r>
              <a:rPr lang="en-US" b="1" dirty="0" smtClean="0"/>
              <a:t>A thirteen member education and training committee</a:t>
            </a:r>
            <a:r>
              <a:rPr lang="en-US" dirty="0" smtClean="0"/>
              <a:t> which takes care of member training activities.</a:t>
            </a:r>
          </a:p>
          <a:p>
            <a:endParaRPr lang="en-US" dirty="0" smtClean="0"/>
          </a:p>
          <a:p>
            <a:r>
              <a:rPr lang="en-US" dirty="0" smtClean="0"/>
              <a:t>From 402 members at the beginning with savings of 4 million CFA francs, the cooperative has grown to 910 members today with savings of 54.6 million CFA francs.</a:t>
            </a:r>
          </a:p>
          <a:p>
            <a:endParaRPr lang="en-US" dirty="0" smtClean="0"/>
          </a:p>
          <a:p>
            <a:r>
              <a:rPr lang="en-US" dirty="0" smtClean="0"/>
              <a:t> Most of its members are artisans and joined on an individual basis or through a business.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4.2. Consumer Cooperatives</a:t>
            </a:r>
            <a:r>
              <a:rPr lang="en-US" dirty="0" smtClean="0"/>
              <a:t/>
            </a:r>
            <a:br>
              <a:rPr lang="en-US" dirty="0" smtClean="0"/>
            </a:br>
            <a:endParaRPr lang="en-US" dirty="0"/>
          </a:p>
        </p:txBody>
      </p:sp>
      <p:sp>
        <p:nvSpPr>
          <p:cNvPr id="3" name="Content Placeholder 2"/>
          <p:cNvSpPr>
            <a:spLocks noGrp="1"/>
          </p:cNvSpPr>
          <p:nvPr>
            <p:ph idx="1"/>
          </p:nvPr>
        </p:nvSpPr>
        <p:spPr>
          <a:xfrm>
            <a:off x="381000" y="1600200"/>
            <a:ext cx="8305800" cy="4525963"/>
          </a:xfrm>
        </p:spPr>
        <p:txBody>
          <a:bodyPr>
            <a:normAutofit fontScale="25000" lnSpcReduction="20000"/>
          </a:bodyPr>
          <a:lstStyle/>
          <a:p>
            <a:pPr>
              <a:buNone/>
            </a:pPr>
            <a:r>
              <a:rPr lang="en-US" sz="8000" dirty="0" smtClean="0"/>
              <a:t>Their  main object is to supply their members with goods and services for their personal use at the lowest cost</a:t>
            </a:r>
          </a:p>
          <a:p>
            <a:pPr>
              <a:buNone/>
            </a:pPr>
            <a:r>
              <a:rPr lang="en-US" sz="8000" dirty="0" smtClean="0"/>
              <a:t> They are to be found in different sectors such as:</a:t>
            </a:r>
          </a:p>
          <a:p>
            <a:pPr lvl="1"/>
            <a:r>
              <a:rPr lang="en-US" sz="7600" dirty="0" smtClean="0"/>
              <a:t>-food;</a:t>
            </a:r>
          </a:p>
          <a:p>
            <a:pPr lvl="1"/>
            <a:r>
              <a:rPr lang="en-US" sz="7600" dirty="0" smtClean="0"/>
              <a:t>-housing;</a:t>
            </a:r>
          </a:p>
          <a:p>
            <a:pPr lvl="1"/>
            <a:r>
              <a:rPr lang="en-US" sz="7600" dirty="0" smtClean="0"/>
              <a:t>-educational goods and services;</a:t>
            </a:r>
          </a:p>
          <a:p>
            <a:pPr lvl="1"/>
            <a:r>
              <a:rPr lang="en-US" sz="7600" dirty="0" smtClean="0"/>
              <a:t>-leisure.</a:t>
            </a:r>
          </a:p>
          <a:p>
            <a:pPr>
              <a:buNone/>
            </a:pPr>
            <a:r>
              <a:rPr lang="en-US" sz="8000" dirty="0" smtClean="0"/>
              <a:t>   It   has been used above all in the food sector both:</a:t>
            </a:r>
          </a:p>
          <a:p>
            <a:pPr lvl="1">
              <a:buFont typeface="Wingdings" pitchFamily="2" charset="2"/>
              <a:buChar char="Ø"/>
            </a:pPr>
            <a:r>
              <a:rPr lang="en-US" sz="7600" dirty="0" smtClean="0"/>
              <a:t> in developing countries struggling against insecurities of food supply and </a:t>
            </a:r>
          </a:p>
          <a:p>
            <a:pPr lvl="1">
              <a:buFont typeface="Wingdings" pitchFamily="2" charset="2"/>
              <a:buChar char="Ø"/>
            </a:pPr>
            <a:r>
              <a:rPr lang="en-US" sz="7600" dirty="0" smtClean="0"/>
              <a:t>in industrialized countries in the grip of unstoppable rises </a:t>
            </a:r>
            <a:r>
              <a:rPr lang="en-US" sz="7600" b="1" dirty="0" smtClean="0"/>
              <a:t>in the cost of consumer </a:t>
            </a:r>
            <a:r>
              <a:rPr lang="en-US" sz="7600" dirty="0" smtClean="0"/>
              <a:t>goods. </a:t>
            </a:r>
          </a:p>
          <a:p>
            <a:pPr>
              <a:buNone/>
            </a:pPr>
            <a:r>
              <a:rPr lang="en-US" sz="8400" dirty="0" smtClean="0"/>
              <a:t> The member/consumer enjoys quality goods and services at minimum cost.</a:t>
            </a:r>
          </a:p>
          <a:p>
            <a:pPr>
              <a:buNone/>
            </a:pPr>
            <a:r>
              <a:rPr lang="en-US" sz="80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295400"/>
          </a:xfrm>
        </p:spPr>
        <p:txBody>
          <a:bodyPr>
            <a:normAutofit fontScale="90000"/>
          </a:bodyPr>
          <a:lstStyle/>
          <a:p>
            <a:r>
              <a:rPr lang="en-US" b="1" dirty="0" smtClean="0">
                <a:latin typeface="Times New Roman" pitchFamily="18" charset="0"/>
                <a:cs typeface="Times New Roman" pitchFamily="18" charset="0"/>
              </a:rPr>
              <a:t>1.1.	Concept and definitions of cooperatives</a:t>
            </a:r>
            <a:endParaRPr lang="en-US" b="1" dirty="0">
              <a:latin typeface="Times New Roman" pitchFamily="18" charset="0"/>
              <a:cs typeface="Times New Roman" pitchFamily="18" charset="0"/>
            </a:endParaRPr>
          </a:p>
        </p:txBody>
      </p:sp>
      <p:sp>
        <p:nvSpPr>
          <p:cNvPr id="6" name="Content Placeholder 2"/>
          <p:cNvSpPr>
            <a:spLocks noGrp="1"/>
          </p:cNvSpPr>
          <p:nvPr>
            <p:ph idx="1"/>
          </p:nvPr>
        </p:nvSpPr>
        <p:spPr/>
        <p:txBody>
          <a:bodyPr>
            <a:normAutofit/>
          </a:bodyPr>
          <a:lstStyle/>
          <a:p>
            <a:r>
              <a:rPr lang="en-US" b="1" dirty="0" smtClean="0">
                <a:latin typeface="Times New Roman" pitchFamily="18" charset="0"/>
                <a:cs typeface="Times New Roman" pitchFamily="18" charset="0"/>
              </a:rPr>
              <a:t>What is the purpose </a:t>
            </a:r>
            <a:r>
              <a:rPr lang="en-US" b="1" dirty="0">
                <a:latin typeface="Times New Roman" pitchFamily="18" charset="0"/>
                <a:cs typeface="Times New Roman" pitchFamily="18" charset="0"/>
              </a:rPr>
              <a:t>of a </a:t>
            </a:r>
            <a:r>
              <a:rPr lang="en-US" b="1" dirty="0" smtClean="0">
                <a:latin typeface="Times New Roman" pitchFamily="18" charset="0"/>
                <a:cs typeface="Times New Roman" pitchFamily="18" charset="0"/>
              </a:rPr>
              <a:t>cooperative?</a:t>
            </a:r>
          </a:p>
          <a:p>
            <a:r>
              <a:rPr lang="en-US" b="1" dirty="0" smtClean="0">
                <a:latin typeface="Times New Roman" pitchFamily="18" charset="0"/>
                <a:cs typeface="Times New Roman" pitchFamily="18" charset="0"/>
              </a:rPr>
              <a:t>to </a:t>
            </a:r>
            <a:r>
              <a:rPr lang="en-US" b="1" dirty="0">
                <a:latin typeface="Times New Roman" pitchFamily="18" charset="0"/>
                <a:cs typeface="Times New Roman" pitchFamily="18" charset="0"/>
              </a:rPr>
              <a:t>allow individuals to come together and </a:t>
            </a:r>
            <a:r>
              <a:rPr lang="en-US" b="1" dirty="0" smtClean="0">
                <a:latin typeface="Times New Roman" pitchFamily="18" charset="0"/>
                <a:cs typeface="Times New Roman" pitchFamily="18" charset="0"/>
              </a:rPr>
              <a:t>pool their </a:t>
            </a:r>
            <a:r>
              <a:rPr lang="en-US" b="1" dirty="0">
                <a:latin typeface="Times New Roman" pitchFamily="18" charset="0"/>
                <a:cs typeface="Times New Roman" pitchFamily="18" charset="0"/>
              </a:rPr>
              <a:t>resources in order to reach a common goal which would be difficult </a:t>
            </a:r>
            <a:r>
              <a:rPr lang="en-US" b="1" dirty="0" smtClean="0">
                <a:latin typeface="Times New Roman" pitchFamily="18" charset="0"/>
                <a:cs typeface="Times New Roman" pitchFamily="18" charset="0"/>
              </a:rPr>
              <a:t>for them </a:t>
            </a:r>
            <a:r>
              <a:rPr lang="en-US" b="1" dirty="0">
                <a:latin typeface="Times New Roman" pitchFamily="18" charset="0"/>
                <a:cs typeface="Times New Roman" pitchFamily="18" charset="0"/>
              </a:rPr>
              <a:t>to achieve as individuals</a:t>
            </a:r>
            <a:r>
              <a:rPr lang="en-US" b="1" dirty="0" smtClean="0">
                <a:latin typeface="Times New Roman" pitchFamily="18" charset="0"/>
                <a:cs typeface="Times New Roman" pitchFamily="18" charset="0"/>
              </a:rPr>
              <a:t>.</a:t>
            </a:r>
          </a:p>
          <a:p>
            <a:r>
              <a:rPr lang="en-US" b="1" dirty="0">
                <a:latin typeface="Times New Roman" pitchFamily="18" charset="0"/>
                <a:cs typeface="Times New Roman" pitchFamily="18" charset="0"/>
              </a:rPr>
              <a:t>Cooperatives are enterprises which help their </a:t>
            </a:r>
            <a:r>
              <a:rPr lang="en-US" b="1" dirty="0" smtClean="0">
                <a:latin typeface="Times New Roman" pitchFamily="18" charset="0"/>
                <a:cs typeface="Times New Roman" pitchFamily="18" charset="0"/>
              </a:rPr>
              <a:t>members cooperate </a:t>
            </a:r>
            <a:r>
              <a:rPr lang="en-US" b="1" dirty="0">
                <a:latin typeface="Times New Roman" pitchFamily="18" charset="0"/>
                <a:cs typeface="Times New Roman" pitchFamily="18" charset="0"/>
              </a:rPr>
              <a:t>together to solve problems they share</a:t>
            </a:r>
          </a:p>
        </p:txBody>
      </p:sp>
    </p:spTree>
    <p:extLst>
      <p:ext uri="{BB962C8B-B14F-4D97-AF65-F5344CB8AC3E}">
        <p14:creationId xmlns:p14="http://schemas.microsoft.com/office/powerpoint/2010/main" val="88861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Grain banks have also played a major role in the self-sufficiency in foodstuffs of several developing countries. </a:t>
            </a:r>
          </a:p>
          <a:p>
            <a:pPr>
              <a:buNone/>
            </a:pPr>
            <a:endParaRPr lang="en-US" dirty="0" smtClean="0"/>
          </a:p>
          <a:p>
            <a:pPr>
              <a:buNone/>
            </a:pPr>
            <a:r>
              <a:rPr lang="en-US" dirty="0" smtClean="0"/>
              <a:t>These banks have a double function.</a:t>
            </a:r>
          </a:p>
          <a:p>
            <a:pPr lvl="1">
              <a:buNone/>
            </a:pPr>
            <a:r>
              <a:rPr lang="en-US" dirty="0" smtClean="0"/>
              <a:t> On the one hand they supply people with food, and</a:t>
            </a:r>
          </a:p>
          <a:p>
            <a:pPr lvl="1">
              <a:buNone/>
            </a:pPr>
            <a:endParaRPr lang="en-US" dirty="0" smtClean="0"/>
          </a:p>
          <a:p>
            <a:pPr lvl="1">
              <a:buNone/>
            </a:pPr>
            <a:r>
              <a:rPr lang="en-US" dirty="0" smtClean="0"/>
              <a:t> on the other they allow their members to secure enough money to let them buy produce from different regions. </a:t>
            </a:r>
          </a:p>
          <a:p>
            <a:pPr>
              <a:buNone/>
            </a:pPr>
            <a:r>
              <a:rPr lang="en-US" dirty="0" smtClean="0"/>
              <a:t>Members can be sure that their cooperative is listening to their needs because they take part in the decision making.</a:t>
            </a:r>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r>
              <a:rPr lang="en-GB" dirty="0" smtClean="0"/>
              <a:t>cont....</a:t>
            </a:r>
            <a:endParaRPr lang="en-US"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pPr>
              <a:buNone/>
            </a:pPr>
            <a:r>
              <a:rPr lang="en-US" b="1" i="1" dirty="0" smtClean="0"/>
              <a:t>Case of Japan: </a:t>
            </a:r>
            <a:endParaRPr lang="en-US" dirty="0" smtClean="0"/>
          </a:p>
          <a:p>
            <a:r>
              <a:rPr lang="en-US" dirty="0" smtClean="0"/>
              <a:t>Although it was formed in 1965 by “ordinary“ housewives, the </a:t>
            </a:r>
            <a:r>
              <a:rPr lang="en-US" dirty="0" err="1" smtClean="0"/>
              <a:t>Seikatsu</a:t>
            </a:r>
            <a:r>
              <a:rPr lang="en-US" dirty="0" smtClean="0"/>
              <a:t> Club Consumers’ Cooperative Union (SC) in Japan is </a:t>
            </a:r>
            <a:r>
              <a:rPr lang="en-US" b="1" i="1" dirty="0" smtClean="0"/>
              <a:t>not a consumer cooperative </a:t>
            </a:r>
            <a:r>
              <a:rPr lang="en-US" dirty="0" smtClean="0"/>
              <a:t>like others.</a:t>
            </a:r>
          </a:p>
          <a:p>
            <a:r>
              <a:rPr lang="en-US" dirty="0" smtClean="0"/>
              <a:t> It all started when a housewife organized 200 women to buy 300 bottles of milk so as to reduce the price.</a:t>
            </a:r>
          </a:p>
          <a:p>
            <a:endParaRPr lang="en-US" dirty="0" smtClean="0"/>
          </a:p>
          <a:p>
            <a:r>
              <a:rPr lang="en-US" dirty="0" smtClean="0"/>
              <a:t> The cooperative that has since developed puts the emphasis on the direct producer/consumer relationship to moderate and humanize the market. The cooperative works on the basis of two rules:</a:t>
            </a:r>
          </a:p>
          <a:p>
            <a:pPr lvl="1"/>
            <a:r>
              <a:rPr lang="en-US" dirty="0" smtClean="0"/>
              <a:t> democratic and </a:t>
            </a:r>
          </a:p>
          <a:p>
            <a:pPr lvl="1"/>
            <a:r>
              <a:rPr lang="en-US" dirty="0" smtClean="0"/>
              <a:t>autonomous management encouraging all the members to participate, and maintaining a close relationship between SC members and the producers.</a:t>
            </a:r>
          </a:p>
          <a:p>
            <a:r>
              <a:rPr lang="en-US" dirty="0" smtClean="0"/>
              <a:t>Since 1965, the SC has devoted itself to the environment, to women’s rights and to improving their working conditions. It is so successful that it has managed to have had more than 100 of its members elected to various political positions. More and more women in Japan are entering the workplace, and the SC has therefore put in place cooperatives of female workers to undertake distribution and other services such as recycling, a child-care service, an insurance company, etc. There are at present more than 200 organizations and 8,000 female workers.</a:t>
            </a:r>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4.3. Farmers’ or Agricultural cooperatives </a:t>
            </a:r>
            <a:r>
              <a:rPr lang="en-US" dirty="0" smtClean="0"/>
              <a:t/>
            </a:r>
            <a:br>
              <a:rPr lang="en-US" dirty="0" smtClean="0"/>
            </a:br>
            <a:endParaRPr lang="en-US" dirty="0"/>
          </a:p>
        </p:txBody>
      </p:sp>
      <p:sp>
        <p:nvSpPr>
          <p:cNvPr id="3" name="Content Placeholder 2"/>
          <p:cNvSpPr>
            <a:spLocks noGrp="1"/>
          </p:cNvSpPr>
          <p:nvPr>
            <p:ph idx="1"/>
          </p:nvPr>
        </p:nvSpPr>
        <p:spPr>
          <a:xfrm>
            <a:off x="533400" y="1371600"/>
            <a:ext cx="8229600" cy="4754563"/>
          </a:xfrm>
        </p:spPr>
        <p:txBody>
          <a:bodyPr>
            <a:normAutofit/>
          </a:bodyPr>
          <a:lstStyle/>
          <a:p>
            <a:r>
              <a:rPr lang="en-US" dirty="0" smtClean="0"/>
              <a:t>Agricultural cooperatives help growers:</a:t>
            </a:r>
          </a:p>
          <a:p>
            <a:pPr lvl="1">
              <a:buFont typeface="Wingdings" pitchFamily="2" charset="2"/>
              <a:buChar char="Ø"/>
            </a:pPr>
            <a:r>
              <a:rPr lang="en-US" dirty="0" smtClean="0"/>
              <a:t> with the marketing of their harvest by  obtaining consumer goods and  input</a:t>
            </a:r>
          </a:p>
          <a:p>
            <a:pPr lvl="1">
              <a:buFont typeface="Wingdings" pitchFamily="2" charset="2"/>
              <a:buChar char="Ø"/>
            </a:pPr>
            <a:r>
              <a:rPr lang="en-US" dirty="0" smtClean="0"/>
              <a:t>  helping with the management of farming credit.</a:t>
            </a:r>
          </a:p>
          <a:p>
            <a:pPr lvl="1">
              <a:buFont typeface="Wingdings" pitchFamily="2" charset="2"/>
              <a:buChar char="Ø"/>
            </a:pPr>
            <a:r>
              <a:rPr lang="en-US" dirty="0" smtClean="0"/>
              <a:t>By reducing the number of middlemen, producers are in a position to conclude a much better deal with traders or</a:t>
            </a:r>
          </a:p>
          <a:p>
            <a:pPr lvl="1">
              <a:buFont typeface="Wingdings" pitchFamily="2" charset="2"/>
              <a:buChar char="Ø"/>
            </a:pPr>
            <a:r>
              <a:rPr lang="en-US" dirty="0" smtClean="0"/>
              <a:t>contract with any buyer they like.</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GB" dirty="0" smtClean="0"/>
              <a:t>cont....</a:t>
            </a:r>
            <a:endParaRPr lang="en-US" dirty="0"/>
          </a:p>
        </p:txBody>
      </p:sp>
      <p:sp>
        <p:nvSpPr>
          <p:cNvPr id="3" name="Content Placeholder 2"/>
          <p:cNvSpPr>
            <a:spLocks noGrp="1"/>
          </p:cNvSpPr>
          <p:nvPr>
            <p:ph idx="1"/>
          </p:nvPr>
        </p:nvSpPr>
        <p:spPr>
          <a:xfrm>
            <a:off x="381000" y="1066800"/>
            <a:ext cx="8229600" cy="5791200"/>
          </a:xfrm>
        </p:spPr>
        <p:txBody>
          <a:bodyPr>
            <a:normAutofit fontScale="92500"/>
          </a:bodyPr>
          <a:lstStyle/>
          <a:p>
            <a:pPr>
              <a:buNone/>
            </a:pPr>
            <a:r>
              <a:rPr lang="en-US" b="1" i="1" dirty="0" smtClean="0"/>
              <a:t>Case of Benin</a:t>
            </a:r>
            <a:endParaRPr lang="en-US" dirty="0" smtClean="0"/>
          </a:p>
          <a:p>
            <a:r>
              <a:rPr lang="en-US" dirty="0" smtClean="0"/>
              <a:t>The cooperative association for rural development of </a:t>
            </a:r>
            <a:r>
              <a:rPr lang="en-US" dirty="0" err="1" smtClean="0"/>
              <a:t>Banikoara</a:t>
            </a:r>
            <a:r>
              <a:rPr lang="en-US" dirty="0" smtClean="0"/>
              <a:t> in Benin (ACOODER) is one of several examples of cooperation among agricultural producers. </a:t>
            </a:r>
          </a:p>
          <a:p>
            <a:r>
              <a:rPr lang="en-US" dirty="0" smtClean="0"/>
              <a:t>Formed in </a:t>
            </a:r>
            <a:r>
              <a:rPr lang="en-US" b="1" i="1" dirty="0" smtClean="0">
                <a:solidFill>
                  <a:srgbClr val="FF0000"/>
                </a:solidFill>
                <a:effectLst>
                  <a:outerShdw blurRad="38100" dist="38100" dir="2700000" algn="tl">
                    <a:srgbClr val="000000">
                      <a:alpha val="43137"/>
                    </a:srgbClr>
                  </a:outerShdw>
                </a:effectLst>
              </a:rPr>
              <a:t>1971</a:t>
            </a:r>
            <a:r>
              <a:rPr lang="en-US" dirty="0" smtClean="0"/>
              <a:t>, it helps them in</a:t>
            </a:r>
          </a:p>
          <a:p>
            <a:pPr lvl="1"/>
            <a:r>
              <a:rPr lang="en-US" dirty="0" smtClean="0"/>
              <a:t>supply of farming  materials for, and </a:t>
            </a:r>
          </a:p>
          <a:p>
            <a:pPr lvl="1"/>
            <a:r>
              <a:rPr lang="en-US" dirty="0" smtClean="0"/>
              <a:t>marketing of farm produce.</a:t>
            </a:r>
          </a:p>
          <a:p>
            <a:r>
              <a:rPr lang="en-US" dirty="0" smtClean="0"/>
              <a:t>Today it has limited its field of operations to representing and defending the interests of </a:t>
            </a:r>
            <a:r>
              <a:rPr lang="en-US" b="1" dirty="0" smtClean="0"/>
              <a:t>farmers </a:t>
            </a:r>
            <a:endParaRPr lang="en-US" dirty="0" smtClean="0"/>
          </a:p>
          <a:p>
            <a:r>
              <a:rPr lang="en-US" dirty="0" smtClean="0"/>
              <a:t> providing financial, technical and training services for them as well as for cooperative organizations.</a:t>
            </a:r>
          </a:p>
          <a:p>
            <a:r>
              <a:rPr lang="en-US" dirty="0" smtClean="0"/>
              <a:t> it  also </a:t>
            </a:r>
            <a:r>
              <a:rPr lang="en-US" b="1" i="1" dirty="0" smtClean="0">
                <a:solidFill>
                  <a:srgbClr val="FF0000"/>
                </a:solidFill>
                <a:effectLst>
                  <a:outerShdw blurRad="38100" dist="38100" dir="2700000" algn="tl">
                    <a:srgbClr val="000000">
                      <a:alpha val="43137"/>
                    </a:srgbClr>
                  </a:outerShdw>
                </a:effectLst>
              </a:rPr>
              <a:t>sells the cotton </a:t>
            </a:r>
            <a:r>
              <a:rPr lang="en-US" dirty="0" smtClean="0"/>
              <a:t>produced by local growers. </a:t>
            </a:r>
          </a:p>
          <a:p>
            <a:r>
              <a:rPr lang="en-US" dirty="0" smtClean="0"/>
              <a:t>In 1998 it combined </a:t>
            </a:r>
            <a:r>
              <a:rPr lang="en-US" b="1" i="1" dirty="0" smtClean="0">
                <a:solidFill>
                  <a:srgbClr val="FF0000"/>
                </a:solidFill>
              </a:rPr>
              <a:t>71 cooperative </a:t>
            </a:r>
            <a:r>
              <a:rPr lang="en-US" dirty="0" smtClean="0"/>
              <a:t>organizations bringing together about 11,000 members.</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i="1" dirty="0" smtClean="0">
                <a:solidFill>
                  <a:srgbClr val="FF0000"/>
                </a:solidFill>
              </a:rPr>
              <a:t/>
            </a:r>
            <a:br>
              <a:rPr lang="en-US" b="1" i="1" dirty="0" smtClean="0">
                <a:solidFill>
                  <a:srgbClr val="FF0000"/>
                </a:solidFill>
              </a:rPr>
            </a:br>
            <a:r>
              <a:rPr lang="en-US" b="1" i="1" dirty="0">
                <a:solidFill>
                  <a:srgbClr val="FF0000"/>
                </a:solidFill>
              </a:rPr>
              <a:t/>
            </a:r>
            <a:br>
              <a:rPr lang="en-US" b="1" i="1" dirty="0">
                <a:solidFill>
                  <a:srgbClr val="FF0000"/>
                </a:solidFill>
              </a:rPr>
            </a:br>
            <a:r>
              <a:rPr lang="en-US" b="1" i="1" dirty="0" smtClean="0">
                <a:solidFill>
                  <a:srgbClr val="FF0000"/>
                </a:solidFill>
              </a:rPr>
              <a:t/>
            </a:r>
            <a:br>
              <a:rPr lang="en-US" b="1" i="1" dirty="0" smtClean="0">
                <a:solidFill>
                  <a:srgbClr val="FF0000"/>
                </a:solidFill>
              </a:rPr>
            </a:br>
            <a:r>
              <a:rPr lang="en-US" b="1" i="1" dirty="0" smtClean="0">
                <a:solidFill>
                  <a:srgbClr val="FF0000"/>
                </a:solidFill>
              </a:rPr>
              <a:t>4.4. Housing cooperatives</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81000" y="990600"/>
            <a:ext cx="8229600" cy="5181600"/>
          </a:xfrm>
        </p:spPr>
        <p:txBody>
          <a:bodyPr>
            <a:normAutofit fontScale="92500" lnSpcReduction="10000"/>
          </a:bodyPr>
          <a:lstStyle/>
          <a:p>
            <a:r>
              <a:rPr lang="en-US" dirty="0" smtClean="0"/>
              <a:t>come together to secure decent housing. </a:t>
            </a:r>
          </a:p>
          <a:p>
            <a:r>
              <a:rPr lang="en-US" dirty="0" smtClean="0"/>
              <a:t>Housing cooperatives are thus trying to respond to their members’ needs regarding access to affordable </a:t>
            </a:r>
            <a:r>
              <a:rPr lang="en-US" b="1" i="1" dirty="0" smtClean="0">
                <a:solidFill>
                  <a:srgbClr val="FF0000"/>
                </a:solidFill>
                <a:effectLst>
                  <a:outerShdw blurRad="38100" dist="38100" dir="2700000" algn="tl">
                    <a:srgbClr val="000000">
                      <a:alpha val="43137"/>
                    </a:srgbClr>
                  </a:outerShdw>
                </a:effectLst>
              </a:rPr>
              <a:t>good quality </a:t>
            </a:r>
            <a:r>
              <a:rPr lang="en-US" dirty="0" smtClean="0"/>
              <a:t>housing, security of tenure  and a </a:t>
            </a:r>
            <a:r>
              <a:rPr lang="en-US" sz="2200" b="1" i="1" dirty="0" smtClean="0">
                <a:solidFill>
                  <a:srgbClr val="FF0000"/>
                </a:solidFill>
              </a:rPr>
              <a:t>safe community </a:t>
            </a:r>
            <a:r>
              <a:rPr lang="en-US" dirty="0" smtClean="0"/>
              <a:t>to live in. </a:t>
            </a:r>
          </a:p>
          <a:p>
            <a:r>
              <a:rPr lang="en-US" dirty="0" smtClean="0"/>
              <a:t>They offer the best possible service at an equitable price, the lowest possible.</a:t>
            </a:r>
          </a:p>
          <a:p>
            <a:r>
              <a:rPr lang="en-US" dirty="0" smtClean="0"/>
              <a:t>In more practical terms, the residents/owners of the block, jointly take upon themselves the entire management of their building and the cooperative itself. </a:t>
            </a:r>
          </a:p>
          <a:p>
            <a:endParaRPr lang="en-US" dirty="0" smtClean="0"/>
          </a:p>
          <a:p>
            <a:r>
              <a:rPr lang="en-US" dirty="0" smtClean="0"/>
              <a:t>Therefore it is usually in a position to charge much </a:t>
            </a:r>
            <a:r>
              <a:rPr lang="en-US" dirty="0" smtClean="0">
                <a:solidFill>
                  <a:srgbClr val="FF0000"/>
                </a:solidFill>
              </a:rPr>
              <a:t>lower rent than the market rate.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3200" dirty="0" smtClean="0"/>
              <a:t>Cont…</a:t>
            </a:r>
            <a:endParaRPr lang="en-US" sz="3200"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r>
              <a:rPr lang="en-US" dirty="0" smtClean="0"/>
              <a:t>Also, this involvement of everyone is explicitly recognized by several cooperatives which offer their members a “member’s contract” </a:t>
            </a:r>
            <a:r>
              <a:rPr lang="en-US" b="1" i="1" dirty="0" smtClean="0">
                <a:solidFill>
                  <a:srgbClr val="FF0000"/>
                </a:solidFill>
                <a:effectLst>
                  <a:outerShdw blurRad="38100" dist="38100" dir="2700000" algn="tl">
                    <a:srgbClr val="000000">
                      <a:alpha val="43137"/>
                    </a:srgbClr>
                  </a:outerShdw>
                </a:effectLst>
              </a:rPr>
              <a:t>comprising a reduction in the rent </a:t>
            </a:r>
            <a:r>
              <a:rPr lang="en-US" dirty="0" smtClean="0"/>
              <a:t>stated in the signed lease.</a:t>
            </a:r>
          </a:p>
          <a:p>
            <a:endParaRPr lang="en-US" dirty="0" smtClean="0">
              <a:effectLst>
                <a:outerShdw blurRad="38100" dist="38100" dir="2700000" algn="tl">
                  <a:srgbClr val="000000">
                    <a:alpha val="43137"/>
                  </a:srgbClr>
                </a:outerShdw>
              </a:effectLst>
            </a:endParaRPr>
          </a:p>
          <a:p>
            <a:r>
              <a:rPr lang="en-US" dirty="0" smtClean="0"/>
              <a:t> Thus a resident who </a:t>
            </a:r>
            <a:r>
              <a:rPr lang="en-US" b="1" i="1" dirty="0" smtClean="0"/>
              <a:t>systematically refuses to carry </a:t>
            </a:r>
            <a:r>
              <a:rPr lang="en-US" dirty="0" smtClean="0"/>
              <a:t>out tasks could lose his status as a member and </a:t>
            </a:r>
            <a:r>
              <a:rPr lang="en-US" b="1" i="1" dirty="0" smtClean="0">
                <a:solidFill>
                  <a:srgbClr val="FF0000"/>
                </a:solidFill>
              </a:rPr>
              <a:t>have to pay the rent set in the lease.</a:t>
            </a:r>
          </a:p>
          <a:p>
            <a:endParaRPr lang="en-US" dirty="0" smtClean="0"/>
          </a:p>
          <a:p>
            <a:pPr>
              <a:buNone/>
            </a:pPr>
            <a:r>
              <a:rPr lang="en-US" b="1" dirty="0" smtClean="0"/>
              <a:t>Advantages of the housing cooperative:</a:t>
            </a:r>
            <a:r>
              <a:rPr lang="en-US" dirty="0" smtClean="0"/>
              <a:t> </a:t>
            </a:r>
          </a:p>
          <a:p>
            <a:pPr>
              <a:buFont typeface="Wingdings" pitchFamily="2" charset="2"/>
              <a:buChar char="ü"/>
            </a:pPr>
            <a:r>
              <a:rPr lang="en-US" dirty="0" smtClean="0"/>
              <a:t>a quality home at a good price, </a:t>
            </a:r>
          </a:p>
          <a:p>
            <a:pPr>
              <a:buFont typeface="Wingdings" pitchFamily="2" charset="2"/>
              <a:buChar char="ü"/>
            </a:pPr>
            <a:r>
              <a:rPr lang="en-US" dirty="0" smtClean="0"/>
              <a:t>long term loan</a:t>
            </a:r>
          </a:p>
          <a:p>
            <a:pPr>
              <a:buFont typeface="Wingdings" pitchFamily="2" charset="2"/>
              <a:buChar char="ü"/>
            </a:pPr>
            <a:r>
              <a:rPr lang="en-US" dirty="0" smtClean="0"/>
              <a:t>security of tenure, </a:t>
            </a:r>
          </a:p>
          <a:p>
            <a:pPr>
              <a:buFont typeface="Wingdings" pitchFamily="2" charset="2"/>
              <a:buChar char="ü"/>
            </a:pPr>
            <a:r>
              <a:rPr lang="en-US" dirty="0" smtClean="0"/>
              <a:t>control of one’s environment, </a:t>
            </a:r>
          </a:p>
          <a:p>
            <a:pPr>
              <a:buFont typeface="Wingdings" pitchFamily="2" charset="2"/>
              <a:buChar char="ü"/>
            </a:pPr>
            <a:r>
              <a:rPr lang="en-US" dirty="0" smtClean="0"/>
              <a:t>involvement in the running of the cooperative.</a:t>
            </a: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Cont…</a:t>
            </a:r>
            <a:endParaRPr lang="en-US" sz="3600"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pPr>
              <a:buNone/>
            </a:pPr>
            <a:r>
              <a:rPr lang="en-US" sz="3100" b="1" dirty="0" smtClean="0"/>
              <a:t>The case of Kenya</a:t>
            </a:r>
          </a:p>
          <a:p>
            <a:pPr>
              <a:buNone/>
            </a:pPr>
            <a:endParaRPr lang="en-US" sz="3100" dirty="0" smtClean="0"/>
          </a:p>
          <a:p>
            <a:r>
              <a:rPr lang="en-US" dirty="0" smtClean="0"/>
              <a:t>The </a:t>
            </a:r>
            <a:r>
              <a:rPr lang="en-US" b="1" i="1" dirty="0" smtClean="0"/>
              <a:t>National Cooperative </a:t>
            </a:r>
            <a:r>
              <a:rPr lang="en-US" dirty="0" smtClean="0"/>
              <a:t>Housing Union (NACHU) is an organization that has existed in Kenya since </a:t>
            </a:r>
            <a:r>
              <a:rPr lang="en-US" b="1" i="1" dirty="0" smtClean="0">
                <a:solidFill>
                  <a:srgbClr val="FF0000"/>
                </a:solidFill>
                <a:effectLst>
                  <a:outerShdw blurRad="38100" dist="38100" dir="2700000" algn="tl">
                    <a:srgbClr val="000000">
                      <a:alpha val="43137"/>
                    </a:srgbClr>
                  </a:outerShdw>
                </a:effectLst>
              </a:rPr>
              <a:t>1979. </a:t>
            </a:r>
          </a:p>
          <a:p>
            <a:endParaRPr lang="en-US" dirty="0" smtClean="0"/>
          </a:p>
          <a:p>
            <a:r>
              <a:rPr lang="en-US" dirty="0" smtClean="0"/>
              <a:t>It is run by a </a:t>
            </a:r>
            <a:r>
              <a:rPr lang="en-US" b="1" i="1" dirty="0" smtClean="0">
                <a:solidFill>
                  <a:srgbClr val="FF0000"/>
                </a:solidFill>
                <a:effectLst>
                  <a:outerShdw blurRad="38100" dist="38100" dir="2700000" algn="tl">
                    <a:srgbClr val="000000">
                      <a:alpha val="43137"/>
                    </a:srgbClr>
                  </a:outerShdw>
                </a:effectLst>
              </a:rPr>
              <a:t>Board of Directors </a:t>
            </a:r>
            <a:r>
              <a:rPr lang="en-US" dirty="0" smtClean="0"/>
              <a:t>composed of one representative from each of the 8 Kenyan provinces and 3 administrators elected so as to ensure a better </a:t>
            </a:r>
            <a:r>
              <a:rPr lang="en-US" b="1" i="1" dirty="0" smtClean="0"/>
              <a:t>male-female representation.</a:t>
            </a:r>
          </a:p>
          <a:p>
            <a:endParaRPr lang="en-US" b="1" i="1" dirty="0" smtClean="0"/>
          </a:p>
          <a:p>
            <a:r>
              <a:rPr lang="en-US" dirty="0" smtClean="0"/>
              <a:t>It comprises 214 housing cooperatives sheltering about </a:t>
            </a:r>
            <a:r>
              <a:rPr lang="en-US" b="1" i="1" dirty="0" smtClean="0"/>
              <a:t>200,000</a:t>
            </a:r>
            <a:r>
              <a:rPr lang="en-US" dirty="0" smtClean="0"/>
              <a:t> people. </a:t>
            </a:r>
          </a:p>
          <a:p>
            <a:endParaRPr lang="en-US" dirty="0" smtClean="0"/>
          </a:p>
          <a:p>
            <a:r>
              <a:rPr lang="en-US" dirty="0" smtClean="0"/>
              <a:t>The housing cooperatives in Kenya are </a:t>
            </a:r>
            <a:r>
              <a:rPr lang="en-US" b="1" i="1" dirty="0" smtClean="0"/>
              <a:t>construction cooperatives </a:t>
            </a:r>
            <a:r>
              <a:rPr lang="en-US" dirty="0" smtClean="0"/>
              <a:t>where the members become owners both of their plot of land and of their building. </a:t>
            </a:r>
          </a:p>
          <a:p>
            <a:endParaRPr lang="en-US" dirty="0" smtClean="0"/>
          </a:p>
          <a:p>
            <a:r>
              <a:rPr lang="en-US" dirty="0" smtClean="0"/>
              <a:t>However the cooperative provides collective services such as communal toilets.</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b="1" dirty="0" smtClean="0"/>
              <a:t>4.5. Public service provision cooperatives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304800" y="1066800"/>
            <a:ext cx="8610600" cy="5410200"/>
          </a:xfrm>
        </p:spPr>
        <p:txBody>
          <a:bodyPr>
            <a:normAutofit fontScale="92500" lnSpcReduction="10000"/>
          </a:bodyPr>
          <a:lstStyle/>
          <a:p>
            <a:r>
              <a:rPr lang="en-US" dirty="0" smtClean="0"/>
              <a:t>The provision of services considered to be in the “public” interest like </a:t>
            </a:r>
            <a:r>
              <a:rPr lang="en-US" dirty="0" smtClean="0">
                <a:solidFill>
                  <a:srgbClr val="FF0000"/>
                </a:solidFill>
                <a:effectLst>
                  <a:outerShdw blurRad="38100" dist="38100" dir="2700000" algn="tl">
                    <a:srgbClr val="000000">
                      <a:alpha val="43137"/>
                    </a:srgbClr>
                  </a:outerShdw>
                </a:effectLst>
              </a:rPr>
              <a:t>electricity</a:t>
            </a:r>
            <a:r>
              <a:rPr lang="en-US" dirty="0" smtClean="0"/>
              <a:t> or </a:t>
            </a:r>
            <a:r>
              <a:rPr lang="en-US" i="1" dirty="0" smtClean="0">
                <a:solidFill>
                  <a:srgbClr val="FF0000"/>
                </a:solidFill>
                <a:effectLst>
                  <a:outerShdw blurRad="38100" dist="38100" dir="2700000" algn="tl">
                    <a:srgbClr val="000000">
                      <a:alpha val="43137"/>
                    </a:srgbClr>
                  </a:outerShdw>
                </a:effectLst>
              </a:rPr>
              <a:t>water supply</a:t>
            </a:r>
            <a:r>
              <a:rPr lang="en-US" dirty="0" smtClean="0"/>
              <a:t>, </a:t>
            </a:r>
            <a:r>
              <a:rPr lang="en-US" i="1" dirty="0" smtClean="0">
                <a:solidFill>
                  <a:srgbClr val="FF0000"/>
                </a:solidFill>
                <a:effectLst>
                  <a:outerShdw blurRad="38100" dist="38100" dir="2700000" algn="tl">
                    <a:srgbClr val="000000">
                      <a:alpha val="43137"/>
                    </a:srgbClr>
                  </a:outerShdw>
                </a:effectLst>
              </a:rPr>
              <a:t>communication </a:t>
            </a:r>
            <a:r>
              <a:rPr lang="en-US" dirty="0" smtClean="0"/>
              <a:t>and </a:t>
            </a:r>
            <a:r>
              <a:rPr lang="en-US" i="1" dirty="0" smtClean="0">
                <a:solidFill>
                  <a:srgbClr val="FF0000"/>
                </a:solidFill>
                <a:effectLst>
                  <a:outerShdw blurRad="38100" dist="38100" dir="2700000" algn="tl">
                    <a:srgbClr val="000000">
                      <a:alpha val="43137"/>
                    </a:srgbClr>
                  </a:outerShdw>
                </a:effectLst>
              </a:rPr>
              <a:t>transport</a:t>
            </a:r>
            <a:r>
              <a:rPr lang="en-US" dirty="0" smtClean="0"/>
              <a:t>.</a:t>
            </a:r>
          </a:p>
          <a:p>
            <a:r>
              <a:rPr lang="en-US" b="1" i="1" dirty="0" smtClean="0">
                <a:solidFill>
                  <a:srgbClr val="FF0000"/>
                </a:solidFill>
                <a:effectLst>
                  <a:outerShdw blurRad="38100" dist="38100" dir="2700000" algn="tl">
                    <a:srgbClr val="000000">
                      <a:alpha val="43137"/>
                    </a:srgbClr>
                  </a:outerShdw>
                </a:effectLst>
              </a:rPr>
              <a:t> In developing </a:t>
            </a:r>
            <a:r>
              <a:rPr lang="en-US" dirty="0" smtClean="0"/>
              <a:t>and transitional countries for example, when the State takes charge of these services, they are often badly run, costly and of bad quality. </a:t>
            </a:r>
          </a:p>
          <a:p>
            <a:r>
              <a:rPr lang="en-US" i="1" dirty="0" smtClean="0">
                <a:solidFill>
                  <a:srgbClr val="FF0000"/>
                </a:solidFill>
                <a:effectLst>
                  <a:outerShdw blurRad="38100" dist="38100" dir="2700000" algn="tl">
                    <a:srgbClr val="000000">
                      <a:alpha val="43137"/>
                    </a:srgbClr>
                  </a:outerShdw>
                </a:effectLst>
              </a:rPr>
              <a:t>In developed countries</a:t>
            </a:r>
            <a:r>
              <a:rPr lang="en-US" dirty="0" smtClean="0"/>
              <a:t>, the State sometimes leaves the provision of such services </a:t>
            </a:r>
            <a:r>
              <a:rPr lang="en-US" b="1" i="1" dirty="0" smtClean="0">
                <a:solidFill>
                  <a:srgbClr val="FF0000"/>
                </a:solidFill>
                <a:effectLst>
                  <a:outerShdw blurRad="38100" dist="38100" dir="2700000" algn="tl">
                    <a:srgbClr val="000000">
                      <a:alpha val="43137"/>
                    </a:srgbClr>
                  </a:outerShdw>
                </a:effectLst>
              </a:rPr>
              <a:t>to private companies.</a:t>
            </a:r>
          </a:p>
          <a:p>
            <a:r>
              <a:rPr lang="en-US" dirty="0" smtClean="0"/>
              <a:t> But these capitalist companies, out to </a:t>
            </a:r>
            <a:r>
              <a:rPr lang="en-US" b="1" i="1" dirty="0" smtClean="0">
                <a:solidFill>
                  <a:srgbClr val="FF0000"/>
                </a:solidFill>
                <a:effectLst>
                  <a:outerShdw blurRad="38100" dist="38100" dir="2700000" algn="tl">
                    <a:srgbClr val="000000">
                      <a:alpha val="43137"/>
                    </a:srgbClr>
                  </a:outerShdw>
                </a:effectLst>
              </a:rPr>
              <a:t>make maximum profits, </a:t>
            </a:r>
            <a:r>
              <a:rPr lang="en-US" b="1" i="1" dirty="0" smtClean="0"/>
              <a:t>set prices </a:t>
            </a:r>
            <a:r>
              <a:rPr lang="en-US" dirty="0" smtClean="0"/>
              <a:t>which rarely reflect the quality of the service they sell.</a:t>
            </a:r>
          </a:p>
          <a:p>
            <a:r>
              <a:rPr lang="en-US" dirty="0" smtClean="0"/>
              <a:t>In practice, the provision of public services by cooperatives is </a:t>
            </a:r>
            <a:r>
              <a:rPr lang="en-US" b="1" i="1" dirty="0" smtClean="0">
                <a:effectLst>
                  <a:outerShdw blurRad="38100" dist="38100" dir="2700000" algn="tl">
                    <a:srgbClr val="000000">
                      <a:alpha val="43137"/>
                    </a:srgbClr>
                  </a:outerShdw>
                </a:effectLst>
              </a:rPr>
              <a:t>not at all new</a:t>
            </a:r>
            <a:r>
              <a:rPr lang="en-US" dirty="0" smtClean="0"/>
              <a:t>. It has been happening for some years now in Argentina, Canada, the USA and Finland and is starting in a growing number  of countries.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en-US" sz="3200" b="1" dirty="0" smtClean="0"/>
              <a:t>4.5. Public service provision …</a:t>
            </a:r>
            <a:endParaRPr lang="en-US" sz="3200"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endParaRPr lang="en-US" dirty="0" smtClean="0"/>
          </a:p>
          <a:p>
            <a:r>
              <a:rPr lang="en-US" dirty="0" smtClean="0"/>
              <a:t>It must be said that the cooperative form of organization possesses features that </a:t>
            </a:r>
            <a:r>
              <a:rPr lang="en-US" b="1" i="1" dirty="0" smtClean="0">
                <a:solidFill>
                  <a:srgbClr val="FF0000"/>
                </a:solidFill>
                <a:effectLst>
                  <a:outerShdw blurRad="38100" dist="38100" dir="2700000" algn="tl">
                    <a:srgbClr val="000000">
                      <a:alpha val="43137"/>
                    </a:srgbClr>
                  </a:outerShdw>
                </a:effectLst>
              </a:rPr>
              <a:t>predispose it </a:t>
            </a:r>
            <a:r>
              <a:rPr lang="en-US" dirty="0" smtClean="0"/>
              <a:t>to the supply of public services:</a:t>
            </a:r>
          </a:p>
          <a:p>
            <a:pPr lvl="0"/>
            <a:endParaRPr lang="en-US" dirty="0" smtClean="0"/>
          </a:p>
          <a:p>
            <a:pPr lvl="0"/>
            <a:r>
              <a:rPr lang="en-US" dirty="0" smtClean="0"/>
              <a:t>The cooperative leaves the control of the service to its users and guarantees that the product or services meet the users’ needs;</a:t>
            </a:r>
          </a:p>
          <a:p>
            <a:pPr lvl="0"/>
            <a:r>
              <a:rPr lang="en-US" dirty="0" smtClean="0"/>
              <a:t>The mandate of the cooperative is both </a:t>
            </a:r>
            <a:r>
              <a:rPr lang="en-US" b="1" i="1" dirty="0" smtClean="0">
                <a:solidFill>
                  <a:srgbClr val="FF0000"/>
                </a:solidFill>
              </a:rPr>
              <a:t>social </a:t>
            </a:r>
            <a:r>
              <a:rPr lang="en-US" b="1" i="1" dirty="0" smtClean="0"/>
              <a:t>and </a:t>
            </a:r>
            <a:r>
              <a:rPr lang="en-US" b="1" i="1" dirty="0" smtClean="0">
                <a:solidFill>
                  <a:srgbClr val="FF0000"/>
                </a:solidFill>
              </a:rPr>
              <a:t>economic. </a:t>
            </a:r>
          </a:p>
          <a:p>
            <a:r>
              <a:rPr lang="en-US" dirty="0" smtClean="0"/>
              <a:t>This corresponds to the main function of the public sector which is to balance </a:t>
            </a:r>
            <a:r>
              <a:rPr lang="en-US" b="1" i="1" dirty="0" smtClean="0">
                <a:solidFill>
                  <a:srgbClr val="FF0000"/>
                </a:solidFill>
              </a:rPr>
              <a:t>socio-economic development</a:t>
            </a:r>
            <a:r>
              <a:rPr lang="en-US" dirty="0" smtClean="0"/>
              <a:t> with the best expectations/ interests of the public;</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3600" b="1" dirty="0" smtClean="0"/>
              <a:t>4.5. Public service provision …</a:t>
            </a:r>
            <a:endParaRPr lang="en-US" sz="3600" dirty="0"/>
          </a:p>
        </p:txBody>
      </p:sp>
      <p:sp>
        <p:nvSpPr>
          <p:cNvPr id="3" name="Content Placeholder 2"/>
          <p:cNvSpPr>
            <a:spLocks noGrp="1"/>
          </p:cNvSpPr>
          <p:nvPr>
            <p:ph idx="1"/>
          </p:nvPr>
        </p:nvSpPr>
        <p:spPr>
          <a:xfrm>
            <a:off x="457200" y="1600200"/>
            <a:ext cx="8229600" cy="5257800"/>
          </a:xfrm>
        </p:spPr>
        <p:txBody>
          <a:bodyPr>
            <a:normAutofit/>
          </a:bodyPr>
          <a:lstStyle/>
          <a:p>
            <a:pPr algn="just"/>
            <a:r>
              <a:rPr lang="en-US" dirty="0" smtClean="0"/>
              <a:t>In </a:t>
            </a:r>
            <a:r>
              <a:rPr lang="en-US" b="1" i="1" dirty="0" smtClean="0">
                <a:solidFill>
                  <a:srgbClr val="FF0000"/>
                </a:solidFill>
                <a:effectLst>
                  <a:outerShdw blurRad="38100" dist="38100" dir="2700000" algn="tl">
                    <a:srgbClr val="000000">
                      <a:alpha val="43137"/>
                    </a:srgbClr>
                  </a:outerShdw>
                </a:effectLst>
              </a:rPr>
              <a:t>the United States</a:t>
            </a:r>
            <a:r>
              <a:rPr lang="en-US" dirty="0" smtClean="0"/>
              <a:t>, rural electricity supply cooperatives run more than half of the electricity lines, carrying power to more than 25 million people in 46 States.</a:t>
            </a:r>
          </a:p>
          <a:p>
            <a:pPr algn="just"/>
            <a:endParaRPr lang="en-US" dirty="0" smtClean="0"/>
          </a:p>
          <a:p>
            <a:pPr algn="just"/>
            <a:r>
              <a:rPr lang="en-US" dirty="0" smtClean="0"/>
              <a:t>Public service cooperatives have existed for several years in </a:t>
            </a:r>
            <a:r>
              <a:rPr lang="en-US" i="1" dirty="0" smtClean="0">
                <a:solidFill>
                  <a:srgbClr val="FF0000"/>
                </a:solidFill>
                <a:effectLst>
                  <a:outerShdw blurRad="38100" dist="38100" dir="2700000" algn="tl">
                    <a:srgbClr val="000000">
                      <a:alpha val="43137"/>
                    </a:srgbClr>
                  </a:outerShdw>
                </a:effectLst>
              </a:rPr>
              <a:t>all regions </a:t>
            </a:r>
            <a:r>
              <a:rPr lang="en-US" b="1" i="1" dirty="0" smtClean="0">
                <a:solidFill>
                  <a:srgbClr val="FF0000"/>
                </a:solidFill>
                <a:effectLst>
                  <a:outerShdw blurRad="38100" dist="38100" dir="2700000" algn="tl">
                    <a:srgbClr val="000000">
                      <a:alpha val="43137"/>
                    </a:srgbClr>
                  </a:outerShdw>
                </a:effectLst>
              </a:rPr>
              <a:t>of Canada</a:t>
            </a:r>
            <a:r>
              <a:rPr lang="en-US" b="1" dirty="0" smtClean="0">
                <a:solidFill>
                  <a:srgbClr val="FF0000"/>
                </a:solidFill>
                <a:effectLst>
                  <a:outerShdw blurRad="38100" dist="38100" dir="2700000" algn="tl">
                    <a:srgbClr val="000000">
                      <a:alpha val="43137"/>
                    </a:srgbClr>
                  </a:outerShdw>
                </a:effectLst>
              </a:rPr>
              <a:t> </a:t>
            </a:r>
            <a:r>
              <a:rPr lang="en-US" dirty="0" smtClean="0"/>
              <a:t>and supply households with electricity, gas, telephone services, sewage/ dirt and water supply services, fire-fighting services, etc. </a:t>
            </a:r>
          </a:p>
          <a:p>
            <a:pPr algn="just"/>
            <a:endParaRPr lang="en-US" dirty="0" smtClean="0"/>
          </a:p>
          <a:p>
            <a:pPr algn="just"/>
            <a:r>
              <a:rPr lang="en-US" dirty="0" smtClean="0"/>
              <a:t>In this field more than 400 cooperatives offer services to about 150,000 households.</a:t>
            </a:r>
          </a:p>
          <a:p>
            <a:pPr algn="just"/>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fontScale="90000"/>
          </a:bodyPr>
          <a:lstStyle/>
          <a:p>
            <a:r>
              <a:rPr lang="en-US" b="1" dirty="0" smtClean="0">
                <a:latin typeface="Times New Roman" pitchFamily="18" charset="0"/>
                <a:cs typeface="Times New Roman" pitchFamily="18" charset="0"/>
              </a:rPr>
              <a:t>definitions of cooperatives</a:t>
            </a:r>
            <a:endParaRPr lang="en-US" b="1" dirty="0">
              <a:latin typeface="Times New Roman" pitchFamily="18" charset="0"/>
              <a:cs typeface="Times New Roman" pitchFamily="18" charset="0"/>
            </a:endParaRPr>
          </a:p>
        </p:txBody>
      </p:sp>
      <p:sp>
        <p:nvSpPr>
          <p:cNvPr id="5" name="Content Placeholder 4"/>
          <p:cNvSpPr>
            <a:spLocks noGrp="1"/>
          </p:cNvSpPr>
          <p:nvPr>
            <p:ph idx="1"/>
          </p:nvPr>
        </p:nvSpPr>
        <p:spPr>
          <a:xfrm>
            <a:off x="457200" y="990600"/>
            <a:ext cx="8229600" cy="5638800"/>
          </a:xfrm>
        </p:spPr>
        <p:txBody>
          <a:bodyPr>
            <a:normAutofit/>
          </a:bodyPr>
          <a:lstStyle/>
          <a:p>
            <a:r>
              <a:rPr lang="en-US" b="1" dirty="0">
                <a:latin typeface="Times New Roman" pitchFamily="18" charset="0"/>
                <a:cs typeface="Times New Roman" pitchFamily="18" charset="0"/>
              </a:rPr>
              <a:t>The International Co-operative Alliance, a non-governmental </a:t>
            </a:r>
            <a:r>
              <a:rPr lang="en-US" b="1" dirty="0" smtClean="0">
                <a:latin typeface="Times New Roman" pitchFamily="18" charset="0"/>
                <a:cs typeface="Times New Roman" pitchFamily="18" charset="0"/>
              </a:rPr>
              <a:t>organization which </a:t>
            </a:r>
            <a:r>
              <a:rPr lang="en-US" b="1" dirty="0">
                <a:latin typeface="Times New Roman" pitchFamily="18" charset="0"/>
                <a:cs typeface="Times New Roman" pitchFamily="18" charset="0"/>
              </a:rPr>
              <a:t>is the umbrella organization for cooperatives worldwide, </a:t>
            </a:r>
            <a:r>
              <a:rPr lang="en-US" b="1" dirty="0" smtClean="0">
                <a:latin typeface="Times New Roman" pitchFamily="18" charset="0"/>
                <a:cs typeface="Times New Roman" pitchFamily="18" charset="0"/>
              </a:rPr>
              <a:t>defines cooperatives </a:t>
            </a:r>
            <a:r>
              <a:rPr lang="en-US" b="1" dirty="0">
                <a:latin typeface="Times New Roman" pitchFamily="18" charset="0"/>
                <a:cs typeface="Times New Roman" pitchFamily="18" charset="0"/>
              </a:rPr>
              <a:t>as </a:t>
            </a:r>
            <a:endParaRPr lang="en-US" b="1" dirty="0" smtClean="0">
              <a:latin typeface="Times New Roman" pitchFamily="18" charset="0"/>
              <a:cs typeface="Times New Roman" pitchFamily="18" charset="0"/>
            </a:endParaRPr>
          </a:p>
          <a:p>
            <a:r>
              <a:rPr lang="en-US" b="1" dirty="0">
                <a:latin typeface="Times New Roman" pitchFamily="18" charset="0"/>
                <a:cs typeface="Times New Roman" pitchFamily="18" charset="0"/>
              </a:rPr>
              <a:t>A</a:t>
            </a:r>
            <a:r>
              <a:rPr lang="en-US" b="1" dirty="0" smtClean="0">
                <a:latin typeface="Times New Roman" pitchFamily="18" charset="0"/>
                <a:cs typeface="Times New Roman" pitchFamily="18" charset="0"/>
              </a:rPr>
              <a:t>n autonomous </a:t>
            </a:r>
            <a:r>
              <a:rPr lang="en-US" b="1" dirty="0">
                <a:latin typeface="Times New Roman" pitchFamily="18" charset="0"/>
                <a:cs typeface="Times New Roman" pitchFamily="18" charset="0"/>
              </a:rPr>
              <a:t>association of persons united voluntarily </a:t>
            </a:r>
            <a:r>
              <a:rPr lang="en-US" b="1" dirty="0" smtClean="0">
                <a:latin typeface="Times New Roman" pitchFamily="18" charset="0"/>
                <a:cs typeface="Times New Roman" pitchFamily="18" charset="0"/>
              </a:rPr>
              <a:t>to meet </a:t>
            </a:r>
            <a:r>
              <a:rPr lang="en-US" b="1" dirty="0">
                <a:latin typeface="Times New Roman" pitchFamily="18" charset="0"/>
                <a:cs typeface="Times New Roman" pitchFamily="18" charset="0"/>
              </a:rPr>
              <a:t>their common </a:t>
            </a:r>
            <a:endParaRPr lang="en-US" b="1" dirty="0" smtClean="0">
              <a:latin typeface="Times New Roman" pitchFamily="18" charset="0"/>
              <a:cs typeface="Times New Roman" pitchFamily="18" charset="0"/>
            </a:endParaRPr>
          </a:p>
          <a:p>
            <a:pPr lvl="1">
              <a:buFont typeface="Wingdings" pitchFamily="2" charset="2"/>
              <a:buChar char="v"/>
            </a:pPr>
            <a:r>
              <a:rPr lang="en-US" b="1" dirty="0" smtClean="0">
                <a:solidFill>
                  <a:srgbClr val="7030A0"/>
                </a:solidFill>
                <a:latin typeface="Times New Roman" pitchFamily="18" charset="0"/>
                <a:cs typeface="Times New Roman" pitchFamily="18" charset="0"/>
              </a:rPr>
              <a:t>economic</a:t>
            </a:r>
            <a:r>
              <a:rPr lang="en-US" b="1" dirty="0">
                <a:solidFill>
                  <a:srgbClr val="7030A0"/>
                </a:solidFill>
                <a:latin typeface="Times New Roman" pitchFamily="18" charset="0"/>
                <a:cs typeface="Times New Roman" pitchFamily="18" charset="0"/>
              </a:rPr>
              <a:t>, </a:t>
            </a:r>
            <a:endParaRPr lang="en-US" b="1" dirty="0" smtClean="0">
              <a:solidFill>
                <a:srgbClr val="7030A0"/>
              </a:solidFill>
              <a:latin typeface="Times New Roman" pitchFamily="18" charset="0"/>
              <a:cs typeface="Times New Roman" pitchFamily="18" charset="0"/>
            </a:endParaRPr>
          </a:p>
          <a:p>
            <a:pPr lvl="1">
              <a:buFont typeface="Wingdings" pitchFamily="2" charset="2"/>
              <a:buChar char="v"/>
            </a:pPr>
            <a:r>
              <a:rPr lang="en-US" b="1" dirty="0">
                <a:solidFill>
                  <a:srgbClr val="7030A0"/>
                </a:solidFill>
                <a:latin typeface="Times New Roman" pitchFamily="18" charset="0"/>
                <a:cs typeface="Times New Roman" pitchFamily="18" charset="0"/>
              </a:rPr>
              <a:t>social and </a:t>
            </a:r>
          </a:p>
          <a:p>
            <a:pPr lvl="1">
              <a:buFont typeface="Wingdings" pitchFamily="2" charset="2"/>
              <a:buChar char="v"/>
            </a:pPr>
            <a:r>
              <a:rPr lang="en-US" b="1" dirty="0">
                <a:solidFill>
                  <a:srgbClr val="7030A0"/>
                </a:solidFill>
                <a:latin typeface="Times New Roman" pitchFamily="18" charset="0"/>
                <a:cs typeface="Times New Roman" pitchFamily="18" charset="0"/>
              </a:rPr>
              <a:t>cultural needs and aspirations</a:t>
            </a:r>
          </a:p>
          <a:p>
            <a:pPr lvl="1">
              <a:buFont typeface="Wingdings" pitchFamily="2" charset="2"/>
              <a:buChar char="v"/>
            </a:pPr>
            <a:r>
              <a:rPr lang="en-US" b="1" dirty="0">
                <a:solidFill>
                  <a:srgbClr val="7030A0"/>
                </a:solidFill>
                <a:latin typeface="Times New Roman" pitchFamily="18" charset="0"/>
                <a:cs typeface="Times New Roman" pitchFamily="18" charset="0"/>
              </a:rPr>
              <a:t>through a jointly-owned and democratically-controlled </a:t>
            </a:r>
            <a:r>
              <a:rPr lang="en-US" b="1" dirty="0" smtClean="0">
                <a:solidFill>
                  <a:srgbClr val="7030A0"/>
                </a:solidFill>
                <a:latin typeface="Times New Roman" pitchFamily="18" charset="0"/>
                <a:cs typeface="Times New Roman" pitchFamily="18" charset="0"/>
              </a:rPr>
              <a:t>enterprise.</a:t>
            </a:r>
            <a:endParaRPr lang="en-US"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94925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additive="base">
                                        <p:cTn id="2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200" b="1" dirty="0" smtClean="0"/>
              <a:t>4.5. Public service provision …</a:t>
            </a:r>
            <a:endParaRPr lang="en-US" sz="3200" b="1" dirty="0"/>
          </a:p>
        </p:txBody>
      </p:sp>
      <p:sp>
        <p:nvSpPr>
          <p:cNvPr id="3" name="Content Placeholder 2"/>
          <p:cNvSpPr>
            <a:spLocks noGrp="1"/>
          </p:cNvSpPr>
          <p:nvPr>
            <p:ph idx="1"/>
          </p:nvPr>
        </p:nvSpPr>
        <p:spPr>
          <a:xfrm>
            <a:off x="0" y="914400"/>
            <a:ext cx="9144000" cy="5943600"/>
          </a:xfrm>
        </p:spPr>
        <p:txBody>
          <a:bodyPr>
            <a:normAutofit fontScale="47500" lnSpcReduction="20000"/>
          </a:bodyPr>
          <a:lstStyle/>
          <a:p>
            <a:pPr>
              <a:buNone/>
            </a:pPr>
            <a:r>
              <a:rPr lang="en-US" sz="6200" b="1" dirty="0" smtClean="0"/>
              <a:t>For example,</a:t>
            </a:r>
            <a:r>
              <a:rPr lang="en-US" sz="6200" dirty="0" smtClean="0"/>
              <a:t> </a:t>
            </a:r>
          </a:p>
          <a:p>
            <a:r>
              <a:rPr lang="en-US" sz="6200" dirty="0" smtClean="0"/>
              <a:t>a group of individuals can decide to form an electricity cooperative </a:t>
            </a:r>
            <a:r>
              <a:rPr lang="en-US" sz="6200" b="1" i="1" dirty="0" smtClean="0">
                <a:solidFill>
                  <a:srgbClr val="FF0000"/>
                </a:solidFill>
                <a:effectLst>
                  <a:outerShdw blurRad="38100" dist="38100" dir="2700000" algn="tl">
                    <a:srgbClr val="000000">
                      <a:alpha val="43137"/>
                    </a:srgbClr>
                  </a:outerShdw>
                </a:effectLst>
              </a:rPr>
              <a:t>in order to secure relief from the frequent power cuts </a:t>
            </a:r>
            <a:r>
              <a:rPr lang="en-US" sz="6200" dirty="0" smtClean="0"/>
              <a:t>affecting their town. </a:t>
            </a:r>
          </a:p>
          <a:p>
            <a:r>
              <a:rPr lang="en-US" sz="6200" dirty="0" smtClean="0"/>
              <a:t>Of course, the cooperative cannot serve only its members;  nevertheless its </a:t>
            </a:r>
            <a:r>
              <a:rPr lang="en-US" sz="6200" b="1" i="1" dirty="0" smtClean="0">
                <a:solidFill>
                  <a:srgbClr val="FF0000"/>
                </a:solidFill>
                <a:effectLst>
                  <a:outerShdw blurRad="38100" dist="38100" dir="2700000" algn="tl">
                    <a:srgbClr val="000000">
                      <a:alpha val="43137"/>
                    </a:srgbClr>
                  </a:outerShdw>
                </a:effectLst>
              </a:rPr>
              <a:t>primary aim being </a:t>
            </a:r>
            <a:r>
              <a:rPr lang="en-US" sz="6200" dirty="0" smtClean="0"/>
              <a:t>to meet the electricity supply needs of its members, </a:t>
            </a:r>
          </a:p>
          <a:p>
            <a:endParaRPr lang="en-US" sz="6200" dirty="0" smtClean="0"/>
          </a:p>
          <a:p>
            <a:r>
              <a:rPr lang="en-US" sz="6200" dirty="0" smtClean="0"/>
              <a:t>it is by the </a:t>
            </a:r>
            <a:r>
              <a:rPr lang="en-US" sz="6200" b="1" i="1" dirty="0" smtClean="0">
                <a:solidFill>
                  <a:srgbClr val="FF0000"/>
                </a:solidFill>
                <a:effectLst>
                  <a:outerShdw blurRad="38100" dist="38100" dir="2700000" algn="tl">
                    <a:srgbClr val="000000">
                      <a:alpha val="43137"/>
                    </a:srgbClr>
                  </a:outerShdw>
                </a:effectLst>
              </a:rPr>
              <a:t>“domino effect” </a:t>
            </a:r>
            <a:r>
              <a:rPr lang="en-US" sz="6200" dirty="0" smtClean="0"/>
              <a:t>that it will improve the living conditions of non-members. </a:t>
            </a:r>
          </a:p>
          <a:p>
            <a:endParaRPr lang="en-US" sz="6200" dirty="0" smtClean="0"/>
          </a:p>
          <a:p>
            <a:r>
              <a:rPr lang="en-US" sz="6200" dirty="0" smtClean="0"/>
              <a:t>It is interesting to note that </a:t>
            </a:r>
            <a:r>
              <a:rPr lang="en-US" sz="6200" i="1" dirty="0" smtClean="0">
                <a:solidFill>
                  <a:srgbClr val="FF0000"/>
                </a:solidFill>
                <a:effectLst>
                  <a:outerShdw blurRad="38100" dist="38100" dir="2700000" algn="tl">
                    <a:srgbClr val="000000">
                      <a:alpha val="43137"/>
                    </a:srgbClr>
                  </a:outerShdw>
                </a:effectLst>
              </a:rPr>
              <a:t>there is no contradiction at all with the seventh cooperative principle </a:t>
            </a:r>
            <a:r>
              <a:rPr lang="en-US" sz="6200" dirty="0" smtClean="0"/>
              <a:t>of concern for community.</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600" b="1" dirty="0" smtClean="0"/>
              <a:t>4.5. Public service . . .</a:t>
            </a:r>
            <a:endParaRPr lang="en-US" sz="3600" dirty="0"/>
          </a:p>
        </p:txBody>
      </p:sp>
      <p:sp>
        <p:nvSpPr>
          <p:cNvPr id="3" name="Content Placeholder 2"/>
          <p:cNvSpPr>
            <a:spLocks noGrp="1"/>
          </p:cNvSpPr>
          <p:nvPr>
            <p:ph idx="1"/>
          </p:nvPr>
        </p:nvSpPr>
        <p:spPr/>
        <p:txBody>
          <a:bodyPr>
            <a:normAutofit fontScale="40000" lnSpcReduction="20000"/>
          </a:bodyPr>
          <a:lstStyle/>
          <a:p>
            <a:pPr>
              <a:buFont typeface="Wingdings" pitchFamily="2" charset="2"/>
              <a:buChar char="Ø"/>
            </a:pPr>
            <a:r>
              <a:rPr lang="en-US" sz="6200" b="1" dirty="0" smtClean="0">
                <a:solidFill>
                  <a:srgbClr val="FF0000"/>
                </a:solidFill>
              </a:rPr>
              <a:t>In France</a:t>
            </a:r>
            <a:r>
              <a:rPr lang="en-US" sz="6200" dirty="0" smtClean="0"/>
              <a:t>, a new type of cooperative has appeared: La </a:t>
            </a:r>
            <a:r>
              <a:rPr lang="en-US" sz="6200" dirty="0" err="1" smtClean="0"/>
              <a:t>Société</a:t>
            </a:r>
            <a:r>
              <a:rPr lang="en-US" sz="6200" dirty="0" smtClean="0"/>
              <a:t> </a:t>
            </a:r>
            <a:r>
              <a:rPr lang="en-US" sz="6200" dirty="0" err="1" smtClean="0"/>
              <a:t>coopérative</a:t>
            </a:r>
            <a:r>
              <a:rPr lang="en-US" sz="6200" dirty="0" smtClean="0"/>
              <a:t> </a:t>
            </a:r>
            <a:r>
              <a:rPr lang="en-US" sz="6200" dirty="0" err="1" smtClean="0"/>
              <a:t>d’intérêt</a:t>
            </a:r>
            <a:r>
              <a:rPr lang="en-US" sz="6200" dirty="0" smtClean="0"/>
              <a:t> </a:t>
            </a:r>
            <a:r>
              <a:rPr lang="en-US" sz="6200" dirty="0" err="1" smtClean="0"/>
              <a:t>collectif</a:t>
            </a:r>
            <a:r>
              <a:rPr lang="en-US" sz="6200" dirty="0" smtClean="0"/>
              <a:t>  (SCIC) or </a:t>
            </a:r>
            <a:r>
              <a:rPr lang="en-US" sz="6200" b="1" i="1" dirty="0" smtClean="0">
                <a:solidFill>
                  <a:srgbClr val="FF0000"/>
                </a:solidFill>
              </a:rPr>
              <a:t>community interest cooperative society. </a:t>
            </a:r>
          </a:p>
          <a:p>
            <a:pPr>
              <a:buFont typeface="Wingdings" pitchFamily="2" charset="2"/>
              <a:buChar char="Ø"/>
            </a:pPr>
            <a:endParaRPr lang="en-US" sz="6200" b="1" i="1" dirty="0" smtClean="0">
              <a:solidFill>
                <a:srgbClr val="FF0000"/>
              </a:solidFill>
            </a:endParaRPr>
          </a:p>
          <a:p>
            <a:pPr>
              <a:buNone/>
            </a:pPr>
            <a:r>
              <a:rPr lang="en-US" sz="6200" dirty="0" smtClean="0"/>
              <a:t>This form of cooperative has the objective of producing or supplying goods or services in the community interest which are </a:t>
            </a:r>
            <a:r>
              <a:rPr lang="en-US" sz="6200" b="1" i="1" dirty="0" smtClean="0"/>
              <a:t>socially useful in nature: </a:t>
            </a:r>
          </a:p>
          <a:p>
            <a:pPr>
              <a:buNone/>
            </a:pPr>
            <a:endParaRPr lang="en-US" sz="6200" dirty="0" smtClean="0"/>
          </a:p>
          <a:p>
            <a:pPr lvl="1">
              <a:buClrTx/>
              <a:buFont typeface="Wingdings" pitchFamily="2" charset="2"/>
              <a:buChar char="Ø"/>
            </a:pPr>
            <a:r>
              <a:rPr lang="en-US" sz="5800" dirty="0" smtClean="0"/>
              <a:t>help in the home, integration through economic activity, socio-educational activities, tourism, etc. </a:t>
            </a:r>
          </a:p>
          <a:p>
            <a:pPr lvl="1">
              <a:buClrTx/>
              <a:buFont typeface="Wingdings" pitchFamily="2" charset="2"/>
              <a:buChar char="Ø"/>
            </a:pPr>
            <a:endParaRPr lang="en-US" sz="5800" dirty="0" smtClean="0"/>
          </a:p>
          <a:p>
            <a:pPr lvl="1">
              <a:buClrTx/>
              <a:buFont typeface="Wingdings" pitchFamily="2" charset="2"/>
              <a:buChar char="Ø"/>
            </a:pPr>
            <a:r>
              <a:rPr lang="en-US" sz="5800" dirty="0" smtClean="0"/>
              <a:t>The title of social usefulness lets the coop enjoy tax breaks. </a:t>
            </a:r>
          </a:p>
          <a:p>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066800"/>
          </a:xfrm>
        </p:spPr>
        <p:txBody>
          <a:bodyPr>
            <a:normAutofit/>
          </a:bodyPr>
          <a:lstStyle/>
          <a:p>
            <a:r>
              <a:rPr lang="en-US" sz="3600" b="1" dirty="0" smtClean="0"/>
              <a:t>4.5. Public service . . .</a:t>
            </a:r>
            <a:endParaRPr lang="en-US" sz="3600" dirty="0"/>
          </a:p>
        </p:txBody>
      </p:sp>
      <p:sp>
        <p:nvSpPr>
          <p:cNvPr id="3" name="Content Placeholder 2"/>
          <p:cNvSpPr>
            <a:spLocks noGrp="1"/>
          </p:cNvSpPr>
          <p:nvPr>
            <p:ph idx="1"/>
          </p:nvPr>
        </p:nvSpPr>
        <p:spPr>
          <a:xfrm>
            <a:off x="457200" y="1600200"/>
            <a:ext cx="8229600" cy="4495800"/>
          </a:xfrm>
        </p:spPr>
        <p:txBody>
          <a:bodyPr>
            <a:normAutofit fontScale="47500" lnSpcReduction="20000"/>
          </a:bodyPr>
          <a:lstStyle/>
          <a:p>
            <a:pPr marL="448056" lvl="2" indent="-384048">
              <a:buSzPct val="80000"/>
              <a:buFont typeface="Wingdings 2"/>
              <a:buChar char=""/>
            </a:pPr>
            <a:r>
              <a:rPr lang="en-US" sz="5600" dirty="0" smtClean="0"/>
              <a:t>At the same time </a:t>
            </a:r>
            <a:r>
              <a:rPr lang="en-US" sz="5600" i="1" dirty="0" smtClean="0">
                <a:solidFill>
                  <a:srgbClr val="FF0000"/>
                </a:solidFill>
                <a:effectLst>
                  <a:outerShdw blurRad="38100" dist="38100" dir="2700000" algn="tl">
                    <a:srgbClr val="000000">
                      <a:alpha val="43137"/>
                    </a:srgbClr>
                  </a:outerShdw>
                </a:effectLst>
              </a:rPr>
              <a:t>the United Kingdom </a:t>
            </a:r>
            <a:r>
              <a:rPr lang="en-US" sz="5600" dirty="0" smtClean="0"/>
              <a:t>is about to create a new form of enterprise equivalent to the SCIC, </a:t>
            </a:r>
            <a:r>
              <a:rPr lang="en-US" sz="5600" b="1" i="1" dirty="0" smtClean="0">
                <a:solidFill>
                  <a:srgbClr val="FF0000"/>
                </a:solidFill>
                <a:effectLst>
                  <a:outerShdw blurRad="38100" dist="38100" dir="2700000" algn="tl">
                    <a:srgbClr val="000000">
                      <a:alpha val="43137"/>
                    </a:srgbClr>
                  </a:outerShdw>
                </a:effectLst>
              </a:rPr>
              <a:t>“Community Interest Companies”. </a:t>
            </a:r>
            <a:r>
              <a:rPr lang="en-US" sz="5600" dirty="0" smtClean="0"/>
              <a:t>Shared services cooperatives or support services cooperatives. </a:t>
            </a:r>
          </a:p>
          <a:p>
            <a:pPr marL="448056" lvl="2" indent="-384048">
              <a:buSzPct val="80000"/>
              <a:buNone/>
            </a:pPr>
            <a:endParaRPr lang="en-US" sz="5600" dirty="0" smtClean="0"/>
          </a:p>
          <a:p>
            <a:pPr marL="448056" lvl="2" indent="-384048">
              <a:buSzPct val="80000"/>
              <a:buFont typeface="Wingdings 2"/>
              <a:buChar char=""/>
            </a:pPr>
            <a:r>
              <a:rPr lang="en-US" sz="5600" dirty="0" smtClean="0"/>
              <a:t>A </a:t>
            </a:r>
            <a:r>
              <a:rPr lang="en-US" sz="5600" b="1" i="1" dirty="0" smtClean="0">
                <a:solidFill>
                  <a:srgbClr val="FF0000"/>
                </a:solidFill>
                <a:effectLst>
                  <a:outerShdw blurRad="38100" dist="38100" dir="2700000" algn="tl">
                    <a:srgbClr val="000000">
                      <a:alpha val="43137"/>
                    </a:srgbClr>
                  </a:outerShdw>
                </a:effectLst>
              </a:rPr>
              <a:t>shared services </a:t>
            </a:r>
            <a:r>
              <a:rPr lang="en-US" sz="5600" dirty="0" smtClean="0"/>
              <a:t>or </a:t>
            </a:r>
            <a:r>
              <a:rPr lang="en-US" sz="5600" b="1" i="1" dirty="0" smtClean="0">
                <a:solidFill>
                  <a:srgbClr val="FF0000"/>
                </a:solidFill>
                <a:effectLst>
                  <a:outerShdw blurRad="38100" dist="38100" dir="2700000" algn="tl">
                    <a:srgbClr val="000000">
                      <a:alpha val="43137"/>
                    </a:srgbClr>
                  </a:outerShdw>
                </a:effectLst>
              </a:rPr>
              <a:t>support services </a:t>
            </a:r>
            <a:r>
              <a:rPr lang="en-US" sz="5600" dirty="0" smtClean="0"/>
              <a:t>cooperative is a cooperative whose members are private companies or public bodies which together acquire goods and/or services of an assured quality at the best possible price. </a:t>
            </a:r>
          </a:p>
          <a:p>
            <a:pPr marL="448056" lvl="2" indent="-384048">
              <a:buSzPct val="80000"/>
              <a:buFont typeface="Wingdings 2"/>
              <a:buChar char=""/>
            </a:pPr>
            <a:endParaRPr lang="en-US" sz="5600" dirty="0" smtClean="0"/>
          </a:p>
          <a:p>
            <a:pPr>
              <a:buNone/>
            </a:pPr>
            <a:endParaRPr lang="en-US" dirty="0" smtClean="0"/>
          </a:p>
          <a:p>
            <a:pPr marL="448056" lvl="2" indent="-384048">
              <a:buSzPct val="80000"/>
              <a:buFont typeface="Wingdings 2"/>
              <a:buChar char=""/>
            </a:pPr>
            <a:endParaRPr lang="en-US" sz="5600"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t>4.5. Public service . . .</a:t>
            </a:r>
            <a:endParaRPr lang="en-US" sz="3200" dirty="0"/>
          </a:p>
        </p:txBody>
      </p:sp>
      <p:sp>
        <p:nvSpPr>
          <p:cNvPr id="3" name="Content Placeholder 2"/>
          <p:cNvSpPr>
            <a:spLocks noGrp="1"/>
          </p:cNvSpPr>
          <p:nvPr>
            <p:ph idx="1"/>
          </p:nvPr>
        </p:nvSpPr>
        <p:spPr>
          <a:xfrm>
            <a:off x="457200" y="1143000"/>
            <a:ext cx="8229600" cy="5486400"/>
          </a:xfrm>
        </p:spPr>
        <p:txBody>
          <a:bodyPr>
            <a:noAutofit/>
          </a:bodyPr>
          <a:lstStyle/>
          <a:p>
            <a:r>
              <a:rPr lang="en-US" sz="2400" b="1" i="1" dirty="0" smtClean="0">
                <a:solidFill>
                  <a:srgbClr val="FF0000"/>
                </a:solidFill>
              </a:rPr>
              <a:t>In the United States, VHA </a:t>
            </a:r>
            <a:r>
              <a:rPr lang="en-US" sz="2400" dirty="0" smtClean="0"/>
              <a:t>is a cooperative whose members are:</a:t>
            </a:r>
          </a:p>
          <a:p>
            <a:pPr marL="971550" indent="-914400">
              <a:buFont typeface="+mj-lt"/>
              <a:buAutoNum type="arabicPeriod"/>
            </a:pPr>
            <a:r>
              <a:rPr lang="en-US" sz="2400" dirty="0" smtClean="0"/>
              <a:t>2,200 </a:t>
            </a:r>
            <a:r>
              <a:rPr lang="en-US" sz="2400" b="1" dirty="0" smtClean="0">
                <a:solidFill>
                  <a:srgbClr val="FF0000"/>
                </a:solidFill>
              </a:rPr>
              <a:t>health care</a:t>
            </a:r>
            <a:r>
              <a:rPr lang="en-US" sz="2400" dirty="0" smtClean="0"/>
              <a:t> </a:t>
            </a:r>
            <a:r>
              <a:rPr lang="en-US" sz="2400" b="1" i="1" dirty="0" smtClean="0">
                <a:solidFill>
                  <a:srgbClr val="FF0000"/>
                </a:solidFill>
              </a:rPr>
              <a:t>institutions</a:t>
            </a:r>
            <a:r>
              <a:rPr lang="en-US" sz="2400" dirty="0" smtClean="0"/>
              <a:t> based in their community representing 26% of all the community health institutions in the United States and</a:t>
            </a:r>
          </a:p>
          <a:p>
            <a:pPr marL="971550" indent="-914400">
              <a:buFont typeface="+mj-lt"/>
              <a:buAutoNum type="arabicPeriod"/>
            </a:pPr>
            <a:endParaRPr lang="en-US" sz="2400" dirty="0" smtClean="0"/>
          </a:p>
          <a:p>
            <a:pPr marL="971550" indent="-914400">
              <a:buFont typeface="+mj-lt"/>
              <a:buAutoNum type="arabicPeriod"/>
            </a:pPr>
            <a:r>
              <a:rPr lang="en-US" sz="2400" dirty="0" smtClean="0"/>
              <a:t>about 175,000 independent doctors.</a:t>
            </a:r>
          </a:p>
          <a:p>
            <a:pPr>
              <a:buNone/>
            </a:pPr>
            <a:endParaRPr lang="en-US" sz="2400" dirty="0" smtClean="0"/>
          </a:p>
          <a:p>
            <a:r>
              <a:rPr lang="en-US" sz="2400" dirty="0" smtClean="0"/>
              <a:t>VHA was founded in 1977 by 30 health care institutions.</a:t>
            </a:r>
          </a:p>
          <a:p>
            <a:endParaRPr lang="en-US" sz="2400" dirty="0" smtClean="0"/>
          </a:p>
          <a:p>
            <a:r>
              <a:rPr lang="en-US" sz="2400" dirty="0" smtClean="0"/>
              <a:t> The main goal was </a:t>
            </a:r>
            <a:r>
              <a:rPr lang="en-US" sz="2400" b="1" i="1" dirty="0" smtClean="0">
                <a:solidFill>
                  <a:srgbClr val="FF0000"/>
                </a:solidFill>
              </a:rPr>
              <a:t>to compete with private hospitals </a:t>
            </a:r>
            <a:r>
              <a:rPr lang="en-US" sz="2400" dirty="0" smtClean="0"/>
              <a:t>by a united effort to acquire communal goods and services.</a:t>
            </a:r>
          </a:p>
          <a:p>
            <a:endParaRPr lang="en-US" sz="2400" dirty="0" smtClean="0"/>
          </a:p>
          <a:p>
            <a:endParaRPr lang="en-US" sz="2000"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4.5. Public service . . .</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Each year VHA negotiates for more than </a:t>
            </a:r>
            <a:r>
              <a:rPr lang="en-US" b="1" i="1" dirty="0" smtClean="0">
                <a:solidFill>
                  <a:srgbClr val="FF0000"/>
                </a:solidFill>
                <a:effectLst>
                  <a:outerShdw blurRad="38100" dist="38100" dir="2700000" algn="tl">
                    <a:srgbClr val="000000">
                      <a:alpha val="43137"/>
                    </a:srgbClr>
                  </a:outerShdw>
                </a:effectLst>
              </a:rPr>
              <a:t>17 billion US dollars</a:t>
            </a:r>
            <a:r>
              <a:rPr lang="en-US" dirty="0" smtClean="0"/>
              <a:t> worth of supply contracts for its members. </a:t>
            </a:r>
          </a:p>
          <a:p>
            <a:endParaRPr lang="en-US" dirty="0" smtClean="0"/>
          </a:p>
          <a:p>
            <a:endParaRPr lang="en-US" dirty="0" smtClean="0"/>
          </a:p>
          <a:p>
            <a:r>
              <a:rPr lang="en-US" dirty="0" smtClean="0"/>
              <a:t>In 2000, VHA members earned 1.15 billion US dollars in refunds, savings and additional holdings, being a return on investment of </a:t>
            </a:r>
            <a:r>
              <a:rPr lang="en-US" b="1" i="1" dirty="0" smtClean="0">
                <a:solidFill>
                  <a:srgbClr val="FF0000"/>
                </a:solidFill>
                <a:effectLst>
                  <a:outerShdw blurRad="38100" dist="38100" dir="2700000" algn="tl">
                    <a:srgbClr val="000000">
                      <a:alpha val="43137"/>
                    </a:srgbClr>
                  </a:outerShdw>
                </a:effectLst>
              </a:rPr>
              <a:t>56 to 1</a:t>
            </a:r>
            <a:r>
              <a:rPr lang="en-US" dirty="0" smtClean="0"/>
              <a:t>. </a:t>
            </a:r>
          </a:p>
          <a:p>
            <a:endParaRPr lang="en-US" dirty="0" smtClean="0"/>
          </a:p>
          <a:p>
            <a:endParaRPr lang="en-US" dirty="0" smtClean="0"/>
          </a:p>
          <a:p>
            <a:r>
              <a:rPr lang="en-US" dirty="0" smtClean="0"/>
              <a:t>In other words. VHA </a:t>
            </a:r>
            <a:r>
              <a:rPr lang="en-US" b="1" i="1" dirty="0" smtClean="0">
                <a:solidFill>
                  <a:srgbClr val="FF0000"/>
                </a:solidFill>
                <a:effectLst>
                  <a:outerShdw blurRad="38100" dist="38100" dir="2700000" algn="tl">
                    <a:srgbClr val="000000">
                      <a:alpha val="43137"/>
                    </a:srgbClr>
                  </a:outerShdw>
                </a:effectLst>
              </a:rPr>
              <a:t>members save or receive </a:t>
            </a:r>
            <a:r>
              <a:rPr lang="en-US" dirty="0" smtClean="0"/>
              <a:t>more than $56 for each dollar paid in subscription charges to VHA.</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smtClean="0"/>
              <a:t>II. Worker cooperatives</a:t>
            </a:r>
            <a:endParaRPr lang="en-US" dirty="0"/>
          </a:p>
        </p:txBody>
      </p:sp>
      <p:sp>
        <p:nvSpPr>
          <p:cNvPr id="3" name="Content Placeholder 2"/>
          <p:cNvSpPr>
            <a:spLocks noGrp="1"/>
          </p:cNvSpPr>
          <p:nvPr>
            <p:ph idx="1"/>
          </p:nvPr>
        </p:nvSpPr>
        <p:spPr>
          <a:xfrm>
            <a:off x="457200" y="1066800"/>
            <a:ext cx="8229600" cy="5638800"/>
          </a:xfrm>
        </p:spPr>
        <p:txBody>
          <a:bodyPr>
            <a:normAutofit fontScale="62500" lnSpcReduction="20000"/>
          </a:bodyPr>
          <a:lstStyle/>
          <a:p>
            <a:r>
              <a:rPr lang="en-US" sz="3400" dirty="0" smtClean="0"/>
              <a:t>Its main objective is to create jobs for members. </a:t>
            </a:r>
          </a:p>
          <a:p>
            <a:r>
              <a:rPr lang="en-US" sz="3400" dirty="0" smtClean="0"/>
              <a:t>There are </a:t>
            </a:r>
            <a:r>
              <a:rPr lang="en-US" sz="3400" b="1" i="1" dirty="0" smtClean="0">
                <a:solidFill>
                  <a:srgbClr val="FF0000"/>
                </a:solidFill>
                <a:effectLst>
                  <a:outerShdw blurRad="38100" dist="38100" dir="2700000" algn="tl">
                    <a:srgbClr val="000000">
                      <a:alpha val="43137"/>
                    </a:srgbClr>
                  </a:outerShdw>
                </a:effectLst>
              </a:rPr>
              <a:t>two categories </a:t>
            </a:r>
            <a:r>
              <a:rPr lang="en-US" sz="3400" dirty="0" smtClean="0"/>
              <a:t>of worker cooperatives: </a:t>
            </a:r>
          </a:p>
          <a:p>
            <a:pPr marL="971550" lvl="1" indent="-514350">
              <a:buFont typeface="+mj-lt"/>
              <a:buAutoNum type="arabicPeriod"/>
            </a:pPr>
            <a:r>
              <a:rPr lang="en-US" sz="3400" dirty="0" smtClean="0"/>
              <a:t>producer cooperatives and</a:t>
            </a:r>
          </a:p>
          <a:p>
            <a:pPr marL="971550" lvl="1" indent="-514350">
              <a:buFont typeface="+mj-lt"/>
              <a:buAutoNum type="arabicPeriod"/>
            </a:pPr>
            <a:r>
              <a:rPr lang="en-US" sz="3400" dirty="0" smtClean="0"/>
              <a:t> labor cooperatives.</a:t>
            </a:r>
          </a:p>
          <a:p>
            <a:pPr>
              <a:buNone/>
            </a:pPr>
            <a:endParaRPr lang="en-US" sz="3400" dirty="0" smtClean="0"/>
          </a:p>
          <a:p>
            <a:pPr>
              <a:buNone/>
            </a:pPr>
            <a:r>
              <a:rPr lang="en-US" sz="3400" b="1" i="1" dirty="0" smtClean="0"/>
              <a:t>4.6. Producer cooperatives</a:t>
            </a:r>
            <a:endParaRPr lang="en-US" sz="3400" dirty="0" smtClean="0"/>
          </a:p>
          <a:p>
            <a:r>
              <a:rPr lang="en-US" sz="3400" dirty="0" smtClean="0"/>
              <a:t>are both </a:t>
            </a:r>
            <a:r>
              <a:rPr lang="en-US" sz="3400" b="1" i="1" dirty="0" smtClean="0">
                <a:solidFill>
                  <a:srgbClr val="FF0000"/>
                </a:solidFill>
                <a:effectLst>
                  <a:outerShdw blurRad="38100" dist="38100" dir="2700000" algn="tl">
                    <a:srgbClr val="000000">
                      <a:alpha val="43137"/>
                    </a:srgbClr>
                  </a:outerShdw>
                </a:effectLst>
              </a:rPr>
              <a:t>co-owners and employees </a:t>
            </a:r>
            <a:r>
              <a:rPr lang="en-US" sz="3400" dirty="0" smtClean="0"/>
              <a:t>of the cooperative whose aim is to produce and sell goods and/or services. </a:t>
            </a:r>
          </a:p>
          <a:p>
            <a:r>
              <a:rPr lang="en-US" sz="3400" dirty="0" smtClean="0"/>
              <a:t>The employees together </a:t>
            </a:r>
            <a:r>
              <a:rPr lang="en-US" sz="3400" b="1" i="1" dirty="0" smtClean="0">
                <a:solidFill>
                  <a:srgbClr val="FF0000"/>
                </a:solidFill>
              </a:rPr>
              <a:t>decide</a:t>
            </a:r>
            <a:r>
              <a:rPr lang="en-US" sz="3400" dirty="0" smtClean="0"/>
              <a:t> on the general direction and appoint their leaders (manager, administrators, etc.) </a:t>
            </a:r>
          </a:p>
          <a:p>
            <a:endParaRPr lang="en-US" sz="3400" dirty="0" smtClean="0"/>
          </a:p>
          <a:p>
            <a:r>
              <a:rPr lang="en-US" sz="3400" dirty="0" smtClean="0"/>
              <a:t>They also decide how to divide up any surplus. </a:t>
            </a:r>
          </a:p>
          <a:p>
            <a:endParaRPr lang="en-US" sz="3400" dirty="0" smtClean="0"/>
          </a:p>
          <a:p>
            <a:r>
              <a:rPr lang="en-US" sz="3400" dirty="0" smtClean="0"/>
              <a:t>Another </a:t>
            </a:r>
            <a:r>
              <a:rPr lang="en-US" sz="3400" b="1" i="1" dirty="0" smtClean="0">
                <a:solidFill>
                  <a:srgbClr val="FF0000"/>
                </a:solidFill>
                <a:effectLst>
                  <a:outerShdw blurRad="38100" dist="38100" dir="2700000" algn="tl">
                    <a:srgbClr val="000000">
                      <a:alpha val="43137"/>
                    </a:srgbClr>
                  </a:outerShdw>
                </a:effectLst>
              </a:rPr>
              <a:t>novelty</a:t>
            </a:r>
            <a:r>
              <a:rPr lang="en-US" sz="3400" dirty="0" smtClean="0"/>
              <a:t> of this type of cooperative is that it allows for the takeover and restart of a </a:t>
            </a:r>
            <a:r>
              <a:rPr lang="en-US" sz="3400" b="1" i="1" dirty="0" smtClean="0">
                <a:solidFill>
                  <a:srgbClr val="FF0000"/>
                </a:solidFill>
              </a:rPr>
              <a:t>bankrupt business</a:t>
            </a:r>
            <a:r>
              <a:rPr lang="en-US" sz="3400" dirty="0" smtClean="0"/>
              <a:t>. </a:t>
            </a:r>
          </a:p>
          <a:p>
            <a:endParaRPr lang="en-US" sz="3400" dirty="0" smtClean="0"/>
          </a:p>
          <a:p>
            <a:r>
              <a:rPr lang="en-US" sz="3400" dirty="0" smtClean="0"/>
              <a:t>This option is one way of keeping going and developing the business and existing jobs.</a:t>
            </a:r>
          </a:p>
          <a:p>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i="1" dirty="0" smtClean="0"/>
              <a:t>4.7. Labor cooperatives</a:t>
            </a:r>
            <a:endParaRPr lang="en-US" sz="3200" dirty="0"/>
          </a:p>
        </p:txBody>
      </p:sp>
      <p:sp>
        <p:nvSpPr>
          <p:cNvPr id="3" name="Content Placeholder 2"/>
          <p:cNvSpPr>
            <a:spLocks noGrp="1"/>
          </p:cNvSpPr>
          <p:nvPr>
            <p:ph idx="1"/>
          </p:nvPr>
        </p:nvSpPr>
        <p:spPr>
          <a:xfrm>
            <a:off x="457200" y="1219200"/>
            <a:ext cx="8229600" cy="5334000"/>
          </a:xfrm>
        </p:spPr>
        <p:txBody>
          <a:bodyPr>
            <a:normAutofit fontScale="85000" lnSpcReduction="20000"/>
          </a:bodyPr>
          <a:lstStyle/>
          <a:p>
            <a:r>
              <a:rPr lang="en-US" dirty="0" smtClean="0"/>
              <a:t>They </a:t>
            </a:r>
            <a:r>
              <a:rPr lang="en-US" b="1" i="1" dirty="0" smtClean="0">
                <a:solidFill>
                  <a:srgbClr val="FF0000"/>
                </a:solidFill>
              </a:rPr>
              <a:t>sell their labor and sk</a:t>
            </a:r>
            <a:r>
              <a:rPr lang="en-US" i="1" dirty="0" smtClean="0">
                <a:solidFill>
                  <a:srgbClr val="FF0000"/>
                </a:solidFill>
              </a:rPr>
              <a:t>ills</a:t>
            </a:r>
            <a:r>
              <a:rPr lang="en-US" dirty="0" smtClean="0"/>
              <a:t> to other enterprises. </a:t>
            </a:r>
          </a:p>
          <a:p>
            <a:endParaRPr lang="en-US" dirty="0" smtClean="0"/>
          </a:p>
          <a:p>
            <a:r>
              <a:rPr lang="en-US" dirty="0" smtClean="0"/>
              <a:t>They generally operate in the fields of packing and maintenance of highways and public buildings, etc.</a:t>
            </a:r>
          </a:p>
          <a:p>
            <a:endParaRPr lang="en-US" dirty="0" smtClean="0"/>
          </a:p>
          <a:p>
            <a:pPr>
              <a:buNone/>
            </a:pPr>
            <a:r>
              <a:rPr lang="en-US" b="1" dirty="0" smtClean="0"/>
              <a:t>Case of Canada</a:t>
            </a:r>
          </a:p>
          <a:p>
            <a:pPr>
              <a:buNone/>
            </a:pPr>
            <a:endParaRPr lang="en-US" dirty="0" smtClean="0"/>
          </a:p>
          <a:p>
            <a:r>
              <a:rPr lang="en-US" dirty="0" smtClean="0"/>
              <a:t>In Canada the FCCT, or Canadian federation of worker cooperatives, was constituted in 1992 to act as an “</a:t>
            </a:r>
            <a:r>
              <a:rPr lang="en-US" b="1" i="1" dirty="0" smtClean="0">
                <a:solidFill>
                  <a:srgbClr val="FF0000"/>
                </a:solidFill>
              </a:rPr>
              <a:t>umbrella”</a:t>
            </a:r>
            <a:r>
              <a:rPr lang="en-US" dirty="0" smtClean="0"/>
              <a:t> organization for the numerous worker coops in the country. </a:t>
            </a:r>
          </a:p>
          <a:p>
            <a:endParaRPr lang="en-US" dirty="0" smtClean="0"/>
          </a:p>
          <a:p>
            <a:r>
              <a:rPr lang="en-US" dirty="0" smtClean="0"/>
              <a:t>The , FCCT’s vision is :</a:t>
            </a:r>
          </a:p>
          <a:p>
            <a:pPr lvl="1"/>
            <a:r>
              <a:rPr lang="en-US" dirty="0" smtClean="0"/>
              <a:t>to develop and sustain an integrated network of democratic worker coops </a:t>
            </a:r>
          </a:p>
          <a:p>
            <a:pPr lvl="1"/>
            <a:r>
              <a:rPr lang="en-US" dirty="0" smtClean="0"/>
              <a:t>which offer great quality of life at work and which consult with each other to support sustainable local economies.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b="1" i="1" dirty="0" smtClean="0"/>
              <a:t>4.7. Labor cooperatives . . .</a:t>
            </a:r>
            <a:endParaRPr lang="en-US" sz="2800" dirty="0"/>
          </a:p>
        </p:txBody>
      </p:sp>
      <p:sp>
        <p:nvSpPr>
          <p:cNvPr id="3" name="Content Placeholder 2"/>
          <p:cNvSpPr>
            <a:spLocks noGrp="1"/>
          </p:cNvSpPr>
          <p:nvPr>
            <p:ph idx="1"/>
          </p:nvPr>
        </p:nvSpPr>
        <p:spPr>
          <a:xfrm>
            <a:off x="381000" y="914400"/>
            <a:ext cx="8229600" cy="5638800"/>
          </a:xfrm>
        </p:spPr>
        <p:txBody>
          <a:bodyPr>
            <a:normAutofit fontScale="85000" lnSpcReduction="20000"/>
          </a:bodyPr>
          <a:lstStyle/>
          <a:p>
            <a:r>
              <a:rPr lang="en-US" dirty="0" smtClean="0"/>
              <a:t>Often the members of this coops are </a:t>
            </a:r>
            <a:r>
              <a:rPr lang="en-US" b="1" i="1" dirty="0" smtClean="0">
                <a:solidFill>
                  <a:srgbClr val="FF0000"/>
                </a:solidFill>
              </a:rPr>
              <a:t>from the working class, without a job </a:t>
            </a:r>
            <a:r>
              <a:rPr lang="en-US" dirty="0" smtClean="0"/>
              <a:t>and are </a:t>
            </a:r>
            <a:r>
              <a:rPr lang="en-US" b="1" i="1" dirty="0" smtClean="0">
                <a:solidFill>
                  <a:srgbClr val="FF0000"/>
                </a:solidFill>
              </a:rPr>
              <a:t>not  entrepreneurs</a:t>
            </a:r>
            <a:r>
              <a:rPr lang="en-US" dirty="0" smtClean="0"/>
              <a:t>.</a:t>
            </a:r>
          </a:p>
          <a:p>
            <a:endParaRPr lang="en-US" dirty="0" smtClean="0"/>
          </a:p>
          <a:p>
            <a:endParaRPr lang="en-US" dirty="0" smtClean="0"/>
          </a:p>
          <a:p>
            <a:r>
              <a:rPr lang="en-US" dirty="0" smtClean="0"/>
              <a:t> the coop has a mandate to </a:t>
            </a:r>
            <a:r>
              <a:rPr lang="en-US" b="1" i="1" dirty="0" smtClean="0">
                <a:solidFill>
                  <a:srgbClr val="FF0000"/>
                </a:solidFill>
                <a:effectLst>
                  <a:outerShdw blurRad="38100" dist="38100" dir="2700000" algn="tl">
                    <a:srgbClr val="000000">
                      <a:alpha val="43137"/>
                    </a:srgbClr>
                  </a:outerShdw>
                </a:effectLst>
              </a:rPr>
              <a:t>exert pressure on governments </a:t>
            </a:r>
            <a:r>
              <a:rPr lang="en-US" dirty="0" smtClean="0"/>
              <a:t>to enable members of worker coops to participate in different government programmes. </a:t>
            </a:r>
          </a:p>
          <a:p>
            <a:endParaRPr lang="en-US" dirty="0" smtClean="0"/>
          </a:p>
          <a:p>
            <a:endParaRPr lang="en-US" dirty="0" smtClean="0"/>
          </a:p>
          <a:p>
            <a:r>
              <a:rPr lang="en-US" dirty="0" smtClean="0"/>
              <a:t>At the present time, the FCCT is very busy in the rural Atlantic Provinces of Canada where the </a:t>
            </a:r>
            <a:r>
              <a:rPr lang="en-US" b="1" i="1" dirty="0" smtClean="0">
                <a:solidFill>
                  <a:srgbClr val="FF0000"/>
                </a:solidFill>
                <a:effectLst>
                  <a:outerShdw blurRad="38100" dist="38100" dir="2700000" algn="tl">
                    <a:srgbClr val="000000">
                      <a:alpha val="43137"/>
                    </a:srgbClr>
                  </a:outerShdw>
                </a:effectLst>
              </a:rPr>
              <a:t>unemployment rate is very high. </a:t>
            </a:r>
          </a:p>
          <a:p>
            <a:endParaRPr lang="en-US" dirty="0" smtClean="0"/>
          </a:p>
          <a:p>
            <a:endParaRPr lang="en-US" dirty="0" smtClean="0"/>
          </a:p>
          <a:p>
            <a:r>
              <a:rPr lang="en-US" dirty="0" smtClean="0"/>
              <a:t>The Federation is doing its best to breathe new life into the Atlantic Provinces and </a:t>
            </a:r>
            <a:r>
              <a:rPr lang="en-US" b="1" i="1" dirty="0" smtClean="0">
                <a:solidFill>
                  <a:srgbClr val="FF0000"/>
                </a:solidFill>
                <a:effectLst>
                  <a:outerShdw blurRad="38100" dist="38100" dir="2700000" algn="tl">
                    <a:srgbClr val="000000">
                      <a:alpha val="43137"/>
                    </a:srgbClr>
                  </a:outerShdw>
                </a:effectLst>
              </a:rPr>
              <a:t>to re-launch industry </a:t>
            </a:r>
            <a:r>
              <a:rPr lang="en-US" dirty="0" smtClean="0"/>
              <a:t>in that very needy part of Canada.</a:t>
            </a: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a:t>
            </a:r>
            <a:br>
              <a:rPr lang="en-US" dirty="0" smtClean="0"/>
            </a:br>
            <a:endParaRPr lang="en-US" dirty="0"/>
          </a:p>
        </p:txBody>
      </p:sp>
      <p:sp>
        <p:nvSpPr>
          <p:cNvPr id="3" name="Content Placeholder 2"/>
          <p:cNvSpPr>
            <a:spLocks noGrp="1"/>
          </p:cNvSpPr>
          <p:nvPr>
            <p:ph idx="1"/>
          </p:nvPr>
        </p:nvSpPr>
        <p:spPr/>
        <p:txBody>
          <a:bodyPr/>
          <a:lstStyle/>
          <a:p>
            <a:r>
              <a:rPr lang="en-US" dirty="0" smtClean="0"/>
              <a:t>The largest type coop in the world</a:t>
            </a:r>
          </a:p>
          <a:p>
            <a:r>
              <a:rPr lang="en-US" dirty="0" smtClean="0"/>
              <a:t>The new features of coop</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800" b="1" i="1" dirty="0" smtClean="0"/>
              <a:t>Agricultural cooperatives: the largest number of members</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838200"/>
            <a:ext cx="8229600" cy="5715000"/>
          </a:xfrm>
        </p:spPr>
        <p:txBody>
          <a:bodyPr>
            <a:normAutofit fontScale="77500" lnSpcReduction="20000"/>
          </a:bodyPr>
          <a:lstStyle/>
          <a:p>
            <a:r>
              <a:rPr lang="en-US" dirty="0" smtClean="0"/>
              <a:t>Agricultural cooperatives enjoy success </a:t>
            </a:r>
            <a:r>
              <a:rPr lang="en-US" b="1" i="1" dirty="0" smtClean="0">
                <a:solidFill>
                  <a:srgbClr val="FF0000"/>
                </a:solidFill>
              </a:rPr>
              <a:t>both</a:t>
            </a:r>
            <a:r>
              <a:rPr lang="en-US" dirty="0" smtClean="0"/>
              <a:t> in industrialized and in developing countries. </a:t>
            </a:r>
          </a:p>
          <a:p>
            <a:endParaRPr lang="en-US" dirty="0" smtClean="0"/>
          </a:p>
          <a:p>
            <a:r>
              <a:rPr lang="en-US" dirty="0" smtClean="0"/>
              <a:t>“Agricultural cooperation” makes up </a:t>
            </a:r>
            <a:r>
              <a:rPr lang="en-US" b="1" i="1" dirty="0" smtClean="0">
                <a:solidFill>
                  <a:srgbClr val="FF0000"/>
                </a:solidFill>
              </a:rPr>
              <a:t>the largest cooperative </a:t>
            </a:r>
            <a:r>
              <a:rPr lang="en-US" dirty="0" smtClean="0"/>
              <a:t>movement in the world in terms of </a:t>
            </a:r>
            <a:r>
              <a:rPr lang="en-US" b="1" i="1" dirty="0" smtClean="0">
                <a:solidFill>
                  <a:srgbClr val="FF0000"/>
                </a:solidFill>
                <a:effectLst>
                  <a:outerShdw blurRad="38100" dist="38100" dir="2700000" algn="tl">
                    <a:srgbClr val="000000">
                      <a:alpha val="43137"/>
                    </a:srgbClr>
                  </a:outerShdw>
                </a:effectLst>
              </a:rPr>
              <a:t>the number of members. </a:t>
            </a:r>
          </a:p>
          <a:p>
            <a:endParaRPr lang="en-US" dirty="0" smtClean="0"/>
          </a:p>
          <a:p>
            <a:r>
              <a:rPr lang="en-US" dirty="0" smtClean="0"/>
              <a:t>At present more than 410 million  members in 540,000 cooperatives. </a:t>
            </a:r>
          </a:p>
          <a:p>
            <a:endParaRPr lang="en-US" dirty="0" smtClean="0"/>
          </a:p>
          <a:p>
            <a:r>
              <a:rPr lang="en-US" dirty="0" smtClean="0"/>
              <a:t>Asia has more than </a:t>
            </a:r>
            <a:r>
              <a:rPr lang="en-US" b="1" i="1" dirty="0" smtClean="0">
                <a:solidFill>
                  <a:srgbClr val="FF0000"/>
                </a:solidFill>
              </a:rPr>
              <a:t>83%  </a:t>
            </a:r>
            <a:r>
              <a:rPr lang="en-US" b="1" i="1" dirty="0" smtClean="0">
                <a:solidFill>
                  <a:srgbClr val="FF0000"/>
                </a:solidFill>
                <a:latin typeface="Times New Roman" pitchFamily="18" charset="0"/>
                <a:cs typeface="Times New Roman" pitchFamily="18" charset="0"/>
              </a:rPr>
              <a:t>(448,200 coop)</a:t>
            </a:r>
            <a:r>
              <a:rPr lang="en-US" dirty="0" smtClean="0"/>
              <a:t>of the total number of cooperators (situated mainly </a:t>
            </a:r>
            <a:r>
              <a:rPr lang="en-US" i="1" dirty="0" smtClean="0">
                <a:solidFill>
                  <a:srgbClr val="FF0000"/>
                </a:solidFill>
              </a:rPr>
              <a:t>in </a:t>
            </a:r>
            <a:r>
              <a:rPr lang="en-US" b="1" i="1" dirty="0" smtClean="0">
                <a:solidFill>
                  <a:srgbClr val="FF0000"/>
                </a:solidFill>
              </a:rPr>
              <a:t>India</a:t>
            </a:r>
            <a:r>
              <a:rPr lang="en-US" i="1" dirty="0" smtClean="0">
                <a:solidFill>
                  <a:srgbClr val="FF0000"/>
                </a:solidFill>
              </a:rPr>
              <a:t> </a:t>
            </a:r>
            <a:r>
              <a:rPr lang="en-US" dirty="0" smtClean="0"/>
              <a:t>and </a:t>
            </a:r>
            <a:r>
              <a:rPr lang="en-US" b="1" i="1" dirty="0" smtClean="0">
                <a:solidFill>
                  <a:srgbClr val="FF0000"/>
                </a:solidFill>
              </a:rPr>
              <a:t>China</a:t>
            </a:r>
            <a:r>
              <a:rPr lang="en-US" dirty="0" smtClean="0"/>
              <a:t>). </a:t>
            </a:r>
          </a:p>
          <a:p>
            <a:endParaRPr lang="en-US" dirty="0" smtClean="0"/>
          </a:p>
          <a:p>
            <a:r>
              <a:rPr lang="en-US" dirty="0" smtClean="0"/>
              <a:t>But in terms of </a:t>
            </a:r>
            <a:r>
              <a:rPr lang="en-US" i="1" dirty="0" smtClean="0">
                <a:solidFill>
                  <a:srgbClr val="FF0000"/>
                </a:solidFill>
              </a:rPr>
              <a:t>turnover, Europe </a:t>
            </a:r>
            <a:r>
              <a:rPr lang="en-US" dirty="0" smtClean="0"/>
              <a:t>is in top spot (thanks to French, German, Dutch and Italian cooperatives) with </a:t>
            </a:r>
            <a:r>
              <a:rPr lang="en-US" b="1" i="1" dirty="0" smtClean="0">
                <a:solidFill>
                  <a:srgbClr val="FF0000"/>
                </a:solidFill>
                <a:effectLst>
                  <a:outerShdw blurRad="38100" dist="38100" dir="2700000" algn="tl">
                    <a:srgbClr val="000000">
                      <a:alpha val="43137"/>
                    </a:srgbClr>
                  </a:outerShdw>
                </a:effectLst>
              </a:rPr>
              <a:t>42% of the total turnover,</a:t>
            </a:r>
            <a:r>
              <a:rPr lang="en-US" dirty="0" smtClean="0"/>
              <a:t> amounting to more than </a:t>
            </a:r>
            <a:r>
              <a:rPr lang="en-US" b="1" i="1" dirty="0" smtClean="0">
                <a:solidFill>
                  <a:srgbClr val="FF0000"/>
                </a:solidFill>
              </a:rPr>
              <a:t>600 billion dollar</a:t>
            </a:r>
          </a:p>
          <a:p>
            <a:endParaRPr lang="en-US" dirty="0" smtClean="0"/>
          </a:p>
          <a:p>
            <a:endParaRPr lang="en-US" dirty="0" smtClean="0"/>
          </a:p>
          <a:p>
            <a:r>
              <a:rPr lang="en-US" dirty="0" smtClean="0"/>
              <a:t>In Europe there are </a:t>
            </a:r>
            <a:r>
              <a:rPr lang="en-US" b="1" i="1" dirty="0" smtClean="0">
                <a:solidFill>
                  <a:srgbClr val="FF0000"/>
                </a:solidFill>
              </a:rPr>
              <a:t>44,260</a:t>
            </a:r>
            <a:r>
              <a:rPr lang="en-US" dirty="0" smtClean="0"/>
              <a:t> cooperatives with 14 million members and 720,000 jobs. </a:t>
            </a:r>
          </a:p>
          <a:p>
            <a:pPr>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latin typeface="Times New Roman" pitchFamily="18" charset="0"/>
                <a:cs typeface="Times New Roman" pitchFamily="18" charset="0"/>
              </a:rPr>
              <a:t>Definition (cont.…)</a:t>
            </a:r>
            <a:endParaRPr lang="en-US" b="1" dirty="0">
              <a:latin typeface="Times New Roman" pitchFamily="18" charset="0"/>
              <a:cs typeface="Times New Roman" pitchFamily="18" charset="0"/>
            </a:endParaRPr>
          </a:p>
        </p:txBody>
      </p:sp>
      <p:sp>
        <p:nvSpPr>
          <p:cNvPr id="5" name="Content Placeholder 2"/>
          <p:cNvSpPr>
            <a:spLocks noGrp="1"/>
          </p:cNvSpPr>
          <p:nvPr>
            <p:ph idx="1"/>
          </p:nvPr>
        </p:nvSpPr>
        <p:spPr>
          <a:xfrm>
            <a:off x="457200" y="1143000"/>
            <a:ext cx="8229600" cy="5562600"/>
          </a:xfrm>
        </p:spPr>
        <p:txBody>
          <a:bodyPr>
            <a:noAutofit/>
          </a:bodyPr>
          <a:lstStyle/>
          <a:p>
            <a:pPr algn="just"/>
            <a:r>
              <a:rPr lang="en-US" b="1" dirty="0">
                <a:latin typeface="Times New Roman" pitchFamily="18" charset="0"/>
                <a:cs typeface="Times New Roman" pitchFamily="18" charset="0"/>
              </a:rPr>
              <a:t>Another widely accepted cooperative definition is the one adopted by the United States Department of </a:t>
            </a:r>
            <a:r>
              <a:rPr lang="en-US" b="1" dirty="0" smtClean="0">
                <a:latin typeface="Times New Roman" pitchFamily="18" charset="0"/>
                <a:cs typeface="Times New Roman" pitchFamily="18" charset="0"/>
              </a:rPr>
              <a:t>Agriculture : A </a:t>
            </a:r>
            <a:r>
              <a:rPr lang="en-US" b="1" i="1" dirty="0">
                <a:latin typeface="Times New Roman" pitchFamily="18" charset="0"/>
                <a:cs typeface="Times New Roman" pitchFamily="18" charset="0"/>
              </a:rPr>
              <a:t>cooperative is </a:t>
            </a:r>
            <a:endParaRPr lang="en-US" b="1" i="1" dirty="0" smtClean="0">
              <a:latin typeface="Times New Roman" pitchFamily="18" charset="0"/>
              <a:cs typeface="Times New Roman" pitchFamily="18" charset="0"/>
            </a:endParaRPr>
          </a:p>
          <a:p>
            <a:pPr lvl="1" algn="just">
              <a:buFont typeface="Wingdings" pitchFamily="2" charset="2"/>
              <a:buChar char="v"/>
            </a:pPr>
            <a:r>
              <a:rPr lang="en-US" b="1" i="1" dirty="0" smtClean="0">
                <a:latin typeface="Times New Roman" pitchFamily="18" charset="0"/>
                <a:cs typeface="Times New Roman" pitchFamily="18" charset="0"/>
              </a:rPr>
              <a:t>a </a:t>
            </a:r>
            <a:r>
              <a:rPr lang="en-US" b="1" i="1" dirty="0">
                <a:latin typeface="Times New Roman" pitchFamily="18" charset="0"/>
                <a:cs typeface="Times New Roman" pitchFamily="18" charset="0"/>
              </a:rPr>
              <a:t>user-owned, </a:t>
            </a:r>
            <a:endParaRPr lang="en-US" b="1" i="1" dirty="0" smtClean="0">
              <a:latin typeface="Times New Roman" pitchFamily="18" charset="0"/>
              <a:cs typeface="Times New Roman" pitchFamily="18" charset="0"/>
            </a:endParaRPr>
          </a:p>
          <a:p>
            <a:pPr lvl="1" algn="just">
              <a:buFont typeface="Wingdings" pitchFamily="2" charset="2"/>
              <a:buChar char="v"/>
            </a:pPr>
            <a:r>
              <a:rPr lang="en-US" b="1" i="1" dirty="0">
                <a:latin typeface="Times New Roman" pitchFamily="18" charset="0"/>
                <a:cs typeface="Times New Roman" pitchFamily="18" charset="0"/>
              </a:rPr>
              <a:t>user-controlled business </a:t>
            </a:r>
          </a:p>
          <a:p>
            <a:pPr lvl="1" algn="just">
              <a:buFont typeface="Wingdings" pitchFamily="2" charset="2"/>
              <a:buChar char="v"/>
            </a:pPr>
            <a:r>
              <a:rPr lang="en-US" b="1" i="1" dirty="0">
                <a:latin typeface="Times New Roman" pitchFamily="18" charset="0"/>
                <a:cs typeface="Times New Roman" pitchFamily="18" charset="0"/>
              </a:rPr>
              <a:t>that distributes benefits on the basis of use. </a:t>
            </a:r>
          </a:p>
          <a:p>
            <a:pPr algn="just"/>
            <a:r>
              <a:rPr lang="en-US" b="1" dirty="0" smtClean="0">
                <a:latin typeface="Times New Roman" pitchFamily="18" charset="0"/>
                <a:cs typeface="Times New Roman" pitchFamily="18" charset="0"/>
              </a:rPr>
              <a:t>This </a:t>
            </a:r>
            <a:r>
              <a:rPr lang="en-US" b="1" dirty="0">
                <a:latin typeface="Times New Roman" pitchFamily="18" charset="0"/>
                <a:cs typeface="Times New Roman" pitchFamily="18" charset="0"/>
              </a:rPr>
              <a:t>definition captures what are generally considered the three primary cooperative principles: </a:t>
            </a:r>
            <a:r>
              <a:rPr lang="en-US" b="1" dirty="0">
                <a:solidFill>
                  <a:srgbClr val="FF0000"/>
                </a:solidFill>
                <a:latin typeface="Times New Roman" pitchFamily="18" charset="0"/>
                <a:cs typeface="Times New Roman" pitchFamily="18" charset="0"/>
              </a:rPr>
              <a:t>user ownership</a:t>
            </a:r>
            <a:r>
              <a:rPr lang="en-US" b="1" dirty="0">
                <a:latin typeface="Times New Roman" pitchFamily="18" charset="0"/>
                <a:cs typeface="Times New Roman" pitchFamily="18" charset="0"/>
              </a:rPr>
              <a:t>, </a:t>
            </a:r>
            <a:r>
              <a:rPr lang="en-US" b="1" dirty="0">
                <a:solidFill>
                  <a:srgbClr val="0070C0"/>
                </a:solidFill>
                <a:latin typeface="Times New Roman" pitchFamily="18" charset="0"/>
                <a:cs typeface="Times New Roman" pitchFamily="18" charset="0"/>
              </a:rPr>
              <a:t>user control</a:t>
            </a:r>
            <a:r>
              <a:rPr lang="en-US" b="1" dirty="0">
                <a:latin typeface="Times New Roman" pitchFamily="18" charset="0"/>
                <a:cs typeface="Times New Roman" pitchFamily="18" charset="0"/>
              </a:rPr>
              <a:t>, and </a:t>
            </a:r>
            <a:r>
              <a:rPr lang="en-US" b="1" dirty="0">
                <a:solidFill>
                  <a:srgbClr val="7030A0"/>
                </a:solidFill>
                <a:latin typeface="Times New Roman" pitchFamily="18" charset="0"/>
                <a:cs typeface="Times New Roman" pitchFamily="18" charset="0"/>
              </a:rPr>
              <a:t>proportional distribution of benefits.</a:t>
            </a:r>
          </a:p>
          <a:p>
            <a:pPr algn="just"/>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70961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800" b="1" i="1" dirty="0" smtClean="0"/>
              <a:t>Agricultural cooperatives. . .</a:t>
            </a:r>
            <a:endParaRPr lang="en-US" sz="2800"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a:buNone/>
            </a:pPr>
            <a:r>
              <a:rPr lang="en-US" sz="3600" dirty="0" smtClean="0"/>
              <a:t>In 2000, </a:t>
            </a:r>
            <a:r>
              <a:rPr lang="en-US" sz="3600" b="1" i="1" dirty="0" smtClean="0">
                <a:solidFill>
                  <a:srgbClr val="FF0000"/>
                </a:solidFill>
              </a:rPr>
              <a:t>the American agricultural cooperative</a:t>
            </a:r>
            <a:r>
              <a:rPr lang="en-US" sz="3600" dirty="0" smtClean="0"/>
              <a:t>:</a:t>
            </a:r>
          </a:p>
          <a:p>
            <a:pPr lvl="1">
              <a:buFont typeface="Wingdings" pitchFamily="2" charset="2"/>
              <a:buChar char="Ø"/>
            </a:pPr>
            <a:r>
              <a:rPr lang="en-US" sz="3600" dirty="0" smtClean="0"/>
              <a:t>3,346 cooperatives.  </a:t>
            </a:r>
          </a:p>
          <a:p>
            <a:pPr lvl="1">
              <a:buFont typeface="Wingdings" pitchFamily="2" charset="2"/>
              <a:buChar char="Ø"/>
            </a:pPr>
            <a:r>
              <a:rPr lang="en-US" sz="3600" dirty="0" smtClean="0"/>
              <a:t>turnover amounts to 99 billion dollars (6.9%) .</a:t>
            </a:r>
          </a:p>
          <a:p>
            <a:endParaRPr lang="en-US" sz="3600" dirty="0" smtClean="0"/>
          </a:p>
          <a:p>
            <a:pPr>
              <a:buNone/>
            </a:pPr>
            <a:r>
              <a:rPr lang="en-US" sz="3600" dirty="0" smtClean="0"/>
              <a:t> </a:t>
            </a:r>
            <a:r>
              <a:rPr lang="en-US" sz="3600" b="1" i="1" dirty="0" smtClean="0">
                <a:solidFill>
                  <a:srgbClr val="FF0000"/>
                </a:solidFill>
              </a:rPr>
              <a:t>In developing or transitional countries</a:t>
            </a:r>
            <a:r>
              <a:rPr lang="en-US" sz="3600" dirty="0" smtClean="0"/>
              <a:t>, although this type of coop is an assured source of national income, the </a:t>
            </a:r>
            <a:r>
              <a:rPr lang="en-US" sz="3600" b="1" i="1" dirty="0" smtClean="0">
                <a:solidFill>
                  <a:srgbClr val="FF0000"/>
                </a:solidFill>
                <a:effectLst>
                  <a:outerShdw blurRad="38100" dist="38100" dir="2700000" algn="tl">
                    <a:srgbClr val="000000">
                      <a:alpha val="43137"/>
                    </a:srgbClr>
                  </a:outerShdw>
                </a:effectLst>
              </a:rPr>
              <a:t>withdrawal of the State</a:t>
            </a:r>
            <a:r>
              <a:rPr lang="en-US" sz="3600" dirty="0" smtClean="0"/>
              <a:t> from the sector and </a:t>
            </a:r>
            <a:r>
              <a:rPr lang="en-US" sz="3600" i="1" dirty="0" smtClean="0">
                <a:solidFill>
                  <a:srgbClr val="FF0000"/>
                </a:solidFill>
                <a:effectLst>
                  <a:outerShdw blurRad="38100" dist="38100" dir="2700000" algn="tl">
                    <a:srgbClr val="000000">
                      <a:alpha val="43137"/>
                    </a:srgbClr>
                  </a:outerShdw>
                </a:effectLst>
              </a:rPr>
              <a:t>liberalization of economies</a:t>
            </a:r>
            <a:r>
              <a:rPr lang="en-US" sz="3600" dirty="0" smtClean="0"/>
              <a:t> have weakened the movement but it is nevertheless still there. </a:t>
            </a:r>
          </a:p>
          <a:p>
            <a:endParaRPr lang="en-US" sz="3600" dirty="0" smtClean="0"/>
          </a:p>
          <a:p>
            <a:r>
              <a:rPr lang="en-US" sz="3600" dirty="0" smtClean="0"/>
              <a:t>In 2001 the agricultural cooperatives of Kenya had a turnover /income of 100.6 million dollars.</a:t>
            </a:r>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100" b="1" dirty="0" smtClean="0"/>
              <a:t>New features in cooperative affairs</a:t>
            </a:r>
            <a:endParaRPr lang="en-US" dirty="0"/>
          </a:p>
        </p:txBody>
      </p:sp>
      <p:sp>
        <p:nvSpPr>
          <p:cNvPr id="3" name="Content Placeholder 2"/>
          <p:cNvSpPr>
            <a:spLocks noGrp="1"/>
          </p:cNvSpPr>
          <p:nvPr>
            <p:ph idx="1"/>
          </p:nvPr>
        </p:nvSpPr>
        <p:spPr>
          <a:xfrm>
            <a:off x="457200" y="838200"/>
            <a:ext cx="8229600" cy="6019800"/>
          </a:xfrm>
        </p:spPr>
        <p:txBody>
          <a:bodyPr>
            <a:normAutofit fontScale="77500" lnSpcReduction="20000"/>
          </a:bodyPr>
          <a:lstStyle/>
          <a:p>
            <a:pPr>
              <a:buNone/>
            </a:pPr>
            <a:r>
              <a:rPr lang="en-US" dirty="0" smtClean="0"/>
              <a:t>The </a:t>
            </a:r>
            <a:r>
              <a:rPr lang="en-US" b="1" i="1" dirty="0" smtClean="0">
                <a:solidFill>
                  <a:srgbClr val="FF0000"/>
                </a:solidFill>
              </a:rPr>
              <a:t>novel</a:t>
            </a:r>
            <a:r>
              <a:rPr lang="en-US" dirty="0" smtClean="0"/>
              <a:t> and </a:t>
            </a:r>
            <a:r>
              <a:rPr lang="en-US" b="1" i="1" dirty="0" smtClean="0">
                <a:solidFill>
                  <a:srgbClr val="FF0000"/>
                </a:solidFill>
              </a:rPr>
              <a:t>even innovative </a:t>
            </a:r>
            <a:r>
              <a:rPr lang="en-US" dirty="0" smtClean="0"/>
              <a:t>applications in industrialized countries:</a:t>
            </a:r>
          </a:p>
          <a:p>
            <a:endParaRPr lang="en-US" dirty="0" smtClean="0"/>
          </a:p>
          <a:p>
            <a:r>
              <a:rPr lang="en-US" dirty="0" smtClean="0"/>
              <a:t>-Cooperatives were </a:t>
            </a:r>
            <a:r>
              <a:rPr lang="en-US" b="1" i="1" dirty="0" smtClean="0">
                <a:solidFill>
                  <a:srgbClr val="FF0000"/>
                </a:solidFill>
              </a:rPr>
              <a:t>the first enterprises </a:t>
            </a:r>
            <a:r>
              <a:rPr lang="en-US" dirty="0" smtClean="0"/>
              <a:t>to think about Centers of Business Development in the field of federations/collective of services to cooperatives;</a:t>
            </a:r>
          </a:p>
          <a:p>
            <a:endParaRPr lang="en-US" sz="3100" dirty="0" smtClean="0"/>
          </a:p>
          <a:p>
            <a:pPr>
              <a:buNone/>
            </a:pPr>
            <a:r>
              <a:rPr lang="en-US" sz="3100" b="1" i="1" dirty="0" smtClean="0">
                <a:solidFill>
                  <a:srgbClr val="FF0000"/>
                </a:solidFill>
                <a:effectLst>
                  <a:outerShdw blurRad="38100" dist="38100" dir="2700000" algn="tl">
                    <a:srgbClr val="000000">
                      <a:alpha val="43137"/>
                    </a:srgbClr>
                  </a:outerShdw>
                </a:effectLst>
              </a:rPr>
              <a:t>-Collective service cooperatives:</a:t>
            </a:r>
          </a:p>
          <a:p>
            <a:pPr lvl="1"/>
            <a:r>
              <a:rPr lang="en-US" dirty="0" smtClean="0"/>
              <a:t>where rural </a:t>
            </a:r>
            <a:r>
              <a:rPr lang="en-US" b="1" i="1" dirty="0" smtClean="0">
                <a:solidFill>
                  <a:srgbClr val="FF0000"/>
                </a:solidFill>
              </a:rPr>
              <a:t>electricity cooperatives</a:t>
            </a:r>
            <a:r>
              <a:rPr lang="en-US" dirty="0" smtClean="0"/>
              <a:t>, have existed for a long time in the </a:t>
            </a:r>
            <a:r>
              <a:rPr lang="en-US" i="1" dirty="0" smtClean="0">
                <a:solidFill>
                  <a:srgbClr val="FF0000"/>
                </a:solidFill>
              </a:rPr>
              <a:t>US </a:t>
            </a:r>
            <a:r>
              <a:rPr lang="en-US" b="1" i="1" dirty="0" smtClean="0">
                <a:solidFill>
                  <a:srgbClr val="FF0000"/>
                </a:solidFill>
              </a:rPr>
              <a:t>America</a:t>
            </a:r>
            <a:r>
              <a:rPr lang="en-US" dirty="0" smtClean="0"/>
              <a:t> and also being developed </a:t>
            </a:r>
            <a:r>
              <a:rPr lang="en-US" b="1" i="1" dirty="0" smtClean="0">
                <a:solidFill>
                  <a:srgbClr val="FF0000"/>
                </a:solidFill>
              </a:rPr>
              <a:t>in Portugal</a:t>
            </a:r>
            <a:r>
              <a:rPr lang="en-US" dirty="0" smtClean="0"/>
              <a:t>.</a:t>
            </a:r>
          </a:p>
          <a:p>
            <a:pPr lvl="1"/>
            <a:r>
              <a:rPr lang="en-US" dirty="0" smtClean="0"/>
              <a:t>   </a:t>
            </a:r>
          </a:p>
          <a:p>
            <a:pPr lvl="1"/>
            <a:r>
              <a:rPr lang="en-US" dirty="0" smtClean="0"/>
              <a:t> In the </a:t>
            </a:r>
            <a:r>
              <a:rPr lang="en-US" b="1" i="1" dirty="0" smtClean="0">
                <a:solidFill>
                  <a:srgbClr val="FF0000"/>
                </a:solidFill>
              </a:rPr>
              <a:t>United Kingdom</a:t>
            </a:r>
            <a:r>
              <a:rPr lang="en-US" dirty="0" smtClean="0"/>
              <a:t>, </a:t>
            </a:r>
            <a:r>
              <a:rPr lang="en-US" b="1" dirty="0" smtClean="0"/>
              <a:t>a</a:t>
            </a:r>
            <a:r>
              <a:rPr lang="en-US" b="1" dirty="0" smtClean="0">
                <a:solidFill>
                  <a:srgbClr val="FF0000"/>
                </a:solidFill>
              </a:rPr>
              <a:t> telephone </a:t>
            </a:r>
            <a:r>
              <a:rPr lang="en-US" dirty="0" smtClean="0"/>
              <a:t>cooperative has recently been set up with excellent results: </a:t>
            </a:r>
          </a:p>
          <a:p>
            <a:pPr lvl="2"/>
            <a:r>
              <a:rPr lang="en-US" dirty="0" smtClean="0"/>
              <a:t>it buys “</a:t>
            </a:r>
            <a:r>
              <a:rPr lang="en-US" b="1" i="1" dirty="0" smtClean="0">
                <a:solidFill>
                  <a:srgbClr val="FF0000"/>
                </a:solidFill>
              </a:rPr>
              <a:t>communication time</a:t>
            </a:r>
            <a:r>
              <a:rPr lang="en-US" dirty="0" smtClean="0"/>
              <a:t>” at advantageous rates and passes on the savings to its members in the form of </a:t>
            </a:r>
            <a:r>
              <a:rPr lang="en-US" b="1" i="1" dirty="0" smtClean="0">
                <a:solidFill>
                  <a:srgbClr val="FF0000"/>
                </a:solidFill>
              </a:rPr>
              <a:t>reduced cost </a:t>
            </a:r>
            <a:r>
              <a:rPr lang="en-US" dirty="0" smtClean="0"/>
              <a:t>or </a:t>
            </a:r>
            <a:r>
              <a:rPr lang="en-US" b="1" i="1" dirty="0" smtClean="0">
                <a:solidFill>
                  <a:srgbClr val="FF0000"/>
                </a:solidFill>
              </a:rPr>
              <a:t>payment of dividends</a:t>
            </a:r>
            <a:r>
              <a:rPr lang="en-US" dirty="0" smtClean="0"/>
              <a:t>, </a:t>
            </a:r>
          </a:p>
          <a:p>
            <a:pPr lvl="1"/>
            <a:endParaRPr lang="en-US" dirty="0" smtClean="0"/>
          </a:p>
          <a:p>
            <a:r>
              <a:rPr lang="en-US" sz="3100" b="1" i="1" dirty="0" smtClean="0">
                <a:solidFill>
                  <a:srgbClr val="FF0000"/>
                </a:solidFill>
                <a:effectLst>
                  <a:outerShdw blurRad="38100" dist="38100" dir="2700000" algn="tl">
                    <a:srgbClr val="000000">
                      <a:alpha val="43137"/>
                    </a:srgbClr>
                  </a:outerShdw>
                </a:effectLst>
              </a:rPr>
              <a:t>-Social cooperatives </a:t>
            </a:r>
            <a:r>
              <a:rPr lang="en-US" dirty="0" smtClean="0"/>
              <a:t>set up in </a:t>
            </a:r>
            <a:r>
              <a:rPr lang="en-US" b="1" i="1" dirty="0" smtClean="0">
                <a:solidFill>
                  <a:srgbClr val="FF0000"/>
                </a:solidFill>
              </a:rPr>
              <a:t>Italy</a:t>
            </a:r>
            <a:r>
              <a:rPr lang="en-US" dirty="0" smtClean="0"/>
              <a:t> and central Europe </a:t>
            </a:r>
            <a:r>
              <a:rPr lang="en-US" b="1" i="1" dirty="0" smtClean="0"/>
              <a:t>provide lots of jobs for :</a:t>
            </a:r>
          </a:p>
          <a:p>
            <a:pPr lvl="3"/>
            <a:r>
              <a:rPr lang="en-US" sz="2600" b="1" i="1" dirty="0" smtClean="0"/>
              <a:t>handicapped </a:t>
            </a:r>
            <a:r>
              <a:rPr lang="en-US" sz="2600" dirty="0" smtClean="0"/>
              <a:t>members </a:t>
            </a:r>
          </a:p>
          <a:p>
            <a:pPr lvl="3"/>
            <a:r>
              <a:rPr lang="en-US" sz="2600" dirty="0" smtClean="0"/>
              <a:t>former </a:t>
            </a:r>
            <a:r>
              <a:rPr lang="en-US" sz="2600" b="1" i="1" dirty="0" smtClean="0"/>
              <a:t>detainees / prisoners </a:t>
            </a:r>
            <a:r>
              <a:rPr lang="en-US" sz="2600" dirty="0" smtClean="0"/>
              <a:t>and </a:t>
            </a:r>
          </a:p>
          <a:p>
            <a:pPr lvl="3"/>
            <a:r>
              <a:rPr lang="en-US" sz="2600" b="1" i="1" dirty="0" smtClean="0"/>
              <a:t>drug addicts;</a:t>
            </a:r>
            <a:endParaRPr lang="en-US" sz="26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3600" b="1" i="1" dirty="0" smtClean="0"/>
              <a:t>New features . . .</a:t>
            </a:r>
            <a:endParaRPr lang="en-US" sz="3600" i="1" dirty="0"/>
          </a:p>
        </p:txBody>
      </p:sp>
      <p:sp>
        <p:nvSpPr>
          <p:cNvPr id="3" name="Content Placeholder 2"/>
          <p:cNvSpPr>
            <a:spLocks noGrp="1"/>
          </p:cNvSpPr>
          <p:nvPr>
            <p:ph idx="1"/>
          </p:nvPr>
        </p:nvSpPr>
        <p:spPr>
          <a:xfrm>
            <a:off x="304800" y="990600"/>
            <a:ext cx="8534400" cy="5638800"/>
          </a:xfrm>
        </p:spPr>
        <p:txBody>
          <a:bodyPr>
            <a:normAutofit fontScale="92500" lnSpcReduction="10000"/>
          </a:bodyPr>
          <a:lstStyle/>
          <a:p>
            <a:r>
              <a:rPr lang="en-US" b="1" i="1" dirty="0" smtClean="0">
                <a:solidFill>
                  <a:srgbClr val="FF0000"/>
                </a:solidFill>
              </a:rPr>
              <a:t>Franchising cooperatives </a:t>
            </a:r>
            <a:r>
              <a:rPr lang="en-US" dirty="0" smtClean="0"/>
              <a:t>: A franchise is a contract whereby one enterprise (the franchiser) allows one or more independent businesses (the franchisees), in return for a fee, </a:t>
            </a:r>
            <a:r>
              <a:rPr lang="en-US" b="1" i="1" dirty="0" smtClean="0">
                <a:solidFill>
                  <a:srgbClr val="FF0000"/>
                </a:solidFill>
              </a:rPr>
              <a:t>the right to use </a:t>
            </a:r>
            <a:r>
              <a:rPr lang="en-US" dirty="0" smtClean="0"/>
              <a:t>its trade name and logo to sell products or services. </a:t>
            </a:r>
          </a:p>
          <a:p>
            <a:pPr lvl="1"/>
            <a:r>
              <a:rPr lang="en-US" dirty="0" smtClean="0"/>
              <a:t>are being developed in the </a:t>
            </a:r>
            <a:r>
              <a:rPr lang="en-US" b="1" i="1" dirty="0" smtClean="0">
                <a:solidFill>
                  <a:srgbClr val="FF0000"/>
                </a:solidFill>
              </a:rPr>
              <a:t>United States </a:t>
            </a:r>
            <a:r>
              <a:rPr lang="en-US" dirty="0" smtClean="0"/>
              <a:t>, in </a:t>
            </a:r>
            <a:r>
              <a:rPr lang="en-US" b="1" i="1" dirty="0" smtClean="0">
                <a:solidFill>
                  <a:srgbClr val="FF0000"/>
                </a:solidFill>
              </a:rPr>
              <a:t>Europe</a:t>
            </a:r>
          </a:p>
          <a:p>
            <a:pPr lvl="1"/>
            <a:r>
              <a:rPr lang="en-US" dirty="0" smtClean="0"/>
              <a:t>The creation of sub-contractors cooperatives of the large </a:t>
            </a:r>
            <a:r>
              <a:rPr lang="en-US" b="1" i="1" dirty="0" smtClean="0">
                <a:solidFill>
                  <a:srgbClr val="FF0000"/>
                </a:solidFill>
              </a:rPr>
              <a:t>Japanese car </a:t>
            </a:r>
            <a:r>
              <a:rPr lang="en-US" dirty="0" smtClean="0"/>
              <a:t>manufacturers gave small sub-contractors greater power of negotiation and meant they could avoid breaks in supply;</a:t>
            </a:r>
          </a:p>
          <a:p>
            <a:r>
              <a:rPr lang="en-US" dirty="0" smtClean="0">
                <a:solidFill>
                  <a:srgbClr val="FF0000"/>
                </a:solidFill>
              </a:rPr>
              <a:t>“</a:t>
            </a:r>
            <a:r>
              <a:rPr lang="en-US" b="1" i="1" dirty="0" smtClean="0">
                <a:solidFill>
                  <a:srgbClr val="FF0000"/>
                </a:solidFill>
              </a:rPr>
              <a:t>campus cooperatives</a:t>
            </a:r>
            <a:r>
              <a:rPr lang="en-US" dirty="0" smtClean="0"/>
              <a:t>” In the United States and Japan, offer students numerous services, such as low-cost shops, accommodation, and counseling services. </a:t>
            </a:r>
          </a:p>
          <a:p>
            <a:pPr lvl="2"/>
            <a:r>
              <a:rPr lang="en-US" dirty="0" smtClean="0"/>
              <a:t>The student cooperative </a:t>
            </a:r>
            <a:r>
              <a:rPr lang="en-US" b="1" dirty="0" smtClean="0">
                <a:effectLst>
                  <a:outerShdw blurRad="38100" dist="38100" dir="2700000" algn="tl">
                    <a:srgbClr val="000000">
                      <a:alpha val="43137"/>
                    </a:srgbClr>
                  </a:outerShdw>
                </a:effectLst>
              </a:rPr>
              <a:t>of </a:t>
            </a:r>
            <a:r>
              <a:rPr lang="en-US" b="1" i="1" dirty="0" smtClean="0">
                <a:solidFill>
                  <a:srgbClr val="FF0000"/>
                </a:solidFill>
                <a:effectLst>
                  <a:outerShdw blurRad="38100" dist="38100" dir="2700000" algn="tl">
                    <a:srgbClr val="000000">
                      <a:alpha val="43137"/>
                    </a:srgbClr>
                  </a:outerShdw>
                </a:effectLst>
              </a:rPr>
              <a:t>Harvard Business School </a:t>
            </a:r>
            <a:r>
              <a:rPr lang="en-US" dirty="0" smtClean="0"/>
              <a:t>in Boston in the United States and</a:t>
            </a:r>
          </a:p>
          <a:p>
            <a:pPr lvl="2"/>
            <a:r>
              <a:rPr lang="en-US" dirty="0" smtClean="0"/>
              <a:t> the Higher </a:t>
            </a:r>
            <a:r>
              <a:rPr lang="en-US" b="1" i="1" dirty="0" smtClean="0">
                <a:solidFill>
                  <a:srgbClr val="FF0000"/>
                </a:solidFill>
              </a:rPr>
              <a:t>Pan African Institute of Cooperative </a:t>
            </a:r>
            <a:r>
              <a:rPr lang="en-US" dirty="0" smtClean="0"/>
              <a:t>Economy of </a:t>
            </a:r>
            <a:r>
              <a:rPr lang="en-US" dirty="0" err="1" smtClean="0"/>
              <a:t>Cotonou</a:t>
            </a:r>
            <a:r>
              <a:rPr lang="en-US" dirty="0" smtClean="0"/>
              <a:t> in Benin are a couple of </a:t>
            </a:r>
            <a:r>
              <a:rPr lang="en-US" b="1" i="1" dirty="0" smtClean="0">
                <a:solidFill>
                  <a:srgbClr val="FF0000"/>
                </a:solidFill>
              </a:rPr>
              <a:t>the best-known </a:t>
            </a:r>
            <a:r>
              <a:rPr lang="en-US" dirty="0" smtClean="0"/>
              <a:t>examples;</a:t>
            </a:r>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b="1" dirty="0" smtClean="0"/>
              <a:t>Chapter 5: Cooperatives laws </a:t>
            </a:r>
            <a:endParaRPr lang="en-US" sz="3600" dirty="0"/>
          </a:p>
        </p:txBody>
      </p:sp>
      <p:sp>
        <p:nvSpPr>
          <p:cNvPr id="3" name="Content Placeholder 2"/>
          <p:cNvSpPr>
            <a:spLocks noGrp="1"/>
          </p:cNvSpPr>
          <p:nvPr>
            <p:ph idx="1"/>
          </p:nvPr>
        </p:nvSpPr>
        <p:spPr>
          <a:xfrm>
            <a:off x="228600" y="1676400"/>
            <a:ext cx="8763000" cy="4953000"/>
          </a:xfrm>
        </p:spPr>
        <p:txBody>
          <a:bodyPr/>
          <a:lstStyle/>
          <a:p>
            <a:pPr>
              <a:buNone/>
            </a:pPr>
            <a:r>
              <a:rPr lang="en-US" dirty="0" smtClean="0"/>
              <a:t>5.1</a:t>
            </a:r>
            <a:r>
              <a:rPr lang="en-US" sz="2800" dirty="0" smtClean="0"/>
              <a:t>. Definition and concepts of cooperatives law</a:t>
            </a:r>
          </a:p>
          <a:p>
            <a:pPr>
              <a:buNone/>
            </a:pPr>
            <a:r>
              <a:rPr lang="en-US" sz="2800" dirty="0" smtClean="0"/>
              <a:t>5. 2. By-law of cooperative society </a:t>
            </a:r>
          </a:p>
          <a:p>
            <a:pPr>
              <a:buNone/>
            </a:pPr>
            <a:r>
              <a:rPr lang="en-US" sz="2800" dirty="0" smtClean="0"/>
              <a:t>5.3. Ethiopian cooperatives societies’ proclamation </a:t>
            </a:r>
          </a:p>
          <a:p>
            <a:pPr>
              <a:buNone/>
            </a:pP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700" b="1" dirty="0" smtClean="0"/>
              <a:t>5.1. Definition and concepts of cooperatives law/legislation</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dirty="0" smtClean="0"/>
              <a:t> Legislation is the </a:t>
            </a:r>
            <a:r>
              <a:rPr lang="en-US" i="1" dirty="0" smtClean="0">
                <a:solidFill>
                  <a:srgbClr val="FF0000"/>
                </a:solidFill>
              </a:rPr>
              <a:t>word for all the laws </a:t>
            </a:r>
            <a:r>
              <a:rPr lang="en-US" dirty="0" smtClean="0"/>
              <a:t>and </a:t>
            </a:r>
            <a:r>
              <a:rPr lang="en-US" i="1" dirty="0" smtClean="0">
                <a:solidFill>
                  <a:srgbClr val="FF0000"/>
                </a:solidFill>
              </a:rPr>
              <a:t>legislative measures </a:t>
            </a:r>
            <a:r>
              <a:rPr lang="en-US" dirty="0" smtClean="0"/>
              <a:t>of a country.</a:t>
            </a:r>
          </a:p>
          <a:p>
            <a:r>
              <a:rPr lang="en-US" dirty="0" smtClean="0"/>
              <a:t> It is the most appropriate way of controlling the activities of people working in the field of economics</a:t>
            </a:r>
          </a:p>
          <a:p>
            <a:r>
              <a:rPr lang="en-US" dirty="0" smtClean="0"/>
              <a:t>Coop legislation helps:</a:t>
            </a:r>
          </a:p>
          <a:p>
            <a:pPr lvl="1"/>
            <a:r>
              <a:rPr lang="en-US" dirty="0" smtClean="0"/>
              <a:t> regulate the activities of coop, </a:t>
            </a:r>
          </a:p>
          <a:p>
            <a:pPr lvl="1"/>
            <a:r>
              <a:rPr lang="en-US" dirty="0" smtClean="0"/>
              <a:t>to define ways of setting up a cooperative, </a:t>
            </a:r>
          </a:p>
          <a:p>
            <a:pPr lvl="1"/>
            <a:r>
              <a:rPr lang="en-US" dirty="0" smtClean="0"/>
              <a:t>its operating practices, etc. </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2400" b="1" dirty="0" smtClean="0"/>
              <a:t>5.1. Definition . . .</a:t>
            </a:r>
            <a:endParaRPr lang="en-US" sz="2400" dirty="0"/>
          </a:p>
        </p:txBody>
      </p:sp>
      <p:sp>
        <p:nvSpPr>
          <p:cNvPr id="3" name="Content Placeholder 2"/>
          <p:cNvSpPr>
            <a:spLocks noGrp="1"/>
          </p:cNvSpPr>
          <p:nvPr>
            <p:ph idx="1"/>
          </p:nvPr>
        </p:nvSpPr>
        <p:spPr>
          <a:xfrm>
            <a:off x="457200" y="1143000"/>
            <a:ext cx="8229600" cy="5334000"/>
          </a:xfrm>
        </p:spPr>
        <p:txBody>
          <a:bodyPr>
            <a:normAutofit fontScale="77500" lnSpcReduction="20000"/>
          </a:bodyPr>
          <a:lstStyle/>
          <a:p>
            <a:r>
              <a:rPr lang="en-US" dirty="0" smtClean="0"/>
              <a:t>Coop legislation takes </a:t>
            </a:r>
            <a:r>
              <a:rPr lang="en-US" i="1" dirty="0" smtClean="0">
                <a:solidFill>
                  <a:srgbClr val="FF0000"/>
                </a:solidFill>
              </a:rPr>
              <a:t>different forms depending </a:t>
            </a:r>
            <a:r>
              <a:rPr lang="en-US" dirty="0" smtClean="0"/>
              <a:t>on the country:</a:t>
            </a:r>
          </a:p>
          <a:p>
            <a:pPr marL="514350" lvl="0" indent="-514350">
              <a:buFont typeface="+mj-lt"/>
              <a:buAutoNum type="arabicPeriod"/>
            </a:pPr>
            <a:r>
              <a:rPr lang="en-US" dirty="0" smtClean="0"/>
              <a:t>Those adopt </a:t>
            </a:r>
            <a:r>
              <a:rPr lang="en-US" b="1" i="1" dirty="0" smtClean="0"/>
              <a:t>a single law </a:t>
            </a:r>
            <a:r>
              <a:rPr lang="en-US" dirty="0" smtClean="0"/>
              <a:t>applicable and valid </a:t>
            </a:r>
            <a:r>
              <a:rPr lang="en-US" b="1" dirty="0" smtClean="0">
                <a:solidFill>
                  <a:srgbClr val="FF0000"/>
                </a:solidFill>
              </a:rPr>
              <a:t>for all coop</a:t>
            </a:r>
            <a:r>
              <a:rPr lang="en-US" dirty="0" smtClean="0"/>
              <a:t> (Germany, Brazil, Côte d'Ivoire, Thailand, Mexico]among others);</a:t>
            </a:r>
          </a:p>
          <a:p>
            <a:pPr marL="514350" lvl="0" indent="-514350">
              <a:buNone/>
            </a:pPr>
            <a:endParaRPr lang="en-US" dirty="0" smtClean="0"/>
          </a:p>
          <a:p>
            <a:pPr marL="514350" lvl="0" indent="-514350">
              <a:buNone/>
            </a:pPr>
            <a:r>
              <a:rPr lang="en-US" dirty="0" smtClean="0"/>
              <a:t> 2. Others have </a:t>
            </a:r>
            <a:r>
              <a:rPr lang="en-US" i="1" dirty="0" smtClean="0">
                <a:solidFill>
                  <a:srgbClr val="FF0000"/>
                </a:solidFill>
                <a:effectLst>
                  <a:outerShdw blurRad="38100" dist="38100" dir="2700000" algn="tl">
                    <a:srgbClr val="000000">
                      <a:alpha val="43137"/>
                    </a:srgbClr>
                  </a:outerShdw>
                </a:effectLst>
              </a:rPr>
              <a:t>specific laws </a:t>
            </a:r>
            <a:r>
              <a:rPr lang="en-US" b="1" i="1" dirty="0" smtClean="0">
                <a:solidFill>
                  <a:srgbClr val="FF0000"/>
                </a:solidFill>
              </a:rPr>
              <a:t>for a given type </a:t>
            </a:r>
            <a:r>
              <a:rPr lang="en-US" dirty="0" smtClean="0"/>
              <a:t>or sector of coop separately (</a:t>
            </a:r>
            <a:r>
              <a:rPr lang="en-US" sz="3400" dirty="0" smtClean="0">
                <a:solidFill>
                  <a:schemeClr val="bg2"/>
                </a:solidFill>
                <a:effectLst>
                  <a:outerShdw blurRad="38100" dist="38100" dir="2700000" algn="tl">
                    <a:srgbClr val="000000">
                      <a:alpha val="43137"/>
                    </a:srgbClr>
                  </a:outerShdw>
                </a:effectLst>
              </a:rPr>
              <a:t>Ethiopia</a:t>
            </a:r>
            <a:r>
              <a:rPr lang="en-US" dirty="0" smtClean="0">
                <a:solidFill>
                  <a:schemeClr val="bg2">
                    <a:lumMod val="75000"/>
                  </a:schemeClr>
                </a:solidFill>
              </a:rPr>
              <a:t>, </a:t>
            </a:r>
            <a:r>
              <a:rPr lang="en-US" dirty="0" smtClean="0"/>
              <a:t>Japan, France, Rumania among others);</a:t>
            </a:r>
          </a:p>
          <a:p>
            <a:pPr lvl="0"/>
            <a:endParaRPr lang="en-US" dirty="0" smtClean="0"/>
          </a:p>
          <a:p>
            <a:pPr lvl="0">
              <a:buNone/>
            </a:pPr>
            <a:r>
              <a:rPr lang="en-US" dirty="0" smtClean="0"/>
              <a:t>3. In some countries, cooperatives are regulated by </a:t>
            </a:r>
            <a:r>
              <a:rPr lang="en-US" b="1" i="1" dirty="0" smtClean="0">
                <a:solidFill>
                  <a:srgbClr val="FF0000"/>
                </a:solidFill>
              </a:rPr>
              <a:t>specific chapters </a:t>
            </a:r>
            <a:r>
              <a:rPr lang="en-US" dirty="0" smtClean="0"/>
              <a:t>of </a:t>
            </a:r>
            <a:r>
              <a:rPr lang="en-US" b="1" i="1" dirty="0" smtClean="0">
                <a:solidFill>
                  <a:srgbClr val="FF0000"/>
                </a:solidFill>
                <a:effectLst>
                  <a:outerShdw blurRad="38100" dist="38100" dir="2700000" algn="tl">
                    <a:srgbClr val="000000">
                      <a:alpha val="43137"/>
                    </a:srgbClr>
                  </a:outerShdw>
                </a:effectLst>
              </a:rPr>
              <a:t>more general codes </a:t>
            </a:r>
            <a:r>
              <a:rPr lang="en-US" dirty="0" smtClean="0"/>
              <a:t>like the Civil Code or the Commercial Code (Switzerland, Belgium among others);</a:t>
            </a:r>
          </a:p>
          <a:p>
            <a:pPr lvl="0"/>
            <a:endParaRPr lang="en-US" dirty="0" smtClean="0"/>
          </a:p>
          <a:p>
            <a:pPr lvl="0">
              <a:buNone/>
            </a:pPr>
            <a:r>
              <a:rPr lang="en-US" dirty="0" smtClean="0"/>
              <a:t>4. Coop can also be regulated by </a:t>
            </a:r>
            <a:r>
              <a:rPr lang="en-US" b="1" i="1" dirty="0" smtClean="0">
                <a:solidFill>
                  <a:srgbClr val="FF0000"/>
                </a:solidFill>
              </a:rPr>
              <a:t>special provisions governing </a:t>
            </a:r>
            <a:r>
              <a:rPr lang="en-US" dirty="0" smtClean="0"/>
              <a:t>the application of a more general law to cooperatives (the United Kingdom for example).</a:t>
            </a:r>
          </a:p>
          <a:p>
            <a:pPr lvl="0"/>
            <a:endParaRPr lang="en-US" dirty="0" smtClean="0"/>
          </a:p>
          <a:p>
            <a:pPr lvl="0">
              <a:buNone/>
            </a:pPr>
            <a:r>
              <a:rPr lang="en-US" dirty="0" smtClean="0"/>
              <a:t>5. Some countries like </a:t>
            </a:r>
            <a:r>
              <a:rPr lang="en-US" b="1" i="1" dirty="0" smtClean="0">
                <a:solidFill>
                  <a:srgbClr val="7030A0"/>
                </a:solidFill>
              </a:rPr>
              <a:t>Denmark </a:t>
            </a:r>
            <a:r>
              <a:rPr lang="en-US" b="1" i="1" dirty="0" smtClean="0"/>
              <a:t>and </a:t>
            </a:r>
            <a:r>
              <a:rPr lang="en-US" b="1" i="1" dirty="0" smtClean="0">
                <a:solidFill>
                  <a:srgbClr val="7030A0"/>
                </a:solidFill>
              </a:rPr>
              <a:t>Norway </a:t>
            </a:r>
            <a:r>
              <a:rPr lang="en-US" dirty="0" smtClean="0"/>
              <a:t>have the distinction of </a:t>
            </a:r>
            <a:r>
              <a:rPr lang="en-US" b="1" i="1" dirty="0" smtClean="0">
                <a:solidFill>
                  <a:srgbClr val="FF0000"/>
                </a:solidFill>
              </a:rPr>
              <a:t>not having </a:t>
            </a:r>
            <a:r>
              <a:rPr lang="en-US" dirty="0" smtClean="0"/>
              <a:t>any cooperative legislation</a:t>
            </a: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smtClean="0"/>
              <a:t>5.1. Definition . . .</a:t>
            </a:r>
            <a:endParaRPr lang="en-US" sz="3200" dirty="0"/>
          </a:p>
        </p:txBody>
      </p:sp>
      <p:sp>
        <p:nvSpPr>
          <p:cNvPr id="3" name="Content Placeholder 2"/>
          <p:cNvSpPr>
            <a:spLocks noGrp="1"/>
          </p:cNvSpPr>
          <p:nvPr>
            <p:ph idx="1"/>
          </p:nvPr>
        </p:nvSpPr>
        <p:spPr>
          <a:xfrm>
            <a:off x="457200" y="1219200"/>
            <a:ext cx="8382000" cy="5410200"/>
          </a:xfrm>
        </p:spPr>
        <p:txBody>
          <a:bodyPr>
            <a:normAutofit lnSpcReduction="10000"/>
          </a:bodyPr>
          <a:lstStyle/>
          <a:p>
            <a:pPr algn="just"/>
            <a:r>
              <a:rPr lang="en-US" dirty="0" smtClean="0"/>
              <a:t>In spite of their  diversity , all legislation on cooperatives is usually in </a:t>
            </a:r>
            <a:r>
              <a:rPr lang="en-US" b="1" i="1" dirty="0" smtClean="0">
                <a:solidFill>
                  <a:srgbClr val="FF0000"/>
                </a:solidFill>
              </a:rPr>
              <a:t>three parts</a:t>
            </a:r>
            <a:r>
              <a:rPr lang="en-US" b="1" dirty="0" smtClean="0"/>
              <a:t>.</a:t>
            </a:r>
          </a:p>
          <a:p>
            <a:pPr algn="just"/>
            <a:endParaRPr lang="en-US" dirty="0" smtClean="0"/>
          </a:p>
          <a:p>
            <a:pPr lvl="0" algn="just"/>
            <a:r>
              <a:rPr lang="en-US" b="1" i="1" dirty="0" smtClean="0"/>
              <a:t>First </a:t>
            </a:r>
            <a:r>
              <a:rPr lang="en-US" dirty="0" smtClean="0"/>
              <a:t>of all, a law, an ordinance, a decree, a proclamation or a decision, whatever is the term used for it in the country in question, </a:t>
            </a:r>
            <a:r>
              <a:rPr lang="en-US" b="1" dirty="0" smtClean="0">
                <a:solidFill>
                  <a:srgbClr val="FF0000"/>
                </a:solidFill>
              </a:rPr>
              <a:t>sets forth the fundamental nature and the general principles. </a:t>
            </a:r>
          </a:p>
          <a:p>
            <a:pPr lvl="0" algn="just"/>
            <a:endParaRPr lang="en-US" dirty="0" smtClean="0"/>
          </a:p>
          <a:p>
            <a:pPr lvl="0" algn="just"/>
            <a:r>
              <a:rPr lang="en-US" b="1" i="1" dirty="0" smtClean="0"/>
              <a:t>Secondly</a:t>
            </a:r>
            <a:r>
              <a:rPr lang="en-US" dirty="0" smtClean="0"/>
              <a:t>, regulations </a:t>
            </a:r>
            <a:r>
              <a:rPr lang="en-US" b="1" i="1" dirty="0" smtClean="0">
                <a:solidFill>
                  <a:srgbClr val="FF0000"/>
                </a:solidFill>
              </a:rPr>
              <a:t>drawn up to conform </a:t>
            </a:r>
            <a:r>
              <a:rPr lang="en-US" dirty="0" smtClean="0"/>
              <a:t>to the law are issued</a:t>
            </a:r>
          </a:p>
          <a:p>
            <a:pPr lvl="0" algn="just"/>
            <a:endParaRPr lang="en-US" dirty="0" smtClean="0"/>
          </a:p>
          <a:p>
            <a:pPr lvl="0" algn="just"/>
            <a:r>
              <a:rPr lang="en-US" b="1" i="1" dirty="0" smtClean="0"/>
              <a:t>Thirdly and finally</a:t>
            </a:r>
            <a:r>
              <a:rPr lang="en-US" dirty="0" smtClean="0"/>
              <a:t>, the </a:t>
            </a:r>
            <a:r>
              <a:rPr lang="en-US" b="1" i="1" dirty="0" smtClean="0">
                <a:solidFill>
                  <a:srgbClr val="FF0000"/>
                </a:solidFill>
              </a:rPr>
              <a:t>rules governing</a:t>
            </a:r>
            <a:r>
              <a:rPr lang="en-US" dirty="0" smtClean="0"/>
              <a:t> their operating procedures are set.</a:t>
            </a:r>
          </a:p>
          <a:p>
            <a:endParaRPr lang="en-US"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b="1" dirty="0" smtClean="0"/>
              <a:t>5.1. Definition . . .</a:t>
            </a:r>
            <a:endParaRPr lang="en-US" sz="2800" dirty="0"/>
          </a:p>
        </p:txBody>
      </p:sp>
      <p:sp>
        <p:nvSpPr>
          <p:cNvPr id="3" name="Content Placeholder 2"/>
          <p:cNvSpPr>
            <a:spLocks noGrp="1"/>
          </p:cNvSpPr>
          <p:nvPr>
            <p:ph idx="1"/>
          </p:nvPr>
        </p:nvSpPr>
        <p:spPr>
          <a:xfrm>
            <a:off x="228600" y="990600"/>
            <a:ext cx="8534400" cy="5638800"/>
          </a:xfrm>
        </p:spPr>
        <p:txBody>
          <a:bodyPr>
            <a:normAutofit fontScale="85000" lnSpcReduction="20000"/>
          </a:bodyPr>
          <a:lstStyle/>
          <a:p>
            <a:pPr>
              <a:buNone/>
            </a:pPr>
            <a:r>
              <a:rPr lang="en-US" b="1" i="1" dirty="0" smtClean="0"/>
              <a:t>Cooperative legislation evolves differently according to the region. </a:t>
            </a:r>
          </a:p>
          <a:p>
            <a:pPr algn="just"/>
            <a:r>
              <a:rPr lang="en-US" sz="4200" b="1" i="1" dirty="0" smtClean="0"/>
              <a:t>In industrialized countries:</a:t>
            </a:r>
          </a:p>
          <a:p>
            <a:pPr lvl="1" algn="just"/>
            <a:r>
              <a:rPr lang="en-US" b="1" i="1" dirty="0" smtClean="0"/>
              <a:t>the </a:t>
            </a:r>
            <a:r>
              <a:rPr lang="en-US" dirty="0" smtClean="0"/>
              <a:t>influence of cooperatives in the economy can prove considerable depending on the sector, legislation </a:t>
            </a:r>
            <a:r>
              <a:rPr lang="en-US" b="1" i="1" dirty="0" smtClean="0">
                <a:solidFill>
                  <a:srgbClr val="FF0000"/>
                </a:solidFill>
              </a:rPr>
              <a:t>helps cooperatives to secure finance on the capital </a:t>
            </a:r>
            <a:r>
              <a:rPr lang="en-US" dirty="0" smtClean="0"/>
              <a:t>markets while </a:t>
            </a:r>
            <a:r>
              <a:rPr lang="en-US" b="1" i="1" dirty="0" smtClean="0"/>
              <a:t>limiting access</a:t>
            </a:r>
            <a:r>
              <a:rPr lang="en-US" dirty="0" smtClean="0"/>
              <a:t> to the right to vote of non-members, out of respect for the cooperative principle of autonomy and independence. </a:t>
            </a:r>
          </a:p>
          <a:p>
            <a:pPr algn="just"/>
            <a:endParaRPr lang="en-US" dirty="0" smtClean="0"/>
          </a:p>
          <a:p>
            <a:pPr algn="just"/>
            <a:r>
              <a:rPr lang="en-US" b="1" i="1" dirty="0" smtClean="0"/>
              <a:t>In countries in transition</a:t>
            </a:r>
            <a:r>
              <a:rPr lang="en-US" dirty="0" smtClean="0"/>
              <a:t>, </a:t>
            </a:r>
          </a:p>
          <a:p>
            <a:pPr lvl="1" algn="just"/>
            <a:r>
              <a:rPr lang="en-US" dirty="0" smtClean="0"/>
              <a:t>the passage from a planned economy to a market economy has serious consequences for the countries of Central and Eastern Europe. </a:t>
            </a:r>
          </a:p>
          <a:p>
            <a:pPr lvl="1" algn="just"/>
            <a:endParaRPr lang="en-US" dirty="0" smtClean="0"/>
          </a:p>
          <a:p>
            <a:pPr lvl="1" algn="just"/>
            <a:r>
              <a:rPr lang="en-US" dirty="0" smtClean="0"/>
              <a:t>Before the collapse of the socialist system, coops had to conform to the centralized economic plan, drawn up by the State. </a:t>
            </a:r>
          </a:p>
          <a:p>
            <a:pPr lvl="1" algn="just"/>
            <a:endParaRPr lang="en-US" dirty="0" smtClean="0"/>
          </a:p>
          <a:p>
            <a:pPr lvl="1" algn="just"/>
            <a:r>
              <a:rPr lang="en-US" dirty="0" smtClean="0"/>
              <a:t>Following the fall of socialism, legislation in these countries tried very hard to </a:t>
            </a:r>
            <a:r>
              <a:rPr lang="en-US" b="1" i="1" dirty="0" smtClean="0">
                <a:solidFill>
                  <a:srgbClr val="FF0000"/>
                </a:solidFill>
              </a:rPr>
              <a:t>confer the status of private enterprise </a:t>
            </a:r>
            <a:r>
              <a:rPr lang="en-US" dirty="0" smtClean="0"/>
              <a:t>on cooperatives. </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smtClean="0"/>
              <a:t>5.1. Definition . . .</a:t>
            </a:r>
            <a:endParaRPr lang="en-US" dirty="0"/>
          </a:p>
        </p:txBody>
      </p:sp>
      <p:sp>
        <p:nvSpPr>
          <p:cNvPr id="3" name="Content Placeholder 2"/>
          <p:cNvSpPr>
            <a:spLocks noGrp="1"/>
          </p:cNvSpPr>
          <p:nvPr>
            <p:ph idx="1"/>
          </p:nvPr>
        </p:nvSpPr>
        <p:spPr>
          <a:xfrm>
            <a:off x="457200" y="1143000"/>
            <a:ext cx="8229600" cy="5334000"/>
          </a:xfrm>
        </p:spPr>
        <p:txBody>
          <a:bodyPr>
            <a:normAutofit/>
          </a:bodyPr>
          <a:lstStyle/>
          <a:p>
            <a:r>
              <a:rPr lang="en-US" sz="3000" b="1" i="1" dirty="0" smtClean="0"/>
              <a:t>In developing countries</a:t>
            </a:r>
            <a:r>
              <a:rPr lang="en-US" sz="3000" dirty="0" smtClean="0"/>
              <a:t>, </a:t>
            </a:r>
          </a:p>
          <a:p>
            <a:pPr lvl="2" algn="just"/>
            <a:r>
              <a:rPr lang="en-US" dirty="0" smtClean="0"/>
              <a:t>Economic liberalization, globalization and programmes of structural change have contributed to lessening / reduction the stranglehold / Monopoly  of the State on cooperatives.</a:t>
            </a:r>
          </a:p>
          <a:p>
            <a:pPr lvl="2" algn="just"/>
            <a:endParaRPr lang="en-US" dirty="0" smtClean="0"/>
          </a:p>
          <a:p>
            <a:pPr lvl="2" algn="just"/>
            <a:r>
              <a:rPr lang="en-US" dirty="0" smtClean="0"/>
              <a:t> Legal bills/ a written proposal for a new law  have tried to follow this evolution, sometimes with some success mainly in Asia (Malaysia, Mongolia, Nepal, Thailand, Vietnam). </a:t>
            </a:r>
          </a:p>
          <a:p>
            <a:pPr lvl="2" algn="just"/>
            <a:endParaRPr lang="en-US" dirty="0" smtClean="0"/>
          </a:p>
          <a:p>
            <a:pPr lvl="2" algn="just"/>
            <a:r>
              <a:rPr lang="en-US" dirty="0" smtClean="0"/>
              <a:t>After the complete expropriation/ Appropriateness of the cooperative movement by the State, the legal bills of developing countries are doing their best to give cooperatives autonomy and independence.</a:t>
            </a:r>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Content of a cooperative law</a:t>
            </a:r>
            <a:endParaRPr lang="en-US" sz="2800" dirty="0"/>
          </a:p>
        </p:txBody>
      </p:sp>
      <p:sp>
        <p:nvSpPr>
          <p:cNvPr id="3" name="Content Placeholder 2"/>
          <p:cNvSpPr>
            <a:spLocks noGrp="1"/>
          </p:cNvSpPr>
          <p:nvPr>
            <p:ph idx="1"/>
          </p:nvPr>
        </p:nvSpPr>
        <p:spPr>
          <a:xfrm>
            <a:off x="457200" y="914400"/>
            <a:ext cx="8229600" cy="5715000"/>
          </a:xfrm>
        </p:spPr>
        <p:txBody>
          <a:bodyPr>
            <a:normAutofit fontScale="32500" lnSpcReduction="20000"/>
          </a:bodyPr>
          <a:lstStyle/>
          <a:p>
            <a:pPr>
              <a:buNone/>
            </a:pPr>
            <a:endParaRPr lang="en-US" dirty="0" smtClean="0"/>
          </a:p>
          <a:p>
            <a:pPr lvl="0">
              <a:buNone/>
            </a:pPr>
            <a:r>
              <a:rPr lang="en-US" sz="6200" b="1" dirty="0" smtClean="0"/>
              <a:t>Preamble: </a:t>
            </a:r>
            <a:r>
              <a:rPr lang="en-US" sz="6200" dirty="0" smtClean="0"/>
              <a:t>Defines guidelines for interpretation of the law.</a:t>
            </a:r>
          </a:p>
          <a:p>
            <a:pPr lvl="0">
              <a:buNone/>
            </a:pPr>
            <a:r>
              <a:rPr lang="en-US" sz="6200" b="1" dirty="0" smtClean="0"/>
              <a:t>General provisions: </a:t>
            </a:r>
            <a:r>
              <a:rPr lang="en-US" sz="6200" dirty="0" smtClean="0"/>
              <a:t>This section contains, among other matters, the definition of a cooperative society, the cooperative principles, a definition of terms used in the law...etc.</a:t>
            </a:r>
          </a:p>
          <a:p>
            <a:pPr lvl="0">
              <a:buNone/>
            </a:pPr>
            <a:r>
              <a:rPr lang="en-US" sz="6200" dirty="0" smtClean="0"/>
              <a:t> </a:t>
            </a:r>
            <a:r>
              <a:rPr lang="en-US" sz="6200" b="1" dirty="0" smtClean="0"/>
              <a:t>Formation, registration and publication: </a:t>
            </a:r>
            <a:endParaRPr lang="en-US" sz="6200" dirty="0" smtClean="0"/>
          </a:p>
          <a:p>
            <a:pPr lvl="1"/>
            <a:r>
              <a:rPr lang="en-US" sz="5800" dirty="0" smtClean="0"/>
              <a:t>Formation  (status of members, their number, age restrictions). </a:t>
            </a:r>
          </a:p>
          <a:p>
            <a:pPr lvl="1"/>
            <a:r>
              <a:rPr lang="en-US" sz="5800" dirty="0" smtClean="0"/>
              <a:t>This section also contains guidelines for the procedure for registering the cooperative with the competent authorities and its consequences as well as </a:t>
            </a:r>
          </a:p>
          <a:p>
            <a:pPr lvl="1"/>
            <a:r>
              <a:rPr lang="en-US" sz="5800" dirty="0" smtClean="0"/>
              <a:t>for the rules for admission and resignation of members and </a:t>
            </a:r>
          </a:p>
          <a:p>
            <a:pPr lvl="1"/>
            <a:r>
              <a:rPr lang="en-US" sz="5800" dirty="0" smtClean="0"/>
              <a:t>conditions for their exclusion and suspension.</a:t>
            </a:r>
          </a:p>
          <a:p>
            <a:pPr lvl="0">
              <a:buNone/>
            </a:pPr>
            <a:r>
              <a:rPr lang="en-US" sz="6200" b="1" dirty="0" smtClean="0"/>
              <a:t>Obligations and rights of members:</a:t>
            </a:r>
            <a:r>
              <a:rPr lang="en-US" sz="6200" dirty="0" smtClean="0"/>
              <a:t> </a:t>
            </a:r>
          </a:p>
          <a:p>
            <a:pPr lvl="0">
              <a:buNone/>
            </a:pPr>
            <a:endParaRPr lang="en-US" sz="6200" dirty="0" smtClean="0"/>
          </a:p>
          <a:p>
            <a:pPr lvl="0">
              <a:buNone/>
            </a:pPr>
            <a:r>
              <a:rPr lang="en-US" sz="6200" b="1" dirty="0" smtClean="0"/>
              <a:t>Organs and management of the cooperative society: </a:t>
            </a:r>
          </a:p>
          <a:p>
            <a:pPr lvl="1">
              <a:buFont typeface="Wingdings" pitchFamily="2" charset="2"/>
              <a:buChar char="Ø"/>
            </a:pPr>
            <a:r>
              <a:rPr lang="en-US" sz="5800" dirty="0" smtClean="0"/>
              <a:t>A list of the different organs of the cooperative along with their composition and powers is drawn up (General Meeting, Board of Directors, and Supervisory Committee).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4473</TotalTime>
  <Words>16020</Words>
  <Application>Microsoft Office PowerPoint</Application>
  <PresentationFormat>On-screen Show (4:3)</PresentationFormat>
  <Paragraphs>1772</Paragraphs>
  <Slides>181</Slides>
  <Notes>181</Notes>
  <HiddenSlides>0</HiddenSlides>
  <MMClips>3</MMClips>
  <ScaleCrop>false</ScaleCrop>
  <HeadingPairs>
    <vt:vector size="4" baseType="variant">
      <vt:variant>
        <vt:lpstr>Theme</vt:lpstr>
      </vt:variant>
      <vt:variant>
        <vt:i4>1</vt:i4>
      </vt:variant>
      <vt:variant>
        <vt:lpstr>Slide Titles</vt:lpstr>
      </vt:variant>
      <vt:variant>
        <vt:i4>181</vt:i4>
      </vt:variant>
    </vt:vector>
  </HeadingPairs>
  <TitlesOfParts>
    <vt:vector size="182" baseType="lpstr">
      <vt:lpstr>Flow</vt:lpstr>
      <vt:lpstr>PowerPoint Presentation</vt:lpstr>
      <vt:lpstr>Cooperative Organization and Management </vt:lpstr>
      <vt:lpstr>Cont… </vt:lpstr>
      <vt:lpstr>Chapter 1 Introduction  </vt:lpstr>
      <vt:lpstr>Introduction</vt:lpstr>
      <vt:lpstr>Introduction . . .</vt:lpstr>
      <vt:lpstr>1.1. Concept and definitions of cooperatives</vt:lpstr>
      <vt:lpstr>definitions of cooperatives</vt:lpstr>
      <vt:lpstr>Definition (cont.…)</vt:lpstr>
      <vt:lpstr>1.2. Scope of cooperatives </vt:lpstr>
      <vt:lpstr>1.3. Objectives  and Benefit of cooperatives </vt:lpstr>
      <vt:lpstr>Benefit of cooperatives </vt:lpstr>
      <vt:lpstr>Benefit of (cont.…)</vt:lpstr>
      <vt:lpstr>  Chapter 2 Evolution of cooperatives  </vt:lpstr>
      <vt:lpstr>   2.1. Cooperative development in the world </vt:lpstr>
      <vt:lpstr>The origins of the cooperative movement in industrialized countries</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origins of the cooperative (cont.…)</vt:lpstr>
      <vt:lpstr>The introduction of cooperatives in developing countries</vt:lpstr>
      <vt:lpstr>The introduction of cooperatives ( cont.…)</vt:lpstr>
      <vt:lpstr>The introduction of cooperatives ( cont.…)</vt:lpstr>
      <vt:lpstr>The introduction of cooperatives ( cont.…)</vt:lpstr>
      <vt:lpstr>      Cooperative development in Ethiopia</vt:lpstr>
      <vt:lpstr>Traditional Cooperatives in Ethiopia</vt:lpstr>
      <vt:lpstr>Ekub </vt:lpstr>
      <vt:lpstr>  Debo/ Wenfal/ Lefenty/ Jigie</vt:lpstr>
      <vt:lpstr>Cooperatives Development in Ethiopian (cont…)</vt:lpstr>
      <vt:lpstr>Cooperative development in Ethiopia (cont.…)</vt:lpstr>
      <vt:lpstr>Cooperative development in Ethiopian (cont.…)</vt:lpstr>
      <vt:lpstr>Cooperative development in Ethiopian ( cont….)</vt:lpstr>
      <vt:lpstr>Cooperative development in Ethiopian (cont…..)</vt:lpstr>
      <vt:lpstr>Cooperative development in Ethiopian (cont….)</vt:lpstr>
      <vt:lpstr>Cooperative development in Ethiopian (cont….)</vt:lpstr>
      <vt:lpstr>Chapter 3 (PHA-AL PP 28-9)  Values and principles of cooperatives</vt:lpstr>
      <vt:lpstr>3.1. The Basic Cooperative Values </vt:lpstr>
      <vt:lpstr>3.1. The Basic Cooperative Values . . . </vt:lpstr>
      <vt:lpstr>PowerPoint Presentation</vt:lpstr>
      <vt:lpstr>1. Self-Help</vt:lpstr>
      <vt:lpstr>2. Self-Responsibility</vt:lpstr>
      <vt:lpstr>equality</vt:lpstr>
      <vt:lpstr>equity</vt:lpstr>
      <vt:lpstr>Solidarity</vt:lpstr>
      <vt:lpstr>3.2. Principles of cooperatives   </vt:lpstr>
      <vt:lpstr> 1st Principle: Voluntary and open membership </vt:lpstr>
      <vt:lpstr> 2nd Principle: Democratic member control </vt:lpstr>
      <vt:lpstr> 3rd Principle: Member economic participation </vt:lpstr>
      <vt:lpstr> 4th Principle: Autonomy and independence </vt:lpstr>
      <vt:lpstr> 5th Principle: Education, training and information </vt:lpstr>
      <vt:lpstr> 6th Principle: Cooperation among cooperatives </vt:lpstr>
      <vt:lpstr>7th Principle: Concern for community </vt:lpstr>
      <vt:lpstr>Chapter 4: Types of Cooperatives </vt:lpstr>
      <vt:lpstr>I. Service Cooperatives </vt:lpstr>
      <vt:lpstr>4.1. Financial cooperatives </vt:lpstr>
      <vt:lpstr>cont....</vt:lpstr>
      <vt:lpstr>4.2. Consumer Cooperatives </vt:lpstr>
      <vt:lpstr>Cont…</vt:lpstr>
      <vt:lpstr>cont....</vt:lpstr>
      <vt:lpstr>4.3. Farmers’ or Agricultural cooperatives  </vt:lpstr>
      <vt:lpstr>cont....</vt:lpstr>
      <vt:lpstr>   4.4. Housing cooperatives </vt:lpstr>
      <vt:lpstr>Cont…</vt:lpstr>
      <vt:lpstr>Cont…</vt:lpstr>
      <vt:lpstr>4.5. Public service provision cooperatives </vt:lpstr>
      <vt:lpstr>4.5. Public service provision …</vt:lpstr>
      <vt:lpstr>4.5. Public service provision …</vt:lpstr>
      <vt:lpstr>4.5. Public service provision …</vt:lpstr>
      <vt:lpstr>4.5. Public service . . .</vt:lpstr>
      <vt:lpstr>4.5. Public service . . .</vt:lpstr>
      <vt:lpstr>4.5. Public service . . .</vt:lpstr>
      <vt:lpstr>4.5. Public service . . .</vt:lpstr>
      <vt:lpstr>II. Worker cooperatives</vt:lpstr>
      <vt:lpstr>4.7. Labor cooperatives</vt:lpstr>
      <vt:lpstr>4.7. Labor cooperatives . . .</vt:lpstr>
      <vt:lpstr>Summary  </vt:lpstr>
      <vt:lpstr>Agricultural cooperatives: the largest number of members </vt:lpstr>
      <vt:lpstr>Agricultural cooperatives. . .</vt:lpstr>
      <vt:lpstr>New features in cooperative affairs</vt:lpstr>
      <vt:lpstr>New features . . .</vt:lpstr>
      <vt:lpstr>Chapter 5: Cooperatives laws </vt:lpstr>
      <vt:lpstr>5.1. Definition and concepts of cooperatives law/legislation</vt:lpstr>
      <vt:lpstr>5.1. Definition . . .</vt:lpstr>
      <vt:lpstr>5.1. Definition . . .</vt:lpstr>
      <vt:lpstr>5.1. Definition . . .</vt:lpstr>
      <vt:lpstr>5.1. Definition . . .</vt:lpstr>
      <vt:lpstr>Content of a cooperative law</vt:lpstr>
      <vt:lpstr>Content . . .</vt:lpstr>
      <vt:lpstr>Content . . .</vt:lpstr>
      <vt:lpstr> 5.2. By-Law of Cooperative Society</vt:lpstr>
      <vt:lpstr>5.2. By-Law of Cooperative Society . . . </vt:lpstr>
      <vt:lpstr>5.3. Ethiopian cooperatives societies’ proclamation </vt:lpstr>
      <vt:lpstr>PART I GENERAL (5 sections)</vt:lpstr>
      <vt:lpstr>PART I GENERAL . . .</vt:lpstr>
      <vt:lpstr>PART I GENERAL . . .</vt:lpstr>
      <vt:lpstr>PART I GENERAL . . .</vt:lpstr>
      <vt:lpstr>PART I GENERAL . . .</vt:lpstr>
      <vt:lpstr>Part II:  Formation and Registration of the Societies </vt:lpstr>
      <vt:lpstr>Part II:  Formation And Registration . . .</vt:lpstr>
      <vt:lpstr>Part II:  Formation And Registration . . .</vt:lpstr>
      <vt:lpstr>Part II:  Formation And Registration . . </vt:lpstr>
      <vt:lpstr>Part II:  Formation And Registration . . </vt:lpstr>
      <vt:lpstr>Part II:  Formation And Registration . . .</vt:lpstr>
      <vt:lpstr>Part II:  Formation And Registration . . </vt:lpstr>
      <vt:lpstr>Section 12. Amalgamation and Division of Societies</vt:lpstr>
      <vt:lpstr>   PART III: THE RIGHTS AND DUTIES OF MEMBERS OF A SOCIETY </vt:lpstr>
      <vt:lpstr>PART III: THE RIGHTS AND DUTIES …</vt:lpstr>
      <vt:lpstr>PART III: THE RIGHTS AND DUTIES …</vt:lpstr>
      <vt:lpstr>PART III: THE RIGHTS AND DUTIES …</vt:lpstr>
      <vt:lpstr>PART III: THE RIGHTS AND DUTIES …</vt:lpstr>
      <vt:lpstr>PART IV:  MANAGEMENT BODIES </vt:lpstr>
      <vt:lpstr>PART IV:  MANAGEMENT BODIES . . .</vt:lpstr>
      <vt:lpstr>. . PART IV:  MANAGEMENT BODIES . </vt:lpstr>
      <vt:lpstr>PART IV:  MANAGEMENT BODIES . . .</vt:lpstr>
      <vt:lpstr>PART V:  SPECIAL PRIVILEGES OF SOCIETY</vt:lpstr>
      <vt:lpstr>PowerPoint Presentation</vt:lpstr>
      <vt:lpstr>PART VI:  ASSET AND FUNDS of the SOCIETIES</vt:lpstr>
      <vt:lpstr>PART VI:  ASSET AND FUNDS SOCIETIES . . .</vt:lpstr>
      <vt:lpstr>PART VII AUDIT AND INSPECTION</vt:lpstr>
      <vt:lpstr>PART VII:  AUDIT AND INSPECTION . . .</vt:lpstr>
      <vt:lpstr>PART VIII DISSOLUTION/TERMINATION AND WINDING UP OF SOCIETIES</vt:lpstr>
      <vt:lpstr>PART VIII: DISSOLUTION AND WINDING UP OF SOCIETIES . . .</vt:lpstr>
      <vt:lpstr>Part Viii: Dissolution And Winding Up Of Societies . . .</vt:lpstr>
      <vt:lpstr>Part Viii: Dissolution And Winding Up Of Societies . . .</vt:lpstr>
      <vt:lpstr>PART IX : SETTLEMENT OF DISPUTES</vt:lpstr>
      <vt:lpstr>PART IX : SETTLEMENT OF DISPUTES . . .</vt:lpstr>
      <vt:lpstr>PART IX : SETTLEMENT OF DISPUTES . . .</vt:lpstr>
      <vt:lpstr>PART X:  MISCELLANEOUS PROVISIONS</vt:lpstr>
      <vt:lpstr>PART X:  MISCELLANEOUS PROVISIONS . . .</vt:lpstr>
      <vt:lpstr>PART X:  MISCELLANEOUS PROVISIONS . . .</vt:lpstr>
      <vt:lpstr>PART X:  MISCELLANEOUS PROVISIONS . . .</vt:lpstr>
      <vt:lpstr>PowerPoint Presentation</vt:lpstr>
      <vt:lpstr>Chapter 6: organization and management of cooperatives  </vt:lpstr>
      <vt:lpstr>6.1. Procedures for organizing cooperatives </vt:lpstr>
      <vt:lpstr>6.1. Procedures . . .</vt:lpstr>
      <vt:lpstr>6.1.  Procedures for organizing cooperatives . . . </vt:lpstr>
      <vt:lpstr>6.1.  Procedures for organizing cooperatives . . . </vt:lpstr>
      <vt:lpstr>6.1.  Procedures for organizing cooperatives . . . </vt:lpstr>
      <vt:lpstr>6.1.  Procedures for organizing cooperatives . . . </vt:lpstr>
      <vt:lpstr>6.1.  Procedures for organizing cooperatives . . . </vt:lpstr>
      <vt:lpstr>6.1.  Procedures for organizing cooperatives . . . </vt:lpstr>
      <vt:lpstr>6.1.  Procedures for organizing cooperatives . . . </vt:lpstr>
      <vt:lpstr>6.3 Organizational structure and financial organization of a cooperative  </vt:lpstr>
      <vt:lpstr>6.3.1. Administrative Organizational structure . . .</vt:lpstr>
      <vt:lpstr>6.3.1. Administrative Organizational structure . . .</vt:lpstr>
      <vt:lpstr>PowerPoint Presentation</vt:lpstr>
      <vt:lpstr>6.3.1. Administrative Organizational structure . . .</vt:lpstr>
      <vt:lpstr>  6.3.2. Financial structure </vt:lpstr>
      <vt:lpstr>6.3.2. Financial structure . . .</vt:lpstr>
      <vt:lpstr>. . 6.3.2. Financial structure . </vt:lpstr>
      <vt:lpstr>6.3.2. Financial structure . . .</vt:lpstr>
      <vt:lpstr>6.3.2. Financial structure . . .</vt:lpstr>
      <vt:lpstr>6.3.2. Financial structure . . .</vt:lpstr>
      <vt:lpstr>6.3.2. Financial structure . . .</vt:lpstr>
      <vt:lpstr>6.4. Management of cooperatives</vt:lpstr>
      <vt:lpstr>PowerPoint Presentation</vt:lpstr>
      <vt:lpstr>6.4.2. Functions of Management (FoM) . . .</vt:lpstr>
      <vt:lpstr>6.4.2. Functions of Management (FoM) . . .</vt:lpstr>
      <vt:lpstr>6.4.2. Functions of Management (FoM) . . .</vt:lpstr>
      <vt:lpstr>6.4.2. Functions of Management (FoM) . . .</vt:lpstr>
      <vt:lpstr>6.4.2. Functions of Management (FoM) . . .</vt:lpstr>
      <vt:lpstr>Chapter 7. Forms of Business Organization </vt:lpstr>
      <vt:lpstr>     The Sole Proprietorships</vt:lpstr>
      <vt:lpstr>     7.2. The Partnership Option</vt:lpstr>
      <vt:lpstr>  The Corporation Option</vt:lpstr>
      <vt:lpstr>The Corporation Option cont… </vt:lpstr>
      <vt:lpstr>         Cooperatives </vt:lpstr>
      <vt:lpstr>Cooperatives cont…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(ALPHA PP 28-9)  Values and principles of cooperatives</dc:title>
  <dc:creator>Getachew</dc:creator>
  <cp:lastModifiedBy>John</cp:lastModifiedBy>
  <cp:revision>429</cp:revision>
  <cp:lastPrinted>2020-03-20T00:17:34Z</cp:lastPrinted>
  <dcterms:created xsi:type="dcterms:W3CDTF">2006-08-16T00:00:00Z</dcterms:created>
  <dcterms:modified xsi:type="dcterms:W3CDTF">2020-06-04T07:15:27Z</dcterms:modified>
</cp:coreProperties>
</file>