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52"/>
  </p:handoutMasterIdLst>
  <p:sldIdLst>
    <p:sldId id="256" r:id="rId3"/>
    <p:sldId id="297" r:id="rId4"/>
    <p:sldId id="298" r:id="rId5"/>
    <p:sldId id="299" r:id="rId6"/>
    <p:sldId id="300" r:id="rId7"/>
    <p:sldId id="301" r:id="rId8"/>
    <p:sldId id="306" r:id="rId9"/>
    <p:sldId id="313" r:id="rId10"/>
    <p:sldId id="307" r:id="rId11"/>
    <p:sldId id="308" r:id="rId12"/>
    <p:sldId id="309" r:id="rId13"/>
    <p:sldId id="310" r:id="rId14"/>
    <p:sldId id="311" r:id="rId15"/>
    <p:sldId id="312"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 id="328" r:id="rId31"/>
    <p:sldId id="329"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342" r:id="rId45"/>
    <p:sldId id="343" r:id="rId46"/>
    <p:sldId id="344" r:id="rId47"/>
    <p:sldId id="345" r:id="rId48"/>
    <p:sldId id="346" r:id="rId49"/>
    <p:sldId id="347" r:id="rId50"/>
    <p:sldId id="348" r:id="rId5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66"/>
    <a:srgbClr val="9933FF"/>
    <a:srgbClr val="3333FF"/>
    <a:srgbClr val="0000CC"/>
    <a:srgbClr val="800000"/>
    <a:srgbClr val="0000FF"/>
    <a:srgbClr val="663300"/>
    <a:srgbClr val="0033CC"/>
    <a:srgbClr val="FF0066"/>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5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F8F12BBA-05BB-44EE-B118-2C98A67D378A}" type="datetimeFigureOut">
              <a:rPr lang="en-US" smtClean="0"/>
              <a:pPr/>
              <a:t>5/29/2020</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344A5911-EAD9-40CB-961B-CDF8B64E51D1}" type="slidenum">
              <a:rPr lang="en-US" smtClean="0"/>
              <a:pPr/>
              <a:t>‹#›</a:t>
            </a:fld>
            <a:endParaRPr lang="en-US"/>
          </a:p>
        </p:txBody>
      </p:sp>
    </p:spTree>
    <p:extLst>
      <p:ext uri="{BB962C8B-B14F-4D97-AF65-F5344CB8AC3E}">
        <p14:creationId xmlns:p14="http://schemas.microsoft.com/office/powerpoint/2010/main" val="400529799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536F63-EDAD-4BC3-87F6-2BF85954261E}"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36F63-EDAD-4BC3-87F6-2BF85954261E}"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36F63-EDAD-4BC3-87F6-2BF85954261E}"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17" name="Footer Placeholder 16"/>
          <p:cNvSpPr>
            <a:spLocks noGrp="1"/>
          </p:cNvSpPr>
          <p:nvPr>
            <p:ph type="ftr" sz="quarter" idx="11"/>
          </p:nvPr>
        </p:nvSpPr>
        <p:spPr/>
        <p:txBody>
          <a:bodyPr/>
          <a:lstStyle/>
          <a:p>
            <a:endParaRPr lang="en-GB">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D064E70-8467-44D5-9422-390FD0546E10}"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59407284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5" name="Footer Placeholder 4"/>
          <p:cNvSpPr>
            <a:spLocks noGrp="1"/>
          </p:cNvSpPr>
          <p:nvPr>
            <p:ph type="ftr" sz="quarter" idx="11"/>
          </p:nvPr>
        </p:nvSpPr>
        <p:spPr/>
        <p:txBody>
          <a:bodyPr/>
          <a:lstStyle/>
          <a:p>
            <a:endParaRPr lang="en-GB">
              <a:solidFill>
                <a:srgbClr val="696464"/>
              </a:solidFill>
            </a:endParaRPr>
          </a:p>
        </p:txBody>
      </p:sp>
      <p:sp>
        <p:nvSpPr>
          <p:cNvPr id="6" name="Slide Number Placeholder 5"/>
          <p:cNvSpPr>
            <a:spLocks noGrp="1"/>
          </p:cNvSpPr>
          <p:nvPr>
            <p:ph type="sldNum" sz="quarter" idx="12"/>
          </p:nvPr>
        </p:nvSpPr>
        <p:spPr/>
        <p:txBody>
          <a:bodyPr/>
          <a:lstStyle/>
          <a:p>
            <a:fld id="{ED064E70-8467-44D5-9422-390FD0546E10}"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81474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GB">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ED064E70-8467-44D5-9422-390FD0546E10}" type="slidenum">
              <a:rPr lang="en-GB" smtClean="0"/>
              <a:pPr/>
              <a:t>‹#›</a:t>
            </a:fld>
            <a:endParaRPr lang="en-GB"/>
          </a:p>
        </p:txBody>
      </p:sp>
    </p:spTree>
    <p:extLst>
      <p:ext uri="{BB962C8B-B14F-4D97-AF65-F5344CB8AC3E}">
        <p14:creationId xmlns:p14="http://schemas.microsoft.com/office/powerpoint/2010/main" val="243806117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6" name="Footer Placeholder 5"/>
          <p:cNvSpPr>
            <a:spLocks noGrp="1"/>
          </p:cNvSpPr>
          <p:nvPr>
            <p:ph type="ftr" sz="quarter" idx="11"/>
          </p:nvPr>
        </p:nvSpPr>
        <p:spPr/>
        <p:txBody>
          <a:bodyPr/>
          <a:lstStyle/>
          <a:p>
            <a:endParaRPr lang="en-GB">
              <a:solidFill>
                <a:srgbClr val="696464"/>
              </a:solidFill>
            </a:endParaRPr>
          </a:p>
        </p:txBody>
      </p:sp>
      <p:sp>
        <p:nvSpPr>
          <p:cNvPr id="7" name="Slide Number Placeholder 6"/>
          <p:cNvSpPr>
            <a:spLocks noGrp="1"/>
          </p:cNvSpPr>
          <p:nvPr>
            <p:ph type="sldNum" sz="quarter" idx="12"/>
          </p:nvPr>
        </p:nvSpPr>
        <p:spPr/>
        <p:txBody>
          <a:bodyPr/>
          <a:lstStyle/>
          <a:p>
            <a:fld id="{ED064E70-8467-44D5-9422-390FD0546E10}"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855901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8" name="Footer Placeholder 7"/>
          <p:cNvSpPr>
            <a:spLocks noGrp="1"/>
          </p:cNvSpPr>
          <p:nvPr>
            <p:ph type="ftr" sz="quarter" idx="11"/>
          </p:nvPr>
        </p:nvSpPr>
        <p:spPr/>
        <p:txBody>
          <a:bodyPr/>
          <a:lstStyle/>
          <a:p>
            <a:endParaRPr lang="en-GB">
              <a:solidFill>
                <a:srgbClr val="696464"/>
              </a:solidFill>
            </a:endParaRPr>
          </a:p>
        </p:txBody>
      </p:sp>
      <p:sp>
        <p:nvSpPr>
          <p:cNvPr id="9" name="Slide Number Placeholder 8"/>
          <p:cNvSpPr>
            <a:spLocks noGrp="1"/>
          </p:cNvSpPr>
          <p:nvPr>
            <p:ph type="sldNum" sz="quarter" idx="12"/>
          </p:nvPr>
        </p:nvSpPr>
        <p:spPr/>
        <p:txBody>
          <a:bodyPr/>
          <a:lstStyle/>
          <a:p>
            <a:fld id="{ED064E70-8467-44D5-9422-390FD0546E10}"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9997394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4" name="Footer Placeholder 3"/>
          <p:cNvSpPr>
            <a:spLocks noGrp="1"/>
          </p:cNvSpPr>
          <p:nvPr>
            <p:ph type="ftr" sz="quarter" idx="11"/>
          </p:nvPr>
        </p:nvSpPr>
        <p:spPr/>
        <p:txBody>
          <a:bodyPr/>
          <a:lstStyle/>
          <a:p>
            <a:endParaRPr lang="en-GB">
              <a:solidFill>
                <a:srgbClr val="696464"/>
              </a:solidFill>
            </a:endParaRPr>
          </a:p>
        </p:txBody>
      </p:sp>
      <p:sp>
        <p:nvSpPr>
          <p:cNvPr id="5" name="Slide Number Placeholder 4"/>
          <p:cNvSpPr>
            <a:spLocks noGrp="1"/>
          </p:cNvSpPr>
          <p:nvPr>
            <p:ph type="sldNum" sz="quarter" idx="12"/>
          </p:nvPr>
        </p:nvSpPr>
        <p:spPr/>
        <p:txBody>
          <a:bodyPr/>
          <a:lstStyle/>
          <a:p>
            <a:fld id="{ED064E70-8467-44D5-9422-390FD0546E10}" type="slidenum">
              <a:rPr lang="en-GB" smtClean="0"/>
              <a:pPr/>
              <a:t>‹#›</a:t>
            </a:fld>
            <a:endParaRPr lang="en-GB"/>
          </a:p>
        </p:txBody>
      </p:sp>
    </p:spTree>
    <p:extLst>
      <p:ext uri="{BB962C8B-B14F-4D97-AF65-F5344CB8AC3E}">
        <p14:creationId xmlns:p14="http://schemas.microsoft.com/office/powerpoint/2010/main" val="2468381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3" name="Footer Placeholder 2"/>
          <p:cNvSpPr>
            <a:spLocks noGrp="1"/>
          </p:cNvSpPr>
          <p:nvPr>
            <p:ph type="ftr" sz="quarter" idx="11"/>
          </p:nvPr>
        </p:nvSpPr>
        <p:spPr/>
        <p:txBody>
          <a:bodyPr/>
          <a:lstStyle/>
          <a:p>
            <a:endParaRPr lang="en-GB">
              <a:solidFill>
                <a:srgbClr val="696464"/>
              </a:solidFill>
            </a:endParaRPr>
          </a:p>
        </p:txBody>
      </p:sp>
      <p:sp>
        <p:nvSpPr>
          <p:cNvPr id="4" name="Slide Number Placeholder 3"/>
          <p:cNvSpPr>
            <a:spLocks noGrp="1"/>
          </p:cNvSpPr>
          <p:nvPr>
            <p:ph type="sldNum" sz="quarter" idx="12"/>
          </p:nvPr>
        </p:nvSpPr>
        <p:spPr/>
        <p:txBody>
          <a:bodyPr/>
          <a:lstStyle/>
          <a:p>
            <a:fld id="{ED064E70-8467-44D5-9422-390FD0546E10}" type="slidenum">
              <a:rPr lang="en-GB" smtClean="0"/>
              <a:pPr/>
              <a:t>‹#›</a:t>
            </a:fld>
            <a:endParaRPr lang="en-GB"/>
          </a:p>
        </p:txBody>
      </p:sp>
    </p:spTree>
    <p:extLst>
      <p:ext uri="{BB962C8B-B14F-4D97-AF65-F5344CB8AC3E}">
        <p14:creationId xmlns:p14="http://schemas.microsoft.com/office/powerpoint/2010/main" val="11817266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6" name="Footer Placeholder 5"/>
          <p:cNvSpPr>
            <a:spLocks noGrp="1"/>
          </p:cNvSpPr>
          <p:nvPr>
            <p:ph type="ftr" sz="quarter" idx="11"/>
          </p:nvPr>
        </p:nvSpPr>
        <p:spPr/>
        <p:txBody>
          <a:bodyPr/>
          <a:lstStyle/>
          <a:p>
            <a:endParaRPr lang="en-GB">
              <a:solidFill>
                <a:srgbClr val="696464"/>
              </a:solidFill>
            </a:endParaRPr>
          </a:p>
        </p:txBody>
      </p:sp>
      <p:sp>
        <p:nvSpPr>
          <p:cNvPr id="7" name="Slide Number Placeholder 6"/>
          <p:cNvSpPr>
            <a:spLocks noGrp="1"/>
          </p:cNvSpPr>
          <p:nvPr>
            <p:ph type="sldNum" sz="quarter" idx="12"/>
          </p:nvPr>
        </p:nvSpPr>
        <p:spPr/>
        <p:txBody>
          <a:bodyPr/>
          <a:lstStyle/>
          <a:p>
            <a:fld id="{ED064E70-8467-44D5-9422-390FD0546E10}"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9359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36F63-EDAD-4BC3-87F6-2BF85954261E}"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GB">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ED064E70-8467-44D5-9422-390FD0546E10}"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1454180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5" name="Footer Placeholder 4"/>
          <p:cNvSpPr>
            <a:spLocks noGrp="1"/>
          </p:cNvSpPr>
          <p:nvPr>
            <p:ph type="ftr" sz="quarter" idx="11"/>
          </p:nvPr>
        </p:nvSpPr>
        <p:spPr/>
        <p:txBody>
          <a:bodyPr/>
          <a:lstStyle/>
          <a:p>
            <a:endParaRPr lang="en-GB">
              <a:solidFill>
                <a:srgbClr val="696464"/>
              </a:solidFill>
            </a:endParaRPr>
          </a:p>
        </p:txBody>
      </p:sp>
      <p:sp>
        <p:nvSpPr>
          <p:cNvPr id="6" name="Slide Number Placeholder 5"/>
          <p:cNvSpPr>
            <a:spLocks noGrp="1"/>
          </p:cNvSpPr>
          <p:nvPr>
            <p:ph type="sldNum" sz="quarter" idx="12"/>
          </p:nvPr>
        </p:nvSpPr>
        <p:spPr/>
        <p:txBody>
          <a:bodyPr/>
          <a:lstStyle/>
          <a:p>
            <a:fld id="{ED064E70-8467-44D5-9422-390FD0546E10}" type="slidenum">
              <a:rPr lang="en-GB" smtClean="0"/>
              <a:pPr/>
              <a:t>‹#›</a:t>
            </a:fld>
            <a:endParaRPr lang="en-GB"/>
          </a:p>
        </p:txBody>
      </p:sp>
    </p:spTree>
    <p:extLst>
      <p:ext uri="{BB962C8B-B14F-4D97-AF65-F5344CB8AC3E}">
        <p14:creationId xmlns:p14="http://schemas.microsoft.com/office/powerpoint/2010/main" val="2536721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5" name="Footer Placeholder 4"/>
          <p:cNvSpPr>
            <a:spLocks noGrp="1"/>
          </p:cNvSpPr>
          <p:nvPr>
            <p:ph type="ftr" sz="quarter" idx="11"/>
          </p:nvPr>
        </p:nvSpPr>
        <p:spPr/>
        <p:txBody>
          <a:bodyPr/>
          <a:lstStyle/>
          <a:p>
            <a:endParaRPr lang="en-GB">
              <a:solidFill>
                <a:srgbClr val="696464"/>
              </a:solidFill>
            </a:endParaRPr>
          </a:p>
        </p:txBody>
      </p:sp>
      <p:sp>
        <p:nvSpPr>
          <p:cNvPr id="6" name="Slide Number Placeholder 5"/>
          <p:cNvSpPr>
            <a:spLocks noGrp="1"/>
          </p:cNvSpPr>
          <p:nvPr>
            <p:ph type="sldNum" sz="quarter" idx="12"/>
          </p:nvPr>
        </p:nvSpPr>
        <p:spPr/>
        <p:txBody>
          <a:bodyPr/>
          <a:lstStyle/>
          <a:p>
            <a:fld id="{ED064E70-8467-44D5-9422-390FD0546E10}" type="slidenum">
              <a:rPr lang="en-GB" smtClean="0"/>
              <a:pPr/>
              <a:t>‹#›</a:t>
            </a:fld>
            <a:endParaRPr lang="en-GB"/>
          </a:p>
        </p:txBody>
      </p:sp>
    </p:spTree>
    <p:extLst>
      <p:ext uri="{BB962C8B-B14F-4D97-AF65-F5344CB8AC3E}">
        <p14:creationId xmlns:p14="http://schemas.microsoft.com/office/powerpoint/2010/main" val="1428446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36F63-EDAD-4BC3-87F6-2BF85954261E}" type="datetimeFigureOut">
              <a:rPr lang="en-US" smtClean="0"/>
              <a:pPr/>
              <a:t>5/29/2020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536F63-EDAD-4BC3-87F6-2BF85954261E}"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536F63-EDAD-4BC3-87F6-2BF85954261E}" type="datetimeFigureOut">
              <a:rPr lang="en-US" smtClean="0"/>
              <a:pPr/>
              <a:t>5/29/2020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536F63-EDAD-4BC3-87F6-2BF85954261E}" type="datetimeFigureOut">
              <a:rPr lang="en-US" smtClean="0"/>
              <a:pPr/>
              <a:t>5/29/2020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36F63-EDAD-4BC3-87F6-2BF85954261E}" type="datetimeFigureOut">
              <a:rPr lang="en-US" smtClean="0"/>
              <a:pPr/>
              <a:t>5/29/2020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36F63-EDAD-4BC3-87F6-2BF85954261E}"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36F63-EDAD-4BC3-87F6-2BF85954261E}" type="datetimeFigureOut">
              <a:rPr lang="en-US" smtClean="0"/>
              <a:pPr/>
              <a:t>5/29/2020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AA4FF7-1A0B-4F92-985A-13555A8965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36F63-EDAD-4BC3-87F6-2BF85954261E}" type="datetimeFigureOut">
              <a:rPr lang="en-US" smtClean="0"/>
              <a:pPr/>
              <a:t>5/29/2020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A4FF7-1A0B-4F92-985A-13555A8965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1F86937-ADE6-4E30-9EAD-071FB114581E}" type="datetimeFigureOut">
              <a:rPr lang="en-GB" smtClean="0">
                <a:solidFill>
                  <a:srgbClr val="696464"/>
                </a:solidFill>
              </a:rPr>
              <a:pPr/>
              <a:t>29/05/2020</a:t>
            </a:fld>
            <a:endParaRPr lang="en-GB">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solidFill>
                <a:srgbClr val="696464"/>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D064E70-8467-44D5-9422-390FD0546E10}" type="slidenum">
              <a:rPr lang="en-GB" smtClean="0"/>
              <a:pPr/>
              <a:t>‹#›</a:t>
            </a:fld>
            <a:endParaRPr lang="en-GB"/>
          </a:p>
        </p:txBody>
      </p:sp>
    </p:spTree>
    <p:extLst>
      <p:ext uri="{BB962C8B-B14F-4D97-AF65-F5344CB8AC3E}">
        <p14:creationId xmlns:p14="http://schemas.microsoft.com/office/powerpoint/2010/main" val="1902322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hyperlink" Target="major%20farming%20system%20of%20SSA.pptx"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hyperlink" Target="Livelihood%20Zoning%20main%20Guide%20(Jan%2006).pdf" TargetMode="Externa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686800" cy="6553200"/>
          </a:xfrm>
        </p:spPr>
        <p:txBody>
          <a:bodyPr>
            <a:normAutofit/>
          </a:bodyPr>
          <a:lstStyle/>
          <a:p>
            <a:r>
              <a:rPr lang="en-US" sz="3600" b="1" dirty="0" smtClean="0">
                <a:solidFill>
                  <a:schemeClr val="tx1"/>
                </a:solidFill>
                <a:latin typeface="IrisUPC" pitchFamily="34" charset="-34"/>
                <a:cs typeface="IrisUPC" pitchFamily="34" charset="-34"/>
              </a:rPr>
              <a:t>AMBO UNIVERSITY </a:t>
            </a:r>
            <a:endParaRPr lang="en-US" sz="3600" b="1" dirty="0" smtClean="0">
              <a:solidFill>
                <a:schemeClr val="tx1"/>
              </a:solidFill>
              <a:latin typeface="IrisUPC" pitchFamily="34" charset="-34"/>
              <a:cs typeface="IrisUPC" pitchFamily="34" charset="-34"/>
            </a:endParaRPr>
          </a:p>
          <a:p>
            <a:r>
              <a:rPr lang="en-US" sz="3600" b="1" dirty="0" smtClean="0">
                <a:solidFill>
                  <a:schemeClr val="tx1"/>
                </a:solidFill>
                <a:latin typeface="IrisUPC" pitchFamily="34" charset="-34"/>
                <a:cs typeface="IrisUPC" pitchFamily="34" charset="-34"/>
              </a:rPr>
              <a:t>WOLISO CAMPUS</a:t>
            </a:r>
          </a:p>
          <a:p>
            <a:r>
              <a:rPr lang="en-US" sz="3600" b="1" dirty="0" smtClean="0">
                <a:solidFill>
                  <a:schemeClr val="tx1"/>
                </a:solidFill>
                <a:latin typeface="IrisUPC" pitchFamily="34" charset="-34"/>
                <a:cs typeface="IrisUPC" pitchFamily="34" charset="-34"/>
              </a:rPr>
              <a:t>DEPARTMENT OF AGRICULTURAL ECONOMICS </a:t>
            </a:r>
          </a:p>
          <a:p>
            <a:endParaRPr lang="en-US" sz="3600" b="1" dirty="0" smtClean="0">
              <a:solidFill>
                <a:schemeClr val="tx1"/>
              </a:solidFill>
              <a:latin typeface="IrisUPC" pitchFamily="34" charset="-34"/>
              <a:cs typeface="IrisUPC" pitchFamily="34" charset="-34"/>
            </a:endParaRPr>
          </a:p>
          <a:p>
            <a:r>
              <a:rPr lang="en-US" sz="3600" b="1" dirty="0" smtClean="0">
                <a:solidFill>
                  <a:schemeClr val="tx1"/>
                </a:solidFill>
                <a:latin typeface="IrisUPC" pitchFamily="34" charset="-34"/>
                <a:cs typeface="IrisUPC" pitchFamily="34" charset="-34"/>
              </a:rPr>
              <a:t>LECTURE NOTE ON </a:t>
            </a:r>
          </a:p>
          <a:p>
            <a:r>
              <a:rPr lang="en-US" sz="3600" b="1" dirty="0" smtClean="0">
                <a:solidFill>
                  <a:schemeClr val="tx1"/>
                </a:solidFill>
                <a:latin typeface="IrisUPC" pitchFamily="34" charset="-34"/>
                <a:cs typeface="IrisUPC" pitchFamily="34" charset="-34"/>
              </a:rPr>
              <a:t> FARMING SYSTEM(AGEC </a:t>
            </a:r>
            <a:r>
              <a:rPr lang="en-US" sz="3600" b="1" dirty="0" smtClean="0">
                <a:solidFill>
                  <a:schemeClr val="tx1"/>
                </a:solidFill>
                <a:latin typeface="IrisUPC" pitchFamily="34" charset="-34"/>
                <a:cs typeface="IrisUPC" pitchFamily="34" charset="-34"/>
              </a:rPr>
              <a:t>2</a:t>
            </a:r>
            <a:r>
              <a:rPr lang="en-US" sz="3600" b="1" dirty="0" smtClean="0">
                <a:solidFill>
                  <a:schemeClr val="tx1"/>
                </a:solidFill>
                <a:latin typeface="IrisUPC" pitchFamily="34" charset="-34"/>
                <a:cs typeface="IrisUPC" pitchFamily="34" charset="-34"/>
              </a:rPr>
              <a:t>084).</a:t>
            </a:r>
          </a:p>
          <a:p>
            <a:r>
              <a:rPr lang="en-US" sz="3600" b="1" dirty="0" smtClean="0">
                <a:solidFill>
                  <a:schemeClr val="tx1"/>
                </a:solidFill>
                <a:latin typeface="IrisUPC" pitchFamily="34" charset="-34"/>
                <a:cs typeface="IrisUPC" pitchFamily="34" charset="-34"/>
              </a:rPr>
              <a:t> ACEDAMIC YEAR: 20</a:t>
            </a:r>
            <a:r>
              <a:rPr lang="en-US" sz="3600" b="1" dirty="0" smtClean="0">
                <a:solidFill>
                  <a:schemeClr val="tx1"/>
                </a:solidFill>
                <a:latin typeface="IrisUPC" pitchFamily="34" charset="-34"/>
                <a:cs typeface="IrisUPC" pitchFamily="34" charset="-34"/>
              </a:rPr>
              <a:t>19</a:t>
            </a:r>
            <a:r>
              <a:rPr lang="en-US" sz="3600" b="1" dirty="0" smtClean="0">
                <a:solidFill>
                  <a:schemeClr val="tx1"/>
                </a:solidFill>
                <a:latin typeface="IrisUPC" pitchFamily="34" charset="-34"/>
                <a:cs typeface="IrisUPC" pitchFamily="34" charset="-34"/>
              </a:rPr>
              <a:t>/20</a:t>
            </a:r>
          </a:p>
          <a:p>
            <a:pPr lvl="0">
              <a:spcBef>
                <a:spcPts val="0"/>
              </a:spcBef>
            </a:pPr>
            <a:endParaRPr lang="en-US" sz="3600" b="1" dirty="0" smtClean="0">
              <a:solidFill>
                <a:srgbClr val="00B0F0"/>
              </a:solidFill>
              <a:latin typeface="IrisUPC" pitchFamily="34" charset="-34"/>
              <a:cs typeface="IrisUPC" pitchFamily="34" charset="-34"/>
            </a:endParaRPr>
          </a:p>
          <a:p>
            <a:pPr lvl="0">
              <a:spcBef>
                <a:spcPts val="0"/>
              </a:spcBef>
            </a:pPr>
            <a:r>
              <a:rPr lang="en-US" sz="3600" b="1" dirty="0" smtClean="0">
                <a:solidFill>
                  <a:srgbClr val="00B0F0"/>
                </a:solidFill>
                <a:latin typeface="IrisUPC" pitchFamily="34" charset="-34"/>
                <a:cs typeface="IrisUPC" pitchFamily="34" charset="-34"/>
              </a:rPr>
              <a:t>BY: LEMANE GEBEYEHU (MSC.)</a:t>
            </a:r>
            <a:endParaRPr lang="en-US" sz="3600" b="1" dirty="0">
              <a:solidFill>
                <a:srgbClr val="00B0F0"/>
              </a:solidFill>
              <a:latin typeface="IrisUPC" pitchFamily="34" charset="-34"/>
              <a:cs typeface="IrisUPC" pitchFamily="34"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buNone/>
            </a:pPr>
            <a:r>
              <a:rPr lang="en-US" b="1" i="1" dirty="0" smtClean="0">
                <a:solidFill>
                  <a:srgbClr val="FF0000"/>
                </a:solidFill>
                <a:latin typeface="Book Antiqua" pitchFamily="18" charset="0"/>
              </a:rPr>
              <a:t>5. Inter-disciplinary</a:t>
            </a:r>
          </a:p>
          <a:p>
            <a:pPr algn="just"/>
            <a:r>
              <a:rPr lang="en-US" dirty="0" smtClean="0">
                <a:latin typeface="Book Antiqua" pitchFamily="18" charset="0"/>
              </a:rPr>
              <a:t>Requires the knowledge of various disciplines, team of scientists from various related &amp; relevant disciplines.</a:t>
            </a:r>
          </a:p>
          <a:p>
            <a:pPr algn="just"/>
            <a:r>
              <a:rPr lang="en-US" dirty="0" smtClean="0">
                <a:latin typeface="Book Antiqua" pitchFamily="18" charset="0"/>
              </a:rPr>
              <a:t>Thus, the FSR &amp; </a:t>
            </a:r>
            <a:r>
              <a:rPr lang="en-US" dirty="0" err="1" smtClean="0">
                <a:latin typeface="Book Antiqua" pitchFamily="18" charset="0"/>
              </a:rPr>
              <a:t>dev’t</a:t>
            </a:r>
            <a:r>
              <a:rPr lang="en-US" dirty="0" smtClean="0">
                <a:latin typeface="Book Antiqua" pitchFamily="18" charset="0"/>
              </a:rPr>
              <a:t> process is multi disciplinary in nature &amp; interdisciplinary.</a:t>
            </a:r>
          </a:p>
          <a:p>
            <a:pPr algn="just">
              <a:buNone/>
            </a:pPr>
            <a:r>
              <a:rPr lang="en-US" b="1" i="1" dirty="0" smtClean="0">
                <a:solidFill>
                  <a:srgbClr val="FF0000"/>
                </a:solidFill>
                <a:latin typeface="Book Antiqua" pitchFamily="18" charset="0"/>
              </a:rPr>
              <a:t>6. Complementary </a:t>
            </a:r>
          </a:p>
          <a:p>
            <a:pPr algn="just"/>
            <a:r>
              <a:rPr lang="en-US" dirty="0" smtClean="0">
                <a:latin typeface="Book Antiqua" pitchFamily="18" charset="0"/>
              </a:rPr>
              <a:t>It packages knowledge generated by basic &amp; applied research.</a:t>
            </a:r>
          </a:p>
          <a:p>
            <a:pPr algn="just"/>
            <a:r>
              <a:rPr lang="en-US" dirty="0" smtClean="0">
                <a:latin typeface="Book Antiqua" pitchFamily="18" charset="0"/>
              </a:rPr>
              <a:t>Provides feedback to the experiment all solution &amp; enables the research staff to develop suitable technologies to address the farmers’ problems.</a:t>
            </a:r>
          </a:p>
          <a:p>
            <a:pPr algn="just">
              <a:buNone/>
            </a:pPr>
            <a:r>
              <a:rPr lang="en-US" dirty="0" smtClean="0">
                <a:latin typeface="Book Antiqua" pitchFamily="18" charset="0"/>
              </a:rPr>
              <a:t>7. </a:t>
            </a:r>
            <a:r>
              <a:rPr lang="en-US" b="1" i="1" dirty="0" smtClean="0">
                <a:solidFill>
                  <a:srgbClr val="FF0000"/>
                </a:solidFill>
                <a:latin typeface="Book Antiqua" pitchFamily="18" charset="0"/>
              </a:rPr>
              <a:t>Links research with extension &amp; other </a:t>
            </a:r>
            <a:r>
              <a:rPr lang="en-US" b="1" i="1" dirty="0" err="1" smtClean="0">
                <a:solidFill>
                  <a:srgbClr val="FF0000"/>
                </a:solidFill>
                <a:latin typeface="Book Antiqua" pitchFamily="18" charset="0"/>
              </a:rPr>
              <a:t>dev’t</a:t>
            </a:r>
            <a:r>
              <a:rPr lang="en-US" b="1" i="1" dirty="0" smtClean="0">
                <a:solidFill>
                  <a:srgbClr val="FF0000"/>
                </a:solidFill>
                <a:latin typeface="Book Antiqua" pitchFamily="18" charset="0"/>
              </a:rPr>
              <a:t> agencies.</a:t>
            </a:r>
          </a:p>
          <a:p>
            <a:pPr algn="just">
              <a:buNone/>
            </a:pPr>
            <a:endParaRPr lang="en-US" dirty="0" smtClean="0">
              <a:latin typeface="Book Antiqua" pitchFamily="18" charset="0"/>
            </a:endParaRPr>
          </a:p>
          <a:p>
            <a:pPr algn="just">
              <a:buNone/>
            </a:pPr>
            <a:endParaRPr lang="en-US" dirty="0" smtClean="0">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20000"/>
          </a:bodyPr>
          <a:lstStyle/>
          <a:p>
            <a:pPr algn="just">
              <a:buFont typeface="Wingdings" pitchFamily="2" charset="2"/>
              <a:buChar char="q"/>
            </a:pPr>
            <a:r>
              <a:rPr lang="en-US" dirty="0" smtClean="0">
                <a:latin typeface="Book Antiqua" pitchFamily="18" charset="0"/>
              </a:rPr>
              <a:t>For effective design, implementation and dissemination, it is vital to establish the necessary forward and backward linkages with private sectors, NGOs, and policy makers.</a:t>
            </a:r>
          </a:p>
          <a:p>
            <a:pPr algn="just">
              <a:buFont typeface="Wingdings" pitchFamily="2" charset="2"/>
              <a:buChar char="q"/>
            </a:pPr>
            <a:r>
              <a:rPr lang="en-US" dirty="0" smtClean="0">
                <a:latin typeface="Book Antiqua" pitchFamily="18" charset="0"/>
              </a:rPr>
              <a:t>This helps in better focusing of research and in getting assistance in implementation and evaluation, in receiving feed back and in identifying input needs.</a:t>
            </a:r>
          </a:p>
          <a:p>
            <a:pPr algn="just">
              <a:buNone/>
            </a:pPr>
            <a:r>
              <a:rPr lang="en-US" b="1" i="1" dirty="0" smtClean="0">
                <a:solidFill>
                  <a:srgbClr val="FF0000"/>
                </a:solidFill>
                <a:latin typeface="Book Antiqua" pitchFamily="18" charset="0"/>
              </a:rPr>
              <a:t>8. Enables better management of risk.</a:t>
            </a:r>
          </a:p>
          <a:p>
            <a:pPr algn="just"/>
            <a:r>
              <a:rPr lang="en-US" dirty="0" smtClean="0">
                <a:latin typeface="Book Antiqua" pitchFamily="18" charset="0"/>
              </a:rPr>
              <a:t>Small farmers have effective strategies to manage risk. Scientists also gain a better understanding of the risk associated with farming and any potential technological solution. </a:t>
            </a:r>
            <a:endParaRPr lang="en-US" dirty="0">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324600"/>
          </a:xfrm>
        </p:spPr>
        <p:txBody>
          <a:bodyPr>
            <a:normAutofit fontScale="92500" lnSpcReduction="20000"/>
          </a:bodyPr>
          <a:lstStyle/>
          <a:p>
            <a:pPr algn="just"/>
            <a:r>
              <a:rPr lang="en-US" dirty="0" smtClean="0">
                <a:latin typeface="Book Antiqua" pitchFamily="18" charset="0"/>
              </a:rPr>
              <a:t>This helps in designing technologies that fit within the farmers’ risk management capacity.</a:t>
            </a:r>
          </a:p>
          <a:p>
            <a:pPr algn="just">
              <a:buNone/>
            </a:pPr>
            <a:r>
              <a:rPr lang="en-US" b="1" i="1" dirty="0" smtClean="0">
                <a:solidFill>
                  <a:srgbClr val="FF0000"/>
                </a:solidFill>
                <a:latin typeface="Book Antiqua" pitchFamily="18" charset="0"/>
              </a:rPr>
              <a:t>9. Deals with suitability of resources and household economy.</a:t>
            </a:r>
          </a:p>
          <a:p>
            <a:pPr algn="just">
              <a:buFont typeface="Wingdings" pitchFamily="2" charset="2"/>
              <a:buChar char="§"/>
            </a:pPr>
            <a:r>
              <a:rPr lang="en-US" dirty="0" smtClean="0">
                <a:latin typeface="Book Antiqua" pitchFamily="18" charset="0"/>
              </a:rPr>
              <a:t>Recognizes the need to preserve the natural resources for the future generation.</a:t>
            </a:r>
          </a:p>
          <a:p>
            <a:pPr algn="just">
              <a:buNone/>
            </a:pPr>
            <a:r>
              <a:rPr lang="en-US" b="1" i="1" dirty="0" smtClean="0">
                <a:solidFill>
                  <a:srgbClr val="FF0000"/>
                </a:solidFill>
                <a:latin typeface="Book Antiqua" pitchFamily="18" charset="0"/>
              </a:rPr>
              <a:t>10. Emphasizes building up ITK.</a:t>
            </a:r>
          </a:p>
          <a:p>
            <a:pPr algn="just">
              <a:buFont typeface="Wingdings" pitchFamily="2" charset="2"/>
              <a:buChar char="Ø"/>
            </a:pPr>
            <a:r>
              <a:rPr lang="en-US" dirty="0" smtClean="0">
                <a:latin typeface="Book Antiqua" pitchFamily="18" charset="0"/>
              </a:rPr>
              <a:t>Farmers have their own knowledge of doing research.</a:t>
            </a:r>
          </a:p>
          <a:p>
            <a:pPr algn="just">
              <a:buFont typeface="Wingdings" pitchFamily="2" charset="2"/>
              <a:buChar char="Ø"/>
            </a:pPr>
            <a:r>
              <a:rPr lang="en-US" dirty="0" smtClean="0">
                <a:latin typeface="Book Antiqua" pitchFamily="18" charset="0"/>
              </a:rPr>
              <a:t>FSR provides opportunities for researchers to better understand &amp; appreciate the technical knowledge available within the farmers &amp; build up on that knowledge.</a:t>
            </a:r>
          </a:p>
          <a:p>
            <a:pPr algn="just">
              <a:buFont typeface="Wingdings" pitchFamily="2" charset="2"/>
              <a:buChar char="Ø"/>
            </a:pPr>
            <a:r>
              <a:rPr lang="en-US" dirty="0" smtClean="0">
                <a:latin typeface="Book Antiqua" pitchFamily="18" charset="0"/>
              </a:rPr>
              <a:t>For technology transfer to be efficient, farmers’ knowledge must be respected.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algn="just">
              <a:buNone/>
            </a:pPr>
            <a:r>
              <a:rPr lang="en-US" b="1" i="1" dirty="0" smtClean="0">
                <a:solidFill>
                  <a:srgbClr val="FF0000"/>
                </a:solidFill>
                <a:latin typeface="Book Antiqua" pitchFamily="18" charset="0"/>
              </a:rPr>
              <a:t>11. Dynamic &amp; iterative approach.</a:t>
            </a:r>
          </a:p>
          <a:p>
            <a:pPr algn="just">
              <a:buFont typeface="Wingdings" pitchFamily="2" charset="2"/>
              <a:buChar char="Ø"/>
            </a:pPr>
            <a:r>
              <a:rPr lang="en-US" dirty="0" smtClean="0">
                <a:latin typeface="Book Antiqua" pitchFamily="18" charset="0"/>
              </a:rPr>
              <a:t>Agriculture is dynamic in nature due to continuously changing circumstances. Research &amp; extension must remain continuously tuned to such changes and  assess the implications for technological needs. It need to be modified to suit the changing circumstances and needs.</a:t>
            </a:r>
          </a:p>
          <a:p>
            <a:pPr algn="just">
              <a:buNone/>
            </a:pPr>
            <a:r>
              <a:rPr lang="en-US" b="1" i="1" dirty="0" smtClean="0">
                <a:solidFill>
                  <a:srgbClr val="FF0000"/>
                </a:solidFill>
                <a:latin typeface="Book Antiqua" pitchFamily="18" charset="0"/>
              </a:rPr>
              <a:t>12. Attempts to reconcile national &amp; farmer priorities.</a:t>
            </a:r>
          </a:p>
          <a:p>
            <a:pPr algn="just">
              <a:buNone/>
            </a:pPr>
            <a:r>
              <a:rPr lang="en-US" dirty="0" smtClean="0">
                <a:latin typeface="Book Antiqua" pitchFamily="18" charset="0"/>
              </a:rPr>
              <a:t>There is a need to reconcile national priorities with that of the farmers in order to achieve the national development goal. Matches government’s development objectives with farmers’ objectives.   </a:t>
            </a:r>
            <a:endParaRPr lang="en-US" dirty="0">
              <a:latin typeface="Book Antiqu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20000"/>
          </a:bodyPr>
          <a:lstStyle/>
          <a:p>
            <a:pPr algn="just">
              <a:buFont typeface="Wingdings" pitchFamily="2" charset="2"/>
              <a:buChar char="v"/>
            </a:pPr>
            <a:r>
              <a:rPr lang="en-US" dirty="0" smtClean="0">
                <a:latin typeface="Book Antiqua" pitchFamily="18" charset="0"/>
              </a:rPr>
              <a:t>FSR brings research, extension &amp; farmers together to solve farmers’ priority problems &amp; create new opportunities for research.</a:t>
            </a:r>
          </a:p>
          <a:p>
            <a:pPr algn="just">
              <a:buFont typeface="Wingdings" pitchFamily="2" charset="2"/>
              <a:buChar char="v"/>
            </a:pPr>
            <a:r>
              <a:rPr lang="en-US" dirty="0" smtClean="0">
                <a:latin typeface="Book Antiqua" pitchFamily="18" charset="0"/>
              </a:rPr>
              <a:t>It provides a systematic way of understanding the technical and socio-economic environment of farmers, it helps to identify constraints &amp; to develop solutions to the problem that farmers face.</a:t>
            </a:r>
          </a:p>
          <a:p>
            <a:pPr algn="just">
              <a:buNone/>
            </a:pPr>
            <a:r>
              <a:rPr lang="en-US" b="1" dirty="0" smtClean="0">
                <a:solidFill>
                  <a:srgbClr val="3333FF"/>
                </a:solidFill>
                <a:latin typeface="Book Antiqua" pitchFamily="18" charset="0"/>
              </a:rPr>
              <a:t>3.3 Steps in FSR &amp; Development. </a:t>
            </a:r>
          </a:p>
          <a:p>
            <a:pPr algn="just">
              <a:buNone/>
            </a:pPr>
            <a:r>
              <a:rPr lang="en-US" b="1" i="1" dirty="0" smtClean="0">
                <a:solidFill>
                  <a:srgbClr val="C00000"/>
                </a:solidFill>
                <a:latin typeface="Book Antiqua" pitchFamily="18" charset="0"/>
              </a:rPr>
              <a:t>Step 1: Diagnosis of farmer problems.</a:t>
            </a:r>
          </a:p>
          <a:p>
            <a:pPr algn="just">
              <a:buFont typeface="Wingdings" pitchFamily="2" charset="2"/>
              <a:buChar char="v"/>
            </a:pPr>
            <a:r>
              <a:rPr lang="en-US" dirty="0" smtClean="0">
                <a:latin typeface="Book Antiqua" pitchFamily="18" charset="0"/>
              </a:rPr>
              <a:t>Objective is to identify tentative target groups, to understand the production system, to identify &amp; prioritize problems &amp; constraints, to identify potential solutions to the problems, to gather initial reaction to the proposed solutions.</a:t>
            </a:r>
          </a:p>
          <a:p>
            <a:pPr algn="just">
              <a:buNone/>
            </a:pPr>
            <a:endParaRPr lang="en-US" dirty="0">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92500" lnSpcReduction="20000"/>
          </a:bodyPr>
          <a:lstStyle/>
          <a:p>
            <a:pPr algn="just">
              <a:buNone/>
            </a:pPr>
            <a:r>
              <a:rPr lang="en-US" b="1" i="1" dirty="0" smtClean="0">
                <a:solidFill>
                  <a:srgbClr val="C00000"/>
                </a:solidFill>
                <a:latin typeface="Book Antiqua" pitchFamily="18" charset="0"/>
              </a:rPr>
              <a:t>Step 2: Design/planning of interventions.</a:t>
            </a:r>
          </a:p>
          <a:p>
            <a:pPr algn="just">
              <a:buFont typeface="Wingdings" pitchFamily="2" charset="2"/>
              <a:buChar char="§"/>
            </a:pPr>
            <a:r>
              <a:rPr lang="en-US" dirty="0" smtClean="0">
                <a:latin typeface="Book Antiqua" pitchFamily="18" charset="0"/>
              </a:rPr>
              <a:t>Objective is to identify feasible solutions to the identified priority problems. </a:t>
            </a:r>
          </a:p>
          <a:p>
            <a:pPr algn="just">
              <a:buFont typeface="Wingdings" pitchFamily="2" charset="2"/>
              <a:buChar char="§"/>
            </a:pPr>
            <a:r>
              <a:rPr lang="en-US" dirty="0" smtClean="0">
                <a:latin typeface="Book Antiqua" pitchFamily="18" charset="0"/>
              </a:rPr>
              <a:t>Problem analysis to establish causal factors &amp; possible system interactions, screen to identify feasible solutions, identify list of activities.</a:t>
            </a:r>
          </a:p>
          <a:p>
            <a:pPr algn="just">
              <a:buNone/>
            </a:pPr>
            <a:r>
              <a:rPr lang="en-US" b="1" i="1" dirty="0" smtClean="0">
                <a:solidFill>
                  <a:srgbClr val="C00000"/>
                </a:solidFill>
                <a:latin typeface="Book Antiqua" pitchFamily="18" charset="0"/>
              </a:rPr>
              <a:t>Step 3: Experimentation/ intervention.</a:t>
            </a:r>
          </a:p>
          <a:p>
            <a:pPr algn="just">
              <a:buFont typeface="Wingdings" pitchFamily="2" charset="2"/>
              <a:buChar char="ü"/>
            </a:pPr>
            <a:r>
              <a:rPr lang="en-US" dirty="0" smtClean="0">
                <a:latin typeface="Book Antiqua" pitchFamily="18" charset="0"/>
              </a:rPr>
              <a:t>To implement the experiments in the most efficient manner and to undertake socioeconomic investigations.</a:t>
            </a:r>
          </a:p>
          <a:p>
            <a:pPr algn="just">
              <a:buFont typeface="Wingdings" pitchFamily="2" charset="2"/>
              <a:buChar char="ü"/>
            </a:pPr>
            <a:r>
              <a:rPr lang="en-US" dirty="0" smtClean="0">
                <a:latin typeface="Book Antiqua" pitchFamily="18" charset="0"/>
              </a:rPr>
              <a:t>Major activities of this stage are: planning of activities, farmers’ selection, site selection, arrangement with farmers, lay out of the experiment, and monitoring &amp; data collection.</a:t>
            </a:r>
          </a:p>
          <a:p>
            <a:pPr algn="just">
              <a:buNone/>
            </a:pPr>
            <a:r>
              <a:rPr lang="en-US" dirty="0" smtClean="0">
                <a:latin typeface="Book Antiqua" pitchFamily="18" charset="0"/>
              </a:rPr>
              <a:t>  </a:t>
            </a:r>
            <a:endParaRPr lang="en-US" dirty="0">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lgn="just">
              <a:buNone/>
            </a:pPr>
            <a:r>
              <a:rPr lang="en-US" b="1" i="1" dirty="0" smtClean="0">
                <a:solidFill>
                  <a:srgbClr val="C00000"/>
                </a:solidFill>
                <a:latin typeface="Book Antiqua" pitchFamily="18" charset="0"/>
              </a:rPr>
              <a:t>Step 4: Evaluation</a:t>
            </a:r>
          </a:p>
          <a:p>
            <a:pPr algn="just">
              <a:buFont typeface="Wingdings" pitchFamily="2" charset="2"/>
              <a:buChar char="ü"/>
            </a:pPr>
            <a:r>
              <a:rPr lang="en-US" dirty="0" smtClean="0">
                <a:latin typeface="Book Antiqua" pitchFamily="18" charset="0"/>
              </a:rPr>
              <a:t>Objective is to assess the performance the program, to confirm original hypothesis, to test the technology, to adjust the treatments to reflect new information generated.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r>
              <a:rPr lang="en-GB" sz="2400" b="1" dirty="0" smtClean="0">
                <a:latin typeface="Agency FB" pitchFamily="34" charset="0"/>
              </a:rPr>
              <a:t>Chapter 4: Farming  System  in Sub Saharan  Africa </a:t>
            </a:r>
            <a:endParaRPr lang="en-GB" sz="2400" dirty="0" smtClean="0">
              <a:latin typeface="Agency FB" pitchFamily="34" charset="0"/>
            </a:endParaRPr>
          </a:p>
          <a:p>
            <a:pPr algn="ctr">
              <a:buFont typeface="Wingdings" pitchFamily="2" charset="2"/>
              <a:buChar char="q"/>
            </a:pPr>
            <a:r>
              <a:rPr lang="en-GB" sz="2400" b="1" u="sng" dirty="0" smtClean="0">
                <a:latin typeface="Agency FB" pitchFamily="34" charset="0"/>
              </a:rPr>
              <a:t>4.1  Characteristics of the region </a:t>
            </a:r>
          </a:p>
          <a:p>
            <a:pPr>
              <a:buFont typeface="Wingdings" pitchFamily="2" charset="2"/>
              <a:buChar char="v"/>
            </a:pPr>
            <a:r>
              <a:rPr lang="en-GB" sz="2400" dirty="0" smtClean="0">
                <a:latin typeface="Agency FB" pitchFamily="34" charset="0"/>
              </a:rPr>
              <a:t>Sub-Saharan Africa is a region of superlatives and differences.</a:t>
            </a:r>
          </a:p>
          <a:p>
            <a:pPr>
              <a:buFont typeface="Wingdings" pitchFamily="2" charset="2"/>
              <a:buChar char="v"/>
            </a:pPr>
            <a:r>
              <a:rPr lang="en-GB" sz="2400" dirty="0" smtClean="0">
                <a:latin typeface="Agency FB" pitchFamily="34" charset="0"/>
              </a:rPr>
              <a:t> It has the largest land area of any developing region and the smallest countries.</a:t>
            </a:r>
          </a:p>
          <a:p>
            <a:pPr>
              <a:buFont typeface="Wingdings" pitchFamily="2" charset="2"/>
              <a:buChar char="v"/>
            </a:pPr>
            <a:r>
              <a:rPr lang="en-GB" sz="2400" dirty="0" smtClean="0">
                <a:latin typeface="Agency FB" pitchFamily="34" charset="0"/>
              </a:rPr>
              <a:t> It has the oldest geology and the youngest population.</a:t>
            </a:r>
          </a:p>
          <a:p>
            <a:pPr>
              <a:buFont typeface="Wingdings" pitchFamily="2" charset="2"/>
              <a:buChar char="v"/>
            </a:pPr>
            <a:r>
              <a:rPr lang="en-GB" sz="2400" dirty="0" smtClean="0">
                <a:latin typeface="Agency FB" pitchFamily="34" charset="0"/>
              </a:rPr>
              <a:t>It has the greatest concentration of high value minerals and the highest concentration of degraded soils. </a:t>
            </a:r>
          </a:p>
          <a:p>
            <a:pPr>
              <a:buFont typeface="Wingdings" pitchFamily="2" charset="2"/>
              <a:buChar char="v"/>
            </a:pPr>
            <a:r>
              <a:rPr lang="en-GB" sz="2400" dirty="0" smtClean="0">
                <a:latin typeface="Agency FB" pitchFamily="34" charset="0"/>
              </a:rPr>
              <a:t>It has the fastest growth in agriculture and the greatest level of agricultural imports. </a:t>
            </a:r>
          </a:p>
          <a:p>
            <a:pPr>
              <a:buFont typeface="Wingdings" pitchFamily="2" charset="2"/>
              <a:buChar char="v"/>
            </a:pPr>
            <a:r>
              <a:rPr lang="en-GB" sz="2400" dirty="0" smtClean="0">
                <a:latin typeface="Agency FB" pitchFamily="34" charset="0"/>
              </a:rPr>
              <a:t>It has the highest proportion of rural poor and the greatest potential for smallholder agriculture led poverty reduction.</a:t>
            </a:r>
          </a:p>
          <a:p>
            <a:pPr marL="457200" indent="-457200" algn="ctr">
              <a:buFont typeface="+mj-lt"/>
              <a:buAutoNum type="arabicPeriod"/>
            </a:pPr>
            <a:r>
              <a:rPr lang="en-GB" sz="2400" b="1" u="sng" dirty="0" smtClean="0">
                <a:latin typeface="Agency FB" pitchFamily="34" charset="0"/>
              </a:rPr>
              <a:t>The Land of the region </a:t>
            </a:r>
          </a:p>
          <a:p>
            <a:pPr>
              <a:buFont typeface="Wingdings" pitchFamily="2" charset="2"/>
              <a:buChar char="Ø"/>
            </a:pPr>
            <a:r>
              <a:rPr lang="en-GB" sz="2400" dirty="0" smtClean="0">
                <a:latin typeface="Agency FB" pitchFamily="34" charset="0"/>
              </a:rPr>
              <a:t>Sub-Saharan Africa is the big region ;</a:t>
            </a:r>
          </a:p>
          <a:p>
            <a:pPr>
              <a:buFont typeface="Wingdings" pitchFamily="2" charset="2"/>
              <a:buChar char="ü"/>
            </a:pPr>
            <a:r>
              <a:rPr lang="en-GB" sz="2400" dirty="0" smtClean="0">
                <a:latin typeface="Agency FB" pitchFamily="34" charset="0"/>
              </a:rPr>
              <a:t>With a surface area of 24 million km2 </a:t>
            </a:r>
          </a:p>
          <a:p>
            <a:pPr>
              <a:buFont typeface="Wingdings" pitchFamily="2" charset="2"/>
              <a:buChar char="ü"/>
            </a:pPr>
            <a:r>
              <a:rPr lang="en-GB" sz="2400" dirty="0" smtClean="0">
                <a:latin typeface="Agency FB" pitchFamily="34" charset="0"/>
              </a:rPr>
              <a:t>It is larger than all other developing regions</a:t>
            </a: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1214633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251520" y="476672"/>
            <a:ext cx="8712968" cy="6192688"/>
          </a:xfrm>
        </p:spPr>
        <p:txBody>
          <a:bodyPr>
            <a:normAutofit/>
          </a:bodyPr>
          <a:lstStyle/>
          <a:p>
            <a:pPr marL="457200" lvl="0" indent="-457200" algn="ctr">
              <a:buClr>
                <a:srgbClr val="D34817"/>
              </a:buClr>
              <a:buFont typeface="+mj-lt"/>
              <a:buAutoNum type="arabicPeriod"/>
            </a:pPr>
            <a:r>
              <a:rPr lang="en-GB" sz="2400" b="1" u="sng" dirty="0">
                <a:solidFill>
                  <a:prstClr val="black"/>
                </a:solidFill>
                <a:latin typeface="Agency FB" pitchFamily="34" charset="0"/>
              </a:rPr>
              <a:t>The Land of the </a:t>
            </a:r>
            <a:r>
              <a:rPr lang="en-GB" sz="2400" b="1" u="sng" dirty="0" smtClean="0">
                <a:solidFill>
                  <a:prstClr val="black"/>
                </a:solidFill>
                <a:latin typeface="Agency FB" pitchFamily="34" charset="0"/>
              </a:rPr>
              <a:t>region…</a:t>
            </a:r>
            <a:endParaRPr lang="en-GB" sz="2400" dirty="0" smtClean="0">
              <a:latin typeface="Agency FB" pitchFamily="34" charset="0"/>
            </a:endParaRPr>
          </a:p>
          <a:p>
            <a:pPr>
              <a:buFont typeface="Wingdings" pitchFamily="2" charset="2"/>
              <a:buChar char="v"/>
            </a:pPr>
            <a:r>
              <a:rPr lang="en-GB" sz="2400" dirty="0" smtClean="0">
                <a:latin typeface="Agency FB" pitchFamily="34" charset="0"/>
              </a:rPr>
              <a:t>SSA is divided into six agro-ecological zones, these are;</a:t>
            </a:r>
          </a:p>
          <a:p>
            <a:pPr marL="457200" indent="-457200">
              <a:buFont typeface="+mj-lt"/>
              <a:buAutoNum type="arabicPeriod"/>
            </a:pPr>
            <a:r>
              <a:rPr lang="en-GB" sz="2400" dirty="0" smtClean="0">
                <a:latin typeface="Agency FB" pitchFamily="34" charset="0"/>
              </a:rPr>
              <a:t>Desert,  2. Arid,  3. Sami-Arid,  4. Sub-humid,  5. Humid  and  6. High land </a:t>
            </a:r>
          </a:p>
          <a:p>
            <a:pPr>
              <a:buFont typeface="Wingdings" pitchFamily="2" charset="2"/>
              <a:buChar char="v"/>
            </a:pPr>
            <a:r>
              <a:rPr lang="en-GB" sz="2400" dirty="0" smtClean="0">
                <a:latin typeface="Agency FB" pitchFamily="34" charset="0"/>
              </a:rPr>
              <a:t>Rainfall of the region ranges dramatically, from over 2,000 mm/year in central Africa</a:t>
            </a:r>
          </a:p>
          <a:p>
            <a:pPr>
              <a:buFont typeface="Wingdings" pitchFamily="2" charset="2"/>
              <a:buChar char="v"/>
            </a:pPr>
            <a:r>
              <a:rPr lang="en-GB" sz="2400" dirty="0" smtClean="0">
                <a:latin typeface="Agency FB" pitchFamily="34" charset="0"/>
              </a:rPr>
              <a:t> to less than 400mm/year in arid areas of the region </a:t>
            </a:r>
            <a:endParaRPr lang="en-GB" sz="2400" b="1" u="sng" dirty="0" smtClean="0">
              <a:latin typeface="Agency FB" pitchFamily="34" charset="0"/>
            </a:endParaRPr>
          </a:p>
          <a:p>
            <a:pPr algn="ctr">
              <a:lnSpc>
                <a:spcPct val="150000"/>
              </a:lnSpc>
              <a:buNone/>
            </a:pPr>
            <a:r>
              <a:rPr lang="en-GB" sz="2400" b="1" u="sng" dirty="0" smtClean="0">
                <a:latin typeface="Agency FB" pitchFamily="34" charset="0"/>
              </a:rPr>
              <a:t>2. Political Geography</a:t>
            </a:r>
          </a:p>
          <a:p>
            <a:pPr>
              <a:buFont typeface="Wingdings" pitchFamily="2" charset="2"/>
              <a:buChar char="Ø"/>
            </a:pPr>
            <a:r>
              <a:rPr lang="en-GB" sz="2400" dirty="0" smtClean="0">
                <a:latin typeface="Agency FB" pitchFamily="34" charset="0"/>
              </a:rPr>
              <a:t>SSA has the largest number of countries per surface area, and one of the smallest populations per country out of the developing regions</a:t>
            </a:r>
          </a:p>
          <a:p>
            <a:pPr>
              <a:buFont typeface="Wingdings" pitchFamily="2" charset="2"/>
              <a:buChar char="Ø"/>
            </a:pPr>
            <a:r>
              <a:rPr lang="en-GB" sz="2400" dirty="0" smtClean="0">
                <a:latin typeface="Agency FB" pitchFamily="34" charset="0"/>
              </a:rPr>
              <a:t>sub-Saharan Africa has the highest number of landlocked countries, 15 out of the total 43 in the world, and the greatest proportion of population living in landlocked countries</a:t>
            </a:r>
          </a:p>
          <a:p>
            <a:pPr>
              <a:buFont typeface="Wingdings" pitchFamily="2" charset="2"/>
              <a:buChar char="Ø"/>
            </a:pPr>
            <a:r>
              <a:rPr lang="en-GB" sz="2400" dirty="0" smtClean="0">
                <a:latin typeface="Agency FB" pitchFamily="34" charset="0"/>
              </a:rPr>
              <a:t>Instability, state fragility and conflict have, tragically, been much more frequent in SSA than other regions</a:t>
            </a:r>
            <a:endParaRPr lang="en-GB" sz="2400" b="1" u="sng"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9902827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179512" y="476672"/>
            <a:ext cx="8856984" cy="6192688"/>
          </a:xfrm>
        </p:spPr>
        <p:txBody>
          <a:bodyPr>
            <a:normAutofit/>
          </a:bodyPr>
          <a:lstStyle/>
          <a:p>
            <a:pPr algn="ctr">
              <a:lnSpc>
                <a:spcPct val="150000"/>
              </a:lnSpc>
              <a:buNone/>
            </a:pPr>
            <a:r>
              <a:rPr lang="en-GB" sz="2400" b="1" u="sng" dirty="0" smtClean="0">
                <a:latin typeface="Agency FB" pitchFamily="34" charset="0"/>
              </a:rPr>
              <a:t>3. The People</a:t>
            </a:r>
          </a:p>
          <a:p>
            <a:pPr>
              <a:buFont typeface="Wingdings" pitchFamily="2" charset="2"/>
              <a:buChar char="Ø"/>
            </a:pPr>
            <a:r>
              <a:rPr lang="en-GB" sz="2400" dirty="0" smtClean="0">
                <a:latin typeface="Agency FB" pitchFamily="34" charset="0"/>
              </a:rPr>
              <a:t>Sub-Saharan Africa’s current population of 800 million makes it one of the most sparsely populated regions, (2011 data)  </a:t>
            </a:r>
          </a:p>
          <a:p>
            <a:pPr>
              <a:buFont typeface="Wingdings" pitchFamily="2" charset="2"/>
              <a:buChar char="Ø"/>
            </a:pPr>
            <a:r>
              <a:rPr lang="en-GB" sz="2400" dirty="0" smtClean="0">
                <a:latin typeface="Agency FB" pitchFamily="34" charset="0"/>
              </a:rPr>
              <a:t>but also the fastest growing.</a:t>
            </a:r>
          </a:p>
          <a:p>
            <a:pPr>
              <a:buFont typeface="Wingdings" pitchFamily="2" charset="2"/>
              <a:buChar char="Ø"/>
            </a:pPr>
            <a:r>
              <a:rPr lang="en-GB" sz="2400" dirty="0" smtClean="0">
                <a:latin typeface="Agency FB" pitchFamily="34" charset="0"/>
              </a:rPr>
              <a:t>As in other regions, population has steadily increased over the last 50 years and;</a:t>
            </a:r>
          </a:p>
          <a:p>
            <a:pPr>
              <a:buFont typeface="Wingdings" pitchFamily="2" charset="2"/>
              <a:buChar char="Ø"/>
            </a:pPr>
            <a:r>
              <a:rPr lang="en-GB" sz="2400" dirty="0" smtClean="0">
                <a:latin typeface="Agency FB" pitchFamily="34" charset="0"/>
              </a:rPr>
              <a:t> is projected to reach around 1.7 billion by 2050</a:t>
            </a:r>
          </a:p>
          <a:p>
            <a:pPr>
              <a:buFont typeface="Wingdings" pitchFamily="2" charset="2"/>
              <a:buChar char="Ø"/>
            </a:pPr>
            <a:r>
              <a:rPr lang="en-GB" sz="2400" dirty="0" smtClean="0">
                <a:latin typeface="Agency FB" pitchFamily="34" charset="0"/>
              </a:rPr>
              <a:t>SSA’s rapid population growth has resulted in a young population</a:t>
            </a:r>
          </a:p>
          <a:p>
            <a:pPr>
              <a:buFont typeface="Wingdings" pitchFamily="2" charset="2"/>
              <a:buChar char="Ø"/>
            </a:pPr>
            <a:r>
              <a:rPr lang="en-GB" sz="2400" dirty="0" smtClean="0">
                <a:latin typeface="Agency FB" pitchFamily="34" charset="0"/>
              </a:rPr>
              <a:t>Youth under fourteen now make up 42% of the inhabitants of the region (2011 data) </a:t>
            </a:r>
          </a:p>
          <a:p>
            <a:pPr algn="ctr">
              <a:lnSpc>
                <a:spcPct val="150000"/>
              </a:lnSpc>
              <a:buNone/>
            </a:pPr>
            <a:r>
              <a:rPr lang="en-GB" sz="2400" b="1" u="sng" dirty="0" smtClean="0">
                <a:latin typeface="Agency FB" pitchFamily="34" charset="0"/>
              </a:rPr>
              <a:t>4. Poverty and Equity</a:t>
            </a:r>
          </a:p>
          <a:p>
            <a:pPr>
              <a:buFont typeface="Wingdings" pitchFamily="2" charset="2"/>
              <a:buChar char="v"/>
            </a:pPr>
            <a:r>
              <a:rPr lang="en-GB" sz="2400" dirty="0" smtClean="0">
                <a:latin typeface="Agency FB" pitchFamily="34" charset="0"/>
              </a:rPr>
              <a:t>Sub-Saharan Africa’s population is poorer than other regions and is falling further behind </a:t>
            </a:r>
          </a:p>
          <a:p>
            <a:pPr>
              <a:buFont typeface="Wingdings" pitchFamily="2" charset="2"/>
              <a:buChar char="v"/>
            </a:pPr>
            <a:r>
              <a:rPr lang="en-GB" sz="2400" dirty="0" smtClean="0">
                <a:latin typeface="Agency FB" pitchFamily="34" charset="0"/>
              </a:rPr>
              <a:t>While other regions have managed to reduce the absolute number of poor despite population growth, in SSA the number of poor has steadily grown</a:t>
            </a: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711062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248400"/>
          </a:xfrm>
        </p:spPr>
        <p:txBody>
          <a:bodyPr>
            <a:normAutofit fontScale="92500"/>
          </a:bodyPr>
          <a:lstStyle/>
          <a:p>
            <a:pPr marL="0" marR="0" indent="0" algn="ctr">
              <a:lnSpc>
                <a:spcPct val="115000"/>
              </a:lnSpc>
              <a:spcBef>
                <a:spcPts val="0"/>
              </a:spcBef>
              <a:spcAft>
                <a:spcPts val="0"/>
              </a:spcAft>
              <a:buNone/>
            </a:pPr>
            <a:r>
              <a:rPr lang="en-US" b="1" dirty="0" smtClean="0">
                <a:latin typeface="Times New Roman"/>
                <a:ea typeface="Calibri"/>
                <a:cs typeface="Times New Roman"/>
              </a:rPr>
              <a:t>3</a:t>
            </a:r>
            <a:r>
              <a:rPr lang="en-US" b="1" dirty="0">
                <a:latin typeface="Times New Roman"/>
                <a:ea typeface="Calibri"/>
                <a:cs typeface="Times New Roman"/>
              </a:rPr>
              <a:t>. Farming systems research and development (FSR/D</a:t>
            </a:r>
            <a:r>
              <a:rPr lang="en-US" b="1" dirty="0" smtClean="0">
                <a:latin typeface="Times New Roman"/>
                <a:ea typeface="Calibri"/>
                <a:cs typeface="Times New Roman"/>
              </a:rPr>
              <a:t>)</a:t>
            </a:r>
          </a:p>
          <a:p>
            <a:pPr marL="0" marR="0" indent="0">
              <a:lnSpc>
                <a:spcPct val="115000"/>
              </a:lnSpc>
              <a:spcBef>
                <a:spcPts val="0"/>
              </a:spcBef>
              <a:spcAft>
                <a:spcPts val="0"/>
              </a:spcAft>
              <a:buNone/>
            </a:pPr>
            <a:endParaRPr lang="en-US" dirty="0">
              <a:ea typeface="Calibri"/>
              <a:cs typeface="Times New Roman"/>
            </a:endParaRPr>
          </a:p>
          <a:p>
            <a:pPr marL="0" indent="0">
              <a:spcAft>
                <a:spcPts val="0"/>
              </a:spcAft>
              <a:buNone/>
            </a:pPr>
            <a:r>
              <a:rPr lang="en-US" sz="2800" b="1" dirty="0">
                <a:latin typeface="Times New Roman"/>
              </a:rPr>
              <a:t>3.1 Concepts of FSR/D </a:t>
            </a:r>
            <a:endParaRPr lang="en-US" sz="4400" b="1" dirty="0" smtClean="0">
              <a:latin typeface="Constantia" pitchFamily="18" charset="0"/>
            </a:endParaRPr>
          </a:p>
          <a:p>
            <a:pPr lvl="0" algn="just">
              <a:buFont typeface="Courier New" pitchFamily="49" charset="0"/>
              <a:buChar char="o"/>
            </a:pPr>
            <a:r>
              <a:rPr lang="en-US" sz="3000" dirty="0">
                <a:solidFill>
                  <a:prstClr val="black"/>
                </a:solidFill>
                <a:latin typeface="Constantia" pitchFamily="18" charset="0"/>
              </a:rPr>
              <a:t>Farming system can be defined in many ways. In order to avoid confusion, let us first define the terms system &amp; farming system.</a:t>
            </a:r>
          </a:p>
          <a:p>
            <a:pPr lvl="0" algn="just">
              <a:buFont typeface="Courier New" pitchFamily="49" charset="0"/>
              <a:buChar char="o"/>
            </a:pPr>
            <a:r>
              <a:rPr lang="en-US" dirty="0">
                <a:solidFill>
                  <a:prstClr val="black"/>
                </a:solidFill>
                <a:latin typeface="Constantia" pitchFamily="18" charset="0"/>
              </a:rPr>
              <a:t>A system is a set of components that work together to achieve the overall objective of the whole system. </a:t>
            </a:r>
          </a:p>
          <a:p>
            <a:pPr lvl="0" algn="just">
              <a:buNone/>
            </a:pPr>
            <a:r>
              <a:rPr lang="en-US" dirty="0">
                <a:solidFill>
                  <a:prstClr val="black"/>
                </a:solidFill>
                <a:latin typeface="Constantia" pitchFamily="18" charset="0"/>
              </a:rPr>
              <a:t>E.g. digestive system, respiratory system, circulatory system, urinary system, nervous system…etc.</a:t>
            </a:r>
          </a:p>
          <a:p>
            <a:pPr>
              <a:buNone/>
            </a:pPr>
            <a:endParaRPr lang="en-US" sz="4000" b="1" dirty="0" smtClean="0">
              <a:latin typeface="Constantia" pitchFamily="18" charset="0"/>
            </a:endParaRPr>
          </a:p>
          <a:p>
            <a:pPr algn="just">
              <a:buNone/>
            </a:pPr>
            <a:endParaRPr lang="en-US" dirty="0">
              <a:latin typeface="Constant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176569" y="476672"/>
            <a:ext cx="8892480" cy="6192688"/>
          </a:xfrm>
        </p:spPr>
        <p:txBody>
          <a:bodyPr>
            <a:normAutofit/>
          </a:bodyPr>
          <a:lstStyle/>
          <a:p>
            <a:pPr algn="ctr">
              <a:lnSpc>
                <a:spcPct val="150000"/>
              </a:lnSpc>
              <a:buNone/>
            </a:pPr>
            <a:r>
              <a:rPr lang="en-GB" sz="2400" b="1" u="sng" dirty="0" smtClean="0">
                <a:latin typeface="Agency FB" pitchFamily="34" charset="0"/>
              </a:rPr>
              <a:t>4. Poverty and Equity………</a:t>
            </a:r>
          </a:p>
          <a:p>
            <a:pPr>
              <a:buFont typeface="Wingdings" pitchFamily="2" charset="2"/>
              <a:buChar char="Ø"/>
            </a:pPr>
            <a:r>
              <a:rPr lang="en-GB" sz="2400" dirty="0" smtClean="0">
                <a:latin typeface="Agency FB" pitchFamily="34" charset="0"/>
              </a:rPr>
              <a:t>The </a:t>
            </a:r>
            <a:r>
              <a:rPr lang="en-GB" sz="2400" i="1" dirty="0" smtClean="0">
                <a:latin typeface="Agency FB" pitchFamily="34" charset="0"/>
              </a:rPr>
              <a:t>proportion of poor in the population has, </a:t>
            </a:r>
            <a:r>
              <a:rPr lang="en-GB" sz="2400" dirty="0" smtClean="0">
                <a:latin typeface="Agency FB" pitchFamily="34" charset="0"/>
              </a:rPr>
              <a:t>decreased slowly since the late 1990s </a:t>
            </a:r>
          </a:p>
          <a:p>
            <a:pPr>
              <a:buFont typeface="Wingdings" pitchFamily="2" charset="2"/>
              <a:buChar char="Ø"/>
            </a:pPr>
            <a:r>
              <a:rPr lang="en-GB" sz="2400" dirty="0" smtClean="0">
                <a:latin typeface="Agency FB" pitchFamily="34" charset="0"/>
              </a:rPr>
              <a:t>Accordingly, during 2011 about 53%, compared to 7% in LAC </a:t>
            </a:r>
          </a:p>
          <a:p>
            <a:pPr>
              <a:buFont typeface="Wingdings" pitchFamily="2" charset="2"/>
              <a:buChar char="Ø"/>
            </a:pPr>
            <a:r>
              <a:rPr lang="en-GB" sz="2400" dirty="0" smtClean="0">
                <a:latin typeface="Agency FB" pitchFamily="34" charset="0"/>
              </a:rPr>
              <a:t>The poor in Africa live mainly in rural areas with the rural communities being home to 75-80% of the poor</a:t>
            </a:r>
          </a:p>
          <a:p>
            <a:pPr marL="457200" indent="-457200" algn="ctr">
              <a:lnSpc>
                <a:spcPct val="150000"/>
              </a:lnSpc>
              <a:buNone/>
            </a:pPr>
            <a:r>
              <a:rPr lang="en-GB" sz="2400" b="1" dirty="0" smtClean="0">
                <a:latin typeface="Agency FB" pitchFamily="34" charset="0"/>
              </a:rPr>
              <a:t>5. The Economy </a:t>
            </a:r>
          </a:p>
          <a:p>
            <a:pPr>
              <a:buFont typeface="Wingdings" pitchFamily="2" charset="2"/>
              <a:buChar char="Ø"/>
            </a:pPr>
            <a:r>
              <a:rPr lang="en-GB" sz="2400" dirty="0" smtClean="0">
                <a:latin typeface="Agency FB" pitchFamily="34" charset="0"/>
              </a:rPr>
              <a:t>Economic growth in SSA, as a region, has for the most part been lower than that in Asia and LAC over the last two decades.</a:t>
            </a:r>
          </a:p>
          <a:p>
            <a:pPr>
              <a:buFont typeface="Wingdings" pitchFamily="2" charset="2"/>
              <a:buChar char="Ø"/>
            </a:pPr>
            <a:r>
              <a:rPr lang="en-GB" sz="2400" b="1" dirty="0" smtClean="0">
                <a:latin typeface="Agency FB" pitchFamily="34" charset="0"/>
              </a:rPr>
              <a:t>According to IMF report and forecast the following table shows the growing rate of same SSA and other regions </a:t>
            </a: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3383989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r>
              <a:rPr lang="en-GB" sz="2400" b="1" dirty="0" smtClean="0">
                <a:latin typeface="Agency FB" pitchFamily="34" charset="0"/>
              </a:rPr>
              <a:t> 5. The Economy…….</a:t>
            </a: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29544279"/>
              </p:ext>
            </p:extLst>
          </p:nvPr>
        </p:nvGraphicFramePr>
        <p:xfrm>
          <a:off x="179512" y="1196751"/>
          <a:ext cx="8712968" cy="5472610"/>
        </p:xfrm>
        <a:graphic>
          <a:graphicData uri="http://schemas.openxmlformats.org/drawingml/2006/table">
            <a:tbl>
              <a:tblPr firstRow="1" bandRow="1">
                <a:tableStyleId>{5C22544A-7EE6-4342-B048-85BDC9FD1C3A}</a:tableStyleId>
              </a:tblPr>
              <a:tblGrid>
                <a:gridCol w="2178242"/>
                <a:gridCol w="2109629"/>
                <a:gridCol w="2246855"/>
                <a:gridCol w="2178242"/>
              </a:tblGrid>
              <a:tr h="497510">
                <a:tc gridSpan="2">
                  <a:txBody>
                    <a:bodyPr/>
                    <a:lstStyle/>
                    <a:p>
                      <a:pPr algn="ctr"/>
                      <a:r>
                        <a:rPr lang="en-GB" sz="2400" b="1" dirty="0" smtClean="0">
                          <a:latin typeface="Agency FB" pitchFamily="34" charset="0"/>
                        </a:rPr>
                        <a:t>2001 - 2010</a:t>
                      </a:r>
                      <a:endParaRPr lang="en-GB" sz="2400" b="1" dirty="0">
                        <a:latin typeface="Agency FB" pitchFamily="34" charset="0"/>
                      </a:endParaRPr>
                    </a:p>
                  </a:txBody>
                  <a:tcPr/>
                </a:tc>
                <a:tc hMerge="1">
                  <a:txBody>
                    <a:bodyPr/>
                    <a:lstStyle/>
                    <a:p>
                      <a:endParaRPr lang="en-GB" dirty="0"/>
                    </a:p>
                  </a:txBody>
                  <a:tcPr/>
                </a:tc>
                <a:tc gridSpan="2">
                  <a:txBody>
                    <a:bodyPr/>
                    <a:lstStyle/>
                    <a:p>
                      <a:pPr algn="ctr"/>
                      <a:r>
                        <a:rPr lang="en-GB" sz="2400" b="1" dirty="0" smtClean="0">
                          <a:latin typeface="Agency FB" pitchFamily="34" charset="0"/>
                        </a:rPr>
                        <a:t>2011 – 2015</a:t>
                      </a:r>
                      <a:r>
                        <a:rPr lang="en-GB" sz="2400" b="1" baseline="0" dirty="0" smtClean="0">
                          <a:latin typeface="Agency FB" pitchFamily="34" charset="0"/>
                        </a:rPr>
                        <a:t> (IMF forecast) </a:t>
                      </a:r>
                      <a:endParaRPr lang="en-GB" sz="2400" b="1" dirty="0">
                        <a:latin typeface="Agency FB" pitchFamily="34" charset="0"/>
                      </a:endParaRPr>
                    </a:p>
                  </a:txBody>
                  <a:tcPr/>
                </a:tc>
                <a:tc hMerge="1">
                  <a:txBody>
                    <a:bodyPr/>
                    <a:lstStyle/>
                    <a:p>
                      <a:endParaRPr lang="en-GB" dirty="0"/>
                    </a:p>
                  </a:txBody>
                  <a:tcPr/>
                </a:tc>
              </a:tr>
              <a:tr h="497510">
                <a:tc>
                  <a:txBody>
                    <a:bodyPr/>
                    <a:lstStyle/>
                    <a:p>
                      <a:pPr algn="ctr"/>
                      <a:r>
                        <a:rPr lang="en-GB" sz="2400" b="1" dirty="0" smtClean="0">
                          <a:latin typeface="Agency FB" pitchFamily="34" charset="0"/>
                        </a:rPr>
                        <a:t>Angola</a:t>
                      </a:r>
                      <a:endParaRPr lang="en-GB" sz="2400" b="1" dirty="0">
                        <a:latin typeface="Agency FB" pitchFamily="34" charset="0"/>
                      </a:endParaRPr>
                    </a:p>
                  </a:txBody>
                  <a:tcPr/>
                </a:tc>
                <a:tc>
                  <a:txBody>
                    <a:bodyPr/>
                    <a:lstStyle/>
                    <a:p>
                      <a:pPr algn="ctr"/>
                      <a:r>
                        <a:rPr lang="en-GB" sz="2400" b="1" dirty="0" smtClean="0">
                          <a:latin typeface="Agency FB" pitchFamily="34" charset="0"/>
                        </a:rPr>
                        <a:t>11.1</a:t>
                      </a:r>
                      <a:endParaRPr lang="en-GB" sz="2400" b="1" dirty="0">
                        <a:latin typeface="Agency FB" pitchFamily="34" charset="0"/>
                      </a:endParaRPr>
                    </a:p>
                  </a:txBody>
                  <a:tcPr/>
                </a:tc>
                <a:tc>
                  <a:txBody>
                    <a:bodyPr/>
                    <a:lstStyle/>
                    <a:p>
                      <a:pPr algn="ctr"/>
                      <a:r>
                        <a:rPr lang="en-GB" sz="2400" b="1" dirty="0" smtClean="0">
                          <a:latin typeface="Agency FB" pitchFamily="34" charset="0"/>
                        </a:rPr>
                        <a:t>China </a:t>
                      </a:r>
                      <a:endParaRPr lang="en-GB" sz="2400" b="1" dirty="0">
                        <a:latin typeface="Agency FB" pitchFamily="34" charset="0"/>
                      </a:endParaRPr>
                    </a:p>
                  </a:txBody>
                  <a:tcPr/>
                </a:tc>
                <a:tc>
                  <a:txBody>
                    <a:bodyPr/>
                    <a:lstStyle/>
                    <a:p>
                      <a:pPr algn="ctr"/>
                      <a:r>
                        <a:rPr lang="en-GB" sz="2400" b="1" dirty="0" smtClean="0">
                          <a:latin typeface="Agency FB" pitchFamily="34" charset="0"/>
                        </a:rPr>
                        <a:t>8.5</a:t>
                      </a:r>
                      <a:endParaRPr lang="en-GB" sz="2400" b="1" dirty="0">
                        <a:latin typeface="Agency FB" pitchFamily="34" charset="0"/>
                      </a:endParaRPr>
                    </a:p>
                  </a:txBody>
                  <a:tcPr/>
                </a:tc>
              </a:tr>
              <a:tr h="497510">
                <a:tc>
                  <a:txBody>
                    <a:bodyPr/>
                    <a:lstStyle/>
                    <a:p>
                      <a:pPr algn="ctr"/>
                      <a:r>
                        <a:rPr lang="en-GB" sz="2400" b="1" dirty="0" smtClean="0">
                          <a:latin typeface="Agency FB" pitchFamily="34" charset="0"/>
                        </a:rPr>
                        <a:t>China</a:t>
                      </a:r>
                      <a:endParaRPr lang="en-GB" sz="2400" b="1" dirty="0">
                        <a:latin typeface="Agency FB" pitchFamily="34" charset="0"/>
                      </a:endParaRPr>
                    </a:p>
                  </a:txBody>
                  <a:tcPr/>
                </a:tc>
                <a:tc>
                  <a:txBody>
                    <a:bodyPr/>
                    <a:lstStyle/>
                    <a:p>
                      <a:pPr algn="ctr"/>
                      <a:r>
                        <a:rPr lang="en-GB" sz="2400" b="1" dirty="0" smtClean="0">
                          <a:latin typeface="Agency FB" pitchFamily="34" charset="0"/>
                        </a:rPr>
                        <a:t>10.5</a:t>
                      </a:r>
                      <a:endParaRPr lang="en-GB" sz="2400" b="1" dirty="0">
                        <a:latin typeface="Agency FB" pitchFamily="34" charset="0"/>
                      </a:endParaRPr>
                    </a:p>
                  </a:txBody>
                  <a:tcPr/>
                </a:tc>
                <a:tc>
                  <a:txBody>
                    <a:bodyPr/>
                    <a:lstStyle/>
                    <a:p>
                      <a:pPr algn="ctr"/>
                      <a:r>
                        <a:rPr lang="en-GB" sz="2400" b="1" dirty="0" smtClean="0">
                          <a:latin typeface="Agency FB" pitchFamily="34" charset="0"/>
                        </a:rPr>
                        <a:t>India </a:t>
                      </a:r>
                      <a:endParaRPr lang="en-GB" sz="2400" b="1" dirty="0">
                        <a:latin typeface="Agency FB" pitchFamily="34" charset="0"/>
                      </a:endParaRPr>
                    </a:p>
                  </a:txBody>
                  <a:tcPr/>
                </a:tc>
                <a:tc>
                  <a:txBody>
                    <a:bodyPr/>
                    <a:lstStyle/>
                    <a:p>
                      <a:pPr algn="ctr"/>
                      <a:r>
                        <a:rPr lang="en-GB" sz="2400" b="1" dirty="0" smtClean="0">
                          <a:latin typeface="Agency FB" pitchFamily="34" charset="0"/>
                        </a:rPr>
                        <a:t>8.2</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Myanmar</a:t>
                      </a:r>
                      <a:endParaRPr lang="en-GB" sz="2400" b="1" dirty="0">
                        <a:latin typeface="Agency FB" pitchFamily="34" charset="0"/>
                      </a:endParaRPr>
                    </a:p>
                  </a:txBody>
                  <a:tcPr/>
                </a:tc>
                <a:tc>
                  <a:txBody>
                    <a:bodyPr/>
                    <a:lstStyle/>
                    <a:p>
                      <a:pPr algn="ctr"/>
                      <a:r>
                        <a:rPr lang="en-GB" sz="2400" b="1" dirty="0" smtClean="0">
                          <a:latin typeface="Agency FB" pitchFamily="34" charset="0"/>
                        </a:rPr>
                        <a:t>10.3</a:t>
                      </a:r>
                      <a:endParaRPr lang="en-GB" sz="2400" b="1" dirty="0">
                        <a:latin typeface="Agency FB" pitchFamily="34" charset="0"/>
                      </a:endParaRPr>
                    </a:p>
                  </a:txBody>
                  <a:tcPr/>
                </a:tc>
                <a:tc>
                  <a:txBody>
                    <a:bodyPr/>
                    <a:lstStyle/>
                    <a:p>
                      <a:pPr algn="ctr"/>
                      <a:r>
                        <a:rPr lang="en-GB" sz="2400" b="1" dirty="0" smtClean="0">
                          <a:latin typeface="Agency FB" pitchFamily="34" charset="0"/>
                        </a:rPr>
                        <a:t>Ethiopia </a:t>
                      </a:r>
                      <a:endParaRPr lang="en-GB" sz="2400" b="1" dirty="0">
                        <a:latin typeface="Agency FB" pitchFamily="34" charset="0"/>
                      </a:endParaRPr>
                    </a:p>
                  </a:txBody>
                  <a:tcPr/>
                </a:tc>
                <a:tc>
                  <a:txBody>
                    <a:bodyPr/>
                    <a:lstStyle/>
                    <a:p>
                      <a:pPr algn="ctr"/>
                      <a:r>
                        <a:rPr lang="en-GB" sz="2400" b="1" dirty="0" smtClean="0">
                          <a:latin typeface="Agency FB" pitchFamily="34" charset="0"/>
                        </a:rPr>
                        <a:t>8.1</a:t>
                      </a:r>
                      <a:endParaRPr lang="en-GB" sz="2400" b="1" dirty="0">
                        <a:latin typeface="Agency FB" pitchFamily="34" charset="0"/>
                      </a:endParaRPr>
                    </a:p>
                  </a:txBody>
                  <a:tcPr/>
                </a:tc>
              </a:tr>
              <a:tr h="497510">
                <a:tc>
                  <a:txBody>
                    <a:bodyPr/>
                    <a:lstStyle/>
                    <a:p>
                      <a:pPr algn="ctr"/>
                      <a:r>
                        <a:rPr lang="en-GB" sz="2400" b="1" dirty="0" smtClean="0">
                          <a:latin typeface="Agency FB" pitchFamily="34" charset="0"/>
                        </a:rPr>
                        <a:t>Nigeria </a:t>
                      </a:r>
                      <a:endParaRPr lang="en-GB" sz="2400" b="1" dirty="0">
                        <a:latin typeface="Agency FB" pitchFamily="34" charset="0"/>
                      </a:endParaRPr>
                    </a:p>
                  </a:txBody>
                  <a:tcPr/>
                </a:tc>
                <a:tc>
                  <a:txBody>
                    <a:bodyPr/>
                    <a:lstStyle/>
                    <a:p>
                      <a:pPr algn="ctr"/>
                      <a:r>
                        <a:rPr lang="en-GB" sz="2400" b="1" dirty="0" smtClean="0">
                          <a:latin typeface="Agency FB" pitchFamily="34" charset="0"/>
                        </a:rPr>
                        <a:t>8.9</a:t>
                      </a:r>
                      <a:endParaRPr lang="en-GB" sz="2400" b="1" dirty="0">
                        <a:latin typeface="Agency FB" pitchFamily="34" charset="0"/>
                      </a:endParaRPr>
                    </a:p>
                  </a:txBody>
                  <a:tcPr/>
                </a:tc>
                <a:tc>
                  <a:txBody>
                    <a:bodyPr/>
                    <a:lstStyle/>
                    <a:p>
                      <a:pPr algn="ctr"/>
                      <a:r>
                        <a:rPr lang="en-GB" sz="2400" b="1" dirty="0" smtClean="0">
                          <a:latin typeface="Agency FB" pitchFamily="34" charset="0"/>
                        </a:rPr>
                        <a:t>Mozambique </a:t>
                      </a:r>
                      <a:endParaRPr lang="en-GB" sz="2400" b="1" dirty="0">
                        <a:latin typeface="Agency FB" pitchFamily="34" charset="0"/>
                      </a:endParaRPr>
                    </a:p>
                  </a:txBody>
                  <a:tcPr/>
                </a:tc>
                <a:tc>
                  <a:txBody>
                    <a:bodyPr/>
                    <a:lstStyle/>
                    <a:p>
                      <a:pPr algn="ctr"/>
                      <a:r>
                        <a:rPr lang="en-GB" sz="2400" b="1" dirty="0" smtClean="0">
                          <a:latin typeface="Agency FB" pitchFamily="34" charset="0"/>
                        </a:rPr>
                        <a:t>7.7</a:t>
                      </a:r>
                      <a:endParaRPr lang="en-GB" sz="2400" b="1" dirty="0">
                        <a:latin typeface="Agency FB" pitchFamily="34" charset="0"/>
                      </a:endParaRPr>
                    </a:p>
                  </a:txBody>
                  <a:tcPr/>
                </a:tc>
              </a:tr>
              <a:tr h="497510">
                <a:tc>
                  <a:txBody>
                    <a:bodyPr/>
                    <a:lstStyle/>
                    <a:p>
                      <a:pPr algn="ctr"/>
                      <a:r>
                        <a:rPr lang="en-GB" sz="2400" b="1" dirty="0" smtClean="0">
                          <a:latin typeface="Agency FB" pitchFamily="34" charset="0"/>
                        </a:rPr>
                        <a:t>Ethiopia </a:t>
                      </a:r>
                      <a:endParaRPr lang="en-GB" sz="2400" b="1" dirty="0">
                        <a:latin typeface="Agency FB" pitchFamily="34" charset="0"/>
                      </a:endParaRPr>
                    </a:p>
                  </a:txBody>
                  <a:tcPr/>
                </a:tc>
                <a:tc>
                  <a:txBody>
                    <a:bodyPr/>
                    <a:lstStyle/>
                    <a:p>
                      <a:pPr algn="ctr"/>
                      <a:r>
                        <a:rPr lang="en-GB" sz="2400" b="1" dirty="0" smtClean="0">
                          <a:latin typeface="Agency FB" pitchFamily="34" charset="0"/>
                        </a:rPr>
                        <a:t>8.4</a:t>
                      </a:r>
                      <a:endParaRPr lang="en-GB" sz="2400" b="1" dirty="0">
                        <a:latin typeface="Agency FB" pitchFamily="34" charset="0"/>
                      </a:endParaRPr>
                    </a:p>
                  </a:txBody>
                  <a:tcPr/>
                </a:tc>
                <a:tc>
                  <a:txBody>
                    <a:bodyPr/>
                    <a:lstStyle/>
                    <a:p>
                      <a:pPr algn="ctr"/>
                      <a:r>
                        <a:rPr lang="en-GB" sz="2400" b="1" dirty="0" smtClean="0">
                          <a:latin typeface="Agency FB" pitchFamily="34" charset="0"/>
                        </a:rPr>
                        <a:t>Tanzania </a:t>
                      </a:r>
                      <a:endParaRPr lang="en-GB" sz="2400" b="1" dirty="0">
                        <a:latin typeface="Agency FB" pitchFamily="34" charset="0"/>
                      </a:endParaRPr>
                    </a:p>
                  </a:txBody>
                  <a:tcPr/>
                </a:tc>
                <a:tc>
                  <a:txBody>
                    <a:bodyPr/>
                    <a:lstStyle/>
                    <a:p>
                      <a:pPr algn="ctr"/>
                      <a:r>
                        <a:rPr lang="en-GB" sz="2400" b="1" dirty="0" smtClean="0">
                          <a:latin typeface="Agency FB" pitchFamily="34" charset="0"/>
                        </a:rPr>
                        <a:t>7.2</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Kazakhstan</a:t>
                      </a:r>
                      <a:endParaRPr lang="en-GB" sz="2400" b="1" dirty="0">
                        <a:latin typeface="Agency FB" pitchFamily="34" charset="0"/>
                      </a:endParaRPr>
                    </a:p>
                  </a:txBody>
                  <a:tcPr/>
                </a:tc>
                <a:tc>
                  <a:txBody>
                    <a:bodyPr/>
                    <a:lstStyle/>
                    <a:p>
                      <a:pPr algn="ctr"/>
                      <a:r>
                        <a:rPr lang="en-GB" sz="2400" b="1" dirty="0" smtClean="0">
                          <a:latin typeface="Agency FB" pitchFamily="34" charset="0"/>
                        </a:rPr>
                        <a:t>8.2</a:t>
                      </a:r>
                      <a:endParaRPr lang="en-GB" sz="2400" b="1" dirty="0">
                        <a:latin typeface="Agency FB" pitchFamily="34" charset="0"/>
                      </a:endParaRPr>
                    </a:p>
                  </a:txBody>
                  <a:tcPr/>
                </a:tc>
                <a:tc>
                  <a:txBody>
                    <a:bodyPr/>
                    <a:lstStyle/>
                    <a:p>
                      <a:pPr algn="ctr"/>
                      <a:r>
                        <a:rPr lang="en-GB" sz="2400" b="1" dirty="0" smtClean="0">
                          <a:latin typeface="Agency FB" pitchFamily="34" charset="0"/>
                        </a:rPr>
                        <a:t>Vietnam </a:t>
                      </a:r>
                      <a:endParaRPr lang="en-GB" sz="2400" b="1" dirty="0">
                        <a:latin typeface="Agency FB" pitchFamily="34" charset="0"/>
                      </a:endParaRPr>
                    </a:p>
                  </a:txBody>
                  <a:tcPr/>
                </a:tc>
                <a:tc>
                  <a:txBody>
                    <a:bodyPr/>
                    <a:lstStyle/>
                    <a:p>
                      <a:pPr algn="ctr"/>
                      <a:r>
                        <a:rPr lang="en-GB" sz="2400" b="1" dirty="0" smtClean="0">
                          <a:latin typeface="Agency FB" pitchFamily="34" charset="0"/>
                        </a:rPr>
                        <a:t>7.2</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Chad</a:t>
                      </a:r>
                      <a:endParaRPr lang="en-GB" sz="2400" b="1" dirty="0">
                        <a:latin typeface="Agency FB" pitchFamily="34" charset="0"/>
                      </a:endParaRPr>
                    </a:p>
                  </a:txBody>
                  <a:tcPr/>
                </a:tc>
                <a:tc>
                  <a:txBody>
                    <a:bodyPr/>
                    <a:lstStyle/>
                    <a:p>
                      <a:pPr algn="ctr"/>
                      <a:r>
                        <a:rPr lang="en-GB" sz="2400" b="1" dirty="0" smtClean="0">
                          <a:latin typeface="Agency FB" pitchFamily="34" charset="0"/>
                        </a:rPr>
                        <a:t>7.9</a:t>
                      </a:r>
                      <a:endParaRPr lang="en-GB" sz="2400" b="1" dirty="0">
                        <a:latin typeface="Agency FB" pitchFamily="34" charset="0"/>
                      </a:endParaRPr>
                    </a:p>
                  </a:txBody>
                  <a:tcPr/>
                </a:tc>
                <a:tc>
                  <a:txBody>
                    <a:bodyPr/>
                    <a:lstStyle/>
                    <a:p>
                      <a:pPr algn="ctr"/>
                      <a:r>
                        <a:rPr lang="en-GB" sz="2400" b="1" dirty="0" smtClean="0">
                          <a:latin typeface="Agency FB" pitchFamily="34" charset="0"/>
                        </a:rPr>
                        <a:t>Congo </a:t>
                      </a:r>
                      <a:endParaRPr lang="en-GB" sz="2400" b="1" dirty="0">
                        <a:latin typeface="Agency FB" pitchFamily="34" charset="0"/>
                      </a:endParaRPr>
                    </a:p>
                  </a:txBody>
                  <a:tcPr/>
                </a:tc>
                <a:tc>
                  <a:txBody>
                    <a:bodyPr/>
                    <a:lstStyle/>
                    <a:p>
                      <a:pPr algn="ctr"/>
                      <a:r>
                        <a:rPr lang="en-GB" sz="2400" b="1" dirty="0" smtClean="0">
                          <a:latin typeface="Agency FB" pitchFamily="34" charset="0"/>
                        </a:rPr>
                        <a:t>7.0</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Mozambique</a:t>
                      </a:r>
                      <a:endParaRPr lang="en-GB" sz="2400" b="1" dirty="0">
                        <a:latin typeface="Agency FB" pitchFamily="34" charset="0"/>
                      </a:endParaRPr>
                    </a:p>
                  </a:txBody>
                  <a:tcPr/>
                </a:tc>
                <a:tc>
                  <a:txBody>
                    <a:bodyPr/>
                    <a:lstStyle/>
                    <a:p>
                      <a:pPr algn="ctr"/>
                      <a:r>
                        <a:rPr lang="en-GB" sz="2400" b="1" dirty="0" smtClean="0">
                          <a:latin typeface="Agency FB" pitchFamily="34" charset="0"/>
                        </a:rPr>
                        <a:t>7.9</a:t>
                      </a:r>
                      <a:endParaRPr lang="en-GB" sz="2400" b="1" dirty="0">
                        <a:latin typeface="Agency FB" pitchFamily="34" charset="0"/>
                      </a:endParaRPr>
                    </a:p>
                  </a:txBody>
                  <a:tcPr/>
                </a:tc>
                <a:tc>
                  <a:txBody>
                    <a:bodyPr/>
                    <a:lstStyle/>
                    <a:p>
                      <a:pPr algn="ctr"/>
                      <a:r>
                        <a:rPr lang="en-GB" sz="2400" b="1" dirty="0" smtClean="0">
                          <a:latin typeface="Agency FB" pitchFamily="34" charset="0"/>
                        </a:rPr>
                        <a:t>Ghana </a:t>
                      </a:r>
                      <a:endParaRPr lang="en-GB" sz="2400" b="1" dirty="0">
                        <a:latin typeface="Agency FB" pitchFamily="34" charset="0"/>
                      </a:endParaRPr>
                    </a:p>
                  </a:txBody>
                  <a:tcPr/>
                </a:tc>
                <a:tc>
                  <a:txBody>
                    <a:bodyPr/>
                    <a:lstStyle/>
                    <a:p>
                      <a:pPr algn="ctr"/>
                      <a:r>
                        <a:rPr lang="en-GB" sz="2400" b="1" dirty="0" smtClean="0">
                          <a:latin typeface="Agency FB" pitchFamily="34" charset="0"/>
                        </a:rPr>
                        <a:t>7.0</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Cambodia</a:t>
                      </a:r>
                      <a:endParaRPr lang="en-GB" sz="2400" b="1" dirty="0">
                        <a:latin typeface="Agency FB" pitchFamily="34" charset="0"/>
                      </a:endParaRPr>
                    </a:p>
                  </a:txBody>
                  <a:tcPr/>
                </a:tc>
                <a:tc>
                  <a:txBody>
                    <a:bodyPr/>
                    <a:lstStyle/>
                    <a:p>
                      <a:pPr algn="ctr"/>
                      <a:r>
                        <a:rPr lang="en-GB" sz="2400" b="1" dirty="0" smtClean="0">
                          <a:latin typeface="Agency FB" pitchFamily="34" charset="0"/>
                        </a:rPr>
                        <a:t>7.7</a:t>
                      </a:r>
                      <a:endParaRPr lang="en-GB" sz="2400" b="1" dirty="0">
                        <a:latin typeface="Agency FB" pitchFamily="34" charset="0"/>
                      </a:endParaRPr>
                    </a:p>
                  </a:txBody>
                  <a:tcPr/>
                </a:tc>
                <a:tc>
                  <a:txBody>
                    <a:bodyPr/>
                    <a:lstStyle/>
                    <a:p>
                      <a:pPr algn="ctr"/>
                      <a:r>
                        <a:rPr lang="en-GB" sz="2400" b="1" dirty="0" smtClean="0">
                          <a:latin typeface="Agency FB" pitchFamily="34" charset="0"/>
                        </a:rPr>
                        <a:t>Zambia </a:t>
                      </a:r>
                      <a:endParaRPr lang="en-GB" sz="2400" b="1" dirty="0">
                        <a:latin typeface="Agency FB" pitchFamily="34" charset="0"/>
                      </a:endParaRPr>
                    </a:p>
                  </a:txBody>
                  <a:tcPr/>
                </a:tc>
                <a:tc>
                  <a:txBody>
                    <a:bodyPr/>
                    <a:lstStyle/>
                    <a:p>
                      <a:pPr algn="ctr"/>
                      <a:r>
                        <a:rPr lang="en-GB" sz="2400" b="1" dirty="0" smtClean="0">
                          <a:latin typeface="Agency FB" pitchFamily="34" charset="0"/>
                        </a:rPr>
                        <a:t>6.9</a:t>
                      </a:r>
                      <a:endParaRPr lang="en-GB" sz="2400" b="1" dirty="0">
                        <a:latin typeface="Agency FB" pitchFamily="34" charset="0"/>
                      </a:endParaRPr>
                    </a:p>
                  </a:txBody>
                  <a:tcPr/>
                </a:tc>
              </a:tr>
              <a:tr h="497510">
                <a:tc>
                  <a:txBody>
                    <a:bodyPr/>
                    <a:lstStyle/>
                    <a:p>
                      <a:pPr algn="ctr"/>
                      <a:r>
                        <a:rPr lang="en-GB" sz="2400" b="1" kern="1200" baseline="0" dirty="0" smtClean="0">
                          <a:solidFill>
                            <a:schemeClr val="dk1"/>
                          </a:solidFill>
                          <a:latin typeface="Agency FB" pitchFamily="34" charset="0"/>
                          <a:ea typeface="+mn-ea"/>
                          <a:cs typeface="+mn-cs"/>
                        </a:rPr>
                        <a:t>Rwanda</a:t>
                      </a:r>
                      <a:endParaRPr lang="en-GB" sz="2400" b="1" dirty="0">
                        <a:latin typeface="Agency FB" pitchFamily="34" charset="0"/>
                      </a:endParaRPr>
                    </a:p>
                  </a:txBody>
                  <a:tcPr/>
                </a:tc>
                <a:tc>
                  <a:txBody>
                    <a:bodyPr/>
                    <a:lstStyle/>
                    <a:p>
                      <a:pPr algn="ctr"/>
                      <a:r>
                        <a:rPr lang="en-GB" sz="2400" b="1" dirty="0" smtClean="0">
                          <a:latin typeface="Agency FB" pitchFamily="34" charset="0"/>
                        </a:rPr>
                        <a:t>7.6</a:t>
                      </a:r>
                      <a:endParaRPr lang="en-GB" sz="2400" b="1" dirty="0">
                        <a:latin typeface="Agency FB" pitchFamily="34" charset="0"/>
                      </a:endParaRPr>
                    </a:p>
                  </a:txBody>
                  <a:tcPr/>
                </a:tc>
                <a:tc>
                  <a:txBody>
                    <a:bodyPr/>
                    <a:lstStyle/>
                    <a:p>
                      <a:pPr algn="ctr"/>
                      <a:r>
                        <a:rPr lang="en-GB" sz="2400" b="1" dirty="0" smtClean="0">
                          <a:latin typeface="Agency FB" pitchFamily="34" charset="0"/>
                        </a:rPr>
                        <a:t>Nigeria </a:t>
                      </a:r>
                      <a:endParaRPr lang="en-GB" sz="2400" b="1" dirty="0">
                        <a:latin typeface="Agency FB" pitchFamily="34" charset="0"/>
                      </a:endParaRPr>
                    </a:p>
                  </a:txBody>
                  <a:tcPr/>
                </a:tc>
                <a:tc>
                  <a:txBody>
                    <a:bodyPr/>
                    <a:lstStyle/>
                    <a:p>
                      <a:pPr algn="ctr"/>
                      <a:r>
                        <a:rPr lang="en-GB" sz="2400" b="1" dirty="0" smtClean="0">
                          <a:latin typeface="Agency FB" pitchFamily="34" charset="0"/>
                        </a:rPr>
                        <a:t>6.8</a:t>
                      </a:r>
                      <a:endParaRPr lang="en-GB" sz="2400" b="1" dirty="0">
                        <a:latin typeface="Agency FB" pitchFamily="34" charset="0"/>
                      </a:endParaRPr>
                    </a:p>
                  </a:txBody>
                  <a:tcPr/>
                </a:tc>
              </a:tr>
            </a:tbl>
          </a:graphicData>
        </a:graphic>
      </p:graphicFrame>
    </p:spTree>
    <p:extLst>
      <p:ext uri="{BB962C8B-B14F-4D97-AF65-F5344CB8AC3E}">
        <p14:creationId xmlns:p14="http://schemas.microsoft.com/office/powerpoint/2010/main" val="637438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buNone/>
            </a:pPr>
            <a:endParaRPr lang="en-GB" sz="2400" b="1" u="sng" dirty="0" smtClean="0">
              <a:latin typeface="Agency FB" pitchFamily="34" charset="0"/>
            </a:endParaRPr>
          </a:p>
          <a:p>
            <a:pPr marL="457200" indent="-457200" algn="ctr">
              <a:buNone/>
            </a:pPr>
            <a:r>
              <a:rPr lang="en-GB" sz="2400" b="1" dirty="0" smtClean="0">
                <a:latin typeface="Agency FB" pitchFamily="34" charset="0"/>
              </a:rPr>
              <a:t>5. The Economy…………..</a:t>
            </a:r>
          </a:p>
          <a:p>
            <a:pPr algn="just">
              <a:buFont typeface="Wingdings" pitchFamily="2" charset="2"/>
              <a:buChar char="Ø"/>
            </a:pPr>
            <a:r>
              <a:rPr lang="en-GB" sz="2400" dirty="0" smtClean="0">
                <a:latin typeface="Agency FB" pitchFamily="34" charset="0"/>
              </a:rPr>
              <a:t>However, the regional average does not show the particularly low, or high, growth rates in some SSA nations. </a:t>
            </a:r>
          </a:p>
          <a:p>
            <a:pPr algn="just">
              <a:buFont typeface="Wingdings" pitchFamily="2" charset="2"/>
              <a:buChar char="Ø"/>
            </a:pPr>
            <a:r>
              <a:rPr lang="en-GB" sz="2400" dirty="0" smtClean="0">
                <a:latin typeface="Agency FB" pitchFamily="34" charset="0"/>
              </a:rPr>
              <a:t>While Asian averages have been largely driven by the high growth of China, SSA also has some strong performers. </a:t>
            </a:r>
          </a:p>
          <a:p>
            <a:pPr algn="just">
              <a:buFont typeface="Wingdings" pitchFamily="2" charset="2"/>
              <a:buChar char="Ø"/>
            </a:pPr>
            <a:r>
              <a:rPr lang="en-GB" sz="2400" dirty="0" smtClean="0">
                <a:latin typeface="Agency FB" pitchFamily="34" charset="0"/>
              </a:rPr>
              <a:t>In fact, as recently published in the Economist, over the last ten years six out of the world’s ten fastest growing economies were in SSA. </a:t>
            </a:r>
          </a:p>
          <a:p>
            <a:pPr algn="just">
              <a:buFont typeface="Wingdings" pitchFamily="2" charset="2"/>
              <a:buChar char="Ø"/>
            </a:pPr>
            <a:r>
              <a:rPr lang="en-GB" sz="2400" dirty="0" smtClean="0">
                <a:latin typeface="Agency FB" pitchFamily="34" charset="0"/>
              </a:rPr>
              <a:t>(Economist 2011) The region also proved surprisingly resilient to the 2009 economic crisis and is expected to bounce back strongly</a:t>
            </a:r>
            <a:r>
              <a:rPr lang="en-GB" sz="2400" b="1" dirty="0" smtClean="0">
                <a:latin typeface="Agency FB" pitchFamily="34" charset="0"/>
              </a:rPr>
              <a:t> . Average </a:t>
            </a:r>
            <a:r>
              <a:rPr lang="en-GB" sz="2400" dirty="0" smtClean="0">
                <a:latin typeface="Agency FB" pitchFamily="34" charset="0"/>
              </a:rPr>
              <a:t>GDP growth (IMF 2010)(table) </a:t>
            </a:r>
            <a:endParaRPr lang="en-GB" sz="2400" b="1" dirty="0" smtClean="0">
              <a:latin typeface="Agency FB" pitchFamily="34" charset="0"/>
            </a:endParaRPr>
          </a:p>
          <a:p>
            <a:pPr>
              <a:buFont typeface="Wingdings" pitchFamily="2" charset="2"/>
              <a:buChar char="Ø"/>
            </a:pPr>
            <a:endParaRPr lang="en-GB" sz="2400" dirty="0" smtClean="0">
              <a:latin typeface="Agency FB" pitchFamily="34" charset="0"/>
            </a:endParaRPr>
          </a:p>
          <a:p>
            <a:pPr>
              <a:buFont typeface="Wingdings" pitchFamily="2" charset="2"/>
              <a:buChar char="v"/>
            </a:pPr>
            <a:endParaRPr lang="en-GB" sz="2400" dirty="0" smtClean="0">
              <a:latin typeface="Agency FB" pitchFamily="34" charset="0"/>
            </a:endParaRPr>
          </a:p>
          <a:p>
            <a:pPr algn="just">
              <a:buNone/>
            </a:pPr>
            <a:endParaRPr lang="en-GB" sz="2400" dirty="0">
              <a:latin typeface="Agency FB"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79441301"/>
              </p:ext>
            </p:extLst>
          </p:nvPr>
        </p:nvGraphicFramePr>
        <p:xfrm>
          <a:off x="179510" y="4797152"/>
          <a:ext cx="8784980" cy="1944216"/>
        </p:xfrm>
        <a:graphic>
          <a:graphicData uri="http://schemas.openxmlformats.org/drawingml/2006/table">
            <a:tbl>
              <a:tblPr firstRow="1" bandRow="1">
                <a:tableStyleId>{5C22544A-7EE6-4342-B048-85BDC9FD1C3A}</a:tableStyleId>
              </a:tblPr>
              <a:tblGrid>
                <a:gridCol w="2040344"/>
                <a:gridCol w="1473648"/>
                <a:gridCol w="1756996"/>
                <a:gridCol w="1756996"/>
                <a:gridCol w="1756996"/>
              </a:tblGrid>
              <a:tr h="486054">
                <a:tc>
                  <a:txBody>
                    <a:bodyPr/>
                    <a:lstStyle/>
                    <a:p>
                      <a:pPr algn="ctr"/>
                      <a:endParaRPr lang="en-GB" sz="2400" dirty="0">
                        <a:latin typeface="Agency FB" pitchFamily="34" charset="0"/>
                      </a:endParaRPr>
                    </a:p>
                  </a:txBody>
                  <a:tcPr/>
                </a:tc>
                <a:tc>
                  <a:txBody>
                    <a:bodyPr/>
                    <a:lstStyle/>
                    <a:p>
                      <a:pPr algn="ctr"/>
                      <a:r>
                        <a:rPr lang="en-GB" sz="2400" dirty="0" smtClean="0">
                          <a:latin typeface="Agency FB" pitchFamily="34" charset="0"/>
                        </a:rPr>
                        <a:t>1990s</a:t>
                      </a:r>
                      <a:endParaRPr lang="en-GB" sz="2400" dirty="0">
                        <a:latin typeface="Agency FB" pitchFamily="34" charset="0"/>
                      </a:endParaRPr>
                    </a:p>
                  </a:txBody>
                  <a:tcPr/>
                </a:tc>
                <a:tc>
                  <a:txBody>
                    <a:bodyPr/>
                    <a:lstStyle/>
                    <a:p>
                      <a:pPr algn="ctr"/>
                      <a:r>
                        <a:rPr lang="en-GB" sz="2400" dirty="0" smtClean="0">
                          <a:latin typeface="Agency FB" pitchFamily="34" charset="0"/>
                        </a:rPr>
                        <a:t>2000s</a:t>
                      </a:r>
                      <a:endParaRPr lang="en-GB" sz="2400" dirty="0">
                        <a:latin typeface="Agency FB" pitchFamily="34" charset="0"/>
                      </a:endParaRPr>
                    </a:p>
                  </a:txBody>
                  <a:tcPr/>
                </a:tc>
                <a:tc>
                  <a:txBody>
                    <a:bodyPr/>
                    <a:lstStyle/>
                    <a:p>
                      <a:pPr algn="ctr"/>
                      <a:r>
                        <a:rPr lang="en-GB" sz="2400" dirty="0" smtClean="0">
                          <a:latin typeface="Agency FB" pitchFamily="34" charset="0"/>
                        </a:rPr>
                        <a:t>2009</a:t>
                      </a:r>
                      <a:endParaRPr lang="en-GB" sz="2400" dirty="0">
                        <a:latin typeface="Agency FB" pitchFamily="34" charset="0"/>
                      </a:endParaRPr>
                    </a:p>
                  </a:txBody>
                  <a:tcPr/>
                </a:tc>
                <a:tc>
                  <a:txBody>
                    <a:bodyPr/>
                    <a:lstStyle/>
                    <a:p>
                      <a:pPr algn="ctr"/>
                      <a:r>
                        <a:rPr lang="en-GB" sz="2400" dirty="0" smtClean="0">
                          <a:latin typeface="Agency FB" pitchFamily="34" charset="0"/>
                        </a:rPr>
                        <a:t>2010*</a:t>
                      </a:r>
                      <a:endParaRPr lang="en-GB" sz="2400" dirty="0">
                        <a:latin typeface="Agency FB" pitchFamily="34" charset="0"/>
                      </a:endParaRPr>
                    </a:p>
                  </a:txBody>
                  <a:tcPr/>
                </a:tc>
              </a:tr>
              <a:tr h="486054">
                <a:tc>
                  <a:txBody>
                    <a:bodyPr/>
                    <a:lstStyle/>
                    <a:p>
                      <a:pPr algn="ctr"/>
                      <a:r>
                        <a:rPr lang="en-GB" sz="2400" dirty="0" smtClean="0">
                          <a:latin typeface="Agency FB" pitchFamily="34" charset="0"/>
                        </a:rPr>
                        <a:t>SSA</a:t>
                      </a:r>
                      <a:endParaRPr lang="en-GB" sz="2400" dirty="0">
                        <a:latin typeface="Agency FB" pitchFamily="34" charset="0"/>
                      </a:endParaRPr>
                    </a:p>
                  </a:txBody>
                  <a:tcPr/>
                </a:tc>
                <a:tc>
                  <a:txBody>
                    <a:bodyPr/>
                    <a:lstStyle/>
                    <a:p>
                      <a:pPr algn="ctr"/>
                      <a:r>
                        <a:rPr lang="en-GB" sz="2400" baseline="0" dirty="0" smtClean="0">
                          <a:latin typeface="Agency FB" pitchFamily="34" charset="0"/>
                        </a:rPr>
                        <a:t>3.0 </a:t>
                      </a:r>
                      <a:endParaRPr lang="en-GB" sz="2400" dirty="0">
                        <a:latin typeface="Agency FB" pitchFamily="34" charset="0"/>
                      </a:endParaRPr>
                    </a:p>
                  </a:txBody>
                  <a:tcPr/>
                </a:tc>
                <a:tc>
                  <a:txBody>
                    <a:bodyPr/>
                    <a:lstStyle/>
                    <a:p>
                      <a:pPr algn="ctr"/>
                      <a:r>
                        <a:rPr lang="en-GB" sz="2400" baseline="0" dirty="0" smtClean="0">
                          <a:latin typeface="Agency FB" pitchFamily="34" charset="0"/>
                        </a:rPr>
                        <a:t>4.8 </a:t>
                      </a:r>
                      <a:endParaRPr lang="en-GB" sz="2400" dirty="0">
                        <a:latin typeface="Agency FB" pitchFamily="34" charset="0"/>
                      </a:endParaRPr>
                    </a:p>
                  </a:txBody>
                  <a:tcPr/>
                </a:tc>
                <a:tc>
                  <a:txBody>
                    <a:bodyPr/>
                    <a:lstStyle/>
                    <a:p>
                      <a:pPr algn="ctr"/>
                      <a:r>
                        <a:rPr lang="en-GB" sz="2400" baseline="0" dirty="0" smtClean="0">
                          <a:latin typeface="Agency FB" pitchFamily="34" charset="0"/>
                        </a:rPr>
                        <a:t> 2.6 </a:t>
                      </a:r>
                      <a:endParaRPr lang="en-GB" sz="2400" dirty="0">
                        <a:latin typeface="Agency FB" pitchFamily="34" charset="0"/>
                      </a:endParaRPr>
                    </a:p>
                  </a:txBody>
                  <a:tcPr/>
                </a:tc>
                <a:tc>
                  <a:txBody>
                    <a:bodyPr/>
                    <a:lstStyle/>
                    <a:p>
                      <a:pPr algn="ctr"/>
                      <a:r>
                        <a:rPr lang="en-GB" sz="2400" baseline="0" dirty="0" smtClean="0">
                          <a:latin typeface="Agency FB" pitchFamily="34" charset="0"/>
                        </a:rPr>
                        <a:t> 5.0</a:t>
                      </a:r>
                      <a:endParaRPr lang="en-GB" sz="2400" dirty="0">
                        <a:latin typeface="Agency FB" pitchFamily="34" charset="0"/>
                      </a:endParaRPr>
                    </a:p>
                  </a:txBody>
                  <a:tcPr/>
                </a:tc>
              </a:tr>
              <a:tr h="486054">
                <a:tc>
                  <a:txBody>
                    <a:bodyPr/>
                    <a:lstStyle/>
                    <a:p>
                      <a:pPr algn="ctr"/>
                      <a:r>
                        <a:rPr lang="en-GB" sz="2400" dirty="0" smtClean="0">
                          <a:latin typeface="Agency FB" pitchFamily="34" charset="0"/>
                        </a:rPr>
                        <a:t>PR (Pacific region)</a:t>
                      </a:r>
                      <a:endParaRPr lang="en-GB" sz="2400" dirty="0">
                        <a:latin typeface="Agency FB" pitchFamily="34" charset="0"/>
                      </a:endParaRPr>
                    </a:p>
                  </a:txBody>
                  <a:tcPr/>
                </a:tc>
                <a:tc>
                  <a:txBody>
                    <a:bodyPr/>
                    <a:lstStyle/>
                    <a:p>
                      <a:pPr algn="ctr"/>
                      <a:r>
                        <a:rPr lang="en-GB" sz="2400" baseline="0" dirty="0" smtClean="0">
                          <a:latin typeface="Agency FB" pitchFamily="34" charset="0"/>
                        </a:rPr>
                        <a:t>7.2 </a:t>
                      </a:r>
                      <a:endParaRPr lang="en-GB" sz="2400" dirty="0">
                        <a:latin typeface="Agency FB" pitchFamily="34" charset="0"/>
                      </a:endParaRPr>
                    </a:p>
                  </a:txBody>
                  <a:tcPr/>
                </a:tc>
                <a:tc>
                  <a:txBody>
                    <a:bodyPr/>
                    <a:lstStyle/>
                    <a:p>
                      <a:pPr algn="ctr"/>
                      <a:r>
                        <a:rPr lang="en-GB" sz="2400" baseline="0" dirty="0" smtClean="0">
                          <a:latin typeface="Agency FB" pitchFamily="34" charset="0"/>
                        </a:rPr>
                        <a:t> 8.3 </a:t>
                      </a:r>
                      <a:endParaRPr lang="en-GB" sz="2400" dirty="0">
                        <a:latin typeface="Agency FB" pitchFamily="34" charset="0"/>
                      </a:endParaRPr>
                    </a:p>
                  </a:txBody>
                  <a:tcPr/>
                </a:tc>
                <a:tc>
                  <a:txBody>
                    <a:bodyPr/>
                    <a:lstStyle/>
                    <a:p>
                      <a:pPr algn="ctr"/>
                      <a:r>
                        <a:rPr lang="en-GB" sz="2400" baseline="0" dirty="0" smtClean="0">
                          <a:latin typeface="Agency FB" pitchFamily="34" charset="0"/>
                        </a:rPr>
                        <a:t>6.9 </a:t>
                      </a:r>
                      <a:endParaRPr lang="en-GB" sz="2400" dirty="0">
                        <a:latin typeface="Agency FB" pitchFamily="34" charset="0"/>
                      </a:endParaRPr>
                    </a:p>
                  </a:txBody>
                  <a:tcPr/>
                </a:tc>
                <a:tc>
                  <a:txBody>
                    <a:bodyPr/>
                    <a:lstStyle/>
                    <a:p>
                      <a:pPr algn="ctr"/>
                      <a:r>
                        <a:rPr lang="en-GB" sz="2400" baseline="0" dirty="0" smtClean="0">
                          <a:latin typeface="Agency FB" pitchFamily="34" charset="0"/>
                        </a:rPr>
                        <a:t>9.4</a:t>
                      </a:r>
                      <a:endParaRPr lang="en-GB" sz="2400" dirty="0">
                        <a:latin typeface="Agency FB" pitchFamily="34" charset="0"/>
                      </a:endParaRPr>
                    </a:p>
                  </a:txBody>
                  <a:tcPr/>
                </a:tc>
              </a:tr>
              <a:tr h="486054">
                <a:tc>
                  <a:txBody>
                    <a:bodyPr/>
                    <a:lstStyle/>
                    <a:p>
                      <a:pPr algn="ctr"/>
                      <a:r>
                        <a:rPr lang="en-GB" sz="2400" dirty="0" smtClean="0">
                          <a:latin typeface="Agency FB" pitchFamily="34" charset="0"/>
                        </a:rPr>
                        <a:t>LAC</a:t>
                      </a:r>
                      <a:endParaRPr lang="en-GB" sz="2400" dirty="0">
                        <a:latin typeface="Agency FB" pitchFamily="34" charset="0"/>
                      </a:endParaRPr>
                    </a:p>
                  </a:txBody>
                  <a:tcPr/>
                </a:tc>
                <a:tc>
                  <a:txBody>
                    <a:bodyPr/>
                    <a:lstStyle/>
                    <a:p>
                      <a:pPr algn="ctr"/>
                      <a:r>
                        <a:rPr lang="en-GB" sz="2400" baseline="0" dirty="0" smtClean="0">
                          <a:latin typeface="Agency FB" pitchFamily="34" charset="0"/>
                        </a:rPr>
                        <a:t>3.0 </a:t>
                      </a:r>
                      <a:endParaRPr lang="en-GB" sz="2400" dirty="0">
                        <a:latin typeface="Agency FB" pitchFamily="34" charset="0"/>
                      </a:endParaRPr>
                    </a:p>
                  </a:txBody>
                  <a:tcPr/>
                </a:tc>
                <a:tc>
                  <a:txBody>
                    <a:bodyPr/>
                    <a:lstStyle/>
                    <a:p>
                      <a:pPr algn="ctr"/>
                      <a:r>
                        <a:rPr lang="en-GB" sz="2400" baseline="0" dirty="0" smtClean="0">
                          <a:latin typeface="Agency FB" pitchFamily="34" charset="0"/>
                        </a:rPr>
                        <a:t>5.7 </a:t>
                      </a:r>
                      <a:endParaRPr lang="en-GB" sz="2400" dirty="0">
                        <a:latin typeface="Agency FB" pitchFamily="34" charset="0"/>
                      </a:endParaRPr>
                    </a:p>
                  </a:txBody>
                  <a:tcPr/>
                </a:tc>
                <a:tc>
                  <a:txBody>
                    <a:bodyPr/>
                    <a:lstStyle/>
                    <a:p>
                      <a:pPr algn="ctr"/>
                      <a:r>
                        <a:rPr lang="en-GB" sz="2400" baseline="0" dirty="0" smtClean="0">
                          <a:latin typeface="Agency FB" pitchFamily="34" charset="0"/>
                        </a:rPr>
                        <a:t>-1.7 </a:t>
                      </a:r>
                      <a:endParaRPr lang="en-GB" sz="2400" dirty="0">
                        <a:latin typeface="Agency FB" pitchFamily="34" charset="0"/>
                      </a:endParaRPr>
                    </a:p>
                  </a:txBody>
                  <a:tcPr/>
                </a:tc>
                <a:tc>
                  <a:txBody>
                    <a:bodyPr/>
                    <a:lstStyle/>
                    <a:p>
                      <a:pPr algn="ctr"/>
                      <a:r>
                        <a:rPr lang="en-GB" sz="2400" baseline="0" dirty="0" smtClean="0">
                          <a:latin typeface="Agency FB" pitchFamily="34" charset="0"/>
                        </a:rPr>
                        <a:t> 5.7</a:t>
                      </a:r>
                      <a:endParaRPr lang="en-GB" sz="2400" dirty="0">
                        <a:latin typeface="Agency FB" pitchFamily="34" charset="0"/>
                      </a:endParaRPr>
                    </a:p>
                  </a:txBody>
                  <a:tcPr/>
                </a:tc>
              </a:tr>
            </a:tbl>
          </a:graphicData>
        </a:graphic>
      </p:graphicFrame>
    </p:spTree>
    <p:extLst>
      <p:ext uri="{BB962C8B-B14F-4D97-AF65-F5344CB8AC3E}">
        <p14:creationId xmlns:p14="http://schemas.microsoft.com/office/powerpoint/2010/main" val="1836487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fontScale="92500" lnSpcReduction="10000"/>
          </a:bodyPr>
          <a:lstStyle/>
          <a:p>
            <a:pPr algn="ctr">
              <a:lnSpc>
                <a:spcPct val="110000"/>
              </a:lnSpc>
              <a:buNone/>
            </a:pPr>
            <a:endParaRPr lang="en-GB" sz="2400" dirty="0" smtClean="0">
              <a:latin typeface="Agency FB" pitchFamily="34" charset="0"/>
            </a:endParaRPr>
          </a:p>
          <a:p>
            <a:pPr algn="ctr">
              <a:buFont typeface="Wingdings" pitchFamily="2" charset="2"/>
              <a:buChar char="q"/>
            </a:pPr>
            <a:r>
              <a:rPr lang="en-GB" sz="2400" b="1" u="sng" dirty="0">
                <a:latin typeface="Agency FB" pitchFamily="34" charset="0"/>
              </a:rPr>
              <a:t>4</a:t>
            </a:r>
            <a:r>
              <a:rPr lang="en-GB" sz="2400" b="1" u="sng" dirty="0" smtClean="0">
                <a:latin typeface="Agency FB" pitchFamily="34" charset="0"/>
              </a:rPr>
              <a:t>.2 Classification of farming system in the region </a:t>
            </a:r>
          </a:p>
          <a:p>
            <a:pPr>
              <a:buFont typeface="Wingdings" pitchFamily="2" charset="2"/>
              <a:buChar char="Ø"/>
            </a:pPr>
            <a:r>
              <a:rPr lang="en-GB" sz="2400" dirty="0" smtClean="0">
                <a:latin typeface="Agency FB" pitchFamily="34" charset="0"/>
              </a:rPr>
              <a:t>The delineation of the major farming systems provides a useful framework within which to examine agricultural development strategies and interventions.</a:t>
            </a:r>
          </a:p>
          <a:p>
            <a:pPr>
              <a:buFont typeface="Wingdings" pitchFamily="2" charset="2"/>
              <a:buChar char="Ø"/>
            </a:pPr>
            <a:r>
              <a:rPr lang="en-GB" sz="2400" dirty="0" smtClean="0">
                <a:latin typeface="Agency FB" pitchFamily="34" charset="0"/>
              </a:rPr>
              <a:t>Following the available natural resource base, including water, land, grazing areas and forest; climate, particularly length of growing period (LGP) and altitude;  </a:t>
            </a:r>
          </a:p>
          <a:p>
            <a:pPr>
              <a:buFont typeface="Wingdings" pitchFamily="2" charset="2"/>
              <a:buChar char="Ø"/>
            </a:pPr>
            <a:r>
              <a:rPr lang="en-GB" sz="2400" dirty="0" smtClean="0">
                <a:latin typeface="Agency FB" pitchFamily="34" charset="0"/>
              </a:rPr>
              <a:t>we can categorize SSA farming system in to 13 major categories. These are;  </a:t>
            </a:r>
          </a:p>
          <a:p>
            <a:pPr marL="457200" indent="-457200" algn="ctr">
              <a:buAutoNum type="arabicPeriod"/>
            </a:pPr>
            <a:r>
              <a:rPr lang="en-GB" sz="2400" b="1" u="sng" dirty="0" smtClean="0"/>
              <a:t>Maize Mixed Farming Systems </a:t>
            </a:r>
          </a:p>
          <a:p>
            <a:pPr>
              <a:buFont typeface="Wingdings" pitchFamily="2" charset="2"/>
              <a:buChar char="Ø"/>
            </a:pPr>
            <a:r>
              <a:rPr lang="en-GB" sz="2400" dirty="0" smtClean="0">
                <a:latin typeface="Agency FB" pitchFamily="34" charset="0"/>
              </a:rPr>
              <a:t>Found In sub-humid and humid areas, dominated by maize with legumes. </a:t>
            </a:r>
          </a:p>
          <a:p>
            <a:pPr>
              <a:buFont typeface="Wingdings" pitchFamily="2" charset="2"/>
              <a:buChar char="Ø"/>
            </a:pPr>
            <a:r>
              <a:rPr lang="en-GB" sz="2400" dirty="0" smtClean="0">
                <a:latin typeface="Agency FB" pitchFamily="34" charset="0"/>
              </a:rPr>
              <a:t>Located in East, Central and Southern Africa.</a:t>
            </a:r>
          </a:p>
          <a:p>
            <a:pPr>
              <a:buFont typeface="Wingdings" pitchFamily="2" charset="2"/>
              <a:buChar char="Ø"/>
            </a:pPr>
            <a:r>
              <a:rPr lang="en-GB" sz="2400" dirty="0" smtClean="0">
                <a:latin typeface="Agency FB" pitchFamily="34" charset="0"/>
              </a:rPr>
              <a:t> Livelihood derived principally from maize, tobacco, cotton, legumes, cassava, cattle, goats, poultry and off-farm work. </a:t>
            </a:r>
          </a:p>
          <a:p>
            <a:pPr marL="457200" indent="-457200" algn="ctr">
              <a:buAutoNum type="arabicPeriod" startAt="2"/>
            </a:pPr>
            <a:r>
              <a:rPr lang="en-GB" sz="2400" b="1" u="sng" dirty="0" smtClean="0">
                <a:latin typeface="Agency FB" pitchFamily="34" charset="0"/>
              </a:rPr>
              <a:t>Agro-Pastoral Farming Systems </a:t>
            </a:r>
          </a:p>
          <a:p>
            <a:pPr>
              <a:buFont typeface="Wingdings" pitchFamily="2" charset="2"/>
              <a:buChar char="Ø"/>
            </a:pPr>
            <a:r>
              <a:rPr lang="en-GB" sz="2400" dirty="0" smtClean="0">
                <a:latin typeface="Agency FB" pitchFamily="34" charset="0"/>
              </a:rPr>
              <a:t>Found in semi-arid areas, dominated by sorghum, millet and livestock. </a:t>
            </a:r>
          </a:p>
          <a:p>
            <a:pPr>
              <a:buFont typeface="Wingdings" pitchFamily="2" charset="2"/>
              <a:buChar char="Ø"/>
            </a:pPr>
            <a:r>
              <a:rPr lang="en-GB" sz="2400" dirty="0" smtClean="0">
                <a:latin typeface="Agency FB" pitchFamily="34" charset="0"/>
              </a:rPr>
              <a:t>Located in West, East and Southern Africa. </a:t>
            </a:r>
          </a:p>
          <a:p>
            <a:pPr>
              <a:buFont typeface="Wingdings" pitchFamily="2" charset="2"/>
              <a:buChar char="Ø"/>
            </a:pPr>
            <a:r>
              <a:rPr lang="en-GB" sz="2400" dirty="0" smtClean="0">
                <a:latin typeface="Agency FB" pitchFamily="34" charset="0"/>
              </a:rPr>
              <a:t>Livelihoods derived from sorghum, some maize, pearl millet, pulses, sesame, cattle, sheep, goats, poultry, off-farm work. </a:t>
            </a:r>
          </a:p>
          <a:p>
            <a:pPr marL="457200" indent="-457200" algn="ctr">
              <a:buAutoNum type="arabicPeriod" startAt="2"/>
            </a:pPr>
            <a:endParaRPr lang="en-GB" sz="2400" b="1" u="sng" dirty="0" smtClean="0">
              <a:latin typeface="Agency FB" pitchFamily="34" charset="0"/>
            </a:endParaRPr>
          </a:p>
          <a:p>
            <a:pPr>
              <a:buNone/>
            </a:pPr>
            <a:endParaRPr lang="en-GB" sz="2400" dirty="0" smtClean="0">
              <a:latin typeface="Agency FB" pitchFamily="34" charset="0"/>
            </a:endParaRPr>
          </a:p>
          <a:p>
            <a:pPr marL="457200" indent="-457200">
              <a:lnSpc>
                <a:spcPct val="150000"/>
              </a:lnSpc>
              <a:buFont typeface="Wingdings" pitchFamily="2" charset="2"/>
              <a:buAutoNum type="arabicPeriod"/>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5041197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buNone/>
            </a:pPr>
            <a:r>
              <a:rPr lang="en-GB" sz="2400" b="1" u="sng" dirty="0" smtClean="0">
                <a:latin typeface="Agency FB" pitchFamily="34" charset="0"/>
              </a:rPr>
              <a:t> </a:t>
            </a:r>
          </a:p>
          <a:p>
            <a:pPr algn="ctr">
              <a:buNone/>
            </a:pPr>
            <a:r>
              <a:rPr lang="en-GB" sz="2400" b="1" u="sng" dirty="0" smtClean="0">
                <a:latin typeface="Agency FB" pitchFamily="34" charset="0"/>
              </a:rPr>
              <a:t>3. Cereal-Root Crop Mixed Farming Systems. </a:t>
            </a:r>
          </a:p>
          <a:p>
            <a:pPr>
              <a:buFont typeface="Wingdings" pitchFamily="2" charset="2"/>
              <a:buChar char="Ø"/>
            </a:pPr>
            <a:r>
              <a:rPr lang="en-GB" sz="2400" dirty="0" smtClean="0">
                <a:latin typeface="Agency FB" pitchFamily="34" charset="0"/>
              </a:rPr>
              <a:t>Found In sub-humid areas, distinguished by two starchy staples alongside roots and tubers.</a:t>
            </a:r>
          </a:p>
          <a:p>
            <a:pPr>
              <a:buFont typeface="Wingdings" pitchFamily="2" charset="2"/>
              <a:buChar char="Ø"/>
            </a:pPr>
            <a:r>
              <a:rPr lang="en-GB" sz="2400" dirty="0" smtClean="0">
                <a:latin typeface="Agency FB" pitchFamily="34" charset="0"/>
              </a:rPr>
              <a:t> Located in West and Central Africa. </a:t>
            </a:r>
          </a:p>
          <a:p>
            <a:pPr>
              <a:buFont typeface="Wingdings" pitchFamily="2" charset="2"/>
              <a:buChar char="Ø"/>
            </a:pPr>
            <a:r>
              <a:rPr lang="en-GB" sz="2400" dirty="0" smtClean="0">
                <a:latin typeface="Agency FB" pitchFamily="34" charset="0"/>
              </a:rPr>
              <a:t>Livelihoods derived principally from sorghum, maize, millet, cassava, yams, legumes and cattle. </a:t>
            </a:r>
          </a:p>
          <a:p>
            <a:pPr algn="ctr">
              <a:buNone/>
            </a:pPr>
            <a:r>
              <a:rPr lang="en-GB" sz="2400" b="1" u="sng" dirty="0" smtClean="0">
                <a:latin typeface="Agency FB" pitchFamily="34" charset="0"/>
              </a:rPr>
              <a:t>4.  Root and Tuber Crop Farming Systems. </a:t>
            </a:r>
          </a:p>
          <a:p>
            <a:pPr>
              <a:buFont typeface="Wingdings" pitchFamily="2" charset="2"/>
              <a:buChar char="Ø"/>
            </a:pPr>
            <a:r>
              <a:rPr lang="en-GB" sz="2400" dirty="0" smtClean="0">
                <a:latin typeface="Agency FB" pitchFamily="34" charset="0"/>
              </a:rPr>
              <a:t>In lowland areas where systems are dominated by roots and tubers without a major tree crop.</a:t>
            </a:r>
          </a:p>
          <a:p>
            <a:pPr>
              <a:buFont typeface="Wingdings" pitchFamily="2" charset="2"/>
              <a:buChar char="Ø"/>
            </a:pPr>
            <a:r>
              <a:rPr lang="en-GB" sz="2400" dirty="0" smtClean="0">
                <a:latin typeface="Agency FB" pitchFamily="34" charset="0"/>
              </a:rPr>
              <a:t> Located in West and Central Africa. </a:t>
            </a:r>
          </a:p>
          <a:p>
            <a:pPr>
              <a:buFont typeface="Wingdings" pitchFamily="2" charset="2"/>
              <a:buChar char="Ø"/>
            </a:pPr>
            <a:r>
              <a:rPr lang="en-GB" sz="2400" dirty="0" smtClean="0">
                <a:latin typeface="Agency FB" pitchFamily="34" charset="0"/>
              </a:rPr>
              <a:t>Livelihoods are derived principally from yams, cassava, legumes and off-farm work. </a:t>
            </a:r>
          </a:p>
          <a:p>
            <a:pPr marL="457200" indent="-457200" algn="ctr">
              <a:buNone/>
            </a:pPr>
            <a:endParaRPr lang="en-GB" sz="2400" b="1" u="sng" dirty="0" smtClean="0">
              <a:latin typeface="Agency FB" pitchFamily="34" charset="0"/>
            </a:endParaRPr>
          </a:p>
          <a:p>
            <a:pPr>
              <a:buNone/>
            </a:pPr>
            <a:endParaRPr lang="en-GB" sz="2400" dirty="0" smtClean="0">
              <a:latin typeface="Agency FB" pitchFamily="34" charset="0"/>
            </a:endParaRPr>
          </a:p>
          <a:p>
            <a:pPr marL="457200" indent="-457200">
              <a:buFont typeface="Wingdings" pitchFamily="2" charset="2"/>
              <a:buAutoNum type="arabicPeriod"/>
            </a:pPr>
            <a:endParaRPr lang="en-GB" sz="2400" dirty="0" smtClean="0">
              <a:latin typeface="Agency FB" pitchFamily="34" charset="0"/>
            </a:endParaRPr>
          </a:p>
          <a:p>
            <a:pPr>
              <a:buFont typeface="Wingdings" pitchFamily="2" charset="2"/>
              <a:buChar char="Ø"/>
            </a:pPr>
            <a:endParaRPr lang="en-GB" sz="2400" dirty="0" smtClean="0">
              <a:latin typeface="Agency FB" pitchFamily="34" charset="0"/>
            </a:endParaRPr>
          </a:p>
          <a:p>
            <a:pPr>
              <a:buNone/>
            </a:pPr>
            <a:endParaRPr lang="en-GB" sz="2400" dirty="0" smtClean="0">
              <a:latin typeface="Agency FB" pitchFamily="34" charset="0"/>
            </a:endParaRPr>
          </a:p>
          <a:p>
            <a:pPr marL="457200" indent="-457200">
              <a:buFont typeface="Wingdings" pitchFamily="2" charset="2"/>
              <a:buChar char="Ø"/>
            </a:pPr>
            <a:endParaRPr lang="en-GB" sz="2400" b="1" dirty="0" smtClean="0">
              <a:latin typeface="Agency FB" pitchFamily="34" charset="0"/>
            </a:endParaRPr>
          </a:p>
          <a:p>
            <a:pPr>
              <a:buFont typeface="Wingdings" pitchFamily="2" charset="2"/>
              <a:buChar char="Ø"/>
            </a:pPr>
            <a:endParaRPr lang="en-GB" sz="2400" dirty="0" smtClean="0">
              <a:latin typeface="Agency FB" pitchFamily="34" charset="0"/>
            </a:endParaRPr>
          </a:p>
          <a:p>
            <a:pPr>
              <a:buFont typeface="Wingdings" pitchFamily="2" charset="2"/>
              <a:buChar char="v"/>
            </a:pPr>
            <a:endParaRPr lang="en-GB" sz="2400" dirty="0" smtClean="0">
              <a:latin typeface="Agency FB" pitchFamily="34" charset="0"/>
            </a:endParaRPr>
          </a:p>
          <a:p>
            <a:pPr algn="just">
              <a:buNone/>
            </a:pPr>
            <a:endParaRPr lang="en-GB" sz="2400" dirty="0">
              <a:latin typeface="Agency FB" pitchFamily="34" charset="0"/>
            </a:endParaRPr>
          </a:p>
        </p:txBody>
      </p:sp>
    </p:spTree>
    <p:extLst>
      <p:ext uri="{BB962C8B-B14F-4D97-AF65-F5344CB8AC3E}">
        <p14:creationId xmlns:p14="http://schemas.microsoft.com/office/powerpoint/2010/main" val="18281230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fontScale="85000" lnSpcReduction="20000"/>
          </a:bodyPr>
          <a:lstStyle/>
          <a:p>
            <a:pPr algn="ctr">
              <a:buNone/>
            </a:pPr>
            <a:endParaRPr lang="en-GB" sz="2400" b="1" u="sng" dirty="0" smtClean="0">
              <a:latin typeface="Agency FB" pitchFamily="34" charset="0"/>
            </a:endParaRPr>
          </a:p>
          <a:p>
            <a:pPr algn="ctr">
              <a:buNone/>
            </a:pPr>
            <a:r>
              <a:rPr lang="en-GB" sz="2400" b="1" u="sng" dirty="0" smtClean="0">
                <a:latin typeface="Agency FB" pitchFamily="34" charset="0"/>
              </a:rPr>
              <a:t>5. Highland Perennial Farming Systems.</a:t>
            </a:r>
          </a:p>
          <a:p>
            <a:pPr>
              <a:buFont typeface="Wingdings" pitchFamily="2" charset="2"/>
              <a:buChar char="Ø"/>
            </a:pPr>
            <a:r>
              <a:rPr lang="en-GB" sz="2400" dirty="0" smtClean="0">
                <a:latin typeface="Agency FB" pitchFamily="34" charset="0"/>
              </a:rPr>
              <a:t>Found in moist highland areas with good market access above 1400m </a:t>
            </a:r>
            <a:r>
              <a:rPr lang="en-GB" sz="2400" dirty="0" err="1" smtClean="0">
                <a:latin typeface="Agency FB" pitchFamily="34" charset="0"/>
              </a:rPr>
              <a:t>asl</a:t>
            </a:r>
            <a:r>
              <a:rPr lang="en-GB" sz="2400" dirty="0" smtClean="0">
                <a:latin typeface="Agency FB" pitchFamily="34" charset="0"/>
              </a:rPr>
              <a:t>, with a dominant perennial crop, either food or commercial.</a:t>
            </a:r>
          </a:p>
          <a:p>
            <a:pPr>
              <a:buFont typeface="Wingdings" pitchFamily="2" charset="2"/>
              <a:buChar char="Ø"/>
            </a:pPr>
            <a:r>
              <a:rPr lang="en-GB" sz="2400" dirty="0" smtClean="0">
                <a:latin typeface="Agency FB" pitchFamily="34" charset="0"/>
              </a:rPr>
              <a:t> Located in East Africa.</a:t>
            </a:r>
          </a:p>
          <a:p>
            <a:pPr>
              <a:buFont typeface="Wingdings" pitchFamily="2" charset="2"/>
              <a:buChar char="Ø"/>
            </a:pPr>
            <a:r>
              <a:rPr lang="en-GB" sz="2400" dirty="0" smtClean="0">
                <a:latin typeface="Agency FB" pitchFamily="34" charset="0"/>
              </a:rPr>
              <a:t> Livelihoods are derived from diverse activities including tea, coffee, banana (or </a:t>
            </a:r>
            <a:r>
              <a:rPr lang="en-GB" sz="2400" dirty="0" err="1" smtClean="0">
                <a:latin typeface="Agency FB" pitchFamily="34" charset="0"/>
              </a:rPr>
              <a:t>enset</a:t>
            </a:r>
            <a:r>
              <a:rPr lang="en-GB" sz="2400" dirty="0" smtClean="0">
                <a:latin typeface="Agency FB" pitchFamily="34" charset="0"/>
              </a:rPr>
              <a:t> in Ethiopia), maize, beans, sweet potato, cassava, livestock (including dairy) and off-farm work. </a:t>
            </a:r>
          </a:p>
          <a:p>
            <a:pPr marL="457200" indent="-457200" algn="ctr">
              <a:buAutoNum type="arabicPeriod" startAt="6"/>
            </a:pPr>
            <a:r>
              <a:rPr lang="en-GB" sz="2400" b="1" u="sng" dirty="0" smtClean="0">
                <a:latin typeface="Agency FB" pitchFamily="34" charset="0"/>
              </a:rPr>
              <a:t>Highland Mixed Farming Systems.</a:t>
            </a:r>
          </a:p>
          <a:p>
            <a:pPr marL="457200" indent="-457200">
              <a:buFont typeface="Wingdings" pitchFamily="2" charset="2"/>
              <a:buChar char="Ø"/>
            </a:pPr>
            <a:r>
              <a:rPr lang="en-GB" sz="2400" dirty="0" smtClean="0">
                <a:latin typeface="Agency FB" pitchFamily="34" charset="0"/>
              </a:rPr>
              <a:t> Found in cool highland areas above 1600 </a:t>
            </a:r>
            <a:r>
              <a:rPr lang="en-GB" sz="2400" dirty="0" err="1" smtClean="0">
                <a:latin typeface="Agency FB" pitchFamily="34" charset="0"/>
              </a:rPr>
              <a:t>masl</a:t>
            </a:r>
            <a:r>
              <a:rPr lang="en-GB" sz="2400" dirty="0" smtClean="0">
                <a:latin typeface="Agency FB" pitchFamily="34" charset="0"/>
              </a:rPr>
              <a:t> with temperate cereals and livestock.</a:t>
            </a:r>
          </a:p>
          <a:p>
            <a:pPr marL="457200" indent="-457200">
              <a:buFont typeface="Wingdings" pitchFamily="2" charset="2"/>
              <a:buChar char="Ø"/>
            </a:pPr>
            <a:r>
              <a:rPr lang="en-GB" sz="2400" dirty="0" smtClean="0">
                <a:latin typeface="Agency FB" pitchFamily="34" charset="0"/>
              </a:rPr>
              <a:t> Located in East and Southern Africa.</a:t>
            </a:r>
          </a:p>
          <a:p>
            <a:pPr marL="457200" indent="-457200">
              <a:buFont typeface="Wingdings" pitchFamily="2" charset="2"/>
              <a:buChar char="Ø"/>
            </a:pPr>
            <a:r>
              <a:rPr lang="en-GB" sz="2400" dirty="0" smtClean="0">
                <a:latin typeface="Agency FB" pitchFamily="34" charset="0"/>
              </a:rPr>
              <a:t> Livelihoods are derived from wheat barley, </a:t>
            </a:r>
            <a:r>
              <a:rPr lang="en-GB" sz="2400" dirty="0" err="1" smtClean="0">
                <a:latin typeface="Agency FB" pitchFamily="34" charset="0"/>
              </a:rPr>
              <a:t>tef</a:t>
            </a:r>
            <a:r>
              <a:rPr lang="en-GB" sz="2400" dirty="0" smtClean="0">
                <a:latin typeface="Agency FB" pitchFamily="34" charset="0"/>
              </a:rPr>
              <a:t>, peas, lentils, broad beans, rape, potatoes, sheep, goats, livestock, poultry and off-farm work </a:t>
            </a:r>
          </a:p>
          <a:p>
            <a:pPr marL="457200" indent="-457200" algn="ctr">
              <a:buAutoNum type="arabicPeriod" startAt="7"/>
            </a:pPr>
            <a:r>
              <a:rPr lang="en-GB" sz="2400" b="1" u="sng" dirty="0" smtClean="0">
                <a:latin typeface="Agency FB" pitchFamily="34" charset="0"/>
              </a:rPr>
              <a:t>Humid Lowland Tree Crop Farming Systems. </a:t>
            </a:r>
          </a:p>
          <a:p>
            <a:pPr marL="457200" indent="-457200">
              <a:buFont typeface="Wingdings" pitchFamily="2" charset="2"/>
              <a:buChar char="Ø"/>
            </a:pPr>
            <a:r>
              <a:rPr lang="en-GB" sz="2400" dirty="0" smtClean="0">
                <a:latin typeface="Agency FB" pitchFamily="34" charset="0"/>
              </a:rPr>
              <a:t>Found in humid lowland areas where commercial tree crops have replaced forest and provide more than one quarter of household cash income.</a:t>
            </a:r>
          </a:p>
          <a:p>
            <a:pPr marL="457200" indent="-457200">
              <a:buFont typeface="Wingdings" pitchFamily="2" charset="2"/>
              <a:buChar char="Ø"/>
            </a:pPr>
            <a:r>
              <a:rPr lang="en-GB" sz="2400" dirty="0" smtClean="0">
                <a:latin typeface="Agency FB" pitchFamily="34" charset="0"/>
              </a:rPr>
              <a:t> Located in West and Central Africa,</a:t>
            </a:r>
          </a:p>
          <a:p>
            <a:pPr marL="457200" indent="-457200">
              <a:buFont typeface="Wingdings" pitchFamily="2" charset="2"/>
              <a:buChar char="Ø"/>
            </a:pPr>
            <a:r>
              <a:rPr lang="en-GB" sz="2400" dirty="0" smtClean="0">
                <a:latin typeface="Agency FB" pitchFamily="34" charset="0"/>
              </a:rPr>
              <a:t> Livelihoods are derived from coffee, cocoa, rubber and oil palm, as well as yams, cassava and maize, and off-farm work. </a:t>
            </a:r>
          </a:p>
          <a:p>
            <a:pPr marL="457200" indent="-457200" algn="ctr">
              <a:buAutoNum type="arabicPeriod" startAt="8"/>
            </a:pPr>
            <a:r>
              <a:rPr lang="en-GB" sz="2400" b="1" u="sng" dirty="0" smtClean="0">
                <a:latin typeface="Agency FB" pitchFamily="34" charset="0"/>
              </a:rPr>
              <a:t>Pastoral Farming Systems.</a:t>
            </a:r>
          </a:p>
          <a:p>
            <a:pPr marL="457200" indent="-457200">
              <a:buFont typeface="Wingdings" pitchFamily="2" charset="2"/>
              <a:buChar char="Ø"/>
            </a:pPr>
            <a:r>
              <a:rPr lang="en-GB" sz="2400" dirty="0" smtClean="0">
                <a:latin typeface="Agency FB" pitchFamily="34" charset="0"/>
              </a:rPr>
              <a:t>Found in arid areas, dominated by livestock. Located in West, East and Southern Africa.</a:t>
            </a:r>
          </a:p>
          <a:p>
            <a:pPr marL="457200" indent="-457200">
              <a:buFont typeface="Wingdings" pitchFamily="2" charset="2"/>
              <a:buChar char="Ø"/>
            </a:pPr>
            <a:r>
              <a:rPr lang="en-GB" sz="2400" dirty="0" smtClean="0">
                <a:latin typeface="Agency FB" pitchFamily="34" charset="0"/>
              </a:rPr>
              <a:t> Livelihoods derived from cattle, camels, sheep, goats, some cereal crops and off-farm work </a:t>
            </a:r>
          </a:p>
          <a:p>
            <a:pPr marL="457200" indent="-457200" algn="ctr">
              <a:buNone/>
            </a:pPr>
            <a:endParaRPr lang="en-GB" sz="2400" b="1" u="sng" dirty="0" smtClean="0">
              <a:latin typeface="Agency FB" pitchFamily="34" charset="0"/>
            </a:endParaRPr>
          </a:p>
          <a:p>
            <a:pPr>
              <a:buNone/>
            </a:pPr>
            <a:endParaRPr lang="en-GB" sz="2400" dirty="0" smtClean="0">
              <a:latin typeface="Agency FB" pitchFamily="34" charset="0"/>
            </a:endParaRPr>
          </a:p>
          <a:p>
            <a:pPr marL="457200" indent="-457200">
              <a:buFont typeface="Wingdings" pitchFamily="2" charset="2"/>
              <a:buAutoNum type="arabicPeriod"/>
            </a:pPr>
            <a:endParaRPr lang="en-GB" sz="2400" dirty="0" smtClean="0">
              <a:latin typeface="Agency FB" pitchFamily="34" charset="0"/>
            </a:endParaRPr>
          </a:p>
          <a:p>
            <a:pPr>
              <a:buFont typeface="Wingdings" pitchFamily="2" charset="2"/>
              <a:buChar char="Ø"/>
            </a:pPr>
            <a:endParaRPr lang="en-GB" sz="2400" dirty="0" smtClean="0">
              <a:latin typeface="Agency FB" pitchFamily="34" charset="0"/>
            </a:endParaRPr>
          </a:p>
          <a:p>
            <a:pPr>
              <a:buNone/>
            </a:pPr>
            <a:endParaRPr lang="en-GB" sz="2400" dirty="0" smtClean="0">
              <a:latin typeface="Agency FB" pitchFamily="34" charset="0"/>
            </a:endParaRPr>
          </a:p>
          <a:p>
            <a:pPr marL="457200" indent="-457200">
              <a:buFont typeface="Wingdings" pitchFamily="2" charset="2"/>
              <a:buChar char="Ø"/>
            </a:pPr>
            <a:endParaRPr lang="en-GB" sz="2400" b="1" dirty="0" smtClean="0">
              <a:latin typeface="Agency FB" pitchFamily="34" charset="0"/>
            </a:endParaRPr>
          </a:p>
          <a:p>
            <a:pPr>
              <a:buFont typeface="Wingdings" pitchFamily="2" charset="2"/>
              <a:buChar char="Ø"/>
            </a:pPr>
            <a:endParaRPr lang="en-GB" sz="2400" dirty="0" smtClean="0">
              <a:latin typeface="Agency FB" pitchFamily="34" charset="0"/>
            </a:endParaRPr>
          </a:p>
          <a:p>
            <a:pPr>
              <a:buFont typeface="Wingdings" pitchFamily="2" charset="2"/>
              <a:buChar char="v"/>
            </a:pPr>
            <a:endParaRPr lang="en-GB" sz="2400" dirty="0" smtClean="0">
              <a:latin typeface="Agency FB" pitchFamily="34" charset="0"/>
            </a:endParaRPr>
          </a:p>
          <a:p>
            <a:pPr algn="just">
              <a:buNone/>
            </a:pPr>
            <a:endParaRPr lang="en-GB" sz="2400" dirty="0">
              <a:latin typeface="Agency FB" pitchFamily="34" charset="0"/>
            </a:endParaRPr>
          </a:p>
        </p:txBody>
      </p:sp>
    </p:spTree>
    <p:extLst>
      <p:ext uri="{BB962C8B-B14F-4D97-AF65-F5344CB8AC3E}">
        <p14:creationId xmlns:p14="http://schemas.microsoft.com/office/powerpoint/2010/main" val="13540789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260648"/>
            <a:ext cx="9144000" cy="6597352"/>
          </a:xfrm>
        </p:spPr>
        <p:txBody>
          <a:bodyPr>
            <a:normAutofit fontScale="92500" lnSpcReduction="20000"/>
          </a:bodyPr>
          <a:lstStyle/>
          <a:p>
            <a:pPr algn="ctr">
              <a:buNone/>
            </a:pPr>
            <a:r>
              <a:rPr lang="en-GB" sz="2400" b="1" u="sng" dirty="0" smtClean="0">
                <a:latin typeface="Agency FB" pitchFamily="34" charset="0"/>
              </a:rPr>
              <a:t>  </a:t>
            </a:r>
          </a:p>
          <a:p>
            <a:pPr algn="ctr">
              <a:buNone/>
            </a:pPr>
            <a:r>
              <a:rPr lang="en-GB" sz="2400" b="1" u="sng" dirty="0" smtClean="0">
                <a:latin typeface="Times New Roman" pitchFamily="18" charset="0"/>
                <a:cs typeface="Times New Roman" pitchFamily="18" charset="0"/>
              </a:rPr>
              <a:t>9. Fish-based Farming Systems. </a:t>
            </a:r>
          </a:p>
          <a:p>
            <a:pPr algn="just">
              <a:buFont typeface="Wingdings" pitchFamily="2" charset="2"/>
              <a:buChar char="Ø"/>
            </a:pPr>
            <a:r>
              <a:rPr lang="en-GB" sz="2400" dirty="0" smtClean="0">
                <a:latin typeface="Times New Roman" pitchFamily="18" charset="0"/>
                <a:cs typeface="Times New Roman" pitchFamily="18" charset="0"/>
              </a:rPr>
              <a:t>Found around Proximity to major water bodies and fish a major source of livelihoods.</a:t>
            </a:r>
          </a:p>
          <a:p>
            <a:pPr algn="just">
              <a:buFont typeface="Wingdings" pitchFamily="2" charset="2"/>
              <a:buChar char="Ø"/>
            </a:pPr>
            <a:r>
              <a:rPr lang="en-GB" sz="2400" dirty="0" smtClean="0">
                <a:latin typeface="Times New Roman" pitchFamily="18" charset="0"/>
                <a:cs typeface="Times New Roman" pitchFamily="18" charset="0"/>
              </a:rPr>
              <a:t> Located in all parts of Africa, predominantly along the coast and around major lakes.</a:t>
            </a:r>
          </a:p>
          <a:p>
            <a:pPr algn="just">
              <a:buFont typeface="Wingdings" pitchFamily="2" charset="2"/>
              <a:buChar char="Ø"/>
            </a:pPr>
            <a:r>
              <a:rPr lang="en-GB" sz="2400" dirty="0" smtClean="0">
                <a:latin typeface="Times New Roman" pitchFamily="18" charset="0"/>
                <a:cs typeface="Times New Roman" pitchFamily="18" charset="0"/>
              </a:rPr>
              <a:t> Livelihoods derived from fish, coconuts, cashew, banana, yams, fruit, goats, poultry and off-farm work </a:t>
            </a:r>
          </a:p>
          <a:p>
            <a:pPr algn="ctr">
              <a:buNone/>
            </a:pPr>
            <a:r>
              <a:rPr lang="en-GB" sz="2400" b="1" u="sng" dirty="0" smtClean="0">
                <a:latin typeface="Times New Roman" pitchFamily="18" charset="0"/>
                <a:cs typeface="Times New Roman" pitchFamily="18" charset="0"/>
              </a:rPr>
              <a:t>10. Forest-Based Farming Systems.</a:t>
            </a:r>
          </a:p>
          <a:p>
            <a:pPr algn="just">
              <a:buFont typeface="Wingdings" pitchFamily="2" charset="2"/>
              <a:buChar char="Ø"/>
            </a:pPr>
            <a:r>
              <a:rPr lang="en-GB" sz="2400" dirty="0" smtClean="0">
                <a:latin typeface="Times New Roman" pitchFamily="18" charset="0"/>
                <a:cs typeface="Times New Roman" pitchFamily="18" charset="0"/>
              </a:rPr>
              <a:t>Found  In humid lowland heavily forested areas. Located in Central Africa. </a:t>
            </a:r>
          </a:p>
          <a:p>
            <a:pPr algn="just">
              <a:buFont typeface="Wingdings" pitchFamily="2" charset="2"/>
              <a:buChar char="Ø"/>
            </a:pPr>
            <a:r>
              <a:rPr lang="en-GB" sz="2400" dirty="0" smtClean="0">
                <a:latin typeface="Times New Roman" pitchFamily="18" charset="0"/>
                <a:cs typeface="Times New Roman" pitchFamily="18" charset="0"/>
              </a:rPr>
              <a:t>Livelihoods are largely derived from subsistence food crops including cassava, maize, beans, </a:t>
            </a:r>
            <a:r>
              <a:rPr lang="en-GB" sz="2400" dirty="0" err="1" smtClean="0">
                <a:latin typeface="Times New Roman" pitchFamily="18" charset="0"/>
                <a:cs typeface="Times New Roman" pitchFamily="18" charset="0"/>
              </a:rPr>
              <a:t>cocoyams</a:t>
            </a:r>
            <a:r>
              <a:rPr lang="en-GB" sz="2400" dirty="0" smtClean="0">
                <a:latin typeface="Times New Roman" pitchFamily="18" charset="0"/>
                <a:cs typeface="Times New Roman" pitchFamily="18" charset="0"/>
              </a:rPr>
              <a:t> and taro, and off-farm work. </a:t>
            </a:r>
          </a:p>
          <a:p>
            <a:pPr algn="ctr">
              <a:buNone/>
            </a:pPr>
            <a:r>
              <a:rPr lang="en-GB" sz="2400" b="1" u="sng" dirty="0" smtClean="0">
                <a:latin typeface="Times New Roman" pitchFamily="18" charset="0"/>
                <a:cs typeface="Times New Roman" pitchFamily="18" charset="0"/>
              </a:rPr>
              <a:t>11. Irrigated Farming Systems.</a:t>
            </a:r>
          </a:p>
          <a:p>
            <a:pPr algn="just">
              <a:buFont typeface="Wingdings" pitchFamily="2" charset="2"/>
              <a:buChar char="Ø"/>
            </a:pPr>
            <a:r>
              <a:rPr lang="en-GB" sz="2400" dirty="0" smtClean="0">
                <a:latin typeface="Times New Roman" pitchFamily="18" charset="0"/>
                <a:cs typeface="Times New Roman" pitchFamily="18" charset="0"/>
              </a:rPr>
              <a:t>Found around  large scale contiguous irrigation schemes, with virtual absence of rain fed agriculture. (Small scale schemes are visualized as part of the above systems).</a:t>
            </a:r>
          </a:p>
          <a:p>
            <a:pPr algn="just">
              <a:buFont typeface="Wingdings" pitchFamily="2" charset="2"/>
              <a:buChar char="Ø"/>
            </a:pPr>
            <a:r>
              <a:rPr lang="en-GB" sz="2400" dirty="0" smtClean="0">
                <a:latin typeface="Times New Roman" pitchFamily="18" charset="0"/>
                <a:cs typeface="Times New Roman" pitchFamily="18" charset="0"/>
              </a:rPr>
              <a:t> Predominantly located in low rainfall areas.</a:t>
            </a:r>
          </a:p>
          <a:p>
            <a:pPr algn="just">
              <a:buFont typeface="Wingdings" pitchFamily="2" charset="2"/>
              <a:buChar char="Ø"/>
            </a:pPr>
            <a:r>
              <a:rPr lang="en-GB" sz="2400" dirty="0" smtClean="0">
                <a:latin typeface="Times New Roman" pitchFamily="18" charset="0"/>
                <a:cs typeface="Times New Roman" pitchFamily="18" charset="0"/>
              </a:rPr>
              <a:t> Livelihoods are largely derived from commercial crops notably rice, cotton and vegetables, as well as cattle and small ruminants. </a:t>
            </a:r>
          </a:p>
          <a:p>
            <a:pPr marL="457200" indent="-457200" algn="ctr">
              <a:buNone/>
            </a:pPr>
            <a:endParaRPr lang="en-GB" sz="2400" b="1" u="sng" dirty="0" smtClean="0">
              <a:latin typeface="Times New Roman" pitchFamily="18" charset="0"/>
              <a:cs typeface="Times New Roman" pitchFamily="18" charset="0"/>
            </a:endParaRPr>
          </a:p>
          <a:p>
            <a:pPr>
              <a:buNone/>
            </a:pPr>
            <a:endParaRPr lang="en-GB" sz="2400" dirty="0" smtClean="0">
              <a:latin typeface="Agency FB" pitchFamily="34" charset="0"/>
            </a:endParaRPr>
          </a:p>
          <a:p>
            <a:pPr marL="457200" indent="-457200">
              <a:buFont typeface="Wingdings" pitchFamily="2" charset="2"/>
              <a:buAutoNum type="arabicPeriod"/>
            </a:pPr>
            <a:endParaRPr lang="en-GB" sz="2400" dirty="0" smtClean="0">
              <a:latin typeface="Agency FB" pitchFamily="34" charset="0"/>
            </a:endParaRPr>
          </a:p>
          <a:p>
            <a:pPr>
              <a:buFont typeface="Wingdings" pitchFamily="2" charset="2"/>
              <a:buChar char="Ø"/>
            </a:pPr>
            <a:endParaRPr lang="en-GB" sz="2400" dirty="0" smtClean="0">
              <a:latin typeface="Agency FB" pitchFamily="34" charset="0"/>
            </a:endParaRPr>
          </a:p>
          <a:p>
            <a:pPr>
              <a:buNone/>
            </a:pPr>
            <a:endParaRPr lang="en-GB" sz="2400" dirty="0" smtClean="0">
              <a:latin typeface="Agency FB" pitchFamily="34" charset="0"/>
            </a:endParaRPr>
          </a:p>
          <a:p>
            <a:pPr marL="457200" indent="-457200">
              <a:buFont typeface="Wingdings" pitchFamily="2" charset="2"/>
              <a:buChar char="Ø"/>
            </a:pPr>
            <a:endParaRPr lang="en-GB" sz="2400" b="1" dirty="0" smtClean="0">
              <a:latin typeface="Agency FB" pitchFamily="34" charset="0"/>
            </a:endParaRPr>
          </a:p>
          <a:p>
            <a:pPr>
              <a:buFont typeface="Wingdings" pitchFamily="2" charset="2"/>
              <a:buChar char="Ø"/>
            </a:pPr>
            <a:endParaRPr lang="en-GB" sz="2400" dirty="0" smtClean="0">
              <a:latin typeface="Agency FB" pitchFamily="34" charset="0"/>
            </a:endParaRPr>
          </a:p>
          <a:p>
            <a:pPr>
              <a:buFont typeface="Wingdings" pitchFamily="2" charset="2"/>
              <a:buChar char="v"/>
            </a:pPr>
            <a:endParaRPr lang="en-GB" sz="2400" dirty="0" smtClean="0">
              <a:latin typeface="Agency FB" pitchFamily="34" charset="0"/>
            </a:endParaRPr>
          </a:p>
          <a:p>
            <a:pPr algn="just">
              <a:buNone/>
            </a:pPr>
            <a:endParaRPr lang="en-GB" sz="2400" dirty="0">
              <a:latin typeface="Agency FB" pitchFamily="34" charset="0"/>
            </a:endParaRPr>
          </a:p>
        </p:txBody>
      </p:sp>
    </p:spTree>
    <p:extLst>
      <p:ext uri="{BB962C8B-B14F-4D97-AF65-F5344CB8AC3E}">
        <p14:creationId xmlns:p14="http://schemas.microsoft.com/office/powerpoint/2010/main" val="28382538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08720"/>
            <a:ext cx="8050088" cy="5760640"/>
          </a:xfrm>
        </p:spPr>
        <p:txBody>
          <a:bodyPr>
            <a:normAutofit fontScale="92500" lnSpcReduction="10000"/>
          </a:bodyPr>
          <a:lstStyle/>
          <a:p>
            <a:pPr lvl="0" algn="ctr">
              <a:buClr>
                <a:srgbClr val="D34817"/>
              </a:buClr>
              <a:buNone/>
            </a:pPr>
            <a:r>
              <a:rPr lang="en-GB" sz="2800" b="1" u="sng" dirty="0">
                <a:solidFill>
                  <a:prstClr val="black"/>
                </a:solidFill>
                <a:latin typeface="Times New Roman" pitchFamily="18" charset="0"/>
                <a:cs typeface="Times New Roman" pitchFamily="18" charset="0"/>
              </a:rPr>
              <a:t>12. Sparse Arid Pastoralism and Oases Farming Systems. </a:t>
            </a:r>
          </a:p>
          <a:p>
            <a:pPr lvl="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Found in Arid areas with average length of growing period less than 30 days. </a:t>
            </a:r>
          </a:p>
          <a:p>
            <a:pPr lvl="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Located in West, North-east and Southern Africa.</a:t>
            </a:r>
          </a:p>
          <a:p>
            <a:pPr lvl="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 Livelihoods derived from date palms, cattle, small ruminants and off-farm work, with some scattered irrigated crops and vegetables, </a:t>
            </a:r>
          </a:p>
          <a:p>
            <a:pPr marL="457200" lvl="0" indent="-457200" algn="ctr">
              <a:buClr>
                <a:srgbClr val="D34817"/>
              </a:buClr>
              <a:buFont typeface="Wingdings 2"/>
              <a:buAutoNum type="arabicPeriod" startAt="13"/>
            </a:pPr>
            <a:r>
              <a:rPr lang="en-GB" sz="2800" b="1" u="sng" dirty="0">
                <a:solidFill>
                  <a:prstClr val="black"/>
                </a:solidFill>
                <a:latin typeface="Times New Roman" pitchFamily="18" charset="0"/>
                <a:cs typeface="Times New Roman" pitchFamily="18" charset="0"/>
              </a:rPr>
              <a:t>Urban and Peri-Urban Farming Systems. </a:t>
            </a:r>
          </a:p>
          <a:p>
            <a:pPr marL="457200" lvl="0" indent="-45720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Found in the centre or the fringes of cities. </a:t>
            </a:r>
          </a:p>
          <a:p>
            <a:pPr marL="457200" lvl="0" indent="-45720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Located in all parts of Africa. </a:t>
            </a:r>
          </a:p>
          <a:p>
            <a:pPr marL="457200" lvl="0" indent="-457200" algn="just">
              <a:buClr>
                <a:srgbClr val="D34817"/>
              </a:buClr>
              <a:buFont typeface="Wingdings" pitchFamily="2" charset="2"/>
              <a:buChar char="Ø"/>
            </a:pPr>
            <a:r>
              <a:rPr lang="en-GB" sz="2800" dirty="0">
                <a:solidFill>
                  <a:prstClr val="black"/>
                </a:solidFill>
                <a:latin typeface="Times New Roman" pitchFamily="18" charset="0"/>
                <a:cs typeface="Times New Roman" pitchFamily="18" charset="0"/>
              </a:rPr>
              <a:t>Livelihoods are derived from diverse activities including vegetable and dairy production</a:t>
            </a:r>
            <a:r>
              <a:rPr lang="en-GB" sz="2800" b="1" dirty="0">
                <a:solidFill>
                  <a:prstClr val="black"/>
                </a:solidFill>
                <a:latin typeface="Times New Roman" pitchFamily="18" charset="0"/>
                <a:cs typeface="Times New Roman" pitchFamily="18" charset="0"/>
              </a:rPr>
              <a:t>.  </a:t>
            </a:r>
            <a:r>
              <a:rPr lang="en-GB" sz="2800" b="1" dirty="0">
                <a:solidFill>
                  <a:prstClr val="black"/>
                </a:solidFill>
                <a:latin typeface="Times New Roman" pitchFamily="18" charset="0"/>
                <a:cs typeface="Times New Roman" pitchFamily="18" charset="0"/>
                <a:hlinkClick r:id="rId2" action="ppaction://hlinkpres?slideindex=1&amp;slidetitle="/>
              </a:rPr>
              <a:t>major farming system of SSA.pptx</a:t>
            </a:r>
            <a:endParaRPr lang="en-GB" sz="2800" b="1" dirty="0">
              <a:solidFill>
                <a:prstClr val="black"/>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52648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r>
              <a:rPr lang="en-GB" sz="2800" b="1" dirty="0" smtClean="0">
                <a:latin typeface="Agency FB" pitchFamily="34" charset="0"/>
              </a:rPr>
              <a:t>Chapter 5: Sustainable Livelihood</a:t>
            </a:r>
            <a:endParaRPr lang="en-GB" sz="2800" dirty="0" smtClean="0">
              <a:latin typeface="Agency FB" pitchFamily="34" charset="0"/>
            </a:endParaRPr>
          </a:p>
          <a:p>
            <a:pPr marL="0" indent="0">
              <a:buNone/>
            </a:pPr>
            <a:r>
              <a:rPr lang="en-GB" sz="2800" dirty="0">
                <a:latin typeface="Agency FB" pitchFamily="34" charset="0"/>
              </a:rPr>
              <a:t>5</a:t>
            </a:r>
            <a:r>
              <a:rPr lang="en-GB" sz="2800" dirty="0" smtClean="0">
                <a:latin typeface="Agency FB" pitchFamily="34" charset="0"/>
              </a:rPr>
              <a:t>.1  Concept of sustainable livelihoods </a:t>
            </a:r>
          </a:p>
          <a:p>
            <a:pPr algn="just">
              <a:buFont typeface="Wingdings" pitchFamily="2" charset="2"/>
              <a:buChar char="Ø"/>
            </a:pPr>
            <a:r>
              <a:rPr lang="en-GB" sz="2800" dirty="0" smtClean="0">
                <a:latin typeface="Agency FB" pitchFamily="34" charset="0"/>
              </a:rPr>
              <a:t>A livelihood comprises the people their capabilities, their assets (stores, resources, claims and access) and their activities required for a means of living; and </a:t>
            </a:r>
          </a:p>
          <a:p>
            <a:pPr algn="just">
              <a:buFont typeface="Wingdings" pitchFamily="2" charset="2"/>
              <a:buChar char="Ø"/>
            </a:pPr>
            <a:r>
              <a:rPr lang="en-GB" sz="2800" dirty="0" smtClean="0">
                <a:latin typeface="Agency FB" pitchFamily="34" charset="0"/>
              </a:rPr>
              <a:t> a livelihood is sustainable when;</a:t>
            </a:r>
          </a:p>
          <a:p>
            <a:pPr algn="just">
              <a:buFont typeface="Wingdings" pitchFamily="2" charset="2"/>
              <a:buChar char="ü"/>
            </a:pPr>
            <a:r>
              <a:rPr lang="en-GB" sz="2800" dirty="0" smtClean="0">
                <a:latin typeface="Agency FB" pitchFamily="34" charset="0"/>
              </a:rPr>
              <a:t> it can cope up with and recover from stress and shocks,</a:t>
            </a:r>
          </a:p>
          <a:p>
            <a:pPr>
              <a:buFont typeface="Wingdings" pitchFamily="2" charset="2"/>
              <a:buChar char="ü"/>
            </a:pPr>
            <a:r>
              <a:rPr lang="en-GB" sz="2800" dirty="0" smtClean="0">
                <a:latin typeface="Agency FB" pitchFamily="34" charset="0"/>
              </a:rPr>
              <a:t> maintain or enhance its capabilities and assets both now and in the future, while not undermining the natural resource base. </a:t>
            </a:r>
          </a:p>
          <a:p>
            <a:pPr algn="just">
              <a:buFont typeface="Wingdings" pitchFamily="2" charset="2"/>
              <a:buChar char="ü"/>
            </a:pPr>
            <a:r>
              <a:rPr lang="en-GB" sz="2800" dirty="0" smtClean="0">
                <a:latin typeface="Agency FB" pitchFamily="34" charset="0"/>
              </a:rPr>
              <a:t>provide sustainable livelihood opportunities for</a:t>
            </a:r>
          </a:p>
          <a:p>
            <a:pPr algn="just">
              <a:buFont typeface="Wingdings" pitchFamily="2" charset="2"/>
              <a:buChar char="v"/>
            </a:pPr>
            <a:r>
              <a:rPr lang="en-GB" sz="2800" dirty="0" smtClean="0">
                <a:latin typeface="Agency FB" pitchFamily="34" charset="0"/>
              </a:rPr>
              <a:t> the next generation; and which contributes net benefits to other livelihoods at the local and global levels and in the short and long-term</a:t>
            </a: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3015664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08720"/>
            <a:ext cx="7772400" cy="5111080"/>
          </a:xfrm>
        </p:spPr>
        <p:txBody>
          <a:bodyPr/>
          <a:lstStyle/>
          <a:p>
            <a:pPr lvl="0" algn="ctr">
              <a:buClr>
                <a:srgbClr val="D34817"/>
              </a:buClr>
              <a:buFont typeface="Wingdings" pitchFamily="2" charset="2"/>
              <a:buChar char="v"/>
            </a:pPr>
            <a:r>
              <a:rPr lang="en-GB" sz="2800" b="1" u="sng" dirty="0">
                <a:solidFill>
                  <a:prstClr val="black"/>
                </a:solidFill>
                <a:latin typeface="Times New Roman" pitchFamily="18" charset="0"/>
                <a:cs typeface="Times New Roman" pitchFamily="18" charset="0"/>
              </a:rPr>
              <a:t>Objectives of sustainable livelihoods </a:t>
            </a:r>
          </a:p>
          <a:p>
            <a:pPr marL="457200" lvl="0" indent="-457200">
              <a:buClr>
                <a:srgbClr val="D34817"/>
              </a:buClr>
              <a:buFont typeface="Wingdings 2"/>
              <a:buAutoNum type="arabicPeriod"/>
            </a:pPr>
            <a:r>
              <a:rPr lang="en-GB" sz="2800" b="1" u="sng" dirty="0">
                <a:solidFill>
                  <a:prstClr val="black"/>
                </a:solidFill>
                <a:latin typeface="Times New Roman" pitchFamily="18" charset="0"/>
                <a:cs typeface="Times New Roman" pitchFamily="18" charset="0"/>
              </a:rPr>
              <a:t>For  policy implication </a:t>
            </a:r>
            <a:r>
              <a:rPr lang="en-GB" sz="2800" dirty="0">
                <a:solidFill>
                  <a:prstClr val="black"/>
                </a:solidFill>
                <a:latin typeface="Times New Roman" pitchFamily="18" charset="0"/>
                <a:cs typeface="Times New Roman" pitchFamily="18" charset="0"/>
              </a:rPr>
              <a:t>(improving equity, enhancing capability of the society as a whole, increase sing social sustainability and etc.)  </a:t>
            </a:r>
          </a:p>
          <a:p>
            <a:pPr marL="457200" lvl="0" indent="-457200">
              <a:buClr>
                <a:srgbClr val="D34817"/>
              </a:buClr>
              <a:buFont typeface="Wingdings 2"/>
              <a:buAutoNum type="arabicPeriod"/>
            </a:pPr>
            <a:r>
              <a:rPr lang="en-GB" sz="2800" b="1" u="sng" dirty="0">
                <a:solidFill>
                  <a:prstClr val="black"/>
                </a:solidFill>
                <a:latin typeface="Times New Roman" pitchFamily="18" charset="0"/>
                <a:cs typeface="Times New Roman" pitchFamily="18" charset="0"/>
              </a:rPr>
              <a:t>For research </a:t>
            </a:r>
            <a:r>
              <a:rPr lang="en-GB" sz="2800" u="sng" dirty="0">
                <a:solidFill>
                  <a:prstClr val="black"/>
                </a:solidFill>
                <a:latin typeface="Times New Roman" pitchFamily="18" charset="0"/>
                <a:cs typeface="Times New Roman" pitchFamily="18" charset="0"/>
              </a:rPr>
              <a:t>( </a:t>
            </a:r>
            <a:r>
              <a:rPr lang="en-GB" sz="2800" dirty="0">
                <a:solidFill>
                  <a:prstClr val="black"/>
                </a:solidFill>
                <a:latin typeface="Times New Roman" pitchFamily="18" charset="0"/>
                <a:cs typeface="Times New Roman" pitchFamily="18" charset="0"/>
              </a:rPr>
              <a:t>better understanding of 1. livelihood intensity of local economies 2. intensity, complexity and diversity of farming system and etc.)</a:t>
            </a:r>
            <a:endParaRPr lang="en-GB" sz="2800" u="sng" dirty="0">
              <a:solidFill>
                <a:prstClr val="black"/>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494796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just">
              <a:buFont typeface="Courier New" pitchFamily="49" charset="0"/>
              <a:buChar char="o"/>
            </a:pPr>
            <a:r>
              <a:rPr lang="en-US" dirty="0" smtClean="0">
                <a:latin typeface="Constantia" pitchFamily="18" charset="0"/>
              </a:rPr>
              <a:t>For effective functioning of the human body, all the sub-systems function harmoniously.</a:t>
            </a:r>
          </a:p>
          <a:p>
            <a:pPr algn="just">
              <a:buFont typeface="Courier New" pitchFamily="49" charset="0"/>
              <a:buChar char="o"/>
            </a:pPr>
            <a:r>
              <a:rPr lang="en-US" dirty="0" smtClean="0">
                <a:latin typeface="Constantia" pitchFamily="18" charset="0"/>
              </a:rPr>
              <a:t>Understanding of the various components &amp; their actual interactions is useful in order to address the problems that one may face. </a:t>
            </a:r>
          </a:p>
          <a:p>
            <a:pPr lvl="0" algn="just">
              <a:buFont typeface="Courier New" pitchFamily="49" charset="0"/>
              <a:buChar char="o"/>
            </a:pPr>
            <a:r>
              <a:rPr lang="en-US" dirty="0" smtClean="0">
                <a:latin typeface="Constantia" pitchFamily="18" charset="0"/>
              </a:rPr>
              <a:t>  </a:t>
            </a:r>
            <a:r>
              <a:rPr lang="en-US" sz="3000" dirty="0">
                <a:solidFill>
                  <a:prstClr val="black"/>
                </a:solidFill>
                <a:latin typeface="Constantia" pitchFamily="18" charset="0"/>
              </a:rPr>
              <a:t>In rural areas, watershed represents a useful system for hydrologists, regions for geographers, and village/family systems for sociologists.</a:t>
            </a:r>
          </a:p>
          <a:p>
            <a:pPr marL="0" indent="0" algn="just">
              <a:buNone/>
            </a:pPr>
            <a:endParaRPr lang="en-US" dirty="0">
              <a:latin typeface="Constant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332656"/>
            <a:ext cx="9144000" cy="6525344"/>
          </a:xfrm>
        </p:spPr>
        <p:txBody>
          <a:bodyPr>
            <a:normAutofit fontScale="92500" lnSpcReduction="20000"/>
          </a:bodyPr>
          <a:lstStyle/>
          <a:p>
            <a:pPr algn="ctr">
              <a:lnSpc>
                <a:spcPct val="110000"/>
              </a:lnSpc>
              <a:buNone/>
            </a:pPr>
            <a:endParaRPr lang="en-GB" sz="2400" dirty="0" smtClean="0">
              <a:latin typeface="Agency FB" pitchFamily="34" charset="0"/>
            </a:endParaRPr>
          </a:p>
          <a:p>
            <a:pPr marL="0" indent="0" algn="ctr">
              <a:buNone/>
            </a:pPr>
            <a:r>
              <a:rPr lang="en-GB" sz="2400" b="1" i="1" u="sng" dirty="0">
                <a:latin typeface="Agency FB" pitchFamily="34" charset="0"/>
              </a:rPr>
              <a:t>5</a:t>
            </a:r>
            <a:r>
              <a:rPr lang="en-GB" sz="2400" b="1" i="1" u="sng" dirty="0" smtClean="0">
                <a:latin typeface="Agency FB" pitchFamily="34" charset="0"/>
              </a:rPr>
              <a:t>. 2 Principle of sustainable livelihoods </a:t>
            </a:r>
          </a:p>
          <a:p>
            <a:pPr marL="457200" indent="-457200" algn="just">
              <a:buAutoNum type="arabicPeriod"/>
            </a:pPr>
            <a:r>
              <a:rPr lang="en-GB" sz="2400" b="1" u="sng" dirty="0" smtClean="0">
                <a:latin typeface="Agency FB" pitchFamily="34" charset="0"/>
              </a:rPr>
              <a:t>People centred </a:t>
            </a:r>
            <a:r>
              <a:rPr lang="en-GB" sz="2400" dirty="0" smtClean="0">
                <a:latin typeface="Agency FB" pitchFamily="34" charset="0"/>
              </a:rPr>
              <a:t> sustainable poverty elimination will be achieved only possible when the extern support focuses on what matters  to the people.</a:t>
            </a:r>
          </a:p>
          <a:p>
            <a:pPr marL="457200" indent="-457200" algn="just">
              <a:buAutoNum type="arabicPeriod"/>
            </a:pPr>
            <a:r>
              <a:rPr lang="en-GB" sz="2400" b="1" u="sng" dirty="0" smtClean="0">
                <a:latin typeface="Agency FB" pitchFamily="34" charset="0"/>
              </a:rPr>
              <a:t> Responsive and participatory. </a:t>
            </a:r>
            <a:r>
              <a:rPr lang="en-GB" sz="2400" dirty="0" smtClean="0">
                <a:latin typeface="Agency FB" pitchFamily="34" charset="0"/>
              </a:rPr>
              <a:t> Poor people themselves must be key actors in identifying and addressing  livelihood priorities.  Outsiders need process that enable them to listen and respond to the poor. </a:t>
            </a:r>
          </a:p>
          <a:p>
            <a:pPr marL="457200" indent="-457200" algn="just">
              <a:buAutoNum type="arabicPeriod"/>
            </a:pPr>
            <a:r>
              <a:rPr lang="en-GB" sz="2400" b="1" u="sng" dirty="0" smtClean="0">
                <a:latin typeface="Agency FB" pitchFamily="34" charset="0"/>
              </a:rPr>
              <a:t>Multi-level</a:t>
            </a:r>
            <a:r>
              <a:rPr lang="en-GB" sz="2400" dirty="0" smtClean="0">
                <a:latin typeface="Agency FB" pitchFamily="34" charset="0"/>
              </a:rPr>
              <a:t> poverty elimination is an enormous challenges that will be overcome only by working at several levels, </a:t>
            </a:r>
          </a:p>
          <a:p>
            <a:pPr marL="457200" indent="-457200" algn="just">
              <a:buFont typeface="Wingdings" pitchFamily="2" charset="2"/>
              <a:buChar char="Ø"/>
            </a:pPr>
            <a:r>
              <a:rPr lang="en-GB" sz="2400" dirty="0" smtClean="0">
                <a:latin typeface="Agency FB" pitchFamily="34" charset="0"/>
              </a:rPr>
              <a:t>ensuring that micro-level activities inform the development of policy an effective enabling environment, and </a:t>
            </a:r>
          </a:p>
          <a:p>
            <a:pPr marL="457200" indent="-457200" algn="just">
              <a:buFont typeface="Wingdings" pitchFamily="2" charset="2"/>
              <a:buChar char="Ø"/>
            </a:pPr>
            <a:r>
              <a:rPr lang="en-GB" sz="2400" dirty="0" smtClean="0">
                <a:latin typeface="Agency FB" pitchFamily="34" charset="0"/>
              </a:rPr>
              <a:t>that macro level structure and posses support people to build upon their own strength.</a:t>
            </a:r>
          </a:p>
          <a:p>
            <a:pPr marL="457200" indent="-457200" algn="just">
              <a:buAutoNum type="arabicPeriod" startAt="4"/>
            </a:pPr>
            <a:r>
              <a:rPr lang="en-GB" sz="2400" b="1" u="sng" dirty="0" smtClean="0">
                <a:latin typeface="Agency FB" pitchFamily="34" charset="0"/>
              </a:rPr>
              <a:t>Conducted in partnership</a:t>
            </a:r>
            <a:r>
              <a:rPr lang="en-GB" sz="2400" dirty="0" smtClean="0">
                <a:latin typeface="Agency FB" pitchFamily="34" charset="0"/>
              </a:rPr>
              <a:t>. With both the public and private sector</a:t>
            </a:r>
          </a:p>
          <a:p>
            <a:pPr marL="457200" indent="-457200" algn="just">
              <a:buNone/>
            </a:pPr>
            <a:endParaRPr lang="en-GB" sz="2400" dirty="0" smtClean="0">
              <a:latin typeface="Agency FB" pitchFamily="34" charset="0"/>
            </a:endParaRPr>
          </a:p>
          <a:p>
            <a:pPr marL="457200" indent="-457200" algn="just">
              <a:buAutoNum type="arabicPeriod" startAt="5"/>
            </a:pPr>
            <a:r>
              <a:rPr lang="en-GB" sz="2400" b="1" u="sng" dirty="0" smtClean="0">
                <a:latin typeface="Agency FB" pitchFamily="34" charset="0"/>
              </a:rPr>
              <a:t>Sustainable </a:t>
            </a:r>
            <a:r>
              <a:rPr lang="en-GB" sz="2400" dirty="0" smtClean="0">
                <a:latin typeface="Agency FB" pitchFamily="34" charset="0"/>
              </a:rPr>
              <a:t>to be sustainable the livelihood should have fulfil four dimensions. These are  1. it should be economical 2. institutionalized 3. socially viable 4.  environmentally friendly.  </a:t>
            </a:r>
          </a:p>
          <a:p>
            <a:pPr marL="457200" indent="-457200" algn="just">
              <a:buNone/>
            </a:pPr>
            <a:endParaRPr lang="en-GB" sz="2400" dirty="0" smtClean="0">
              <a:latin typeface="Agency FB" pitchFamily="34" charset="0"/>
            </a:endParaRPr>
          </a:p>
          <a:p>
            <a:pPr marL="457200" indent="-457200" algn="just">
              <a:buNone/>
            </a:pPr>
            <a:r>
              <a:rPr lang="en-GB" sz="2400" b="1" u="sng" dirty="0" smtClean="0">
                <a:latin typeface="Agency FB" pitchFamily="34" charset="0"/>
              </a:rPr>
              <a:t>6.</a:t>
            </a:r>
            <a:r>
              <a:rPr lang="en-GB" sz="2400" b="1" dirty="0" smtClean="0">
                <a:latin typeface="Agency FB" pitchFamily="34" charset="0"/>
              </a:rPr>
              <a:t> </a:t>
            </a:r>
            <a:r>
              <a:rPr lang="en-GB" sz="2400" b="1" u="sng" dirty="0" smtClean="0">
                <a:latin typeface="Agency FB" pitchFamily="34" charset="0"/>
              </a:rPr>
              <a:t>Dynamic </a:t>
            </a:r>
            <a:r>
              <a:rPr lang="en-GB" sz="2400" dirty="0" smtClean="0">
                <a:latin typeface="Agency FB" pitchFamily="34" charset="0"/>
              </a:rPr>
              <a:t>external supporters should have to recognize the dynamic nature of livelihood strategies and flexibly respond to change in people’s situation and develop long term commitment  </a:t>
            </a:r>
            <a:r>
              <a:rPr lang="en-GB" sz="2400" b="1" u="sng" dirty="0" smtClean="0">
                <a:latin typeface="Agency FB" pitchFamily="34" charset="0"/>
              </a:rPr>
              <a:t>     </a:t>
            </a:r>
          </a:p>
          <a:p>
            <a:pPr marL="457200" indent="-457200" algn="just">
              <a:buNone/>
            </a:pPr>
            <a:r>
              <a:rPr lang="en-GB" sz="2400" dirty="0" smtClean="0">
                <a:latin typeface="Agency FB" pitchFamily="34" charset="0"/>
              </a:rPr>
              <a:t> </a:t>
            </a:r>
            <a:endParaRPr lang="en-GB" sz="2400" b="1" u="sng"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31670465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400" b="1" u="sng" dirty="0">
                <a:latin typeface="Agency FB" pitchFamily="34" charset="0"/>
              </a:rPr>
              <a:t>5</a:t>
            </a:r>
            <a:r>
              <a:rPr lang="en-GB" sz="2400" b="1" u="sng" dirty="0" smtClean="0">
                <a:latin typeface="Agency FB" pitchFamily="34" charset="0"/>
              </a:rPr>
              <a:t>.3 Determinants of sustainable livelihoods </a:t>
            </a:r>
          </a:p>
          <a:p>
            <a:pPr>
              <a:buFont typeface="Wingdings" pitchFamily="2" charset="2"/>
              <a:buChar char="v"/>
            </a:pPr>
            <a:r>
              <a:rPr lang="en-GB" sz="2800" dirty="0" smtClean="0">
                <a:latin typeface="Agency FB" pitchFamily="34" charset="0"/>
              </a:rPr>
              <a:t>There are numerous initial determinants of livelihoods, these are;</a:t>
            </a:r>
          </a:p>
          <a:p>
            <a:pPr marL="457200" indent="-457200">
              <a:buFont typeface="+mj-lt"/>
              <a:buAutoNum type="arabicPeriod"/>
            </a:pPr>
            <a:r>
              <a:rPr lang="en-GB" sz="2800" dirty="0" smtClean="0">
                <a:latin typeface="Agency FB" pitchFamily="34" charset="0"/>
              </a:rPr>
              <a:t>Livelihoods which are predetermined  by accidents of birth</a:t>
            </a:r>
          </a:p>
          <a:p>
            <a:pPr marL="457200" indent="-457200">
              <a:buFont typeface="+mj-lt"/>
              <a:buAutoNum type="arabicPeriod"/>
            </a:pPr>
            <a:r>
              <a:rPr lang="en-GB" sz="2800" dirty="0" smtClean="0">
                <a:latin typeface="Agency FB" pitchFamily="34" charset="0"/>
              </a:rPr>
              <a:t>Gender as it is socially defined as determinates of livelihoods  </a:t>
            </a:r>
          </a:p>
          <a:p>
            <a:pPr marL="457200" indent="-457200">
              <a:buFont typeface="+mj-lt"/>
              <a:buAutoNum type="arabicPeriod"/>
            </a:pPr>
            <a:r>
              <a:rPr lang="en-GB" sz="2800" dirty="0" smtClean="0">
                <a:latin typeface="Agency FB" pitchFamily="34" charset="0"/>
              </a:rPr>
              <a:t>A person also choose a livelihood through education and migration </a:t>
            </a:r>
          </a:p>
          <a:p>
            <a:pPr marL="457200" indent="-457200">
              <a:buFont typeface="+mj-lt"/>
              <a:buAutoNum type="arabicPeriod"/>
            </a:pPr>
            <a:r>
              <a:rPr lang="en-GB" sz="2800" dirty="0" smtClean="0">
                <a:latin typeface="Agency FB" pitchFamily="34" charset="0"/>
              </a:rPr>
              <a:t>Natural calamities cal also determine the livelihoods </a:t>
            </a:r>
          </a:p>
          <a:p>
            <a:pPr marL="457200" indent="-457200">
              <a:buFont typeface="+mj-lt"/>
              <a:buAutoNum type="arabicPeriod"/>
            </a:pPr>
            <a:r>
              <a:rPr lang="en-GB" sz="2800" dirty="0" smtClean="0">
                <a:latin typeface="Agency FB" pitchFamily="34" charset="0"/>
              </a:rPr>
              <a:t>Economic growth can also determine the livelihoods of a person </a:t>
            </a:r>
          </a:p>
          <a:p>
            <a:pPr marL="457200" indent="-457200">
              <a:buFont typeface="+mj-lt"/>
              <a:buAutoNum type="arabicPeriod"/>
            </a:pPr>
            <a:r>
              <a:rPr lang="en-GB" sz="2800" dirty="0" smtClean="0">
                <a:latin typeface="Agency FB" pitchFamily="34" charset="0"/>
              </a:rPr>
              <a:t>Adaptable capability to exploit new opportunities can also determine the livelihood of a person</a:t>
            </a:r>
          </a:p>
          <a:p>
            <a:pPr>
              <a:buNone/>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3395390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r>
              <a:rPr lang="en-GB" sz="2800" b="1" dirty="0" smtClean="0">
                <a:latin typeface="Agency FB" pitchFamily="34" charset="0"/>
              </a:rPr>
              <a:t>Chapter </a:t>
            </a:r>
            <a:r>
              <a:rPr lang="en-GB" sz="2800" b="1" dirty="0">
                <a:latin typeface="Agency FB" pitchFamily="34" charset="0"/>
              </a:rPr>
              <a:t>6</a:t>
            </a:r>
            <a:r>
              <a:rPr lang="en-GB" sz="2800" b="1" dirty="0" smtClean="0">
                <a:latin typeface="Agency FB" pitchFamily="34" charset="0"/>
              </a:rPr>
              <a:t>: Livelihood Zoning</a:t>
            </a:r>
            <a:endParaRPr lang="en-GB" sz="2800" dirty="0" smtClean="0">
              <a:latin typeface="Agency FB" pitchFamily="34" charset="0"/>
            </a:endParaRPr>
          </a:p>
          <a:p>
            <a:pPr marL="0" indent="0" algn="ctr">
              <a:buNone/>
            </a:pPr>
            <a:r>
              <a:rPr lang="en-GB" sz="2800" b="1" dirty="0">
                <a:latin typeface="Agency FB" pitchFamily="34" charset="0"/>
              </a:rPr>
              <a:t>6</a:t>
            </a:r>
            <a:r>
              <a:rPr lang="en-GB" sz="2800" b="1" dirty="0" smtClean="0">
                <a:latin typeface="Agency FB" pitchFamily="34" charset="0"/>
              </a:rPr>
              <a:t>.1  Meaning of livelihood Zoning </a:t>
            </a:r>
          </a:p>
          <a:p>
            <a:pPr algn="just">
              <a:buFont typeface="Wingdings" pitchFamily="2" charset="2"/>
              <a:buChar char="v"/>
            </a:pPr>
            <a:r>
              <a:rPr lang="en-GB" sz="2800" dirty="0" smtClean="0">
                <a:latin typeface="Agency FB" pitchFamily="34" charset="0"/>
              </a:rPr>
              <a:t>A livelihood zone is an area within which people share broadly the same means of production and broadly the same patterns of trade/exchange. </a:t>
            </a:r>
          </a:p>
          <a:p>
            <a:pPr algn="just">
              <a:buFont typeface="Wingdings" pitchFamily="2" charset="2"/>
              <a:buChar char="v"/>
            </a:pPr>
            <a:r>
              <a:rPr lang="en-GB" sz="2800" dirty="0" smtClean="0">
                <a:latin typeface="Agency FB" pitchFamily="34" charset="0"/>
              </a:rPr>
              <a:t>The basic outputs from a livelihood zoning are:</a:t>
            </a:r>
          </a:p>
          <a:p>
            <a:pPr algn="just">
              <a:buFont typeface="Wingdings" pitchFamily="2" charset="2"/>
              <a:buChar char="Ø"/>
            </a:pPr>
            <a:r>
              <a:rPr lang="en-GB" sz="2800" dirty="0" smtClean="0">
                <a:latin typeface="Agency FB" pitchFamily="34" charset="0"/>
              </a:rPr>
              <a:t> 1) A map showing the different zones in relation to conventional administrative boundaries. </a:t>
            </a:r>
          </a:p>
          <a:p>
            <a:pPr algn="just">
              <a:buFont typeface="Wingdings" pitchFamily="2" charset="2"/>
              <a:buChar char="Ø"/>
            </a:pPr>
            <a:r>
              <a:rPr lang="en-GB" sz="2800" dirty="0" smtClean="0">
                <a:latin typeface="Agency FB" pitchFamily="34" charset="0"/>
              </a:rPr>
              <a:t>2) A breakdown of the population by livelihood zone and administrative unit. </a:t>
            </a:r>
          </a:p>
          <a:p>
            <a:pPr algn="just">
              <a:buFont typeface="Wingdings" pitchFamily="2" charset="2"/>
              <a:buChar char="Ø"/>
            </a:pPr>
            <a:r>
              <a:rPr lang="en-GB" sz="2800" dirty="0" smtClean="0">
                <a:latin typeface="Agency FB" pitchFamily="34" charset="0"/>
              </a:rPr>
              <a:t>3) A basic description of each zone’s geography, production system and patterns of trade/</a:t>
            </a:r>
            <a:r>
              <a:rPr lang="en-GB" sz="2800" dirty="0" err="1" smtClean="0">
                <a:latin typeface="Agency FB" pitchFamily="34" charset="0"/>
              </a:rPr>
              <a:t>exchange.</a:t>
            </a:r>
            <a:r>
              <a:rPr lang="en-GB" sz="2800" dirty="0" err="1" smtClean="0">
                <a:latin typeface="Agency FB" pitchFamily="34" charset="0"/>
                <a:hlinkClick r:id="rId2" action="ppaction://hlinkfile"/>
              </a:rPr>
              <a:t>Livelihood</a:t>
            </a:r>
            <a:r>
              <a:rPr lang="en-GB" sz="2800" dirty="0" smtClean="0">
                <a:latin typeface="Agency FB" pitchFamily="34" charset="0"/>
                <a:hlinkClick r:id="rId2" action="ppaction://hlinkfile"/>
              </a:rPr>
              <a:t> Zoning main Guide (Jan 06).pdf</a:t>
            </a:r>
            <a:endParaRPr lang="en-GB" sz="2800" dirty="0" smtClean="0">
              <a:latin typeface="Agency FB" pitchFamily="34" charset="0"/>
            </a:endParaRPr>
          </a:p>
          <a:p>
            <a:pPr algn="just">
              <a:buNone/>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33459768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800" b="1" dirty="0" smtClean="0">
                <a:latin typeface="Agency FB" pitchFamily="34" charset="0"/>
              </a:rPr>
              <a:t>6.2 Purpose of livelihood Zoning </a:t>
            </a:r>
          </a:p>
          <a:p>
            <a:pPr algn="just">
              <a:buFont typeface="Wingdings" pitchFamily="2" charset="2"/>
              <a:buChar char="v"/>
            </a:pPr>
            <a:r>
              <a:rPr lang="en-GB" sz="2800" dirty="0" smtClean="0">
                <a:latin typeface="Agency FB" pitchFamily="34" charset="0"/>
              </a:rPr>
              <a:t>There is increasing interest in using livelihood analysis as the ‘lens’ through which to view a number of problems, ranging from emergency response to disaster mitigation to longer-term development. </a:t>
            </a:r>
          </a:p>
          <a:p>
            <a:pPr algn="just">
              <a:buFont typeface="Wingdings" pitchFamily="2" charset="2"/>
              <a:buChar char="Ø"/>
            </a:pPr>
            <a:r>
              <a:rPr lang="en-GB" sz="2800" dirty="0" smtClean="0">
                <a:latin typeface="Agency FB" pitchFamily="34" charset="0"/>
              </a:rPr>
              <a:t>This interest rests upon two basic observations:</a:t>
            </a:r>
          </a:p>
          <a:p>
            <a:pPr algn="just">
              <a:buFont typeface="Wingdings" pitchFamily="2" charset="2"/>
              <a:buChar char="Ø"/>
            </a:pPr>
            <a:r>
              <a:rPr lang="en-GB" sz="2800" b="1" u="sng" dirty="0" smtClean="0">
                <a:latin typeface="Agency FB" pitchFamily="34" charset="0"/>
              </a:rPr>
              <a:t>1</a:t>
            </a:r>
            <a:r>
              <a:rPr lang="en-GB" sz="2800" dirty="0" smtClean="0">
                <a:latin typeface="Agency FB" pitchFamily="34" charset="0"/>
              </a:rPr>
              <a:t>. That </a:t>
            </a:r>
            <a:r>
              <a:rPr lang="en-GB" sz="2800" b="1" dirty="0" smtClean="0">
                <a:latin typeface="Agency FB" pitchFamily="34" charset="0"/>
              </a:rPr>
              <a:t>I</a:t>
            </a:r>
            <a:r>
              <a:rPr lang="en-GB" sz="2800" b="1" u="sng" dirty="0" smtClean="0">
                <a:latin typeface="Agency FB" pitchFamily="34" charset="0"/>
              </a:rPr>
              <a:t>nformation</a:t>
            </a:r>
            <a:r>
              <a:rPr lang="en-GB" sz="2800" i="1" dirty="0" smtClean="0">
                <a:latin typeface="Agency FB" pitchFamily="34" charset="0"/>
              </a:rPr>
              <a:t> about a given area or community </a:t>
            </a:r>
            <a:r>
              <a:rPr lang="en-GB" sz="2800" dirty="0" smtClean="0">
                <a:latin typeface="Agency FB" pitchFamily="34" charset="0"/>
              </a:rPr>
              <a:t>can only be properly interpreted if it is put into context with how people live.</a:t>
            </a:r>
          </a:p>
          <a:p>
            <a:pPr algn="just">
              <a:buFont typeface="Wingdings" pitchFamily="2" charset="2"/>
              <a:buChar char="Ø"/>
            </a:pPr>
            <a:r>
              <a:rPr lang="en-GB" sz="2800" dirty="0" smtClean="0">
                <a:latin typeface="Agency FB" pitchFamily="34" charset="0"/>
              </a:rPr>
              <a:t>2. That </a:t>
            </a:r>
            <a:r>
              <a:rPr lang="en-GB" sz="2800" b="1" dirty="0" smtClean="0">
                <a:latin typeface="Agency FB" pitchFamily="34" charset="0"/>
              </a:rPr>
              <a:t>interventions can only be designed and managed </a:t>
            </a:r>
            <a:r>
              <a:rPr lang="en-GB" sz="2800" dirty="0" smtClean="0">
                <a:latin typeface="Agency FB" pitchFamily="34" charset="0"/>
              </a:rPr>
              <a:t>in ways appropriate to local circumstances </a:t>
            </a:r>
          </a:p>
          <a:p>
            <a:pPr algn="just">
              <a:buFont typeface="Wingdings" pitchFamily="2" charset="2"/>
              <a:buChar char="ü"/>
            </a:pPr>
            <a:r>
              <a:rPr lang="en-GB" sz="2800" dirty="0" smtClean="0">
                <a:latin typeface="Agency FB" pitchFamily="34" charset="0"/>
              </a:rPr>
              <a:t>if the planner knows about local livelihoods and whether or not a proposed intervention will build upon or undermine existing strategies</a:t>
            </a:r>
            <a:r>
              <a:rPr lang="en-GB" sz="2400" dirty="0" smtClean="0"/>
              <a:t>.</a:t>
            </a: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11522809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800" b="1" dirty="0">
                <a:latin typeface="Agency FB" pitchFamily="34" charset="0"/>
              </a:rPr>
              <a:t>6</a:t>
            </a:r>
            <a:r>
              <a:rPr lang="en-GB" sz="2800" b="1" dirty="0" smtClean="0">
                <a:latin typeface="Agency FB" pitchFamily="34" charset="0"/>
              </a:rPr>
              <a:t>.2 Purpose of livelihood Zoning… </a:t>
            </a:r>
          </a:p>
          <a:p>
            <a:pPr algn="ctr">
              <a:buNone/>
            </a:pPr>
            <a:r>
              <a:rPr lang="en-GB" sz="2800" b="1" u="sng" dirty="0" smtClean="0">
                <a:latin typeface="Agency FB" pitchFamily="34" charset="0"/>
              </a:rPr>
              <a:t>Interpretation of information</a:t>
            </a:r>
          </a:p>
          <a:p>
            <a:pPr algn="just">
              <a:buFont typeface="Wingdings" pitchFamily="2" charset="2"/>
              <a:buChar char="v"/>
            </a:pPr>
            <a:r>
              <a:rPr lang="en-GB" sz="2800" i="1" dirty="0" smtClean="0">
                <a:latin typeface="Agency FB" pitchFamily="34" charset="0"/>
              </a:rPr>
              <a:t> Food security assessment </a:t>
            </a:r>
            <a:r>
              <a:rPr lang="en-GB" sz="2800" dirty="0" smtClean="0">
                <a:latin typeface="Agency FB" pitchFamily="34" charset="0"/>
              </a:rPr>
              <a:t>provides an example of the value of livelihoods-based analysis. </a:t>
            </a:r>
          </a:p>
          <a:p>
            <a:pPr algn="just">
              <a:buFont typeface="Wingdings" pitchFamily="2" charset="2"/>
              <a:buChar char="v"/>
            </a:pPr>
            <a:r>
              <a:rPr lang="en-GB" sz="2800" dirty="0" smtClean="0">
                <a:latin typeface="Agency FB" pitchFamily="34" charset="0"/>
              </a:rPr>
              <a:t>This is because it has been found that </a:t>
            </a:r>
            <a:r>
              <a:rPr lang="en-GB" sz="2800" i="1" dirty="0" smtClean="0">
                <a:latin typeface="Agency FB" pitchFamily="34" charset="0"/>
              </a:rPr>
              <a:t>an analysis of local livelihoods is essential for a proper understanding of the impact </a:t>
            </a:r>
          </a:p>
          <a:p>
            <a:pPr algn="just">
              <a:buFont typeface="Wingdings" pitchFamily="2" charset="2"/>
              <a:buChar char="ü"/>
            </a:pPr>
            <a:r>
              <a:rPr lang="en-GB" sz="2800" i="1" dirty="0" smtClean="0">
                <a:latin typeface="Agency FB" pitchFamily="34" charset="0"/>
              </a:rPr>
              <a:t>– at household level – of hazards such as drought or conflict or market dislocation</a:t>
            </a:r>
          </a:p>
          <a:p>
            <a:pPr algn="ctr">
              <a:buFont typeface="Wingdings" pitchFamily="2" charset="2"/>
              <a:buChar char="Ø"/>
            </a:pPr>
            <a:r>
              <a:rPr lang="en-GB" sz="2800" b="1" dirty="0" smtClean="0">
                <a:latin typeface="Agency FB" pitchFamily="34" charset="0"/>
              </a:rPr>
              <a:t>Then Design and management of interventions</a:t>
            </a:r>
            <a:r>
              <a:rPr lang="en-GB" sz="2800" i="1" dirty="0" smtClean="0">
                <a:latin typeface="Agency FB" pitchFamily="34" charset="0"/>
              </a:rPr>
              <a:t>.</a:t>
            </a:r>
          </a:p>
          <a:p>
            <a:pPr algn="just">
              <a:buFont typeface="Wingdings" pitchFamily="2" charset="2"/>
              <a:buChar char="ü"/>
            </a:pPr>
            <a:r>
              <a:rPr lang="en-GB" sz="2800" i="1" dirty="0" smtClean="0">
                <a:latin typeface="Agency FB" pitchFamily="34" charset="0"/>
              </a:rPr>
              <a:t> There are </a:t>
            </a:r>
            <a:r>
              <a:rPr lang="en-GB" sz="2800" dirty="0" smtClean="0">
                <a:latin typeface="Agency FB" pitchFamily="34" charset="0"/>
              </a:rPr>
              <a:t>several frameworks for livelihoods-based project planning and management</a:t>
            </a:r>
          </a:p>
          <a:p>
            <a:pPr algn="just">
              <a:buFont typeface="Wingdings" pitchFamily="2" charset="2"/>
              <a:buChar char="ü"/>
            </a:pPr>
            <a:r>
              <a:rPr lang="en-GB" sz="2800" dirty="0" smtClean="0">
                <a:latin typeface="Agency FB" pitchFamily="34" charset="0"/>
              </a:rPr>
              <a:t>One example – the DFID Sustainable Livelihoods Framework</a:t>
            </a: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5334925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400" b="1" u="sng" dirty="0">
                <a:latin typeface="Agency FB" pitchFamily="34" charset="0"/>
              </a:rPr>
              <a:t>6</a:t>
            </a:r>
            <a:r>
              <a:rPr lang="en-GB" sz="2400" b="1" u="sng" dirty="0" smtClean="0">
                <a:latin typeface="Agency FB" pitchFamily="34" charset="0"/>
              </a:rPr>
              <a:t>.3 Determinants of livelihood Zoning</a:t>
            </a:r>
          </a:p>
          <a:p>
            <a:pPr>
              <a:buFont typeface="Wingdings" pitchFamily="2" charset="2"/>
              <a:buChar char="v"/>
            </a:pPr>
            <a:r>
              <a:rPr lang="en-GB" sz="2400" dirty="0" smtClean="0">
                <a:latin typeface="Agency FB" pitchFamily="34" charset="0"/>
              </a:rPr>
              <a:t>Most livelihoods are complex, and are shaped by a wide range of factors. </a:t>
            </a:r>
          </a:p>
          <a:p>
            <a:pPr>
              <a:buFont typeface="Wingdings" pitchFamily="2" charset="2"/>
              <a:buChar char="v"/>
            </a:pPr>
            <a:r>
              <a:rPr lang="en-GB" sz="2400" dirty="0" smtClean="0">
                <a:latin typeface="Agency FB" pitchFamily="34" charset="0"/>
              </a:rPr>
              <a:t>In order to simplify the process of defining livelihood zones, it is suggested that the analyst focus on three primary factors.</a:t>
            </a:r>
          </a:p>
          <a:p>
            <a:pPr marL="457200" indent="-457200" algn="ctr">
              <a:buFont typeface="+mj-lt"/>
              <a:buAutoNum type="arabicPeriod"/>
            </a:pPr>
            <a:r>
              <a:rPr lang="en-GB" sz="2400" b="1" u="sng" dirty="0" smtClean="0">
                <a:latin typeface="Agency FB" pitchFamily="34" charset="0"/>
              </a:rPr>
              <a:t>Geography </a:t>
            </a:r>
          </a:p>
          <a:p>
            <a:pPr marL="457200" indent="-457200">
              <a:buFont typeface="Wingdings" pitchFamily="2" charset="2"/>
              <a:buChar char="v"/>
            </a:pPr>
            <a:r>
              <a:rPr lang="en-GB" sz="2400" dirty="0" smtClean="0">
                <a:latin typeface="Agency FB" pitchFamily="34" charset="0"/>
              </a:rPr>
              <a:t>There are two classes of geographical  factors: </a:t>
            </a:r>
          </a:p>
          <a:p>
            <a:pPr marL="457200" indent="-457200">
              <a:buFont typeface="Wingdings" pitchFamily="2" charset="2"/>
              <a:buChar char="ü"/>
            </a:pPr>
            <a:r>
              <a:rPr lang="en-GB" sz="2400" dirty="0" smtClean="0">
                <a:latin typeface="Agency FB" pitchFamily="34" charset="0"/>
              </a:rPr>
              <a:t>natural and man-made (corresponding to natural and physical capital in the DIFD framework).</a:t>
            </a:r>
          </a:p>
          <a:p>
            <a:pPr>
              <a:buFont typeface="Wingdings" pitchFamily="2" charset="2"/>
              <a:buChar char="v"/>
            </a:pPr>
            <a:r>
              <a:rPr lang="en-GB" sz="2400" dirty="0" smtClean="0">
                <a:latin typeface="Agency FB" pitchFamily="34" charset="0"/>
              </a:rPr>
              <a:t>The most important natural factors are topography (i.e. the physical features of an area, including mountains, coasts, rivers, plains), altitude, soil, climate (i.e. temperature and rainfall) and vegetation.</a:t>
            </a:r>
          </a:p>
          <a:p>
            <a:pPr>
              <a:buFont typeface="Wingdings" pitchFamily="2" charset="2"/>
              <a:buChar char="v"/>
            </a:pPr>
            <a:r>
              <a:rPr lang="en-GB" sz="2400" dirty="0" smtClean="0">
                <a:latin typeface="Agency FB" pitchFamily="34" charset="0"/>
              </a:rPr>
              <a:t>The most important man-made factors are those related to infrastructure (roads, railways, telecommunications)</a:t>
            </a: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9292368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400" b="1" u="sng" dirty="0">
                <a:latin typeface="Agency FB" pitchFamily="34" charset="0"/>
              </a:rPr>
              <a:t>6</a:t>
            </a:r>
            <a:r>
              <a:rPr lang="en-GB" sz="2400" b="1" u="sng" dirty="0" smtClean="0">
                <a:latin typeface="Agency FB" pitchFamily="34" charset="0"/>
              </a:rPr>
              <a:t>.3 Determinants of livelihood Zoning…</a:t>
            </a:r>
          </a:p>
          <a:p>
            <a:pPr algn="ctr">
              <a:buNone/>
            </a:pPr>
            <a:r>
              <a:rPr lang="en-GB" sz="2400" b="1" i="1" dirty="0" smtClean="0">
                <a:latin typeface="Agency FB" pitchFamily="34" charset="0"/>
              </a:rPr>
              <a:t>2. Production </a:t>
            </a:r>
          </a:p>
          <a:p>
            <a:pPr>
              <a:buFont typeface="Wingdings" pitchFamily="2" charset="2"/>
              <a:buChar char="Ø"/>
            </a:pPr>
            <a:r>
              <a:rPr lang="en-GB" sz="2400" i="1" dirty="0" smtClean="0">
                <a:latin typeface="Agency FB" pitchFamily="34" charset="0"/>
              </a:rPr>
              <a:t>There are several types of rural production </a:t>
            </a:r>
            <a:r>
              <a:rPr lang="en-GB" sz="2400" dirty="0" smtClean="0">
                <a:latin typeface="Agency FB" pitchFamily="34" charset="0"/>
              </a:rPr>
              <a:t>system, with the most basic division being between </a:t>
            </a:r>
            <a:r>
              <a:rPr lang="en-GB" sz="2400" i="1" dirty="0" smtClean="0">
                <a:latin typeface="Agency FB" pitchFamily="34" charset="0"/>
              </a:rPr>
              <a:t>agricultural, agro-pastoral and pastoral systems.</a:t>
            </a:r>
          </a:p>
          <a:p>
            <a:pPr>
              <a:buFont typeface="Wingdings" pitchFamily="2" charset="2"/>
              <a:buChar char="Ø"/>
            </a:pPr>
            <a:r>
              <a:rPr lang="en-GB" sz="2400" dirty="0" smtClean="0">
                <a:latin typeface="Agency FB" pitchFamily="34" charset="0"/>
              </a:rPr>
              <a:t>The system of production is determined by a range of factors, of which geography is clearly the most important</a:t>
            </a:r>
          </a:p>
          <a:p>
            <a:pPr>
              <a:buFont typeface="Wingdings" pitchFamily="2" charset="2"/>
              <a:buChar char="Ø"/>
            </a:pPr>
            <a:r>
              <a:rPr lang="en-GB" sz="2400" dirty="0" smtClean="0">
                <a:latin typeface="Agency FB" pitchFamily="34" charset="0"/>
              </a:rPr>
              <a:t>Other factors include the marketing system (e.g. demand for one product as compared to another, the experience and capital resources of traders), the financial and banking system (e.g. availability and affordability of credit) and government policy (e.g. development policy, pricing policy, policy on the provision of production inputs, etc.).</a:t>
            </a:r>
          </a:p>
          <a:p>
            <a:pPr>
              <a:buFont typeface="Wingdings" pitchFamily="2" charset="2"/>
              <a:buChar char="Ø"/>
            </a:pPr>
            <a:r>
              <a:rPr lang="en-GB" sz="2400" dirty="0" smtClean="0">
                <a:latin typeface="Agency FB" pitchFamily="34" charset="0"/>
              </a:rPr>
              <a:t> It is quite possible for two livelihood zones to be similar geographically,</a:t>
            </a:r>
          </a:p>
          <a:p>
            <a:pPr>
              <a:buFont typeface="Wingdings" pitchFamily="2" charset="2"/>
              <a:buChar char="ü"/>
            </a:pPr>
            <a:r>
              <a:rPr lang="en-GB" sz="2400" dirty="0" smtClean="0">
                <a:latin typeface="Agency FB" pitchFamily="34" charset="0"/>
              </a:rPr>
              <a:t> but one to be based, for example, </a:t>
            </a:r>
          </a:p>
          <a:p>
            <a:pPr>
              <a:buFont typeface="Wingdings" pitchFamily="2" charset="2"/>
              <a:buChar char="ü"/>
            </a:pPr>
            <a:r>
              <a:rPr lang="en-GB" sz="2400" dirty="0" smtClean="0">
                <a:latin typeface="Agency FB" pitchFamily="34" charset="0"/>
              </a:rPr>
              <a:t>upon food and livestock production, while another is depending on other system  </a:t>
            </a: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8852009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800" b="1" u="sng" dirty="0">
                <a:latin typeface="Agency FB" pitchFamily="34" charset="0"/>
              </a:rPr>
              <a:t>6</a:t>
            </a:r>
            <a:r>
              <a:rPr lang="en-GB" sz="2800" b="1" u="sng" dirty="0" smtClean="0">
                <a:latin typeface="Agency FB" pitchFamily="34" charset="0"/>
              </a:rPr>
              <a:t>.3 Determinants of livelihood Zoning…</a:t>
            </a:r>
          </a:p>
          <a:p>
            <a:pPr algn="ctr">
              <a:buNone/>
            </a:pPr>
            <a:r>
              <a:rPr lang="en-GB" sz="2800" b="1" i="1" dirty="0" smtClean="0">
                <a:latin typeface="Agency FB" pitchFamily="34" charset="0"/>
              </a:rPr>
              <a:t>3. Markets/Trade </a:t>
            </a:r>
          </a:p>
          <a:p>
            <a:pPr>
              <a:buFont typeface="Wingdings" pitchFamily="2" charset="2"/>
              <a:buChar char="Ø"/>
            </a:pPr>
            <a:r>
              <a:rPr lang="en-GB" sz="2800" i="1" dirty="0" smtClean="0">
                <a:latin typeface="Agency FB" pitchFamily="34" charset="0"/>
              </a:rPr>
              <a:t>The market system determines the </a:t>
            </a:r>
            <a:r>
              <a:rPr lang="en-GB" sz="2800" dirty="0" smtClean="0">
                <a:latin typeface="Agency FB" pitchFamily="34" charset="0"/>
              </a:rPr>
              <a:t>ability to sell primary production, to trade goods and services and to find employment (whether in the formal or the informal sector), all of which have a profound influence on the pattern of livelihood. </a:t>
            </a:r>
          </a:p>
          <a:p>
            <a:pPr>
              <a:buFont typeface="Wingdings" pitchFamily="2" charset="2"/>
              <a:buChar char="Ø"/>
            </a:pPr>
            <a:r>
              <a:rPr lang="en-GB" sz="2800" dirty="0" smtClean="0">
                <a:latin typeface="Agency FB" pitchFamily="34" charset="0"/>
              </a:rPr>
              <a:t>Three factors are particularly important; these are:</a:t>
            </a:r>
          </a:p>
          <a:p>
            <a:pPr>
              <a:buFont typeface="Wingdings" pitchFamily="2" charset="2"/>
              <a:buChar char="ü"/>
            </a:pPr>
            <a:r>
              <a:rPr lang="en-GB" sz="2800" dirty="0" smtClean="0">
                <a:latin typeface="Agency FB" pitchFamily="34" charset="0"/>
              </a:rPr>
              <a:t>a) the </a:t>
            </a:r>
            <a:r>
              <a:rPr lang="en-GB" sz="2800" i="1" dirty="0" smtClean="0">
                <a:latin typeface="Agency FB" pitchFamily="34" charset="0"/>
              </a:rPr>
              <a:t>demand for products, goods, services and </a:t>
            </a:r>
            <a:r>
              <a:rPr lang="en-GB" sz="2800" dirty="0" smtClean="0">
                <a:latin typeface="Agency FB" pitchFamily="34" charset="0"/>
              </a:rPr>
              <a:t>labour;</a:t>
            </a:r>
          </a:p>
          <a:p>
            <a:pPr>
              <a:buFont typeface="Wingdings" pitchFamily="2" charset="2"/>
              <a:buChar char="ü"/>
            </a:pPr>
            <a:r>
              <a:rPr lang="en-GB" sz="2800" dirty="0" smtClean="0">
                <a:latin typeface="Agency FB" pitchFamily="34" charset="0"/>
              </a:rPr>
              <a:t> b) an </a:t>
            </a:r>
            <a:r>
              <a:rPr lang="en-GB" sz="2800" i="1" dirty="0" smtClean="0">
                <a:latin typeface="Agency FB" pitchFamily="34" charset="0"/>
              </a:rPr>
              <a:t>efficient system for marketing these; and </a:t>
            </a:r>
          </a:p>
          <a:p>
            <a:pPr>
              <a:buFont typeface="Wingdings" pitchFamily="2" charset="2"/>
              <a:buChar char="ü"/>
            </a:pPr>
            <a:r>
              <a:rPr lang="en-GB" sz="2800" i="1" dirty="0" smtClean="0">
                <a:latin typeface="Agency FB" pitchFamily="34" charset="0"/>
              </a:rPr>
              <a:t>c) </a:t>
            </a:r>
            <a:r>
              <a:rPr lang="en-GB" sz="2800" dirty="0" smtClean="0">
                <a:latin typeface="Agency FB" pitchFamily="34" charset="0"/>
              </a:rPr>
              <a:t>the existence of </a:t>
            </a:r>
            <a:r>
              <a:rPr lang="en-GB" sz="2800" i="1" dirty="0" smtClean="0">
                <a:latin typeface="Agency FB" pitchFamily="34" charset="0"/>
              </a:rPr>
              <a:t>basic infrastructure to support market </a:t>
            </a:r>
            <a:r>
              <a:rPr lang="en-GB" sz="2800" dirty="0" smtClean="0">
                <a:latin typeface="Agency FB" pitchFamily="34" charset="0"/>
              </a:rPr>
              <a:t>and trading activities.</a:t>
            </a: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95178558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179512" y="476672"/>
            <a:ext cx="8856984" cy="6192688"/>
          </a:xfrm>
        </p:spPr>
        <p:txBody>
          <a:bodyPr>
            <a:normAutofit/>
          </a:bodyPr>
          <a:lstStyle/>
          <a:p>
            <a:pPr algn="ctr">
              <a:lnSpc>
                <a:spcPct val="110000"/>
              </a:lnSpc>
              <a:buNone/>
            </a:pPr>
            <a:endParaRPr lang="en-GB" sz="2400" dirty="0" smtClean="0">
              <a:latin typeface="Agency FB" pitchFamily="34" charset="0"/>
            </a:endParaRPr>
          </a:p>
          <a:p>
            <a:pPr marL="0" indent="0" algn="ctr">
              <a:buNone/>
            </a:pPr>
            <a:r>
              <a:rPr lang="en-GB" sz="2400" b="1" u="sng" dirty="0">
                <a:latin typeface="Agency FB" pitchFamily="34" charset="0"/>
              </a:rPr>
              <a:t>6</a:t>
            </a:r>
            <a:r>
              <a:rPr lang="en-GB" sz="2400" b="1" u="sng" dirty="0" smtClean="0">
                <a:latin typeface="Agency FB" pitchFamily="34" charset="0"/>
              </a:rPr>
              <a:t>. 4 Procedure of Livelihood </a:t>
            </a:r>
            <a:r>
              <a:rPr lang="en-GB" sz="2400" b="1" u="sng" dirty="0" err="1" smtClean="0">
                <a:latin typeface="Agency FB" pitchFamily="34" charset="0"/>
              </a:rPr>
              <a:t>Zonig</a:t>
            </a:r>
            <a:r>
              <a:rPr lang="en-GB" sz="2400" b="1" u="sng" dirty="0" smtClean="0">
                <a:latin typeface="Agency FB" pitchFamily="34" charset="0"/>
              </a:rPr>
              <a:t> </a:t>
            </a:r>
          </a:p>
          <a:p>
            <a:pPr>
              <a:buFont typeface="Wingdings" pitchFamily="2" charset="2"/>
              <a:buChar char="v"/>
            </a:pPr>
            <a:r>
              <a:rPr lang="en-GB" sz="2400" dirty="0" smtClean="0">
                <a:latin typeface="Agency FB" pitchFamily="34" charset="0"/>
              </a:rPr>
              <a:t>The process relies on a combination of key informants secondary data. </a:t>
            </a:r>
          </a:p>
          <a:p>
            <a:pPr>
              <a:buFont typeface="Wingdings" pitchFamily="2" charset="2"/>
              <a:buChar char="v"/>
            </a:pPr>
            <a:r>
              <a:rPr lang="en-GB" sz="2400" dirty="0" smtClean="0">
                <a:latin typeface="Agency FB" pitchFamily="34" charset="0"/>
              </a:rPr>
              <a:t>livelihood zoning is not about manipulating secondary data in a computer or using one single existing type of map. </a:t>
            </a:r>
          </a:p>
          <a:p>
            <a:pPr>
              <a:buFont typeface="Wingdings" pitchFamily="2" charset="2"/>
              <a:buChar char="v"/>
            </a:pPr>
            <a:r>
              <a:rPr lang="en-GB" sz="2400" dirty="0" smtClean="0">
                <a:latin typeface="Agency FB" pitchFamily="34" charset="0"/>
              </a:rPr>
              <a:t>Instead, livelihood zoning is an iterative process, gathering information from key informants, verifying data with other people, then cross-checking with secondary sources. </a:t>
            </a:r>
          </a:p>
          <a:p>
            <a:pPr>
              <a:buFont typeface="Wingdings" pitchFamily="2" charset="2"/>
              <a:buChar char="v"/>
            </a:pPr>
            <a:r>
              <a:rPr lang="en-GB" sz="2400" dirty="0" smtClean="0">
                <a:latin typeface="Agency FB" pitchFamily="34" charset="0"/>
              </a:rPr>
              <a:t>The process is iterative, but it also involves a clear structure as elaborated below.</a:t>
            </a:r>
          </a:p>
          <a:p>
            <a:pPr marL="457200" indent="-457200">
              <a:buFont typeface="+mj-lt"/>
              <a:buAutoNum type="arabicPeriod"/>
            </a:pPr>
            <a:r>
              <a:rPr lang="en-GB" sz="2400" dirty="0" smtClean="0">
                <a:latin typeface="Agency FB" pitchFamily="34" charset="0"/>
              </a:rPr>
              <a:t>It begins with a </a:t>
            </a:r>
            <a:r>
              <a:rPr lang="en-GB" sz="2400" b="1" dirty="0" smtClean="0">
                <a:latin typeface="Agency FB" pitchFamily="34" charset="0"/>
              </a:rPr>
              <a:t>workshop </a:t>
            </a:r>
            <a:r>
              <a:rPr lang="en-GB" sz="2400" dirty="0" smtClean="0">
                <a:latin typeface="Agency FB" pitchFamily="34" charset="0"/>
              </a:rPr>
              <a:t>to obtain a preliminary map and zone descriptions.</a:t>
            </a:r>
          </a:p>
          <a:p>
            <a:pPr>
              <a:buFont typeface="Wingdings" pitchFamily="2" charset="2"/>
              <a:buChar char="v"/>
            </a:pPr>
            <a:r>
              <a:rPr lang="en-GB" sz="2400" dirty="0" smtClean="0">
                <a:latin typeface="Agency FB" pitchFamily="34" charset="0"/>
              </a:rPr>
              <a:t>This initial workshop is held either at national or regional level.</a:t>
            </a:r>
          </a:p>
          <a:p>
            <a:pPr algn="just">
              <a:buNone/>
            </a:pPr>
            <a:r>
              <a:rPr lang="en-GB" sz="2400" dirty="0" smtClean="0">
                <a:latin typeface="Agency FB" pitchFamily="34" charset="0"/>
              </a:rPr>
              <a:t>2. Questions that arise at workshop are then followed up at a second level during consultations with key informants and possibly with some village visits.</a:t>
            </a:r>
          </a:p>
          <a:p>
            <a:pPr>
              <a:lnSpc>
                <a:spcPct val="150000"/>
              </a:lnSpc>
              <a:buNone/>
            </a:pP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34955325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179512" y="620688"/>
            <a:ext cx="8856984" cy="6120680"/>
          </a:xfrm>
        </p:spPr>
        <p:txBody>
          <a:bodyPr>
            <a:normAutofit lnSpcReduction="10000"/>
          </a:bodyPr>
          <a:lstStyle/>
          <a:p>
            <a:pPr algn="ctr">
              <a:lnSpc>
                <a:spcPct val="110000"/>
              </a:lnSpc>
              <a:buNone/>
            </a:pPr>
            <a:endParaRPr lang="en-GB" sz="2400" dirty="0" smtClean="0">
              <a:latin typeface="Agency FB" pitchFamily="34" charset="0"/>
            </a:endParaRPr>
          </a:p>
          <a:p>
            <a:pPr marL="0" indent="0" algn="ctr">
              <a:buNone/>
            </a:pPr>
            <a:r>
              <a:rPr lang="en-GB" sz="2400" b="1" u="sng" dirty="0">
                <a:latin typeface="Agency FB" pitchFamily="34" charset="0"/>
              </a:rPr>
              <a:t>6</a:t>
            </a:r>
            <a:r>
              <a:rPr lang="en-GB" sz="2400" b="1" u="sng" dirty="0" smtClean="0">
                <a:latin typeface="Agency FB" pitchFamily="34" charset="0"/>
              </a:rPr>
              <a:t>.4 Procedure of Livelihood Zoning… </a:t>
            </a:r>
          </a:p>
          <a:p>
            <a:pPr>
              <a:buNone/>
            </a:pPr>
            <a:r>
              <a:rPr lang="en-GB" sz="2400" dirty="0" smtClean="0"/>
              <a:t>3. </a:t>
            </a:r>
            <a:r>
              <a:rPr lang="en-GB" sz="2400" dirty="0" smtClean="0">
                <a:latin typeface="Agency FB" pitchFamily="34" charset="0"/>
              </a:rPr>
              <a:t>After consultations with key informants and village visits, it is wise to return to the first level to confirm any changes with partners and to get a consensus on the ‘final’ map. </a:t>
            </a:r>
          </a:p>
          <a:p>
            <a:pPr>
              <a:buFont typeface="Wingdings" pitchFamily="2" charset="2"/>
              <a:buChar char="Ø"/>
            </a:pPr>
            <a:r>
              <a:rPr lang="en-GB" sz="2400" dirty="0" smtClean="0">
                <a:latin typeface="Agency FB" pitchFamily="34" charset="0"/>
              </a:rPr>
              <a:t>It is important to emphasize at all stages; that there can always be further changes to the map as a result of future more detailed fieldwork</a:t>
            </a:r>
            <a:r>
              <a:rPr lang="en-GB" sz="2400" dirty="0" smtClean="0"/>
              <a:t>.</a:t>
            </a:r>
          </a:p>
          <a:p>
            <a:pPr>
              <a:buFont typeface="Wingdings" pitchFamily="2" charset="2"/>
              <a:buChar char="q"/>
            </a:pPr>
            <a:r>
              <a:rPr lang="en-GB" sz="2400" dirty="0" smtClean="0">
                <a:latin typeface="Agency FB" pitchFamily="34" charset="0"/>
              </a:rPr>
              <a:t>Whether you start at the national level or at the regional level depends on the size and complexity of the country in question. </a:t>
            </a:r>
          </a:p>
          <a:p>
            <a:pPr>
              <a:buFont typeface="Wingdings" pitchFamily="2" charset="2"/>
              <a:buChar char="Ø"/>
            </a:pPr>
            <a:r>
              <a:rPr lang="en-GB" sz="2400" dirty="0" smtClean="0">
                <a:latin typeface="Agency FB" pitchFamily="34" charset="0"/>
              </a:rPr>
              <a:t>In a small country, with relatively little geographical variation, </a:t>
            </a:r>
          </a:p>
          <a:p>
            <a:pPr>
              <a:buFont typeface="Wingdings" pitchFamily="2" charset="2"/>
              <a:buChar char="ü"/>
            </a:pPr>
            <a:r>
              <a:rPr lang="en-GB" sz="2400" dirty="0" smtClean="0">
                <a:latin typeface="Agency FB" pitchFamily="34" charset="0"/>
              </a:rPr>
              <a:t>it is best to start at national level and then proceed to regional level for confirmation and clarification. </a:t>
            </a:r>
          </a:p>
          <a:p>
            <a:pPr>
              <a:buFont typeface="Wingdings" pitchFamily="2" charset="2"/>
              <a:buChar char="Ø"/>
            </a:pPr>
            <a:r>
              <a:rPr lang="en-GB" sz="2400" dirty="0" smtClean="0">
                <a:latin typeface="Agency FB" pitchFamily="34" charset="0"/>
              </a:rPr>
              <a:t>In a large country, with great geographical variation, </a:t>
            </a:r>
          </a:p>
          <a:p>
            <a:pPr>
              <a:buFont typeface="Wingdings" pitchFamily="2" charset="2"/>
              <a:buChar char="ü"/>
            </a:pPr>
            <a:r>
              <a:rPr lang="en-GB" sz="2400" dirty="0" smtClean="0">
                <a:latin typeface="Agency FB" pitchFamily="34" charset="0"/>
              </a:rPr>
              <a:t>it is usually best to start at regional level and then proceed to district level for confirmation and clarification</a:t>
            </a:r>
            <a:r>
              <a:rPr lang="en-GB" sz="2400" dirty="0" smtClean="0"/>
              <a:t>.</a:t>
            </a:r>
            <a:endParaRPr lang="en-GB" sz="2400"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None/>
            </a:pPr>
            <a:endParaRPr lang="en-GB" sz="2400" dirty="0" smtClean="0">
              <a:latin typeface="Agency FB" pitchFamily="34" charset="0"/>
            </a:endParaRPr>
          </a:p>
          <a:p>
            <a:pPr marL="457200" indent="-457200">
              <a:lnSpc>
                <a:spcPct val="150000"/>
              </a:lnSpc>
              <a:buFont typeface="Wingdings" pitchFamily="2" charset="2"/>
              <a:buChar char="Ø"/>
            </a:pPr>
            <a:endParaRPr lang="en-GB" sz="2400" b="1" dirty="0" smtClean="0">
              <a:latin typeface="Agency FB" pitchFamily="34" charset="0"/>
            </a:endParaRPr>
          </a:p>
          <a:p>
            <a:pPr>
              <a:lnSpc>
                <a:spcPct val="150000"/>
              </a:lnSpc>
              <a:buFont typeface="Wingdings" pitchFamily="2" charset="2"/>
              <a:buChar char="Ø"/>
            </a:pPr>
            <a:endParaRPr lang="en-GB" sz="2400" dirty="0" smtClean="0">
              <a:latin typeface="Agency FB" pitchFamily="34" charset="0"/>
            </a:endParaRPr>
          </a:p>
          <a:p>
            <a:pPr>
              <a:lnSpc>
                <a:spcPct val="150000"/>
              </a:lnSpc>
              <a:buFont typeface="Wingdings" pitchFamily="2" charset="2"/>
              <a:buChar char="v"/>
            </a:pPr>
            <a:endParaRPr lang="en-GB" sz="2400" dirty="0" smtClean="0">
              <a:latin typeface="Agency FB" pitchFamily="34" charset="0"/>
            </a:endParaRPr>
          </a:p>
          <a:p>
            <a:pPr algn="just">
              <a:lnSpc>
                <a:spcPct val="150000"/>
              </a:lnSpc>
              <a:buNone/>
            </a:pPr>
            <a:endParaRPr lang="en-GB" sz="2400" dirty="0">
              <a:latin typeface="Agency FB" pitchFamily="34" charset="0"/>
            </a:endParaRPr>
          </a:p>
        </p:txBody>
      </p:sp>
    </p:spTree>
    <p:extLst>
      <p:ext uri="{BB962C8B-B14F-4D97-AF65-F5344CB8AC3E}">
        <p14:creationId xmlns:p14="http://schemas.microsoft.com/office/powerpoint/2010/main" val="2942564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lnSpcReduction="10000"/>
          </a:bodyPr>
          <a:lstStyle/>
          <a:p>
            <a:pPr algn="just">
              <a:buFont typeface="Courier New" pitchFamily="49" charset="0"/>
              <a:buChar char="o"/>
            </a:pPr>
            <a:r>
              <a:rPr lang="en-US" dirty="0" smtClean="0">
                <a:latin typeface="Constantia" pitchFamily="18" charset="0"/>
              </a:rPr>
              <a:t>In FSR, the system theory is used to explain the complexity of the agricultural production to identify and understand the components that contribute to the production process.</a:t>
            </a:r>
          </a:p>
          <a:p>
            <a:pPr algn="just">
              <a:buFont typeface="Courier New" pitchFamily="49" charset="0"/>
              <a:buChar char="o"/>
            </a:pPr>
            <a:r>
              <a:rPr lang="en-US" dirty="0" smtClean="0">
                <a:latin typeface="Constantia" pitchFamily="18" charset="0"/>
              </a:rPr>
              <a:t>Any farm is part in a hierarchy of systems belonging first to the larger system of the rural areas. </a:t>
            </a:r>
          </a:p>
          <a:p>
            <a:pPr algn="just">
              <a:buFont typeface="Courier New" pitchFamily="49" charset="0"/>
              <a:buChar char="o"/>
            </a:pPr>
            <a:r>
              <a:rPr lang="en-US" dirty="0" smtClean="0">
                <a:latin typeface="Constantia" pitchFamily="18" charset="0"/>
              </a:rPr>
              <a:t>The farm as a system consists of a set of related systems which form a hierarchy of systems, micro organisms in the soil are a sub-systems of the soil system. </a:t>
            </a:r>
            <a:endParaRPr lang="en-US" dirty="0">
              <a:latin typeface="Constantia"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lnSpcReduction="10000"/>
          </a:bodyPr>
          <a:lstStyle/>
          <a:p>
            <a:pPr algn="ctr">
              <a:lnSpc>
                <a:spcPct val="110000"/>
              </a:lnSpc>
              <a:buNone/>
            </a:pPr>
            <a:r>
              <a:rPr lang="en-GB" sz="2400" b="1" dirty="0" smtClean="0">
                <a:latin typeface="Agency FB" pitchFamily="34" charset="0"/>
                <a:cs typeface="Times New Roman" pitchFamily="18" charset="0"/>
              </a:rPr>
              <a:t>Chapter </a:t>
            </a:r>
            <a:r>
              <a:rPr lang="en-GB" sz="2400" b="1" dirty="0">
                <a:latin typeface="Agency FB" pitchFamily="34" charset="0"/>
                <a:cs typeface="Times New Roman" pitchFamily="18" charset="0"/>
              </a:rPr>
              <a:t>7</a:t>
            </a:r>
            <a:r>
              <a:rPr lang="en-GB" sz="2400" b="1" dirty="0" smtClean="0">
                <a:latin typeface="Agency FB" pitchFamily="34" charset="0"/>
                <a:cs typeface="Times New Roman" pitchFamily="18" charset="0"/>
              </a:rPr>
              <a:t>: Sustainable Livelihood Analysis</a:t>
            </a:r>
            <a:endParaRPr lang="en-GB" sz="2400" dirty="0" smtClean="0">
              <a:latin typeface="Agency FB" pitchFamily="34" charset="0"/>
              <a:cs typeface="Times New Roman" pitchFamily="18" charset="0"/>
            </a:endParaRPr>
          </a:p>
          <a:p>
            <a:pPr marL="0" indent="0" algn="ctr">
              <a:buNone/>
            </a:pPr>
            <a:r>
              <a:rPr lang="en-GB" sz="2400" b="1" u="sng" dirty="0">
                <a:latin typeface="Agency FB" pitchFamily="34" charset="0"/>
                <a:cs typeface="Times New Roman" pitchFamily="18" charset="0"/>
              </a:rPr>
              <a:t>7</a:t>
            </a:r>
            <a:r>
              <a:rPr lang="en-GB" sz="2400" b="1" u="sng" dirty="0" smtClean="0">
                <a:latin typeface="Agency FB" pitchFamily="34" charset="0"/>
                <a:cs typeface="Times New Roman" pitchFamily="18" charset="0"/>
              </a:rPr>
              <a:t>.1.  Analytical Framework of Sustainable Livelihoods</a:t>
            </a:r>
          </a:p>
          <a:p>
            <a:pPr algn="just">
              <a:buFont typeface="Wingdings" pitchFamily="2" charset="2"/>
              <a:buChar char="Ø"/>
            </a:pPr>
            <a:r>
              <a:rPr lang="en-GB" sz="2400" dirty="0" smtClean="0">
                <a:latin typeface="Agency FB" pitchFamily="34" charset="0"/>
              </a:rPr>
              <a:t>A conceptual(analytical) framework is a set of ideas that are;  </a:t>
            </a:r>
          </a:p>
          <a:p>
            <a:pPr algn="just">
              <a:buFont typeface="Wingdings" pitchFamily="2" charset="2"/>
              <a:buChar char="ü"/>
            </a:pPr>
            <a:r>
              <a:rPr lang="en-GB" sz="2400" dirty="0" smtClean="0">
                <a:latin typeface="Agency FB" pitchFamily="34" charset="0"/>
              </a:rPr>
              <a:t>organised to provide a coherent approach to analysing and understanding an issue or problem of the poor.</a:t>
            </a:r>
          </a:p>
          <a:p>
            <a:pPr algn="just">
              <a:buFont typeface="Wingdings" pitchFamily="2" charset="2"/>
              <a:buChar char="v"/>
            </a:pPr>
            <a:r>
              <a:rPr lang="en-GB" sz="2400" dirty="0" smtClean="0">
                <a:latin typeface="Agency FB" pitchFamily="34" charset="0"/>
              </a:rPr>
              <a:t>The framework organises, clarifies and defines terms and concepts. </a:t>
            </a:r>
          </a:p>
          <a:p>
            <a:pPr algn="just">
              <a:buFont typeface="Wingdings" pitchFamily="2" charset="2"/>
              <a:buChar char="v"/>
            </a:pPr>
            <a:r>
              <a:rPr lang="en-GB" sz="2400" dirty="0" smtClean="0">
                <a:latin typeface="Agency FB" pitchFamily="34" charset="0"/>
              </a:rPr>
              <a:t>It also bring out the assumptions and values which underlie the concepts.</a:t>
            </a:r>
          </a:p>
          <a:p>
            <a:pPr algn="just">
              <a:buFont typeface="Wingdings" pitchFamily="2" charset="2"/>
              <a:buChar char="v"/>
            </a:pPr>
            <a:r>
              <a:rPr lang="en-GB" sz="2400" dirty="0" smtClean="0">
                <a:latin typeface="Agency FB" pitchFamily="34" charset="0"/>
              </a:rPr>
              <a:t>The livelihoods framework examines the different elements that contribute to people’s livelihood strategies. </a:t>
            </a:r>
          </a:p>
          <a:p>
            <a:pPr algn="just">
              <a:buFont typeface="Wingdings" pitchFamily="2" charset="2"/>
              <a:buChar char="v"/>
            </a:pPr>
            <a:r>
              <a:rPr lang="en-GB" sz="2400" dirty="0" smtClean="0">
                <a:latin typeface="Agency FB" pitchFamily="34" charset="0"/>
              </a:rPr>
              <a:t>It analyses how forces outside the household or community in ‘the external environment’ affect them.</a:t>
            </a:r>
          </a:p>
          <a:p>
            <a:pPr algn="just">
              <a:buFont typeface="Wingdings" pitchFamily="2" charset="2"/>
              <a:buChar char="v"/>
            </a:pPr>
            <a:r>
              <a:rPr lang="en-GB" sz="2400" dirty="0" smtClean="0">
                <a:latin typeface="Agency FB" pitchFamily="34" charset="0"/>
              </a:rPr>
              <a:t>There is no single ‘right way’ to analyse and understand livelihoods and no ‘correct’ planning approach that will make household livelihoods secure.</a:t>
            </a:r>
          </a:p>
          <a:p>
            <a:pPr algn="just">
              <a:buFont typeface="Wingdings" pitchFamily="2" charset="2"/>
              <a:buChar char="v"/>
            </a:pPr>
            <a:r>
              <a:rPr lang="en-GB" sz="2400" dirty="0" smtClean="0">
                <a:latin typeface="Agency FB" pitchFamily="34" charset="0"/>
              </a:rPr>
              <a:t>Therefore, the livelihoods framework is one way of looking at the world.</a:t>
            </a:r>
          </a:p>
          <a:p>
            <a:pPr algn="just">
              <a:buFont typeface="Wingdings" pitchFamily="2" charset="2"/>
              <a:buChar char="v"/>
            </a:pPr>
            <a:r>
              <a:rPr lang="en-GB" sz="2400" dirty="0" smtClean="0">
                <a:latin typeface="Agency FB" pitchFamily="34" charset="0"/>
              </a:rPr>
              <a:t> Other frameworks have been developed to describe poverty, governance, local economic development, gender relations and natural resource management</a:t>
            </a:r>
            <a:endParaRPr lang="en-GB" sz="2400" b="1" u="sng" dirty="0" smtClean="0">
              <a:latin typeface="Agency FB" pitchFamily="34" charset="0"/>
              <a:cs typeface="Times New Roman" pitchFamily="18" charset="0"/>
            </a:endParaRPr>
          </a:p>
          <a:p>
            <a:pPr>
              <a:buFont typeface="Wingdings" pitchFamily="2" charset="2"/>
              <a:buChar char="v"/>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40493442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n-GB" sz="2800" dirty="0">
                <a:solidFill>
                  <a:schemeClr val="tx1"/>
                </a:solidFill>
                <a:latin typeface="Agency FB" pitchFamily="34" charset="0"/>
              </a:rPr>
              <a:t>7</a:t>
            </a:r>
            <a:r>
              <a:rPr lang="en-GB" sz="2800" dirty="0" smtClean="0">
                <a:solidFill>
                  <a:schemeClr val="tx1"/>
                </a:solidFill>
                <a:latin typeface="Agency FB" pitchFamily="34" charset="0"/>
              </a:rPr>
              <a:t>.2 Components of livelihood analytical framework  </a:t>
            </a:r>
            <a:endParaRPr lang="en-GB" sz="2800" dirty="0">
              <a:solidFill>
                <a:schemeClr val="tx1"/>
              </a:solidFill>
              <a:latin typeface="Agency FB" pitchFamily="34" charset="0"/>
            </a:endParaRPr>
          </a:p>
        </p:txBody>
      </p:sp>
      <p:pic>
        <p:nvPicPr>
          <p:cNvPr id="6" name="Picture 5" descr="2_01DIAG"/>
          <p:cNvPicPr/>
          <p:nvPr/>
        </p:nvPicPr>
        <p:blipFill>
          <a:blip r:embed="rId2" cstate="print"/>
          <a:srcRect/>
          <a:stretch>
            <a:fillRect/>
          </a:stretch>
        </p:blipFill>
        <p:spPr bwMode="auto">
          <a:xfrm>
            <a:off x="395536" y="908720"/>
            <a:ext cx="8496944" cy="5616624"/>
          </a:xfrm>
          <a:prstGeom prst="rect">
            <a:avLst/>
          </a:prstGeom>
          <a:noFill/>
          <a:ln w="9525">
            <a:noFill/>
            <a:miter lim="800000"/>
            <a:headEnd/>
            <a:tailEnd/>
          </a:ln>
        </p:spPr>
      </p:pic>
    </p:spTree>
    <p:extLst>
      <p:ext uri="{BB962C8B-B14F-4D97-AF65-F5344CB8AC3E}">
        <p14:creationId xmlns:p14="http://schemas.microsoft.com/office/powerpoint/2010/main" val="261625941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3429000"/>
          </a:xfrm>
        </p:spPr>
        <p:style>
          <a:lnRef idx="2">
            <a:schemeClr val="accent4"/>
          </a:lnRef>
          <a:fillRef idx="1">
            <a:schemeClr val="lt1"/>
          </a:fillRef>
          <a:effectRef idx="0">
            <a:schemeClr val="accent4"/>
          </a:effectRef>
          <a:fontRef idx="minor">
            <a:schemeClr val="dk1"/>
          </a:fontRef>
        </p:style>
        <p:txBody>
          <a:bodyPr>
            <a:normAutofit fontScale="92500"/>
          </a:bodyPr>
          <a:lstStyle/>
          <a:p>
            <a:r>
              <a:rPr lang="en-GB" sz="2800" b="1" u="sng" dirty="0">
                <a:latin typeface="Agency FB" pitchFamily="34" charset="0"/>
                <a:cs typeface="Times New Roman" pitchFamily="18" charset="0"/>
              </a:rPr>
              <a:t>7</a:t>
            </a:r>
            <a:r>
              <a:rPr lang="en-GB" sz="2800" b="1" u="sng" dirty="0" smtClean="0">
                <a:latin typeface="Agency FB" pitchFamily="34" charset="0"/>
                <a:cs typeface="Times New Roman" pitchFamily="18" charset="0"/>
              </a:rPr>
              <a:t>.2. Components of Livelihoods Analytical Framework…</a:t>
            </a:r>
          </a:p>
          <a:p>
            <a:pPr marL="457200" indent="-457200"/>
            <a:r>
              <a:rPr lang="en-GB" sz="2800" b="1" i="1" u="sng" dirty="0" smtClean="0">
                <a:latin typeface="Agency FB" pitchFamily="34" charset="0"/>
                <a:cs typeface="Times New Roman" pitchFamily="18" charset="0"/>
              </a:rPr>
              <a:t>1.Vulnerability,</a:t>
            </a:r>
          </a:p>
          <a:p>
            <a:pPr algn="just">
              <a:buFont typeface="Wingdings" pitchFamily="2" charset="2"/>
              <a:buChar char="v"/>
            </a:pPr>
            <a:r>
              <a:rPr lang="en-US" sz="2800" dirty="0" smtClean="0">
                <a:latin typeface="Agency FB" pitchFamily="34" charset="0"/>
              </a:rPr>
              <a:t>The </a:t>
            </a:r>
            <a:r>
              <a:rPr lang="en-US" sz="2800" i="1" dirty="0" smtClean="0">
                <a:latin typeface="Agency FB" pitchFamily="34" charset="0"/>
              </a:rPr>
              <a:t>Vulnerability Context </a:t>
            </a:r>
            <a:r>
              <a:rPr lang="en-US" sz="2800" dirty="0" smtClean="0">
                <a:latin typeface="Agency FB" pitchFamily="34" charset="0"/>
              </a:rPr>
              <a:t>frames the external environment in which people exist. </a:t>
            </a:r>
          </a:p>
          <a:p>
            <a:pPr algn="just">
              <a:buFont typeface="Wingdings" pitchFamily="2" charset="2"/>
              <a:buChar char="v"/>
            </a:pPr>
            <a:r>
              <a:rPr lang="en-US" sz="2800" dirty="0" smtClean="0">
                <a:latin typeface="Agency FB" pitchFamily="34" charset="0"/>
              </a:rPr>
              <a:t>People’s livelihoods and the wider availability of assets are fundamentally affected by critical </a:t>
            </a:r>
            <a:r>
              <a:rPr lang="en-US" sz="2800" b="1" dirty="0" smtClean="0">
                <a:latin typeface="Agency FB" pitchFamily="34" charset="0"/>
              </a:rPr>
              <a:t>trends </a:t>
            </a:r>
            <a:r>
              <a:rPr lang="en-US" sz="2800" dirty="0" smtClean="0">
                <a:latin typeface="Agency FB" pitchFamily="34" charset="0"/>
              </a:rPr>
              <a:t>as well as by </a:t>
            </a:r>
            <a:r>
              <a:rPr lang="en-US" sz="2800" b="1" dirty="0" smtClean="0">
                <a:latin typeface="Agency FB" pitchFamily="34" charset="0"/>
              </a:rPr>
              <a:t>shocks </a:t>
            </a:r>
            <a:r>
              <a:rPr lang="en-US" sz="2800" dirty="0" smtClean="0">
                <a:latin typeface="Agency FB" pitchFamily="34" charset="0"/>
              </a:rPr>
              <a:t>and </a:t>
            </a:r>
            <a:r>
              <a:rPr lang="en-US" sz="2800" b="1" dirty="0" smtClean="0">
                <a:latin typeface="Agency FB" pitchFamily="34" charset="0"/>
              </a:rPr>
              <a:t>seasonality </a:t>
            </a:r>
            <a:r>
              <a:rPr lang="en-US" sz="2800" dirty="0" smtClean="0">
                <a:latin typeface="Agency FB" pitchFamily="34" charset="0"/>
              </a:rPr>
              <a:t>– over which they have limited or no control. The box below provides examples (this is not a complete list):</a:t>
            </a:r>
            <a:endParaRPr lang="en-GB" sz="2800" dirty="0" smtClean="0">
              <a:latin typeface="Agency FB" pitchFamily="34" charset="0"/>
            </a:endParaRPr>
          </a:p>
          <a:p>
            <a:r>
              <a:rPr lang="en-GB" sz="2800" dirty="0" smtClean="0">
                <a:solidFill>
                  <a:schemeClr val="tx1"/>
                </a:solidFill>
                <a:latin typeface="Agency FB" pitchFamily="34" charset="0"/>
              </a:rPr>
              <a:t>  </a:t>
            </a:r>
            <a:endParaRPr lang="en-GB" sz="2800" dirty="0">
              <a:solidFill>
                <a:schemeClr val="tx1"/>
              </a:solidFill>
              <a:latin typeface="Agency FB" pitchFamily="34" charset="0"/>
            </a:endParaRPr>
          </a:p>
        </p:txBody>
      </p:sp>
      <p:graphicFrame>
        <p:nvGraphicFramePr>
          <p:cNvPr id="7" name="Table 6"/>
          <p:cNvGraphicFramePr>
            <a:graphicFrameLocks noGrp="1"/>
          </p:cNvGraphicFramePr>
          <p:nvPr/>
        </p:nvGraphicFramePr>
        <p:xfrm>
          <a:off x="-1" y="2780927"/>
          <a:ext cx="8604450" cy="3879258"/>
        </p:xfrm>
        <a:graphic>
          <a:graphicData uri="http://schemas.openxmlformats.org/drawingml/2006/table">
            <a:tbl>
              <a:tblPr/>
              <a:tblGrid>
                <a:gridCol w="2868150"/>
                <a:gridCol w="2868150"/>
                <a:gridCol w="2868150"/>
              </a:tblGrid>
              <a:tr h="383004">
                <a:tc>
                  <a:txBody>
                    <a:bodyPr/>
                    <a:lstStyle/>
                    <a:p>
                      <a:pPr algn="ctr">
                        <a:spcAft>
                          <a:spcPts val="0"/>
                        </a:spcAft>
                      </a:pPr>
                      <a:r>
                        <a:rPr lang="en-US" sz="2000" b="1" dirty="0">
                          <a:solidFill>
                            <a:srgbClr val="000000"/>
                          </a:solidFill>
                          <a:latin typeface="Agency FB" pitchFamily="34" charset="0"/>
                          <a:ea typeface="Times New Roman"/>
                          <a:cs typeface="Times New Roman"/>
                        </a:rPr>
                        <a:t>Trends</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dirty="0">
                          <a:solidFill>
                            <a:srgbClr val="000000"/>
                          </a:solidFill>
                          <a:latin typeface="Agency FB" pitchFamily="34" charset="0"/>
                          <a:ea typeface="Times New Roman"/>
                          <a:cs typeface="Times New Roman"/>
                        </a:rPr>
                        <a:t>Shocks</a:t>
                      </a:r>
                      <a:endParaRPr lang="en-GB" sz="2000" dirty="0">
                        <a:latin typeface="Agency FB" pitchFamily="34" charset="0"/>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US" sz="2000" b="1" dirty="0">
                          <a:solidFill>
                            <a:srgbClr val="000000"/>
                          </a:solidFill>
                          <a:latin typeface="Agency FB" pitchFamily="34" charset="0"/>
                          <a:ea typeface="Times New Roman"/>
                          <a:cs typeface="Times New Roman"/>
                        </a:rPr>
                        <a:t>Seasonality</a:t>
                      </a:r>
                      <a:endParaRPr lang="en-GB" sz="2000" dirty="0">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31343">
                <a:tc>
                  <a:txBody>
                    <a:bodyPr/>
                    <a:lstStyle/>
                    <a:p>
                      <a:pPr algn="ctr">
                        <a:spcAft>
                          <a:spcPts val="0"/>
                        </a:spcAft>
                      </a:pPr>
                      <a:r>
                        <a:rPr lang="en-US" sz="2000" dirty="0">
                          <a:solidFill>
                            <a:srgbClr val="000000"/>
                          </a:solidFill>
                          <a:latin typeface="Agency FB" pitchFamily="34" charset="0"/>
                          <a:ea typeface="Times New Roman"/>
                          <a:cs typeface="Times New Roman"/>
                        </a:rPr>
                        <a:t>• Population trends</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a:solidFill>
                            <a:srgbClr val="000000"/>
                          </a:solidFill>
                          <a:latin typeface="Agency FB" pitchFamily="34" charset="0"/>
                          <a:ea typeface="Times New Roman"/>
                          <a:cs typeface="Times New Roman"/>
                        </a:rPr>
                        <a:t>• Human health shocks</a:t>
                      </a:r>
                      <a:endParaRPr lang="en-GB" sz="2000">
                        <a:latin typeface="Agency FB" pitchFamily="34" charset="0"/>
                        <a:ea typeface="Times New Roman"/>
                        <a:cs typeface="Times New Roman"/>
                      </a:endParaRPr>
                    </a:p>
                  </a:txBody>
                  <a:tcPr marL="68580" marR="68580" marT="0" marB="0">
                    <a:lnL>
                      <a:noFill/>
                    </a:lnL>
                    <a:lnR>
                      <a:noFill/>
                    </a:lnR>
                    <a:lnT>
                      <a:noFill/>
                    </a:lnT>
                    <a:lnB>
                      <a:noFill/>
                    </a:lnB>
                  </a:tcPr>
                </a:tc>
                <a:tc>
                  <a:txBody>
                    <a:bodyPr/>
                    <a:lstStyle/>
                    <a:p>
                      <a:pPr algn="ctr">
                        <a:spcAft>
                          <a:spcPts val="0"/>
                        </a:spcAft>
                      </a:pPr>
                      <a:r>
                        <a:rPr lang="en-US" sz="2000">
                          <a:solidFill>
                            <a:srgbClr val="000000"/>
                          </a:solidFill>
                          <a:latin typeface="Agency FB" pitchFamily="34" charset="0"/>
                          <a:ea typeface="Times New Roman"/>
                          <a:cs typeface="Times New Roman"/>
                        </a:rPr>
                        <a:t>• Of prices</a:t>
                      </a:r>
                      <a:endParaRPr lang="en-GB" sz="2000">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766008">
                <a:tc>
                  <a:txBody>
                    <a:bodyPr/>
                    <a:lstStyle/>
                    <a:p>
                      <a:pPr algn="ctr">
                        <a:spcAft>
                          <a:spcPts val="0"/>
                        </a:spcAft>
                      </a:pPr>
                      <a:r>
                        <a:rPr lang="en-US" sz="2000" dirty="0">
                          <a:solidFill>
                            <a:srgbClr val="000000"/>
                          </a:solidFill>
                          <a:latin typeface="Agency FB" pitchFamily="34" charset="0"/>
                          <a:ea typeface="Times New Roman"/>
                          <a:cs typeface="Times New Roman"/>
                        </a:rPr>
                        <a:t>• Resource trends (including conflict)</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dirty="0">
                          <a:solidFill>
                            <a:srgbClr val="000000"/>
                          </a:solidFill>
                          <a:latin typeface="Agency FB" pitchFamily="34" charset="0"/>
                          <a:ea typeface="Times New Roman"/>
                          <a:cs typeface="Times New Roman"/>
                        </a:rPr>
                        <a:t>• Natural shocks</a:t>
                      </a:r>
                      <a:endParaRPr lang="en-GB" sz="2000" dirty="0">
                        <a:latin typeface="Agency FB" pitchFamily="34" charset="0"/>
                        <a:ea typeface="Times New Roman"/>
                        <a:cs typeface="Times New Roman"/>
                      </a:endParaRPr>
                    </a:p>
                  </a:txBody>
                  <a:tcPr marL="68580" marR="68580" marT="0" marB="0">
                    <a:lnL>
                      <a:noFill/>
                    </a:lnL>
                    <a:lnR>
                      <a:noFill/>
                    </a:lnR>
                    <a:lnT>
                      <a:noFill/>
                    </a:lnT>
                    <a:lnB>
                      <a:noFill/>
                    </a:lnB>
                  </a:tcPr>
                </a:tc>
                <a:tc>
                  <a:txBody>
                    <a:bodyPr/>
                    <a:lstStyle/>
                    <a:p>
                      <a:pPr algn="ctr">
                        <a:spcAft>
                          <a:spcPts val="0"/>
                        </a:spcAft>
                      </a:pPr>
                      <a:r>
                        <a:rPr lang="en-US" sz="2000">
                          <a:solidFill>
                            <a:srgbClr val="000000"/>
                          </a:solidFill>
                          <a:latin typeface="Agency FB" pitchFamily="34" charset="0"/>
                          <a:ea typeface="Times New Roman"/>
                          <a:cs typeface="Times New Roman"/>
                        </a:rPr>
                        <a:t>• Of production</a:t>
                      </a:r>
                      <a:endParaRPr lang="en-GB" sz="2000">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799284">
                <a:tc>
                  <a:txBody>
                    <a:bodyPr/>
                    <a:lstStyle/>
                    <a:p>
                      <a:pPr algn="ctr">
                        <a:spcAft>
                          <a:spcPts val="0"/>
                        </a:spcAft>
                      </a:pPr>
                      <a:r>
                        <a:rPr lang="en-US" sz="2000" dirty="0">
                          <a:solidFill>
                            <a:srgbClr val="000000"/>
                          </a:solidFill>
                          <a:latin typeface="Agency FB" pitchFamily="34" charset="0"/>
                          <a:ea typeface="Times New Roman"/>
                          <a:cs typeface="Times New Roman"/>
                        </a:rPr>
                        <a:t>• National/international economic trends</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dirty="0">
                          <a:solidFill>
                            <a:srgbClr val="000000"/>
                          </a:solidFill>
                          <a:latin typeface="Agency FB" pitchFamily="34" charset="0"/>
                          <a:ea typeface="Times New Roman"/>
                          <a:cs typeface="Times New Roman"/>
                        </a:rPr>
                        <a:t>• Economic shocks</a:t>
                      </a:r>
                      <a:endParaRPr lang="en-GB" sz="2000" dirty="0">
                        <a:latin typeface="Agency FB" pitchFamily="34" charset="0"/>
                        <a:ea typeface="Times New Roman"/>
                        <a:cs typeface="Times New Roman"/>
                      </a:endParaRPr>
                    </a:p>
                  </a:txBody>
                  <a:tcPr marL="68580" marR="68580" marT="0" marB="0">
                    <a:lnL>
                      <a:noFill/>
                    </a:lnL>
                    <a:lnR>
                      <a:noFill/>
                    </a:lnR>
                    <a:lnT>
                      <a:noFill/>
                    </a:lnT>
                    <a:lnB>
                      <a:noFill/>
                    </a:lnB>
                  </a:tcPr>
                </a:tc>
                <a:tc>
                  <a:txBody>
                    <a:bodyPr/>
                    <a:lstStyle/>
                    <a:p>
                      <a:pPr algn="ctr">
                        <a:spcAft>
                          <a:spcPts val="0"/>
                        </a:spcAft>
                      </a:pPr>
                      <a:r>
                        <a:rPr lang="en-US" sz="2000">
                          <a:solidFill>
                            <a:srgbClr val="000000"/>
                          </a:solidFill>
                          <a:latin typeface="Agency FB" pitchFamily="34" charset="0"/>
                          <a:ea typeface="Times New Roman"/>
                          <a:cs typeface="Times New Roman"/>
                        </a:rPr>
                        <a:t>• Of health</a:t>
                      </a:r>
                      <a:endParaRPr lang="en-GB" sz="2000">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812294">
                <a:tc>
                  <a:txBody>
                    <a:bodyPr/>
                    <a:lstStyle/>
                    <a:p>
                      <a:pPr algn="ctr">
                        <a:spcAft>
                          <a:spcPts val="0"/>
                        </a:spcAft>
                      </a:pPr>
                      <a:r>
                        <a:rPr lang="en-US" sz="2000" dirty="0">
                          <a:solidFill>
                            <a:srgbClr val="000000"/>
                          </a:solidFill>
                          <a:latin typeface="Agency FB" pitchFamily="34" charset="0"/>
                          <a:ea typeface="Times New Roman"/>
                          <a:cs typeface="Times New Roman"/>
                        </a:rPr>
                        <a:t>• Trends in governance (including politics)</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spcAft>
                          <a:spcPts val="0"/>
                        </a:spcAft>
                      </a:pPr>
                      <a:r>
                        <a:rPr lang="en-US" sz="2000" dirty="0">
                          <a:solidFill>
                            <a:srgbClr val="000000"/>
                          </a:solidFill>
                          <a:latin typeface="Agency FB" pitchFamily="34" charset="0"/>
                          <a:ea typeface="Times New Roman"/>
                          <a:cs typeface="Times New Roman"/>
                        </a:rPr>
                        <a:t>• Conflict</a:t>
                      </a:r>
                      <a:endParaRPr lang="en-GB" sz="2000" dirty="0">
                        <a:latin typeface="Agency FB" pitchFamily="34" charset="0"/>
                        <a:ea typeface="Times New Roman"/>
                        <a:cs typeface="Times New Roman"/>
                      </a:endParaRPr>
                    </a:p>
                  </a:txBody>
                  <a:tcPr marL="68580" marR="68580" marT="0" marB="0">
                    <a:lnL>
                      <a:noFill/>
                    </a:lnL>
                    <a:lnR>
                      <a:noFill/>
                    </a:lnR>
                    <a:lnT>
                      <a:noFill/>
                    </a:lnT>
                    <a:lnB>
                      <a:noFill/>
                    </a:lnB>
                  </a:tcPr>
                </a:tc>
                <a:tc>
                  <a:txBody>
                    <a:bodyPr/>
                    <a:lstStyle/>
                    <a:p>
                      <a:pPr algn="ctr">
                        <a:spcAft>
                          <a:spcPts val="0"/>
                        </a:spcAft>
                      </a:pPr>
                      <a:r>
                        <a:rPr lang="en-US" sz="2000" dirty="0">
                          <a:solidFill>
                            <a:srgbClr val="000000"/>
                          </a:solidFill>
                          <a:latin typeface="Agency FB" pitchFamily="34" charset="0"/>
                          <a:ea typeface="Times New Roman"/>
                          <a:cs typeface="Times New Roman"/>
                        </a:rPr>
                        <a:t>• Of employment opportunities</a:t>
                      </a:r>
                      <a:endParaRPr lang="en-GB" sz="2000" dirty="0">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687325">
                <a:tc>
                  <a:txBody>
                    <a:bodyPr/>
                    <a:lstStyle/>
                    <a:p>
                      <a:pPr algn="ctr">
                        <a:spcAft>
                          <a:spcPts val="0"/>
                        </a:spcAft>
                      </a:pPr>
                      <a:r>
                        <a:rPr lang="en-US" sz="2000" dirty="0">
                          <a:solidFill>
                            <a:srgbClr val="000000"/>
                          </a:solidFill>
                          <a:latin typeface="Agency FB" pitchFamily="34" charset="0"/>
                          <a:ea typeface="Times New Roman"/>
                          <a:cs typeface="Times New Roman"/>
                        </a:rPr>
                        <a:t>• Technological trends</a:t>
                      </a:r>
                      <a:endParaRPr lang="en-GB" sz="2000" dirty="0">
                        <a:latin typeface="Agency FB"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solidFill>
                            <a:srgbClr val="000000"/>
                          </a:solidFill>
                          <a:latin typeface="Agency FB" pitchFamily="34" charset="0"/>
                          <a:ea typeface="Times New Roman"/>
                          <a:cs typeface="Times New Roman"/>
                        </a:rPr>
                        <a:t>• Crop/livestock health shocks</a:t>
                      </a:r>
                      <a:endParaRPr lang="en-GB" sz="2000" dirty="0">
                        <a:latin typeface="Agency FB" pitchFamily="34" charset="0"/>
                        <a:ea typeface="Times New Roman"/>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2000" dirty="0">
                        <a:solidFill>
                          <a:srgbClr val="000000"/>
                        </a:solidFill>
                        <a:latin typeface="Agency FB" pitchFamily="34" charset="0"/>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373211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marL="0" indent="0" algn="ctr">
              <a:buNone/>
            </a:pPr>
            <a:endParaRPr lang="en-GB" sz="2400" dirty="0" smtClean="0">
              <a:latin typeface="Agency FB" pitchFamily="34" charset="0"/>
              <a:cs typeface="Times New Roman" pitchFamily="18" charset="0"/>
            </a:endParaRPr>
          </a:p>
          <a:p>
            <a:pPr marL="457200" indent="-457200" algn="ctr">
              <a:buNone/>
            </a:pPr>
            <a:r>
              <a:rPr lang="en-GB" sz="2400" b="1" u="sng" dirty="0" smtClean="0">
                <a:latin typeface="Agency FB" pitchFamily="34" charset="0"/>
                <a:cs typeface="Times New Roman" pitchFamily="18" charset="0"/>
              </a:rPr>
              <a:t>2. Livelihood Assets,</a:t>
            </a:r>
          </a:p>
          <a:p>
            <a:pPr>
              <a:buFont typeface="Wingdings" pitchFamily="2" charset="2"/>
              <a:buChar char="v"/>
            </a:pPr>
            <a:r>
              <a:rPr lang="en-US" sz="2400" dirty="0" smtClean="0">
                <a:latin typeface="Agency FB" pitchFamily="34" charset="0"/>
              </a:rPr>
              <a:t>The livelihoods approach is concerned first and foremost with people.</a:t>
            </a:r>
          </a:p>
          <a:p>
            <a:pPr>
              <a:buFont typeface="Wingdings" pitchFamily="2" charset="2"/>
              <a:buChar char="v"/>
            </a:pPr>
            <a:r>
              <a:rPr lang="en-US" sz="2400" dirty="0" smtClean="0">
                <a:latin typeface="Agency FB" pitchFamily="34" charset="0"/>
              </a:rPr>
              <a:t>It seeks to gain an accurate and realistic understanding of people’s strengths (assets or capital endowments) and how they endeavor to convert these into positive livelihood outcomes. </a:t>
            </a:r>
          </a:p>
          <a:p>
            <a:pPr>
              <a:buFont typeface="Wingdings" pitchFamily="2" charset="2"/>
              <a:buChar char="v"/>
            </a:pPr>
            <a:r>
              <a:rPr lang="en-US" sz="2400" dirty="0" smtClean="0">
                <a:latin typeface="Agency FB" pitchFamily="34" charset="0"/>
              </a:rPr>
              <a:t>The approach is founded on a belief that people require a range of assets to achieve positive livelihood outcomes; </a:t>
            </a:r>
          </a:p>
          <a:p>
            <a:pPr>
              <a:buFont typeface="Wingdings" pitchFamily="2" charset="2"/>
              <a:buChar char="ü"/>
            </a:pPr>
            <a:r>
              <a:rPr lang="en-US" sz="2400" dirty="0" smtClean="0">
                <a:latin typeface="Agency FB" pitchFamily="34" charset="0"/>
              </a:rPr>
              <a:t>no single category of assets on its own is sufficient to yield all the many and varied livelihood outcomes that people seek. </a:t>
            </a:r>
          </a:p>
          <a:p>
            <a:pPr>
              <a:buFont typeface="Wingdings" pitchFamily="2" charset="2"/>
              <a:buChar char="ü"/>
            </a:pPr>
            <a:r>
              <a:rPr lang="en-US" sz="2400" dirty="0" smtClean="0">
                <a:latin typeface="Agency FB" pitchFamily="34" charset="0"/>
              </a:rPr>
              <a:t>This is particularly true for poor people whose access to any given category of assets tends to be very limited. </a:t>
            </a:r>
          </a:p>
          <a:p>
            <a:pPr>
              <a:buFont typeface="Wingdings" pitchFamily="2" charset="2"/>
              <a:buChar char="ü"/>
            </a:pPr>
            <a:r>
              <a:rPr lang="en-US" sz="2400" dirty="0" smtClean="0">
                <a:latin typeface="Agency FB" pitchFamily="34" charset="0"/>
              </a:rPr>
              <a:t>As a result they have to seek ways of development and combining what assets they do have in innovative ways to ensure survival</a:t>
            </a:r>
            <a:endParaRPr lang="en-GB" sz="2400" dirty="0" smtClean="0">
              <a:latin typeface="Agency FB" pitchFamily="34" charset="0"/>
              <a:cs typeface="Times New Roman" pitchFamily="18" charset="0"/>
            </a:endParaRPr>
          </a:p>
          <a:p>
            <a:pPr>
              <a:buNone/>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29880439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marL="0" indent="0" algn="ctr">
              <a:buNone/>
            </a:pPr>
            <a:endParaRPr lang="en-GB" sz="2400" dirty="0" smtClean="0">
              <a:latin typeface="Agency FB" pitchFamily="34" charset="0"/>
              <a:cs typeface="Times New Roman" pitchFamily="18" charset="0"/>
            </a:endParaRPr>
          </a:p>
          <a:p>
            <a:pPr marL="457200" indent="-457200" algn="ctr">
              <a:buNone/>
            </a:pPr>
            <a:r>
              <a:rPr lang="en-GB" sz="2400" b="1" u="sng" dirty="0" smtClean="0">
                <a:latin typeface="Agency FB" pitchFamily="34" charset="0"/>
                <a:cs typeface="Times New Roman" pitchFamily="18" charset="0"/>
              </a:rPr>
              <a:t>2. Livelihood Assets,…..</a:t>
            </a:r>
          </a:p>
          <a:p>
            <a:pPr marL="457200" indent="-457200" algn="just">
              <a:buFont typeface="Wingdings" pitchFamily="2" charset="2"/>
              <a:buChar char="v"/>
            </a:pPr>
            <a:r>
              <a:rPr lang="en-US" sz="2400" dirty="0" smtClean="0">
                <a:latin typeface="Agency FB" pitchFamily="34" charset="0"/>
              </a:rPr>
              <a:t>Their is the asset pentagon lies at the core of the livelihoods framework, ‘within’ the vulnerability context. </a:t>
            </a:r>
          </a:p>
          <a:p>
            <a:pPr marL="457200" indent="-457200" algn="just">
              <a:buFont typeface="Wingdings" pitchFamily="2" charset="2"/>
              <a:buChar char="v"/>
            </a:pPr>
            <a:r>
              <a:rPr lang="en-US" sz="2400" dirty="0" smtClean="0">
                <a:latin typeface="Agency FB" pitchFamily="34" charset="0"/>
              </a:rPr>
              <a:t>The pentagon was developed to enable information about people’s assets to be presented visually, thereby see the inter-relationships between the various assets</a:t>
            </a:r>
            <a:endParaRPr lang="en-GB" sz="2400" dirty="0" smtClean="0">
              <a:latin typeface="Agency FB" pitchFamily="34" charset="0"/>
              <a:cs typeface="Times New Roman" pitchFamily="18" charset="0"/>
            </a:endParaRPr>
          </a:p>
          <a:p>
            <a:pPr>
              <a:lnSpc>
                <a:spcPct val="150000"/>
              </a:lnSpc>
              <a:buFont typeface="Wingdings" pitchFamily="2" charset="2"/>
              <a:buChar char="Ø"/>
            </a:pPr>
            <a:r>
              <a:rPr lang="en-GB" sz="2400" dirty="0" smtClean="0">
                <a:latin typeface="Agency FB" pitchFamily="34" charset="0"/>
                <a:cs typeface="Times New Roman" pitchFamily="18" charset="0"/>
              </a:rPr>
              <a:t>Asset has five components</a:t>
            </a:r>
          </a:p>
          <a:p>
            <a:pPr marL="457200" indent="-457200">
              <a:lnSpc>
                <a:spcPct val="150000"/>
              </a:lnSpc>
              <a:buFont typeface="+mj-lt"/>
              <a:buAutoNum type="arabicPeriod"/>
            </a:pPr>
            <a:r>
              <a:rPr lang="en-GB" sz="2400" dirty="0" smtClean="0">
                <a:latin typeface="Agency FB" pitchFamily="34" charset="0"/>
                <a:cs typeface="Times New Roman" pitchFamily="18" charset="0"/>
              </a:rPr>
              <a:t>Human capital</a:t>
            </a:r>
          </a:p>
          <a:p>
            <a:pPr marL="457200" indent="-457200">
              <a:lnSpc>
                <a:spcPct val="150000"/>
              </a:lnSpc>
              <a:buFont typeface="+mj-lt"/>
              <a:buAutoNum type="arabicPeriod"/>
            </a:pPr>
            <a:r>
              <a:rPr lang="en-GB" sz="2400" dirty="0" smtClean="0">
                <a:latin typeface="Agency FB" pitchFamily="34" charset="0"/>
                <a:cs typeface="Times New Roman" pitchFamily="18" charset="0"/>
              </a:rPr>
              <a:t>Social capital  </a:t>
            </a:r>
          </a:p>
          <a:p>
            <a:pPr marL="457200" indent="-457200">
              <a:lnSpc>
                <a:spcPct val="150000"/>
              </a:lnSpc>
              <a:buFont typeface="+mj-lt"/>
              <a:buAutoNum type="arabicPeriod"/>
            </a:pPr>
            <a:r>
              <a:rPr lang="en-GB" sz="2400" dirty="0" smtClean="0">
                <a:latin typeface="Agency FB" pitchFamily="34" charset="0"/>
                <a:cs typeface="Times New Roman" pitchFamily="18" charset="0"/>
              </a:rPr>
              <a:t>Physical capital</a:t>
            </a:r>
          </a:p>
          <a:p>
            <a:pPr marL="457200" indent="-457200">
              <a:lnSpc>
                <a:spcPct val="150000"/>
              </a:lnSpc>
              <a:buFont typeface="+mj-lt"/>
              <a:buAutoNum type="arabicPeriod"/>
            </a:pPr>
            <a:r>
              <a:rPr lang="en-GB" sz="2400" dirty="0" smtClean="0">
                <a:latin typeface="Agency FB" pitchFamily="34" charset="0"/>
                <a:cs typeface="Times New Roman" pitchFamily="18" charset="0"/>
              </a:rPr>
              <a:t>Financial capital</a:t>
            </a:r>
          </a:p>
          <a:p>
            <a:pPr marL="457200" indent="-457200">
              <a:lnSpc>
                <a:spcPct val="150000"/>
              </a:lnSpc>
              <a:buFont typeface="+mj-lt"/>
              <a:buAutoNum type="arabicPeriod"/>
            </a:pPr>
            <a:r>
              <a:rPr lang="en-GB" sz="2400" dirty="0" smtClean="0">
                <a:latin typeface="Agency FB" pitchFamily="34" charset="0"/>
                <a:cs typeface="Times New Roman" pitchFamily="18" charset="0"/>
              </a:rPr>
              <a:t>Natural capital  </a:t>
            </a: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pic>
        <p:nvPicPr>
          <p:cNvPr id="6" name="Picture 4" descr="4_01B"/>
          <p:cNvPicPr>
            <a:picLocks noChangeAspect="1" noChangeArrowheads="1"/>
          </p:cNvPicPr>
          <p:nvPr/>
        </p:nvPicPr>
        <p:blipFill>
          <a:blip r:embed="rId2" cstate="print"/>
          <a:srcRect/>
          <a:stretch>
            <a:fillRect/>
          </a:stretch>
        </p:blipFill>
        <p:spPr bwMode="auto">
          <a:xfrm>
            <a:off x="2555776" y="3573016"/>
            <a:ext cx="5904656" cy="2952328"/>
          </a:xfrm>
          <a:prstGeom prst="rect">
            <a:avLst/>
          </a:prstGeom>
          <a:noFill/>
          <a:ln w="9525">
            <a:noFill/>
            <a:miter lim="800000"/>
            <a:headEnd/>
            <a:tailEnd/>
          </a:ln>
        </p:spPr>
      </p:pic>
    </p:spTree>
    <p:extLst>
      <p:ext uri="{BB962C8B-B14F-4D97-AF65-F5344CB8AC3E}">
        <p14:creationId xmlns:p14="http://schemas.microsoft.com/office/powerpoint/2010/main" val="23047828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lnSpcReduction="10000"/>
          </a:bodyPr>
          <a:lstStyle/>
          <a:p>
            <a:pPr marL="0" indent="0" algn="ctr">
              <a:buNone/>
            </a:pPr>
            <a:endParaRPr lang="en-GB" sz="2400" dirty="0" smtClean="0">
              <a:latin typeface="Agency FB" pitchFamily="34" charset="0"/>
              <a:cs typeface="Times New Roman" pitchFamily="18" charset="0"/>
            </a:endParaRPr>
          </a:p>
          <a:p>
            <a:pPr marL="457200" indent="-457200" algn="ctr">
              <a:buNone/>
            </a:pPr>
            <a:r>
              <a:rPr lang="en-GB" sz="2400" b="1" u="sng" dirty="0" smtClean="0">
                <a:latin typeface="Agency FB" pitchFamily="34" charset="0"/>
                <a:cs typeface="Times New Roman" pitchFamily="18" charset="0"/>
              </a:rPr>
              <a:t>3. Policy Institutions And Processes,</a:t>
            </a:r>
          </a:p>
          <a:p>
            <a:pPr algn="just">
              <a:buFont typeface="Wingdings" pitchFamily="2" charset="2"/>
              <a:buChar char="v"/>
            </a:pPr>
            <a:r>
              <a:rPr lang="en-US" sz="2400" i="1" dirty="0" smtClean="0">
                <a:latin typeface="Agency FB" pitchFamily="34" charset="0"/>
              </a:rPr>
              <a:t>Under this components livelihood analytical framework </a:t>
            </a:r>
          </a:p>
          <a:p>
            <a:pPr algn="just">
              <a:buFont typeface="Wingdings" pitchFamily="2" charset="2"/>
              <a:buChar char="Ø"/>
            </a:pPr>
            <a:r>
              <a:rPr lang="en-US" sz="2400" i="1" dirty="0" smtClean="0">
                <a:latin typeface="Agency FB" pitchFamily="34" charset="0"/>
              </a:rPr>
              <a:t> Transforming Structures and Processes </a:t>
            </a:r>
            <a:r>
              <a:rPr lang="en-US" sz="2400" dirty="0" smtClean="0">
                <a:latin typeface="Agency FB" pitchFamily="34" charset="0"/>
              </a:rPr>
              <a:t>within the livelihoods framework are the institutions, organizations, policies and legislation that shape livelihoods. </a:t>
            </a:r>
          </a:p>
          <a:p>
            <a:pPr algn="just">
              <a:buFont typeface="Wingdings" pitchFamily="2" charset="2"/>
              <a:buChar char="Ø"/>
            </a:pPr>
            <a:r>
              <a:rPr lang="en-US" sz="2400" dirty="0" smtClean="0">
                <a:latin typeface="Agency FB" pitchFamily="34" charset="0"/>
              </a:rPr>
              <a:t>Their importance cannot be over-emphasized. </a:t>
            </a:r>
          </a:p>
          <a:p>
            <a:pPr algn="just">
              <a:buFont typeface="Wingdings" pitchFamily="2" charset="2"/>
              <a:buChar char="Ø"/>
            </a:pPr>
            <a:r>
              <a:rPr lang="en-US" sz="2400" dirty="0" smtClean="0">
                <a:latin typeface="Agency FB" pitchFamily="34" charset="0"/>
              </a:rPr>
              <a:t>They operate at all levels, from the household to the international arena, and </a:t>
            </a:r>
          </a:p>
          <a:p>
            <a:pPr algn="just">
              <a:buFont typeface="Wingdings" pitchFamily="2" charset="2"/>
              <a:buChar char="ü"/>
            </a:pPr>
            <a:r>
              <a:rPr lang="en-US" sz="2400" dirty="0" smtClean="0">
                <a:latin typeface="Agency FB" pitchFamily="34" charset="0"/>
              </a:rPr>
              <a:t>in all spheres, from the most private to the most public. </a:t>
            </a:r>
          </a:p>
          <a:p>
            <a:pPr algn="just">
              <a:buFont typeface="Wingdings" pitchFamily="2" charset="2"/>
              <a:buChar char="ü"/>
            </a:pPr>
            <a:r>
              <a:rPr lang="en-US" sz="2400" dirty="0" smtClean="0">
                <a:latin typeface="Agency FB" pitchFamily="34" charset="0"/>
              </a:rPr>
              <a:t>They effectively determine;</a:t>
            </a:r>
          </a:p>
          <a:p>
            <a:pPr algn="just"/>
            <a:r>
              <a:rPr lang="en-US" sz="2400" b="1" dirty="0" smtClean="0">
                <a:latin typeface="Agency FB" pitchFamily="34" charset="0"/>
              </a:rPr>
              <a:t>access </a:t>
            </a:r>
            <a:r>
              <a:rPr lang="en-US" sz="2400" dirty="0" smtClean="0">
                <a:latin typeface="Agency FB" pitchFamily="34" charset="0"/>
              </a:rPr>
              <a:t>to various types of capital, to livelihood strategies and to decision-making bodies and sources of influence;</a:t>
            </a:r>
            <a:endParaRPr lang="en-GB" sz="2400" dirty="0" smtClean="0">
              <a:latin typeface="Agency FB" pitchFamily="34" charset="0"/>
            </a:endParaRPr>
          </a:p>
          <a:p>
            <a:pPr algn="just"/>
            <a:r>
              <a:rPr lang="en-US" sz="2400" dirty="0" smtClean="0">
                <a:latin typeface="Agency FB" pitchFamily="34" charset="0"/>
              </a:rPr>
              <a:t>the </a:t>
            </a:r>
            <a:r>
              <a:rPr lang="en-US" sz="2400" b="1" dirty="0" smtClean="0">
                <a:latin typeface="Agency FB" pitchFamily="34" charset="0"/>
              </a:rPr>
              <a:t>terms of exchange </a:t>
            </a:r>
            <a:r>
              <a:rPr lang="en-US" sz="2400" dirty="0" smtClean="0">
                <a:latin typeface="Agency FB" pitchFamily="34" charset="0"/>
              </a:rPr>
              <a:t>between different types of capital; and</a:t>
            </a:r>
            <a:endParaRPr lang="en-GB" sz="2400" dirty="0" smtClean="0">
              <a:latin typeface="Agency FB" pitchFamily="34" charset="0"/>
            </a:endParaRPr>
          </a:p>
          <a:p>
            <a:pPr algn="just"/>
            <a:r>
              <a:rPr lang="en-US" sz="2400" dirty="0" smtClean="0">
                <a:latin typeface="Agency FB" pitchFamily="34" charset="0"/>
              </a:rPr>
              <a:t> </a:t>
            </a:r>
            <a:r>
              <a:rPr lang="en-US" sz="2400" b="1" dirty="0" smtClean="0">
                <a:latin typeface="Agency FB" pitchFamily="34" charset="0"/>
              </a:rPr>
              <a:t>returns </a:t>
            </a:r>
            <a:r>
              <a:rPr lang="en-US" sz="2400" dirty="0" smtClean="0">
                <a:latin typeface="Agency FB" pitchFamily="34" charset="0"/>
              </a:rPr>
              <a:t>(economic and otherwise) to any given livelihood strategy.</a:t>
            </a:r>
            <a:endParaRPr lang="en-US" sz="2400" b="1" dirty="0" smtClean="0">
              <a:latin typeface="Agency FB" pitchFamily="34" charset="0"/>
            </a:endParaRPr>
          </a:p>
          <a:p>
            <a:pPr algn="just">
              <a:buFont typeface="Wingdings" pitchFamily="2" charset="2"/>
              <a:buChar char="v"/>
            </a:pPr>
            <a:r>
              <a:rPr lang="en-US" sz="2400" b="1" dirty="0" smtClean="0">
                <a:latin typeface="Agency FB" pitchFamily="34" charset="0"/>
              </a:rPr>
              <a:t>And Policies </a:t>
            </a:r>
            <a:r>
              <a:rPr lang="en-US" sz="2400" dirty="0" smtClean="0">
                <a:latin typeface="Agency FB" pitchFamily="34" charset="0"/>
              </a:rPr>
              <a:t>inform the development of new </a:t>
            </a:r>
            <a:r>
              <a:rPr lang="en-US" sz="2400" b="1" dirty="0" smtClean="0">
                <a:latin typeface="Agency FB" pitchFamily="34" charset="0"/>
              </a:rPr>
              <a:t>legislation </a:t>
            </a:r>
            <a:r>
              <a:rPr lang="en-US" sz="2400" dirty="0" smtClean="0">
                <a:latin typeface="Agency FB" pitchFamily="34" charset="0"/>
              </a:rPr>
              <a:t>and provide a framework for the actions of public sector implementing agencies and their sub-contractors</a:t>
            </a: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23709300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a:bodyPr>
          <a:lstStyle/>
          <a:p>
            <a:pPr marL="0" indent="0" algn="ctr">
              <a:buNone/>
            </a:pPr>
            <a:endParaRPr lang="en-GB" sz="2400" dirty="0" smtClean="0">
              <a:latin typeface="Agency FB" pitchFamily="34" charset="0"/>
              <a:cs typeface="Times New Roman" pitchFamily="18" charset="0"/>
            </a:endParaRPr>
          </a:p>
          <a:p>
            <a:pPr marL="457200" indent="-457200" algn="ctr">
              <a:buNone/>
            </a:pPr>
            <a:r>
              <a:rPr lang="en-GB" sz="2800" b="1" u="sng" dirty="0" smtClean="0">
                <a:latin typeface="Agency FB" pitchFamily="34" charset="0"/>
                <a:cs typeface="Times New Roman" pitchFamily="18" charset="0"/>
              </a:rPr>
              <a:t>4. Livelihood Strategy, </a:t>
            </a:r>
          </a:p>
          <a:p>
            <a:pPr algn="just">
              <a:lnSpc>
                <a:spcPct val="150000"/>
              </a:lnSpc>
              <a:buFont typeface="Wingdings" pitchFamily="2" charset="2"/>
              <a:buChar char="v"/>
            </a:pPr>
            <a:r>
              <a:rPr lang="en-US" sz="2800" dirty="0" smtClean="0">
                <a:latin typeface="Agency FB" pitchFamily="34" charset="0"/>
              </a:rPr>
              <a:t>The livelihoods approach seeks to promote choice, opportunity and diversity. </a:t>
            </a:r>
          </a:p>
          <a:p>
            <a:pPr algn="just">
              <a:lnSpc>
                <a:spcPct val="150000"/>
              </a:lnSpc>
              <a:buFont typeface="Wingdings" pitchFamily="2" charset="2"/>
              <a:buChar char="v"/>
            </a:pPr>
            <a:r>
              <a:rPr lang="en-US" sz="2800" dirty="0" smtClean="0">
                <a:latin typeface="Agency FB" pitchFamily="34" charset="0"/>
              </a:rPr>
              <a:t>It is the range and combination of activities and choices that people make/undertake in order to achieve their livelihood goals (including productive activities, investment strategies, reproductive choices, etc.).</a:t>
            </a:r>
          </a:p>
          <a:p>
            <a:pPr>
              <a:buFont typeface="Wingdings" pitchFamily="2" charset="2"/>
              <a:buChar char="v"/>
            </a:pPr>
            <a:r>
              <a:rPr lang="en-GB" sz="2800" dirty="0" smtClean="0">
                <a:latin typeface="Agency FB" pitchFamily="34" charset="0"/>
              </a:rPr>
              <a:t>livelihood strategies for rural communities could be agricultural intensification, livelihood diversification and migration</a:t>
            </a:r>
            <a:endParaRPr lang="en-US" sz="2800" dirty="0" smtClean="0">
              <a:latin typeface="Agency FB" pitchFamily="34" charset="0"/>
            </a:endParaRPr>
          </a:p>
          <a:p>
            <a:pPr algn="just">
              <a:lnSpc>
                <a:spcPct val="150000"/>
              </a:lnSpc>
              <a:buFont typeface="Wingdings" pitchFamily="2" charset="2"/>
              <a:buChar char="v"/>
            </a:pPr>
            <a:r>
              <a:rPr lang="en-US" sz="2800" dirty="0" smtClean="0">
                <a:latin typeface="Agency FB" pitchFamily="34" charset="0"/>
              </a:rPr>
              <a:t>But strategies are intimately connected with people’s objectives; </a:t>
            </a:r>
          </a:p>
          <a:p>
            <a:pPr algn="just">
              <a:lnSpc>
                <a:spcPct val="150000"/>
              </a:lnSpc>
              <a:buFont typeface="Wingdings" pitchFamily="2" charset="2"/>
              <a:buChar char="v"/>
            </a:pPr>
            <a:r>
              <a:rPr lang="en-US" sz="2800" dirty="0" smtClean="0">
                <a:latin typeface="Agency FB" pitchFamily="34" charset="0"/>
              </a:rPr>
              <a:t>People select the beneficial </a:t>
            </a:r>
            <a:r>
              <a:rPr lang="en-US" sz="2800" i="1" dirty="0" smtClean="0">
                <a:latin typeface="Agency FB" pitchFamily="34" charset="0"/>
              </a:rPr>
              <a:t>Livelihood Outcomes </a:t>
            </a:r>
            <a:r>
              <a:rPr lang="en-US" sz="2800" dirty="0" smtClean="0">
                <a:latin typeface="Agency FB" pitchFamily="34" charset="0"/>
              </a:rPr>
              <a:t>that they seek.</a:t>
            </a:r>
            <a:endParaRPr lang="en-GB" sz="2800" dirty="0" smtClean="0">
              <a:latin typeface="Agency FB" pitchFamily="34" charset="0"/>
            </a:endParaRPr>
          </a:p>
          <a:p>
            <a:pPr algn="just">
              <a:lnSpc>
                <a:spcPct val="150000"/>
              </a:lnSpc>
              <a:buFont typeface="Wingdings" pitchFamily="2" charset="2"/>
              <a:buChar char="v"/>
            </a:pPr>
            <a:endParaRPr lang="en-GB" sz="2400" dirty="0" smtClean="0">
              <a:latin typeface="Agency FB" pitchFamily="34"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29096964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fontScale="92500"/>
          </a:bodyPr>
          <a:lstStyle/>
          <a:p>
            <a:pPr algn="ctr">
              <a:lnSpc>
                <a:spcPct val="150000"/>
              </a:lnSpc>
              <a:buNone/>
            </a:pPr>
            <a:endParaRPr lang="en-GB" sz="2400" dirty="0" smtClean="0">
              <a:latin typeface="Agency FB" pitchFamily="34" charset="0"/>
              <a:cs typeface="Times New Roman" pitchFamily="18" charset="0"/>
            </a:endParaRPr>
          </a:p>
          <a:p>
            <a:pPr marL="457200" indent="-457200" algn="ctr">
              <a:lnSpc>
                <a:spcPct val="150000"/>
              </a:lnSpc>
              <a:buNone/>
            </a:pPr>
            <a:r>
              <a:rPr lang="en-GB" sz="2800" b="1" u="sng" dirty="0" smtClean="0">
                <a:latin typeface="Agency FB" pitchFamily="34" charset="0"/>
                <a:cs typeface="Times New Roman" pitchFamily="18" charset="0"/>
              </a:rPr>
              <a:t>5. Livelihood Outcomes</a:t>
            </a:r>
          </a:p>
          <a:p>
            <a:pPr marL="457200" indent="-457200" algn="just">
              <a:lnSpc>
                <a:spcPct val="150000"/>
              </a:lnSpc>
              <a:buFont typeface="Wingdings" pitchFamily="2" charset="2"/>
              <a:buChar char="v"/>
            </a:pPr>
            <a:r>
              <a:rPr lang="en-US" sz="2800" i="1" dirty="0" smtClean="0">
                <a:latin typeface="Agency FB" pitchFamily="34" charset="0"/>
              </a:rPr>
              <a:t>Livelihood Outcomes </a:t>
            </a:r>
            <a:r>
              <a:rPr lang="en-US" sz="2800" dirty="0" smtClean="0">
                <a:latin typeface="Agency FB" pitchFamily="34" charset="0"/>
              </a:rPr>
              <a:t>are the achievements or outputs of </a:t>
            </a:r>
            <a:r>
              <a:rPr lang="en-US" sz="2800" i="1" dirty="0" smtClean="0">
                <a:latin typeface="Agency FB" pitchFamily="34" charset="0"/>
              </a:rPr>
              <a:t>Livelihood Strategie</a:t>
            </a:r>
            <a:r>
              <a:rPr lang="en-US" sz="2800" dirty="0" smtClean="0">
                <a:latin typeface="Agency FB" pitchFamily="34" charset="0"/>
              </a:rPr>
              <a:t>s. </a:t>
            </a:r>
          </a:p>
          <a:p>
            <a:pPr marL="457200" indent="-457200" algn="just">
              <a:lnSpc>
                <a:spcPct val="150000"/>
              </a:lnSpc>
              <a:buFont typeface="Wingdings" pitchFamily="2" charset="2"/>
              <a:buChar char="q"/>
            </a:pPr>
            <a:r>
              <a:rPr lang="en-US" sz="2800" dirty="0" smtClean="0">
                <a:latin typeface="Agency FB" pitchFamily="34" charset="0"/>
              </a:rPr>
              <a:t>Which may includes; </a:t>
            </a:r>
          </a:p>
          <a:p>
            <a:pPr marL="457200" indent="-457200" algn="just">
              <a:lnSpc>
                <a:spcPct val="150000"/>
              </a:lnSpc>
              <a:buFont typeface="Wingdings" pitchFamily="2" charset="2"/>
              <a:buChar char="ü"/>
            </a:pPr>
            <a:r>
              <a:rPr lang="en-US" sz="2800" dirty="0" smtClean="0">
                <a:latin typeface="Agency FB" pitchFamily="34" charset="0"/>
              </a:rPr>
              <a:t>increased income, </a:t>
            </a:r>
          </a:p>
          <a:p>
            <a:pPr marL="457200" indent="-457200" algn="just">
              <a:lnSpc>
                <a:spcPct val="150000"/>
              </a:lnSpc>
              <a:buFont typeface="Wingdings" pitchFamily="2" charset="2"/>
              <a:buChar char="ü"/>
            </a:pPr>
            <a:r>
              <a:rPr lang="en-US" sz="2800" dirty="0" smtClean="0">
                <a:latin typeface="Agency FB" pitchFamily="34" charset="0"/>
              </a:rPr>
              <a:t>increased well-being,</a:t>
            </a:r>
          </a:p>
          <a:p>
            <a:pPr marL="457200" indent="-457200" algn="just">
              <a:lnSpc>
                <a:spcPct val="150000"/>
              </a:lnSpc>
              <a:buFont typeface="Wingdings" pitchFamily="2" charset="2"/>
              <a:buChar char="ü"/>
            </a:pPr>
            <a:r>
              <a:rPr lang="en-US" sz="2800" b="1" dirty="0" smtClean="0"/>
              <a:t> </a:t>
            </a:r>
            <a:r>
              <a:rPr lang="en-US" sz="2800" dirty="0" smtClean="0">
                <a:latin typeface="Agency FB" pitchFamily="34" charset="0"/>
              </a:rPr>
              <a:t>reduced vulnerability , </a:t>
            </a:r>
          </a:p>
          <a:p>
            <a:pPr marL="457200" indent="-457200" algn="just">
              <a:lnSpc>
                <a:spcPct val="150000"/>
              </a:lnSpc>
              <a:buFont typeface="Wingdings" pitchFamily="2" charset="2"/>
              <a:buChar char="ü"/>
            </a:pPr>
            <a:r>
              <a:rPr lang="en-US" sz="2800" dirty="0" smtClean="0">
                <a:latin typeface="Agency FB" pitchFamily="34" charset="0"/>
              </a:rPr>
              <a:t>improved food security and </a:t>
            </a:r>
          </a:p>
          <a:p>
            <a:pPr marL="457200" indent="-457200" algn="just">
              <a:lnSpc>
                <a:spcPct val="150000"/>
              </a:lnSpc>
              <a:buFont typeface="Wingdings" pitchFamily="2" charset="2"/>
              <a:buChar char="ü"/>
            </a:pPr>
            <a:r>
              <a:rPr lang="en-US" sz="2800" dirty="0" smtClean="0">
                <a:latin typeface="Agency FB" pitchFamily="34" charset="0"/>
              </a:rPr>
              <a:t>more sustainable use of the natural resource base</a:t>
            </a:r>
          </a:p>
          <a:p>
            <a:pPr marL="457200" indent="-457200" algn="just">
              <a:lnSpc>
                <a:spcPct val="150000"/>
              </a:lnSpc>
              <a:buNone/>
            </a:pPr>
            <a:endParaRPr lang="en-GB" sz="2400" dirty="0" smtClean="0">
              <a:latin typeface="Agency FB" pitchFamily="34" charset="0"/>
            </a:endParaRPr>
          </a:p>
          <a:p>
            <a:pPr marL="457200" indent="-457200" algn="just">
              <a:lnSpc>
                <a:spcPct val="150000"/>
              </a:lnSpc>
              <a:buNone/>
            </a:pPr>
            <a:endParaRPr lang="en-GB" sz="2400" b="1" u="sng"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31620046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0" y="476672"/>
            <a:ext cx="9144000" cy="6381328"/>
          </a:xfrm>
        </p:spPr>
        <p:txBody>
          <a:bodyPr>
            <a:normAutofit lnSpcReduction="10000"/>
          </a:bodyPr>
          <a:lstStyle/>
          <a:p>
            <a:pPr algn="ctr">
              <a:lnSpc>
                <a:spcPct val="110000"/>
              </a:lnSpc>
              <a:buNone/>
            </a:pPr>
            <a:endParaRPr lang="en-GB" sz="2400" dirty="0" smtClean="0">
              <a:latin typeface="Agency FB" pitchFamily="34" charset="0"/>
              <a:cs typeface="Times New Roman" pitchFamily="18" charset="0"/>
            </a:endParaRPr>
          </a:p>
          <a:p>
            <a:pPr marL="457200" indent="-457200" algn="ctr">
              <a:buNone/>
            </a:pPr>
            <a:r>
              <a:rPr lang="en-GB" sz="2800" b="1" u="sng" dirty="0" smtClean="0">
                <a:latin typeface="Agency FB" pitchFamily="34" charset="0"/>
                <a:cs typeface="Times New Roman" pitchFamily="18" charset="0"/>
              </a:rPr>
              <a:t>5.Livelihood Outcomes……….</a:t>
            </a:r>
          </a:p>
          <a:p>
            <a:pPr marL="457200" indent="-457200" algn="just">
              <a:buFont typeface="Wingdings" pitchFamily="2" charset="2"/>
              <a:buChar char="Ø"/>
            </a:pPr>
            <a:r>
              <a:rPr lang="en-US" sz="2800" dirty="0" smtClean="0">
                <a:latin typeface="Agency FB" pitchFamily="34" charset="0"/>
              </a:rPr>
              <a:t>Once again, the important idea associated with this component of the framework is that</a:t>
            </a:r>
          </a:p>
          <a:p>
            <a:pPr marL="457200" indent="-457200" algn="just">
              <a:buFont typeface="Wingdings" pitchFamily="2" charset="2"/>
              <a:buChar char="Ø"/>
            </a:pPr>
            <a:r>
              <a:rPr lang="en-US" sz="2800" dirty="0" smtClean="0">
                <a:latin typeface="Agency FB" pitchFamily="34" charset="0"/>
              </a:rPr>
              <a:t>we, as outsiders, investigate, observe and listen, rather than jumping to quick conclusions or making quick judgments about the exact nature of the outcomes that people pursue. </a:t>
            </a:r>
          </a:p>
          <a:p>
            <a:pPr marL="457200" indent="-457200" algn="just">
              <a:buFont typeface="Wingdings" pitchFamily="2" charset="2"/>
              <a:buChar char="Ø"/>
            </a:pPr>
            <a:r>
              <a:rPr lang="en-US" sz="2800" dirty="0" smtClean="0">
                <a:latin typeface="Agency FB" pitchFamily="34" charset="0"/>
              </a:rPr>
              <a:t>In particular, we should not assume that people are entirely dedicated to maximizing their income. </a:t>
            </a:r>
          </a:p>
          <a:p>
            <a:pPr marL="457200" indent="-457200" algn="just">
              <a:buFont typeface="Wingdings" pitchFamily="2" charset="2"/>
              <a:buChar char="Ø"/>
            </a:pPr>
            <a:r>
              <a:rPr lang="en-US" sz="2800" dirty="0" smtClean="0">
                <a:latin typeface="Agency FB" pitchFamily="34" charset="0"/>
              </a:rPr>
              <a:t>Rather, we should recognize and seek to understand the richness of potential livelihood goals. </a:t>
            </a:r>
          </a:p>
          <a:p>
            <a:pPr marL="457200" indent="-457200" algn="just">
              <a:buFont typeface="Wingdings" pitchFamily="2" charset="2"/>
              <a:buChar char="v"/>
            </a:pPr>
            <a:r>
              <a:rPr lang="en-US" sz="2800" dirty="0" smtClean="0">
                <a:latin typeface="Agency FB" pitchFamily="34" charset="0"/>
              </a:rPr>
              <a:t>This, in turn, will help us to understand people’s priorities, like;</a:t>
            </a:r>
          </a:p>
          <a:p>
            <a:pPr marL="457200" indent="-457200" algn="just">
              <a:buFont typeface="Wingdings" pitchFamily="2" charset="2"/>
              <a:buChar char="ü"/>
            </a:pPr>
            <a:r>
              <a:rPr lang="en-US" sz="2800" dirty="0" smtClean="0">
                <a:latin typeface="Agency FB" pitchFamily="34" charset="0"/>
              </a:rPr>
              <a:t>why they do what they do, and </a:t>
            </a:r>
          </a:p>
          <a:p>
            <a:pPr marL="457200" indent="-457200" algn="just">
              <a:buFont typeface="Wingdings" pitchFamily="2" charset="2"/>
              <a:buChar char="ü"/>
            </a:pPr>
            <a:r>
              <a:rPr lang="en-US" sz="2800" dirty="0" smtClean="0">
                <a:latin typeface="Agency FB" pitchFamily="34" charset="0"/>
              </a:rPr>
              <a:t>where the major constraints lie.</a:t>
            </a:r>
            <a:endParaRPr lang="en-GB" sz="2800" dirty="0" smtClean="0">
              <a:latin typeface="Agency FB" pitchFamily="34" charset="0"/>
            </a:endParaRPr>
          </a:p>
          <a:p>
            <a:pPr marL="457200" indent="-457200" algn="just">
              <a:buNone/>
            </a:pPr>
            <a:endParaRPr lang="en-GB" sz="2400" b="1" u="sng" dirty="0" smtClean="0">
              <a:latin typeface="Agency FB" pitchFamily="34" charset="0"/>
              <a:cs typeface="Times New Roman" pitchFamily="18" charset="0"/>
            </a:endParaRPr>
          </a:p>
          <a:p>
            <a:pPr>
              <a:buFont typeface="Wingdings" pitchFamily="2" charset="2"/>
              <a:buChar char="v"/>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None/>
            </a:pPr>
            <a:endParaRPr lang="en-GB" sz="2400" dirty="0" smtClean="0">
              <a:latin typeface="Agency FB" pitchFamily="34" charset="0"/>
              <a:cs typeface="Times New Roman" pitchFamily="18" charset="0"/>
            </a:endParaRPr>
          </a:p>
          <a:p>
            <a:pPr marL="457200" indent="-457200">
              <a:lnSpc>
                <a:spcPct val="150000"/>
              </a:lnSpc>
              <a:buFont typeface="Wingdings" pitchFamily="2" charset="2"/>
              <a:buChar char="Ø"/>
            </a:pPr>
            <a:endParaRPr lang="en-GB" sz="2400" b="1" dirty="0" smtClean="0">
              <a:latin typeface="Agency FB" pitchFamily="34" charset="0"/>
              <a:cs typeface="Times New Roman" pitchFamily="18" charset="0"/>
            </a:endParaRPr>
          </a:p>
          <a:p>
            <a:pPr>
              <a:lnSpc>
                <a:spcPct val="150000"/>
              </a:lnSpc>
              <a:buFont typeface="Wingdings" pitchFamily="2" charset="2"/>
              <a:buChar char="Ø"/>
            </a:pPr>
            <a:endParaRPr lang="en-GB" sz="2400" dirty="0" smtClean="0">
              <a:latin typeface="Agency FB" pitchFamily="34" charset="0"/>
              <a:cs typeface="Times New Roman" pitchFamily="18" charset="0"/>
            </a:endParaRPr>
          </a:p>
          <a:p>
            <a:pPr>
              <a:lnSpc>
                <a:spcPct val="150000"/>
              </a:lnSpc>
              <a:buFont typeface="Wingdings" pitchFamily="2" charset="2"/>
              <a:buChar char="v"/>
            </a:pPr>
            <a:endParaRPr lang="en-GB" sz="2400" dirty="0" smtClean="0">
              <a:latin typeface="Agency FB" pitchFamily="34" charset="0"/>
              <a:cs typeface="Times New Roman" pitchFamily="18" charset="0"/>
            </a:endParaRPr>
          </a:p>
          <a:p>
            <a:pPr algn="just">
              <a:lnSpc>
                <a:spcPct val="150000"/>
              </a:lnSpc>
              <a:buNone/>
            </a:pPr>
            <a:endParaRPr lang="en-GB" sz="2400" dirty="0">
              <a:latin typeface="Agency FB" pitchFamily="34" charset="0"/>
              <a:cs typeface="Times New Roman" pitchFamily="18" charset="0"/>
            </a:endParaRPr>
          </a:p>
        </p:txBody>
      </p:sp>
    </p:spTree>
    <p:extLst>
      <p:ext uri="{BB962C8B-B14F-4D97-AF65-F5344CB8AC3E}">
        <p14:creationId xmlns:p14="http://schemas.microsoft.com/office/powerpoint/2010/main" val="37020076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764704"/>
            <a:ext cx="8219256" cy="5688632"/>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5400" dirty="0" smtClean="0">
                <a:solidFill>
                  <a:srgbClr val="00B0F0"/>
                </a:solidFill>
              </a:rPr>
              <a:t>THE END</a:t>
            </a:r>
            <a:endParaRPr lang="en-US" sz="5400" dirty="0">
              <a:solidFill>
                <a:srgbClr val="00B0F0"/>
              </a:solidFill>
            </a:endParaRPr>
          </a:p>
        </p:txBody>
      </p:sp>
    </p:spTree>
    <p:extLst>
      <p:ext uri="{BB962C8B-B14F-4D97-AF65-F5344CB8AC3E}">
        <p14:creationId xmlns:p14="http://schemas.microsoft.com/office/powerpoint/2010/main" val="13996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fontScale="92500"/>
          </a:bodyPr>
          <a:lstStyle/>
          <a:p>
            <a:pPr algn="just">
              <a:buFont typeface="Courier New" pitchFamily="49" charset="0"/>
              <a:buChar char="o"/>
            </a:pPr>
            <a:r>
              <a:rPr lang="en-US" dirty="0" smtClean="0">
                <a:latin typeface="Constantia" pitchFamily="18" charset="0"/>
              </a:rPr>
              <a:t>The soil system is again a sub-system of the crop production system &amp; again the crop system is a sub-system of the farm system.</a:t>
            </a:r>
          </a:p>
          <a:p>
            <a:pPr algn="just">
              <a:buFont typeface="Courier New" pitchFamily="49" charset="0"/>
              <a:buChar char="o"/>
            </a:pPr>
            <a:r>
              <a:rPr lang="en-US" dirty="0" smtClean="0">
                <a:latin typeface="Constantia" pitchFamily="18" charset="0"/>
              </a:rPr>
              <a:t>The concepts of farming system involves the entire complex of development, management, and allocation of resources. </a:t>
            </a:r>
          </a:p>
          <a:p>
            <a:pPr algn="just">
              <a:buFont typeface="Courier New" pitchFamily="49" charset="0"/>
              <a:buChar char="o"/>
            </a:pPr>
            <a:r>
              <a:rPr lang="en-US" dirty="0" smtClean="0">
                <a:latin typeface="Constantia" pitchFamily="18" charset="0"/>
              </a:rPr>
              <a:t>The processing &amp; marketing of the products are also directly related to the systems that produces them. </a:t>
            </a:r>
          </a:p>
          <a:p>
            <a:pPr algn="just">
              <a:buFont typeface="Courier New" pitchFamily="49" charset="0"/>
              <a:buChar char="o"/>
            </a:pPr>
            <a:r>
              <a:rPr lang="en-US" dirty="0" smtClean="0">
                <a:latin typeface="Constantia" pitchFamily="18" charset="0"/>
              </a:rPr>
              <a:t>Therefore, a farming system refers to a collection of distinct functional activities or enterprises such as crops, livestock, processing &amp; investment. </a:t>
            </a:r>
          </a:p>
          <a:p>
            <a:pPr algn="just">
              <a:buNone/>
            </a:pPr>
            <a:r>
              <a:rPr lang="en-US" dirty="0" smtClean="0">
                <a:latin typeface="Constantia" pitchFamily="18" charset="0"/>
              </a:rPr>
              <a:t>Many definitions exist for the term farming system. </a:t>
            </a:r>
          </a:p>
          <a:p>
            <a:pPr algn="just">
              <a:buNone/>
            </a:pPr>
            <a:endParaRPr lang="en-US" dirty="0">
              <a:latin typeface="Constant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553200"/>
          </a:xfrm>
        </p:spPr>
        <p:txBody>
          <a:bodyPr>
            <a:normAutofit/>
          </a:bodyPr>
          <a:lstStyle/>
          <a:p>
            <a:pPr algn="just">
              <a:buFont typeface="Courier New" pitchFamily="49" charset="0"/>
              <a:buChar char="o"/>
            </a:pPr>
            <a:r>
              <a:rPr lang="en-US" sz="2800" dirty="0" smtClean="0">
                <a:latin typeface="Constantia" pitchFamily="18" charset="0"/>
              </a:rPr>
              <a:t>The common one is the arrangement of farming enterprises that are managed in response to physical, biological &amp; socio economic environment.</a:t>
            </a:r>
          </a:p>
          <a:p>
            <a:pPr algn="just">
              <a:buFont typeface="Courier New" pitchFamily="49" charset="0"/>
              <a:buChar char="o"/>
            </a:pPr>
            <a:r>
              <a:rPr lang="en-US" sz="2800" dirty="0" smtClean="0">
                <a:latin typeface="Constantia" pitchFamily="18" charset="0"/>
              </a:rPr>
              <a:t>Environment refers to rainfall, soil characteristics, vegetation, population size &amp; distribution, &amp; social and economic infrastructures.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a:bodyPr>
          <a:lstStyle/>
          <a:p>
            <a:pPr algn="just">
              <a:buNone/>
            </a:pPr>
            <a:r>
              <a:rPr lang="en-US" sz="3000" b="1" dirty="0" smtClean="0">
                <a:latin typeface="Book Antiqua" pitchFamily="18" charset="0"/>
              </a:rPr>
              <a:t>3.2 Characteristics of FSR &amp; Development </a:t>
            </a:r>
          </a:p>
          <a:p>
            <a:pPr marL="514350" indent="-514350" algn="just">
              <a:buAutoNum type="arabicPeriod"/>
            </a:pPr>
            <a:r>
              <a:rPr lang="en-US" sz="3000" b="1" dirty="0" smtClean="0">
                <a:solidFill>
                  <a:srgbClr val="FF0000"/>
                </a:solidFill>
                <a:latin typeface="Book Antiqua" pitchFamily="18" charset="0"/>
              </a:rPr>
              <a:t>Farm Oriented- </a:t>
            </a:r>
            <a:r>
              <a:rPr lang="en-US" sz="3000" dirty="0" smtClean="0">
                <a:latin typeface="Book Antiqua" pitchFamily="18" charset="0"/>
              </a:rPr>
              <a:t>FSR &amp; Development are farm oriented. Research &amp; extension starts with the understanding of the farmer &amp; the farm family, resource base, </a:t>
            </a:r>
            <a:r>
              <a:rPr lang="en-US" sz="3000" dirty="0" err="1" smtClean="0">
                <a:latin typeface="Book Antiqua" pitchFamily="18" charset="0"/>
              </a:rPr>
              <a:t>env’t</a:t>
            </a:r>
            <a:r>
              <a:rPr lang="en-US" sz="3000" dirty="0" smtClean="0">
                <a:latin typeface="Book Antiqua" pitchFamily="18" charset="0"/>
              </a:rPr>
              <a:t> within w/c he/she operates &amp; how he/she manipulates resources to fulfill needs.</a:t>
            </a:r>
          </a:p>
          <a:p>
            <a:pPr algn="just">
              <a:buFont typeface="Wingdings" pitchFamily="2" charset="2"/>
              <a:buChar char="q"/>
            </a:pPr>
            <a:r>
              <a:rPr lang="en-US" sz="3000" dirty="0" smtClean="0">
                <a:latin typeface="Book Antiqua" pitchFamily="18" charset="0"/>
              </a:rPr>
              <a:t>      In the process, problems of fulfilling the farming HH’s objectives are identified. This involves focusing on groups of farmers whose problems are to be solved.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a:bodyPr>
          <a:lstStyle/>
          <a:p>
            <a:pPr algn="just">
              <a:buNone/>
            </a:pPr>
            <a:r>
              <a:rPr lang="en-US" b="1" dirty="0" smtClean="0">
                <a:solidFill>
                  <a:srgbClr val="0000CC"/>
                </a:solidFill>
                <a:latin typeface="Book Antiqua" pitchFamily="18" charset="0"/>
              </a:rPr>
              <a:t>2. System Oriented </a:t>
            </a:r>
          </a:p>
          <a:p>
            <a:pPr algn="just">
              <a:buFont typeface="Wingdings" pitchFamily="2" charset="2"/>
              <a:buChar char="q"/>
            </a:pPr>
            <a:r>
              <a:rPr lang="en-US" dirty="0" smtClean="0">
                <a:latin typeface="Book Antiqua" pitchFamily="18" charset="0"/>
              </a:rPr>
              <a:t>The components of farming (cropping, livestock…etc) are to be seen as part of a bigger farming system.</a:t>
            </a:r>
          </a:p>
          <a:p>
            <a:pPr algn="just">
              <a:buFont typeface="Wingdings" pitchFamily="2" charset="2"/>
              <a:buChar char="q"/>
            </a:pPr>
            <a:r>
              <a:rPr lang="en-US" dirty="0" smtClean="0">
                <a:latin typeface="Book Antiqua" pitchFamily="18" charset="0"/>
              </a:rPr>
              <a:t>Resources flow among the components or sub-systems makes them inter-dependent.</a:t>
            </a:r>
          </a:p>
          <a:p>
            <a:pPr algn="just">
              <a:buFont typeface="Wingdings" pitchFamily="2" charset="2"/>
              <a:buChar char="q"/>
            </a:pPr>
            <a:r>
              <a:rPr lang="en-US" dirty="0" smtClean="0">
                <a:latin typeface="Book Antiqua" pitchFamily="18" charset="0"/>
              </a:rPr>
              <a:t>Therefore, changes in one affect the other, positively or negatively.</a:t>
            </a:r>
            <a:endParaRPr lang="en-US" dirty="0">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algn="just">
              <a:buNone/>
            </a:pPr>
            <a:r>
              <a:rPr lang="en-US" dirty="0" smtClean="0">
                <a:latin typeface="Book Antiqua" pitchFamily="18" charset="0"/>
              </a:rPr>
              <a:t>3. </a:t>
            </a:r>
            <a:r>
              <a:rPr lang="en-US" b="1" i="1" dirty="0" smtClean="0">
                <a:solidFill>
                  <a:srgbClr val="FF0000"/>
                </a:solidFill>
                <a:latin typeface="Book Antiqua" pitchFamily="18" charset="0"/>
              </a:rPr>
              <a:t>Problem solving- </a:t>
            </a:r>
            <a:r>
              <a:rPr lang="en-US" dirty="0" smtClean="0">
                <a:latin typeface="Book Antiqua" pitchFamily="18" charset="0"/>
              </a:rPr>
              <a:t>in order to improve the efficiency of the system, it is important to understand the problems of the farming households for fulfilling their objectives.</a:t>
            </a:r>
          </a:p>
          <a:p>
            <a:pPr algn="just">
              <a:buNone/>
            </a:pPr>
            <a:r>
              <a:rPr lang="en-US" dirty="0" smtClean="0">
                <a:latin typeface="Book Antiqua" pitchFamily="18" charset="0"/>
              </a:rPr>
              <a:t>4. </a:t>
            </a:r>
            <a:r>
              <a:rPr lang="en-US" b="1" i="1" dirty="0" smtClean="0">
                <a:solidFill>
                  <a:srgbClr val="FF0000"/>
                </a:solidFill>
                <a:latin typeface="Book Antiqua" pitchFamily="18" charset="0"/>
              </a:rPr>
              <a:t>Participatory-</a:t>
            </a:r>
            <a:r>
              <a:rPr lang="en-US" dirty="0" smtClean="0">
                <a:latin typeface="Book Antiqua" pitchFamily="18" charset="0"/>
              </a:rPr>
              <a:t> FSR requires partnership b/n farmers and extensionists – such partnership allows them to have insight in to the farming system to obtain first hand information from farmers on performance of technologies and farmers’ attitude technologies.  </a:t>
            </a:r>
            <a:endParaRPr lang="en-US" dirty="0">
              <a:latin typeface="Book Antiqua" pitchFamily="18" charset="0"/>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4894</Words>
  <Application>Microsoft Office PowerPoint</Application>
  <PresentationFormat>On-screen Show (4:3)</PresentationFormat>
  <Paragraphs>562</Paragraphs>
  <Slides>49</Slides>
  <Notes>0</Notes>
  <HiddenSlides>0</HiddenSlides>
  <MMClips>0</MMClips>
  <ScaleCrop>false</ScaleCrop>
  <HeadingPairs>
    <vt:vector size="4" baseType="variant">
      <vt:variant>
        <vt:lpstr>Theme</vt:lpstr>
      </vt:variant>
      <vt:variant>
        <vt:i4>2</vt:i4>
      </vt:variant>
      <vt:variant>
        <vt:lpstr>Slide Titles</vt:lpstr>
      </vt:variant>
      <vt:variant>
        <vt:i4>49</vt:i4>
      </vt:variant>
    </vt:vector>
  </HeadingPairs>
  <TitlesOfParts>
    <vt:vector size="51" baseType="lpstr">
      <vt:lpstr>Office Theme</vt: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350</cp:revision>
  <dcterms:created xsi:type="dcterms:W3CDTF">2013-03-27T15:38:40Z</dcterms:created>
  <dcterms:modified xsi:type="dcterms:W3CDTF">2020-05-29T10:37:56Z</dcterms:modified>
</cp:coreProperties>
</file>