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handoutMasterIdLst>
    <p:handoutMasterId r:id="rId65"/>
  </p:handoutMasterIdLst>
  <p:sldIdLst>
    <p:sldId id="256" r:id="rId2"/>
    <p:sldId id="296" r:id="rId3"/>
    <p:sldId id="257" r:id="rId4"/>
    <p:sldId id="258" r:id="rId5"/>
    <p:sldId id="297" r:id="rId6"/>
    <p:sldId id="259" r:id="rId7"/>
    <p:sldId id="260" r:id="rId8"/>
    <p:sldId id="261" r:id="rId9"/>
    <p:sldId id="262" r:id="rId10"/>
    <p:sldId id="263" r:id="rId11"/>
    <p:sldId id="308" r:id="rId12"/>
    <p:sldId id="264" r:id="rId13"/>
    <p:sldId id="309" r:id="rId14"/>
    <p:sldId id="310" r:id="rId15"/>
    <p:sldId id="311" r:id="rId16"/>
    <p:sldId id="312" r:id="rId17"/>
    <p:sldId id="298" r:id="rId18"/>
    <p:sldId id="265" r:id="rId19"/>
    <p:sldId id="266" r:id="rId20"/>
    <p:sldId id="267" r:id="rId21"/>
    <p:sldId id="268" r:id="rId22"/>
    <p:sldId id="313" r:id="rId23"/>
    <p:sldId id="314" r:id="rId24"/>
    <p:sldId id="299" r:id="rId25"/>
    <p:sldId id="269" r:id="rId26"/>
    <p:sldId id="300" r:id="rId27"/>
    <p:sldId id="273" r:id="rId28"/>
    <p:sldId id="274" r:id="rId29"/>
    <p:sldId id="275" r:id="rId30"/>
    <p:sldId id="316" r:id="rId31"/>
    <p:sldId id="315" r:id="rId32"/>
    <p:sldId id="276" r:id="rId33"/>
    <p:sldId id="277" r:id="rId34"/>
    <p:sldId id="278" r:id="rId35"/>
    <p:sldId id="301" r:id="rId36"/>
    <p:sldId id="279" r:id="rId37"/>
    <p:sldId id="280" r:id="rId38"/>
    <p:sldId id="320" r:id="rId39"/>
    <p:sldId id="317" r:id="rId40"/>
    <p:sldId id="318" r:id="rId41"/>
    <p:sldId id="319" r:id="rId42"/>
    <p:sldId id="281" r:id="rId43"/>
    <p:sldId id="270" r:id="rId44"/>
    <p:sldId id="303" r:id="rId45"/>
    <p:sldId id="271" r:id="rId46"/>
    <p:sldId id="282" r:id="rId47"/>
    <p:sldId id="283" r:id="rId48"/>
    <p:sldId id="304" r:id="rId49"/>
    <p:sldId id="284" r:id="rId50"/>
    <p:sldId id="306" r:id="rId51"/>
    <p:sldId id="305" r:id="rId52"/>
    <p:sldId id="285" r:id="rId53"/>
    <p:sldId id="286" r:id="rId54"/>
    <p:sldId id="307" r:id="rId55"/>
    <p:sldId id="287" r:id="rId56"/>
    <p:sldId id="288" r:id="rId57"/>
    <p:sldId id="289" r:id="rId58"/>
    <p:sldId id="290" r:id="rId59"/>
    <p:sldId id="291" r:id="rId60"/>
    <p:sldId id="292" r:id="rId61"/>
    <p:sldId id="293" r:id="rId62"/>
    <p:sldId id="294" r:id="rId6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6D47D07A-E857-46C4-88DC-0C5193C2BE8B}" type="datetimeFigureOut">
              <a:rPr lang="en-US" smtClean="0"/>
              <a:pPr/>
              <a:t>6/26/2019</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5F4C92BB-E76C-48AE-9D72-72775FA0A7D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918525CF-3524-4C05-B8E2-4674E253D302}" type="datetimeFigureOut">
              <a:rPr lang="en-US" smtClean="0"/>
              <a:pPr/>
              <a:t>6/26/2019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6F018521-7D79-45BD-A09D-0FCAB429A20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018521-7D79-45BD-A09D-0FCAB429A201}"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1" kern="1200" dirty="0" smtClean="0">
                <a:solidFill>
                  <a:schemeClr val="tx1"/>
                </a:solidFill>
                <a:latin typeface="+mn-lt"/>
                <a:ea typeface="+mn-ea"/>
                <a:cs typeface="+mn-cs"/>
              </a:rPr>
              <a:t>DUOPOLY</a:t>
            </a:r>
            <a:r>
              <a:rPr lang="en-GB" sz="1200" kern="1200" dirty="0" smtClean="0">
                <a:solidFill>
                  <a:schemeClr val="tx1"/>
                </a:solidFill>
                <a:latin typeface="+mn-lt"/>
                <a:ea typeface="+mn-ea"/>
                <a:cs typeface="+mn-cs"/>
              </a:rPr>
              <a:t> is a special case of oligopoly in which there are only two firms in the industry.  </a:t>
            </a:r>
            <a:endParaRPr lang="en-US" dirty="0"/>
          </a:p>
        </p:txBody>
      </p:sp>
      <p:sp>
        <p:nvSpPr>
          <p:cNvPr id="4" name="Slide Number Placeholder 3"/>
          <p:cNvSpPr>
            <a:spLocks noGrp="1"/>
          </p:cNvSpPr>
          <p:nvPr>
            <p:ph type="sldNum" sz="quarter" idx="10"/>
          </p:nvPr>
        </p:nvSpPr>
        <p:spPr/>
        <p:txBody>
          <a:bodyPr/>
          <a:lstStyle/>
          <a:p>
            <a:fld id="{6F018521-7D79-45BD-A09D-0FCAB429A201}"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018521-7D79-45BD-A09D-0FCAB429A201}" type="slidenum">
              <a:rPr lang="en-US" smtClean="0"/>
              <a:pPr/>
              <a:t>27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018521-7D79-45BD-A09D-0FCAB429A201}" type="slidenum">
              <a:rPr lang="en-US" smtClean="0"/>
              <a:pPr/>
              <a:t>44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lgn="just">
              <a:buFont typeface="Wingdings" pitchFamily="2" charset="2"/>
              <a:buChar char="§"/>
            </a:pPr>
            <a:r>
              <a:rPr lang="en-US" dirty="0" smtClean="0">
                <a:latin typeface="Times New Roman" pitchFamily="18" charset="0"/>
                <a:cs typeface="Times New Roman" pitchFamily="18" charset="0"/>
              </a:rPr>
              <a:t>Monopolies created through efficiency are known as </a:t>
            </a:r>
            <a:r>
              <a:rPr 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natural monopolies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6F018521-7D79-45BD-A09D-0FCAB429A201}" type="slidenum">
              <a:rPr lang="en-US" smtClean="0"/>
              <a:pPr/>
              <a:t>57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B9B070-4997-4696-8651-17AD55CCC3AF}"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B9B070-4997-4696-8651-17AD55CCC3AF}"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B9B070-4997-4696-8651-17AD55CCC3AF}"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B9B070-4997-4696-8651-17AD55CCC3AF}"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B9B070-4997-4696-8651-17AD55CCC3AF}"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B9B070-4997-4696-8651-17AD55CCC3AF}"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B9B070-4997-4696-8651-17AD55CCC3AF}" type="datetimeFigureOut">
              <a:rPr lang="en-US" smtClean="0"/>
              <a:pPr/>
              <a:t>6/26/2019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B9B070-4997-4696-8651-17AD55CCC3AF}" type="datetimeFigureOut">
              <a:rPr lang="en-US" smtClean="0"/>
              <a:pPr/>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9B070-4997-4696-8651-17AD55CCC3AF}" type="datetimeFigureOut">
              <a:rPr lang="en-US" smtClean="0"/>
              <a:pPr/>
              <a:t>6/26/2019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9B070-4997-4696-8651-17AD55CCC3AF}"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9B070-4997-4696-8651-17AD55CCC3AF}"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1F7947-DCDB-4800-998E-78A335AFFE35}" type="slidenum">
              <a:rPr lang="en-US" smtClean="0"/>
              <a:pPr/>
              <a:t>‹#›</a:t>
            </a:fld>
            <a:endParaRPr lang="en-US"/>
          </a:p>
        </p:txBody>
      </p:sp>
    </p:spTree>
  </p:cSld>
  <p:clrMapOvr>
    <a:masterClrMapping/>
  </p:clrMapOvr>
  <p:transition>
    <p:wedge/>
    <p:sndAc>
      <p:stSnd>
        <p:snd r:embed="rId1" name="laser.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9B070-4997-4696-8651-17AD55CCC3AF}" type="datetimeFigureOut">
              <a:rPr lang="en-US" smtClean="0"/>
              <a:pPr/>
              <a:t>6/26/2019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F7947-DCDB-4800-998E-78A335AFFE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sndAc>
      <p:stSnd>
        <p:snd r:embed="rId13" name="laser.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3.bin"/><Relationship Id="rId4" Type="http://schemas.openxmlformats.org/officeDocument/2006/relationships/audio" Target="../media/audio1.wav"/></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3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11.bin"/></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2.bin"/></Relationships>
</file>

<file path=ppt/slides/_rels/slide4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GB" sz="4000" b="1" dirty="0">
                <a:latin typeface="Times New Roman" pitchFamily="18" charset="0"/>
                <a:cs typeface="Times New Roman" pitchFamily="18" charset="0"/>
              </a:rPr>
              <a:t>Unit Three: Market Conce</a:t>
            </a:r>
            <a:r>
              <a:rPr lang="en-GB" b="1" dirty="0">
                <a:latin typeface="Times New Roman" pitchFamily="18" charset="0"/>
                <a:cs typeface="Times New Roman" pitchFamily="18" charset="0"/>
              </a:rPr>
              <a:t>ntration </a:t>
            </a:r>
            <a:r>
              <a:rPr lang="en-US" b="1" dirty="0"/>
              <a:t/>
            </a:r>
            <a:br>
              <a:rPr lang="en-US" b="1" dirty="0"/>
            </a:br>
            <a:endParaRPr lang="en-US" dirty="0"/>
          </a:p>
        </p:txBody>
      </p:sp>
      <p:sp>
        <p:nvSpPr>
          <p:cNvPr id="3" name="Content Placeholder 2"/>
          <p:cNvSpPr>
            <a:spLocks noGrp="1"/>
          </p:cNvSpPr>
          <p:nvPr>
            <p:ph idx="1"/>
          </p:nvPr>
        </p:nvSpPr>
        <p:spPr>
          <a:xfrm>
            <a:off x="457200" y="1143000"/>
            <a:ext cx="8229600" cy="4983163"/>
          </a:xfrm>
          <a:ln>
            <a:solidFill>
              <a:srgbClr val="FF0000"/>
            </a:solidFill>
          </a:ln>
        </p:spPr>
        <p:txBody>
          <a:bodyPr>
            <a:normAutofit lnSpcReduction="10000"/>
          </a:bodyPr>
          <a:lstStyle/>
          <a:p>
            <a:pPr>
              <a:buNone/>
            </a:pPr>
            <a:r>
              <a:rPr lang="en-GB" b="1" dirty="0" smtClean="0"/>
              <a:t>        </a:t>
            </a:r>
            <a:r>
              <a:rPr lang="en-GB" b="1" dirty="0" smtClean="0">
                <a:latin typeface="Times New Roman" pitchFamily="18" charset="0"/>
                <a:cs typeface="Times New Roman" pitchFamily="18" charset="0"/>
              </a:rPr>
              <a:t>3.1 </a:t>
            </a:r>
            <a:r>
              <a:rPr lang="en-GB" b="1" dirty="0">
                <a:latin typeface="Times New Roman" pitchFamily="18" charset="0"/>
                <a:cs typeface="Times New Roman" pitchFamily="18" charset="0"/>
              </a:rPr>
              <a:t>Nature and Theories of </a:t>
            </a:r>
            <a:r>
              <a:rPr lang="en-GB" b="1" dirty="0" smtClean="0">
                <a:latin typeface="Times New Roman" pitchFamily="18" charset="0"/>
                <a:cs typeface="Times New Roman" pitchFamily="18" charset="0"/>
              </a:rPr>
              <a:t>Concentration</a:t>
            </a:r>
          </a:p>
          <a:p>
            <a:pPr algn="just">
              <a:buFont typeface="Wingdings" pitchFamily="2" charset="2"/>
              <a:buChar char="§"/>
            </a:pP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Market concentration</a:t>
            </a:r>
            <a:r>
              <a:rPr lang="en-US" dirty="0">
                <a:latin typeface="Times New Roman" pitchFamily="18" charset="0"/>
                <a:cs typeface="Times New Roman" pitchFamily="18" charset="0"/>
              </a:rPr>
              <a:t> refers to the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situation</a:t>
            </a:r>
            <a:r>
              <a:rPr lang="en-US" dirty="0">
                <a:latin typeface="Times New Roman" pitchFamily="18" charset="0"/>
                <a:cs typeface="Times New Roman" pitchFamily="18" charset="0"/>
              </a:rPr>
              <a:t> in which an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industry</a:t>
            </a:r>
            <a:r>
              <a:rPr lang="en-US" dirty="0">
                <a:latin typeface="Times New Roman" pitchFamily="18" charset="0"/>
                <a:cs typeface="Times New Roman" pitchFamily="18" charset="0"/>
              </a:rPr>
              <a:t> or a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market</a:t>
            </a:r>
            <a:r>
              <a:rPr lang="en-US" dirty="0">
                <a:latin typeface="Times New Roman" pitchFamily="18" charset="0"/>
                <a:cs typeface="Times New Roman" pitchFamily="18" charset="0"/>
              </a:rPr>
              <a:t> is</a:t>
            </a:r>
            <a:r>
              <a:rPr lang="en-US" b="1" dirty="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controlled by a small</a:t>
            </a:r>
            <a:r>
              <a:rPr lang="en-US" dirty="0">
                <a:latin typeface="Times New Roman" pitchFamily="18" charset="0"/>
                <a:cs typeface="Times New Roman" pitchFamily="18" charset="0"/>
              </a:rPr>
              <a:t> number of </a:t>
            </a:r>
            <a:r>
              <a:rPr lang="en-US" i="1" dirty="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leading</a:t>
            </a:r>
            <a:r>
              <a:rPr lang="en-US" dirty="0">
                <a:latin typeface="Times New Roman" pitchFamily="18" charset="0"/>
                <a:cs typeface="Times New Roman" pitchFamily="18" charset="0"/>
              </a:rPr>
              <a:t> producers who are exclusively or very largely engaged in that industry.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Two </a:t>
            </a:r>
            <a:r>
              <a:rPr lang="en-US" dirty="0">
                <a:latin typeface="Times New Roman" pitchFamily="18" charset="0"/>
                <a:cs typeface="Times New Roman" pitchFamily="18" charset="0"/>
              </a:rPr>
              <a:t>variables that </a:t>
            </a:r>
            <a:r>
              <a:rPr lang="en-US" dirty="0" smtClean="0">
                <a:latin typeface="Times New Roman" pitchFamily="18" charset="0"/>
                <a:cs typeface="Times New Roman" pitchFamily="18" charset="0"/>
              </a:rPr>
              <a:t>determinates </a:t>
            </a:r>
            <a:r>
              <a:rPr lang="en-US" dirty="0">
                <a:latin typeface="Times New Roman" pitchFamily="18" charset="0"/>
                <a:cs typeface="Times New Roman" pitchFamily="18" charset="0"/>
              </a:rPr>
              <a:t>such </a:t>
            </a:r>
            <a:r>
              <a:rPr lang="en-US" dirty="0" smtClean="0">
                <a:latin typeface="Times New Roman" pitchFamily="18" charset="0"/>
                <a:cs typeface="Times New Roman" pitchFamily="18" charset="0"/>
              </a:rPr>
              <a:t>situation </a:t>
            </a:r>
            <a:r>
              <a:rPr lang="en-US" dirty="0">
                <a:latin typeface="Times New Roman" pitchFamily="18" charset="0"/>
                <a:cs typeface="Times New Roman" pitchFamily="18" charset="0"/>
              </a:rPr>
              <a:t>are: </a:t>
            </a:r>
            <a:endParaRPr lang="en-US" dirty="0" smtClean="0">
              <a:latin typeface="Times New Roman" pitchFamily="18" charset="0"/>
              <a:cs typeface="Times New Roman" pitchFamily="18" charset="0"/>
            </a:endParaRPr>
          </a:p>
          <a:p>
            <a:pPr lvl="1" algn="just">
              <a:buFont typeface="Wingdings" pitchFamily="2" charset="2"/>
              <a:buChar char="§"/>
            </a:pPr>
            <a:r>
              <a:rPr lang="en-US" b="1" i="1" dirty="0" smtClean="0">
                <a:solidFill>
                  <a:srgbClr val="0070C0"/>
                </a:solidFill>
                <a:latin typeface="Times New Roman" pitchFamily="18" charset="0"/>
                <a:cs typeface="Times New Roman" pitchFamily="18" charset="0"/>
              </a:rPr>
              <a:t>the </a:t>
            </a:r>
            <a:r>
              <a:rPr lang="en-US" b="1" i="1" dirty="0">
                <a:solidFill>
                  <a:srgbClr val="0070C0"/>
                </a:solidFill>
                <a:latin typeface="Times New Roman" pitchFamily="18" charset="0"/>
                <a:cs typeface="Times New Roman" pitchFamily="18" charset="0"/>
              </a:rPr>
              <a:t>number </a:t>
            </a:r>
            <a:r>
              <a:rPr lang="en-US" b="1" i="1" dirty="0">
                <a:latin typeface="Times New Roman" pitchFamily="18" charset="0"/>
                <a:cs typeface="Times New Roman" pitchFamily="18" charset="0"/>
              </a:rPr>
              <a:t>and </a:t>
            </a:r>
            <a:endParaRPr lang="en-US" b="1" i="1" dirty="0" smtClean="0">
              <a:latin typeface="Times New Roman" pitchFamily="18" charset="0"/>
              <a:cs typeface="Times New Roman" pitchFamily="18" charset="0"/>
            </a:endParaRPr>
          </a:p>
          <a:p>
            <a:pPr lvl="1" algn="just">
              <a:buFont typeface="Wingdings" pitchFamily="2" charset="2"/>
              <a:buChar char="§"/>
            </a:pPr>
            <a:r>
              <a:rPr lang="en-US" b="1" i="1" dirty="0" smtClean="0">
                <a:solidFill>
                  <a:srgbClr val="0070C0"/>
                </a:solidFill>
                <a:latin typeface="Times New Roman" pitchFamily="18" charset="0"/>
                <a:cs typeface="Times New Roman" pitchFamily="18" charset="0"/>
              </a:rPr>
              <a:t>size </a:t>
            </a:r>
            <a:r>
              <a:rPr lang="en-US" b="1" i="1" dirty="0">
                <a:solidFill>
                  <a:srgbClr val="0070C0"/>
                </a:solidFill>
                <a:latin typeface="Times New Roman" pitchFamily="18" charset="0"/>
                <a:cs typeface="Times New Roman" pitchFamily="18" charset="0"/>
              </a:rPr>
              <a:t>distribution of firms within the </a:t>
            </a:r>
            <a:r>
              <a:rPr lang="en-US" b="1" i="1" dirty="0" smtClean="0">
                <a:solidFill>
                  <a:srgbClr val="0070C0"/>
                </a:solidFill>
                <a:latin typeface="Times New Roman" pitchFamily="18" charset="0"/>
                <a:cs typeface="Times New Roman" pitchFamily="18" charset="0"/>
              </a:rPr>
              <a:t>market</a:t>
            </a:r>
            <a:r>
              <a:rPr lang="en-US" dirty="0" smtClean="0">
                <a:solidFill>
                  <a:srgbClr val="0070C0"/>
                </a:solidFill>
                <a:latin typeface="Times New Roman" pitchFamily="18" charset="0"/>
                <a:cs typeface="Times New Roman" pitchFamily="18" charset="0"/>
              </a:rPr>
              <a:t>.</a:t>
            </a:r>
          </a:p>
          <a:p>
            <a:endParaRPr lang="en-US" dirty="0"/>
          </a:p>
          <a:p>
            <a:endParaRPr lang="en-US" b="1" dirty="0"/>
          </a:p>
          <a:p>
            <a:endParaRPr lang="en-US" dirty="0"/>
          </a:p>
        </p:txBody>
      </p:sp>
    </p:spTree>
  </p:cSld>
  <p:clrMapOvr>
    <a:masterClrMapping/>
  </p:clrMapOvr>
  <p:transition>
    <p:wedge/>
    <p:sndAc>
      <p:stSnd>
        <p:snd r:embed="rId3" name="laser.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lnSpcReduction="10000"/>
          </a:bodyPr>
          <a:lstStyle/>
          <a:p>
            <a:pPr algn="just">
              <a:buFont typeface="Wingdings" pitchFamily="2" charset="2"/>
              <a:buChar char="§"/>
            </a:pPr>
            <a:r>
              <a:rPr lang="en-US" dirty="0">
                <a:cs typeface="Times New Roman" pitchFamily="18" charset="0"/>
              </a:rPr>
              <a:t>Market A is the highly concentrated industry. For the first five largest firms, market C is more concentrated than B. </a:t>
            </a:r>
            <a:r>
              <a:rPr lang="en-US" dirty="0" smtClean="0">
                <a:cs typeface="Times New Roman" pitchFamily="18" charset="0"/>
              </a:rPr>
              <a:t>But, </a:t>
            </a:r>
            <a:r>
              <a:rPr lang="en-US" dirty="0">
                <a:cs typeface="Times New Roman" pitchFamily="18" charset="0"/>
              </a:rPr>
              <a:t>for the number of firms greater than five, market B is more concentrated than C. </a:t>
            </a:r>
            <a:endParaRPr lang="en-US" dirty="0" smtClean="0">
              <a:cs typeface="Times New Roman" pitchFamily="18" charset="0"/>
            </a:endParaRPr>
          </a:p>
          <a:p>
            <a:pPr algn="just">
              <a:buFont typeface="Wingdings" pitchFamily="2" charset="2"/>
              <a:buChar char="§"/>
            </a:pPr>
            <a:r>
              <a:rPr lang="en-US" dirty="0" smtClean="0">
                <a:cs typeface="Times New Roman" pitchFamily="18" charset="0"/>
              </a:rPr>
              <a:t>There are six main measures of concentration.</a:t>
            </a:r>
          </a:p>
          <a:p>
            <a:pPr algn="just">
              <a:buNone/>
            </a:pPr>
            <a:r>
              <a:rPr lang="en-US" b="1" dirty="0" err="1" smtClean="0">
                <a:cs typeface="Times New Roman" pitchFamily="18" charset="0"/>
              </a:rPr>
              <a:t>i</a:t>
            </a:r>
            <a:r>
              <a:rPr lang="en-US" b="1" dirty="0" smtClean="0">
                <a:cs typeface="Times New Roman" pitchFamily="18" charset="0"/>
              </a:rPr>
              <a:t>. Concentration </a:t>
            </a:r>
            <a:r>
              <a:rPr lang="en-US" b="1" dirty="0">
                <a:cs typeface="Times New Roman" pitchFamily="18" charset="0"/>
              </a:rPr>
              <a:t>Ratio (C</a:t>
            </a:r>
            <a:r>
              <a:rPr lang="en-US" b="1" baseline="-25000" dirty="0">
                <a:cs typeface="Times New Roman" pitchFamily="18" charset="0"/>
              </a:rPr>
              <a:t>r)</a:t>
            </a:r>
            <a:r>
              <a:rPr lang="en-US" dirty="0">
                <a:cs typeface="Times New Roman" pitchFamily="18" charset="0"/>
              </a:rPr>
              <a:t>: is the </a:t>
            </a:r>
            <a:r>
              <a:rPr lang="en-US" b="1" dirty="0">
                <a:solidFill>
                  <a:srgbClr val="FF0000"/>
                </a:solidFill>
                <a:effectLst>
                  <a:outerShdw blurRad="38100" dist="38100" dir="2700000" algn="tl">
                    <a:srgbClr val="000000">
                      <a:alpha val="43137"/>
                    </a:srgbClr>
                  </a:outerShdw>
                </a:effectLst>
                <a:cs typeface="Times New Roman" pitchFamily="18" charset="0"/>
              </a:rPr>
              <a:t>most popular </a:t>
            </a:r>
            <a:r>
              <a:rPr lang="en-US" dirty="0">
                <a:cs typeface="Times New Roman" pitchFamily="18" charset="0"/>
              </a:rPr>
              <a:t>and </a:t>
            </a:r>
            <a:r>
              <a:rPr lang="en-US" dirty="0">
                <a:solidFill>
                  <a:srgbClr val="FF0000"/>
                </a:solidFill>
                <a:effectLst>
                  <a:outerShdw blurRad="38100" dist="38100" dir="2700000" algn="tl">
                    <a:srgbClr val="000000">
                      <a:alpha val="43137"/>
                    </a:srgbClr>
                  </a:outerShdw>
                </a:effectLst>
                <a:cs typeface="Times New Roman" pitchFamily="18" charset="0"/>
              </a:rPr>
              <a:t>simplest</a:t>
            </a:r>
            <a:r>
              <a:rPr lang="en-US" dirty="0">
                <a:cs typeface="Times New Roman" pitchFamily="18" charset="0"/>
              </a:rPr>
              <a:t> index for measurement of market concentration or monopoly power. It is defined </a:t>
            </a:r>
            <a:r>
              <a:rPr lang="en-US" b="1" dirty="0">
                <a:solidFill>
                  <a:srgbClr val="FF0000"/>
                </a:solidFill>
                <a:effectLst>
                  <a:outerShdw blurRad="38100" dist="38100" dir="2700000" algn="tl">
                    <a:srgbClr val="000000">
                      <a:alpha val="43137"/>
                    </a:srgbClr>
                  </a:outerShdw>
                </a:effectLst>
                <a:cs typeface="Times New Roman" pitchFamily="18" charset="0"/>
              </a:rPr>
              <a:t>as the share of market held by some of the largest firms in the marke</a:t>
            </a:r>
            <a:r>
              <a:rPr lang="en-US" dirty="0">
                <a:solidFill>
                  <a:srgbClr val="FF0000"/>
                </a:solidFill>
                <a:effectLst>
                  <a:outerShdw blurRad="38100" dist="38100" dir="2700000" algn="tl">
                    <a:srgbClr val="000000">
                      <a:alpha val="43137"/>
                    </a:srgbClr>
                  </a:outerShdw>
                </a:effectLst>
                <a:cs typeface="Times New Roman" pitchFamily="18" charset="0"/>
              </a:rPr>
              <a:t>t</a:t>
            </a:r>
            <a:r>
              <a:rPr lang="en-US" dirty="0">
                <a:cs typeface="Times New Roman" pitchFamily="18" charset="0"/>
              </a:rPr>
              <a:t>. </a:t>
            </a:r>
            <a:endParaRPr lang="en-US" dirty="0"/>
          </a:p>
        </p:txBody>
      </p:sp>
      <p:sp>
        <p:nvSpPr>
          <p:cNvPr id="92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cs typeface="Times New Roman" pitchFamily="18" charset="0"/>
              </a:rPr>
              <a:t>More specifically, it is defined as a proportion of market share accounted by </a:t>
            </a:r>
            <a:r>
              <a:rPr lang="en-US" b="1" dirty="0" smtClean="0">
                <a:solidFill>
                  <a:srgbClr val="FF0000"/>
                </a:solidFill>
                <a:effectLst>
                  <a:outerShdw blurRad="38100" dist="38100" dir="2700000" algn="tl">
                    <a:srgbClr val="000000">
                      <a:alpha val="43137"/>
                    </a:srgbClr>
                  </a:outerShdw>
                </a:effectLst>
                <a:cs typeface="Times New Roman" pitchFamily="18" charset="0"/>
              </a:rPr>
              <a:t>r largest firms</a:t>
            </a:r>
            <a:r>
              <a:rPr lang="en-US" dirty="0" smtClean="0">
                <a:cs typeface="Times New Roman" pitchFamily="18" charset="0"/>
              </a:rPr>
              <a:t>, where r is an arbitrary number. The normal practice is to take r = 4.</a:t>
            </a:r>
          </a:p>
          <a:p>
            <a:endParaRPr lang="en-US" dirty="0"/>
          </a:p>
        </p:txBody>
      </p:sp>
      <p:graphicFrame>
        <p:nvGraphicFramePr>
          <p:cNvPr id="54274" name="Object 2"/>
          <p:cNvGraphicFramePr>
            <a:graphicFrameLocks noChangeAspect="1"/>
          </p:cNvGraphicFramePr>
          <p:nvPr/>
        </p:nvGraphicFramePr>
        <p:xfrm>
          <a:off x="1295400" y="3810000"/>
          <a:ext cx="5638800" cy="1143000"/>
        </p:xfrm>
        <a:graphic>
          <a:graphicData uri="http://schemas.openxmlformats.org/presentationml/2006/ole">
            <p:oleObj spid="_x0000_s54274" name="Equation" r:id="rId4" imgW="2286000" imgH="431640" progId="Equation.DSMT4">
              <p:embed/>
            </p:oleObj>
          </a:graphicData>
        </a:graphic>
      </p:graphicFrame>
    </p:spTree>
  </p:cSld>
  <p:clrMapOvr>
    <a:masterClrMapping/>
  </p:clrMapOvr>
  <p:transition>
    <p:wedge/>
    <p:sndAc>
      <p:stSnd>
        <p:snd r:embed="rId3" name="laser.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92500" lnSpcReduction="20000"/>
          </a:bodyPr>
          <a:lstStyle/>
          <a:p>
            <a:pPr algn="just">
              <a:buFont typeface="Wingdings" pitchFamily="2" charset="2"/>
              <a:buChar char="§"/>
            </a:pPr>
            <a:r>
              <a:rPr lang="en-US" dirty="0">
                <a:latin typeface="Times New Roman" pitchFamily="18" charset="0"/>
                <a:cs typeface="Times New Roman" pitchFamily="18" charset="0"/>
              </a:rPr>
              <a:t>Where S</a:t>
            </a:r>
            <a:r>
              <a:rPr lang="en-US" baseline="-25000" dirty="0">
                <a:latin typeface="Times New Roman" pitchFamily="18" charset="0"/>
                <a:cs typeface="Times New Roman" pitchFamily="18" charset="0"/>
              </a:rPr>
              <a:t>i</a:t>
            </a:r>
            <a:r>
              <a:rPr lang="en-US" dirty="0">
                <a:latin typeface="Times New Roman" pitchFamily="18" charset="0"/>
                <a:cs typeface="Times New Roman" pitchFamily="18" charset="0"/>
              </a:rPr>
              <a:t> is the percentage of market share of firm </a:t>
            </a:r>
            <a:r>
              <a:rPr lang="en-US" dirty="0" err="1">
                <a:latin typeface="Times New Roman" pitchFamily="18" charset="0"/>
                <a:cs typeface="Times New Roman" pitchFamily="18" charset="0"/>
              </a:rPr>
              <a:t>i</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higher</a:t>
            </a:r>
            <a:r>
              <a:rPr lang="en-US" dirty="0">
                <a:latin typeface="Times New Roman" pitchFamily="18" charset="0"/>
                <a:cs typeface="Times New Roman" pitchFamily="18" charset="0"/>
              </a:rPr>
              <a:t>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concentration ratio</a:t>
            </a:r>
            <a:r>
              <a:rPr lang="en-US" dirty="0">
                <a:latin typeface="Times New Roman" pitchFamily="18" charset="0"/>
                <a:cs typeface="Times New Roman" pitchFamily="18" charset="0"/>
              </a:rPr>
              <a:t>, the greater will be the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monopoly power </a:t>
            </a:r>
            <a:r>
              <a:rPr lang="en-US" dirty="0">
                <a:latin typeface="Times New Roman" pitchFamily="18" charset="0"/>
                <a:cs typeface="Times New Roman" pitchFamily="18" charset="0"/>
              </a:rPr>
              <a:t>or market concentration existing in the industry.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C</a:t>
            </a:r>
            <a:r>
              <a:rPr lang="en-US" baseline="-25000" dirty="0">
                <a:latin typeface="Times New Roman" pitchFamily="18" charset="0"/>
                <a:cs typeface="Times New Roman" pitchFamily="18" charset="0"/>
              </a:rPr>
              <a:t>r</a:t>
            </a:r>
            <a:r>
              <a:rPr lang="en-US" dirty="0">
                <a:latin typeface="Times New Roman" pitchFamily="18" charset="0"/>
                <a:cs typeface="Times New Roman" pitchFamily="18" charset="0"/>
              </a:rPr>
              <a:t> is close to zero percent, then the largest </a:t>
            </a:r>
            <a:r>
              <a:rPr lang="en-US" dirty="0" smtClean="0">
                <a:latin typeface="Times New Roman" pitchFamily="18" charset="0"/>
                <a:cs typeface="Times New Roman" pitchFamily="18" charset="0"/>
              </a:rPr>
              <a:t>‘r’ </a:t>
            </a:r>
            <a:r>
              <a:rPr lang="en-US" dirty="0">
                <a:latin typeface="Times New Roman" pitchFamily="18" charset="0"/>
                <a:cs typeface="Times New Roman" pitchFamily="18" charset="0"/>
              </a:rPr>
              <a:t>firms </a:t>
            </a:r>
            <a:r>
              <a:rPr lang="en-US"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supply a small share </a:t>
            </a:r>
            <a:r>
              <a:rPr lang="en-US" dirty="0">
                <a:latin typeface="Times New Roman" pitchFamily="18" charset="0"/>
                <a:cs typeface="Times New Roman" pitchFamily="18" charset="0"/>
              </a:rPr>
              <a:t>of the market</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C</a:t>
            </a:r>
            <a:r>
              <a:rPr lang="en-US" baseline="-25000" dirty="0">
                <a:latin typeface="Times New Roman" pitchFamily="18" charset="0"/>
                <a:cs typeface="Times New Roman" pitchFamily="18" charset="0"/>
              </a:rPr>
              <a:t>r</a:t>
            </a:r>
            <a:r>
              <a:rPr lang="en-US" dirty="0">
                <a:latin typeface="Times New Roman" pitchFamily="18" charset="0"/>
                <a:cs typeface="Times New Roman" pitchFamily="18" charset="0"/>
              </a:rPr>
              <a:t> is closer to 100%, it implies </a:t>
            </a:r>
            <a:r>
              <a:rPr lang="en-US" dirty="0" smtClean="0">
                <a:latin typeface="Times New Roman" pitchFamily="18" charset="0"/>
                <a:cs typeface="Times New Roman" pitchFamily="18" charset="0"/>
              </a:rPr>
              <a:t>there high </a:t>
            </a:r>
            <a:r>
              <a:rPr lang="en-US" dirty="0">
                <a:latin typeface="Times New Roman" pitchFamily="18" charset="0"/>
                <a:cs typeface="Times New Roman" pitchFamily="18" charset="0"/>
              </a:rPr>
              <a:t>market </a:t>
            </a:r>
            <a:r>
              <a:rPr lang="en-US" dirty="0" smtClean="0">
                <a:latin typeface="Times New Roman" pitchFamily="18" charset="0"/>
                <a:cs typeface="Times New Roman" pitchFamily="18" charset="0"/>
              </a:rPr>
              <a:t>concentration i.e. the largest ‘r’ firms </a:t>
            </a:r>
            <a:r>
              <a:rPr 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supply the largest share </a:t>
            </a:r>
            <a:r>
              <a:rPr lang="en-US" dirty="0" smtClean="0">
                <a:latin typeface="Times New Roman" pitchFamily="18" charset="0"/>
                <a:cs typeface="Times New Roman" pitchFamily="18" charset="0"/>
              </a:rPr>
              <a:t>of the market.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is possible to calculate the </a:t>
            </a:r>
            <a:r>
              <a:rPr lang="en-US" b="1" dirty="0">
                <a:solidFill>
                  <a:srgbClr val="FF0000"/>
                </a:solidFill>
                <a:latin typeface="Times New Roman" pitchFamily="18" charset="0"/>
                <a:cs typeface="Times New Roman" pitchFamily="18" charset="0"/>
              </a:rPr>
              <a:t>C</a:t>
            </a:r>
            <a:r>
              <a:rPr lang="en-US" b="1" baseline="-25000" dirty="0">
                <a:solidFill>
                  <a:srgbClr val="FF0000"/>
                </a:solidFill>
                <a:latin typeface="Times New Roman" pitchFamily="18" charset="0"/>
                <a:cs typeface="Times New Roman" pitchFamily="18" charset="0"/>
              </a:rPr>
              <a:t>r</a:t>
            </a:r>
            <a:r>
              <a:rPr lang="en-US" dirty="0">
                <a:latin typeface="Times New Roman" pitchFamily="18" charset="0"/>
                <a:cs typeface="Times New Roman" pitchFamily="18" charset="0"/>
              </a:rPr>
              <a:t> on the basis of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value added</a:t>
            </a:r>
            <a:r>
              <a:rPr lang="en-US" dirty="0">
                <a:latin typeface="Times New Roman" pitchFamily="18" charset="0"/>
                <a:cs typeface="Times New Roman" pitchFamily="18" charset="0"/>
              </a:rPr>
              <a:t>,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total employees</a:t>
            </a:r>
            <a:r>
              <a:rPr lang="en-US" dirty="0">
                <a:latin typeface="Times New Roman" pitchFamily="18" charset="0"/>
                <a:cs typeface="Times New Roman" pitchFamily="18" charset="0"/>
              </a:rPr>
              <a:t>,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market supply</a:t>
            </a:r>
            <a:r>
              <a:rPr lang="en-US" dirty="0">
                <a:latin typeface="Times New Roman" pitchFamily="18" charset="0"/>
                <a:cs typeface="Times New Roman" pitchFamily="18" charset="0"/>
              </a:rPr>
              <a:t>, etc</a:t>
            </a:r>
            <a:r>
              <a:rPr lang="en-US" dirty="0" smtClean="0">
                <a:latin typeface="Times New Roman" pitchFamily="18" charset="0"/>
                <a:cs typeface="Times New Roman" pitchFamily="18" charset="0"/>
              </a:rPr>
              <a:t>.</a:t>
            </a:r>
            <a:r>
              <a:rPr lang="en-US" dirty="0"/>
              <a:t>				</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dirty="0" smtClean="0"/>
              <a:t>Example :</a:t>
            </a:r>
            <a:r>
              <a:rPr lang="en-US" i="1" dirty="0" smtClean="0"/>
              <a:t>We have eight firms in Edible Oil market. The information  given in the table below will show us the market share of each firm. Now using the information below, compute the concentration ratio of the higher four firms.</a:t>
            </a:r>
            <a:endParaRPr lang="en-US" dirty="0" smtClean="0"/>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600200"/>
          <a:ext cx="8229600" cy="33375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S.N</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Name of a firm </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Market share in percentage </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1</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Firm 1</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25</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2</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Firm  2</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1</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3</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Firm 3</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4</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4</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Firm 4</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20</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5</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Firm 5</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3</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6</a:t>
                      </a:r>
                      <a:endParaRPr lang="en-US" sz="1200">
                        <a:latin typeface="Times New Roman"/>
                        <a:ea typeface="Times New Roman"/>
                        <a:cs typeface="Times New Roman"/>
                      </a:endParaRPr>
                    </a:p>
                  </a:txBody>
                  <a:tcPr marL="68580" marR="68580" marT="0" marB="0"/>
                </a:tc>
                <a:tc>
                  <a:txBody>
                    <a:bodyPr/>
                    <a:lstStyle/>
                    <a:p>
                      <a:pPr marL="0" marR="0">
                        <a:lnSpc>
                          <a:spcPct val="150000"/>
                        </a:lnSpc>
                        <a:spcBef>
                          <a:spcPts val="0"/>
                        </a:spcBef>
                        <a:spcAft>
                          <a:spcPts val="0"/>
                        </a:spcAft>
                      </a:pPr>
                      <a:r>
                        <a:rPr lang="en-US" sz="1200" i="1">
                          <a:latin typeface="Times New Roman"/>
                          <a:ea typeface="Times New Roman"/>
                          <a:cs typeface="Times New Roman"/>
                        </a:rPr>
                        <a:t>Firm 6</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2</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7</a:t>
                      </a:r>
                      <a:endParaRPr lang="en-US" sz="1200">
                        <a:latin typeface="Times New Roman"/>
                        <a:ea typeface="Times New Roman"/>
                        <a:cs typeface="Times New Roman"/>
                      </a:endParaRPr>
                    </a:p>
                  </a:txBody>
                  <a:tcPr marL="68580" marR="68580" marT="0" marB="0"/>
                </a:tc>
                <a:tc>
                  <a:txBody>
                    <a:bodyPr/>
                    <a:lstStyle/>
                    <a:p>
                      <a:pPr marL="0" marR="0">
                        <a:lnSpc>
                          <a:spcPct val="150000"/>
                        </a:lnSpc>
                        <a:spcBef>
                          <a:spcPts val="0"/>
                        </a:spcBef>
                        <a:spcAft>
                          <a:spcPts val="0"/>
                        </a:spcAft>
                      </a:pPr>
                      <a:r>
                        <a:rPr lang="en-US" sz="1200" i="1" dirty="0">
                          <a:latin typeface="Times New Roman"/>
                          <a:ea typeface="Times New Roman"/>
                          <a:cs typeface="Times New Roman"/>
                        </a:rPr>
                        <a:t>Firm 7</a:t>
                      </a: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15</a:t>
                      </a:r>
                      <a:endParaRPr lang="en-US" sz="1200" dirty="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dirty="0">
                          <a:latin typeface="Times New Roman"/>
                          <a:ea typeface="Times New Roman"/>
                          <a:cs typeface="Times New Roman"/>
                        </a:rPr>
                        <a:t>8</a:t>
                      </a:r>
                      <a:endParaRPr lang="en-US" sz="1200" dirty="0">
                        <a:latin typeface="Times New Roman"/>
                        <a:ea typeface="Times New Roman"/>
                        <a:cs typeface="Times New Roman"/>
                      </a:endParaRPr>
                    </a:p>
                  </a:txBody>
                  <a:tcPr marL="68580" marR="68580" marT="0" marB="0"/>
                </a:tc>
                <a:tc>
                  <a:txBody>
                    <a:bodyPr/>
                    <a:lstStyle/>
                    <a:p>
                      <a:pPr marL="0" marR="0">
                        <a:lnSpc>
                          <a:spcPct val="150000"/>
                        </a:lnSpc>
                        <a:spcBef>
                          <a:spcPts val="0"/>
                        </a:spcBef>
                        <a:spcAft>
                          <a:spcPts val="0"/>
                        </a:spcAft>
                      </a:pPr>
                      <a:r>
                        <a:rPr lang="en-US" sz="1200" i="1">
                          <a:latin typeface="Times New Roman"/>
                          <a:ea typeface="Times New Roman"/>
                          <a:cs typeface="Times New Roman"/>
                        </a:rPr>
                        <a:t>Firm 8</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30</a:t>
                      </a:r>
                      <a:endParaRPr lang="en-US" sz="1200" dirty="0">
                        <a:latin typeface="Times New Roman"/>
                        <a:ea typeface="Times New Roman"/>
                        <a:cs typeface="Times New Roman"/>
                      </a:endParaRPr>
                    </a:p>
                  </a:txBody>
                  <a:tcPr marL="68580" marR="68580" marT="0" marB="0"/>
                </a:tc>
              </a:tr>
            </a:tbl>
          </a:graphicData>
        </a:graphic>
      </p:graphicFrame>
    </p:spTree>
  </p:cSld>
  <p:clrMapOvr>
    <a:masterClrMapping/>
  </p:clrMapOvr>
  <p:transition>
    <p:wedge/>
    <p:sndAc>
      <p:stSnd>
        <p:snd r:embed="rId2" name="laser.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Now the first thing we do is to identify the four largest firms based on their market share. We will put then in descending order as you can see in the table below.</a:t>
            </a:r>
            <a:endParaRPr lang="en-US" dirty="0" smtClean="0"/>
          </a:p>
          <a:p>
            <a:endParaRPr lang="en-US" dirty="0"/>
          </a:p>
        </p:txBody>
      </p:sp>
      <p:graphicFrame>
        <p:nvGraphicFramePr>
          <p:cNvPr id="4" name="Table 3"/>
          <p:cNvGraphicFramePr>
            <a:graphicFrameLocks noGrp="1"/>
          </p:cNvGraphicFramePr>
          <p:nvPr/>
        </p:nvGraphicFramePr>
        <p:xfrm>
          <a:off x="990600" y="3733800"/>
          <a:ext cx="6096000" cy="226568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S.N</a:t>
                      </a: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Name of a firm </a:t>
                      </a: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Market share in percentage </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1</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Firm 8</a:t>
                      </a: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30</a:t>
                      </a:r>
                      <a:endParaRPr lang="en-US" sz="1200" dirty="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2</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Firm  1</a:t>
                      </a: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25</a:t>
                      </a:r>
                      <a:endParaRPr lang="en-US" sz="1200" dirty="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3</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Firm 4</a:t>
                      </a: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20</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4</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Firm 7</a:t>
                      </a: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15</a:t>
                      </a:r>
                      <a:endParaRPr lang="en-US" sz="1200" dirty="0">
                        <a:latin typeface="Times New Roman"/>
                        <a:ea typeface="Times New Roman"/>
                        <a:cs typeface="Times New Roman"/>
                      </a:endParaRPr>
                    </a:p>
                  </a:txBody>
                  <a:tcPr marL="68580" marR="68580" marT="0" marB="0"/>
                </a:tc>
              </a:tr>
              <a:tr h="127000">
                <a:tc gridSpan="2">
                  <a:txBody>
                    <a:bodyPr/>
                    <a:lstStyle/>
                    <a:p>
                      <a:pPr marL="0" marR="0" algn="ctr">
                        <a:lnSpc>
                          <a:spcPct val="150000"/>
                        </a:lnSpc>
                        <a:spcBef>
                          <a:spcPts val="0"/>
                        </a:spcBef>
                        <a:spcAft>
                          <a:spcPts val="0"/>
                        </a:spcAft>
                        <a:tabLst>
                          <a:tab pos="933450" algn="l"/>
                        </a:tabLst>
                      </a:pPr>
                      <a:r>
                        <a:rPr lang="en-US" sz="1200" dirty="0" smtClean="0">
                          <a:latin typeface="Times New Roman"/>
                          <a:ea typeface="Times New Roman"/>
                          <a:cs typeface="Times New Roman"/>
                        </a:rPr>
                        <a:t>Total</a:t>
                      </a:r>
                      <a:endParaRPr lang="en-US" sz="1200" dirty="0">
                        <a:latin typeface="Times New Roman"/>
                        <a:ea typeface="Times New Roman"/>
                        <a:cs typeface="Times New Roman"/>
                      </a:endParaRPr>
                    </a:p>
                  </a:txBody>
                  <a:tcPr marL="68580" marR="68580" marT="0" marB="0"/>
                </a:tc>
                <a:tc hMerge="1">
                  <a:txBody>
                    <a:bodyPr/>
                    <a:lstStyle/>
                    <a:p>
                      <a:pPr marL="0" marR="0" algn="just">
                        <a:lnSpc>
                          <a:spcPct val="150000"/>
                        </a:lnSpc>
                        <a:spcBef>
                          <a:spcPts val="0"/>
                        </a:spcBef>
                        <a:spcAft>
                          <a:spcPts val="0"/>
                        </a:spcAft>
                        <a:tabLst>
                          <a:tab pos="933450" algn="l"/>
                        </a:tabLst>
                      </a:pP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800" i="1" kern="1200" dirty="0" smtClean="0">
                          <a:solidFill>
                            <a:schemeClr val="dk1"/>
                          </a:solidFill>
                          <a:latin typeface="+mn-lt"/>
                          <a:ea typeface="+mn-ea"/>
                          <a:cs typeface="+mn-cs"/>
                        </a:rPr>
                        <a:t>90</a:t>
                      </a:r>
                      <a:endParaRPr lang="en-US" sz="1200" dirty="0">
                        <a:latin typeface="Times New Roman"/>
                        <a:ea typeface="Times New Roman"/>
                        <a:cs typeface="Times New Roman"/>
                      </a:endParaRPr>
                    </a:p>
                  </a:txBody>
                  <a:tcPr marL="68580" marR="68580" marT="0" marB="0"/>
                </a:tc>
              </a:tr>
            </a:tbl>
          </a:graphicData>
        </a:graphic>
      </p:graphicFrame>
    </p:spTree>
  </p:cSld>
  <p:clrMapOvr>
    <a:masterClrMapping/>
  </p:clrMapOvr>
  <p:transition>
    <p:wedge/>
    <p:sndAc>
      <p:stSnd>
        <p:snd r:embed="rId2" name="laser.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Now using the formula given for concentration ratio, we can get the monopoly power of these four firms. The value of the concentration ratio is 0.9 or in other word the four firms took 90 percent of the total market. </a:t>
            </a:r>
            <a:endParaRPr lang="en-US" dirty="0" smtClean="0"/>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ln>
            <a:solidFill>
              <a:srgbClr val="FF0000"/>
            </a:solidFill>
          </a:ln>
        </p:spPr>
        <p:txBody>
          <a:bodyPr>
            <a:normAutofit fontScale="92500" lnSpcReduction="10000"/>
          </a:bodyPr>
          <a:lstStyle/>
          <a:p>
            <a:pPr algn="just">
              <a:buNone/>
            </a:pPr>
            <a:r>
              <a:rPr lang="en-US" b="1" dirty="0" smtClean="0">
                <a:latin typeface="Times New Roman" pitchFamily="18" charset="0"/>
                <a:cs typeface="Times New Roman" pitchFamily="18" charset="0"/>
              </a:rPr>
              <a:t>         Limitation of the concentration ratio</a:t>
            </a:r>
          </a:p>
          <a:p>
            <a:pPr algn="just"/>
            <a:r>
              <a:rPr lang="en-US" b="1" dirty="0" smtClean="0">
                <a:latin typeface="Times New Roman" pitchFamily="18" charset="0"/>
                <a:cs typeface="Times New Roman" pitchFamily="18" charset="0"/>
              </a:rPr>
              <a:t> T</a:t>
            </a:r>
            <a:r>
              <a:rPr lang="en-US" dirty="0" smtClean="0">
                <a:latin typeface="Times New Roman" pitchFamily="18" charset="0"/>
                <a:cs typeface="Times New Roman" pitchFamily="18" charset="0"/>
              </a:rPr>
              <a:t>his index has two limitations: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arbitrary selection of r</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only a single point on the concentration curve </a:t>
            </a:r>
            <a:r>
              <a:rPr lang="en-US" dirty="0" smtClean="0">
                <a:latin typeface="Times New Roman" pitchFamily="18" charset="0"/>
                <a:cs typeface="Times New Roman" pitchFamily="18" charset="0"/>
              </a:rPr>
              <a:t>is taken without information on the size distribution of the ‘r’ firms. </a:t>
            </a:r>
          </a:p>
          <a:p>
            <a:pPr algn="just"/>
            <a:r>
              <a:rPr lang="en-US" dirty="0" smtClean="0">
                <a:latin typeface="Times New Roman" pitchFamily="18" charset="0"/>
                <a:cs typeface="Times New Roman" pitchFamily="18" charset="0"/>
              </a:rPr>
              <a:t>The Arbitrary Selection of ‘r’ - when the concentration curves intersect, the measure (C</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will give different ranking of industries for different values of ‘r’.</a:t>
            </a:r>
          </a:p>
          <a:p>
            <a:pPr algn="just"/>
            <a:r>
              <a:rPr lang="en-US" dirty="0" smtClean="0">
                <a:latin typeface="Times New Roman" pitchFamily="18" charset="0"/>
                <a:cs typeface="Times New Roman" pitchFamily="18" charset="0"/>
              </a:rPr>
              <a:t> For instance, at C</a:t>
            </a:r>
            <a:r>
              <a:rPr lang="en-US" baseline="-25000" dirty="0" smtClean="0">
                <a:latin typeface="Times New Roman" pitchFamily="18" charset="0"/>
                <a:cs typeface="Times New Roman" pitchFamily="18" charset="0"/>
              </a:rPr>
              <a:t>r3, </a:t>
            </a:r>
            <a:r>
              <a:rPr lang="en-US" dirty="0" smtClean="0">
                <a:latin typeface="Times New Roman" pitchFamily="18" charset="0"/>
                <a:cs typeface="Times New Roman" pitchFamily="18" charset="0"/>
              </a:rPr>
              <a:t>firm C is more concentrated than B.  But at C</a:t>
            </a:r>
            <a:r>
              <a:rPr lang="en-US" baseline="-25000" dirty="0" smtClean="0">
                <a:latin typeface="Times New Roman" pitchFamily="18" charset="0"/>
                <a:cs typeface="Times New Roman" pitchFamily="18" charset="0"/>
              </a:rPr>
              <a:t>r6</a:t>
            </a:r>
            <a:r>
              <a:rPr lang="en-US" dirty="0" smtClean="0">
                <a:latin typeface="Times New Roman" pitchFamily="18" charset="0"/>
                <a:cs typeface="Times New Roman" pitchFamily="18" charset="0"/>
              </a:rPr>
              <a:t> market B is more concentrated than market C.</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fontScale="92500" lnSpcReduction="20000"/>
          </a:bodyPr>
          <a:lstStyle/>
          <a:p>
            <a:pPr algn="just">
              <a:buFont typeface="Wingdings" pitchFamily="2" charset="2"/>
              <a:buChar char="§"/>
            </a:pPr>
            <a:r>
              <a:rPr lang="en-US" dirty="0">
                <a:latin typeface="Times New Roman" pitchFamily="18" charset="0"/>
                <a:cs typeface="Times New Roman" pitchFamily="18" charset="0"/>
              </a:rPr>
              <a:t>The basic problem with Concentration ratio is that it provides </a:t>
            </a:r>
            <a:r>
              <a:rPr lang="en-US" b="1" i="1" dirty="0">
                <a:solidFill>
                  <a:srgbClr val="FF0000"/>
                </a:solidFill>
                <a:latin typeface="Times New Roman" pitchFamily="18" charset="0"/>
                <a:cs typeface="Times New Roman" pitchFamily="18" charset="0"/>
              </a:rPr>
              <a:t>no information about the size distribution of the </a:t>
            </a:r>
            <a:r>
              <a:rPr lang="en-US" b="1" i="1" dirty="0" smtClean="0">
                <a:solidFill>
                  <a:srgbClr val="FF0000"/>
                </a:solidFill>
                <a:latin typeface="Times New Roman" pitchFamily="18" charset="0"/>
                <a:cs typeface="Times New Roman" pitchFamily="18" charset="0"/>
              </a:rPr>
              <a:t>r’ </a:t>
            </a:r>
            <a:r>
              <a:rPr lang="en-US" b="1" i="1" dirty="0">
                <a:solidFill>
                  <a:srgbClr val="FF0000"/>
                </a:solidFill>
                <a:latin typeface="Times New Roman" pitchFamily="18" charset="0"/>
                <a:cs typeface="Times New Roman" pitchFamily="18" charset="0"/>
              </a:rPr>
              <a:t>firms</a:t>
            </a:r>
            <a:r>
              <a:rPr lang="en-US" b="1"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chosen for constructing the ratio.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Suppose </a:t>
            </a:r>
            <a:r>
              <a:rPr lang="en-US" dirty="0">
                <a:latin typeface="Times New Roman" pitchFamily="18" charset="0"/>
                <a:cs typeface="Times New Roman" pitchFamily="18" charset="0"/>
              </a:rPr>
              <a:t>in industry A where there are four firms, the largest firm has 97% market share and the other three account for 1% each.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industry B there are four firms each with a market share of 25%.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both industries (A&amp;B) Cr</a:t>
            </a:r>
            <a:r>
              <a:rPr lang="en-US" baseline="-25000" dirty="0">
                <a:latin typeface="Times New Roman" pitchFamily="18" charset="0"/>
                <a:cs typeface="Times New Roman" pitchFamily="18" charset="0"/>
              </a:rPr>
              <a:t>4</a:t>
            </a:r>
            <a:r>
              <a:rPr lang="en-US" dirty="0">
                <a:latin typeface="Times New Roman" pitchFamily="18" charset="0"/>
                <a:cs typeface="Times New Roman" pitchFamily="18" charset="0"/>
              </a:rPr>
              <a:t> = 100% although the market structure is different.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That </a:t>
            </a:r>
            <a:r>
              <a:rPr lang="en-US" dirty="0">
                <a:latin typeface="Times New Roman" pitchFamily="18" charset="0"/>
                <a:cs typeface="Times New Roman" pitchFamily="18" charset="0"/>
              </a:rPr>
              <a:t>is,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market A</a:t>
            </a:r>
            <a:r>
              <a:rPr lang="en-US" dirty="0">
                <a:latin typeface="Times New Roman" pitchFamily="18" charset="0"/>
                <a:cs typeface="Times New Roman" pitchFamily="18" charset="0"/>
              </a:rPr>
              <a:t> is more or less a monopoly market.</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ln>
            <a:solidFill>
              <a:srgbClr val="FF0000"/>
            </a:solidFill>
          </a:ln>
        </p:spPr>
        <p:txBody>
          <a:bodyPr/>
          <a:lstStyle/>
          <a:p>
            <a:pPr>
              <a:buNone/>
            </a:pP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ii)</a:t>
            </a:r>
            <a:r>
              <a:rPr lang="en-US" b="1" dirty="0" smtClean="0">
                <a:latin typeface="Times New Roman" pitchFamily="18" charset="0"/>
                <a:cs typeface="Times New Roman" pitchFamily="18" charset="0"/>
              </a:rPr>
              <a:t>The Hirschman-</a:t>
            </a:r>
            <a:r>
              <a:rPr lang="en-US" b="1" dirty="0" err="1" smtClean="0">
                <a:latin typeface="Times New Roman" pitchFamily="18" charset="0"/>
                <a:cs typeface="Times New Roman" pitchFamily="18" charset="0"/>
              </a:rPr>
              <a:t>Herfindahl</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a:t>
            </a:r>
            <a:r>
              <a:rPr lang="en-US" b="1" dirty="0" smtClean="0">
                <a:latin typeface="Times New Roman" pitchFamily="18" charset="0"/>
                <a:cs typeface="Times New Roman" pitchFamily="18" charset="0"/>
              </a:rPr>
              <a:t>HHI)Index:</a:t>
            </a:r>
          </a:p>
          <a:p>
            <a:pPr algn="just">
              <a:spcBef>
                <a:spcPts val="0"/>
              </a:spcBef>
              <a:buFont typeface="Wingdings" pitchFamily="2" charset="2"/>
              <a:buChar char="§"/>
            </a:pPr>
            <a:r>
              <a:rPr lang="en-US" dirty="0" smtClean="0">
                <a:latin typeface="Times New Roman" pitchFamily="18" charset="0"/>
                <a:cs typeface="Times New Roman" pitchFamily="18" charset="0"/>
              </a:rPr>
              <a:t>Unlike </a:t>
            </a:r>
            <a:r>
              <a:rPr lang="en-US" dirty="0">
                <a:latin typeface="Times New Roman" pitchFamily="18" charset="0"/>
                <a:cs typeface="Times New Roman" pitchFamily="18" charset="0"/>
              </a:rPr>
              <a:t>the concentration ratio (</a:t>
            </a:r>
            <a:r>
              <a:rPr lang="en-US" dirty="0" smtClean="0">
                <a:latin typeface="Times New Roman" pitchFamily="18" charset="0"/>
                <a:cs typeface="Times New Roman" pitchFamily="18" charset="0"/>
              </a:rPr>
              <a:t>Cr), </a:t>
            </a:r>
            <a:r>
              <a:rPr lang="en-US" dirty="0">
                <a:latin typeface="Times New Roman" pitchFamily="18" charset="0"/>
                <a:cs typeface="Times New Roman" pitchFamily="18" charset="0"/>
              </a:rPr>
              <a:t>the HHI takes into account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all points on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concentration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curve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spcBef>
                <a:spcPts val="0"/>
              </a:spcBef>
              <a:buFont typeface="Wingdings" pitchFamily="2" charset="2"/>
              <a:buChar char="§"/>
            </a:pPr>
            <a:r>
              <a:rPr lang="en-US" dirty="0" smtClean="0">
                <a:latin typeface="Times New Roman" pitchFamily="18" charset="0"/>
                <a:cs typeface="Times New Roman" pitchFamily="18" charset="0"/>
              </a:rPr>
              <a:t>HHI </a:t>
            </a:r>
            <a:r>
              <a:rPr lang="en-US" dirty="0">
                <a:latin typeface="Times New Roman" pitchFamily="18" charset="0"/>
                <a:cs typeface="Times New Roman" pitchFamily="18" charset="0"/>
              </a:rPr>
              <a:t>is the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sum</a:t>
            </a:r>
            <a:r>
              <a:rPr lang="en-US" dirty="0">
                <a:latin typeface="Times New Roman" pitchFamily="18" charset="0"/>
                <a:cs typeface="Times New Roman" pitchFamily="18" charset="0"/>
              </a:rPr>
              <a:t> of the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squares</a:t>
            </a:r>
            <a:r>
              <a:rPr lang="en-US" dirty="0">
                <a:latin typeface="Times New Roman" pitchFamily="18" charset="0"/>
                <a:cs typeface="Times New Roman" pitchFamily="18" charset="0"/>
              </a:rPr>
              <a:t> of the relative sizes (or market shares) of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all firms </a:t>
            </a:r>
            <a:r>
              <a:rPr lang="en-US" dirty="0">
                <a:latin typeface="Times New Roman" pitchFamily="18" charset="0"/>
                <a:cs typeface="Times New Roman" pitchFamily="18" charset="0"/>
              </a:rPr>
              <a:t>in the market, where the relative sizes are expressed as proportions of the total size of the market. Mathematically, the HHI index is given by: </a:t>
            </a:r>
          </a:p>
        </p:txBody>
      </p:sp>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145" name="Object 1"/>
          <p:cNvGraphicFramePr>
            <a:graphicFrameLocks noChangeAspect="1"/>
          </p:cNvGraphicFramePr>
          <p:nvPr/>
        </p:nvGraphicFramePr>
        <p:xfrm>
          <a:off x="3962400" y="5181600"/>
          <a:ext cx="2438400" cy="990600"/>
        </p:xfrm>
        <a:graphic>
          <a:graphicData uri="http://schemas.openxmlformats.org/presentationml/2006/ole">
            <p:oleObj spid="_x0000_s6145" name="Equation" r:id="rId4" imgW="850531" imgH="431613" progId="Equation.3">
              <p:embed/>
            </p:oleObj>
          </a:graphicData>
        </a:graphic>
      </p:graphicFrame>
    </p:spTree>
  </p:cSld>
  <p:clrMapOvr>
    <a:masterClrMapping/>
  </p:clrMapOvr>
  <p:transition>
    <p:wedge/>
    <p:sndAc>
      <p:stSnd>
        <p:snd r:embed="rId3" name="laser.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ln>
            <a:solidFill>
              <a:srgbClr val="FF0000"/>
            </a:solidFill>
          </a:ln>
        </p:spPr>
        <p:txBody>
          <a:bodyPr>
            <a:normAutofit lnSpcReduction="10000"/>
          </a:bodyPr>
          <a:lstStyle/>
          <a:p>
            <a:pPr algn="just">
              <a:buFont typeface="Wingdings" pitchFamily="2" charset="2"/>
              <a:buChar char="§"/>
            </a:pPr>
            <a:r>
              <a:rPr lang="en-US" dirty="0" smtClean="0">
                <a:latin typeface="Times New Roman" pitchFamily="18" charset="0"/>
                <a:cs typeface="Times New Roman" pitchFamily="18" charset="0"/>
              </a:rPr>
              <a:t>How these </a:t>
            </a:r>
            <a:r>
              <a:rPr lang="en-US" b="1" dirty="0" smtClean="0">
                <a:solidFill>
                  <a:srgbClr val="FF0000"/>
                </a:solidFill>
                <a:latin typeface="Times New Roman" pitchFamily="18" charset="0"/>
                <a:cs typeface="Times New Roman" pitchFamily="18" charset="0"/>
              </a:rPr>
              <a:t>two</a:t>
            </a:r>
            <a:r>
              <a:rPr lang="en-US"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dimensions cause different forms of the market structure h</a:t>
            </a:r>
            <a:r>
              <a:rPr lang="en-US" dirty="0" smtClean="0">
                <a:latin typeface="Times New Roman" pitchFamily="18" charset="0"/>
                <a:cs typeface="Times New Roman" pitchFamily="18" charset="0"/>
              </a:rPr>
              <a:t>aving vital consequences for the pricing and output decisions of the firm?</a:t>
            </a:r>
          </a:p>
          <a:p>
            <a:pPr algn="just">
              <a:buFont typeface="Wingdings" pitchFamily="2" charset="2"/>
              <a:buChar char="§"/>
            </a:pPr>
            <a:r>
              <a:rPr lang="en-US" dirty="0" smtClean="0">
                <a:latin typeface="Times New Roman" pitchFamily="18" charset="0"/>
                <a:cs typeface="Times New Roman" pitchFamily="18" charset="0"/>
              </a:rPr>
              <a:t>The  implication of market concentration in industrial economics is far wider than theory of the firm.</a:t>
            </a:r>
          </a:p>
          <a:p>
            <a:pPr algn="just"/>
            <a:r>
              <a:rPr lang="en-US" dirty="0" smtClean="0">
                <a:latin typeface="Times New Roman" pitchFamily="18" charset="0"/>
                <a:cs typeface="Times New Roman" pitchFamily="18" charset="0"/>
              </a:rPr>
              <a:t> Market concentration (the degree of sellers' concentration in the market), is an important element of the </a:t>
            </a:r>
            <a:r>
              <a:rPr lang="en-US" i="1" dirty="0" smtClean="0">
                <a:solidFill>
                  <a:srgbClr val="FF0000"/>
                </a:solidFill>
                <a:latin typeface="Times New Roman" pitchFamily="18" charset="0"/>
                <a:cs typeface="Times New Roman" pitchFamily="18" charset="0"/>
              </a:rPr>
              <a:t>market structure</a:t>
            </a:r>
            <a:r>
              <a:rPr lang="en-US" dirty="0" smtClean="0">
                <a:latin typeface="Times New Roman" pitchFamily="18" charset="0"/>
                <a:cs typeface="Times New Roman" pitchFamily="18" charset="0"/>
              </a:rPr>
              <a:t>, which plays a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dominant role </a:t>
            </a:r>
            <a:r>
              <a:rPr lang="en-US" dirty="0" smtClean="0">
                <a:latin typeface="Times New Roman" pitchFamily="18" charset="0"/>
                <a:cs typeface="Times New Roman" pitchFamily="18" charset="0"/>
              </a:rPr>
              <a:t>in determining the </a:t>
            </a:r>
            <a:r>
              <a:rPr lang="en-US" b="1" dirty="0" smtClean="0">
                <a:solidFill>
                  <a:srgbClr val="FF0000"/>
                </a:solidFill>
                <a:latin typeface="Times New Roman" pitchFamily="18" charset="0"/>
                <a:cs typeface="Times New Roman" pitchFamily="18" charset="0"/>
              </a:rPr>
              <a:t>behaviour</a:t>
            </a:r>
            <a:r>
              <a:rPr lang="en-US" dirty="0" smtClean="0">
                <a:latin typeface="Times New Roman" pitchFamily="18" charset="0"/>
                <a:cs typeface="Times New Roman" pitchFamily="18" charset="0"/>
              </a:rPr>
              <a:t> of a firm in the market.</a:t>
            </a:r>
            <a:endParaRPr lang="en-US" dirty="0">
              <a:latin typeface="Times New Roman" pitchFamily="18" charset="0"/>
              <a:cs typeface="Times New Roman" pitchFamily="18" charset="0"/>
            </a:endParaRPr>
          </a:p>
        </p:txBody>
      </p:sp>
    </p:spTree>
  </p:cSld>
  <p:clrMapOvr>
    <a:masterClrMapping/>
  </p:clrMapOvr>
  <p:transition spd="slow">
    <p:wedge/>
    <p:sndAc>
      <p:stSnd>
        <p:snd r:embed="rId2" name="laser.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FF0000"/>
            </a:solidFill>
          </a:ln>
        </p:spPr>
        <p:txBody>
          <a:bodyPr>
            <a:normAutofit fontScale="92500"/>
          </a:bodyPr>
          <a:lstStyle/>
          <a:p>
            <a:pPr algn="just">
              <a:buFont typeface="Wingdings" pitchFamily="2" charset="2"/>
              <a:buChar char="§"/>
            </a:pPr>
            <a:r>
              <a:rPr lang="en-US" dirty="0">
                <a:latin typeface="Times New Roman" pitchFamily="18" charset="0"/>
                <a:cs typeface="Times New Roman" pitchFamily="18" charset="0"/>
              </a:rPr>
              <a:t>Where </a:t>
            </a:r>
            <a:r>
              <a:rPr lang="en-US" b="1" i="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S</a:t>
            </a:r>
            <a:r>
              <a:rPr lang="en-US" b="1" i="1" baseline="-25000"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i</a:t>
            </a:r>
            <a:r>
              <a:rPr lang="en-US"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 </a:t>
            </a:r>
            <a:r>
              <a:rPr lang="en-US" b="1" dirty="0" err="1">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q</a:t>
            </a:r>
            <a:r>
              <a:rPr lang="en-US" b="1" baseline="-25000" dirty="0" err="1">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i</a:t>
            </a:r>
            <a:r>
              <a:rPr lang="en-US"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/Q</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a:t>
            </a:r>
            <a:r>
              <a:rPr lang="en-US" baseline="-25000" dirty="0" err="1">
                <a:latin typeface="Times New Roman" pitchFamily="18" charset="0"/>
                <a:cs typeface="Times New Roman" pitchFamily="18" charset="0"/>
              </a:rPr>
              <a:t>i</a:t>
            </a:r>
            <a:r>
              <a:rPr lang="en-US" dirty="0">
                <a:latin typeface="Times New Roman" pitchFamily="18" charset="0"/>
                <a:cs typeface="Times New Roman" pitchFamily="18" charset="0"/>
              </a:rPr>
              <a:t> is output of </a:t>
            </a:r>
            <a:r>
              <a:rPr lang="en-US" b="1" i="1" dirty="0" err="1">
                <a:latin typeface="Times New Roman" pitchFamily="18" charset="0"/>
                <a:cs typeface="Times New Roman" pitchFamily="18" charset="0"/>
              </a:rPr>
              <a:t>i</a:t>
            </a:r>
            <a:r>
              <a:rPr lang="en-US" b="1" i="1" baseline="30000" dirty="0" err="1">
                <a:latin typeface="Times New Roman" pitchFamily="18" charset="0"/>
                <a:cs typeface="Times New Roman" pitchFamily="18" charset="0"/>
              </a:rPr>
              <a:t>th</a:t>
            </a:r>
            <a:r>
              <a:rPr lang="en-US" dirty="0">
                <a:latin typeface="Times New Roman" pitchFamily="18" charset="0"/>
                <a:cs typeface="Times New Roman" pitchFamily="18" charset="0"/>
              </a:rPr>
              <a:t> firm and Q is total output of all the firms in the market, and </a:t>
            </a:r>
            <a:r>
              <a:rPr lang="en-US" b="1" i="1" dirty="0">
                <a:effectLst>
                  <a:outerShdw blurRad="38100" dist="38100" dir="2700000" algn="tl">
                    <a:srgbClr val="000000">
                      <a:alpha val="43137"/>
                    </a:srgbClr>
                  </a:outerShdw>
                </a:effectLst>
                <a:latin typeface="Times New Roman" pitchFamily="18" charset="0"/>
                <a:cs typeface="Times New Roman" pitchFamily="18" charset="0"/>
              </a:rPr>
              <a:t>n</a:t>
            </a:r>
            <a:r>
              <a:rPr lang="en-US" dirty="0">
                <a:latin typeface="Times New Roman" pitchFamily="18" charset="0"/>
                <a:cs typeface="Times New Roman" pitchFamily="18" charset="0"/>
              </a:rPr>
              <a:t> is the total number of firms in the industry.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index is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close to zero </a:t>
            </a:r>
            <a:r>
              <a:rPr lang="en-US" dirty="0">
                <a:latin typeface="Times New Roman" pitchFamily="18" charset="0"/>
                <a:cs typeface="Times New Roman" pitchFamily="18" charset="0"/>
              </a:rPr>
              <a:t>when there is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large number of equal sized firms</a:t>
            </a:r>
            <a:r>
              <a:rPr lang="en-US" dirty="0">
                <a:latin typeface="Times New Roman" pitchFamily="18" charset="0"/>
                <a:cs typeface="Times New Roman" pitchFamily="18" charset="0"/>
              </a:rPr>
              <a:t>, or equal to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one under monopoly</a:t>
            </a:r>
            <a:r>
              <a:rPr lang="en-US" dirty="0">
                <a:latin typeface="Times New Roman" pitchFamily="18" charset="0"/>
                <a:cs typeface="Times New Roman" pitchFamily="18" charset="0"/>
              </a:rPr>
              <a:t>. The HHI has two </a:t>
            </a:r>
            <a:r>
              <a:rPr lang="en-US" b="1" dirty="0">
                <a:latin typeface="Times New Roman" pitchFamily="18" charset="0"/>
                <a:cs typeface="Times New Roman" pitchFamily="18" charset="0"/>
              </a:rPr>
              <a:t>principal advantages</a:t>
            </a:r>
            <a:r>
              <a:rPr lang="en-US" dirty="0">
                <a:latin typeface="Times New Roman" pitchFamily="18" charset="0"/>
                <a:cs typeface="Times New Roman" pitchFamily="18" charset="0"/>
              </a:rPr>
              <a:t>:</a:t>
            </a:r>
          </a:p>
          <a:p>
            <a:pPr lvl="1" algn="just"/>
            <a:r>
              <a:rPr lang="en-US" dirty="0">
                <a:latin typeface="Times New Roman" pitchFamily="18" charset="0"/>
                <a:cs typeface="Times New Roman" pitchFamily="18" charset="0"/>
              </a:rPr>
              <a:t>Squaring the individual market shares gives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more weight</a:t>
            </a:r>
            <a:r>
              <a:rPr lang="en-US" dirty="0">
                <a:latin typeface="Times New Roman" pitchFamily="18" charset="0"/>
                <a:cs typeface="Times New Roman" pitchFamily="18" charset="0"/>
              </a:rPr>
              <a:t> to the shares of the larger </a:t>
            </a:r>
            <a:r>
              <a:rPr lang="en-US" dirty="0" smtClean="0">
                <a:latin typeface="Times New Roman" pitchFamily="18" charset="0"/>
                <a:cs typeface="Times New Roman" pitchFamily="18" charset="0"/>
              </a:rPr>
              <a:t>firms.</a:t>
            </a:r>
          </a:p>
          <a:p>
            <a:pPr lvl="1" algn="just"/>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uses information about the market share of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all relevant firms</a:t>
            </a:r>
            <a:r>
              <a:rPr lang="en-US" dirty="0">
                <a:latin typeface="Times New Roman" pitchFamily="18" charset="0"/>
                <a:cs typeface="Times New Roman" pitchFamily="18" charset="0"/>
              </a:rPr>
              <a:t>.</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buFont typeface="Wingdings" pitchFamily="2" charset="2"/>
              <a:buChar char="§"/>
            </a:pPr>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HHI gives </a:t>
            </a:r>
            <a:r>
              <a:rPr lang="en-US" b="1" dirty="0">
                <a:solidFill>
                  <a:srgbClr val="FF0000"/>
                </a:solidFill>
                <a:latin typeface="Times New Roman" pitchFamily="18" charset="0"/>
                <a:cs typeface="Times New Roman" pitchFamily="18" charset="0"/>
              </a:rPr>
              <a:t>added weight to the biggest </a:t>
            </a:r>
            <a:r>
              <a:rPr lang="en-US" b="1" dirty="0" smtClean="0">
                <a:solidFill>
                  <a:srgbClr val="FF0000"/>
                </a:solidFill>
                <a:latin typeface="Times New Roman" pitchFamily="18" charset="0"/>
                <a:cs typeface="Times New Roman" pitchFamily="18" charset="0"/>
              </a:rPr>
              <a:t>industries.</a:t>
            </a: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higher the index, the more the market concentration and (within limits) the less open market </a:t>
            </a:r>
            <a:r>
              <a:rPr lang="en-US" dirty="0" smtClean="0">
                <a:latin typeface="Times New Roman" pitchFamily="18" charset="0"/>
                <a:cs typeface="Times New Roman" pitchFamily="18" charset="0"/>
              </a:rPr>
              <a:t>competition.</a:t>
            </a:r>
          </a:p>
          <a:p>
            <a:r>
              <a:rPr lang="en-US" b="1" dirty="0" smtClean="0"/>
              <a:t>Example </a:t>
            </a:r>
          </a:p>
          <a:p>
            <a:r>
              <a:rPr lang="en-US" i="1" dirty="0" smtClean="0"/>
              <a:t>We have six firms in a given computer market. The following table shows the market share of the firm.</a:t>
            </a:r>
            <a:endParaRPr lang="en-US" dirty="0" smtClean="0"/>
          </a:p>
          <a:p>
            <a:pPr algn="just">
              <a:buFont typeface="Wingdings" pitchFamily="2" charset="2"/>
              <a:buChar char="§"/>
            </a:pPr>
            <a:endParaRPr lang="en-US" dirty="0" smtClean="0">
              <a:latin typeface="Times New Roman" pitchFamily="18" charset="0"/>
              <a:cs typeface="Times New Roman" pitchFamily="18" charset="0"/>
            </a:endParaRP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914400" y="2286000"/>
          <a:ext cx="7162800" cy="3144520"/>
        </p:xfrm>
        <a:graphic>
          <a:graphicData uri="http://schemas.openxmlformats.org/drawingml/2006/table">
            <a:tbl>
              <a:tblPr firstRow="1" bandRow="1">
                <a:tableStyleId>{5C22544A-7EE6-4342-B048-85BDC9FD1C3A}</a:tableStyleId>
              </a:tblPr>
              <a:tblGrid>
                <a:gridCol w="1790700"/>
                <a:gridCol w="1790700"/>
                <a:gridCol w="1790700"/>
                <a:gridCol w="1790700"/>
              </a:tblGrid>
              <a:tr h="370840">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S.N</a:t>
                      </a: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Name of a firm </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Market share in percentage </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Square of market share </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1</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Firm 1</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20</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0.04</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2</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Firm  2</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15</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0.0225</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3</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Firm 3</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10</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0.01</a:t>
                      </a:r>
                      <a:endParaRPr lang="en-US" sz="1200" dirty="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4</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Firm 4</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15</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0.0225</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5</a:t>
                      </a:r>
                      <a:endParaRPr lang="en-US" sz="1200">
                        <a:latin typeface="Times New Roman"/>
                        <a:ea typeface="Times New Roman"/>
                        <a:cs typeface="Times New Roman"/>
                      </a:endParaRPr>
                    </a:p>
                  </a:txBody>
                  <a:tcPr marL="68580" marR="68580" marT="0" marB="0"/>
                </a:tc>
                <a:tc>
                  <a:txBody>
                    <a:bodyPr/>
                    <a:lstStyle/>
                    <a:p>
                      <a:pPr marL="0" marR="0">
                        <a:lnSpc>
                          <a:spcPct val="150000"/>
                        </a:lnSpc>
                        <a:spcBef>
                          <a:spcPts val="0"/>
                        </a:spcBef>
                        <a:spcAft>
                          <a:spcPts val="0"/>
                        </a:spcAft>
                      </a:pPr>
                      <a:r>
                        <a:rPr lang="en-US" sz="1200" i="1">
                          <a:latin typeface="Times New Roman"/>
                          <a:ea typeface="Times New Roman"/>
                          <a:cs typeface="Times New Roman"/>
                        </a:rPr>
                        <a:t>Firm 5</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25</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0.0625</a:t>
                      </a:r>
                      <a:endParaRPr lang="en-US" sz="1200">
                        <a:latin typeface="Times New Roman"/>
                        <a:ea typeface="Times New Roman"/>
                        <a:cs typeface="Times New Roman"/>
                      </a:endParaRPr>
                    </a:p>
                  </a:txBody>
                  <a:tcPr marL="68580" marR="68580" marT="0" marB="0"/>
                </a:tc>
              </a:tr>
              <a:tr h="370840">
                <a:tc>
                  <a:txBody>
                    <a:bodyPr/>
                    <a:lstStyle/>
                    <a:p>
                      <a:pPr marL="0" marR="0" algn="ctr">
                        <a:lnSpc>
                          <a:spcPct val="150000"/>
                        </a:lnSpc>
                        <a:spcBef>
                          <a:spcPts val="0"/>
                        </a:spcBef>
                        <a:spcAft>
                          <a:spcPts val="0"/>
                        </a:spcAft>
                        <a:tabLst>
                          <a:tab pos="933450" algn="l"/>
                        </a:tabLst>
                      </a:pPr>
                      <a:r>
                        <a:rPr lang="en-US" sz="1200" i="1">
                          <a:latin typeface="Times New Roman"/>
                          <a:ea typeface="Times New Roman"/>
                          <a:cs typeface="Times New Roman"/>
                        </a:rPr>
                        <a:t>6</a:t>
                      </a:r>
                      <a:endParaRPr lang="en-US" sz="1200">
                        <a:latin typeface="Times New Roman"/>
                        <a:ea typeface="Times New Roman"/>
                        <a:cs typeface="Times New Roman"/>
                      </a:endParaRPr>
                    </a:p>
                  </a:txBody>
                  <a:tcPr marL="68580" marR="68580" marT="0" marB="0"/>
                </a:tc>
                <a:tc>
                  <a:txBody>
                    <a:bodyPr/>
                    <a:lstStyle/>
                    <a:p>
                      <a:pPr marL="0" marR="0">
                        <a:lnSpc>
                          <a:spcPct val="150000"/>
                        </a:lnSpc>
                        <a:spcBef>
                          <a:spcPts val="0"/>
                        </a:spcBef>
                        <a:spcAft>
                          <a:spcPts val="0"/>
                        </a:spcAft>
                      </a:pPr>
                      <a:r>
                        <a:rPr lang="en-US" sz="1200" i="1">
                          <a:latin typeface="Times New Roman"/>
                          <a:ea typeface="Times New Roman"/>
                          <a:cs typeface="Times New Roman"/>
                        </a:rPr>
                        <a:t>Firm 6</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15</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0.0225</a:t>
                      </a:r>
                      <a:endParaRPr lang="en-US" sz="1200">
                        <a:latin typeface="Times New Roman"/>
                        <a:ea typeface="Times New Roman"/>
                        <a:cs typeface="Times New Roman"/>
                      </a:endParaRPr>
                    </a:p>
                  </a:txBody>
                  <a:tcPr marL="68580" marR="68580" marT="0" marB="0"/>
                </a:tc>
              </a:tr>
              <a:tr h="370840">
                <a:tc gridSpan="3">
                  <a:txBody>
                    <a:bodyPr/>
                    <a:lstStyle/>
                    <a:p>
                      <a:pPr marL="0" marR="0" algn="just">
                        <a:lnSpc>
                          <a:spcPct val="150000"/>
                        </a:lnSpc>
                        <a:spcBef>
                          <a:spcPts val="0"/>
                        </a:spcBef>
                        <a:spcAft>
                          <a:spcPts val="0"/>
                        </a:spcAft>
                        <a:tabLst>
                          <a:tab pos="933450" algn="l"/>
                        </a:tabLst>
                      </a:pPr>
                      <a:r>
                        <a:rPr lang="en-US" sz="1200" i="1">
                          <a:latin typeface="Times New Roman"/>
                          <a:ea typeface="Times New Roman"/>
                          <a:cs typeface="Times New Roman"/>
                        </a:rPr>
                        <a:t>                                                  Total </a:t>
                      </a:r>
                      <a:endParaRPr lang="en-US" sz="1200">
                        <a:latin typeface="Times New Roman"/>
                        <a:ea typeface="Times New Roman"/>
                        <a:cs typeface="Times New Roman"/>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just">
                        <a:lnSpc>
                          <a:spcPct val="150000"/>
                        </a:lnSpc>
                        <a:spcBef>
                          <a:spcPts val="0"/>
                        </a:spcBef>
                        <a:spcAft>
                          <a:spcPts val="0"/>
                        </a:spcAft>
                        <a:tabLst>
                          <a:tab pos="933450" algn="l"/>
                        </a:tabLst>
                      </a:pPr>
                      <a:r>
                        <a:rPr lang="en-US" sz="1200" i="1" dirty="0">
                          <a:latin typeface="Times New Roman"/>
                          <a:ea typeface="Times New Roman"/>
                          <a:cs typeface="Times New Roman"/>
                        </a:rPr>
                        <a:t>0.018</a:t>
                      </a:r>
                      <a:endParaRPr lang="en-US" sz="1200" dirty="0">
                        <a:latin typeface="Times New Roman"/>
                        <a:ea typeface="Times New Roman"/>
                        <a:cs typeface="Times New Roman"/>
                      </a:endParaRPr>
                    </a:p>
                  </a:txBody>
                  <a:tcPr marL="68580" marR="68580" marT="0" marB="0"/>
                </a:tc>
              </a:tr>
            </a:tbl>
          </a:graphicData>
        </a:graphic>
      </p:graphicFrame>
    </p:spTree>
  </p:cSld>
  <p:clrMapOvr>
    <a:masterClrMapping/>
  </p:clrMapOvr>
  <p:transition>
    <p:wedge/>
    <p:sndAc>
      <p:stSnd>
        <p:snd r:embed="rId2" name="laser.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spcBef>
                <a:spcPts val="0"/>
              </a:spcBef>
            </a:pPr>
            <a:r>
              <a:rPr lang="en-US" i="1" dirty="0" smtClean="0"/>
              <a:t>Using the formula above, first you can compute the square of each market share of a given firm. After that just take the summation of the square of each market shares. It will give you the value of the Hirschman – </a:t>
            </a:r>
            <a:r>
              <a:rPr lang="en-US" i="1" dirty="0" err="1" smtClean="0"/>
              <a:t>Herfindahl</a:t>
            </a:r>
            <a:r>
              <a:rPr lang="en-US" i="1" dirty="0" smtClean="0"/>
              <a:t> index. That is 0.018 the value indicates that monopoly power of the firms is very low.</a:t>
            </a:r>
            <a:endParaRPr lang="en-US" dirty="0" smtClean="0"/>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FF0000"/>
            </a:solidFill>
          </a:ln>
        </p:spPr>
        <p:txBody>
          <a:bodyPr>
            <a:normAutofit fontScale="92500" lnSpcReduction="20000"/>
          </a:bodyPr>
          <a:lstStyle/>
          <a:p>
            <a:pPr algn="just"/>
            <a:r>
              <a:rPr lang="en-US" dirty="0" smtClean="0">
                <a:latin typeface="Times New Roman" pitchFamily="18" charset="0"/>
                <a:cs typeface="Times New Roman" pitchFamily="18" charset="0"/>
              </a:rPr>
              <a:t>A monopoly, for example, would have Hirschman-</a:t>
            </a:r>
            <a:r>
              <a:rPr lang="en-US" dirty="0" err="1" smtClean="0">
                <a:latin typeface="Times New Roman" pitchFamily="18" charset="0"/>
                <a:cs typeface="Times New Roman" pitchFamily="18" charset="0"/>
              </a:rPr>
              <a:t>Herfindahl</a:t>
            </a:r>
            <a:r>
              <a:rPr lang="en-US" dirty="0" smtClean="0">
                <a:latin typeface="Times New Roman" pitchFamily="18" charset="0"/>
                <a:cs typeface="Times New Roman" pitchFamily="18" charset="0"/>
              </a:rPr>
              <a:t> index of S1</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or 100</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or 10,000. By definition, that is the maximum score. </a:t>
            </a:r>
          </a:p>
          <a:p>
            <a:pPr algn="just"/>
            <a:r>
              <a:rPr lang="en-US" dirty="0" smtClean="0">
                <a:latin typeface="Times New Roman" pitchFamily="18" charset="0"/>
                <a:cs typeface="Times New Roman" pitchFamily="18" charset="0"/>
              </a:rPr>
              <a:t>By contrast, an industry with 100 competitors that each has 1% of the market would have a score of 1</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+ 1</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+ 1</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+ 1</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or a total of 100.</a:t>
            </a:r>
          </a:p>
          <a:p>
            <a:pPr algn="just"/>
            <a:r>
              <a:rPr lang="en-US" dirty="0" smtClean="0">
                <a:latin typeface="Times New Roman" pitchFamily="18" charset="0"/>
                <a:cs typeface="Times New Roman" pitchFamily="18" charset="0"/>
              </a:rPr>
              <a:t> The more typical situation might be a </a:t>
            </a:r>
            <a:r>
              <a:rPr lang="en-US" b="1" dirty="0" smtClean="0">
                <a:solidFill>
                  <a:srgbClr val="FF0000"/>
                </a:solidFill>
                <a:latin typeface="Times New Roman" pitchFamily="18" charset="0"/>
                <a:cs typeface="Times New Roman" pitchFamily="18" charset="0"/>
              </a:rPr>
              <a:t>duopoly</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If each of the two firms has a market share of 50%, the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Hirschman-</a:t>
            </a:r>
            <a:r>
              <a:rPr lang="en-US" dirty="0" err="1" smtClean="0">
                <a:latin typeface="Times New Roman" pitchFamily="18" charset="0"/>
                <a:cs typeface="Times New Roman" pitchFamily="18" charset="0"/>
              </a:rPr>
              <a:t>Herfindahl</a:t>
            </a:r>
            <a:r>
              <a:rPr lang="en-US" dirty="0" smtClean="0">
                <a:latin typeface="Times New Roman" pitchFamily="18" charset="0"/>
                <a:cs typeface="Times New Roman" pitchFamily="18" charset="0"/>
              </a:rPr>
              <a:t> index would be (50)</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(50)</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2500 + 2500 = 5000. </a:t>
            </a:r>
          </a:p>
          <a:p>
            <a:pPr algn="just"/>
            <a:r>
              <a:rPr lang="en-US" dirty="0" smtClean="0">
                <a:latin typeface="Times New Roman" pitchFamily="18" charset="0"/>
                <a:cs typeface="Times New Roman" pitchFamily="18" charset="0"/>
              </a:rPr>
              <a:t>With two firms that have of 75% and 25% respectively, the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Hirschman-</a:t>
            </a:r>
            <a:r>
              <a:rPr lang="en-US" dirty="0" err="1" smtClean="0">
                <a:latin typeface="Times New Roman" pitchFamily="18" charset="0"/>
                <a:cs typeface="Times New Roman" pitchFamily="18" charset="0"/>
              </a:rPr>
              <a:t>Herfindahl</a:t>
            </a:r>
            <a:r>
              <a:rPr lang="en-US" dirty="0" smtClean="0">
                <a:latin typeface="Times New Roman" pitchFamily="18" charset="0"/>
                <a:cs typeface="Times New Roman" pitchFamily="18" charset="0"/>
              </a:rPr>
              <a:t> index would be: (75)</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(25)</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5,625 + 625 = 6,250 </a:t>
            </a:r>
          </a:p>
          <a:p>
            <a:endParaRPr lang="en-US" dirty="0"/>
          </a:p>
        </p:txBody>
      </p:sp>
    </p:spTree>
  </p:cSld>
  <p:clrMapOvr>
    <a:masterClrMapping/>
  </p:clrMapOvr>
  <p:transition>
    <p:wedge/>
    <p:sndAc>
      <p:stSnd>
        <p:snd r:embed="rId3" name="laser.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lnSpcReduction="10000"/>
          </a:bodyPr>
          <a:lstStyle/>
          <a:p>
            <a:pPr algn="just">
              <a:buFont typeface="Wingdings" pitchFamily="2" charset="2"/>
              <a:buChar char="§"/>
            </a:pPr>
            <a:r>
              <a:rPr lang="en-US" dirty="0">
                <a:latin typeface="Times New Roman" pitchFamily="18" charset="0"/>
                <a:cs typeface="Times New Roman" pitchFamily="18" charset="0"/>
              </a:rPr>
              <a:t>In recognition of its advantage, the HHI has been accepted as a measure of concentration in the United State of America, especially as a guideline to decide </a:t>
            </a:r>
            <a:r>
              <a:rPr lang="en-US" b="1" i="1" dirty="0">
                <a:latin typeface="Times New Roman" pitchFamily="18" charset="0"/>
                <a:cs typeface="Times New Roman" pitchFamily="18" charset="0"/>
              </a:rPr>
              <a:t>merger</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cases.</a:t>
            </a:r>
          </a:p>
          <a:p>
            <a:pPr algn="just">
              <a:buFont typeface="Wingdings" pitchFamily="2" charset="2"/>
              <a:buChar char="§"/>
            </a:pPr>
            <a:r>
              <a:rPr lang="en-US" dirty="0" smtClean="0">
                <a:latin typeface="Times New Roman" pitchFamily="18" charset="0"/>
                <a:cs typeface="Times New Roman" pitchFamily="18" charset="0"/>
              </a:rPr>
              <a:t>According </a:t>
            </a:r>
            <a:r>
              <a:rPr lang="en-US" dirty="0">
                <a:latin typeface="Times New Roman" pitchFamily="18" charset="0"/>
                <a:cs typeface="Times New Roman" pitchFamily="18" charset="0"/>
              </a:rPr>
              <a:t>to the guidelines to decide merger cases un-concentrated markets are defined, as those in which HHI is 1000 or less which is equivalent to 10 equal sized </a:t>
            </a:r>
            <a:r>
              <a:rPr lang="en-US" dirty="0" smtClean="0">
                <a:latin typeface="Times New Roman" pitchFamily="18" charset="0"/>
                <a:cs typeface="Times New Roman" pitchFamily="18" charset="0"/>
              </a:rPr>
              <a:t>firms.</a:t>
            </a:r>
          </a:p>
          <a:p>
            <a:pPr algn="just">
              <a:buFont typeface="Wingdings" pitchFamily="2" charset="2"/>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this situation mergers (at least two firms merged in each other) leading to a rise of HHI = 200 points are challenged or disallowed.  </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a:bodyPr>
          <a:lstStyle/>
          <a:p>
            <a:pPr algn="just"/>
            <a:r>
              <a:rPr lang="en-US" dirty="0" smtClean="0">
                <a:latin typeface="Times New Roman" pitchFamily="18" charset="0"/>
                <a:cs typeface="Times New Roman" pitchFamily="18" charset="0"/>
              </a:rPr>
              <a:t>A market is assumed to be concentrated if HHI is 1800 or more which is roughly equivalent to five equal sized firms.</a:t>
            </a:r>
          </a:p>
          <a:p>
            <a:pPr algn="just"/>
            <a:r>
              <a:rPr lang="en-US" dirty="0" smtClean="0">
                <a:latin typeface="Times New Roman" pitchFamily="18" charset="0"/>
                <a:cs typeface="Times New Roman" pitchFamily="18" charset="0"/>
              </a:rPr>
              <a:t> Each one has a share of 20%. In this case mergers leading to a 100 point or more rises in HHI are rejected or challenged. </a:t>
            </a:r>
          </a:p>
          <a:p>
            <a:pPr algn="just"/>
            <a:r>
              <a:rPr lang="en-US" dirty="0" smtClean="0">
                <a:latin typeface="Times New Roman" pitchFamily="18" charset="0"/>
                <a:cs typeface="Times New Roman" pitchFamily="18" charset="0"/>
              </a:rPr>
              <a:t>When two firms with market share of 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S</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merge the HHI increases by 2S</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 The purpose of disallowing merger is that it may lead to a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monopoly</a:t>
            </a:r>
            <a:r>
              <a:rPr lang="en-US" dirty="0" smtClean="0">
                <a:latin typeface="Times New Roman" pitchFamily="18" charset="0"/>
                <a:cs typeface="Times New Roman" pitchFamily="18" charset="0"/>
              </a:rPr>
              <a: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situation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lstStyle/>
          <a:p>
            <a:pPr algn="just">
              <a:buNone/>
            </a:pPr>
            <a:r>
              <a:rPr lang="en-US" dirty="0" smtClean="0">
                <a:latin typeface="Times New Roman" pitchFamily="18" charset="0"/>
                <a:cs typeface="Times New Roman" pitchFamily="18" charset="0"/>
              </a:rPr>
              <a:t>iii. </a:t>
            </a:r>
            <a:r>
              <a:rPr lang="en-US" b="1" dirty="0">
                <a:latin typeface="Times New Roman" pitchFamily="18" charset="0"/>
                <a:cs typeface="Times New Roman" pitchFamily="18" charset="0"/>
              </a:rPr>
              <a:t>Entropy Index</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it is </a:t>
            </a:r>
            <a:r>
              <a:rPr lang="en-US" b="1" dirty="0" smtClean="0">
                <a:solidFill>
                  <a:srgbClr val="FF0000"/>
                </a:solidFill>
                <a:latin typeface="Times New Roman" pitchFamily="18" charset="0"/>
                <a:cs typeface="Times New Roman" pitchFamily="18" charset="0"/>
              </a:rPr>
              <a:t>quite </a:t>
            </a:r>
            <a:r>
              <a:rPr lang="en-US" b="1" dirty="0">
                <a:solidFill>
                  <a:srgbClr val="FF0000"/>
                </a:solidFill>
                <a:latin typeface="Times New Roman" pitchFamily="18" charset="0"/>
                <a:cs typeface="Times New Roman" pitchFamily="18" charset="0"/>
              </a:rPr>
              <a:t>recently</a:t>
            </a:r>
            <a:r>
              <a:rPr lang="en-US" dirty="0">
                <a:latin typeface="Times New Roman" pitchFamily="18" charset="0"/>
                <a:cs typeface="Times New Roman" pitchFamily="18" charset="0"/>
              </a:rPr>
              <a:t> to measure the degree of market </a:t>
            </a:r>
            <a:r>
              <a:rPr lang="en-US" dirty="0" smtClean="0">
                <a:latin typeface="Times New Roman" pitchFamily="18" charset="0"/>
                <a:cs typeface="Times New Roman" pitchFamily="18" charset="0"/>
              </a:rPr>
              <a:t>concentration.</a:t>
            </a:r>
          </a:p>
          <a:p>
            <a:pPr algn="just">
              <a:buFont typeface="Wingdings" pitchFamily="2" charset="2"/>
              <a:buChar char="§"/>
            </a:pPr>
            <a:r>
              <a:rPr lang="en-US" dirty="0" smtClean="0">
                <a:latin typeface="Times New Roman" pitchFamily="18" charset="0"/>
                <a:cs typeface="Times New Roman" pitchFamily="18" charset="0"/>
              </a:rPr>
              <a:t>Market </a:t>
            </a:r>
            <a:r>
              <a:rPr lang="en-US" dirty="0">
                <a:latin typeface="Times New Roman" pitchFamily="18" charset="0"/>
                <a:cs typeface="Times New Roman" pitchFamily="18" charset="0"/>
              </a:rPr>
              <a:t>concentrations are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weighted by the logarithms of the market shares</a:t>
            </a:r>
            <a:r>
              <a:rPr lang="en-US"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It uses the following formula</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0</a:t>
            </a:r>
            <a:r>
              <a:rPr lang="en-US" u="sng" dirty="0">
                <a:latin typeface="Times New Roman" pitchFamily="18" charset="0"/>
                <a:cs typeface="Times New Roman" pitchFamily="18" charset="0"/>
              </a:rPr>
              <a:t>&lt;</a:t>
            </a:r>
            <a:r>
              <a:rPr lang="en-US" dirty="0">
                <a:latin typeface="Times New Roman" pitchFamily="18" charset="0"/>
                <a:cs typeface="Times New Roman" pitchFamily="18" charset="0"/>
              </a:rPr>
              <a:t> E </a:t>
            </a:r>
            <a:r>
              <a:rPr lang="en-US" u="sng" dirty="0">
                <a:latin typeface="Times New Roman" pitchFamily="18" charset="0"/>
                <a:cs typeface="Times New Roman" pitchFamily="18" charset="0"/>
              </a:rPr>
              <a:t>&lt; </a:t>
            </a:r>
            <a:r>
              <a:rPr lang="en-US" dirty="0">
                <a:latin typeface="Times New Roman" pitchFamily="18" charset="0"/>
                <a:cs typeface="Times New Roman" pitchFamily="18" charset="0"/>
              </a:rPr>
              <a:t>log (n)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where </a:t>
            </a:r>
            <a:r>
              <a:rPr lang="en-US" i="1" dirty="0">
                <a:solidFill>
                  <a:srgbClr val="FF0000"/>
                </a:solidFill>
                <a:latin typeface="Times New Roman" pitchFamily="18" charset="0"/>
                <a:cs typeface="Times New Roman" pitchFamily="18" charset="0"/>
              </a:rPr>
              <a:t>EI</a:t>
            </a:r>
            <a:r>
              <a:rPr lang="en-US" dirty="0">
                <a:latin typeface="Times New Roman" pitchFamily="18" charset="0"/>
                <a:cs typeface="Times New Roman" pitchFamily="18" charset="0"/>
              </a:rPr>
              <a:t> is defined as 'Entropy coefficient.' </a:t>
            </a:r>
          </a:p>
        </p:txBody>
      </p:sp>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7889" name="Object 1"/>
          <p:cNvGraphicFramePr>
            <a:graphicFrameLocks noChangeAspect="1"/>
          </p:cNvGraphicFramePr>
          <p:nvPr/>
        </p:nvGraphicFramePr>
        <p:xfrm>
          <a:off x="2881313" y="4800600"/>
          <a:ext cx="2390775" cy="742950"/>
        </p:xfrm>
        <a:graphic>
          <a:graphicData uri="http://schemas.openxmlformats.org/presentationml/2006/ole">
            <p:oleObj spid="_x0000_s37889" name="Equation" r:id="rId5" imgW="1218960" imgH="444240" progId="Equation.DSMT4">
              <p:embed/>
            </p:oleObj>
          </a:graphicData>
        </a:graphic>
      </p:graphicFrame>
    </p:spTree>
  </p:cSld>
  <p:clrMapOvr>
    <a:masterClrMapping/>
  </p:clrMapOvr>
  <p:transition>
    <p:wedge/>
    <p:sndAc>
      <p:stSnd>
        <p:snd r:embed="rId4" name="laser.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92500" lnSpcReduction="10000"/>
          </a:bodyPr>
          <a:lstStyle/>
          <a:p>
            <a:pPr algn="just">
              <a:buFont typeface="Wingdings" pitchFamily="2" charset="2"/>
              <a:buChar char="§"/>
            </a:pPr>
            <a:r>
              <a:rPr lang="en-US" dirty="0" smtClean="0"/>
              <a:t>It uses the formula where E is defined as Entropy Coefficient, P</a:t>
            </a:r>
            <a:r>
              <a:rPr lang="en-US" baseline="-25000" dirty="0" smtClean="0"/>
              <a:t>i </a:t>
            </a:r>
            <a:r>
              <a:rPr lang="en-US" dirty="0" smtClean="0"/>
              <a:t>is the market share of </a:t>
            </a:r>
            <a:r>
              <a:rPr lang="en-US" dirty="0" err="1" smtClean="0"/>
              <a:t>i</a:t>
            </a:r>
            <a:r>
              <a:rPr lang="en-US" baseline="30000" dirty="0" err="1" smtClean="0"/>
              <a:t>th</a:t>
            </a:r>
            <a:r>
              <a:rPr lang="en-US" dirty="0" smtClean="0"/>
              <a:t> firm and ‘n’ the number of firm.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coefficient in fact measures the </a:t>
            </a:r>
            <a:r>
              <a:rPr lang="en-US" b="1" i="1" dirty="0">
                <a:solidFill>
                  <a:srgbClr val="FF0000"/>
                </a:solidFill>
                <a:latin typeface="Times New Roman" pitchFamily="18" charset="0"/>
                <a:cs typeface="Times New Roman" pitchFamily="18" charset="0"/>
              </a:rPr>
              <a:t>degree of market uncertainty faced </a:t>
            </a:r>
            <a:r>
              <a:rPr lang="en-US" dirty="0">
                <a:latin typeface="Times New Roman" pitchFamily="18" charset="0"/>
                <a:cs typeface="Times New Roman" pitchFamily="18" charset="0"/>
              </a:rPr>
              <a:t>by a firm in relation to a given customer.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will be the situation when number of </a:t>
            </a:r>
            <a:r>
              <a:rPr lang="en-US" dirty="0">
                <a:solidFill>
                  <a:srgbClr val="FF0000"/>
                </a:solidFill>
                <a:latin typeface="Times New Roman" pitchFamily="18" charset="0"/>
                <a:cs typeface="Times New Roman" pitchFamily="18" charset="0"/>
              </a:rPr>
              <a:t>firms is large enough</a:t>
            </a:r>
            <a:r>
              <a:rPr lang="en-US" dirty="0">
                <a:latin typeface="Times New Roman" pitchFamily="18" charset="0"/>
                <a:cs typeface="Times New Roman" pitchFamily="18" charset="0"/>
              </a:rPr>
              <a:t>, i.e., market is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not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concentrated</a:t>
            </a:r>
            <a:r>
              <a:rPr lang="en-US" dirty="0" smtClean="0">
                <a:latin typeface="Times New Roman" pitchFamily="18" charset="0"/>
                <a:cs typeface="Times New Roman" pitchFamily="18" charset="0"/>
              </a:rPr>
              <a:t>.</a:t>
            </a:r>
          </a:p>
          <a:p>
            <a:pPr algn="just">
              <a:buFont typeface="Wingdings" pitchFamily="2" charset="2"/>
              <a:buChar char="§"/>
            </a:pPr>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a monopoly firm (n=1) the Entropy coefficient takes the </a:t>
            </a:r>
            <a:r>
              <a:rPr lang="en-US" b="1" dirty="0">
                <a:solidFill>
                  <a:srgbClr val="FF0000"/>
                </a:solidFill>
                <a:latin typeface="Times New Roman" pitchFamily="18" charset="0"/>
                <a:cs typeface="Times New Roman" pitchFamily="18" charset="0"/>
              </a:rPr>
              <a:t>value of zero</a:t>
            </a:r>
            <a:r>
              <a:rPr lang="en-US" dirty="0">
                <a:latin typeface="Times New Roman" pitchFamily="18" charset="0"/>
                <a:cs typeface="Times New Roman" pitchFamily="18" charset="0"/>
              </a:rPr>
              <a:t> which means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no uncertainty</a:t>
            </a:r>
            <a:r>
              <a:rPr lang="en-US" dirty="0">
                <a:latin typeface="Times New Roman" pitchFamily="18" charset="0"/>
                <a:cs typeface="Times New Roman" pitchFamily="18" charset="0"/>
              </a:rPr>
              <a:t> and there is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maximum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concentration</a:t>
            </a:r>
            <a:r>
              <a:rPr lang="en-US" dirty="0" smtClean="0">
                <a:latin typeface="Times New Roman" pitchFamily="18" charset="0"/>
                <a:cs typeface="Times New Roman" pitchFamily="18" charset="0"/>
              </a:rPr>
              <a:t>.</a:t>
            </a:r>
          </a:p>
          <a:p>
            <a:endParaRPr lang="en-US" dirty="0"/>
          </a:p>
        </p:txBody>
      </p:sp>
      <p:sp>
        <p:nvSpPr>
          <p:cNvPr id="368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a:ln>
            <a:solidFill>
              <a:srgbClr val="FF0000"/>
            </a:solidFill>
          </a:ln>
        </p:spPr>
        <p:txBody>
          <a:bodyPr>
            <a:normAutofit/>
          </a:bodyPr>
          <a:lstStyle/>
          <a:p>
            <a:pPr algn="just">
              <a:buFont typeface="Wingdings" pitchFamily="2" charset="2"/>
              <a:buChar char="§"/>
            </a:pPr>
            <a:r>
              <a:rPr lang="en-US" sz="2800" dirty="0" smtClean="0">
                <a:cs typeface="Times New Roman" pitchFamily="18" charset="0"/>
              </a:rPr>
              <a:t>Thus, we find </a:t>
            </a:r>
            <a:r>
              <a:rPr lang="en-US" sz="2800" b="1" dirty="0" smtClean="0">
                <a:solidFill>
                  <a:srgbClr val="FF0000"/>
                </a:solidFill>
                <a:effectLst>
                  <a:outerShdw blurRad="38100" dist="38100" dir="2700000" algn="tl">
                    <a:srgbClr val="000000">
                      <a:alpha val="43137"/>
                    </a:srgbClr>
                  </a:outerShdw>
                </a:effectLst>
                <a:cs typeface="Times New Roman" pitchFamily="18" charset="0"/>
              </a:rPr>
              <a:t>inverse relationship</a:t>
            </a:r>
            <a:r>
              <a:rPr lang="en-US" sz="2800" dirty="0" smtClean="0">
                <a:cs typeface="Times New Roman" pitchFamily="18" charset="0"/>
              </a:rPr>
              <a:t> between the Entropy coefficient (EI) and the degree of market concentration.  If there are ‘n’ firms, all equal in size, then:</a:t>
            </a:r>
          </a:p>
          <a:p>
            <a:pPr algn="just">
              <a:buFont typeface="Wingdings" pitchFamily="2" charset="2"/>
              <a:buChar char="§"/>
            </a:pPr>
            <a:endParaRPr lang="en-US" sz="2800" dirty="0" smtClean="0">
              <a:cs typeface="Times New Roman" pitchFamily="18" charset="0"/>
            </a:endParaRPr>
          </a:p>
          <a:p>
            <a:pPr algn="just">
              <a:buFont typeface="Wingdings" pitchFamily="2" charset="2"/>
              <a:buChar char="§"/>
            </a:pPr>
            <a:endParaRPr lang="en-US" sz="2800" dirty="0" smtClean="0">
              <a:cs typeface="Times New Roman" pitchFamily="18" charset="0"/>
            </a:endParaRPr>
          </a:p>
          <a:p>
            <a:pPr algn="just">
              <a:buFont typeface="Wingdings" pitchFamily="2" charset="2"/>
              <a:buChar char="§"/>
            </a:pPr>
            <a:r>
              <a:rPr lang="en-US" sz="2800" dirty="0" smtClean="0">
                <a:cs typeface="Times New Roman" pitchFamily="18" charset="0"/>
              </a:rPr>
              <a:t>EI </a:t>
            </a:r>
            <a:r>
              <a:rPr lang="en-US" sz="2800" dirty="0">
                <a:cs typeface="Times New Roman" pitchFamily="18" charset="0"/>
              </a:rPr>
              <a:t>is similar to HHI, but the difference is that EI gives relatively </a:t>
            </a:r>
            <a:r>
              <a:rPr lang="en-US" sz="2800" b="1" dirty="0">
                <a:solidFill>
                  <a:srgbClr val="FF0000"/>
                </a:solidFill>
                <a:effectLst>
                  <a:outerShdw blurRad="38100" dist="38100" dir="2700000" algn="tl">
                    <a:srgbClr val="000000">
                      <a:alpha val="43137"/>
                    </a:srgbClr>
                  </a:outerShdw>
                </a:effectLst>
                <a:cs typeface="Times New Roman" pitchFamily="18" charset="0"/>
              </a:rPr>
              <a:t>more weight to the smaller firms</a:t>
            </a:r>
            <a:r>
              <a:rPr lang="en-US" sz="2800" dirty="0" smtClean="0">
                <a:cs typeface="Times New Roman" pitchFamily="18" charset="0"/>
              </a:rPr>
              <a:t>.</a:t>
            </a:r>
            <a:endParaRPr lang="en-US" sz="2800" b="1" dirty="0" smtClean="0"/>
          </a:p>
          <a:p>
            <a:pPr>
              <a:buNone/>
            </a:pPr>
            <a:r>
              <a:rPr lang="en-US" sz="2800" b="1" dirty="0" smtClean="0"/>
              <a:t>Numerical Example</a:t>
            </a:r>
            <a:endParaRPr lang="en-US" sz="2800" dirty="0" smtClean="0"/>
          </a:p>
          <a:p>
            <a:pPr algn="just">
              <a:spcBef>
                <a:spcPts val="0"/>
              </a:spcBef>
            </a:pPr>
            <a:r>
              <a:rPr lang="en-US" sz="2800" i="1" dirty="0" smtClean="0"/>
              <a:t>We have six firms in a given Mobile market. The following table shows the market share the firms.</a:t>
            </a:r>
            <a:endParaRPr lang="en-US" sz="2800" dirty="0" smtClean="0"/>
          </a:p>
          <a:p>
            <a:endParaRPr lang="en-US" dirty="0"/>
          </a:p>
        </p:txBody>
      </p:sp>
      <p:graphicFrame>
        <p:nvGraphicFramePr>
          <p:cNvPr id="98305" name="Object 1"/>
          <p:cNvGraphicFramePr>
            <a:graphicFrameLocks noChangeAspect="1"/>
          </p:cNvGraphicFramePr>
          <p:nvPr/>
        </p:nvGraphicFramePr>
        <p:xfrm>
          <a:off x="1752600" y="2209800"/>
          <a:ext cx="4419600" cy="914400"/>
        </p:xfrm>
        <a:graphic>
          <a:graphicData uri="http://schemas.openxmlformats.org/presentationml/2006/ole">
            <p:oleObj spid="_x0000_s98305" name="Equation" r:id="rId4" imgW="1676160" imgH="431640" progId="Equation.DSMT4">
              <p:embed/>
            </p:oleObj>
          </a:graphicData>
        </a:graphic>
      </p:graphicFrame>
    </p:spTree>
  </p:cSld>
  <p:clrMapOvr>
    <a:masterClrMapping/>
  </p:clrMapOvr>
  <p:transition>
    <p:wedge/>
    <p:sndAc>
      <p:stSnd>
        <p:snd r:embed="rId3" name="laser.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92500" lnSpcReduction="10000"/>
          </a:bodyPr>
          <a:lstStyle/>
          <a:p>
            <a:pPr algn="just">
              <a:buFont typeface="Wingdings" pitchFamily="2" charset="2"/>
              <a:buChar char="§"/>
            </a:pPr>
            <a:r>
              <a:rPr lang="en-US" dirty="0">
                <a:latin typeface="Times New Roman" pitchFamily="18" charset="0"/>
                <a:cs typeface="Times New Roman" pitchFamily="18" charset="0"/>
              </a:rPr>
              <a:t>A market is said to be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more concentrated</a:t>
            </a:r>
            <a:r>
              <a:rPr lang="en-US" dirty="0">
                <a:latin typeface="Times New Roman" pitchFamily="18" charset="0"/>
                <a:cs typeface="Times New Roman" pitchFamily="18" charset="0"/>
              </a:rPr>
              <a:t>, the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fewer the number</a:t>
            </a:r>
            <a:r>
              <a:rPr lang="en-US" dirty="0">
                <a:latin typeface="Times New Roman" pitchFamily="18" charset="0"/>
                <a:cs typeface="Times New Roman" pitchFamily="18" charset="0"/>
              </a:rPr>
              <a:t> of firms.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t>
            </a:r>
            <a:r>
              <a:rPr lang="en-US" b="1" dirty="0">
                <a:latin typeface="Times New Roman" pitchFamily="18" charset="0"/>
                <a:cs typeface="Times New Roman" pitchFamily="18" charset="0"/>
              </a:rPr>
              <a:t>market structure-conduct-performance</a:t>
            </a:r>
            <a:r>
              <a:rPr lang="en-US" dirty="0">
                <a:latin typeface="Times New Roman" pitchFamily="18" charset="0"/>
                <a:cs typeface="Times New Roman" pitchFamily="18" charset="0"/>
              </a:rPr>
              <a:t>" requires a means of identifying different market </a:t>
            </a:r>
            <a:r>
              <a:rPr lang="en-US" dirty="0" smtClean="0">
                <a:latin typeface="Times New Roman" pitchFamily="18" charset="0"/>
                <a:cs typeface="Times New Roman" pitchFamily="18" charset="0"/>
              </a:rPr>
              <a:t>structures:</a:t>
            </a:r>
          </a:p>
          <a:p>
            <a:pPr lvl="1" algn="just">
              <a:buFont typeface="Wingdings" pitchFamily="2" charset="2"/>
              <a:buChar char="Ø"/>
            </a:pPr>
            <a:r>
              <a:rPr lang="en-US" dirty="0" smtClean="0">
                <a:latin typeface="Times New Roman" pitchFamily="18" charset="0"/>
                <a:cs typeface="Times New Roman" pitchFamily="18" charset="0"/>
              </a:rPr>
              <a:t>concentration </a:t>
            </a:r>
            <a:r>
              <a:rPr lang="en-US" dirty="0">
                <a:latin typeface="Times New Roman" pitchFamily="18" charset="0"/>
                <a:cs typeface="Times New Roman" pitchFamily="18" charset="0"/>
              </a:rPr>
              <a:t>in the ownership of the </a:t>
            </a:r>
            <a:r>
              <a:rPr lang="en-US" dirty="0" smtClean="0">
                <a:latin typeface="Times New Roman" pitchFamily="18" charset="0"/>
                <a:cs typeface="Times New Roman" pitchFamily="18" charset="0"/>
              </a:rPr>
              <a:t>industry</a:t>
            </a:r>
          </a:p>
          <a:p>
            <a:pPr lvl="1" algn="just">
              <a:buFont typeface="Wingdings" pitchFamily="2" charset="2"/>
              <a:buChar char="Ø"/>
            </a:pPr>
            <a:r>
              <a:rPr lang="en-US" dirty="0" smtClean="0">
                <a:latin typeface="Times New Roman" pitchFamily="18" charset="0"/>
                <a:cs typeface="Times New Roman" pitchFamily="18" charset="0"/>
              </a:rPr>
              <a:t>concentration </a:t>
            </a:r>
            <a:r>
              <a:rPr lang="en-US" dirty="0">
                <a:latin typeface="Times New Roman" pitchFamily="18" charset="0"/>
                <a:cs typeface="Times New Roman" pitchFamily="18" charset="0"/>
              </a:rPr>
              <a:t>of decision-making power, </a:t>
            </a:r>
            <a:r>
              <a:rPr lang="en-US" dirty="0" smtClean="0">
                <a:latin typeface="Times New Roman" pitchFamily="18" charset="0"/>
                <a:cs typeface="Times New Roman" pitchFamily="18" charset="0"/>
              </a:rPr>
              <a:t>and</a:t>
            </a:r>
          </a:p>
          <a:p>
            <a:pPr lvl="1" algn="just">
              <a:buFont typeface="Wingdings" pitchFamily="2" charset="2"/>
              <a:buChar char="Ø"/>
            </a:pPr>
            <a:r>
              <a:rPr lang="en-US" dirty="0" smtClean="0">
                <a:latin typeface="Times New Roman" pitchFamily="18" charset="0"/>
                <a:cs typeface="Times New Roman" pitchFamily="18" charset="0"/>
              </a:rPr>
              <a:t>concentration </a:t>
            </a:r>
            <a:r>
              <a:rPr lang="en-US" dirty="0">
                <a:latin typeface="Times New Roman" pitchFamily="18" charset="0"/>
                <a:cs typeface="Times New Roman" pitchFamily="18" charset="0"/>
              </a:rPr>
              <a:t>of the firms in a particular location or region, </a:t>
            </a:r>
            <a:r>
              <a:rPr lang="en-US" dirty="0" smtClean="0">
                <a:latin typeface="Times New Roman" pitchFamily="18" charset="0"/>
                <a:cs typeface="Times New Roman" pitchFamily="18" charset="0"/>
              </a:rPr>
              <a:t>etc.</a:t>
            </a:r>
          </a:p>
          <a:p>
            <a:pPr algn="just">
              <a:buFont typeface="Wingdings" pitchFamily="2" charset="2"/>
              <a:buChar char="§"/>
            </a:pPr>
            <a:r>
              <a:rPr lang="en-US" dirty="0" smtClean="0">
                <a:latin typeface="Times New Roman" pitchFamily="18" charset="0"/>
                <a:cs typeface="Times New Roman" pitchFamily="18" charset="0"/>
              </a:rPr>
              <a:t>All </a:t>
            </a:r>
            <a:r>
              <a:rPr lang="en-US" dirty="0">
                <a:latin typeface="Times New Roman" pitchFamily="18" charset="0"/>
                <a:cs typeface="Times New Roman" pitchFamily="18" charset="0"/>
              </a:rPr>
              <a:t>of these elements of market concentration may have considerable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impact on the market performance</a:t>
            </a:r>
            <a:r>
              <a:rPr lang="en-US" dirty="0">
                <a:latin typeface="Times New Roman" pitchFamily="18" charset="0"/>
                <a:cs typeface="Times New Roman" pitchFamily="18" charset="0"/>
              </a:rPr>
              <a:t> of the firms such as </a:t>
            </a:r>
            <a:r>
              <a:rPr lang="en-US" b="1" i="1" dirty="0">
                <a:solidFill>
                  <a:srgbClr val="FF0000"/>
                </a:solidFill>
                <a:latin typeface="Times New Roman" pitchFamily="18" charset="0"/>
                <a:cs typeface="Times New Roman" pitchFamily="18" charset="0"/>
              </a:rPr>
              <a:t>profitability</a:t>
            </a:r>
            <a:r>
              <a:rPr lang="en-US" b="1" dirty="0">
                <a:latin typeface="Times New Roman" pitchFamily="18" charset="0"/>
                <a:cs typeface="Times New Roman" pitchFamily="18" charset="0"/>
              </a:rPr>
              <a:t>, </a:t>
            </a:r>
            <a:r>
              <a:rPr lang="en-US" b="1" i="1" dirty="0">
                <a:solidFill>
                  <a:srgbClr val="FF0000"/>
                </a:solidFill>
                <a:latin typeface="Times New Roman" pitchFamily="18" charset="0"/>
                <a:cs typeface="Times New Roman" pitchFamily="18" charset="0"/>
              </a:rPr>
              <a:t>growth</a:t>
            </a:r>
            <a:r>
              <a:rPr lang="en-US" b="1" dirty="0">
                <a:latin typeface="Times New Roman" pitchFamily="18" charset="0"/>
                <a:cs typeface="Times New Roman" pitchFamily="18" charset="0"/>
              </a:rPr>
              <a:t>, and </a:t>
            </a:r>
            <a:r>
              <a:rPr lang="en-US" b="1" i="1" dirty="0">
                <a:solidFill>
                  <a:srgbClr val="FF0000"/>
                </a:solidFill>
                <a:latin typeface="Times New Roman" pitchFamily="18" charset="0"/>
                <a:cs typeface="Times New Roman" pitchFamily="18" charset="0"/>
              </a:rPr>
              <a:t>technological</a:t>
            </a:r>
            <a:r>
              <a:rPr lang="en-US" b="1" dirty="0">
                <a:latin typeface="Times New Roman" pitchFamily="18" charset="0"/>
                <a:cs typeface="Times New Roman" pitchFamily="18" charset="0"/>
              </a:rPr>
              <a:t> </a:t>
            </a:r>
            <a:r>
              <a:rPr lang="en-US" b="1" i="1" dirty="0">
                <a:solidFill>
                  <a:srgbClr val="FF0000"/>
                </a:solidFill>
                <a:latin typeface="Times New Roman" pitchFamily="18" charset="0"/>
                <a:cs typeface="Times New Roman" pitchFamily="18" charset="0"/>
              </a:rPr>
              <a:t>progress</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533400" y="1828798"/>
          <a:ext cx="7543800" cy="4150362"/>
        </p:xfrm>
        <a:graphic>
          <a:graphicData uri="http://schemas.openxmlformats.org/drawingml/2006/table">
            <a:tbl>
              <a:tblPr firstRow="1" bandRow="1">
                <a:tableStyleId>{5C22544A-7EE6-4342-B048-85BDC9FD1C3A}</a:tableStyleId>
              </a:tblPr>
              <a:tblGrid>
                <a:gridCol w="838200"/>
                <a:gridCol w="977900"/>
                <a:gridCol w="1117600"/>
                <a:gridCol w="1047750"/>
                <a:gridCol w="1047750"/>
                <a:gridCol w="2514600"/>
              </a:tblGrid>
              <a:tr h="1233119">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S.N</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Name of a </a:t>
                      </a:r>
                    </a:p>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firm </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Market share </a:t>
                      </a:r>
                    </a:p>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In </a:t>
                      </a:r>
                    </a:p>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Percentage (P</a:t>
                      </a:r>
                      <a:r>
                        <a:rPr lang="en-US" sz="1200" baseline="-25000" dirty="0">
                          <a:latin typeface="Times New Roman"/>
                          <a:ea typeface="Times New Roman"/>
                          <a:cs typeface="Times New Roman"/>
                        </a:rPr>
                        <a:t>i</a:t>
                      </a:r>
                      <a:r>
                        <a:rPr lang="en-US" sz="1200" dirty="0">
                          <a:latin typeface="Times New Roman"/>
                          <a:ea typeface="Times New Roman"/>
                          <a:cs typeface="Times New Roman"/>
                        </a:rPr>
                        <a:t>)</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1/P</a:t>
                      </a:r>
                      <a:r>
                        <a:rPr lang="en-US" sz="1200" baseline="-25000">
                          <a:latin typeface="Times New Roman"/>
                          <a:ea typeface="Times New Roman"/>
                          <a:cs typeface="Times New Roman"/>
                        </a:rPr>
                        <a:t>i</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Log 1/P</a:t>
                      </a:r>
                      <a:r>
                        <a:rPr lang="en-US" sz="1200" baseline="-25000">
                          <a:latin typeface="Times New Roman"/>
                          <a:ea typeface="Times New Roman"/>
                          <a:cs typeface="Times New Roman"/>
                        </a:rPr>
                        <a:t>i</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P</a:t>
                      </a:r>
                      <a:r>
                        <a:rPr lang="en-US" sz="1200" baseline="-25000">
                          <a:latin typeface="Times New Roman"/>
                          <a:ea typeface="Times New Roman"/>
                          <a:cs typeface="Times New Roman"/>
                        </a:rPr>
                        <a:t>1</a:t>
                      </a:r>
                      <a:r>
                        <a:rPr lang="en-US" sz="1200">
                          <a:latin typeface="Times New Roman"/>
                          <a:ea typeface="Times New Roman"/>
                          <a:cs typeface="Times New Roman"/>
                        </a:rPr>
                        <a:t>(log 1/P</a:t>
                      </a:r>
                      <a:r>
                        <a:rPr lang="en-US" sz="1200" baseline="-25000">
                          <a:latin typeface="Times New Roman"/>
                          <a:ea typeface="Times New Roman"/>
                          <a:cs typeface="Times New Roman"/>
                        </a:rPr>
                        <a:t>i</a:t>
                      </a:r>
                      <a:r>
                        <a:rPr lang="en-US" sz="1200">
                          <a:latin typeface="Times New Roman"/>
                          <a:ea typeface="Times New Roman"/>
                          <a:cs typeface="Times New Roman"/>
                        </a:rPr>
                        <a:t>)</a:t>
                      </a:r>
                    </a:p>
                  </a:txBody>
                  <a:tcPr marL="68580" marR="68580" marT="0" marB="0"/>
                </a:tc>
              </a:tr>
              <a:tr h="416749">
                <a:tc>
                  <a:txBody>
                    <a:bodyPr/>
                    <a:lstStyle/>
                    <a:p>
                      <a:pPr marL="0" marR="0" algn="ctr">
                        <a:lnSpc>
                          <a:spcPct val="150000"/>
                        </a:lnSpc>
                        <a:spcBef>
                          <a:spcPts val="0"/>
                        </a:spcBef>
                        <a:spcAft>
                          <a:spcPts val="0"/>
                        </a:spcAft>
                        <a:tabLst>
                          <a:tab pos="933450" algn="l"/>
                        </a:tabLst>
                      </a:pPr>
                      <a:r>
                        <a:rPr lang="en-US" sz="1200">
                          <a:latin typeface="Times New Roman"/>
                          <a:ea typeface="Times New Roman"/>
                          <a:cs typeface="Times New Roman"/>
                        </a:rPr>
                        <a:t>1</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Firm 1</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smtClean="0">
                          <a:latin typeface="Times New Roman"/>
                          <a:ea typeface="Times New Roman"/>
                          <a:cs typeface="Times New Roman"/>
                        </a:rPr>
                        <a:t>20</a:t>
                      </a: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5</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0.7</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0.14</a:t>
                      </a:r>
                    </a:p>
                  </a:txBody>
                  <a:tcPr marL="68580" marR="68580" marT="0" marB="0"/>
                </a:tc>
              </a:tr>
              <a:tr h="416749">
                <a:tc>
                  <a:txBody>
                    <a:bodyPr/>
                    <a:lstStyle/>
                    <a:p>
                      <a:pPr marL="0" marR="0" algn="ctr">
                        <a:lnSpc>
                          <a:spcPct val="150000"/>
                        </a:lnSpc>
                        <a:spcBef>
                          <a:spcPts val="0"/>
                        </a:spcBef>
                        <a:spcAft>
                          <a:spcPts val="0"/>
                        </a:spcAft>
                        <a:tabLst>
                          <a:tab pos="933450" algn="l"/>
                        </a:tabLst>
                      </a:pPr>
                      <a:r>
                        <a:rPr lang="en-US" sz="1200">
                          <a:latin typeface="Times New Roman"/>
                          <a:ea typeface="Times New Roman"/>
                          <a:cs typeface="Times New Roman"/>
                        </a:rPr>
                        <a:t>2</a:t>
                      </a:r>
                    </a:p>
                  </a:txBody>
                  <a:tcPr marL="68580" marR="68580" marT="0" marB="0"/>
                </a:tc>
                <a:tc>
                  <a:txBody>
                    <a:bodyPr/>
                    <a:lstStyle/>
                    <a:p>
                      <a:pPr marL="0" marR="0">
                        <a:lnSpc>
                          <a:spcPct val="150000"/>
                        </a:lnSpc>
                        <a:spcBef>
                          <a:spcPts val="0"/>
                        </a:spcBef>
                        <a:spcAft>
                          <a:spcPts val="0"/>
                        </a:spcAft>
                      </a:pPr>
                      <a:r>
                        <a:rPr lang="en-US" sz="1200">
                          <a:latin typeface="Times New Roman"/>
                          <a:ea typeface="Times New Roman"/>
                          <a:cs typeface="Times New Roman"/>
                        </a:rPr>
                        <a:t>Firm 2</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15</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7</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0.8</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0.12</a:t>
                      </a:r>
                    </a:p>
                  </a:txBody>
                  <a:tcPr marL="68580" marR="68580" marT="0" marB="0"/>
                </a:tc>
              </a:tr>
              <a:tr h="416749">
                <a:tc>
                  <a:txBody>
                    <a:bodyPr/>
                    <a:lstStyle/>
                    <a:p>
                      <a:pPr marL="0" marR="0" algn="ctr">
                        <a:lnSpc>
                          <a:spcPct val="150000"/>
                        </a:lnSpc>
                        <a:spcBef>
                          <a:spcPts val="0"/>
                        </a:spcBef>
                        <a:spcAft>
                          <a:spcPts val="0"/>
                        </a:spcAft>
                        <a:tabLst>
                          <a:tab pos="933450" algn="l"/>
                        </a:tabLst>
                      </a:pPr>
                      <a:r>
                        <a:rPr lang="en-US" sz="1200">
                          <a:latin typeface="Times New Roman"/>
                          <a:ea typeface="Times New Roman"/>
                          <a:cs typeface="Times New Roman"/>
                        </a:rPr>
                        <a:t>3</a:t>
                      </a:r>
                    </a:p>
                  </a:txBody>
                  <a:tcPr marL="68580" marR="68580" marT="0" marB="0"/>
                </a:tc>
                <a:tc>
                  <a:txBody>
                    <a:bodyPr/>
                    <a:lstStyle/>
                    <a:p>
                      <a:pPr marL="0" marR="0">
                        <a:lnSpc>
                          <a:spcPct val="150000"/>
                        </a:lnSpc>
                        <a:spcBef>
                          <a:spcPts val="0"/>
                        </a:spcBef>
                        <a:spcAft>
                          <a:spcPts val="0"/>
                        </a:spcAft>
                      </a:pPr>
                      <a:r>
                        <a:rPr lang="en-US" sz="1200">
                          <a:latin typeface="Times New Roman"/>
                          <a:ea typeface="Times New Roman"/>
                          <a:cs typeface="Times New Roman"/>
                        </a:rPr>
                        <a:t>Firm 3</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10</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10</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1</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0.1</a:t>
                      </a:r>
                    </a:p>
                  </a:txBody>
                  <a:tcPr marL="68580" marR="68580" marT="0" marB="0"/>
                </a:tc>
              </a:tr>
              <a:tr h="416749">
                <a:tc>
                  <a:txBody>
                    <a:bodyPr/>
                    <a:lstStyle/>
                    <a:p>
                      <a:pPr marL="0" marR="0" algn="ctr">
                        <a:lnSpc>
                          <a:spcPct val="150000"/>
                        </a:lnSpc>
                        <a:spcBef>
                          <a:spcPts val="0"/>
                        </a:spcBef>
                        <a:spcAft>
                          <a:spcPts val="0"/>
                        </a:spcAft>
                        <a:tabLst>
                          <a:tab pos="933450" algn="l"/>
                        </a:tabLst>
                      </a:pPr>
                      <a:r>
                        <a:rPr lang="en-US" sz="1200">
                          <a:latin typeface="Times New Roman"/>
                          <a:ea typeface="Times New Roman"/>
                          <a:cs typeface="Times New Roman"/>
                        </a:rPr>
                        <a:t>4</a:t>
                      </a:r>
                    </a:p>
                  </a:txBody>
                  <a:tcPr marL="68580" marR="68580" marT="0" marB="0"/>
                </a:tc>
                <a:tc>
                  <a:txBody>
                    <a:bodyPr/>
                    <a:lstStyle/>
                    <a:p>
                      <a:pPr marL="0" marR="0">
                        <a:lnSpc>
                          <a:spcPct val="150000"/>
                        </a:lnSpc>
                        <a:spcBef>
                          <a:spcPts val="0"/>
                        </a:spcBef>
                        <a:spcAft>
                          <a:spcPts val="0"/>
                        </a:spcAft>
                      </a:pPr>
                      <a:r>
                        <a:rPr lang="en-US" sz="1200">
                          <a:latin typeface="Times New Roman"/>
                          <a:ea typeface="Times New Roman"/>
                          <a:cs typeface="Times New Roman"/>
                        </a:rPr>
                        <a:t>Firm 4</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15</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7</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0.8</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0.12</a:t>
                      </a:r>
                    </a:p>
                  </a:txBody>
                  <a:tcPr marL="68580" marR="68580" marT="0" marB="0"/>
                </a:tc>
              </a:tr>
              <a:tr h="416749">
                <a:tc>
                  <a:txBody>
                    <a:bodyPr/>
                    <a:lstStyle/>
                    <a:p>
                      <a:pPr marL="0" marR="0" algn="ctr">
                        <a:lnSpc>
                          <a:spcPct val="150000"/>
                        </a:lnSpc>
                        <a:spcBef>
                          <a:spcPts val="0"/>
                        </a:spcBef>
                        <a:spcAft>
                          <a:spcPts val="0"/>
                        </a:spcAft>
                        <a:tabLst>
                          <a:tab pos="933450" algn="l"/>
                        </a:tabLst>
                      </a:pPr>
                      <a:r>
                        <a:rPr lang="en-US" sz="1200">
                          <a:latin typeface="Times New Roman"/>
                          <a:ea typeface="Times New Roman"/>
                          <a:cs typeface="Times New Roman"/>
                        </a:rPr>
                        <a:t>5</a:t>
                      </a:r>
                    </a:p>
                  </a:txBody>
                  <a:tcPr marL="68580" marR="68580" marT="0" marB="0"/>
                </a:tc>
                <a:tc>
                  <a:txBody>
                    <a:bodyPr/>
                    <a:lstStyle/>
                    <a:p>
                      <a:pPr marL="0" marR="0">
                        <a:lnSpc>
                          <a:spcPct val="150000"/>
                        </a:lnSpc>
                        <a:spcBef>
                          <a:spcPts val="0"/>
                        </a:spcBef>
                        <a:spcAft>
                          <a:spcPts val="0"/>
                        </a:spcAft>
                      </a:pPr>
                      <a:r>
                        <a:rPr lang="en-US" sz="1200">
                          <a:latin typeface="Times New Roman"/>
                          <a:ea typeface="Times New Roman"/>
                          <a:cs typeface="Times New Roman"/>
                        </a:rPr>
                        <a:t>Firm 5</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25</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4</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0.6</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0.15</a:t>
                      </a:r>
                    </a:p>
                  </a:txBody>
                  <a:tcPr marL="68580" marR="68580" marT="0" marB="0"/>
                </a:tc>
              </a:tr>
              <a:tr h="416749">
                <a:tc>
                  <a:txBody>
                    <a:bodyPr/>
                    <a:lstStyle/>
                    <a:p>
                      <a:pPr marL="0" marR="0" algn="ctr">
                        <a:lnSpc>
                          <a:spcPct val="150000"/>
                        </a:lnSpc>
                        <a:spcBef>
                          <a:spcPts val="0"/>
                        </a:spcBef>
                        <a:spcAft>
                          <a:spcPts val="0"/>
                        </a:spcAft>
                        <a:tabLst>
                          <a:tab pos="933450" algn="l"/>
                        </a:tabLst>
                      </a:pPr>
                      <a:r>
                        <a:rPr lang="en-US" sz="1200">
                          <a:latin typeface="Times New Roman"/>
                          <a:ea typeface="Times New Roman"/>
                          <a:cs typeface="Times New Roman"/>
                        </a:rPr>
                        <a:t>6</a:t>
                      </a:r>
                    </a:p>
                  </a:txBody>
                  <a:tcPr marL="68580" marR="68580" marT="0" marB="0"/>
                </a:tc>
                <a:tc>
                  <a:txBody>
                    <a:bodyPr/>
                    <a:lstStyle/>
                    <a:p>
                      <a:pPr marL="0" marR="0">
                        <a:lnSpc>
                          <a:spcPct val="150000"/>
                        </a:lnSpc>
                        <a:spcBef>
                          <a:spcPts val="0"/>
                        </a:spcBef>
                        <a:spcAft>
                          <a:spcPts val="0"/>
                        </a:spcAft>
                      </a:pPr>
                      <a:r>
                        <a:rPr lang="en-US" sz="1200">
                          <a:latin typeface="Times New Roman"/>
                          <a:ea typeface="Times New Roman"/>
                          <a:cs typeface="Times New Roman"/>
                        </a:rPr>
                        <a:t>Firm 6</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15</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7</a:t>
                      </a:r>
                    </a:p>
                  </a:txBody>
                  <a:tcPr marL="68580" marR="68580" marT="0" marB="0"/>
                </a:tc>
                <a:tc>
                  <a:txBody>
                    <a:bodyPr/>
                    <a:lstStyle/>
                    <a:p>
                      <a:pPr marL="0" marR="0" algn="just">
                        <a:lnSpc>
                          <a:spcPct val="150000"/>
                        </a:lnSpc>
                        <a:spcBef>
                          <a:spcPts val="0"/>
                        </a:spcBef>
                        <a:spcAft>
                          <a:spcPts val="0"/>
                        </a:spcAft>
                        <a:tabLst>
                          <a:tab pos="933450" algn="l"/>
                        </a:tabLst>
                      </a:pPr>
                      <a:r>
                        <a:rPr lang="en-US" sz="1200">
                          <a:latin typeface="Times New Roman"/>
                          <a:ea typeface="Times New Roman"/>
                          <a:cs typeface="Times New Roman"/>
                        </a:rPr>
                        <a:t>0.8</a:t>
                      </a: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0.12</a:t>
                      </a:r>
                    </a:p>
                  </a:txBody>
                  <a:tcPr marL="68580" marR="68580" marT="0" marB="0"/>
                </a:tc>
              </a:tr>
              <a:tr h="416749">
                <a:tc gridSpan="3">
                  <a:txBody>
                    <a:bodyPr/>
                    <a:lstStyle/>
                    <a:p>
                      <a:pPr marL="0" marR="0" algn="ctr">
                        <a:lnSpc>
                          <a:spcPct val="150000"/>
                        </a:lnSpc>
                        <a:spcBef>
                          <a:spcPts val="0"/>
                        </a:spcBef>
                        <a:spcAft>
                          <a:spcPts val="0"/>
                        </a:spcAft>
                        <a:tabLst>
                          <a:tab pos="933450" algn="l"/>
                        </a:tabLst>
                      </a:pPr>
                      <a:r>
                        <a:rPr lang="en-US" sz="1200">
                          <a:latin typeface="Times New Roman"/>
                          <a:ea typeface="Times New Roman"/>
                          <a:cs typeface="Times New Roman"/>
                        </a:rPr>
                        <a:t>Total</a:t>
                      </a:r>
                    </a:p>
                  </a:txBody>
                  <a:tcPr marL="68580" marR="68580" marT="0" marB="0"/>
                </a:tc>
                <a:tc hMerge="1">
                  <a:txBody>
                    <a:bodyPr/>
                    <a:lstStyle/>
                    <a:p>
                      <a:endParaRPr lang="en-US"/>
                    </a:p>
                  </a:txBody>
                  <a:tcPr/>
                </a:tc>
                <a:tc hMerge="1">
                  <a:txBody>
                    <a:bodyPr/>
                    <a:lstStyle/>
                    <a:p>
                      <a:endParaRPr lang="en-US"/>
                    </a:p>
                  </a:txBody>
                  <a:tcPr/>
                </a:tc>
                <a:tc>
                  <a:txBody>
                    <a:bodyPr/>
                    <a:lstStyle/>
                    <a:p>
                      <a:pPr marL="0" marR="0" algn="just">
                        <a:lnSpc>
                          <a:spcPct val="150000"/>
                        </a:lnSpc>
                        <a:spcBef>
                          <a:spcPts val="0"/>
                        </a:spcBef>
                        <a:spcAft>
                          <a:spcPts val="0"/>
                        </a:spcAft>
                        <a:tabLst>
                          <a:tab pos="933450" algn="l"/>
                        </a:tabLst>
                      </a:pP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tabLst>
                          <a:tab pos="933450" algn="l"/>
                        </a:tabLst>
                      </a:pPr>
                      <a:r>
                        <a:rPr lang="en-US" sz="1200" dirty="0">
                          <a:latin typeface="Times New Roman"/>
                          <a:ea typeface="Times New Roman"/>
                          <a:cs typeface="Times New Roman"/>
                        </a:rPr>
                        <a:t>0.75</a:t>
                      </a:r>
                    </a:p>
                  </a:txBody>
                  <a:tcPr marL="68580" marR="68580" marT="0" marB="0"/>
                </a:tc>
              </a:tr>
            </a:tbl>
          </a:graphicData>
        </a:graphic>
      </p:graphicFrame>
    </p:spTree>
  </p:cSld>
  <p:clrMapOvr>
    <a:masterClrMapping/>
  </p:clrMapOvr>
  <p:transition>
    <p:wedge/>
    <p:sndAc>
      <p:stSnd>
        <p:snd r:embed="rId2" name="laser.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buNone/>
            </a:pPr>
            <a:r>
              <a:rPr lang="en-US" b="1" dirty="0" smtClean="0">
                <a:latin typeface="Times New Roman" pitchFamily="18" charset="0"/>
                <a:cs typeface="Times New Roman" pitchFamily="18" charset="0"/>
              </a:rPr>
              <a:t>iv. </a:t>
            </a:r>
            <a:r>
              <a:rPr lang="en-GB" dirty="0" smtClean="0"/>
              <a:t>The Dispersion method </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is an index used to measure equality/ inequality using </a:t>
            </a:r>
            <a:r>
              <a:rPr lang="en-US" b="1" dirty="0" err="1" smtClean="0">
                <a:latin typeface="Times New Roman" pitchFamily="18" charset="0"/>
                <a:cs typeface="Times New Roman" pitchFamily="18" charset="0"/>
              </a:rPr>
              <a:t>Gini</a:t>
            </a:r>
            <a:r>
              <a:rPr lang="en-US" b="1" dirty="0" smtClean="0">
                <a:latin typeface="Times New Roman" pitchFamily="18" charset="0"/>
                <a:cs typeface="Times New Roman" pitchFamily="18" charset="0"/>
              </a:rPr>
              <a:t> coefficient (GC)</a:t>
            </a:r>
            <a:r>
              <a:rPr lang="en-US" dirty="0" smtClean="0">
                <a:latin typeface="Times New Roman" pitchFamily="18" charset="0"/>
                <a:cs typeface="Times New Roman" pitchFamily="18" charset="0"/>
              </a:rPr>
              <a:t>.</a:t>
            </a:r>
          </a:p>
          <a:p>
            <a:pPr algn="just">
              <a:buFont typeface="Wingdings" pitchFamily="2" charset="2"/>
              <a:buChar char="§"/>
            </a:pPr>
            <a:r>
              <a:rPr lang="en-US" dirty="0" smtClean="0">
                <a:latin typeface="Times New Roman" pitchFamily="18" charset="0"/>
                <a:cs typeface="Times New Roman" pitchFamily="18" charset="0"/>
              </a:rPr>
              <a:t> It is used to plot </a:t>
            </a:r>
            <a:r>
              <a:rPr lang="en-US" b="1" dirty="0" smtClean="0">
                <a:solidFill>
                  <a:srgbClr val="FF0000"/>
                </a:solidFill>
                <a:latin typeface="Times New Roman" pitchFamily="18" charset="0"/>
                <a:cs typeface="Times New Roman" pitchFamily="18" charset="0"/>
              </a:rPr>
              <a:t>cumulative market share </a:t>
            </a:r>
            <a:r>
              <a:rPr lang="en-US" dirty="0" smtClean="0">
                <a:latin typeface="Times New Roman" pitchFamily="18" charset="0"/>
                <a:cs typeface="Times New Roman" pitchFamily="18" charset="0"/>
              </a:rPr>
              <a:t>against the </a:t>
            </a:r>
            <a:r>
              <a:rPr lang="en-US" b="1" dirty="0" smtClean="0">
                <a:solidFill>
                  <a:srgbClr val="FF0000"/>
                </a:solidFill>
                <a:latin typeface="Times New Roman" pitchFamily="18" charset="0"/>
                <a:cs typeface="Times New Roman" pitchFamily="18" charset="0"/>
              </a:rPr>
              <a:t>cumulative percentage of firms</a:t>
            </a:r>
            <a:r>
              <a:rPr lang="en-US" dirty="0" smtClean="0">
                <a:latin typeface="Times New Roman" pitchFamily="18" charset="0"/>
                <a:cs typeface="Times New Roman" pitchFamily="18" charset="0"/>
              </a:rPr>
              <a:t>. </a:t>
            </a:r>
          </a:p>
          <a:p>
            <a:pPr algn="just">
              <a:buFont typeface="Wingdings" pitchFamily="2" charset="2"/>
              <a:buChar char="§"/>
            </a:pPr>
            <a:r>
              <a:rPr lang="en-US" dirty="0" smtClean="0">
                <a:latin typeface="Times New Roman" pitchFamily="18" charset="0"/>
                <a:cs typeface="Times New Roman" pitchFamily="18" charset="0"/>
              </a:rPr>
              <a:t>In this case, firms are cumulated from the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smallest to the largest</a:t>
            </a:r>
            <a:r>
              <a:rPr lang="en-US" dirty="0" smtClean="0">
                <a:latin typeface="Times New Roman" pitchFamily="18" charset="0"/>
                <a:cs typeface="Times New Roman" pitchFamily="18" charset="0"/>
              </a:rPr>
              <a:t> unlike that of the concentration curve.</a:t>
            </a:r>
          </a:p>
          <a:p>
            <a:pPr algn="just">
              <a:buFont typeface="Wingdings" pitchFamily="2" charset="2"/>
              <a:buChar char="§"/>
            </a:pPr>
            <a:r>
              <a:rPr lang="en-US" dirty="0" smtClean="0">
                <a:latin typeface="Times New Roman" pitchFamily="18" charset="0"/>
                <a:cs typeface="Times New Roman" pitchFamily="18" charset="0"/>
              </a:rPr>
              <a:t>That is, the </a:t>
            </a:r>
            <a:r>
              <a:rPr lang="en-US" dirty="0" err="1" smtClean="0">
                <a:latin typeface="Times New Roman" pitchFamily="18" charset="0"/>
                <a:cs typeface="Times New Roman" pitchFamily="18" charset="0"/>
              </a:rPr>
              <a:t>Gini</a:t>
            </a:r>
            <a:r>
              <a:rPr lang="en-US" dirty="0" smtClean="0">
                <a:latin typeface="Times New Roman" pitchFamily="18" charset="0"/>
                <a:cs typeface="Times New Roman" pitchFamily="18" charset="0"/>
              </a:rPr>
              <a:t> (or Lorenz curve) shows the variation in cumulative percentage distribution of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market share </a:t>
            </a:r>
            <a:r>
              <a:rPr lang="en-US" dirty="0" smtClean="0">
                <a:latin typeface="Times New Roman" pitchFamily="18" charset="0"/>
                <a:cs typeface="Times New Roman" pitchFamily="18" charset="0"/>
              </a:rPr>
              <a:t>with cumulative </a:t>
            </a:r>
            <a:r>
              <a:rPr lang="en-US" b="1" dirty="0" smtClean="0">
                <a:solidFill>
                  <a:srgbClr val="FF0000"/>
                </a:solidFill>
                <a:latin typeface="Times New Roman" pitchFamily="18" charset="0"/>
                <a:cs typeface="Times New Roman" pitchFamily="18" charset="0"/>
              </a:rPr>
              <a:t>distribution of firms </a:t>
            </a:r>
            <a:r>
              <a:rPr lang="en-US" dirty="0" smtClean="0">
                <a:latin typeface="Times New Roman" pitchFamily="18" charset="0"/>
                <a:cs typeface="Times New Roman" pitchFamily="18" charset="0"/>
              </a:rPr>
              <a:t>from </a:t>
            </a:r>
            <a:r>
              <a:rPr lang="en-US" b="1" dirty="0" smtClean="0">
                <a:solidFill>
                  <a:srgbClr val="FF0000"/>
                </a:solidFill>
                <a:latin typeface="Times New Roman" pitchFamily="18" charset="0"/>
                <a:cs typeface="Times New Roman" pitchFamily="18" charset="0"/>
              </a:rPr>
              <a:t>smallest</a:t>
            </a:r>
            <a:r>
              <a:rPr lang="en-US" dirty="0" smtClean="0">
                <a:latin typeface="Times New Roman" pitchFamily="18" charset="0"/>
                <a:cs typeface="Times New Roman" pitchFamily="18" charset="0"/>
              </a:rPr>
              <a:t> to </a:t>
            </a:r>
            <a:r>
              <a:rPr lang="en-US" b="1" dirty="0" smtClean="0">
                <a:solidFill>
                  <a:srgbClr val="FF0000"/>
                </a:solidFill>
                <a:latin typeface="Times New Roman" pitchFamily="18" charset="0"/>
                <a:cs typeface="Times New Roman" pitchFamily="18" charset="0"/>
              </a:rPr>
              <a:t>largest</a:t>
            </a:r>
            <a:r>
              <a:rPr lang="en-US" dirty="0" smtClean="0">
                <a:latin typeface="Times New Roman" pitchFamily="18" charset="0"/>
                <a:cs typeface="Times New Roman" pitchFamily="18" charset="0"/>
              </a:rPr>
              <a:t> in the market (as shown in figure below).</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cstate="print">
            <a:lum bright="-20000" contrast="-20000"/>
          </a:blip>
          <a:srcRect/>
          <a:stretch>
            <a:fillRect/>
          </a:stretch>
        </p:blipFill>
        <p:spPr bwMode="auto">
          <a:xfrm>
            <a:off x="609600" y="914401"/>
            <a:ext cx="7848599" cy="4920732"/>
          </a:xfrm>
          <a:prstGeom prst="rect">
            <a:avLst/>
          </a:prstGeom>
          <a:noFill/>
          <a:ln w="9525">
            <a:solidFill>
              <a:srgbClr val="FF0000"/>
            </a:solidFill>
            <a:miter lim="800000"/>
            <a:headEnd/>
            <a:tailEnd/>
          </a:ln>
        </p:spPr>
      </p:pic>
      <p:sp>
        <p:nvSpPr>
          <p:cNvPr id="34817" name="Rectangle 1"/>
          <p:cNvSpPr>
            <a:spLocks noChangeArrowheads="1"/>
          </p:cNvSpPr>
          <p:nvPr/>
        </p:nvSpPr>
        <p:spPr bwMode="auto">
          <a:xfrm>
            <a:off x="0" y="5847372"/>
            <a:ext cx="91440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0" algn="l"/>
              </a:tabLst>
            </a:pPr>
            <a:r>
              <a:rPr kumimoji="0" lang="en-US" sz="1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 3.2: The Lorenz Curve</a:t>
            </a:r>
            <a:endParaRPr kumimoji="0" lang="en-US" sz="1800" b="1" i="1"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fontScale="92500" lnSpcReduction="10000"/>
          </a:bodyPr>
          <a:lstStyle/>
          <a:p>
            <a:pPr algn="just">
              <a:buFont typeface="Wingdings" pitchFamily="2" charset="2"/>
              <a:buChar char="§"/>
            </a:pPr>
            <a:r>
              <a:rPr lang="en-US" dirty="0">
                <a:latin typeface="Times New Roman" pitchFamily="18" charset="0"/>
                <a:cs typeface="Times New Roman" pitchFamily="18" charset="0"/>
              </a:rPr>
              <a:t>In figure </a:t>
            </a:r>
            <a:r>
              <a:rPr lang="en-US" dirty="0" smtClean="0">
                <a:latin typeface="Times New Roman" pitchFamily="18" charset="0"/>
                <a:cs typeface="Times New Roman" pitchFamily="18" charset="0"/>
              </a:rPr>
              <a:t>3.2</a:t>
            </a:r>
            <a:r>
              <a:rPr lang="en-US" dirty="0">
                <a:latin typeface="Times New Roman" pitchFamily="18" charset="0"/>
                <a:cs typeface="Times New Roman" pitchFamily="18" charset="0"/>
              </a:rPr>
              <a:t>, Line OA is line of perfect equality, representing </a:t>
            </a:r>
            <a:r>
              <a:rPr lang="en-US" b="1" dirty="0">
                <a:solidFill>
                  <a:srgbClr val="FF0000"/>
                </a:solidFill>
                <a:latin typeface="Times New Roman" pitchFamily="18" charset="0"/>
                <a:cs typeface="Times New Roman" pitchFamily="18" charset="0"/>
              </a:rPr>
              <a:t>equal sized firms</a:t>
            </a:r>
            <a:r>
              <a:rPr lang="en-US" dirty="0">
                <a:latin typeface="Times New Roman" pitchFamily="18" charset="0"/>
                <a:cs typeface="Times New Roman" pitchFamily="18" charset="0"/>
              </a:rPr>
              <a:t>. Curves 2 &amp; 3 represent Lorenz Curve.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Greater </a:t>
            </a:r>
            <a:r>
              <a:rPr lang="en-US" dirty="0">
                <a:latin typeface="Times New Roman" pitchFamily="18" charset="0"/>
                <a:cs typeface="Times New Roman" pitchFamily="18" charset="0"/>
              </a:rPr>
              <a:t>inequality results if Lorenz curve is farther from line of equality. Curve 3 thus reflects highest inequality.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coefficient which we may call 'Lorenz coefficient' or 'GINI-coefficient' is obtained by dividing  the area bounded between the Lorenz curve (say curve-2) and the diagonal line OA { shown with rectangles in it } by the area of the triangle under the diagonal (OAC).  </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noFill/>
          <a:ln>
            <a:solidFill>
              <a:srgbClr val="C00000"/>
            </a:solidFill>
          </a:ln>
        </p:spPr>
        <p:txBody>
          <a:bodyPr>
            <a:normAutofit/>
          </a:bodyPr>
          <a:lstStyle/>
          <a:p>
            <a:pPr>
              <a:buFont typeface="Wingdings" pitchFamily="2" charset="2"/>
              <a:buChar char="§"/>
            </a:pPr>
            <a:r>
              <a:rPr lang="en-US" dirty="0" smtClean="0">
                <a:latin typeface="Times New Roman" pitchFamily="18" charset="0"/>
                <a:cs typeface="Times New Roman" pitchFamily="18" charset="0"/>
              </a:rPr>
              <a:t>That </a:t>
            </a:r>
            <a:r>
              <a:rPr lang="en-US" dirty="0">
                <a:latin typeface="Times New Roman" pitchFamily="18" charset="0"/>
                <a:cs typeface="Times New Roman" pitchFamily="18" charset="0"/>
              </a:rPr>
              <a:t>is,    </a:t>
            </a:r>
            <a:r>
              <a:rPr lang="en-US" dirty="0" smtClean="0">
                <a:latin typeface="Times New Roman" pitchFamily="18" charset="0"/>
                <a:cs typeface="Times New Roman" pitchFamily="18" charset="0"/>
              </a:rPr>
              <a:t>                       </a:t>
            </a:r>
          </a:p>
          <a:p>
            <a:pPr algn="just">
              <a:spcBef>
                <a:spcPts val="0"/>
              </a:spcBef>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all case, 0 </a:t>
            </a:r>
            <a:r>
              <a:rPr lang="en-US" u="sng" dirty="0">
                <a:latin typeface="Times New Roman" pitchFamily="18" charset="0"/>
                <a:cs typeface="Times New Roman" pitchFamily="18" charset="0"/>
              </a:rPr>
              <a:t>&lt;</a:t>
            </a:r>
            <a:r>
              <a:rPr lang="en-US" dirty="0">
                <a:latin typeface="Times New Roman" pitchFamily="18" charset="0"/>
                <a:cs typeface="Times New Roman" pitchFamily="18" charset="0"/>
              </a:rPr>
              <a:t> GC </a:t>
            </a:r>
            <a:r>
              <a:rPr lang="en-US" u="sng" dirty="0">
                <a:latin typeface="Times New Roman" pitchFamily="18" charset="0"/>
                <a:cs typeface="Times New Roman" pitchFamily="18" charset="0"/>
              </a:rPr>
              <a:t>&lt; </a:t>
            </a:r>
            <a:r>
              <a:rPr lang="en-US" dirty="0">
                <a:latin typeface="Times New Roman" pitchFamily="18" charset="0"/>
                <a:cs typeface="Times New Roman" pitchFamily="18" charset="0"/>
              </a:rPr>
              <a:t>1; greater the magnitude of GC say 0.5, 0.6 or 0.7 higher inequality exists and vice versa. </a:t>
            </a:r>
          </a:p>
          <a:p>
            <a:pPr algn="just">
              <a:spcBef>
                <a:spcPts val="0"/>
              </a:spcBef>
              <a:buFont typeface="Wingdings" pitchFamily="2" charset="2"/>
              <a:buChar char="§"/>
            </a:pPr>
            <a:r>
              <a:rPr lang="en-US" b="1" dirty="0">
                <a:latin typeface="Times New Roman" pitchFamily="18" charset="0"/>
                <a:cs typeface="Times New Roman" pitchFamily="18" charset="0"/>
              </a:rPr>
              <a:t>Limitation of Gini coefficient: </a:t>
            </a:r>
            <a:r>
              <a:rPr lang="en-US" dirty="0">
                <a:latin typeface="Times New Roman" pitchFamily="18" charset="0"/>
                <a:cs typeface="Times New Roman" pitchFamily="18" charset="0"/>
              </a:rPr>
              <a:t>one basic problem with GC is that it favors equality of market shares without regard to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number of equal sized firms</a:t>
            </a:r>
            <a:r>
              <a:rPr lang="en-US" dirty="0">
                <a:latin typeface="Times New Roman" pitchFamily="18" charset="0"/>
                <a:cs typeface="Times New Roman" pitchFamily="18" charset="0"/>
              </a:rPr>
              <a:t>, i.e. GC equal to zero for two firms with 50% market share each or 3 firms with 33.3% market share each, etc</a:t>
            </a:r>
            <a:r>
              <a:rPr lang="en-US" dirty="0" smtClean="0">
                <a:latin typeface="Times New Roman" pitchFamily="18" charset="0"/>
                <a:cs typeface="Times New Roman" pitchFamily="18" charset="0"/>
              </a:rPr>
              <a:t>.</a:t>
            </a:r>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69" name="Object 1"/>
          <p:cNvGraphicFramePr>
            <a:graphicFrameLocks noChangeAspect="1"/>
          </p:cNvGraphicFramePr>
          <p:nvPr/>
        </p:nvGraphicFramePr>
        <p:xfrm>
          <a:off x="2362200" y="762000"/>
          <a:ext cx="2424113" cy="457200"/>
        </p:xfrm>
        <a:graphic>
          <a:graphicData uri="http://schemas.openxmlformats.org/presentationml/2006/ole">
            <p:oleObj spid="_x0000_s32769" name="Equation" r:id="rId4" imgW="1892160" imgH="355320" progId="Equation.3">
              <p:embed/>
            </p:oleObj>
          </a:graphicData>
        </a:graphic>
      </p:graphicFrame>
    </p:spTree>
  </p:cSld>
  <p:clrMapOvr>
    <a:masterClrMapping/>
  </p:clrMapOvr>
  <p:transition>
    <p:wedge/>
    <p:sndAc>
      <p:stSnd>
        <p:snd r:embed="rId3" name="laser.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FF0000"/>
            </a:solidFill>
          </a:ln>
        </p:spPr>
        <p:txBody>
          <a:bodyPr/>
          <a:lstStyle/>
          <a:p>
            <a:pPr algn="just"/>
            <a:r>
              <a:rPr lang="en-US" dirty="0" smtClean="0">
                <a:latin typeface="Times New Roman" pitchFamily="18" charset="0"/>
                <a:cs typeface="Times New Roman" pitchFamily="18" charset="0"/>
              </a:rPr>
              <a:t> Thus, GC=0 implies equal level of competition.</a:t>
            </a:r>
          </a:p>
          <a:p>
            <a:pPr algn="just"/>
            <a:r>
              <a:rPr lang="en-US" dirty="0" smtClean="0">
                <a:latin typeface="Times New Roman" pitchFamily="18" charset="0"/>
                <a:cs typeface="Times New Roman" pitchFamily="18" charset="0"/>
              </a:rPr>
              <a:t> But this is not always true because the level of competition </a:t>
            </a:r>
            <a:r>
              <a:rPr lang="en-US" b="1" i="1" dirty="0" smtClean="0">
                <a:solidFill>
                  <a:srgbClr val="FF0000"/>
                </a:solidFill>
                <a:latin typeface="Times New Roman" pitchFamily="18" charset="0"/>
                <a:cs typeface="Times New Roman" pitchFamily="18" charset="0"/>
              </a:rPr>
              <a:t>differs</a:t>
            </a:r>
            <a:r>
              <a:rPr lang="en-US" dirty="0" smtClean="0">
                <a:latin typeface="Times New Roman" pitchFamily="18" charset="0"/>
                <a:cs typeface="Times New Roman" pitchFamily="18" charset="0"/>
              </a:rPr>
              <a:t> with the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number of firms </a:t>
            </a:r>
            <a:r>
              <a:rPr lang="en-US" dirty="0" smtClean="0">
                <a:latin typeface="Times New Roman" pitchFamily="18" charset="0"/>
                <a:cs typeface="Times New Roman" pitchFamily="18" charset="0"/>
              </a:rPr>
              <a:t>but </a:t>
            </a:r>
            <a:r>
              <a:rPr lang="en-US" b="1" dirty="0" smtClean="0">
                <a:solidFill>
                  <a:srgbClr val="FF0000"/>
                </a:solidFill>
                <a:latin typeface="Times New Roman" pitchFamily="18" charset="0"/>
                <a:cs typeface="Times New Roman" pitchFamily="18" charset="0"/>
              </a:rPr>
              <a:t>not equal size</a:t>
            </a:r>
            <a:r>
              <a:rPr lang="en-US" dirty="0" smtClean="0">
                <a:latin typeface="Times New Roman" pitchFamily="18" charset="0"/>
                <a:cs typeface="Times New Roman" pitchFamily="18" charset="0"/>
              </a:rPr>
              <a:t> firms. </a:t>
            </a:r>
          </a:p>
          <a:p>
            <a:pPr algn="just"/>
            <a:r>
              <a:rPr lang="en-US" dirty="0" smtClean="0">
                <a:latin typeface="Times New Roman" pitchFamily="18" charset="0"/>
                <a:cs typeface="Times New Roman" pitchFamily="18" charset="0"/>
              </a:rPr>
              <a:t>Sufficient and accurate data about the market share of every firm in the market may not be available.</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a:ln>
            <a:solidFill>
              <a:srgbClr val="C00000"/>
            </a:solidFill>
          </a:ln>
        </p:spPr>
        <p:txBody>
          <a:bodyPr>
            <a:normAutofit lnSpcReduction="10000"/>
          </a:bodyPr>
          <a:lstStyle/>
          <a:p>
            <a:pPr>
              <a:buNone/>
            </a:pPr>
            <a:r>
              <a:rPr lang="en-US" b="1" dirty="0" smtClean="0">
                <a:latin typeface="Times New Roman" pitchFamily="18" charset="0"/>
                <a:cs typeface="Times New Roman" pitchFamily="18" charset="0"/>
              </a:rPr>
              <a:t>VI. The </a:t>
            </a:r>
            <a:r>
              <a:rPr lang="en-US" b="1" dirty="0">
                <a:latin typeface="Times New Roman" pitchFamily="18" charset="0"/>
                <a:cs typeface="Times New Roman" pitchFamily="18" charset="0"/>
              </a:rPr>
              <a:t>Lerner Index (LI)</a:t>
            </a:r>
            <a:r>
              <a:rPr lang="en-US" dirty="0">
                <a:latin typeface="Times New Roman" pitchFamily="18" charset="0"/>
                <a:cs typeface="Times New Roman" pitchFamily="18" charset="0"/>
              </a:rPr>
              <a:t>:  is the </a:t>
            </a:r>
            <a:r>
              <a:rPr lang="en-US" b="1" dirty="0">
                <a:solidFill>
                  <a:srgbClr val="FF0000"/>
                </a:solidFill>
                <a:latin typeface="Times New Roman" pitchFamily="18" charset="0"/>
                <a:cs typeface="Times New Roman" pitchFamily="18" charset="0"/>
              </a:rPr>
              <a:t>best</a:t>
            </a:r>
            <a:r>
              <a:rPr lang="en-US"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known</a:t>
            </a:r>
            <a:r>
              <a:rPr lang="en-US" dirty="0">
                <a:latin typeface="Times New Roman" pitchFamily="18" charset="0"/>
                <a:cs typeface="Times New Roman" pitchFamily="18" charset="0"/>
              </a:rPr>
              <a:t> measure of monopoly power. It is expressed as:	</a:t>
            </a:r>
          </a:p>
          <a:p>
            <a:pPr>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LI =                           =</a:t>
            </a:r>
          </a:p>
          <a:p>
            <a:pPr algn="just">
              <a:spcBef>
                <a:spcPts val="0"/>
              </a:spcBef>
              <a:buFont typeface="Wingdings" pitchFamily="2" charset="2"/>
              <a:buChar char="§"/>
            </a:pPr>
            <a:r>
              <a:rPr lang="en-US" dirty="0">
                <a:latin typeface="Times New Roman" pitchFamily="18" charset="0"/>
                <a:cs typeface="Times New Roman" pitchFamily="18" charset="0"/>
              </a:rPr>
              <a:t>The greater the </a:t>
            </a:r>
            <a:r>
              <a:rPr lang="en-US" b="1" dirty="0">
                <a:solidFill>
                  <a:srgbClr val="FF0000"/>
                </a:solidFill>
                <a:latin typeface="Times New Roman" pitchFamily="18" charset="0"/>
                <a:cs typeface="Times New Roman" pitchFamily="18" charset="0"/>
              </a:rPr>
              <a:t>deviation</a:t>
            </a:r>
            <a:r>
              <a:rPr lang="en-US" dirty="0">
                <a:latin typeface="Times New Roman" pitchFamily="18" charset="0"/>
                <a:cs typeface="Times New Roman" pitchFamily="18" charset="0"/>
              </a:rPr>
              <a:t> between price &amp; MC, the </a:t>
            </a:r>
            <a:r>
              <a:rPr lang="en-US" b="1" dirty="0">
                <a:solidFill>
                  <a:srgbClr val="FF0000"/>
                </a:solidFill>
                <a:latin typeface="Times New Roman" pitchFamily="18" charset="0"/>
                <a:cs typeface="Times New Roman" pitchFamily="18" charset="0"/>
              </a:rPr>
              <a:t>higher</a:t>
            </a:r>
            <a:r>
              <a:rPr lang="en-US" dirty="0">
                <a:latin typeface="Times New Roman" pitchFamily="18" charset="0"/>
                <a:cs typeface="Times New Roman" pitchFamily="18" charset="0"/>
              </a:rPr>
              <a:t> the monopoly power of the firm &amp; the greater the market concentration. </a:t>
            </a:r>
            <a:endParaRPr lang="en-US" dirty="0" smtClean="0">
              <a:latin typeface="Times New Roman" pitchFamily="18" charset="0"/>
              <a:cs typeface="Times New Roman" pitchFamily="18" charset="0"/>
            </a:endParaRPr>
          </a:p>
          <a:p>
            <a:pPr algn="just">
              <a:spcBef>
                <a:spcPts val="0"/>
              </a:spcBef>
              <a:buFont typeface="Wingdings" pitchFamily="2" charset="2"/>
              <a:buChar char="§"/>
            </a:pPr>
            <a:r>
              <a:rPr lang="en-US" dirty="0" smtClean="0">
                <a:latin typeface="Times New Roman" pitchFamily="18" charset="0"/>
                <a:cs typeface="Times New Roman" pitchFamily="18" charset="0"/>
              </a:rPr>
              <a:t>LI </a:t>
            </a:r>
            <a:r>
              <a:rPr lang="en-US" dirty="0">
                <a:latin typeface="Times New Roman" pitchFamily="18" charset="0"/>
                <a:cs typeface="Times New Roman" pitchFamily="18" charset="0"/>
              </a:rPr>
              <a:t>= 0 for perfect competition (since P=MC). Note that for profit maximization we have the familiar condition MR = MC, and MR = P (1-1/e). </a:t>
            </a:r>
            <a:endParaRPr lang="en-US" dirty="0" smtClean="0">
              <a:latin typeface="Times New Roman" pitchFamily="18" charset="0"/>
              <a:cs typeface="Times New Roman" pitchFamily="18" charset="0"/>
            </a:endParaRPr>
          </a:p>
          <a:p>
            <a:pPr algn="just">
              <a:spcBef>
                <a:spcPts val="0"/>
              </a:spcBef>
              <a:buFont typeface="Wingdings" pitchFamily="2" charset="2"/>
              <a:buChar char="§"/>
            </a:pPr>
            <a:r>
              <a:rPr lang="en-US" dirty="0" smtClean="0">
                <a:latin typeface="Times New Roman" pitchFamily="18" charset="0"/>
                <a:cs typeface="Times New Roman" pitchFamily="18" charset="0"/>
              </a:rPr>
              <a:t>Thus</a:t>
            </a:r>
            <a:r>
              <a:rPr lang="en-US" dirty="0">
                <a:latin typeface="Times New Roman" pitchFamily="18" charset="0"/>
                <a:cs typeface="Times New Roman" pitchFamily="18" charset="0"/>
              </a:rPr>
              <a:t>, from these two equations, we get the Lerner index as:</a:t>
            </a:r>
          </a:p>
          <a:p>
            <a:endParaRPr lang="en-US" dirty="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1745" name="Object 1"/>
          <p:cNvGraphicFramePr>
            <a:graphicFrameLocks noChangeAspect="1"/>
          </p:cNvGraphicFramePr>
          <p:nvPr/>
        </p:nvGraphicFramePr>
        <p:xfrm>
          <a:off x="2133600" y="1447800"/>
          <a:ext cx="2514600" cy="533400"/>
        </p:xfrm>
        <a:graphic>
          <a:graphicData uri="http://schemas.openxmlformats.org/presentationml/2006/ole">
            <p:oleObj spid="_x0000_s31745" name="Equation" r:id="rId4" imgW="1904760" imgH="419040" progId="Equation.3">
              <p:embed/>
            </p:oleObj>
          </a:graphicData>
        </a:graphic>
      </p:graphicFrame>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1747" name="Object 3"/>
          <p:cNvGraphicFramePr>
            <a:graphicFrameLocks noChangeAspect="1"/>
          </p:cNvGraphicFramePr>
          <p:nvPr/>
        </p:nvGraphicFramePr>
        <p:xfrm>
          <a:off x="5105400" y="1447800"/>
          <a:ext cx="1066800" cy="619125"/>
        </p:xfrm>
        <a:graphic>
          <a:graphicData uri="http://schemas.openxmlformats.org/presentationml/2006/ole">
            <p:oleObj spid="_x0000_s31747" name="Equation" r:id="rId5" imgW="495085" imgH="393529" progId="Equation.3">
              <p:embed/>
            </p:oleObj>
          </a:graphicData>
        </a:graphic>
      </p:graphicFrame>
    </p:spTree>
  </p:cSld>
  <p:clrMapOvr>
    <a:masterClrMapping/>
  </p:clrMapOvr>
  <p:transition>
    <p:wedge/>
    <p:sndAc>
      <p:stSnd>
        <p:snd r:embed="rId3" name="laser.wav"/>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686800" cy="5516563"/>
          </a:xfrm>
          <a:ln>
            <a:solidFill>
              <a:srgbClr val="C00000"/>
            </a:solidFill>
          </a:ln>
        </p:spPr>
        <p:txBody>
          <a:bodyPr/>
          <a:lstStyle/>
          <a:p>
            <a:pPr>
              <a:buNone/>
            </a:pPr>
            <a:endParaRPr lang="en-US" dirty="0"/>
          </a:p>
          <a:p>
            <a:pPr>
              <a:buFont typeface="Wingdings" pitchFamily="2" charset="2"/>
              <a:buChar char="§"/>
            </a:pPr>
            <a:r>
              <a:rPr lang="en-US" dirty="0" smtClean="0">
                <a:latin typeface="Times New Roman" pitchFamily="18" charset="0"/>
                <a:cs typeface="Times New Roman" pitchFamily="18" charset="0"/>
              </a:rPr>
              <a:t>By </a:t>
            </a:r>
            <a:r>
              <a:rPr lang="en-US" dirty="0">
                <a:latin typeface="Times New Roman" pitchFamily="18" charset="0"/>
                <a:cs typeface="Times New Roman" pitchFamily="18" charset="0"/>
              </a:rPr>
              <a:t>substitution, we have:  </a:t>
            </a: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lgn="just">
              <a:spcBef>
                <a:spcPts val="0"/>
              </a:spcBef>
              <a:buFont typeface="Wingdings" pitchFamily="2" charset="2"/>
              <a:buChar char="§"/>
            </a:pPr>
            <a:r>
              <a:rPr lang="en-US" dirty="0" smtClean="0">
                <a:latin typeface="Times New Roman" pitchFamily="18" charset="0"/>
                <a:cs typeface="Times New Roman" pitchFamily="18" charset="0"/>
              </a:rPr>
              <a:t>Where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a:t>
            </a:r>
            <a:r>
              <a:rPr lang="en-US" dirty="0">
                <a:latin typeface="Times New Roman" pitchFamily="18" charset="0"/>
                <a:cs typeface="Times New Roman" pitchFamily="18" charset="0"/>
              </a:rPr>
              <a:t> is the price elasticity of demand and hence, LI is the inverse of e, which is price elasticity of demand. </a:t>
            </a:r>
          </a:p>
          <a:p>
            <a:endParaRPr lang="en-US" dirty="0"/>
          </a:p>
        </p:txBody>
      </p:sp>
      <p:sp>
        <p:nvSpPr>
          <p:cNvPr id="307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721" name="Object 1"/>
          <p:cNvGraphicFramePr>
            <a:graphicFrameLocks noChangeAspect="1"/>
          </p:cNvGraphicFramePr>
          <p:nvPr/>
        </p:nvGraphicFramePr>
        <p:xfrm>
          <a:off x="1524000" y="1981200"/>
          <a:ext cx="3581400" cy="609600"/>
        </p:xfrm>
        <a:graphic>
          <a:graphicData uri="http://schemas.openxmlformats.org/presentationml/2006/ole">
            <p:oleObj spid="_x0000_s30721" r:id="rId4" imgW="1497950" imgH="583947" progId="Equation.DSMT4">
              <p:embed/>
            </p:oleObj>
          </a:graphicData>
        </a:graphic>
      </p:graphicFrame>
      <p:sp>
        <p:nvSpPr>
          <p:cNvPr id="307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723" name="Object 3"/>
          <p:cNvGraphicFramePr>
            <a:graphicFrameLocks noChangeAspect="1"/>
          </p:cNvGraphicFramePr>
          <p:nvPr/>
        </p:nvGraphicFramePr>
        <p:xfrm>
          <a:off x="2917825" y="5105400"/>
          <a:ext cx="3689350" cy="914400"/>
        </p:xfrm>
        <a:graphic>
          <a:graphicData uri="http://schemas.openxmlformats.org/presentationml/2006/ole">
            <p:oleObj spid="_x0000_s30723" name="Equation" r:id="rId5" imgW="2158920" imgH="393480" progId="Equation.DSMT4">
              <p:embed/>
            </p:oleObj>
          </a:graphicData>
        </a:graphic>
      </p:graphicFrame>
      <p:sp>
        <p:nvSpPr>
          <p:cNvPr id="3072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725" name="Object 5"/>
          <p:cNvGraphicFramePr>
            <a:graphicFrameLocks noChangeAspect="1"/>
          </p:cNvGraphicFramePr>
          <p:nvPr/>
        </p:nvGraphicFramePr>
        <p:xfrm>
          <a:off x="3124200" y="4419600"/>
          <a:ext cx="2438400" cy="533400"/>
        </p:xfrm>
        <a:graphic>
          <a:graphicData uri="http://schemas.openxmlformats.org/presentationml/2006/ole">
            <p:oleObj spid="_x0000_s30725" r:id="rId6" imgW="1104900" imgH="393700" progId="Equation.DSMT4">
              <p:embed/>
            </p:oleObj>
          </a:graphicData>
        </a:graphic>
      </p:graphicFrame>
    </p:spTree>
  </p:cSld>
  <p:clrMapOvr>
    <a:masterClrMapping/>
  </p:clrMapOvr>
  <p:transition>
    <p:wedge/>
    <p:sndAc>
      <p:stSnd>
        <p:snd r:embed="rId3" name="laser.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Example:</a:t>
            </a:r>
          </a:p>
          <a:p>
            <a:pPr marL="60325" indent="-60325" algn="just">
              <a:spcBef>
                <a:spcPts val="0"/>
              </a:spcBef>
              <a:buNone/>
            </a:pPr>
            <a:r>
              <a:rPr lang="en-US" dirty="0" smtClean="0"/>
              <a:t>Suppose firms are operating in two markets: </a:t>
            </a:r>
            <a:r>
              <a:rPr lang="en-US" b="1" dirty="0" smtClean="0"/>
              <a:t>Market 1</a:t>
            </a:r>
            <a:r>
              <a:rPr lang="en-US" dirty="0" smtClean="0"/>
              <a:t> where Price of the product is </a:t>
            </a:r>
            <a:r>
              <a:rPr lang="en-US" b="1" dirty="0" smtClean="0"/>
              <a:t>100 birr</a:t>
            </a:r>
            <a:r>
              <a:rPr lang="en-US" dirty="0" smtClean="0"/>
              <a:t> and marginal cost of production is </a:t>
            </a:r>
            <a:r>
              <a:rPr lang="en-US" b="1" dirty="0" smtClean="0"/>
              <a:t>25 birr</a:t>
            </a:r>
            <a:r>
              <a:rPr lang="en-US" dirty="0" smtClean="0"/>
              <a:t> and </a:t>
            </a:r>
            <a:r>
              <a:rPr lang="en-US" b="1" dirty="0" smtClean="0"/>
              <a:t>Market 2</a:t>
            </a:r>
            <a:r>
              <a:rPr lang="en-US" dirty="0" smtClean="0"/>
              <a:t> where Price of the product is </a:t>
            </a:r>
            <a:r>
              <a:rPr lang="en-US" b="1" dirty="0" smtClean="0"/>
              <a:t>50 birr</a:t>
            </a:r>
            <a:r>
              <a:rPr lang="en-US" dirty="0" smtClean="0"/>
              <a:t> and marginal cost of production is </a:t>
            </a:r>
            <a:r>
              <a:rPr lang="en-US" b="1" dirty="0" smtClean="0"/>
              <a:t>20</a:t>
            </a:r>
            <a:r>
              <a:rPr lang="en-US" dirty="0" smtClean="0"/>
              <a:t> birr</a:t>
            </a:r>
          </a:p>
          <a:p>
            <a:pPr lvl="0"/>
            <a:r>
              <a:rPr lang="en-US" dirty="0" smtClean="0"/>
              <a:t>Compute Learner index for both Market</a:t>
            </a:r>
          </a:p>
          <a:p>
            <a:pPr lvl="0"/>
            <a:r>
              <a:rPr lang="en-US" dirty="0" smtClean="0"/>
              <a:t>Which market is more concentrated?</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IV. The Elasticity Index </a:t>
            </a:r>
            <a:endParaRPr lang="en-US" dirty="0" smtClean="0"/>
          </a:p>
          <a:p>
            <a:r>
              <a:rPr lang="en-US" dirty="0" smtClean="0"/>
              <a:t>The ratio of ‘own elasticity of demand’ and ‘cross–elasticity of demand’ for a firm could be used as a measure of monopoly power or market concentration in terms of ‘number –equivalent’ i.e. </a:t>
            </a:r>
          </a:p>
          <a:p>
            <a:endParaRPr lang="en-US" dirty="0"/>
          </a:p>
        </p:txBody>
      </p:sp>
      <p:graphicFrame>
        <p:nvGraphicFramePr>
          <p:cNvPr id="100355" name="Object 3"/>
          <p:cNvGraphicFramePr>
            <a:graphicFrameLocks noChangeAspect="1"/>
          </p:cNvGraphicFramePr>
          <p:nvPr/>
        </p:nvGraphicFramePr>
        <p:xfrm>
          <a:off x="1828800" y="4927600"/>
          <a:ext cx="5105400" cy="966788"/>
        </p:xfrm>
        <a:graphic>
          <a:graphicData uri="http://schemas.openxmlformats.org/presentationml/2006/ole">
            <p:oleObj spid="_x0000_s100355" name="Equation" r:id="rId4" imgW="1498320" imgH="457200" progId="Equation.DSMT4">
              <p:embed/>
            </p:oleObj>
          </a:graphicData>
        </a:graphic>
      </p:graphicFrame>
    </p:spTree>
  </p:cSld>
  <p:clrMapOvr>
    <a:masterClrMapping/>
  </p:clrMapOvr>
  <p:transition>
    <p:wedge/>
    <p:sndAc>
      <p:stSnd>
        <p:snd r:embed="rId3" name="laser.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buNone/>
            </a:pPr>
            <a:r>
              <a:rPr lang="en-GB" b="1" dirty="0" smtClean="0">
                <a:latin typeface="Times New Roman" pitchFamily="18" charset="0"/>
                <a:cs typeface="Times New Roman" pitchFamily="18" charset="0"/>
              </a:rPr>
              <a:t>            3.2 </a:t>
            </a:r>
            <a:r>
              <a:rPr lang="en-GB" b="1" dirty="0">
                <a:latin typeface="Times New Roman" pitchFamily="18" charset="0"/>
                <a:cs typeface="Times New Roman" pitchFamily="18" charset="0"/>
              </a:rPr>
              <a:t>Measuring Market Concentration</a:t>
            </a:r>
            <a:endParaRPr lang="en-US" b="1" dirty="0">
              <a:latin typeface="Times New Roman" pitchFamily="18" charset="0"/>
              <a:cs typeface="Times New Roman" pitchFamily="18" charset="0"/>
            </a:endParaRPr>
          </a:p>
          <a:p>
            <a:pPr algn="just">
              <a:buBlip>
                <a:blip r:embed="rId3"/>
              </a:buBlip>
            </a:pPr>
            <a:r>
              <a:rPr lang="en-US" dirty="0" smtClean="0">
                <a:latin typeface="Times New Roman" pitchFamily="18" charset="0"/>
                <a:cs typeface="Times New Roman" pitchFamily="18" charset="0"/>
              </a:rPr>
              <a:t>Measurement of market concentration help us </a:t>
            </a:r>
            <a:r>
              <a:rPr lang="en-US" dirty="0">
                <a:latin typeface="Times New Roman" pitchFamily="18" charset="0"/>
                <a:cs typeface="Times New Roman" pitchFamily="18" charset="0"/>
              </a:rPr>
              <a:t>to </a:t>
            </a:r>
            <a:r>
              <a:rPr lang="en-US"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test empirically the behavioral hypothesis </a:t>
            </a:r>
            <a:r>
              <a:rPr lang="en-US" dirty="0">
                <a:latin typeface="Times New Roman" pitchFamily="18" charset="0"/>
                <a:cs typeface="Times New Roman" pitchFamily="18" charset="0"/>
              </a:rPr>
              <a:t>about the firms and </a:t>
            </a:r>
            <a:r>
              <a:rPr lang="en-US" dirty="0" smtClean="0">
                <a:latin typeface="Times New Roman" pitchFamily="18" charset="0"/>
                <a:cs typeface="Times New Roman" pitchFamily="18" charset="0"/>
              </a:rPr>
              <a:t>industries. </a:t>
            </a:r>
          </a:p>
          <a:p>
            <a:pPr algn="just">
              <a:buBlip>
                <a:blip r:embed="rId3"/>
              </a:buBlip>
            </a:pPr>
            <a:r>
              <a:rPr lang="en-US" dirty="0" smtClean="0">
                <a:latin typeface="Times New Roman" pitchFamily="18" charset="0"/>
                <a:cs typeface="Times New Roman" pitchFamily="18" charset="0"/>
              </a:rPr>
              <a:t>Various </a:t>
            </a:r>
            <a:r>
              <a:rPr lang="en-US" dirty="0">
                <a:latin typeface="Times New Roman" pitchFamily="18" charset="0"/>
                <a:cs typeface="Times New Roman" pitchFamily="18" charset="0"/>
              </a:rPr>
              <a:t>quantitative indices have been suggested for this purpose</a:t>
            </a:r>
            <a:r>
              <a:rPr lang="en-US" dirty="0" smtClean="0">
                <a:latin typeface="Times New Roman" pitchFamily="18" charset="0"/>
                <a:cs typeface="Times New Roman" pitchFamily="18" charset="0"/>
              </a:rPr>
              <a:t>.</a:t>
            </a:r>
          </a:p>
          <a:p>
            <a:pPr algn="just">
              <a:buBlip>
                <a:blip r:embed="rId3"/>
              </a:buBlip>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Some of them are used to measure the </a:t>
            </a:r>
            <a:r>
              <a:rPr lang="en-US" b="1" i="1" dirty="0">
                <a:solidFill>
                  <a:srgbClr val="FF0000"/>
                </a:solidFill>
                <a:latin typeface="Times New Roman" pitchFamily="18" charset="0"/>
                <a:cs typeface="Times New Roman" pitchFamily="18" charset="0"/>
              </a:rPr>
              <a:t>monopoly power</a:t>
            </a:r>
            <a:r>
              <a:rPr lang="en-US" b="1"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and some others for </a:t>
            </a:r>
            <a:r>
              <a:rPr lang="en-US" b="1" i="1" dirty="0">
                <a:solidFill>
                  <a:srgbClr val="0070C0"/>
                </a:solidFill>
                <a:latin typeface="Times New Roman" pitchFamily="18" charset="0"/>
                <a:cs typeface="Times New Roman" pitchFamily="18" charset="0"/>
              </a:rPr>
              <a:t>market</a:t>
            </a:r>
            <a:r>
              <a:rPr lang="en-US" dirty="0">
                <a:solidFill>
                  <a:srgbClr val="0070C0"/>
                </a:solidFill>
                <a:latin typeface="Times New Roman" pitchFamily="18" charset="0"/>
                <a:cs typeface="Times New Roman" pitchFamily="18" charset="0"/>
              </a:rPr>
              <a:t> </a:t>
            </a:r>
            <a:r>
              <a:rPr lang="en-US" b="1" i="1" dirty="0">
                <a:solidFill>
                  <a:srgbClr val="0070C0"/>
                </a:solidFill>
                <a:latin typeface="Times New Roman" pitchFamily="18" charset="0"/>
                <a:cs typeface="Times New Roman" pitchFamily="18" charset="0"/>
              </a:rPr>
              <a:t>concentration</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Where </a:t>
            </a:r>
            <a:r>
              <a:rPr lang="en-US" dirty="0" err="1" smtClean="0"/>
              <a:t>e</a:t>
            </a:r>
            <a:r>
              <a:rPr lang="en-US" baseline="-25000" dirty="0" err="1" smtClean="0"/>
              <a:t>ii</a:t>
            </a:r>
            <a:r>
              <a:rPr lang="en-US" dirty="0" smtClean="0"/>
              <a:t>= own elasticity of demand </a:t>
            </a:r>
            <a:r>
              <a:rPr lang="en-US" dirty="0" err="1" smtClean="0"/>
              <a:t>e</a:t>
            </a:r>
            <a:r>
              <a:rPr lang="en-US" baseline="-25000" dirty="0" err="1" smtClean="0"/>
              <a:t>ji</a:t>
            </a:r>
            <a:r>
              <a:rPr lang="en-US" dirty="0" smtClean="0"/>
              <a:t> and = cross elasticity of demand.</a:t>
            </a:r>
          </a:p>
          <a:p>
            <a:r>
              <a:rPr lang="en-US" dirty="0" smtClean="0"/>
              <a:t>An increase in the ratio means lesser number of firms in the market and a decrease means higher number. </a:t>
            </a: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Example </a:t>
            </a:r>
            <a:endParaRPr lang="en-US" dirty="0" smtClean="0"/>
          </a:p>
          <a:p>
            <a:pPr algn="just">
              <a:spcBef>
                <a:spcPts val="0"/>
              </a:spcBef>
            </a:pPr>
            <a:r>
              <a:rPr lang="en-US" sz="2800" i="1" dirty="0" smtClean="0"/>
              <a:t>The product own elasticity of demand of a commodity was 0.15 and cross demand elasticity of the product was 0.60. The number of the firm in this year was ten. Compute the elasticity index</a:t>
            </a:r>
            <a:endParaRPr lang="en-US" sz="2800" dirty="0" smtClean="0"/>
          </a:p>
          <a:p>
            <a:endParaRPr lang="en-US" dirty="0" smtClean="0"/>
          </a:p>
          <a:p>
            <a:endParaRPr lang="en-US" dirty="0" smtClean="0"/>
          </a:p>
          <a:p>
            <a:endParaRPr lang="en-US" dirty="0" smtClean="0"/>
          </a:p>
          <a:p>
            <a:r>
              <a:rPr lang="en-US" i="1" dirty="0" smtClean="0"/>
              <a:t>This indicates the ratio is very high or the number of firms is very less.</a:t>
            </a:r>
            <a:endParaRPr lang="en-US" dirty="0" smtClean="0"/>
          </a:p>
          <a:p>
            <a:pPr>
              <a:buNone/>
            </a:pPr>
            <a:r>
              <a:rPr lang="en-US" b="1" dirty="0" smtClean="0"/>
              <a:t> </a:t>
            </a:r>
            <a:endParaRPr lang="en-US" dirty="0" smtClean="0"/>
          </a:p>
          <a:p>
            <a:endParaRPr lang="en-US" dirty="0"/>
          </a:p>
        </p:txBody>
      </p:sp>
      <p:graphicFrame>
        <p:nvGraphicFramePr>
          <p:cNvPr id="101378" name="Object 2"/>
          <p:cNvGraphicFramePr>
            <a:graphicFrameLocks noChangeAspect="1"/>
          </p:cNvGraphicFramePr>
          <p:nvPr/>
        </p:nvGraphicFramePr>
        <p:xfrm>
          <a:off x="1600200" y="3505200"/>
          <a:ext cx="5029200" cy="1066800"/>
        </p:xfrm>
        <a:graphic>
          <a:graphicData uri="http://schemas.openxmlformats.org/presentationml/2006/ole">
            <p:oleObj spid="_x0000_s101378" name="Equation" r:id="rId4" imgW="1511280" imgH="660240" progId="Equation.DSMT4">
              <p:embed/>
            </p:oleObj>
          </a:graphicData>
        </a:graphic>
      </p:graphicFrame>
    </p:spTree>
  </p:cSld>
  <p:clrMapOvr>
    <a:masterClrMapping/>
  </p:clrMapOvr>
  <p:transition>
    <p:wedge/>
    <p:sndAc>
      <p:stSnd>
        <p:snd r:embed="rId3" name="laser.wav"/>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C00000"/>
            </a:solidFill>
          </a:ln>
        </p:spPr>
        <p:txBody>
          <a:bodyPr>
            <a:normAutofit fontScale="85000" lnSpcReduction="10000"/>
          </a:bodyPr>
          <a:lstStyle/>
          <a:p>
            <a:pPr>
              <a:buNone/>
            </a:pPr>
            <a:r>
              <a:rPr lang="en-GB" sz="2800" b="1" dirty="0" smtClean="0">
                <a:latin typeface="Times New Roman" pitchFamily="18" charset="0"/>
                <a:cs typeface="Times New Roman" pitchFamily="18" charset="0"/>
              </a:rPr>
              <a:t>3.4 Concentration </a:t>
            </a:r>
            <a:r>
              <a:rPr lang="en-GB" sz="2800" b="1" dirty="0">
                <a:latin typeface="Times New Roman" pitchFamily="18" charset="0"/>
                <a:cs typeface="Times New Roman" pitchFamily="18" charset="0"/>
              </a:rPr>
              <a:t>and the </a:t>
            </a:r>
            <a:r>
              <a:rPr lang="en-GB" sz="2800" b="1" dirty="0" smtClean="0">
                <a:latin typeface="Times New Roman" pitchFamily="18" charset="0"/>
                <a:cs typeface="Times New Roman" pitchFamily="18" charset="0"/>
              </a:rPr>
              <a:t>market performance</a:t>
            </a:r>
            <a:endParaRPr lang="en-US" sz="2800" b="1" dirty="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We know that a firm with substantial monopoly power will tend to:</a:t>
            </a:r>
          </a:p>
          <a:p>
            <a:pPr lvl="1" algn="just">
              <a:buBlip>
                <a:blip r:embed="rId3"/>
              </a:buBlip>
            </a:pPr>
            <a:r>
              <a:rPr lang="en-US" dirty="0" smtClean="0">
                <a:latin typeface="Times New Roman" pitchFamily="18" charset="0"/>
                <a:cs typeface="Times New Roman" pitchFamily="18" charset="0"/>
              </a:rPr>
              <a:t>charge higher price</a:t>
            </a:r>
          </a:p>
          <a:p>
            <a:pPr lvl="1" algn="just">
              <a:buBlip>
                <a:blip r:embed="rId3"/>
              </a:buBlip>
            </a:pPr>
            <a:r>
              <a:rPr lang="en-US" dirty="0" smtClean="0">
                <a:latin typeface="Times New Roman" pitchFamily="18" charset="0"/>
                <a:cs typeface="Times New Roman" pitchFamily="18" charset="0"/>
              </a:rPr>
              <a:t>produce and sell less output</a:t>
            </a:r>
          </a:p>
          <a:p>
            <a:pPr lvl="1" algn="just">
              <a:buBlip>
                <a:blip r:embed="rId3"/>
              </a:buBlip>
            </a:pPr>
            <a:r>
              <a:rPr lang="en-US" dirty="0" smtClean="0">
                <a:latin typeface="Times New Roman" pitchFamily="18" charset="0"/>
                <a:cs typeface="Times New Roman" pitchFamily="18" charset="0"/>
              </a:rPr>
              <a:t>make high rate of profit</a:t>
            </a:r>
          </a:p>
          <a:p>
            <a:pPr lvl="1" algn="just">
              <a:buBlip>
                <a:blip r:embed="rId3"/>
              </a:buBlip>
            </a:pPr>
            <a:r>
              <a:rPr lang="en-US" dirty="0" smtClean="0">
                <a:latin typeface="Times New Roman" pitchFamily="18" charset="0"/>
                <a:cs typeface="Times New Roman" pitchFamily="18" charset="0"/>
              </a:rPr>
              <a:t>grow faster than others</a:t>
            </a:r>
          </a:p>
          <a:p>
            <a:pPr lvl="1" algn="just">
              <a:buBlip>
                <a:blip r:embed="rId3"/>
              </a:buBlip>
            </a:pPr>
            <a:r>
              <a:rPr lang="en-US" dirty="0" smtClean="0">
                <a:latin typeface="Times New Roman" pitchFamily="18" charset="0"/>
                <a:cs typeface="Times New Roman" pitchFamily="18" charset="0"/>
              </a:rPr>
              <a:t>capable of doing anything it wants in connection with its business such as: R &amp; D, advertisement, etc. </a:t>
            </a:r>
          </a:p>
          <a:p>
            <a:r>
              <a:rPr lang="en-US" dirty="0" smtClean="0">
                <a:latin typeface="Times New Roman" pitchFamily="18" charset="0"/>
                <a:cs typeface="Times New Roman" pitchFamily="18" charset="0"/>
              </a:rPr>
              <a:t>If we assume that concentration is appropriate measure of monopoly power, we are then in a position to verify the various propositions of the economic theory which reflects the relationship between concentration and market performance of the firm. </a:t>
            </a:r>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C00000"/>
            </a:solidFill>
          </a:ln>
        </p:spPr>
        <p:txBody>
          <a:bodyPr>
            <a:normAutofit fontScale="92500" lnSpcReduction="10000"/>
          </a:bodyPr>
          <a:lstStyle/>
          <a:p>
            <a:pPr algn="just">
              <a:buNone/>
            </a:pPr>
            <a:r>
              <a:rPr lang="en-US" b="1" dirty="0" err="1" smtClean="0">
                <a:latin typeface="Times New Roman" pitchFamily="18" charset="0"/>
                <a:cs typeface="Times New Roman" pitchFamily="18" charset="0"/>
              </a:rPr>
              <a:t>i</a:t>
            </a:r>
            <a:r>
              <a:rPr lang="en-US" b="1" dirty="0" smtClean="0">
                <a:latin typeface="Times New Roman" pitchFamily="18" charset="0"/>
                <a:cs typeface="Times New Roman" pitchFamily="18" charset="0"/>
              </a:rPr>
              <a:t>. Concentration </a:t>
            </a:r>
            <a:r>
              <a:rPr lang="en-US" b="1" dirty="0">
                <a:latin typeface="Times New Roman" pitchFamily="18" charset="0"/>
                <a:cs typeface="Times New Roman" pitchFamily="18" charset="0"/>
              </a:rPr>
              <a:t>and profit</a:t>
            </a:r>
            <a:r>
              <a:rPr lang="en-US" dirty="0">
                <a:latin typeface="Times New Roman" pitchFamily="18" charset="0"/>
                <a:cs typeface="Times New Roman" pitchFamily="18" charset="0"/>
              </a:rPr>
              <a:t>: a firm derives the market power or monopoly power in the situation of concentration.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Such </a:t>
            </a:r>
            <a:r>
              <a:rPr lang="en-US" dirty="0">
                <a:latin typeface="Times New Roman" pitchFamily="18" charset="0"/>
                <a:cs typeface="Times New Roman" pitchFamily="18" charset="0"/>
              </a:rPr>
              <a:t>a market power, through market conducts activities or directly leads to an </a:t>
            </a:r>
            <a:r>
              <a:rPr lang="en-US" b="1" dirty="0">
                <a:solidFill>
                  <a:srgbClr val="FF0000"/>
                </a:solidFill>
                <a:latin typeface="Times New Roman" pitchFamily="18" charset="0"/>
                <a:cs typeface="Times New Roman" pitchFamily="18" charset="0"/>
              </a:rPr>
              <a:t>increase to profitability </a:t>
            </a:r>
            <a:r>
              <a:rPr lang="en-US" dirty="0">
                <a:latin typeface="Times New Roman" pitchFamily="18" charset="0"/>
                <a:cs typeface="Times New Roman" pitchFamily="18" charset="0"/>
              </a:rPr>
              <a:t>of the firm.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frequently assumed that persistence of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high rates of profits</a:t>
            </a:r>
            <a:r>
              <a:rPr lang="en-US" dirty="0">
                <a:latin typeface="Times New Roman" pitchFamily="18" charset="0"/>
                <a:cs typeface="Times New Roman" pitchFamily="18" charset="0"/>
              </a:rPr>
              <a:t> over a long period of time is the consequence of high degree of intra-industry concentration.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Bain </a:t>
            </a:r>
            <a:r>
              <a:rPr lang="en-US" dirty="0">
                <a:latin typeface="Times New Roman" pitchFamily="18" charset="0"/>
                <a:cs typeface="Times New Roman" pitchFamily="18" charset="0"/>
              </a:rPr>
              <a:t>was the first to make empirical study on the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relationship between concentration </a:t>
            </a:r>
            <a:r>
              <a:rPr lang="en-US" b="1" dirty="0">
                <a:effectLst>
                  <a:outerShdw blurRad="38100" dist="38100" dir="2700000" algn="tl">
                    <a:srgbClr val="000000">
                      <a:alpha val="43137"/>
                    </a:srgbClr>
                  </a:outerShdw>
                </a:effectLst>
                <a:latin typeface="Times New Roman" pitchFamily="18" charset="0"/>
                <a:cs typeface="Times New Roman" pitchFamily="18" charset="0"/>
              </a:rPr>
              <a:t>and</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profi</a:t>
            </a:r>
            <a:r>
              <a:rPr lang="en-US" b="1" dirty="0">
                <a:solidFill>
                  <a:srgbClr val="FF0000"/>
                </a:solidFill>
                <a:latin typeface="Times New Roman" pitchFamily="18" charset="0"/>
                <a:cs typeface="Times New Roman" pitchFamily="18" charset="0"/>
              </a:rPr>
              <a:t>t</a:t>
            </a:r>
            <a:r>
              <a:rPr lang="en-US" dirty="0">
                <a:latin typeface="Times New Roman" pitchFamily="18" charset="0"/>
                <a:cs typeface="Times New Roman" pitchFamily="18" charset="0"/>
              </a:rPr>
              <a:t>. </a:t>
            </a: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C00000"/>
            </a:solidFill>
          </a:ln>
        </p:spPr>
        <p:txBody>
          <a:bodyPr>
            <a:normAutofit fontScale="92500" lnSpcReduction="20000"/>
          </a:bodyPr>
          <a:lstStyle/>
          <a:p>
            <a:pPr algn="just">
              <a:buFont typeface="Wingdings" pitchFamily="2" charset="2"/>
              <a:buChar char="§"/>
            </a:pPr>
            <a:r>
              <a:rPr lang="en-US" dirty="0" smtClean="0">
                <a:latin typeface="Times New Roman" pitchFamily="18" charset="0"/>
                <a:cs typeface="Times New Roman" pitchFamily="18" charset="0"/>
              </a:rPr>
              <a:t>He argued that there is </a:t>
            </a:r>
            <a:r>
              <a:rPr lang="en-US" b="1" i="1" dirty="0" smtClean="0">
                <a:solidFill>
                  <a:srgbClr val="FF0000"/>
                </a:solidFill>
                <a:latin typeface="Times New Roman" pitchFamily="18" charset="0"/>
                <a:cs typeface="Times New Roman" pitchFamily="18" charset="0"/>
              </a:rPr>
              <a:t>strong linkag</a:t>
            </a:r>
            <a:r>
              <a:rPr lang="en-US" dirty="0" smtClean="0">
                <a:latin typeface="Times New Roman" pitchFamily="18" charset="0"/>
                <a:cs typeface="Times New Roman" pitchFamily="18" charset="0"/>
              </a:rPr>
              <a:t>e between the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two</a:t>
            </a:r>
            <a:r>
              <a:rPr lang="en-US" dirty="0" smtClean="0">
                <a:latin typeface="Times New Roman" pitchFamily="18" charset="0"/>
                <a:cs typeface="Times New Roman" pitchFamily="18" charset="0"/>
              </a:rPr>
              <a:t> and hence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profit rate</a:t>
            </a:r>
            <a:r>
              <a:rPr lang="en-US" dirty="0" smtClean="0">
                <a:latin typeface="Times New Roman" pitchFamily="18" charset="0"/>
                <a:cs typeface="Times New Roman" pitchFamily="18" charset="0"/>
              </a:rPr>
              <a:t> can be a </a:t>
            </a:r>
            <a:r>
              <a:rPr lang="en-US" b="1" i="1" dirty="0" smtClean="0">
                <a:solidFill>
                  <a:srgbClr val="FF0000"/>
                </a:solidFill>
                <a:latin typeface="Times New Roman" pitchFamily="18" charset="0"/>
                <a:cs typeface="Times New Roman" pitchFamily="18" charset="0"/>
              </a:rPr>
              <a:t>measure of concentration. </a:t>
            </a:r>
          </a:p>
          <a:p>
            <a:pPr algn="just">
              <a:buFont typeface="Wingdings" pitchFamily="2" charset="2"/>
              <a:buChar char="§"/>
            </a:pPr>
            <a:r>
              <a:rPr lang="en-US" dirty="0" smtClean="0">
                <a:latin typeface="Times New Roman" pitchFamily="18" charset="0"/>
                <a:cs typeface="Times New Roman" pitchFamily="18" charset="0"/>
              </a:rPr>
              <a:t>However, there are some difficulties in establishing the correct relationship between </a:t>
            </a:r>
            <a:r>
              <a:rPr lang="en-US" b="1" i="1" dirty="0" smtClean="0">
                <a:solidFill>
                  <a:srgbClr val="FF0000"/>
                </a:solidFill>
                <a:latin typeface="Times New Roman" pitchFamily="18" charset="0"/>
                <a:cs typeface="Times New Roman" pitchFamily="18" charset="0"/>
              </a:rPr>
              <a:t>concentration</a:t>
            </a:r>
            <a:r>
              <a:rPr lang="en-US" dirty="0" smtClean="0">
                <a:latin typeface="Times New Roman" pitchFamily="18" charset="0"/>
                <a:cs typeface="Times New Roman" pitchFamily="18" charset="0"/>
              </a:rPr>
              <a:t> and </a:t>
            </a:r>
            <a:r>
              <a:rPr lang="en-US" b="1" i="1" dirty="0" smtClean="0">
                <a:solidFill>
                  <a:srgbClr val="FF0000"/>
                </a:solidFill>
                <a:latin typeface="Times New Roman" pitchFamily="18" charset="0"/>
                <a:cs typeface="Times New Roman" pitchFamily="18" charset="0"/>
              </a:rPr>
              <a:t>profit</a:t>
            </a:r>
            <a:r>
              <a:rPr lang="en-US" dirty="0" smtClean="0">
                <a:latin typeface="Times New Roman" pitchFamily="18" charset="0"/>
                <a:cs typeface="Times New Roman" pitchFamily="18" charset="0"/>
              </a:rPr>
              <a:t> as both are subject to </a:t>
            </a:r>
            <a:r>
              <a:rPr lang="en-US" b="1" i="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ambiguities</a:t>
            </a:r>
            <a:r>
              <a:rPr lang="en-US" dirty="0" smtClean="0">
                <a:latin typeface="Times New Roman" pitchFamily="18" charset="0"/>
                <a:cs typeface="Times New Roman" pitchFamily="18" charset="0"/>
              </a:rPr>
              <a:t> of measurements.</a:t>
            </a:r>
          </a:p>
          <a:p>
            <a:pPr algn="just">
              <a:buFont typeface="Wingdings" pitchFamily="2" charset="2"/>
              <a:buChar char="§"/>
            </a:pPr>
            <a:r>
              <a:rPr lang="en-US" dirty="0" smtClean="0">
                <a:latin typeface="Times New Roman" pitchFamily="18" charset="0"/>
                <a:cs typeface="Times New Roman" pitchFamily="18" charset="0"/>
              </a:rPr>
              <a:t>For example, since we do have various measures of concentration, we do not know which one is the best measure of concentration. If one measure of concentration is selected, it may have strong correlation with profit but if another indicator of concentration is used it may have weak correlation with profit</a:t>
            </a:r>
            <a:r>
              <a:rPr lang="en-US" dirty="0" smtClean="0"/>
              <a:t>. </a:t>
            </a:r>
          </a:p>
          <a:p>
            <a:endParaRPr lang="en-US" dirty="0"/>
          </a:p>
        </p:txBody>
      </p:sp>
    </p:spTree>
  </p:cSld>
  <p:clrMapOvr>
    <a:masterClrMapping/>
  </p:clrMapOvr>
  <p:transition>
    <p:wedge/>
    <p:sndAc>
      <p:stSnd>
        <p:snd r:embed="rId3" name="laser.wav"/>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C00000"/>
            </a:solidFill>
          </a:ln>
        </p:spPr>
        <p:txBody>
          <a:bodyPr>
            <a:normAutofit lnSpcReduction="10000"/>
          </a:bodyPr>
          <a:lstStyle/>
          <a:p>
            <a:pPr algn="just">
              <a:spcBef>
                <a:spcPts val="0"/>
              </a:spcBef>
            </a:pPr>
            <a:r>
              <a:rPr lang="en-US" dirty="0">
                <a:latin typeface="Times New Roman" pitchFamily="18" charset="0"/>
                <a:cs typeface="Times New Roman" pitchFamily="18" charset="0"/>
              </a:rPr>
              <a:t>Further, the measurement of profit is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not free from weaknesses. </a:t>
            </a:r>
            <a:endPar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spcBef>
                <a:spcPts val="0"/>
              </a:spcBef>
            </a:pPr>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example, it is often based on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accounting data</a:t>
            </a:r>
            <a:r>
              <a:rPr lang="en-US" dirty="0">
                <a:latin typeface="Times New Roman" pitchFamily="18" charset="0"/>
                <a:cs typeface="Times New Roman" pitchFamily="18" charset="0"/>
              </a:rPr>
              <a:t> which ignores certain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opportunity cost</a:t>
            </a:r>
            <a:r>
              <a:rPr lang="en-US" dirty="0">
                <a:latin typeface="Times New Roman" pitchFamily="18" charset="0"/>
                <a:cs typeface="Times New Roman" pitchFamily="18" charset="0"/>
              </a:rPr>
              <a:t> elements that are related to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own fund</a:t>
            </a:r>
            <a:r>
              <a:rPr lang="en-US" dirty="0">
                <a:latin typeface="Times New Roman" pitchFamily="18" charset="0"/>
                <a:cs typeface="Times New Roman" pitchFamily="18" charset="0"/>
              </a:rPr>
              <a:t>, own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building</a:t>
            </a:r>
            <a:r>
              <a:rPr lang="en-US" dirty="0">
                <a:latin typeface="Times New Roman" pitchFamily="18" charset="0"/>
                <a:cs typeface="Times New Roman" pitchFamily="18" charset="0"/>
              </a:rPr>
              <a:t> and own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entrepreneurial</a:t>
            </a:r>
            <a:r>
              <a:rPr lang="en-US" dirty="0">
                <a:latin typeface="Times New Roman" pitchFamily="18" charset="0"/>
                <a:cs typeface="Times New Roman" pitchFamily="18" charset="0"/>
              </a:rPr>
              <a:t> ability. </a:t>
            </a:r>
          </a:p>
          <a:p>
            <a:pPr algn="just">
              <a:spcBef>
                <a:spcPts val="0"/>
              </a:spcBef>
            </a:pPr>
            <a:r>
              <a:rPr lang="en-US" dirty="0">
                <a:latin typeface="Times New Roman" pitchFamily="18" charset="0"/>
                <a:cs typeface="Times New Roman" pitchFamily="18" charset="0"/>
              </a:rPr>
              <a:t>All in all, there is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positive relationship between profit rate and degree of market concentration </a:t>
            </a:r>
            <a:r>
              <a:rPr lang="en-US" dirty="0">
                <a:latin typeface="Times New Roman" pitchFamily="18" charset="0"/>
                <a:cs typeface="Times New Roman" pitchFamily="18" charset="0"/>
              </a:rPr>
              <a:t>on the basis of theoretical logic, though the very precise estimation of which is yet to come. </a:t>
            </a:r>
          </a:p>
          <a:p>
            <a:pPr>
              <a:buNone/>
            </a:pPr>
            <a:r>
              <a:rPr lang="en-US" dirty="0" smtClean="0"/>
              <a:t>? Researchable area????????????????????</a:t>
            </a:r>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C00000"/>
            </a:solidFill>
          </a:ln>
        </p:spPr>
        <p:txBody>
          <a:bodyPr>
            <a:normAutofit fontScale="92500" lnSpcReduction="20000"/>
          </a:bodyPr>
          <a:lstStyle/>
          <a:p>
            <a:pPr algn="just">
              <a:buNone/>
            </a:pPr>
            <a:r>
              <a:rPr lang="en-US" b="1" dirty="0" smtClean="0">
                <a:latin typeface="Times New Roman" pitchFamily="18" charset="0"/>
                <a:cs typeface="Times New Roman" pitchFamily="18" charset="0"/>
              </a:rPr>
              <a:t>ii. Concentration </a:t>
            </a:r>
            <a:r>
              <a:rPr lang="en-US" b="1" dirty="0">
                <a:latin typeface="Times New Roman" pitchFamily="18" charset="0"/>
                <a:cs typeface="Times New Roman" pitchFamily="18" charset="0"/>
              </a:rPr>
              <a:t>and Price – Cost Margins</a:t>
            </a:r>
            <a:r>
              <a:rPr lang="en-US" dirty="0">
                <a:latin typeface="Times New Roman" pitchFamily="18" charset="0"/>
                <a:cs typeface="Times New Roman" pitchFamily="18" charset="0"/>
              </a:rPr>
              <a:t>: Price margin is another way to define profitability</a:t>
            </a:r>
            <a:r>
              <a:rPr lang="en-US" dirty="0" smtClean="0">
                <a:latin typeface="Times New Roman" pitchFamily="18" charset="0"/>
                <a:cs typeface="Times New Roman" pitchFamily="18" charset="0"/>
              </a:rPr>
              <a:t>.</a:t>
            </a:r>
          </a:p>
          <a:p>
            <a:pPr algn="just">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is a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short term </a:t>
            </a:r>
            <a:r>
              <a:rPr lang="en-US" dirty="0">
                <a:latin typeface="Times New Roman" pitchFamily="18" charset="0"/>
                <a:cs typeface="Times New Roman" pitchFamily="18" charset="0"/>
              </a:rPr>
              <a:t>view of profitability based on current assets and cost figures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Average price – cost margin is just a ratio of these two magnitudes.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Some </a:t>
            </a:r>
            <a:r>
              <a:rPr lang="en-US" dirty="0">
                <a:latin typeface="Times New Roman" pitchFamily="18" charset="0"/>
                <a:cs typeface="Times New Roman" pitchFamily="18" charset="0"/>
              </a:rPr>
              <a:t>empirical studies supported the </a:t>
            </a:r>
            <a:r>
              <a:rPr lang="en-US" b="1" dirty="0">
                <a:solidFill>
                  <a:srgbClr val="FF0000"/>
                </a:solidFill>
                <a:latin typeface="Times New Roman" pitchFamily="18" charset="0"/>
                <a:cs typeface="Times New Roman" pitchFamily="18" charset="0"/>
              </a:rPr>
              <a:t>positive relationship between concentration and price- cost margin. </a:t>
            </a:r>
            <a:endParaRPr lang="en-US" b="1" dirty="0" smtClean="0">
              <a:solidFill>
                <a:srgbClr val="FF0000"/>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However</a:t>
            </a:r>
            <a:r>
              <a:rPr lang="en-US" dirty="0">
                <a:latin typeface="Times New Roman" pitchFamily="18" charset="0"/>
                <a:cs typeface="Times New Roman" pitchFamily="18" charset="0"/>
              </a:rPr>
              <a:t>, some other studies indicate insignificant relationships between the two variables.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Need a research. Hence, think over it.???????</a:t>
            </a:r>
            <a:endParaRPr lang="en-US" dirty="0">
              <a:latin typeface="Times New Roman" pitchFamily="18" charset="0"/>
              <a:cs typeface="Times New Roman" pitchFamily="18" charset="0"/>
            </a:endParaRP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C00000"/>
            </a:solidFill>
          </a:ln>
        </p:spPr>
        <p:txBody>
          <a:bodyPr>
            <a:normAutofit fontScale="92500"/>
          </a:bodyPr>
          <a:lstStyle/>
          <a:p>
            <a:pPr algn="just">
              <a:buNone/>
            </a:pPr>
            <a:r>
              <a:rPr lang="en-US" b="1" dirty="0" smtClean="0">
                <a:latin typeface="Times New Roman" pitchFamily="18" charset="0"/>
                <a:cs typeface="Times New Roman" pitchFamily="18" charset="0"/>
              </a:rPr>
              <a:t>iii. Concentration </a:t>
            </a:r>
            <a:r>
              <a:rPr lang="en-US" b="1" dirty="0">
                <a:latin typeface="Times New Roman" pitchFamily="18" charset="0"/>
                <a:cs typeface="Times New Roman" pitchFamily="18" charset="0"/>
              </a:rPr>
              <a:t>and growth of the firm</a:t>
            </a:r>
            <a:r>
              <a:rPr lang="en-US" dirty="0">
                <a:latin typeface="Times New Roman" pitchFamily="18" charset="0"/>
                <a:cs typeface="Times New Roman" pitchFamily="18" charset="0"/>
              </a:rPr>
              <a:t>: there are two different views (streams of thoughts) to explain the actual relationship between concentration and </a:t>
            </a:r>
            <a:r>
              <a:rPr lang="en-US" dirty="0" smtClean="0">
                <a:latin typeface="Times New Roman" pitchFamily="18" charset="0"/>
                <a:cs typeface="Times New Roman" pitchFamily="18" charset="0"/>
              </a:rPr>
              <a:t>growth.</a:t>
            </a:r>
          </a:p>
          <a:p>
            <a:pPr algn="just"/>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First view</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firm with the market power may prefer to maintain its high rates of profits by restricting output and charging high price</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If it grows, it has to scarify some </a:t>
            </a:r>
            <a:r>
              <a:rPr lang="en-US" b="1" dirty="0">
                <a:solidFill>
                  <a:srgbClr val="FF0000"/>
                </a:solidFill>
                <a:latin typeface="Times New Roman" pitchFamily="18" charset="0"/>
                <a:cs typeface="Times New Roman" pitchFamily="18" charset="0"/>
              </a:rPr>
              <a:t>profit margin and lower price </a:t>
            </a:r>
            <a:r>
              <a:rPr lang="en-US" dirty="0">
                <a:latin typeface="Times New Roman" pitchFamily="18" charset="0"/>
                <a:cs typeface="Times New Roman" pitchFamily="18" charset="0"/>
              </a:rPr>
              <a:t>which may </a:t>
            </a:r>
            <a:r>
              <a:rPr lang="en-US" dirty="0">
                <a:solidFill>
                  <a:srgbClr val="FF0000"/>
                </a:solidFill>
                <a:latin typeface="Times New Roman" pitchFamily="18" charset="0"/>
                <a:cs typeface="Times New Roman" pitchFamily="18" charset="0"/>
              </a:rPr>
              <a:t>not be in its interest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Moreover</a:t>
            </a:r>
            <a:r>
              <a:rPr lang="en-US" dirty="0">
                <a:latin typeface="Times New Roman" pitchFamily="18" charset="0"/>
                <a:cs typeface="Times New Roman" pitchFamily="18" charset="0"/>
              </a:rPr>
              <a:t>, there will be all kinds of government restrictions to stop further growth of the firm. </a:t>
            </a:r>
            <a:endParaRPr lang="en-US" dirty="0" smtClean="0">
              <a:latin typeface="Times New Roman" pitchFamily="18" charset="0"/>
              <a:cs typeface="Times New Roman" pitchFamily="18" charset="0"/>
            </a:endParaRP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a:ln>
            <a:solidFill>
              <a:srgbClr val="C00000"/>
            </a:solidFill>
          </a:ln>
        </p:spPr>
        <p:txBody>
          <a:bodyPr>
            <a:normAutofit fontScale="85000" lnSpcReduction="20000"/>
          </a:bodyPr>
          <a:lstStyle/>
          <a:p>
            <a:pPr algn="just"/>
            <a:r>
              <a:rPr lang="en-US" dirty="0" smtClean="0">
                <a:latin typeface="Times New Roman" pitchFamily="18" charset="0"/>
                <a:cs typeface="Times New Roman" pitchFamily="18" charset="0"/>
              </a:rPr>
              <a:t>Static diseconomies of scale and other bottle necks all adversely affect the growth of such a firm.</a:t>
            </a:r>
          </a:p>
          <a:p>
            <a:pPr algn="just"/>
            <a:r>
              <a:rPr lang="en-US" dirty="0" smtClean="0">
                <a:latin typeface="Times New Roman" pitchFamily="18" charset="0"/>
                <a:cs typeface="Times New Roman" pitchFamily="18" charset="0"/>
              </a:rPr>
              <a:t> Thus, we expect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a:t>
            </a:r>
            <a:r>
              <a:rPr lang="en-US" dirty="0" smtClean="0">
                <a:latin typeface="Times New Roman" pitchFamily="18" charset="0"/>
                <a:cs typeface="Times New Roman" pitchFamily="18" charset="0"/>
              </a:rPr>
              <a: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higher the monopoly power</a:t>
            </a:r>
            <a:r>
              <a:rPr lang="en-US"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the</a:t>
            </a:r>
            <a:r>
              <a:rPr lang="en-US" dirty="0" smtClean="0">
                <a:latin typeface="Times New Roman" pitchFamily="18" charset="0"/>
                <a:cs typeface="Times New Roman" pitchFamily="18" charset="0"/>
              </a:rPr>
              <a: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lesser</a:t>
            </a:r>
            <a:r>
              <a:rPr lang="en-US" dirty="0" smtClean="0">
                <a:latin typeface="Times New Roman" pitchFamily="18" charset="0"/>
                <a:cs typeface="Times New Roman" pitchFamily="18" charset="0"/>
              </a:rPr>
              <a:t> may be the growth of the firm. </a:t>
            </a:r>
          </a:p>
          <a:p>
            <a:pPr algn="just"/>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Second view</a:t>
            </a:r>
            <a:r>
              <a:rPr lang="en-US" dirty="0" smtClean="0">
                <a:latin typeface="Times New Roman" pitchFamily="18" charset="0"/>
                <a:cs typeface="Times New Roman" pitchFamily="18" charset="0"/>
              </a:rPr>
              <a:t>: sees positive relationship between concentration and growth of the firm. </a:t>
            </a:r>
          </a:p>
          <a:p>
            <a:pPr lvl="1" algn="just">
              <a:buFont typeface="Wingdings" pitchFamily="2" charset="2"/>
              <a:buChar char="§"/>
            </a:pPr>
            <a:r>
              <a:rPr lang="en-US" b="1" i="1" dirty="0" smtClean="0">
                <a:solidFill>
                  <a:srgbClr val="FF0000"/>
                </a:solidFill>
                <a:latin typeface="Times New Roman" pitchFamily="18" charset="0"/>
                <a:cs typeface="Times New Roman" pitchFamily="18" charset="0"/>
              </a:rPr>
              <a:t>To maximize the long term profit</a:t>
            </a:r>
            <a:r>
              <a:rPr lang="en-US" dirty="0" smtClean="0">
                <a:latin typeface="Times New Roman" pitchFamily="18" charset="0"/>
                <a:cs typeface="Times New Roman" pitchFamily="18" charset="0"/>
              </a:rPr>
              <a:t>, firms may like to grow over time even under market concentration. </a:t>
            </a:r>
          </a:p>
          <a:p>
            <a:pPr lvl="1" algn="just">
              <a:buFont typeface="Wingdings" pitchFamily="2" charset="2"/>
              <a:buChar char="§"/>
            </a:pPr>
            <a:r>
              <a:rPr lang="en-US" dirty="0" smtClean="0">
                <a:latin typeface="Times New Roman" pitchFamily="18" charset="0"/>
                <a:cs typeface="Times New Roman" pitchFamily="18" charset="0"/>
              </a:rPr>
              <a:t>They may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create excess capacity to meet the future growing demand</a:t>
            </a:r>
            <a:r>
              <a:rPr lang="en-US" dirty="0" smtClean="0">
                <a:latin typeface="Times New Roman" pitchFamily="18" charset="0"/>
                <a:cs typeface="Times New Roman" pitchFamily="18" charset="0"/>
              </a:rPr>
              <a:t> and </a:t>
            </a:r>
          </a:p>
          <a:p>
            <a:pPr lvl="1" algn="just">
              <a:buFont typeface="Wingdings" pitchFamily="2" charset="2"/>
              <a:buChar char="§"/>
            </a:pP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to discourage new entry in the market. </a:t>
            </a:r>
          </a:p>
          <a:p>
            <a:pPr algn="just"/>
            <a:r>
              <a:rPr lang="en-US" dirty="0" smtClean="0">
                <a:latin typeface="Times New Roman" pitchFamily="18" charset="0"/>
                <a:cs typeface="Times New Roman" pitchFamily="18" charset="0"/>
              </a:rPr>
              <a:t>For these firms may </a:t>
            </a:r>
            <a:r>
              <a:rPr lang="en-US" dirty="0" smtClean="0">
                <a:solidFill>
                  <a:srgbClr val="FF0000"/>
                </a:solidFill>
                <a:latin typeface="Times New Roman" pitchFamily="18" charset="0"/>
                <a:cs typeface="Times New Roman" pitchFamily="18" charset="0"/>
              </a:rPr>
              <a:t>sacrifice some profit to stimulate long term growth</a:t>
            </a:r>
            <a:r>
              <a:rPr lang="en-US" dirty="0" smtClean="0">
                <a:latin typeface="Times New Roman" pitchFamily="18" charset="0"/>
                <a:cs typeface="Times New Roman" pitchFamily="18" charset="0"/>
              </a:rPr>
              <a:t>. Thus, we find a case for positive relationship between initial market concentration and growth of the firm.  </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C00000"/>
            </a:solidFill>
          </a:ln>
        </p:spPr>
        <p:txBody>
          <a:bodyPr>
            <a:normAutofit fontScale="92500" lnSpcReduction="20000"/>
          </a:bodyPr>
          <a:lstStyle/>
          <a:p>
            <a:pPr>
              <a:buNone/>
            </a:pPr>
            <a:r>
              <a:rPr lang="en-US" b="1" dirty="0" smtClean="0">
                <a:latin typeface="Times New Roman" pitchFamily="18" charset="0"/>
                <a:cs typeface="Times New Roman" pitchFamily="18" charset="0"/>
              </a:rPr>
              <a:t>iv.  Concentration </a:t>
            </a:r>
            <a:r>
              <a:rPr lang="en-US" b="1" dirty="0">
                <a:latin typeface="Times New Roman" pitchFamily="18" charset="0"/>
                <a:cs typeface="Times New Roman" pitchFamily="18" charset="0"/>
              </a:rPr>
              <a:t>and Technological </a:t>
            </a:r>
            <a:r>
              <a:rPr lang="en-US" b="1" dirty="0" smtClean="0">
                <a:latin typeface="Times New Roman" pitchFamily="18" charset="0"/>
                <a:cs typeface="Times New Roman" pitchFamily="18" charset="0"/>
              </a:rPr>
              <a:t>Progress </a:t>
            </a:r>
          </a:p>
          <a:p>
            <a:pPr>
              <a:buFont typeface="Wingdings" pitchFamily="2" charset="2"/>
              <a:buChar char="§"/>
            </a:pPr>
            <a:r>
              <a:rPr lang="en-US" dirty="0" smtClean="0">
                <a:latin typeface="Times New Roman" pitchFamily="18" charset="0"/>
                <a:cs typeface="Times New Roman" pitchFamily="18" charset="0"/>
              </a:rPr>
              <a:t>we </a:t>
            </a:r>
            <a:r>
              <a:rPr lang="en-US" dirty="0">
                <a:latin typeface="Times New Roman" pitchFamily="18" charset="0"/>
                <a:cs typeface="Times New Roman" pitchFamily="18" charset="0"/>
              </a:rPr>
              <a:t>know that</a:t>
            </a:r>
            <a:r>
              <a:rPr lang="en-US" b="1" dirty="0">
                <a:latin typeface="Times New Roman" pitchFamily="18" charset="0"/>
                <a:cs typeface="Times New Roman" pitchFamily="18" charset="0"/>
              </a:rPr>
              <a:t>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few firms </a:t>
            </a:r>
            <a:r>
              <a:rPr lang="en-US" dirty="0">
                <a:latin typeface="Times New Roman" pitchFamily="18" charset="0"/>
                <a:cs typeface="Times New Roman" pitchFamily="18" charset="0"/>
              </a:rPr>
              <a:t>that enjoy monopoly power in concentrated industries will be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large enough</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will be having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stability</a:t>
            </a:r>
            <a:r>
              <a:rPr lang="en-US" dirty="0">
                <a:latin typeface="Times New Roman" pitchFamily="18" charset="0"/>
                <a:cs typeface="Times New Roman" pitchFamily="18" charset="0"/>
              </a:rPr>
              <a:t>,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financial resource </a:t>
            </a:r>
            <a:r>
              <a:rPr lang="en-US" dirty="0">
                <a:latin typeface="Times New Roman" pitchFamily="18" charset="0"/>
                <a:cs typeface="Times New Roman" pitchFamily="18" charset="0"/>
              </a:rPr>
              <a:t>and ability to </a:t>
            </a:r>
            <a:r>
              <a:rPr lang="en-US" dirty="0">
                <a:solidFill>
                  <a:srgbClr val="FF0000"/>
                </a:solidFill>
                <a:latin typeface="Times New Roman" pitchFamily="18" charset="0"/>
                <a:cs typeface="Times New Roman" pitchFamily="18" charset="0"/>
              </a:rPr>
              <a:t>initiate the process of R&amp; D </a:t>
            </a:r>
            <a:r>
              <a:rPr lang="en-US" dirty="0">
                <a:latin typeface="Times New Roman" pitchFamily="18" charset="0"/>
                <a:cs typeface="Times New Roman" pitchFamily="18" charset="0"/>
              </a:rPr>
              <a:t>and again the benefit from them.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Some </a:t>
            </a:r>
            <a:r>
              <a:rPr lang="en-US" dirty="0">
                <a:latin typeface="Times New Roman" pitchFamily="18" charset="0"/>
                <a:cs typeface="Times New Roman" pitchFamily="18" charset="0"/>
              </a:rPr>
              <a:t>recent researches show the situation when the market is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concentrated</a:t>
            </a:r>
            <a:r>
              <a:rPr lang="en-US" dirty="0">
                <a:latin typeface="Times New Roman" pitchFamily="18" charset="0"/>
                <a:cs typeface="Times New Roman" pitchFamily="18" charset="0"/>
              </a:rPr>
              <a:t> and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innovative activities </a:t>
            </a:r>
            <a:r>
              <a:rPr lang="en-US" dirty="0">
                <a:latin typeface="Times New Roman" pitchFamily="18" charset="0"/>
                <a:cs typeface="Times New Roman" pitchFamily="18" charset="0"/>
              </a:rPr>
              <a:t>are positively correlated</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However, there is no conclusive empirical evidence to prove such proposition.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You call for research???????????</a:t>
            </a: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15000"/>
          </a:xfrm>
          <a:ln>
            <a:solidFill>
              <a:srgbClr val="FF0000"/>
            </a:solidFill>
          </a:ln>
        </p:spPr>
        <p:txBody>
          <a:bodyPr>
            <a:normAutofit fontScale="85000" lnSpcReduction="20000"/>
          </a:bodyPr>
          <a:lstStyle/>
          <a:p>
            <a:pPr algn="just">
              <a:buBlip>
                <a:blip r:embed="rId3"/>
              </a:buBlip>
            </a:pPr>
            <a:r>
              <a:rPr lang="en-US" dirty="0" smtClean="0">
                <a:latin typeface="Times New Roman" pitchFamily="18" charset="0"/>
                <a:cs typeface="Times New Roman" pitchFamily="18" charset="0"/>
              </a:rPr>
              <a:t>These two terms are </a:t>
            </a:r>
            <a:r>
              <a:rPr lang="en-US" b="1" i="1" dirty="0" smtClean="0">
                <a:solidFill>
                  <a:srgbClr val="0070C0"/>
                </a:solidFill>
                <a:latin typeface="Times New Roman" pitchFamily="18" charset="0"/>
                <a:cs typeface="Times New Roman" pitchFamily="18" charset="0"/>
              </a:rPr>
              <a:t>closely interrelated</a:t>
            </a:r>
            <a:r>
              <a:rPr lang="en-US" dirty="0" smtClean="0">
                <a:latin typeface="Times New Roman" pitchFamily="18" charset="0"/>
                <a:cs typeface="Times New Roman" pitchFamily="18" charset="0"/>
              </a:rPr>
              <a:t> and </a:t>
            </a:r>
            <a:r>
              <a:rPr lang="en-US" b="1" i="1" dirty="0" smtClean="0">
                <a:solidFill>
                  <a:srgbClr val="0070C0"/>
                </a:solidFill>
                <a:latin typeface="Times New Roman" pitchFamily="18" charset="0"/>
                <a:cs typeface="Times New Roman" pitchFamily="18" charset="0"/>
              </a:rPr>
              <a:t>cannot</a:t>
            </a:r>
            <a:r>
              <a:rPr lang="en-US" i="1" dirty="0" smtClean="0">
                <a:solidFill>
                  <a:srgbClr val="0070C0"/>
                </a:solidFill>
                <a:latin typeface="Times New Roman" pitchFamily="18" charset="0"/>
                <a:cs typeface="Times New Roman" pitchFamily="18" charset="0"/>
              </a:rPr>
              <a:t> </a:t>
            </a:r>
            <a:r>
              <a:rPr lang="en-US" b="1" i="1" dirty="0" smtClean="0">
                <a:solidFill>
                  <a:srgbClr val="0070C0"/>
                </a:solidFill>
                <a:latin typeface="Times New Roman" pitchFamily="18" charset="0"/>
                <a:cs typeface="Times New Roman" pitchFamily="18" charset="0"/>
              </a:rPr>
              <a:t>be</a:t>
            </a:r>
            <a:r>
              <a:rPr lang="en-US" i="1" dirty="0" smtClean="0">
                <a:solidFill>
                  <a:srgbClr val="0070C0"/>
                </a:solidFill>
                <a:latin typeface="Times New Roman" pitchFamily="18" charset="0"/>
                <a:cs typeface="Times New Roman" pitchFamily="18" charset="0"/>
              </a:rPr>
              <a:t> </a:t>
            </a:r>
            <a:r>
              <a:rPr lang="en-US" b="1" i="1" dirty="0" smtClean="0">
                <a:solidFill>
                  <a:srgbClr val="0070C0"/>
                </a:solidFill>
                <a:latin typeface="Times New Roman" pitchFamily="18" charset="0"/>
                <a:cs typeface="Times New Roman" pitchFamily="18" charset="0"/>
              </a:rPr>
              <a:t>separated</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from each other in the measurement process of market concentration. </a:t>
            </a:r>
          </a:p>
          <a:p>
            <a:pPr algn="just">
              <a:buBlip>
                <a:blip r:embed="rId3"/>
              </a:buBlip>
            </a:pPr>
            <a:r>
              <a:rPr 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measures for monopoly power </a:t>
            </a:r>
            <a:r>
              <a:rPr lang="en-US" dirty="0" smtClean="0">
                <a:latin typeface="Times New Roman" pitchFamily="18" charset="0"/>
                <a:cs typeface="Times New Roman" pitchFamily="18" charset="0"/>
              </a:rPr>
              <a:t>:</a:t>
            </a:r>
          </a:p>
          <a:p>
            <a:pPr lvl="1" algn="just">
              <a:buBlip>
                <a:blip r:embed="rId3"/>
              </a:buBlip>
            </a:pPr>
            <a:r>
              <a:rPr lang="en-US" dirty="0" smtClean="0">
                <a:latin typeface="Times New Roman" pitchFamily="18" charset="0"/>
                <a:cs typeface="Times New Roman" pitchFamily="18" charset="0"/>
              </a:rPr>
              <a:t>It would be more appropriate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firm level</a:t>
            </a:r>
            <a:r>
              <a:rPr lang="en-US" dirty="0" smtClean="0">
                <a:latin typeface="Times New Roman" pitchFamily="18" charset="0"/>
                <a:cs typeface="Times New Roman" pitchFamily="18" charset="0"/>
              </a:rPr>
              <a:t>. </a:t>
            </a:r>
          </a:p>
          <a:p>
            <a:pPr lvl="1" algn="just">
              <a:buBlip>
                <a:blip r:embed="rId3"/>
              </a:buBlip>
            </a:pPr>
            <a:r>
              <a:rPr lang="en-US" dirty="0" smtClean="0">
                <a:latin typeface="Times New Roman" pitchFamily="18" charset="0"/>
                <a:cs typeface="Times New Roman" pitchFamily="18" charset="0"/>
              </a:rPr>
              <a:t>They indicate the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actual monopoly power </a:t>
            </a:r>
            <a:r>
              <a:rPr lang="en-US" dirty="0" smtClean="0">
                <a:latin typeface="Times New Roman" pitchFamily="18" charset="0"/>
                <a:cs typeface="Times New Roman" pitchFamily="18" charset="0"/>
              </a:rPr>
              <a:t>exercised by the firms. </a:t>
            </a:r>
          </a:p>
          <a:p>
            <a:pPr algn="just">
              <a:buBlip>
                <a:blip r:embed="rId3"/>
              </a:buBlip>
            </a:pPr>
            <a:r>
              <a:rPr lang="en-US"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measures of concentration</a:t>
            </a:r>
            <a:r>
              <a:rPr lang="en-US" i="1" dirty="0" smtClean="0">
                <a:solidFill>
                  <a:srgbClr val="FF0000"/>
                </a:solidFill>
                <a:latin typeface="Times New Roman" pitchFamily="18" charset="0"/>
                <a:cs typeface="Times New Roman" pitchFamily="18" charset="0"/>
              </a:rPr>
              <a:t>:</a:t>
            </a:r>
          </a:p>
          <a:p>
            <a:pPr lvl="1" algn="just">
              <a:buBlip>
                <a:blip r:embed="rId3"/>
              </a:buBlip>
            </a:pPr>
            <a:r>
              <a:rPr lang="en-US" dirty="0" smtClean="0">
                <a:latin typeface="Times New Roman" pitchFamily="18" charset="0"/>
                <a:cs typeface="Times New Roman" pitchFamily="18" charset="0"/>
              </a:rPr>
              <a:t> it would give us the </a:t>
            </a:r>
            <a:r>
              <a:rPr lang="en-US" b="1" dirty="0" smtClean="0">
                <a:solidFill>
                  <a:srgbClr val="FF0000"/>
                </a:solidFill>
                <a:latin typeface="Times New Roman" pitchFamily="18" charset="0"/>
                <a:cs typeface="Times New Roman" pitchFamily="18" charset="0"/>
              </a:rPr>
              <a:t>potential monopoly power </a:t>
            </a:r>
            <a:r>
              <a:rPr lang="en-US" dirty="0" smtClean="0">
                <a:latin typeface="Times New Roman" pitchFamily="18" charset="0"/>
                <a:cs typeface="Times New Roman" pitchFamily="18" charset="0"/>
              </a:rPr>
              <a:t>in the market or industry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as a whole</a:t>
            </a:r>
            <a:r>
              <a:rPr lang="en-US" dirty="0" smtClean="0">
                <a:latin typeface="Times New Roman" pitchFamily="18" charset="0"/>
                <a:cs typeface="Times New Roman" pitchFamily="18" charset="0"/>
              </a:rPr>
              <a:t>. </a:t>
            </a:r>
          </a:p>
          <a:p>
            <a:pPr algn="just">
              <a:buBlip>
                <a:blip r:embed="rId3"/>
              </a:buBlip>
            </a:pPr>
            <a:r>
              <a:rPr lang="en-US" dirty="0" smtClean="0">
                <a:latin typeface="Times New Roman" pitchFamily="18" charset="0"/>
                <a:cs typeface="Times New Roman" pitchFamily="18" charset="0"/>
              </a:rPr>
              <a:t>Market concentration is therefore a </a:t>
            </a:r>
            <a:r>
              <a:rPr lang="en-US" b="1" dirty="0" smtClean="0">
                <a:solidFill>
                  <a:srgbClr val="FF0000"/>
                </a:solidFill>
                <a:latin typeface="Times New Roman" pitchFamily="18" charset="0"/>
                <a:cs typeface="Times New Roman" pitchFamily="18" charset="0"/>
              </a:rPr>
              <a:t>necessary</a:t>
            </a:r>
            <a:r>
              <a:rPr lang="en-US"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condition</a:t>
            </a:r>
            <a:r>
              <a:rPr lang="en-US" dirty="0" smtClean="0">
                <a:latin typeface="Times New Roman" pitchFamily="18" charset="0"/>
                <a:cs typeface="Times New Roman" pitchFamily="18" charset="0"/>
              </a:rPr>
              <a:t> for the monopoly power. </a:t>
            </a:r>
          </a:p>
          <a:p>
            <a:pPr algn="just">
              <a:buBlip>
                <a:blip r:embed="rId3"/>
              </a:buBlip>
            </a:pPr>
            <a:r>
              <a:rPr lang="en-US" dirty="0" smtClean="0">
                <a:latin typeface="Times New Roman" pitchFamily="18" charset="0"/>
                <a:cs typeface="Times New Roman" pitchFamily="18" charset="0"/>
              </a:rPr>
              <a:t>A  market concentration </a:t>
            </a:r>
            <a:r>
              <a:rPr lang="en-US" b="1" dirty="0" smtClean="0">
                <a:solidFill>
                  <a:srgbClr val="FF0000"/>
                </a:solidFill>
                <a:latin typeface="Times New Roman" pitchFamily="18" charset="0"/>
                <a:cs typeface="Times New Roman" pitchFamily="18" charset="0"/>
              </a:rPr>
              <a:t>measure</a:t>
            </a:r>
            <a:r>
              <a:rPr lang="en-US" dirty="0" smtClean="0">
                <a:latin typeface="Times New Roman" pitchFamily="18" charset="0"/>
                <a:cs typeface="Times New Roman" pitchFamily="18" charset="0"/>
              </a:rPr>
              <a:t> should be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decreasing</a:t>
            </a:r>
            <a:r>
              <a:rPr lang="en-US" dirty="0" smtClean="0">
                <a:latin typeface="Times New Roman" pitchFamily="18" charset="0"/>
                <a:cs typeface="Times New Roman" pitchFamily="18" charset="0"/>
              </a:rPr>
              <a:t> as the number of firms in the market keeps on increasing. </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C00000"/>
            </a:solidFill>
          </a:ln>
        </p:spPr>
        <p:txBody>
          <a:bodyPr>
            <a:normAutofit lnSpcReduction="10000"/>
          </a:bodyPr>
          <a:lstStyle/>
          <a:p>
            <a:pPr algn="just"/>
            <a:r>
              <a:rPr lang="en-US" dirty="0" smtClean="0">
                <a:latin typeface="Times New Roman" pitchFamily="18" charset="0"/>
                <a:cs typeface="Times New Roman" pitchFamily="18" charset="0"/>
              </a:rPr>
              <a:t>Some argue that it may not be the concentration but the other attributes of market structure like the </a:t>
            </a:r>
            <a:r>
              <a:rPr lang="en-US" b="1" dirty="0" smtClean="0">
                <a:solidFill>
                  <a:srgbClr val="FF0000"/>
                </a:solidFill>
                <a:latin typeface="Times New Roman" pitchFamily="18" charset="0"/>
                <a:cs typeface="Times New Roman" pitchFamily="18" charset="0"/>
              </a:rPr>
              <a:t>size of the firm</a:t>
            </a:r>
            <a:r>
              <a:rPr lang="en-US" dirty="0" smtClean="0">
                <a:latin typeface="Times New Roman" pitchFamily="18" charset="0"/>
                <a:cs typeface="Times New Roman" pitchFamily="18" charset="0"/>
              </a:rPr>
              <a: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product differentiation possibilities</a:t>
            </a:r>
            <a:r>
              <a:rPr lang="en-US" dirty="0" smtClean="0">
                <a:latin typeface="Times New Roman" pitchFamily="18" charset="0"/>
                <a:cs typeface="Times New Roman" pitchFamily="18" charset="0"/>
              </a:rPr>
              <a:t> that may be having </a:t>
            </a:r>
            <a:r>
              <a:rPr lang="en-US" dirty="0" err="1" smtClean="0">
                <a:latin typeface="Times New Roman" pitchFamily="18" charset="0"/>
                <a:cs typeface="Times New Roman" pitchFamily="18" charset="0"/>
              </a:rPr>
              <a:t>collinearity</a:t>
            </a:r>
            <a:r>
              <a:rPr lang="en-US" dirty="0" smtClean="0">
                <a:latin typeface="Times New Roman" pitchFamily="18" charset="0"/>
                <a:cs typeface="Times New Roman" pitchFamily="18" charset="0"/>
              </a:rPr>
              <a:t> with concentration and thus causing a spurious positive correlation between concentration and technological change. </a:t>
            </a:r>
          </a:p>
          <a:p>
            <a:pPr algn="just"/>
            <a:r>
              <a:rPr lang="en-US" dirty="0" smtClean="0">
                <a:latin typeface="Times New Roman" pitchFamily="18" charset="0"/>
                <a:cs typeface="Times New Roman" pitchFamily="18" charset="0"/>
              </a:rPr>
              <a:t>Nothing can be said in either way about the relationship.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It is open for further empirical verification.</a:t>
            </a:r>
            <a:r>
              <a:rPr lang="en-US" dirty="0" smtClean="0">
                <a:solidFill>
                  <a:srgbClr val="FF0000"/>
                </a:solidFill>
                <a:latin typeface="Times New Roman" pitchFamily="18" charset="0"/>
                <a:cs typeface="Times New Roman" pitchFamily="18" charset="0"/>
              </a:rPr>
              <a:t> Ditto??????????????????</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C00000"/>
            </a:solidFill>
          </a:ln>
        </p:spPr>
        <p:txBody>
          <a:bodyPr>
            <a:normAutofit fontScale="77500" lnSpcReduction="20000"/>
          </a:bodyPr>
          <a:lstStyle/>
          <a:p>
            <a:pPr algn="just">
              <a:buNone/>
            </a:pPr>
            <a:r>
              <a:rPr lang="en-US" b="1" dirty="0" smtClean="0">
                <a:latin typeface="Times New Roman" pitchFamily="18" charset="0"/>
                <a:cs typeface="Times New Roman" pitchFamily="18" charset="0"/>
              </a:rPr>
              <a:t>v. Concentration and other aspects of market performance:</a:t>
            </a:r>
            <a:r>
              <a:rPr lang="en-US" dirty="0" smtClean="0">
                <a:latin typeface="Times New Roman" pitchFamily="18" charset="0"/>
                <a:cs typeface="Times New Roman" pitchFamily="18" charset="0"/>
              </a:rPr>
              <a: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stability</a:t>
            </a:r>
            <a:r>
              <a:rPr lang="en-US" dirty="0" smtClean="0">
                <a:latin typeface="Times New Roman" pitchFamily="18" charset="0"/>
                <a:cs typeface="Times New Roman" pitchFamily="18" charset="0"/>
              </a:rPr>
              <a: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 the business</a:t>
            </a:r>
            <a:r>
              <a:rPr lang="en-US" dirty="0" smtClean="0">
                <a:latin typeface="Times New Roman" pitchFamily="18" charset="0"/>
                <a:cs typeface="Times New Roman" pitchFamily="18" charset="0"/>
              </a:rPr>
              <a:t>, which may be judged either by persistent profit rates or sales volume or market share, is one of the indicators of performances. </a:t>
            </a:r>
          </a:p>
          <a:p>
            <a:pPr algn="just">
              <a:buFont typeface="Wingdings" pitchFamily="2" charset="2"/>
              <a:buChar char="§"/>
            </a:pPr>
            <a:r>
              <a:rPr lang="en-US" dirty="0" smtClean="0">
                <a:latin typeface="Times New Roman" pitchFamily="18" charset="0"/>
                <a:cs typeface="Times New Roman" pitchFamily="18" charset="0"/>
              </a:rPr>
              <a:t>Greater the market performance of a firm, the more we expect its stability. Uncertainty faced by the firm may be smaller. </a:t>
            </a:r>
          </a:p>
          <a:p>
            <a:pPr algn="just">
              <a:buFont typeface="Wingdings" pitchFamily="2" charset="2"/>
              <a:buChar char="§"/>
            </a:pPr>
            <a:r>
              <a:rPr lang="en-US" dirty="0" smtClean="0">
                <a:latin typeface="Times New Roman" pitchFamily="18" charset="0"/>
                <a:cs typeface="Times New Roman" pitchFamily="18" charset="0"/>
              </a:rPr>
              <a:t>Further, if there is high concentration, in the market the existing few firms may maintain their size ranking to keep the leadership with them. </a:t>
            </a:r>
          </a:p>
          <a:p>
            <a:pPr algn="just">
              <a:buFont typeface="Wingdings" pitchFamily="2" charset="2"/>
              <a:buChar char="§"/>
            </a:pPr>
            <a:r>
              <a:rPr lang="en-US" dirty="0" smtClean="0">
                <a:latin typeface="Times New Roman" pitchFamily="18" charset="0"/>
                <a:cs typeface="Times New Roman" pitchFamily="18" charset="0"/>
              </a:rPr>
              <a:t>If the size ranking of the firms, which is defined as ‘turnover’, is changing this implies that the competitive forces are in action in the market. Lack of such changes means lack of competition and a possible tacit or alright collusion between competitors and hence a perpetuation of the market concentration which ensures stability for the few oligopolistic firms.  </a:t>
            </a:r>
          </a:p>
          <a:p>
            <a:endParaRPr lang="en-US" dirty="0" smtClean="0"/>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ln>
            <a:solidFill>
              <a:srgbClr val="C00000"/>
            </a:solidFill>
          </a:ln>
        </p:spPr>
        <p:txBody>
          <a:bodyPr>
            <a:normAutofit/>
          </a:bodyPr>
          <a:lstStyle/>
          <a:p>
            <a:pPr algn="just">
              <a:buNone/>
            </a:pPr>
            <a:r>
              <a:rPr lang="en-GB" b="1" dirty="0" smtClean="0">
                <a:latin typeface="Times New Roman" pitchFamily="18" charset="0"/>
                <a:cs typeface="Times New Roman" pitchFamily="18" charset="0"/>
              </a:rPr>
              <a:t>           3.5 </a:t>
            </a:r>
            <a:r>
              <a:rPr lang="en-GB" b="1" dirty="0">
                <a:latin typeface="Times New Roman" pitchFamily="18" charset="0"/>
                <a:cs typeface="Times New Roman" pitchFamily="18" charset="0"/>
              </a:rPr>
              <a:t>Determinants of Concentration</a:t>
            </a:r>
            <a:endParaRPr lang="en-US" b="1" dirty="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Why </a:t>
            </a:r>
            <a:r>
              <a:rPr lang="en-US" dirty="0">
                <a:latin typeface="Times New Roman" pitchFamily="18" charset="0"/>
                <a:cs typeface="Times New Roman" pitchFamily="18" charset="0"/>
              </a:rPr>
              <a:t>concentration is high in some industries but not in </a:t>
            </a:r>
            <a:r>
              <a:rPr lang="en-US" dirty="0" smtClean="0">
                <a:latin typeface="Times New Roman" pitchFamily="18" charset="0"/>
                <a:cs typeface="Times New Roman" pitchFamily="18" charset="0"/>
              </a:rPr>
              <a:t>others?</a:t>
            </a:r>
          </a:p>
          <a:p>
            <a:pPr algn="just">
              <a:buFont typeface="Wingdings" pitchFamily="2" charset="2"/>
              <a:buChar char="§"/>
            </a:pPr>
            <a:r>
              <a:rPr lang="en-US" dirty="0" smtClean="0">
                <a:latin typeface="Times New Roman" pitchFamily="18" charset="0"/>
                <a:cs typeface="Times New Roman" pitchFamily="18" charset="0"/>
              </a:rPr>
              <a:t>Two </a:t>
            </a:r>
            <a:r>
              <a:rPr lang="en-US" dirty="0">
                <a:latin typeface="Times New Roman" pitchFamily="18" charset="0"/>
                <a:cs typeface="Times New Roman" pitchFamily="18" charset="0"/>
              </a:rPr>
              <a:t>approaches have generally been used as an explanation of market concentration.</a:t>
            </a:r>
          </a:p>
          <a:p>
            <a:pPr algn="just">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1)	The Deterministic Approach </a:t>
            </a:r>
          </a:p>
          <a:p>
            <a:pPr algn="just">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2)	The Stochastic </a:t>
            </a:r>
            <a:r>
              <a:rPr lang="en-US" dirty="0" smtClean="0">
                <a:latin typeface="Times New Roman" pitchFamily="18" charset="0"/>
                <a:cs typeface="Times New Roman" pitchFamily="18" charset="0"/>
              </a:rPr>
              <a:t>Approach</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In this course we limit ourselves to the first of the two approaches. </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buNone/>
            </a:pPr>
            <a:r>
              <a:rPr lang="en-US" b="1" dirty="0" smtClean="0"/>
              <a:t> </a:t>
            </a:r>
            <a:r>
              <a:rPr lang="en-US" sz="2800" b="1" dirty="0" smtClean="0">
                <a:latin typeface="Times New Roman" pitchFamily="18" charset="0"/>
                <a:cs typeface="Times New Roman" pitchFamily="18" charset="0"/>
              </a:rPr>
              <a:t>The </a:t>
            </a:r>
            <a:r>
              <a:rPr lang="en-US" sz="2800" b="1" dirty="0">
                <a:latin typeface="Times New Roman" pitchFamily="18" charset="0"/>
                <a:cs typeface="Times New Roman" pitchFamily="18" charset="0"/>
              </a:rPr>
              <a:t>Deterministic Approach (Scale-Economies)</a:t>
            </a:r>
          </a:p>
          <a:p>
            <a:pPr algn="just">
              <a:buFont typeface="Wingdings" pitchFamily="2" charset="2"/>
              <a:buChar char="§"/>
            </a:pPr>
            <a:r>
              <a:rPr lang="en-US" dirty="0">
                <a:latin typeface="Times New Roman" pitchFamily="18" charset="0"/>
                <a:cs typeface="Times New Roman" pitchFamily="18" charset="0"/>
              </a:rPr>
              <a:t>Concentrated market structure could come from persistent </a:t>
            </a:r>
            <a:r>
              <a:rPr lang="en-US" dirty="0" smtClean="0">
                <a:latin typeface="Times New Roman" pitchFamily="18" charset="0"/>
                <a:cs typeface="Times New Roman" pitchFamily="18" charset="0"/>
              </a:rPr>
              <a:t>economies of scale. </a:t>
            </a:r>
          </a:p>
          <a:p>
            <a:pPr algn="just">
              <a:buFont typeface="Wingdings" pitchFamily="2" charset="2"/>
              <a:buChar char="§"/>
            </a:pPr>
            <a:r>
              <a:rPr lang="en-US" dirty="0" smtClean="0">
                <a:latin typeface="Times New Roman" pitchFamily="18" charset="0"/>
                <a:cs typeface="Times New Roman" pitchFamily="18" charset="0"/>
              </a:rPr>
              <a:t>Scale </a:t>
            </a:r>
            <a:r>
              <a:rPr lang="en-US" dirty="0">
                <a:latin typeface="Times New Roman" pitchFamily="18" charset="0"/>
                <a:cs typeface="Times New Roman" pitchFamily="18" charset="0"/>
              </a:rPr>
              <a:t>economies permit </a:t>
            </a:r>
            <a:r>
              <a:rPr lang="en-US" b="1" i="1" dirty="0">
                <a:solidFill>
                  <a:srgbClr val="FF0000"/>
                </a:solidFill>
                <a:latin typeface="Times New Roman" pitchFamily="18" charset="0"/>
                <a:cs typeface="Times New Roman" pitchFamily="18" charset="0"/>
              </a:rPr>
              <a:t>relatively large producers to manufacture</a:t>
            </a:r>
            <a:r>
              <a:rPr lang="en-US" dirty="0">
                <a:latin typeface="Times New Roman" pitchFamily="18" charset="0"/>
                <a:cs typeface="Times New Roman" pitchFamily="18" charset="0"/>
              </a:rPr>
              <a:t> and market their product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lower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average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cost per unit </a:t>
            </a:r>
            <a:r>
              <a:rPr lang="en-US" dirty="0">
                <a:latin typeface="Times New Roman" pitchFamily="18" charset="0"/>
                <a:cs typeface="Times New Roman" pitchFamily="18" charset="0"/>
              </a:rPr>
              <a:t>than relatively small </a:t>
            </a:r>
            <a:r>
              <a:rPr lang="en-US" dirty="0" smtClean="0">
                <a:latin typeface="Times New Roman" pitchFamily="18" charset="0"/>
                <a:cs typeface="Times New Roman" pitchFamily="18" charset="0"/>
              </a:rPr>
              <a:t>producers</a:t>
            </a:r>
          </a:p>
          <a:p>
            <a:pPr algn="just">
              <a:buFont typeface="Wingdings" pitchFamily="2" charset="2"/>
              <a:buChar char="§"/>
            </a:pPr>
            <a:r>
              <a:rPr lang="en-US" dirty="0" smtClean="0">
                <a:latin typeface="Times New Roman" pitchFamily="18" charset="0"/>
                <a:cs typeface="Times New Roman" pitchFamily="18" charset="0"/>
              </a:rPr>
              <a:t>By definition, economies of scale constitute the relationship between:</a:t>
            </a:r>
          </a:p>
          <a:p>
            <a:pPr lvl="1" algn="just">
              <a:buFont typeface="Wingdings" pitchFamily="2" charset="2"/>
              <a:buChar char="§"/>
            </a:pPr>
            <a:r>
              <a:rPr lang="en-US" dirty="0" smtClean="0">
                <a:latin typeface="Times New Roman" pitchFamily="18" charset="0"/>
                <a:cs typeface="Times New Roman" pitchFamily="18" charset="0"/>
              </a:rPr>
              <a:t>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size of the firm &amp; its costs of production. </a:t>
            </a: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a:ln>
            <a:solidFill>
              <a:srgbClr val="C00000"/>
            </a:solidFill>
          </a:ln>
        </p:spPr>
        <p:txBody>
          <a:bodyPr/>
          <a:lstStyle/>
          <a:p>
            <a:pPr algn="just">
              <a:spcBef>
                <a:spcPts val="0"/>
              </a:spcBef>
            </a:pPr>
            <a:r>
              <a:rPr lang="en-US" dirty="0" smtClean="0">
                <a:latin typeface="Times New Roman" pitchFamily="18" charset="0"/>
                <a:cs typeface="Times New Roman" pitchFamily="18" charset="0"/>
              </a:rPr>
              <a:t>This relationship may be explained (symbolized) by </a:t>
            </a:r>
            <a:r>
              <a:rPr lang="en-US"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long-run average cost curve (LAC), </a:t>
            </a:r>
            <a:r>
              <a:rPr lang="en-US" dirty="0" smtClean="0">
                <a:latin typeface="Times New Roman" pitchFamily="18" charset="0"/>
                <a:cs typeface="Times New Roman" pitchFamily="18" charset="0"/>
              </a:rPr>
              <a:t>representing the </a:t>
            </a:r>
            <a:r>
              <a:rPr lang="en-US" b="1" i="1" dirty="0" smtClean="0">
                <a:solidFill>
                  <a:srgbClr val="FF0000"/>
                </a:solidFill>
                <a:latin typeface="Times New Roman" pitchFamily="18" charset="0"/>
                <a:cs typeface="Times New Roman" pitchFamily="18" charset="0"/>
              </a:rPr>
              <a:t>least possible cost</a:t>
            </a:r>
            <a:r>
              <a:rPr lang="en-US" dirty="0" smtClean="0">
                <a:latin typeface="Times New Roman" pitchFamily="18" charset="0"/>
                <a:cs typeface="Times New Roman" pitchFamily="18" charset="0"/>
              </a:rPr>
              <a:t> for every unit of output.  </a:t>
            </a:r>
          </a:p>
          <a:p>
            <a:pPr algn="just">
              <a:spcBef>
                <a:spcPts val="0"/>
              </a:spcBef>
            </a:pPr>
            <a:r>
              <a:rPr lang="en-US" dirty="0" smtClean="0">
                <a:latin typeface="Times New Roman" pitchFamily="18" charset="0"/>
                <a:cs typeface="Times New Roman" pitchFamily="18" charset="0"/>
              </a:rPr>
              <a:t>We can identify various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relationships between average cost and level of output </a:t>
            </a:r>
            <a:r>
              <a:rPr lang="en-US" dirty="0" smtClean="0">
                <a:latin typeface="Times New Roman" pitchFamily="18" charset="0"/>
                <a:cs typeface="Times New Roman" pitchFamily="18" charset="0"/>
              </a:rPr>
              <a:t>as discussed under the following. </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C00000"/>
            </a:solidFill>
          </a:ln>
        </p:spPr>
        <p:txBody>
          <a:bodyPr/>
          <a:lstStyle/>
          <a:p>
            <a:pPr algn="just">
              <a:buNone/>
            </a:pPr>
            <a:r>
              <a:rPr lang="en-US" b="1" i="1" dirty="0">
                <a:latin typeface="Times New Roman" pitchFamily="18" charset="0"/>
                <a:cs typeface="Times New Roman" pitchFamily="18" charset="0"/>
              </a:rPr>
              <a:t>(</a:t>
            </a:r>
            <a:r>
              <a:rPr lang="en-US" b="1" i="1" dirty="0" err="1">
                <a:latin typeface="Times New Roman" pitchFamily="18" charset="0"/>
                <a:cs typeface="Times New Roman" pitchFamily="18" charset="0"/>
              </a:rPr>
              <a:t>i</a:t>
            </a:r>
            <a:r>
              <a:rPr lang="en-US" b="1" i="1" dirty="0" smtClean="0">
                <a:latin typeface="Times New Roman" pitchFamily="18" charset="0"/>
                <a:cs typeface="Times New Roman" pitchFamily="18" charset="0"/>
              </a:rPr>
              <a:t>) </a:t>
            </a:r>
            <a:r>
              <a:rPr lang="en-US" b="1" i="1" dirty="0">
                <a:latin typeface="Times New Roman" pitchFamily="18" charset="0"/>
                <a:cs typeface="Times New Roman" pitchFamily="18" charset="0"/>
              </a:rPr>
              <a:t>Constant Cost </a:t>
            </a:r>
            <a:r>
              <a:rPr lang="en-US" b="1" i="1" dirty="0" smtClean="0">
                <a:latin typeface="Times New Roman" pitchFamily="18" charset="0"/>
                <a:cs typeface="Times New Roman" pitchFamily="18" charset="0"/>
              </a:rPr>
              <a:t>Case</a:t>
            </a:r>
            <a:endParaRPr lang="en-US" dirty="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In this case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no cost advantages or disadvantages</a:t>
            </a:r>
            <a:r>
              <a:rPr lang="en-US" dirty="0">
                <a:latin typeface="Times New Roman" pitchFamily="18" charset="0"/>
                <a:cs typeface="Times New Roman" pitchFamily="18" charset="0"/>
              </a:rPr>
              <a:t> are associated with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large-scale production</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Thus</a:t>
            </a:r>
            <a:r>
              <a:rPr lang="en-US" dirty="0">
                <a:latin typeface="Times New Roman" pitchFamily="18" charset="0"/>
                <a:cs typeface="Times New Roman" pitchFamily="18" charset="0"/>
              </a:rPr>
              <a:t>, </a:t>
            </a:r>
            <a:r>
              <a:rPr lang="en-US"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long-run unit production costs</a:t>
            </a:r>
            <a:r>
              <a:rPr lang="en-US" dirty="0">
                <a:latin typeface="Times New Roman" pitchFamily="18" charset="0"/>
                <a:cs typeface="Times New Roman" pitchFamily="18" charset="0"/>
              </a:rPr>
              <a:t> are </a:t>
            </a:r>
            <a:r>
              <a:rPr lang="en-US" b="1" i="1" dirty="0">
                <a:solidFill>
                  <a:srgbClr val="FF0000"/>
                </a:solidFill>
                <a:latin typeface="Times New Roman" pitchFamily="18" charset="0"/>
                <a:cs typeface="Times New Roman" pitchFamily="18" charset="0"/>
              </a:rPr>
              <a:t>independent</a:t>
            </a:r>
            <a:r>
              <a:rPr lang="en-US" dirty="0">
                <a:latin typeface="Times New Roman" pitchFamily="18" charset="0"/>
                <a:cs typeface="Times New Roman" pitchFamily="18" charset="0"/>
              </a:rPr>
              <a:t> of the rate of output.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this </a:t>
            </a:r>
            <a:r>
              <a:rPr lang="en-US" dirty="0" smtClean="0">
                <a:latin typeface="Times New Roman" pitchFamily="18" charset="0"/>
                <a:cs typeface="Times New Roman" pitchFamily="18" charset="0"/>
              </a:rPr>
              <a:t>case, </a:t>
            </a:r>
            <a:r>
              <a:rPr lang="en-US" b="1" i="1" dirty="0">
                <a:solidFill>
                  <a:srgbClr val="FF0000"/>
                </a:solidFill>
                <a:latin typeface="Times New Roman" pitchFamily="18" charset="0"/>
                <a:cs typeface="Times New Roman" pitchFamily="18" charset="0"/>
              </a:rPr>
              <a:t>the market structure is indeterminate.</a:t>
            </a:r>
            <a:r>
              <a:rPr lang="en-US" dirty="0">
                <a:latin typeface="Times New Roman" pitchFamily="18" charset="0"/>
                <a:cs typeface="Times New Roman" pitchFamily="18" charset="0"/>
              </a:rPr>
              <a:t> </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cstate="print">
            <a:lum bright="-20000" contrast="-20000"/>
          </a:blip>
          <a:srcRect/>
          <a:stretch>
            <a:fillRect/>
          </a:stretch>
        </p:blipFill>
        <p:spPr bwMode="auto">
          <a:xfrm>
            <a:off x="2346324" y="838200"/>
            <a:ext cx="5349875" cy="3962400"/>
          </a:xfrm>
          <a:prstGeom prst="rect">
            <a:avLst/>
          </a:prstGeom>
          <a:noFill/>
          <a:ln w="9525">
            <a:solidFill>
              <a:srgbClr val="C00000"/>
            </a:solidFill>
            <a:miter lim="800000"/>
            <a:headEnd/>
            <a:tailEnd/>
          </a:ln>
        </p:spPr>
      </p:pic>
      <p:sp>
        <p:nvSpPr>
          <p:cNvPr id="5" name="Rectangle 4"/>
          <p:cNvSpPr/>
          <p:nvPr/>
        </p:nvSpPr>
        <p:spPr>
          <a:xfrm>
            <a:off x="2362200" y="4876800"/>
            <a:ext cx="4572000" cy="369332"/>
          </a:xfrm>
          <a:prstGeom prst="rect">
            <a:avLst/>
          </a:prstGeom>
        </p:spPr>
        <p:txBody>
          <a:bodyPr wrap="square">
            <a:spAutoFit/>
          </a:bodyPr>
          <a:lstStyle/>
          <a:p>
            <a:r>
              <a:rPr lang="en-US" b="1" dirty="0">
                <a:latin typeface="Times New Roman" pitchFamily="18" charset="0"/>
                <a:cs typeface="Times New Roman" pitchFamily="18" charset="0"/>
              </a:rPr>
              <a:t>Fig </a:t>
            </a:r>
            <a:r>
              <a:rPr lang="en-US" b="1" dirty="0" smtClean="0">
                <a:latin typeface="Times New Roman" pitchFamily="18" charset="0"/>
                <a:cs typeface="Times New Roman" pitchFamily="18" charset="0"/>
              </a:rPr>
              <a:t>3.3</a:t>
            </a:r>
            <a:r>
              <a:rPr lang="en-US" b="1" dirty="0">
                <a:latin typeface="Times New Roman" pitchFamily="18" charset="0"/>
                <a:cs typeface="Times New Roman" pitchFamily="18" charset="0"/>
              </a:rPr>
              <a:t>: Constant Long Run Average Cost</a:t>
            </a:r>
            <a:endParaRPr lang="en-US" dirty="0">
              <a:latin typeface="Times New Roman" pitchFamily="18" charset="0"/>
              <a:cs typeface="Times New Roman" pitchFamily="18" charset="0"/>
            </a:endParaRP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5287963"/>
          </a:xfrm>
          <a:ln>
            <a:solidFill>
              <a:srgbClr val="C00000"/>
            </a:solidFill>
          </a:ln>
        </p:spPr>
        <p:txBody>
          <a:bodyPr>
            <a:normAutofit fontScale="92500"/>
          </a:bodyPr>
          <a:lstStyle/>
          <a:p>
            <a:pPr>
              <a:buNone/>
            </a:pPr>
            <a:r>
              <a:rPr lang="en-US" dirty="0" smtClean="0"/>
              <a:t>  (</a:t>
            </a:r>
            <a:r>
              <a:rPr lang="en-US" dirty="0">
                <a:latin typeface="Times New Roman" pitchFamily="18" charset="0"/>
                <a:cs typeface="Times New Roman" pitchFamily="18" charset="0"/>
              </a:rPr>
              <a:t>ii) </a:t>
            </a:r>
            <a:r>
              <a:rPr lang="en-US" b="1" dirty="0">
                <a:latin typeface="Times New Roman" pitchFamily="18" charset="0"/>
                <a:cs typeface="Times New Roman" pitchFamily="18" charset="0"/>
              </a:rPr>
              <a:t>Rapid fall in Unit Production Costs</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In some cases, unit production costs fall rapidly and the </a:t>
            </a:r>
            <a:r>
              <a:rPr lang="en-US" b="1" dirty="0">
                <a:solidFill>
                  <a:srgbClr val="FF0000"/>
                </a:solidFill>
                <a:latin typeface="Times New Roman" pitchFamily="18" charset="0"/>
                <a:cs typeface="Times New Roman" pitchFamily="18" charset="0"/>
              </a:rPr>
              <a:t>economies of size are not exhausted until a very large level of output is attained.</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is the case of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natural monopoly</a:t>
            </a:r>
            <a:r>
              <a:rPr lang="en-US" dirty="0">
                <a:latin typeface="Times New Roman" pitchFamily="18" charset="0"/>
                <a:cs typeface="Times New Roman" pitchFamily="18" charset="0"/>
              </a:rPr>
              <a:t>. Because of important scale economies, a single firm can supply the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entire</a:t>
            </a:r>
            <a:r>
              <a:rPr lang="en-US" dirty="0">
                <a:latin typeface="Times New Roman" pitchFamily="18" charset="0"/>
                <a:cs typeface="Times New Roman" pitchFamily="18" charset="0"/>
              </a:rPr>
              <a:t> market demand</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market structure is obviously a monopoly structure. Water supply, electricity supply, and communication sector are some of the examples. </a:t>
            </a:r>
          </a:p>
          <a:p>
            <a:endParaRPr lang="en-US" dirty="0"/>
          </a:p>
        </p:txBody>
      </p:sp>
    </p:spTree>
  </p:cSld>
  <p:clrMapOvr>
    <a:masterClrMapping/>
  </p:clrMapOvr>
  <p:transition>
    <p:wedge/>
    <p:sndAc>
      <p:stSnd>
        <p:snd r:embed="rId3" name="laser.wav"/>
      </p:st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cstate="print">
            <a:lum bright="-20000" contrast="-20000"/>
          </a:blip>
          <a:srcRect/>
          <a:stretch>
            <a:fillRect/>
          </a:stretch>
        </p:blipFill>
        <p:spPr bwMode="auto">
          <a:xfrm>
            <a:off x="2743200" y="1752600"/>
            <a:ext cx="4190999" cy="3034635"/>
          </a:xfrm>
          <a:prstGeom prst="rect">
            <a:avLst/>
          </a:prstGeom>
          <a:noFill/>
          <a:ln w="9525">
            <a:solidFill>
              <a:srgbClr val="C00000"/>
            </a:solidFill>
            <a:miter lim="800000"/>
            <a:headEnd/>
            <a:tailEnd/>
          </a:ln>
        </p:spPr>
      </p:pic>
      <p:sp>
        <p:nvSpPr>
          <p:cNvPr id="5" name="Rectangle 4"/>
          <p:cNvSpPr/>
          <p:nvPr/>
        </p:nvSpPr>
        <p:spPr>
          <a:xfrm>
            <a:off x="2286000" y="5105400"/>
            <a:ext cx="5257800" cy="369332"/>
          </a:xfrm>
          <a:prstGeom prst="rect">
            <a:avLst/>
          </a:prstGeom>
          <a:ln>
            <a:solidFill>
              <a:srgbClr val="FF0000"/>
            </a:solidFill>
          </a:ln>
        </p:spPr>
        <p:txBody>
          <a:bodyPr wrap="square">
            <a:spAutoFit/>
          </a:bodyPr>
          <a:lstStyle/>
          <a:p>
            <a:r>
              <a:rPr lang="en-US" b="1" dirty="0">
                <a:latin typeface="Times New Roman" pitchFamily="18" charset="0"/>
                <a:cs typeface="Times New Roman" pitchFamily="18" charset="0"/>
              </a:rPr>
              <a:t>Fig </a:t>
            </a:r>
            <a:r>
              <a:rPr lang="en-US" b="1" dirty="0" smtClean="0">
                <a:latin typeface="Times New Roman" pitchFamily="18" charset="0"/>
                <a:cs typeface="Times New Roman" pitchFamily="18" charset="0"/>
              </a:rPr>
              <a:t>3.4</a:t>
            </a:r>
            <a:r>
              <a:rPr lang="en-US" b="1" dirty="0">
                <a:latin typeface="Times New Roman" pitchFamily="18" charset="0"/>
                <a:cs typeface="Times New Roman" pitchFamily="18" charset="0"/>
              </a:rPr>
              <a:t>: Rapid Fall in the Long Run Average Cost</a:t>
            </a:r>
            <a:endParaRPr lang="en-US" dirty="0">
              <a:latin typeface="Times New Roman" pitchFamily="18" charset="0"/>
              <a:cs typeface="Times New Roman" pitchFamily="18" charset="0"/>
            </a:endParaRP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ln>
            <a:solidFill>
              <a:srgbClr val="C00000"/>
            </a:solidFill>
          </a:ln>
        </p:spPr>
        <p:txBody>
          <a:bodyPr>
            <a:normAutofit/>
          </a:bodyPr>
          <a:lstStyle/>
          <a:p>
            <a:pPr algn="just">
              <a:buNone/>
            </a:pPr>
            <a:r>
              <a:rPr lang="en-US" b="1" dirty="0">
                <a:latin typeface="Times New Roman" pitchFamily="18" charset="0"/>
                <a:cs typeface="Times New Roman" pitchFamily="18" charset="0"/>
              </a:rPr>
              <a:t> (iii) Rapid Rise in Unit Production Costs </a:t>
            </a:r>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In some circumstances, the LAC rapidly rises. This is the mirror image of natural </a:t>
            </a:r>
            <a:r>
              <a:rPr lang="en-US" dirty="0" smtClean="0">
                <a:latin typeface="Times New Roman" pitchFamily="18" charset="0"/>
                <a:cs typeface="Times New Roman" pitchFamily="18" charset="0"/>
              </a:rPr>
              <a:t>monopoly.</a:t>
            </a:r>
          </a:p>
          <a:p>
            <a:pPr algn="just"/>
            <a:r>
              <a:rPr lang="en-US" dirty="0" smtClean="0">
                <a:latin typeface="Times New Roman" pitchFamily="18" charset="0"/>
                <a:cs typeface="Times New Roman" pitchFamily="18" charset="0"/>
              </a:rPr>
              <a:t>Economies </a:t>
            </a:r>
            <a:r>
              <a:rPr lang="en-US" dirty="0">
                <a:latin typeface="Times New Roman" pitchFamily="18" charset="0"/>
                <a:cs typeface="Times New Roman" pitchFamily="18" charset="0"/>
              </a:rPr>
              <a:t>of scale are </a:t>
            </a:r>
            <a:r>
              <a:rPr lang="en-US" b="1" dirty="0">
                <a:solidFill>
                  <a:srgbClr val="FF0000"/>
                </a:solidFill>
                <a:latin typeface="Times New Roman" pitchFamily="18" charset="0"/>
                <a:cs typeface="Times New Roman" pitchFamily="18" charset="0"/>
              </a:rPr>
              <a:t>negligible</a:t>
            </a:r>
            <a:r>
              <a:rPr lang="en-US" dirty="0">
                <a:latin typeface="Times New Roman" pitchFamily="18" charset="0"/>
                <a:cs typeface="Times New Roman" pitchFamily="18" charset="0"/>
              </a:rPr>
              <a:t> and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diseconomies</a:t>
            </a:r>
            <a:r>
              <a:rPr lang="en-US" dirty="0">
                <a:latin typeface="Times New Roman" pitchFamily="18" charset="0"/>
                <a:cs typeface="Times New Roman" pitchFamily="18" charset="0"/>
              </a:rPr>
              <a:t> are </a:t>
            </a:r>
            <a:r>
              <a:rPr lang="en-US" dirty="0" smtClean="0">
                <a:latin typeface="Times New Roman" pitchFamily="18" charset="0"/>
                <a:cs typeface="Times New Roman" pitchFamily="18" charset="0"/>
              </a:rPr>
              <a:t>encountered </a:t>
            </a:r>
            <a:r>
              <a:rPr lang="en-US" dirty="0">
                <a:latin typeface="Times New Roman" pitchFamily="18" charset="0"/>
                <a:cs typeface="Times New Roman" pitchFamily="18" charset="0"/>
              </a:rPr>
              <a:t>at relatively small rates of output.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typical firm would operate on a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modest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scale &amp; the </a:t>
            </a:r>
            <a:r>
              <a:rPr lang="en-US" b="1" dirty="0">
                <a:solidFill>
                  <a:srgbClr val="FF0000"/>
                </a:solidFill>
                <a:latin typeface="Times New Roman" pitchFamily="18" charset="0"/>
                <a:cs typeface="Times New Roman" pitchFamily="18" charset="0"/>
              </a:rPr>
              <a:t>market structure is </a:t>
            </a:r>
            <a:r>
              <a:rPr lang="en-US" b="1" dirty="0" smtClean="0">
                <a:solidFill>
                  <a:srgbClr val="FF0000"/>
                </a:solidFill>
                <a:latin typeface="Times New Roman" pitchFamily="18" charset="0"/>
                <a:cs typeface="Times New Roman" pitchFamily="18" charset="0"/>
              </a:rPr>
              <a:t>competitive</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There </a:t>
            </a:r>
            <a:r>
              <a:rPr lang="en-US" dirty="0">
                <a:latin typeface="Times New Roman" pitchFamily="18" charset="0"/>
                <a:cs typeface="Times New Roman" pitchFamily="18" charset="0"/>
              </a:rPr>
              <a:t>would be a large number of small firms in the market.</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92500" lnSpcReduction="20000"/>
          </a:bodyPr>
          <a:lstStyle/>
          <a:p>
            <a:pPr algn="just">
              <a:buBlip>
                <a:blip r:embed="rId3"/>
              </a:buBlip>
            </a:pPr>
            <a:r>
              <a:rPr lang="en-US" dirty="0" smtClean="0">
                <a:latin typeface="Times New Roman" pitchFamily="18" charset="0"/>
                <a:cs typeface="Times New Roman" pitchFamily="18" charset="0"/>
              </a:rPr>
              <a:t>Some </a:t>
            </a:r>
            <a:r>
              <a:rPr lang="en-US" dirty="0">
                <a:latin typeface="Times New Roman" pitchFamily="18" charset="0"/>
                <a:cs typeface="Times New Roman" pitchFamily="18" charset="0"/>
              </a:rPr>
              <a:t>of the general conditions that should be satisfied by each one of the indices are:  </a:t>
            </a:r>
          </a:p>
          <a:p>
            <a:pPr lvl="1" algn="just">
              <a:buFont typeface="Wingdings" pitchFamily="2" charset="2"/>
              <a:buChar char="§"/>
            </a:pPr>
            <a:r>
              <a:rPr lang="en-US" dirty="0">
                <a:latin typeface="Times New Roman" pitchFamily="18" charset="0"/>
                <a:cs typeface="Times New Roman" pitchFamily="18" charset="0"/>
              </a:rPr>
              <a:t>The measure must yield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unambiguous ranking</a:t>
            </a:r>
            <a:r>
              <a:rPr lang="en-US" dirty="0">
                <a:latin typeface="Times New Roman" pitchFamily="18" charset="0"/>
                <a:cs typeface="Times New Roman" pitchFamily="18" charset="0"/>
              </a:rPr>
              <a:t> of industries by </a:t>
            </a:r>
            <a:r>
              <a:rPr lang="en-US" dirty="0" smtClean="0">
                <a:latin typeface="Times New Roman" pitchFamily="18" charset="0"/>
                <a:cs typeface="Times New Roman" pitchFamily="18" charset="0"/>
              </a:rPr>
              <a:t>concentration. </a:t>
            </a:r>
          </a:p>
          <a:p>
            <a:pPr lvl="1" algn="just">
              <a:buFont typeface="Wingdings" pitchFamily="2" charset="2"/>
              <a:buChar char="§"/>
            </a:pPr>
            <a:r>
              <a:rPr lang="en-US" dirty="0" smtClean="0">
                <a:latin typeface="Times New Roman" pitchFamily="18" charset="0"/>
                <a:cs typeface="Times New Roman" pitchFamily="18" charset="0"/>
              </a:rPr>
              <a:t>The concentration measure should be </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 function of the combined market share</a:t>
            </a:r>
            <a:r>
              <a:rPr lang="en-US" dirty="0" smtClean="0">
                <a:latin typeface="Times New Roman" pitchFamily="18" charset="0"/>
                <a:cs typeface="Times New Roman" pitchFamily="18" charset="0"/>
              </a:rPr>
              <a:t> of firms rather than the absolute size of the market or industry.</a:t>
            </a:r>
          </a:p>
          <a:p>
            <a:pPr lvl="1" algn="just">
              <a:buFont typeface="Wingdings" pitchFamily="2" charset="2"/>
              <a:buChar char="§"/>
            </a:pPr>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the number of firms increases, then concentration should decrease.  However, if the new entrant is large enough, then concentration may go </a:t>
            </a:r>
            <a:r>
              <a:rPr lang="en-US" dirty="0" smtClean="0">
                <a:latin typeface="Times New Roman" pitchFamily="18" charset="0"/>
                <a:cs typeface="Times New Roman" pitchFamily="18" charset="0"/>
              </a:rPr>
              <a:t>up.</a:t>
            </a:r>
          </a:p>
          <a:p>
            <a:pPr lvl="1" algn="just">
              <a:buFont typeface="Wingdings" pitchFamily="2" charset="2"/>
              <a:buChar char="§"/>
            </a:pPr>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there is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transfer of sales</a:t>
            </a:r>
            <a:r>
              <a:rPr lang="en-US" dirty="0">
                <a:latin typeface="Times New Roman" pitchFamily="18" charset="0"/>
                <a:cs typeface="Times New Roman" pitchFamily="18" charset="0"/>
              </a:rPr>
              <a:t> from a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small firm</a:t>
            </a:r>
            <a:r>
              <a:rPr lang="en-US" dirty="0">
                <a:latin typeface="Times New Roman" pitchFamily="18" charset="0"/>
                <a:cs typeface="Times New Roman" pitchFamily="18" charset="0"/>
              </a:rPr>
              <a:t> to </a:t>
            </a:r>
            <a:r>
              <a:rPr lang="en-US" b="1" dirty="0">
                <a:solidFill>
                  <a:srgbClr val="FF0000"/>
                </a:solidFill>
                <a:latin typeface="Times New Roman" pitchFamily="18" charset="0"/>
                <a:cs typeface="Times New Roman" pitchFamily="18" charset="0"/>
              </a:rPr>
              <a:t>a large one </a:t>
            </a:r>
            <a:r>
              <a:rPr lang="en-US" dirty="0">
                <a:latin typeface="Times New Roman" pitchFamily="18" charset="0"/>
                <a:cs typeface="Times New Roman" pitchFamily="18" charset="0"/>
              </a:rPr>
              <a:t>in the market, then concentration </a:t>
            </a:r>
            <a:r>
              <a:rPr lang="en-US" dirty="0" smtClean="0">
                <a:latin typeface="Times New Roman" pitchFamily="18" charset="0"/>
                <a:cs typeface="Times New Roman" pitchFamily="18" charset="0"/>
              </a:rPr>
              <a:t>increases.</a:t>
            </a:r>
          </a:p>
          <a:p>
            <a:pPr lvl="1" algn="just">
              <a:buFont typeface="Wingdings" pitchFamily="2" charset="2"/>
              <a:buChar char="§"/>
            </a:pPr>
            <a:r>
              <a:rPr lang="en-US" dirty="0" smtClean="0">
                <a:solidFill>
                  <a:srgbClr val="FF0000"/>
                </a:solidFill>
                <a:latin typeface="Times New Roman" pitchFamily="18" charset="0"/>
                <a:cs typeface="Times New Roman" pitchFamily="18" charset="0"/>
              </a:rPr>
              <a:t>Proportionate </a:t>
            </a:r>
            <a:r>
              <a:rPr lang="en-US" dirty="0">
                <a:solidFill>
                  <a:srgbClr val="FF0000"/>
                </a:solidFill>
                <a:latin typeface="Times New Roman" pitchFamily="18" charset="0"/>
                <a:cs typeface="Times New Roman" pitchFamily="18" charset="0"/>
              </a:rPr>
              <a:t>decrease </a:t>
            </a:r>
            <a:r>
              <a:rPr lang="en-US" dirty="0">
                <a:latin typeface="Times New Roman" pitchFamily="18" charset="0"/>
                <a:cs typeface="Times New Roman" pitchFamily="18" charset="0"/>
              </a:rPr>
              <a:t>in the market share of all firms reduces the concentration by the </a:t>
            </a:r>
            <a:r>
              <a:rPr lang="en-US" dirty="0">
                <a:solidFill>
                  <a:srgbClr val="FF0000"/>
                </a:solidFill>
                <a:latin typeface="Times New Roman" pitchFamily="18" charset="0"/>
                <a:cs typeface="Times New Roman" pitchFamily="18" charset="0"/>
              </a:rPr>
              <a:t>same </a:t>
            </a:r>
            <a:r>
              <a:rPr lang="en-US" dirty="0" smtClean="0">
                <a:solidFill>
                  <a:srgbClr val="FF0000"/>
                </a:solidFill>
                <a:latin typeface="Times New Roman" pitchFamily="18" charset="0"/>
                <a:cs typeface="Times New Roman" pitchFamily="18" charset="0"/>
              </a:rPr>
              <a:t>proportion</a:t>
            </a:r>
            <a:r>
              <a:rPr lang="en-US" dirty="0" smtClean="0">
                <a:latin typeface="Times New Roman" pitchFamily="18" charset="0"/>
                <a:cs typeface="Times New Roman" pitchFamily="18" charset="0"/>
              </a:rPr>
              <a:t>.</a:t>
            </a:r>
          </a:p>
          <a:p>
            <a:pPr lvl="1" algn="just">
              <a:buFont typeface="Wingdings" pitchFamily="2" charset="2"/>
              <a:buChar char="§"/>
            </a:pPr>
            <a:r>
              <a:rPr lang="en-US" dirty="0" smtClean="0">
                <a:latin typeface="Times New Roman" pitchFamily="18" charset="0"/>
                <a:cs typeface="Times New Roman" pitchFamily="18" charset="0"/>
              </a:rPr>
              <a:t>Merger </a:t>
            </a:r>
            <a:r>
              <a:rPr lang="en-US" dirty="0">
                <a:latin typeface="Times New Roman" pitchFamily="18" charset="0"/>
                <a:cs typeface="Times New Roman" pitchFamily="18" charset="0"/>
              </a:rPr>
              <a:t>activities increase the degree of concentration.</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b="1" i="1" dirty="0" smtClean="0"/>
          </a:p>
          <a:p>
            <a:endParaRPr lang="en-US" b="1" i="1" dirty="0"/>
          </a:p>
          <a:p>
            <a:endParaRPr lang="en-US" b="1" i="1" dirty="0" smtClean="0"/>
          </a:p>
          <a:p>
            <a:endParaRPr lang="en-US" b="1" i="1" dirty="0"/>
          </a:p>
          <a:p>
            <a:endParaRPr lang="en-US" b="1" i="1" dirty="0" smtClean="0"/>
          </a:p>
          <a:p>
            <a:r>
              <a:rPr lang="en-US" sz="2800" b="1" i="1" dirty="0" smtClean="0">
                <a:latin typeface="Times New Roman" pitchFamily="18" charset="0"/>
                <a:cs typeface="Times New Roman" pitchFamily="18" charset="0"/>
              </a:rPr>
              <a:t>Fig</a:t>
            </a:r>
            <a:r>
              <a:rPr lang="en-US" sz="2800" b="1" i="1" dirty="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3.6</a:t>
            </a:r>
            <a:r>
              <a:rPr lang="en-US" sz="2800" b="1" i="1" dirty="0">
                <a:latin typeface="Times New Roman" pitchFamily="18" charset="0"/>
                <a:cs typeface="Times New Roman" pitchFamily="18" charset="0"/>
              </a:rPr>
              <a:t>: Rapid Rise in the LAC</a:t>
            </a:r>
            <a:endParaRPr lang="en-US" sz="2800" dirty="0">
              <a:latin typeface="Times New Roman" pitchFamily="18" charset="0"/>
              <a:cs typeface="Times New Roman" pitchFamily="18" charset="0"/>
            </a:endParaRPr>
          </a:p>
          <a:p>
            <a:endParaRPr lang="en-US" dirty="0"/>
          </a:p>
        </p:txBody>
      </p:sp>
      <p:pic>
        <p:nvPicPr>
          <p:cNvPr id="4" name="Picture 3"/>
          <p:cNvPicPr/>
          <p:nvPr/>
        </p:nvPicPr>
        <p:blipFill>
          <a:blip r:embed="rId3" cstate="print">
            <a:lum bright="-20000" contrast="-20000"/>
          </a:blip>
          <a:srcRect/>
          <a:stretch>
            <a:fillRect/>
          </a:stretch>
        </p:blipFill>
        <p:spPr bwMode="auto">
          <a:xfrm>
            <a:off x="2209800" y="1524000"/>
            <a:ext cx="5105400" cy="2678747"/>
          </a:xfrm>
          <a:prstGeom prst="rect">
            <a:avLst/>
          </a:prstGeom>
          <a:noFill/>
          <a:ln w="9525">
            <a:solidFill>
              <a:srgbClr val="C00000"/>
            </a:solidFill>
            <a:miter lim="800000"/>
            <a:headEnd/>
            <a:tailEnd/>
          </a:ln>
        </p:spPr>
      </p:pic>
    </p:spTree>
  </p:cSld>
  <p:clrMapOvr>
    <a:masterClrMapping/>
  </p:clrMapOvr>
  <p:transition>
    <p:wedge/>
    <p:sndAc>
      <p:stSnd>
        <p:snd r:embed="rId2" name="laser.wav"/>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5211763"/>
          </a:xfrm>
          <a:ln>
            <a:solidFill>
              <a:srgbClr val="C00000"/>
            </a:solidFill>
          </a:ln>
        </p:spPr>
        <p:txBody>
          <a:bodyPr/>
          <a:lstStyle/>
          <a:p>
            <a:pPr>
              <a:buNone/>
            </a:pPr>
            <a:r>
              <a:rPr lang="en-US" b="1"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(iv) Constant Range of Minimum </a:t>
            </a:r>
            <a:r>
              <a:rPr lang="en-US" sz="2800" b="1" dirty="0" smtClean="0">
                <a:latin typeface="Times New Roman" pitchFamily="18" charset="0"/>
                <a:cs typeface="Times New Roman" pitchFamily="18" charset="0"/>
              </a:rPr>
              <a:t>LAC Curve:</a:t>
            </a:r>
            <a:endParaRPr lang="en-US" sz="2800" dirty="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one represents a situation in which a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small rate of output </a:t>
            </a:r>
            <a:r>
              <a:rPr lang="en-US" dirty="0">
                <a:latin typeface="Times New Roman" pitchFamily="18" charset="0"/>
                <a:cs typeface="Times New Roman" pitchFamily="18" charset="0"/>
              </a:rPr>
              <a:t>enables the firm to take advantage of economies of scale.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That means </a:t>
            </a:r>
            <a:r>
              <a:rPr lang="en-US" dirty="0">
                <a:solidFill>
                  <a:srgbClr val="FF0000"/>
                </a:solidFill>
                <a:latin typeface="Times New Roman" pitchFamily="18" charset="0"/>
                <a:cs typeface="Times New Roman" pitchFamily="18" charset="0"/>
              </a:rPr>
              <a:t>diseconomies</a:t>
            </a:r>
            <a:r>
              <a:rPr lang="en-US" dirty="0">
                <a:latin typeface="Times New Roman" pitchFamily="18" charset="0"/>
                <a:cs typeface="Times New Roman" pitchFamily="18" charset="0"/>
              </a:rPr>
              <a:t> do </a:t>
            </a:r>
            <a:r>
              <a:rPr lang="en-US" dirty="0">
                <a:solidFill>
                  <a:srgbClr val="FF0000"/>
                </a:solidFill>
                <a:latin typeface="Times New Roman" pitchFamily="18" charset="0"/>
                <a:cs typeface="Times New Roman" pitchFamily="18" charset="0"/>
              </a:rPr>
              <a:t>not</a:t>
            </a:r>
            <a:r>
              <a:rPr lang="en-US" dirty="0">
                <a:latin typeface="Times New Roman" pitchFamily="18" charset="0"/>
                <a:cs typeface="Times New Roman" pitchFamily="18" charset="0"/>
              </a:rPr>
              <a:t> occur </a:t>
            </a:r>
            <a:r>
              <a:rPr lang="en-US" dirty="0">
                <a:solidFill>
                  <a:srgbClr val="FF0000"/>
                </a:solidFill>
                <a:latin typeface="Times New Roman" pitchFamily="18" charset="0"/>
                <a:cs typeface="Times New Roman" pitchFamily="18" charset="0"/>
              </a:rPr>
              <a:t>until</a:t>
            </a:r>
            <a:r>
              <a:rPr lang="en-US" dirty="0">
                <a:latin typeface="Times New Roman" pitchFamily="18" charset="0"/>
                <a:cs typeface="Times New Roman" pitchFamily="18" charset="0"/>
              </a:rPr>
              <a:t> the output rate is </a:t>
            </a:r>
            <a:r>
              <a:rPr lang="en-US" dirty="0">
                <a:solidFill>
                  <a:srgbClr val="FF0000"/>
                </a:solidFill>
                <a:latin typeface="Times New Roman" pitchFamily="18" charset="0"/>
                <a:cs typeface="Times New Roman" pitchFamily="18" charset="0"/>
              </a:rPr>
              <a:t>quite large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Here, </a:t>
            </a:r>
            <a:r>
              <a:rPr lang="en-US" dirty="0">
                <a:latin typeface="Times New Roman" pitchFamily="18" charset="0"/>
                <a:cs typeface="Times New Roman" pitchFamily="18" charset="0"/>
              </a:rPr>
              <a:t>one might observe a mixture of a firm size.  In this case both large and small firms can co-exist. </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cstate="print">
            <a:lum bright="-20000" contrast="-20000"/>
          </a:blip>
          <a:srcRect/>
          <a:stretch>
            <a:fillRect/>
          </a:stretch>
        </p:blipFill>
        <p:spPr bwMode="auto">
          <a:xfrm>
            <a:off x="1676400" y="1143000"/>
            <a:ext cx="6096000" cy="4267200"/>
          </a:xfrm>
          <a:prstGeom prst="rect">
            <a:avLst/>
          </a:prstGeom>
          <a:noFill/>
          <a:ln w="9525">
            <a:solidFill>
              <a:srgbClr val="C00000"/>
            </a:solidFill>
            <a:miter lim="800000"/>
            <a:headEnd/>
            <a:tailEnd/>
          </a:ln>
        </p:spPr>
      </p:pic>
    </p:spTree>
  </p:cSld>
  <p:clrMapOvr>
    <a:masterClrMapping/>
  </p:clrMapOvr>
  <p:transition>
    <p:wedge/>
    <p:sndAc>
      <p:stSnd>
        <p:snd r:embed="rId2" name="laser.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fontScale="92500" lnSpcReduction="10000"/>
          </a:bodyPr>
          <a:lstStyle/>
          <a:p>
            <a:pPr algn="just">
              <a:buFont typeface="Wingdings" pitchFamily="2" charset="2"/>
              <a:buChar char="§"/>
            </a:pPr>
            <a:r>
              <a:rPr lang="en-US" dirty="0">
                <a:latin typeface="Times New Roman" pitchFamily="18" charset="0"/>
                <a:cs typeface="Times New Roman" pitchFamily="18" charset="0"/>
              </a:rPr>
              <a:t>It may not be possible for an index of concentration to satisfy all of the above conditions.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There </a:t>
            </a:r>
            <a:r>
              <a:rPr lang="en-US" dirty="0">
                <a:latin typeface="Times New Roman" pitchFamily="18" charset="0"/>
                <a:cs typeface="Times New Roman" pitchFamily="18" charset="0"/>
              </a:rPr>
              <a:t>are several measures suggested for measuring market concentration all of which are not equally good or bad i.e.,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there is no perfect or the best index for concentration or monopoly power</a:t>
            </a:r>
            <a:r>
              <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measure of market concentration tries to transform the information on the number, size and distribution of firms presented on the concentration curve into a single value. </a:t>
            </a:r>
            <a:endParaRPr lang="en-US" dirty="0" smtClean="0">
              <a:latin typeface="Times New Roman" pitchFamily="18" charset="0"/>
              <a:cs typeface="Times New Roman" pitchFamily="18" charset="0"/>
            </a:endParaRP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a:ln>
            <a:solidFill>
              <a:srgbClr val="FF0000"/>
            </a:solidFill>
          </a:ln>
        </p:spPr>
        <p:txBody>
          <a:bodyPr>
            <a:normAutofit fontScale="92500" lnSpcReduction="10000"/>
          </a:bodyPr>
          <a:lstStyle/>
          <a:p>
            <a:pPr algn="just">
              <a:buNone/>
            </a:pPr>
            <a:r>
              <a:rPr lang="en-GB" b="1" dirty="0" smtClean="0">
                <a:latin typeface="Times New Roman" pitchFamily="18" charset="0"/>
                <a:cs typeface="Times New Roman" pitchFamily="18" charset="0"/>
              </a:rPr>
              <a:t>3.3 </a:t>
            </a:r>
            <a:r>
              <a:rPr lang="en-GB" b="1" dirty="0">
                <a:latin typeface="Times New Roman" pitchFamily="18" charset="0"/>
                <a:cs typeface="Times New Roman" pitchFamily="18" charset="0"/>
              </a:rPr>
              <a:t>The Concentration Curve and Measures of Market Concentration</a:t>
            </a:r>
            <a:endParaRPr lang="en-US" b="1" dirty="0">
              <a:latin typeface="Times New Roman" pitchFamily="18" charset="0"/>
              <a:cs typeface="Times New Roman" pitchFamily="18" charset="0"/>
            </a:endParaRPr>
          </a:p>
          <a:p>
            <a:pPr algn="just">
              <a:buBlip>
                <a:blip r:embed="rId3"/>
              </a:buBlip>
            </a:pPr>
            <a:r>
              <a:rPr lang="en-US" dirty="0">
                <a:latin typeface="Times New Roman" pitchFamily="18" charset="0"/>
                <a:cs typeface="Times New Roman" pitchFamily="18" charset="0"/>
              </a:rPr>
              <a:t>The </a:t>
            </a:r>
            <a:r>
              <a:rPr lang="en-US" dirty="0">
                <a:solidFill>
                  <a:srgbClr val="FF0000"/>
                </a:solidFill>
                <a:latin typeface="Times New Roman" pitchFamily="18" charset="0"/>
                <a:cs typeface="Times New Roman" pitchFamily="18" charset="0"/>
              </a:rPr>
              <a:t>Market concentration Curves </a:t>
            </a:r>
            <a:r>
              <a:rPr lang="en-US" dirty="0">
                <a:latin typeface="Times New Roman" pitchFamily="18" charset="0"/>
                <a:cs typeface="Times New Roman" pitchFamily="18" charset="0"/>
              </a:rPr>
              <a:t>plot the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cumulative market share</a:t>
            </a:r>
            <a:r>
              <a:rPr lang="en-US" dirty="0">
                <a:latin typeface="Times New Roman" pitchFamily="18" charset="0"/>
                <a:cs typeface="Times New Roman" pitchFamily="18" charset="0"/>
              </a:rPr>
              <a:t> from the </a:t>
            </a:r>
            <a:r>
              <a:rPr lang="en-US" b="1" dirty="0">
                <a:solidFill>
                  <a:srgbClr val="FF0000"/>
                </a:solidFill>
                <a:latin typeface="Times New Roman" pitchFamily="18" charset="0"/>
                <a:cs typeface="Times New Roman" pitchFamily="18" charset="0"/>
              </a:rPr>
              <a:t>largest</a:t>
            </a:r>
            <a:r>
              <a:rPr lang="en-US" dirty="0">
                <a:latin typeface="Times New Roman" pitchFamily="18" charset="0"/>
                <a:cs typeface="Times New Roman" pitchFamily="18" charset="0"/>
              </a:rPr>
              <a:t> to the </a:t>
            </a:r>
            <a:r>
              <a:rPr lang="en-US" b="1" dirty="0">
                <a:solidFill>
                  <a:srgbClr val="FF0000"/>
                </a:solidFill>
                <a:latin typeface="Times New Roman" pitchFamily="18" charset="0"/>
                <a:cs typeface="Times New Roman" pitchFamily="18" charset="0"/>
              </a:rPr>
              <a:t>smallest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Blip>
                <a:blip r:embed="rId3"/>
              </a:buBlip>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may provide information on the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structural characteristics</a:t>
            </a:r>
            <a:r>
              <a:rPr lang="en-US" dirty="0">
                <a:latin typeface="Times New Roman" pitchFamily="18" charset="0"/>
                <a:cs typeface="Times New Roman" pitchFamily="18" charset="0"/>
              </a:rPr>
              <a:t> of the market. </a:t>
            </a:r>
            <a:endParaRPr lang="en-US" dirty="0" smtClean="0">
              <a:latin typeface="Times New Roman" pitchFamily="18" charset="0"/>
              <a:cs typeface="Times New Roman" pitchFamily="18" charset="0"/>
            </a:endParaRPr>
          </a:p>
          <a:p>
            <a:pPr algn="just">
              <a:buBlip>
                <a:blip r:embed="rId3"/>
              </a:buBlip>
            </a:pPr>
            <a:r>
              <a:rPr lang="en-US" dirty="0" smtClean="0">
                <a:latin typeface="Times New Roman" pitchFamily="18" charset="0"/>
                <a:cs typeface="Times New Roman" pitchFamily="18" charset="0"/>
              </a:rPr>
              <a:t>Graphs </a:t>
            </a:r>
            <a:r>
              <a:rPr lang="en-US" dirty="0">
                <a:latin typeface="Times New Roman" pitchFamily="18" charset="0"/>
                <a:cs typeface="Times New Roman" pitchFamily="18" charset="0"/>
              </a:rPr>
              <a:t>between cumulative number of firms from largest to smallest (X-axis) and cumulative percentage of market supply (Y-axis) are shown by points: A, B &amp; C for three industries separately. (See the following graph). </a:t>
            </a:r>
          </a:p>
          <a:p>
            <a:endParaRPr lang="en-US" dirty="0"/>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cstate="print">
            <a:lum bright="-20000" contrast="-20000"/>
          </a:blip>
          <a:srcRect/>
          <a:stretch>
            <a:fillRect/>
          </a:stretch>
        </p:blipFill>
        <p:spPr bwMode="auto">
          <a:xfrm>
            <a:off x="1219201" y="685800"/>
            <a:ext cx="7391400" cy="5344621"/>
          </a:xfrm>
          <a:prstGeom prst="rect">
            <a:avLst/>
          </a:prstGeom>
          <a:noFill/>
          <a:ln w="9525">
            <a:solidFill>
              <a:srgbClr val="FF0000"/>
            </a:solidFill>
            <a:miter lim="800000"/>
            <a:headEnd/>
            <a:tailEnd/>
          </a:ln>
        </p:spPr>
      </p:pic>
      <p:sp>
        <p:nvSpPr>
          <p:cNvPr id="10242" name="Rectangle 2"/>
          <p:cNvSpPr>
            <a:spLocks noChangeArrowheads="1"/>
          </p:cNvSpPr>
          <p:nvPr/>
        </p:nvSpPr>
        <p:spPr bwMode="auto">
          <a:xfrm>
            <a:off x="0" y="6064899"/>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0" algn="l"/>
              </a:tabLst>
            </a:pPr>
            <a:r>
              <a:rPr kumimoji="0" lang="en-US" sz="1400" b="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 3.1: The Market Concentration Curve</a:t>
            </a:r>
            <a:endParaRPr kumimoji="0" lang="en-US" sz="1400" b="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edge/>
    <p:sndAc>
      <p:stSnd>
        <p:snd r:embed="rId2" name="laser.wav"/>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1017</TotalTime>
  <Words>4125</Words>
  <Application>Microsoft Office PowerPoint</Application>
  <PresentationFormat>On-screen Show (4:3)</PresentationFormat>
  <Paragraphs>356</Paragraphs>
  <Slides>62</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62</vt:i4>
      </vt:variant>
    </vt:vector>
  </HeadingPairs>
  <TitlesOfParts>
    <vt:vector size="65" baseType="lpstr">
      <vt:lpstr>Office Theme</vt:lpstr>
      <vt:lpstr>Equation</vt:lpstr>
      <vt:lpstr>MathType 5.0 Equation</vt:lpstr>
      <vt:lpstr>Unit Three: Market Concentration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Three: Market Concentration  </dc:title>
  <dc:creator>coment</dc:creator>
  <cp:lastModifiedBy>user</cp:lastModifiedBy>
  <cp:revision>152</cp:revision>
  <dcterms:created xsi:type="dcterms:W3CDTF">2015-04-02T17:31:23Z</dcterms:created>
  <dcterms:modified xsi:type="dcterms:W3CDTF">2019-06-27T02:18:22Z</dcterms:modified>
</cp:coreProperties>
</file>