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8"/>
  </p:notesMasterIdLst>
  <p:handoutMasterIdLst>
    <p:handoutMasterId r:id="rId69"/>
  </p:handoutMasterIdLst>
  <p:sldIdLst>
    <p:sldId id="256" r:id="rId2"/>
    <p:sldId id="257" r:id="rId3"/>
    <p:sldId id="295" r:id="rId4"/>
    <p:sldId id="258" r:id="rId5"/>
    <p:sldId id="324" r:id="rId6"/>
    <p:sldId id="259" r:id="rId7"/>
    <p:sldId id="326" r:id="rId8"/>
    <p:sldId id="260" r:id="rId9"/>
    <p:sldId id="261" r:id="rId10"/>
    <p:sldId id="262" r:id="rId11"/>
    <p:sldId id="263" r:id="rId12"/>
    <p:sldId id="264" r:id="rId13"/>
    <p:sldId id="325" r:id="rId14"/>
    <p:sldId id="265" r:id="rId15"/>
    <p:sldId id="266" r:id="rId16"/>
    <p:sldId id="267" r:id="rId17"/>
    <p:sldId id="328" r:id="rId18"/>
    <p:sldId id="297" r:id="rId19"/>
    <p:sldId id="298" r:id="rId20"/>
    <p:sldId id="299" r:id="rId21"/>
    <p:sldId id="268" r:id="rId22"/>
    <p:sldId id="269" r:id="rId23"/>
    <p:sldId id="270" r:id="rId24"/>
    <p:sldId id="271" r:id="rId25"/>
    <p:sldId id="300" r:id="rId26"/>
    <p:sldId id="301" r:id="rId27"/>
    <p:sldId id="302" r:id="rId28"/>
    <p:sldId id="323" r:id="rId29"/>
    <p:sldId id="272" r:id="rId30"/>
    <p:sldId id="273" r:id="rId31"/>
    <p:sldId id="287" r:id="rId32"/>
    <p:sldId id="274" r:id="rId33"/>
    <p:sldId id="275" r:id="rId34"/>
    <p:sldId id="288" r:id="rId35"/>
    <p:sldId id="296" r:id="rId36"/>
    <p:sldId id="277" r:id="rId37"/>
    <p:sldId id="303" r:id="rId38"/>
    <p:sldId id="304" r:id="rId39"/>
    <p:sldId id="305" r:id="rId40"/>
    <p:sldId id="306" r:id="rId41"/>
    <p:sldId id="307" r:id="rId42"/>
    <p:sldId id="308" r:id="rId43"/>
    <p:sldId id="309" r:id="rId44"/>
    <p:sldId id="310" r:id="rId45"/>
    <p:sldId id="311" r:id="rId46"/>
    <p:sldId id="312" r:id="rId47"/>
    <p:sldId id="313" r:id="rId48"/>
    <p:sldId id="314" r:id="rId49"/>
    <p:sldId id="315" r:id="rId50"/>
    <p:sldId id="316" r:id="rId51"/>
    <p:sldId id="317" r:id="rId52"/>
    <p:sldId id="318" r:id="rId53"/>
    <p:sldId id="322" r:id="rId54"/>
    <p:sldId id="320" r:id="rId55"/>
    <p:sldId id="321" r:id="rId56"/>
    <p:sldId id="278" r:id="rId57"/>
    <p:sldId id="289" r:id="rId58"/>
    <p:sldId id="294" r:id="rId59"/>
    <p:sldId id="279" r:id="rId60"/>
    <p:sldId id="290" r:id="rId61"/>
    <p:sldId id="280" r:id="rId62"/>
    <p:sldId id="281" r:id="rId63"/>
    <p:sldId id="291" r:id="rId64"/>
    <p:sldId id="283" r:id="rId65"/>
    <p:sldId id="292" r:id="rId66"/>
    <p:sldId id="284" r:id="rId67"/>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432" y="21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4484B69C-BB29-458C-A63C-FEA796887F20}" type="datetimeFigureOut">
              <a:rPr lang="en-US" smtClean="0"/>
              <a:pPr/>
              <a:t>5/29/2019</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F9E84898-8A38-495C-A93B-BBB3155240F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3EBCAB54-D147-4275-9C06-026A8B6B5122}" type="datetimeFigureOut">
              <a:rPr lang="en-US" smtClean="0"/>
              <a:pPr/>
              <a:t>5/29/2019</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9D21A635-DF52-46F4-B867-73FA935C4A0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D21A635-DF52-46F4-B867-73FA935C4A0E}" type="slidenum">
              <a:rPr lang="en-US" smtClean="0"/>
              <a:pPr/>
              <a:t>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D21A635-DF52-46F4-B867-73FA935C4A0E}" type="slidenum">
              <a:rPr lang="en-US" smtClean="0"/>
              <a:pPr/>
              <a:t>41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D21A635-DF52-46F4-B867-73FA935C4A0E}" type="slidenum">
              <a:rPr lang="en-US" smtClean="0"/>
              <a:pPr/>
              <a:t>60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E6791E-81BF-4131-BAE9-8B52E6475969}" type="datetimeFigureOut">
              <a:rPr lang="en-US" smtClean="0"/>
              <a:pPr/>
              <a:t>5/29/2019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3331B5-AC09-4D47-9E9D-C4624053B0A7}" type="slidenum">
              <a:rPr lang="en-US" smtClean="0"/>
              <a:pPr/>
              <a:t>‹#›</a:t>
            </a:fld>
            <a:endParaRPr lang="en-US"/>
          </a:p>
        </p:txBody>
      </p:sp>
    </p:spTree>
  </p:cSld>
  <p:clrMapOvr>
    <a:masterClrMapping/>
  </p:clrMapOvr>
  <p:transition>
    <p:pull dir="d"/>
    <p:sndAc>
      <p:stSnd>
        <p:snd r:embed="rId1" name="coin.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E6791E-81BF-4131-BAE9-8B52E6475969}" type="datetimeFigureOut">
              <a:rPr lang="en-US" smtClean="0"/>
              <a:pPr/>
              <a:t>5/29/2019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3331B5-AC09-4D47-9E9D-C4624053B0A7}" type="slidenum">
              <a:rPr lang="en-US" smtClean="0"/>
              <a:pPr/>
              <a:t>‹#›</a:t>
            </a:fld>
            <a:endParaRPr lang="en-US"/>
          </a:p>
        </p:txBody>
      </p:sp>
    </p:spTree>
  </p:cSld>
  <p:clrMapOvr>
    <a:masterClrMapping/>
  </p:clrMapOvr>
  <p:transition>
    <p:pull dir="d"/>
    <p:sndAc>
      <p:stSnd>
        <p:snd r:embed="rId1" name="coin.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E6791E-81BF-4131-BAE9-8B52E6475969}" type="datetimeFigureOut">
              <a:rPr lang="en-US" smtClean="0"/>
              <a:pPr/>
              <a:t>5/29/2019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3331B5-AC09-4D47-9E9D-C4624053B0A7}" type="slidenum">
              <a:rPr lang="en-US" smtClean="0"/>
              <a:pPr/>
              <a:t>‹#›</a:t>
            </a:fld>
            <a:endParaRPr lang="en-US"/>
          </a:p>
        </p:txBody>
      </p:sp>
    </p:spTree>
  </p:cSld>
  <p:clrMapOvr>
    <a:masterClrMapping/>
  </p:clrMapOvr>
  <p:transition>
    <p:pull dir="d"/>
    <p:sndAc>
      <p:stSnd>
        <p:snd r:embed="rId1" name="coin.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E6791E-81BF-4131-BAE9-8B52E6475969}" type="datetimeFigureOut">
              <a:rPr lang="en-US" smtClean="0"/>
              <a:pPr/>
              <a:t>5/29/2019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3331B5-AC09-4D47-9E9D-C4624053B0A7}" type="slidenum">
              <a:rPr lang="en-US" smtClean="0"/>
              <a:pPr/>
              <a:t>‹#›</a:t>
            </a:fld>
            <a:endParaRPr lang="en-US"/>
          </a:p>
        </p:txBody>
      </p:sp>
    </p:spTree>
  </p:cSld>
  <p:clrMapOvr>
    <a:masterClrMapping/>
  </p:clrMapOvr>
  <p:transition>
    <p:pull dir="d"/>
    <p:sndAc>
      <p:stSnd>
        <p:snd r:embed="rId1" name="coin.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E6791E-81BF-4131-BAE9-8B52E6475969}" type="datetimeFigureOut">
              <a:rPr lang="en-US" smtClean="0"/>
              <a:pPr/>
              <a:t>5/29/2019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3331B5-AC09-4D47-9E9D-C4624053B0A7}" type="slidenum">
              <a:rPr lang="en-US" smtClean="0"/>
              <a:pPr/>
              <a:t>‹#›</a:t>
            </a:fld>
            <a:endParaRPr lang="en-US"/>
          </a:p>
        </p:txBody>
      </p:sp>
    </p:spTree>
  </p:cSld>
  <p:clrMapOvr>
    <a:masterClrMapping/>
  </p:clrMapOvr>
  <p:transition>
    <p:pull dir="d"/>
    <p:sndAc>
      <p:stSnd>
        <p:snd r:embed="rId1" name="coin.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E6791E-81BF-4131-BAE9-8B52E6475969}" type="datetimeFigureOut">
              <a:rPr lang="en-US" smtClean="0"/>
              <a:pPr/>
              <a:t>5/29/2019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3331B5-AC09-4D47-9E9D-C4624053B0A7}" type="slidenum">
              <a:rPr lang="en-US" smtClean="0"/>
              <a:pPr/>
              <a:t>‹#›</a:t>
            </a:fld>
            <a:endParaRPr lang="en-US"/>
          </a:p>
        </p:txBody>
      </p:sp>
    </p:spTree>
  </p:cSld>
  <p:clrMapOvr>
    <a:masterClrMapping/>
  </p:clrMapOvr>
  <p:transition>
    <p:pull dir="d"/>
    <p:sndAc>
      <p:stSnd>
        <p:snd r:embed="rId1" name="coin.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E6791E-81BF-4131-BAE9-8B52E6475969}" type="datetimeFigureOut">
              <a:rPr lang="en-US" smtClean="0"/>
              <a:pPr/>
              <a:t>5/29/2019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3331B5-AC09-4D47-9E9D-C4624053B0A7}" type="slidenum">
              <a:rPr lang="en-US" smtClean="0"/>
              <a:pPr/>
              <a:t>‹#›</a:t>
            </a:fld>
            <a:endParaRPr lang="en-US"/>
          </a:p>
        </p:txBody>
      </p:sp>
    </p:spTree>
  </p:cSld>
  <p:clrMapOvr>
    <a:masterClrMapping/>
  </p:clrMapOvr>
  <p:transition>
    <p:pull dir="d"/>
    <p:sndAc>
      <p:stSnd>
        <p:snd r:embed="rId1" name="coin.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E6791E-81BF-4131-BAE9-8B52E6475969}" type="datetimeFigureOut">
              <a:rPr lang="en-US" smtClean="0"/>
              <a:pPr/>
              <a:t>5/29/2019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3331B5-AC09-4D47-9E9D-C4624053B0A7}" type="slidenum">
              <a:rPr lang="en-US" smtClean="0"/>
              <a:pPr/>
              <a:t>‹#›</a:t>
            </a:fld>
            <a:endParaRPr lang="en-US"/>
          </a:p>
        </p:txBody>
      </p:sp>
    </p:spTree>
  </p:cSld>
  <p:clrMapOvr>
    <a:masterClrMapping/>
  </p:clrMapOvr>
  <p:transition>
    <p:pull dir="d"/>
    <p:sndAc>
      <p:stSnd>
        <p:snd r:embed="rId1" name="coin.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E6791E-81BF-4131-BAE9-8B52E6475969}" type="datetimeFigureOut">
              <a:rPr lang="en-US" smtClean="0"/>
              <a:pPr/>
              <a:t>5/29/2019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3331B5-AC09-4D47-9E9D-C4624053B0A7}" type="slidenum">
              <a:rPr lang="en-US" smtClean="0"/>
              <a:pPr/>
              <a:t>‹#›</a:t>
            </a:fld>
            <a:endParaRPr lang="en-US"/>
          </a:p>
        </p:txBody>
      </p:sp>
    </p:spTree>
  </p:cSld>
  <p:clrMapOvr>
    <a:masterClrMapping/>
  </p:clrMapOvr>
  <p:transition>
    <p:pull dir="d"/>
    <p:sndAc>
      <p:stSnd>
        <p:snd r:embed="rId1" name="coin.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E6791E-81BF-4131-BAE9-8B52E6475969}" type="datetimeFigureOut">
              <a:rPr lang="en-US" smtClean="0"/>
              <a:pPr/>
              <a:t>5/29/2019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3331B5-AC09-4D47-9E9D-C4624053B0A7}" type="slidenum">
              <a:rPr lang="en-US" smtClean="0"/>
              <a:pPr/>
              <a:t>‹#›</a:t>
            </a:fld>
            <a:endParaRPr lang="en-US"/>
          </a:p>
        </p:txBody>
      </p:sp>
    </p:spTree>
  </p:cSld>
  <p:clrMapOvr>
    <a:masterClrMapping/>
  </p:clrMapOvr>
  <p:transition>
    <p:pull dir="d"/>
    <p:sndAc>
      <p:stSnd>
        <p:snd r:embed="rId1" name="coin.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E6791E-81BF-4131-BAE9-8B52E6475969}" type="datetimeFigureOut">
              <a:rPr lang="en-US" smtClean="0"/>
              <a:pPr/>
              <a:t>5/29/2019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3331B5-AC09-4D47-9E9D-C4624053B0A7}" type="slidenum">
              <a:rPr lang="en-US" smtClean="0"/>
              <a:pPr/>
              <a:t>‹#›</a:t>
            </a:fld>
            <a:endParaRPr lang="en-US"/>
          </a:p>
        </p:txBody>
      </p:sp>
    </p:spTree>
  </p:cSld>
  <p:clrMapOvr>
    <a:masterClrMapping/>
  </p:clrMapOvr>
  <p:transition>
    <p:pull dir="d"/>
    <p:sndAc>
      <p:stSnd>
        <p:snd r:embed="rId1" name="coin.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E6791E-81BF-4131-BAE9-8B52E6475969}" type="datetimeFigureOut">
              <a:rPr lang="en-US" smtClean="0"/>
              <a:pPr/>
              <a:t>5/29/2019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3331B5-AC09-4D47-9E9D-C4624053B0A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pull dir="d"/>
    <p:sndAc>
      <p:stSnd>
        <p:snd r:embed="rId13" name="coin.wav"/>
      </p:stSnd>
    </p:sndAc>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solidFill>
                  <a:srgbClr val="FF0000"/>
                </a:solidFill>
                <a:latin typeface="Times New Roman" pitchFamily="18" charset="0"/>
                <a:cs typeface="Times New Roman" pitchFamily="18" charset="0"/>
              </a:rPr>
              <a:t/>
            </a:r>
            <a:br>
              <a:rPr lang="en-US" sz="2800" b="1" dirty="0" smtClean="0">
                <a:solidFill>
                  <a:srgbClr val="FF0000"/>
                </a:solidFill>
                <a:latin typeface="Times New Roman" pitchFamily="18" charset="0"/>
                <a:cs typeface="Times New Roman" pitchFamily="18" charset="0"/>
              </a:rPr>
            </a:br>
            <a:r>
              <a:rPr lang="en-US" sz="2800" b="1" dirty="0" smtClean="0">
                <a:solidFill>
                  <a:srgbClr val="FF0000"/>
                </a:solidFill>
                <a:latin typeface="Times New Roman" pitchFamily="18" charset="0"/>
                <a:cs typeface="Times New Roman" pitchFamily="18" charset="0"/>
              </a:rPr>
              <a:t>CHAPTER FOUR </a:t>
            </a:r>
            <a:br>
              <a:rPr lang="en-US" sz="2800" b="1" dirty="0" smtClean="0">
                <a:solidFill>
                  <a:srgbClr val="FF0000"/>
                </a:solidFill>
                <a:latin typeface="Times New Roman" pitchFamily="18" charset="0"/>
                <a:cs typeface="Times New Roman" pitchFamily="18" charset="0"/>
              </a:rPr>
            </a:br>
            <a:r>
              <a:rPr lang="en-US" sz="2800" b="1" dirty="0" smtClean="0">
                <a:solidFill>
                  <a:srgbClr val="FF0000"/>
                </a:solidFill>
                <a:latin typeface="Times New Roman" pitchFamily="18" charset="0"/>
                <a:cs typeface="Times New Roman" pitchFamily="18" charset="0"/>
              </a:rPr>
              <a:t>INDUSTRIAL LOCATION AND ANALYSIS </a:t>
            </a:r>
            <a:r>
              <a:rPr lang="en-US"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r>
            <a:br>
              <a:rPr lang="en-US"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endParaRPr lang="en-US" sz="28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solidFill>
            <a:schemeClr val="bg2"/>
          </a:solidFill>
          <a:ln>
            <a:solidFill>
              <a:schemeClr val="accent1"/>
            </a:solidFill>
          </a:ln>
        </p:spPr>
        <p:txBody>
          <a:bodyPr>
            <a:normAutofit/>
          </a:bodyPr>
          <a:lstStyle/>
          <a:p>
            <a:pPr>
              <a:buNone/>
            </a:pPr>
            <a:endParaRPr lang="en-US"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a:buNone/>
            </a:pPr>
            <a:r>
              <a:rPr lang="en-US" sz="2800" b="1" dirty="0" smtClean="0">
                <a:solidFill>
                  <a:srgbClr val="FF0000"/>
                </a:solidFill>
                <a:effectLst>
                  <a:outerShdw blurRad="38100" dist="38100" dir="2700000" algn="tl">
                    <a:srgbClr val="000000">
                      <a:alpha val="43137"/>
                    </a:srgbClr>
                  </a:outerShdw>
                </a:effectLst>
                <a:cs typeface="Times New Roman" pitchFamily="18" charset="0"/>
              </a:rPr>
              <a:t>4.1</a:t>
            </a:r>
            <a:r>
              <a:rPr lang="en-US" sz="2800" b="1" dirty="0">
                <a:solidFill>
                  <a:srgbClr val="FF0000"/>
                </a:solidFill>
                <a:effectLst>
                  <a:outerShdw blurRad="38100" dist="38100" dir="2700000" algn="tl">
                    <a:srgbClr val="000000">
                      <a:alpha val="43137"/>
                    </a:srgbClr>
                  </a:outerShdw>
                </a:effectLst>
                <a:cs typeface="Times New Roman" pitchFamily="18" charset="0"/>
              </a:rPr>
              <a:t>. </a:t>
            </a:r>
            <a:r>
              <a:rPr lang="en-US" sz="2800" b="1" dirty="0" smtClean="0">
                <a:solidFill>
                  <a:srgbClr val="FF0000"/>
                </a:solidFill>
                <a:effectLst>
                  <a:outerShdw blurRad="38100" dist="38100" dir="2700000" algn="tl">
                    <a:srgbClr val="000000">
                      <a:alpha val="43137"/>
                    </a:srgbClr>
                  </a:outerShdw>
                </a:effectLst>
                <a:cs typeface="Times New Roman" pitchFamily="18" charset="0"/>
              </a:rPr>
              <a:t>Introduction</a:t>
            </a:r>
          </a:p>
          <a:p>
            <a:pPr>
              <a:buNone/>
            </a:pPr>
            <a:r>
              <a:rPr lang="en-US" sz="2800" b="1" dirty="0" smtClean="0">
                <a:solidFill>
                  <a:srgbClr val="FF0000"/>
                </a:solidFill>
                <a:effectLst>
                  <a:outerShdw blurRad="38100" dist="38100" dir="2700000" algn="tl">
                    <a:srgbClr val="000000">
                      <a:alpha val="43137"/>
                    </a:srgbClr>
                  </a:outerShdw>
                </a:effectLst>
                <a:cs typeface="Times New Roman" pitchFamily="18" charset="0"/>
              </a:rPr>
              <a:t>4.2. Determinants </a:t>
            </a:r>
            <a:r>
              <a:rPr lang="en-US" sz="2800" b="1" dirty="0">
                <a:solidFill>
                  <a:srgbClr val="FF0000"/>
                </a:solidFill>
                <a:effectLst>
                  <a:outerShdw blurRad="38100" dist="38100" dir="2700000" algn="tl">
                    <a:srgbClr val="000000">
                      <a:alpha val="43137"/>
                    </a:srgbClr>
                  </a:outerShdw>
                </a:effectLst>
                <a:cs typeface="Times New Roman" pitchFamily="18" charset="0"/>
              </a:rPr>
              <a:t>of Industrial Location </a:t>
            </a:r>
            <a:endParaRPr lang="en-US" sz="2800" b="1" dirty="0" smtClean="0">
              <a:solidFill>
                <a:srgbClr val="FF0000"/>
              </a:solidFill>
              <a:effectLst>
                <a:outerShdw blurRad="38100" dist="38100" dir="2700000" algn="tl">
                  <a:srgbClr val="000000">
                    <a:alpha val="43137"/>
                  </a:srgbClr>
                </a:outerShdw>
              </a:effectLst>
              <a:cs typeface="Times New Roman" pitchFamily="18" charset="0"/>
            </a:endParaRPr>
          </a:p>
          <a:p>
            <a:pPr>
              <a:buNone/>
            </a:pPr>
            <a:r>
              <a:rPr lang="en-US" sz="2800" b="1" dirty="0" smtClean="0">
                <a:solidFill>
                  <a:srgbClr val="FF0000"/>
                </a:solidFill>
                <a:effectLst>
                  <a:outerShdw blurRad="38100" dist="38100" dir="2700000" algn="tl">
                    <a:srgbClr val="000000">
                      <a:alpha val="43137"/>
                    </a:srgbClr>
                  </a:outerShdw>
                </a:effectLst>
                <a:cs typeface="Times New Roman" pitchFamily="18" charset="0"/>
              </a:rPr>
              <a:t>4.3.Approaches </a:t>
            </a:r>
            <a:r>
              <a:rPr lang="en-US" sz="2800" b="1" dirty="0">
                <a:solidFill>
                  <a:srgbClr val="FF0000"/>
                </a:solidFill>
                <a:effectLst>
                  <a:outerShdw blurRad="38100" dist="38100" dir="2700000" algn="tl">
                    <a:srgbClr val="000000">
                      <a:alpha val="43137"/>
                    </a:srgbClr>
                  </a:outerShdw>
                </a:effectLst>
                <a:cs typeface="Times New Roman" pitchFamily="18" charset="0"/>
              </a:rPr>
              <a:t>to Industrial Location </a:t>
            </a:r>
            <a:r>
              <a:rPr lang="en-US" sz="2800" b="1" dirty="0" smtClean="0">
                <a:solidFill>
                  <a:srgbClr val="FF0000"/>
                </a:solidFill>
                <a:effectLst>
                  <a:outerShdw blurRad="38100" dist="38100" dir="2700000" algn="tl">
                    <a:srgbClr val="000000">
                      <a:alpha val="43137"/>
                    </a:srgbClr>
                  </a:outerShdw>
                </a:effectLst>
                <a:cs typeface="Times New Roman" pitchFamily="18" charset="0"/>
              </a:rPr>
              <a:t>Analysis</a:t>
            </a:r>
            <a:endParaRPr lang="en-US" sz="2800" b="1" dirty="0">
              <a:solidFill>
                <a:srgbClr val="FF0000"/>
              </a:solidFill>
              <a:effectLst>
                <a:outerShdw blurRad="38100" dist="38100" dir="2700000" algn="tl">
                  <a:srgbClr val="000000">
                    <a:alpha val="43137"/>
                  </a:srgbClr>
                </a:outerShdw>
              </a:effectLst>
              <a:cs typeface="Times New Roman" pitchFamily="18" charset="0"/>
            </a:endParaRPr>
          </a:p>
        </p:txBody>
      </p:sp>
    </p:spTree>
  </p:cSld>
  <p:clrMapOvr>
    <a:masterClrMapping/>
  </p:clrMapOvr>
  <p:transition>
    <p:pull dir="d"/>
    <p:sndAc>
      <p:stSnd>
        <p:snd r:embed="rId2" name="coin.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a:ln>
            <a:solidFill>
              <a:srgbClr val="FF0000"/>
            </a:solidFill>
          </a:ln>
        </p:spPr>
        <p:txBody>
          <a:bodyPr>
            <a:normAutofit fontScale="77500" lnSpcReduction="20000"/>
          </a:bodyPr>
          <a:lstStyle/>
          <a:p>
            <a:pPr algn="just">
              <a:buNone/>
            </a:pPr>
            <a:r>
              <a:rPr lang="en-US" b="1" dirty="0" smtClean="0">
                <a:latin typeface="Times New Roman" pitchFamily="18" charset="0"/>
                <a:cs typeface="Times New Roman" pitchFamily="18" charset="0"/>
              </a:rPr>
              <a:t>        B. </a:t>
            </a:r>
            <a:r>
              <a:rPr lang="en-US" sz="3300" b="1" dirty="0" smtClean="0">
                <a:solidFill>
                  <a:srgbClr val="FF0000"/>
                </a:solidFill>
                <a:cs typeface="Times New Roman" pitchFamily="18" charset="0"/>
              </a:rPr>
              <a:t>Economic </a:t>
            </a:r>
            <a:r>
              <a:rPr lang="en-US" sz="3300" b="1" dirty="0">
                <a:solidFill>
                  <a:srgbClr val="FF0000"/>
                </a:solidFill>
                <a:cs typeface="Times New Roman" pitchFamily="18" charset="0"/>
              </a:rPr>
              <a:t>and Infrastructural Factors </a:t>
            </a:r>
            <a:endParaRPr lang="en-US" sz="3300" dirty="0">
              <a:solidFill>
                <a:srgbClr val="FF0000"/>
              </a:solidFill>
              <a:cs typeface="Times New Roman" pitchFamily="18" charset="0"/>
            </a:endParaRPr>
          </a:p>
          <a:p>
            <a:pPr algn="just">
              <a:buFont typeface="Wingdings" pitchFamily="2" charset="2"/>
              <a:buChar char="§"/>
            </a:pPr>
            <a:r>
              <a:rPr lang="en-US" sz="3300" dirty="0">
                <a:cs typeface="Times New Roman" pitchFamily="18" charset="0"/>
              </a:rPr>
              <a:t>Input prices, taxes, markets, skills of </a:t>
            </a:r>
            <a:r>
              <a:rPr lang="en-US" sz="3300" dirty="0" err="1">
                <a:cs typeface="Times New Roman" pitchFamily="18" charset="0"/>
              </a:rPr>
              <a:t>labour</a:t>
            </a:r>
            <a:r>
              <a:rPr lang="en-US" sz="3300" dirty="0">
                <a:cs typeface="Times New Roman" pitchFamily="18" charset="0"/>
              </a:rPr>
              <a:t> forces, availability of adequate infrastructural facilities, finance, etc, constitute together the category of economic factors. </a:t>
            </a:r>
            <a:endParaRPr lang="en-US" sz="3300" dirty="0" smtClean="0">
              <a:cs typeface="Times New Roman" pitchFamily="18" charset="0"/>
            </a:endParaRPr>
          </a:p>
          <a:p>
            <a:pPr algn="just">
              <a:buFont typeface="Wingdings" pitchFamily="2" charset="2"/>
              <a:buChar char="§"/>
            </a:pPr>
            <a:r>
              <a:rPr lang="en-US" sz="3300" dirty="0" smtClean="0">
                <a:cs typeface="Times New Roman" pitchFamily="18" charset="0"/>
              </a:rPr>
              <a:t>The </a:t>
            </a:r>
            <a:r>
              <a:rPr lang="en-US" sz="3300" dirty="0">
                <a:cs typeface="Times New Roman" pitchFamily="18" charset="0"/>
              </a:rPr>
              <a:t>general list of factors for this would be as follows: </a:t>
            </a:r>
          </a:p>
          <a:p>
            <a:pPr lvl="1" algn="just">
              <a:buFont typeface="Wingdings" pitchFamily="2" charset="2"/>
              <a:buChar char="§"/>
            </a:pPr>
            <a:r>
              <a:rPr lang="en-US" sz="3300" dirty="0" smtClean="0">
                <a:cs typeface="Times New Roman" pitchFamily="18" charset="0"/>
              </a:rPr>
              <a:t>Local markets </a:t>
            </a:r>
          </a:p>
          <a:p>
            <a:pPr lvl="1" algn="just">
              <a:buFont typeface="Wingdings" pitchFamily="2" charset="2"/>
              <a:buChar char="§"/>
            </a:pPr>
            <a:r>
              <a:rPr lang="en-US" sz="3300" dirty="0" smtClean="0">
                <a:cs typeface="Times New Roman" pitchFamily="18" charset="0"/>
              </a:rPr>
              <a:t>Situation in relation to export markets</a:t>
            </a:r>
          </a:p>
          <a:p>
            <a:pPr lvl="1" algn="just">
              <a:buFont typeface="Wingdings" pitchFamily="2" charset="2"/>
              <a:buChar char="§"/>
            </a:pPr>
            <a:r>
              <a:rPr lang="en-US" sz="3300" dirty="0" smtClean="0">
                <a:cs typeface="Times New Roman" pitchFamily="18" charset="0"/>
              </a:rPr>
              <a:t>Costs of land and buildings </a:t>
            </a:r>
          </a:p>
          <a:p>
            <a:pPr lvl="1" algn="just">
              <a:buFont typeface="Wingdings" pitchFamily="2" charset="2"/>
              <a:buChar char="§"/>
            </a:pPr>
            <a:r>
              <a:rPr lang="en-US" sz="3300" dirty="0" smtClean="0">
                <a:cs typeface="Times New Roman" pitchFamily="18" charset="0"/>
              </a:rPr>
              <a:t>Costs of infrastructural facilities such as transport charges, power tariffs, water-rates, etc. </a:t>
            </a:r>
          </a:p>
          <a:p>
            <a:pPr lvl="1" algn="just">
              <a:buFont typeface="Wingdings" pitchFamily="2" charset="2"/>
              <a:buChar char="§"/>
            </a:pPr>
            <a:r>
              <a:rPr lang="en-US" sz="3300" dirty="0" smtClean="0">
                <a:cs typeface="Times New Roman" pitchFamily="18" charset="0"/>
              </a:rPr>
              <a:t>Salaries and wages in relation to skills. </a:t>
            </a:r>
          </a:p>
          <a:p>
            <a:pPr lvl="1" algn="just">
              <a:buFont typeface="Wingdings" pitchFamily="2" charset="2"/>
              <a:buChar char="§"/>
            </a:pPr>
            <a:r>
              <a:rPr lang="en-US" sz="3300" dirty="0" smtClean="0">
                <a:cs typeface="Times New Roman" pitchFamily="18" charset="0"/>
              </a:rPr>
              <a:t>Local cost of living </a:t>
            </a:r>
          </a:p>
          <a:p>
            <a:pPr lvl="1" algn="just">
              <a:buFont typeface="Wingdings" pitchFamily="2" charset="2"/>
              <a:buChar char="§"/>
            </a:pPr>
            <a:r>
              <a:rPr lang="en-US" sz="3300" dirty="0" smtClean="0">
                <a:cs typeface="Times New Roman" pitchFamily="18" charset="0"/>
              </a:rPr>
              <a:t>Taxes and subsidies </a:t>
            </a:r>
          </a:p>
          <a:p>
            <a:endParaRPr lang="en-US" dirty="0"/>
          </a:p>
        </p:txBody>
      </p:sp>
    </p:spTree>
  </p:cSld>
  <p:clrMapOvr>
    <a:masterClrMapping/>
  </p:clrMapOvr>
  <p:transition>
    <p:pull dir="d"/>
    <p:sndAc>
      <p:stSnd>
        <p:snd r:embed="rId2" name="coin.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ln>
            <a:solidFill>
              <a:srgbClr val="FF0000"/>
            </a:solidFill>
          </a:ln>
        </p:spPr>
        <p:txBody>
          <a:bodyPr>
            <a:normAutofit fontScale="92500" lnSpcReduction="10000"/>
          </a:bodyPr>
          <a:lstStyle/>
          <a:p>
            <a:pPr lvl="0" algn="just">
              <a:buFont typeface="Wingdings" pitchFamily="2" charset="2"/>
              <a:buChar char="§"/>
            </a:pPr>
            <a:r>
              <a:rPr lang="en-US" sz="3000" dirty="0" smtClean="0">
                <a:cs typeface="Times New Roman" pitchFamily="18" charset="0"/>
              </a:rPr>
              <a:t>Cost </a:t>
            </a:r>
            <a:r>
              <a:rPr lang="en-US" sz="3000" dirty="0">
                <a:cs typeface="Times New Roman" pitchFamily="18" charset="0"/>
              </a:rPr>
              <a:t>and availability of finance </a:t>
            </a:r>
            <a:endParaRPr lang="en-US" sz="3000" dirty="0" smtClean="0">
              <a:cs typeface="Times New Roman" pitchFamily="18" charset="0"/>
            </a:endParaRPr>
          </a:p>
          <a:p>
            <a:pPr lvl="0" algn="just">
              <a:buFont typeface="Wingdings" pitchFamily="2" charset="2"/>
              <a:buChar char="§"/>
            </a:pPr>
            <a:r>
              <a:rPr lang="en-US" sz="3000" dirty="0" smtClean="0">
                <a:cs typeface="Times New Roman" pitchFamily="18" charset="0"/>
              </a:rPr>
              <a:t>Structure </a:t>
            </a:r>
            <a:r>
              <a:rPr lang="en-US" sz="3000" dirty="0">
                <a:cs typeface="Times New Roman" pitchFamily="18" charset="0"/>
              </a:rPr>
              <a:t>of existing industries </a:t>
            </a:r>
            <a:endParaRPr lang="en-US" sz="3000" dirty="0" smtClean="0">
              <a:cs typeface="Times New Roman" pitchFamily="18" charset="0"/>
            </a:endParaRPr>
          </a:p>
          <a:p>
            <a:pPr lvl="0" algn="just">
              <a:buFont typeface="Wingdings" pitchFamily="2" charset="2"/>
              <a:buChar char="§"/>
            </a:pPr>
            <a:r>
              <a:rPr lang="en-US" sz="3000" dirty="0" smtClean="0">
                <a:cs typeface="Times New Roman" pitchFamily="18" charset="0"/>
              </a:rPr>
              <a:t>Industrial </a:t>
            </a:r>
            <a:r>
              <a:rPr lang="en-US" sz="3000" dirty="0">
                <a:cs typeface="Times New Roman" pitchFamily="18" charset="0"/>
              </a:rPr>
              <a:t>relations and trade union activities around the proposed location sites. </a:t>
            </a:r>
            <a:endParaRPr lang="en-US" sz="3000" dirty="0" smtClean="0">
              <a:cs typeface="Times New Roman" pitchFamily="18" charset="0"/>
            </a:endParaRPr>
          </a:p>
          <a:p>
            <a:pPr lvl="0" algn="just">
              <a:buFont typeface="Wingdings" pitchFamily="2" charset="2"/>
              <a:buChar char="§"/>
            </a:pPr>
            <a:r>
              <a:rPr lang="en-US" sz="3000" dirty="0" smtClean="0">
                <a:cs typeface="Times New Roman" pitchFamily="18" charset="0"/>
              </a:rPr>
              <a:t>Demographic </a:t>
            </a:r>
            <a:r>
              <a:rPr lang="en-US" sz="3000" dirty="0">
                <a:cs typeface="Times New Roman" pitchFamily="18" charset="0"/>
              </a:rPr>
              <a:t>factors such as age and sex composition of local population, literacy, professional skills, etc. </a:t>
            </a:r>
            <a:endParaRPr lang="en-US" sz="3000" dirty="0" smtClean="0">
              <a:cs typeface="Times New Roman" pitchFamily="18" charset="0"/>
            </a:endParaRPr>
          </a:p>
          <a:p>
            <a:pPr lvl="0" algn="just">
              <a:buFont typeface="Wingdings" pitchFamily="2" charset="2"/>
              <a:buChar char="§"/>
            </a:pPr>
            <a:r>
              <a:rPr lang="en-US" sz="3000" dirty="0" smtClean="0">
                <a:cs typeface="Times New Roman" pitchFamily="18" charset="0"/>
              </a:rPr>
              <a:t>Local </a:t>
            </a:r>
            <a:r>
              <a:rPr lang="en-US" sz="3000" dirty="0">
                <a:cs typeface="Times New Roman" pitchFamily="18" charset="0"/>
              </a:rPr>
              <a:t>medical facilities </a:t>
            </a:r>
            <a:endParaRPr lang="en-US" sz="3000" dirty="0" smtClean="0">
              <a:cs typeface="Times New Roman" pitchFamily="18" charset="0"/>
            </a:endParaRPr>
          </a:p>
          <a:p>
            <a:pPr lvl="0" algn="just">
              <a:buFont typeface="Wingdings" pitchFamily="2" charset="2"/>
              <a:buChar char="§"/>
            </a:pPr>
            <a:r>
              <a:rPr lang="en-US" sz="3000" dirty="0" smtClean="0">
                <a:cs typeface="Times New Roman" pitchFamily="18" charset="0"/>
              </a:rPr>
              <a:t>Housing </a:t>
            </a:r>
            <a:r>
              <a:rPr lang="en-US" sz="3000" dirty="0">
                <a:cs typeface="Times New Roman" pitchFamily="18" charset="0"/>
              </a:rPr>
              <a:t>facilities </a:t>
            </a:r>
            <a:endParaRPr lang="en-US" sz="3000" dirty="0" smtClean="0">
              <a:cs typeface="Times New Roman" pitchFamily="18" charset="0"/>
            </a:endParaRPr>
          </a:p>
          <a:p>
            <a:pPr lvl="0" algn="just">
              <a:buFont typeface="Wingdings" pitchFamily="2" charset="2"/>
              <a:buChar char="§"/>
            </a:pPr>
            <a:r>
              <a:rPr lang="en-US" sz="3000" dirty="0" smtClean="0">
                <a:cs typeface="Times New Roman" pitchFamily="18" charset="0"/>
              </a:rPr>
              <a:t>Cultural </a:t>
            </a:r>
            <a:r>
              <a:rPr lang="en-US" sz="3000" dirty="0">
                <a:cs typeface="Times New Roman" pitchFamily="18" charset="0"/>
              </a:rPr>
              <a:t>facilities such as schools, clubs and other recreation centers. </a:t>
            </a:r>
            <a:endParaRPr lang="en-US" sz="3000" dirty="0" smtClean="0">
              <a:cs typeface="Times New Roman" pitchFamily="18" charset="0"/>
            </a:endParaRPr>
          </a:p>
          <a:p>
            <a:pPr lvl="0" algn="just">
              <a:buFont typeface="Wingdings" pitchFamily="2" charset="2"/>
              <a:buChar char="§"/>
            </a:pPr>
            <a:r>
              <a:rPr lang="en-US" sz="3000" dirty="0" smtClean="0">
                <a:cs typeface="Times New Roman" pitchFamily="18" charset="0"/>
              </a:rPr>
              <a:t>Communication </a:t>
            </a:r>
            <a:r>
              <a:rPr lang="en-US" sz="3000" dirty="0">
                <a:cs typeface="Times New Roman" pitchFamily="18" charset="0"/>
              </a:rPr>
              <a:t>facilities. </a:t>
            </a:r>
          </a:p>
          <a:p>
            <a:endParaRPr lang="en-US" dirty="0"/>
          </a:p>
        </p:txBody>
      </p:sp>
    </p:spTree>
  </p:cSld>
  <p:clrMapOvr>
    <a:masterClrMapping/>
  </p:clrMapOvr>
  <p:transition>
    <p:pull dir="d"/>
    <p:sndAc>
      <p:stSnd>
        <p:snd r:embed="rId2" name="coin.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ln>
            <a:solidFill>
              <a:srgbClr val="FF0000"/>
            </a:solidFill>
          </a:ln>
        </p:spPr>
        <p:txBody>
          <a:bodyPr>
            <a:normAutofit fontScale="92500" lnSpcReduction="20000"/>
          </a:bodyPr>
          <a:lstStyle/>
          <a:p>
            <a:pPr>
              <a:buNone/>
            </a:pPr>
            <a:r>
              <a:rPr lang="en-US" b="1" dirty="0" smtClean="0">
                <a:solidFill>
                  <a:srgbClr val="FF0000"/>
                </a:solidFill>
                <a:latin typeface="Times New Roman" pitchFamily="18" charset="0"/>
                <a:cs typeface="Times New Roman" pitchFamily="18" charset="0"/>
              </a:rPr>
              <a:t>                        C. </a:t>
            </a:r>
            <a:r>
              <a:rPr lang="en-US" sz="3000" b="1" dirty="0" smtClean="0">
                <a:solidFill>
                  <a:srgbClr val="FF0000"/>
                </a:solidFill>
                <a:cs typeface="Times New Roman" pitchFamily="18" charset="0"/>
              </a:rPr>
              <a:t>Other </a:t>
            </a:r>
            <a:r>
              <a:rPr lang="en-US" sz="3000" b="1" dirty="0">
                <a:solidFill>
                  <a:srgbClr val="FF0000"/>
                </a:solidFill>
                <a:cs typeface="Times New Roman" pitchFamily="18" charset="0"/>
              </a:rPr>
              <a:t>factors</a:t>
            </a:r>
          </a:p>
          <a:p>
            <a:pPr algn="just">
              <a:buFont typeface="Wingdings" pitchFamily="2" charset="2"/>
              <a:buChar char="§"/>
            </a:pPr>
            <a:r>
              <a:rPr lang="en-US" sz="3000" dirty="0">
                <a:cs typeface="Times New Roman" pitchFamily="18" charset="0"/>
              </a:rPr>
              <a:t>All other </a:t>
            </a:r>
            <a:r>
              <a:rPr lang="en-US" sz="3000" b="1" dirty="0">
                <a:solidFill>
                  <a:srgbClr val="FF0000"/>
                </a:solidFill>
                <a:effectLst>
                  <a:outerShdw blurRad="38100" dist="38100" dir="2700000" algn="tl">
                    <a:srgbClr val="000000">
                      <a:alpha val="43137"/>
                    </a:srgbClr>
                  </a:outerShdw>
                </a:effectLst>
                <a:cs typeface="Times New Roman" pitchFamily="18" charset="0"/>
              </a:rPr>
              <a:t>miscellaneous location factors </a:t>
            </a:r>
            <a:r>
              <a:rPr lang="en-US" sz="3000" dirty="0">
                <a:cs typeface="Times New Roman" pitchFamily="18" charset="0"/>
              </a:rPr>
              <a:t>may be put in this category. Two of them are: </a:t>
            </a:r>
            <a:endParaRPr lang="en-US" sz="3000" dirty="0" smtClean="0">
              <a:cs typeface="Times New Roman" pitchFamily="18" charset="0"/>
            </a:endParaRPr>
          </a:p>
          <a:p>
            <a:pPr lvl="1" algn="just">
              <a:buFont typeface="Wingdings" pitchFamily="2" charset="2"/>
              <a:buChar char="§"/>
            </a:pPr>
            <a:r>
              <a:rPr lang="en-US" sz="3000" dirty="0" smtClean="0">
                <a:cs typeface="Times New Roman" pitchFamily="18" charset="0"/>
              </a:rPr>
              <a:t>Government </a:t>
            </a:r>
            <a:r>
              <a:rPr lang="en-US" sz="3000" dirty="0">
                <a:cs typeface="Times New Roman" pitchFamily="18" charset="0"/>
              </a:rPr>
              <a:t>policies towards location of new plants, and </a:t>
            </a:r>
            <a:endParaRPr lang="en-US" sz="3000" dirty="0" smtClean="0">
              <a:cs typeface="Times New Roman" pitchFamily="18" charset="0"/>
            </a:endParaRPr>
          </a:p>
          <a:p>
            <a:pPr lvl="1" algn="just">
              <a:buFont typeface="Wingdings" pitchFamily="2" charset="2"/>
              <a:buChar char="§"/>
            </a:pPr>
            <a:r>
              <a:rPr lang="en-US" sz="3000" dirty="0" smtClean="0">
                <a:cs typeface="Times New Roman" pitchFamily="18" charset="0"/>
              </a:rPr>
              <a:t>Personal </a:t>
            </a:r>
            <a:r>
              <a:rPr lang="en-US" sz="3000" dirty="0">
                <a:cs typeface="Times New Roman" pitchFamily="18" charset="0"/>
              </a:rPr>
              <a:t>factors </a:t>
            </a:r>
          </a:p>
          <a:p>
            <a:pPr algn="just">
              <a:buFont typeface="Wingdings" pitchFamily="2" charset="2"/>
              <a:buChar char="§"/>
            </a:pPr>
            <a:r>
              <a:rPr lang="en-US" sz="3000" b="1" dirty="0" smtClean="0">
                <a:solidFill>
                  <a:srgbClr val="00B050"/>
                </a:solidFill>
                <a:cs typeface="Times New Roman" pitchFamily="18" charset="0"/>
              </a:rPr>
              <a:t>Government policies</a:t>
            </a:r>
            <a:r>
              <a:rPr lang="en-US" sz="3000" dirty="0" smtClean="0">
                <a:cs typeface="Times New Roman" pitchFamily="18" charset="0"/>
              </a:rPr>
              <a:t>: Most </a:t>
            </a:r>
            <a:r>
              <a:rPr lang="en-US" sz="3000" dirty="0">
                <a:cs typeface="Times New Roman" pitchFamily="18" charset="0"/>
              </a:rPr>
              <a:t>of the government pursue the </a:t>
            </a:r>
            <a:r>
              <a:rPr lang="en-US" sz="3000" b="1" dirty="0">
                <a:solidFill>
                  <a:srgbClr val="FF0000"/>
                </a:solidFill>
                <a:cs typeface="Times New Roman" pitchFamily="18" charset="0"/>
              </a:rPr>
              <a:t>policies of rapid industrialization</a:t>
            </a:r>
            <a:r>
              <a:rPr lang="en-US" sz="3000" dirty="0">
                <a:cs typeface="Times New Roman" pitchFamily="18" charset="0"/>
              </a:rPr>
              <a:t> of their states. They provide several facilities for locating new plants in some places or </a:t>
            </a:r>
            <a:r>
              <a:rPr lang="en-US" sz="3000" dirty="0" smtClean="0">
                <a:cs typeface="Times New Roman" pitchFamily="18" charset="0"/>
              </a:rPr>
              <a:t>regions.</a:t>
            </a:r>
          </a:p>
          <a:p>
            <a:pPr algn="just">
              <a:buFont typeface="Wingdings" pitchFamily="2" charset="2"/>
              <a:buChar char="§"/>
            </a:pPr>
            <a:r>
              <a:rPr lang="en-US" sz="3000" dirty="0" smtClean="0">
                <a:cs typeface="Times New Roman" pitchFamily="18" charset="0"/>
              </a:rPr>
              <a:t>An </a:t>
            </a:r>
            <a:r>
              <a:rPr lang="en-US" sz="3000" dirty="0">
                <a:cs typeface="Times New Roman" pitchFamily="18" charset="0"/>
              </a:rPr>
              <a:t>entrepreneur has to evaluate the facilities given by the government </a:t>
            </a:r>
            <a:r>
              <a:rPr lang="en-US" sz="3000" b="1" dirty="0">
                <a:solidFill>
                  <a:srgbClr val="FF0000"/>
                </a:solidFill>
                <a:cs typeface="Times New Roman" pitchFamily="18" charset="0"/>
              </a:rPr>
              <a:t>very carefully before taking a </a:t>
            </a:r>
            <a:r>
              <a:rPr lang="en-US" sz="3000" b="1" dirty="0" smtClean="0">
                <a:solidFill>
                  <a:srgbClr val="FF0000"/>
                </a:solidFill>
                <a:cs typeface="Times New Roman" pitchFamily="18" charset="0"/>
              </a:rPr>
              <a:t>locat</a:t>
            </a:r>
            <a:r>
              <a:rPr lang="en-US" sz="3000" dirty="0" smtClean="0">
                <a:cs typeface="Times New Roman" pitchFamily="18" charset="0"/>
              </a:rPr>
              <a:t>ion </a:t>
            </a:r>
            <a:r>
              <a:rPr lang="en-US" sz="3000" b="1" dirty="0" smtClean="0">
                <a:solidFill>
                  <a:srgbClr val="FF0000"/>
                </a:solidFill>
                <a:cs typeface="Times New Roman" pitchFamily="18" charset="0"/>
              </a:rPr>
              <a:t>decision </a:t>
            </a:r>
            <a:r>
              <a:rPr lang="en-US" sz="3000" dirty="0" smtClean="0">
                <a:cs typeface="Times New Roman" pitchFamily="18" charset="0"/>
              </a:rPr>
              <a:t>of </a:t>
            </a:r>
            <a:r>
              <a:rPr lang="en-US" sz="3000" dirty="0">
                <a:cs typeface="Times New Roman" pitchFamily="18" charset="0"/>
              </a:rPr>
              <a:t>his factory.  </a:t>
            </a:r>
          </a:p>
          <a:p>
            <a:endParaRPr lang="en-US" dirty="0"/>
          </a:p>
        </p:txBody>
      </p:sp>
    </p:spTree>
  </p:cSld>
  <p:clrMapOvr>
    <a:masterClrMapping/>
  </p:clrMapOvr>
  <p:transition>
    <p:pull dir="d"/>
    <p:sndAc>
      <p:stSnd>
        <p:snd r:embed="rId2" name="coin.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buFont typeface="Wingdings" pitchFamily="2" charset="2"/>
              <a:buChar char="§"/>
            </a:pPr>
            <a:r>
              <a:rPr lang="en-US" sz="2800" b="1" dirty="0" smtClean="0">
                <a:solidFill>
                  <a:srgbClr val="00B050"/>
                </a:solidFill>
                <a:cs typeface="Times New Roman" pitchFamily="18" charset="0"/>
              </a:rPr>
              <a:t>Personal factors: </a:t>
            </a:r>
            <a:r>
              <a:rPr lang="en-US" sz="2800" dirty="0" smtClean="0">
                <a:cs typeface="Times New Roman" pitchFamily="18" charset="0"/>
              </a:rPr>
              <a:t>also play important role in locational decision. A manufacturer may prefer to locate his factor at his birth place disregarding all economic factors.</a:t>
            </a:r>
          </a:p>
          <a:p>
            <a:pPr algn="just">
              <a:buFont typeface="Wingdings" pitchFamily="2" charset="2"/>
              <a:buChar char="§"/>
            </a:pPr>
            <a:r>
              <a:rPr lang="en-US" sz="2800" dirty="0" smtClean="0">
                <a:cs typeface="Times New Roman" pitchFamily="18" charset="0"/>
              </a:rPr>
              <a:t> Industrial location based on such personal factors will entirely be a matter of chance or what is called as ‘historical accident’. </a:t>
            </a:r>
          </a:p>
          <a:p>
            <a:endParaRPr lang="en-US" sz="2800" dirty="0"/>
          </a:p>
        </p:txBody>
      </p:sp>
    </p:spTree>
  </p:cSld>
  <p:clrMapOvr>
    <a:masterClrMapping/>
  </p:clrMapOvr>
  <p:transition>
    <p:pull dir="d"/>
    <p:sndAc>
      <p:stSnd>
        <p:snd r:embed="rId2" name="coin.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ln>
            <a:solidFill>
              <a:srgbClr val="FF0000"/>
            </a:solidFill>
          </a:ln>
        </p:spPr>
        <p:txBody>
          <a:bodyPr>
            <a:normAutofit fontScale="92500" lnSpcReduction="10000"/>
          </a:bodyPr>
          <a:lstStyle/>
          <a:p>
            <a:pPr algn="just">
              <a:buFont typeface="Wingdings" pitchFamily="2" charset="2"/>
              <a:buChar char="§"/>
            </a:pPr>
            <a:r>
              <a:rPr lang="en-US" sz="2800" dirty="0" smtClean="0">
                <a:cs typeface="Times New Roman" pitchFamily="18" charset="0"/>
              </a:rPr>
              <a:t>The </a:t>
            </a:r>
            <a:r>
              <a:rPr lang="en-US" sz="2800" dirty="0">
                <a:cs typeface="Times New Roman" pitchFamily="18" charset="0"/>
              </a:rPr>
              <a:t>weights assigned to individual factors depend on the prevailing circumstances and nature of the industry. </a:t>
            </a:r>
            <a:endParaRPr lang="en-US" sz="2800" dirty="0" smtClean="0">
              <a:cs typeface="Times New Roman" pitchFamily="18" charset="0"/>
            </a:endParaRPr>
          </a:p>
          <a:p>
            <a:pPr algn="just">
              <a:buFont typeface="Wingdings" pitchFamily="2" charset="2"/>
              <a:buChar char="§"/>
            </a:pPr>
            <a:r>
              <a:rPr lang="en-US" sz="2800" dirty="0" smtClean="0">
                <a:cs typeface="Times New Roman" pitchFamily="18" charset="0"/>
              </a:rPr>
              <a:t>In </a:t>
            </a:r>
            <a:r>
              <a:rPr lang="en-US" sz="2800" dirty="0">
                <a:cs typeface="Times New Roman" pitchFamily="18" charset="0"/>
              </a:rPr>
              <a:t>some industries firms are </a:t>
            </a:r>
            <a:r>
              <a:rPr lang="en-US" sz="2800" b="1" dirty="0">
                <a:solidFill>
                  <a:srgbClr val="FF0000"/>
                </a:solidFill>
                <a:cs typeface="Times New Roman" pitchFamily="18" charset="0"/>
              </a:rPr>
              <a:t>located near sources of major raw materials such as iron and steel, and pulp and paper, while </a:t>
            </a:r>
            <a:r>
              <a:rPr lang="en-US" sz="2800" b="1" dirty="0">
                <a:cs typeface="Times New Roman" pitchFamily="18" charset="0"/>
              </a:rPr>
              <a:t>in other </a:t>
            </a:r>
            <a:r>
              <a:rPr lang="en-US" sz="2800" dirty="0">
                <a:cs typeface="Times New Roman" pitchFamily="18" charset="0"/>
              </a:rPr>
              <a:t>industries </a:t>
            </a:r>
            <a:r>
              <a:rPr lang="en-US" sz="2800" dirty="0" smtClean="0">
                <a:cs typeface="Times New Roman" pitchFamily="18" charset="0"/>
              </a:rPr>
              <a:t>they </a:t>
            </a:r>
            <a:r>
              <a:rPr lang="en-US" sz="2800" b="1" dirty="0" smtClean="0">
                <a:solidFill>
                  <a:srgbClr val="C00000"/>
                </a:solidFill>
                <a:effectLst>
                  <a:outerShdw blurRad="38100" dist="38100" dir="2700000" algn="tl">
                    <a:srgbClr val="000000">
                      <a:alpha val="43137"/>
                    </a:srgbClr>
                  </a:outerShdw>
                </a:effectLst>
                <a:cs typeface="Times New Roman" pitchFamily="18" charset="0"/>
              </a:rPr>
              <a:t>are located near markets</a:t>
            </a:r>
            <a:r>
              <a:rPr lang="en-US" sz="2800" dirty="0" smtClean="0">
                <a:cs typeface="Times New Roman" pitchFamily="18" charset="0"/>
              </a:rPr>
              <a:t>.</a:t>
            </a:r>
          </a:p>
          <a:p>
            <a:pPr algn="just">
              <a:buFont typeface="Wingdings" pitchFamily="2" charset="2"/>
              <a:buChar char="§"/>
            </a:pPr>
            <a:r>
              <a:rPr lang="en-US" sz="2800" dirty="0" smtClean="0">
                <a:cs typeface="Times New Roman" pitchFamily="18" charset="0"/>
              </a:rPr>
              <a:t>All </a:t>
            </a:r>
            <a:r>
              <a:rPr lang="en-US" sz="2800" dirty="0">
                <a:cs typeface="Times New Roman" pitchFamily="18" charset="0"/>
              </a:rPr>
              <a:t>factors together provide a </a:t>
            </a:r>
            <a:r>
              <a:rPr lang="en-US" sz="2800" dirty="0" smtClean="0">
                <a:cs typeface="Times New Roman" pitchFamily="18" charset="0"/>
              </a:rPr>
              <a:t>spatial </a:t>
            </a:r>
            <a:r>
              <a:rPr lang="en-US" sz="2800" dirty="0">
                <a:cs typeface="Times New Roman" pitchFamily="18" charset="0"/>
              </a:rPr>
              <a:t>configuration which is to be analyzed very carefully for the </a:t>
            </a:r>
            <a:r>
              <a:rPr lang="en-US" sz="2800" b="1" dirty="0">
                <a:solidFill>
                  <a:srgbClr val="C00000"/>
                </a:solidFill>
                <a:cs typeface="Times New Roman" pitchFamily="18" charset="0"/>
              </a:rPr>
              <a:t>optimum location </a:t>
            </a:r>
            <a:r>
              <a:rPr lang="en-US" sz="2800" dirty="0">
                <a:cs typeface="Times New Roman" pitchFamily="18" charset="0"/>
              </a:rPr>
              <a:t>of a factory. </a:t>
            </a:r>
            <a:endParaRPr lang="en-US" sz="2800" dirty="0" smtClean="0">
              <a:cs typeface="Times New Roman" pitchFamily="18" charset="0"/>
            </a:endParaRPr>
          </a:p>
          <a:p>
            <a:pPr algn="just">
              <a:buFont typeface="Wingdings" pitchFamily="2" charset="2"/>
              <a:buChar char="§"/>
            </a:pPr>
            <a:r>
              <a:rPr lang="en-US" sz="2800" dirty="0" smtClean="0">
                <a:cs typeface="Times New Roman" pitchFamily="18" charset="0"/>
              </a:rPr>
              <a:t>The </a:t>
            </a:r>
            <a:r>
              <a:rPr lang="en-US" sz="2800" b="1" dirty="0">
                <a:solidFill>
                  <a:srgbClr val="FF0000"/>
                </a:solidFill>
                <a:cs typeface="Times New Roman" pitchFamily="18" charset="0"/>
              </a:rPr>
              <a:t>choice of location will not be independent </a:t>
            </a:r>
            <a:r>
              <a:rPr lang="en-US" sz="2800" dirty="0">
                <a:cs typeface="Times New Roman" pitchFamily="18" charset="0"/>
              </a:rPr>
              <a:t>of the scale of production and the technique to be </a:t>
            </a:r>
            <a:r>
              <a:rPr lang="en-US" sz="2800" dirty="0" smtClean="0">
                <a:cs typeface="Times New Roman" pitchFamily="18" charset="0"/>
              </a:rPr>
              <a:t>used.</a:t>
            </a:r>
          </a:p>
          <a:p>
            <a:pPr algn="just">
              <a:buFont typeface="Wingdings" pitchFamily="2" charset="2"/>
              <a:buChar char="§"/>
            </a:pPr>
            <a:r>
              <a:rPr lang="en-US" sz="2800" dirty="0" smtClean="0">
                <a:cs typeface="Times New Roman" pitchFamily="18" charset="0"/>
              </a:rPr>
              <a:t>Some </a:t>
            </a:r>
            <a:r>
              <a:rPr lang="en-US" sz="2800" dirty="0">
                <a:cs typeface="Times New Roman" pitchFamily="18" charset="0"/>
              </a:rPr>
              <a:t>of the locational factors will be operative via their effect on the scale of production, some on the technique of production and some will be place-specific.</a:t>
            </a:r>
          </a:p>
        </p:txBody>
      </p:sp>
    </p:spTree>
  </p:cSld>
  <p:clrMapOvr>
    <a:masterClrMapping/>
  </p:clrMapOvr>
  <p:transition>
    <p:pull dir="d"/>
    <p:sndAc>
      <p:stSnd>
        <p:snd r:embed="rId2" name="coin.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ln>
            <a:solidFill>
              <a:srgbClr val="FF0000"/>
            </a:solidFill>
          </a:ln>
        </p:spPr>
        <p:txBody>
          <a:bodyPr>
            <a:normAutofit/>
          </a:bodyPr>
          <a:lstStyle/>
          <a:p>
            <a:pPr algn="just">
              <a:buFont typeface="Wingdings" pitchFamily="2" charset="2"/>
              <a:buChar char="§"/>
            </a:pPr>
            <a:r>
              <a:rPr lang="en-US" sz="2800" dirty="0">
                <a:cs typeface="Times New Roman" pitchFamily="18" charset="0"/>
              </a:rPr>
              <a:t>There are several </a:t>
            </a:r>
            <a:r>
              <a:rPr lang="en-US" sz="2800" b="1" dirty="0">
                <a:solidFill>
                  <a:srgbClr val="FF0000"/>
                </a:solidFill>
                <a:cs typeface="Times New Roman" pitchFamily="18" charset="0"/>
              </a:rPr>
              <a:t>theoretical</a:t>
            </a:r>
            <a:r>
              <a:rPr lang="en-US" sz="2800" dirty="0">
                <a:cs typeface="Times New Roman" pitchFamily="18" charset="0"/>
              </a:rPr>
              <a:t> and </a:t>
            </a:r>
            <a:r>
              <a:rPr lang="en-US" sz="2800" b="1" dirty="0">
                <a:solidFill>
                  <a:srgbClr val="FF0000"/>
                </a:solidFill>
                <a:cs typeface="Times New Roman" pitchFamily="18" charset="0"/>
              </a:rPr>
              <a:t>applied</a:t>
            </a:r>
            <a:r>
              <a:rPr lang="en-US" sz="2800" dirty="0">
                <a:cs typeface="Times New Roman" pitchFamily="18" charset="0"/>
              </a:rPr>
              <a:t> </a:t>
            </a:r>
            <a:r>
              <a:rPr lang="en-US" sz="2800" b="1" dirty="0">
                <a:solidFill>
                  <a:srgbClr val="FF0000"/>
                </a:solidFill>
                <a:cs typeface="Times New Roman" pitchFamily="18" charset="0"/>
              </a:rPr>
              <a:t>approaches</a:t>
            </a:r>
            <a:r>
              <a:rPr lang="en-US" sz="2800" dirty="0">
                <a:cs typeface="Times New Roman" pitchFamily="18" charset="0"/>
              </a:rPr>
              <a:t> for </a:t>
            </a:r>
            <a:r>
              <a:rPr lang="en-US" sz="2800" b="1" dirty="0">
                <a:solidFill>
                  <a:srgbClr val="FF0000"/>
                </a:solidFill>
                <a:cs typeface="Times New Roman" pitchFamily="18" charset="0"/>
              </a:rPr>
              <a:t>locational analysis </a:t>
            </a:r>
            <a:r>
              <a:rPr lang="en-US" sz="2800" dirty="0">
                <a:cs typeface="Times New Roman" pitchFamily="18" charset="0"/>
              </a:rPr>
              <a:t>based on the above mentioned factors. </a:t>
            </a:r>
            <a:endParaRPr lang="en-US" sz="2800" dirty="0" smtClean="0">
              <a:cs typeface="Times New Roman" pitchFamily="18" charset="0"/>
            </a:endParaRPr>
          </a:p>
          <a:p>
            <a:pPr algn="just">
              <a:buFont typeface="Wingdings" pitchFamily="2" charset="2"/>
              <a:buChar char="§"/>
            </a:pPr>
            <a:r>
              <a:rPr lang="en-US" sz="2800" dirty="0" smtClean="0">
                <a:cs typeface="Times New Roman" pitchFamily="18" charset="0"/>
              </a:rPr>
              <a:t>They </a:t>
            </a:r>
            <a:r>
              <a:rPr lang="en-US" sz="2800" dirty="0">
                <a:cs typeface="Times New Roman" pitchFamily="18" charset="0"/>
              </a:rPr>
              <a:t>are however </a:t>
            </a:r>
            <a:r>
              <a:rPr lang="en-US" sz="2800" b="1" dirty="0">
                <a:solidFill>
                  <a:srgbClr val="FF0000"/>
                </a:solidFill>
                <a:effectLst>
                  <a:outerShdw blurRad="38100" dist="38100" dir="2700000" algn="tl">
                    <a:srgbClr val="000000">
                      <a:alpha val="43137"/>
                    </a:srgbClr>
                  </a:outerShdw>
                </a:effectLst>
                <a:cs typeface="Times New Roman" pitchFamily="18" charset="0"/>
              </a:rPr>
              <a:t>partial</a:t>
            </a:r>
            <a:r>
              <a:rPr lang="en-US" sz="2800" dirty="0">
                <a:cs typeface="Times New Roman" pitchFamily="18" charset="0"/>
              </a:rPr>
              <a:t> in nature in the sense that they </a:t>
            </a:r>
            <a:r>
              <a:rPr lang="en-US" sz="2800" b="1" dirty="0">
                <a:solidFill>
                  <a:srgbClr val="C00000"/>
                </a:solidFill>
                <a:cs typeface="Times New Roman" pitchFamily="18" charset="0"/>
              </a:rPr>
              <a:t>take into account only a few major locational factors </a:t>
            </a:r>
            <a:r>
              <a:rPr lang="en-US" sz="2800" dirty="0">
                <a:cs typeface="Times New Roman" pitchFamily="18" charset="0"/>
              </a:rPr>
              <a:t>assuming all other </a:t>
            </a:r>
            <a:r>
              <a:rPr lang="en-US" sz="2800" dirty="0" smtClean="0">
                <a:cs typeface="Times New Roman" pitchFamily="18" charset="0"/>
              </a:rPr>
              <a:t>factors are  </a:t>
            </a:r>
            <a:r>
              <a:rPr lang="en-US" sz="2800" dirty="0">
                <a:cs typeface="Times New Roman" pitchFamily="18" charset="0"/>
              </a:rPr>
              <a:t>either constant or irrelevant. </a:t>
            </a:r>
            <a:endParaRPr lang="en-US" sz="2800" dirty="0" smtClean="0">
              <a:cs typeface="Times New Roman" pitchFamily="18" charset="0"/>
            </a:endParaRPr>
          </a:p>
          <a:p>
            <a:endParaRPr lang="en-US" dirty="0"/>
          </a:p>
        </p:txBody>
      </p:sp>
    </p:spTree>
  </p:cSld>
  <p:clrMapOvr>
    <a:masterClrMapping/>
  </p:clrMapOvr>
  <p:transition>
    <p:pull dir="d"/>
    <p:sndAc>
      <p:stSnd>
        <p:snd r:embed="rId2" name="coin.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b="1" cap="all" dirty="0" smtClean="0">
                <a:effectLst>
                  <a:outerShdw blurRad="50800" dist="38100" algn="tr" rotWithShape="0">
                    <a:prstClr val="black">
                      <a:alpha val="40000"/>
                    </a:prstClr>
                  </a:outerShdw>
                </a:effectLst>
              </a:rPr>
              <a:t> </a:t>
            </a:r>
            <a:br>
              <a:rPr lang="en-US" b="1" cap="all" dirty="0" smtClean="0">
                <a:effectLst>
                  <a:outerShdw blurRad="50800" dist="38100" algn="tr" rotWithShape="0">
                    <a:prstClr val="black">
                      <a:alpha val="40000"/>
                    </a:prstClr>
                  </a:outerShdw>
                </a:effectLst>
              </a:rPr>
            </a:br>
            <a:r>
              <a:rPr lang="en-US" sz="3100" b="1" cap="all" dirty="0" smtClean="0">
                <a:latin typeface="+mn-lt"/>
                <a:cs typeface="Times New Roman" pitchFamily="18" charset="0"/>
              </a:rPr>
              <a:t>Approaches to industrial locational analysis </a:t>
            </a:r>
            <a:r>
              <a:rPr lang="en-US" sz="3100" dirty="0" smtClean="0">
                <a:effectLst>
                  <a:outerShdw blurRad="50800" dist="38100" algn="tr" rotWithShape="0">
                    <a:prstClr val="black">
                      <a:alpha val="40000"/>
                    </a:prstClr>
                  </a:outerShdw>
                </a:effectLst>
                <a:latin typeface="+mn-lt"/>
              </a:rPr>
              <a:t/>
            </a:r>
            <a:br>
              <a:rPr lang="en-US" sz="3100" dirty="0" smtClean="0">
                <a:effectLst>
                  <a:outerShdw blurRad="50800" dist="38100" algn="tr" rotWithShape="0">
                    <a:prstClr val="black">
                      <a:alpha val="40000"/>
                    </a:prstClr>
                  </a:outerShdw>
                </a:effectLst>
                <a:latin typeface="+mn-lt"/>
              </a:rPr>
            </a:br>
            <a:endParaRPr lang="en-US" sz="3100" dirty="0">
              <a:latin typeface="+mn-lt"/>
            </a:endParaRPr>
          </a:p>
        </p:txBody>
      </p:sp>
      <p:sp>
        <p:nvSpPr>
          <p:cNvPr id="3" name="Content Placeholder 2"/>
          <p:cNvSpPr>
            <a:spLocks noGrp="1"/>
          </p:cNvSpPr>
          <p:nvPr>
            <p:ph idx="1"/>
          </p:nvPr>
        </p:nvSpPr>
        <p:spPr>
          <a:xfrm>
            <a:off x="457200" y="1143000"/>
            <a:ext cx="8229600" cy="4983163"/>
          </a:xfrm>
          <a:ln>
            <a:solidFill>
              <a:srgbClr val="FF0000"/>
            </a:solidFill>
          </a:ln>
        </p:spPr>
        <p:txBody>
          <a:bodyPr>
            <a:normAutofit/>
          </a:bodyPr>
          <a:lstStyle/>
          <a:p>
            <a:pPr algn="just">
              <a:buFont typeface="Wingdings" pitchFamily="2" charset="2"/>
              <a:buChar char="§"/>
            </a:pPr>
            <a:r>
              <a:rPr lang="en-US" sz="2800" dirty="0" smtClean="0">
                <a:cs typeface="Times New Roman" pitchFamily="18" charset="0"/>
              </a:rPr>
              <a:t>The </a:t>
            </a:r>
            <a:r>
              <a:rPr lang="en-US" sz="2800" dirty="0">
                <a:cs typeface="Times New Roman" pitchFamily="18" charset="0"/>
              </a:rPr>
              <a:t>theoretical material on industrial location is </a:t>
            </a:r>
            <a:r>
              <a:rPr lang="en-US" sz="2800" b="1" dirty="0">
                <a:solidFill>
                  <a:srgbClr val="C00000"/>
                </a:solidFill>
                <a:effectLst>
                  <a:outerShdw blurRad="38100" dist="38100" dir="2700000" algn="tl">
                    <a:srgbClr val="000000">
                      <a:alpha val="43137"/>
                    </a:srgbClr>
                  </a:outerShdw>
                </a:effectLst>
                <a:cs typeface="Times New Roman" pitchFamily="18" charset="0"/>
              </a:rPr>
              <a:t>very much diversified</a:t>
            </a:r>
            <a:r>
              <a:rPr lang="en-US" sz="2800" b="1" dirty="0" smtClean="0">
                <a:solidFill>
                  <a:srgbClr val="C00000"/>
                </a:solidFill>
                <a:effectLst>
                  <a:outerShdw blurRad="38100" dist="38100" dir="2700000" algn="tl">
                    <a:srgbClr val="000000">
                      <a:alpha val="43137"/>
                    </a:srgbClr>
                  </a:outerShdw>
                </a:effectLst>
                <a:cs typeface="Times New Roman" pitchFamily="18" charset="0"/>
              </a:rPr>
              <a:t>.</a:t>
            </a:r>
          </a:p>
          <a:p>
            <a:pPr algn="just">
              <a:buFont typeface="Wingdings" pitchFamily="2" charset="2"/>
              <a:buChar char="§"/>
            </a:pPr>
            <a:r>
              <a:rPr lang="en-US" sz="2800" dirty="0" smtClean="0">
                <a:cs typeface="Times New Roman" pitchFamily="18" charset="0"/>
              </a:rPr>
              <a:t> </a:t>
            </a:r>
            <a:r>
              <a:rPr lang="en-US" sz="2800" dirty="0">
                <a:cs typeface="Times New Roman" pitchFamily="18" charset="0"/>
              </a:rPr>
              <a:t>Significant contributions were made to it by </a:t>
            </a:r>
            <a:r>
              <a:rPr lang="en-US" sz="2800" b="1" dirty="0">
                <a:solidFill>
                  <a:srgbClr val="C00000"/>
                </a:solidFill>
                <a:effectLst>
                  <a:outerShdw blurRad="38100" dist="38100" dir="2700000" algn="tl">
                    <a:srgbClr val="000000">
                      <a:alpha val="43137"/>
                    </a:srgbClr>
                  </a:outerShdw>
                </a:effectLst>
                <a:cs typeface="Times New Roman" pitchFamily="18" charset="0"/>
              </a:rPr>
              <a:t>geographers</a:t>
            </a:r>
            <a:r>
              <a:rPr lang="en-US" sz="2800" dirty="0">
                <a:cs typeface="Times New Roman" pitchFamily="18" charset="0"/>
              </a:rPr>
              <a:t> and the </a:t>
            </a:r>
            <a:r>
              <a:rPr lang="en-US" sz="2800" b="1" dirty="0" smtClean="0">
                <a:solidFill>
                  <a:srgbClr val="C00000"/>
                </a:solidFill>
                <a:cs typeface="Times New Roman" pitchFamily="18" charset="0"/>
              </a:rPr>
              <a:t>economists </a:t>
            </a:r>
            <a:r>
              <a:rPr lang="en-US" sz="2800" dirty="0" smtClean="0">
                <a:cs typeface="Times New Roman" pitchFamily="18" charset="0"/>
              </a:rPr>
              <a:t>but their </a:t>
            </a:r>
            <a:r>
              <a:rPr lang="en-US" sz="2800" dirty="0">
                <a:cs typeface="Times New Roman" pitchFamily="18" charset="0"/>
              </a:rPr>
              <a:t>approaches however were different</a:t>
            </a:r>
            <a:r>
              <a:rPr lang="en-US" sz="2800" dirty="0" smtClean="0">
                <a:cs typeface="Times New Roman" pitchFamily="18" charset="0"/>
              </a:rPr>
              <a:t>.</a:t>
            </a:r>
          </a:p>
          <a:p>
            <a:pPr algn="just">
              <a:buFont typeface="Wingdings" pitchFamily="2" charset="2"/>
              <a:buChar char="§"/>
            </a:pPr>
            <a:r>
              <a:rPr lang="en-US" sz="2800" dirty="0" smtClean="0">
                <a:cs typeface="Times New Roman" pitchFamily="18" charset="0"/>
              </a:rPr>
              <a:t> </a:t>
            </a:r>
            <a:r>
              <a:rPr lang="en-US" sz="2800" dirty="0">
                <a:cs typeface="Times New Roman" pitchFamily="18" charset="0"/>
              </a:rPr>
              <a:t>The geographers, by and large, adopted </a:t>
            </a:r>
            <a:r>
              <a:rPr lang="en-US" sz="2800" b="1" dirty="0">
                <a:solidFill>
                  <a:srgbClr val="FF0000"/>
                </a:solidFill>
                <a:cs typeface="Times New Roman" pitchFamily="18" charset="0"/>
              </a:rPr>
              <a:t>intuitive</a:t>
            </a:r>
            <a:r>
              <a:rPr lang="en-US" sz="2800" dirty="0">
                <a:cs typeface="Times New Roman" pitchFamily="18" charset="0"/>
              </a:rPr>
              <a:t> </a:t>
            </a:r>
            <a:r>
              <a:rPr lang="en-US" sz="2800" b="1" dirty="0">
                <a:solidFill>
                  <a:srgbClr val="FF0000"/>
                </a:solidFill>
                <a:effectLst>
                  <a:outerShdw blurRad="38100" dist="38100" dir="2700000" algn="tl">
                    <a:srgbClr val="000000">
                      <a:alpha val="43137"/>
                    </a:srgbClr>
                  </a:outerShdw>
                </a:effectLst>
                <a:cs typeface="Times New Roman" pitchFamily="18" charset="0"/>
              </a:rPr>
              <a:t>conceptual base</a:t>
            </a:r>
            <a:r>
              <a:rPr lang="en-US" sz="2800" dirty="0">
                <a:cs typeface="Times New Roman" pitchFamily="18" charset="0"/>
              </a:rPr>
              <a:t> and case studies approach to arrive at some generalization about the industrial locational patterns.</a:t>
            </a:r>
            <a:r>
              <a:rPr lang="en-US" sz="4000" dirty="0">
                <a:cs typeface="Times New Roman" pitchFamily="18" charset="0"/>
              </a:rPr>
              <a:t> </a:t>
            </a:r>
            <a:endParaRPr lang="en-US" sz="4000" dirty="0" smtClean="0">
              <a:cs typeface="Times New Roman" pitchFamily="18" charset="0"/>
            </a:endParaRPr>
          </a:p>
          <a:p>
            <a:endParaRPr lang="en-US" dirty="0"/>
          </a:p>
        </p:txBody>
      </p:sp>
    </p:spTree>
  </p:cSld>
  <p:clrMapOvr>
    <a:masterClrMapping/>
  </p:clrMapOvr>
  <p:transition>
    <p:pull dir="d"/>
    <p:sndAc>
      <p:stSnd>
        <p:snd r:embed="rId2" name="coin.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smtClean="0">
                <a:cs typeface="Times New Roman" pitchFamily="18" charset="0"/>
              </a:rPr>
              <a:t>The economists on the other hand, followed a </a:t>
            </a:r>
            <a:r>
              <a:rPr lang="en-US" sz="2800" b="1" dirty="0" smtClean="0">
                <a:solidFill>
                  <a:srgbClr val="FF0000"/>
                </a:solidFill>
                <a:cs typeface="Times New Roman" pitchFamily="18" charset="0"/>
              </a:rPr>
              <a:t>more formal</a:t>
            </a:r>
            <a:r>
              <a:rPr lang="en-US" sz="2800" dirty="0" smtClean="0">
                <a:cs typeface="Times New Roman" pitchFamily="18" charset="0"/>
              </a:rPr>
              <a:t>, </a:t>
            </a:r>
            <a:r>
              <a:rPr lang="en-US" sz="2800" b="1" dirty="0" smtClean="0">
                <a:solidFill>
                  <a:srgbClr val="FF0000"/>
                </a:solidFill>
                <a:cs typeface="Times New Roman" pitchFamily="18" charset="0"/>
              </a:rPr>
              <a:t>abstract</a:t>
            </a:r>
            <a:r>
              <a:rPr lang="en-US" sz="2800" dirty="0" smtClean="0">
                <a:cs typeface="Times New Roman" pitchFamily="18" charset="0"/>
              </a:rPr>
              <a:t> or </a:t>
            </a:r>
            <a:r>
              <a:rPr lang="en-US" sz="2800" b="1" dirty="0" smtClean="0">
                <a:effectLst>
                  <a:outerShdw blurRad="38100" dist="38100" dir="2700000" algn="tl">
                    <a:srgbClr val="000000">
                      <a:alpha val="43137"/>
                    </a:srgbClr>
                  </a:outerShdw>
                </a:effectLst>
                <a:cs typeface="Times New Roman" pitchFamily="18" charset="0"/>
              </a:rPr>
              <a:t>deductive</a:t>
            </a:r>
            <a:r>
              <a:rPr lang="en-US" sz="2800" dirty="0" smtClean="0">
                <a:cs typeface="Times New Roman" pitchFamily="18" charset="0"/>
              </a:rPr>
              <a:t> approach for </a:t>
            </a:r>
            <a:r>
              <a:rPr lang="en-US" sz="2800" dirty="0" err="1" smtClean="0">
                <a:cs typeface="Times New Roman" pitchFamily="18" charset="0"/>
              </a:rPr>
              <a:t>locational</a:t>
            </a:r>
            <a:r>
              <a:rPr lang="en-US" sz="2800" dirty="0" smtClean="0">
                <a:cs typeface="Times New Roman" pitchFamily="18" charset="0"/>
              </a:rPr>
              <a:t> analysis.</a:t>
            </a:r>
          </a:p>
          <a:p>
            <a:pPr algn="just">
              <a:buFont typeface="Wingdings" pitchFamily="2" charset="2"/>
              <a:buChar char="§"/>
            </a:pPr>
            <a:r>
              <a:rPr lang="en-US" sz="2800" dirty="0" smtClean="0">
                <a:cs typeface="Times New Roman" pitchFamily="18" charset="0"/>
              </a:rPr>
              <a:t>An integration of these two diversified approaches led to develop some </a:t>
            </a:r>
            <a:r>
              <a:rPr lang="en-US" sz="2800" b="1" dirty="0" smtClean="0">
                <a:solidFill>
                  <a:srgbClr val="FF0000"/>
                </a:solidFill>
                <a:cs typeface="Times New Roman" pitchFamily="18" charset="0"/>
              </a:rPr>
              <a:t>operational models for location </a:t>
            </a:r>
            <a:r>
              <a:rPr lang="en-US" sz="2800" dirty="0" smtClean="0">
                <a:cs typeface="Times New Roman" pitchFamily="18" charset="0"/>
              </a:rPr>
              <a:t>studies. </a:t>
            </a:r>
          </a:p>
          <a:p>
            <a:pPr algn="just">
              <a:buFont typeface="Wingdings" pitchFamily="2" charset="2"/>
              <a:buChar char="§"/>
            </a:pPr>
            <a:r>
              <a:rPr lang="en-US" sz="2800" dirty="0" smtClean="0">
                <a:cs typeface="Times New Roman" pitchFamily="18" charset="0"/>
              </a:rPr>
              <a:t>Some of the leading theoretical approaches to industrial </a:t>
            </a:r>
            <a:r>
              <a:rPr lang="en-US" sz="2800" dirty="0" err="1" smtClean="0">
                <a:cs typeface="Times New Roman" pitchFamily="18" charset="0"/>
              </a:rPr>
              <a:t>locational</a:t>
            </a:r>
            <a:r>
              <a:rPr lang="en-US" sz="2800" dirty="0" smtClean="0">
                <a:cs typeface="Times New Roman" pitchFamily="18" charset="0"/>
              </a:rPr>
              <a:t> analysis made by the people of the two disciplines are: </a:t>
            </a:r>
          </a:p>
          <a:p>
            <a:endParaRPr lang="en-US" dirty="0" smtClean="0">
              <a:cs typeface="Times New Roman" pitchFamily="18" charset="0"/>
            </a:endParaRPr>
          </a:p>
          <a:p>
            <a:endParaRPr lang="en-US" dirty="0"/>
          </a:p>
        </p:txBody>
      </p:sp>
    </p:spTree>
  </p:cSld>
  <p:clrMapOvr>
    <a:masterClrMapping/>
  </p:clrMapOvr>
  <p:transition>
    <p:pull dir="d"/>
    <p:sndAc>
      <p:stSnd>
        <p:snd r:embed="rId2" name="coin.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sz="3100" b="1" dirty="0" smtClean="0"/>
              <a:t>4.3.1. The Geographical Contributions</a:t>
            </a:r>
            <a:r>
              <a:rPr lang="en-US" dirty="0" smtClean="0"/>
              <a:t/>
            </a:r>
            <a:br>
              <a:rPr lang="en-US" dirty="0" smtClean="0"/>
            </a:br>
            <a:endParaRPr lang="en-US" dirty="0"/>
          </a:p>
        </p:txBody>
      </p:sp>
      <p:sp>
        <p:nvSpPr>
          <p:cNvPr id="3" name="Content Placeholder 2"/>
          <p:cNvSpPr>
            <a:spLocks noGrp="1"/>
          </p:cNvSpPr>
          <p:nvPr>
            <p:ph idx="1"/>
          </p:nvPr>
        </p:nvSpPr>
        <p:spPr>
          <a:xfrm>
            <a:off x="457200" y="685800"/>
            <a:ext cx="8229600" cy="5440363"/>
          </a:xfrm>
        </p:spPr>
        <p:txBody>
          <a:bodyPr>
            <a:normAutofit fontScale="92500" lnSpcReduction="10000"/>
          </a:bodyPr>
          <a:lstStyle/>
          <a:p>
            <a:pPr algn="just">
              <a:spcBef>
                <a:spcPts val="0"/>
              </a:spcBef>
            </a:pPr>
            <a:r>
              <a:rPr lang="en-US" sz="3000" dirty="0" smtClean="0"/>
              <a:t>The discipline of geography examines the form of the earth, its physical features, natural and political divisions, climate, production, and population, etc.</a:t>
            </a:r>
          </a:p>
          <a:p>
            <a:pPr algn="just">
              <a:spcBef>
                <a:spcPts val="0"/>
              </a:spcBef>
            </a:pPr>
            <a:r>
              <a:rPr lang="en-US" sz="3000" dirty="0" smtClean="0"/>
              <a:t>Industries appearing on the earth's source do make some changes in its physical features and production patterns. </a:t>
            </a:r>
          </a:p>
          <a:p>
            <a:pPr algn="just">
              <a:spcBef>
                <a:spcPts val="0"/>
              </a:spcBef>
            </a:pPr>
            <a:r>
              <a:rPr lang="en-US" sz="3000" dirty="0" smtClean="0"/>
              <a:t>Recognizing this fact, the geographers considered industrial location as a part of their discipline and we are trying to present a brief review of a few selected works having some theoretical relevance, they are</a:t>
            </a:r>
          </a:p>
          <a:p>
            <a:pPr lvl="1" algn="just">
              <a:spcBef>
                <a:spcPts val="0"/>
              </a:spcBef>
            </a:pPr>
            <a:r>
              <a:rPr lang="en-US" sz="3000" b="1" i="1" dirty="0" smtClean="0"/>
              <a:t>The Central Place Theory</a:t>
            </a:r>
            <a:endParaRPr lang="en-US" sz="3000" dirty="0" smtClean="0"/>
          </a:p>
          <a:p>
            <a:pPr lvl="1" algn="just">
              <a:spcBef>
                <a:spcPts val="0"/>
              </a:spcBef>
            </a:pPr>
            <a:r>
              <a:rPr lang="en-US" sz="3000" b="1" i="1" dirty="0" smtClean="0"/>
              <a:t>Renner's theory</a:t>
            </a:r>
            <a:endParaRPr lang="en-US" sz="3000" dirty="0" smtClean="0"/>
          </a:p>
          <a:p>
            <a:pPr lvl="1" algn="just">
              <a:spcBef>
                <a:spcPts val="0"/>
              </a:spcBef>
            </a:pPr>
            <a:r>
              <a:rPr lang="en-US" sz="3000" b="1" i="1" dirty="0" err="1" smtClean="0"/>
              <a:t>Rawstron's</a:t>
            </a:r>
            <a:r>
              <a:rPr lang="en-US" sz="3000" b="1" i="1" dirty="0" smtClean="0"/>
              <a:t> Principle</a:t>
            </a:r>
            <a:endParaRPr lang="en-US" sz="3000" dirty="0" smtClean="0"/>
          </a:p>
          <a:p>
            <a:pPr algn="just">
              <a:spcBef>
                <a:spcPts val="0"/>
              </a:spcBef>
            </a:pPr>
            <a:endParaRPr lang="en-US" sz="2800" dirty="0"/>
          </a:p>
        </p:txBody>
      </p:sp>
    </p:spTree>
  </p:cSld>
  <p:clrMapOvr>
    <a:masterClrMapping/>
  </p:clrMapOvr>
  <p:transition>
    <p:pull dir="d"/>
    <p:sndAc>
      <p:stSnd>
        <p:snd r:embed="rId2" name="coin.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smtClean="0"/>
              <a:t/>
            </a:r>
            <a:br>
              <a:rPr lang="en-US" sz="3200" b="1" dirty="0" smtClean="0"/>
            </a:br>
            <a:r>
              <a:rPr lang="en-US" sz="3200" b="1" dirty="0" smtClean="0"/>
              <a:t>4.3.1.1. The Central Place Theory</a:t>
            </a:r>
            <a:r>
              <a:rPr lang="en-US" sz="3200" dirty="0" smtClean="0"/>
              <a:t/>
            </a:r>
            <a:br>
              <a:rPr lang="en-US" sz="3200" dirty="0" smtClean="0"/>
            </a:br>
            <a:endParaRPr lang="en-US" sz="3200" dirty="0"/>
          </a:p>
        </p:txBody>
      </p:sp>
      <p:sp>
        <p:nvSpPr>
          <p:cNvPr id="3" name="Content Placeholder 2"/>
          <p:cNvSpPr>
            <a:spLocks noGrp="1"/>
          </p:cNvSpPr>
          <p:nvPr>
            <p:ph idx="1"/>
          </p:nvPr>
        </p:nvSpPr>
        <p:spPr/>
        <p:txBody>
          <a:bodyPr>
            <a:noAutofit/>
          </a:bodyPr>
          <a:lstStyle/>
          <a:p>
            <a:pPr algn="just">
              <a:spcBef>
                <a:spcPts val="0"/>
              </a:spcBef>
            </a:pPr>
            <a:r>
              <a:rPr lang="en-US" sz="2800" dirty="0" smtClean="0"/>
              <a:t>This was the first systematic geographical theory of location. </a:t>
            </a:r>
          </a:p>
          <a:p>
            <a:pPr algn="just">
              <a:spcBef>
                <a:spcPts val="0"/>
              </a:spcBef>
            </a:pPr>
            <a:r>
              <a:rPr lang="en-US" sz="2800" dirty="0" smtClean="0"/>
              <a:t>It was developed by </a:t>
            </a:r>
            <a:r>
              <a:rPr lang="en-US" sz="2800" b="1" dirty="0" smtClean="0"/>
              <a:t>Walter </a:t>
            </a:r>
            <a:r>
              <a:rPr lang="en-US" sz="2800" b="1" dirty="0" err="1" smtClean="0"/>
              <a:t>Christaller</a:t>
            </a:r>
            <a:r>
              <a:rPr lang="en-US" sz="2800" b="1" dirty="0" smtClean="0"/>
              <a:t> </a:t>
            </a:r>
            <a:r>
              <a:rPr lang="en-US" sz="2800" dirty="0" smtClean="0"/>
              <a:t>mainly to determine the number, size, and distribution of town and cities. </a:t>
            </a:r>
          </a:p>
          <a:p>
            <a:pPr algn="just">
              <a:spcBef>
                <a:spcPts val="0"/>
              </a:spcBef>
            </a:pPr>
            <a:r>
              <a:rPr lang="en-US" sz="2800" dirty="0" smtClean="0"/>
              <a:t>Using certain simplified assumptions, </a:t>
            </a:r>
            <a:r>
              <a:rPr lang="en-US" sz="2800" dirty="0" err="1" smtClean="0"/>
              <a:t>Christaller</a:t>
            </a:r>
            <a:r>
              <a:rPr lang="en-US" sz="2800" dirty="0" smtClean="0"/>
              <a:t> was able to demonstrate geographically the spatial arrangement between hinterland and central places(service centers).</a:t>
            </a:r>
          </a:p>
          <a:p>
            <a:pPr algn="just">
              <a:spcBef>
                <a:spcPts val="0"/>
              </a:spcBef>
            </a:pPr>
            <a:r>
              <a:rPr lang="en-US" sz="2800" dirty="0" smtClean="0"/>
              <a:t>In simplest terms, his theory proposed that towns with lowest level of specialization would be equally spaced and surrounded by hexagonally shaped hinterlands. </a:t>
            </a:r>
          </a:p>
          <a:p>
            <a:pPr>
              <a:spcBef>
                <a:spcPts val="0"/>
              </a:spcBef>
            </a:pPr>
            <a:endParaRPr lang="en-US" sz="2800" dirty="0"/>
          </a:p>
        </p:txBody>
      </p:sp>
    </p:spTree>
  </p:cSld>
  <p:clrMapOvr>
    <a:masterClrMapping/>
  </p:clrMapOvr>
  <p:transition>
    <p:pull dir="d"/>
    <p:sndAc>
      <p:stSnd>
        <p:snd r:embed="rId2" name="coin.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a:ln>
            <a:solidFill>
              <a:srgbClr val="FF0000"/>
            </a:solidFill>
          </a:ln>
        </p:spPr>
        <p:txBody>
          <a:bodyPr>
            <a:normAutofit/>
          </a:bodyPr>
          <a:lstStyle/>
          <a:p>
            <a:pPr algn="just">
              <a:buFont typeface="Wingdings" pitchFamily="2" charset="2"/>
              <a:buChar char="§"/>
            </a:pPr>
            <a:r>
              <a:rPr lang="en-US" sz="2800" dirty="0">
                <a:cs typeface="Times New Roman" pitchFamily="18" charset="0"/>
              </a:rPr>
              <a:t>After completing this </a:t>
            </a:r>
            <a:r>
              <a:rPr lang="en-US" sz="2800" dirty="0" smtClean="0">
                <a:cs typeface="Times New Roman" pitchFamily="18" charset="0"/>
              </a:rPr>
              <a:t>lecture, </a:t>
            </a:r>
            <a:r>
              <a:rPr lang="en-US" sz="2800" dirty="0">
                <a:cs typeface="Times New Roman" pitchFamily="18" charset="0"/>
              </a:rPr>
              <a:t>you will be able to: </a:t>
            </a:r>
          </a:p>
          <a:p>
            <a:pPr lvl="1" algn="just">
              <a:buBlip>
                <a:blip r:embed="rId3"/>
              </a:buBlip>
            </a:pPr>
            <a:r>
              <a:rPr lang="en-US" dirty="0">
                <a:cs typeface="Times New Roman" pitchFamily="18" charset="0"/>
              </a:rPr>
              <a:t>identify the technical, economic and institutional factors that should be considered before setting up a </a:t>
            </a:r>
            <a:r>
              <a:rPr lang="en-US" dirty="0" smtClean="0">
                <a:cs typeface="Times New Roman" pitchFamily="18" charset="0"/>
              </a:rPr>
              <a:t>factory</a:t>
            </a:r>
          </a:p>
          <a:p>
            <a:pPr lvl="1" algn="just">
              <a:buBlip>
                <a:blip r:embed="rId3"/>
              </a:buBlip>
            </a:pPr>
            <a:r>
              <a:rPr lang="en-US" dirty="0" smtClean="0">
                <a:cs typeface="Times New Roman" pitchFamily="18" charset="0"/>
              </a:rPr>
              <a:t>examine </a:t>
            </a:r>
            <a:r>
              <a:rPr lang="en-US" dirty="0">
                <a:cs typeface="Times New Roman" pitchFamily="18" charset="0"/>
              </a:rPr>
              <a:t>how individual firms react in locating their factories under different physical and economic circumstances </a:t>
            </a:r>
            <a:endParaRPr lang="en-US" dirty="0" smtClean="0">
              <a:cs typeface="Times New Roman" pitchFamily="18" charset="0"/>
            </a:endParaRPr>
          </a:p>
          <a:p>
            <a:pPr lvl="1" algn="just">
              <a:buBlip>
                <a:blip r:embed="rId3"/>
              </a:buBlip>
            </a:pPr>
            <a:r>
              <a:rPr lang="en-US" dirty="0" smtClean="0">
                <a:cs typeface="Times New Roman" pitchFamily="18" charset="0"/>
              </a:rPr>
              <a:t>understand </a:t>
            </a:r>
            <a:r>
              <a:rPr lang="en-US" dirty="0">
                <a:cs typeface="Times New Roman" pitchFamily="18" charset="0"/>
              </a:rPr>
              <a:t>the industrial location trends in </a:t>
            </a:r>
            <a:r>
              <a:rPr lang="en-US" dirty="0" smtClean="0">
                <a:cs typeface="Times New Roman" pitchFamily="18" charset="0"/>
              </a:rPr>
              <a:t>Ethiopia</a:t>
            </a:r>
            <a:endParaRPr lang="en-US" dirty="0">
              <a:cs typeface="Times New Roman" pitchFamily="18" charset="0"/>
            </a:endParaRPr>
          </a:p>
        </p:txBody>
      </p:sp>
    </p:spTree>
  </p:cSld>
  <p:clrMapOvr>
    <a:masterClrMapping/>
  </p:clrMapOvr>
  <p:transition>
    <p:pull dir="d"/>
    <p:sndAc>
      <p:stSnd>
        <p:snd r:embed="rId2" name="coin.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spcBef>
                <a:spcPts val="0"/>
              </a:spcBef>
            </a:pPr>
            <a:r>
              <a:rPr lang="en-US" sz="3000" dirty="0" smtClean="0"/>
              <a:t>Although, empirical testing of this theory is doubtful yet it is regarded as valuable theoretical contribution in urban geography. </a:t>
            </a:r>
          </a:p>
          <a:p>
            <a:pPr algn="just">
              <a:spcBef>
                <a:spcPts val="0"/>
              </a:spcBef>
            </a:pPr>
            <a:r>
              <a:rPr lang="en-US" sz="3000" dirty="0" smtClean="0"/>
              <a:t>It has relevance for location of a manufacturing industry in a special case where production tends to be centralized and the market is </a:t>
            </a:r>
            <a:r>
              <a:rPr lang="en-GB" sz="3000" dirty="0" smtClean="0"/>
              <a:t>all really</a:t>
            </a:r>
            <a:r>
              <a:rPr lang="en-US" sz="3000" dirty="0" smtClean="0"/>
              <a:t> extended.</a:t>
            </a:r>
          </a:p>
          <a:p>
            <a:pPr algn="just">
              <a:spcBef>
                <a:spcPts val="0"/>
              </a:spcBef>
            </a:pPr>
            <a:r>
              <a:rPr lang="en-US" sz="3000" dirty="0" smtClean="0"/>
              <a:t>The major limitation of this theory is that it fails to encompass the development of belts of industrial concentration and the agglomerative tendencies which are common features of the modern industrial structures.</a:t>
            </a:r>
          </a:p>
          <a:p>
            <a:endParaRPr lang="en-US" dirty="0" smtClean="0"/>
          </a:p>
          <a:p>
            <a:endParaRPr lang="en-US" dirty="0"/>
          </a:p>
        </p:txBody>
      </p:sp>
    </p:spTree>
  </p:cSld>
  <p:clrMapOvr>
    <a:masterClrMapping/>
  </p:clrMapOvr>
  <p:transition>
    <p:pull dir="d"/>
    <p:sndAc>
      <p:stSnd>
        <p:snd r:embed="rId2" name="coin.wav"/>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ln>
            <a:solidFill>
              <a:srgbClr val="FF0000"/>
            </a:solidFill>
          </a:ln>
        </p:spPr>
        <p:txBody>
          <a:bodyPr>
            <a:normAutofit fontScale="85000" lnSpcReduction="20000"/>
          </a:bodyPr>
          <a:lstStyle/>
          <a:p>
            <a:pPr algn="just">
              <a:buNone/>
            </a:pPr>
            <a:r>
              <a:rPr lang="en-US" sz="3300" b="1" dirty="0" smtClean="0"/>
              <a:t>4.3.1.2. </a:t>
            </a:r>
            <a:r>
              <a:rPr lang="en-US" sz="3300" b="1" dirty="0" smtClean="0">
                <a:cs typeface="Times New Roman" pitchFamily="18" charset="0"/>
              </a:rPr>
              <a:t>Renner’s </a:t>
            </a:r>
            <a:r>
              <a:rPr lang="en-US" sz="3300" b="1" dirty="0">
                <a:cs typeface="Times New Roman" pitchFamily="18" charset="0"/>
              </a:rPr>
              <a:t>Theory </a:t>
            </a:r>
            <a:endParaRPr lang="en-US" sz="3300" dirty="0">
              <a:cs typeface="Times New Roman" pitchFamily="18" charset="0"/>
            </a:endParaRPr>
          </a:p>
          <a:p>
            <a:pPr algn="just">
              <a:buFont typeface="Wingdings" pitchFamily="2" charset="2"/>
              <a:buChar char="§"/>
            </a:pPr>
            <a:r>
              <a:rPr lang="en-US" sz="3300" dirty="0">
                <a:cs typeface="Times New Roman" pitchFamily="18" charset="0"/>
              </a:rPr>
              <a:t>The objective of R</a:t>
            </a:r>
            <a:r>
              <a:rPr lang="en-US" sz="3300" dirty="0" smtClean="0">
                <a:cs typeface="Times New Roman" pitchFamily="18" charset="0"/>
              </a:rPr>
              <a:t>enner </a:t>
            </a:r>
            <a:r>
              <a:rPr lang="en-US" sz="3300" dirty="0">
                <a:cs typeface="Times New Roman" pitchFamily="18" charset="0"/>
              </a:rPr>
              <a:t>was to </a:t>
            </a:r>
            <a:r>
              <a:rPr lang="en-US" sz="3300" b="1" dirty="0">
                <a:solidFill>
                  <a:srgbClr val="FF0000"/>
                </a:solidFill>
                <a:cs typeface="Times New Roman" pitchFamily="18" charset="0"/>
              </a:rPr>
              <a:t>develop some general principles concerning industrial location</a:t>
            </a:r>
            <a:r>
              <a:rPr lang="en-US" sz="3300" dirty="0">
                <a:cs typeface="Times New Roman" pitchFamily="18" charset="0"/>
              </a:rPr>
              <a:t>. </a:t>
            </a:r>
            <a:endParaRPr lang="en-US" sz="3300" dirty="0" smtClean="0">
              <a:cs typeface="Times New Roman" pitchFamily="18" charset="0"/>
            </a:endParaRPr>
          </a:p>
          <a:p>
            <a:pPr algn="just">
              <a:buFont typeface="Wingdings" pitchFamily="2" charset="2"/>
              <a:buChar char="§"/>
            </a:pPr>
            <a:r>
              <a:rPr lang="en-US" sz="3300" dirty="0" smtClean="0">
                <a:cs typeface="Times New Roman" pitchFamily="18" charset="0"/>
              </a:rPr>
              <a:t>He </a:t>
            </a:r>
            <a:r>
              <a:rPr lang="en-US" sz="3300" dirty="0">
                <a:cs typeface="Times New Roman" pitchFamily="18" charset="0"/>
              </a:rPr>
              <a:t>classified industry into four categories: ‘extractive’, ‘reproductive’, ‘</a:t>
            </a:r>
            <a:r>
              <a:rPr lang="en-US" sz="3300" dirty="0" err="1">
                <a:cs typeface="Times New Roman" pitchFamily="18" charset="0"/>
              </a:rPr>
              <a:t>fabricative</a:t>
            </a:r>
            <a:r>
              <a:rPr lang="en-US" sz="3300" dirty="0">
                <a:cs typeface="Times New Roman" pitchFamily="18" charset="0"/>
              </a:rPr>
              <a:t>’, and ‘facilitative’. </a:t>
            </a:r>
            <a:endParaRPr lang="en-US" sz="3300" dirty="0" smtClean="0">
              <a:cs typeface="Times New Roman" pitchFamily="18" charset="0"/>
            </a:endParaRPr>
          </a:p>
          <a:p>
            <a:pPr algn="just">
              <a:buFont typeface="Wingdings" pitchFamily="2" charset="2"/>
              <a:buChar char="§"/>
            </a:pPr>
            <a:r>
              <a:rPr lang="en-US" sz="3300" dirty="0" smtClean="0">
                <a:cs typeface="Times New Roman" pitchFamily="18" charset="0"/>
              </a:rPr>
              <a:t>To </a:t>
            </a:r>
            <a:r>
              <a:rPr lang="en-US" sz="3300" dirty="0">
                <a:cs typeface="Times New Roman" pitchFamily="18" charset="0"/>
              </a:rPr>
              <a:t>undertake any one of these six </a:t>
            </a:r>
            <a:r>
              <a:rPr lang="en-US" sz="3300" dirty="0" smtClean="0">
                <a:cs typeface="Times New Roman" pitchFamily="18" charset="0"/>
              </a:rPr>
              <a:t>ingredients </a:t>
            </a:r>
            <a:r>
              <a:rPr lang="en-US" sz="3300" dirty="0">
                <a:cs typeface="Times New Roman" pitchFamily="18" charset="0"/>
              </a:rPr>
              <a:t>are required: </a:t>
            </a:r>
            <a:r>
              <a:rPr lang="en-US" sz="3300" b="1" dirty="0">
                <a:solidFill>
                  <a:srgbClr val="00B050"/>
                </a:solidFill>
                <a:cs typeface="Times New Roman" pitchFamily="18" charset="0"/>
              </a:rPr>
              <a:t>raw materials</a:t>
            </a:r>
            <a:r>
              <a:rPr lang="en-US" sz="3300" dirty="0">
                <a:cs typeface="Times New Roman" pitchFamily="18" charset="0"/>
              </a:rPr>
              <a:t>, </a:t>
            </a:r>
            <a:r>
              <a:rPr lang="en-US" sz="3300" b="1" dirty="0">
                <a:solidFill>
                  <a:srgbClr val="7030A0"/>
                </a:solidFill>
                <a:cs typeface="Times New Roman" pitchFamily="18" charset="0"/>
              </a:rPr>
              <a:t>market</a:t>
            </a:r>
            <a:r>
              <a:rPr lang="en-US" sz="3300" dirty="0">
                <a:cs typeface="Times New Roman" pitchFamily="18" charset="0"/>
              </a:rPr>
              <a:t>, </a:t>
            </a:r>
            <a:r>
              <a:rPr lang="en-US" sz="3300" b="1" dirty="0" err="1">
                <a:solidFill>
                  <a:srgbClr val="00B0F0"/>
                </a:solidFill>
                <a:cs typeface="Times New Roman" pitchFamily="18" charset="0"/>
              </a:rPr>
              <a:t>labour</a:t>
            </a:r>
            <a:r>
              <a:rPr lang="en-US" sz="3300" dirty="0">
                <a:cs typeface="Times New Roman" pitchFamily="18" charset="0"/>
              </a:rPr>
              <a:t> and </a:t>
            </a:r>
            <a:r>
              <a:rPr lang="en-US" sz="3300" b="1" dirty="0">
                <a:solidFill>
                  <a:srgbClr val="00B0F0"/>
                </a:solidFill>
                <a:cs typeface="Times New Roman" pitchFamily="18" charset="0"/>
              </a:rPr>
              <a:t>management</a:t>
            </a:r>
            <a:r>
              <a:rPr lang="en-US" sz="3300" dirty="0">
                <a:cs typeface="Times New Roman" pitchFamily="18" charset="0"/>
              </a:rPr>
              <a:t>, </a:t>
            </a:r>
            <a:r>
              <a:rPr lang="en-US" sz="3300" b="1" dirty="0">
                <a:solidFill>
                  <a:schemeClr val="bg2">
                    <a:lumMod val="25000"/>
                  </a:schemeClr>
                </a:solidFill>
                <a:effectLst>
                  <a:outerShdw blurRad="38100" dist="38100" dir="2700000" algn="tl">
                    <a:srgbClr val="000000">
                      <a:alpha val="43137"/>
                    </a:srgbClr>
                  </a:outerShdw>
                </a:effectLst>
                <a:cs typeface="Times New Roman" pitchFamily="18" charset="0"/>
              </a:rPr>
              <a:t>power</a:t>
            </a:r>
            <a:r>
              <a:rPr lang="en-US" sz="3300" dirty="0">
                <a:cs typeface="Times New Roman" pitchFamily="18" charset="0"/>
              </a:rPr>
              <a:t>, </a:t>
            </a:r>
            <a:r>
              <a:rPr lang="en-US" sz="3300" b="1" dirty="0">
                <a:solidFill>
                  <a:schemeClr val="accent6">
                    <a:lumMod val="75000"/>
                  </a:schemeClr>
                </a:solidFill>
                <a:cs typeface="Times New Roman" pitchFamily="18" charset="0"/>
              </a:rPr>
              <a:t>capital</a:t>
            </a:r>
            <a:r>
              <a:rPr lang="en-US" sz="3300" dirty="0">
                <a:cs typeface="Times New Roman" pitchFamily="18" charset="0"/>
              </a:rPr>
              <a:t> and </a:t>
            </a:r>
            <a:r>
              <a:rPr lang="en-US" sz="3300" b="1" dirty="0" smtClean="0">
                <a:solidFill>
                  <a:srgbClr val="FF0000"/>
                </a:solidFill>
                <a:cs typeface="Times New Roman" pitchFamily="18" charset="0"/>
              </a:rPr>
              <a:t>transportation(included in raw materials)</a:t>
            </a:r>
            <a:r>
              <a:rPr lang="en-US" sz="3300" dirty="0" smtClean="0">
                <a:cs typeface="Times New Roman" pitchFamily="18" charset="0"/>
              </a:rPr>
              <a:t> </a:t>
            </a:r>
          </a:p>
          <a:p>
            <a:pPr algn="just">
              <a:buFont typeface="Wingdings" pitchFamily="2" charset="2"/>
              <a:buChar char="§"/>
            </a:pPr>
            <a:r>
              <a:rPr lang="en-US" sz="3300" dirty="0" smtClean="0">
                <a:cs typeface="Times New Roman" pitchFamily="18" charset="0"/>
              </a:rPr>
              <a:t>Keeping </a:t>
            </a:r>
            <a:r>
              <a:rPr lang="en-US" sz="3300" dirty="0">
                <a:cs typeface="Times New Roman" pitchFamily="18" charset="0"/>
              </a:rPr>
              <a:t>in mind these ingredients, R</a:t>
            </a:r>
            <a:r>
              <a:rPr lang="en-US" sz="3300" dirty="0" smtClean="0">
                <a:cs typeface="Times New Roman" pitchFamily="18" charset="0"/>
              </a:rPr>
              <a:t>enner </a:t>
            </a:r>
            <a:r>
              <a:rPr lang="en-US" sz="3300" dirty="0">
                <a:cs typeface="Times New Roman" pitchFamily="18" charset="0"/>
              </a:rPr>
              <a:t>postulated the </a:t>
            </a:r>
            <a:r>
              <a:rPr lang="en-US" sz="3300" b="1" dirty="0">
                <a:solidFill>
                  <a:srgbClr val="FF0000"/>
                </a:solidFill>
                <a:cs typeface="Times New Roman" pitchFamily="18" charset="0"/>
              </a:rPr>
              <a:t>law of location for fabricative (i.e., manufacturing) industry</a:t>
            </a:r>
            <a:r>
              <a:rPr lang="en-US" sz="3300" dirty="0">
                <a:cs typeface="Times New Roman" pitchFamily="18" charset="0"/>
              </a:rPr>
              <a:t> according to which any manufacturing industry tends to </a:t>
            </a:r>
            <a:r>
              <a:rPr lang="en-US" sz="3300" b="1" dirty="0">
                <a:solidFill>
                  <a:srgbClr val="FF0000"/>
                </a:solidFill>
                <a:cs typeface="Times New Roman" pitchFamily="18" charset="0"/>
              </a:rPr>
              <a:t>locate at a point which provides </a:t>
            </a:r>
            <a:r>
              <a:rPr lang="en-US" sz="3300" b="1" dirty="0">
                <a:solidFill>
                  <a:srgbClr val="00B050"/>
                </a:solidFill>
                <a:cs typeface="Times New Roman" pitchFamily="18" charset="0"/>
              </a:rPr>
              <a:t>optimum</a:t>
            </a:r>
            <a:r>
              <a:rPr lang="en-US" sz="3300" b="1" dirty="0">
                <a:solidFill>
                  <a:srgbClr val="FF0000"/>
                </a:solidFill>
                <a:cs typeface="Times New Roman" pitchFamily="18" charset="0"/>
              </a:rPr>
              <a:t> access to its ingredients. </a:t>
            </a:r>
            <a:endParaRPr lang="en-US" sz="3300" b="1" dirty="0" smtClean="0">
              <a:solidFill>
                <a:srgbClr val="FF0000"/>
              </a:solidFill>
              <a:cs typeface="Times New Roman" pitchFamily="18" charset="0"/>
            </a:endParaRPr>
          </a:p>
          <a:p>
            <a:endParaRPr lang="en-US" dirty="0"/>
          </a:p>
        </p:txBody>
      </p:sp>
    </p:spTree>
  </p:cSld>
  <p:clrMapOvr>
    <a:masterClrMapping/>
  </p:clrMapOvr>
  <p:transition>
    <p:pull dir="d"/>
    <p:sndAc>
      <p:stSnd>
        <p:snd r:embed="rId2" name="coin.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ln>
            <a:solidFill>
              <a:srgbClr val="FF0000"/>
            </a:solidFill>
          </a:ln>
        </p:spPr>
        <p:txBody>
          <a:bodyPr>
            <a:normAutofit fontScale="92500"/>
          </a:bodyPr>
          <a:lstStyle/>
          <a:p>
            <a:pPr algn="just">
              <a:buNone/>
            </a:pPr>
            <a:r>
              <a:rPr lang="en-US" dirty="0">
                <a:latin typeface="Times New Roman" pitchFamily="18" charset="0"/>
                <a:cs typeface="Times New Roman" pitchFamily="18" charset="0"/>
              </a:rPr>
              <a:t> </a:t>
            </a:r>
            <a:r>
              <a:rPr lang="en-US" dirty="0" smtClean="0"/>
              <a:t>It will, therefore, locate near to:</a:t>
            </a: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a. </a:t>
            </a:r>
            <a:r>
              <a:rPr lang="en-US" b="1" dirty="0" smtClean="0">
                <a:solidFill>
                  <a:srgbClr val="00B050"/>
                </a:solidFill>
                <a:latin typeface="Times New Roman" pitchFamily="18" charset="0"/>
                <a:cs typeface="Times New Roman" pitchFamily="18" charset="0"/>
              </a:rPr>
              <a:t>Raw</a:t>
            </a:r>
            <a:r>
              <a:rPr lang="en-US" dirty="0" smtClean="0">
                <a:solidFill>
                  <a:srgbClr val="00B050"/>
                </a:solidFill>
                <a:latin typeface="Times New Roman" pitchFamily="18" charset="0"/>
                <a:cs typeface="Times New Roman" pitchFamily="18" charset="0"/>
              </a:rPr>
              <a:t> </a:t>
            </a:r>
            <a:r>
              <a:rPr lang="en-US" b="1" dirty="0" smtClean="0">
                <a:solidFill>
                  <a:srgbClr val="00B050"/>
                </a:solidFill>
                <a:latin typeface="Times New Roman" pitchFamily="18" charset="0"/>
                <a:cs typeface="Times New Roman" pitchFamily="18" charset="0"/>
              </a:rPr>
              <a:t>materials</a:t>
            </a:r>
            <a:r>
              <a:rPr lang="en-US" dirty="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if it uses perishable or highly condensable raw substances; </a:t>
            </a:r>
            <a:r>
              <a:rPr lang="en-US" dirty="0" smtClean="0">
                <a:latin typeface="Times New Roman" pitchFamily="18" charset="0"/>
                <a:cs typeface="Times New Roman" pitchFamily="18" charset="0"/>
              </a:rPr>
              <a:t>or</a:t>
            </a:r>
          </a:p>
          <a:p>
            <a:pPr algn="just">
              <a:buNone/>
            </a:pPr>
            <a:r>
              <a:rPr lang="en-US" dirty="0" smtClean="0">
                <a:latin typeface="Times New Roman" pitchFamily="18" charset="0"/>
                <a:cs typeface="Times New Roman" pitchFamily="18" charset="0"/>
              </a:rPr>
              <a:t>b. </a:t>
            </a:r>
            <a:r>
              <a:rPr lang="en-US" b="1" dirty="0" smtClean="0">
                <a:solidFill>
                  <a:srgbClr val="00B050"/>
                </a:solidFill>
                <a:latin typeface="Times New Roman" pitchFamily="18" charset="0"/>
                <a:cs typeface="Times New Roman" pitchFamily="18" charset="0"/>
              </a:rPr>
              <a:t>Market</a:t>
            </a:r>
            <a:r>
              <a:rPr lang="en-US" dirty="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W</a:t>
            </a:r>
            <a:r>
              <a:rPr lang="en-US" dirty="0" smtClean="0">
                <a:latin typeface="Times New Roman" pitchFamily="18" charset="0"/>
                <a:cs typeface="Times New Roman" pitchFamily="18" charset="0"/>
              </a:rPr>
              <a:t>here </a:t>
            </a:r>
            <a:r>
              <a:rPr lang="en-US" dirty="0">
                <a:latin typeface="Times New Roman" pitchFamily="18" charset="0"/>
                <a:cs typeface="Times New Roman" pitchFamily="18" charset="0"/>
              </a:rPr>
              <a:t>the processing adds fragility, perishability, weight, or bulk to the raw materials, or where its products are subject to rapid changes in style, design, or technological character; or </a:t>
            </a: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c. </a:t>
            </a:r>
            <a:r>
              <a:rPr lang="en-US" b="1" dirty="0" smtClean="0">
                <a:solidFill>
                  <a:srgbClr val="FF0000"/>
                </a:solidFill>
                <a:latin typeface="Times New Roman" pitchFamily="18" charset="0"/>
                <a:cs typeface="Times New Roman" pitchFamily="18" charset="0"/>
              </a:rPr>
              <a:t>Power</a:t>
            </a:r>
            <a:r>
              <a:rPr lang="en-US" dirty="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W</a:t>
            </a:r>
            <a:r>
              <a:rPr lang="en-US" dirty="0" smtClean="0">
                <a:latin typeface="Times New Roman" pitchFamily="18" charset="0"/>
                <a:cs typeface="Times New Roman" pitchFamily="18" charset="0"/>
              </a:rPr>
              <a:t>here </a:t>
            </a:r>
            <a:r>
              <a:rPr lang="en-US" dirty="0">
                <a:latin typeface="Times New Roman" pitchFamily="18" charset="0"/>
                <a:cs typeface="Times New Roman" pitchFamily="18" charset="0"/>
              </a:rPr>
              <a:t>the mechanical energy cost of processing are the chief items in the total cost; or </a:t>
            </a: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d. </a:t>
            </a:r>
            <a:r>
              <a:rPr lang="en-US" b="1" dirty="0" smtClean="0">
                <a:solidFill>
                  <a:srgbClr val="7030A0"/>
                </a:solidFill>
                <a:latin typeface="Times New Roman" pitchFamily="18" charset="0"/>
                <a:cs typeface="Times New Roman" pitchFamily="18" charset="0"/>
              </a:rPr>
              <a:t>Labour</a:t>
            </a:r>
            <a:r>
              <a:rPr lang="en-US" dirty="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where its wages to skilled workers are a large </a:t>
            </a:r>
            <a:r>
              <a:rPr lang="en-US" dirty="0" smtClean="0">
                <a:latin typeface="Times New Roman" pitchFamily="18" charset="0"/>
                <a:cs typeface="Times New Roman" pitchFamily="18" charset="0"/>
              </a:rPr>
              <a:t>item/</a:t>
            </a:r>
            <a:r>
              <a:rPr lang="en-US" dirty="0" err="1" smtClean="0">
                <a:latin typeface="Times New Roman" pitchFamily="18" charset="0"/>
                <a:cs typeface="Times New Roman" pitchFamily="18" charset="0"/>
              </a:rPr>
              <a:t>composotion</a:t>
            </a:r>
            <a:r>
              <a:rPr lang="en-US" dirty="0" smtClean="0">
                <a:latin typeface="Times New Roman" pitchFamily="18" charset="0"/>
                <a:cs typeface="Times New Roman" pitchFamily="18" charset="0"/>
              </a:rPr>
              <a:t> on </a:t>
            </a:r>
            <a:r>
              <a:rPr lang="en-US" dirty="0">
                <a:latin typeface="Times New Roman" pitchFamily="18" charset="0"/>
                <a:cs typeface="Times New Roman" pitchFamily="18" charset="0"/>
              </a:rPr>
              <a:t>the total cost. </a:t>
            </a:r>
          </a:p>
          <a:p>
            <a:endParaRPr lang="en-US" dirty="0"/>
          </a:p>
        </p:txBody>
      </p:sp>
    </p:spTree>
  </p:cSld>
  <p:clrMapOvr>
    <a:masterClrMapping/>
  </p:clrMapOvr>
  <p:transition>
    <p:pull dir="d"/>
    <p:sndAc>
      <p:stSnd>
        <p:snd r:embed="rId2" name="coin.wav"/>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ln>
            <a:solidFill>
              <a:srgbClr val="FF0000"/>
            </a:solidFill>
          </a:ln>
        </p:spPr>
        <p:txBody>
          <a:bodyPr>
            <a:normAutofit fontScale="85000" lnSpcReduction="10000"/>
          </a:bodyPr>
          <a:lstStyle/>
          <a:p>
            <a:pPr algn="just">
              <a:buFont typeface="Wingdings" pitchFamily="2" charset="2"/>
              <a:buChar char="§"/>
            </a:pPr>
            <a:r>
              <a:rPr lang="en-US" sz="3300" dirty="0">
                <a:cs typeface="Times New Roman" pitchFamily="18" charset="0"/>
              </a:rPr>
              <a:t>Apart from the above tendencies or ‘laws’, Renner gave a </a:t>
            </a:r>
            <a:r>
              <a:rPr lang="en-US" sz="3300" b="1" dirty="0">
                <a:solidFill>
                  <a:srgbClr val="7030A0"/>
                </a:solidFill>
                <a:cs typeface="Times New Roman" pitchFamily="18" charset="0"/>
              </a:rPr>
              <a:t>scheme for industrial </a:t>
            </a:r>
            <a:r>
              <a:rPr lang="en-US" sz="3300" dirty="0">
                <a:cs typeface="Times New Roman" pitchFamily="18" charset="0"/>
              </a:rPr>
              <a:t>symbiosis. There </a:t>
            </a:r>
            <a:r>
              <a:rPr lang="en-US" sz="3300" dirty="0" smtClean="0">
                <a:cs typeface="Times New Roman" pitchFamily="18" charset="0"/>
              </a:rPr>
              <a:t>different </a:t>
            </a:r>
            <a:r>
              <a:rPr lang="en-US" sz="3300" dirty="0">
                <a:cs typeface="Times New Roman" pitchFamily="18" charset="0"/>
              </a:rPr>
              <a:t>types were mentioned for this: </a:t>
            </a:r>
          </a:p>
          <a:p>
            <a:pPr marL="571500" indent="-571500" algn="just">
              <a:buAutoNum type="romanLcPeriod"/>
            </a:pPr>
            <a:r>
              <a:rPr lang="en-US" sz="3300" b="1" dirty="0" smtClean="0">
                <a:solidFill>
                  <a:srgbClr val="FF0000"/>
                </a:solidFill>
                <a:cs typeface="Times New Roman" pitchFamily="18" charset="0"/>
              </a:rPr>
              <a:t>Disjunctive</a:t>
            </a:r>
            <a:r>
              <a:rPr lang="en-US" sz="3300" dirty="0" smtClean="0">
                <a:cs typeface="Times New Roman" pitchFamily="18" charset="0"/>
              </a:rPr>
              <a:t> </a:t>
            </a:r>
            <a:r>
              <a:rPr lang="en-US" sz="3300" dirty="0">
                <a:cs typeface="Times New Roman" pitchFamily="18" charset="0"/>
              </a:rPr>
              <a:t>symbiosis: </a:t>
            </a:r>
            <a:r>
              <a:rPr lang="en-US" sz="3300" dirty="0" smtClean="0">
                <a:cs typeface="Times New Roman" pitchFamily="18" charset="0"/>
              </a:rPr>
              <a:t>Where </a:t>
            </a:r>
            <a:r>
              <a:rPr lang="en-US" sz="3300" dirty="0">
                <a:cs typeface="Times New Roman" pitchFamily="18" charset="0"/>
              </a:rPr>
              <a:t>different industries having </a:t>
            </a:r>
            <a:r>
              <a:rPr lang="en-US" sz="3300" b="1" dirty="0">
                <a:solidFill>
                  <a:srgbClr val="FF0000"/>
                </a:solidFill>
                <a:cs typeface="Times New Roman" pitchFamily="18" charset="0"/>
              </a:rPr>
              <a:t>no ‘organic</a:t>
            </a:r>
            <a:r>
              <a:rPr lang="en-US" sz="3300" dirty="0">
                <a:cs typeface="Times New Roman" pitchFamily="18" charset="0"/>
              </a:rPr>
              <a:t>’ i.e., economic or technical connections among themselves, gain advantages by existing together at a particular </a:t>
            </a:r>
            <a:r>
              <a:rPr lang="en-US" sz="3300" dirty="0" smtClean="0">
                <a:cs typeface="Times New Roman" pitchFamily="18" charset="0"/>
              </a:rPr>
              <a:t>place. </a:t>
            </a:r>
            <a:endParaRPr lang="en-US" sz="3300" dirty="0">
              <a:cs typeface="Times New Roman" pitchFamily="18" charset="0"/>
            </a:endParaRPr>
          </a:p>
          <a:p>
            <a:pPr marL="571500" indent="-571500" algn="just">
              <a:buAutoNum type="romanLcPeriod"/>
            </a:pPr>
            <a:r>
              <a:rPr lang="en-US" sz="3300" b="1" dirty="0" smtClean="0">
                <a:solidFill>
                  <a:srgbClr val="FF0000"/>
                </a:solidFill>
                <a:cs typeface="Times New Roman" pitchFamily="18" charset="0"/>
              </a:rPr>
              <a:t>Conjunctive</a:t>
            </a:r>
            <a:r>
              <a:rPr lang="en-US" sz="3300" dirty="0" smtClean="0">
                <a:cs typeface="Times New Roman" pitchFamily="18" charset="0"/>
              </a:rPr>
              <a:t> </a:t>
            </a:r>
            <a:r>
              <a:rPr lang="en-US" sz="3300" dirty="0">
                <a:cs typeface="Times New Roman" pitchFamily="18" charset="0"/>
              </a:rPr>
              <a:t>symbiosis: where </a:t>
            </a:r>
            <a:r>
              <a:rPr lang="en-US" sz="3300" b="1" dirty="0">
                <a:solidFill>
                  <a:srgbClr val="FF0000"/>
                </a:solidFill>
                <a:cs typeface="Times New Roman" pitchFamily="18" charset="0"/>
              </a:rPr>
              <a:t>different industries with some ‘organic</a:t>
            </a:r>
            <a:r>
              <a:rPr lang="en-US" sz="3300" dirty="0">
                <a:cs typeface="Times New Roman" pitchFamily="18" charset="0"/>
              </a:rPr>
              <a:t>’ connection among themselves (i.e., inter-connections) are located </a:t>
            </a:r>
            <a:r>
              <a:rPr lang="en-US" sz="3300" dirty="0" smtClean="0">
                <a:cs typeface="Times New Roman" pitchFamily="18" charset="0"/>
              </a:rPr>
              <a:t>together </a:t>
            </a:r>
            <a:r>
              <a:rPr lang="en-US" sz="3300" dirty="0">
                <a:cs typeface="Times New Roman" pitchFamily="18" charset="0"/>
              </a:rPr>
              <a:t>and </a:t>
            </a:r>
            <a:endParaRPr lang="en-US" sz="3300" dirty="0" smtClean="0">
              <a:cs typeface="Times New Roman" pitchFamily="18" charset="0"/>
            </a:endParaRPr>
          </a:p>
          <a:p>
            <a:pPr marL="571500" indent="-571500" algn="just">
              <a:buAutoNum type="romanLcPeriod"/>
            </a:pPr>
            <a:r>
              <a:rPr lang="en-US" sz="3300" b="1" dirty="0" smtClean="0">
                <a:solidFill>
                  <a:srgbClr val="FF0000"/>
                </a:solidFill>
                <a:cs typeface="Times New Roman" pitchFamily="18" charset="0"/>
              </a:rPr>
              <a:t>Co-industrialization</a:t>
            </a:r>
            <a:r>
              <a:rPr lang="en-US" sz="3300" dirty="0">
                <a:cs typeface="Times New Roman" pitchFamily="18" charset="0"/>
              </a:rPr>
              <a:t>: which is an </a:t>
            </a:r>
            <a:r>
              <a:rPr lang="en-US" sz="3300" b="1" dirty="0">
                <a:solidFill>
                  <a:srgbClr val="FF0000"/>
                </a:solidFill>
                <a:cs typeface="Times New Roman" pitchFamily="18" charset="0"/>
              </a:rPr>
              <a:t>advance stage of the conjunctive symbiosis </a:t>
            </a:r>
            <a:r>
              <a:rPr lang="en-US" sz="3300" dirty="0">
                <a:cs typeface="Times New Roman" pitchFamily="18" charset="0"/>
              </a:rPr>
              <a:t>leading </a:t>
            </a:r>
            <a:r>
              <a:rPr lang="en-US" sz="3300" dirty="0" smtClean="0">
                <a:cs typeface="Times New Roman" pitchFamily="18" charset="0"/>
              </a:rPr>
              <a:t>there by </a:t>
            </a:r>
            <a:r>
              <a:rPr lang="en-US" sz="3300" dirty="0">
                <a:cs typeface="Times New Roman" pitchFamily="18" charset="0"/>
              </a:rPr>
              <a:t>to </a:t>
            </a:r>
            <a:r>
              <a:rPr lang="en-US" sz="3300" b="1" dirty="0">
                <a:solidFill>
                  <a:srgbClr val="FF0000"/>
                </a:solidFill>
                <a:cs typeface="Times New Roman" pitchFamily="18" charset="0"/>
              </a:rPr>
              <a:t>a huge industrial belt</a:t>
            </a:r>
            <a:r>
              <a:rPr lang="en-US" sz="3300" dirty="0">
                <a:cs typeface="Times New Roman" pitchFamily="18" charset="0"/>
              </a:rPr>
              <a:t> of interconnected industries. </a:t>
            </a:r>
          </a:p>
          <a:p>
            <a:endParaRPr lang="en-US" dirty="0"/>
          </a:p>
        </p:txBody>
      </p:sp>
    </p:spTree>
  </p:cSld>
  <p:clrMapOvr>
    <a:masterClrMapping/>
  </p:clrMapOvr>
  <p:transition>
    <p:pull dir="d"/>
    <p:sndAc>
      <p:stSnd>
        <p:snd r:embed="rId2" name="coin.wav"/>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ln>
            <a:solidFill>
              <a:srgbClr val="FF0000"/>
            </a:solidFill>
          </a:ln>
        </p:spPr>
        <p:txBody>
          <a:bodyPr/>
          <a:lstStyle/>
          <a:p>
            <a:pPr algn="just">
              <a:buFont typeface="Wingdings" pitchFamily="2" charset="2"/>
              <a:buChar char="§"/>
            </a:pPr>
            <a:r>
              <a:rPr lang="en-US" sz="2800" b="1" dirty="0">
                <a:solidFill>
                  <a:srgbClr val="FF0000"/>
                </a:solidFill>
                <a:cs typeface="Times New Roman" pitchFamily="18" charset="0"/>
              </a:rPr>
              <a:t>Renner’s approach </a:t>
            </a:r>
            <a:r>
              <a:rPr lang="en-US" sz="2800" dirty="0">
                <a:cs typeface="Times New Roman" pitchFamily="18" charset="0"/>
              </a:rPr>
              <a:t>on industrial location is </a:t>
            </a:r>
            <a:r>
              <a:rPr lang="en-US" sz="2800" b="1" dirty="0">
                <a:solidFill>
                  <a:srgbClr val="FF0000"/>
                </a:solidFill>
                <a:effectLst>
                  <a:outerShdw blurRad="38100" dist="38100" dir="2700000" algn="tl">
                    <a:srgbClr val="000000">
                      <a:alpha val="43137"/>
                    </a:srgbClr>
                  </a:outerShdw>
                </a:effectLst>
                <a:cs typeface="Times New Roman" pitchFamily="18" charset="0"/>
              </a:rPr>
              <a:t>quite realistic </a:t>
            </a:r>
            <a:r>
              <a:rPr lang="en-US" sz="2800" dirty="0">
                <a:cs typeface="Times New Roman" pitchFamily="18" charset="0"/>
              </a:rPr>
              <a:t>as it tries to bring together the major </a:t>
            </a:r>
            <a:r>
              <a:rPr lang="en-US" sz="2800" dirty="0" smtClean="0">
                <a:cs typeface="Times New Roman" pitchFamily="18" charset="0"/>
              </a:rPr>
              <a:t>determinants. </a:t>
            </a:r>
          </a:p>
          <a:p>
            <a:pPr algn="just">
              <a:buFont typeface="Wingdings" pitchFamily="2" charset="2"/>
              <a:buChar char="§"/>
            </a:pPr>
            <a:r>
              <a:rPr lang="en-US" sz="2800" dirty="0" smtClean="0">
                <a:cs typeface="Times New Roman" pitchFamily="18" charset="0"/>
              </a:rPr>
              <a:t>However</a:t>
            </a:r>
            <a:r>
              <a:rPr lang="en-US" sz="2800" dirty="0">
                <a:cs typeface="Times New Roman" pitchFamily="18" charset="0"/>
              </a:rPr>
              <a:t>, he has not been able to go deep in analyzing the effects of spatial cost variation and industrial symbiosis, i.e., agglomeration an on industrial location. </a:t>
            </a:r>
            <a:endParaRPr lang="en-US" sz="2800" dirty="0" smtClean="0">
              <a:cs typeface="Times New Roman" pitchFamily="18" charset="0"/>
            </a:endParaRPr>
          </a:p>
          <a:p>
            <a:pPr algn="just">
              <a:buFont typeface="Wingdings" pitchFamily="2" charset="2"/>
              <a:buChar char="§"/>
            </a:pPr>
            <a:r>
              <a:rPr lang="en-US" sz="2800" dirty="0" smtClean="0">
                <a:cs typeface="Times New Roman" pitchFamily="18" charset="0"/>
              </a:rPr>
              <a:t>He </a:t>
            </a:r>
            <a:r>
              <a:rPr lang="en-US" sz="2800" dirty="0">
                <a:cs typeface="Times New Roman" pitchFamily="18" charset="0"/>
              </a:rPr>
              <a:t>merely describes the tendencies of industrial location based on these factors. </a:t>
            </a:r>
          </a:p>
          <a:p>
            <a:endParaRPr lang="en-US" dirty="0"/>
          </a:p>
        </p:txBody>
      </p:sp>
    </p:spTree>
  </p:cSld>
  <p:clrMapOvr>
    <a:masterClrMapping/>
  </p:clrMapOvr>
  <p:transition>
    <p:pull dir="d"/>
    <p:sndAc>
      <p:stSnd>
        <p:snd r:embed="rId2" name="coin.wav"/>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spcBef>
                <a:spcPts val="0"/>
              </a:spcBef>
              <a:buNone/>
            </a:pPr>
            <a:r>
              <a:rPr lang="en-US" sz="3600" b="1" dirty="0" smtClean="0"/>
              <a:t>4.3.1.3. </a:t>
            </a:r>
            <a:r>
              <a:rPr lang="en-US" sz="3600" b="1" dirty="0" err="1" smtClean="0"/>
              <a:t>Rawstron’s</a:t>
            </a:r>
            <a:r>
              <a:rPr lang="en-US" sz="3600" b="1" dirty="0" smtClean="0"/>
              <a:t> Principle</a:t>
            </a:r>
            <a:endParaRPr lang="en-US" sz="3600" dirty="0" smtClean="0"/>
          </a:p>
          <a:p>
            <a:pPr algn="just">
              <a:spcBef>
                <a:spcPts val="0"/>
              </a:spcBef>
            </a:pPr>
            <a:r>
              <a:rPr lang="en-US" sz="3600" dirty="0" err="1" smtClean="0"/>
              <a:t>Rawstron</a:t>
            </a:r>
            <a:r>
              <a:rPr lang="en-US" sz="3600" dirty="0" smtClean="0"/>
              <a:t> has developed his theory of industrial location in terms of three restrictions which impede the choice of location for a factory.</a:t>
            </a:r>
          </a:p>
          <a:p>
            <a:pPr algn="just">
              <a:spcBef>
                <a:spcPts val="0"/>
              </a:spcBef>
            </a:pPr>
            <a:r>
              <a:rPr lang="en-US" sz="3600" dirty="0" smtClean="0"/>
              <a:t> The restrictions are the principles of location in his model. These are:</a:t>
            </a:r>
          </a:p>
          <a:p>
            <a:pPr lvl="0" algn="just">
              <a:spcBef>
                <a:spcPts val="0"/>
              </a:spcBef>
              <a:buFont typeface="Wingdings" pitchFamily="2" charset="2"/>
              <a:buChar char="ü"/>
            </a:pPr>
            <a:r>
              <a:rPr lang="en-US" sz="3600" b="1" i="1" dirty="0" smtClean="0"/>
              <a:t>Physical restriction,</a:t>
            </a:r>
            <a:endParaRPr lang="en-US" sz="3600" dirty="0" smtClean="0"/>
          </a:p>
          <a:p>
            <a:pPr lvl="0" algn="just">
              <a:spcBef>
                <a:spcPts val="0"/>
              </a:spcBef>
              <a:buFont typeface="Wingdings" pitchFamily="2" charset="2"/>
              <a:buChar char="ü"/>
            </a:pPr>
            <a:r>
              <a:rPr lang="en-US" sz="3600" b="1" i="1" dirty="0" smtClean="0"/>
              <a:t>Economic restriction, and</a:t>
            </a:r>
            <a:endParaRPr lang="en-US" sz="3600" dirty="0" smtClean="0"/>
          </a:p>
          <a:p>
            <a:pPr lvl="0" algn="just">
              <a:spcBef>
                <a:spcPts val="0"/>
              </a:spcBef>
              <a:buFont typeface="Wingdings" pitchFamily="2" charset="2"/>
              <a:buChar char="ü"/>
            </a:pPr>
            <a:r>
              <a:rPr lang="en-US" sz="3600" b="1" i="1" dirty="0" smtClean="0"/>
              <a:t>Technical restriction.</a:t>
            </a:r>
          </a:p>
          <a:p>
            <a:pPr algn="just">
              <a:spcBef>
                <a:spcPts val="0"/>
              </a:spcBef>
            </a:pPr>
            <a:r>
              <a:rPr lang="en-US" sz="3600" dirty="0" smtClean="0"/>
              <a:t>The physical restriction will be operative when some raw materials mainly natural resources are to be produced or procured at the proposed site for the plant.</a:t>
            </a:r>
          </a:p>
          <a:p>
            <a:pPr lvl="0"/>
            <a:endParaRPr lang="en-US" dirty="0" smtClean="0"/>
          </a:p>
          <a:p>
            <a:endParaRPr lang="en-US" dirty="0"/>
          </a:p>
        </p:txBody>
      </p:sp>
    </p:spTree>
  </p:cSld>
  <p:clrMapOvr>
    <a:masterClrMapping/>
  </p:clrMapOvr>
  <p:transition>
    <p:pull dir="d"/>
    <p:sndAc>
      <p:stSnd>
        <p:snd r:embed="rId2" name="coin.wav"/>
      </p:stSnd>
    </p:sndAc>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spcBef>
                <a:spcPts val="0"/>
              </a:spcBef>
            </a:pPr>
            <a:r>
              <a:rPr lang="en-US" dirty="0" smtClean="0"/>
              <a:t>The economic restriction embodies the concept of spatial margins to profitability.</a:t>
            </a:r>
          </a:p>
          <a:p>
            <a:pPr algn="just">
              <a:spcBef>
                <a:spcPts val="0"/>
              </a:spcBef>
            </a:pPr>
            <a:r>
              <a:rPr lang="en-US" dirty="0" smtClean="0"/>
              <a:t> The cost of production, i.e. the sum of expenditure on labor, materials, land, marketing and capital, varies from place to place resulting in a spatial variation in profitability for a firm. </a:t>
            </a:r>
          </a:p>
          <a:p>
            <a:pPr algn="just">
              <a:spcBef>
                <a:spcPts val="0"/>
              </a:spcBef>
            </a:pPr>
            <a:r>
              <a:rPr lang="en-US" dirty="0" smtClean="0"/>
              <a:t>Unlike most authors, </a:t>
            </a:r>
            <a:r>
              <a:rPr lang="en-US" dirty="0" err="1" smtClean="0"/>
              <a:t>Rawstron</a:t>
            </a:r>
            <a:r>
              <a:rPr lang="en-US" dirty="0" smtClean="0"/>
              <a:t> does not identify transport as a separate cost item but takes it as a factor for spatial variation in the cost of other items and hence of profitability. </a:t>
            </a:r>
          </a:p>
          <a:p>
            <a:pPr algn="just">
              <a:spcBef>
                <a:spcPts val="0"/>
              </a:spcBef>
            </a:pPr>
            <a:r>
              <a:rPr lang="en-US" dirty="0" smtClean="0"/>
              <a:t>The sum of costs arising solely from the choice of location is defined as the location cost by </a:t>
            </a:r>
            <a:r>
              <a:rPr lang="en-US" dirty="0" err="1" smtClean="0"/>
              <a:t>Rawstron</a:t>
            </a:r>
            <a:r>
              <a:rPr lang="en-US" dirty="0" smtClean="0"/>
              <a:t>. It plays crucial role in locational decision making.</a:t>
            </a:r>
          </a:p>
          <a:p>
            <a:endParaRPr lang="en-US" dirty="0"/>
          </a:p>
        </p:txBody>
      </p:sp>
    </p:spTree>
  </p:cSld>
  <p:clrMapOvr>
    <a:masterClrMapping/>
  </p:clrMapOvr>
  <p:transition>
    <p:pull dir="d"/>
    <p:sndAc>
      <p:stSnd>
        <p:snd r:embed="rId2" name="coin.wav"/>
      </p:stSnd>
    </p:sndAc>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spcBef>
                <a:spcPts val="0"/>
              </a:spcBef>
            </a:pPr>
            <a:r>
              <a:rPr lang="en-US" sz="3000" dirty="0" smtClean="0"/>
              <a:t>The technical restriction examines the effect of the level of technology on location. The decision on the choice of technique for production is one of the three interrelated decisions as we have mentioned earlier. </a:t>
            </a:r>
          </a:p>
          <a:p>
            <a:pPr algn="just">
              <a:spcBef>
                <a:spcPts val="0"/>
              </a:spcBef>
            </a:pPr>
            <a:r>
              <a:rPr lang="en-US" sz="3000" dirty="0" smtClean="0"/>
              <a:t> So </a:t>
            </a:r>
            <a:r>
              <a:rPr lang="en-US" sz="3000" dirty="0" err="1" smtClean="0"/>
              <a:t>Rawstron's</a:t>
            </a:r>
            <a:r>
              <a:rPr lang="en-US" sz="3000" dirty="0" smtClean="0"/>
              <a:t> emphasis on technical restriction as location decisions is consistent with stable technology. In the case of changing technology it may be difficult to link the choice of plant location with the choice of technology since the latter is uncertain.</a:t>
            </a:r>
          </a:p>
          <a:p>
            <a:endParaRPr lang="en-US" dirty="0"/>
          </a:p>
        </p:txBody>
      </p:sp>
    </p:spTree>
  </p:cSld>
  <p:clrMapOvr>
    <a:masterClrMapping/>
  </p:clrMapOvr>
  <p:transition>
    <p:pull dir="d"/>
    <p:sndAc>
      <p:stSnd>
        <p:snd r:embed="rId2" name="coin.wav"/>
      </p:stSnd>
    </p:sndAc>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spcBef>
                <a:spcPts val="0"/>
              </a:spcBef>
            </a:pPr>
            <a:r>
              <a:rPr lang="en-US" dirty="0" smtClean="0"/>
              <a:t> </a:t>
            </a:r>
            <a:r>
              <a:rPr lang="en-US" sz="2800" dirty="0" smtClean="0"/>
              <a:t>Generally, the effect of technological change is felt through some change in input requirement and hence on cost of production. Such change is taken into account by the second restriction in </a:t>
            </a:r>
            <a:r>
              <a:rPr lang="en-US" sz="2800" dirty="0" err="1" smtClean="0"/>
              <a:t>Rawstron's</a:t>
            </a:r>
            <a:r>
              <a:rPr lang="en-US" sz="2800" dirty="0" smtClean="0"/>
              <a:t> model. </a:t>
            </a:r>
          </a:p>
          <a:p>
            <a:pPr algn="just">
              <a:spcBef>
                <a:spcPts val="0"/>
              </a:spcBef>
            </a:pPr>
            <a:r>
              <a:rPr lang="en-US" sz="2800" dirty="0" smtClean="0"/>
              <a:t>The emphasis on cost-structure for industrial location makes his approach more important than the other geographical studies on the subject of industrial location based on minimum transport cost.</a:t>
            </a:r>
          </a:p>
          <a:p>
            <a:endParaRPr lang="en-US" dirty="0"/>
          </a:p>
        </p:txBody>
      </p:sp>
    </p:spTree>
  </p:cSld>
  <p:clrMapOvr>
    <a:masterClrMapping/>
  </p:clrMapOvr>
  <p:transition>
    <p:pull dir="d"/>
    <p:sndAc>
      <p:stSnd>
        <p:snd r:embed="rId2" name="coin.wav"/>
      </p:stSnd>
    </p:sndAc>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ln>
            <a:solidFill>
              <a:srgbClr val="FF0000"/>
            </a:solidFill>
          </a:ln>
        </p:spPr>
        <p:txBody>
          <a:bodyPr>
            <a:normAutofit fontScale="70000" lnSpcReduction="20000"/>
          </a:bodyPr>
          <a:lstStyle/>
          <a:p>
            <a:pPr algn="just">
              <a:buNone/>
            </a:pPr>
            <a:r>
              <a:rPr lang="en-US" b="1" dirty="0" smtClean="0">
                <a:latin typeface="Times New Roman" pitchFamily="18" charset="0"/>
                <a:cs typeface="Times New Roman" pitchFamily="18" charset="0"/>
              </a:rPr>
              <a:t>         </a:t>
            </a:r>
            <a:r>
              <a:rPr lang="en-US" sz="3600" b="1" dirty="0" smtClean="0">
                <a:cs typeface="Times New Roman" pitchFamily="18" charset="0"/>
              </a:rPr>
              <a:t>4.3.2.</a:t>
            </a:r>
            <a:r>
              <a:rPr lang="en-US" sz="3600" b="1" dirty="0" smtClean="0">
                <a:solidFill>
                  <a:srgbClr val="FF0000"/>
                </a:solidFill>
                <a:cs typeface="Times New Roman" pitchFamily="18" charset="0"/>
              </a:rPr>
              <a:t>The </a:t>
            </a:r>
            <a:r>
              <a:rPr lang="en-US" sz="3600" b="1" dirty="0">
                <a:solidFill>
                  <a:srgbClr val="FF0000"/>
                </a:solidFill>
                <a:cs typeface="Times New Roman" pitchFamily="18" charset="0"/>
              </a:rPr>
              <a:t>Economic Theories of Industrial Location </a:t>
            </a:r>
            <a:endParaRPr lang="en-US" sz="3600" dirty="0">
              <a:solidFill>
                <a:srgbClr val="FF0000"/>
              </a:solidFill>
              <a:cs typeface="Times New Roman" pitchFamily="18" charset="0"/>
            </a:endParaRPr>
          </a:p>
          <a:p>
            <a:pPr algn="just">
              <a:buFont typeface="Wingdings" pitchFamily="2" charset="2"/>
              <a:buChar char="§"/>
            </a:pPr>
            <a:r>
              <a:rPr lang="en-US" sz="3600" dirty="0">
                <a:cs typeface="Times New Roman" pitchFamily="18" charset="0"/>
              </a:rPr>
              <a:t>The </a:t>
            </a:r>
            <a:r>
              <a:rPr lang="en-US" sz="3600" b="1" dirty="0">
                <a:solidFill>
                  <a:srgbClr val="FF0000"/>
                </a:solidFill>
                <a:effectLst>
                  <a:outerShdw blurRad="38100" dist="38100" dir="2700000" algn="tl">
                    <a:srgbClr val="000000">
                      <a:alpha val="43137"/>
                    </a:srgbClr>
                  </a:outerShdw>
                </a:effectLst>
                <a:cs typeface="Times New Roman" pitchFamily="18" charset="0"/>
              </a:rPr>
              <a:t>major</a:t>
            </a:r>
            <a:r>
              <a:rPr lang="en-US" sz="3600" dirty="0">
                <a:cs typeface="Times New Roman" pitchFamily="18" charset="0"/>
              </a:rPr>
              <a:t> </a:t>
            </a:r>
            <a:r>
              <a:rPr lang="en-US" sz="3600" b="1" dirty="0">
                <a:solidFill>
                  <a:srgbClr val="FF0000"/>
                </a:solidFill>
                <a:effectLst>
                  <a:outerShdw blurRad="38100" dist="38100" dir="2700000" algn="tl">
                    <a:srgbClr val="000000">
                      <a:alpha val="43137"/>
                    </a:srgbClr>
                  </a:outerShdw>
                </a:effectLst>
                <a:cs typeface="Times New Roman" pitchFamily="18" charset="0"/>
              </a:rPr>
              <a:t>theories</a:t>
            </a:r>
            <a:r>
              <a:rPr lang="en-US" sz="3600" dirty="0">
                <a:cs typeface="Times New Roman" pitchFamily="18" charset="0"/>
              </a:rPr>
              <a:t> of industrial location were developed by the economists</a:t>
            </a:r>
            <a:r>
              <a:rPr lang="en-US" sz="3600" dirty="0" smtClean="0">
                <a:cs typeface="Times New Roman" pitchFamily="18" charset="0"/>
              </a:rPr>
              <a:t>.</a:t>
            </a:r>
          </a:p>
          <a:p>
            <a:pPr algn="just">
              <a:buFont typeface="Wingdings" pitchFamily="2" charset="2"/>
              <a:buChar char="§"/>
            </a:pPr>
            <a:r>
              <a:rPr lang="en-US" sz="3600" dirty="0" smtClean="0">
                <a:cs typeface="Times New Roman" pitchFamily="18" charset="0"/>
              </a:rPr>
              <a:t>Some </a:t>
            </a:r>
            <a:r>
              <a:rPr lang="en-US" sz="3600" dirty="0">
                <a:cs typeface="Times New Roman" pitchFamily="18" charset="0"/>
              </a:rPr>
              <a:t>of them which we consider pioneering and useful in understanding the locational behavior of the firm are as follows: </a:t>
            </a:r>
          </a:p>
          <a:p>
            <a:pPr algn="just">
              <a:buNone/>
            </a:pPr>
            <a:r>
              <a:rPr lang="en-US" sz="3600" b="1" dirty="0" smtClean="0">
                <a:cs typeface="Times New Roman" pitchFamily="18" charset="0"/>
              </a:rPr>
              <a:t>               4.3.2.1.  </a:t>
            </a:r>
            <a:r>
              <a:rPr lang="en-US" sz="3600" b="1" dirty="0" smtClean="0">
                <a:solidFill>
                  <a:srgbClr val="FF0000"/>
                </a:solidFill>
                <a:cs typeface="Times New Roman" pitchFamily="18" charset="0"/>
              </a:rPr>
              <a:t>Weber’s </a:t>
            </a:r>
            <a:r>
              <a:rPr lang="en-US" sz="3600" b="1" dirty="0">
                <a:solidFill>
                  <a:srgbClr val="FF0000"/>
                </a:solidFill>
                <a:cs typeface="Times New Roman" pitchFamily="18" charset="0"/>
              </a:rPr>
              <a:t>Theory </a:t>
            </a:r>
            <a:endParaRPr lang="en-US" sz="3600" dirty="0">
              <a:solidFill>
                <a:srgbClr val="FF0000"/>
              </a:solidFill>
              <a:cs typeface="Times New Roman" pitchFamily="18" charset="0"/>
            </a:endParaRPr>
          </a:p>
          <a:p>
            <a:pPr algn="just">
              <a:buFont typeface="Wingdings" pitchFamily="2" charset="2"/>
              <a:buChar char="§"/>
            </a:pPr>
            <a:r>
              <a:rPr lang="en-US" sz="3600" dirty="0">
                <a:cs typeface="Times New Roman" pitchFamily="18" charset="0"/>
              </a:rPr>
              <a:t>Alfred Weber, a German economist, has developed one of the earliest approaches to explain </a:t>
            </a:r>
            <a:r>
              <a:rPr lang="en-US" sz="3600" b="1" i="1" dirty="0">
                <a:solidFill>
                  <a:srgbClr val="FF0000"/>
                </a:solidFill>
                <a:cs typeface="Times New Roman" pitchFamily="18" charset="0"/>
              </a:rPr>
              <a:t>the location of manufacturing </a:t>
            </a:r>
            <a:r>
              <a:rPr lang="en-US" sz="3600" b="1" i="1" dirty="0" smtClean="0">
                <a:solidFill>
                  <a:srgbClr val="FF0000"/>
                </a:solidFill>
                <a:cs typeface="Times New Roman" pitchFamily="18" charset="0"/>
              </a:rPr>
              <a:t>industry</a:t>
            </a:r>
            <a:r>
              <a:rPr lang="en-US" sz="3600" dirty="0" smtClean="0">
                <a:cs typeface="Times New Roman" pitchFamily="18" charset="0"/>
              </a:rPr>
              <a:t>.</a:t>
            </a:r>
          </a:p>
          <a:p>
            <a:pPr algn="just">
              <a:buFont typeface="Wingdings" pitchFamily="2" charset="2"/>
              <a:buChar char="§"/>
            </a:pPr>
            <a:r>
              <a:rPr lang="en-US" sz="3600" dirty="0" smtClean="0">
                <a:cs typeface="Times New Roman" pitchFamily="18" charset="0"/>
              </a:rPr>
              <a:t>Earlier </a:t>
            </a:r>
            <a:r>
              <a:rPr lang="en-US" sz="3600" dirty="0">
                <a:cs typeface="Times New Roman" pitchFamily="18" charset="0"/>
              </a:rPr>
              <a:t>to Weber, another German economist </a:t>
            </a:r>
            <a:r>
              <a:rPr lang="en-US" sz="3600" dirty="0" err="1">
                <a:cs typeface="Times New Roman" pitchFamily="18" charset="0"/>
              </a:rPr>
              <a:t>Launhardt</a:t>
            </a:r>
            <a:r>
              <a:rPr lang="en-US" sz="3600" dirty="0">
                <a:cs typeface="Times New Roman" pitchFamily="18" charset="0"/>
              </a:rPr>
              <a:t> has given a simple principle of industrial location based on </a:t>
            </a:r>
            <a:r>
              <a:rPr lang="en-US" sz="3600" b="1" dirty="0">
                <a:solidFill>
                  <a:srgbClr val="FF0000"/>
                </a:solidFill>
                <a:cs typeface="Times New Roman" pitchFamily="18" charset="0"/>
              </a:rPr>
              <a:t>minimum transport </a:t>
            </a:r>
            <a:r>
              <a:rPr lang="en-US" sz="3600" b="1" dirty="0" smtClean="0">
                <a:solidFill>
                  <a:srgbClr val="FF0000"/>
                </a:solidFill>
                <a:cs typeface="Times New Roman" pitchFamily="18" charset="0"/>
              </a:rPr>
              <a:t>cost</a:t>
            </a:r>
            <a:r>
              <a:rPr lang="en-US" sz="3600" dirty="0" smtClean="0">
                <a:cs typeface="Times New Roman" pitchFamily="18" charset="0"/>
              </a:rPr>
              <a:t>.</a:t>
            </a:r>
          </a:p>
          <a:p>
            <a:pPr algn="just">
              <a:buFont typeface="Wingdings" pitchFamily="2" charset="2"/>
              <a:buChar char="§"/>
            </a:pPr>
            <a:r>
              <a:rPr lang="en-US" sz="3600" dirty="0" smtClean="0">
                <a:cs typeface="Times New Roman" pitchFamily="18" charset="0"/>
              </a:rPr>
              <a:t>Weber </a:t>
            </a:r>
            <a:r>
              <a:rPr lang="en-US" sz="3600" dirty="0">
                <a:cs typeface="Times New Roman" pitchFamily="18" charset="0"/>
              </a:rPr>
              <a:t>followed </a:t>
            </a:r>
            <a:r>
              <a:rPr lang="en-US" sz="3600" dirty="0" err="1">
                <a:cs typeface="Times New Roman" pitchFamily="18" charset="0"/>
              </a:rPr>
              <a:t>Launhardt’s</a:t>
            </a:r>
            <a:r>
              <a:rPr lang="en-US" sz="3600" dirty="0">
                <a:cs typeface="Times New Roman" pitchFamily="18" charset="0"/>
              </a:rPr>
              <a:t> principle in his theory made it </a:t>
            </a:r>
            <a:r>
              <a:rPr lang="en-US" sz="3600" b="1" dirty="0">
                <a:solidFill>
                  <a:srgbClr val="FF0000"/>
                </a:solidFill>
                <a:cs typeface="Times New Roman" pitchFamily="18" charset="0"/>
              </a:rPr>
              <a:t>more rigorous </a:t>
            </a:r>
            <a:r>
              <a:rPr lang="en-US" sz="3600" b="1" dirty="0">
                <a:cs typeface="Times New Roman" pitchFamily="18" charset="0"/>
              </a:rPr>
              <a:t>and</a:t>
            </a:r>
            <a:r>
              <a:rPr lang="en-US" sz="3600" b="1" dirty="0">
                <a:solidFill>
                  <a:srgbClr val="FF0000"/>
                </a:solidFill>
                <a:cs typeface="Times New Roman" pitchFamily="18" charset="0"/>
              </a:rPr>
              <a:t> analytical</a:t>
            </a:r>
            <a:r>
              <a:rPr lang="en-US" sz="3600" dirty="0">
                <a:cs typeface="Times New Roman" pitchFamily="18" charset="0"/>
              </a:rPr>
              <a:t>. Ever since his theory is being used in practice. </a:t>
            </a:r>
          </a:p>
          <a:p>
            <a:endParaRPr lang="en-US" dirty="0"/>
          </a:p>
        </p:txBody>
      </p:sp>
    </p:spTree>
  </p:cSld>
  <p:clrMapOvr>
    <a:masterClrMapping/>
  </p:clrMapOvr>
  <p:transition>
    <p:pull dir="d"/>
    <p:sndAc>
      <p:stSnd>
        <p:snd r:embed="rId2" name="coin.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lnSpc>
                <a:spcPct val="150000"/>
              </a:lnSpc>
              <a:spcBef>
                <a:spcPts val="0"/>
              </a:spcBef>
            </a:pPr>
            <a:r>
              <a:rPr lang="en-US" sz="2800" dirty="0" smtClean="0"/>
              <a:t>Industrial location plays a vital role in the performance of a firm. </a:t>
            </a:r>
          </a:p>
          <a:p>
            <a:pPr algn="just">
              <a:lnSpc>
                <a:spcPct val="150000"/>
              </a:lnSpc>
              <a:spcBef>
                <a:spcPts val="0"/>
              </a:spcBef>
            </a:pPr>
            <a:r>
              <a:rPr lang="en-US" sz="2800" dirty="0" smtClean="0"/>
              <a:t>In Ethiopia, since we are far behind in infrastructural matters than other developing countries, the place where an industry is located is one of the major determinants of its performance. </a:t>
            </a:r>
            <a:endParaRPr lang="en-US" sz="2800" dirty="0"/>
          </a:p>
        </p:txBody>
      </p:sp>
    </p:spTree>
  </p:cSld>
  <p:clrMapOvr>
    <a:masterClrMapping/>
  </p:clrMapOvr>
  <p:transition>
    <p:pull dir="d"/>
    <p:sndAc>
      <p:stSnd>
        <p:snd r:embed="rId2" name="coin.wav"/>
      </p:stSnd>
    </p:sndAc>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592763"/>
          </a:xfrm>
          <a:ln>
            <a:solidFill>
              <a:srgbClr val="FF0000"/>
            </a:solidFill>
          </a:ln>
        </p:spPr>
        <p:txBody>
          <a:bodyPr>
            <a:normAutofit/>
          </a:bodyPr>
          <a:lstStyle/>
          <a:p>
            <a:pPr algn="just">
              <a:buFont typeface="Wingdings" pitchFamily="2" charset="2"/>
              <a:buChar char="§"/>
            </a:pPr>
            <a:r>
              <a:rPr lang="en-US" sz="2800" dirty="0">
                <a:cs typeface="Times New Roman" pitchFamily="18" charset="0"/>
              </a:rPr>
              <a:t>Weber’s main interest was </a:t>
            </a:r>
            <a:r>
              <a:rPr lang="en-US" sz="2800" b="1" dirty="0">
                <a:solidFill>
                  <a:srgbClr val="FF0000"/>
                </a:solidFill>
                <a:effectLst>
                  <a:outerShdw blurRad="38100" dist="38100" dir="2700000" algn="tl">
                    <a:srgbClr val="000000">
                      <a:alpha val="43137"/>
                    </a:srgbClr>
                  </a:outerShdw>
                </a:effectLst>
                <a:cs typeface="Times New Roman" pitchFamily="18" charset="0"/>
              </a:rPr>
              <a:t>to construct a general theory of location which could be applied to all industries at all </a:t>
            </a:r>
            <a:r>
              <a:rPr lang="en-US" sz="2800" b="1" dirty="0" smtClean="0">
                <a:solidFill>
                  <a:srgbClr val="FF0000"/>
                </a:solidFill>
                <a:effectLst>
                  <a:outerShdw blurRad="38100" dist="38100" dir="2700000" algn="tl">
                    <a:srgbClr val="000000">
                      <a:alpha val="43137"/>
                    </a:srgbClr>
                  </a:outerShdw>
                </a:effectLst>
                <a:cs typeface="Times New Roman" pitchFamily="18" charset="0"/>
              </a:rPr>
              <a:t>times.</a:t>
            </a:r>
          </a:p>
          <a:p>
            <a:pPr algn="just">
              <a:buFont typeface="Wingdings" pitchFamily="2" charset="2"/>
              <a:buChar char="§"/>
            </a:pPr>
            <a:r>
              <a:rPr lang="en-US" sz="2800" dirty="0" smtClean="0">
                <a:cs typeface="Times New Roman" pitchFamily="18" charset="0"/>
              </a:rPr>
              <a:t>For </a:t>
            </a:r>
            <a:r>
              <a:rPr lang="en-US" sz="2800" dirty="0">
                <a:cs typeface="Times New Roman" pitchFamily="18" charset="0"/>
              </a:rPr>
              <a:t>this he has taken into account the </a:t>
            </a:r>
            <a:r>
              <a:rPr lang="en-US" sz="2800" b="1" dirty="0">
                <a:solidFill>
                  <a:srgbClr val="FF0000"/>
                </a:solidFill>
                <a:cs typeface="Times New Roman" pitchFamily="18" charset="0"/>
              </a:rPr>
              <a:t>general factors of location</a:t>
            </a:r>
            <a:r>
              <a:rPr lang="en-US" sz="2800" dirty="0">
                <a:cs typeface="Times New Roman" pitchFamily="18" charset="0"/>
              </a:rPr>
              <a:t> which were relevant to all industries. </a:t>
            </a:r>
            <a:endParaRPr lang="en-US" sz="2800" dirty="0" smtClean="0">
              <a:cs typeface="Times New Roman" pitchFamily="18" charset="0"/>
            </a:endParaRPr>
          </a:p>
          <a:p>
            <a:pPr algn="just">
              <a:buFont typeface="Wingdings" pitchFamily="2" charset="2"/>
              <a:buChar char="§"/>
            </a:pPr>
            <a:r>
              <a:rPr lang="en-US" sz="2800" dirty="0" smtClean="0">
                <a:cs typeface="Times New Roman" pitchFamily="18" charset="0"/>
              </a:rPr>
              <a:t>The </a:t>
            </a:r>
            <a:r>
              <a:rPr lang="en-US" sz="2800" dirty="0">
                <a:cs typeface="Times New Roman" pitchFamily="18" charset="0"/>
              </a:rPr>
              <a:t>factors considered by him were </a:t>
            </a:r>
            <a:r>
              <a:rPr lang="en-US" sz="2800" b="1" dirty="0">
                <a:solidFill>
                  <a:srgbClr val="FF0000"/>
                </a:solidFill>
                <a:cs typeface="Times New Roman" pitchFamily="18" charset="0"/>
              </a:rPr>
              <a:t>divided into two groups</a:t>
            </a:r>
            <a:r>
              <a:rPr lang="en-US" sz="2800" dirty="0">
                <a:cs typeface="Times New Roman" pitchFamily="18" charset="0"/>
              </a:rPr>
              <a:t>: </a:t>
            </a:r>
            <a:endParaRPr lang="en-US" sz="2800" dirty="0" smtClean="0">
              <a:cs typeface="Times New Roman" pitchFamily="18" charset="0"/>
            </a:endParaRPr>
          </a:p>
          <a:p>
            <a:pPr lvl="1" algn="just">
              <a:buNone/>
            </a:pPr>
            <a:r>
              <a:rPr lang="en-US" dirty="0" err="1" smtClean="0">
                <a:cs typeface="Times New Roman" pitchFamily="18" charset="0"/>
              </a:rPr>
              <a:t>i.Those</a:t>
            </a:r>
            <a:r>
              <a:rPr lang="en-US" dirty="0" smtClean="0">
                <a:cs typeface="Times New Roman" pitchFamily="18" charset="0"/>
              </a:rPr>
              <a:t> </a:t>
            </a:r>
            <a:r>
              <a:rPr lang="en-US" dirty="0">
                <a:cs typeface="Times New Roman" pitchFamily="18" charset="0"/>
              </a:rPr>
              <a:t>influencing inter-regional location of industries (i.e., regional factors) and </a:t>
            </a:r>
            <a:endParaRPr lang="en-US" dirty="0" smtClean="0">
              <a:cs typeface="Times New Roman" pitchFamily="18" charset="0"/>
            </a:endParaRPr>
          </a:p>
          <a:p>
            <a:pPr lvl="1" algn="just">
              <a:buNone/>
            </a:pPr>
            <a:r>
              <a:rPr lang="en-US" dirty="0" err="1" smtClean="0">
                <a:cs typeface="Times New Roman" pitchFamily="18" charset="0"/>
              </a:rPr>
              <a:t>ii.Those</a:t>
            </a:r>
            <a:r>
              <a:rPr lang="en-US" dirty="0" smtClean="0">
                <a:cs typeface="Times New Roman" pitchFamily="18" charset="0"/>
              </a:rPr>
              <a:t> </a:t>
            </a:r>
            <a:r>
              <a:rPr lang="en-US" dirty="0">
                <a:cs typeface="Times New Roman" pitchFamily="18" charset="0"/>
              </a:rPr>
              <a:t>influencing intra-regional location (i.e., agglomerating factors). </a:t>
            </a:r>
            <a:endParaRPr lang="en-US" dirty="0" smtClean="0">
              <a:cs typeface="Times New Roman" pitchFamily="18" charset="0"/>
            </a:endParaRPr>
          </a:p>
          <a:p>
            <a:endParaRPr lang="en-US" dirty="0"/>
          </a:p>
        </p:txBody>
      </p:sp>
    </p:spTree>
  </p:cSld>
  <p:clrMapOvr>
    <a:masterClrMapping/>
  </p:clrMapOvr>
  <p:transition>
    <p:pull dir="d"/>
    <p:sndAc>
      <p:stSnd>
        <p:snd r:embed="rId2" name="coin.wav"/>
      </p:stSnd>
    </p:sndAc>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ln>
            <a:solidFill>
              <a:srgbClr val="FF0000"/>
            </a:solidFill>
          </a:ln>
        </p:spPr>
        <p:txBody>
          <a:bodyPr>
            <a:normAutofit/>
          </a:bodyPr>
          <a:lstStyle/>
          <a:p>
            <a:pPr algn="just">
              <a:buFont typeface="Wingdings" pitchFamily="2" charset="2"/>
              <a:buChar char="§"/>
            </a:pPr>
            <a:r>
              <a:rPr lang="en-US" sz="2800" dirty="0" smtClean="0">
                <a:cs typeface="Times New Roman" pitchFamily="18" charset="0"/>
              </a:rPr>
              <a:t>He found </a:t>
            </a:r>
            <a:r>
              <a:rPr lang="en-US" sz="2800" b="1" dirty="0" smtClean="0">
                <a:solidFill>
                  <a:srgbClr val="FF0000"/>
                </a:solidFill>
                <a:cs typeface="Times New Roman" pitchFamily="18" charset="0"/>
              </a:rPr>
              <a:t>three</a:t>
            </a:r>
            <a:r>
              <a:rPr lang="en-US" sz="2800" dirty="0" smtClean="0">
                <a:cs typeface="Times New Roman" pitchFamily="18" charset="0"/>
              </a:rPr>
              <a:t> </a:t>
            </a:r>
            <a:r>
              <a:rPr lang="en-US" sz="2800" b="1" dirty="0" smtClean="0">
                <a:solidFill>
                  <a:srgbClr val="FF0000"/>
                </a:solidFill>
                <a:cs typeface="Times New Roman" pitchFamily="18" charset="0"/>
              </a:rPr>
              <a:t>general factors </a:t>
            </a:r>
            <a:r>
              <a:rPr lang="en-US" sz="2800" dirty="0" smtClean="0">
                <a:cs typeface="Times New Roman" pitchFamily="18" charset="0"/>
              </a:rPr>
              <a:t>which </a:t>
            </a:r>
            <a:r>
              <a:rPr lang="en-US" sz="2800" b="1" dirty="0" smtClean="0">
                <a:solidFill>
                  <a:srgbClr val="FF0000"/>
                </a:solidFill>
                <a:effectLst>
                  <a:outerShdw blurRad="38100" dist="38100" dir="2700000" algn="tl">
                    <a:srgbClr val="000000">
                      <a:alpha val="43137"/>
                    </a:srgbClr>
                  </a:outerShdw>
                </a:effectLst>
                <a:cs typeface="Times New Roman" pitchFamily="18" charset="0"/>
              </a:rPr>
              <a:t>vary</a:t>
            </a:r>
            <a:r>
              <a:rPr lang="en-US" sz="2800" dirty="0" smtClean="0">
                <a:cs typeface="Times New Roman" pitchFamily="18" charset="0"/>
              </a:rPr>
              <a:t> </a:t>
            </a:r>
            <a:r>
              <a:rPr lang="en-US" sz="2800" b="1" dirty="0" smtClean="0">
                <a:solidFill>
                  <a:srgbClr val="FF0000"/>
                </a:solidFill>
                <a:effectLst>
                  <a:outerShdw blurRad="38100" dist="38100" dir="2700000" algn="tl">
                    <a:srgbClr val="000000">
                      <a:alpha val="43137"/>
                    </a:srgbClr>
                  </a:outerShdw>
                </a:effectLst>
                <a:cs typeface="Times New Roman" pitchFamily="18" charset="0"/>
              </a:rPr>
              <a:t>regionally</a:t>
            </a:r>
            <a:r>
              <a:rPr lang="en-US" sz="2800" dirty="0" smtClean="0">
                <a:cs typeface="Times New Roman" pitchFamily="18" charset="0"/>
              </a:rPr>
              <a:t>: </a:t>
            </a:r>
          </a:p>
          <a:p>
            <a:pPr lvl="1" algn="just">
              <a:buFont typeface="Wingdings" pitchFamily="2" charset="2"/>
              <a:buChar char="§"/>
            </a:pPr>
            <a:r>
              <a:rPr lang="en-US" dirty="0" smtClean="0">
                <a:cs typeface="Times New Roman" pitchFamily="18" charset="0"/>
              </a:rPr>
              <a:t>raw material costs</a:t>
            </a:r>
          </a:p>
          <a:p>
            <a:pPr lvl="1" algn="just">
              <a:buFont typeface="Wingdings" pitchFamily="2" charset="2"/>
              <a:buChar char="§"/>
            </a:pPr>
            <a:r>
              <a:rPr lang="en-US" dirty="0" smtClean="0">
                <a:cs typeface="Times New Roman" pitchFamily="18" charset="0"/>
              </a:rPr>
              <a:t>transport costs and </a:t>
            </a:r>
          </a:p>
          <a:p>
            <a:pPr lvl="1" algn="just">
              <a:buFont typeface="Wingdings" pitchFamily="2" charset="2"/>
              <a:buChar char="§"/>
            </a:pPr>
            <a:r>
              <a:rPr lang="en-US" dirty="0" err="1" smtClean="0">
                <a:cs typeface="Times New Roman" pitchFamily="18" charset="0"/>
              </a:rPr>
              <a:t>labour</a:t>
            </a:r>
            <a:r>
              <a:rPr lang="en-US" dirty="0" smtClean="0">
                <a:cs typeface="Times New Roman" pitchFamily="18" charset="0"/>
              </a:rPr>
              <a:t> costs. </a:t>
            </a:r>
          </a:p>
          <a:p>
            <a:pPr algn="just">
              <a:buFont typeface="Wingdings" pitchFamily="2" charset="2"/>
              <a:buChar char="§"/>
            </a:pPr>
            <a:r>
              <a:rPr lang="en-US" sz="2800" dirty="0" smtClean="0">
                <a:cs typeface="Times New Roman" pitchFamily="18" charset="0"/>
              </a:rPr>
              <a:t>The fluctuations in raw material costs were however included within transport costs. </a:t>
            </a:r>
          </a:p>
          <a:p>
            <a:pPr algn="just">
              <a:buFont typeface="Wingdings" pitchFamily="2" charset="2"/>
              <a:buChar char="§"/>
            </a:pPr>
            <a:r>
              <a:rPr lang="en-US" sz="2800" dirty="0" smtClean="0">
                <a:cs typeface="Times New Roman" pitchFamily="18" charset="0"/>
              </a:rPr>
              <a:t>The approach followed by </a:t>
            </a:r>
            <a:r>
              <a:rPr lang="en-US" sz="2800" dirty="0" err="1" smtClean="0">
                <a:cs typeface="Times New Roman" pitchFamily="18" charset="0"/>
              </a:rPr>
              <a:t>weber</a:t>
            </a:r>
            <a:r>
              <a:rPr lang="en-US" sz="2800" dirty="0" smtClean="0">
                <a:cs typeface="Times New Roman" pitchFamily="18" charset="0"/>
              </a:rPr>
              <a:t> was to explain industrial location in terms of transport cost first and then to examine </a:t>
            </a:r>
            <a:r>
              <a:rPr lang="en-US" sz="2800" b="1" dirty="0" smtClean="0">
                <a:solidFill>
                  <a:srgbClr val="FF0000"/>
                </a:solidFill>
                <a:cs typeface="Times New Roman" pitchFamily="18" charset="0"/>
              </a:rPr>
              <a:t>the effects of changes in </a:t>
            </a:r>
            <a:r>
              <a:rPr lang="en-US" sz="2800" b="1" dirty="0" err="1" smtClean="0">
                <a:solidFill>
                  <a:srgbClr val="FF0000"/>
                </a:solidFill>
                <a:cs typeface="Times New Roman" pitchFamily="18" charset="0"/>
              </a:rPr>
              <a:t>labour</a:t>
            </a:r>
            <a:r>
              <a:rPr lang="en-US" sz="2800" b="1" dirty="0" smtClean="0">
                <a:solidFill>
                  <a:srgbClr val="FF0000"/>
                </a:solidFill>
                <a:cs typeface="Times New Roman" pitchFamily="18" charset="0"/>
              </a:rPr>
              <a:t> cost</a:t>
            </a:r>
            <a:r>
              <a:rPr lang="en-US" sz="2800" dirty="0" smtClean="0">
                <a:cs typeface="Times New Roman" pitchFamily="18" charset="0"/>
              </a:rPr>
              <a:t> and </a:t>
            </a:r>
            <a:r>
              <a:rPr lang="en-US" sz="2800" b="1" dirty="0" smtClean="0">
                <a:solidFill>
                  <a:srgbClr val="FF0000"/>
                </a:solidFill>
                <a:cs typeface="Times New Roman" pitchFamily="18" charset="0"/>
              </a:rPr>
              <a:t>agglomerative</a:t>
            </a:r>
            <a:r>
              <a:rPr lang="en-US" sz="2800" dirty="0" smtClean="0">
                <a:cs typeface="Times New Roman" pitchFamily="18" charset="0"/>
              </a:rPr>
              <a:t> factors on it. </a:t>
            </a:r>
          </a:p>
          <a:p>
            <a:endParaRPr lang="en-US" dirty="0"/>
          </a:p>
        </p:txBody>
      </p:sp>
    </p:spTree>
  </p:cSld>
  <p:clrMapOvr>
    <a:masterClrMapping/>
  </p:clrMapOvr>
  <p:transition>
    <p:pull dir="d"/>
    <p:sndAc>
      <p:stSnd>
        <p:snd r:embed="rId2" name="coin.wav"/>
      </p:stSnd>
    </p:sndAc>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ln>
            <a:solidFill>
              <a:srgbClr val="FF0000"/>
            </a:solidFill>
          </a:ln>
        </p:spPr>
        <p:txBody>
          <a:bodyPr>
            <a:normAutofit/>
          </a:bodyPr>
          <a:lstStyle/>
          <a:p>
            <a:pPr marL="0" indent="0" algn="just">
              <a:buNone/>
            </a:pPr>
            <a:r>
              <a:rPr lang="en-US" sz="2800" dirty="0" smtClean="0">
                <a:cs typeface="Times New Roman" pitchFamily="18" charset="0"/>
              </a:rPr>
              <a:t>He made some simplifying assumptions for analysis such as: </a:t>
            </a:r>
          </a:p>
          <a:p>
            <a:pPr marL="571500" lvl="0" indent="-571500" algn="just">
              <a:buFont typeface="Wingdings" pitchFamily="2" charset="2"/>
              <a:buChar char="ü"/>
            </a:pPr>
            <a:r>
              <a:rPr lang="en-US" sz="2800" dirty="0" smtClean="0">
                <a:cs typeface="Times New Roman" pitchFamily="18" charset="0"/>
              </a:rPr>
              <a:t>The </a:t>
            </a:r>
            <a:r>
              <a:rPr lang="en-US" sz="2800" dirty="0">
                <a:cs typeface="Times New Roman" pitchFamily="18" charset="0"/>
              </a:rPr>
              <a:t>locations of raw materials including fuel are fixed; </a:t>
            </a:r>
            <a:endParaRPr lang="en-US" sz="2800" dirty="0" smtClean="0">
              <a:cs typeface="Times New Roman" pitchFamily="18" charset="0"/>
            </a:endParaRPr>
          </a:p>
          <a:p>
            <a:pPr marL="571500" lvl="0" indent="-571500" algn="just">
              <a:buFont typeface="Wingdings" pitchFamily="2" charset="2"/>
              <a:buChar char="ü"/>
            </a:pPr>
            <a:r>
              <a:rPr lang="en-US" sz="2800" dirty="0" smtClean="0">
                <a:cs typeface="Times New Roman" pitchFamily="18" charset="0"/>
              </a:rPr>
              <a:t>Situation </a:t>
            </a:r>
            <a:r>
              <a:rPr lang="en-US" sz="2800" dirty="0">
                <a:cs typeface="Times New Roman" pitchFamily="18" charset="0"/>
              </a:rPr>
              <a:t>and size of consuming centers are given; and </a:t>
            </a:r>
            <a:endParaRPr lang="en-US" sz="2800" dirty="0" smtClean="0">
              <a:cs typeface="Times New Roman" pitchFamily="18" charset="0"/>
            </a:endParaRPr>
          </a:p>
          <a:p>
            <a:pPr marL="571500" lvl="0" indent="-571500" algn="just">
              <a:buFont typeface="Wingdings" pitchFamily="2" charset="2"/>
              <a:buChar char="ü"/>
            </a:pPr>
            <a:r>
              <a:rPr lang="en-US" sz="2800" dirty="0" smtClean="0">
                <a:cs typeface="Times New Roman" pitchFamily="18" charset="0"/>
              </a:rPr>
              <a:t>There </a:t>
            </a:r>
            <a:r>
              <a:rPr lang="en-US" sz="2800" dirty="0">
                <a:cs typeface="Times New Roman" pitchFamily="18" charset="0"/>
              </a:rPr>
              <a:t>are several fixed </a:t>
            </a:r>
            <a:r>
              <a:rPr lang="en-US" sz="2800" dirty="0" err="1">
                <a:cs typeface="Times New Roman" pitchFamily="18" charset="0"/>
              </a:rPr>
              <a:t>labour</a:t>
            </a:r>
            <a:r>
              <a:rPr lang="en-US" sz="2800" dirty="0">
                <a:cs typeface="Times New Roman" pitchFamily="18" charset="0"/>
              </a:rPr>
              <a:t> supply centers, </a:t>
            </a:r>
            <a:r>
              <a:rPr lang="en-US" sz="2800" dirty="0" err="1">
                <a:cs typeface="Times New Roman" pitchFamily="18" charset="0"/>
              </a:rPr>
              <a:t>labour</a:t>
            </a:r>
            <a:r>
              <a:rPr lang="en-US" sz="2800" dirty="0">
                <a:cs typeface="Times New Roman" pitchFamily="18" charset="0"/>
              </a:rPr>
              <a:t> is immobile and unlimited in supply at fixed wage rate. </a:t>
            </a:r>
          </a:p>
          <a:p>
            <a:endParaRPr lang="en-US" sz="2800" dirty="0"/>
          </a:p>
        </p:txBody>
      </p:sp>
    </p:spTree>
  </p:cSld>
  <p:clrMapOvr>
    <a:masterClrMapping/>
  </p:clrMapOvr>
  <p:transition>
    <p:pull dir="d"/>
    <p:sndAc>
      <p:stSnd>
        <p:snd r:embed="rId2" name="coin.wav"/>
      </p:stSnd>
    </p:sndAc>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ln>
            <a:solidFill>
              <a:srgbClr val="FF0000"/>
            </a:solidFill>
          </a:ln>
        </p:spPr>
        <p:txBody>
          <a:bodyPr>
            <a:normAutofit/>
          </a:bodyPr>
          <a:lstStyle/>
          <a:p>
            <a:pPr algn="just">
              <a:buFont typeface="Wingdings" pitchFamily="2" charset="2"/>
              <a:buChar char="§"/>
            </a:pPr>
            <a:r>
              <a:rPr lang="en-US" sz="2800" dirty="0">
                <a:latin typeface="Times New Roman" pitchFamily="18" charset="0"/>
                <a:cs typeface="Times New Roman" pitchFamily="18" charset="0"/>
              </a:rPr>
              <a:t>Apart from these assumptions, </a:t>
            </a:r>
            <a:endParaRPr lang="en-US" sz="2800" dirty="0" smtClean="0">
              <a:latin typeface="Times New Roman" pitchFamily="18" charset="0"/>
              <a:cs typeface="Times New Roman" pitchFamily="18" charset="0"/>
            </a:endParaRPr>
          </a:p>
          <a:p>
            <a:pPr algn="just">
              <a:buFont typeface="Wingdings" pitchFamily="2" charset="2"/>
              <a:buChar char="ü"/>
            </a:pPr>
            <a:r>
              <a:rPr lang="en-US" sz="2800" dirty="0" smtClean="0">
                <a:latin typeface="Times New Roman" pitchFamily="18" charset="0"/>
                <a:cs typeface="Times New Roman" pitchFamily="18" charset="0"/>
              </a:rPr>
              <a:t>Weber </a:t>
            </a:r>
            <a:r>
              <a:rPr lang="en-US" sz="2800" dirty="0">
                <a:latin typeface="Times New Roman" pitchFamily="18" charset="0"/>
                <a:cs typeface="Times New Roman" pitchFamily="18" charset="0"/>
              </a:rPr>
              <a:t>implicitly assumed the </a:t>
            </a:r>
            <a:r>
              <a:rPr lang="en-US" sz="2800" b="1" dirty="0">
                <a:solidFill>
                  <a:srgbClr val="FF0000"/>
                </a:solidFill>
                <a:latin typeface="Times New Roman" pitchFamily="18" charset="0"/>
                <a:cs typeface="Times New Roman" pitchFamily="18" charset="0"/>
              </a:rPr>
              <a:t>institutional factors </a:t>
            </a:r>
            <a:r>
              <a:rPr lang="en-US" sz="2800" dirty="0">
                <a:latin typeface="Times New Roman" pitchFamily="18" charset="0"/>
                <a:cs typeface="Times New Roman" pitchFamily="18" charset="0"/>
              </a:rPr>
              <a:t>like taxation, interest, insurance, </a:t>
            </a:r>
            <a:r>
              <a:rPr lang="en-US" sz="2800" dirty="0" smtClean="0">
                <a:latin typeface="Times New Roman" pitchFamily="18" charset="0"/>
                <a:cs typeface="Times New Roman" pitchFamily="18" charset="0"/>
              </a:rPr>
              <a:t>etc… are considered  as </a:t>
            </a:r>
            <a:r>
              <a:rPr lang="en-US" sz="2800" dirty="0">
                <a:latin typeface="Times New Roman" pitchFamily="18" charset="0"/>
                <a:cs typeface="Times New Roman" pitchFamily="18" charset="0"/>
              </a:rPr>
              <a:t>insignificant locational factors. </a:t>
            </a:r>
            <a:endParaRPr lang="en-US" sz="2800" dirty="0" smtClean="0">
              <a:latin typeface="Times New Roman" pitchFamily="18" charset="0"/>
              <a:cs typeface="Times New Roman" pitchFamily="18" charset="0"/>
            </a:endParaRPr>
          </a:p>
          <a:p>
            <a:pPr algn="just">
              <a:buFont typeface="Wingdings" pitchFamily="2" charset="2"/>
              <a:buChar char="ü"/>
            </a:pP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economic culture and political system are treated to be </a:t>
            </a:r>
            <a:r>
              <a:rPr lang="en-US" sz="2800" b="1" dirty="0">
                <a:solidFill>
                  <a:srgbClr val="FF0000"/>
                </a:solidFill>
                <a:latin typeface="Times New Roman" pitchFamily="18" charset="0"/>
                <a:cs typeface="Times New Roman" pitchFamily="18" charset="0"/>
              </a:rPr>
              <a:t>uniform</a:t>
            </a:r>
            <a:r>
              <a:rPr lang="en-US" sz="2800" dirty="0">
                <a:latin typeface="Times New Roman" pitchFamily="18" charset="0"/>
                <a:cs typeface="Times New Roman" pitchFamily="18" charset="0"/>
              </a:rPr>
              <a:t> and </a:t>
            </a:r>
            <a:r>
              <a:rPr lang="en-US" sz="2800" b="1" dirty="0">
                <a:solidFill>
                  <a:srgbClr val="FF0000"/>
                </a:solidFill>
                <a:latin typeface="Times New Roman" pitchFamily="18" charset="0"/>
                <a:cs typeface="Times New Roman" pitchFamily="18" charset="0"/>
              </a:rPr>
              <a:t>stable across the locations</a:t>
            </a:r>
            <a:r>
              <a:rPr lang="en-US" sz="2800" dirty="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algn="just">
              <a:buFont typeface="Wingdings" pitchFamily="2" charset="2"/>
              <a:buChar char="ü"/>
            </a:pPr>
            <a:r>
              <a:rPr lang="en-US" sz="2800" dirty="0" smtClean="0">
                <a:latin typeface="Times New Roman" pitchFamily="18" charset="0"/>
                <a:cs typeface="Times New Roman" pitchFamily="18" charset="0"/>
              </a:rPr>
              <a:t>On </a:t>
            </a:r>
            <a:r>
              <a:rPr lang="en-US" sz="2800" dirty="0">
                <a:latin typeface="Times New Roman" pitchFamily="18" charset="0"/>
                <a:cs typeface="Times New Roman" pitchFamily="18" charset="0"/>
              </a:rPr>
              <a:t>the whole Weber assumed </a:t>
            </a:r>
            <a:r>
              <a:rPr lang="en-US" sz="2800" b="1" dirty="0">
                <a:solidFill>
                  <a:srgbClr val="FF0000"/>
                </a:solidFill>
                <a:latin typeface="Times New Roman" pitchFamily="18" charset="0"/>
                <a:cs typeface="Times New Roman" pitchFamily="18" charset="0"/>
              </a:rPr>
              <a:t>perfect competition</a:t>
            </a:r>
            <a:r>
              <a:rPr lang="en-US" sz="2800" dirty="0">
                <a:latin typeface="Times New Roman" pitchFamily="18" charset="0"/>
                <a:cs typeface="Times New Roman" pitchFamily="18" charset="0"/>
              </a:rPr>
              <a:t> for his mode.  </a:t>
            </a:r>
          </a:p>
          <a:p>
            <a:endParaRPr lang="en-US" dirty="0"/>
          </a:p>
        </p:txBody>
      </p:sp>
    </p:spTree>
  </p:cSld>
  <p:clrMapOvr>
    <a:masterClrMapping/>
  </p:clrMapOvr>
  <p:transition>
    <p:pull dir="d"/>
    <p:sndAc>
      <p:stSnd>
        <p:snd r:embed="rId2" name="coin.wav"/>
      </p:stSnd>
    </p:sndAc>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ln>
            <a:solidFill>
              <a:srgbClr val="FF0000"/>
            </a:solidFill>
          </a:ln>
        </p:spPr>
        <p:txBody>
          <a:bodyPr>
            <a:normAutofit/>
          </a:bodyPr>
          <a:lstStyle/>
          <a:p>
            <a:pPr algn="just">
              <a:buFont typeface="Wingdings" pitchFamily="2" charset="2"/>
              <a:buChar char="§"/>
            </a:pPr>
            <a:r>
              <a:rPr lang="en-US" sz="2800" dirty="0" smtClean="0">
                <a:latin typeface="Times New Roman" pitchFamily="18" charset="0"/>
                <a:cs typeface="Times New Roman" pitchFamily="18" charset="0"/>
              </a:rPr>
              <a:t>Weber started his analysis with the proposition that a </a:t>
            </a:r>
            <a:r>
              <a:rPr lang="en-US"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manufacturing unit tends to locate </a:t>
            </a:r>
            <a:r>
              <a:rPr lang="en-US" sz="2800" dirty="0" smtClean="0">
                <a:latin typeface="Times New Roman" pitchFamily="18" charset="0"/>
                <a:cs typeface="Times New Roman" pitchFamily="18" charset="0"/>
              </a:rPr>
              <a:t>where the number of ton miles of raw materials and finished product to be moved per ton of product would be minimum. </a:t>
            </a:r>
          </a:p>
          <a:p>
            <a:pPr algn="just">
              <a:buFont typeface="Wingdings" pitchFamily="2" charset="2"/>
              <a:buChar char="§"/>
            </a:pPr>
            <a:r>
              <a:rPr lang="en-US" sz="2800" dirty="0" smtClean="0">
                <a:latin typeface="Times New Roman" pitchFamily="18" charset="0"/>
                <a:cs typeface="Times New Roman" pitchFamily="18" charset="0"/>
              </a:rPr>
              <a:t>Weber used the ‘</a:t>
            </a:r>
            <a:r>
              <a:rPr lang="en-US" sz="2800" b="1" i="1" dirty="0" smtClean="0">
                <a:solidFill>
                  <a:srgbClr val="FF0000"/>
                </a:solidFill>
                <a:latin typeface="Times New Roman" pitchFamily="18" charset="0"/>
                <a:cs typeface="Times New Roman" pitchFamily="18" charset="0"/>
              </a:rPr>
              <a:t>locational triangle</a:t>
            </a:r>
            <a:r>
              <a:rPr lang="en-US" sz="2800" dirty="0" smtClean="0">
                <a:latin typeface="Times New Roman" pitchFamily="18" charset="0"/>
                <a:cs typeface="Times New Roman" pitchFamily="18" charset="0"/>
              </a:rPr>
              <a:t>’ of </a:t>
            </a:r>
            <a:r>
              <a:rPr lang="en-US" sz="2800" dirty="0" err="1" smtClean="0">
                <a:latin typeface="Times New Roman" pitchFamily="18" charset="0"/>
                <a:cs typeface="Times New Roman" pitchFamily="18" charset="0"/>
              </a:rPr>
              <a:t>Launhardt</a:t>
            </a:r>
            <a:r>
              <a:rPr lang="en-US" sz="2800" dirty="0" smtClean="0">
                <a:latin typeface="Times New Roman" pitchFamily="18" charset="0"/>
                <a:cs typeface="Times New Roman" pitchFamily="18" charset="0"/>
              </a:rPr>
              <a:t> to find the place of </a:t>
            </a:r>
            <a:r>
              <a:rPr lang="en-US" sz="2800" b="1" dirty="0" smtClean="0">
                <a:solidFill>
                  <a:srgbClr val="FF0000"/>
                </a:solidFill>
                <a:latin typeface="Times New Roman" pitchFamily="18" charset="0"/>
                <a:cs typeface="Times New Roman" pitchFamily="18" charset="0"/>
              </a:rPr>
              <a:t>minimum transport cost. </a:t>
            </a:r>
          </a:p>
          <a:p>
            <a:pPr algn="just"/>
            <a:r>
              <a:rPr lang="en-US" sz="2800" dirty="0" smtClean="0">
                <a:latin typeface="Times New Roman" pitchFamily="18" charset="0"/>
                <a:cs typeface="Times New Roman" pitchFamily="18" charset="0"/>
              </a:rPr>
              <a:t>He assumed a simple spatial situation in which there is only one consumption center (c) and two fixed supply centers (M</a:t>
            </a:r>
            <a:r>
              <a:rPr lang="en-US" sz="2800" baseline="-25000" dirty="0" smtClean="0">
                <a:latin typeface="Times New Roman" pitchFamily="18" charset="0"/>
                <a:cs typeface="Times New Roman" pitchFamily="18" charset="0"/>
              </a:rPr>
              <a:t>1</a:t>
            </a:r>
            <a:r>
              <a:rPr lang="en-US" sz="2800" dirty="0" smtClean="0">
                <a:latin typeface="Times New Roman" pitchFamily="18" charset="0"/>
                <a:cs typeface="Times New Roman" pitchFamily="18" charset="0"/>
              </a:rPr>
              <a:t> and M</a:t>
            </a:r>
            <a:r>
              <a:rPr lang="en-US" sz="2800" baseline="-25000" dirty="0" smtClean="0">
                <a:latin typeface="Times New Roman" pitchFamily="18" charset="0"/>
                <a:cs typeface="Times New Roman" pitchFamily="18" charset="0"/>
              </a:rPr>
              <a:t>2</a:t>
            </a:r>
            <a:r>
              <a:rPr lang="en-US" sz="2800" dirty="0" smtClean="0">
                <a:latin typeface="Times New Roman" pitchFamily="18" charset="0"/>
                <a:cs typeface="Times New Roman" pitchFamily="18" charset="0"/>
              </a:rPr>
              <a:t>) for two most important raw materials (see fig. 4.1)</a:t>
            </a:r>
          </a:p>
          <a:p>
            <a:endParaRPr lang="en-US" dirty="0"/>
          </a:p>
        </p:txBody>
      </p:sp>
    </p:spTree>
  </p:cSld>
  <p:clrMapOvr>
    <a:masterClrMapping/>
  </p:clrMapOvr>
  <p:transition>
    <p:pull dir="d"/>
    <p:sndAc>
      <p:stSnd>
        <p:snd r:embed="rId2" name="coin.wav"/>
      </p:stSnd>
    </p:sndAc>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7" name="Picture 3"/>
          <p:cNvPicPr>
            <a:picLocks noGrp="1" noChangeAspect="1" noChangeArrowheads="1"/>
          </p:cNvPicPr>
          <p:nvPr>
            <p:ph idx="1"/>
          </p:nvPr>
        </p:nvPicPr>
        <p:blipFill>
          <a:blip r:embed="rId3"/>
          <a:srcRect/>
          <a:stretch>
            <a:fillRect/>
          </a:stretch>
        </p:blipFill>
        <p:spPr bwMode="auto">
          <a:xfrm>
            <a:off x="1400175" y="2120106"/>
            <a:ext cx="6343650" cy="3486150"/>
          </a:xfrm>
          <a:prstGeom prst="rect">
            <a:avLst/>
          </a:prstGeom>
          <a:noFill/>
          <a:ln w="9525">
            <a:noFill/>
            <a:miter lim="800000"/>
            <a:headEnd/>
            <a:tailEnd/>
          </a:ln>
          <a:effectLst/>
        </p:spPr>
      </p:pic>
    </p:spTree>
  </p:cSld>
  <p:clrMapOvr>
    <a:masterClrMapping/>
  </p:clrMapOvr>
  <p:transition>
    <p:pull dir="d"/>
    <p:sndAc>
      <p:stSnd>
        <p:snd r:embed="rId2" name="coin.wav"/>
      </p:stSnd>
    </p:sndAc>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ln>
            <a:solidFill>
              <a:srgbClr val="FF0000"/>
            </a:solidFill>
          </a:ln>
        </p:spPr>
        <p:txBody>
          <a:bodyPr>
            <a:normAutofit fontScale="92500" lnSpcReduction="20000"/>
          </a:bodyPr>
          <a:lstStyle/>
          <a:p>
            <a:pPr algn="just">
              <a:buFont typeface="Wingdings" pitchFamily="2" charset="2"/>
              <a:buChar char="§"/>
            </a:pPr>
            <a:r>
              <a:rPr lang="en-US" dirty="0" smtClean="0">
                <a:latin typeface="Times New Roman" pitchFamily="18" charset="0"/>
                <a:cs typeface="Times New Roman" pitchFamily="18" charset="0"/>
              </a:rPr>
              <a:t>There </a:t>
            </a:r>
            <a:r>
              <a:rPr lang="en-US" dirty="0">
                <a:latin typeface="Times New Roman" pitchFamily="18" charset="0"/>
                <a:cs typeface="Times New Roman" pitchFamily="18" charset="0"/>
              </a:rPr>
              <a:t>may be other consumption points and raw material supply centers but Weber did not consider all of them together.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According </a:t>
            </a:r>
            <a:r>
              <a:rPr lang="en-US" dirty="0">
                <a:latin typeface="Times New Roman" pitchFamily="18" charset="0"/>
                <a:cs typeface="Times New Roman" pitchFamily="18" charset="0"/>
              </a:rPr>
              <a:t>to Weber, the </a:t>
            </a:r>
            <a:r>
              <a:rPr lang="en-US" b="1" dirty="0">
                <a:solidFill>
                  <a:srgbClr val="FF0000"/>
                </a:solidFill>
                <a:latin typeface="Times New Roman" pitchFamily="18" charset="0"/>
                <a:cs typeface="Times New Roman" pitchFamily="18" charset="0"/>
              </a:rPr>
              <a:t>least cost point </a:t>
            </a:r>
            <a:r>
              <a:rPr lang="en-US" dirty="0">
                <a:latin typeface="Times New Roman" pitchFamily="18" charset="0"/>
                <a:cs typeface="Times New Roman" pitchFamily="18" charset="0"/>
              </a:rPr>
              <a:t>will be located with in triangle CM</a:t>
            </a:r>
            <a:r>
              <a:rPr lang="en-US" baseline="-25000" dirty="0">
                <a:latin typeface="Times New Roman" pitchFamily="18" charset="0"/>
                <a:cs typeface="Times New Roman" pitchFamily="18" charset="0"/>
              </a:rPr>
              <a:t>1</a:t>
            </a:r>
            <a:r>
              <a:rPr lang="en-US" dirty="0">
                <a:latin typeface="Times New Roman" pitchFamily="18" charset="0"/>
                <a:cs typeface="Times New Roman" pitchFamily="18" charset="0"/>
              </a:rPr>
              <a:t>M</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 such as the one shown by P.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three corner points of the triangle will be pulling the location point (P) towards themselves.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position of the point will depend on the balance of the pulls exercised by them.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If </a:t>
            </a:r>
            <a:r>
              <a:rPr lang="en-US" dirty="0">
                <a:latin typeface="Times New Roman" pitchFamily="18" charset="0"/>
                <a:cs typeface="Times New Roman" pitchFamily="18" charset="0"/>
              </a:rPr>
              <a:t>the pull of any one corner is greater than the sum of the pulls of the other corners, </a:t>
            </a:r>
            <a:r>
              <a:rPr lang="en-US" b="1" dirty="0">
                <a:solidFill>
                  <a:srgbClr val="FF0000"/>
                </a:solidFill>
                <a:latin typeface="Times New Roman" pitchFamily="18" charset="0"/>
                <a:cs typeface="Times New Roman" pitchFamily="18" charset="0"/>
              </a:rPr>
              <a:t>production will be located at the point or corner of origin of the dominant force</a:t>
            </a:r>
            <a:r>
              <a:rPr lang="en-US" b="1" dirty="0" smtClean="0">
                <a:solidFill>
                  <a:srgbClr val="FF0000"/>
                </a:solidFill>
                <a:latin typeface="Times New Roman" pitchFamily="18" charset="0"/>
                <a:cs typeface="Times New Roman" pitchFamily="18" charset="0"/>
              </a:rPr>
              <a:t>.</a:t>
            </a:r>
            <a:r>
              <a:rPr lang="en-US" b="1" dirty="0">
                <a:solidFill>
                  <a:srgbClr val="FF0000"/>
                </a:solidFill>
                <a:latin typeface="Times New Roman" pitchFamily="18" charset="0"/>
                <a:cs typeface="Times New Roman" pitchFamily="18" charset="0"/>
              </a:rPr>
              <a:t> </a:t>
            </a:r>
          </a:p>
          <a:p>
            <a:endParaRPr lang="en-US" dirty="0"/>
          </a:p>
        </p:txBody>
      </p:sp>
    </p:spTree>
  </p:cSld>
  <p:clrMapOvr>
    <a:masterClrMapping/>
  </p:clrMapOvr>
  <p:transition>
    <p:pull dir="d"/>
    <p:sndAc>
      <p:stSnd>
        <p:snd r:embed="rId2" name="coin.wav"/>
      </p:stSnd>
    </p:sndAc>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spcBef>
                <a:spcPts val="0"/>
              </a:spcBef>
            </a:pPr>
            <a:r>
              <a:rPr lang="en-US" sz="3000" dirty="0" smtClean="0"/>
              <a:t>The force exerted by each corner on production point is in the form of ton-mile weight to be moved from that point (M1 and M2) and to the point (C). </a:t>
            </a:r>
          </a:p>
          <a:p>
            <a:pPr algn="just">
              <a:spcBef>
                <a:spcPts val="0"/>
              </a:spcBef>
            </a:pPr>
            <a:r>
              <a:rPr lang="en-US" sz="3000" dirty="0" smtClean="0"/>
              <a:t>Let ‘x’ and ‘y’ be the requirements of materials M</a:t>
            </a:r>
            <a:r>
              <a:rPr lang="en-US" sz="3000" baseline="-25000" dirty="0" smtClean="0"/>
              <a:t>1</a:t>
            </a:r>
            <a:r>
              <a:rPr lang="en-US" sz="3000" dirty="0" smtClean="0"/>
              <a:t> and M</a:t>
            </a:r>
            <a:r>
              <a:rPr lang="en-US" sz="3000" baseline="-25000" dirty="0" smtClean="0"/>
              <a:t>2</a:t>
            </a:r>
            <a:r>
              <a:rPr lang="en-US" sz="3000" dirty="0" smtClean="0"/>
              <a:t>, in tons per ton of output and  let one unit of output, i.e. finished product be transported from point P to C. </a:t>
            </a:r>
          </a:p>
          <a:p>
            <a:pPr algn="just">
              <a:spcBef>
                <a:spcPts val="0"/>
              </a:spcBef>
            </a:pPr>
            <a:r>
              <a:rPr lang="en-US" sz="3000" dirty="0" smtClean="0"/>
              <a:t>The distances of the corner points from the production point (P) are unknown. Let them be a, b and c between P and M</a:t>
            </a:r>
            <a:r>
              <a:rPr lang="en-US" sz="3000" baseline="-25000" dirty="0" smtClean="0"/>
              <a:t>1</a:t>
            </a:r>
            <a:r>
              <a:rPr lang="en-US" sz="3000" dirty="0" smtClean="0"/>
              <a:t>, M</a:t>
            </a:r>
            <a:r>
              <a:rPr lang="en-US" sz="3000" baseline="-25000" dirty="0" smtClean="0"/>
              <a:t>2</a:t>
            </a:r>
            <a:r>
              <a:rPr lang="en-US" sz="3000" dirty="0" smtClean="0"/>
              <a:t>, and C points respectively.</a:t>
            </a:r>
          </a:p>
          <a:p>
            <a:endParaRPr lang="en-US" dirty="0"/>
          </a:p>
        </p:txBody>
      </p:sp>
    </p:spTree>
  </p:cSld>
  <p:clrMapOvr>
    <a:masterClrMapping/>
  </p:clrMapOvr>
  <p:transition>
    <p:pull dir="d"/>
    <p:sndAc>
      <p:stSnd>
        <p:snd r:embed="rId2" name="coin.wav"/>
      </p:stSnd>
    </p:sndAc>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spcBef>
                <a:spcPts val="0"/>
              </a:spcBef>
            </a:pPr>
            <a:r>
              <a:rPr lang="en-US" b="1" dirty="0" smtClean="0"/>
              <a:t>The total ton-miles of transport per unit output would then be ax + by + c. </a:t>
            </a:r>
            <a:r>
              <a:rPr lang="en-US" dirty="0" smtClean="0"/>
              <a:t>This is to be minimized in order to find the position of point P, i.e. the location of production.</a:t>
            </a:r>
          </a:p>
          <a:p>
            <a:pPr algn="just">
              <a:spcBef>
                <a:spcPts val="0"/>
              </a:spcBef>
            </a:pPr>
            <a:r>
              <a:rPr lang="en-US" dirty="0" smtClean="0"/>
              <a:t>An industry may be material-oriented or market-oriented from location point of view. Weber used the 'material index' for identifying such nature of the industry.</a:t>
            </a:r>
          </a:p>
          <a:p>
            <a:pPr algn="just">
              <a:spcBef>
                <a:spcPts val="0"/>
              </a:spcBef>
            </a:pPr>
            <a:r>
              <a:rPr lang="en-US" b="1" dirty="0" smtClean="0"/>
              <a:t>The material index (M I) is defined as:</a:t>
            </a:r>
            <a:endParaRPr lang="en-US" dirty="0" smtClean="0"/>
          </a:p>
          <a:p>
            <a:pPr algn="just">
              <a:spcBef>
                <a:spcPts val="0"/>
              </a:spcBef>
              <a:buNone/>
            </a:pPr>
            <a:r>
              <a:rPr lang="en-US" b="1" dirty="0" smtClean="0"/>
              <a:t>  MI= Weight of localized material/ Weight of finished product</a:t>
            </a:r>
            <a:endParaRPr lang="en-US" dirty="0" smtClean="0"/>
          </a:p>
          <a:p>
            <a:endParaRPr lang="en-US" dirty="0" smtClean="0"/>
          </a:p>
          <a:p>
            <a:endParaRPr lang="en-US" dirty="0"/>
          </a:p>
        </p:txBody>
      </p:sp>
    </p:spTree>
  </p:cSld>
  <p:clrMapOvr>
    <a:masterClrMapping/>
  </p:clrMapOvr>
  <p:transition>
    <p:pull dir="d"/>
    <p:sndAc>
      <p:stSnd>
        <p:snd r:embed="rId2" name="coin.wav"/>
      </p:stSnd>
    </p:sndAc>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spcBef>
                <a:spcPts val="0"/>
              </a:spcBef>
            </a:pPr>
            <a:r>
              <a:rPr lang="en-US" dirty="0" smtClean="0"/>
              <a:t>Industries displaying material index  greater than one i.e., MI &gt; 1 are attracted towards the sources of raw materials such as iron and steel industry,</a:t>
            </a:r>
          </a:p>
          <a:p>
            <a:pPr algn="just">
              <a:spcBef>
                <a:spcPts val="0"/>
              </a:spcBef>
            </a:pPr>
            <a:r>
              <a:rPr lang="en-US" dirty="0" smtClean="0"/>
              <a:t>Industries displaying a material index less than one i.e., MI &lt; 1 are attracted towards the place of consumption(Market oriented).</a:t>
            </a:r>
          </a:p>
          <a:p>
            <a:pPr algn="just">
              <a:spcBef>
                <a:spcPts val="0"/>
              </a:spcBef>
            </a:pPr>
            <a:endParaRPr lang="en-US" dirty="0"/>
          </a:p>
        </p:txBody>
      </p:sp>
    </p:spTree>
  </p:cSld>
  <p:clrMapOvr>
    <a:masterClrMapping/>
  </p:clrMapOvr>
  <p:transition>
    <p:pull dir="d"/>
    <p:sndAc>
      <p:stSnd>
        <p:snd r:embed="rId2" name="coin.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cap="all" dirty="0" smtClean="0">
                <a:latin typeface="Times New Roman" pitchFamily="18" charset="0"/>
                <a:cs typeface="Times New Roman" pitchFamily="18" charset="0"/>
              </a:rPr>
              <a:t>Introduction</a:t>
            </a:r>
            <a:r>
              <a:rPr lang="en-US" b="1" cap="all" dirty="0" smtClean="0">
                <a:effectLst>
                  <a:outerShdw blurRad="50800" dist="38100" algn="tr" rotWithShape="0">
                    <a:prstClr val="black">
                      <a:alpha val="40000"/>
                    </a:prstClr>
                  </a:outerShdw>
                </a:effectLst>
              </a:rPr>
              <a:t> </a:t>
            </a:r>
            <a:endParaRPr lang="en-US" dirty="0"/>
          </a:p>
        </p:txBody>
      </p:sp>
      <p:sp>
        <p:nvSpPr>
          <p:cNvPr id="3" name="Content Placeholder 2"/>
          <p:cNvSpPr>
            <a:spLocks noGrp="1"/>
          </p:cNvSpPr>
          <p:nvPr>
            <p:ph idx="1"/>
          </p:nvPr>
        </p:nvSpPr>
        <p:spPr>
          <a:xfrm>
            <a:off x="457200" y="1295400"/>
            <a:ext cx="8229600" cy="5029200"/>
          </a:xfrm>
          <a:ln>
            <a:solidFill>
              <a:srgbClr val="FF0000"/>
            </a:solidFill>
          </a:ln>
        </p:spPr>
        <p:txBody>
          <a:bodyPr>
            <a:normAutofit/>
          </a:bodyPr>
          <a:lstStyle/>
          <a:p>
            <a:pPr algn="just">
              <a:buFont typeface="Wingdings" pitchFamily="2" charset="2"/>
              <a:buChar char="§"/>
            </a:pPr>
            <a:r>
              <a:rPr lang="en-US" sz="2800" dirty="0">
                <a:cs typeface="Times New Roman" pitchFamily="18" charset="0"/>
              </a:rPr>
              <a:t>In setting up a factory a </a:t>
            </a:r>
            <a:r>
              <a:rPr lang="en-US" sz="2800" b="1" dirty="0">
                <a:solidFill>
                  <a:srgbClr val="FF0000"/>
                </a:solidFill>
                <a:effectLst>
                  <a:outerShdw blurRad="38100" dist="38100" dir="2700000" algn="tl">
                    <a:srgbClr val="000000">
                      <a:alpha val="43137"/>
                    </a:srgbClr>
                  </a:outerShdw>
                </a:effectLst>
                <a:cs typeface="Times New Roman" pitchFamily="18" charset="0"/>
              </a:rPr>
              <a:t>manufacturer</a:t>
            </a:r>
            <a:r>
              <a:rPr lang="en-US" sz="2800" dirty="0">
                <a:cs typeface="Times New Roman" pitchFamily="18" charset="0"/>
              </a:rPr>
              <a:t> has to take </a:t>
            </a:r>
            <a:r>
              <a:rPr lang="en-US" sz="2800" b="1" dirty="0">
                <a:solidFill>
                  <a:srgbClr val="FF0000"/>
                </a:solidFill>
                <a:effectLst>
                  <a:outerShdw blurRad="38100" dist="38100" dir="2700000" algn="tl">
                    <a:srgbClr val="000000">
                      <a:alpha val="43137"/>
                    </a:srgbClr>
                  </a:outerShdw>
                </a:effectLst>
                <a:cs typeface="Times New Roman" pitchFamily="18" charset="0"/>
              </a:rPr>
              <a:t>three interrelated decisions simultaneously</a:t>
            </a:r>
            <a:r>
              <a:rPr lang="en-US" sz="2800" dirty="0" smtClean="0">
                <a:cs typeface="Times New Roman" pitchFamily="18" charset="0"/>
              </a:rPr>
              <a:t>:</a:t>
            </a:r>
          </a:p>
          <a:p>
            <a:pPr marL="1028700" lvl="1" indent="-571500" algn="just">
              <a:buAutoNum type="romanLcPeriod"/>
            </a:pPr>
            <a:r>
              <a:rPr lang="en-US" dirty="0" smtClean="0">
                <a:cs typeface="Times New Roman" pitchFamily="18" charset="0"/>
              </a:rPr>
              <a:t>the </a:t>
            </a:r>
            <a:r>
              <a:rPr lang="en-US" dirty="0">
                <a:cs typeface="Times New Roman" pitchFamily="18" charset="0"/>
              </a:rPr>
              <a:t>scale of </a:t>
            </a:r>
            <a:r>
              <a:rPr lang="en-US" dirty="0" smtClean="0">
                <a:cs typeface="Times New Roman" pitchFamily="18" charset="0"/>
              </a:rPr>
              <a:t>operation(Capacity)</a:t>
            </a:r>
          </a:p>
          <a:p>
            <a:pPr marL="1028700" lvl="1" indent="-571500" algn="just">
              <a:buAutoNum type="romanLcPeriod"/>
            </a:pPr>
            <a:r>
              <a:rPr lang="en-US" dirty="0" smtClean="0">
                <a:cs typeface="Times New Roman" pitchFamily="18" charset="0"/>
              </a:rPr>
              <a:t>the </a:t>
            </a:r>
            <a:r>
              <a:rPr lang="en-US" dirty="0">
                <a:cs typeface="Times New Roman" pitchFamily="18" charset="0"/>
              </a:rPr>
              <a:t>technique to be adopted which involves the selection of the appropriate combination of the factors of production, </a:t>
            </a:r>
            <a:r>
              <a:rPr lang="en-US" dirty="0" smtClean="0">
                <a:cs typeface="Times New Roman" pitchFamily="18" charset="0"/>
              </a:rPr>
              <a:t>and</a:t>
            </a:r>
          </a:p>
          <a:p>
            <a:pPr marL="1028700" lvl="1" indent="-571500" algn="just">
              <a:buAutoNum type="romanLcPeriod"/>
            </a:pPr>
            <a:r>
              <a:rPr lang="en-US" dirty="0" smtClean="0">
                <a:cs typeface="Times New Roman" pitchFamily="18" charset="0"/>
              </a:rPr>
              <a:t>the </a:t>
            </a:r>
            <a:r>
              <a:rPr lang="en-US" dirty="0">
                <a:cs typeface="Times New Roman" pitchFamily="18" charset="0"/>
              </a:rPr>
              <a:t>location of the factory. </a:t>
            </a:r>
            <a:endParaRPr lang="en-US" dirty="0" smtClean="0">
              <a:cs typeface="Times New Roman" pitchFamily="18" charset="0"/>
            </a:endParaRPr>
          </a:p>
          <a:p>
            <a:pPr algn="just">
              <a:buFont typeface="Wingdings" pitchFamily="2" charset="2"/>
              <a:buChar char="§"/>
            </a:pPr>
            <a:r>
              <a:rPr lang="en-US" sz="2800" dirty="0" smtClean="0">
                <a:cs typeface="Times New Roman" pitchFamily="18" charset="0"/>
              </a:rPr>
              <a:t>The conventional  </a:t>
            </a:r>
            <a:r>
              <a:rPr lang="en-US" sz="2800" b="1" dirty="0" smtClean="0">
                <a:solidFill>
                  <a:srgbClr val="FF0000"/>
                </a:solidFill>
                <a:cs typeface="Times New Roman" pitchFamily="18" charset="0"/>
              </a:rPr>
              <a:t>theory </a:t>
            </a:r>
            <a:r>
              <a:rPr lang="en-US" sz="2800" b="1" dirty="0">
                <a:solidFill>
                  <a:srgbClr val="FF0000"/>
                </a:solidFill>
                <a:cs typeface="Times New Roman" pitchFamily="18" charset="0"/>
              </a:rPr>
              <a:t>of the firm </a:t>
            </a:r>
            <a:r>
              <a:rPr lang="en-US" sz="2800" dirty="0">
                <a:cs typeface="Times New Roman" pitchFamily="18" charset="0"/>
              </a:rPr>
              <a:t>provides the </a:t>
            </a:r>
            <a:r>
              <a:rPr lang="en-US" sz="2800" b="1" dirty="0">
                <a:solidFill>
                  <a:srgbClr val="FF0000"/>
                </a:solidFill>
                <a:cs typeface="Times New Roman" pitchFamily="18" charset="0"/>
              </a:rPr>
              <a:t>rules</a:t>
            </a:r>
            <a:r>
              <a:rPr lang="en-US" sz="2800" dirty="0">
                <a:cs typeface="Times New Roman" pitchFamily="18" charset="0"/>
              </a:rPr>
              <a:t> or </a:t>
            </a:r>
            <a:r>
              <a:rPr lang="en-US" sz="2800" b="1" dirty="0" smtClean="0">
                <a:solidFill>
                  <a:srgbClr val="FF0000"/>
                </a:solidFill>
                <a:cs typeface="Times New Roman" pitchFamily="18" charset="0"/>
              </a:rPr>
              <a:t>norms</a:t>
            </a:r>
            <a:r>
              <a:rPr lang="en-US" sz="2800" dirty="0" smtClean="0">
                <a:cs typeface="Times New Roman" pitchFamily="18" charset="0"/>
              </a:rPr>
              <a:t> for </a:t>
            </a:r>
            <a:r>
              <a:rPr lang="en-US" sz="2800" dirty="0">
                <a:cs typeface="Times New Roman" pitchFamily="18" charset="0"/>
              </a:rPr>
              <a:t>the first two types of decisions but it </a:t>
            </a:r>
            <a:r>
              <a:rPr lang="en-US" sz="2800" b="1" dirty="0">
                <a:solidFill>
                  <a:srgbClr val="FF0000"/>
                </a:solidFill>
                <a:cs typeface="Times New Roman" pitchFamily="18" charset="0"/>
              </a:rPr>
              <a:t>ignores</a:t>
            </a:r>
            <a:r>
              <a:rPr lang="en-US" sz="2800" dirty="0">
                <a:cs typeface="Times New Roman" pitchFamily="18" charset="0"/>
              </a:rPr>
              <a:t> the third one </a:t>
            </a:r>
            <a:r>
              <a:rPr lang="en-US" sz="2800" b="1" dirty="0" smtClean="0">
                <a:solidFill>
                  <a:srgbClr val="FF0000"/>
                </a:solidFill>
                <a:effectLst>
                  <a:outerShdw blurRad="38100" dist="38100" dir="2700000" algn="tl">
                    <a:srgbClr val="000000">
                      <a:alpha val="43137"/>
                    </a:srgbClr>
                  </a:outerShdw>
                </a:effectLst>
                <a:cs typeface="Times New Roman" pitchFamily="18" charset="0"/>
              </a:rPr>
              <a:t>completely.</a:t>
            </a:r>
            <a:endParaRPr lang="en-US" sz="2800" dirty="0" smtClean="0">
              <a:cs typeface="Times New Roman" pitchFamily="18" charset="0"/>
            </a:endParaRPr>
          </a:p>
        </p:txBody>
      </p:sp>
    </p:spTree>
  </p:cSld>
  <p:clrMapOvr>
    <a:masterClrMapping/>
  </p:clrMapOvr>
  <p:transition>
    <p:pull dir="d"/>
    <p:sndAc>
      <p:stSnd>
        <p:snd r:embed="rId2" name="coin.wav"/>
      </p:stSnd>
    </p:sndAc>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spcBef>
                <a:spcPts val="0"/>
              </a:spcBef>
            </a:pPr>
            <a:r>
              <a:rPr lang="en-US" dirty="0" smtClean="0"/>
              <a:t>The assumption of a uniform transportation rate, was relaxed by Weber by converting the weight to be transported into an ideal weight which is defined as a product (or a function) of actual weight and the rate of transportation cost, for a material or finished product. </a:t>
            </a:r>
          </a:p>
          <a:p>
            <a:pPr algn="just">
              <a:spcBef>
                <a:spcPts val="0"/>
              </a:spcBef>
            </a:pPr>
            <a:r>
              <a:rPr lang="en-US" dirty="0" smtClean="0"/>
              <a:t>Let </a:t>
            </a:r>
            <a:r>
              <a:rPr lang="en-US" b="1" dirty="0" smtClean="0"/>
              <a:t>t</a:t>
            </a:r>
            <a:r>
              <a:rPr lang="en-US" b="1" baseline="-25000" dirty="0" smtClean="0"/>
              <a:t>1</a:t>
            </a:r>
            <a:r>
              <a:rPr lang="en-US" b="1" dirty="0" smtClean="0"/>
              <a:t>, t</a:t>
            </a:r>
            <a:r>
              <a:rPr lang="en-US" b="1" baseline="-25000" dirty="0" smtClean="0"/>
              <a:t>2</a:t>
            </a:r>
            <a:r>
              <a:rPr lang="en-US" b="1" dirty="0" smtClean="0"/>
              <a:t> and t</a:t>
            </a:r>
            <a:r>
              <a:rPr lang="en-US" b="1" baseline="-25000" dirty="0" smtClean="0"/>
              <a:t>3</a:t>
            </a:r>
            <a:r>
              <a:rPr lang="en-US" dirty="0" smtClean="0"/>
              <a:t> be the transportation rates per ton-mile for material M</a:t>
            </a:r>
            <a:r>
              <a:rPr lang="en-US" baseline="-25000" dirty="0" smtClean="0"/>
              <a:t>1</a:t>
            </a:r>
            <a:r>
              <a:rPr lang="en-US" dirty="0" smtClean="0"/>
              <a:t>,  M</a:t>
            </a:r>
            <a:r>
              <a:rPr lang="en-US" baseline="-25000" dirty="0" smtClean="0"/>
              <a:t>2</a:t>
            </a:r>
            <a:r>
              <a:rPr lang="en-US" dirty="0" smtClean="0"/>
              <a:t> and finished product respectively, which is explained in the figure 4.1.</a:t>
            </a:r>
          </a:p>
          <a:p>
            <a:pPr algn="just">
              <a:spcBef>
                <a:spcPts val="0"/>
              </a:spcBef>
            </a:pPr>
            <a:r>
              <a:rPr lang="en-US" dirty="0" smtClean="0"/>
              <a:t>The total transport cost per ton of finished product would be then equal to </a:t>
            </a:r>
            <a:r>
              <a:rPr lang="en-US" b="1" dirty="0" smtClean="0"/>
              <a:t>t</a:t>
            </a:r>
            <a:r>
              <a:rPr lang="en-US" b="1" baseline="-25000" dirty="0" smtClean="0"/>
              <a:t>1</a:t>
            </a:r>
            <a:r>
              <a:rPr lang="en-US" b="1" dirty="0" smtClean="0"/>
              <a:t>ax + t</a:t>
            </a:r>
            <a:r>
              <a:rPr lang="en-US" b="1" baseline="-25000" dirty="0" smtClean="0"/>
              <a:t>2</a:t>
            </a:r>
            <a:r>
              <a:rPr lang="en-US" b="1" dirty="0" smtClean="0"/>
              <a:t>by + t</a:t>
            </a:r>
            <a:r>
              <a:rPr lang="en-US" b="1" baseline="-25000" dirty="0" smtClean="0"/>
              <a:t>3</a:t>
            </a:r>
            <a:r>
              <a:rPr lang="en-US" b="1" dirty="0" smtClean="0"/>
              <a:t>c.</a:t>
            </a:r>
            <a:r>
              <a:rPr lang="en-US" dirty="0" smtClean="0"/>
              <a:t> </a:t>
            </a:r>
          </a:p>
          <a:p>
            <a:pPr algn="just">
              <a:spcBef>
                <a:spcPts val="0"/>
              </a:spcBef>
            </a:pPr>
            <a:r>
              <a:rPr lang="en-US" dirty="0" smtClean="0"/>
              <a:t>The location of production point (P) within the triangle </a:t>
            </a:r>
            <a:r>
              <a:rPr lang="en-US" b="1" dirty="0" smtClean="0"/>
              <a:t>CM</a:t>
            </a:r>
            <a:r>
              <a:rPr lang="en-US" b="1" baseline="-25000" dirty="0" smtClean="0"/>
              <a:t>1</a:t>
            </a:r>
            <a:r>
              <a:rPr lang="en-US" b="1" dirty="0" smtClean="0"/>
              <a:t>M</a:t>
            </a:r>
            <a:r>
              <a:rPr lang="en-US" b="1" baseline="-25000" dirty="0" smtClean="0"/>
              <a:t>2 </a:t>
            </a:r>
            <a:r>
              <a:rPr lang="en-US" dirty="0" smtClean="0"/>
              <a:t>can be determined now by minimizing this cost instead of the sum of ton-miles as mentioned earlier.</a:t>
            </a:r>
          </a:p>
          <a:p>
            <a:pPr algn="just">
              <a:spcBef>
                <a:spcPts val="0"/>
              </a:spcBef>
            </a:pPr>
            <a:endParaRPr lang="en-US" dirty="0"/>
          </a:p>
        </p:txBody>
      </p:sp>
    </p:spTree>
  </p:cSld>
  <p:clrMapOvr>
    <a:masterClrMapping/>
  </p:clrMapOvr>
  <p:transition>
    <p:pull dir="d"/>
    <p:sndAc>
      <p:stSnd>
        <p:snd r:embed="rId2" name="coin.wav"/>
      </p:stSnd>
    </p:sndAc>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spcBef>
                <a:spcPts val="0"/>
              </a:spcBef>
            </a:pPr>
            <a:r>
              <a:rPr lang="en-US" dirty="0" smtClean="0"/>
              <a:t>According to Weber an industry will choose a cheap </a:t>
            </a:r>
            <a:r>
              <a:rPr lang="en-US" dirty="0" err="1" smtClean="0"/>
              <a:t>labour</a:t>
            </a:r>
            <a:r>
              <a:rPr lang="en-US" dirty="0" smtClean="0"/>
              <a:t> site if the </a:t>
            </a:r>
            <a:r>
              <a:rPr lang="en-US" dirty="0" err="1" smtClean="0"/>
              <a:t>labour</a:t>
            </a:r>
            <a:r>
              <a:rPr lang="en-US" dirty="0" smtClean="0"/>
              <a:t> cost saving is greater than the increment in transport cost at this site above the minimum possible transport cost. </a:t>
            </a:r>
          </a:p>
          <a:p>
            <a:pPr algn="just">
              <a:spcBef>
                <a:spcPts val="0"/>
              </a:spcBef>
            </a:pPr>
            <a:r>
              <a:rPr lang="en-US" dirty="0" smtClean="0"/>
              <a:t>Weber used the </a:t>
            </a:r>
            <a:r>
              <a:rPr lang="en-US" dirty="0" err="1" smtClean="0"/>
              <a:t>isodapanes</a:t>
            </a:r>
            <a:r>
              <a:rPr lang="en-US" dirty="0" smtClean="0"/>
              <a:t> to explain the effect of labor cost on the least-transport-cost location of a plant/factory.</a:t>
            </a:r>
          </a:p>
          <a:p>
            <a:pPr algn="just">
              <a:spcBef>
                <a:spcPts val="0"/>
              </a:spcBef>
            </a:pPr>
            <a:r>
              <a:rPr lang="en-US" dirty="0" smtClean="0"/>
              <a:t> </a:t>
            </a:r>
            <a:r>
              <a:rPr lang="en-US" b="1" i="1" dirty="0" smtClean="0"/>
              <a:t>An </a:t>
            </a:r>
            <a:r>
              <a:rPr lang="en-US" b="1" i="1" dirty="0" err="1" smtClean="0"/>
              <a:t>isodapane</a:t>
            </a:r>
            <a:r>
              <a:rPr lang="en-US" b="1" i="1" dirty="0" smtClean="0"/>
              <a:t> is the locus of the points having equal additional transport cost around the least-transport cost location</a:t>
            </a:r>
            <a:r>
              <a:rPr lang="en-US" dirty="0" smtClean="0"/>
              <a:t>. </a:t>
            </a:r>
          </a:p>
          <a:p>
            <a:pPr algn="just">
              <a:spcBef>
                <a:spcPts val="0"/>
              </a:spcBef>
            </a:pPr>
            <a:r>
              <a:rPr lang="en-US" dirty="0" smtClean="0"/>
              <a:t>There will be several </a:t>
            </a:r>
            <a:r>
              <a:rPr lang="en-US" dirty="0" err="1" smtClean="0"/>
              <a:t>isodapanes</a:t>
            </a:r>
            <a:r>
              <a:rPr lang="en-US" dirty="0" smtClean="0"/>
              <a:t> forming rings around the location fill different levels of incremental transport cost as shown in </a:t>
            </a:r>
            <a:r>
              <a:rPr lang="en-US" b="1" dirty="0" smtClean="0"/>
              <a:t>Fig. 4.2</a:t>
            </a:r>
            <a:r>
              <a:rPr lang="en-US" dirty="0" smtClean="0"/>
              <a:t>. Let P</a:t>
            </a:r>
            <a:r>
              <a:rPr lang="en-US" baseline="-25000" dirty="0" smtClean="0"/>
              <a:t>1</a:t>
            </a:r>
            <a:r>
              <a:rPr lang="en-US" dirty="0" smtClean="0"/>
              <a:t>be the least-transport-cost location and L</a:t>
            </a:r>
            <a:r>
              <a:rPr lang="en-US" baseline="-25000" dirty="0" smtClean="0"/>
              <a:t>1</a:t>
            </a:r>
            <a:r>
              <a:rPr lang="en-US" dirty="0" smtClean="0"/>
              <a:t>be a cheap labor site.</a:t>
            </a:r>
          </a:p>
          <a:p>
            <a:endParaRPr lang="en-US" dirty="0"/>
          </a:p>
        </p:txBody>
      </p:sp>
    </p:spTree>
  </p:cSld>
  <p:clrMapOvr>
    <a:masterClrMapping/>
  </p:clrMapOvr>
  <p:transition>
    <p:pull dir="d"/>
    <p:sndAc>
      <p:stSnd>
        <p:snd r:embed="rId3" name="coin.wav"/>
      </p:stSnd>
    </p:sndAc>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location 2"/>
          <p:cNvPicPr>
            <a:picLocks noGrp="1"/>
          </p:cNvPicPr>
          <p:nvPr>
            <p:ph idx="1"/>
          </p:nvPr>
        </p:nvPicPr>
        <p:blipFill>
          <a:blip r:embed="rId3"/>
          <a:srcRect/>
          <a:stretch>
            <a:fillRect/>
          </a:stretch>
        </p:blipFill>
        <p:spPr bwMode="auto">
          <a:xfrm>
            <a:off x="990600" y="1676400"/>
            <a:ext cx="6324600" cy="3733800"/>
          </a:xfrm>
          <a:prstGeom prst="rect">
            <a:avLst/>
          </a:prstGeom>
          <a:noFill/>
          <a:ln w="9525">
            <a:noFill/>
            <a:miter lim="800000"/>
            <a:headEnd/>
            <a:tailEnd/>
          </a:ln>
        </p:spPr>
      </p:pic>
    </p:spTree>
  </p:cSld>
  <p:clrMapOvr>
    <a:masterClrMapping/>
  </p:clrMapOvr>
  <p:transition>
    <p:pull dir="d"/>
    <p:sndAc>
      <p:stSnd>
        <p:snd r:embed="rId2" name="coin.wav"/>
      </p:stSnd>
    </p:sndAc>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spcBef>
                <a:spcPts val="0"/>
              </a:spcBef>
            </a:pPr>
            <a:r>
              <a:rPr lang="en-US" dirty="0" smtClean="0"/>
              <a:t>Further, let us presume that there will be a saving of </a:t>
            </a:r>
            <a:r>
              <a:rPr lang="en-US" dirty="0" err="1" smtClean="0"/>
              <a:t>labour</a:t>
            </a:r>
            <a:r>
              <a:rPr lang="en-US" dirty="0" smtClean="0"/>
              <a:t> cost by Birr. 4 if plant is located at L</a:t>
            </a:r>
            <a:r>
              <a:rPr lang="en-US" baseline="-25000" dirty="0" smtClean="0"/>
              <a:t>1</a:t>
            </a:r>
            <a:r>
              <a:rPr lang="en-US" dirty="0" smtClean="0"/>
              <a:t> instead of at  P</a:t>
            </a:r>
            <a:r>
              <a:rPr lang="en-US" baseline="-25000" dirty="0" smtClean="0"/>
              <a:t>1</a:t>
            </a:r>
            <a:r>
              <a:rPr lang="en-US" dirty="0" smtClean="0"/>
              <a:t> . </a:t>
            </a:r>
          </a:p>
          <a:p>
            <a:pPr algn="just">
              <a:spcBef>
                <a:spcPts val="0"/>
              </a:spcBef>
            </a:pPr>
            <a:r>
              <a:rPr lang="en-US" dirty="0" smtClean="0"/>
              <a:t>Should the location be shifted from P</a:t>
            </a:r>
            <a:r>
              <a:rPr lang="en-US" baseline="-25000" dirty="0" smtClean="0"/>
              <a:t>1</a:t>
            </a:r>
            <a:r>
              <a:rPr lang="en-US" dirty="0" smtClean="0"/>
              <a:t> to L</a:t>
            </a:r>
            <a:r>
              <a:rPr lang="en-US" baseline="-25000" dirty="0" smtClean="0"/>
              <a:t>1</a:t>
            </a:r>
            <a:r>
              <a:rPr lang="en-US" dirty="0" smtClean="0"/>
              <a:t>? </a:t>
            </a:r>
          </a:p>
          <a:p>
            <a:pPr algn="just">
              <a:spcBef>
                <a:spcPts val="0"/>
              </a:spcBef>
            </a:pPr>
            <a:r>
              <a:rPr lang="en-US" dirty="0" smtClean="0"/>
              <a:t>For illustration, the </a:t>
            </a:r>
            <a:r>
              <a:rPr lang="en-US" dirty="0" err="1" smtClean="0"/>
              <a:t>isodapanes</a:t>
            </a:r>
            <a:r>
              <a:rPr lang="en-US" dirty="0" smtClean="0"/>
              <a:t> around P</a:t>
            </a:r>
            <a:r>
              <a:rPr lang="en-US" baseline="-25000" dirty="0" smtClean="0"/>
              <a:t>1</a:t>
            </a:r>
            <a:r>
              <a:rPr lang="en-US" dirty="0" smtClean="0"/>
              <a:t> are drawn for incremental transport cost of Birr.1, Birr. 2, Birr. 3, Birr. 4 and Birr.5.  </a:t>
            </a:r>
          </a:p>
          <a:p>
            <a:pPr algn="just">
              <a:spcBef>
                <a:spcPts val="0"/>
              </a:spcBef>
            </a:pPr>
            <a:r>
              <a:rPr lang="en-US" dirty="0" smtClean="0"/>
              <a:t>Point L</a:t>
            </a:r>
            <a:r>
              <a:rPr lang="en-US" baseline="-25000" dirty="0" smtClean="0"/>
              <a:t>1</a:t>
            </a:r>
            <a:r>
              <a:rPr lang="en-US" dirty="0" smtClean="0"/>
              <a:t> lies with in the </a:t>
            </a:r>
            <a:r>
              <a:rPr lang="en-US" dirty="0" err="1" smtClean="0"/>
              <a:t>isodapane</a:t>
            </a:r>
            <a:r>
              <a:rPr lang="en-US" dirty="0" smtClean="0"/>
              <a:t> of Birr. 4. It implies that it is economical to shift the location from P</a:t>
            </a:r>
            <a:r>
              <a:rPr lang="en-US" baseline="-25000" dirty="0" smtClean="0"/>
              <a:t>1</a:t>
            </a:r>
            <a:r>
              <a:rPr lang="en-US" dirty="0" smtClean="0"/>
              <a:t> to L</a:t>
            </a:r>
            <a:r>
              <a:rPr lang="en-US" baseline="-25000" dirty="0" smtClean="0"/>
              <a:t>1</a:t>
            </a:r>
            <a:r>
              <a:rPr lang="en-US" dirty="0" smtClean="0"/>
              <a:t>.</a:t>
            </a:r>
          </a:p>
          <a:p>
            <a:pPr algn="just">
              <a:spcBef>
                <a:spcPts val="0"/>
              </a:spcBef>
            </a:pPr>
            <a:r>
              <a:rPr lang="en-US" dirty="0" smtClean="0"/>
              <a:t> If labor source making a saving  of Birr. 4 in cost of production lie outside the </a:t>
            </a:r>
            <a:r>
              <a:rPr lang="en-US" dirty="0" err="1" smtClean="0"/>
              <a:t>isodapane</a:t>
            </a:r>
            <a:r>
              <a:rPr lang="en-US" dirty="0" smtClean="0"/>
              <a:t> of Birr. 4, such as shown by L</a:t>
            </a:r>
            <a:r>
              <a:rPr lang="en-US" baseline="-25000" dirty="0" smtClean="0"/>
              <a:t>2</a:t>
            </a:r>
            <a:r>
              <a:rPr lang="en-US" dirty="0" smtClean="0"/>
              <a:t>, it would mean a loss in shifting the location from the least-transport-cost location P</a:t>
            </a:r>
            <a:r>
              <a:rPr lang="en-US" baseline="-25000" dirty="0" smtClean="0"/>
              <a:t>1</a:t>
            </a:r>
            <a:r>
              <a:rPr lang="en-US" dirty="0" smtClean="0"/>
              <a:t> to the </a:t>
            </a:r>
            <a:r>
              <a:rPr lang="en-US" dirty="0" err="1" smtClean="0"/>
              <a:t>labour</a:t>
            </a:r>
            <a:r>
              <a:rPr lang="en-US" dirty="0" smtClean="0"/>
              <a:t> centre L</a:t>
            </a:r>
            <a:r>
              <a:rPr lang="en-US" baseline="-25000" dirty="0" smtClean="0"/>
              <a:t>2</a:t>
            </a:r>
            <a:r>
              <a:rPr lang="en-US" dirty="0" smtClean="0"/>
              <a:t>.</a:t>
            </a:r>
            <a:endParaRPr lang="en-US" dirty="0"/>
          </a:p>
        </p:txBody>
      </p:sp>
    </p:spTree>
  </p:cSld>
  <p:clrMapOvr>
    <a:masterClrMapping/>
  </p:clrMapOvr>
  <p:transition>
    <p:pull dir="d"/>
    <p:sndAc>
      <p:stSnd>
        <p:snd r:embed="rId2" name="coin.wav"/>
      </p:stSnd>
    </p:sndAc>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sz="2400" dirty="0" smtClean="0"/>
              <a:t>In general, let d</a:t>
            </a:r>
            <a:r>
              <a:rPr lang="en-US" sz="2400" baseline="-25000" dirty="0" smtClean="0"/>
              <a:t>1</a:t>
            </a:r>
            <a:r>
              <a:rPr lang="en-US" sz="2400" dirty="0" smtClean="0"/>
              <a:t> and d</a:t>
            </a:r>
            <a:r>
              <a:rPr lang="en-US" sz="2400" baseline="-25000" dirty="0" smtClean="0"/>
              <a:t>2</a:t>
            </a:r>
            <a:r>
              <a:rPr lang="en-US" sz="2400" dirty="0" smtClean="0"/>
              <a:t> be the total ton-miles of transport services per ton of product at P</a:t>
            </a:r>
            <a:r>
              <a:rPr lang="en-US" sz="2400" baseline="-25000" dirty="0" smtClean="0"/>
              <a:t>1</a:t>
            </a:r>
            <a:r>
              <a:rPr lang="en-US" sz="2400" dirty="0" smtClean="0"/>
              <a:t> and L</a:t>
            </a:r>
            <a:r>
              <a:rPr lang="en-US" sz="2400" baseline="-25000" dirty="0" smtClean="0"/>
              <a:t>1</a:t>
            </a:r>
            <a:r>
              <a:rPr lang="en-US" sz="2400" dirty="0" smtClean="0"/>
              <a:t> sites respectively, and let </a:t>
            </a:r>
          </a:p>
          <a:p>
            <a:pPr>
              <a:buFont typeface="Wingdings" pitchFamily="2" charset="2"/>
              <a:buChar char="ü"/>
            </a:pPr>
            <a:r>
              <a:rPr lang="en-US" sz="2400" dirty="0" smtClean="0"/>
              <a:t>W</a:t>
            </a:r>
            <a:r>
              <a:rPr lang="en-US" sz="2400" baseline="-25000" dirty="0" smtClean="0"/>
              <a:t>1</a:t>
            </a:r>
            <a:r>
              <a:rPr lang="en-US" sz="2400" dirty="0" smtClean="0"/>
              <a:t> and W</a:t>
            </a:r>
            <a:r>
              <a:rPr lang="en-US" sz="2400" baseline="-25000" dirty="0" smtClean="0"/>
              <a:t>2</a:t>
            </a:r>
            <a:r>
              <a:rPr lang="en-US" sz="2400" dirty="0" smtClean="0"/>
              <a:t> be the hourly wage rates at these two sites respectively,‘</a:t>
            </a:r>
          </a:p>
          <a:p>
            <a:pPr>
              <a:buFont typeface="Wingdings" pitchFamily="2" charset="2"/>
              <a:buChar char="ü"/>
            </a:pPr>
            <a:r>
              <a:rPr lang="en-US" sz="2400" dirty="0" smtClean="0"/>
              <a:t>h' is the number of man-hours required to produce one ton of product and </a:t>
            </a:r>
          </a:p>
          <a:p>
            <a:pPr>
              <a:buFont typeface="Wingdings" pitchFamily="2" charset="2"/>
              <a:buChar char="ü"/>
            </a:pPr>
            <a:r>
              <a:rPr lang="en-US" sz="2400" dirty="0" smtClean="0"/>
              <a:t>'t' is the cost of transportation per ton-mile. </a:t>
            </a:r>
          </a:p>
          <a:p>
            <a:r>
              <a:rPr lang="en-US" sz="2400" dirty="0" smtClean="0"/>
              <a:t>The cost of production and transport at site P</a:t>
            </a:r>
            <a:r>
              <a:rPr lang="en-US" sz="2400" baseline="-25000" dirty="0" smtClean="0"/>
              <a:t>1</a:t>
            </a:r>
            <a:r>
              <a:rPr lang="en-US" sz="2400" dirty="0" smtClean="0"/>
              <a:t> would be (td</a:t>
            </a:r>
            <a:r>
              <a:rPr lang="en-US" sz="2400" baseline="-25000" dirty="0" smtClean="0"/>
              <a:t>1</a:t>
            </a:r>
            <a:r>
              <a:rPr lang="en-US" sz="2400" dirty="0" smtClean="0"/>
              <a:t> +W</a:t>
            </a:r>
            <a:r>
              <a:rPr lang="en-US" sz="2400" baseline="-25000" dirty="0" smtClean="0"/>
              <a:t>1</a:t>
            </a:r>
            <a:r>
              <a:rPr lang="en-US" sz="2400" dirty="0" smtClean="0"/>
              <a:t>h) and at site L</a:t>
            </a:r>
            <a:r>
              <a:rPr lang="en-US" sz="2400" baseline="-25000" dirty="0" smtClean="0"/>
              <a:t>1</a:t>
            </a:r>
            <a:r>
              <a:rPr lang="en-US" sz="2400" dirty="0" smtClean="0"/>
              <a:t> it would be (td</a:t>
            </a:r>
            <a:r>
              <a:rPr lang="en-US" sz="2400" baseline="-25000" dirty="0" smtClean="0"/>
              <a:t>2</a:t>
            </a:r>
            <a:r>
              <a:rPr lang="en-US" sz="2400" dirty="0" smtClean="0"/>
              <a:t> + W</a:t>
            </a:r>
            <a:r>
              <a:rPr lang="en-US" sz="2400" baseline="-25000" dirty="0" smtClean="0"/>
              <a:t>2</a:t>
            </a:r>
            <a:r>
              <a:rPr lang="en-US" sz="2400" dirty="0" smtClean="0"/>
              <a:t>h).</a:t>
            </a:r>
          </a:p>
          <a:p>
            <a:r>
              <a:rPr lang="en-US" sz="2400" dirty="0" smtClean="0"/>
              <a:t>The cheap labor site (L</a:t>
            </a:r>
            <a:r>
              <a:rPr lang="en-US" sz="2400" baseline="-25000" dirty="0" smtClean="0"/>
              <a:t>1</a:t>
            </a:r>
            <a:r>
              <a:rPr lang="en-US" sz="2400" dirty="0" smtClean="0"/>
              <a:t>) would be chosen if</a:t>
            </a:r>
          </a:p>
          <a:p>
            <a:pPr>
              <a:buNone/>
            </a:pPr>
            <a:r>
              <a:rPr lang="en-US" sz="2400" b="1" i="1" dirty="0" smtClean="0"/>
              <a:t>           (</a:t>
            </a:r>
            <a:r>
              <a:rPr lang="en-US" sz="2400" b="1" dirty="0" smtClean="0"/>
              <a:t>td</a:t>
            </a:r>
            <a:r>
              <a:rPr lang="en-US" sz="2400" b="1" baseline="-25000" dirty="0" smtClean="0"/>
              <a:t>1</a:t>
            </a:r>
            <a:r>
              <a:rPr lang="en-US" sz="2400" b="1" dirty="0" smtClean="0"/>
              <a:t> +W</a:t>
            </a:r>
            <a:r>
              <a:rPr lang="en-US" sz="2400" b="1" baseline="-25000" dirty="0" smtClean="0"/>
              <a:t>1</a:t>
            </a:r>
            <a:r>
              <a:rPr lang="en-US" sz="2400" b="1" dirty="0" smtClean="0"/>
              <a:t>h</a:t>
            </a:r>
            <a:r>
              <a:rPr lang="en-US" sz="2400" b="1" i="1" dirty="0" smtClean="0"/>
              <a:t>)  &gt; (</a:t>
            </a:r>
            <a:r>
              <a:rPr lang="en-US" sz="2400" b="1" dirty="0" smtClean="0"/>
              <a:t>td</a:t>
            </a:r>
            <a:r>
              <a:rPr lang="en-US" sz="2400" b="1" baseline="-25000" dirty="0" smtClean="0"/>
              <a:t>2</a:t>
            </a:r>
            <a:r>
              <a:rPr lang="en-US" sz="2400" b="1" dirty="0" smtClean="0"/>
              <a:t> + W</a:t>
            </a:r>
            <a:r>
              <a:rPr lang="en-US" sz="2400" b="1" baseline="-25000" dirty="0" smtClean="0"/>
              <a:t>2</a:t>
            </a:r>
            <a:r>
              <a:rPr lang="en-US" sz="2400" b="1" dirty="0" smtClean="0"/>
              <a:t>h</a:t>
            </a:r>
            <a:r>
              <a:rPr lang="en-US" sz="2400" b="1" i="1" dirty="0" smtClean="0"/>
              <a:t>)Or</a:t>
            </a:r>
          </a:p>
          <a:p>
            <a:pPr>
              <a:buNone/>
            </a:pPr>
            <a:r>
              <a:rPr lang="en-US" sz="2400" b="1" i="1" dirty="0" smtClean="0"/>
              <a:t>             (</a:t>
            </a:r>
            <a:r>
              <a:rPr lang="en-US" sz="2400" b="1" dirty="0" smtClean="0"/>
              <a:t>W</a:t>
            </a:r>
            <a:r>
              <a:rPr lang="en-US" sz="2400" b="1" baseline="-25000" dirty="0" smtClean="0"/>
              <a:t>1</a:t>
            </a:r>
            <a:r>
              <a:rPr lang="en-US" sz="2400" b="1" i="1" dirty="0" smtClean="0"/>
              <a:t>-</a:t>
            </a:r>
            <a:r>
              <a:rPr lang="en-US" sz="2400" b="1" dirty="0" smtClean="0"/>
              <a:t>W</a:t>
            </a:r>
            <a:r>
              <a:rPr lang="en-US" sz="2400" b="1" baseline="-25000" dirty="0" smtClean="0"/>
              <a:t>2</a:t>
            </a:r>
            <a:r>
              <a:rPr lang="en-US" sz="2400" b="1" i="1" dirty="0" smtClean="0"/>
              <a:t>) h &gt; t (</a:t>
            </a:r>
            <a:r>
              <a:rPr lang="en-US" sz="2400" b="1" dirty="0" smtClean="0"/>
              <a:t>d</a:t>
            </a:r>
            <a:r>
              <a:rPr lang="en-US" sz="2400" b="1" baseline="-25000" dirty="0" smtClean="0"/>
              <a:t>2</a:t>
            </a:r>
            <a:r>
              <a:rPr lang="en-US" sz="2400" b="1" i="1" dirty="0" smtClean="0"/>
              <a:t> - </a:t>
            </a:r>
            <a:r>
              <a:rPr lang="en-US" sz="2400" b="1" dirty="0" smtClean="0"/>
              <a:t>d</a:t>
            </a:r>
            <a:r>
              <a:rPr lang="en-US" sz="2400" b="1" baseline="-25000" dirty="0" smtClean="0"/>
              <a:t>1</a:t>
            </a:r>
            <a:r>
              <a:rPr lang="en-US" sz="2400" b="1" i="1" dirty="0" smtClean="0"/>
              <a:t>) </a:t>
            </a:r>
            <a:r>
              <a:rPr lang="en-US" sz="2400" dirty="0" smtClean="0"/>
              <a:t>i.e., </a:t>
            </a:r>
          </a:p>
          <a:p>
            <a:pPr>
              <a:buFont typeface="Wingdings" pitchFamily="2" charset="2"/>
              <a:buChar char="ü"/>
            </a:pPr>
            <a:r>
              <a:rPr lang="en-US" sz="2400" dirty="0" smtClean="0"/>
              <a:t>Saving in </a:t>
            </a:r>
            <a:r>
              <a:rPr lang="en-US" sz="2400" dirty="0" err="1" smtClean="0"/>
              <a:t>labour</a:t>
            </a:r>
            <a:r>
              <a:rPr lang="en-US" sz="2400" dirty="0" smtClean="0"/>
              <a:t> cost exceeds the increment in transportation cost. </a:t>
            </a:r>
            <a:endParaRPr lang="en-US" sz="2400" dirty="0"/>
          </a:p>
        </p:txBody>
      </p:sp>
    </p:spTree>
  </p:cSld>
  <p:clrMapOvr>
    <a:masterClrMapping/>
  </p:clrMapOvr>
  <p:transition>
    <p:pull dir="d"/>
    <p:sndAc>
      <p:stSnd>
        <p:snd r:embed="rId2" name="coin.wav"/>
      </p:stSnd>
    </p:sndAc>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spcBef>
                <a:spcPts val="0"/>
              </a:spcBef>
            </a:pPr>
            <a:r>
              <a:rPr lang="en-US" dirty="0" smtClean="0"/>
              <a:t>To measure the importance of </a:t>
            </a:r>
            <a:r>
              <a:rPr lang="en-US" dirty="0" err="1" smtClean="0"/>
              <a:t>labour</a:t>
            </a:r>
            <a:r>
              <a:rPr lang="en-US" dirty="0" smtClean="0"/>
              <a:t> as a location factor, Weber used the average cost of </a:t>
            </a:r>
            <a:r>
              <a:rPr lang="en-US" dirty="0" err="1" smtClean="0"/>
              <a:t>labour</a:t>
            </a:r>
            <a:r>
              <a:rPr lang="en-US" dirty="0" smtClean="0"/>
              <a:t> per unit weight of product as an index. </a:t>
            </a:r>
          </a:p>
          <a:p>
            <a:pPr algn="just">
              <a:spcBef>
                <a:spcPts val="0"/>
              </a:spcBef>
            </a:pPr>
            <a:r>
              <a:rPr lang="en-US" dirty="0" smtClean="0"/>
              <a:t>Greater the </a:t>
            </a:r>
            <a:r>
              <a:rPr lang="en-US" dirty="0" err="1" smtClean="0"/>
              <a:t>labour</a:t>
            </a:r>
            <a:r>
              <a:rPr lang="en-US" dirty="0" smtClean="0"/>
              <a:t> cost index more will be the industry's susceptibility to move from the least transport-cost site. </a:t>
            </a:r>
          </a:p>
          <a:p>
            <a:pPr algn="just">
              <a:spcBef>
                <a:spcPts val="0"/>
              </a:spcBef>
            </a:pPr>
            <a:r>
              <a:rPr lang="en-US" dirty="0" smtClean="0"/>
              <a:t>Weber suggested to use the industry's coefficient of labor. This is defined as the </a:t>
            </a:r>
            <a:r>
              <a:rPr lang="en-US" dirty="0" err="1" smtClean="0"/>
              <a:t>labour</a:t>
            </a:r>
            <a:r>
              <a:rPr lang="en-US" dirty="0" smtClean="0"/>
              <a:t> cost per ton of location weight, where</a:t>
            </a:r>
          </a:p>
          <a:p>
            <a:pPr algn="just">
              <a:spcBef>
                <a:spcPts val="0"/>
              </a:spcBef>
            </a:pPr>
            <a:r>
              <a:rPr lang="en-US" dirty="0" smtClean="0"/>
              <a:t>Location weight=Weight of material and product/Weight product</a:t>
            </a:r>
          </a:p>
          <a:p>
            <a:pPr algn="just">
              <a:spcBef>
                <a:spcPts val="0"/>
              </a:spcBef>
              <a:buNone/>
            </a:pPr>
            <a:r>
              <a:rPr lang="en-US" dirty="0" smtClean="0"/>
              <a:t>                          =       Material index (MI) + 1</a:t>
            </a:r>
          </a:p>
          <a:p>
            <a:pPr algn="just">
              <a:spcBef>
                <a:spcPts val="0"/>
              </a:spcBef>
              <a:buFont typeface="Wingdings" pitchFamily="2" charset="2"/>
              <a:buChar char="ü"/>
            </a:pPr>
            <a:r>
              <a:rPr lang="en-US" dirty="0" smtClean="0"/>
              <a:t>A high coefficient of </a:t>
            </a:r>
            <a:r>
              <a:rPr lang="en-US" dirty="0" err="1" smtClean="0"/>
              <a:t>labour</a:t>
            </a:r>
            <a:r>
              <a:rPr lang="en-US" dirty="0" smtClean="0"/>
              <a:t> means a strong attraction to the cheap </a:t>
            </a:r>
            <a:r>
              <a:rPr lang="en-US" dirty="0" err="1" smtClean="0"/>
              <a:t>labour</a:t>
            </a:r>
            <a:r>
              <a:rPr lang="en-US" dirty="0" smtClean="0"/>
              <a:t> location.</a:t>
            </a:r>
          </a:p>
          <a:p>
            <a:pPr algn="just">
              <a:spcBef>
                <a:spcPts val="0"/>
              </a:spcBef>
              <a:buNone/>
            </a:pPr>
            <a:endParaRPr lang="en-US" dirty="0" smtClean="0"/>
          </a:p>
          <a:p>
            <a:endParaRPr lang="en-US" dirty="0" smtClean="0"/>
          </a:p>
          <a:p>
            <a:endParaRPr lang="en-US" dirty="0"/>
          </a:p>
        </p:txBody>
      </p:sp>
    </p:spTree>
  </p:cSld>
  <p:clrMapOvr>
    <a:masterClrMapping/>
  </p:clrMapOvr>
  <p:transition>
    <p:pull dir="d"/>
    <p:sndAc>
      <p:stSnd>
        <p:snd r:embed="rId2" name="coin.wav"/>
      </p:stSnd>
    </p:sndAc>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b="1" dirty="0" smtClean="0"/>
              <a:t>4.3.2.2. The Market Area Theory of </a:t>
            </a:r>
            <a:r>
              <a:rPr lang="en-US" b="1" dirty="0" err="1" smtClean="0"/>
              <a:t>Tord</a:t>
            </a:r>
            <a:r>
              <a:rPr lang="en-US" b="1" dirty="0" smtClean="0"/>
              <a:t> </a:t>
            </a:r>
            <a:r>
              <a:rPr lang="en-US" b="1" dirty="0" err="1" smtClean="0"/>
              <a:t>Palander</a:t>
            </a:r>
            <a:endParaRPr lang="en-US" dirty="0" smtClean="0"/>
          </a:p>
          <a:p>
            <a:pPr algn="just">
              <a:spcBef>
                <a:spcPts val="0"/>
              </a:spcBef>
            </a:pPr>
            <a:r>
              <a:rPr lang="en-US" dirty="0" err="1" smtClean="0"/>
              <a:t>Tord</a:t>
            </a:r>
            <a:r>
              <a:rPr lang="en-US" dirty="0" smtClean="0"/>
              <a:t>  </a:t>
            </a:r>
            <a:r>
              <a:rPr lang="en-US" dirty="0" err="1" smtClean="0"/>
              <a:t>Palander</a:t>
            </a:r>
            <a:r>
              <a:rPr lang="en-US" dirty="0" smtClean="0"/>
              <a:t> started his market area theory of industrial location analysis by posing two different but interrelated questions.</a:t>
            </a:r>
          </a:p>
          <a:p>
            <a:pPr lvl="0" algn="just">
              <a:spcBef>
                <a:spcPts val="0"/>
              </a:spcBef>
            </a:pPr>
            <a:r>
              <a:rPr lang="en-US" dirty="0" smtClean="0"/>
              <a:t>Given the price and location of materials and the situation of the market, where will production take place?</a:t>
            </a:r>
          </a:p>
          <a:p>
            <a:pPr lvl="0" algn="just">
              <a:spcBef>
                <a:spcPts val="0"/>
              </a:spcBef>
            </a:pPr>
            <a:r>
              <a:rPr lang="en-US" dirty="0" smtClean="0"/>
              <a:t>Given the place of production, the competitive conditions, factory costs, and transportation rates, how does price affect the extent of the area in which a particular producer can sell his goods?</a:t>
            </a:r>
          </a:p>
          <a:p>
            <a:pPr algn="just">
              <a:spcBef>
                <a:spcPts val="0"/>
              </a:spcBef>
            </a:pPr>
            <a:endParaRPr lang="en-US" dirty="0"/>
          </a:p>
        </p:txBody>
      </p:sp>
    </p:spTree>
  </p:cSld>
  <p:clrMapOvr>
    <a:masterClrMapping/>
  </p:clrMapOvr>
  <p:transition>
    <p:pull dir="d"/>
    <p:sndAc>
      <p:stSnd>
        <p:snd r:embed="rId2" name="coin.wav"/>
      </p:stSnd>
    </p:sndAc>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spcBef>
                <a:spcPts val="0"/>
              </a:spcBef>
            </a:pPr>
            <a:r>
              <a:rPr lang="en-US" dirty="0" smtClean="0"/>
              <a:t>To demonstrate how the market boundary between firms can be determined, </a:t>
            </a:r>
            <a:r>
              <a:rPr lang="en-US" dirty="0" err="1" smtClean="0"/>
              <a:t>Palander</a:t>
            </a:r>
            <a:r>
              <a:rPr lang="en-US" dirty="0" smtClean="0"/>
              <a:t> took a simple case of two firms making the same product and selling that in a linear market, which is depicted in figure. 4.3, the firms are located at two different places, A and B, which are on a horizontal line which defines the market area of the firms. </a:t>
            </a:r>
          </a:p>
          <a:p>
            <a:pPr algn="just">
              <a:spcBef>
                <a:spcPts val="0"/>
              </a:spcBef>
            </a:pPr>
            <a:r>
              <a:rPr lang="en-US" dirty="0" smtClean="0"/>
              <a:t>Let the prices charged by the firms at their locations be α  and β respectively. These are shown by the vertical distance AA' for firm A and BB' for firm B.</a:t>
            </a:r>
          </a:p>
          <a:p>
            <a:pPr algn="just">
              <a:spcBef>
                <a:spcPts val="0"/>
              </a:spcBef>
            </a:pPr>
            <a:r>
              <a:rPr lang="en-US" dirty="0" smtClean="0"/>
              <a:t> The consumers who are situated away from the location points of the firms will be paying higher prices for the product of the firms. </a:t>
            </a:r>
            <a:endParaRPr lang="en-US" dirty="0"/>
          </a:p>
        </p:txBody>
      </p:sp>
    </p:spTree>
  </p:cSld>
  <p:clrMapOvr>
    <a:masterClrMapping/>
  </p:clrMapOvr>
  <p:transition>
    <p:pull dir="d"/>
    <p:sndAc>
      <p:stSnd>
        <p:snd r:embed="rId2" name="coin.wav"/>
      </p:stSnd>
    </p:sndAc>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spcBef>
                <a:spcPts val="0"/>
              </a:spcBef>
            </a:pPr>
            <a:r>
              <a:rPr lang="en-US" dirty="0" smtClean="0"/>
              <a:t>The addition in price will be the transportation cost </a:t>
            </a:r>
          </a:p>
          <a:p>
            <a:pPr algn="just">
              <a:spcBef>
                <a:spcPts val="0"/>
              </a:spcBef>
            </a:pPr>
            <a:r>
              <a:rPr lang="en-US" dirty="0" smtClean="0"/>
              <a:t>Let </a:t>
            </a:r>
            <a:r>
              <a:rPr lang="en-US" dirty="0" err="1" smtClean="0"/>
              <a:t>ta</a:t>
            </a:r>
            <a:r>
              <a:rPr lang="en-US" dirty="0" smtClean="0"/>
              <a:t> and </a:t>
            </a:r>
            <a:r>
              <a:rPr lang="en-US" dirty="0" err="1" smtClean="0"/>
              <a:t>tb</a:t>
            </a:r>
            <a:r>
              <a:rPr lang="en-US" dirty="0" smtClean="0"/>
              <a:t> be the average transport costs for the product per unit distance for the two firms respectively. </a:t>
            </a:r>
          </a:p>
          <a:p>
            <a:pPr algn="just">
              <a:spcBef>
                <a:spcPts val="0"/>
              </a:spcBef>
            </a:pPr>
            <a:r>
              <a:rPr lang="en-US" dirty="0" smtClean="0"/>
              <a:t>The price for the product at a point other than location would be  α + </a:t>
            </a:r>
            <a:r>
              <a:rPr lang="en-US" dirty="0" err="1" smtClean="0"/>
              <a:t>ta</a:t>
            </a:r>
            <a:r>
              <a:rPr lang="en-US" dirty="0" smtClean="0"/>
              <a:t> </a:t>
            </a:r>
            <a:r>
              <a:rPr lang="en-US" dirty="0" err="1" smtClean="0"/>
              <a:t>da</a:t>
            </a:r>
            <a:r>
              <a:rPr lang="en-US" dirty="0" smtClean="0"/>
              <a:t> for firm A and β+ </a:t>
            </a:r>
            <a:r>
              <a:rPr lang="en-US" dirty="0" err="1" smtClean="0"/>
              <a:t>tb</a:t>
            </a:r>
            <a:r>
              <a:rPr lang="en-US" dirty="0" smtClean="0"/>
              <a:t> db for firm B, </a:t>
            </a:r>
            <a:r>
              <a:rPr lang="en-US" dirty="0" err="1" smtClean="0"/>
              <a:t>da</a:t>
            </a:r>
            <a:r>
              <a:rPr lang="en-US" dirty="0" smtClean="0"/>
              <a:t> and db are the distances of the point from the location of firm A and firm B respectively. </a:t>
            </a:r>
          </a:p>
          <a:p>
            <a:pPr algn="just">
              <a:spcBef>
                <a:spcPts val="0"/>
              </a:spcBef>
            </a:pPr>
            <a:r>
              <a:rPr lang="en-US" dirty="0" smtClean="0"/>
              <a:t>The transport cost is a function of distance for each firm. The gradients of total price paid by the consumer for the product are shown by the lines forming cones at points A' and B' for the two firms in </a:t>
            </a:r>
            <a:r>
              <a:rPr lang="en-US" b="1" dirty="0" smtClean="0"/>
              <a:t>Fig. 4.3.</a:t>
            </a:r>
            <a:endParaRPr lang="en-US" dirty="0"/>
          </a:p>
        </p:txBody>
      </p:sp>
    </p:spTree>
  </p:cSld>
  <p:clrMapOvr>
    <a:masterClrMapping/>
  </p:clrMapOvr>
  <p:transition>
    <p:pull dir="d"/>
    <p:sndAc>
      <p:stSnd>
        <p:snd r:embed="rId2" name="coin.wav"/>
      </p:stSnd>
    </p:sndAc>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location3"/>
          <p:cNvPicPr>
            <a:picLocks noGrp="1"/>
          </p:cNvPicPr>
          <p:nvPr>
            <p:ph idx="1"/>
          </p:nvPr>
        </p:nvPicPr>
        <p:blipFill>
          <a:blip r:embed="rId3"/>
          <a:srcRect/>
          <a:stretch>
            <a:fillRect/>
          </a:stretch>
        </p:blipFill>
        <p:spPr bwMode="auto">
          <a:xfrm>
            <a:off x="1524000" y="1676400"/>
            <a:ext cx="5867400" cy="3810000"/>
          </a:xfrm>
          <a:prstGeom prst="rect">
            <a:avLst/>
          </a:prstGeom>
          <a:noFill/>
          <a:ln w="9525">
            <a:noFill/>
            <a:miter lim="800000"/>
            <a:headEnd/>
            <a:tailEnd/>
          </a:ln>
        </p:spPr>
      </p:pic>
    </p:spTree>
  </p:cSld>
  <p:clrMapOvr>
    <a:masterClrMapping/>
  </p:clrMapOvr>
  <p:transition>
    <p:pull dir="d"/>
    <p:sndAc>
      <p:stSnd>
        <p:snd r:embed="rId2" name="coin.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spcBef>
                <a:spcPts val="0"/>
              </a:spcBef>
            </a:pPr>
            <a:r>
              <a:rPr lang="en-US" sz="2800" dirty="0" smtClean="0">
                <a:cs typeface="Times New Roman" pitchFamily="18" charset="0"/>
              </a:rPr>
              <a:t>A separate branch of Economics bordering with the discipline of geography, which is known as </a:t>
            </a:r>
            <a:r>
              <a:rPr lang="en-US" sz="2800" b="1" dirty="0" smtClean="0">
                <a:solidFill>
                  <a:srgbClr val="FF0000"/>
                </a:solidFill>
                <a:cs typeface="Times New Roman" pitchFamily="18" charset="0"/>
              </a:rPr>
              <a:t>'industrial location</a:t>
            </a:r>
            <a:r>
              <a:rPr lang="en-US" sz="2800" dirty="0" smtClean="0">
                <a:cs typeface="Times New Roman" pitchFamily="18" charset="0"/>
              </a:rPr>
              <a:t>' or </a:t>
            </a:r>
            <a:r>
              <a:rPr lang="en-US" sz="2800" b="1" dirty="0" smtClean="0">
                <a:solidFill>
                  <a:srgbClr val="FF0000"/>
                </a:solidFill>
                <a:cs typeface="Times New Roman" pitchFamily="18" charset="0"/>
              </a:rPr>
              <a:t>'</a:t>
            </a:r>
            <a:r>
              <a:rPr lang="en-US" sz="2800" b="1" dirty="0" err="1" smtClean="0">
                <a:solidFill>
                  <a:srgbClr val="FF0000"/>
                </a:solidFill>
                <a:cs typeface="Times New Roman" pitchFamily="18" charset="0"/>
              </a:rPr>
              <a:t>locational</a:t>
            </a:r>
            <a:r>
              <a:rPr lang="en-US" sz="2800" b="1" dirty="0" smtClean="0">
                <a:solidFill>
                  <a:srgbClr val="FF0000"/>
                </a:solidFill>
                <a:cs typeface="Times New Roman" pitchFamily="18" charset="0"/>
              </a:rPr>
              <a:t> analysis</a:t>
            </a:r>
            <a:r>
              <a:rPr lang="en-US" sz="2800" dirty="0" smtClean="0">
                <a:cs typeface="Times New Roman" pitchFamily="18" charset="0"/>
              </a:rPr>
              <a:t>‘. </a:t>
            </a:r>
          </a:p>
          <a:p>
            <a:pPr algn="just">
              <a:spcBef>
                <a:spcPts val="0"/>
              </a:spcBef>
            </a:pPr>
            <a:r>
              <a:rPr lang="en-US" sz="2800" dirty="0" smtClean="0">
                <a:cs typeface="Times New Roman" pitchFamily="18" charset="0"/>
              </a:rPr>
              <a:t>It deals with the “</a:t>
            </a:r>
            <a:r>
              <a:rPr lang="en-US" sz="2800" b="1" i="1" dirty="0" smtClean="0">
                <a:solidFill>
                  <a:srgbClr val="FF0000"/>
                </a:solidFill>
                <a:effectLst>
                  <a:outerShdw blurRad="38100" dist="38100" dir="2700000" algn="tl">
                    <a:srgbClr val="000000">
                      <a:alpha val="43137"/>
                    </a:srgbClr>
                  </a:outerShdw>
                </a:effectLst>
                <a:cs typeface="Times New Roman" pitchFamily="18" charset="0"/>
              </a:rPr>
              <a:t>elements of the </a:t>
            </a:r>
            <a:r>
              <a:rPr lang="en-US" sz="2800" b="1" i="1" dirty="0" err="1" smtClean="0">
                <a:solidFill>
                  <a:srgbClr val="FF0000"/>
                </a:solidFill>
                <a:effectLst>
                  <a:outerShdw blurRad="38100" dist="38100" dir="2700000" algn="tl">
                    <a:srgbClr val="000000">
                      <a:alpha val="43137"/>
                    </a:srgbClr>
                  </a:outerShdw>
                </a:effectLst>
                <a:cs typeface="Times New Roman" pitchFamily="18" charset="0"/>
              </a:rPr>
              <a:t>locatonal</a:t>
            </a:r>
            <a:r>
              <a:rPr lang="en-US" sz="2800" b="1" i="1" dirty="0" smtClean="0">
                <a:solidFill>
                  <a:srgbClr val="FF0000"/>
                </a:solidFill>
                <a:effectLst>
                  <a:outerShdw blurRad="38100" dist="38100" dir="2700000" algn="tl">
                    <a:srgbClr val="000000">
                      <a:alpha val="43137"/>
                    </a:srgbClr>
                  </a:outerShdw>
                </a:effectLst>
                <a:cs typeface="Times New Roman" pitchFamily="18" charset="0"/>
              </a:rPr>
              <a:t> or spatial decision-making of industries</a:t>
            </a:r>
            <a:r>
              <a:rPr lang="en-US" sz="2800" dirty="0" smtClean="0">
                <a:cs typeface="Times New Roman" pitchFamily="18" charset="0"/>
              </a:rPr>
              <a:t>” </a:t>
            </a:r>
          </a:p>
          <a:p>
            <a:pPr algn="just">
              <a:buFont typeface="Wingdings" pitchFamily="2" charset="2"/>
              <a:buChar char="§"/>
            </a:pPr>
            <a:r>
              <a:rPr lang="en-US" dirty="0" smtClean="0">
                <a:cs typeface="Times New Roman" pitchFamily="18" charset="0"/>
              </a:rPr>
              <a:t>In this unit we will study </a:t>
            </a:r>
            <a:r>
              <a:rPr lang="en-US" b="1" dirty="0" smtClean="0">
                <a:solidFill>
                  <a:srgbClr val="FF0000"/>
                </a:solidFill>
                <a:effectLst>
                  <a:outerShdw blurRad="38100" dist="38100" dir="2700000" algn="tl">
                    <a:srgbClr val="000000">
                      <a:alpha val="43137"/>
                    </a:srgbClr>
                  </a:outerShdw>
                </a:effectLst>
                <a:cs typeface="Times New Roman" pitchFamily="18" charset="0"/>
              </a:rPr>
              <a:t>the theories of industrial location </a:t>
            </a:r>
            <a:r>
              <a:rPr lang="en-US" dirty="0" smtClean="0">
                <a:cs typeface="Times New Roman" pitchFamily="18" charset="0"/>
              </a:rPr>
              <a:t>and see how they are operationally useful in </a:t>
            </a:r>
            <a:r>
              <a:rPr lang="en-US" b="1" dirty="0" smtClean="0">
                <a:solidFill>
                  <a:srgbClr val="FF0000"/>
                </a:solidFill>
                <a:effectLst>
                  <a:outerShdw blurRad="38100" dist="38100" dir="2700000" algn="tl">
                    <a:srgbClr val="000000">
                      <a:alpha val="43137"/>
                    </a:srgbClr>
                  </a:outerShdw>
                </a:effectLst>
                <a:cs typeface="Times New Roman" pitchFamily="18" charset="0"/>
              </a:rPr>
              <a:t>deciding the best location for an economic activity.</a:t>
            </a:r>
          </a:p>
          <a:p>
            <a:pPr algn="just">
              <a:buFont typeface="Wingdings" pitchFamily="2" charset="2"/>
              <a:buChar char="ü"/>
            </a:pPr>
            <a:r>
              <a:rPr lang="en-US" dirty="0" smtClean="0">
                <a:cs typeface="Times New Roman" pitchFamily="18" charset="0"/>
              </a:rPr>
              <a:t>For example: A factory in the context of industrial economics. </a:t>
            </a:r>
          </a:p>
          <a:p>
            <a:endParaRPr lang="en-US" dirty="0"/>
          </a:p>
        </p:txBody>
      </p:sp>
    </p:spTree>
  </p:cSld>
  <p:clrMapOvr>
    <a:masterClrMapping/>
  </p:clrMapOvr>
  <p:transition>
    <p:pull dir="d"/>
    <p:sndAc>
      <p:stSnd>
        <p:snd r:embed="rId2" name="coin.wav"/>
      </p:stSnd>
    </p:sndAc>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spcBef>
                <a:spcPts val="0"/>
              </a:spcBef>
            </a:pPr>
            <a:r>
              <a:rPr lang="en-US" dirty="0" smtClean="0"/>
              <a:t>The gradients are linear because of fixed transport rates for the product over distance. Just above point X, the gradient lines of firm A and firm B intersect. This implies that consumers would be paying the same price for the product of the firms. The point X defines the boundary between the market areas of the two firms.</a:t>
            </a:r>
          </a:p>
          <a:p>
            <a:r>
              <a:rPr lang="en-US" dirty="0" smtClean="0"/>
              <a:t> Algebraically, at point X we have:</a:t>
            </a:r>
          </a:p>
          <a:p>
            <a:pPr>
              <a:buFont typeface="Wingdings" pitchFamily="2" charset="2"/>
              <a:buChar char="ü"/>
            </a:pPr>
            <a:r>
              <a:rPr lang="en-US" b="1" i="1" dirty="0" smtClean="0"/>
              <a:t>           α + </a:t>
            </a:r>
            <a:r>
              <a:rPr lang="en-US" b="1" i="1" dirty="0" err="1" smtClean="0"/>
              <a:t>ta</a:t>
            </a:r>
            <a:r>
              <a:rPr lang="en-US" b="1" i="1" dirty="0" smtClean="0"/>
              <a:t> (AX) = β + </a:t>
            </a:r>
            <a:r>
              <a:rPr lang="en-US" b="1" i="1" dirty="0" err="1" smtClean="0"/>
              <a:t>tb</a:t>
            </a:r>
            <a:r>
              <a:rPr lang="en-US" b="1" i="1" dirty="0" smtClean="0"/>
              <a:t> (BX)</a:t>
            </a:r>
            <a:endParaRPr lang="en-US" dirty="0" smtClean="0"/>
          </a:p>
          <a:p>
            <a:r>
              <a:rPr lang="en-US" dirty="0" smtClean="0"/>
              <a:t>Since </a:t>
            </a:r>
            <a:r>
              <a:rPr lang="en-US" b="1" i="1" dirty="0" smtClean="0"/>
              <a:t>AX + XB =AB</a:t>
            </a:r>
            <a:r>
              <a:rPr lang="en-US" dirty="0" smtClean="0"/>
              <a:t>, i.e. the distance between the firm, we can therefore write</a:t>
            </a:r>
          </a:p>
          <a:p>
            <a:r>
              <a:rPr lang="en-US" b="1" i="1" dirty="0" smtClean="0"/>
              <a:t>α + </a:t>
            </a:r>
            <a:r>
              <a:rPr lang="en-US" b="1" i="1" dirty="0" err="1" smtClean="0"/>
              <a:t>ta</a:t>
            </a:r>
            <a:r>
              <a:rPr lang="en-US" b="1" i="1" dirty="0" smtClean="0"/>
              <a:t> (AX) = β + </a:t>
            </a:r>
            <a:r>
              <a:rPr lang="en-US" b="1" i="1" dirty="0" err="1" smtClean="0"/>
              <a:t>tb</a:t>
            </a:r>
            <a:r>
              <a:rPr lang="en-US" b="1" i="1" dirty="0" smtClean="0"/>
              <a:t> (AB-AX)</a:t>
            </a:r>
            <a:r>
              <a:rPr lang="en-US" dirty="0" smtClean="0"/>
              <a:t> Or</a:t>
            </a:r>
          </a:p>
          <a:p>
            <a:r>
              <a:rPr lang="en-US" b="1" i="1" dirty="0" smtClean="0"/>
              <a:t>AX = [(β - α)/ (</a:t>
            </a:r>
            <a:r>
              <a:rPr lang="en-US" b="1" i="1" dirty="0" err="1" smtClean="0"/>
              <a:t>ta+tb</a:t>
            </a:r>
            <a:r>
              <a:rPr lang="en-US" b="1" i="1" dirty="0" smtClean="0"/>
              <a:t>)] + [(</a:t>
            </a:r>
            <a:r>
              <a:rPr lang="en-US" b="1" i="1" dirty="0" err="1" smtClean="0"/>
              <a:t>tb</a:t>
            </a:r>
            <a:r>
              <a:rPr lang="en-US" b="1" i="1" dirty="0" smtClean="0"/>
              <a:t>)/ (</a:t>
            </a:r>
            <a:r>
              <a:rPr lang="en-US" b="1" i="1" dirty="0" err="1" smtClean="0"/>
              <a:t>ta+tb</a:t>
            </a:r>
            <a:r>
              <a:rPr lang="en-US" b="1" i="1" dirty="0" smtClean="0"/>
              <a:t>)]. AB</a:t>
            </a:r>
            <a:endParaRPr lang="en-US" dirty="0" smtClean="0"/>
          </a:p>
          <a:p>
            <a:endParaRPr lang="en-US" dirty="0" smtClean="0"/>
          </a:p>
          <a:p>
            <a:endParaRPr lang="en-US" dirty="0"/>
          </a:p>
        </p:txBody>
      </p:sp>
    </p:spTree>
  </p:cSld>
  <p:clrMapOvr>
    <a:masterClrMapping/>
  </p:clrMapOvr>
  <p:transition>
    <p:pull dir="d"/>
    <p:sndAc>
      <p:stSnd>
        <p:snd r:embed="rId2" name="coin.wav"/>
      </p:stSnd>
    </p:sndAc>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spcBef>
                <a:spcPts val="0"/>
              </a:spcBef>
              <a:buNone/>
            </a:pPr>
            <a:r>
              <a:rPr lang="en-US" dirty="0" smtClean="0"/>
              <a:t>Example: Let α = Birr.100, β = Birr. 90, </a:t>
            </a:r>
            <a:r>
              <a:rPr lang="en-US" dirty="0" err="1" smtClean="0"/>
              <a:t>ta</a:t>
            </a:r>
            <a:r>
              <a:rPr lang="en-US" dirty="0" smtClean="0"/>
              <a:t> = </a:t>
            </a:r>
            <a:r>
              <a:rPr lang="en-US" dirty="0" err="1" smtClean="0"/>
              <a:t>tb</a:t>
            </a:r>
            <a:r>
              <a:rPr lang="en-US" dirty="0" smtClean="0"/>
              <a:t> = Birr. 2 and AB = 100 km.</a:t>
            </a:r>
          </a:p>
          <a:p>
            <a:pPr algn="just">
              <a:spcBef>
                <a:spcPts val="0"/>
              </a:spcBef>
              <a:buNone/>
            </a:pPr>
            <a:r>
              <a:rPr lang="en-US" dirty="0" smtClean="0"/>
              <a:t>So, AX = [(90 – 100) / (2+ 2)] + [2/ (2+2)] [100]</a:t>
            </a:r>
          </a:p>
          <a:p>
            <a:pPr algn="just">
              <a:spcBef>
                <a:spcPts val="0"/>
              </a:spcBef>
              <a:buNone/>
            </a:pPr>
            <a:r>
              <a:rPr lang="en-US" dirty="0" smtClean="0"/>
              <a:t>          = -2.50 + 50</a:t>
            </a:r>
          </a:p>
          <a:p>
            <a:pPr algn="just">
              <a:spcBef>
                <a:spcPts val="0"/>
              </a:spcBef>
              <a:buNone/>
            </a:pPr>
            <a:r>
              <a:rPr lang="en-US" dirty="0" smtClean="0"/>
              <a:t>            = 47.5 km.</a:t>
            </a:r>
          </a:p>
          <a:p>
            <a:pPr marL="0" indent="0" algn="just">
              <a:spcBef>
                <a:spcPts val="0"/>
              </a:spcBef>
            </a:pPr>
            <a:r>
              <a:rPr lang="en-US" dirty="0" smtClean="0"/>
              <a:t> Firm A can sell only up to 47.50 kilometers toward firm B. The rest of the distance between- them, i.e. 52.50 kilometers defines the market area of firm B. </a:t>
            </a:r>
            <a:endParaRPr lang="en-US" dirty="0"/>
          </a:p>
        </p:txBody>
      </p:sp>
    </p:spTree>
  </p:cSld>
  <p:clrMapOvr>
    <a:masterClrMapping/>
  </p:clrMapOvr>
  <p:transition>
    <p:pull dir="d"/>
    <p:sndAc>
      <p:stSnd>
        <p:snd r:embed="rId2" name="coin.wav"/>
      </p:stSnd>
    </p:sndAc>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spcBef>
                <a:spcPts val="0"/>
              </a:spcBef>
            </a:pPr>
            <a:r>
              <a:rPr lang="en-US" dirty="0" smtClean="0"/>
              <a:t>The determinants of market boundary or area for the firm are </a:t>
            </a:r>
            <a:r>
              <a:rPr lang="en-US" b="1" dirty="0" smtClean="0"/>
              <a:t>prices at the locations, transport rates, </a:t>
            </a:r>
            <a:r>
              <a:rPr lang="en-US" dirty="0" smtClean="0"/>
              <a:t>and</a:t>
            </a:r>
            <a:r>
              <a:rPr lang="en-US" b="1" dirty="0" smtClean="0"/>
              <a:t> the distance between </a:t>
            </a:r>
            <a:r>
              <a:rPr lang="en-US" dirty="0" smtClean="0"/>
              <a:t>the firms.</a:t>
            </a:r>
          </a:p>
          <a:p>
            <a:pPr algn="just">
              <a:spcBef>
                <a:spcPts val="0"/>
              </a:spcBef>
            </a:pPr>
            <a:r>
              <a:rPr lang="en-US" dirty="0" smtClean="0"/>
              <a:t> Given the location of the firms and hence the distance between them, the boundary of their market areas will depend on the relative magnitudes of the location price (α and β) and the transport rates (</a:t>
            </a:r>
            <a:r>
              <a:rPr lang="en-US" dirty="0" err="1" smtClean="0"/>
              <a:t>ta</a:t>
            </a:r>
            <a:r>
              <a:rPr lang="en-US" dirty="0" smtClean="0"/>
              <a:t> and </a:t>
            </a:r>
            <a:r>
              <a:rPr lang="en-US" dirty="0" err="1" smtClean="0"/>
              <a:t>tb</a:t>
            </a:r>
            <a:r>
              <a:rPr lang="en-US" dirty="0" smtClean="0"/>
              <a:t>). </a:t>
            </a:r>
          </a:p>
          <a:p>
            <a:endParaRPr lang="en-US" dirty="0"/>
          </a:p>
        </p:txBody>
      </p:sp>
    </p:spTree>
  </p:cSld>
  <p:clrMapOvr>
    <a:masterClrMapping/>
  </p:clrMapOvr>
  <p:transition>
    <p:pull dir="d"/>
    <p:sndAc>
      <p:stSnd>
        <p:snd r:embed="rId2" name="coin.wav"/>
      </p:stSnd>
    </p:sndAc>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spcBef>
                <a:spcPts val="0"/>
              </a:spcBef>
            </a:pPr>
            <a:r>
              <a:rPr lang="en-US" dirty="0" smtClean="0"/>
              <a:t>There may be several combinations of these variables. For each combination there will be one boundary between the firms. </a:t>
            </a:r>
          </a:p>
          <a:p>
            <a:pPr algn="just">
              <a:spcBef>
                <a:spcPts val="0"/>
              </a:spcBef>
            </a:pPr>
            <a:r>
              <a:rPr lang="en-US" dirty="0" smtClean="0"/>
              <a:t>For example if α &gt; β and </a:t>
            </a:r>
            <a:r>
              <a:rPr lang="en-US" dirty="0" err="1" smtClean="0"/>
              <a:t>ta</a:t>
            </a:r>
            <a:r>
              <a:rPr lang="en-US" dirty="0" smtClean="0"/>
              <a:t> = </a:t>
            </a:r>
            <a:r>
              <a:rPr lang="en-US" dirty="0" err="1" smtClean="0"/>
              <a:t>tb</a:t>
            </a:r>
            <a:r>
              <a:rPr lang="en-US" dirty="0" smtClean="0"/>
              <a:t>, it will give us one boundary, and if  α &gt; β and </a:t>
            </a:r>
            <a:r>
              <a:rPr lang="en-US" dirty="0" err="1" smtClean="0"/>
              <a:t>ta</a:t>
            </a:r>
            <a:r>
              <a:rPr lang="en-US" dirty="0" smtClean="0"/>
              <a:t> &gt; </a:t>
            </a:r>
            <a:r>
              <a:rPr lang="en-US" dirty="0" err="1" smtClean="0"/>
              <a:t>tb</a:t>
            </a:r>
            <a:r>
              <a:rPr lang="en-US" dirty="0" smtClean="0"/>
              <a:t>, then we will have the other, and similarly various other situations can be examined for determination of the market areas of the firms. </a:t>
            </a:r>
          </a:p>
          <a:p>
            <a:endParaRPr lang="en-US" dirty="0"/>
          </a:p>
        </p:txBody>
      </p:sp>
    </p:spTree>
  </p:cSld>
  <p:clrMapOvr>
    <a:masterClrMapping/>
  </p:clrMapOvr>
  <p:transition>
    <p:pull dir="d"/>
    <p:sndAc>
      <p:stSnd>
        <p:snd r:embed="rId2" name="coin.wav"/>
      </p:stSnd>
    </p:sndAc>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spcBef>
                <a:spcPts val="0"/>
              </a:spcBef>
            </a:pPr>
            <a:r>
              <a:rPr lang="en-US" sz="2800" dirty="0" smtClean="0"/>
              <a:t>The market area of a firm will be extended to greater distance if its factory price and transport cost are lower or decline. </a:t>
            </a:r>
          </a:p>
          <a:p>
            <a:pPr algn="just">
              <a:spcBef>
                <a:spcPts val="0"/>
              </a:spcBef>
            </a:pPr>
            <a:r>
              <a:rPr lang="en-US" sz="2800" dirty="0" smtClean="0"/>
              <a:t>The size of market area will influence the profit of the firm. </a:t>
            </a:r>
          </a:p>
          <a:p>
            <a:pPr algn="just">
              <a:spcBef>
                <a:spcPts val="0"/>
              </a:spcBef>
            </a:pPr>
            <a:r>
              <a:rPr lang="en-US" sz="2800" dirty="0" smtClean="0"/>
              <a:t>Given the production cost and the rate of profit per unit output, larger the market area more will be the total sales and hence total profits of the firm. The market area and hence sales and total profits of anyone firm will be influenced by the locational decisions and other actions of the competing firms. </a:t>
            </a:r>
          </a:p>
        </p:txBody>
      </p:sp>
    </p:spTree>
  </p:cSld>
  <p:clrMapOvr>
    <a:masterClrMapping/>
  </p:clrMapOvr>
  <p:transition>
    <p:pull dir="d"/>
    <p:sndAc>
      <p:stSnd>
        <p:snd r:embed="rId2" name="coin.wav"/>
      </p:stSnd>
    </p:sndAc>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spcBef>
                <a:spcPts val="0"/>
              </a:spcBef>
            </a:pPr>
            <a:r>
              <a:rPr lang="en-US" dirty="0" err="1" smtClean="0"/>
              <a:t>Palander's</a:t>
            </a:r>
            <a:r>
              <a:rPr lang="en-US" dirty="0" smtClean="0"/>
              <a:t> analysis is not a mere extension of the Weber's work. </a:t>
            </a:r>
          </a:p>
          <a:p>
            <a:pPr algn="just">
              <a:spcBef>
                <a:spcPts val="0"/>
              </a:spcBef>
            </a:pPr>
            <a:r>
              <a:rPr lang="en-US" dirty="0" smtClean="0"/>
              <a:t>He made valuable contribution to locational analysis by adding the market area dimension to it. He did not accept the agglomeration analysis of Weber but emphasized much on dynamic aspects of locational factors. </a:t>
            </a:r>
          </a:p>
          <a:p>
            <a:endParaRPr lang="en-US" dirty="0"/>
          </a:p>
        </p:txBody>
      </p:sp>
    </p:spTree>
  </p:cSld>
  <p:clrMapOvr>
    <a:masterClrMapping/>
  </p:clrMapOvr>
  <p:transition>
    <p:pull dir="d"/>
    <p:sndAc>
      <p:stSnd>
        <p:snd r:embed="rId2" name="coin.wav"/>
      </p:stSnd>
    </p:sndAc>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ln>
            <a:solidFill>
              <a:srgbClr val="FF0000"/>
            </a:solidFill>
          </a:ln>
        </p:spPr>
        <p:txBody>
          <a:bodyPr>
            <a:normAutofit fontScale="92500"/>
          </a:bodyPr>
          <a:lstStyle/>
          <a:p>
            <a:pPr algn="just">
              <a:buNone/>
            </a:pPr>
            <a:r>
              <a:rPr lang="en-US" b="1" dirty="0" smtClean="0">
                <a:latin typeface="Times New Roman" pitchFamily="18" charset="0"/>
                <a:cs typeface="Times New Roman" pitchFamily="18" charset="0"/>
              </a:rPr>
              <a:t>                Central </a:t>
            </a:r>
            <a:r>
              <a:rPr lang="en-US" b="1" dirty="0">
                <a:latin typeface="Times New Roman" pitchFamily="18" charset="0"/>
                <a:cs typeface="Times New Roman" pitchFamily="18" charset="0"/>
              </a:rPr>
              <a:t>Place Theory of </a:t>
            </a:r>
            <a:r>
              <a:rPr lang="en-US" b="1" dirty="0" err="1">
                <a:latin typeface="Times New Roman" pitchFamily="18" charset="0"/>
                <a:cs typeface="Times New Roman" pitchFamily="18" charset="0"/>
              </a:rPr>
              <a:t>Losch</a:t>
            </a:r>
            <a:endParaRPr lang="en-US" dirty="0">
              <a:latin typeface="Times New Roman" pitchFamily="18" charset="0"/>
              <a:cs typeface="Times New Roman" pitchFamily="18" charset="0"/>
            </a:endParaRPr>
          </a:p>
          <a:p>
            <a:pPr algn="just">
              <a:buFont typeface="Wingdings" pitchFamily="2" charset="2"/>
              <a:buChar char="§"/>
            </a:pPr>
            <a:r>
              <a:rPr lang="en-US" dirty="0">
                <a:latin typeface="Times New Roman" pitchFamily="18" charset="0"/>
                <a:cs typeface="Times New Roman" pitchFamily="18" charset="0"/>
              </a:rPr>
              <a:t>August </a:t>
            </a:r>
            <a:r>
              <a:rPr lang="en-US" dirty="0" err="1">
                <a:latin typeface="Times New Roman" pitchFamily="18" charset="0"/>
                <a:cs typeface="Times New Roman" pitchFamily="18" charset="0"/>
              </a:rPr>
              <a:t>Losch</a:t>
            </a:r>
            <a:r>
              <a:rPr lang="en-US" dirty="0">
                <a:latin typeface="Times New Roman" pitchFamily="18" charset="0"/>
                <a:cs typeface="Times New Roman" pitchFamily="18" charset="0"/>
              </a:rPr>
              <a:t> developed a </a:t>
            </a:r>
            <a:r>
              <a:rPr lang="en-US" b="1" dirty="0">
                <a:solidFill>
                  <a:srgbClr val="FF0000"/>
                </a:solidFill>
                <a:latin typeface="Times New Roman" pitchFamily="18" charset="0"/>
                <a:cs typeface="Times New Roman" pitchFamily="18" charset="0"/>
              </a:rPr>
              <a:t>general theory of location</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He </a:t>
            </a:r>
            <a:r>
              <a:rPr lang="en-US" dirty="0">
                <a:latin typeface="Times New Roman" pitchFamily="18" charset="0"/>
                <a:cs typeface="Times New Roman" pitchFamily="18" charset="0"/>
              </a:rPr>
              <a:t>assumed a </a:t>
            </a:r>
            <a:r>
              <a:rPr lang="en-US" b="1" dirty="0">
                <a:solidFill>
                  <a:srgbClr val="FF0000"/>
                </a:solidFill>
                <a:latin typeface="Times New Roman" pitchFamily="18" charset="0"/>
                <a:cs typeface="Times New Roman" pitchFamily="18" charset="0"/>
              </a:rPr>
              <a:t>broad homogeneous</a:t>
            </a:r>
            <a:r>
              <a:rPr lang="en-US" dirty="0">
                <a:latin typeface="Times New Roman" pitchFamily="18" charset="0"/>
                <a:cs typeface="Times New Roman" pitchFamily="18" charset="0"/>
              </a:rPr>
              <a:t> plain with uniform resource endowment.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This </a:t>
            </a:r>
            <a:r>
              <a:rPr lang="en-US" dirty="0">
                <a:latin typeface="Times New Roman" pitchFamily="18" charset="0"/>
                <a:cs typeface="Times New Roman" pitchFamily="18" charset="0"/>
              </a:rPr>
              <a:t>implies virtually </a:t>
            </a:r>
            <a:r>
              <a:rPr lang="en-US" b="1" dirty="0">
                <a:solidFill>
                  <a:srgbClr val="FF0000"/>
                </a:solidFill>
                <a:latin typeface="Times New Roman" pitchFamily="18" charset="0"/>
                <a:cs typeface="Times New Roman" pitchFamily="18" charset="0"/>
              </a:rPr>
              <a:t>rejection of all cost difference factors affecting industrial location</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such situation, the right approach to decide about the location is </a:t>
            </a:r>
            <a:r>
              <a:rPr lang="en-US" b="1" dirty="0">
                <a:solidFill>
                  <a:srgbClr val="FF0000"/>
                </a:solidFill>
                <a:latin typeface="Times New Roman" pitchFamily="18" charset="0"/>
                <a:cs typeface="Times New Roman" pitchFamily="18" charset="0"/>
              </a:rPr>
              <a:t>to maximize total </a:t>
            </a:r>
            <a:r>
              <a:rPr lang="en-US" b="1" dirty="0" smtClean="0">
                <a:solidFill>
                  <a:srgbClr val="FF0000"/>
                </a:solidFill>
                <a:latin typeface="Times New Roman" pitchFamily="18" charset="0"/>
                <a:cs typeface="Times New Roman" pitchFamily="18" charset="0"/>
              </a:rPr>
              <a:t>revenue</a:t>
            </a:r>
            <a:r>
              <a:rPr lang="en-US" dirty="0" smtClean="0">
                <a:latin typeface="Times New Roman" pitchFamily="18" charset="0"/>
                <a:cs typeface="Times New Roman" pitchFamily="18" charset="0"/>
              </a:rPr>
              <a:t>.</a:t>
            </a:r>
          </a:p>
          <a:p>
            <a:pPr algn="just">
              <a:buFont typeface="Wingdings" pitchFamily="2" charset="2"/>
              <a:buChar char="§"/>
            </a:pPr>
            <a:r>
              <a:rPr lang="en-US" dirty="0" smtClean="0">
                <a:latin typeface="Times New Roman" pitchFamily="18" charset="0"/>
                <a:cs typeface="Times New Roman" pitchFamily="18" charset="0"/>
              </a:rPr>
              <a:t>An </a:t>
            </a:r>
            <a:r>
              <a:rPr lang="en-US" dirty="0">
                <a:latin typeface="Times New Roman" pitchFamily="18" charset="0"/>
                <a:cs typeface="Times New Roman" pitchFamily="18" charset="0"/>
              </a:rPr>
              <a:t>individual locates his plant at that particular site, where revenue is </a:t>
            </a:r>
            <a:r>
              <a:rPr lang="en-US" b="1" dirty="0">
                <a:solidFill>
                  <a:srgbClr val="FF0000"/>
                </a:solidFill>
                <a:latin typeface="Times New Roman" pitchFamily="18" charset="0"/>
                <a:cs typeface="Times New Roman" pitchFamily="18" charset="0"/>
              </a:rPr>
              <a:t>maximum</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endParaRPr lang="en-US" dirty="0"/>
          </a:p>
        </p:txBody>
      </p:sp>
    </p:spTree>
  </p:cSld>
  <p:clrMapOvr>
    <a:masterClrMapping/>
  </p:clrMapOvr>
  <p:transition>
    <p:pull dir="d"/>
    <p:sndAc>
      <p:stSnd>
        <p:snd r:embed="rId2" name="coin.wav"/>
      </p:stSnd>
    </p:sndAc>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ln>
            <a:solidFill>
              <a:srgbClr val="FF0000"/>
            </a:solidFill>
          </a:ln>
        </p:spPr>
        <p:txBody>
          <a:bodyPr>
            <a:normAutofit fontScale="77500" lnSpcReduction="20000"/>
          </a:bodyPr>
          <a:lstStyle/>
          <a:p>
            <a:pPr algn="just">
              <a:buFont typeface="Wingdings" pitchFamily="2" charset="2"/>
              <a:buChar char="§"/>
            </a:pPr>
            <a:r>
              <a:rPr lang="en-US" dirty="0" smtClean="0">
                <a:latin typeface="Times New Roman" pitchFamily="18" charset="0"/>
                <a:cs typeface="Times New Roman" pitchFamily="18" charset="0"/>
              </a:rPr>
              <a:t>The maximization of revenue implies profit maximization because of the assumption of uniform cost conditions across the locational plain in </a:t>
            </a:r>
            <a:r>
              <a:rPr lang="en-US" dirty="0" err="1" smtClean="0">
                <a:latin typeface="Times New Roman" pitchFamily="18" charset="0"/>
                <a:cs typeface="Times New Roman" pitchFamily="18" charset="0"/>
              </a:rPr>
              <a:t>losch</a:t>
            </a:r>
            <a:r>
              <a:rPr lang="en-US" dirty="0" smtClean="0">
                <a:latin typeface="Times New Roman" pitchFamily="18" charset="0"/>
                <a:cs typeface="Times New Roman" pitchFamily="18" charset="0"/>
              </a:rPr>
              <a:t> model. </a:t>
            </a:r>
          </a:p>
          <a:p>
            <a:pPr algn="just">
              <a:buFont typeface="Wingdings" pitchFamily="2" charset="2"/>
              <a:buChar char="§"/>
            </a:pPr>
            <a:r>
              <a:rPr lang="en-US" dirty="0" smtClean="0">
                <a:latin typeface="Times New Roman" pitchFamily="18" charset="0"/>
                <a:cs typeface="Times New Roman" pitchFamily="18" charset="0"/>
              </a:rPr>
              <a:t>To explain his theory, let us take a simple situation in which there is </a:t>
            </a:r>
            <a:r>
              <a:rPr lang="en-US" b="1" dirty="0" smtClean="0">
                <a:solidFill>
                  <a:srgbClr val="FF0000"/>
                </a:solidFill>
                <a:latin typeface="Times New Roman" pitchFamily="18" charset="0"/>
                <a:cs typeface="Times New Roman" pitchFamily="18" charset="0"/>
              </a:rPr>
              <a:t>only one producer who is located at a central place. </a:t>
            </a:r>
          </a:p>
          <a:p>
            <a:pPr algn="just">
              <a:buFont typeface="Wingdings" pitchFamily="2" charset="2"/>
              <a:buChar char="§"/>
            </a:pPr>
            <a:r>
              <a:rPr lang="en-US" dirty="0" smtClean="0">
                <a:latin typeface="Times New Roman" pitchFamily="18" charset="0"/>
                <a:cs typeface="Times New Roman" pitchFamily="18" charset="0"/>
              </a:rPr>
              <a:t>He sells his product </a:t>
            </a:r>
            <a:r>
              <a:rPr lang="en-US" b="1" dirty="0" smtClean="0">
                <a:solidFill>
                  <a:srgbClr val="FF0000"/>
                </a:solidFill>
                <a:latin typeface="Times New Roman" pitchFamily="18" charset="0"/>
                <a:cs typeface="Times New Roman" pitchFamily="18" charset="0"/>
              </a:rPr>
              <a:t>around the location point in circular bel</a:t>
            </a:r>
            <a:r>
              <a:rPr lang="en-US" dirty="0" smtClean="0">
                <a:solidFill>
                  <a:srgbClr val="FF0000"/>
                </a:solidFill>
                <a:latin typeface="Times New Roman" pitchFamily="18" charset="0"/>
                <a:cs typeface="Times New Roman" pitchFamily="18" charset="0"/>
              </a:rPr>
              <a:t>t</a:t>
            </a:r>
            <a:r>
              <a:rPr lang="en-US" dirty="0" smtClean="0">
                <a:latin typeface="Times New Roman" pitchFamily="18" charset="0"/>
                <a:cs typeface="Times New Roman" pitchFamily="18" charset="0"/>
              </a:rPr>
              <a:t>, the extent of which depends on the economies of scale accruing to the producer and the transportation, i.e., distribution cost of the product. </a:t>
            </a:r>
          </a:p>
          <a:p>
            <a:pPr algn="just">
              <a:buFont typeface="Wingdings" pitchFamily="2" charset="2"/>
              <a:buChar char="§"/>
            </a:pPr>
            <a:r>
              <a:rPr lang="en-US" b="1" i="1" dirty="0" smtClean="0">
                <a:solidFill>
                  <a:srgbClr val="FF0000"/>
                </a:solidFill>
                <a:latin typeface="Times New Roman" pitchFamily="18" charset="0"/>
                <a:cs typeface="Times New Roman" pitchFamily="18" charset="0"/>
              </a:rPr>
              <a:t>The demand for the product falls with distance. </a:t>
            </a:r>
          </a:p>
          <a:p>
            <a:pPr algn="just">
              <a:buFont typeface="Wingdings" pitchFamily="2" charset="2"/>
              <a:buChar char="§"/>
            </a:pPr>
            <a:r>
              <a:rPr lang="en-US" dirty="0" smtClean="0">
                <a:latin typeface="Times New Roman" pitchFamily="18" charset="0"/>
                <a:cs typeface="Times New Roman" pitchFamily="18" charset="0"/>
              </a:rPr>
              <a:t>The maximum extent of the market area for the producer is given by the distance when demand falls to zero because of </a:t>
            </a:r>
            <a:r>
              <a:rPr lang="en-US" b="1" dirty="0" smtClean="0">
                <a:solidFill>
                  <a:srgbClr val="FF0000"/>
                </a:solidFill>
                <a:latin typeface="Times New Roman" pitchFamily="18" charset="0"/>
                <a:cs typeface="Times New Roman" pitchFamily="18" charset="0"/>
              </a:rPr>
              <a:t>high price for the product</a:t>
            </a:r>
            <a:r>
              <a:rPr lang="en-US" dirty="0" smtClean="0">
                <a:latin typeface="Times New Roman" pitchFamily="18" charset="0"/>
                <a:cs typeface="Times New Roman" pitchFamily="18" charset="0"/>
              </a:rPr>
              <a:t>. This is shown by OF in Fig. 4.2 </a:t>
            </a:r>
          </a:p>
          <a:p>
            <a:endParaRPr lang="en-US" dirty="0"/>
          </a:p>
        </p:txBody>
      </p:sp>
    </p:spTree>
  </p:cSld>
  <p:clrMapOvr>
    <a:masterClrMapping/>
  </p:clrMapOvr>
  <p:transition>
    <p:pull dir="d"/>
    <p:sndAc>
      <p:stSnd>
        <p:snd r:embed="rId2" name="coin.wav"/>
      </p:stSnd>
    </p:sndAc>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838200" y="1143000"/>
            <a:ext cx="5695950" cy="4505325"/>
          </a:xfrm>
          <a:prstGeom prst="rect">
            <a:avLst/>
          </a:prstGeom>
          <a:noFill/>
          <a:ln w="9525">
            <a:noFill/>
            <a:miter lim="800000"/>
            <a:headEnd/>
            <a:tailEnd/>
          </a:ln>
        </p:spPr>
      </p:pic>
    </p:spTree>
  </p:cSld>
  <p:clrMapOvr>
    <a:masterClrMapping/>
  </p:clrMapOvr>
  <p:transition>
    <p:pull dir="d"/>
    <p:sndAc>
      <p:stSnd>
        <p:snd r:embed="rId2" name="coin.wav"/>
      </p:stSnd>
    </p:sndAc>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ln>
            <a:solidFill>
              <a:srgbClr val="FF0000"/>
            </a:solidFill>
          </a:ln>
        </p:spPr>
        <p:txBody>
          <a:bodyPr>
            <a:normAutofit fontScale="92500" lnSpcReduction="20000"/>
          </a:bodyPr>
          <a:lstStyle/>
          <a:p>
            <a:pPr algn="just">
              <a:buFont typeface="Wingdings" pitchFamily="2" charset="2"/>
              <a:buChar char="§"/>
            </a:pPr>
            <a:r>
              <a:rPr lang="en-US" dirty="0">
                <a:latin typeface="Times New Roman" pitchFamily="18" charset="0"/>
                <a:cs typeface="Times New Roman" pitchFamily="18" charset="0"/>
              </a:rPr>
              <a:t>The circle with OF as radius defines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the market area for the producer</a:t>
            </a:r>
            <a:r>
              <a:rPr lang="en-US" dirty="0">
                <a:latin typeface="Times New Roman" pitchFamily="18" charset="0"/>
                <a:cs typeface="Times New Roman" pitchFamily="18" charset="0"/>
              </a:rPr>
              <a:t>. O is the </a:t>
            </a:r>
            <a:r>
              <a:rPr lang="en-US" b="1" dirty="0">
                <a:solidFill>
                  <a:srgbClr val="FF0000"/>
                </a:solidFill>
                <a:latin typeface="Times New Roman" pitchFamily="18" charset="0"/>
                <a:cs typeface="Times New Roman" pitchFamily="18" charset="0"/>
              </a:rPr>
              <a:t>location of the producer</a:t>
            </a:r>
            <a:r>
              <a:rPr lang="en-US" dirty="0">
                <a:latin typeface="Times New Roman" pitchFamily="18" charset="0"/>
                <a:cs typeface="Times New Roman" pitchFamily="18" charset="0"/>
              </a:rPr>
              <a:t> at which OQ is the demand for his product.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producer </a:t>
            </a:r>
            <a:r>
              <a:rPr lang="en-US" b="1" dirty="0">
                <a:solidFill>
                  <a:srgbClr val="FF0000"/>
                </a:solidFill>
                <a:latin typeface="Times New Roman" pitchFamily="18" charset="0"/>
                <a:cs typeface="Times New Roman" pitchFamily="18" charset="0"/>
              </a:rPr>
              <a:t>being only one </a:t>
            </a:r>
            <a:r>
              <a:rPr lang="en-US" dirty="0">
                <a:latin typeface="Times New Roman" pitchFamily="18" charset="0"/>
                <a:cs typeface="Times New Roman" pitchFamily="18" charset="0"/>
              </a:rPr>
              <a:t>in the market makes profits. This attracts other competitors in the </a:t>
            </a:r>
            <a:r>
              <a:rPr lang="en-US" dirty="0" smtClean="0">
                <a:latin typeface="Times New Roman" pitchFamily="18" charset="0"/>
                <a:cs typeface="Times New Roman" pitchFamily="18" charset="0"/>
              </a:rPr>
              <a:t>industry.</a:t>
            </a:r>
          </a:p>
          <a:p>
            <a:pPr algn="just">
              <a:buFont typeface="Wingdings" pitchFamily="2" charset="2"/>
              <a:buChar char="§"/>
            </a:pPr>
            <a:r>
              <a:rPr lang="en-US" dirty="0" smtClean="0">
                <a:latin typeface="Times New Roman" pitchFamily="18" charset="0"/>
                <a:cs typeface="Times New Roman" pitchFamily="18" charset="0"/>
              </a:rPr>
              <a:t>They </a:t>
            </a:r>
            <a:r>
              <a:rPr lang="en-US" dirty="0">
                <a:latin typeface="Times New Roman" pitchFamily="18" charset="0"/>
                <a:cs typeface="Times New Roman" pitchFamily="18" charset="0"/>
              </a:rPr>
              <a:t>put up their plants in the area. There is no restriction for that. The resources are available.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entry of new producers gradually reduces the market area of the existing firms</a:t>
            </a:r>
            <a:r>
              <a:rPr lang="en-US" dirty="0" smtClean="0">
                <a:latin typeface="Times New Roman" pitchFamily="18" charset="0"/>
                <a:cs typeface="Times New Roman" pitchFamily="18" charset="0"/>
              </a:rPr>
              <a:t>.</a:t>
            </a:r>
          </a:p>
          <a:p>
            <a:pPr algn="just">
              <a:buFont typeface="Wingdings" pitchFamily="2" charset="2"/>
              <a:buChar char="§"/>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Their markets will not continue to be circular but some who irregular in shape. </a:t>
            </a:r>
            <a:r>
              <a:rPr lang="en-US" dirty="0">
                <a:effectLst>
                  <a:outerShdw blurRad="50800" dist="38100" algn="tr" rotWithShape="0">
                    <a:prstClr val="black">
                      <a:alpha val="40000"/>
                    </a:prstClr>
                  </a:outerShdw>
                </a:effectLst>
              </a:rPr>
              <a:t> </a:t>
            </a:r>
          </a:p>
          <a:p>
            <a:endParaRPr lang="en-US" dirty="0"/>
          </a:p>
        </p:txBody>
      </p:sp>
    </p:spTree>
  </p:cSld>
  <p:clrMapOvr>
    <a:masterClrMapping/>
  </p:clrMapOvr>
  <p:transition>
    <p:pull dir="d"/>
    <p:sndAc>
      <p:stSnd>
        <p:snd r:embed="rId2" name="coin.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fontScale="90000"/>
          </a:bodyPr>
          <a:lstStyle/>
          <a:p>
            <a:r>
              <a:rPr lang="en-US" sz="2200" cap="all" dirty="0" smtClean="0">
                <a:latin typeface="Times New Roman" pitchFamily="18" charset="0"/>
                <a:cs typeface="Times New Roman" pitchFamily="18" charset="0"/>
              </a:rPr>
              <a:t/>
            </a:r>
            <a:br>
              <a:rPr lang="en-US" sz="2200" cap="all" dirty="0" smtClean="0">
                <a:latin typeface="Times New Roman" pitchFamily="18" charset="0"/>
                <a:cs typeface="Times New Roman" pitchFamily="18" charset="0"/>
              </a:rPr>
            </a:br>
            <a:r>
              <a:rPr lang="en-US" sz="2200" cap="all" dirty="0" smtClean="0">
                <a:latin typeface="Times New Roman" pitchFamily="18" charset="0"/>
                <a:cs typeface="Times New Roman" pitchFamily="18" charset="0"/>
              </a:rPr>
              <a:t/>
            </a:r>
            <a:br>
              <a:rPr lang="en-US" sz="2200" cap="all" dirty="0" smtClean="0">
                <a:latin typeface="Times New Roman" pitchFamily="18" charset="0"/>
                <a:cs typeface="Times New Roman" pitchFamily="18" charset="0"/>
              </a:rPr>
            </a:br>
            <a:r>
              <a:rPr lang="en-US" sz="2200" cap="all" dirty="0" smtClean="0">
                <a:latin typeface="Times New Roman" pitchFamily="18" charset="0"/>
                <a:cs typeface="Times New Roman" pitchFamily="18" charset="0"/>
              </a:rPr>
              <a:t/>
            </a:r>
            <a:br>
              <a:rPr lang="en-US" sz="2200" cap="all" dirty="0" smtClean="0">
                <a:latin typeface="Times New Roman" pitchFamily="18" charset="0"/>
                <a:cs typeface="Times New Roman" pitchFamily="18" charset="0"/>
              </a:rPr>
            </a:br>
            <a:r>
              <a:rPr lang="en-US" sz="2200" b="1" cap="all" dirty="0" smtClean="0">
                <a:latin typeface="Times New Roman" pitchFamily="18" charset="0"/>
                <a:cs typeface="Times New Roman" pitchFamily="18" charset="0"/>
              </a:rPr>
              <a:t>4.2. determinants of industrial location </a:t>
            </a:r>
            <a:r>
              <a:rPr lang="en-US" b="1" dirty="0" smtClean="0">
                <a:effectLst>
                  <a:outerShdw blurRad="50800" dist="38100" algn="tr" rotWithShape="0">
                    <a:prstClr val="black">
                      <a:alpha val="40000"/>
                    </a:prstClr>
                  </a:outerShdw>
                </a:effectLst>
              </a:rPr>
              <a:t/>
            </a:r>
            <a:br>
              <a:rPr lang="en-US" b="1" dirty="0" smtClean="0">
                <a:effectLst>
                  <a:outerShdw blurRad="50800" dist="38100" algn="tr" rotWithShape="0">
                    <a:prstClr val="black">
                      <a:alpha val="40000"/>
                    </a:prstClr>
                  </a:outerShdw>
                </a:effectLst>
              </a:rPr>
            </a:br>
            <a:endParaRPr lang="en-US" b="1" dirty="0"/>
          </a:p>
        </p:txBody>
      </p:sp>
      <p:sp>
        <p:nvSpPr>
          <p:cNvPr id="3" name="Content Placeholder 2"/>
          <p:cNvSpPr>
            <a:spLocks noGrp="1"/>
          </p:cNvSpPr>
          <p:nvPr>
            <p:ph idx="1"/>
          </p:nvPr>
        </p:nvSpPr>
        <p:spPr>
          <a:xfrm>
            <a:off x="457200" y="1295400"/>
            <a:ext cx="8229600" cy="4830763"/>
          </a:xfrm>
          <a:ln>
            <a:solidFill>
              <a:srgbClr val="FF0000"/>
            </a:solidFill>
          </a:ln>
        </p:spPr>
        <p:txBody>
          <a:bodyPr>
            <a:noAutofit/>
          </a:bodyPr>
          <a:lstStyle/>
          <a:p>
            <a:pPr algn="just">
              <a:buFont typeface="Wingdings" pitchFamily="2" charset="2"/>
              <a:buChar char="§"/>
            </a:pPr>
            <a:r>
              <a:rPr lang="en-US" sz="2800" dirty="0" smtClean="0">
                <a:cs typeface="Times New Roman" pitchFamily="18" charset="0"/>
              </a:rPr>
              <a:t>A </a:t>
            </a:r>
            <a:r>
              <a:rPr lang="en-US" sz="2800" b="1" dirty="0">
                <a:solidFill>
                  <a:srgbClr val="FF0000"/>
                </a:solidFill>
                <a:effectLst>
                  <a:outerShdw blurRad="38100" dist="38100" dir="2700000" algn="tl">
                    <a:srgbClr val="000000">
                      <a:alpha val="43137"/>
                    </a:srgbClr>
                  </a:outerShdw>
                </a:effectLst>
                <a:cs typeface="Times New Roman" pitchFamily="18" charset="0"/>
              </a:rPr>
              <a:t>factory</a:t>
            </a:r>
            <a:r>
              <a:rPr lang="en-US" sz="2800" dirty="0">
                <a:cs typeface="Times New Roman" pitchFamily="18" charset="0"/>
              </a:rPr>
              <a:t>, with whose location analysis we are concerned in this unit, is a </a:t>
            </a:r>
            <a:r>
              <a:rPr lang="en-US" sz="2800" b="1" dirty="0">
                <a:solidFill>
                  <a:srgbClr val="FF0000"/>
                </a:solidFill>
                <a:effectLst>
                  <a:outerShdw blurRad="38100" dist="38100" dir="2700000" algn="tl">
                    <a:srgbClr val="000000">
                      <a:alpha val="43137"/>
                    </a:srgbClr>
                  </a:outerShdw>
                </a:effectLst>
                <a:cs typeface="Times New Roman" pitchFamily="18" charset="0"/>
              </a:rPr>
              <a:t>technical unit</a:t>
            </a:r>
            <a:r>
              <a:rPr lang="en-US" sz="2800" dirty="0">
                <a:cs typeface="Times New Roman" pitchFamily="18" charset="0"/>
              </a:rPr>
              <a:t> whose function is to convert a set of raw materials into some output </a:t>
            </a:r>
            <a:r>
              <a:rPr lang="en-US" sz="2800" dirty="0" smtClean="0">
                <a:cs typeface="Times New Roman" pitchFamily="18" charset="0"/>
              </a:rPr>
              <a:t>with </a:t>
            </a:r>
            <a:r>
              <a:rPr lang="en-US" sz="2800" dirty="0">
                <a:cs typeface="Times New Roman" pitchFamily="18" charset="0"/>
              </a:rPr>
              <a:t>the help of men and machines, i.e., the factors of production</a:t>
            </a:r>
            <a:r>
              <a:rPr lang="en-US" sz="2800" dirty="0" smtClean="0">
                <a:cs typeface="Times New Roman" pitchFamily="18" charset="0"/>
              </a:rPr>
              <a:t>.</a:t>
            </a:r>
          </a:p>
          <a:p>
            <a:pPr algn="just">
              <a:buFont typeface="Wingdings" pitchFamily="2" charset="2"/>
              <a:buChar char="ü"/>
            </a:pPr>
            <a:r>
              <a:rPr lang="en-US" sz="2800" dirty="0" smtClean="0">
                <a:cs typeface="Times New Roman" pitchFamily="18" charset="0"/>
              </a:rPr>
              <a:t>The </a:t>
            </a:r>
            <a:r>
              <a:rPr lang="en-US" sz="2800" b="1" dirty="0" smtClean="0">
                <a:solidFill>
                  <a:srgbClr val="FF0000"/>
                </a:solidFill>
                <a:cs typeface="Times New Roman" pitchFamily="18" charset="0"/>
              </a:rPr>
              <a:t>raw materials </a:t>
            </a:r>
            <a:r>
              <a:rPr lang="en-US" sz="2800" dirty="0" smtClean="0">
                <a:cs typeface="Times New Roman" pitchFamily="18" charset="0"/>
              </a:rPr>
              <a:t>and </a:t>
            </a:r>
            <a:r>
              <a:rPr lang="en-US" sz="2800" b="1" dirty="0" smtClean="0">
                <a:solidFill>
                  <a:srgbClr val="FF0000"/>
                </a:solidFill>
                <a:cs typeface="Times New Roman" pitchFamily="18" charset="0"/>
              </a:rPr>
              <a:t>other inputs </a:t>
            </a:r>
            <a:r>
              <a:rPr lang="en-US" sz="2800" dirty="0" smtClean="0">
                <a:cs typeface="Times New Roman" pitchFamily="18" charset="0"/>
              </a:rPr>
              <a:t>required by the factory for production will be rarely available at a place.</a:t>
            </a:r>
          </a:p>
          <a:p>
            <a:pPr algn="just">
              <a:buFont typeface="Wingdings" pitchFamily="2" charset="2"/>
              <a:buChar char="ü"/>
            </a:pPr>
            <a:r>
              <a:rPr lang="en-US" sz="2800" dirty="0" smtClean="0">
                <a:cs typeface="Times New Roman" pitchFamily="18" charset="0"/>
              </a:rPr>
              <a:t>The owners of the factory will have to procure them from </a:t>
            </a:r>
            <a:r>
              <a:rPr lang="en-US" sz="2800" b="1" dirty="0" smtClean="0">
                <a:solidFill>
                  <a:srgbClr val="FF0000"/>
                </a:solidFill>
                <a:cs typeface="Times New Roman" pitchFamily="18" charset="0"/>
              </a:rPr>
              <a:t>different places </a:t>
            </a:r>
            <a:r>
              <a:rPr lang="en-US" sz="2800" dirty="0" smtClean="0">
                <a:cs typeface="Times New Roman" pitchFamily="18" charset="0"/>
              </a:rPr>
              <a:t>which involve </a:t>
            </a:r>
            <a:r>
              <a:rPr lang="en-US" sz="2800" b="1" dirty="0" smtClean="0">
                <a:solidFill>
                  <a:srgbClr val="FF0000"/>
                </a:solidFill>
                <a:cs typeface="Times New Roman" pitchFamily="18" charset="0"/>
              </a:rPr>
              <a:t>transportation</a:t>
            </a:r>
            <a:r>
              <a:rPr lang="en-US" sz="2800" dirty="0" smtClean="0">
                <a:cs typeface="Times New Roman" pitchFamily="18" charset="0"/>
              </a:rPr>
              <a:t> and </a:t>
            </a:r>
            <a:r>
              <a:rPr lang="en-US" sz="2800" b="1" dirty="0" smtClean="0">
                <a:solidFill>
                  <a:srgbClr val="FF0000"/>
                </a:solidFill>
                <a:cs typeface="Times New Roman" pitchFamily="18" charset="0"/>
              </a:rPr>
              <a:t>other procurement costs. </a:t>
            </a:r>
          </a:p>
        </p:txBody>
      </p:sp>
    </p:spTree>
  </p:cSld>
  <p:clrMapOvr>
    <a:masterClrMapping/>
  </p:clrMapOvr>
  <p:transition>
    <p:pull dir="d"/>
    <p:sndAc>
      <p:stSnd>
        <p:snd r:embed="rId3" name="coin.wav"/>
      </p:stSnd>
    </p:sndAc>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ln>
            <a:solidFill>
              <a:srgbClr val="FF0000"/>
            </a:solidFill>
          </a:ln>
        </p:spPr>
        <p:txBody>
          <a:bodyPr>
            <a:normAutofit/>
          </a:bodyPr>
          <a:lstStyle/>
          <a:p>
            <a:pPr algn="just">
              <a:buFont typeface="Wingdings" pitchFamily="2" charset="2"/>
              <a:buChar char="§"/>
            </a:pPr>
            <a:r>
              <a:rPr lang="en-US" sz="2800" dirty="0" smtClean="0">
                <a:latin typeface="Times New Roman" pitchFamily="18" charset="0"/>
                <a:cs typeface="Times New Roman" pitchFamily="18" charset="0"/>
              </a:rPr>
              <a:t>Losch’s theory is </a:t>
            </a:r>
            <a:r>
              <a:rPr lang="en-US" sz="2800" b="1" dirty="0" smtClean="0">
                <a:solidFill>
                  <a:srgbClr val="FF0000"/>
                </a:solidFill>
                <a:latin typeface="Times New Roman" pitchFamily="18" charset="0"/>
                <a:cs typeface="Times New Roman" pitchFamily="18" charset="0"/>
              </a:rPr>
              <a:t>not giving anything </a:t>
            </a:r>
            <a:r>
              <a:rPr lang="en-US" sz="2800" dirty="0" smtClean="0">
                <a:latin typeface="Times New Roman" pitchFamily="18" charset="0"/>
                <a:cs typeface="Times New Roman" pitchFamily="18" charset="0"/>
              </a:rPr>
              <a:t>about the </a:t>
            </a:r>
            <a:r>
              <a:rPr lang="en-US" sz="2800" b="1" dirty="0" smtClean="0">
                <a:solidFill>
                  <a:srgbClr val="FF0000"/>
                </a:solidFill>
                <a:latin typeface="Times New Roman" pitchFamily="18" charset="0"/>
                <a:cs typeface="Times New Roman" pitchFamily="18" charset="0"/>
              </a:rPr>
              <a:t>factors which determine the location of individual firms</a:t>
            </a:r>
            <a:r>
              <a:rPr lang="en-US" sz="2800" dirty="0" smtClean="0">
                <a:latin typeface="Times New Roman" pitchFamily="18" charset="0"/>
                <a:cs typeface="Times New Roman" pitchFamily="18" charset="0"/>
              </a:rPr>
              <a:t>. </a:t>
            </a:r>
          </a:p>
          <a:p>
            <a:pPr algn="just">
              <a:buFont typeface="Wingdings" pitchFamily="2" charset="2"/>
              <a:buChar char="§"/>
            </a:pPr>
            <a:r>
              <a:rPr lang="en-US" sz="2800" dirty="0" smtClean="0">
                <a:latin typeface="Times New Roman" pitchFamily="18" charset="0"/>
                <a:cs typeface="Times New Roman" pitchFamily="18" charset="0"/>
              </a:rPr>
              <a:t>In fact, the assumptions of the theory are such that the </a:t>
            </a:r>
            <a:r>
              <a:rPr lang="en-US" sz="2800" b="1" dirty="0" smtClean="0">
                <a:solidFill>
                  <a:srgbClr val="FF0000"/>
                </a:solidFill>
                <a:latin typeface="Times New Roman" pitchFamily="18" charset="0"/>
                <a:cs typeface="Times New Roman" pitchFamily="18" charset="0"/>
              </a:rPr>
              <a:t>location is indeterminate</a:t>
            </a:r>
            <a:r>
              <a:rPr lang="en-US" sz="2800" dirty="0" smtClean="0">
                <a:latin typeface="Times New Roman" pitchFamily="18" charset="0"/>
                <a:cs typeface="Times New Roman" pitchFamily="18" charset="0"/>
              </a:rPr>
              <a:t>.</a:t>
            </a:r>
          </a:p>
          <a:p>
            <a:pPr algn="just">
              <a:buFont typeface="Wingdings" pitchFamily="2" charset="2"/>
              <a:buChar char="§"/>
            </a:pPr>
            <a:r>
              <a:rPr lang="en-US" sz="2800" dirty="0" smtClean="0">
                <a:latin typeface="Times New Roman" pitchFamily="18" charset="0"/>
                <a:cs typeface="Times New Roman" pitchFamily="18" charset="0"/>
              </a:rPr>
              <a:t>The </a:t>
            </a:r>
            <a:r>
              <a:rPr lang="en-US" sz="2800" b="1" dirty="0" smtClean="0">
                <a:solidFill>
                  <a:srgbClr val="FF0000"/>
                </a:solidFill>
                <a:latin typeface="Times New Roman" pitchFamily="18" charset="0"/>
                <a:cs typeface="Times New Roman" pitchFamily="18" charset="0"/>
              </a:rPr>
              <a:t>rejection of cost differences </a:t>
            </a:r>
            <a:r>
              <a:rPr lang="en-US" sz="2800" dirty="0" smtClean="0">
                <a:latin typeface="Times New Roman" pitchFamily="18" charset="0"/>
                <a:cs typeface="Times New Roman" pitchFamily="18" charset="0"/>
              </a:rPr>
              <a:t>as locational factors is a major weakness of </a:t>
            </a:r>
            <a:r>
              <a:rPr lang="en-US" sz="2800" dirty="0" err="1" smtClean="0">
                <a:latin typeface="Times New Roman" pitchFamily="18" charset="0"/>
                <a:cs typeface="Times New Roman" pitchFamily="18" charset="0"/>
              </a:rPr>
              <a:t>losch’s</a:t>
            </a:r>
            <a:r>
              <a:rPr lang="en-US" sz="2800" dirty="0" smtClean="0">
                <a:latin typeface="Times New Roman" pitchFamily="18" charset="0"/>
                <a:cs typeface="Times New Roman" pitchFamily="18" charset="0"/>
              </a:rPr>
              <a:t> theory.</a:t>
            </a:r>
          </a:p>
          <a:p>
            <a:pPr algn="just">
              <a:buFont typeface="Wingdings" pitchFamily="2" charset="2"/>
              <a:buChar char="§"/>
            </a:pPr>
            <a:r>
              <a:rPr lang="en-US" sz="2800" dirty="0" smtClean="0">
                <a:latin typeface="Times New Roman" pitchFamily="18" charset="0"/>
                <a:cs typeface="Times New Roman" pitchFamily="18" charset="0"/>
              </a:rPr>
              <a:t>The theory being too much abstract in nature has limited usefulness for practical purposes. </a:t>
            </a:r>
          </a:p>
          <a:p>
            <a:endParaRPr lang="en-US" dirty="0"/>
          </a:p>
        </p:txBody>
      </p:sp>
    </p:spTree>
  </p:cSld>
  <p:clrMapOvr>
    <a:masterClrMapping/>
  </p:clrMapOvr>
  <p:transition>
    <p:pull dir="d"/>
    <p:sndAc>
      <p:stSnd>
        <p:snd r:embed="rId3" name="coin.wav"/>
      </p:stSnd>
    </p:sndAc>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solidFill>
            <a:schemeClr val="bg2"/>
          </a:solidFill>
          <a:ln>
            <a:solidFill>
              <a:srgbClr val="FF0000"/>
            </a:solidFill>
          </a:ln>
        </p:spPr>
        <p:txBody>
          <a:bodyPr>
            <a:normAutofit fontScale="92500"/>
          </a:bodyPr>
          <a:lstStyle/>
          <a:p>
            <a:pPr algn="just"/>
            <a:r>
              <a:rPr lang="en-US" dirty="0">
                <a:latin typeface="Times New Roman" pitchFamily="18" charset="0"/>
                <a:cs typeface="Times New Roman" pitchFamily="18" charset="0"/>
              </a:rPr>
              <a:t>NB: We may say that the economic theories of industrial location broadly fall into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three categories:</a:t>
            </a:r>
            <a:r>
              <a:rPr lang="en-US" dirty="0">
                <a:latin typeface="Times New Roman" pitchFamily="18" charset="0"/>
                <a:cs typeface="Times New Roman" pitchFamily="18" charset="0"/>
              </a:rPr>
              <a:t> </a:t>
            </a:r>
          </a:p>
          <a:p>
            <a:pPr lvl="0" algn="just">
              <a:buFont typeface="Wingdings" pitchFamily="2" charset="2"/>
              <a:buChar char="§"/>
            </a:pPr>
            <a:r>
              <a:rPr lang="en-US" b="1" dirty="0">
                <a:solidFill>
                  <a:srgbClr val="FF0000"/>
                </a:solidFill>
                <a:latin typeface="Times New Roman" pitchFamily="18" charset="0"/>
                <a:cs typeface="Times New Roman" pitchFamily="18" charset="0"/>
              </a:rPr>
              <a:t>The least-cost school: </a:t>
            </a:r>
            <a:r>
              <a:rPr lang="en-US" dirty="0">
                <a:latin typeface="Times New Roman" pitchFamily="18" charset="0"/>
                <a:cs typeface="Times New Roman" pitchFamily="18" charset="0"/>
              </a:rPr>
              <a:t>which emphasize on cost factors neglecting the effect of the demand. </a:t>
            </a:r>
            <a:endParaRPr lang="en-US" dirty="0" smtClean="0">
              <a:latin typeface="Times New Roman" pitchFamily="18" charset="0"/>
              <a:cs typeface="Times New Roman" pitchFamily="18" charset="0"/>
            </a:endParaRPr>
          </a:p>
          <a:p>
            <a:pPr lvl="0" algn="just">
              <a:buFont typeface="Wingdings" pitchFamily="2" charset="2"/>
              <a:buChar char="§"/>
            </a:pPr>
            <a:r>
              <a:rPr lang="en-US" b="1" dirty="0" smtClean="0">
                <a:solidFill>
                  <a:srgbClr val="FF0000"/>
                </a:solidFill>
                <a:latin typeface="Times New Roman" pitchFamily="18" charset="0"/>
                <a:cs typeface="Times New Roman" pitchFamily="18" charset="0"/>
              </a:rPr>
              <a:t>The </a:t>
            </a:r>
            <a:r>
              <a:rPr lang="en-US" b="1" dirty="0">
                <a:solidFill>
                  <a:srgbClr val="FF0000"/>
                </a:solidFill>
                <a:latin typeface="Times New Roman" pitchFamily="18" charset="0"/>
                <a:cs typeface="Times New Roman" pitchFamily="18" charset="0"/>
              </a:rPr>
              <a:t>market-area school</a:t>
            </a:r>
            <a:r>
              <a:rPr lang="en-US" dirty="0">
                <a:latin typeface="Times New Roman" pitchFamily="18" charset="0"/>
                <a:cs typeface="Times New Roman" pitchFamily="18" charset="0"/>
              </a:rPr>
              <a:t>: It is the opposite of the above school. It considers the demand factors neglecting the cost factors. </a:t>
            </a:r>
            <a:endParaRPr lang="en-US" dirty="0" smtClean="0">
              <a:latin typeface="Times New Roman" pitchFamily="18" charset="0"/>
              <a:cs typeface="Times New Roman" pitchFamily="18" charset="0"/>
            </a:endParaRPr>
          </a:p>
          <a:p>
            <a:pPr lvl="0" algn="just">
              <a:buFont typeface="Wingdings" pitchFamily="2" charset="2"/>
              <a:buChar char="§"/>
            </a:pPr>
            <a:r>
              <a:rPr lang="en-US" b="1" dirty="0" smtClean="0">
                <a:solidFill>
                  <a:srgbClr val="FF0000"/>
                </a:solidFill>
                <a:latin typeface="Times New Roman" pitchFamily="18" charset="0"/>
                <a:cs typeface="Times New Roman" pitchFamily="18" charset="0"/>
              </a:rPr>
              <a:t>The </a:t>
            </a:r>
            <a:r>
              <a:rPr lang="en-US" b="1" dirty="0">
                <a:solidFill>
                  <a:srgbClr val="FF0000"/>
                </a:solidFill>
                <a:latin typeface="Times New Roman" pitchFamily="18" charset="0"/>
                <a:cs typeface="Times New Roman" pitchFamily="18" charset="0"/>
              </a:rPr>
              <a:t>interdependence school</a:t>
            </a:r>
            <a:r>
              <a:rPr lang="en-US" dirty="0">
                <a:latin typeface="Times New Roman" pitchFamily="18" charset="0"/>
                <a:cs typeface="Times New Roman" pitchFamily="18" charset="0"/>
              </a:rPr>
              <a:t>: concerned with finding the factors which </a:t>
            </a:r>
            <a:r>
              <a:rPr lang="en-US" b="1" i="1" dirty="0">
                <a:solidFill>
                  <a:srgbClr val="FF0000"/>
                </a:solidFill>
                <a:latin typeface="Times New Roman" pitchFamily="18" charset="0"/>
                <a:cs typeface="Times New Roman" pitchFamily="18" charset="0"/>
              </a:rPr>
              <a:t>attract producers towards each other</a:t>
            </a:r>
            <a:r>
              <a:rPr lang="en-US" dirty="0">
                <a:latin typeface="Times New Roman" pitchFamily="18" charset="0"/>
                <a:cs typeface="Times New Roman" pitchFamily="18" charset="0"/>
              </a:rPr>
              <a:t>. </a:t>
            </a:r>
          </a:p>
          <a:p>
            <a:endParaRPr lang="en-US" dirty="0"/>
          </a:p>
        </p:txBody>
      </p:sp>
    </p:spTree>
  </p:cSld>
  <p:clrMapOvr>
    <a:masterClrMapping/>
  </p:clrMapOvr>
  <p:transition>
    <p:pull dir="d"/>
    <p:sndAc>
      <p:stSnd>
        <p:snd r:embed="rId2" name="coin.wav"/>
      </p:stSnd>
    </p:sndAc>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457200"/>
            <a:ext cx="8229600" cy="5668963"/>
          </a:xfrm>
          <a:ln>
            <a:solidFill>
              <a:srgbClr val="FF0000"/>
            </a:solidFill>
          </a:ln>
        </p:spPr>
        <p:txBody>
          <a:bodyPr>
            <a:normAutofit/>
          </a:bodyPr>
          <a:lstStyle/>
          <a:p>
            <a:pPr>
              <a:buNone/>
            </a:pPr>
            <a:r>
              <a:rPr lang="en-US" b="1" cap="all" dirty="0" smtClean="0">
                <a:latin typeface="Times New Roman" pitchFamily="18" charset="0"/>
                <a:cs typeface="Times New Roman" pitchFamily="18" charset="0"/>
              </a:rPr>
              <a:t>      </a:t>
            </a:r>
            <a:r>
              <a:rPr lang="en-US" sz="2000" b="1" cap="all" dirty="0" smtClean="0">
                <a:solidFill>
                  <a:srgbClr val="FF0000"/>
                </a:solidFill>
                <a:latin typeface="Times New Roman" pitchFamily="18" charset="0"/>
                <a:cs typeface="Times New Roman" pitchFamily="18" charset="0"/>
              </a:rPr>
              <a:t>Operational </a:t>
            </a:r>
            <a:r>
              <a:rPr lang="en-US" sz="2000" b="1" cap="all" dirty="0">
                <a:solidFill>
                  <a:srgbClr val="FF0000"/>
                </a:solidFill>
                <a:latin typeface="Times New Roman" pitchFamily="18" charset="0"/>
                <a:cs typeface="Times New Roman" pitchFamily="18" charset="0"/>
              </a:rPr>
              <a:t>Approaches to industrial location </a:t>
            </a:r>
            <a:endParaRPr lang="en-US" sz="2000" dirty="0">
              <a:solidFill>
                <a:srgbClr val="FF0000"/>
              </a:solidFill>
              <a:latin typeface="Times New Roman" pitchFamily="18" charset="0"/>
              <a:cs typeface="Times New Roman" pitchFamily="18" charset="0"/>
            </a:endParaRPr>
          </a:p>
          <a:p>
            <a:pPr algn="just">
              <a:buFont typeface="Wingdings" pitchFamily="2" charset="2"/>
              <a:buChar char="§"/>
            </a:pPr>
            <a:r>
              <a:rPr lang="en-US" sz="2800" dirty="0" smtClean="0">
                <a:cs typeface="Times New Roman" pitchFamily="18" charset="0"/>
              </a:rPr>
              <a:t>A </a:t>
            </a:r>
            <a:r>
              <a:rPr lang="en-US" sz="2800" dirty="0">
                <a:cs typeface="Times New Roman" pitchFamily="18" charset="0"/>
              </a:rPr>
              <a:t>manufacturing firm takes location decision right </a:t>
            </a:r>
            <a:r>
              <a:rPr lang="en-US" sz="2800" b="1" dirty="0">
                <a:solidFill>
                  <a:srgbClr val="FF0000"/>
                </a:solidFill>
                <a:cs typeface="Times New Roman" pitchFamily="18" charset="0"/>
              </a:rPr>
              <a:t>at the planning stage </a:t>
            </a:r>
            <a:r>
              <a:rPr lang="en-US" sz="2800" dirty="0">
                <a:cs typeface="Times New Roman" pitchFamily="18" charset="0"/>
              </a:rPr>
              <a:t>of its business</a:t>
            </a:r>
            <a:r>
              <a:rPr lang="en-US" sz="2800" dirty="0" smtClean="0">
                <a:cs typeface="Times New Roman" pitchFamily="18" charset="0"/>
              </a:rPr>
              <a:t>.</a:t>
            </a:r>
          </a:p>
          <a:p>
            <a:pPr algn="just">
              <a:buFont typeface="Wingdings" pitchFamily="2" charset="2"/>
              <a:buChar char="§"/>
            </a:pPr>
            <a:r>
              <a:rPr lang="en-US" sz="2800" dirty="0" smtClean="0">
                <a:cs typeface="Times New Roman" pitchFamily="18" charset="0"/>
              </a:rPr>
              <a:t> </a:t>
            </a:r>
            <a:r>
              <a:rPr lang="en-US" sz="2800" dirty="0">
                <a:cs typeface="Times New Roman" pitchFamily="18" charset="0"/>
              </a:rPr>
              <a:t>Once a factory is set up it </a:t>
            </a:r>
            <a:r>
              <a:rPr lang="en-US" sz="2800" b="1" dirty="0">
                <a:solidFill>
                  <a:srgbClr val="FF0000"/>
                </a:solidFill>
                <a:effectLst>
                  <a:outerShdw blurRad="38100" dist="38100" dir="2700000" algn="tl">
                    <a:srgbClr val="000000">
                      <a:alpha val="43137"/>
                    </a:srgbClr>
                  </a:outerShdw>
                </a:effectLst>
                <a:cs typeface="Times New Roman" pitchFamily="18" charset="0"/>
              </a:rPr>
              <a:t>cannot</a:t>
            </a:r>
            <a:r>
              <a:rPr lang="en-US" sz="2800" dirty="0">
                <a:cs typeface="Times New Roman" pitchFamily="18" charset="0"/>
              </a:rPr>
              <a:t> be shifted to any other place </a:t>
            </a:r>
            <a:r>
              <a:rPr lang="en-US" sz="2800" b="1" dirty="0">
                <a:solidFill>
                  <a:srgbClr val="FF0000"/>
                </a:solidFill>
                <a:cs typeface="Times New Roman" pitchFamily="18" charset="0"/>
              </a:rPr>
              <a:t>very</a:t>
            </a:r>
            <a:r>
              <a:rPr lang="en-US" sz="2800" dirty="0">
                <a:cs typeface="Times New Roman" pitchFamily="18" charset="0"/>
              </a:rPr>
              <a:t> </a:t>
            </a:r>
            <a:r>
              <a:rPr lang="en-US" sz="2800" b="1" dirty="0">
                <a:solidFill>
                  <a:srgbClr val="FF0000"/>
                </a:solidFill>
                <a:cs typeface="Times New Roman" pitchFamily="18" charset="0"/>
              </a:rPr>
              <a:t>easily</a:t>
            </a:r>
            <a:r>
              <a:rPr lang="en-US" sz="2800" dirty="0">
                <a:cs typeface="Times New Roman" pitchFamily="18" charset="0"/>
              </a:rPr>
              <a:t>. </a:t>
            </a:r>
            <a:endParaRPr lang="en-US" sz="2800" dirty="0" smtClean="0">
              <a:cs typeface="Times New Roman" pitchFamily="18" charset="0"/>
            </a:endParaRPr>
          </a:p>
          <a:p>
            <a:pPr algn="just">
              <a:buFont typeface="Wingdings" pitchFamily="2" charset="2"/>
              <a:buChar char="§"/>
            </a:pPr>
            <a:r>
              <a:rPr lang="en-US" sz="2800" dirty="0" smtClean="0">
                <a:cs typeface="Times New Roman" pitchFamily="18" charset="0"/>
              </a:rPr>
              <a:t>The </a:t>
            </a:r>
            <a:r>
              <a:rPr lang="en-US" sz="2800" dirty="0">
                <a:cs typeface="Times New Roman" pitchFamily="18" charset="0"/>
              </a:rPr>
              <a:t>firm therefore has to be very careful in making the locational choice for its factory. </a:t>
            </a:r>
            <a:endParaRPr lang="en-US" sz="2800" dirty="0" smtClean="0">
              <a:cs typeface="Times New Roman" pitchFamily="18" charset="0"/>
            </a:endParaRPr>
          </a:p>
          <a:p>
            <a:pPr algn="just">
              <a:buFont typeface="Wingdings" pitchFamily="2" charset="2"/>
              <a:buChar char="§"/>
            </a:pPr>
            <a:r>
              <a:rPr lang="en-US" sz="2800" dirty="0" smtClean="0">
                <a:cs typeface="Times New Roman" pitchFamily="18" charset="0"/>
              </a:rPr>
              <a:t>If there are mistakes in such decision the firm would not be able to correct them. </a:t>
            </a:r>
          </a:p>
          <a:p>
            <a:pPr algn="just">
              <a:buFont typeface="Wingdings" pitchFamily="2" charset="2"/>
              <a:buChar char="§"/>
            </a:pPr>
            <a:r>
              <a:rPr lang="en-US" sz="2800" dirty="0" smtClean="0">
                <a:cs typeface="Times New Roman" pitchFamily="18" charset="0"/>
              </a:rPr>
              <a:t>There are several mistakes in such decision the firm would not be able to correct them. </a:t>
            </a:r>
          </a:p>
          <a:p>
            <a:pPr algn="just">
              <a:buFont typeface="Wingdings" pitchFamily="2" charset="2"/>
              <a:buChar char="§"/>
            </a:pPr>
            <a:endParaRPr lang="en-US" dirty="0" smtClean="0">
              <a:latin typeface="Times New Roman" pitchFamily="18" charset="0"/>
              <a:cs typeface="Times New Roman" pitchFamily="18" charset="0"/>
            </a:endParaRPr>
          </a:p>
        </p:txBody>
      </p:sp>
    </p:spTree>
  </p:cSld>
  <p:clrMapOvr>
    <a:masterClrMapping/>
  </p:clrMapOvr>
  <p:transition>
    <p:pull dir="d"/>
    <p:sndAc>
      <p:stSnd>
        <p:snd r:embed="rId2" name="coin.wav"/>
      </p:stSnd>
    </p:sndAc>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ln>
            <a:solidFill>
              <a:srgbClr val="FF0000"/>
            </a:solidFill>
          </a:ln>
        </p:spPr>
        <p:txBody>
          <a:bodyPr>
            <a:normAutofit fontScale="85000" lnSpcReduction="20000"/>
          </a:bodyPr>
          <a:lstStyle/>
          <a:p>
            <a:pPr algn="just">
              <a:buFont typeface="Wingdings" pitchFamily="2" charset="2"/>
              <a:buChar char="§"/>
            </a:pPr>
            <a:r>
              <a:rPr lang="en-US" sz="2800" dirty="0" smtClean="0">
                <a:cs typeface="Times New Roman" pitchFamily="18" charset="0"/>
              </a:rPr>
              <a:t>There are several geographical and economic approaches for location analysis, the important of which we have discussed above. </a:t>
            </a:r>
          </a:p>
          <a:p>
            <a:pPr algn="just">
              <a:buFont typeface="Wingdings" pitchFamily="2" charset="2"/>
              <a:buChar char="§"/>
            </a:pPr>
            <a:r>
              <a:rPr lang="en-US" sz="2800" dirty="0" smtClean="0">
                <a:cs typeface="Times New Roman" pitchFamily="18" charset="0"/>
              </a:rPr>
              <a:t>From </a:t>
            </a:r>
            <a:r>
              <a:rPr lang="en-US" sz="2800" b="1" dirty="0" smtClean="0">
                <a:solidFill>
                  <a:srgbClr val="FF0000"/>
                </a:solidFill>
                <a:cs typeface="Times New Roman" pitchFamily="18" charset="0"/>
              </a:rPr>
              <a:t>operational point of view </a:t>
            </a:r>
            <a:r>
              <a:rPr lang="en-US" sz="2800" dirty="0" smtClean="0">
                <a:cs typeface="Times New Roman" pitchFamily="18" charset="0"/>
              </a:rPr>
              <a:t>there are two general methods which may be used for locational decisions. </a:t>
            </a:r>
          </a:p>
          <a:p>
            <a:pPr lvl="1" algn="just">
              <a:buNone/>
            </a:pPr>
            <a:r>
              <a:rPr lang="en-US" sz="3300" b="1" i="1" dirty="0" smtClean="0">
                <a:cs typeface="Times New Roman" pitchFamily="18" charset="0"/>
              </a:rPr>
              <a:t>1. The linear programming framework</a:t>
            </a:r>
            <a:endParaRPr lang="en-US" sz="3300" dirty="0" smtClean="0">
              <a:cs typeface="Times New Roman" pitchFamily="18" charset="0"/>
            </a:endParaRPr>
          </a:p>
          <a:p>
            <a:pPr algn="just">
              <a:buFont typeface="Wingdings" pitchFamily="2" charset="2"/>
              <a:buChar char="§"/>
            </a:pPr>
            <a:r>
              <a:rPr lang="en-US" sz="3300" dirty="0" smtClean="0">
                <a:cs typeface="Times New Roman" pitchFamily="18" charset="0"/>
              </a:rPr>
              <a:t>In this method the objective of cost-minimization or revenue or profit maximization is pursued subject </a:t>
            </a:r>
            <a:r>
              <a:rPr lang="en-US" sz="3300" b="1" dirty="0" smtClean="0">
                <a:solidFill>
                  <a:srgbClr val="FF0000"/>
                </a:solidFill>
                <a:effectLst>
                  <a:outerShdw blurRad="38100" dist="38100" dir="2700000" algn="tl">
                    <a:srgbClr val="000000">
                      <a:alpha val="43137"/>
                    </a:srgbClr>
                  </a:outerShdw>
                </a:effectLst>
                <a:cs typeface="Times New Roman" pitchFamily="18" charset="0"/>
              </a:rPr>
              <a:t>to a set of constraints, related to location of a plant.</a:t>
            </a:r>
          </a:p>
          <a:p>
            <a:pPr algn="just">
              <a:buFont typeface="Wingdings" pitchFamily="2" charset="2"/>
              <a:buChar char="§"/>
            </a:pPr>
            <a:r>
              <a:rPr lang="en-US" sz="3300" dirty="0" smtClean="0">
                <a:cs typeface="Times New Roman" pitchFamily="18" charset="0"/>
              </a:rPr>
              <a:t>The specification of the objective function and constraints and solution of such programming model for location analysis may not be simple enough. </a:t>
            </a:r>
          </a:p>
          <a:p>
            <a:pPr algn="just">
              <a:buFont typeface="Wingdings" pitchFamily="2" charset="2"/>
              <a:buChar char="§"/>
            </a:pPr>
            <a:r>
              <a:rPr lang="en-US" sz="3300" dirty="0" smtClean="0">
                <a:cs typeface="Times New Roman" pitchFamily="18" charset="0"/>
              </a:rPr>
              <a:t>The investor who makes the location decision may therefore ignore this method in spite of its operational usefulness.</a:t>
            </a:r>
          </a:p>
          <a:p>
            <a:endParaRPr lang="en-US" dirty="0"/>
          </a:p>
        </p:txBody>
      </p:sp>
    </p:spTree>
  </p:cSld>
  <p:clrMapOvr>
    <a:masterClrMapping/>
  </p:clrMapOvr>
  <p:transition>
    <p:pull dir="d"/>
    <p:sndAc>
      <p:stSnd>
        <p:snd r:embed="rId2" name="coin.wav"/>
      </p:stSnd>
    </p:sndAc>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a:ln>
            <a:solidFill>
              <a:srgbClr val="FF0000"/>
            </a:solidFill>
          </a:ln>
        </p:spPr>
        <p:txBody>
          <a:bodyPr>
            <a:normAutofit fontScale="85000" lnSpcReduction="10000"/>
          </a:bodyPr>
          <a:lstStyle/>
          <a:p>
            <a:pPr lvl="1" algn="just">
              <a:buNone/>
            </a:pPr>
            <a:r>
              <a:rPr lang="en-US" b="1" i="1" dirty="0" smtClean="0">
                <a:latin typeface="Times New Roman" pitchFamily="18" charset="0"/>
                <a:cs typeface="Times New Roman" pitchFamily="18" charset="0"/>
              </a:rPr>
              <a:t>2. Project </a:t>
            </a:r>
            <a:r>
              <a:rPr lang="en-US" b="1" i="1" dirty="0">
                <a:latin typeface="Times New Roman" pitchFamily="18" charset="0"/>
                <a:cs typeface="Times New Roman" pitchFamily="18" charset="0"/>
              </a:rPr>
              <a:t>appraisal criteria</a:t>
            </a:r>
            <a:endParaRPr lang="en-US" dirty="0">
              <a:latin typeface="Times New Roman" pitchFamily="18" charset="0"/>
              <a:cs typeface="Times New Roman" pitchFamily="18" charset="0"/>
            </a:endParaRPr>
          </a:p>
          <a:p>
            <a:pPr algn="just">
              <a:buFont typeface="Wingdings" pitchFamily="2" charset="2"/>
              <a:buChar char="§"/>
            </a:pPr>
            <a:r>
              <a:rPr lang="en-US" dirty="0">
                <a:latin typeface="Times New Roman" pitchFamily="18" charset="0"/>
                <a:cs typeface="Times New Roman" pitchFamily="18" charset="0"/>
              </a:rPr>
              <a:t>In this method, the investor identifies the location sites for its plant.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Obviously</a:t>
            </a:r>
            <a:r>
              <a:rPr lang="en-US" dirty="0">
                <a:latin typeface="Times New Roman" pitchFamily="18" charset="0"/>
                <a:cs typeface="Times New Roman" pitchFamily="18" charset="0"/>
              </a:rPr>
              <a:t>, there will be </a:t>
            </a:r>
            <a:r>
              <a:rPr lang="en-US" b="1" dirty="0">
                <a:solidFill>
                  <a:srgbClr val="FF0000"/>
                </a:solidFill>
                <a:latin typeface="Times New Roman" pitchFamily="18" charset="0"/>
                <a:cs typeface="Times New Roman" pitchFamily="18" charset="0"/>
              </a:rPr>
              <a:t>only a few alternative sites</a:t>
            </a:r>
            <a:r>
              <a:rPr lang="en-US" dirty="0">
                <a:latin typeface="Times New Roman" pitchFamily="18" charset="0"/>
                <a:cs typeface="Times New Roman" pitchFamily="18" charset="0"/>
              </a:rPr>
              <a:t> and </a:t>
            </a:r>
            <a:r>
              <a:rPr lang="en-US" b="1" dirty="0">
                <a:solidFill>
                  <a:srgbClr val="FF0000"/>
                </a:solidFill>
                <a:latin typeface="Times New Roman" pitchFamily="18" charset="0"/>
                <a:cs typeface="Times New Roman" pitchFamily="18" charset="0"/>
              </a:rPr>
              <a:t>not infinite </a:t>
            </a:r>
            <a:r>
              <a:rPr lang="en-US" b="1" dirty="0" smtClean="0">
                <a:solidFill>
                  <a:srgbClr val="FF0000"/>
                </a:solidFill>
                <a:latin typeface="Times New Roman" pitchFamily="18" charset="0"/>
                <a:cs typeface="Times New Roman" pitchFamily="18" charset="0"/>
              </a:rPr>
              <a:t>from </a:t>
            </a:r>
            <a:r>
              <a:rPr lang="en-US" b="1" dirty="0">
                <a:solidFill>
                  <a:srgbClr val="FF0000"/>
                </a:solidFill>
                <a:latin typeface="Times New Roman" pitchFamily="18" charset="0"/>
                <a:cs typeface="Times New Roman" pitchFamily="18" charset="0"/>
              </a:rPr>
              <a:t>which the investor will make the choice. </a:t>
            </a:r>
            <a:endParaRPr lang="en-US" b="1" dirty="0" smtClean="0">
              <a:solidFill>
                <a:srgbClr val="FF0000"/>
              </a:solidFill>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Through </a:t>
            </a:r>
            <a:r>
              <a:rPr lang="en-US" dirty="0">
                <a:latin typeface="Times New Roman" pitchFamily="18" charset="0"/>
                <a:cs typeface="Times New Roman" pitchFamily="18" charset="0"/>
              </a:rPr>
              <a:t>a comparative study of costs and benefits at each site, the firm can make the </a:t>
            </a:r>
            <a:r>
              <a:rPr lang="en-US" b="1" dirty="0">
                <a:solidFill>
                  <a:srgbClr val="FF0000"/>
                </a:solidFill>
                <a:latin typeface="Times New Roman" pitchFamily="18" charset="0"/>
                <a:cs typeface="Times New Roman" pitchFamily="18" charset="0"/>
              </a:rPr>
              <a:t>optimum choice of location</a:t>
            </a:r>
            <a:r>
              <a:rPr lang="en-US" dirty="0">
                <a:latin typeface="Times New Roman" pitchFamily="18" charset="0"/>
                <a:cs typeface="Times New Roman" pitchFamily="18" charset="0"/>
              </a:rPr>
              <a:t> for its plant.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This </a:t>
            </a:r>
            <a:r>
              <a:rPr lang="en-US" dirty="0">
                <a:latin typeface="Times New Roman" pitchFamily="18" charset="0"/>
                <a:cs typeface="Times New Roman" pitchFamily="18" charset="0"/>
              </a:rPr>
              <a:t>is simpler approach </a:t>
            </a:r>
            <a:r>
              <a:rPr lang="en-US" b="1" dirty="0">
                <a:solidFill>
                  <a:srgbClr val="FF0000"/>
                </a:solidFill>
                <a:latin typeface="Times New Roman" pitchFamily="18" charset="0"/>
                <a:cs typeface="Times New Roman" pitchFamily="18" charset="0"/>
              </a:rPr>
              <a:t>free from computational complexities</a:t>
            </a:r>
            <a:r>
              <a:rPr lang="en-US" dirty="0" smtClean="0">
                <a:latin typeface="Times New Roman" pitchFamily="18" charset="0"/>
                <a:cs typeface="Times New Roman" pitchFamily="18" charset="0"/>
              </a:rPr>
              <a:t>.</a:t>
            </a:r>
          </a:p>
          <a:p>
            <a:pPr algn="just">
              <a:buFont typeface="Wingdings" pitchFamily="2" charset="2"/>
              <a:buChar char="§"/>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What the firm has to do is to estimate the costs and benefits carefully by considering the technical, economic and other locational factors at the sites. </a:t>
            </a:r>
            <a:endParaRPr lang="en-US" dirty="0" smtClean="0">
              <a:latin typeface="Times New Roman" pitchFamily="18" charset="0"/>
              <a:cs typeface="Times New Roman" pitchFamily="18" charset="0"/>
            </a:endParaRPr>
          </a:p>
          <a:p>
            <a:endParaRPr lang="en-US" dirty="0"/>
          </a:p>
        </p:txBody>
      </p:sp>
    </p:spTree>
  </p:cSld>
  <p:clrMapOvr>
    <a:masterClrMapping/>
  </p:clrMapOvr>
  <p:transition>
    <p:pull dir="d"/>
    <p:sndAc>
      <p:stSnd>
        <p:snd r:embed="rId2" name="coin.wav"/>
      </p:stSnd>
    </p:sndAc>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ln>
            <a:solidFill>
              <a:srgbClr val="FF0000"/>
            </a:solidFill>
          </a:ln>
        </p:spPr>
        <p:txBody>
          <a:bodyPr>
            <a:normAutofit/>
          </a:bodyPr>
          <a:lstStyle/>
          <a:p>
            <a:pPr algn="just">
              <a:buFont typeface="Wingdings" pitchFamily="2" charset="2"/>
              <a:buChar char="§"/>
            </a:pPr>
            <a:r>
              <a:rPr lang="en-US" sz="2800" dirty="0" smtClean="0">
                <a:cs typeface="Times New Roman" pitchFamily="18" charset="0"/>
              </a:rPr>
              <a:t>There may be some subjectivity in assessing the benefits and costs of alternative locations but subjectivity is a normal feature of a business so one need not worry very much in this regard.</a:t>
            </a:r>
          </a:p>
          <a:p>
            <a:pPr algn="just">
              <a:buFont typeface="Wingdings" pitchFamily="2" charset="2"/>
              <a:buChar char="§"/>
            </a:pPr>
            <a:r>
              <a:rPr lang="en-US" sz="2800" dirty="0" smtClean="0">
                <a:cs typeface="Times New Roman" pitchFamily="18" charset="0"/>
              </a:rPr>
              <a:t>In general, at present there is </a:t>
            </a:r>
            <a:r>
              <a:rPr lang="en-US" sz="2800" b="1" dirty="0" smtClean="0">
                <a:solidFill>
                  <a:srgbClr val="00B050"/>
                </a:solidFill>
                <a:cs typeface="Times New Roman" pitchFamily="18" charset="0"/>
              </a:rPr>
              <a:t>no unique or complete operational method for such decision-making. </a:t>
            </a:r>
          </a:p>
          <a:p>
            <a:pPr algn="just">
              <a:buFont typeface="Wingdings" pitchFamily="2" charset="2"/>
              <a:buChar char="§"/>
            </a:pPr>
            <a:r>
              <a:rPr lang="en-US" sz="2800" dirty="0" smtClean="0">
                <a:cs typeface="Times New Roman" pitchFamily="18" charset="0"/>
              </a:rPr>
              <a:t>The application of the cost-benefit analysis is the only practical approach</a:t>
            </a:r>
            <a:r>
              <a:rPr lang="en-US" sz="2800" dirty="0" smtClean="0">
                <a:effectLst>
                  <a:outerShdw blurRad="50800" dist="38100" algn="tr" rotWithShape="0">
                    <a:prstClr val="black">
                      <a:alpha val="40000"/>
                    </a:prstClr>
                  </a:outerShdw>
                </a:effectLst>
              </a:rPr>
              <a:t>. </a:t>
            </a:r>
          </a:p>
          <a:p>
            <a:endParaRPr lang="en-US" dirty="0"/>
          </a:p>
        </p:txBody>
      </p:sp>
    </p:spTree>
  </p:cSld>
  <p:clrMapOvr>
    <a:masterClrMapping/>
  </p:clrMapOvr>
  <p:transition>
    <p:pull dir="d"/>
    <p:sndAc>
      <p:stSnd>
        <p:snd r:embed="rId2" name="coin.wav"/>
      </p:stSnd>
    </p:sndAc>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cap="all" dirty="0" smtClean="0">
                <a:latin typeface="Times New Roman" pitchFamily="18" charset="0"/>
                <a:cs typeface="Times New Roman" pitchFamily="18" charset="0"/>
              </a:rPr>
              <a:t>Industrial Location tends in Ethiopia</a:t>
            </a:r>
            <a:r>
              <a:rPr lang="en-US" sz="3100" b="1" cap="all" dirty="0" smtClean="0"/>
              <a:t> </a:t>
            </a:r>
            <a:r>
              <a:rPr lang="en-US" dirty="0" smtClean="0">
                <a:effectLst>
                  <a:outerShdw blurRad="50800" dist="38100" algn="tr" rotWithShape="0">
                    <a:prstClr val="black">
                      <a:alpha val="40000"/>
                    </a:prstClr>
                  </a:outerShdw>
                </a:effectLst>
              </a:rPr>
              <a:t/>
            </a:r>
            <a:br>
              <a:rPr lang="en-US" dirty="0" smtClean="0">
                <a:effectLst>
                  <a:outerShdw blurRad="50800" dist="38100" algn="tr" rotWithShape="0">
                    <a:prstClr val="black">
                      <a:alpha val="40000"/>
                    </a:prstClr>
                  </a:outerShdw>
                </a:effectLst>
              </a:rPr>
            </a:br>
            <a:endParaRPr lang="en-US" dirty="0"/>
          </a:p>
        </p:txBody>
      </p:sp>
      <p:sp>
        <p:nvSpPr>
          <p:cNvPr id="3" name="Content Placeholder 2"/>
          <p:cNvSpPr>
            <a:spLocks noGrp="1"/>
          </p:cNvSpPr>
          <p:nvPr>
            <p:ph idx="1"/>
          </p:nvPr>
        </p:nvSpPr>
        <p:spPr>
          <a:xfrm>
            <a:off x="457200" y="1219200"/>
            <a:ext cx="8229600" cy="4906963"/>
          </a:xfrm>
          <a:ln>
            <a:solidFill>
              <a:srgbClr val="FF0000"/>
            </a:solidFill>
          </a:ln>
        </p:spPr>
        <p:txBody>
          <a:bodyPr>
            <a:normAutofit/>
          </a:bodyPr>
          <a:lstStyle/>
          <a:p>
            <a:pPr algn="just">
              <a:buFont typeface="Wingdings" pitchFamily="2" charset="2"/>
              <a:buChar char="§"/>
            </a:pPr>
            <a:r>
              <a:rPr lang="en-US" sz="2800" dirty="0" smtClean="0">
                <a:cs typeface="Times New Roman" pitchFamily="18" charset="0"/>
              </a:rPr>
              <a:t>Although </a:t>
            </a:r>
            <a:r>
              <a:rPr lang="en-US" sz="2800" dirty="0">
                <a:cs typeface="Times New Roman" pitchFamily="18" charset="0"/>
              </a:rPr>
              <a:t>some major incentives have been taken to establish </a:t>
            </a:r>
            <a:r>
              <a:rPr lang="en-US" sz="2800" b="1" dirty="0">
                <a:solidFill>
                  <a:srgbClr val="FF0000"/>
                </a:solidFill>
                <a:cs typeface="Times New Roman" pitchFamily="18" charset="0"/>
              </a:rPr>
              <a:t>industrial enterprises in the various region of the country</a:t>
            </a:r>
            <a:r>
              <a:rPr lang="en-US" sz="2800" dirty="0">
                <a:cs typeface="Times New Roman" pitchFamily="18" charset="0"/>
              </a:rPr>
              <a:t>, manufacturing industries are still concentrating in the Addis Ababa and Dire </a:t>
            </a:r>
            <a:r>
              <a:rPr lang="en-US" sz="2800" dirty="0" err="1">
                <a:cs typeface="Times New Roman" pitchFamily="18" charset="0"/>
              </a:rPr>
              <a:t>Dawa</a:t>
            </a:r>
            <a:r>
              <a:rPr lang="en-US" sz="2800" dirty="0">
                <a:cs typeface="Times New Roman" pitchFamily="18" charset="0"/>
              </a:rPr>
              <a:t> areas. </a:t>
            </a:r>
            <a:endParaRPr lang="en-US" sz="2800" dirty="0" smtClean="0">
              <a:cs typeface="Times New Roman" pitchFamily="18" charset="0"/>
            </a:endParaRPr>
          </a:p>
          <a:p>
            <a:pPr algn="just">
              <a:buFont typeface="Wingdings" pitchFamily="2" charset="2"/>
              <a:buChar char="§"/>
            </a:pPr>
            <a:r>
              <a:rPr lang="en-US" sz="2800" dirty="0" smtClean="0">
                <a:cs typeface="Times New Roman" pitchFamily="18" charset="0"/>
              </a:rPr>
              <a:t>The </a:t>
            </a:r>
            <a:r>
              <a:rPr lang="en-US" sz="2800" dirty="0">
                <a:cs typeface="Times New Roman" pitchFamily="18" charset="0"/>
              </a:rPr>
              <a:t>concentration of this area corresponds with the availability of skilled </a:t>
            </a:r>
            <a:r>
              <a:rPr lang="en-US" sz="2800" dirty="0" err="1">
                <a:cs typeface="Times New Roman" pitchFamily="18" charset="0"/>
              </a:rPr>
              <a:t>labour</a:t>
            </a:r>
            <a:r>
              <a:rPr lang="en-US" sz="2800" dirty="0">
                <a:cs typeface="Times New Roman" pitchFamily="18" charset="0"/>
              </a:rPr>
              <a:t>, nearness of the availability of public utilities, namely water, road and electricity, in particular. </a:t>
            </a:r>
          </a:p>
          <a:p>
            <a:endParaRPr lang="en-US" dirty="0"/>
          </a:p>
        </p:txBody>
      </p:sp>
    </p:spTree>
  </p:cSld>
  <p:clrMapOvr>
    <a:masterClrMapping/>
  </p:clrMapOvr>
  <p:transition>
    <p:pull dir="d"/>
    <p:sndAc>
      <p:stSnd>
        <p:snd r:embed="rId2" name="coin.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spcBef>
                <a:spcPts val="0"/>
              </a:spcBef>
            </a:pPr>
            <a:r>
              <a:rPr lang="en-US" sz="2800" dirty="0" smtClean="0">
                <a:cs typeface="Times New Roman" pitchFamily="18" charset="0"/>
              </a:rPr>
              <a:t>Similarly, the output of the factory will be </a:t>
            </a:r>
            <a:r>
              <a:rPr lang="en-US" sz="2800" b="1" dirty="0" smtClean="0">
                <a:solidFill>
                  <a:srgbClr val="FF0000"/>
                </a:solidFill>
                <a:cs typeface="Times New Roman" pitchFamily="18" charset="0"/>
              </a:rPr>
              <a:t>rarely</a:t>
            </a:r>
            <a:r>
              <a:rPr lang="en-US" sz="2800" dirty="0" smtClean="0">
                <a:cs typeface="Times New Roman" pitchFamily="18" charset="0"/>
              </a:rPr>
              <a:t> sold at a </a:t>
            </a:r>
            <a:r>
              <a:rPr lang="en-US" sz="2800" b="1" dirty="0" smtClean="0">
                <a:solidFill>
                  <a:srgbClr val="FF0000"/>
                </a:solidFill>
                <a:cs typeface="Times New Roman" pitchFamily="18" charset="0"/>
              </a:rPr>
              <a:t>single</a:t>
            </a:r>
            <a:r>
              <a:rPr lang="en-US" sz="2800" dirty="0" smtClean="0">
                <a:cs typeface="Times New Roman" pitchFamily="18" charset="0"/>
              </a:rPr>
              <a:t> </a:t>
            </a:r>
            <a:r>
              <a:rPr lang="en-US" sz="2800" dirty="0" err="1" smtClean="0">
                <a:cs typeface="Times New Roman" pitchFamily="18" charset="0"/>
              </a:rPr>
              <a:t>place.i.e</a:t>
            </a:r>
            <a:r>
              <a:rPr lang="en-US" sz="2800" dirty="0" smtClean="0">
                <a:cs typeface="Times New Roman" pitchFamily="18" charset="0"/>
              </a:rPr>
              <a:t>. It has to be sent to different places which again involve </a:t>
            </a:r>
            <a:r>
              <a:rPr lang="en-US" sz="2800" b="1" dirty="0" smtClean="0">
                <a:solidFill>
                  <a:srgbClr val="FF0000"/>
                </a:solidFill>
                <a:cs typeface="Times New Roman" pitchFamily="18" charset="0"/>
              </a:rPr>
              <a:t>transportation</a:t>
            </a:r>
            <a:r>
              <a:rPr lang="en-US" sz="2800" dirty="0" smtClean="0">
                <a:cs typeface="Times New Roman" pitchFamily="18" charset="0"/>
              </a:rPr>
              <a:t> and </a:t>
            </a:r>
            <a:r>
              <a:rPr lang="en-US" sz="2800" b="1" dirty="0" smtClean="0">
                <a:solidFill>
                  <a:srgbClr val="00B050"/>
                </a:solidFill>
                <a:cs typeface="Times New Roman" pitchFamily="18" charset="0"/>
              </a:rPr>
              <a:t>selling</a:t>
            </a:r>
            <a:r>
              <a:rPr lang="en-US" sz="2800" dirty="0" smtClean="0">
                <a:cs typeface="Times New Roman" pitchFamily="18" charset="0"/>
              </a:rPr>
              <a:t> </a:t>
            </a:r>
            <a:r>
              <a:rPr lang="en-US" sz="2800" b="1" dirty="0" smtClean="0">
                <a:solidFill>
                  <a:srgbClr val="00B050"/>
                </a:solidFill>
                <a:cs typeface="Times New Roman" pitchFamily="18" charset="0"/>
              </a:rPr>
              <a:t>costs</a:t>
            </a:r>
            <a:r>
              <a:rPr lang="en-US" sz="2800" dirty="0" smtClean="0">
                <a:cs typeface="Times New Roman" pitchFamily="18" charset="0"/>
              </a:rPr>
              <a:t>. </a:t>
            </a:r>
          </a:p>
          <a:p>
            <a:pPr algn="just">
              <a:spcBef>
                <a:spcPts val="0"/>
              </a:spcBef>
            </a:pPr>
            <a:r>
              <a:rPr lang="en-US" sz="2800" dirty="0" smtClean="0">
                <a:latin typeface="Times New Roman" pitchFamily="18" charset="0"/>
                <a:cs typeface="Times New Roman" pitchFamily="18" charset="0"/>
              </a:rPr>
              <a:t>Given the </a:t>
            </a:r>
            <a:r>
              <a:rPr lang="en-US" sz="2800" b="1"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spatial distribution of the inputs and output markets</a:t>
            </a:r>
            <a:r>
              <a:rPr lang="en-US" sz="2800" dirty="0" smtClean="0">
                <a:latin typeface="Times New Roman" pitchFamily="18" charset="0"/>
                <a:cs typeface="Times New Roman" pitchFamily="18" charset="0"/>
              </a:rPr>
              <a:t>, the owners of the factory will have to take the decision about the place where the factory should be located. </a:t>
            </a:r>
          </a:p>
          <a:p>
            <a:pPr algn="just">
              <a:buFont typeface="Wingdings" pitchFamily="2" charset="2"/>
              <a:buChar char="§"/>
            </a:pPr>
            <a:r>
              <a:rPr lang="en-US" sz="2800" b="1" dirty="0" smtClean="0">
                <a:solidFill>
                  <a:srgbClr val="FF0000"/>
                </a:solidFill>
                <a:cs typeface="Times New Roman" pitchFamily="18" charset="0"/>
              </a:rPr>
              <a:t>All potential locations </a:t>
            </a:r>
            <a:r>
              <a:rPr lang="en-US" sz="2800" dirty="0" smtClean="0">
                <a:cs typeface="Times New Roman" pitchFamily="18" charset="0"/>
              </a:rPr>
              <a:t>for the factory will </a:t>
            </a:r>
            <a:r>
              <a:rPr lang="en-US" sz="2800" b="1" dirty="0" smtClean="0">
                <a:solidFill>
                  <a:srgbClr val="FF0000"/>
                </a:solidFill>
                <a:cs typeface="Times New Roman" pitchFamily="18" charset="0"/>
              </a:rPr>
              <a:t>not be equally economical</a:t>
            </a:r>
            <a:r>
              <a:rPr lang="en-US" sz="2800" dirty="0" smtClean="0">
                <a:cs typeface="Times New Roman" pitchFamily="18" charset="0"/>
              </a:rPr>
              <a:t>. </a:t>
            </a:r>
          </a:p>
          <a:p>
            <a:pPr algn="just">
              <a:buFont typeface="Wingdings" pitchFamily="2" charset="2"/>
              <a:buChar char="§"/>
            </a:pPr>
            <a:r>
              <a:rPr lang="en-US" sz="2800" dirty="0" smtClean="0">
                <a:cs typeface="Times New Roman" pitchFamily="18" charset="0"/>
              </a:rPr>
              <a:t>Only one of them is to be chosen which will be the most economical.</a:t>
            </a:r>
          </a:p>
          <a:p>
            <a:pPr algn="just">
              <a:spcBef>
                <a:spcPts val="0"/>
              </a:spcBef>
              <a:buNone/>
            </a:pPr>
            <a:endParaRPr lang="en-US" sz="2800" dirty="0" smtClean="0">
              <a:cs typeface="Times New Roman" pitchFamily="18" charset="0"/>
            </a:endParaRPr>
          </a:p>
          <a:p>
            <a:endParaRPr lang="en-US" dirty="0"/>
          </a:p>
        </p:txBody>
      </p:sp>
    </p:spTree>
  </p:cSld>
  <p:clrMapOvr>
    <a:masterClrMapping/>
  </p:clrMapOvr>
  <p:transition>
    <p:pull dir="d"/>
    <p:sndAc>
      <p:stSnd>
        <p:snd r:embed="rId2" name="coin.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ln>
            <a:solidFill>
              <a:srgbClr val="FF0000"/>
            </a:solidFill>
          </a:ln>
        </p:spPr>
        <p:txBody>
          <a:bodyPr>
            <a:normAutofit/>
          </a:bodyPr>
          <a:lstStyle/>
          <a:p>
            <a:pPr algn="just">
              <a:buFont typeface="Wingdings" pitchFamily="2" charset="2"/>
              <a:buChar char="§"/>
            </a:pPr>
            <a:r>
              <a:rPr lang="en-US" sz="2800" b="1" dirty="0" smtClean="0">
                <a:solidFill>
                  <a:srgbClr val="00B050"/>
                </a:solidFill>
                <a:effectLst>
                  <a:outerShdw blurRad="38100" dist="38100" dir="2700000" algn="tl">
                    <a:srgbClr val="000000">
                      <a:alpha val="43137"/>
                    </a:srgbClr>
                  </a:outerShdw>
                </a:effectLst>
                <a:cs typeface="Times New Roman" pitchFamily="18" charset="0"/>
              </a:rPr>
              <a:t>How to make the choice for this? </a:t>
            </a:r>
            <a:r>
              <a:rPr lang="en-US" sz="2800" dirty="0" smtClean="0">
                <a:cs typeface="Times New Roman" pitchFamily="18" charset="0"/>
              </a:rPr>
              <a:t>The task of decision-making about industrial location is </a:t>
            </a:r>
            <a:r>
              <a:rPr lang="en-US" sz="2800" b="1" dirty="0" smtClean="0">
                <a:solidFill>
                  <a:srgbClr val="FF0000"/>
                </a:solidFill>
                <a:effectLst>
                  <a:outerShdw blurRad="38100" dist="38100" dir="2700000" algn="tl">
                    <a:srgbClr val="000000">
                      <a:alpha val="43137"/>
                    </a:srgbClr>
                  </a:outerShdw>
                </a:effectLst>
                <a:cs typeface="Times New Roman" pitchFamily="18" charset="0"/>
              </a:rPr>
              <a:t>not very simple</a:t>
            </a:r>
            <a:r>
              <a:rPr lang="en-US" sz="2800" dirty="0" smtClean="0">
                <a:cs typeface="Times New Roman" pitchFamily="18" charset="0"/>
              </a:rPr>
              <a:t>. </a:t>
            </a:r>
            <a:endParaRPr lang="en-US" sz="2800" b="1" dirty="0" smtClean="0">
              <a:solidFill>
                <a:srgbClr val="00B050"/>
              </a:solidFill>
              <a:effectLst>
                <a:outerShdw blurRad="38100" dist="38100" dir="2700000" algn="tl">
                  <a:srgbClr val="000000">
                    <a:alpha val="43137"/>
                  </a:srgbClr>
                </a:outerShdw>
              </a:effectLst>
              <a:cs typeface="Times New Roman" pitchFamily="18" charset="0"/>
            </a:endParaRPr>
          </a:p>
          <a:p>
            <a:pPr algn="just">
              <a:buFont typeface="Wingdings" pitchFamily="2" charset="2"/>
              <a:buChar char="§"/>
            </a:pPr>
            <a:r>
              <a:rPr lang="en-US" sz="2800" dirty="0" smtClean="0">
                <a:cs typeface="Times New Roman" pitchFamily="18" charset="0"/>
              </a:rPr>
              <a:t>A large number of </a:t>
            </a:r>
            <a:r>
              <a:rPr lang="en-US" sz="2800" b="1" dirty="0" smtClean="0">
                <a:solidFill>
                  <a:srgbClr val="FF0000"/>
                </a:solidFill>
                <a:effectLst>
                  <a:outerShdw blurRad="38100" dist="38100" dir="2700000" algn="tl">
                    <a:srgbClr val="000000">
                      <a:alpha val="43137"/>
                    </a:srgbClr>
                  </a:outerShdw>
                </a:effectLst>
                <a:cs typeface="Times New Roman" pitchFamily="18" charset="0"/>
              </a:rPr>
              <a:t>technical,</a:t>
            </a:r>
            <a:r>
              <a:rPr lang="en-US" sz="2800" dirty="0" smtClean="0">
                <a:cs typeface="Times New Roman" pitchFamily="18" charset="0"/>
              </a:rPr>
              <a:t> </a:t>
            </a:r>
            <a:r>
              <a:rPr lang="en-US" sz="2800" b="1" dirty="0" smtClean="0">
                <a:solidFill>
                  <a:srgbClr val="0070C0"/>
                </a:solidFill>
                <a:cs typeface="Times New Roman" pitchFamily="18" charset="0"/>
              </a:rPr>
              <a:t>economic</a:t>
            </a:r>
            <a:r>
              <a:rPr lang="en-US" sz="2800" dirty="0" smtClean="0">
                <a:cs typeface="Times New Roman" pitchFamily="18" charset="0"/>
              </a:rPr>
              <a:t>, and </a:t>
            </a:r>
            <a:r>
              <a:rPr lang="en-US" sz="2800" b="1" dirty="0" smtClean="0">
                <a:solidFill>
                  <a:srgbClr val="7030A0"/>
                </a:solidFill>
                <a:cs typeface="Times New Roman" pitchFamily="18" charset="0"/>
              </a:rPr>
              <a:t>institutional factors </a:t>
            </a:r>
            <a:r>
              <a:rPr lang="en-US" sz="2800" dirty="0" smtClean="0">
                <a:cs typeface="Times New Roman" pitchFamily="18" charset="0"/>
              </a:rPr>
              <a:t>are to be considered simultaneously. </a:t>
            </a:r>
          </a:p>
          <a:p>
            <a:pPr algn="just">
              <a:buFont typeface="Wingdings" pitchFamily="2" charset="2"/>
              <a:buChar char="§"/>
            </a:pPr>
            <a:r>
              <a:rPr lang="en-US" sz="2800" dirty="0" smtClean="0">
                <a:cs typeface="Times New Roman" pitchFamily="18" charset="0"/>
              </a:rPr>
              <a:t>A manufacturer has to consider several technical, economic and institutional factors. A general list of such factors is given below. </a:t>
            </a:r>
          </a:p>
          <a:p>
            <a:pPr algn="just">
              <a:buFont typeface="Wingdings" pitchFamily="2" charset="2"/>
              <a:buChar char="§"/>
            </a:pPr>
            <a:endParaRPr lang="en-US" dirty="0" smtClean="0">
              <a:cs typeface="Times New Roman" pitchFamily="18" charset="0"/>
            </a:endParaRPr>
          </a:p>
          <a:p>
            <a:endParaRPr lang="en-US" dirty="0"/>
          </a:p>
        </p:txBody>
      </p:sp>
    </p:spTree>
  </p:cSld>
  <p:clrMapOvr>
    <a:masterClrMapping/>
  </p:clrMapOvr>
  <p:transition>
    <p:pull dir="d"/>
    <p:sndAc>
      <p:stSnd>
        <p:snd r:embed="rId2" name="coin.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ln>
            <a:solidFill>
              <a:srgbClr val="FF0000"/>
            </a:solidFill>
          </a:ln>
        </p:spPr>
        <p:txBody>
          <a:bodyPr>
            <a:normAutofit fontScale="70000" lnSpcReduction="20000"/>
          </a:bodyPr>
          <a:lstStyle/>
          <a:p>
            <a:pPr>
              <a:buNone/>
            </a:pPr>
            <a:r>
              <a:rPr lang="en-US" b="1" dirty="0" smtClean="0">
                <a:latin typeface="Times New Roman" pitchFamily="18" charset="0"/>
                <a:cs typeface="Times New Roman" pitchFamily="18" charset="0"/>
              </a:rPr>
              <a:t>                          A. </a:t>
            </a:r>
            <a:r>
              <a:rPr lang="en-US" sz="3600" b="1" dirty="0" smtClean="0">
                <a:solidFill>
                  <a:srgbClr val="FF0000"/>
                </a:solidFill>
                <a:cs typeface="Times New Roman" pitchFamily="18" charset="0"/>
              </a:rPr>
              <a:t>Technical </a:t>
            </a:r>
            <a:r>
              <a:rPr lang="en-US" sz="3600" b="1" dirty="0">
                <a:solidFill>
                  <a:srgbClr val="FF0000"/>
                </a:solidFill>
                <a:cs typeface="Times New Roman" pitchFamily="18" charset="0"/>
              </a:rPr>
              <a:t>Factors </a:t>
            </a:r>
            <a:endParaRPr lang="en-US" sz="3600" dirty="0">
              <a:solidFill>
                <a:srgbClr val="FF0000"/>
              </a:solidFill>
              <a:cs typeface="Times New Roman" pitchFamily="18" charset="0"/>
            </a:endParaRPr>
          </a:p>
          <a:p>
            <a:pPr algn="just">
              <a:buFont typeface="Wingdings" pitchFamily="2" charset="2"/>
              <a:buChar char="§"/>
            </a:pPr>
            <a:r>
              <a:rPr lang="en-US" sz="3600" dirty="0">
                <a:cs typeface="Times New Roman" pitchFamily="18" charset="0"/>
              </a:rPr>
              <a:t>These are the </a:t>
            </a:r>
            <a:r>
              <a:rPr lang="en-US" sz="3600" b="1" dirty="0">
                <a:solidFill>
                  <a:srgbClr val="FF0000"/>
                </a:solidFill>
                <a:effectLst>
                  <a:outerShdw blurRad="38100" dist="38100" dir="2700000" algn="tl">
                    <a:srgbClr val="000000">
                      <a:alpha val="43137"/>
                    </a:srgbClr>
                  </a:outerShdw>
                </a:effectLst>
                <a:cs typeface="Times New Roman" pitchFamily="18" charset="0"/>
              </a:rPr>
              <a:t>physical factors</a:t>
            </a:r>
            <a:r>
              <a:rPr lang="en-US" sz="3600" dirty="0">
                <a:cs typeface="Times New Roman" pitchFamily="18" charset="0"/>
              </a:rPr>
              <a:t> which are more or less geographical in nature related to </a:t>
            </a:r>
            <a:r>
              <a:rPr lang="en-US" sz="3600" b="1" dirty="0">
                <a:solidFill>
                  <a:srgbClr val="FF0000"/>
                </a:solidFill>
                <a:effectLst>
                  <a:outerShdw blurRad="38100" dist="38100" dir="2700000" algn="tl">
                    <a:srgbClr val="000000">
                      <a:alpha val="43137"/>
                    </a:srgbClr>
                  </a:outerShdw>
                </a:effectLst>
                <a:cs typeface="Times New Roman" pitchFamily="18" charset="0"/>
              </a:rPr>
              <a:t>soil</a:t>
            </a:r>
            <a:r>
              <a:rPr lang="en-US" sz="3600" dirty="0">
                <a:cs typeface="Times New Roman" pitchFamily="18" charset="0"/>
              </a:rPr>
              <a:t>, </a:t>
            </a:r>
            <a:r>
              <a:rPr lang="en-US" sz="3600" b="1" dirty="0">
                <a:solidFill>
                  <a:srgbClr val="FF0000"/>
                </a:solidFill>
                <a:cs typeface="Times New Roman" pitchFamily="18" charset="0"/>
              </a:rPr>
              <a:t>raw materials</a:t>
            </a:r>
            <a:r>
              <a:rPr lang="en-US" sz="3600" dirty="0">
                <a:cs typeface="Times New Roman" pitchFamily="18" charset="0"/>
              </a:rPr>
              <a:t>, </a:t>
            </a:r>
            <a:r>
              <a:rPr lang="en-US" sz="3600" b="1" dirty="0">
                <a:solidFill>
                  <a:srgbClr val="FF0000"/>
                </a:solidFill>
                <a:cs typeface="Times New Roman" pitchFamily="18" charset="0"/>
              </a:rPr>
              <a:t>people</a:t>
            </a:r>
            <a:r>
              <a:rPr lang="en-US" sz="3600" dirty="0">
                <a:cs typeface="Times New Roman" pitchFamily="18" charset="0"/>
              </a:rPr>
              <a:t>, </a:t>
            </a:r>
            <a:r>
              <a:rPr lang="en-US" sz="3600" b="1" dirty="0">
                <a:solidFill>
                  <a:srgbClr val="FF0000"/>
                </a:solidFill>
                <a:effectLst>
                  <a:outerShdw blurRad="38100" dist="38100" dir="2700000" algn="tl">
                    <a:srgbClr val="000000">
                      <a:alpha val="43137"/>
                    </a:srgbClr>
                  </a:outerShdw>
                </a:effectLst>
                <a:cs typeface="Times New Roman" pitchFamily="18" charset="0"/>
              </a:rPr>
              <a:t>climate</a:t>
            </a:r>
            <a:r>
              <a:rPr lang="en-US" sz="3600" dirty="0">
                <a:cs typeface="Times New Roman" pitchFamily="18" charset="0"/>
              </a:rPr>
              <a:t>, etc. The important factors in this category are: </a:t>
            </a:r>
          </a:p>
          <a:p>
            <a:pPr marL="514350" lvl="0" indent="-514350" algn="just">
              <a:buAutoNum type="arabicPeriod"/>
            </a:pPr>
            <a:r>
              <a:rPr lang="en-US" sz="3600" dirty="0" smtClean="0">
                <a:cs typeface="Times New Roman" pitchFamily="18" charset="0"/>
              </a:rPr>
              <a:t>Availability </a:t>
            </a:r>
            <a:r>
              <a:rPr lang="en-US" sz="3600" dirty="0">
                <a:cs typeface="Times New Roman" pitchFamily="18" charset="0"/>
              </a:rPr>
              <a:t>of </a:t>
            </a:r>
            <a:r>
              <a:rPr lang="en-US" sz="3600" dirty="0" smtClean="0">
                <a:cs typeface="Times New Roman" pitchFamily="18" charset="0"/>
              </a:rPr>
              <a:t>land</a:t>
            </a:r>
          </a:p>
          <a:p>
            <a:pPr marL="514350" lvl="0" indent="-514350" algn="just">
              <a:buAutoNum type="arabicPeriod"/>
            </a:pPr>
            <a:r>
              <a:rPr lang="en-US" sz="3600" dirty="0" smtClean="0">
                <a:cs typeface="Times New Roman" pitchFamily="18" charset="0"/>
              </a:rPr>
              <a:t>Nature </a:t>
            </a:r>
            <a:r>
              <a:rPr lang="en-US" sz="3600" dirty="0">
                <a:cs typeface="Times New Roman" pitchFamily="18" charset="0"/>
              </a:rPr>
              <a:t>and quality of raw materials from land, </a:t>
            </a:r>
            <a:r>
              <a:rPr lang="en-US" sz="3600" dirty="0" err="1">
                <a:cs typeface="Times New Roman" pitchFamily="18" charset="0"/>
              </a:rPr>
              <a:t>eg</a:t>
            </a:r>
            <a:r>
              <a:rPr lang="en-US" sz="3600" dirty="0">
                <a:cs typeface="Times New Roman" pitchFamily="18" charset="0"/>
              </a:rPr>
              <a:t>. Forest products, agricultural inputs, minerals, and semi-finished products from existing industries. </a:t>
            </a:r>
            <a:endParaRPr lang="en-US" sz="3600" dirty="0" smtClean="0">
              <a:cs typeface="Times New Roman" pitchFamily="18" charset="0"/>
            </a:endParaRPr>
          </a:p>
          <a:p>
            <a:pPr marL="514350" lvl="0" indent="-514350" algn="just">
              <a:buAutoNum type="arabicPeriod"/>
            </a:pPr>
            <a:r>
              <a:rPr lang="en-US" sz="3600" dirty="0" smtClean="0">
                <a:cs typeface="Times New Roman" pitchFamily="18" charset="0"/>
              </a:rPr>
              <a:t>Geographic </a:t>
            </a:r>
            <a:r>
              <a:rPr lang="en-US" sz="3600" dirty="0">
                <a:cs typeface="Times New Roman" pitchFamily="18" charset="0"/>
              </a:rPr>
              <a:t>situation of the factory site in relation to the transport facilities by rail, road, water and air. </a:t>
            </a:r>
            <a:endParaRPr lang="en-US" sz="3600" dirty="0" smtClean="0">
              <a:cs typeface="Times New Roman" pitchFamily="18" charset="0"/>
            </a:endParaRPr>
          </a:p>
          <a:p>
            <a:pPr marL="514350" lvl="0" indent="-514350" algn="just">
              <a:buAutoNum type="arabicPeriod"/>
            </a:pPr>
            <a:r>
              <a:rPr lang="en-US" sz="3600" dirty="0" smtClean="0">
                <a:cs typeface="Times New Roman" pitchFamily="18" charset="0"/>
              </a:rPr>
              <a:t>Quantity </a:t>
            </a:r>
            <a:r>
              <a:rPr lang="en-US" sz="3600" dirty="0">
                <a:cs typeface="Times New Roman" pitchFamily="18" charset="0"/>
              </a:rPr>
              <a:t>and quality of human resources </a:t>
            </a:r>
            <a:endParaRPr lang="en-US" sz="3600" dirty="0" smtClean="0">
              <a:cs typeface="Times New Roman" pitchFamily="18" charset="0"/>
            </a:endParaRPr>
          </a:p>
          <a:p>
            <a:pPr marL="514350" lvl="0" indent="-514350" algn="just">
              <a:buAutoNum type="arabicPeriod"/>
            </a:pPr>
            <a:r>
              <a:rPr lang="en-US" sz="3600" dirty="0" smtClean="0">
                <a:cs typeface="Times New Roman" pitchFamily="18" charset="0"/>
              </a:rPr>
              <a:t>Energy </a:t>
            </a:r>
            <a:r>
              <a:rPr lang="en-US" sz="3600" dirty="0">
                <a:cs typeface="Times New Roman" pitchFamily="18" charset="0"/>
              </a:rPr>
              <a:t>resources </a:t>
            </a:r>
            <a:endParaRPr lang="en-US" sz="3600" dirty="0" smtClean="0">
              <a:cs typeface="Times New Roman" pitchFamily="18" charset="0"/>
            </a:endParaRPr>
          </a:p>
          <a:p>
            <a:pPr marL="514350" lvl="0" indent="-514350" algn="just">
              <a:buAutoNum type="arabicPeriod"/>
            </a:pPr>
            <a:r>
              <a:rPr lang="en-US" sz="3600" dirty="0" smtClean="0">
                <a:cs typeface="Times New Roman" pitchFamily="18" charset="0"/>
              </a:rPr>
              <a:t>Availability </a:t>
            </a:r>
            <a:r>
              <a:rPr lang="en-US" sz="3600" dirty="0">
                <a:cs typeface="Times New Roman" pitchFamily="18" charset="0"/>
              </a:rPr>
              <a:t>of water for drinking and industrial uses </a:t>
            </a:r>
            <a:endParaRPr lang="en-US" sz="3600" dirty="0" smtClean="0">
              <a:cs typeface="Times New Roman" pitchFamily="18" charset="0"/>
            </a:endParaRPr>
          </a:p>
          <a:p>
            <a:pPr marL="514350" lvl="0" indent="-514350" algn="just">
              <a:buAutoNum type="arabicPeriod"/>
            </a:pPr>
            <a:r>
              <a:rPr lang="en-US" sz="3600" dirty="0" smtClean="0">
                <a:cs typeface="Times New Roman" pitchFamily="18" charset="0"/>
              </a:rPr>
              <a:t>Waste </a:t>
            </a:r>
            <a:r>
              <a:rPr lang="en-US" sz="3600" dirty="0">
                <a:cs typeface="Times New Roman" pitchFamily="18" charset="0"/>
              </a:rPr>
              <a:t>disposal facilities </a:t>
            </a:r>
            <a:endParaRPr lang="en-US" sz="3600" dirty="0" smtClean="0">
              <a:cs typeface="Times New Roman" pitchFamily="18" charset="0"/>
            </a:endParaRPr>
          </a:p>
          <a:p>
            <a:pPr marL="514350" lvl="0" indent="-514350" algn="just">
              <a:buAutoNum type="arabicPeriod"/>
            </a:pPr>
            <a:r>
              <a:rPr lang="en-US" sz="3600" dirty="0" smtClean="0">
                <a:cs typeface="Times New Roman" pitchFamily="18" charset="0"/>
              </a:rPr>
              <a:t>Climate </a:t>
            </a:r>
            <a:endParaRPr lang="en-US" sz="3600" dirty="0">
              <a:cs typeface="Times New Roman" pitchFamily="18" charset="0"/>
            </a:endParaRPr>
          </a:p>
          <a:p>
            <a:endParaRPr lang="en-US" dirty="0"/>
          </a:p>
        </p:txBody>
      </p:sp>
    </p:spTree>
  </p:cSld>
  <p:clrMapOvr>
    <a:masterClrMapping/>
  </p:clrMapOvr>
  <p:transition>
    <p:pull dir="d"/>
    <p:sndAc>
      <p:stSnd>
        <p:snd r:embed="rId2" name="coin.wav"/>
      </p:stSnd>
    </p:sndAc>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1673</TotalTime>
  <Words>5234</Words>
  <Application>Microsoft Office PowerPoint</Application>
  <PresentationFormat>On-screen Show (4:3)</PresentationFormat>
  <Paragraphs>283</Paragraphs>
  <Slides>66</Slides>
  <Notes>3</Notes>
  <HiddenSlides>0</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Office Theme</vt:lpstr>
      <vt:lpstr> CHAPTER FOUR  INDUSTRIAL LOCATION AND ANALYSIS  </vt:lpstr>
      <vt:lpstr>Slide 2</vt:lpstr>
      <vt:lpstr>Slide 3</vt:lpstr>
      <vt:lpstr>Introduction </vt:lpstr>
      <vt:lpstr>Slide 5</vt:lpstr>
      <vt:lpstr>   4.2. determinants of industrial location  </vt:lpstr>
      <vt:lpstr>Slide 7</vt:lpstr>
      <vt:lpstr>Slide 8</vt:lpstr>
      <vt:lpstr>Slide 9</vt:lpstr>
      <vt:lpstr>Slide 10</vt:lpstr>
      <vt:lpstr>Slide 11</vt:lpstr>
      <vt:lpstr>Slide 12</vt:lpstr>
      <vt:lpstr>Slide 13</vt:lpstr>
      <vt:lpstr>Slide 14</vt:lpstr>
      <vt:lpstr>Slide 15</vt:lpstr>
      <vt:lpstr>  Approaches to industrial locational analysis  </vt:lpstr>
      <vt:lpstr>Slide 17</vt:lpstr>
      <vt:lpstr>4.3.1. The Geographical Contributions </vt:lpstr>
      <vt:lpstr> 4.3.1.1. The Central Place Theory </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Industrial Location tends in Ethiopia  </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Four: Industrial Location Analysis </dc:title>
  <dc:creator>coment</dc:creator>
  <cp:lastModifiedBy>user</cp:lastModifiedBy>
  <cp:revision>87</cp:revision>
  <dcterms:created xsi:type="dcterms:W3CDTF">2015-04-02T18:14:33Z</dcterms:created>
  <dcterms:modified xsi:type="dcterms:W3CDTF">2019-05-30T05:02:44Z</dcterms:modified>
</cp:coreProperties>
</file>