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57" r:id="rId3"/>
    <p:sldId id="258" r:id="rId4"/>
    <p:sldId id="259" r:id="rId5"/>
    <p:sldId id="264" r:id="rId6"/>
    <p:sldId id="265" r:id="rId7"/>
    <p:sldId id="266" r:id="rId8"/>
    <p:sldId id="269" r:id="rId9"/>
    <p:sldId id="271" r:id="rId10"/>
    <p:sldId id="272" r:id="rId11"/>
    <p:sldId id="273" r:id="rId12"/>
    <p:sldId id="274" r:id="rId13"/>
    <p:sldId id="276" r:id="rId14"/>
    <p:sldId id="280" r:id="rId15"/>
    <p:sldId id="281" r:id="rId16"/>
    <p:sldId id="282" r:id="rId17"/>
    <p:sldId id="283" r:id="rId18"/>
    <p:sldId id="284" r:id="rId19"/>
    <p:sldId id="285"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7" r:id="rId39"/>
    <p:sldId id="308"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0520"/>
          </a:xfrm>
          <a:prstGeom prst="rect">
            <a:avLst/>
          </a:prstGeom>
        </p:spPr>
        <p:txBody>
          <a:bodyPr vert="horz" lIns="93177" tIns="46589" rIns="93177" bIns="46589" rtlCol="0"/>
          <a:lstStyle>
            <a:lvl1pPr algn="r">
              <a:defRPr sz="1200"/>
            </a:lvl1pPr>
          </a:lstStyle>
          <a:p>
            <a:fld id="{4484B69C-BB29-458C-A63C-FEA796887F20}" type="datetimeFigureOut">
              <a:rPr lang="en-US" smtClean="0"/>
              <a:pPr/>
              <a:t>8/18/2019</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F9E84898-8A38-495C-A93B-BBB3155240F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0520"/>
          </a:xfrm>
          <a:prstGeom prst="rect">
            <a:avLst/>
          </a:prstGeom>
        </p:spPr>
        <p:txBody>
          <a:bodyPr vert="horz" lIns="93177" tIns="46589" rIns="93177" bIns="46589" rtlCol="0"/>
          <a:lstStyle>
            <a:lvl1pPr algn="r">
              <a:defRPr sz="1200"/>
            </a:lvl1pPr>
          </a:lstStyle>
          <a:p>
            <a:fld id="{3EBCAB54-D147-4275-9C06-026A8B6B5122}" type="datetimeFigureOut">
              <a:rPr lang="en-US" smtClean="0"/>
              <a:pPr/>
              <a:t>8/18/2019</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9D21A635-DF52-46F4-B867-73FA935C4A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21A635-DF52-46F4-B867-73FA935C4A0E}"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6791E-81BF-4131-BAE9-8B52E6475969}" type="datetimeFigureOut">
              <a:rPr lang="en-US" smtClean="0"/>
              <a:pPr/>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E6791E-81BF-4131-BAE9-8B52E6475969}" type="datetimeFigureOut">
              <a:rPr lang="en-US" smtClean="0"/>
              <a:pPr/>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E6791E-81BF-4131-BAE9-8B52E6475969}" type="datetimeFigureOut">
              <a:rPr lang="en-US" smtClean="0"/>
              <a:pPr/>
              <a:t>8/18/2019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E6791E-81BF-4131-BAE9-8B52E6475969}" type="datetimeFigureOut">
              <a:rPr lang="en-US" smtClean="0"/>
              <a:pPr/>
              <a:t>8/18/2019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6791E-81BF-4131-BAE9-8B52E6475969}" type="datetimeFigureOut">
              <a:rPr lang="en-US" smtClean="0"/>
              <a:pPr/>
              <a:t>8/18/2019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6791E-81BF-4131-BAE9-8B52E6475969}" type="datetimeFigureOut">
              <a:rPr lang="en-US" smtClean="0"/>
              <a:pPr/>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6791E-81BF-4131-BAE9-8B52E6475969}" type="datetimeFigureOut">
              <a:rPr lang="en-US" smtClean="0"/>
              <a:pPr/>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6791E-81BF-4131-BAE9-8B52E6475969}" type="datetimeFigureOut">
              <a:rPr lang="en-US" smtClean="0"/>
              <a:pPr/>
              <a:t>8/18/2019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331B5-AC09-4D47-9E9D-C4624053B0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d"/>
    <p:sndAc>
      <p:stSnd>
        <p:snd r:embed="rId13" name="coin.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audio" Target="../media/audio1.wav"/></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FF0000"/>
                </a:solidFill>
                <a:latin typeface="+mn-lt"/>
                <a:cs typeface="Times New Roman" pitchFamily="18" charset="0"/>
              </a:rPr>
              <a:t/>
            </a:r>
            <a:br>
              <a:rPr lang="en-US" sz="2800" b="1" dirty="0" smtClean="0">
                <a:solidFill>
                  <a:srgbClr val="FF0000"/>
                </a:solidFill>
                <a:latin typeface="+mn-lt"/>
                <a:cs typeface="Times New Roman" pitchFamily="18" charset="0"/>
              </a:rPr>
            </a:br>
            <a:r>
              <a:rPr lang="en-US" sz="2800" b="1" dirty="0" smtClean="0">
                <a:solidFill>
                  <a:srgbClr val="FF0000"/>
                </a:solidFill>
                <a:latin typeface="+mn-lt"/>
                <a:cs typeface="Times New Roman" pitchFamily="18" charset="0"/>
              </a:rPr>
              <a:t>CHAPTER FIVE</a:t>
            </a:r>
            <a:br>
              <a:rPr lang="en-US" sz="2800" b="1" dirty="0" smtClean="0">
                <a:solidFill>
                  <a:srgbClr val="FF0000"/>
                </a:solidFill>
                <a:latin typeface="+mn-lt"/>
                <a:cs typeface="Times New Roman" pitchFamily="18" charset="0"/>
              </a:rPr>
            </a:br>
            <a:r>
              <a:rPr lang="en-US" sz="2800" b="1" dirty="0" smtClean="0">
                <a:solidFill>
                  <a:srgbClr val="FF0000"/>
                </a:solidFill>
                <a:latin typeface="+mn-lt"/>
                <a:cs typeface="Times New Roman" pitchFamily="18" charset="0"/>
              </a:rPr>
              <a:t> </a:t>
            </a:r>
            <a:r>
              <a:rPr lang="en-US" sz="2800" b="1" dirty="0" smtClean="0">
                <a:latin typeface="+mn-lt"/>
              </a:rPr>
              <a:t>ANALYSIS OF FIRM STRUCTURE</a:t>
            </a:r>
            <a:r>
              <a:rPr lang="en-US" sz="2800" dirty="0" smtClean="0">
                <a:latin typeface="+mn-lt"/>
              </a:rPr>
              <a:t>      </a:t>
            </a:r>
            <a:r>
              <a:rPr lang="en-US" sz="2800" b="1" dirty="0" smtClean="0">
                <a:latin typeface="+mn-lt"/>
              </a:rPr>
              <a:t/>
            </a:r>
            <a:br>
              <a:rPr lang="en-US" sz="2800" b="1" dirty="0" smtClean="0">
                <a:latin typeface="+mn-lt"/>
              </a:rPr>
            </a:br>
            <a:endParaRPr lang="en-US" sz="2800" dirty="0">
              <a:solidFill>
                <a:srgbClr val="FF0000"/>
              </a:solidFill>
              <a:latin typeface="+mn-lt"/>
              <a:cs typeface="Times New Roman" pitchFamily="18" charset="0"/>
            </a:endParaRPr>
          </a:p>
        </p:txBody>
      </p:sp>
      <p:sp>
        <p:nvSpPr>
          <p:cNvPr id="3" name="Content Placeholder 2"/>
          <p:cNvSpPr>
            <a:spLocks noGrp="1"/>
          </p:cNvSpPr>
          <p:nvPr>
            <p:ph idx="1"/>
          </p:nvPr>
        </p:nvSpPr>
        <p:spPr>
          <a:xfrm>
            <a:off x="457200" y="1874837"/>
            <a:ext cx="8229600" cy="4525963"/>
          </a:xfrm>
          <a:solidFill>
            <a:schemeClr val="bg2"/>
          </a:solidFill>
          <a:ln>
            <a:solidFill>
              <a:schemeClr val="accent1"/>
            </a:solidFill>
          </a:ln>
        </p:spPr>
        <p:txBody>
          <a:bodyPr>
            <a:normAutofit/>
          </a:bodyPr>
          <a:lstStyle/>
          <a:p>
            <a:pPr marL="0" lvl="0" indent="0" algn="just">
              <a:spcBef>
                <a:spcPts val="0"/>
              </a:spcBef>
              <a:buNone/>
            </a:pPr>
            <a:r>
              <a:rPr lang="en-US" sz="2800" b="1" i="1" dirty="0" smtClean="0"/>
              <a:t>After reading this chapter you must be able to Understand;</a:t>
            </a:r>
            <a:endParaRPr lang="en-US" sz="2800" dirty="0" smtClean="0"/>
          </a:p>
          <a:p>
            <a:pPr lvl="0" algn="just">
              <a:spcBef>
                <a:spcPts val="0"/>
              </a:spcBef>
            </a:pPr>
            <a:r>
              <a:rPr lang="en-US" sz="2800" dirty="0" smtClean="0"/>
              <a:t>Organization, </a:t>
            </a:r>
            <a:r>
              <a:rPr lang="en-US" sz="2800" dirty="0" smtClean="0"/>
              <a:t>Ownership </a:t>
            </a:r>
            <a:r>
              <a:rPr lang="en-US" sz="2800" dirty="0" smtClean="0"/>
              <a:t>and control of Firm </a:t>
            </a:r>
          </a:p>
          <a:p>
            <a:pPr lvl="0" algn="just">
              <a:spcBef>
                <a:spcPts val="0"/>
              </a:spcBef>
            </a:pPr>
            <a:r>
              <a:rPr lang="en-US" sz="2800" dirty="0" smtClean="0"/>
              <a:t>Goal and Objectives of Firm </a:t>
            </a:r>
          </a:p>
          <a:p>
            <a:pPr lvl="0" algn="just">
              <a:spcBef>
                <a:spcPts val="0"/>
              </a:spcBef>
            </a:pPr>
            <a:r>
              <a:rPr lang="en-US" sz="2800" dirty="0" smtClean="0"/>
              <a:t>Legal Forms of Business </a:t>
            </a:r>
          </a:p>
          <a:p>
            <a:pPr lvl="0" algn="just">
              <a:spcBef>
                <a:spcPts val="0"/>
              </a:spcBef>
            </a:pPr>
            <a:r>
              <a:rPr lang="en-US" sz="2800" dirty="0" smtClean="0"/>
              <a:t>Structure conduct performance </a:t>
            </a:r>
          </a:p>
          <a:p>
            <a:pPr lvl="0" algn="just">
              <a:spcBef>
                <a:spcPts val="0"/>
              </a:spcBef>
            </a:pPr>
            <a:r>
              <a:rPr lang="en-US" sz="2800" dirty="0" smtClean="0"/>
              <a:t> Measurement of Market Performance and Market Structure. </a:t>
            </a:r>
            <a:endParaRPr lang="en-US" sz="2800"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just">
              <a:spcBef>
                <a:spcPts val="0"/>
              </a:spcBef>
              <a:buNone/>
            </a:pPr>
            <a:r>
              <a:rPr lang="en-US" b="1" dirty="0" smtClean="0"/>
              <a:t>ii. </a:t>
            </a:r>
            <a:r>
              <a:rPr lang="en-US" sz="2800" b="1" dirty="0" smtClean="0"/>
              <a:t>Inventory goal: </a:t>
            </a:r>
            <a:r>
              <a:rPr lang="en-US" sz="2800" dirty="0" smtClean="0"/>
              <a:t>All times a complete and convenient stock of inventory is largely met by keeping the level of inventory above a certain minimum figure.</a:t>
            </a:r>
          </a:p>
          <a:p>
            <a:pPr lvl="0" algn="just">
              <a:spcBef>
                <a:spcPts val="0"/>
              </a:spcBef>
            </a:pPr>
            <a:r>
              <a:rPr lang="en-US" sz="2800" dirty="0" smtClean="0"/>
              <a:t>The holding of inventories please/satisfy both sales and production department, but it creates conflicts with the interests of the financial managers who regard the holding of excessive inventories as unprofitable since it ties up valuable working capital. </a:t>
            </a:r>
          </a:p>
          <a:p>
            <a:endParaRPr lang="en-US" sz="2800" dirty="0"/>
          </a:p>
        </p:txBody>
      </p:sp>
    </p:spTree>
  </p:cSld>
  <p:clrMapOvr>
    <a:masterClrMapping/>
  </p:clrMapOvr>
  <p:transition>
    <p:pull dir="d"/>
    <p:sndAc>
      <p:stSnd>
        <p:snd r:embed="rId2" name="coin.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just">
              <a:spcBef>
                <a:spcPts val="0"/>
              </a:spcBef>
              <a:buNone/>
            </a:pPr>
            <a:r>
              <a:rPr lang="en-US" b="1" dirty="0" smtClean="0"/>
              <a:t>iii. </a:t>
            </a:r>
            <a:r>
              <a:rPr lang="en-US" sz="2800" b="1" dirty="0" smtClean="0"/>
              <a:t>Sales goal</a:t>
            </a:r>
            <a:r>
              <a:rPr lang="en-US" sz="2800" dirty="0" smtClean="0"/>
              <a:t>- The importance of sales for the stability and survival of the firm makes it an important goal for all firm members but practically for the sales staff, whose effectiveness is judged partly by their success in maintaining and expanding sales.</a:t>
            </a:r>
          </a:p>
          <a:p>
            <a:pPr algn="just">
              <a:spcBef>
                <a:spcPts val="0"/>
              </a:spcBef>
              <a:buNone/>
            </a:pPr>
            <a:r>
              <a:rPr lang="en-US" sz="2800" b="1" dirty="0" smtClean="0"/>
              <a:t>iv. Market Share goal</a:t>
            </a:r>
            <a:r>
              <a:rPr lang="en-US" sz="2800" dirty="0" smtClean="0"/>
              <a:t> - This may be an alternative to the sales goal, particularly if market growth is important.  Management may adhere to maximizing market share more because of the comparative performance measurement element is contained in it.</a:t>
            </a:r>
            <a:endParaRPr lang="en-US" sz="2800" dirty="0"/>
          </a:p>
        </p:txBody>
      </p:sp>
    </p:spTree>
  </p:cSld>
  <p:clrMapOvr>
    <a:masterClrMapping/>
  </p:clrMapOvr>
  <p:transition>
    <p:pull dir="d"/>
    <p:sndAc>
      <p:stSnd>
        <p:snd r:embed="rId2" name="coin.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lgn="just">
              <a:spcBef>
                <a:spcPts val="0"/>
              </a:spcBef>
              <a:buNone/>
            </a:pPr>
            <a:r>
              <a:rPr lang="en-US" b="1" dirty="0" smtClean="0"/>
              <a:t>v. Profit goal: </a:t>
            </a:r>
            <a:r>
              <a:rPr lang="en-US" dirty="0" smtClean="0"/>
              <a:t>profit is an important performance measure for top management. In addition, Investment, dividends, and further resources for sub-units of the firm all require adequate profit.  </a:t>
            </a:r>
          </a:p>
          <a:p>
            <a:pPr algn="just">
              <a:spcBef>
                <a:spcPts val="0"/>
              </a:spcBef>
            </a:pPr>
            <a:r>
              <a:rPr lang="en-US" dirty="0" smtClean="0"/>
              <a:t>It is clear that these goals may conflict irreconcilably when it comes to choosing price and output levels.</a:t>
            </a:r>
          </a:p>
          <a:p>
            <a:pPr algn="just">
              <a:spcBef>
                <a:spcPts val="0"/>
              </a:spcBef>
              <a:buNone/>
            </a:pPr>
            <a:r>
              <a:rPr lang="en-US" dirty="0" smtClean="0"/>
              <a:t>For example: </a:t>
            </a:r>
          </a:p>
          <a:p>
            <a:pPr algn="just">
              <a:spcBef>
                <a:spcPts val="0"/>
              </a:spcBef>
              <a:buFont typeface="Wingdings" pitchFamily="2" charset="2"/>
              <a:buChar char="ü"/>
            </a:pPr>
            <a:r>
              <a:rPr lang="en-US" dirty="0" smtClean="0"/>
              <a:t>Sales goals may require a lower price, the profit goal is a higher one.  </a:t>
            </a:r>
          </a:p>
          <a:p>
            <a:pPr algn="just">
              <a:spcBef>
                <a:spcPts val="0"/>
              </a:spcBef>
              <a:buFont typeface="Wingdings" pitchFamily="2" charset="2"/>
              <a:buChar char="ü"/>
            </a:pPr>
            <a:r>
              <a:rPr lang="en-US" dirty="0" smtClean="0"/>
              <a:t>Both sales and production goals may favor high inventories, profit goal needs a lower level of inventories, and so on. </a:t>
            </a:r>
          </a:p>
          <a:p>
            <a:pPr algn="just">
              <a:spcBef>
                <a:spcPts val="0"/>
              </a:spcBef>
            </a:pPr>
            <a:r>
              <a:rPr lang="en-US" b="1" dirty="0" smtClean="0"/>
              <a:t>The question is how are these conflicts solved? </a:t>
            </a:r>
          </a:p>
          <a:p>
            <a:pPr lvl="0">
              <a:buNone/>
            </a:pPr>
            <a:endParaRPr lang="en-US" dirty="0" smtClean="0"/>
          </a:p>
          <a:p>
            <a:endParaRPr lang="en-US" dirty="0"/>
          </a:p>
        </p:txBody>
      </p:sp>
    </p:spTree>
  </p:cSld>
  <p:clrMapOvr>
    <a:masterClrMapping/>
  </p:clrMapOvr>
  <p:transition>
    <p:pull dir="d"/>
    <p:sndAc>
      <p:stSnd>
        <p:snd r:embed="rId2" name="coin.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228600" indent="-228600" algn="just">
              <a:spcBef>
                <a:spcPts val="0"/>
              </a:spcBef>
              <a:buNone/>
            </a:pPr>
            <a:r>
              <a:rPr lang="en-US" sz="2400" dirty="0" err="1" smtClean="0"/>
              <a:t>Cyert</a:t>
            </a:r>
            <a:r>
              <a:rPr lang="en-US" sz="2400" dirty="0" smtClean="0"/>
              <a:t> and March identify four mechanisms to solve these conflicts.</a:t>
            </a:r>
            <a:endParaRPr lang="en-US" sz="2600" b="1" dirty="0" smtClean="0"/>
          </a:p>
          <a:p>
            <a:pPr marL="228600" indent="-228600" algn="just">
              <a:spcBef>
                <a:spcPts val="0"/>
              </a:spcBef>
              <a:buAutoNum type="romanLcPeriod"/>
            </a:pPr>
            <a:r>
              <a:rPr lang="en-US" sz="2600" b="1" dirty="0" smtClean="0"/>
              <a:t>Objectives are stated in terms of </a:t>
            </a:r>
            <a:r>
              <a:rPr lang="en-US" sz="2600" b="1" i="1" dirty="0" smtClean="0"/>
              <a:t>satisfying or aspiration</a:t>
            </a:r>
            <a:r>
              <a:rPr lang="en-US" sz="2600" b="1" dirty="0" smtClean="0"/>
              <a:t> levels.</a:t>
            </a:r>
          </a:p>
          <a:p>
            <a:pPr marL="228600" indent="-228600" algn="just">
              <a:spcBef>
                <a:spcPts val="0"/>
              </a:spcBef>
              <a:buFont typeface="Wingdings" pitchFamily="2" charset="2"/>
              <a:buChar char="ü"/>
            </a:pPr>
            <a:r>
              <a:rPr lang="en-US" sz="2600" dirty="0" smtClean="0"/>
              <a:t>At any one time only one objective will be operative </a:t>
            </a:r>
          </a:p>
          <a:p>
            <a:pPr marL="571500" lvl="1" indent="-571500" algn="just">
              <a:spcBef>
                <a:spcPts val="0"/>
              </a:spcBef>
              <a:buNone/>
            </a:pPr>
            <a:r>
              <a:rPr lang="en-US" sz="2600" b="1" i="1" dirty="0" smtClean="0"/>
              <a:t>ii. Decision taking is sequential</a:t>
            </a:r>
            <a:r>
              <a:rPr lang="en-US" sz="2600" dirty="0" smtClean="0"/>
              <a:t>.  </a:t>
            </a:r>
          </a:p>
          <a:p>
            <a:pPr marL="342900" lvl="1" indent="-342900" algn="just">
              <a:spcBef>
                <a:spcPts val="0"/>
              </a:spcBef>
              <a:buFont typeface="Wingdings" pitchFamily="2" charset="2"/>
              <a:buChar char="ü"/>
            </a:pPr>
            <a:r>
              <a:rPr lang="en-US" sz="2600" dirty="0" smtClean="0"/>
              <a:t>Performing different objectives at different times reduces substantially the perceived conflict between different objectives.</a:t>
            </a:r>
          </a:p>
          <a:p>
            <a:pPr marL="571500" lvl="1" indent="-571500" algn="just">
              <a:spcBef>
                <a:spcPts val="0"/>
              </a:spcBef>
              <a:buNone/>
            </a:pPr>
            <a:r>
              <a:rPr lang="en-US" sz="2600" b="1" i="1" dirty="0" smtClean="0"/>
              <a:t>iii. Organizational slack exists:</a:t>
            </a:r>
            <a:r>
              <a:rPr lang="en-US" sz="2600" dirty="0" smtClean="0"/>
              <a:t> </a:t>
            </a:r>
          </a:p>
          <a:p>
            <a:pPr marL="342900" lvl="1" indent="-342900" algn="just">
              <a:spcBef>
                <a:spcPts val="0"/>
              </a:spcBef>
              <a:buFont typeface="Wingdings" pitchFamily="2" charset="2"/>
              <a:buChar char="ü"/>
            </a:pPr>
            <a:r>
              <a:rPr lang="en-US" sz="2600" dirty="0" smtClean="0"/>
              <a:t>If performance becomes inadequate in terms of a particular objective, it is generally possible for organizations to increase efficiency by utilizing slack resources.</a:t>
            </a:r>
          </a:p>
          <a:p>
            <a:pPr marL="342900" lvl="1" indent="-342900" algn="just">
              <a:spcBef>
                <a:spcPts val="0"/>
              </a:spcBef>
              <a:buNone/>
            </a:pPr>
            <a:r>
              <a:rPr lang="en-US" sz="2600" dirty="0" smtClean="0"/>
              <a:t>iv. </a:t>
            </a:r>
            <a:r>
              <a:rPr lang="en-US" sz="2600" b="1" dirty="0" smtClean="0"/>
              <a:t>The use of </a:t>
            </a:r>
            <a:r>
              <a:rPr lang="en-US" sz="2600" b="1" i="1" dirty="0" smtClean="0"/>
              <a:t>standard operating procedures</a:t>
            </a:r>
            <a:r>
              <a:rPr lang="en-US" sz="2600" b="1" dirty="0" smtClean="0"/>
              <a:t>. </a:t>
            </a:r>
          </a:p>
          <a:p>
            <a:pPr marL="342900" lvl="1" indent="-342900" algn="just">
              <a:spcBef>
                <a:spcPts val="0"/>
              </a:spcBef>
              <a:buFont typeface="Wingdings" pitchFamily="2" charset="2"/>
              <a:buChar char="ü"/>
            </a:pPr>
            <a:r>
              <a:rPr lang="en-US" sz="2600" dirty="0" smtClean="0"/>
              <a:t>Many decisions are standardized and then operated by the department responsible for them. Acceptance of these standard procedures then avoids much latent conflict.</a:t>
            </a:r>
          </a:p>
          <a:p>
            <a:pPr marL="571500" lvl="1" indent="-571500">
              <a:buFont typeface="Arial" pitchFamily="34" charset="0"/>
              <a:buAutoNum type="romanLcPeriod"/>
            </a:pPr>
            <a:endParaRPr lang="en-US" sz="2400" dirty="0" smtClean="0"/>
          </a:p>
          <a:p>
            <a:pPr marL="571500" lvl="1" indent="-571500">
              <a:buFont typeface="Arial" pitchFamily="34" charset="0"/>
              <a:buAutoNum type="romanLcPeriod"/>
            </a:pPr>
            <a:endParaRPr lang="en-US" sz="2400" dirty="0" smtClean="0"/>
          </a:p>
          <a:p>
            <a:pPr marL="571500" indent="-571500">
              <a:buAutoNum type="romanLcPeriod"/>
            </a:pPr>
            <a:endParaRPr lang="en-US" dirty="0"/>
          </a:p>
        </p:txBody>
      </p:sp>
    </p:spTree>
  </p:cSld>
  <p:clrMapOvr>
    <a:masterClrMapping/>
  </p:clrMapOvr>
  <p:transition>
    <p:pull dir="d"/>
    <p:sndAc>
      <p:stSnd>
        <p:snd r:embed="rId2" name="coin.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
            </a:r>
            <a:br>
              <a:rPr lang="en-US" sz="2800" b="1" dirty="0" smtClean="0"/>
            </a:br>
            <a:r>
              <a:rPr lang="en-US" sz="2800" b="1" dirty="0" smtClean="0"/>
              <a:t/>
            </a:r>
            <a:br>
              <a:rPr lang="en-US" sz="2800" b="1" dirty="0" smtClean="0"/>
            </a:br>
            <a:r>
              <a:rPr lang="en-US" sz="3100" b="1" dirty="0" smtClean="0"/>
              <a:t>5.3 Legal Forms of Business </a:t>
            </a:r>
            <a:br>
              <a:rPr lang="en-US" sz="3100" b="1" dirty="0" smtClean="0"/>
            </a:br>
            <a:endParaRPr lang="en-US" sz="3100" dirty="0"/>
          </a:p>
        </p:txBody>
      </p:sp>
      <p:sp>
        <p:nvSpPr>
          <p:cNvPr id="3" name="Content Placeholder 2"/>
          <p:cNvSpPr>
            <a:spLocks noGrp="1"/>
          </p:cNvSpPr>
          <p:nvPr>
            <p:ph idx="1"/>
          </p:nvPr>
        </p:nvSpPr>
        <p:spPr/>
        <p:txBody>
          <a:bodyPr>
            <a:noAutofit/>
          </a:bodyPr>
          <a:lstStyle/>
          <a:p>
            <a:pPr algn="just">
              <a:spcBef>
                <a:spcPts val="0"/>
              </a:spcBef>
            </a:pPr>
            <a:r>
              <a:rPr lang="en-US" sz="2800" dirty="0" smtClean="0"/>
              <a:t>The organizational form (legal forms of the business) may influence the choice of the goal or motive to be pursued by the firm.  </a:t>
            </a:r>
          </a:p>
          <a:p>
            <a:pPr algn="just">
              <a:spcBef>
                <a:spcPts val="0"/>
              </a:spcBef>
            </a:pPr>
            <a:r>
              <a:rPr lang="en-US" sz="2800" dirty="0" smtClean="0"/>
              <a:t>For example, a small firm run by a sole proprietor may intend to pursue the motive of profit maximization but for a large corporation this objective may not have any validity.</a:t>
            </a:r>
          </a:p>
          <a:p>
            <a:pPr algn="just">
              <a:spcBef>
                <a:spcPts val="0"/>
              </a:spcBef>
              <a:buFont typeface="Wingdings" pitchFamily="2" charset="2"/>
              <a:buChar char="ü"/>
            </a:pPr>
            <a:r>
              <a:rPr lang="en-US" sz="2800" dirty="0" smtClean="0"/>
              <a:t>For example, the managers of corporation may be interested in maximizing their own utility rather than the profits. </a:t>
            </a:r>
            <a:endParaRPr lang="en-US" sz="2800" dirty="0"/>
          </a:p>
        </p:txBody>
      </p:sp>
    </p:spTree>
  </p:cSld>
  <p:clrMapOvr>
    <a:masterClrMapping/>
  </p:clrMapOvr>
  <p:transition>
    <p:pull dir="d"/>
    <p:sndAc>
      <p:stSnd>
        <p:snd r:embed="rId2" name="coin.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5.3.1 Types of Organizational Forms </a:t>
            </a:r>
          </a:p>
          <a:p>
            <a:pPr algn="just">
              <a:spcBef>
                <a:spcPts val="0"/>
              </a:spcBef>
            </a:pPr>
            <a:r>
              <a:rPr lang="en-US" sz="3000" dirty="0" smtClean="0"/>
              <a:t>In industrial economics a business firm can be identified based on the type of business it is doing, its size, the pattern of ownership and etc.  </a:t>
            </a:r>
          </a:p>
          <a:p>
            <a:pPr algn="just">
              <a:spcBef>
                <a:spcPts val="0"/>
              </a:spcBef>
            </a:pPr>
            <a:r>
              <a:rPr lang="en-US" sz="3000" dirty="0" smtClean="0"/>
              <a:t>The pattern of ownership is commonly used to describe the type of organizational form for the firms. </a:t>
            </a:r>
          </a:p>
          <a:p>
            <a:pPr algn="just">
              <a:spcBef>
                <a:spcPts val="0"/>
              </a:spcBef>
            </a:pPr>
            <a:r>
              <a:rPr lang="en-US" sz="3000" dirty="0" smtClean="0"/>
              <a:t> According to this, we can classify firms as proprietorship, partnership and corporation. </a:t>
            </a:r>
          </a:p>
          <a:p>
            <a:pPr algn="just">
              <a:spcBef>
                <a:spcPts val="0"/>
              </a:spcBef>
            </a:pPr>
            <a:r>
              <a:rPr lang="en-US" sz="3000" dirty="0" smtClean="0"/>
              <a:t>The legal organizational pattern of the firm based on their ownership is displayed as follows.</a:t>
            </a:r>
          </a:p>
          <a:p>
            <a:pPr>
              <a:buNone/>
            </a:pPr>
            <a:endParaRPr lang="en-US" dirty="0"/>
          </a:p>
        </p:txBody>
      </p:sp>
    </p:spTree>
  </p:cSld>
  <p:clrMapOvr>
    <a:masterClrMapping/>
  </p:clrMapOvr>
  <p:transition>
    <p:pull dir="d"/>
    <p:sndAc>
      <p:stSnd>
        <p:snd r:embed="rId2" name="coin.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3"/>
          <a:srcRect/>
          <a:stretch>
            <a:fillRect/>
          </a:stretch>
        </p:blipFill>
        <p:spPr bwMode="auto">
          <a:xfrm>
            <a:off x="1276350" y="2171700"/>
            <a:ext cx="6591300" cy="4381500"/>
          </a:xfrm>
          <a:prstGeom prst="rect">
            <a:avLst/>
          </a:prstGeom>
          <a:noFill/>
          <a:ln w="9525">
            <a:noFill/>
            <a:miter lim="800000"/>
            <a:headEnd/>
            <a:tailEnd/>
          </a:ln>
          <a:effectLst/>
        </p:spPr>
      </p:pic>
    </p:spTree>
  </p:cSld>
  <p:clrMapOvr>
    <a:masterClrMapping/>
  </p:clrMapOvr>
  <p:transition>
    <p:pull dir="d"/>
    <p:sndAc>
      <p:stSnd>
        <p:snd r:embed="rId2" name="coin.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2900" dirty="0" smtClean="0"/>
              <a:t>All firms engaged in business can be first classified into three categories.</a:t>
            </a:r>
          </a:p>
          <a:p>
            <a:pPr lvl="0" algn="just">
              <a:spcBef>
                <a:spcPts val="0"/>
              </a:spcBef>
              <a:buFont typeface="Wingdings" pitchFamily="2" charset="2"/>
              <a:buChar char="ü"/>
            </a:pPr>
            <a:r>
              <a:rPr lang="en-US" sz="2900" dirty="0" smtClean="0"/>
              <a:t>Private sector </a:t>
            </a:r>
          </a:p>
          <a:p>
            <a:pPr lvl="0" algn="just">
              <a:spcBef>
                <a:spcPts val="0"/>
              </a:spcBef>
              <a:buFont typeface="Wingdings" pitchFamily="2" charset="2"/>
              <a:buChar char="ü"/>
            </a:pPr>
            <a:r>
              <a:rPr lang="en-US" sz="2900" dirty="0" smtClean="0"/>
              <a:t>Public sector and</a:t>
            </a:r>
          </a:p>
          <a:p>
            <a:pPr lvl="0" algn="just">
              <a:spcBef>
                <a:spcPts val="0"/>
              </a:spcBef>
              <a:buFont typeface="Wingdings" pitchFamily="2" charset="2"/>
              <a:buChar char="ü"/>
            </a:pPr>
            <a:r>
              <a:rPr lang="en-US" sz="2900" dirty="0" smtClean="0"/>
              <a:t>Joint sector</a:t>
            </a:r>
          </a:p>
          <a:p>
            <a:pPr algn="just">
              <a:spcBef>
                <a:spcPts val="0"/>
              </a:spcBef>
            </a:pPr>
            <a:r>
              <a:rPr lang="en-US" sz="2900" dirty="0" smtClean="0"/>
              <a:t>In private sector ownership is exclusively in the hands of the private individuals, where as in the public sector, the government owns the firm. </a:t>
            </a:r>
          </a:p>
          <a:p>
            <a:pPr algn="just">
              <a:spcBef>
                <a:spcPts val="0"/>
              </a:spcBef>
            </a:pPr>
            <a:r>
              <a:rPr lang="en-US" sz="2900" dirty="0" smtClean="0"/>
              <a:t> In the joint sector, the government, the private entrepreneur and the public together share the ownership, management and control of the firm.</a:t>
            </a:r>
          </a:p>
          <a:p>
            <a:endParaRPr lang="en-US" dirty="0"/>
          </a:p>
        </p:txBody>
      </p:sp>
    </p:spTree>
  </p:cSld>
  <p:clrMapOvr>
    <a:masterClrMapping/>
  </p:clrMapOvr>
  <p:transition>
    <p:pull dir="d"/>
    <p:sndAc>
      <p:stSnd>
        <p:snd r:embed="rId2" name="coi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700" dirty="0" smtClean="0"/>
              <a:t>5.3.2   Private Sector </a:t>
            </a:r>
            <a:endParaRPr lang="en-US" sz="2700" b="1" dirty="0" smtClean="0"/>
          </a:p>
          <a:p>
            <a:pPr algn="just">
              <a:spcBef>
                <a:spcPts val="0"/>
              </a:spcBef>
            </a:pPr>
            <a:r>
              <a:rPr lang="en-US" sz="2700" dirty="0" smtClean="0"/>
              <a:t>There are four private forms of business ownership. These are;</a:t>
            </a:r>
          </a:p>
          <a:p>
            <a:pPr marL="342900" lvl="3" indent="-342900" algn="just">
              <a:spcBef>
                <a:spcPts val="0"/>
              </a:spcBef>
              <a:buFont typeface="Wingdings" pitchFamily="2" charset="2"/>
              <a:buChar char="ü"/>
            </a:pPr>
            <a:r>
              <a:rPr lang="en-US" sz="2700" b="1" dirty="0" smtClean="0"/>
              <a:t>Sole proprietorship</a:t>
            </a:r>
            <a:endParaRPr lang="en-US" sz="2700" dirty="0" smtClean="0"/>
          </a:p>
          <a:p>
            <a:pPr marL="342900" lvl="3" indent="-342900" algn="just">
              <a:spcBef>
                <a:spcPts val="0"/>
              </a:spcBef>
              <a:buFont typeface="Wingdings" pitchFamily="2" charset="2"/>
              <a:buChar char="ü"/>
            </a:pPr>
            <a:r>
              <a:rPr lang="en-US" sz="2700" b="1" dirty="0" smtClean="0"/>
              <a:t>Partnership</a:t>
            </a:r>
            <a:endParaRPr lang="en-US" sz="2700" dirty="0" smtClean="0"/>
          </a:p>
          <a:p>
            <a:pPr marL="342900" lvl="3" indent="-342900" algn="just">
              <a:spcBef>
                <a:spcPts val="0"/>
              </a:spcBef>
              <a:buFont typeface="Wingdings" pitchFamily="2" charset="2"/>
              <a:buChar char="ü"/>
            </a:pPr>
            <a:r>
              <a:rPr lang="en-US" sz="2700" b="1" i="1" dirty="0" smtClean="0"/>
              <a:t>Joint-stock company or corporation</a:t>
            </a:r>
            <a:r>
              <a:rPr lang="en-US" sz="2700" b="1" dirty="0" smtClean="0"/>
              <a:t> </a:t>
            </a:r>
            <a:endParaRPr lang="en-US" sz="2700" dirty="0" smtClean="0"/>
          </a:p>
          <a:p>
            <a:pPr algn="just">
              <a:spcBef>
                <a:spcPts val="0"/>
              </a:spcBef>
              <a:buFont typeface="Wingdings" pitchFamily="2" charset="2"/>
              <a:buChar char="ü"/>
            </a:pPr>
            <a:r>
              <a:rPr lang="en-US" sz="2700" b="1" dirty="0" smtClean="0"/>
              <a:t>Cooperative society</a:t>
            </a:r>
            <a:endParaRPr lang="en-US" sz="2700" dirty="0"/>
          </a:p>
        </p:txBody>
      </p:sp>
    </p:spTree>
  </p:cSld>
  <p:clrMapOvr>
    <a:masterClrMapping/>
  </p:clrMapOvr>
  <p:transition>
    <p:pull dir="d"/>
    <p:sndAc>
      <p:stSnd>
        <p:snd r:embed="rId2" name="coin.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lgn="ctr" rtl="0">
              <a:spcBef>
                <a:spcPct val="0"/>
              </a:spcBef>
            </a:pPr>
            <a:r>
              <a:rPr lang="en-US" sz="2800" b="1" dirty="0" err="1" smtClean="0"/>
              <a:t>i</a:t>
            </a:r>
            <a:r>
              <a:rPr lang="en-US" sz="2800" b="1" dirty="0" smtClean="0"/>
              <a:t>. </a:t>
            </a:r>
            <a:r>
              <a:rPr lang="en-US" sz="2700" b="1" dirty="0" smtClean="0"/>
              <a:t>Sole proprietorship</a:t>
            </a:r>
            <a:r>
              <a:rPr lang="en-US" sz="2700" dirty="0" smtClean="0"/>
              <a:t/>
            </a:r>
            <a:br>
              <a:rPr lang="en-US" sz="2700" dirty="0" smtClean="0"/>
            </a:br>
            <a:endParaRPr lang="en-US" dirty="0"/>
          </a:p>
        </p:txBody>
      </p:sp>
      <p:sp>
        <p:nvSpPr>
          <p:cNvPr id="3" name="Content Placeholder 2"/>
          <p:cNvSpPr>
            <a:spLocks noGrp="1"/>
          </p:cNvSpPr>
          <p:nvPr>
            <p:ph idx="1"/>
          </p:nvPr>
        </p:nvSpPr>
        <p:spPr/>
        <p:txBody>
          <a:bodyPr>
            <a:noAutofit/>
          </a:bodyPr>
          <a:lstStyle/>
          <a:p>
            <a:pPr algn="just">
              <a:spcBef>
                <a:spcPts val="0"/>
              </a:spcBef>
            </a:pPr>
            <a:r>
              <a:rPr lang="en-US" sz="2700" dirty="0" smtClean="0"/>
              <a:t>Sole proprietorship</a:t>
            </a:r>
            <a:r>
              <a:rPr lang="en-US" sz="2700" b="1" i="1" dirty="0" smtClean="0"/>
              <a:t> </a:t>
            </a:r>
            <a:r>
              <a:rPr lang="en-US" sz="2700" dirty="0" smtClean="0"/>
              <a:t>is</a:t>
            </a:r>
            <a:r>
              <a:rPr lang="en-US" sz="2700" b="1" i="1" dirty="0" smtClean="0"/>
              <a:t> </a:t>
            </a:r>
            <a:r>
              <a:rPr lang="en-US" sz="2700" dirty="0" smtClean="0"/>
              <a:t>the simplest kind of business organization which is owned and controlled by a single individual.  Alternatively, it is called </a:t>
            </a:r>
            <a:r>
              <a:rPr lang="en-US" sz="2700" b="1" dirty="0" smtClean="0"/>
              <a:t>one-man business</a:t>
            </a:r>
            <a:r>
              <a:rPr lang="en-US" sz="2700" dirty="0" smtClean="0"/>
              <a:t>.  </a:t>
            </a:r>
          </a:p>
          <a:p>
            <a:pPr algn="just">
              <a:spcBef>
                <a:spcPts val="0"/>
              </a:spcBef>
            </a:pPr>
            <a:r>
              <a:rPr lang="en-US" sz="2700" dirty="0" smtClean="0"/>
              <a:t>The sole proprietor may have any number of persons working for him/her but they will be just paid employees or family members having no share in the ownership of the business.	   </a:t>
            </a:r>
          </a:p>
          <a:p>
            <a:pPr algn="just">
              <a:spcBef>
                <a:spcPts val="0"/>
              </a:spcBef>
            </a:pPr>
            <a:r>
              <a:rPr lang="en-US" sz="2700" dirty="0" smtClean="0"/>
              <a:t>In terms of numbers, this is the most common form of business organization and is found mainly in the retail trade, service industries, cottage and small industries and the professions.  </a:t>
            </a:r>
          </a:p>
          <a:p>
            <a:pPr algn="just">
              <a:spcBef>
                <a:spcPts val="0"/>
              </a:spcBef>
              <a:buNone/>
            </a:pPr>
            <a:r>
              <a:rPr lang="en-US" sz="2700" dirty="0" smtClean="0"/>
              <a:t>        </a:t>
            </a:r>
          </a:p>
        </p:txBody>
      </p:sp>
    </p:spTree>
  </p:cSld>
  <p:clrMapOvr>
    <a:masterClrMapping/>
  </p:clrMapOvr>
  <p:transition>
    <p:pull dir="d"/>
    <p:sndAc>
      <p:stSnd>
        <p:snd r:embed="rId2"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Different firms are in this world are established for different objectives, in different forms, in different organization, ownership, structure and management forms.</a:t>
            </a:r>
          </a:p>
          <a:p>
            <a:pPr algn="just">
              <a:spcBef>
                <a:spcPts val="0"/>
              </a:spcBef>
            </a:pPr>
            <a:r>
              <a:rPr lang="en-US" sz="2800" b="1" dirty="0" smtClean="0"/>
              <a:t>Organization</a:t>
            </a:r>
            <a:r>
              <a:rPr lang="en-US" sz="2800" dirty="0" smtClean="0"/>
              <a:t> is the group of people with common goal and working together for achievement of the organization objective.  </a:t>
            </a:r>
          </a:p>
          <a:p>
            <a:pPr algn="just">
              <a:spcBef>
                <a:spcPts val="0"/>
              </a:spcBef>
            </a:pPr>
            <a:r>
              <a:rPr lang="en-US" sz="2800" dirty="0" smtClean="0"/>
              <a:t>An organization is </a:t>
            </a:r>
            <a:r>
              <a:rPr lang="en-US" sz="2800" b="1" dirty="0" err="1" smtClean="0"/>
              <a:t>coalition</a:t>
            </a:r>
            <a:r>
              <a:rPr lang="en-US" sz="2800" dirty="0" err="1" smtClean="0"/>
              <a:t>.It</a:t>
            </a:r>
            <a:r>
              <a:rPr lang="en-US" sz="2800" dirty="0" smtClean="0"/>
              <a:t> is a coalition of individuals.</a:t>
            </a:r>
            <a:endParaRPr lang="en-US" sz="2800" dirty="0"/>
          </a:p>
        </p:txBody>
      </p:sp>
    </p:spTree>
  </p:cSld>
  <p:clrMapOvr>
    <a:masterClrMapping/>
  </p:clrMapOvr>
  <p:transition>
    <p:pull dir="d"/>
    <p:sndAc>
      <p:stSnd>
        <p:snd r:embed="rId2" name="coin.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lgn="just">
              <a:spcBef>
                <a:spcPts val="0"/>
              </a:spcBef>
              <a:buNone/>
            </a:pPr>
            <a:r>
              <a:rPr lang="en-US" sz="5300" dirty="0" smtClean="0"/>
              <a:t>This form of ownership has its own advantages and disadvantages</a:t>
            </a:r>
            <a:endParaRPr lang="en-US" sz="5300" b="1" dirty="0" smtClean="0"/>
          </a:p>
          <a:p>
            <a:pPr>
              <a:buNone/>
            </a:pPr>
            <a:r>
              <a:rPr lang="en-US" sz="5300" b="1" dirty="0" smtClean="0"/>
              <a:t>Advantages of sole proprietorship</a:t>
            </a:r>
            <a:endParaRPr lang="en-US" sz="5300" dirty="0" smtClean="0"/>
          </a:p>
          <a:p>
            <a:pPr lvl="0"/>
            <a:r>
              <a:rPr lang="en-US" sz="5300" dirty="0" smtClean="0"/>
              <a:t>It is easy to establish </a:t>
            </a:r>
          </a:p>
          <a:p>
            <a:pPr lvl="0"/>
            <a:r>
              <a:rPr lang="en-US" sz="5300" dirty="0" smtClean="0"/>
              <a:t>Incentive to earn more by exerting one’s own effort.</a:t>
            </a:r>
          </a:p>
          <a:p>
            <a:pPr lvl="0"/>
            <a:r>
              <a:rPr lang="en-US" sz="5300" dirty="0" smtClean="0"/>
              <a:t>Independence of control over business </a:t>
            </a:r>
          </a:p>
          <a:p>
            <a:pPr lvl="0"/>
            <a:r>
              <a:rPr lang="en-US" sz="5300" dirty="0" smtClean="0"/>
              <a:t>Decision-making is very fast</a:t>
            </a:r>
          </a:p>
          <a:p>
            <a:pPr lvl="0"/>
            <a:r>
              <a:rPr lang="en-US" sz="5300" dirty="0" smtClean="0"/>
              <a:t>Secret of business can be maintained </a:t>
            </a:r>
          </a:p>
          <a:p>
            <a:pPr lvl="0"/>
            <a:r>
              <a:rPr lang="en-US" sz="5300" dirty="0" smtClean="0"/>
              <a:t>Can bring efficiency because of direct contact to the owner </a:t>
            </a:r>
          </a:p>
          <a:p>
            <a:pPr lvl="0"/>
            <a:r>
              <a:rPr lang="en-US" sz="5300" dirty="0" smtClean="0"/>
              <a:t>Flexible operation</a:t>
            </a:r>
          </a:p>
          <a:p>
            <a:pPr lvl="0"/>
            <a:r>
              <a:rPr lang="en-US" sz="5300" dirty="0" smtClean="0"/>
              <a:t>Equal opportunity to everyone to use ones talents</a:t>
            </a:r>
          </a:p>
          <a:p>
            <a:endParaRPr lang="en-US" dirty="0"/>
          </a:p>
        </p:txBody>
      </p:sp>
    </p:spTree>
  </p:cSld>
  <p:clrMapOvr>
    <a:masterClrMapping/>
  </p:clrMapOvr>
  <p:transition>
    <p:pull dir="d"/>
    <p:sndAc>
      <p:stSnd>
        <p:snd r:embed="rId2" name="coin.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dirty="0" smtClean="0"/>
              <a:t>Disadvantages of Sole Proprietorship</a:t>
            </a:r>
            <a:endParaRPr lang="en-US" dirty="0" smtClean="0"/>
          </a:p>
          <a:p>
            <a:pPr lvl="0" algn="just">
              <a:spcBef>
                <a:spcPts val="0"/>
              </a:spcBef>
            </a:pPr>
            <a:r>
              <a:rPr lang="en-US" dirty="0" smtClean="0"/>
              <a:t>There may be limitation both in resource mobilization and management.</a:t>
            </a:r>
          </a:p>
          <a:p>
            <a:pPr lvl="0" algn="just">
              <a:spcBef>
                <a:spcPts val="0"/>
              </a:spcBef>
            </a:pPr>
            <a:r>
              <a:rPr lang="en-US" dirty="0" smtClean="0"/>
              <a:t>Sole proprietor liable for all kinds of risks (unlimited liability)</a:t>
            </a:r>
          </a:p>
          <a:p>
            <a:pPr lvl="0" algn="just">
              <a:spcBef>
                <a:spcPts val="0"/>
              </a:spcBef>
            </a:pPr>
            <a:r>
              <a:rPr lang="en-US" dirty="0" smtClean="0"/>
              <a:t>The life of the firm is uncertain.  After the death of the proprietor there is no guarantee whether the business will continue or not.</a:t>
            </a:r>
          </a:p>
          <a:p>
            <a:pPr lvl="0" algn="just">
              <a:spcBef>
                <a:spcPts val="0"/>
              </a:spcBef>
            </a:pPr>
            <a:r>
              <a:rPr lang="en-US" dirty="0" smtClean="0"/>
              <a:t>All qualities required for success in business are rarely found in one man.</a:t>
            </a:r>
          </a:p>
          <a:p>
            <a:pPr algn="just">
              <a:spcBef>
                <a:spcPts val="0"/>
              </a:spcBef>
            </a:pPr>
            <a:r>
              <a:rPr lang="en-US" dirty="0" smtClean="0"/>
              <a:t>Sole proprietorship is suitable when the markets are limited and highly localized and the commodity or service is provided according to individual requirements.</a:t>
            </a:r>
          </a:p>
          <a:p>
            <a:endParaRPr lang="en-US" dirty="0"/>
          </a:p>
        </p:txBody>
      </p:sp>
    </p:spTree>
  </p:cSld>
  <p:clrMapOvr>
    <a:masterClrMapping/>
  </p:clrMapOvr>
  <p:transition>
    <p:pull dir="d"/>
    <p:sndAc>
      <p:stSnd>
        <p:snd r:embed="rId2" name="coin.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ii. Partnerships'</a:t>
            </a:r>
            <a:endParaRPr lang="en-US" sz="3200" b="1" dirty="0"/>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In this form of ownership the firm is owned or managed or controlled jointly by </a:t>
            </a:r>
            <a:r>
              <a:rPr lang="en-US" b="1" dirty="0" smtClean="0"/>
              <a:t>more than one person</a:t>
            </a:r>
            <a:r>
              <a:rPr lang="en-US" dirty="0" smtClean="0"/>
              <a:t>. </a:t>
            </a:r>
          </a:p>
          <a:p>
            <a:pPr algn="just">
              <a:spcBef>
                <a:spcPts val="0"/>
              </a:spcBef>
            </a:pPr>
            <a:r>
              <a:rPr lang="en-US" dirty="0" smtClean="0"/>
              <a:t> All of them agree to share the profits of the firm. Profits are shared by all members of the family according to their share or contribution in the business. </a:t>
            </a:r>
          </a:p>
          <a:p>
            <a:pPr algn="just">
              <a:spcBef>
                <a:spcPts val="0"/>
              </a:spcBef>
            </a:pPr>
            <a:r>
              <a:rPr lang="en-US" dirty="0" smtClean="0"/>
              <a:t>It is not necessary for the partners to own the capital jointly or to manage the firm jointly.  </a:t>
            </a:r>
          </a:p>
          <a:p>
            <a:pPr algn="just">
              <a:spcBef>
                <a:spcPts val="0"/>
              </a:spcBef>
            </a:pPr>
            <a:r>
              <a:rPr lang="en-US" dirty="0" smtClean="0"/>
              <a:t>The contribution of the partners in running the business need not be the same.  </a:t>
            </a:r>
          </a:p>
          <a:p>
            <a:pPr algn="just">
              <a:spcBef>
                <a:spcPts val="0"/>
              </a:spcBef>
            </a:pPr>
            <a:r>
              <a:rPr lang="en-US" dirty="0" smtClean="0"/>
              <a:t>The minimum number of partners is two and the upper limit is twenty in most cases.  </a:t>
            </a:r>
          </a:p>
          <a:p>
            <a:pPr algn="just">
              <a:spcBef>
                <a:spcPts val="0"/>
              </a:spcBef>
            </a:pPr>
            <a:r>
              <a:rPr lang="en-US" dirty="0" smtClean="0"/>
              <a:t>Partnership is created by mutual consent and voluntary agreement.</a:t>
            </a:r>
          </a:p>
          <a:p>
            <a:endParaRPr lang="en-US" dirty="0"/>
          </a:p>
        </p:txBody>
      </p:sp>
    </p:spTree>
  </p:cSld>
  <p:clrMapOvr>
    <a:masterClrMapping/>
  </p:clrMapOvr>
  <p:transition>
    <p:pull dir="d"/>
    <p:sndAc>
      <p:stSnd>
        <p:snd r:embed="rId2" name="coin.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pPr>
            <a:r>
              <a:rPr lang="en-US" dirty="0" smtClean="0"/>
              <a:t>There are many members types of partnership depending upon their specific role in business.  These are </a:t>
            </a:r>
          </a:p>
          <a:p>
            <a:pPr algn="just">
              <a:spcBef>
                <a:spcPts val="0"/>
              </a:spcBef>
            </a:pPr>
            <a:r>
              <a:rPr lang="en-US" b="1" i="1" dirty="0" smtClean="0"/>
              <a:t>Active partners</a:t>
            </a:r>
            <a:r>
              <a:rPr lang="en-US" dirty="0" smtClean="0"/>
              <a:t> who bring in capital and take active interest in the conduct of the business.  </a:t>
            </a:r>
          </a:p>
          <a:p>
            <a:pPr algn="just">
              <a:spcBef>
                <a:spcPts val="0"/>
              </a:spcBef>
            </a:pPr>
            <a:r>
              <a:rPr lang="en-US" dirty="0" smtClean="0"/>
              <a:t> </a:t>
            </a:r>
            <a:r>
              <a:rPr lang="en-US" b="1" i="1" dirty="0" smtClean="0"/>
              <a:t>Sleeping partners </a:t>
            </a:r>
            <a:r>
              <a:rPr lang="en-US" dirty="0" smtClean="0"/>
              <a:t>who bring in capital, share profit gains but do not take active interest in the conduct of the business.   There is a category of interest which is called </a:t>
            </a:r>
            <a:r>
              <a:rPr lang="en-US" i="1" dirty="0" smtClean="0"/>
              <a:t>secret partners</a:t>
            </a:r>
            <a:r>
              <a:rPr lang="en-US" dirty="0" smtClean="0"/>
              <a:t> being unknown to the public.  </a:t>
            </a:r>
          </a:p>
          <a:p>
            <a:pPr algn="just">
              <a:spcBef>
                <a:spcPts val="0"/>
              </a:spcBef>
            </a:pPr>
            <a:r>
              <a:rPr lang="en-US" b="1" i="1" dirty="0" smtClean="0"/>
              <a:t>Nominal partners</a:t>
            </a:r>
            <a:r>
              <a:rPr lang="en-US" dirty="0" smtClean="0"/>
              <a:t> who just lend their names and credit to the firm without contributing any capital or without any active interest in the business.  In the eyes of the law such partners are equally responsible for the liabilities of the firm.  </a:t>
            </a:r>
          </a:p>
          <a:p>
            <a:pPr algn="just">
              <a:spcBef>
                <a:spcPts val="0"/>
              </a:spcBef>
            </a:pPr>
            <a:r>
              <a:rPr lang="en-US" b="1" i="1" dirty="0" smtClean="0"/>
              <a:t>Quasi-partner</a:t>
            </a:r>
            <a:r>
              <a:rPr lang="en-US" dirty="0" smtClean="0"/>
              <a:t> or </a:t>
            </a:r>
            <a:r>
              <a:rPr lang="en-US" b="1" i="1" dirty="0" err="1" smtClean="0"/>
              <a:t>estoppel</a:t>
            </a:r>
            <a:r>
              <a:rPr lang="en-US" b="1" i="1" dirty="0" smtClean="0"/>
              <a:t>-partner: </a:t>
            </a:r>
            <a:r>
              <a:rPr lang="en-US" dirty="0" smtClean="0"/>
              <a:t>A person who is not a partner actually, but acts as a partner.  Such a partner does not share any personal liability of the firm.</a:t>
            </a:r>
          </a:p>
          <a:p>
            <a:endParaRPr lang="en-US" dirty="0"/>
          </a:p>
        </p:txBody>
      </p:sp>
    </p:spTree>
  </p:cSld>
  <p:clrMapOvr>
    <a:masterClrMapping/>
  </p:clrMapOvr>
  <p:transition>
    <p:pull dir="d"/>
    <p:sndAc>
      <p:stSnd>
        <p:snd r:embed="rId2" name="coin.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The advantages of the partnership are</a:t>
            </a:r>
            <a:r>
              <a:rPr lang="en-US" dirty="0" smtClean="0"/>
              <a:t>;</a:t>
            </a:r>
          </a:p>
          <a:p>
            <a:pPr lvl="0"/>
            <a:r>
              <a:rPr lang="en-US" dirty="0" smtClean="0"/>
              <a:t>Ease of formation</a:t>
            </a:r>
          </a:p>
          <a:p>
            <a:pPr lvl="0"/>
            <a:r>
              <a:rPr lang="en-US" dirty="0" smtClean="0"/>
              <a:t>Large financial resources</a:t>
            </a:r>
          </a:p>
          <a:p>
            <a:pPr lvl="0"/>
            <a:r>
              <a:rPr lang="en-US" dirty="0" smtClean="0"/>
              <a:t>Combined managerial abilities and judgment</a:t>
            </a:r>
          </a:p>
          <a:p>
            <a:pPr lvl="0"/>
            <a:r>
              <a:rPr lang="en-US" dirty="0" smtClean="0"/>
              <a:t>Flexibility and elasticity in operation</a:t>
            </a:r>
          </a:p>
          <a:p>
            <a:pPr lvl="0"/>
            <a:r>
              <a:rPr lang="en-US" dirty="0" smtClean="0"/>
              <a:t>Combination of management and ownership</a:t>
            </a:r>
          </a:p>
          <a:p>
            <a:pPr lvl="0"/>
            <a:r>
              <a:rPr lang="en-US" dirty="0" smtClean="0"/>
              <a:t>mutual cooperation, </a:t>
            </a:r>
          </a:p>
          <a:p>
            <a:pPr lvl="0"/>
            <a:r>
              <a:rPr lang="en-US" dirty="0" smtClean="0"/>
              <a:t>Protection of minority (in the sense of partnership) interests secrecy in business and </a:t>
            </a:r>
          </a:p>
          <a:p>
            <a:pPr lvl="0"/>
            <a:r>
              <a:rPr lang="en-US" dirty="0" smtClean="0"/>
              <a:t>Adequate credit availability because of unlimited liabilities of the partners. </a:t>
            </a:r>
          </a:p>
        </p:txBody>
      </p:sp>
    </p:spTree>
  </p:cSld>
  <p:clrMapOvr>
    <a:masterClrMapping/>
  </p:clrMapOvr>
  <p:transition>
    <p:pull dir="d"/>
    <p:sndAc>
      <p:stSnd>
        <p:snd r:embed="rId2" name="coin.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b="1" dirty="0" smtClean="0"/>
              <a:t>The main disadvantages are:</a:t>
            </a:r>
            <a:r>
              <a:rPr lang="en-US" dirty="0" smtClean="0"/>
              <a:t> </a:t>
            </a:r>
          </a:p>
          <a:p>
            <a:pPr lvl="0"/>
            <a:r>
              <a:rPr lang="en-US" dirty="0" smtClean="0"/>
              <a:t>Unlimited liability of each partner</a:t>
            </a:r>
          </a:p>
          <a:p>
            <a:pPr lvl="0"/>
            <a:r>
              <a:rPr lang="en-US" dirty="0" smtClean="0"/>
              <a:t>Risks from dishonest co-partners</a:t>
            </a:r>
          </a:p>
          <a:p>
            <a:pPr lvl="0"/>
            <a:r>
              <a:rPr lang="en-US" dirty="0" smtClean="0"/>
              <a:t>Uncertain life</a:t>
            </a:r>
          </a:p>
          <a:p>
            <a:pPr lvl="0"/>
            <a:r>
              <a:rPr lang="en-US" dirty="0" smtClean="0"/>
              <a:t>Lesser public confidence,</a:t>
            </a:r>
          </a:p>
          <a:p>
            <a:pPr lvl="0"/>
            <a:r>
              <a:rPr lang="en-US" dirty="0" smtClean="0"/>
              <a:t> Non-transferability or restricted transferability of the partners' interest in the business, and </a:t>
            </a:r>
          </a:p>
          <a:p>
            <a:pPr lvl="0"/>
            <a:r>
              <a:rPr lang="en-US" dirty="0" smtClean="0"/>
              <a:t>Liability of the partner even after his retirement from the firm.</a:t>
            </a:r>
          </a:p>
          <a:p>
            <a:r>
              <a:rPr lang="en-US" b="1" i="1" dirty="0" smtClean="0"/>
              <a:t>Note:</a:t>
            </a:r>
            <a:r>
              <a:rPr lang="en-US" dirty="0" smtClean="0"/>
              <a:t> Like a sole-proprietorship the main motive of partnerships firm will be profit maximization.  This is clear since the very basis of defining partnership is the sharing of the profit.  Survival in business may be looked upon as an alternative goal for such a firm.</a:t>
            </a:r>
          </a:p>
          <a:p>
            <a:endParaRPr lang="en-US" dirty="0" smtClean="0"/>
          </a:p>
          <a:p>
            <a:endParaRPr lang="en-US" dirty="0"/>
          </a:p>
        </p:txBody>
      </p:sp>
    </p:spTree>
  </p:cSld>
  <p:clrMapOvr>
    <a:masterClrMapping/>
  </p:clrMapOvr>
  <p:transition>
    <p:pull dir="d"/>
    <p:sndAc>
      <p:stSnd>
        <p:snd r:embed="rId2" name="coin.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lgn="ctr" rtl="0">
              <a:spcBef>
                <a:spcPct val="0"/>
              </a:spcBef>
            </a:pPr>
            <a:r>
              <a:rPr lang="en-US" sz="3200" b="1" i="1" dirty="0" smtClean="0"/>
              <a:t>iii. Joint-stock company or corporation</a:t>
            </a:r>
            <a:r>
              <a:rPr lang="en-US" sz="3200" b="1" dirty="0" smtClean="0"/>
              <a:t> </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sz="2800" dirty="0" smtClean="0"/>
              <a:t>A joint-stock company is a legal entity with a perpetual succession and a common seal.  </a:t>
            </a:r>
          </a:p>
          <a:p>
            <a:pPr algn="just">
              <a:spcBef>
                <a:spcPts val="0"/>
              </a:spcBef>
            </a:pPr>
            <a:r>
              <a:rPr lang="en-US" sz="2800" dirty="0" smtClean="0"/>
              <a:t>It is a voluntary association of certain persons formed to carry out a particular purpose in common.  </a:t>
            </a:r>
          </a:p>
          <a:p>
            <a:pPr algn="just">
              <a:spcBef>
                <a:spcPts val="0"/>
              </a:spcBef>
            </a:pPr>
            <a:r>
              <a:rPr lang="en-US" sz="2800" dirty="0" smtClean="0"/>
              <a:t>It is just like an artificial man created by the law whose life is independent of the lives of the members of its association.</a:t>
            </a:r>
          </a:p>
          <a:p>
            <a:pPr marL="0" indent="0" algn="just">
              <a:spcBef>
                <a:spcPts val="0"/>
              </a:spcBef>
              <a:buNone/>
            </a:pPr>
            <a:r>
              <a:rPr lang="en-US" sz="2800" dirty="0" smtClean="0"/>
              <a:t>The essential characteristics of a joint-stock company are the following.</a:t>
            </a:r>
          </a:p>
          <a:p>
            <a:pPr lvl="0" algn="just">
              <a:spcBef>
                <a:spcPts val="0"/>
              </a:spcBef>
            </a:pPr>
            <a:r>
              <a:rPr lang="en-US" sz="2800" b="1" i="1" dirty="0" smtClean="0"/>
              <a:t>Legal Entity</a:t>
            </a:r>
            <a:r>
              <a:rPr lang="en-US" sz="2800" dirty="0" smtClean="0"/>
              <a:t>: </a:t>
            </a:r>
          </a:p>
          <a:p>
            <a:pPr lvl="0" algn="just">
              <a:spcBef>
                <a:spcPts val="0"/>
              </a:spcBef>
              <a:buFont typeface="Wingdings" pitchFamily="2" charset="2"/>
              <a:buChar char="ü"/>
            </a:pPr>
            <a:r>
              <a:rPr lang="en-US" sz="2800" dirty="0" smtClean="0"/>
              <a:t>A joint-stock company is created by law.  </a:t>
            </a:r>
          </a:p>
          <a:p>
            <a:pPr lvl="0" algn="just">
              <a:spcBef>
                <a:spcPts val="0"/>
              </a:spcBef>
              <a:buFont typeface="Wingdings" pitchFamily="2" charset="2"/>
              <a:buChar char="ü"/>
            </a:pPr>
            <a:r>
              <a:rPr lang="en-US" sz="2800" dirty="0" smtClean="0"/>
              <a:t>It is a legal entity distinct and independent of the existence of its members who own it.  </a:t>
            </a:r>
          </a:p>
          <a:p>
            <a:pPr lvl="0" algn="just">
              <a:spcBef>
                <a:spcPts val="0"/>
              </a:spcBef>
              <a:buFont typeface="Wingdings" pitchFamily="2" charset="2"/>
              <a:buChar char="ü"/>
            </a:pPr>
            <a:r>
              <a:rPr lang="en-US" sz="2800" dirty="0" smtClean="0"/>
              <a:t>It is the official seal and signatures that matter in the dealings of a joint-stock company.</a:t>
            </a:r>
          </a:p>
          <a:p>
            <a:pPr algn="just">
              <a:spcBef>
                <a:spcPts val="0"/>
              </a:spcBef>
            </a:pPr>
            <a:endParaRPr lang="en-US" sz="2800" dirty="0"/>
          </a:p>
        </p:txBody>
      </p:sp>
    </p:spTree>
  </p:cSld>
  <p:clrMapOvr>
    <a:masterClrMapping/>
  </p:clrMapOvr>
  <p:transition>
    <p:pull dir="d"/>
    <p:sndAc>
      <p:stSnd>
        <p:snd r:embed="rId2" name="coin.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gn="just">
              <a:spcBef>
                <a:spcPts val="0"/>
              </a:spcBef>
            </a:pPr>
            <a:r>
              <a:rPr lang="en-US" b="1" i="1" dirty="0" smtClean="0"/>
              <a:t>Corporate </a:t>
            </a:r>
            <a:r>
              <a:rPr lang="en-US" b="1" i="1" dirty="0" err="1" smtClean="0"/>
              <a:t>Existence</a:t>
            </a:r>
            <a:r>
              <a:rPr lang="en-US" dirty="0" err="1" smtClean="0"/>
              <a:t>:According</a:t>
            </a:r>
            <a:r>
              <a:rPr lang="en-US" dirty="0" smtClean="0"/>
              <a:t> to the law, the mode of incorporation and dissolution of the company and the rights of the members to transfer shares guarantee the existence of the company quite independent of the life &amp; tenure of the members.  It, therefore, enjoys perpetual succession.  </a:t>
            </a:r>
          </a:p>
          <a:p>
            <a:pPr lvl="0" algn="just">
              <a:spcBef>
                <a:spcPts val="0"/>
              </a:spcBef>
            </a:pPr>
            <a:r>
              <a:rPr lang="en-US" b="1" i="1" dirty="0" smtClean="0"/>
              <a:t>Corporate finance</a:t>
            </a:r>
            <a:r>
              <a:rPr lang="en-US" dirty="0" smtClean="0"/>
              <a:t>:  A joint-stock company raises its basic capital for investment in the form of shares.  The shares are purchased by the public who become owners of the company.</a:t>
            </a:r>
          </a:p>
          <a:p>
            <a:pPr lvl="0" algn="just">
              <a:spcBef>
                <a:spcPts val="0"/>
              </a:spcBef>
            </a:pPr>
            <a:r>
              <a:rPr lang="en-US" b="1" i="1" dirty="0" smtClean="0"/>
              <a:t>Centralized and Delegated Management</a:t>
            </a:r>
            <a:r>
              <a:rPr lang="en-US" dirty="0" smtClean="0"/>
              <a:t>: A joint-stock company can have a large number of shareholders.  All of them cannot take active participation in the management of the company.  Actual control and management is, therefore, delegated by the shareholders to their elected representatives called board of directors.</a:t>
            </a:r>
          </a:p>
          <a:p>
            <a:pPr algn="just">
              <a:spcBef>
                <a:spcPts val="0"/>
              </a:spcBef>
            </a:pPr>
            <a:endParaRPr lang="en-US" dirty="0"/>
          </a:p>
        </p:txBody>
      </p:sp>
    </p:spTree>
  </p:cSld>
  <p:clrMapOvr>
    <a:masterClrMapping/>
  </p:clrMapOvr>
  <p:transition>
    <p:pull dir="d"/>
    <p:sndAc>
      <p:stSnd>
        <p:snd r:embed="rId2" name="coin.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gn="just">
              <a:spcBef>
                <a:spcPts val="0"/>
              </a:spcBef>
            </a:pPr>
            <a:r>
              <a:rPr lang="en-US" b="1" i="1" dirty="0" smtClean="0"/>
              <a:t>Transferability of shares</a:t>
            </a:r>
            <a:r>
              <a:rPr lang="en-US" dirty="0" smtClean="0"/>
              <a:t>: - The shares of a joint-stock company are freely transferable.  They can be sold and purchased just like a commodity, in the share or stock-exchange market.</a:t>
            </a:r>
          </a:p>
          <a:p>
            <a:pPr lvl="0" algn="just">
              <a:spcBef>
                <a:spcPts val="0"/>
              </a:spcBef>
            </a:pPr>
            <a:r>
              <a:rPr lang="en-US" b="1" i="1" dirty="0" smtClean="0"/>
              <a:t>Large number of members</a:t>
            </a:r>
            <a:r>
              <a:rPr lang="en-US" dirty="0" smtClean="0"/>
              <a:t>:  The number of shareholders of a joint-stock company is quite large.</a:t>
            </a:r>
          </a:p>
          <a:p>
            <a:pPr lvl="0" algn="just">
              <a:spcBef>
                <a:spcPts val="0"/>
              </a:spcBef>
            </a:pPr>
            <a:r>
              <a:rPr lang="en-US" b="1" i="1" dirty="0" smtClean="0"/>
              <a:t>Limited Liability</a:t>
            </a:r>
            <a:r>
              <a:rPr lang="en-US" dirty="0" smtClean="0"/>
              <a:t>: -The responsibility or liability of the members of a joint-stock company is limited to the extent of the nominal value of the shares held by them.  The liability of the company as a whole of course remains unlimited.</a:t>
            </a:r>
          </a:p>
          <a:p>
            <a:pPr lvl="0" algn="just">
              <a:spcBef>
                <a:spcPts val="0"/>
              </a:spcBef>
            </a:pPr>
            <a:r>
              <a:rPr lang="en-US" b="1" i="1" dirty="0" smtClean="0"/>
              <a:t>Statutory Regulations and Controls</a:t>
            </a:r>
            <a:r>
              <a:rPr lang="en-US" dirty="0" smtClean="0"/>
              <a:t>:- The law regulates the company or corporation for the benefit of the public in general</a:t>
            </a:r>
          </a:p>
          <a:p>
            <a:pPr lvl="0" algn="just">
              <a:spcBef>
                <a:spcPts val="0"/>
              </a:spcBef>
            </a:pPr>
            <a:r>
              <a:rPr lang="en-US" b="1" i="1" dirty="0" smtClean="0"/>
              <a:t>Publicity and compliance to various Legal Formalities</a:t>
            </a:r>
            <a:r>
              <a:rPr lang="en-US" dirty="0" smtClean="0"/>
              <a:t>: A joint stock company has to file a set of documents with the Registrar of companies and publish them for the information of the public such as Memorandum and Articles of Association, Balance Sheet and Profit, loss accounts and Annual Reports.</a:t>
            </a:r>
          </a:p>
          <a:p>
            <a:pPr algn="just">
              <a:spcBef>
                <a:spcPts val="0"/>
              </a:spcBef>
            </a:pPr>
            <a:endParaRPr lang="en-US" dirty="0"/>
          </a:p>
        </p:txBody>
      </p:sp>
    </p:spTree>
  </p:cSld>
  <p:clrMapOvr>
    <a:masterClrMapping/>
  </p:clrMapOvr>
  <p:transition>
    <p:pull dir="d"/>
    <p:sndAc>
      <p:stSnd>
        <p:snd r:embed="rId2" name="coin.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pPr>
            <a:r>
              <a:rPr lang="en-US" dirty="0" smtClean="0"/>
              <a:t>All companies limited by shares may be classified, as a ' private limited' company and as a "public limited" company.  </a:t>
            </a:r>
          </a:p>
          <a:p>
            <a:pPr algn="just">
              <a:spcBef>
                <a:spcPts val="0"/>
              </a:spcBef>
            </a:pPr>
            <a:r>
              <a:rPr lang="en-US" dirty="0" smtClean="0"/>
              <a:t>A Private limited company is one which by its Articles of Association</a:t>
            </a:r>
            <a:endParaRPr lang="en-US" sz="2800" dirty="0" smtClean="0"/>
          </a:p>
          <a:p>
            <a:pPr lvl="1" algn="just">
              <a:spcBef>
                <a:spcPts val="0"/>
              </a:spcBef>
              <a:buFont typeface="Wingdings" pitchFamily="2" charset="2"/>
              <a:buChar char="ü"/>
            </a:pPr>
            <a:r>
              <a:rPr lang="en-US" dirty="0" smtClean="0"/>
              <a:t>Restricts the right of the members to transfer shares.</a:t>
            </a:r>
            <a:endParaRPr lang="en-US" sz="2400" dirty="0" smtClean="0"/>
          </a:p>
          <a:p>
            <a:pPr lvl="1" algn="just">
              <a:spcBef>
                <a:spcPts val="0"/>
              </a:spcBef>
              <a:buFont typeface="Wingdings" pitchFamily="2" charset="2"/>
              <a:buChar char="ü"/>
            </a:pPr>
            <a:r>
              <a:rPr lang="en-US" dirty="0" smtClean="0"/>
              <a:t>Limits the number of members to fifty excluding past or present employees of the company and </a:t>
            </a:r>
            <a:endParaRPr lang="en-US" sz="2400" dirty="0" smtClean="0"/>
          </a:p>
          <a:p>
            <a:pPr lvl="1" algn="just">
              <a:spcBef>
                <a:spcPts val="0"/>
              </a:spcBef>
              <a:buFont typeface="Wingdings" pitchFamily="2" charset="2"/>
              <a:buChar char="ü"/>
            </a:pPr>
            <a:r>
              <a:rPr lang="en-US" dirty="0" smtClean="0"/>
              <a:t> Prohibits any invitation to the public to subscribe for its shares or debentures.  </a:t>
            </a:r>
          </a:p>
          <a:p>
            <a:pPr lvl="1" algn="just">
              <a:spcBef>
                <a:spcPts val="0"/>
              </a:spcBef>
              <a:buFont typeface="Wingdings" pitchFamily="2" charset="2"/>
              <a:buChar char="ü"/>
            </a:pPr>
            <a:r>
              <a:rPr lang="en-US" dirty="0" smtClean="0"/>
              <a:t>Minimum number of shareholders for a private limited company is two.</a:t>
            </a:r>
            <a:endParaRPr lang="en-US" sz="2400" dirty="0" smtClean="0"/>
          </a:p>
          <a:p>
            <a:pPr algn="just">
              <a:spcBef>
                <a:spcPts val="0"/>
              </a:spcBef>
            </a:pPr>
            <a:r>
              <a:rPr lang="en-US" dirty="0" smtClean="0"/>
              <a:t>The public limited company is one which has no restrictions as mentioned in the case of a private company.  It will have a minimum of seven shareholders and the upper limit is open for any number.</a:t>
            </a:r>
            <a:endParaRPr lang="en-US" sz="2800" dirty="0" smtClean="0"/>
          </a:p>
          <a:p>
            <a:endParaRPr lang="en-US" dirty="0"/>
          </a:p>
        </p:txBody>
      </p:sp>
    </p:spTree>
  </p:cSld>
  <p:clrMapOvr>
    <a:masterClrMapping/>
  </p:clrMapOvr>
  <p:transition>
    <p:pull dir="d"/>
    <p:sndAc>
      <p:stSnd>
        <p:snd r:embed="rId2" name="coin.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spcBef>
                <a:spcPts val="0"/>
              </a:spcBef>
            </a:pPr>
            <a:r>
              <a:rPr lang="en-US" sz="3000" dirty="0" smtClean="0"/>
              <a:t>In a business organization the coalition of members include managers, workers, stockholders, suppliers, customers, lawyers, tax collectors, regulatory agencies etc.  </a:t>
            </a:r>
          </a:p>
          <a:p>
            <a:pPr algn="just">
              <a:spcBef>
                <a:spcPts val="0"/>
              </a:spcBef>
            </a:pPr>
            <a:r>
              <a:rPr lang="en-US" sz="3000" dirty="0" smtClean="0"/>
              <a:t>In the governmental organizations the members include administrators, workers, appointed officials, elective officials, legislators, judges, clienteles, interest group leaders, etc.  </a:t>
            </a:r>
          </a:p>
          <a:p>
            <a:pPr algn="just">
              <a:spcBef>
                <a:spcPts val="0"/>
              </a:spcBef>
            </a:pPr>
            <a:r>
              <a:rPr lang="en-US" sz="3000" dirty="0" smtClean="0"/>
              <a:t>In the voluntary charitable organization there are paid functionaries, volunteers, donors, </a:t>
            </a:r>
            <a:r>
              <a:rPr lang="en-US" sz="3000" dirty="0" err="1" smtClean="0"/>
              <a:t>donees</a:t>
            </a:r>
            <a:r>
              <a:rPr lang="en-US" sz="3000" dirty="0" smtClean="0"/>
              <a:t>, etc.</a:t>
            </a:r>
          </a:p>
          <a:p>
            <a:endParaRPr lang="en-US" dirty="0"/>
          </a:p>
        </p:txBody>
      </p:sp>
    </p:spTree>
  </p:cSld>
  <p:clrMapOvr>
    <a:masterClrMapping/>
  </p:clrMapOvr>
  <p:transition>
    <p:pull dir="d"/>
    <p:sndAc>
      <p:stSnd>
        <p:snd r:embed="rId2" name="coin.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buNone/>
            </a:pPr>
            <a:r>
              <a:rPr lang="en-US" dirty="0" smtClean="0"/>
              <a:t>There are </a:t>
            </a:r>
            <a:r>
              <a:rPr lang="en-US" b="1" dirty="0" smtClean="0"/>
              <a:t>advantages and disadvantages</a:t>
            </a:r>
            <a:r>
              <a:rPr lang="en-US" dirty="0" smtClean="0"/>
              <a:t> of the joint-stock companies.  </a:t>
            </a:r>
          </a:p>
          <a:p>
            <a:pPr>
              <a:buNone/>
            </a:pPr>
            <a:r>
              <a:rPr lang="en-US" b="1" dirty="0" smtClean="0"/>
              <a:t>The Advantages of the joint-stock company are:</a:t>
            </a:r>
            <a:endParaRPr lang="en-US" dirty="0" smtClean="0"/>
          </a:p>
          <a:p>
            <a:pPr lvl="0"/>
            <a:r>
              <a:rPr lang="en-US" dirty="0" smtClean="0"/>
              <a:t>Limited liability which reduces the risks in business from individual investor's point of view</a:t>
            </a:r>
          </a:p>
          <a:p>
            <a:pPr lvl="0"/>
            <a:r>
              <a:rPr lang="en-US" dirty="0" smtClean="0"/>
              <a:t>Perpetual succession guarantees continuity of business for longer period.</a:t>
            </a:r>
          </a:p>
          <a:p>
            <a:pPr lvl="0"/>
            <a:r>
              <a:rPr lang="en-US" dirty="0" smtClean="0"/>
              <a:t>Transferability of shares which secures freedom to withdraw from the business and to increase wealth through shares.</a:t>
            </a:r>
          </a:p>
          <a:p>
            <a:pPr lvl="0"/>
            <a:r>
              <a:rPr lang="en-US" dirty="0" smtClean="0"/>
              <a:t>Financial strength because of the contribution of shares.</a:t>
            </a:r>
          </a:p>
          <a:p>
            <a:pPr lvl="0"/>
            <a:r>
              <a:rPr lang="en-US" dirty="0" smtClean="0"/>
              <a:t>Centralized team, management through board of directors ensures better decision-making.</a:t>
            </a:r>
          </a:p>
          <a:p>
            <a:pPr lvl="0"/>
            <a:r>
              <a:rPr lang="en-US" dirty="0" smtClean="0"/>
              <a:t>The scope for expansion improves due to better financial and managerial resources.</a:t>
            </a:r>
          </a:p>
          <a:p>
            <a:pPr lvl="0"/>
            <a:r>
              <a:rPr lang="en-US" dirty="0" smtClean="0"/>
              <a:t>Better confidence from the creditors as a result of a better position of the company.</a:t>
            </a:r>
          </a:p>
          <a:p>
            <a:endParaRPr lang="en-US" dirty="0"/>
          </a:p>
        </p:txBody>
      </p:sp>
    </p:spTree>
  </p:cSld>
  <p:clrMapOvr>
    <a:masterClrMapping/>
  </p:clrMapOvr>
  <p:transition>
    <p:pull dir="d"/>
    <p:sndAc>
      <p:stSnd>
        <p:snd r:embed="rId2" name="coin.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b="1" dirty="0" smtClean="0"/>
              <a:t>The disadvantages of joint-stock company are:</a:t>
            </a:r>
            <a:endParaRPr lang="en-US" dirty="0" smtClean="0"/>
          </a:p>
          <a:p>
            <a:pPr lvl="0" algn="just">
              <a:spcBef>
                <a:spcPts val="0"/>
              </a:spcBef>
            </a:pPr>
            <a:r>
              <a:rPr lang="en-US" sz="3400" dirty="0" smtClean="0"/>
              <a:t>Too much legal formalities right from the time of formation as well as in its day-to-day working.</a:t>
            </a:r>
          </a:p>
          <a:p>
            <a:pPr lvl="0" algn="just">
              <a:spcBef>
                <a:spcPts val="0"/>
              </a:spcBef>
            </a:pPr>
            <a:r>
              <a:rPr lang="en-US" sz="3400" dirty="0" smtClean="0"/>
              <a:t>Separation between ownership and management.  This is a serious limitation b/c it lacks </a:t>
            </a:r>
            <a:r>
              <a:rPr lang="en-US" sz="3400" dirty="0" err="1" smtClean="0"/>
              <a:t>followup</a:t>
            </a:r>
            <a:r>
              <a:rPr lang="en-US" sz="3400" dirty="0" smtClean="0"/>
              <a:t> and control.</a:t>
            </a:r>
          </a:p>
          <a:p>
            <a:pPr lvl="0" algn="just">
              <a:spcBef>
                <a:spcPts val="0"/>
              </a:spcBef>
            </a:pPr>
            <a:r>
              <a:rPr lang="en-US" sz="3400" dirty="0" smtClean="0"/>
              <a:t>Few shareholders having greater number of shares at their credit may not care about minority shareholders.</a:t>
            </a:r>
          </a:p>
          <a:p>
            <a:pPr lvl="0" algn="just">
              <a:spcBef>
                <a:spcPts val="0"/>
              </a:spcBef>
            </a:pPr>
            <a:r>
              <a:rPr lang="en-US" sz="3400" dirty="0" smtClean="0"/>
              <a:t>Fraud is possible because of lack of control.</a:t>
            </a:r>
          </a:p>
          <a:p>
            <a:pPr lvl="0" algn="just">
              <a:spcBef>
                <a:spcPts val="0"/>
              </a:spcBef>
            </a:pPr>
            <a:r>
              <a:rPr lang="en-US" sz="3400" dirty="0" smtClean="0"/>
              <a:t>Speculation in the stock exchange market about the company may spoil its good will in the goods market.</a:t>
            </a:r>
          </a:p>
          <a:p>
            <a:pPr lvl="0" algn="just">
              <a:spcBef>
                <a:spcPts val="0"/>
              </a:spcBef>
            </a:pPr>
            <a:r>
              <a:rPr lang="en-US" sz="3400" dirty="0" smtClean="0"/>
              <a:t>Delays in the decision-making</a:t>
            </a:r>
          </a:p>
          <a:p>
            <a:pPr algn="just">
              <a:spcBef>
                <a:spcPts val="0"/>
              </a:spcBef>
              <a:buFont typeface="Wingdings" pitchFamily="2" charset="2"/>
              <a:buChar char="Ø"/>
            </a:pPr>
            <a:r>
              <a:rPr lang="en-US" sz="3400" dirty="0" smtClean="0"/>
              <a:t>If we weigh the advantages and the disadvantages of the joint-stock companies the balance tilts towards the advantages and that is why this system is gaining more and more popularity.</a:t>
            </a:r>
            <a:endParaRPr lang="en-US" sz="3400" b="1" dirty="0" smtClean="0"/>
          </a:p>
          <a:p>
            <a:pPr lvl="0" algn="just">
              <a:spcBef>
                <a:spcPts val="0"/>
              </a:spcBef>
            </a:pPr>
            <a:endParaRPr lang="en-US" dirty="0" smtClean="0"/>
          </a:p>
          <a:p>
            <a:endParaRPr lang="en-US" dirty="0"/>
          </a:p>
        </p:txBody>
      </p:sp>
    </p:spTree>
  </p:cSld>
  <p:clrMapOvr>
    <a:masterClrMapping/>
  </p:clrMapOvr>
  <p:transition>
    <p:pull dir="d"/>
    <p:sndAc>
      <p:stSnd>
        <p:snd r:embed="rId2" name="coin.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42900" lvl="3" indent="-342900" algn="just">
              <a:spcBef>
                <a:spcPts val="0"/>
              </a:spcBef>
              <a:buNone/>
            </a:pPr>
            <a:r>
              <a:rPr lang="en-US" sz="2500" b="1" dirty="0" smtClean="0"/>
              <a:t>iv. Cooperative society</a:t>
            </a:r>
            <a:r>
              <a:rPr lang="en-US" sz="2500" dirty="0" smtClean="0"/>
              <a:t>: A cooperative society is a form where people associate voluntarily for the furtherance of their common economic interest.  </a:t>
            </a:r>
          </a:p>
          <a:p>
            <a:pPr marL="342900" lvl="3" indent="-342900" algn="just">
              <a:spcBef>
                <a:spcPts val="0"/>
              </a:spcBef>
              <a:buFont typeface="Wingdings" pitchFamily="2" charset="2"/>
              <a:buChar char="ü"/>
            </a:pPr>
            <a:r>
              <a:rPr lang="en-US" sz="2500" dirty="0" smtClean="0"/>
              <a:t>Some of the cooperatives societies are: consumers' cooperatives societies, producers' cooperatives societies, marketing cooperatives, cooperative credit societies, cooperative farming societies, and housing cooperatives.</a:t>
            </a:r>
          </a:p>
          <a:p>
            <a:endParaRPr lang="en-US" dirty="0"/>
          </a:p>
        </p:txBody>
      </p:sp>
    </p:spTree>
  </p:cSld>
  <p:clrMapOvr>
    <a:masterClrMapping/>
  </p:clrMapOvr>
  <p:transition>
    <p:pull dir="d"/>
    <p:sndAc>
      <p:stSnd>
        <p:snd r:embed="rId2" name="coin.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42900" lvl="2" indent="-342900" algn="just">
              <a:spcBef>
                <a:spcPts val="0"/>
              </a:spcBef>
              <a:buNone/>
            </a:pPr>
            <a:r>
              <a:rPr lang="en-US" sz="2800" b="1" dirty="0" smtClean="0"/>
              <a:t>5.3.3. Public Sector companies</a:t>
            </a:r>
          </a:p>
          <a:p>
            <a:pPr algn="just">
              <a:spcBef>
                <a:spcPts val="0"/>
              </a:spcBef>
            </a:pPr>
            <a:r>
              <a:rPr lang="en-US" sz="2800" dirty="0" smtClean="0"/>
              <a:t>The public sector plays a vital role in the socialistic and mixed economics mainly for three reasons: </a:t>
            </a:r>
          </a:p>
          <a:p>
            <a:pPr lvl="1" algn="just">
              <a:spcBef>
                <a:spcPts val="0"/>
              </a:spcBef>
              <a:buFont typeface="Wingdings" pitchFamily="2" charset="2"/>
              <a:buChar char="ü"/>
            </a:pPr>
            <a:r>
              <a:rPr lang="en-US" dirty="0" smtClean="0"/>
              <a:t>To gain control of the commanding heights of the economy,</a:t>
            </a:r>
          </a:p>
          <a:p>
            <a:pPr lvl="1" algn="just">
              <a:spcBef>
                <a:spcPts val="0"/>
              </a:spcBef>
              <a:buFont typeface="Wingdings" pitchFamily="2" charset="2"/>
              <a:buChar char="ü"/>
            </a:pPr>
            <a:r>
              <a:rPr lang="en-US" dirty="0" smtClean="0"/>
              <a:t>To promote critical development in terms of social gains or strategic value rather than primarily on consideration of profits, and </a:t>
            </a:r>
          </a:p>
          <a:p>
            <a:pPr lvl="1" algn="just">
              <a:spcBef>
                <a:spcPts val="0"/>
              </a:spcBef>
              <a:buFont typeface="Wingdings" pitchFamily="2" charset="2"/>
              <a:buChar char="ü"/>
            </a:pPr>
            <a:r>
              <a:rPr lang="en-US" sz="2800" dirty="0" smtClean="0"/>
              <a:t>To provide commercial surplus with which to finance the economic development of the country.</a:t>
            </a:r>
            <a:endParaRPr lang="en-US" sz="2800" dirty="0"/>
          </a:p>
        </p:txBody>
      </p:sp>
    </p:spTree>
  </p:cSld>
  <p:clrMapOvr>
    <a:masterClrMapping/>
  </p:clrMapOvr>
  <p:transition>
    <p:pull dir="d"/>
    <p:sndAc>
      <p:stSnd>
        <p:snd r:embed="rId2" name="coin.wav"/>
      </p:st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Some of the important types of government companies are the following</a:t>
            </a:r>
          </a:p>
          <a:p>
            <a:pPr lvl="0" algn="just">
              <a:spcBef>
                <a:spcPts val="0"/>
              </a:spcBef>
            </a:pPr>
            <a:r>
              <a:rPr lang="en-US" b="1" i="1" dirty="0" smtClean="0"/>
              <a:t>Departmental organizations</a:t>
            </a:r>
            <a:r>
              <a:rPr lang="en-US" dirty="0" smtClean="0"/>
              <a:t>- (like Post, Tele, Railways, Broadcasting, and Defense undertakings in the country).</a:t>
            </a:r>
          </a:p>
          <a:p>
            <a:pPr lvl="0" algn="just">
              <a:spcBef>
                <a:spcPts val="0"/>
              </a:spcBef>
            </a:pPr>
            <a:r>
              <a:rPr lang="en-US" b="1" i="1" dirty="0" smtClean="0"/>
              <a:t>Public corporations</a:t>
            </a:r>
            <a:r>
              <a:rPr lang="en-US" dirty="0" smtClean="0"/>
              <a:t>- these companies are established under the specific Acts of the parliament or state Legislature.  They are called statutory corporations such as Airlines, Insurance Corporation, etc.</a:t>
            </a:r>
          </a:p>
          <a:p>
            <a:pPr algn="just">
              <a:spcBef>
                <a:spcPts val="0"/>
              </a:spcBef>
            </a:pPr>
            <a:r>
              <a:rPr lang="en-US" b="1" i="1" dirty="0" smtClean="0"/>
              <a:t>Government Companies</a:t>
            </a:r>
            <a:r>
              <a:rPr lang="en-US" dirty="0" smtClean="0"/>
              <a:t>- A government company is any company in which not less than fifty one percent of the share capital is owned by the government.  It is organized under the existing provision of the companies Act like any other joint-stock company</a:t>
            </a:r>
            <a:endParaRPr lang="en-US" dirty="0"/>
          </a:p>
        </p:txBody>
      </p:sp>
    </p:spTree>
  </p:cSld>
  <p:clrMapOvr>
    <a:masterClrMapping/>
  </p:clrMapOvr>
  <p:transition>
    <p:pull dir="d"/>
    <p:sndAc>
      <p:stSnd>
        <p:snd r:embed="rId2" name="coin.wav"/>
      </p:st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800" b="1" dirty="0" smtClean="0"/>
              <a:t>5.3.4 </a:t>
            </a:r>
            <a:r>
              <a:rPr lang="en-US" sz="2800" b="1" i="1" dirty="0" smtClean="0"/>
              <a:t>Joint-Sector</a:t>
            </a:r>
            <a:r>
              <a:rPr lang="en-US" sz="2800" b="1" dirty="0" smtClean="0"/>
              <a:t> Companies</a:t>
            </a:r>
          </a:p>
          <a:p>
            <a:pPr algn="just">
              <a:spcBef>
                <a:spcPts val="0"/>
              </a:spcBef>
              <a:buFont typeface="Wingdings" pitchFamily="2" charset="2"/>
              <a:buChar char="ü"/>
            </a:pPr>
            <a:r>
              <a:rPr lang="en-US" sz="2800" dirty="0" smtClean="0"/>
              <a:t>The concept of joint sector implies the participation of both the government and the private sector in the business.  </a:t>
            </a:r>
          </a:p>
          <a:p>
            <a:pPr algn="just">
              <a:spcBef>
                <a:spcPts val="0"/>
              </a:spcBef>
              <a:buFont typeface="Wingdings" pitchFamily="2" charset="2"/>
              <a:buChar char="ü"/>
            </a:pPr>
            <a:r>
              <a:rPr lang="en-US" sz="2800" dirty="0" smtClean="0"/>
              <a:t>Under this organization, a firm is owned and run jointly by the government and a private entrepreneur.  </a:t>
            </a:r>
          </a:p>
          <a:p>
            <a:pPr algn="just">
              <a:spcBef>
                <a:spcPts val="0"/>
              </a:spcBef>
              <a:buFont typeface="Wingdings" pitchFamily="2" charset="2"/>
              <a:buChar char="ü"/>
            </a:pPr>
            <a:r>
              <a:rPr lang="en-US" sz="2800" dirty="0" smtClean="0"/>
              <a:t>The public sector and the private one work together under the same roof and put a mutual check on each other.</a:t>
            </a:r>
          </a:p>
          <a:p>
            <a:pPr algn="just">
              <a:spcBef>
                <a:spcPts val="0"/>
              </a:spcBef>
              <a:buFont typeface="Wingdings" pitchFamily="2" charset="2"/>
              <a:buChar char="ü"/>
            </a:pPr>
            <a:endParaRPr lang="en-US" sz="2800" dirty="0"/>
          </a:p>
        </p:txBody>
      </p:sp>
    </p:spTree>
  </p:cSld>
  <p:clrMapOvr>
    <a:masterClrMapping/>
  </p:clrMapOvr>
  <p:transition>
    <p:pull dir="d"/>
    <p:sndAc>
      <p:stSnd>
        <p:snd r:embed="rId2" name="coin.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dirty="0" smtClean="0"/>
              <a:t>5.4.Structure-conduct-performance</a:t>
            </a:r>
          </a:p>
          <a:p>
            <a:pPr algn="just">
              <a:spcBef>
                <a:spcPts val="0"/>
              </a:spcBef>
            </a:pPr>
            <a:r>
              <a:rPr lang="en-US" sz="3400" dirty="0" smtClean="0"/>
              <a:t>Theories on competitive and non-competitive markets hold that the less competition a firm faces, the greater its market power; the ability to set price above marginal cost. </a:t>
            </a:r>
          </a:p>
          <a:p>
            <a:pPr algn="just">
              <a:spcBef>
                <a:spcPts val="0"/>
              </a:spcBef>
              <a:buFont typeface="Wingdings" pitchFamily="2" charset="2"/>
              <a:buChar char="ü"/>
            </a:pPr>
            <a:r>
              <a:rPr lang="en-US" sz="3400" dirty="0" smtClean="0"/>
              <a:t>Thus, market power (and hence price and profits) should be higher in industries with substantial entry barriers that reduce actual and potential competition. </a:t>
            </a:r>
          </a:p>
          <a:p>
            <a:pPr algn="just">
              <a:spcBef>
                <a:spcPts val="0"/>
              </a:spcBef>
            </a:pPr>
            <a:r>
              <a:rPr lang="en-US" sz="3400" dirty="0" smtClean="0"/>
              <a:t>Economists conduct empirical investigations to test two of the implications of these theories:</a:t>
            </a:r>
          </a:p>
          <a:p>
            <a:pPr lvl="0" algn="just">
              <a:spcBef>
                <a:spcPts val="0"/>
              </a:spcBef>
              <a:buFont typeface="Wingdings" pitchFamily="2" charset="2"/>
              <a:buChar char="ü"/>
            </a:pPr>
            <a:r>
              <a:rPr lang="en-US" sz="3400" dirty="0" smtClean="0"/>
              <a:t>How much market power do particular firms (industries) exercise?</a:t>
            </a:r>
          </a:p>
          <a:p>
            <a:pPr lvl="0" algn="just">
              <a:spcBef>
                <a:spcPts val="0"/>
              </a:spcBef>
              <a:buFont typeface="Wingdings" pitchFamily="2" charset="2"/>
              <a:buChar char="ü"/>
            </a:pPr>
            <a:r>
              <a:rPr lang="en-US" sz="3400" dirty="0" smtClean="0"/>
              <a:t>What are the major factors that determine market power?</a:t>
            </a:r>
          </a:p>
          <a:p>
            <a:pPr>
              <a:buFont typeface="Wingdings" pitchFamily="2" charset="2"/>
              <a:buChar char="ü"/>
            </a:pPr>
            <a:endParaRPr lang="en-US" dirty="0"/>
          </a:p>
        </p:txBody>
      </p:sp>
    </p:spTree>
  </p:cSld>
  <p:clrMapOvr>
    <a:masterClrMapping/>
  </p:clrMapOvr>
  <p:transition>
    <p:pull dir="d"/>
    <p:sndAc>
      <p:stSnd>
        <p:snd r:embed="rId2" name="coin.wav"/>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For many decades, economists have conducted structure-conduct-performance (SCP) studies that concentrate on the second question, which concerns the relationship between market performance and market structure. </a:t>
            </a:r>
          </a:p>
          <a:p>
            <a:pPr algn="just">
              <a:spcBef>
                <a:spcPts val="0"/>
              </a:spcBef>
            </a:pPr>
            <a:r>
              <a:rPr lang="en-US" dirty="0" smtClean="0"/>
              <a:t>Market performance is the success of a market in producing benefits for consumers (for example, a market is performing well if prices are near </a:t>
            </a:r>
            <a:r>
              <a:rPr lang="en-US" dirty="0" smtClean="0"/>
              <a:t>to </a:t>
            </a:r>
            <a:r>
              <a:rPr lang="en-US" dirty="0" smtClean="0"/>
              <a:t>marginal cost of production). </a:t>
            </a:r>
          </a:p>
          <a:p>
            <a:pPr algn="just">
              <a:spcBef>
                <a:spcPts val="0"/>
              </a:spcBef>
            </a:pPr>
            <a:r>
              <a:rPr lang="en-US" dirty="0" smtClean="0"/>
              <a:t>Market structure consists of those factors that determine the competitiveness of a market. Market structure affects market performance through the conduct or behavior of firms.</a:t>
            </a:r>
          </a:p>
          <a:p>
            <a:pPr algn="just">
              <a:spcBef>
                <a:spcPts val="0"/>
              </a:spcBef>
            </a:pPr>
            <a:endParaRPr lang="en-US" dirty="0"/>
          </a:p>
        </p:txBody>
      </p:sp>
    </p:spTree>
  </p:cSld>
  <p:clrMapOvr>
    <a:masterClrMapping/>
  </p:clrMapOvr>
  <p:transition>
    <p:pull dir="d"/>
    <p:sndAc>
      <p:stSnd>
        <p:snd r:embed="rId2" name="coin.wav"/>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
            </a:r>
            <a:br>
              <a:rPr lang="en-US" sz="3200" dirty="0" smtClean="0"/>
            </a:br>
            <a:r>
              <a:rPr lang="en-US" sz="3200" dirty="0" smtClean="0"/>
              <a:t>5.5 Measurement of Market Performance and Market structure</a:t>
            </a:r>
            <a:br>
              <a:rPr lang="en-US" sz="3200" dirty="0" smtClean="0"/>
            </a:br>
            <a:endParaRPr lang="en-US" sz="32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5.5.1 Measurement of Market Performance </a:t>
            </a:r>
          </a:p>
          <a:p>
            <a:pPr algn="just">
              <a:spcBef>
                <a:spcPts val="0"/>
              </a:spcBef>
            </a:pPr>
            <a:r>
              <a:rPr lang="en-US" dirty="0" smtClean="0"/>
              <a:t>Market power permits a firm to raise price above the competitive level. This suggests that a good way to measure market power. </a:t>
            </a:r>
          </a:p>
          <a:p>
            <a:pPr algn="just">
              <a:spcBef>
                <a:spcPts val="0"/>
              </a:spcBef>
            </a:pPr>
            <a:r>
              <a:rPr lang="en-US" dirty="0" smtClean="0"/>
              <a:t>To make comparisons across industries or even a cross firms that produce a variety of products a common denominator is necessary. One possible common denominator is costs. </a:t>
            </a:r>
          </a:p>
          <a:p>
            <a:r>
              <a:rPr lang="en-US" dirty="0" smtClean="0"/>
              <a:t>The Lerner index               ,         is theoretically operating because it directly measures the increase of price above marginal cost.</a:t>
            </a:r>
          </a:p>
          <a:p>
            <a:r>
              <a:rPr lang="en-US" dirty="0" smtClean="0"/>
              <a:t>The Lerner index, however, is difficult to estimate because data are lacking on firm’s marginal costs.</a:t>
            </a:r>
          </a:p>
          <a:p>
            <a:endParaRPr lang="en-US" dirty="0"/>
          </a:p>
        </p:txBody>
      </p:sp>
      <p:graphicFrame>
        <p:nvGraphicFramePr>
          <p:cNvPr id="1026" name="Object 2"/>
          <p:cNvGraphicFramePr>
            <a:graphicFrameLocks noChangeAspect="1"/>
          </p:cNvGraphicFramePr>
          <p:nvPr/>
        </p:nvGraphicFramePr>
        <p:xfrm>
          <a:off x="3352800" y="4114800"/>
          <a:ext cx="660400" cy="381000"/>
        </p:xfrm>
        <a:graphic>
          <a:graphicData uri="http://schemas.openxmlformats.org/presentationml/2006/ole">
            <p:oleObj spid="_x0000_s1026" name="Equation" r:id="rId5" imgW="660240" imgH="457200" progId="Equation.DSMT4">
              <p:embed/>
            </p:oleObj>
          </a:graphicData>
        </a:graphic>
      </p:graphicFrame>
    </p:spTree>
  </p:cSld>
  <p:clrMapOvr>
    <a:masterClrMapping/>
  </p:clrMapOvr>
  <p:transition>
    <p:pull dir="d"/>
    <p:sndAc>
      <p:stSnd>
        <p:snd r:embed="rId4" name="coin.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sz="2800" dirty="0" smtClean="0"/>
              <a:t>In short, there are four different measures have been used as a proxy for the learner index in structure -conduct - performance (SCP) studies: </a:t>
            </a:r>
          </a:p>
          <a:p>
            <a:pPr algn="just">
              <a:spcBef>
                <a:spcPts val="0"/>
              </a:spcBef>
            </a:pPr>
            <a:r>
              <a:rPr lang="en-US" sz="2800" dirty="0" smtClean="0"/>
              <a:t>These are </a:t>
            </a:r>
          </a:p>
          <a:p>
            <a:pPr algn="just">
              <a:spcBef>
                <a:spcPts val="0"/>
              </a:spcBef>
              <a:buFont typeface="Wingdings" pitchFamily="2" charset="2"/>
              <a:buChar char="ü"/>
            </a:pPr>
            <a:r>
              <a:rPr lang="en-US" sz="2800" dirty="0" smtClean="0"/>
              <a:t>Excess return on sales, </a:t>
            </a:r>
          </a:p>
          <a:p>
            <a:pPr algn="just">
              <a:spcBef>
                <a:spcPts val="0"/>
              </a:spcBef>
              <a:buFont typeface="Wingdings" pitchFamily="2" charset="2"/>
              <a:buChar char="ü"/>
            </a:pPr>
            <a:r>
              <a:rPr lang="en-US" sz="2800" dirty="0" smtClean="0"/>
              <a:t>Profit rate,</a:t>
            </a:r>
          </a:p>
          <a:p>
            <a:pPr algn="just">
              <a:spcBef>
                <a:spcPts val="0"/>
              </a:spcBef>
              <a:buFont typeface="Wingdings" pitchFamily="2" charset="2"/>
              <a:buChar char="ü"/>
            </a:pPr>
            <a:r>
              <a:rPr lang="en-US" sz="2800" dirty="0" smtClean="0"/>
              <a:t> Price-cost margin, and </a:t>
            </a:r>
          </a:p>
          <a:p>
            <a:pPr algn="just">
              <a:spcBef>
                <a:spcPts val="0"/>
              </a:spcBef>
              <a:buFont typeface="Wingdings" pitchFamily="2" charset="2"/>
              <a:buChar char="ü"/>
            </a:pPr>
            <a:r>
              <a:rPr lang="en-US" sz="2800" dirty="0" smtClean="0"/>
              <a:t>Tobin’s q model.</a:t>
            </a:r>
          </a:p>
          <a:p>
            <a:endParaRPr lang="en-US" dirty="0"/>
          </a:p>
        </p:txBody>
      </p:sp>
    </p:spTree>
  </p:cSld>
  <p:clrMapOvr>
    <a:masterClrMapping/>
  </p:clrMapOvr>
  <p:transition>
    <p:pull dir="d"/>
    <p:sndAc>
      <p:stSnd>
        <p:snd r:embed="rId2"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However, the idea of an organizational goal and the conception of an organization as a coalition are implicitly contradictory. </a:t>
            </a:r>
            <a:r>
              <a:rPr lang="en-US" sz="2800" b="1" dirty="0" smtClean="0"/>
              <a:t>Why?</a:t>
            </a:r>
          </a:p>
          <a:p>
            <a:pPr algn="just">
              <a:spcBef>
                <a:spcPts val="0"/>
              </a:spcBef>
            </a:pPr>
            <a:r>
              <a:rPr lang="en-US" sz="2800" dirty="0" smtClean="0"/>
              <a:t>Basic to the idea of coalition is the expectation that the individual participates in the organization may have substantially different preference orderings (i.e. individual goals). </a:t>
            </a:r>
            <a:endParaRPr lang="en-US" sz="2800" dirty="0"/>
          </a:p>
        </p:txBody>
      </p:sp>
    </p:spTree>
  </p:cSld>
  <p:clrMapOvr>
    <a:masterClrMapping/>
  </p:clrMapOvr>
  <p:transition>
    <p:pull dir="d"/>
    <p:sndAc>
      <p:stSnd>
        <p:snd r:embed="rId2" name="coin.wav"/>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dirty="0" err="1" smtClean="0"/>
              <a:t>i</a:t>
            </a:r>
            <a:r>
              <a:rPr lang="en-US" b="1" dirty="0" smtClean="0"/>
              <a:t>. Excess Return on Sales</a:t>
            </a:r>
            <a:endParaRPr lang="en-US" dirty="0" smtClean="0"/>
          </a:p>
          <a:p>
            <a:r>
              <a:rPr lang="en-US" dirty="0" smtClean="0"/>
              <a:t>Excess return on sales is the ratio of economic profits to sales revenue.</a:t>
            </a:r>
          </a:p>
          <a:p>
            <a:r>
              <a:rPr lang="en-US" dirty="0" smtClean="0"/>
              <a:t>The excess profit-rate on sales</a:t>
            </a:r>
          </a:p>
          <a:p>
            <a:endParaRPr lang="en-US" dirty="0"/>
          </a:p>
        </p:txBody>
      </p:sp>
      <p:graphicFrame>
        <p:nvGraphicFramePr>
          <p:cNvPr id="67586" name="Object 2"/>
          <p:cNvGraphicFramePr>
            <a:graphicFrameLocks noChangeAspect="1"/>
          </p:cNvGraphicFramePr>
          <p:nvPr/>
        </p:nvGraphicFramePr>
        <p:xfrm>
          <a:off x="2362200" y="4038600"/>
          <a:ext cx="3505200" cy="914400"/>
        </p:xfrm>
        <a:graphic>
          <a:graphicData uri="http://schemas.openxmlformats.org/presentationml/2006/ole">
            <p:oleObj spid="_x0000_s67586" name="Equation" r:id="rId4" imgW="711000" imgH="431640" progId="Equation.DSMT4">
              <p:embed/>
            </p:oleObj>
          </a:graphicData>
        </a:graphic>
      </p:graphicFrame>
    </p:spTree>
  </p:cSld>
  <p:clrMapOvr>
    <a:masterClrMapping/>
  </p:clrMapOvr>
  <p:transition>
    <p:pull dir="d"/>
    <p:sndAc>
      <p:stSnd>
        <p:snd r:embed="rId3" name="coin.wav"/>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dirty="0" smtClean="0"/>
              <a:t>ii. Profit Rate</a:t>
            </a:r>
            <a:endParaRPr lang="en-US" dirty="0" smtClean="0"/>
          </a:p>
          <a:p>
            <a:r>
              <a:rPr lang="en-US" dirty="0" smtClean="0"/>
              <a:t>Most SCP studies have used the rate of return on stock holders’ equity after tax to measure profitability. This is calculated as  </a:t>
            </a:r>
          </a:p>
          <a:p>
            <a:endParaRPr lang="en-US" dirty="0" smtClean="0"/>
          </a:p>
          <a:p>
            <a:r>
              <a:rPr lang="en-US" dirty="0" smtClean="0"/>
              <a:t>where      is a profit. T is the tax on profits, and E is stock holders equity’s</a:t>
            </a:r>
            <a:endParaRPr lang="en-US" dirty="0"/>
          </a:p>
        </p:txBody>
      </p:sp>
      <p:graphicFrame>
        <p:nvGraphicFramePr>
          <p:cNvPr id="68610" name="Object 2"/>
          <p:cNvGraphicFramePr>
            <a:graphicFrameLocks noChangeAspect="1"/>
          </p:cNvGraphicFramePr>
          <p:nvPr/>
        </p:nvGraphicFramePr>
        <p:xfrm>
          <a:off x="3105150" y="3810000"/>
          <a:ext cx="952500" cy="533400"/>
        </p:xfrm>
        <a:graphic>
          <a:graphicData uri="http://schemas.openxmlformats.org/presentationml/2006/ole">
            <p:oleObj spid="_x0000_s68610" name="Equation" r:id="rId4" imgW="419040" imgH="393480" progId="Equation.DSMT4">
              <p:embed/>
            </p:oleObj>
          </a:graphicData>
        </a:graphic>
      </p:graphicFrame>
      <p:graphicFrame>
        <p:nvGraphicFramePr>
          <p:cNvPr id="68611" name="Object 3"/>
          <p:cNvGraphicFramePr>
            <a:graphicFrameLocks noChangeAspect="1"/>
          </p:cNvGraphicFramePr>
          <p:nvPr/>
        </p:nvGraphicFramePr>
        <p:xfrm>
          <a:off x="2057400" y="4495800"/>
          <a:ext cx="381000" cy="381000"/>
        </p:xfrm>
        <a:graphic>
          <a:graphicData uri="http://schemas.openxmlformats.org/presentationml/2006/ole">
            <p:oleObj spid="_x0000_s68611" name="Equation" r:id="rId5" imgW="164880" imgH="152280" progId="Equation.DSMT4">
              <p:embed/>
            </p:oleObj>
          </a:graphicData>
        </a:graphic>
      </p:graphicFrame>
    </p:spTree>
  </p:cSld>
  <p:clrMapOvr>
    <a:masterClrMapping/>
  </p:clrMapOvr>
  <p:transition>
    <p:pull dir="d"/>
    <p:sndAc>
      <p:stSnd>
        <p:snd r:embed="rId3" name="coin.wav"/>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A disadvantage of the rate of return on equity, however, is its sensitivity to variations in the debt /equity ratio across firms</a:t>
            </a:r>
            <a:r>
              <a:rPr lang="en-US" smtClean="0"/>
              <a:t>, issuing </a:t>
            </a:r>
            <a:r>
              <a:rPr lang="en-US" dirty="0" smtClean="0"/>
              <a:t>both debt (banks) and equity (stocks) results in two groups having claims on the assets of the firm.</a:t>
            </a:r>
            <a:endParaRPr lang="en-US" dirty="0"/>
          </a:p>
        </p:txBody>
      </p:sp>
    </p:spTree>
  </p:cSld>
  <p:clrMapOvr>
    <a:masterClrMapping/>
  </p:clrMapOvr>
  <p:transition>
    <p:pull dir="d"/>
    <p:sndAc>
      <p:stSnd>
        <p:snd r:embed="rId2" name="coin.wav"/>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To reduce the problems associated with variations in the debt/equity ratio, some researchers use the rate of return on assets after tax.</a:t>
            </a:r>
          </a:p>
          <a:p>
            <a:pPr algn="just">
              <a:spcBef>
                <a:spcPts val="0"/>
              </a:spcBef>
            </a:pPr>
            <a:r>
              <a:rPr lang="en-US" dirty="0" smtClean="0"/>
              <a:t>This is calculated as . </a:t>
            </a:r>
          </a:p>
          <a:p>
            <a:pPr algn="just">
              <a:spcBef>
                <a:spcPts val="0"/>
              </a:spcBef>
            </a:pPr>
            <a:endParaRPr lang="en-US" dirty="0" smtClean="0"/>
          </a:p>
          <a:p>
            <a:pPr algn="just">
              <a:spcBef>
                <a:spcPts val="0"/>
              </a:spcBef>
            </a:pPr>
            <a:r>
              <a:rPr lang="en-US" dirty="0" smtClean="0"/>
              <a:t>Where   and T are profit and Tax on profit, I is interest payments to debt holders, and A is total assets.</a:t>
            </a:r>
            <a:endParaRPr lang="en-US" dirty="0"/>
          </a:p>
        </p:txBody>
      </p:sp>
      <p:graphicFrame>
        <p:nvGraphicFramePr>
          <p:cNvPr id="69634" name="Object 2"/>
          <p:cNvGraphicFramePr>
            <a:graphicFrameLocks noChangeAspect="1"/>
          </p:cNvGraphicFramePr>
          <p:nvPr/>
        </p:nvGraphicFramePr>
        <p:xfrm>
          <a:off x="4572000" y="3505200"/>
          <a:ext cx="1752600" cy="838200"/>
        </p:xfrm>
        <a:graphic>
          <a:graphicData uri="http://schemas.openxmlformats.org/presentationml/2006/ole">
            <p:oleObj spid="_x0000_s69634" name="Equation" r:id="rId4" imgW="736560" imgH="393480" progId="Equation.DSMT4">
              <p:embed/>
            </p:oleObj>
          </a:graphicData>
        </a:graphic>
      </p:graphicFrame>
      <p:graphicFrame>
        <p:nvGraphicFramePr>
          <p:cNvPr id="69635" name="Object 3"/>
          <p:cNvGraphicFramePr>
            <a:graphicFrameLocks noChangeAspect="1"/>
          </p:cNvGraphicFramePr>
          <p:nvPr/>
        </p:nvGraphicFramePr>
        <p:xfrm>
          <a:off x="2133600" y="4724400"/>
          <a:ext cx="304800" cy="304800"/>
        </p:xfrm>
        <a:graphic>
          <a:graphicData uri="http://schemas.openxmlformats.org/presentationml/2006/ole">
            <p:oleObj spid="_x0000_s69635" name="Equation" r:id="rId5" imgW="164880" imgH="152280" progId="Equation.DSMT4">
              <p:embed/>
            </p:oleObj>
          </a:graphicData>
        </a:graphic>
      </p:graphicFrame>
    </p:spTree>
  </p:cSld>
  <p:clrMapOvr>
    <a:masterClrMapping/>
  </p:clrMapOvr>
  <p:transition>
    <p:pull dir="d"/>
    <p:sndAc>
      <p:stSnd>
        <p:snd r:embed="rId3" name="coin.wav"/>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Although, economic theory makes predictions about economic profits, reported profits are accounting profits. Using accounting data can lead to biased estimates of rates or return.</a:t>
            </a:r>
          </a:p>
          <a:p>
            <a:pPr algn="just">
              <a:spcBef>
                <a:spcPts val="0"/>
              </a:spcBef>
            </a:pPr>
            <a:r>
              <a:rPr lang="en-US" dirty="0" smtClean="0"/>
              <a:t>What do you think are the main differences between economic profits and accounting profits? </a:t>
            </a:r>
          </a:p>
          <a:p>
            <a:endParaRPr lang="en-US" dirty="0"/>
          </a:p>
        </p:txBody>
      </p:sp>
    </p:spTree>
  </p:cSld>
  <p:clrMapOvr>
    <a:masterClrMapping/>
  </p:clrMapOvr>
  <p:transition>
    <p:pull dir="d"/>
    <p:sndAc>
      <p:stSnd>
        <p:snd r:embed="rId2" name="coin.wav"/>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In calculating the annual capital costs of a firm, problems arise with accounting data. </a:t>
            </a:r>
          </a:p>
          <a:p>
            <a:pPr algn="just">
              <a:spcBef>
                <a:spcPts val="0"/>
              </a:spcBef>
              <a:buNone/>
            </a:pPr>
            <a:r>
              <a:rPr lang="en-US" b="1" dirty="0" smtClean="0"/>
              <a:t>First:</a:t>
            </a:r>
            <a:r>
              <a:rPr lang="en-US" dirty="0" smtClean="0"/>
              <a:t> Capital should be valued its replacement cost but accounting data use book value, which is calculated using the historical value of an asset. </a:t>
            </a:r>
          </a:p>
          <a:p>
            <a:pPr marL="0" indent="0" algn="just">
              <a:spcBef>
                <a:spcPts val="0"/>
              </a:spcBef>
              <a:buNone/>
            </a:pPr>
            <a:r>
              <a:rPr lang="en-US" dirty="0" smtClean="0"/>
              <a:t>Example: consider an asset that was in expense at the time of its purchase but whose price has increased significantly. </a:t>
            </a:r>
          </a:p>
          <a:p>
            <a:pPr marL="0" indent="0" algn="just">
              <a:spcBef>
                <a:spcPts val="0"/>
              </a:spcBef>
              <a:buNone/>
            </a:pPr>
            <a:r>
              <a:rPr lang="en-US" dirty="0" smtClean="0"/>
              <a:t>In this case, the rate of return calculated using historical cost will be considerably greater than the rate of return using replacement cost, overestimating the profitability of investment in the industry.</a:t>
            </a:r>
          </a:p>
          <a:p>
            <a:pPr>
              <a:buNone/>
            </a:pPr>
            <a:endParaRPr lang="en-US" dirty="0"/>
          </a:p>
        </p:txBody>
      </p:sp>
    </p:spTree>
  </p:cSld>
  <p:clrMapOvr>
    <a:masterClrMapping/>
  </p:clrMapOvr>
  <p:transition>
    <p:pull dir="d"/>
    <p:sndAc>
      <p:stSnd>
        <p:snd r:embed="rId2" name="coin.wav"/>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dirty="0" smtClean="0"/>
              <a:t>A </a:t>
            </a:r>
            <a:r>
              <a:rPr lang="en-US" b="1" dirty="0" smtClean="0"/>
              <a:t>second</a:t>
            </a:r>
            <a:r>
              <a:rPr lang="en-US" dirty="0" smtClean="0"/>
              <a:t> problem with accounting data is the calculation of depreciation w/h measures the decrease in economic value that occurs during the period the asset is used.</a:t>
            </a:r>
          </a:p>
          <a:p>
            <a:pPr algn="just">
              <a:spcBef>
                <a:spcPts val="0"/>
              </a:spcBef>
              <a:buFont typeface="Wingdings" pitchFamily="2" charset="2"/>
              <a:buChar char="ü"/>
            </a:pPr>
            <a:r>
              <a:rPr lang="en-US" dirty="0" smtClean="0"/>
              <a:t>If, for example a machine that costs birr 1000 is assumed to last for five years, the annual depreciation would be birr 200 for the first five years. If the machine happens to last more than five years, there would be no further depreciation.</a:t>
            </a:r>
          </a:p>
          <a:p>
            <a:endParaRPr lang="en-US" dirty="0"/>
          </a:p>
        </p:txBody>
      </p:sp>
    </p:spTree>
  </p:cSld>
  <p:clrMapOvr>
    <a:masterClrMapping/>
  </p:clrMapOvr>
  <p:transition>
    <p:pull dir="d"/>
    <p:sndAc>
      <p:stSnd>
        <p:snd r:embed="rId2" name="coin.wav"/>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b="1" dirty="0" smtClean="0"/>
              <a:t>3</a:t>
            </a:r>
            <a:r>
              <a:rPr lang="en-US" b="1" baseline="30000" dirty="0" smtClean="0"/>
              <a:t>rd</a:t>
            </a:r>
            <a:r>
              <a:rPr lang="en-US" dirty="0" smtClean="0"/>
              <a:t> problems with accounting data arise for expenditures on </a:t>
            </a:r>
            <a:r>
              <a:rPr lang="en-US" dirty="0" err="1" smtClean="0"/>
              <a:t>advertising,Research</a:t>
            </a:r>
            <a:r>
              <a:rPr lang="en-US" dirty="0" smtClean="0"/>
              <a:t> and development (R&amp;D).</a:t>
            </a:r>
          </a:p>
          <a:p>
            <a:pPr algn="just">
              <a:spcBef>
                <a:spcPts val="0"/>
              </a:spcBef>
            </a:pPr>
            <a:r>
              <a:rPr lang="en-US" dirty="0" smtClean="0"/>
              <a:t>A successful advertising comparing in one year can affect demand in subsequent years if consumers remember the campaign. </a:t>
            </a:r>
          </a:p>
          <a:p>
            <a:pPr algn="just">
              <a:spcBef>
                <a:spcPts val="0"/>
              </a:spcBef>
            </a:pPr>
            <a:r>
              <a:rPr lang="en-US" dirty="0" smtClean="0"/>
              <a:t>Similarly, R&amp;D expenditures in one year can affect demand or costs in future years. </a:t>
            </a:r>
          </a:p>
          <a:p>
            <a:pPr algn="just">
              <a:spcBef>
                <a:spcPts val="0"/>
              </a:spcBef>
            </a:pPr>
            <a:r>
              <a:rPr lang="en-US" dirty="0" smtClean="0"/>
              <a:t>Common accounting procedure is to deduct the entire costs of advertising or R&amp;D in one year and then deduct nothing in subsequent years. If this practice is followed, the rate of return will be underestimated in the first year and over estimated in future years.</a:t>
            </a:r>
          </a:p>
          <a:p>
            <a:endParaRPr lang="en-US" dirty="0"/>
          </a:p>
        </p:txBody>
      </p:sp>
    </p:spTree>
  </p:cSld>
  <p:clrMapOvr>
    <a:masterClrMapping/>
  </p:clrMapOvr>
  <p:transition>
    <p:pull dir="d"/>
    <p:sndAc>
      <p:stSnd>
        <p:snd r:embed="rId2" name="coin.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b="1" dirty="0" smtClean="0"/>
              <a:t>Finally </a:t>
            </a:r>
            <a:r>
              <a:rPr lang="en-US" sz="2800" dirty="0" smtClean="0"/>
              <a:t>problem with accounting data arises from inflation.</a:t>
            </a:r>
          </a:p>
          <a:p>
            <a:pPr lvl="0" algn="just">
              <a:spcBef>
                <a:spcPts val="0"/>
              </a:spcBef>
              <a:buNone/>
            </a:pPr>
            <a:r>
              <a:rPr lang="en-US" sz="2800" b="1" dirty="0" smtClean="0"/>
              <a:t>iii. Price-cost margins</a:t>
            </a:r>
            <a:endParaRPr lang="en-US" sz="2800" dirty="0" smtClean="0"/>
          </a:p>
          <a:p>
            <a:pPr algn="just">
              <a:spcBef>
                <a:spcPts val="0"/>
              </a:spcBef>
            </a:pPr>
            <a:r>
              <a:rPr lang="en-US" sz="2800" dirty="0" smtClean="0"/>
              <a:t>Another measure of performance used in numerous industrial organization studies is the price-cost margin.</a:t>
            </a:r>
            <a:endParaRPr lang="en-US" sz="2800" dirty="0"/>
          </a:p>
        </p:txBody>
      </p:sp>
    </p:spTree>
  </p:cSld>
  <p:clrMapOvr>
    <a:masterClrMapping/>
  </p:clrMapOvr>
  <p:transition>
    <p:pull dir="d"/>
    <p:sndAc>
      <p:stSnd>
        <p:snd r:embed="rId2" name="coin.wav"/>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dirty="0" smtClean="0"/>
              <a:t>To understand the rationale for using the price-cost margin as a measure of performance, start again with the Lerner index, </a:t>
            </a:r>
          </a:p>
          <a:p>
            <a:pPr algn="just">
              <a:spcBef>
                <a:spcPts val="0"/>
              </a:spcBef>
            </a:pPr>
            <a:r>
              <a:rPr lang="en-US" dirty="0" smtClean="0"/>
              <a:t>Because data on marginal costs are usually not available, economists often assume long-run marginal cost with this assumption, the Lerner index can be written as</a:t>
            </a:r>
          </a:p>
          <a:p>
            <a:endParaRPr lang="en-US" dirty="0"/>
          </a:p>
        </p:txBody>
      </p:sp>
      <p:graphicFrame>
        <p:nvGraphicFramePr>
          <p:cNvPr id="70658" name="Object 2"/>
          <p:cNvGraphicFramePr>
            <a:graphicFrameLocks noChangeAspect="1"/>
          </p:cNvGraphicFramePr>
          <p:nvPr/>
        </p:nvGraphicFramePr>
        <p:xfrm>
          <a:off x="2057400" y="3200400"/>
          <a:ext cx="762000" cy="393700"/>
        </p:xfrm>
        <a:graphic>
          <a:graphicData uri="http://schemas.openxmlformats.org/presentationml/2006/ole">
            <p:oleObj spid="_x0000_s70658" name="Equation" r:id="rId4" imgW="545760" imgH="393480" progId="Equation.DSMT4">
              <p:embed/>
            </p:oleObj>
          </a:graphicData>
        </a:graphic>
      </p:graphicFrame>
    </p:spTree>
  </p:cSld>
  <p:clrMapOvr>
    <a:masterClrMapping/>
  </p:clrMapOvr>
  <p:transition>
    <p:pull dir="d"/>
    <p:sndAc>
      <p:stSnd>
        <p:snd r:embed="rId3"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5.1.3   Ownership and Control of Firms</a:t>
            </a:r>
            <a:endParaRPr lang="en-US" dirty="0" smtClean="0"/>
          </a:p>
          <a:p>
            <a:pPr algn="just">
              <a:spcBef>
                <a:spcPts val="0"/>
              </a:spcBef>
            </a:pPr>
            <a:r>
              <a:rPr lang="en-US" dirty="0" smtClean="0"/>
              <a:t>The </a:t>
            </a:r>
            <a:r>
              <a:rPr lang="en-US" dirty="0" smtClean="0"/>
              <a:t>traditional theory of the firm viewed control as being exercised solely by the individual owner, who was the sole claimant on profitability. </a:t>
            </a:r>
          </a:p>
          <a:p>
            <a:pPr algn="just">
              <a:spcBef>
                <a:spcPts val="0"/>
              </a:spcBef>
            </a:pPr>
            <a:r>
              <a:rPr lang="en-US" dirty="0" smtClean="0"/>
              <a:t> Starting in the 1930s, however, the management school argued that ownership through the holding of shares had become highly dispersed, particularly in large companies; that salaried managers who controlled firms operations held few shares. Because of this type of ownership of shares, they were only loosely motivated or constrained by owners to pursue profit maximization.</a:t>
            </a:r>
          </a:p>
          <a:p>
            <a:endParaRPr lang="en-US" dirty="0"/>
          </a:p>
        </p:txBody>
      </p:sp>
    </p:spTree>
  </p:cSld>
  <p:clrMapOvr>
    <a:masterClrMapping/>
  </p:clrMapOvr>
  <p:transition>
    <p:pull dir="d"/>
    <p:sndAc>
      <p:stSnd>
        <p:snd r:embed="rId2" name="coin.wav"/>
      </p:stSnd>
    </p:sndAc>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endParaRPr lang="en-US" dirty="0" smtClean="0"/>
          </a:p>
          <a:p>
            <a:pPr>
              <a:buNone/>
            </a:pPr>
            <a:endParaRPr lang="en-US" dirty="0" smtClean="0"/>
          </a:p>
          <a:p>
            <a:pPr>
              <a:buNone/>
            </a:pPr>
            <a:endParaRPr lang="en-US" dirty="0" smtClean="0"/>
          </a:p>
          <a:p>
            <a:pPr marL="0" indent="0" algn="just">
              <a:spcBef>
                <a:spcPts val="0"/>
              </a:spcBef>
              <a:buNone/>
            </a:pPr>
            <a:r>
              <a:rPr lang="en-US" dirty="0" smtClean="0"/>
              <a:t>Where V=variable cost per unit, g= depreciation rate of capital, P=competitive rate of return, P=price, Q=output, and K=Financial value of capital employed. </a:t>
            </a:r>
          </a:p>
          <a:p>
            <a:pPr marL="0" indent="0" algn="just">
              <a:spcBef>
                <a:spcPts val="0"/>
              </a:spcBef>
              <a:buNone/>
            </a:pPr>
            <a:r>
              <a:rPr lang="en-US" dirty="0" smtClean="0"/>
              <a:t>The first term on the right in equation, (total revenue-variable cost)/ total revenue, is the price-cost margin. Under competitive conditions, price should equal long-run average (and marginal) cost. This implies that the price-cost margin should on average equal the second term on the right of equation 1, if the industry is competitive.</a:t>
            </a:r>
            <a:endParaRPr lang="en-US" dirty="0"/>
          </a:p>
        </p:txBody>
      </p:sp>
      <p:graphicFrame>
        <p:nvGraphicFramePr>
          <p:cNvPr id="71682" name="Object 2"/>
          <p:cNvGraphicFramePr>
            <a:graphicFrameLocks noChangeAspect="1"/>
          </p:cNvGraphicFramePr>
          <p:nvPr/>
        </p:nvGraphicFramePr>
        <p:xfrm>
          <a:off x="609600" y="1752600"/>
          <a:ext cx="7391400" cy="838200"/>
        </p:xfrm>
        <a:graphic>
          <a:graphicData uri="http://schemas.openxmlformats.org/presentationml/2006/ole">
            <p:oleObj spid="_x0000_s71682" name="Equation" r:id="rId4" imgW="5003640" imgH="419040" progId="Equation.DSMT4">
              <p:embed/>
            </p:oleObj>
          </a:graphicData>
        </a:graphic>
      </p:graphicFrame>
    </p:spTree>
  </p:cSld>
  <p:clrMapOvr>
    <a:masterClrMapping/>
  </p:clrMapOvr>
  <p:transition>
    <p:pull dir="d"/>
    <p:sndAc>
      <p:stSnd>
        <p:snd r:embed="rId3" name="coin.wav"/>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spcBef>
                <a:spcPts val="0"/>
              </a:spcBef>
              <a:buNone/>
            </a:pPr>
            <a:r>
              <a:rPr lang="en-US" b="1" dirty="0" smtClean="0"/>
              <a:t>iv. Tobin’s ‘Q’ of another measure of performance</a:t>
            </a:r>
            <a:r>
              <a:rPr lang="en-US" dirty="0" smtClean="0"/>
              <a:t> </a:t>
            </a:r>
          </a:p>
          <a:p>
            <a:pPr algn="just">
              <a:spcBef>
                <a:spcPts val="0"/>
              </a:spcBef>
            </a:pPr>
            <a:r>
              <a:rPr lang="en-US" dirty="0" smtClean="0"/>
              <a:t>Tobin’s q is the ratio of the market value of a firm’s assets (as measured by the market value of its outstanding stock and debt) to the replacement cost of the firm’s assets (Tobin 1969).</a:t>
            </a:r>
            <a:endParaRPr lang="en-US" dirty="0"/>
          </a:p>
        </p:txBody>
      </p:sp>
    </p:spTree>
  </p:cSld>
  <p:clrMapOvr>
    <a:masterClrMapping/>
  </p:clrMapOvr>
  <p:transition>
    <p:pull dir="d"/>
    <p:sndAc>
      <p:stSnd>
        <p:snd r:embed="rId2" name="coin.wav"/>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b="1" dirty="0" smtClean="0"/>
              <a:t>5.5.2.Measures of Market structure</a:t>
            </a:r>
          </a:p>
          <a:p>
            <a:pPr algn="just">
              <a:spcBef>
                <a:spcPts val="0"/>
              </a:spcBef>
            </a:pPr>
            <a:r>
              <a:rPr lang="en-US" dirty="0" smtClean="0"/>
              <a:t>Some of the common measures of market structure.</a:t>
            </a:r>
          </a:p>
          <a:p>
            <a:pPr lvl="0" algn="just">
              <a:spcBef>
                <a:spcPts val="0"/>
              </a:spcBef>
              <a:buNone/>
            </a:pPr>
            <a:r>
              <a:rPr lang="en-US" b="1" dirty="0" err="1" smtClean="0"/>
              <a:t>i</a:t>
            </a:r>
            <a:r>
              <a:rPr lang="en-US" b="1" dirty="0" smtClean="0"/>
              <a:t>. Industry Concentration</a:t>
            </a:r>
            <a:r>
              <a:rPr lang="en-US" dirty="0" smtClean="0"/>
              <a:t>. </a:t>
            </a:r>
          </a:p>
          <a:p>
            <a:pPr algn="just">
              <a:spcBef>
                <a:spcPts val="0"/>
              </a:spcBef>
            </a:pPr>
            <a:r>
              <a:rPr lang="en-US" dirty="0" smtClean="0"/>
              <a:t>Industry concentration is typically measured as a function of the market shares of some or all of the firms in a market.</a:t>
            </a:r>
          </a:p>
          <a:p>
            <a:r>
              <a:rPr lang="en-US" dirty="0" smtClean="0">
                <a:latin typeface="Times New Roman" pitchFamily="18" charset="0"/>
                <a:cs typeface="Times New Roman" pitchFamily="18" charset="0"/>
              </a:rPr>
              <a:t>The degree of seller concentration</a:t>
            </a:r>
          </a:p>
          <a:p>
            <a:r>
              <a:rPr lang="en-US" dirty="0" smtClean="0">
                <a:latin typeface="Times New Roman" pitchFamily="18" charset="0"/>
                <a:cs typeface="Times New Roman" pitchFamily="18" charset="0"/>
              </a:rPr>
              <a:t>The degree of buyer concentration  </a:t>
            </a:r>
          </a:p>
          <a:p>
            <a:pPr lvl="0"/>
            <a:r>
              <a:rPr lang="en-GB" dirty="0" smtClean="0">
                <a:latin typeface="Times New Roman" pitchFamily="18" charset="0"/>
                <a:cs typeface="Times New Roman" pitchFamily="18" charset="0"/>
              </a:rPr>
              <a:t>The degree of product differentiation</a:t>
            </a:r>
          </a:p>
          <a:p>
            <a:r>
              <a:rPr lang="en-GB" dirty="0" smtClean="0">
                <a:latin typeface="Times New Roman" pitchFamily="18" charset="0"/>
                <a:cs typeface="Times New Roman" pitchFamily="18" charset="0"/>
              </a:rPr>
              <a:t>The condition of entry to or exit from the market </a:t>
            </a:r>
          </a:p>
          <a:p>
            <a:pPr algn="just">
              <a:spcBef>
                <a:spcPts val="0"/>
              </a:spcBef>
              <a:buFont typeface="Wingdings" pitchFamily="2" charset="2"/>
              <a:buChar char="ü"/>
            </a:pPr>
            <a:r>
              <a:rPr lang="en-US" dirty="0" smtClean="0"/>
              <a:t>The degree of diversification of individual firms, </a:t>
            </a:r>
          </a:p>
          <a:p>
            <a:pPr algn="just">
              <a:spcBef>
                <a:spcPts val="0"/>
              </a:spcBef>
              <a:buFont typeface="Wingdings" pitchFamily="2" charset="2"/>
              <a:buChar char="ü"/>
            </a:pPr>
            <a:r>
              <a:rPr lang="en-US" dirty="0" smtClean="0"/>
              <a:t>Technological, geographical and institutional factors present in the market</a:t>
            </a:r>
            <a:endParaRPr lang="en-GB" dirty="0" smtClean="0">
              <a:latin typeface="Times New Roman" pitchFamily="18" charset="0"/>
              <a:cs typeface="Times New Roman" pitchFamily="18" charset="0"/>
            </a:endParaRPr>
          </a:p>
          <a:p>
            <a:pPr>
              <a:buFont typeface="Wingdings" pitchFamily="2" charset="2"/>
              <a:buChar char="ü"/>
            </a:pPr>
            <a:r>
              <a:rPr lang="en-US" dirty="0" smtClean="0"/>
              <a:t>The extent to which firms one vertically integrated back to their sources of supply or forward to the final markets,</a:t>
            </a:r>
          </a:p>
          <a:p>
            <a:endParaRPr lang="en-US" dirty="0" smtClean="0"/>
          </a:p>
          <a:p>
            <a:pPr>
              <a:buNone/>
            </a:pPr>
            <a:endParaRPr lang="en-US" dirty="0"/>
          </a:p>
        </p:txBody>
      </p:sp>
    </p:spTree>
  </p:cSld>
  <p:clrMapOvr>
    <a:masterClrMapping/>
  </p:clrMapOvr>
  <p:transition>
    <p:pull dir="d"/>
    <p:sndAc>
      <p:stSnd>
        <p:snd r:embed="rId2" name="coin.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3"/>
          <a:srcRect/>
          <a:stretch>
            <a:fillRect/>
          </a:stretch>
        </p:blipFill>
        <p:spPr bwMode="auto">
          <a:xfrm>
            <a:off x="762001" y="2438400"/>
            <a:ext cx="7053262" cy="1929606"/>
          </a:xfrm>
          <a:prstGeom prst="rect">
            <a:avLst/>
          </a:prstGeom>
          <a:noFill/>
          <a:ln w="9525">
            <a:noFill/>
            <a:miter lim="800000"/>
            <a:headEnd/>
            <a:tailEnd/>
          </a:ln>
          <a:effectLst/>
        </p:spPr>
      </p:pic>
    </p:spTree>
  </p:cSld>
  <p:clrMapOvr>
    <a:masterClrMapping/>
  </p:clrMapOvr>
  <p:transition>
    <p:pull dir="d"/>
    <p:sndAc>
      <p:stSnd>
        <p:snd r:embed="rId2" name="coin.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Majority of the firms are share companies. But  with regard to the extent of managerial shareholding, separation of ownership and control in large companies is different.  </a:t>
            </a:r>
          </a:p>
          <a:p>
            <a:pPr algn="just">
              <a:spcBef>
                <a:spcPts val="0"/>
              </a:spcBef>
            </a:pPr>
            <a:r>
              <a:rPr lang="en-US" dirty="0" smtClean="0"/>
              <a:t>In this case, ownership is widely dispersed, and management control is therefore, largely independent of the owners.</a:t>
            </a:r>
          </a:p>
          <a:p>
            <a:endParaRPr lang="en-US" dirty="0"/>
          </a:p>
        </p:txBody>
      </p:sp>
    </p:spTree>
  </p:cSld>
  <p:clrMapOvr>
    <a:masterClrMapping/>
  </p:clrMapOvr>
  <p:transition>
    <p:pull dir="d"/>
    <p:sndAc>
      <p:stSnd>
        <p:snd r:embed="rId2" name="coin.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200" b="1" dirty="0" smtClean="0"/>
              <a:t>5.2.   Goals and Objectives of Firms</a:t>
            </a:r>
            <a:br>
              <a:rPr lang="en-US" sz="3200" b="1" dirty="0" smtClean="0"/>
            </a:br>
            <a:endParaRPr lang="en-US" sz="32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5.2.1.Goals of Firms</a:t>
            </a:r>
          </a:p>
          <a:p>
            <a:pPr algn="just">
              <a:spcBef>
                <a:spcPts val="0"/>
              </a:spcBef>
            </a:pPr>
            <a:r>
              <a:rPr lang="en-US" dirty="0" smtClean="0"/>
              <a:t>We have seen the </a:t>
            </a:r>
            <a:r>
              <a:rPr lang="en-US" i="1" dirty="0" smtClean="0"/>
              <a:t>potential conflict</a:t>
            </a:r>
            <a:r>
              <a:rPr lang="en-US" dirty="0" smtClean="0"/>
              <a:t> between the shareholders who own the company and the managers who direct it. </a:t>
            </a:r>
          </a:p>
          <a:p>
            <a:pPr algn="just">
              <a:spcBef>
                <a:spcPts val="0"/>
              </a:spcBef>
            </a:pPr>
            <a:r>
              <a:rPr lang="en-US" dirty="0" smtClean="0"/>
              <a:t>In addition to this, there is potential conflict of interests between different groups of managers charged with responsibilities for different parts and functions within the firm b/c a firm is a coalition of individuals who have their own personal goals.</a:t>
            </a:r>
          </a:p>
          <a:p>
            <a:pPr algn="just">
              <a:spcBef>
                <a:spcPts val="0"/>
              </a:spcBef>
            </a:pPr>
            <a:r>
              <a:rPr lang="en-US" dirty="0" smtClean="0"/>
              <a:t> In a business firm the individuals include </a:t>
            </a:r>
            <a:r>
              <a:rPr lang="en-US" i="1" dirty="0" smtClean="0"/>
              <a:t>managers,</a:t>
            </a:r>
            <a:r>
              <a:rPr lang="en-US" dirty="0" smtClean="0"/>
              <a:t> </a:t>
            </a:r>
            <a:r>
              <a:rPr lang="en-US" i="1" dirty="0" smtClean="0"/>
              <a:t>workers, shareholders, suppliers, customers</a:t>
            </a:r>
            <a:r>
              <a:rPr lang="en-US" dirty="0" smtClean="0"/>
              <a:t>, etc. Explicitly or implicitly, a process of bargaining occurs continuously. The bargaining process, however, does not eliminate all conflict within the managerial group.</a:t>
            </a:r>
          </a:p>
          <a:p>
            <a:pPr algn="just">
              <a:spcBef>
                <a:spcPts val="0"/>
              </a:spcBef>
              <a:buNone/>
            </a:pPr>
            <a:endParaRPr lang="en-US" dirty="0" smtClean="0"/>
          </a:p>
          <a:p>
            <a:pPr>
              <a:buNone/>
            </a:pPr>
            <a:endParaRPr lang="en-US" dirty="0"/>
          </a:p>
        </p:txBody>
      </p:sp>
    </p:spTree>
  </p:cSld>
  <p:clrMapOvr>
    <a:masterClrMapping/>
  </p:clrMapOvr>
  <p:transition>
    <p:pull dir="d"/>
    <p:sndAc>
      <p:stSnd>
        <p:snd r:embed="rId2"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sz="3100" dirty="0" smtClean="0"/>
              <a:t>There are five main aims that well represent the organizational goals of the firm.</a:t>
            </a:r>
          </a:p>
          <a:p>
            <a:pPr lvl="0" algn="just">
              <a:spcBef>
                <a:spcPts val="0"/>
              </a:spcBef>
              <a:buNone/>
            </a:pPr>
            <a:r>
              <a:rPr lang="en-US" sz="3100" b="1" dirty="0" err="1" smtClean="0"/>
              <a:t>i</a:t>
            </a:r>
            <a:r>
              <a:rPr lang="en-US" sz="3100" b="1" dirty="0" smtClean="0"/>
              <a:t>. Production goal</a:t>
            </a:r>
            <a:r>
              <a:rPr lang="en-US" sz="3100" dirty="0" smtClean="0"/>
              <a:t>- The production department is largely concerned with matters of output and employment. </a:t>
            </a:r>
          </a:p>
          <a:p>
            <a:pPr lvl="0" algn="just">
              <a:spcBef>
                <a:spcPts val="0"/>
              </a:spcBef>
            </a:pPr>
            <a:r>
              <a:rPr lang="en-US" sz="3100" dirty="0" smtClean="0"/>
              <a:t>They desire primarily the way </a:t>
            </a:r>
          </a:p>
          <a:p>
            <a:pPr lvl="0" algn="just">
              <a:spcBef>
                <a:spcPts val="0"/>
              </a:spcBef>
              <a:buFont typeface="Wingdings" pitchFamily="2" charset="2"/>
              <a:buChar char="ü"/>
            </a:pPr>
            <a:r>
              <a:rPr lang="en-US" sz="3100" dirty="0" smtClean="0"/>
              <a:t>Production side for stable employment, </a:t>
            </a:r>
          </a:p>
          <a:p>
            <a:pPr lvl="0" algn="just">
              <a:spcBef>
                <a:spcPts val="0"/>
              </a:spcBef>
              <a:buFont typeface="Wingdings" pitchFamily="2" charset="2"/>
              <a:buChar char="ü"/>
            </a:pPr>
            <a:r>
              <a:rPr lang="en-US" sz="3100" dirty="0" smtClean="0"/>
              <a:t>Ease of scheduling, </a:t>
            </a:r>
          </a:p>
          <a:p>
            <a:pPr lvl="0" algn="just">
              <a:spcBef>
                <a:spcPts val="0"/>
              </a:spcBef>
              <a:buFont typeface="Wingdings" pitchFamily="2" charset="2"/>
              <a:buChar char="ü"/>
            </a:pPr>
            <a:r>
              <a:rPr lang="en-US" sz="3100" dirty="0" smtClean="0"/>
              <a:t>Maintenance of adequate cost performance, and </a:t>
            </a:r>
          </a:p>
          <a:p>
            <a:pPr lvl="0" algn="just">
              <a:spcBef>
                <a:spcPts val="0"/>
              </a:spcBef>
              <a:buFont typeface="Wingdings" pitchFamily="2" charset="2"/>
              <a:buChar char="ü"/>
            </a:pPr>
            <a:r>
              <a:rPr lang="en-US" sz="3100" dirty="0" smtClean="0"/>
              <a:t>Growth are all largely met by requiring that production does not fluctuate too much or fall below an acceptable level. </a:t>
            </a:r>
          </a:p>
          <a:p>
            <a:pPr lvl="0" algn="just">
              <a:spcBef>
                <a:spcPts val="0"/>
              </a:spcBef>
            </a:pPr>
            <a:r>
              <a:rPr lang="en-US" sz="3100" dirty="0" smtClean="0"/>
              <a:t>Even if sales are poor the production department will want an increase its inventories rather than a cut in output. </a:t>
            </a:r>
          </a:p>
          <a:p>
            <a:pPr algn="just">
              <a:spcBef>
                <a:spcPts val="0"/>
              </a:spcBef>
            </a:pPr>
            <a:endParaRPr lang="en-US" dirty="0"/>
          </a:p>
        </p:txBody>
      </p:sp>
    </p:spTree>
  </p:cSld>
  <p:clrMapOvr>
    <a:masterClrMapping/>
  </p:clrMapOvr>
  <p:transition>
    <p:pull dir="d"/>
    <p:sndAc>
      <p:stSnd>
        <p:snd r:embed="rId2" name="coin.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1943</TotalTime>
  <Words>4071</Words>
  <Application>Microsoft Office PowerPoint</Application>
  <PresentationFormat>On-screen Show (4:3)</PresentationFormat>
  <Paragraphs>249</Paragraphs>
  <Slides>52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Office Theme</vt:lpstr>
      <vt:lpstr>Equation</vt:lpstr>
      <vt:lpstr> CHAPTER FIVE  ANALYSIS OF FIRM STRUCTURE       </vt:lpstr>
      <vt:lpstr>Slide 2</vt:lpstr>
      <vt:lpstr>Slide 3</vt:lpstr>
      <vt:lpstr>Slide 4</vt:lpstr>
      <vt:lpstr>Slide 5</vt:lpstr>
      <vt:lpstr>Slide 6</vt:lpstr>
      <vt:lpstr>Slide 7</vt:lpstr>
      <vt:lpstr> 5.2.   Goals and Objectives of Firms </vt:lpstr>
      <vt:lpstr>Slide 9</vt:lpstr>
      <vt:lpstr>Slide 10</vt:lpstr>
      <vt:lpstr>Slide 11</vt:lpstr>
      <vt:lpstr>Slide 12</vt:lpstr>
      <vt:lpstr>Slide 13</vt:lpstr>
      <vt:lpstr>  5.3 Legal Forms of Business  </vt:lpstr>
      <vt:lpstr>Slide 15</vt:lpstr>
      <vt:lpstr>Slide 16</vt:lpstr>
      <vt:lpstr>Slide 17</vt:lpstr>
      <vt:lpstr>Slide 18</vt:lpstr>
      <vt:lpstr>i. Sole proprietorship </vt:lpstr>
      <vt:lpstr>Slide 20</vt:lpstr>
      <vt:lpstr>Slide 21</vt:lpstr>
      <vt:lpstr>ii. Partnerships'</vt:lpstr>
      <vt:lpstr>Slide 23</vt:lpstr>
      <vt:lpstr>Slide 24</vt:lpstr>
      <vt:lpstr>Slide 25</vt:lpstr>
      <vt:lpstr>iii. Joint-stock company or corporation  </vt:lpstr>
      <vt:lpstr>Slide 27</vt:lpstr>
      <vt:lpstr>Slide 28</vt:lpstr>
      <vt:lpstr>Slide 29</vt:lpstr>
      <vt:lpstr>Slide 30</vt:lpstr>
      <vt:lpstr>Slide 31</vt:lpstr>
      <vt:lpstr>Slide 32</vt:lpstr>
      <vt:lpstr>Slide 33</vt:lpstr>
      <vt:lpstr>Slide 34</vt:lpstr>
      <vt:lpstr>Slide 35</vt:lpstr>
      <vt:lpstr>Slide 36</vt:lpstr>
      <vt:lpstr>Slide 37</vt:lpstr>
      <vt:lpstr> 5.5 Measurement of Market Performance and Market structure </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 Industrial Location Analysis </dc:title>
  <dc:creator>coment</dc:creator>
  <cp:lastModifiedBy>user</cp:lastModifiedBy>
  <cp:revision>106</cp:revision>
  <dcterms:created xsi:type="dcterms:W3CDTF">2015-04-02T18:14:33Z</dcterms:created>
  <dcterms:modified xsi:type="dcterms:W3CDTF">2019-08-18T18:15:51Z</dcterms:modified>
</cp:coreProperties>
</file>