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5"/>
  </p:handoutMasterIdLst>
  <p:sldIdLst>
    <p:sldId id="256" r:id="rId2"/>
    <p:sldId id="257" r:id="rId3"/>
    <p:sldId id="258" r:id="rId4"/>
    <p:sldId id="317" r:id="rId5"/>
    <p:sldId id="259" r:id="rId6"/>
    <p:sldId id="260" r:id="rId7"/>
    <p:sldId id="318" r:id="rId8"/>
    <p:sldId id="261" r:id="rId9"/>
    <p:sldId id="262" r:id="rId10"/>
    <p:sldId id="265" r:id="rId11"/>
    <p:sldId id="266" r:id="rId12"/>
    <p:sldId id="267" r:id="rId13"/>
    <p:sldId id="270" r:id="rId14"/>
    <p:sldId id="273" r:id="rId15"/>
    <p:sldId id="274" r:id="rId16"/>
    <p:sldId id="276" r:id="rId17"/>
    <p:sldId id="277" r:id="rId18"/>
    <p:sldId id="319" r:id="rId19"/>
    <p:sldId id="278" r:id="rId20"/>
    <p:sldId id="280" r:id="rId21"/>
    <p:sldId id="281" r:id="rId22"/>
    <p:sldId id="282" r:id="rId23"/>
    <p:sldId id="283" r:id="rId24"/>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32" y="6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2F556414-E372-4440-8749-FCC258815886}" type="datetimeFigureOut">
              <a:rPr lang="en-US" smtClean="0"/>
              <a:pPr/>
              <a:t>6/13/2019</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14D8D6CE-BBB9-461F-BC1C-EB65A5B9474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706673-3542-45BA-873D-1C61770FB79E}" type="datetimeFigureOut">
              <a:rPr lang="en-US" smtClean="0"/>
              <a:pPr/>
              <a:t>6/13/2019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06673-3542-45BA-873D-1C61770FB79E}" type="datetimeFigureOut">
              <a:rPr lang="en-US" smtClean="0"/>
              <a:pPr/>
              <a:t>6/13/2019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06673-3542-45BA-873D-1C61770FB79E}" type="datetimeFigureOut">
              <a:rPr lang="en-US" smtClean="0"/>
              <a:pPr/>
              <a:t>6/13/2019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06673-3542-45BA-873D-1C61770FB79E}" type="datetimeFigureOut">
              <a:rPr lang="en-US" smtClean="0"/>
              <a:pPr/>
              <a:t>6/13/2019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706673-3542-45BA-873D-1C61770FB79E}" type="datetimeFigureOut">
              <a:rPr lang="en-US" smtClean="0"/>
              <a:pPr/>
              <a:t>6/13/2019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706673-3542-45BA-873D-1C61770FB79E}" type="datetimeFigureOut">
              <a:rPr lang="en-US" smtClean="0"/>
              <a:pPr/>
              <a:t>6/13/2019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706673-3542-45BA-873D-1C61770FB79E}" type="datetimeFigureOut">
              <a:rPr lang="en-US" smtClean="0"/>
              <a:pPr/>
              <a:t>6/13/2019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706673-3542-45BA-873D-1C61770FB79E}" type="datetimeFigureOut">
              <a:rPr lang="en-US" smtClean="0"/>
              <a:pPr/>
              <a:t>6/13/2019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06673-3542-45BA-873D-1C61770FB79E}" type="datetimeFigureOut">
              <a:rPr lang="en-US" smtClean="0"/>
              <a:pPr/>
              <a:t>6/13/2019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06673-3542-45BA-873D-1C61770FB79E}" type="datetimeFigureOut">
              <a:rPr lang="en-US" smtClean="0"/>
              <a:pPr/>
              <a:t>6/13/2019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06673-3542-45BA-873D-1C61770FB79E}" type="datetimeFigureOut">
              <a:rPr lang="en-US" smtClean="0"/>
              <a:pPr/>
              <a:t>6/13/2019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706673-3542-45BA-873D-1C61770FB79E}" type="datetimeFigureOut">
              <a:rPr lang="en-US" smtClean="0"/>
              <a:pPr/>
              <a:t>6/13/2019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C6879E-01C4-4D81-BA13-5342585281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Times New Roman" pitchFamily="18" charset="0"/>
                <a:cs typeface="Times New Roman" pitchFamily="18" charset="0"/>
              </a:rPr>
              <a:t>Chapter </a:t>
            </a:r>
            <a:r>
              <a:rPr lang="en-US" sz="2800" b="1" dirty="0" smtClean="0">
                <a:latin typeface="Times New Roman" pitchFamily="18" charset="0"/>
                <a:cs typeface="Times New Roman" pitchFamily="18" charset="0"/>
              </a:rPr>
              <a:t>Six</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Diversification</a:t>
            </a:r>
            <a:r>
              <a:rPr lang="en-US" sz="2800" b="1" dirty="0">
                <a:latin typeface="Times New Roman" pitchFamily="18" charset="0"/>
                <a:cs typeface="Times New Roman" pitchFamily="18" charset="0"/>
              </a:rPr>
              <a:t>, Integration and Merger</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GB" sz="2800" b="1" dirty="0">
                <a:latin typeface="Times New Roman" pitchFamily="18" charset="0"/>
                <a:cs typeface="Times New Roman" pitchFamily="18" charset="0"/>
              </a:rPr>
              <a:t>6</a:t>
            </a:r>
            <a:r>
              <a:rPr lang="en-GB" sz="2800" b="1" dirty="0" smtClean="0">
                <a:latin typeface="Times New Roman" pitchFamily="18" charset="0"/>
                <a:cs typeface="Times New Roman" pitchFamily="18" charset="0"/>
              </a:rPr>
              <a:t>.1 </a:t>
            </a:r>
            <a:r>
              <a:rPr lang="en-GB" sz="2800" b="1" dirty="0">
                <a:latin typeface="Times New Roman" pitchFamily="18" charset="0"/>
                <a:cs typeface="Times New Roman" pitchFamily="18" charset="0"/>
              </a:rPr>
              <a:t>Diversification</a:t>
            </a:r>
            <a:endParaRPr lang="en-US" sz="2800" b="1" dirty="0">
              <a:latin typeface="Times New Roman" pitchFamily="18" charset="0"/>
              <a:cs typeface="Times New Roman" pitchFamily="18" charset="0"/>
            </a:endParaRPr>
          </a:p>
          <a:p>
            <a:pPr algn="just">
              <a:spcBef>
                <a:spcPts val="0"/>
              </a:spcBef>
            </a:pPr>
            <a:r>
              <a:rPr lang="en-GB" sz="2800" dirty="0">
                <a:latin typeface="Times New Roman" pitchFamily="18" charset="0"/>
                <a:cs typeface="Times New Roman" pitchFamily="18" charset="0"/>
              </a:rPr>
              <a:t>The typical unit of analysis in microeconomic theory is a single-product, single-plant firm serving a single market. </a:t>
            </a:r>
            <a:endParaRPr lang="en-GB" sz="2800" dirty="0" smtClean="0">
              <a:latin typeface="Times New Roman" pitchFamily="18" charset="0"/>
              <a:cs typeface="Times New Roman" pitchFamily="18" charset="0"/>
            </a:endParaRPr>
          </a:p>
          <a:p>
            <a:pPr algn="just">
              <a:spcBef>
                <a:spcPts val="0"/>
              </a:spcBef>
            </a:pPr>
            <a:r>
              <a:rPr lang="en-GB" sz="2800" dirty="0" smtClean="0">
                <a:latin typeface="Times New Roman" pitchFamily="18" charset="0"/>
                <a:cs typeface="Times New Roman" pitchFamily="18" charset="0"/>
              </a:rPr>
              <a:t>In </a:t>
            </a:r>
            <a:r>
              <a:rPr lang="en-GB" sz="2800" dirty="0">
                <a:latin typeface="Times New Roman" pitchFamily="18" charset="0"/>
                <a:cs typeface="Times New Roman" pitchFamily="18" charset="0"/>
              </a:rPr>
              <a:t>practice, however, many firms produce a range of products and serve a number of markets. Such companies are described as diversified. </a:t>
            </a:r>
            <a:endParaRPr lang="en-GB" sz="2800" dirty="0" smtClean="0">
              <a:latin typeface="Times New Roman" pitchFamily="18" charset="0"/>
              <a:cs typeface="Times New Roman" pitchFamily="18" charset="0"/>
            </a:endParaRPr>
          </a:p>
          <a:p>
            <a:pPr algn="just">
              <a:spcBef>
                <a:spcPts val="0"/>
              </a:spcBef>
            </a:pPr>
            <a:r>
              <a:rPr lang="en-GB" sz="2800" dirty="0" smtClean="0">
                <a:latin typeface="Times New Roman" pitchFamily="18" charset="0"/>
                <a:cs typeface="Times New Roman" pitchFamily="18" charset="0"/>
              </a:rPr>
              <a:t>Diversification </a:t>
            </a:r>
            <a:r>
              <a:rPr lang="en-GB" sz="2800" dirty="0">
                <a:latin typeface="Times New Roman" pitchFamily="18" charset="0"/>
                <a:cs typeface="Times New Roman" pitchFamily="18" charset="0"/>
              </a:rPr>
              <a:t>occurs when a single-product firm changes itself into a multi-product or multi-market firm. </a:t>
            </a:r>
            <a:endParaRPr lang="en-US" sz="28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buNone/>
            </a:pPr>
            <a:r>
              <a:rPr lang="en-GB" b="1" dirty="0" smtClean="0"/>
              <a:t>ii. Economies </a:t>
            </a:r>
            <a:r>
              <a:rPr lang="en-GB" b="1" dirty="0"/>
              <a:t>of scope and size</a:t>
            </a:r>
            <a:endParaRPr lang="en-US" dirty="0"/>
          </a:p>
          <a:p>
            <a:pPr algn="just">
              <a:spcBef>
                <a:spcPts val="0"/>
              </a:spcBef>
            </a:pPr>
            <a:r>
              <a:rPr lang="en-GB" dirty="0"/>
              <a:t>Economies of scope arise from the nature of the production function, so that two or more products or activities can be produced more cheaply together than separately. These benefits are not available to single-product firms</a:t>
            </a:r>
            <a:r>
              <a:rPr lang="en-GB" dirty="0" smtClean="0"/>
              <a:t>.</a:t>
            </a:r>
            <a:endParaRPr lang="en-US" dirty="0"/>
          </a:p>
          <a:p>
            <a:pPr algn="just">
              <a:spcBef>
                <a:spcPts val="0"/>
              </a:spcBef>
            </a:pPr>
            <a:r>
              <a:rPr lang="en-GB" dirty="0"/>
              <a:t>The increase in size of the firm that comes with diversification may also produce economies of size. For example, an increase in size might mean that larger firms may be able to use its buying power to obtain lower cost inputs</a:t>
            </a:r>
            <a:r>
              <a:rPr lang="en-GB" dirty="0" smtClean="0"/>
              <a:t>. </a:t>
            </a:r>
          </a:p>
          <a:p>
            <a:pPr algn="just">
              <a:spcBef>
                <a:spcPts val="0"/>
              </a:spcBef>
            </a:pPr>
            <a:r>
              <a:rPr lang="en-GB" dirty="0" smtClean="0"/>
              <a:t>Economies arising from buying power may only be achieved where common raw materials are used in several activities.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GB" sz="2800" dirty="0" smtClean="0"/>
              <a:t>Marketing benefits may only be achieved if the same methods are applicable to different activities. </a:t>
            </a:r>
          </a:p>
          <a:p>
            <a:pPr algn="just">
              <a:spcBef>
                <a:spcPts val="0"/>
              </a:spcBef>
            </a:pPr>
            <a:r>
              <a:rPr lang="en-GB" sz="2800" dirty="0" smtClean="0"/>
              <a:t>Diversification may be a spur to a firm adopting more cost-effective organizational forms. Size </a:t>
            </a:r>
            <a:r>
              <a:rPr lang="en-GB" sz="2800" dirty="0"/>
              <a:t>may also allow the company to achieve lower management costs through organizational efficiency. </a:t>
            </a:r>
            <a:endParaRPr lang="en-US" sz="2800" dirty="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spcBef>
                <a:spcPts val="0"/>
              </a:spcBef>
              <a:buNone/>
            </a:pPr>
            <a:r>
              <a:rPr lang="en-GB" sz="2800" b="1" dirty="0" smtClean="0"/>
              <a:t>iii. Reducing </a:t>
            </a:r>
            <a:r>
              <a:rPr lang="en-GB" sz="2800" b="1" dirty="0"/>
              <a:t>the volatility of profits and risk spreading</a:t>
            </a:r>
            <a:endParaRPr lang="en-US" sz="2800" dirty="0"/>
          </a:p>
          <a:p>
            <a:pPr algn="just">
              <a:spcBef>
                <a:spcPts val="0"/>
              </a:spcBef>
            </a:pPr>
            <a:r>
              <a:rPr lang="en-GB" sz="2800" dirty="0"/>
              <a:t>A single-product, single-market firm is vulnerable to erratic and cyclical variations in demand and input costs, as well as to long-term decline in </a:t>
            </a:r>
            <a:r>
              <a:rPr lang="en-GB" sz="2800" dirty="0" smtClean="0"/>
              <a:t>demand which leads </a:t>
            </a:r>
            <a:r>
              <a:rPr lang="en-GB" sz="2800" dirty="0"/>
              <a:t>to cyclically fluctuating revenue and </a:t>
            </a:r>
            <a:r>
              <a:rPr lang="en-GB" sz="2800" dirty="0" smtClean="0"/>
              <a:t>costs. </a:t>
            </a:r>
          </a:p>
          <a:p>
            <a:pPr algn="just">
              <a:spcBef>
                <a:spcPts val="0"/>
              </a:spcBef>
            </a:pPr>
            <a:r>
              <a:rPr lang="en-GB" sz="2800" dirty="0" smtClean="0"/>
              <a:t>Therefore</a:t>
            </a:r>
            <a:r>
              <a:rPr lang="en-GB" sz="2800" dirty="0"/>
              <a:t>, diversification is a way for the firm to reduce the dispersion and offset the decline in profits. </a:t>
            </a:r>
            <a:endParaRPr lang="en-GB" sz="2800" dirty="0" smtClean="0"/>
          </a:p>
          <a:p>
            <a:pPr algn="just">
              <a:spcBef>
                <a:spcPts val="0"/>
              </a:spcBef>
            </a:pPr>
            <a:r>
              <a:rPr lang="en-GB" sz="2800" dirty="0" smtClean="0"/>
              <a:t>Diversification enables a firm to spread risks by offering a degree of insurance against unexpected changes in any one market for any one product. </a:t>
            </a:r>
          </a:p>
          <a:p>
            <a:pPr algn="just">
              <a:spcBef>
                <a:spcPts val="0"/>
              </a:spcBef>
            </a:pPr>
            <a:r>
              <a:rPr lang="en-GB" sz="2800" dirty="0" smtClean="0"/>
              <a:t>A market shock affecting a single product will have greater impact on a specialist firm’s profits than those of a diversified one. </a:t>
            </a:r>
            <a:endParaRPr lang="en-US" sz="2800" dirty="0" smtClean="0"/>
          </a:p>
          <a:p>
            <a:pPr algn="just">
              <a:spcBef>
                <a:spcPts val="0"/>
              </a:spcBef>
            </a:pPr>
            <a:endParaRPr lang="en-US" sz="2800" dirty="0"/>
          </a:p>
          <a:p>
            <a:pPr>
              <a:buNone/>
            </a:pPr>
            <a:endParaRPr lang="en-US" dirty="0"/>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buNone/>
            </a:pPr>
            <a:r>
              <a:rPr lang="en-GB" sz="4500" b="1" dirty="0" smtClean="0"/>
              <a:t>iv. Financial </a:t>
            </a:r>
            <a:r>
              <a:rPr lang="en-GB" sz="4500" b="1" dirty="0"/>
              <a:t>synergies</a:t>
            </a:r>
            <a:endParaRPr lang="en-US" sz="4500" dirty="0"/>
          </a:p>
          <a:p>
            <a:pPr algn="just">
              <a:spcBef>
                <a:spcPts val="0"/>
              </a:spcBef>
            </a:pPr>
            <a:r>
              <a:rPr lang="en-GB" sz="4000" dirty="0"/>
              <a:t>Diversification may limit profit variability and, hence, variations in dividend payments to shareholders; this may give the firm a cost of capital advantage compared with firms whose profits are more variable. </a:t>
            </a:r>
            <a:endParaRPr lang="en-GB" sz="4000" dirty="0" smtClean="0"/>
          </a:p>
          <a:p>
            <a:pPr algn="just">
              <a:spcBef>
                <a:spcPts val="0"/>
              </a:spcBef>
            </a:pPr>
            <a:r>
              <a:rPr lang="en-GB" sz="4000" dirty="0" smtClean="0"/>
              <a:t>The </a:t>
            </a:r>
            <a:r>
              <a:rPr lang="en-GB" sz="4000" dirty="0"/>
              <a:t>firm may find it can raise new equity capital and loans on advantageous terms that are unavailable to firms with greater profit variability. </a:t>
            </a:r>
            <a:endParaRPr lang="en-GB" sz="4000" dirty="0" smtClean="0"/>
          </a:p>
          <a:p>
            <a:pPr algn="just">
              <a:spcBef>
                <a:spcPts val="0"/>
              </a:spcBef>
            </a:pPr>
            <a:r>
              <a:rPr lang="en-GB" sz="4000" dirty="0" smtClean="0"/>
              <a:t>If </a:t>
            </a:r>
            <a:r>
              <a:rPr lang="en-GB" sz="4000" dirty="0"/>
              <a:t>the firm has a choice between equity and debt finance, then a more stable profit and dividend flow will allow the firm to increase the proportion of its finance raised through debt capital. </a:t>
            </a:r>
            <a:endParaRPr lang="en-GB" sz="4000" dirty="0" smtClean="0"/>
          </a:p>
          <a:p>
            <a:pPr algn="just">
              <a:spcBef>
                <a:spcPts val="0"/>
              </a:spcBef>
            </a:pPr>
            <a:r>
              <a:rPr lang="en-GB" sz="4000" dirty="0" smtClean="0"/>
              <a:t>The </a:t>
            </a:r>
            <a:r>
              <a:rPr lang="en-GB" sz="4000" dirty="0"/>
              <a:t>greater stability of earnings reduces the risk to debt holders of not receiving their interest payments. </a:t>
            </a:r>
            <a:endParaRPr lang="en-US" sz="4000"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buNone/>
            </a:pPr>
            <a:r>
              <a:rPr lang="en-GB" b="1" dirty="0" smtClean="0"/>
              <a:t>v. Managerial </a:t>
            </a:r>
            <a:r>
              <a:rPr lang="en-GB" b="1" dirty="0"/>
              <a:t>risks and rewards</a:t>
            </a:r>
            <a:endParaRPr lang="en-US" dirty="0"/>
          </a:p>
          <a:p>
            <a:pPr algn="just">
              <a:spcBef>
                <a:spcPts val="0"/>
              </a:spcBef>
            </a:pPr>
            <a:r>
              <a:rPr lang="en-GB" dirty="0"/>
              <a:t>The senior managers of a company, unlike their shareholders, cannot diversify their employment risks. If the firm does badly, then they face being dismissed by shareholders or the company being acquired by another enterprise. </a:t>
            </a:r>
            <a:endParaRPr lang="en-GB" dirty="0" smtClean="0"/>
          </a:p>
          <a:p>
            <a:pPr algn="just">
              <a:spcBef>
                <a:spcPts val="0"/>
              </a:spcBef>
            </a:pPr>
            <a:r>
              <a:rPr lang="en-GB" dirty="0" smtClean="0"/>
              <a:t>As </a:t>
            </a:r>
            <a:r>
              <a:rPr lang="en-GB" dirty="0"/>
              <a:t>a result, it is in the interests of senior managers to diversify the activities of the firm to reduce the variability of overall profits, dividends and, hence, share price to reduce the risk of their own dismissal</a:t>
            </a:r>
            <a:r>
              <a:rPr lang="en-GB" dirty="0" smtClean="0"/>
              <a:t>.</a:t>
            </a:r>
          </a:p>
          <a:p>
            <a:pPr algn="just">
              <a:spcBef>
                <a:spcPts val="0"/>
              </a:spcBef>
            </a:pPr>
            <a:r>
              <a:rPr lang="en-GB" dirty="0" smtClean="0"/>
              <a:t> </a:t>
            </a:r>
            <a:r>
              <a:rPr lang="en-GB" dirty="0"/>
              <a:t>If managerial rewards are also tied to the size of the firm, then growth by diversification satisfies both their need to protect security of employment and the desire to see the remuneration package increase in size. </a:t>
            </a:r>
            <a:endParaRPr lang="en-GB" dirty="0" smtClean="0"/>
          </a:p>
          <a:p>
            <a:pPr algn="just">
              <a:spcBef>
                <a:spcPts val="0"/>
              </a:spcBef>
            </a:pPr>
            <a:r>
              <a:rPr lang="en-GB" dirty="0" smtClean="0"/>
              <a:t>However</a:t>
            </a:r>
            <a:r>
              <a:rPr lang="en-GB" dirty="0"/>
              <a:t>, if managers take diversification too far in pursuit of managerial security, then it may eventually reduce profitability and bring managers into conflict with shareholders.</a:t>
            </a:r>
            <a:endParaRPr lang="en-US" dirty="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GB" b="1" dirty="0" smtClean="0"/>
              <a:t>vi. The </a:t>
            </a:r>
            <a:r>
              <a:rPr lang="en-GB" b="1" dirty="0"/>
              <a:t>pursuit of growth</a:t>
            </a:r>
            <a:endParaRPr lang="en-US" dirty="0"/>
          </a:p>
          <a:p>
            <a:pPr algn="just">
              <a:spcBef>
                <a:spcPts val="0"/>
              </a:spcBef>
            </a:pPr>
            <a:r>
              <a:rPr lang="en-GB" sz="3000" dirty="0"/>
              <a:t>Diversification may be pursued as part of the growth strategy of the firm. Diversification not only reduces risks but may also be a route to securing the growth of assets, sales and profits. </a:t>
            </a:r>
            <a:endParaRPr lang="en-GB" sz="3000" dirty="0" smtClean="0"/>
          </a:p>
          <a:p>
            <a:pPr algn="just">
              <a:spcBef>
                <a:spcPts val="0"/>
              </a:spcBef>
            </a:pPr>
            <a:r>
              <a:rPr lang="en-GB" sz="3000" dirty="0" smtClean="0"/>
              <a:t>The rate of growth of demand for existing products is a constraint on the growth of the firm. This constraint can be overcome if the firm diversifies into new products that are being sold in faster growing markets.</a:t>
            </a:r>
          </a:p>
          <a:p>
            <a:pPr algn="just">
              <a:spcBef>
                <a:spcPts val="0"/>
              </a:spcBef>
            </a:pPr>
            <a:r>
              <a:rPr lang="en-GB" sz="3000" dirty="0" err="1" smtClean="0"/>
              <a:t>Marris</a:t>
            </a:r>
            <a:r>
              <a:rPr lang="en-GB" sz="3000" dirty="0" smtClean="0"/>
              <a:t> model analysed the optimal or balanced growth position for a firm in terms of diversification. </a:t>
            </a:r>
            <a:endParaRPr lang="en-US" sz="3000" dirty="0" smtClean="0"/>
          </a:p>
          <a:p>
            <a:pPr algn="just">
              <a:spcBef>
                <a:spcPts val="0"/>
              </a:spcBef>
            </a:pPr>
            <a:endParaRPr lang="en-US" sz="3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spcBef>
                <a:spcPts val="0"/>
              </a:spcBef>
              <a:buNone/>
            </a:pPr>
            <a:r>
              <a:rPr lang="en-GB" sz="2400" b="1" dirty="0" smtClean="0"/>
              <a:t>vii. Reducing Transaction </a:t>
            </a:r>
            <a:r>
              <a:rPr lang="en-GB" sz="2400" b="1" dirty="0"/>
              <a:t>costs</a:t>
            </a:r>
            <a:endParaRPr lang="en-US" sz="2400" dirty="0"/>
          </a:p>
          <a:p>
            <a:pPr algn="just">
              <a:spcBef>
                <a:spcPts val="0"/>
              </a:spcBef>
            </a:pPr>
            <a:r>
              <a:rPr lang="en-GB" sz="2400" dirty="0"/>
              <a:t>The transaction cost framework has been used to explain the boundaries of the firm. Efficiency-based arguments for diversification have to be compared with the alternative of using the market. Only if the gains from utilizing unused resources internally exceed the gains made by arranging to sell the use of the resources to third parties can the efficiency arguments for diversification hold. </a:t>
            </a:r>
            <a:endParaRPr lang="en-US" sz="2400" dirty="0"/>
          </a:p>
          <a:p>
            <a:pPr algn="just">
              <a:spcBef>
                <a:spcPts val="0"/>
              </a:spcBef>
            </a:pPr>
            <a:r>
              <a:rPr lang="en-GB" sz="2400" dirty="0" smtClean="0"/>
              <a:t>If </a:t>
            </a:r>
            <a:r>
              <a:rPr lang="en-GB" sz="2400" dirty="0"/>
              <a:t>a firm jointly produces two products, then the efficiency argument is that the combined costs of making both goods are less than if they are made separately. </a:t>
            </a: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spcBef>
                <a:spcPts val="0"/>
              </a:spcBef>
            </a:pPr>
            <a:r>
              <a:rPr lang="en-GB" sz="2400" dirty="0" smtClean="0"/>
              <a:t>The alternative to both products being produced by a single enterprise is for a contract to be agreed between the producer of product 1 and product 2 to jointly produce the two products. </a:t>
            </a:r>
            <a:endParaRPr lang="en-US" sz="2400" dirty="0" smtClean="0"/>
          </a:p>
          <a:p>
            <a:pPr algn="just">
              <a:spcBef>
                <a:spcPts val="0"/>
              </a:spcBef>
            </a:pPr>
            <a:r>
              <a:rPr lang="en-GB" sz="2400" dirty="0" smtClean="0"/>
              <a:t>For example, spare printing capacity owned by a newspaper may be used to justify the launch of a new newspaper. The alternative is for the</a:t>
            </a:r>
            <a:r>
              <a:rPr lang="en-US" sz="2400" dirty="0" smtClean="0"/>
              <a:t> n</a:t>
            </a:r>
            <a:r>
              <a:rPr lang="en-GB" sz="2400" dirty="0" err="1" smtClean="0"/>
              <a:t>ewspaper</a:t>
            </a:r>
            <a:r>
              <a:rPr lang="en-GB" sz="2400" dirty="0" smtClean="0"/>
              <a:t> to sell its spare capacity to another company requiring printing facilities. An alternative arrangement is to have the relationship between newspaper firms and printing firms regulated by contract rather than ownership. A contractual arrangement might be more expensive or less expensive than joint production within the firm. </a:t>
            </a:r>
          </a:p>
          <a:p>
            <a:pPr algn="just">
              <a:spcBef>
                <a:spcPts val="0"/>
              </a:spcBef>
            </a:pP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GB" sz="2400" dirty="0" smtClean="0"/>
              <a:t>Thus, if the production costs are the same for both arrangements, then the choice between the two alternatives requires a comparison of governance and transaction costs. If the transaction costs of writing and enforcing contracts are greater than the governance costs, then the firm may find diversification the preferred option. </a:t>
            </a:r>
            <a:endParaRPr lang="en-US" sz="2400"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GB" b="1" dirty="0" smtClean="0"/>
              <a:t>viii. Market </a:t>
            </a:r>
            <a:r>
              <a:rPr lang="en-GB" b="1" dirty="0"/>
              <a:t>power</a:t>
            </a:r>
            <a:endParaRPr lang="en-US" dirty="0"/>
          </a:p>
          <a:p>
            <a:pPr algn="just">
              <a:spcBef>
                <a:spcPts val="0"/>
              </a:spcBef>
            </a:pPr>
            <a:r>
              <a:rPr lang="en-GB" dirty="0"/>
              <a:t>Diversification does not add to the market power of the firm in the sense that its market share is increased in a single market. However, it does increase its ability to adopt other anti-competitive practices. The ability to do so comes from the strength of the company to finance activity in one market with support of profits made in another. </a:t>
            </a:r>
            <a:endParaRPr lang="en-GB" dirty="0" smtClean="0"/>
          </a:p>
          <a:p>
            <a:pPr algn="just">
              <a:spcBef>
                <a:spcPts val="0"/>
              </a:spcBef>
            </a:pPr>
            <a:r>
              <a:rPr lang="en-GB" dirty="0" smtClean="0"/>
              <a:t>A diversified firm can engage in practices unavailable to single-product enterprises. It might engage in predatory pricing to make life difficult for competitors and possibly drive them from the market. </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6</a:t>
            </a:r>
            <a:r>
              <a:rPr lang="en-US" b="1" dirty="0" smtClean="0"/>
              <a:t>.1.1 </a:t>
            </a:r>
            <a:r>
              <a:rPr lang="en-US" b="1" dirty="0"/>
              <a:t>Types of Diversification Strategies</a:t>
            </a:r>
          </a:p>
          <a:p>
            <a:pPr algn="just">
              <a:spcBef>
                <a:spcPts val="0"/>
              </a:spcBef>
            </a:pPr>
            <a:r>
              <a:rPr lang="en-US" sz="2800" dirty="0">
                <a:latin typeface="Times New Roman" pitchFamily="18" charset="0"/>
                <a:cs typeface="Times New Roman" pitchFamily="18" charset="0"/>
              </a:rPr>
              <a:t>The strategies of diversification can include </a:t>
            </a:r>
            <a:endParaRPr lang="en-US" sz="2800" dirty="0" smtClean="0">
              <a:latin typeface="Times New Roman" pitchFamily="18" charset="0"/>
              <a:cs typeface="Times New Roman" pitchFamily="18" charset="0"/>
            </a:endParaRPr>
          </a:p>
          <a:p>
            <a:pPr algn="just">
              <a:spcBef>
                <a:spcPts val="0"/>
              </a:spcBef>
              <a:buFont typeface="Wingdings" pitchFamily="2" charset="2"/>
              <a:buChar char="ü"/>
            </a:pPr>
            <a:r>
              <a:rPr lang="en-US" sz="2800" dirty="0" smtClean="0">
                <a:latin typeface="Times New Roman" pitchFamily="18" charset="0"/>
                <a:cs typeface="Times New Roman" pitchFamily="18" charset="0"/>
              </a:rPr>
              <a:t>internal </a:t>
            </a:r>
            <a:r>
              <a:rPr lang="en-US" sz="2800" dirty="0">
                <a:latin typeface="Times New Roman" pitchFamily="18" charset="0"/>
                <a:cs typeface="Times New Roman" pitchFamily="18" charset="0"/>
              </a:rPr>
              <a:t>development of new products or markets, </a:t>
            </a:r>
            <a:endParaRPr lang="en-US" sz="2800" dirty="0" smtClean="0">
              <a:latin typeface="Times New Roman" pitchFamily="18" charset="0"/>
              <a:cs typeface="Times New Roman" pitchFamily="18" charset="0"/>
            </a:endParaRPr>
          </a:p>
          <a:p>
            <a:pPr algn="just">
              <a:spcBef>
                <a:spcPts val="0"/>
              </a:spcBef>
              <a:buFont typeface="Wingdings" pitchFamily="2" charset="2"/>
              <a:buChar char="ü"/>
            </a:pPr>
            <a:r>
              <a:rPr lang="en-US" sz="2800" dirty="0" smtClean="0">
                <a:latin typeface="Times New Roman" pitchFamily="18" charset="0"/>
                <a:cs typeface="Times New Roman" pitchFamily="18" charset="0"/>
              </a:rPr>
              <a:t>acquisition </a:t>
            </a:r>
            <a:r>
              <a:rPr lang="en-US" sz="2800" dirty="0">
                <a:latin typeface="Times New Roman" pitchFamily="18" charset="0"/>
                <a:cs typeface="Times New Roman" pitchFamily="18" charset="0"/>
              </a:rPr>
              <a:t>of a firm, </a:t>
            </a:r>
            <a:endParaRPr lang="en-US" sz="2800" dirty="0" smtClean="0">
              <a:latin typeface="Times New Roman" pitchFamily="18" charset="0"/>
              <a:cs typeface="Times New Roman" pitchFamily="18" charset="0"/>
            </a:endParaRPr>
          </a:p>
          <a:p>
            <a:pPr algn="just">
              <a:spcBef>
                <a:spcPts val="0"/>
              </a:spcBef>
              <a:buFont typeface="Wingdings" pitchFamily="2" charset="2"/>
              <a:buChar char="ü"/>
            </a:pPr>
            <a:r>
              <a:rPr lang="en-US" sz="2800" dirty="0" smtClean="0">
                <a:latin typeface="Times New Roman" pitchFamily="18" charset="0"/>
                <a:cs typeface="Times New Roman" pitchFamily="18" charset="0"/>
              </a:rPr>
              <a:t>alliance </a:t>
            </a:r>
            <a:r>
              <a:rPr lang="en-US" sz="2800" dirty="0">
                <a:latin typeface="Times New Roman" pitchFamily="18" charset="0"/>
                <a:cs typeface="Times New Roman" pitchFamily="18" charset="0"/>
              </a:rPr>
              <a:t>with a complementary company, </a:t>
            </a:r>
            <a:endParaRPr lang="en-US" sz="2800" dirty="0" smtClean="0">
              <a:latin typeface="Times New Roman" pitchFamily="18" charset="0"/>
              <a:cs typeface="Times New Roman" pitchFamily="18" charset="0"/>
            </a:endParaRPr>
          </a:p>
          <a:p>
            <a:pPr algn="just">
              <a:spcBef>
                <a:spcPts val="0"/>
              </a:spcBef>
              <a:buFont typeface="Wingdings" pitchFamily="2" charset="2"/>
              <a:buChar char="ü"/>
            </a:pPr>
            <a:r>
              <a:rPr lang="en-US" sz="2800" dirty="0" smtClean="0">
                <a:latin typeface="Times New Roman" pitchFamily="18" charset="0"/>
                <a:cs typeface="Times New Roman" pitchFamily="18" charset="0"/>
              </a:rPr>
              <a:t>licensing </a:t>
            </a:r>
            <a:r>
              <a:rPr lang="en-US" sz="2800" dirty="0">
                <a:latin typeface="Times New Roman" pitchFamily="18" charset="0"/>
                <a:cs typeface="Times New Roman" pitchFamily="18" charset="0"/>
              </a:rPr>
              <a:t>of new technologies, and </a:t>
            </a:r>
            <a:endParaRPr lang="en-US" sz="2800" dirty="0" smtClean="0">
              <a:latin typeface="Times New Roman" pitchFamily="18" charset="0"/>
              <a:cs typeface="Times New Roman" pitchFamily="18" charset="0"/>
            </a:endParaRPr>
          </a:p>
          <a:p>
            <a:pPr algn="just">
              <a:spcBef>
                <a:spcPts val="0"/>
              </a:spcBef>
              <a:buFont typeface="Wingdings" pitchFamily="2" charset="2"/>
              <a:buChar char="ü"/>
            </a:pPr>
            <a:r>
              <a:rPr lang="en-US" sz="2800" dirty="0" smtClean="0">
                <a:latin typeface="Times New Roman" pitchFamily="18" charset="0"/>
                <a:cs typeface="Times New Roman" pitchFamily="18" charset="0"/>
              </a:rPr>
              <a:t>distributing </a:t>
            </a:r>
            <a:r>
              <a:rPr lang="en-US" sz="2800" dirty="0">
                <a:latin typeface="Times New Roman" pitchFamily="18" charset="0"/>
                <a:cs typeface="Times New Roman" pitchFamily="18" charset="0"/>
              </a:rPr>
              <a:t>or importing a products line manufactured by another firm. </a:t>
            </a:r>
            <a:endParaRPr lang="en-US" sz="2800" dirty="0" smtClean="0">
              <a:latin typeface="Times New Roman" pitchFamily="18" charset="0"/>
              <a:cs typeface="Times New Roman" pitchFamily="18" charset="0"/>
            </a:endParaRPr>
          </a:p>
          <a:p>
            <a:pPr algn="just">
              <a:spcBef>
                <a:spcPts val="0"/>
              </a:spcBef>
            </a:pPr>
            <a:r>
              <a:rPr lang="en-US" sz="2800" dirty="0" smtClean="0">
                <a:latin typeface="Times New Roman" pitchFamily="18" charset="0"/>
                <a:cs typeface="Times New Roman" pitchFamily="18" charset="0"/>
              </a:rPr>
              <a:t>There </a:t>
            </a:r>
            <a:r>
              <a:rPr lang="en-US" sz="2800" dirty="0">
                <a:latin typeface="Times New Roman" pitchFamily="18" charset="0"/>
                <a:cs typeface="Times New Roman" pitchFamily="18" charset="0"/>
              </a:rPr>
              <a:t>are three types of diversification: concentric, horizontal and conglomerate:</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0000" lnSpcReduction="20000"/>
          </a:bodyPr>
          <a:lstStyle/>
          <a:p>
            <a:pPr algn="just">
              <a:spcBef>
                <a:spcPts val="0"/>
              </a:spcBef>
              <a:buNone/>
            </a:pPr>
            <a:r>
              <a:rPr lang="en-GB" sz="6000" b="1" dirty="0"/>
              <a:t>5.1.3 </a:t>
            </a:r>
            <a:r>
              <a:rPr lang="en-GB" sz="6000" b="1" dirty="0" smtClean="0"/>
              <a:t>.Costs </a:t>
            </a:r>
            <a:r>
              <a:rPr lang="en-GB" sz="6000" b="1" dirty="0"/>
              <a:t>of Diversification</a:t>
            </a:r>
            <a:endParaRPr lang="en-US" sz="6000" b="1" dirty="0"/>
          </a:p>
          <a:p>
            <a:pPr algn="just">
              <a:spcBef>
                <a:spcPts val="0"/>
              </a:spcBef>
            </a:pPr>
            <a:r>
              <a:rPr lang="en-GB" sz="6000" dirty="0"/>
              <a:t>The benefits of diversification give the firm cost advantages for given ranges of output and revenue possibilities: for example, using excess capacity to produce an additional product must have finite possibilities. </a:t>
            </a:r>
            <a:endParaRPr lang="en-GB" sz="6000" dirty="0" smtClean="0"/>
          </a:p>
          <a:p>
            <a:pPr algn="just">
              <a:spcBef>
                <a:spcPts val="0"/>
              </a:spcBef>
            </a:pPr>
            <a:r>
              <a:rPr lang="en-GB" sz="6000" dirty="0" smtClean="0"/>
              <a:t>The relationship between diversification and profitability can involve four scenarios: (1) profitability increases, (2) profitability decreases, (3) profitability increases initially and at some point starts to decline and (4) profitability decreases initially but at some point starts to increase.</a:t>
            </a:r>
            <a:endParaRPr lang="en-US" sz="6000" dirty="0" smtClean="0"/>
          </a:p>
          <a:p>
            <a:pPr algn="just">
              <a:spcBef>
                <a:spcPts val="0"/>
              </a:spcBef>
            </a:pPr>
            <a:r>
              <a:rPr lang="en-GB" sz="6000" dirty="0" smtClean="0"/>
              <a:t>Cross-sectional studies show an inverted U-shaped relationship between profit and diversification. Profit initially increases, but the more diversified the company becomes so the rate of profit declines. </a:t>
            </a:r>
            <a:endParaRPr lang="en-US" sz="60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spcBef>
                <a:spcPts val="0"/>
              </a:spcBef>
            </a:pPr>
            <a:r>
              <a:rPr lang="en-GB" sz="2500" dirty="0" smtClean="0"/>
              <a:t>Thus, diversification taken too far eventually brings increasing costs and dwindling profitability via  greater administrative and managerial costs the more diversified and complex the firm becomes, leading to information distortion and control loss.</a:t>
            </a:r>
          </a:p>
          <a:p>
            <a:pPr algn="just">
              <a:spcBef>
                <a:spcPts val="0"/>
              </a:spcBef>
            </a:pPr>
            <a:r>
              <a:rPr lang="en-GB" sz="2500" dirty="0" smtClean="0"/>
              <a:t>Managerial assets that can initially cope with diversification may be less able to do so the more diversified the firm becomes. The competences and skills of the managerial team may become less appropriate the farther away the new activities are from the original ones of the firm. For example, techniques appropriate to managing oil refineries may not be appropriate to managing supermarkets. </a:t>
            </a:r>
            <a:endParaRPr lang="en-US" sz="2500" dirty="0" smtClean="0"/>
          </a:p>
          <a:p>
            <a:pPr algn="just">
              <a:spcBef>
                <a:spcPts val="0"/>
              </a:spcBef>
            </a:pPr>
            <a:endParaRPr lang="en-US" sz="25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GB" sz="2600" dirty="0" smtClean="0"/>
              <a:t>Organizational </a:t>
            </a:r>
            <a:r>
              <a:rPr lang="en-GB" sz="2600" dirty="0"/>
              <a:t>structures may likewise become inappropriate for a larger and more diversified firm, leading to increases in management costs and less effective management as the span of control increases. </a:t>
            </a:r>
            <a:endParaRPr lang="en-GB" sz="2600" dirty="0" smtClean="0"/>
          </a:p>
          <a:p>
            <a:pPr algn="just">
              <a:spcBef>
                <a:spcPts val="0"/>
              </a:spcBef>
            </a:pPr>
            <a:r>
              <a:rPr lang="en-GB" sz="2600" dirty="0" smtClean="0"/>
              <a:t>The optimal level of diversification occurs at a point where marginal benefits equal the marginal costs of diversification. The </a:t>
            </a:r>
            <a:r>
              <a:rPr lang="en-GB" sz="2600" dirty="0"/>
              <a:t>ending of synergy benefits will also contribute to increasing costs. Therefore, a position can be envisaged where the marginal benefits of increased diversification decrease and marginal costs increase. </a:t>
            </a:r>
            <a:endParaRPr lang="en-US" sz="2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GB" b="1" dirty="0"/>
              <a:t>Another problem </a:t>
            </a:r>
            <a:r>
              <a:rPr lang="en-GB" dirty="0"/>
              <a:t>with increasing diversification is that shareholders and financial markets find it increasingly difficult to value the firm because of the wide range of activities, the disbelief in effective internal capital markets and the absence of appropriate valuation techniques for highly diversified </a:t>
            </a:r>
            <a:r>
              <a:rPr lang="en-GB" dirty="0" smtClean="0"/>
              <a:t>firms.</a:t>
            </a:r>
          </a:p>
          <a:p>
            <a:pPr algn="just">
              <a:spcBef>
                <a:spcPts val="0"/>
              </a:spcBef>
            </a:pPr>
            <a:r>
              <a:rPr lang="en-GB" dirty="0" smtClean="0"/>
              <a:t>If </a:t>
            </a:r>
            <a:r>
              <a:rPr lang="en-GB" dirty="0"/>
              <a:t>demand for the product is growing more quickly in a geographically separated market, then the firm may be able to increase its growth rate by selling in this new market, assuming it can gain a position in the market and achieve a faster rate of growth. However, entry into a new market incurs marketing and transport costs that are likely to be higher than those of existing firms; this will result in lower </a:t>
            </a:r>
            <a:r>
              <a:rPr lang="en-GB" dirty="0" smtClean="0"/>
              <a:t>profits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114300" lvl="0" indent="-114300" algn="just">
              <a:spcBef>
                <a:spcPts val="0"/>
              </a:spcBef>
              <a:buNone/>
            </a:pPr>
            <a:r>
              <a:rPr lang="en-US" sz="2800" b="1" dirty="0" err="1" smtClean="0">
                <a:latin typeface="Times New Roman" pitchFamily="18" charset="0"/>
                <a:cs typeface="Times New Roman" pitchFamily="18" charset="0"/>
              </a:rPr>
              <a:t>i</a:t>
            </a:r>
            <a:r>
              <a:rPr lang="en-US" sz="2800" b="1" dirty="0" smtClean="0">
                <a:latin typeface="Times New Roman" pitchFamily="18" charset="0"/>
                <a:cs typeface="Times New Roman" pitchFamily="18" charset="0"/>
              </a:rPr>
              <a:t>. Concentric </a:t>
            </a:r>
            <a:r>
              <a:rPr lang="en-US" sz="2800" b="1" dirty="0">
                <a:latin typeface="Times New Roman" pitchFamily="18" charset="0"/>
                <a:cs typeface="Times New Roman" pitchFamily="18" charset="0"/>
              </a:rPr>
              <a:t>diversification:</a:t>
            </a:r>
            <a:r>
              <a:rPr lang="en-US" sz="2800" dirty="0">
                <a:latin typeface="Times New Roman" pitchFamily="18" charset="0"/>
                <a:cs typeface="Times New Roman" pitchFamily="18" charset="0"/>
              </a:rPr>
              <a:t> This means that there is a technological similarity between the industries, which means that the firm is able to leverage its technical know-how to gain some advantage. </a:t>
            </a:r>
            <a:endParaRPr lang="en-US" sz="2800" dirty="0" smtClean="0">
              <a:latin typeface="Times New Roman" pitchFamily="18" charset="0"/>
              <a:cs typeface="Times New Roman" pitchFamily="18" charset="0"/>
            </a:endParaRPr>
          </a:p>
          <a:p>
            <a:pPr lvl="0" algn="just">
              <a:spcBef>
                <a:spcPts val="0"/>
              </a:spcBef>
              <a:buFont typeface="Wingdings" pitchFamily="2" charset="2"/>
              <a:buChar char="ü"/>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technology would be the same but the marketing effort would need to change. </a:t>
            </a:r>
            <a:endParaRPr lang="en-US" sz="2800" dirty="0" smtClean="0">
              <a:latin typeface="Times New Roman" pitchFamily="18" charset="0"/>
              <a:cs typeface="Times New Roman" pitchFamily="18" charset="0"/>
            </a:endParaRPr>
          </a:p>
          <a:p>
            <a:pPr lvl="0" algn="just">
              <a:spcBef>
                <a:spcPts val="0"/>
              </a:spcBef>
              <a:buFont typeface="Wingdings" pitchFamily="2" charset="2"/>
              <a:buChar char="ü"/>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also seems to increase its market share to launch a new product which helps the particular company to earn profit.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285750" lvl="0" indent="-285750" algn="just">
              <a:spcBef>
                <a:spcPts val="0"/>
              </a:spcBef>
              <a:buNone/>
            </a:pPr>
            <a:r>
              <a:rPr lang="en-US" sz="3300" b="1" dirty="0" err="1" smtClean="0">
                <a:latin typeface="Times New Roman" pitchFamily="18" charset="0"/>
                <a:cs typeface="Times New Roman" pitchFamily="18" charset="0"/>
              </a:rPr>
              <a:t>ii.Horizontal</a:t>
            </a:r>
            <a:r>
              <a:rPr lang="en-US" sz="3300" b="1" dirty="0" smtClean="0">
                <a:latin typeface="Times New Roman" pitchFamily="18" charset="0"/>
                <a:cs typeface="Times New Roman" pitchFamily="18" charset="0"/>
              </a:rPr>
              <a:t> diversification: </a:t>
            </a:r>
            <a:r>
              <a:rPr lang="en-US" sz="3300" dirty="0" smtClean="0">
                <a:latin typeface="Times New Roman" pitchFamily="18" charset="0"/>
                <a:cs typeface="Times New Roman" pitchFamily="18" charset="0"/>
              </a:rPr>
              <a:t>The company adds new products or services that are technologically or commercially unrelated (but not always) to current products, but which may appeal to current customers. </a:t>
            </a:r>
          </a:p>
          <a:p>
            <a:pPr marL="285750" lvl="0" indent="-285750" algn="just">
              <a:spcBef>
                <a:spcPts val="0"/>
              </a:spcBef>
            </a:pPr>
            <a:r>
              <a:rPr lang="en-US" sz="3300" dirty="0" smtClean="0">
                <a:latin typeface="Times New Roman" pitchFamily="18" charset="0"/>
                <a:cs typeface="Times New Roman" pitchFamily="18" charset="0"/>
              </a:rPr>
              <a:t>In a competitive environment, this form of diversification is desirable if the present customers are loyal to the current products and if the new products have a good quality and are well promoted and priced. </a:t>
            </a:r>
          </a:p>
          <a:p>
            <a:pPr marL="285750" lvl="0" indent="-285750" algn="just">
              <a:spcBef>
                <a:spcPts val="0"/>
              </a:spcBef>
            </a:pPr>
            <a:r>
              <a:rPr lang="en-US" sz="3300" dirty="0" smtClean="0">
                <a:latin typeface="Times New Roman" pitchFamily="18" charset="0"/>
                <a:cs typeface="Times New Roman" pitchFamily="18" charset="0"/>
              </a:rPr>
              <a:t>Moreover, the new products are marketed to the same economic environment as the existing products.</a:t>
            </a:r>
          </a:p>
          <a:p>
            <a:pPr marL="285750" lvl="0" indent="-285750" algn="just">
              <a:spcBef>
                <a:spcPts val="0"/>
              </a:spcBef>
            </a:pPr>
            <a:r>
              <a:rPr lang="en-US" sz="3300" dirty="0" smtClean="0">
                <a:latin typeface="Times New Roman" pitchFamily="18" charset="0"/>
                <a:cs typeface="Times New Roman" pitchFamily="18" charset="0"/>
              </a:rPr>
              <a:t>For example company was making note books earlier now they are also entering into pen market through its new product.</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lvl="0" algn="just">
              <a:spcBef>
                <a:spcPts val="0"/>
              </a:spcBef>
              <a:buNone/>
            </a:pPr>
            <a:r>
              <a:rPr lang="en-US" sz="2500" b="1" dirty="0" smtClean="0"/>
              <a:t>iii. Conglomerate </a:t>
            </a:r>
            <a:r>
              <a:rPr lang="en-US" sz="2500" b="1" dirty="0"/>
              <a:t>diversification (or lateral diversification): </a:t>
            </a:r>
            <a:r>
              <a:rPr lang="en-US" sz="2500" dirty="0"/>
              <a:t>The company markets new products or services that have no technological or commercial synergies with current products, </a:t>
            </a:r>
            <a:r>
              <a:rPr lang="en-US" sz="2500" dirty="0" smtClean="0"/>
              <a:t>and appeal </a:t>
            </a:r>
            <a:r>
              <a:rPr lang="en-US" sz="2500" dirty="0"/>
              <a:t>to new groups of customers. </a:t>
            </a:r>
            <a:endParaRPr lang="en-US" sz="2500" dirty="0" smtClean="0"/>
          </a:p>
          <a:p>
            <a:pPr lvl="0" algn="just">
              <a:spcBef>
                <a:spcPts val="0"/>
              </a:spcBef>
            </a:pPr>
            <a:r>
              <a:rPr lang="en-US" sz="2500" dirty="0" smtClean="0"/>
              <a:t>The </a:t>
            </a:r>
            <a:r>
              <a:rPr lang="en-US" sz="2500" dirty="0"/>
              <a:t>conglomerate diversification has very little relationship with the firm's current business. </a:t>
            </a:r>
            <a:endParaRPr lang="en-US" sz="2500" dirty="0" smtClean="0"/>
          </a:p>
          <a:p>
            <a:pPr lvl="0" algn="just">
              <a:spcBef>
                <a:spcPts val="0"/>
              </a:spcBef>
            </a:pPr>
            <a:r>
              <a:rPr lang="en-US" sz="2500" dirty="0" smtClean="0"/>
              <a:t>The </a:t>
            </a:r>
            <a:r>
              <a:rPr lang="en-US" sz="2500" dirty="0"/>
              <a:t>main reasons of adopting such a strategy are </a:t>
            </a:r>
            <a:endParaRPr lang="en-US" sz="2500" dirty="0" smtClean="0"/>
          </a:p>
          <a:p>
            <a:pPr lvl="0" algn="just">
              <a:spcBef>
                <a:spcPts val="0"/>
              </a:spcBef>
              <a:buFont typeface="Wingdings" pitchFamily="2" charset="2"/>
              <a:buChar char="ü"/>
            </a:pPr>
            <a:r>
              <a:rPr lang="en-US" sz="2500" dirty="0" smtClean="0"/>
              <a:t>To </a:t>
            </a:r>
            <a:r>
              <a:rPr lang="en-US" sz="2500" dirty="0"/>
              <a:t>improve the profitability and the flexibility of the company, and </a:t>
            </a:r>
            <a:endParaRPr lang="en-US" sz="2500" dirty="0" smtClean="0"/>
          </a:p>
          <a:p>
            <a:pPr lvl="0" algn="just">
              <a:spcBef>
                <a:spcPts val="0"/>
              </a:spcBef>
              <a:buFont typeface="Wingdings" pitchFamily="2" charset="2"/>
              <a:buChar char="ü"/>
            </a:pPr>
            <a:r>
              <a:rPr lang="en-US" sz="2500" dirty="0" smtClean="0"/>
              <a:t>To </a:t>
            </a:r>
            <a:r>
              <a:rPr lang="en-US" sz="2500" dirty="0"/>
              <a:t>get a better reception in capital markets as the company gets bigger. </a:t>
            </a:r>
            <a:endParaRPr lang="en-US" sz="2500" dirty="0" smtClean="0"/>
          </a:p>
          <a:p>
            <a:pPr algn="just">
              <a:spcBef>
                <a:spcPts val="0"/>
              </a:spcBef>
              <a:buFont typeface="Wingdings" pitchFamily="2" charset="2"/>
              <a:buChar char="ü"/>
            </a:pPr>
            <a:r>
              <a:rPr lang="en-US" sz="2500" dirty="0" smtClean="0"/>
              <a:t>To increase growth and profitability if successful but this </a:t>
            </a:r>
            <a:r>
              <a:rPr lang="en-US" sz="2500" dirty="0"/>
              <a:t>strategy is very </a:t>
            </a:r>
            <a:r>
              <a:rPr lang="en-US" sz="2500" dirty="0" smtClean="0"/>
              <a:t>risky in case demand falls.</a:t>
            </a:r>
            <a:endParaRPr lang="en-US" sz="2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25000" lnSpcReduction="20000"/>
          </a:bodyPr>
          <a:lstStyle/>
          <a:p>
            <a:pPr>
              <a:buNone/>
            </a:pPr>
            <a:r>
              <a:rPr lang="en-GB" sz="7000" b="1" dirty="0"/>
              <a:t>6</a:t>
            </a:r>
            <a:r>
              <a:rPr lang="en-GB" sz="7000" b="1" dirty="0" smtClean="0"/>
              <a:t>.1.2 </a:t>
            </a:r>
            <a:r>
              <a:rPr lang="en-GB" sz="7000" b="1" dirty="0"/>
              <a:t>Motives for Diversification</a:t>
            </a:r>
            <a:endParaRPr lang="en-US" sz="7000" b="1" dirty="0"/>
          </a:p>
          <a:p>
            <a:pPr algn="just">
              <a:spcBef>
                <a:spcPts val="0"/>
              </a:spcBef>
            </a:pPr>
            <a:r>
              <a:rPr lang="en-GB" sz="8600" dirty="0"/>
              <a:t>The starting point for diversification may occur when a firm’s existing objectives vis-à-vis profit and growth cannot be met by its existing product</a:t>
            </a:r>
            <a:r>
              <a:rPr lang="en-GB" sz="8600" dirty="0" smtClean="0"/>
              <a:t>. Hence, </a:t>
            </a:r>
            <a:r>
              <a:rPr lang="en-GB" sz="8600" dirty="0"/>
              <a:t>the threat to profitability is the spur </a:t>
            </a:r>
            <a:r>
              <a:rPr lang="en-GB" sz="8600" dirty="0" smtClean="0"/>
              <a:t>for </a:t>
            </a:r>
            <a:r>
              <a:rPr lang="en-GB" sz="8600" dirty="0"/>
              <a:t>considering a diversification </a:t>
            </a:r>
            <a:r>
              <a:rPr lang="en-GB" sz="8600" dirty="0" smtClean="0"/>
              <a:t>strategy. </a:t>
            </a:r>
          </a:p>
          <a:p>
            <a:pPr algn="just">
              <a:spcBef>
                <a:spcPts val="0"/>
              </a:spcBef>
            </a:pPr>
            <a:r>
              <a:rPr lang="en-GB" sz="8600" dirty="0" smtClean="0"/>
              <a:t>Thus, </a:t>
            </a:r>
            <a:r>
              <a:rPr lang="en-GB" sz="8600" dirty="0"/>
              <a:t>the adoption of a diversification strategy may be driven by a number of push </a:t>
            </a:r>
            <a:r>
              <a:rPr lang="en-GB" sz="8600" dirty="0" smtClean="0"/>
              <a:t>factors and pull factors </a:t>
            </a:r>
            <a:r>
              <a:rPr lang="en-GB" sz="8600" dirty="0"/>
              <a:t>arising from the current position of the firm. </a:t>
            </a:r>
            <a:endParaRPr lang="en-GB" sz="8600" dirty="0" smtClean="0"/>
          </a:p>
          <a:p>
            <a:pPr algn="just">
              <a:spcBef>
                <a:spcPts val="0"/>
              </a:spcBef>
            </a:pPr>
            <a:r>
              <a:rPr lang="en-GB" sz="8600" dirty="0" smtClean="0"/>
              <a:t>Push </a:t>
            </a:r>
            <a:r>
              <a:rPr lang="en-GB" sz="8600" dirty="0"/>
              <a:t>factors may include: </a:t>
            </a:r>
            <a:endParaRPr lang="en-GB" sz="8600" dirty="0" smtClean="0"/>
          </a:p>
          <a:p>
            <a:pPr algn="just">
              <a:spcBef>
                <a:spcPts val="0"/>
              </a:spcBef>
              <a:buFont typeface="Wingdings" pitchFamily="2" charset="2"/>
              <a:buChar char="ü"/>
            </a:pPr>
            <a:r>
              <a:rPr lang="en-GB" sz="8600" dirty="0" smtClean="0"/>
              <a:t>the </a:t>
            </a:r>
            <a:r>
              <a:rPr lang="en-GB" sz="8600" dirty="0"/>
              <a:t>limited size of the existing market; </a:t>
            </a:r>
            <a:endParaRPr lang="en-GB" sz="8600" dirty="0" smtClean="0"/>
          </a:p>
          <a:p>
            <a:pPr algn="just">
              <a:spcBef>
                <a:spcPts val="0"/>
              </a:spcBef>
              <a:buFont typeface="Wingdings" pitchFamily="2" charset="2"/>
              <a:buChar char="ü"/>
            </a:pPr>
            <a:r>
              <a:rPr lang="en-GB" sz="8600" dirty="0" smtClean="0"/>
              <a:t>the </a:t>
            </a:r>
            <a:r>
              <a:rPr lang="en-GB" sz="8600" dirty="0"/>
              <a:t>existence of underutilized assets that might be used to produce new products or manage new activities; and </a:t>
            </a:r>
            <a:endParaRPr lang="en-GB" sz="8600" dirty="0" smtClean="0"/>
          </a:p>
          <a:p>
            <a:pPr algn="just">
              <a:spcBef>
                <a:spcPts val="0"/>
              </a:spcBef>
              <a:buFont typeface="Wingdings" pitchFamily="2" charset="2"/>
              <a:buChar char="ü"/>
            </a:pPr>
            <a:r>
              <a:rPr lang="en-GB" sz="8600" dirty="0" smtClean="0"/>
              <a:t>surplus </a:t>
            </a:r>
            <a:r>
              <a:rPr lang="en-GB" sz="8600" dirty="0"/>
              <a:t>investment resources that could be used to finance new activities</a:t>
            </a:r>
            <a:r>
              <a:rPr lang="en-GB" sz="8600" dirty="0" smtClean="0"/>
              <a:t>.</a:t>
            </a:r>
            <a:r>
              <a:rPr lang="en-GB" sz="8600" dirty="0"/>
              <a:t> </a:t>
            </a:r>
            <a:endParaRPr lang="en-US" sz="8600" dirty="0"/>
          </a:p>
          <a:p>
            <a:pPr>
              <a:buNone/>
            </a:pPr>
            <a:endParaRPr lang="en-US" sz="8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GB" dirty="0" smtClean="0"/>
              <a:t>There may also be a number of pull factors, or incentives, for firms to adopt diversification. </a:t>
            </a:r>
          </a:p>
          <a:p>
            <a:pPr algn="just">
              <a:spcBef>
                <a:spcPts val="0"/>
              </a:spcBef>
            </a:pPr>
            <a:r>
              <a:rPr lang="en-GB" dirty="0" smtClean="0"/>
              <a:t>Managers may also be pulled toward diversification where the potential rewards from investing in new market opportunities promise greater profitability </a:t>
            </a:r>
          </a:p>
          <a:p>
            <a:pPr algn="just">
              <a:spcBef>
                <a:spcPts val="0"/>
              </a:spcBef>
              <a:buFont typeface="Wingdings" pitchFamily="2" charset="2"/>
              <a:buChar char="ü"/>
            </a:pPr>
            <a:r>
              <a:rPr lang="en-GB" dirty="0" smtClean="0"/>
              <a:t>The greater the profit potential of new activities compared with its existing activity the stronger the pull. However, any diversification will have a higher degree of uncertainty attached compared with the more certain but limited returns in existing activity. </a:t>
            </a:r>
          </a:p>
          <a:p>
            <a:pPr algn="just">
              <a:spcBef>
                <a:spcPts val="0"/>
              </a:spcBef>
              <a:buFont typeface="Wingdings" pitchFamily="2" charset="2"/>
              <a:buChar char="ü"/>
            </a:pPr>
            <a:r>
              <a:rPr lang="en-GB" dirty="0" smtClean="0"/>
              <a:t>Therefore, diversification may be a high-risk strategy because it involves new products, new markets and the commitment of financial and managerial resources for uncertain returns.</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57150" indent="-57150" algn="just">
              <a:spcBef>
                <a:spcPts val="0"/>
              </a:spcBef>
            </a:pPr>
            <a:r>
              <a:rPr lang="en-GB" sz="2800" dirty="0" smtClean="0"/>
              <a:t>Therefore</a:t>
            </a:r>
            <a:r>
              <a:rPr lang="en-GB" sz="2800" dirty="0"/>
              <a:t>, managers must also consider the threats and risks posed to the firm as a consequence of diversification. </a:t>
            </a:r>
            <a:endParaRPr lang="en-GB" sz="2800" dirty="0" smtClean="0"/>
          </a:p>
          <a:p>
            <a:pPr marL="57150" indent="-57150" algn="just">
              <a:spcBef>
                <a:spcPts val="0"/>
              </a:spcBef>
            </a:pPr>
            <a:r>
              <a:rPr lang="en-GB" sz="2800" dirty="0" smtClean="0"/>
              <a:t>The </a:t>
            </a:r>
            <a:r>
              <a:rPr lang="en-GB" sz="2800" dirty="0"/>
              <a:t>following can be some of the motives of diversification.</a:t>
            </a:r>
            <a:endParaRPr lang="en-US" sz="2800" dirty="0"/>
          </a:p>
          <a:p>
            <a:pPr marL="57150" indent="-57150" algn="just">
              <a:spcBef>
                <a:spcPts val="0"/>
              </a:spcBef>
              <a:buAutoNum type="romanLcPeriod"/>
            </a:pPr>
            <a:r>
              <a:rPr lang="en-GB" sz="2800" b="1" dirty="0" smtClean="0"/>
              <a:t>Utilization of the firm’s resources</a:t>
            </a:r>
          </a:p>
          <a:p>
            <a:pPr marL="57150" indent="-57150" algn="just">
              <a:spcBef>
                <a:spcPts val="0"/>
              </a:spcBef>
              <a:buNone/>
            </a:pPr>
            <a:r>
              <a:rPr lang="en-GB" sz="2800" dirty="0" smtClean="0"/>
              <a:t>Making better use of the firm’s existing assets and competences via diversification could lower unit costs and increase labour and capital productivity.</a:t>
            </a:r>
            <a:endParaRPr lang="en-US" sz="2800" dirty="0" smtClean="0"/>
          </a:p>
          <a:p>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spcBef>
                <a:spcPts val="0"/>
              </a:spcBef>
            </a:pPr>
            <a:r>
              <a:rPr lang="en-GB" sz="2400" dirty="0" smtClean="0"/>
              <a:t>Greater </a:t>
            </a:r>
            <a:r>
              <a:rPr lang="en-GB" sz="2400" dirty="0"/>
              <a:t>use could be made of:</a:t>
            </a:r>
            <a:endParaRPr lang="en-US" sz="2400" dirty="0"/>
          </a:p>
          <a:p>
            <a:pPr lvl="0" algn="just">
              <a:spcBef>
                <a:spcPts val="0"/>
              </a:spcBef>
              <a:buFont typeface="Wingdings" pitchFamily="2" charset="2"/>
              <a:buChar char="ü"/>
            </a:pPr>
            <a:r>
              <a:rPr lang="en-GB" sz="2400" dirty="0"/>
              <a:t>Indivisible plant and equipment by making new products alongside existing ones.</a:t>
            </a:r>
            <a:endParaRPr lang="en-US" sz="2400" dirty="0"/>
          </a:p>
          <a:p>
            <a:pPr lvl="0" algn="just">
              <a:spcBef>
                <a:spcPts val="0"/>
              </a:spcBef>
              <a:buFont typeface="Wingdings" pitchFamily="2" charset="2"/>
              <a:buChar char="ü"/>
            </a:pPr>
            <a:r>
              <a:rPr lang="en-GB" sz="2400" dirty="0"/>
              <a:t>The distribution and logistics system by distributing related goods to the same outlets.</a:t>
            </a:r>
            <a:endParaRPr lang="en-US" sz="2400" dirty="0"/>
          </a:p>
          <a:p>
            <a:pPr lvl="0" algn="just">
              <a:spcBef>
                <a:spcPts val="0"/>
              </a:spcBef>
              <a:buFont typeface="Wingdings" pitchFamily="2" charset="2"/>
              <a:buChar char="ü"/>
            </a:pPr>
            <a:r>
              <a:rPr lang="en-GB" sz="2400" dirty="0"/>
              <a:t>The marketing department to advertise and promote the new product using its accumulated knowledge and expertise of particular markets and customers.</a:t>
            </a:r>
            <a:endParaRPr lang="en-US" sz="2400" dirty="0"/>
          </a:p>
          <a:p>
            <a:pPr lvl="0" algn="just">
              <a:spcBef>
                <a:spcPts val="0"/>
              </a:spcBef>
              <a:buFont typeface="Wingdings" pitchFamily="2" charset="2"/>
              <a:buChar char="ü"/>
            </a:pPr>
            <a:r>
              <a:rPr lang="en-GB" sz="2400" dirty="0"/>
              <a:t>The brand name to sell new products using the goodwill built up for its existing branded products.</a:t>
            </a:r>
            <a:endParaRPr lang="en-US" sz="2400" dirty="0"/>
          </a:p>
          <a:p>
            <a:pPr lvl="0" algn="just">
              <a:spcBef>
                <a:spcPts val="0"/>
              </a:spcBef>
              <a:buFont typeface="Wingdings" pitchFamily="2" charset="2"/>
              <a:buChar char="ü"/>
            </a:pPr>
            <a:r>
              <a:rPr lang="en-GB" sz="2400" dirty="0"/>
              <a:t>Retained earnings that are not required to develop current activities can be used for investment in new activities rather than keeping them in the non-interest earning form of cash.</a:t>
            </a:r>
            <a:endParaRPr lang="en-US" sz="2400" dirty="0"/>
          </a:p>
          <a:p>
            <a:pPr lvl="0" algn="just">
              <a:spcBef>
                <a:spcPts val="0"/>
              </a:spcBef>
              <a:buFont typeface="Wingdings" pitchFamily="2" charset="2"/>
              <a:buChar char="ü"/>
            </a:pPr>
            <a:r>
              <a:rPr lang="en-GB" sz="2400" dirty="0"/>
              <a:t>Managerial talent, in general and specific functions of the firm to extend its range of activities.</a:t>
            </a:r>
            <a:endParaRPr lang="en-US" sz="2400" dirty="0"/>
          </a:p>
          <a:p>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2244</Words>
  <Application>Microsoft Office PowerPoint</Application>
  <PresentationFormat>On-screen Show (4:3)</PresentationFormat>
  <Paragraphs>93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Chapter Six Diversification, Integration and Merger</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Five Diversification, Integration and Merger</dc:title>
  <dc:creator>coment</dc:creator>
  <cp:lastModifiedBy>user</cp:lastModifiedBy>
  <cp:revision>14</cp:revision>
  <dcterms:created xsi:type="dcterms:W3CDTF">2015-04-02T19:15:04Z</dcterms:created>
  <dcterms:modified xsi:type="dcterms:W3CDTF">2019-06-13T12:52:43Z</dcterms:modified>
</cp:coreProperties>
</file>