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84" r:id="rId2"/>
    <p:sldId id="323" r:id="rId3"/>
    <p:sldId id="324" r:id="rId4"/>
    <p:sldId id="325" r:id="rId5"/>
    <p:sldId id="285" r:id="rId6"/>
    <p:sldId id="286" r:id="rId7"/>
    <p:sldId id="287" r:id="rId8"/>
    <p:sldId id="288" r:id="rId9"/>
    <p:sldId id="328" r:id="rId10"/>
    <p:sldId id="329" r:id="rId11"/>
    <p:sldId id="330" r:id="rId12"/>
    <p:sldId id="331" r:id="rId13"/>
    <p:sldId id="332" r:id="rId14"/>
    <p:sldId id="334" r:id="rId15"/>
    <p:sldId id="335" r:id="rId16"/>
    <p:sldId id="336" r:id="rId1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AED30AA7-E6C6-437C-8175-854FCF2B3216}" type="datetimeFigureOut">
              <a:rPr lang="en-US" smtClean="0"/>
              <a:pPr/>
              <a:t>6/14/2019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FD61AFDF-B6E0-4889-B857-04850BA14B8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B93226D-F058-4F38-BAA3-40519256A0AB}" type="datetimeFigureOut">
              <a:rPr lang="en-US" smtClean="0"/>
              <a:pPr/>
              <a:t>6/14/2019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D90971D-994D-40A8-A93F-46145B9409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06673-3542-45BA-873D-1C61770FB79E}"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06673-3542-45BA-873D-1C61770FB79E}"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06673-3542-45BA-873D-1C61770FB79E}" type="datetimeFigureOut">
              <a:rPr lang="en-US" smtClean="0"/>
              <a:pPr/>
              <a:t>6/14/2019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06673-3542-45BA-873D-1C61770FB79E}" type="datetimeFigureOut">
              <a:rPr lang="en-US" smtClean="0"/>
              <a:pPr/>
              <a:t>6/14/2019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06673-3542-45BA-873D-1C61770FB79E}" type="datetimeFigureOut">
              <a:rPr lang="en-US" smtClean="0"/>
              <a:pPr/>
              <a:t>6/14/2019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06673-3542-45BA-873D-1C61770FB79E}" type="datetimeFigureOut">
              <a:rPr lang="en-US" smtClean="0"/>
              <a:pPr/>
              <a:t>6/14/2019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6879E-01C4-4D81-BA13-5342585281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nvestorwords.com/992/company.html" TargetMode="External"/><Relationship Id="rId3" Type="http://schemas.openxmlformats.org/officeDocument/2006/relationships/hyperlink" Target="http://www.businessdictionary.com/definition/production.html" TargetMode="External"/><Relationship Id="rId7" Type="http://schemas.openxmlformats.org/officeDocument/2006/relationships/hyperlink" Target="http://www.investorwords.com/4584/single.html" TargetMode="External"/><Relationship Id="rId2" Type="http://schemas.openxmlformats.org/officeDocument/2006/relationships/hyperlink" Target="http://www.businessdictionary.com/definition/process.html" TargetMode="External"/><Relationship Id="rId1" Type="http://schemas.openxmlformats.org/officeDocument/2006/relationships/slideLayout" Target="../slideLayouts/slideLayout2.xml"/><Relationship Id="rId6" Type="http://schemas.openxmlformats.org/officeDocument/2006/relationships/hyperlink" Target="http://www.investorwords.com/6664/service.html" TargetMode="External"/><Relationship Id="rId11" Type="http://schemas.openxmlformats.org/officeDocument/2006/relationships/hyperlink" Target="http://www.investorwords.com/3762/power.html" TargetMode="External"/><Relationship Id="rId5" Type="http://schemas.openxmlformats.org/officeDocument/2006/relationships/hyperlink" Target="http://www.investorwords.com/3874/product.html" TargetMode="External"/><Relationship Id="rId10" Type="http://schemas.openxmlformats.org/officeDocument/2006/relationships/hyperlink" Target="http://www.investorwords.com/3495/order.html" TargetMode="External"/><Relationship Id="rId4" Type="http://schemas.openxmlformats.org/officeDocument/2006/relationships/hyperlink" Target="http://www.investorwords.com/1495/distribution.html" TargetMode="External"/><Relationship Id="rId9" Type="http://schemas.openxmlformats.org/officeDocument/2006/relationships/hyperlink" Target="http://www.investorwords.com/1714/entity.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GB" b="1" dirty="0"/>
              <a:t>6</a:t>
            </a:r>
            <a:r>
              <a:rPr lang="en-GB" b="1" dirty="0" smtClean="0"/>
              <a:t>.2 </a:t>
            </a:r>
            <a:r>
              <a:rPr lang="en-GB" b="1" dirty="0"/>
              <a:t>Integration</a:t>
            </a:r>
            <a:endParaRPr lang="en-US" b="1" dirty="0"/>
          </a:p>
          <a:p>
            <a:pPr algn="just">
              <a:spcBef>
                <a:spcPts val="0"/>
              </a:spcBef>
            </a:pPr>
            <a:r>
              <a:rPr lang="en-US" sz="3400" dirty="0"/>
              <a:t>It refers to the operations by a firm in two or more industries representing successive stages in the flow of materials or products from an earlier to later stage of production or vice versa. </a:t>
            </a:r>
            <a:endParaRPr lang="en-US" sz="3400" dirty="0" smtClean="0"/>
          </a:p>
          <a:p>
            <a:pPr algn="just">
              <a:spcBef>
                <a:spcPts val="0"/>
              </a:spcBef>
            </a:pPr>
            <a:r>
              <a:rPr lang="en-US" sz="3400" dirty="0" smtClean="0"/>
              <a:t>Thus</a:t>
            </a:r>
            <a:r>
              <a:rPr lang="en-US" sz="3400" dirty="0"/>
              <a:t>, it is a type of diversification but it may be looked as ‘vertical concentration’, and if the process takes place by merging of two different firms then it is ‘vertical </a:t>
            </a:r>
            <a:r>
              <a:rPr lang="en-US" sz="3400" dirty="0" smtClean="0"/>
              <a:t>merger'. However, </a:t>
            </a:r>
            <a:r>
              <a:rPr lang="en-US" sz="3400" dirty="0"/>
              <a:t>vertical integration is a popular term for all these. </a:t>
            </a:r>
            <a:endParaRPr lang="en-US" sz="3400" dirty="0" smtClean="0"/>
          </a:p>
          <a:p>
            <a:pPr algn="just">
              <a:spcBef>
                <a:spcPts val="0"/>
              </a:spcBef>
            </a:pPr>
            <a:r>
              <a:rPr lang="en-US" sz="3400" dirty="0" smtClean="0"/>
              <a:t>Essentially</a:t>
            </a:r>
            <a:r>
              <a:rPr lang="en-US" sz="3400" dirty="0"/>
              <a:t>, it is the integration among intermediate products used in production of a commodity. It may be initiated in either way, i.e., a firm itself starts manufacturing all of them or different firms producing goods at different stages of the process and merge together.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There are at least six major advantages to integrating. </a:t>
            </a:r>
            <a:endParaRPr lang="en-US" sz="2800" dirty="0" smtClean="0"/>
          </a:p>
          <a:p>
            <a:pPr>
              <a:buNone/>
            </a:pPr>
            <a:r>
              <a:rPr lang="en-US" sz="2800" b="1" dirty="0" err="1" smtClean="0"/>
              <a:t>i</a:t>
            </a:r>
            <a:r>
              <a:rPr lang="en-US" sz="2800" b="1" dirty="0" smtClean="0"/>
              <a:t>. </a:t>
            </a:r>
            <a:r>
              <a:rPr lang="en-US" b="1" dirty="0" smtClean="0"/>
              <a:t>Integration to lower Transaction costs. </a:t>
            </a:r>
            <a:endParaRPr lang="en-US" sz="1800" dirty="0" smtClean="0"/>
          </a:p>
          <a:p>
            <a:pPr algn="just">
              <a:spcBef>
                <a:spcPts val="0"/>
              </a:spcBef>
            </a:pPr>
            <a:r>
              <a:rPr lang="en-US" dirty="0" smtClean="0"/>
              <a:t>A firm may lower its transaction costs by vertically integrating. For example, the transaction costs of buying from or selling to other companies are avoided.</a:t>
            </a:r>
          </a:p>
          <a:p>
            <a:pPr algn="just">
              <a:spcBef>
                <a:spcPts val="0"/>
              </a:spcBef>
            </a:pPr>
            <a:r>
              <a:rPr lang="en-US" dirty="0" smtClean="0"/>
              <a:t>There are four types of transactions in which transaction costs are likely to be substantial enough to make vertical integration desirable. They involve specialized assets, uncertainty that makes monitoring difficult, information, or extensive coordination.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 Specialized asset is tailor- made for one or a few specific buyers. It involves </a:t>
            </a:r>
          </a:p>
          <a:p>
            <a:pPr algn="just">
              <a:spcBef>
                <a:spcPts val="0"/>
              </a:spcBef>
              <a:buFont typeface="Wingdings" pitchFamily="2" charset="2"/>
              <a:buChar char="ü"/>
            </a:pPr>
            <a:r>
              <a:rPr lang="en-US" dirty="0" smtClean="0"/>
              <a:t>Specific physical capital which includes buildings and machines that can be used for only one or a few buyers; </a:t>
            </a:r>
          </a:p>
          <a:p>
            <a:pPr algn="just">
              <a:spcBef>
                <a:spcPts val="0"/>
              </a:spcBef>
              <a:buFont typeface="Wingdings" pitchFamily="2" charset="2"/>
              <a:buChar char="ü"/>
            </a:pPr>
            <a:r>
              <a:rPr lang="en-US" dirty="0" smtClean="0"/>
              <a:t>Specific human capital i.e. a firm may need workers specially trained in how the firm operates (specific human capital). Such as engineers, to produce a particular product. If it uses outside contractors as opposed to its own employees, opportunistic behavior is possible. </a:t>
            </a:r>
          </a:p>
          <a:p>
            <a:pPr algn="just">
              <a:spcBef>
                <a:spcPts val="0"/>
              </a:spcBef>
              <a:buFont typeface="Wingdings" pitchFamily="2" charset="2"/>
              <a:buChar char="ü"/>
            </a:pPr>
            <a:r>
              <a:rPr lang="en-US" dirty="0" smtClean="0"/>
              <a:t>If successive stages of a production process must be located adjacent to each other (that is, they involve site specific capital),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The second transaction cost reason for vertical integration, </a:t>
            </a:r>
            <a:r>
              <a:rPr lang="en-US" b="1" dirty="0" smtClean="0"/>
              <a:t>uncertainty</a:t>
            </a:r>
            <a:r>
              <a:rPr lang="en-US" dirty="0" smtClean="0"/>
              <a:t>, suppose that a buyer cannot determine how long a durable machine will last. The best way to predict quality (life expectancy) may be to observe the method by which the machine is constructed.</a:t>
            </a:r>
          </a:p>
          <a:p>
            <a:pPr algn="just">
              <a:spcBef>
                <a:spcPts val="0"/>
              </a:spcBef>
            </a:pPr>
            <a:r>
              <a:rPr lang="en-US" b="1" dirty="0" smtClean="0"/>
              <a:t>The third transaction -cost </a:t>
            </a:r>
            <a:r>
              <a:rPr lang="en-US" dirty="0" smtClean="0"/>
              <a:t>reason for vertical integration concerns transactions involving information. </a:t>
            </a:r>
          </a:p>
          <a:p>
            <a:pPr algn="just">
              <a:spcBef>
                <a:spcPts val="0"/>
              </a:spcBef>
              <a:buFont typeface="Wingdings" pitchFamily="2" charset="2"/>
              <a:buChar char="ü"/>
            </a:pPr>
            <a:r>
              <a:rPr lang="en-US" dirty="0" smtClean="0"/>
              <a:t>For example, if one firm pays another firm a fixed fee to obtain information on newly developing markets, the hired firm does not have an incentive to work hard at the margin to uncover all the information, and the buyer has no way of determining if the supplier did a good job. Disputes on payments may well and be difficult to resolve. Such problems can be avoided by vertical integration.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sz="2500" b="1" dirty="0" smtClean="0"/>
              <a:t>Extensive coordination</a:t>
            </a:r>
            <a:r>
              <a:rPr lang="en-US" sz="2500" dirty="0" smtClean="0"/>
              <a:t>: The fourth transaction-cost reason to vertically integrate is to facilitate extensive coordination, Such as in industries with networks such as airlines and rail roads.</a:t>
            </a:r>
          </a:p>
          <a:p>
            <a:pPr algn="just">
              <a:spcBef>
                <a:spcPts val="0"/>
              </a:spcBef>
              <a:buNone/>
            </a:pPr>
            <a:r>
              <a:rPr lang="en-US" sz="2500" b="1" dirty="0" smtClean="0"/>
              <a:t>ii.  Integration to assure supply</a:t>
            </a:r>
            <a:endParaRPr lang="en-US" sz="2500" dirty="0" smtClean="0"/>
          </a:p>
          <a:p>
            <a:pPr algn="just">
              <a:spcBef>
                <a:spcPts val="0"/>
              </a:spcBef>
            </a:pPr>
            <a:r>
              <a:rPr lang="en-US" sz="2500" dirty="0" smtClean="0"/>
              <a:t>A firm may vertically integrate to assure itself a steady supply of a key input. To do so, the firm may vertically integrate backwards buying or building the capacity to produce that input</a:t>
            </a:r>
            <a:r>
              <a:rPr lang="en-US" sz="2500" dirty="0" smtClean="0"/>
              <a:t>.</a:t>
            </a:r>
          </a:p>
          <a:p>
            <a:pPr lvl="0">
              <a:buNone/>
            </a:pPr>
            <a:r>
              <a:rPr lang="en-US" sz="2800" dirty="0" smtClean="0"/>
              <a:t>iii. </a:t>
            </a:r>
            <a:r>
              <a:rPr lang="en-US" sz="2800" b="1" dirty="0" smtClean="0"/>
              <a:t>Integration to Eliminate Externalities</a:t>
            </a:r>
            <a:endParaRPr lang="en-US" sz="2800" dirty="0" smtClean="0"/>
          </a:p>
          <a:p>
            <a:pPr algn="just">
              <a:spcBef>
                <a:spcPts val="0"/>
              </a:spcBef>
            </a:pPr>
            <a:r>
              <a:rPr lang="en-US" sz="2800" dirty="0" smtClean="0"/>
              <a:t>A firm may vertically integrate to correct market failures due to externalities by internalizing those </a:t>
            </a:r>
            <a:r>
              <a:rPr lang="en-US" sz="2800" dirty="0" smtClean="0"/>
              <a:t>externalities</a:t>
            </a:r>
            <a:r>
              <a:rPr lang="en-US" sz="2500" dirty="0" smtClean="0"/>
              <a:t>.</a:t>
            </a:r>
            <a:r>
              <a:rPr lang="en-US" sz="2800" dirty="0" smtClean="0"/>
              <a:t> </a:t>
            </a:r>
            <a:endParaRPr lang="en-US" sz="2800" dirty="0" smtClean="0"/>
          </a:p>
          <a:p>
            <a:pPr algn="just">
              <a:spcBef>
                <a:spcPts val="0"/>
              </a:spcBef>
            </a:pPr>
            <a:r>
              <a:rPr lang="en-US" sz="2800" b="1" dirty="0" smtClean="0"/>
              <a:t>For </a:t>
            </a:r>
            <a:r>
              <a:rPr lang="en-US" sz="2800" b="1" dirty="0" smtClean="0"/>
              <a:t>example, </a:t>
            </a:r>
            <a:r>
              <a:rPr lang="en-US" sz="2800" dirty="0" smtClean="0"/>
              <a:t>McDonald’s by owning or controlling all its restaurants, can ensure a uniform quality, which results in a positive reputation (externality). Consumers, as they travel around the country, know that they can expect a certain minimum quality at any of this chain’s restaurants. </a:t>
            </a:r>
          </a:p>
          <a:p>
            <a:pPr algn="just">
              <a:spcBef>
                <a:spcPts val="0"/>
              </a:spcBef>
            </a:pPr>
            <a:endParaRPr lang="en-US" sz="2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buNone/>
            </a:pPr>
            <a:r>
              <a:rPr lang="en-US" dirty="0" smtClean="0"/>
              <a:t>iv.</a:t>
            </a:r>
            <a:r>
              <a:rPr lang="en-US" b="1" dirty="0" smtClean="0"/>
              <a:t> </a:t>
            </a:r>
            <a:r>
              <a:rPr lang="en-US" sz="2800" b="1" dirty="0" smtClean="0"/>
              <a:t>Integration to avoid Government intervention </a:t>
            </a:r>
            <a:endParaRPr lang="en-US" sz="2800" dirty="0" smtClean="0"/>
          </a:p>
          <a:p>
            <a:pPr algn="just">
              <a:spcBef>
                <a:spcPts val="0"/>
              </a:spcBef>
            </a:pPr>
            <a:r>
              <a:rPr lang="en-US" sz="2800" dirty="0" smtClean="0"/>
              <a:t>A firm may be able to avoid government restrictions, regulations, and taxes by vertically integrating. A vertically integrating firm can avoid price controls by selling to itself. </a:t>
            </a:r>
          </a:p>
          <a:p>
            <a:pPr algn="just">
              <a:spcBef>
                <a:spcPts val="0"/>
              </a:spcBef>
            </a:pPr>
            <a:r>
              <a:rPr lang="en-US" sz="2800" dirty="0" smtClean="0"/>
              <a:t>For example, the federal government controlled prices on steel products on several accessions. It set a maximum price that could be charged for steel. Under binding price controls, a firm that buys steel is unable to purchase all the steel that it wants at the controlled price because producers choose to ration steel rather than supply as much as is demanded at the controlled price. </a:t>
            </a:r>
          </a:p>
          <a:p>
            <a:pPr algn="just">
              <a:spcBef>
                <a:spcPts val="0"/>
              </a:spcBef>
              <a:buNone/>
            </a:pP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V. Integration to increase Monopoly profits. </a:t>
            </a:r>
            <a:endParaRPr lang="en-US" dirty="0" smtClean="0"/>
          </a:p>
          <a:p>
            <a:pPr algn="just">
              <a:spcBef>
                <a:spcPts val="0"/>
              </a:spcBef>
            </a:pPr>
            <a:r>
              <a:rPr lang="en-US" dirty="0" smtClean="0"/>
              <a:t> A firm may vertically integrate to increase or create market power. A firm may be able to increase its monopoly profits in two ways by vertically integrating.</a:t>
            </a:r>
          </a:p>
          <a:p>
            <a:pPr algn="just">
              <a:spcBef>
                <a:spcPts val="0"/>
              </a:spcBef>
            </a:pPr>
            <a:r>
              <a:rPr lang="en-US" b="1" dirty="0" smtClean="0"/>
              <a:t>First</a:t>
            </a:r>
            <a:r>
              <a:rPr lang="en-US" dirty="0" smtClean="0"/>
              <a:t>, a firm that is a monopoly supplier of a key input in a production process used by a competitive industry may be able to vertically integrate forward, monopolize the production industry, and increase its profits or, a firm that is a buyer may benefit from acquiring its sole supplier. </a:t>
            </a:r>
          </a:p>
          <a:p>
            <a:pPr algn="just">
              <a:spcBef>
                <a:spcPts val="0"/>
              </a:spcBef>
            </a:pPr>
            <a:r>
              <a:rPr lang="en-US" b="1" dirty="0" smtClean="0"/>
              <a:t>Second</a:t>
            </a:r>
            <a:r>
              <a:rPr lang="en-US" dirty="0" smtClean="0"/>
              <a:t>, a vertically integrated monopoly supplier may be able to price discriminate, eliminate competition, or foreclose entry.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Vi. Vertical Integration to Monopolize another Industry. </a:t>
            </a:r>
            <a:endParaRPr lang="en-US" dirty="0" smtClean="0"/>
          </a:p>
          <a:p>
            <a:pPr algn="just">
              <a:spcBef>
                <a:spcPts val="0"/>
              </a:spcBef>
            </a:pPr>
            <a:r>
              <a:rPr lang="en-US" sz="3000" dirty="0" smtClean="0"/>
              <a:t>A Victim of another firm’s market power may vertically integrate to eliminate that power. </a:t>
            </a:r>
          </a:p>
          <a:p>
            <a:pPr algn="just">
              <a:spcBef>
                <a:spcPts val="0"/>
              </a:spcBef>
            </a:pPr>
            <a:r>
              <a:rPr lang="en-US" sz="3000" dirty="0" smtClean="0"/>
              <a:t>For example, around the turn of the century, dairy farmers contended that they faced a single process or that bought their milk at a low, monopolistic price. </a:t>
            </a:r>
          </a:p>
          <a:p>
            <a:pPr algn="just">
              <a:spcBef>
                <a:spcPts val="0"/>
              </a:spcBef>
            </a:pPr>
            <a:r>
              <a:rPr lang="en-US" sz="3000" dirty="0" smtClean="0"/>
              <a:t>To raise the price of milk, dairy farmers vertically integrated forward to form their own processors. </a:t>
            </a:r>
            <a:r>
              <a:rPr lang="en-US" sz="3000" b="1" dirty="0" smtClean="0"/>
              <a:t>      </a:t>
            </a:r>
            <a:endParaRPr lang="en-US" sz="3000" dirty="0" smtClean="0"/>
          </a:p>
          <a:p>
            <a:pPr algn="just">
              <a:spcBef>
                <a:spcPts val="0"/>
              </a:spcBef>
            </a:pPr>
            <a:endParaRPr lang="en-US"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spcBef>
                <a:spcPts val="0"/>
              </a:spcBef>
            </a:pPr>
            <a:r>
              <a:rPr lang="en-US" dirty="0" smtClean="0"/>
              <a:t>No vertically integrated firms buy the inputs or services they need for their production or distribution processes from other firms.</a:t>
            </a:r>
          </a:p>
          <a:p>
            <a:pPr algn="just">
              <a:spcBef>
                <a:spcPts val="0"/>
              </a:spcBef>
            </a:pPr>
            <a:r>
              <a:rPr lang="en-US" dirty="0" smtClean="0"/>
              <a:t> A nonintegrated firm may write long term binding contracts with the firms with which it deals, in which it specifies price, other terms, or forms of behavior. Such contractual restraints are called </a:t>
            </a:r>
            <a:r>
              <a:rPr lang="en-US" b="1" dirty="0" smtClean="0"/>
              <a:t>vertical restrictions</a:t>
            </a:r>
            <a:r>
              <a:rPr lang="en-US" dirty="0" smtClean="0"/>
              <a:t>.  </a:t>
            </a:r>
          </a:p>
          <a:p>
            <a:pPr algn="just">
              <a:spcBef>
                <a:spcPts val="0"/>
              </a:spcBef>
            </a:pPr>
            <a:r>
              <a:rPr lang="en-US" b="1" i="1" dirty="0" smtClean="0"/>
              <a:t>For example,</a:t>
            </a:r>
            <a:r>
              <a:rPr lang="en-US" dirty="0" smtClean="0"/>
              <a:t> manufactures commonly restrict their distributors by determining their sales territories, setting inventory requirements, and, where legal, setting the minimum retail price they can charge.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US" sz="2600" dirty="0" smtClean="0"/>
              <a:t>Some firms choose to vertically integrate and perform all production and distribution activities themselves. Other partially vertically integrates. </a:t>
            </a:r>
          </a:p>
          <a:p>
            <a:pPr algn="just">
              <a:spcBef>
                <a:spcPts val="0"/>
              </a:spcBef>
            </a:pPr>
            <a:r>
              <a:rPr lang="en-US" sz="2600" dirty="0" smtClean="0"/>
              <a:t>For example, they may produce themselves but rely on others to market the products. Some firms are not vertically integrated, but buy from a small number of suppliers or sell through a small number of distributors. </a:t>
            </a:r>
          </a:p>
          <a:p>
            <a:pPr algn="just">
              <a:spcBef>
                <a:spcPts val="0"/>
              </a:spcBef>
            </a:pPr>
            <a:r>
              <a:rPr lang="en-US" sz="2600" dirty="0" smtClean="0"/>
              <a:t>Any firm that engages in successive steps in its production process is at least partially integrated. For example, a restaurant that bakes its own pies instead of buying them readymade is partially integrated. </a:t>
            </a:r>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sz="2800" dirty="0" smtClean="0"/>
              <a:t>A firm that participates in more than one successive stage of the production or distribution of goods or services is vertically integrated. </a:t>
            </a:r>
          </a:p>
          <a:p>
            <a:pPr algn="just">
              <a:spcBef>
                <a:spcPts val="0"/>
              </a:spcBef>
            </a:pPr>
            <a:r>
              <a:rPr lang="en-US" sz="2800" dirty="0" smtClean="0"/>
              <a:t>A nonintegrated firm may write long term binding contracts with the firms with which it deals, in which it specifies price, other terms, or forms of behavior.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a:t>6</a:t>
            </a:r>
            <a:r>
              <a:rPr lang="en-GB" b="1" dirty="0" smtClean="0"/>
              <a:t>.2.1 </a:t>
            </a:r>
            <a:r>
              <a:rPr lang="en-GB" b="1" dirty="0"/>
              <a:t>Types of Integration</a:t>
            </a:r>
            <a:endParaRPr lang="en-US" b="1" dirty="0"/>
          </a:p>
          <a:p>
            <a:pPr algn="just">
              <a:spcBef>
                <a:spcPts val="0"/>
              </a:spcBef>
            </a:pPr>
            <a:r>
              <a:rPr lang="en-GB" dirty="0"/>
              <a:t>Integration of firms may be either horizontal or vertical in nature, or conglomerate</a:t>
            </a:r>
            <a:r>
              <a:rPr lang="en-GB" dirty="0" smtClean="0"/>
              <a:t>.</a:t>
            </a:r>
          </a:p>
          <a:p>
            <a:pPr algn="just">
              <a:spcBef>
                <a:spcPts val="0"/>
              </a:spcBef>
            </a:pPr>
            <a:r>
              <a:rPr lang="en-GB" dirty="0" smtClean="0"/>
              <a:t> </a:t>
            </a:r>
            <a:r>
              <a:rPr lang="en-GB" dirty="0"/>
              <a:t>Horizontal integration occurs when a business merges with or acquires another business. It is the acquisition of additional business activities at the same level of the value chain. </a:t>
            </a:r>
            <a:endParaRPr lang="en-GB" dirty="0" smtClean="0"/>
          </a:p>
          <a:p>
            <a:pPr algn="just">
              <a:spcBef>
                <a:spcPts val="0"/>
              </a:spcBef>
            </a:pPr>
            <a:r>
              <a:rPr lang="en-GB" dirty="0" smtClean="0"/>
              <a:t>Vertical </a:t>
            </a:r>
            <a:r>
              <a:rPr lang="en-GB" dirty="0"/>
              <a:t>integration </a:t>
            </a:r>
            <a:r>
              <a:rPr lang="en-US" dirty="0"/>
              <a:t>is the </a:t>
            </a:r>
            <a:r>
              <a:rPr lang="en-US" dirty="0">
                <a:hlinkClick r:id="rId2"/>
              </a:rPr>
              <a:t>process</a:t>
            </a:r>
            <a:r>
              <a:rPr lang="en-US" dirty="0"/>
              <a:t> in which several steps in the </a:t>
            </a:r>
            <a:r>
              <a:rPr lang="en-US" dirty="0">
                <a:hlinkClick r:id="rId3"/>
              </a:rPr>
              <a:t>production</a:t>
            </a:r>
            <a:r>
              <a:rPr lang="en-US" dirty="0"/>
              <a:t> and/or </a:t>
            </a:r>
            <a:r>
              <a:rPr lang="en-US" dirty="0">
                <a:hlinkClick r:id="rId4"/>
              </a:rPr>
              <a:t>distribution</a:t>
            </a:r>
            <a:r>
              <a:rPr lang="en-US" dirty="0"/>
              <a:t> of a </a:t>
            </a:r>
            <a:r>
              <a:rPr lang="en-US" dirty="0">
                <a:hlinkClick r:id="rId5"/>
              </a:rPr>
              <a:t>product</a:t>
            </a:r>
            <a:r>
              <a:rPr lang="en-US" dirty="0"/>
              <a:t> or </a:t>
            </a:r>
            <a:r>
              <a:rPr lang="en-US" dirty="0">
                <a:hlinkClick r:id="rId6"/>
              </a:rPr>
              <a:t>service</a:t>
            </a:r>
            <a:r>
              <a:rPr lang="en-US" dirty="0"/>
              <a:t> are controlled by a </a:t>
            </a:r>
            <a:r>
              <a:rPr lang="en-US" dirty="0">
                <a:hlinkClick r:id="rId7"/>
              </a:rPr>
              <a:t>single</a:t>
            </a:r>
            <a:r>
              <a:rPr lang="en-US" dirty="0"/>
              <a:t> </a:t>
            </a:r>
            <a:r>
              <a:rPr lang="en-US" dirty="0">
                <a:hlinkClick r:id="rId8"/>
              </a:rPr>
              <a:t>company</a:t>
            </a:r>
            <a:r>
              <a:rPr lang="en-US" dirty="0"/>
              <a:t> or </a:t>
            </a:r>
            <a:r>
              <a:rPr lang="en-US" dirty="0">
                <a:hlinkClick r:id="rId9"/>
              </a:rPr>
              <a:t>entity</a:t>
            </a:r>
            <a:r>
              <a:rPr lang="en-US" dirty="0"/>
              <a:t>, in </a:t>
            </a:r>
            <a:r>
              <a:rPr lang="en-US" dirty="0">
                <a:hlinkClick r:id="rId10"/>
              </a:rPr>
              <a:t>order</a:t>
            </a:r>
            <a:r>
              <a:rPr lang="en-US" dirty="0"/>
              <a:t> to increase that company's or entity's </a:t>
            </a:r>
            <a:r>
              <a:rPr lang="en-US" dirty="0">
                <a:hlinkClick r:id="rId11"/>
              </a:rPr>
              <a:t>power</a:t>
            </a:r>
            <a:r>
              <a:rPr lang="en-US" dirty="0"/>
              <a:t> in the market place. </a:t>
            </a:r>
            <a:endParaRPr lang="en-US" dirty="0" smtClean="0"/>
          </a:p>
          <a:p>
            <a:pPr algn="just">
              <a:spcBef>
                <a:spcPts val="0"/>
              </a:spcBef>
            </a:pPr>
            <a:r>
              <a:rPr lang="en-GB" dirty="0" smtClean="0"/>
              <a:t>The </a:t>
            </a:r>
            <a:r>
              <a:rPr lang="en-GB" dirty="0"/>
              <a:t>foregoing discussion focuses on vertical integration in particular. </a:t>
            </a:r>
            <a:endParaRPr lang="en-US" dirty="0"/>
          </a:p>
          <a:p>
            <a:pPr>
              <a:buNone/>
            </a:pP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spcBef>
                <a:spcPts val="0"/>
              </a:spcBef>
            </a:pPr>
            <a:r>
              <a:rPr lang="en-GB" sz="2800" dirty="0" smtClean="0"/>
              <a:t>Vertical integration involves joining together under common ownership a series of separate but linked production processes. Such a strategy is used by many enterprises to widen the boundaries of the firm and to enlarge its size. </a:t>
            </a:r>
          </a:p>
          <a:p>
            <a:pPr algn="just">
              <a:spcBef>
                <a:spcPts val="0"/>
              </a:spcBef>
            </a:pPr>
            <a:r>
              <a:rPr lang="en-US" sz="2800" dirty="0" smtClean="0"/>
              <a:t>Vertical </a:t>
            </a:r>
            <a:r>
              <a:rPr lang="en-US" sz="2800" dirty="0"/>
              <a:t>integration </a:t>
            </a:r>
            <a:r>
              <a:rPr lang="en-GB" sz="2800" dirty="0"/>
              <a:t>occurs in one of two ways. </a:t>
            </a:r>
            <a:endParaRPr lang="en-GB" sz="2800" dirty="0" smtClean="0"/>
          </a:p>
          <a:p>
            <a:pPr algn="just">
              <a:spcBef>
                <a:spcPts val="0"/>
              </a:spcBef>
              <a:buFont typeface="Wingdings" pitchFamily="2" charset="2"/>
              <a:buChar char="ü"/>
            </a:pPr>
            <a:r>
              <a:rPr lang="en-GB" sz="2800" dirty="0" smtClean="0"/>
              <a:t>Forward </a:t>
            </a:r>
            <a:r>
              <a:rPr lang="en-GB" sz="2800" dirty="0"/>
              <a:t>vertical integration occurs when a business acquires another business, which brings it closer to the customer. </a:t>
            </a:r>
            <a:endParaRPr lang="en-GB" sz="2800" dirty="0" smtClean="0"/>
          </a:p>
          <a:p>
            <a:pPr algn="just">
              <a:spcBef>
                <a:spcPts val="0"/>
              </a:spcBef>
              <a:buFont typeface="Wingdings" pitchFamily="2" charset="2"/>
              <a:buChar char="ü"/>
            </a:pPr>
            <a:r>
              <a:rPr lang="en-GB" sz="2800" dirty="0" smtClean="0"/>
              <a:t>Backward </a:t>
            </a:r>
            <a:r>
              <a:rPr lang="en-GB" sz="2800" dirty="0"/>
              <a:t>vertical integration move closer to its sources of supply.  </a:t>
            </a:r>
            <a:endParaRPr lang="en-US" sz="2800" dirty="0"/>
          </a:p>
          <a:p>
            <a:pPr algn="just">
              <a:spcBef>
                <a:spcPts val="0"/>
              </a:spcBef>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GB" dirty="0" smtClean="0"/>
              <a:t>Vertical </a:t>
            </a:r>
            <a:r>
              <a:rPr lang="en-GB" dirty="0"/>
              <a:t>integration does not necessarily imply that </a:t>
            </a:r>
            <a:endParaRPr lang="en-GB" dirty="0" smtClean="0"/>
          </a:p>
          <a:p>
            <a:pPr algn="just">
              <a:spcBef>
                <a:spcPts val="0"/>
              </a:spcBef>
              <a:buFont typeface="Wingdings" pitchFamily="2" charset="2"/>
              <a:buChar char="ü"/>
            </a:pPr>
            <a:r>
              <a:rPr lang="en-GB" dirty="0" smtClean="0"/>
              <a:t>All </a:t>
            </a:r>
            <a:r>
              <a:rPr lang="en-GB" dirty="0"/>
              <a:t>the output of every stage is used only within the firm. </a:t>
            </a:r>
            <a:r>
              <a:rPr lang="en-GB" dirty="0" smtClean="0"/>
              <a:t>sell some output at some stages </a:t>
            </a:r>
          </a:p>
          <a:p>
            <a:pPr algn="just">
              <a:spcBef>
                <a:spcPts val="0"/>
              </a:spcBef>
              <a:buFont typeface="Wingdings" pitchFamily="2" charset="2"/>
              <a:buChar char="ü"/>
            </a:pPr>
            <a:r>
              <a:rPr lang="en-GB" dirty="0" smtClean="0"/>
              <a:t>All </a:t>
            </a:r>
            <a:r>
              <a:rPr lang="en-GB" dirty="0"/>
              <a:t>inputs are produced within the firm. </a:t>
            </a:r>
            <a:r>
              <a:rPr lang="en-GB" dirty="0" smtClean="0"/>
              <a:t>It may suit the firm to buy </a:t>
            </a:r>
            <a:r>
              <a:rPr lang="en-GB" dirty="0"/>
              <a:t>some inputs at other stages, resulting in partial integration</a:t>
            </a:r>
            <a:r>
              <a:rPr lang="en-GB" dirty="0" smtClean="0"/>
              <a:t>.</a:t>
            </a:r>
            <a:endParaRPr lang="en-US" dirty="0"/>
          </a:p>
          <a:p>
            <a:pPr algn="just">
              <a:spcBef>
                <a:spcPts val="0"/>
              </a:spcBef>
            </a:pPr>
            <a:r>
              <a:rPr lang="en-GB" dirty="0"/>
              <a:t>Vertical integration in the business sense is the ownership by one firm of two or more vertically linked processes. The more stages owned and controlled by one firm the greater the degree of vertical integration. </a:t>
            </a:r>
            <a:endParaRPr lang="en-US" dirty="0"/>
          </a:p>
          <a:p>
            <a:pPr algn="just">
              <a:spcBef>
                <a:spcPts val="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a:t>6</a:t>
            </a:r>
            <a:r>
              <a:rPr lang="en-GB" b="1" dirty="0" smtClean="0"/>
              <a:t>.2.2 </a:t>
            </a:r>
            <a:r>
              <a:rPr lang="en-GB" b="1" dirty="0"/>
              <a:t>Motives of Vertical Integration</a:t>
            </a:r>
            <a:endParaRPr lang="en-US" b="1" dirty="0"/>
          </a:p>
          <a:p>
            <a:r>
              <a:rPr lang="en-GB" dirty="0" smtClean="0"/>
              <a:t>The </a:t>
            </a:r>
            <a:r>
              <a:rPr lang="en-GB" dirty="0"/>
              <a:t>various motivations can be categorized under four main headings:</a:t>
            </a:r>
            <a:endParaRPr lang="en-US" dirty="0"/>
          </a:p>
          <a:p>
            <a:pPr lvl="0">
              <a:buFont typeface="Wingdings" pitchFamily="2" charset="2"/>
              <a:buChar char="ü"/>
            </a:pPr>
            <a:r>
              <a:rPr lang="en-GB" dirty="0"/>
              <a:t>Efficiency gains in terms of technological joint economies.</a:t>
            </a:r>
            <a:endParaRPr lang="en-US" dirty="0"/>
          </a:p>
          <a:p>
            <a:pPr lvl="0">
              <a:buFont typeface="Wingdings" pitchFamily="2" charset="2"/>
              <a:buChar char="ü"/>
            </a:pPr>
            <a:r>
              <a:rPr lang="en-GB" dirty="0"/>
              <a:t>The ability to avoid imperfect markets.</a:t>
            </a:r>
            <a:endParaRPr lang="en-US" dirty="0"/>
          </a:p>
          <a:p>
            <a:pPr lvl="0">
              <a:buFont typeface="Wingdings" pitchFamily="2" charset="2"/>
              <a:buChar char="ü"/>
            </a:pPr>
            <a:r>
              <a:rPr lang="en-GB" dirty="0"/>
              <a:t>Distribution cost savings.</a:t>
            </a:r>
            <a:endParaRPr lang="en-US" dirty="0"/>
          </a:p>
          <a:p>
            <a:pPr lvl="0">
              <a:buFont typeface="Wingdings" pitchFamily="2" charset="2"/>
              <a:buChar char="ü"/>
            </a:pPr>
            <a:r>
              <a:rPr lang="en-GB" dirty="0"/>
              <a:t>Security and planning and avoidance of volatile markets</a:t>
            </a:r>
            <a:r>
              <a:rPr lang="en-GB" dirty="0" smtClean="0"/>
              <a:t>.</a:t>
            </a:r>
            <a:endParaRPr lang="en-US" dirty="0"/>
          </a:p>
          <a:p>
            <a:pPr algn="just">
              <a:spcBef>
                <a:spcPts val="0"/>
              </a:spcBef>
            </a:pPr>
            <a:r>
              <a:rPr lang="en-GB" dirty="0"/>
              <a:t>Porter suggested examining the advantages to a firm of pursuing a strategy of vertical integration under six headings: cost savings, increased control, improved communications, changed organizational climate, operations management and competitive differentiation</a:t>
            </a:r>
            <a:r>
              <a:rPr lang="en-GB" dirty="0" smtClean="0"/>
              <a:t>.</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t>6.2.2.1. The reasons for and against Vertical Integration</a:t>
            </a:r>
          </a:p>
          <a:p>
            <a:pPr>
              <a:buNone/>
            </a:pPr>
            <a:r>
              <a:rPr lang="en-US" dirty="0" smtClean="0"/>
              <a:t>There are at least three possible costs of vertical integration.  </a:t>
            </a:r>
          </a:p>
          <a:p>
            <a:pPr algn="just">
              <a:spcBef>
                <a:spcPts val="0"/>
              </a:spcBef>
            </a:pPr>
            <a:r>
              <a:rPr lang="en-US" b="1" dirty="0" smtClean="0"/>
              <a:t>First</a:t>
            </a:r>
            <a:r>
              <a:rPr lang="en-US" dirty="0" smtClean="0"/>
              <a:t>, the cost of supplying its own factors of production or distributing its own product may be higher for a firm that vertically integrates than one that depends on competitive markets which serve these needs efficiently. </a:t>
            </a:r>
          </a:p>
          <a:p>
            <a:pPr algn="just">
              <a:spcBef>
                <a:spcPts val="0"/>
              </a:spcBef>
            </a:pPr>
            <a:r>
              <a:rPr lang="en-US" b="1" dirty="0" smtClean="0"/>
              <a:t>Second</a:t>
            </a:r>
            <a:r>
              <a:rPr lang="en-US" dirty="0" smtClean="0"/>
              <a:t>, as a firm gets lager, the difficulty and cost of managing it increase. The advantage of dealing with a competitive market is that someone else supervises production. </a:t>
            </a:r>
          </a:p>
          <a:p>
            <a:pPr algn="just">
              <a:spcBef>
                <a:spcPts val="0"/>
              </a:spcBef>
            </a:pPr>
            <a:r>
              <a:rPr lang="en-US" b="1" dirty="0" smtClean="0"/>
              <a:t>Third</a:t>
            </a:r>
            <a:r>
              <a:rPr lang="en-US" dirty="0" smtClean="0"/>
              <a:t>, the firm may face substantial legal fees to arrange to merge with another firm. Because of these costs, firms vertically integrate only if the benefits out-weigh the costs.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1625</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 Diversification, Integration and Merger</dc:title>
  <dc:creator>coment</dc:creator>
  <cp:lastModifiedBy>user</cp:lastModifiedBy>
  <cp:revision>32</cp:revision>
  <dcterms:created xsi:type="dcterms:W3CDTF">2015-04-02T19:15:04Z</dcterms:created>
  <dcterms:modified xsi:type="dcterms:W3CDTF">2019-06-14T13:13:12Z</dcterms:modified>
</cp:coreProperties>
</file>