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74" r:id="rId3"/>
    <p:sldId id="283" r:id="rId4"/>
    <p:sldId id="284" r:id="rId5"/>
    <p:sldId id="285" r:id="rId6"/>
    <p:sldId id="259" r:id="rId7"/>
    <p:sldId id="286" r:id="rId8"/>
    <p:sldId id="287" r:id="rId9"/>
    <p:sldId id="288" r:id="rId10"/>
    <p:sldId id="289" r:id="rId11"/>
    <p:sldId id="290" r:id="rId12"/>
    <p:sldId id="291" r:id="rId13"/>
    <p:sldId id="292" r:id="rId14"/>
    <p:sldId id="293" r:id="rId15"/>
    <p:sldId id="294" r:id="rId16"/>
    <p:sldId id="295"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6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FE89C0-9B99-4ECF-82C0-6C7703C12DEE}" type="datetimeFigureOut">
              <a:rPr lang="en-US" smtClean="0"/>
              <a:pPr/>
              <a:t>6/2/2020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7E8FDB-361F-4583-8392-9D1E3ACD86F4}" type="slidenum">
              <a:rPr lang="en-US" smtClean="0"/>
              <a:pPr/>
              <a:t>‹#›</a:t>
            </a:fld>
            <a:endParaRPr lang="en-US"/>
          </a:p>
        </p:txBody>
      </p:sp>
    </p:spTree>
    <p:extLst>
      <p:ext uri="{BB962C8B-B14F-4D97-AF65-F5344CB8AC3E}">
        <p14:creationId xmlns:p14="http://schemas.microsoft.com/office/powerpoint/2010/main" val="4268498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668A22-007E-4DB8-BB99-1C481708D5E5}" type="datetimeFigureOut">
              <a:rPr lang="en-US" smtClean="0"/>
              <a:pPr/>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6B18F-71D0-49B9-8F7F-ACE7E227EB0A}" type="slidenum">
              <a:rPr lang="en-US" smtClean="0"/>
              <a:pPr/>
              <a:t>‹#›</a:t>
            </a:fld>
            <a:endParaRPr lang="en-US"/>
          </a:p>
        </p:txBody>
      </p:sp>
    </p:spTree>
  </p:cSld>
  <p:clrMapOvr>
    <a:masterClrMapping/>
  </p:clrMapOvr>
  <p:transition>
    <p:wipe dir="r"/>
    <p:sndAc>
      <p:stSnd>
        <p:snd r:embed="rId1" name="laser.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668A22-007E-4DB8-BB99-1C481708D5E5}" type="datetimeFigureOut">
              <a:rPr lang="en-US" smtClean="0"/>
              <a:pPr/>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6B18F-71D0-49B9-8F7F-ACE7E227EB0A}" type="slidenum">
              <a:rPr lang="en-US" smtClean="0"/>
              <a:pPr/>
              <a:t>‹#›</a:t>
            </a:fld>
            <a:endParaRPr lang="en-US"/>
          </a:p>
        </p:txBody>
      </p:sp>
    </p:spTree>
  </p:cSld>
  <p:clrMapOvr>
    <a:masterClrMapping/>
  </p:clrMapOvr>
  <p:transition>
    <p:wipe dir="r"/>
    <p:sndAc>
      <p:stSnd>
        <p:snd r:embed="rId1" name="laser.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668A22-007E-4DB8-BB99-1C481708D5E5}" type="datetimeFigureOut">
              <a:rPr lang="en-US" smtClean="0"/>
              <a:pPr/>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6B18F-71D0-49B9-8F7F-ACE7E227EB0A}" type="slidenum">
              <a:rPr lang="en-US" smtClean="0"/>
              <a:pPr/>
              <a:t>‹#›</a:t>
            </a:fld>
            <a:endParaRPr lang="en-US"/>
          </a:p>
        </p:txBody>
      </p:sp>
    </p:spTree>
  </p:cSld>
  <p:clrMapOvr>
    <a:masterClrMapping/>
  </p:clrMapOvr>
  <p:transition>
    <p:wipe dir="r"/>
    <p:sndAc>
      <p:stSnd>
        <p:snd r:embed="rId1" name="laser.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668A22-007E-4DB8-BB99-1C481708D5E5}" type="datetimeFigureOut">
              <a:rPr lang="en-US" smtClean="0"/>
              <a:pPr/>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6B18F-71D0-49B9-8F7F-ACE7E227EB0A}" type="slidenum">
              <a:rPr lang="en-US" smtClean="0"/>
              <a:pPr/>
              <a:t>‹#›</a:t>
            </a:fld>
            <a:endParaRPr lang="en-US"/>
          </a:p>
        </p:txBody>
      </p:sp>
    </p:spTree>
  </p:cSld>
  <p:clrMapOvr>
    <a:masterClrMapping/>
  </p:clrMapOvr>
  <p:transition>
    <p:wipe dir="r"/>
    <p:sndAc>
      <p:stSnd>
        <p:snd r:embed="rId1" name="laser.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668A22-007E-4DB8-BB99-1C481708D5E5}" type="datetimeFigureOut">
              <a:rPr lang="en-US" smtClean="0"/>
              <a:pPr/>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6B18F-71D0-49B9-8F7F-ACE7E227EB0A}" type="slidenum">
              <a:rPr lang="en-US" smtClean="0"/>
              <a:pPr/>
              <a:t>‹#›</a:t>
            </a:fld>
            <a:endParaRPr lang="en-US"/>
          </a:p>
        </p:txBody>
      </p:sp>
    </p:spTree>
  </p:cSld>
  <p:clrMapOvr>
    <a:masterClrMapping/>
  </p:clrMapOvr>
  <p:transition>
    <p:wipe dir="r"/>
    <p:sndAc>
      <p:stSnd>
        <p:snd r:embed="rId1" name="laser.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668A22-007E-4DB8-BB99-1C481708D5E5}" type="datetimeFigureOut">
              <a:rPr lang="en-US" smtClean="0"/>
              <a:pPr/>
              <a:t>6/2/2020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D6B18F-71D0-49B9-8F7F-ACE7E227EB0A}" type="slidenum">
              <a:rPr lang="en-US" smtClean="0"/>
              <a:pPr/>
              <a:t>‹#›</a:t>
            </a:fld>
            <a:endParaRPr lang="en-US"/>
          </a:p>
        </p:txBody>
      </p:sp>
    </p:spTree>
  </p:cSld>
  <p:clrMapOvr>
    <a:masterClrMapping/>
  </p:clrMapOvr>
  <p:transition>
    <p:wipe dir="r"/>
    <p:sndAc>
      <p:stSnd>
        <p:snd r:embed="rId1" name="laser.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668A22-007E-4DB8-BB99-1C481708D5E5}" type="datetimeFigureOut">
              <a:rPr lang="en-US" smtClean="0"/>
              <a:pPr/>
              <a:t>6/2/2020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D6B18F-71D0-49B9-8F7F-ACE7E227EB0A}" type="slidenum">
              <a:rPr lang="en-US" smtClean="0"/>
              <a:pPr/>
              <a:t>‹#›</a:t>
            </a:fld>
            <a:endParaRPr lang="en-US"/>
          </a:p>
        </p:txBody>
      </p:sp>
    </p:spTree>
  </p:cSld>
  <p:clrMapOvr>
    <a:masterClrMapping/>
  </p:clrMapOvr>
  <p:transition>
    <p:wipe dir="r"/>
    <p:sndAc>
      <p:stSnd>
        <p:snd r:embed="rId1" name="laser.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668A22-007E-4DB8-BB99-1C481708D5E5}" type="datetimeFigureOut">
              <a:rPr lang="en-US" smtClean="0"/>
              <a:pPr/>
              <a:t>6/2/2020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D6B18F-71D0-49B9-8F7F-ACE7E227EB0A}" type="slidenum">
              <a:rPr lang="en-US" smtClean="0"/>
              <a:pPr/>
              <a:t>‹#›</a:t>
            </a:fld>
            <a:endParaRPr lang="en-US"/>
          </a:p>
        </p:txBody>
      </p:sp>
    </p:spTree>
  </p:cSld>
  <p:clrMapOvr>
    <a:masterClrMapping/>
  </p:clrMapOvr>
  <p:transition>
    <p:wipe dir="r"/>
    <p:sndAc>
      <p:stSnd>
        <p:snd r:embed="rId1" name="laser.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668A22-007E-4DB8-BB99-1C481708D5E5}" type="datetimeFigureOut">
              <a:rPr lang="en-US" smtClean="0"/>
              <a:pPr/>
              <a:t>6/2/2020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D6B18F-71D0-49B9-8F7F-ACE7E227EB0A}" type="slidenum">
              <a:rPr lang="en-US" smtClean="0"/>
              <a:pPr/>
              <a:t>‹#›</a:t>
            </a:fld>
            <a:endParaRPr lang="en-US"/>
          </a:p>
        </p:txBody>
      </p:sp>
    </p:spTree>
  </p:cSld>
  <p:clrMapOvr>
    <a:masterClrMapping/>
  </p:clrMapOvr>
  <p:transition>
    <p:wipe dir="r"/>
    <p:sndAc>
      <p:stSnd>
        <p:snd r:embed="rId1" name="laser.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668A22-007E-4DB8-BB99-1C481708D5E5}" type="datetimeFigureOut">
              <a:rPr lang="en-US" smtClean="0"/>
              <a:pPr/>
              <a:t>6/2/2020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D6B18F-71D0-49B9-8F7F-ACE7E227EB0A}" type="slidenum">
              <a:rPr lang="en-US" smtClean="0"/>
              <a:pPr/>
              <a:t>‹#›</a:t>
            </a:fld>
            <a:endParaRPr lang="en-US"/>
          </a:p>
        </p:txBody>
      </p:sp>
    </p:spTree>
  </p:cSld>
  <p:clrMapOvr>
    <a:masterClrMapping/>
  </p:clrMapOvr>
  <p:transition>
    <p:wipe dir="r"/>
    <p:sndAc>
      <p:stSnd>
        <p:snd r:embed="rId1" name="laser.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668A22-007E-4DB8-BB99-1C481708D5E5}" type="datetimeFigureOut">
              <a:rPr lang="en-US" smtClean="0"/>
              <a:pPr/>
              <a:t>6/2/2020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D6B18F-71D0-49B9-8F7F-ACE7E227EB0A}" type="slidenum">
              <a:rPr lang="en-US" smtClean="0"/>
              <a:pPr/>
              <a:t>‹#›</a:t>
            </a:fld>
            <a:endParaRPr lang="en-US"/>
          </a:p>
        </p:txBody>
      </p:sp>
    </p:spTree>
  </p:cSld>
  <p:clrMapOvr>
    <a:masterClrMapping/>
  </p:clrMapOvr>
  <p:transition>
    <p:wipe dir="r"/>
    <p:sndAc>
      <p:stSnd>
        <p:snd r:embed="rId1" name="laser.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668A22-007E-4DB8-BB99-1C481708D5E5}" type="datetimeFigureOut">
              <a:rPr lang="en-US" smtClean="0"/>
              <a:pPr/>
              <a:t>6/2/2020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D6B18F-71D0-49B9-8F7F-ACE7E227EB0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ipe dir="r"/>
    <p:sndAc>
      <p:stSnd>
        <p:snd r:embed="rId13" name="laser.wav"/>
      </p:stSnd>
    </p:sndAc>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economist.com/research/Economics/alphabetic.cfm?TERM=BRAND" TargetMode="External"/><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hyperlink" Target="http://www.economist.com/research/Economics/alphabetic.cfm?TERM=PERFECT%20COMPETITION" TargetMode="Externa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Lecture Seven</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 </a:t>
            </a:r>
            <a:r>
              <a:rPr lang="en-US" b="1" dirty="0">
                <a:latin typeface="Times New Roman" pitchFamily="18" charset="0"/>
                <a:cs typeface="Times New Roman" pitchFamily="18" charset="0"/>
              </a:rPr>
              <a:t>Advertisement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ln>
            <a:solidFill>
              <a:srgbClr val="FF0000"/>
            </a:solidFill>
          </a:ln>
        </p:spPr>
        <p:txBody>
          <a:bodyPr>
            <a:normAutofit fontScale="85000" lnSpcReduction="20000"/>
          </a:bodyPr>
          <a:lstStyle/>
          <a:p>
            <a:pPr algn="just">
              <a:buNone/>
            </a:pPr>
            <a:r>
              <a:rPr lang="en-GB" b="1" dirty="0" smtClean="0">
                <a:latin typeface="Times New Roman" pitchFamily="18" charset="0"/>
                <a:cs typeface="Times New Roman" pitchFamily="18" charset="0"/>
              </a:rPr>
              <a:t>          </a:t>
            </a:r>
            <a:r>
              <a:rPr lang="en-GB" b="1" dirty="0">
                <a:latin typeface="Times New Roman" pitchFamily="18" charset="0"/>
                <a:cs typeface="Times New Roman" pitchFamily="18" charset="0"/>
              </a:rPr>
              <a:t>The Nature and Roles of Advertising</a:t>
            </a:r>
            <a:endParaRPr lang="en-US" b="1" dirty="0">
              <a:latin typeface="Times New Roman" pitchFamily="18" charset="0"/>
              <a:cs typeface="Times New Roman" pitchFamily="18" charset="0"/>
            </a:endParaRPr>
          </a:p>
          <a:p>
            <a:pPr algn="just">
              <a:buFont typeface="Wingdings" pitchFamily="2" charset="2"/>
              <a:buChar char="§"/>
            </a:pPr>
            <a:r>
              <a:rPr lang="en-US" dirty="0">
                <a:latin typeface="Times New Roman" pitchFamily="18" charset="0"/>
                <a:cs typeface="Times New Roman" pitchFamily="18" charset="0"/>
              </a:rPr>
              <a:t>The term ‘‘</a:t>
            </a:r>
            <a:r>
              <a:rPr lang="en-US" b="1" dirty="0">
                <a:solidFill>
                  <a:srgbClr val="FF0000"/>
                </a:solidFill>
                <a:latin typeface="Times New Roman" pitchFamily="18" charset="0"/>
                <a:cs typeface="Times New Roman" pitchFamily="18" charset="0"/>
              </a:rPr>
              <a:t>advertising</a:t>
            </a:r>
            <a:r>
              <a:rPr lang="en-US" dirty="0">
                <a:latin typeface="Times New Roman" pitchFamily="18" charset="0"/>
                <a:cs typeface="Times New Roman" pitchFamily="18" charset="0"/>
              </a:rPr>
              <a:t>’’ is </a:t>
            </a:r>
            <a:r>
              <a:rPr lang="en-US" dirty="0" smtClean="0">
                <a:latin typeface="Times New Roman" pitchFamily="18" charset="0"/>
                <a:cs typeface="Times New Roman" pitchFamily="18" charset="0"/>
              </a:rPr>
              <a:t>expenditure </a:t>
            </a:r>
            <a:r>
              <a:rPr lang="en-US" dirty="0">
                <a:latin typeface="Times New Roman" pitchFamily="18" charset="0"/>
                <a:cs typeface="Times New Roman" pitchFamily="18" charset="0"/>
              </a:rPr>
              <a:t>undertaken by a firm to promote the sales of its products or </a:t>
            </a:r>
            <a:r>
              <a:rPr lang="en-US" dirty="0" smtClean="0">
                <a:latin typeface="Times New Roman" pitchFamily="18" charset="0"/>
                <a:cs typeface="Times New Roman" pitchFamily="18" charset="0"/>
              </a:rPr>
              <a:t>services.</a:t>
            </a:r>
          </a:p>
          <a:p>
            <a:pPr algn="just">
              <a:buFont typeface="Wingdings" pitchFamily="2" charset="2"/>
              <a:buChar char="§"/>
            </a:pPr>
            <a:r>
              <a:rPr lang="en-US" dirty="0" smtClean="0"/>
              <a:t>Advertising is a mass paid communication, the ultimate purpose of which is to impart information, develop attitudes and induce action beneficial to the advertiser.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most visible form of advertising is paid-for space in print</a:t>
            </a:r>
            <a:r>
              <a:rPr lang="en-US" dirty="0" smtClean="0">
                <a:latin typeface="Times New Roman" pitchFamily="18" charset="0"/>
                <a:cs typeface="Times New Roman" pitchFamily="18" charset="0"/>
              </a:rPr>
              <a:t>,</a:t>
            </a:r>
            <a:r>
              <a:rPr lang="en-US" dirty="0" smtClean="0"/>
              <a:t> media advertisements</a:t>
            </a:r>
            <a:r>
              <a:rPr lang="en-US" dirty="0" smtClean="0">
                <a:latin typeface="Times New Roman" pitchFamily="18" charset="0"/>
                <a:cs typeface="Times New Roman" pitchFamily="18" charset="0"/>
              </a:rPr>
              <a:t> such as </a:t>
            </a:r>
            <a:r>
              <a:rPr lang="en-US" b="1" dirty="0" smtClean="0">
                <a:solidFill>
                  <a:srgbClr val="FF0000"/>
                </a:solidFill>
                <a:latin typeface="Times New Roman" pitchFamily="18" charset="0"/>
                <a:cs typeface="Times New Roman" pitchFamily="18" charset="0"/>
              </a:rPr>
              <a:t>radio</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or </a:t>
            </a:r>
            <a:r>
              <a:rPr lang="en-US" b="1" dirty="0">
                <a:solidFill>
                  <a:srgbClr val="FF0000"/>
                </a:solidFill>
                <a:latin typeface="Times New Roman" pitchFamily="18" charset="0"/>
                <a:cs typeface="Times New Roman" pitchFamily="18" charset="0"/>
              </a:rPr>
              <a:t>television</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media</a:t>
            </a:r>
            <a:r>
              <a:rPr lang="en-US" dirty="0" smtClean="0"/>
              <a:t>, direct mail, leaflets, or sponsorship.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Advertising </a:t>
            </a:r>
            <a:r>
              <a:rPr lang="en-US" dirty="0">
                <a:latin typeface="Times New Roman" pitchFamily="18" charset="0"/>
                <a:cs typeface="Times New Roman" pitchFamily="18" charset="0"/>
              </a:rPr>
              <a:t>also includes </a:t>
            </a:r>
            <a:r>
              <a:rPr lang="en-US" b="1" dirty="0">
                <a:solidFill>
                  <a:srgbClr val="FF0000"/>
                </a:solidFill>
                <a:latin typeface="Times New Roman" pitchFamily="18" charset="0"/>
                <a:cs typeface="Times New Roman" pitchFamily="18" charset="0"/>
              </a:rPr>
              <a:t>promotional activity for a product</a:t>
            </a:r>
            <a:r>
              <a:rPr lang="en-US" dirty="0">
                <a:latin typeface="Times New Roman" pitchFamily="18" charset="0"/>
                <a:cs typeface="Times New Roman" pitchFamily="18" charset="0"/>
              </a:rPr>
              <a:t>, such as special displays, offers in shops or at commercial shows. </a:t>
            </a:r>
            <a:endParaRPr lang="en-US" dirty="0" smtClean="0">
              <a:latin typeface="Times New Roman" pitchFamily="18" charset="0"/>
              <a:cs typeface="Times New Roman" pitchFamily="18" charset="0"/>
            </a:endParaRPr>
          </a:p>
          <a:p>
            <a:endParaRPr lang="en-US" dirty="0"/>
          </a:p>
        </p:txBody>
      </p:sp>
    </p:spTree>
  </p:cSld>
  <p:clrMapOvr>
    <a:masterClrMapping/>
  </p:clrMapOvr>
  <p:transition>
    <p:wipe dir="r"/>
    <p:sndAc>
      <p:stSnd>
        <p:snd r:embed="rId2" name="laser.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lvl="0">
              <a:buNone/>
            </a:pPr>
            <a:r>
              <a:rPr lang="en-US" b="1" dirty="0" smtClean="0"/>
              <a:t>C. Informational versus Persuasive Advertising</a:t>
            </a:r>
            <a:endParaRPr lang="en-US" dirty="0" smtClean="0"/>
          </a:p>
          <a:p>
            <a:pPr algn="just">
              <a:spcBef>
                <a:spcPts val="0"/>
              </a:spcBef>
            </a:pPr>
            <a:r>
              <a:rPr lang="en-US" dirty="0" smtClean="0"/>
              <a:t>Some economists distinguish between informational advertising, which describes a product’s objective characteristics, and persuasive advertising, which is designed to shift consumer’s tastes. </a:t>
            </a:r>
          </a:p>
          <a:p>
            <a:pPr algn="just">
              <a:spcBef>
                <a:spcPts val="0"/>
              </a:spcBef>
            </a:pPr>
            <a:r>
              <a:rPr lang="en-US" dirty="0" smtClean="0"/>
              <a:t>For example, informational advertising may cite the price of a product, compare the advertising store’s price of its rival’s prices, describe the features of the product, or list its uses.</a:t>
            </a:r>
          </a:p>
          <a:p>
            <a:pPr algn="just">
              <a:spcBef>
                <a:spcPts val="0"/>
              </a:spcBef>
            </a:pPr>
            <a:r>
              <a:rPr lang="en-US" dirty="0" smtClean="0"/>
              <a:t>Taking the view of advertising as information, the effects of informative advertising on market structures and prices explained below</a:t>
            </a:r>
          </a:p>
          <a:p>
            <a:pPr algn="just">
              <a:spcBef>
                <a:spcPts val="0"/>
              </a:spcBef>
              <a:buNone/>
            </a:pPr>
            <a:endParaRPr lang="en-US" dirty="0" smtClean="0"/>
          </a:p>
          <a:p>
            <a:endParaRPr lang="en-US" dirty="0"/>
          </a:p>
        </p:txBody>
      </p:sp>
    </p:spTree>
  </p:cSld>
  <p:clrMapOvr>
    <a:masterClrMapping/>
  </p:clrMapOvr>
  <p:transition>
    <p:wipe dir="r"/>
    <p:sndAc>
      <p:stSnd>
        <p:snd r:embed="rId2" name="laser.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8" name="Picture 4"/>
          <p:cNvPicPr>
            <a:picLocks noGrp="1" noChangeAspect="1" noChangeArrowheads="1"/>
          </p:cNvPicPr>
          <p:nvPr>
            <p:ph idx="1"/>
          </p:nvPr>
        </p:nvPicPr>
        <p:blipFill>
          <a:blip r:embed="rId3"/>
          <a:srcRect/>
          <a:stretch>
            <a:fillRect/>
          </a:stretch>
        </p:blipFill>
        <p:spPr bwMode="auto">
          <a:xfrm>
            <a:off x="457200" y="1673957"/>
            <a:ext cx="8229600" cy="4378449"/>
          </a:xfrm>
          <a:prstGeom prst="rect">
            <a:avLst/>
          </a:prstGeom>
          <a:noFill/>
          <a:ln w="9525">
            <a:noFill/>
            <a:miter lim="800000"/>
            <a:headEnd/>
            <a:tailEnd/>
          </a:ln>
          <a:effectLst/>
        </p:spPr>
      </p:pic>
    </p:spTree>
  </p:cSld>
  <p:clrMapOvr>
    <a:masterClrMapping/>
  </p:clrMapOvr>
  <p:transition>
    <p:wipe dir="r"/>
    <p:sndAc>
      <p:stSnd>
        <p:snd r:embed="rId2" name="laser.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spcBef>
                <a:spcPts val="0"/>
              </a:spcBef>
            </a:pPr>
            <a:r>
              <a:rPr lang="en-US" dirty="0" smtClean="0"/>
              <a:t>The tradi­tional view - advanced, among others, by Bain (1968) and </a:t>
            </a:r>
            <a:r>
              <a:rPr lang="en-US" dirty="0" err="1" smtClean="0"/>
              <a:t>Comanor</a:t>
            </a:r>
            <a:r>
              <a:rPr lang="en-US" dirty="0" smtClean="0"/>
              <a:t> and Wilson (1974) –is that advertising works by persuasion, and results in increases in both market power and prices (the process is summarized in the following figure)</a:t>
            </a:r>
          </a:p>
          <a:p>
            <a:endParaRPr lang="en-US" dirty="0"/>
          </a:p>
        </p:txBody>
      </p:sp>
    </p:spTree>
  </p:cSld>
  <p:clrMapOvr>
    <a:masterClrMapping/>
  </p:clrMapOvr>
  <p:transition>
    <p:wipe dir="r"/>
    <p:sndAc>
      <p:stSnd>
        <p:snd r:embed="rId2" name="laser.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Grp="1" noChangeAspect="1" noChangeArrowheads="1"/>
          </p:cNvPicPr>
          <p:nvPr>
            <p:ph idx="1"/>
          </p:nvPr>
        </p:nvPicPr>
        <p:blipFill>
          <a:blip r:embed="rId3"/>
          <a:srcRect/>
          <a:stretch>
            <a:fillRect/>
          </a:stretch>
        </p:blipFill>
        <p:spPr bwMode="auto">
          <a:xfrm>
            <a:off x="457200" y="1929935"/>
            <a:ext cx="8229600" cy="3866493"/>
          </a:xfrm>
          <a:prstGeom prst="rect">
            <a:avLst/>
          </a:prstGeom>
          <a:noFill/>
          <a:ln w="9525">
            <a:noFill/>
            <a:miter lim="800000"/>
            <a:headEnd/>
            <a:tailEnd/>
          </a:ln>
          <a:effectLst/>
        </p:spPr>
      </p:pic>
    </p:spTree>
  </p:cSld>
  <p:clrMapOvr>
    <a:masterClrMapping/>
  </p:clrMapOvr>
  <p:transition>
    <p:wipe dir="r"/>
    <p:sndAc>
      <p:stSnd>
        <p:snd r:embed="rId2" name="laser.wav"/>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lvl="0"/>
            <a:r>
              <a:rPr lang="en-US" b="1" dirty="0" smtClean="0"/>
              <a:t>Advertising and Profitability</a:t>
            </a:r>
            <a:endParaRPr lang="en-US" dirty="0" smtClean="0"/>
          </a:p>
          <a:p>
            <a:pPr algn="just">
              <a:spcBef>
                <a:spcPts val="0"/>
              </a:spcBef>
            </a:pPr>
            <a:r>
              <a:rPr lang="en-US" dirty="0" smtClean="0"/>
              <a:t>All advertising is designed to increase the demand for a firm’s product whether facts are used or not. An increase in informative or persuasive advertising expenditures from α to α’   causes an out ward shift of the demand curve facing a firm.  </a:t>
            </a:r>
          </a:p>
          <a:p>
            <a:pPr algn="just">
              <a:spcBef>
                <a:spcPts val="0"/>
              </a:spcBef>
            </a:pPr>
            <a:r>
              <a:rPr lang="en-US" dirty="0" smtClean="0"/>
              <a:t>The firm chooses its output, given its advertising expenditures, by setting its</a:t>
            </a:r>
            <a:r>
              <a:rPr lang="en-US" b="1" dirty="0" smtClean="0"/>
              <a:t> </a:t>
            </a:r>
            <a:r>
              <a:rPr lang="en-US" dirty="0" smtClean="0"/>
              <a:t>marginal revenue with respect to quantity, equal to its marginal cost, MC. </a:t>
            </a:r>
          </a:p>
          <a:p>
            <a:endParaRPr lang="en-US" dirty="0"/>
          </a:p>
        </p:txBody>
      </p:sp>
    </p:spTree>
  </p:cSld>
  <p:clrMapOvr>
    <a:masterClrMapping/>
  </p:clrMapOvr>
  <p:transition>
    <p:wipe dir="r"/>
    <p:sndAc>
      <p:stSnd>
        <p:snd r:embed="rId2" name="laser.wav"/>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i="1" dirty="0" smtClean="0"/>
              <a:t>What are the benefits and costs of Advertising? </a:t>
            </a:r>
          </a:p>
          <a:p>
            <a:pPr>
              <a:buNone/>
            </a:pPr>
            <a:r>
              <a:rPr lang="en-US" b="1" dirty="0" smtClean="0"/>
              <a:t>The Social Benefits Advertising</a:t>
            </a:r>
            <a:endParaRPr lang="en-US" dirty="0" smtClean="0"/>
          </a:p>
          <a:p>
            <a:pPr algn="just">
              <a:spcBef>
                <a:spcPts val="0"/>
              </a:spcBef>
            </a:pPr>
            <a:r>
              <a:rPr lang="en-US" dirty="0" smtClean="0"/>
              <a:t>Informational advertising provides consumers with truthful information about price, location, or quality. </a:t>
            </a:r>
          </a:p>
          <a:p>
            <a:pPr algn="just">
              <a:spcBef>
                <a:spcPts val="0"/>
              </a:spcBef>
            </a:pPr>
            <a:r>
              <a:rPr lang="en-US" dirty="0" smtClean="0"/>
              <a:t>Advertising may help manufactures take advantages of economics of scale in production and distribution. </a:t>
            </a:r>
          </a:p>
          <a:p>
            <a:pPr algn="just">
              <a:spcBef>
                <a:spcPts val="0"/>
              </a:spcBef>
            </a:pPr>
            <a:r>
              <a:rPr lang="en-US" dirty="0" smtClean="0"/>
              <a:t>Advertising provides a social benefit by subsidizing the mass media.</a:t>
            </a:r>
            <a:endParaRPr lang="en-US" dirty="0"/>
          </a:p>
        </p:txBody>
      </p:sp>
    </p:spTree>
  </p:cSld>
  <p:clrMapOvr>
    <a:masterClrMapping/>
  </p:clrMapOvr>
  <p:transition>
    <p:wipe dir="r"/>
    <p:sndAc>
      <p:stSnd>
        <p:snd r:embed="rId2" name="laser.wav"/>
      </p:stSnd>
    </p:sndAc>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smtClean="0"/>
              <a:t>The Social Costs Advertising</a:t>
            </a:r>
            <a:endParaRPr lang="en-US" b="1" dirty="0" smtClean="0"/>
          </a:p>
          <a:p>
            <a:pPr algn="just">
              <a:spcBef>
                <a:spcPts val="0"/>
              </a:spcBef>
            </a:pPr>
            <a:r>
              <a:rPr lang="en-US" dirty="0" smtClean="0"/>
              <a:t>Advertising merely manipulates consumer tastes and creates desires that would not otherwise exist. </a:t>
            </a:r>
          </a:p>
          <a:p>
            <a:pPr algn="just">
              <a:spcBef>
                <a:spcPts val="0"/>
              </a:spcBef>
            </a:pPr>
            <a:r>
              <a:rPr lang="en-US" dirty="0" smtClean="0"/>
              <a:t>By increasing product differentiation and encouraging </a:t>
            </a:r>
            <a:r>
              <a:rPr lang="en-US" dirty="0" smtClean="0">
                <a:hlinkClick r:id="rId3"/>
              </a:rPr>
              <a:t>brand</a:t>
            </a:r>
            <a:r>
              <a:rPr lang="en-US" dirty="0" smtClean="0"/>
              <a:t> loyalty advertising may make consumers less price sensitive, moving the market further from </a:t>
            </a:r>
            <a:r>
              <a:rPr lang="en-US" dirty="0" smtClean="0">
                <a:hlinkClick r:id="rId4"/>
              </a:rPr>
              <a:t>perfect competition</a:t>
            </a:r>
            <a:r>
              <a:rPr lang="en-US" dirty="0" smtClean="0"/>
              <a:t> towards imperfect competition </a:t>
            </a:r>
            <a:endParaRPr lang="en-US" dirty="0"/>
          </a:p>
        </p:txBody>
      </p:sp>
    </p:spTree>
  </p:cSld>
  <p:clrMapOvr>
    <a:masterClrMapping/>
  </p:clrMapOvr>
  <p:transition>
    <p:wipe dir="r"/>
    <p:sndAc>
      <p:stSnd>
        <p:snd r:embed="rId2" name="laser.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a:ln>
            <a:solidFill>
              <a:srgbClr val="FF0000"/>
            </a:solidFill>
          </a:ln>
        </p:spPr>
        <p:txBody>
          <a:bodyPr>
            <a:normAutofit fontScale="85000" lnSpcReduction="20000"/>
          </a:bodyPr>
          <a:lstStyle/>
          <a:p>
            <a:pPr algn="just">
              <a:buFont typeface="Wingdings" pitchFamily="2" charset="2"/>
              <a:buChar char="§"/>
            </a:pPr>
            <a:r>
              <a:rPr lang="en-US" dirty="0" smtClean="0">
                <a:latin typeface="Times New Roman" pitchFamily="18" charset="0"/>
                <a:cs typeface="Times New Roman" pitchFamily="18" charset="0"/>
              </a:rPr>
              <a:t>Economists distinguish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two</a:t>
            </a:r>
            <a:r>
              <a:rPr lang="en-US" dirty="0" smtClean="0">
                <a:latin typeface="Times New Roman" pitchFamily="18" charset="0"/>
                <a:cs typeface="Times New Roman" pitchFamily="18" charset="0"/>
              </a:rPr>
              <a:t> roles of advertising. </a:t>
            </a:r>
          </a:p>
          <a:p>
            <a:pPr algn="just">
              <a:buFont typeface="Wingdings" pitchFamily="2" charset="2"/>
              <a:buChar char="§"/>
            </a:pPr>
            <a:r>
              <a:rPr lang="en-US" b="1" dirty="0" smtClean="0">
                <a:solidFill>
                  <a:srgbClr val="FF0000"/>
                </a:solidFill>
                <a:latin typeface="Times New Roman" pitchFamily="18" charset="0"/>
                <a:cs typeface="Times New Roman" pitchFamily="18" charset="0"/>
              </a:rPr>
              <a:t>The first: </a:t>
            </a:r>
            <a:r>
              <a:rPr lang="en-US" dirty="0" smtClean="0">
                <a:latin typeface="Times New Roman" pitchFamily="18" charset="0"/>
                <a:cs typeface="Times New Roman" pitchFamily="18" charset="0"/>
              </a:rPr>
              <a:t>is the provision of </a:t>
            </a:r>
            <a:r>
              <a:rPr lang="en-US" b="1" dirty="0" smtClean="0">
                <a:solidFill>
                  <a:srgbClr val="FF0000"/>
                </a:solidFill>
                <a:latin typeface="Times New Roman" pitchFamily="18" charset="0"/>
                <a:cs typeface="Times New Roman" pitchFamily="18" charset="0"/>
              </a:rPr>
              <a:t>fact information </a:t>
            </a:r>
            <a:r>
              <a:rPr lang="en-US" dirty="0" smtClean="0">
                <a:latin typeface="Times New Roman" pitchFamily="18" charset="0"/>
                <a:cs typeface="Times New Roman" pitchFamily="18" charset="0"/>
              </a:rPr>
              <a:t>to consumers about the </a:t>
            </a:r>
            <a:r>
              <a:rPr lang="en-US" b="1" dirty="0" smtClean="0">
                <a:solidFill>
                  <a:srgbClr val="00B050"/>
                </a:solidFill>
                <a:latin typeface="Times New Roman" pitchFamily="18" charset="0"/>
                <a:cs typeface="Times New Roman" pitchFamily="18" charset="0"/>
              </a:rPr>
              <a:t>characteristics of a product</a:t>
            </a:r>
            <a:r>
              <a:rPr lang="en-US" dirty="0" smtClean="0">
                <a:latin typeface="Times New Roman" pitchFamily="18" charset="0"/>
                <a:cs typeface="Times New Roman" pitchFamily="18" charset="0"/>
              </a:rPr>
              <a:t>, </a:t>
            </a:r>
            <a:r>
              <a:rPr lang="en-US" b="1" dirty="0" smtClean="0">
                <a:solidFill>
                  <a:srgbClr val="FF0000"/>
                </a:solidFill>
                <a:latin typeface="Times New Roman" pitchFamily="18" charset="0"/>
                <a:cs typeface="Times New Roman" pitchFamily="18" charset="0"/>
              </a:rPr>
              <a:t>its price </a:t>
            </a:r>
            <a:r>
              <a:rPr lang="en-US" dirty="0" smtClean="0">
                <a:latin typeface="Times New Roman" pitchFamily="18" charset="0"/>
                <a:cs typeface="Times New Roman" pitchFamily="18" charset="0"/>
              </a:rPr>
              <a:t>and its </a:t>
            </a:r>
            <a:r>
              <a:rPr lang="en-US" b="1" dirty="0" smtClean="0">
                <a:solidFill>
                  <a:srgbClr val="FF0000"/>
                </a:solidFill>
                <a:latin typeface="Times New Roman" pitchFamily="18" charset="0"/>
                <a:cs typeface="Times New Roman" pitchFamily="18" charset="0"/>
              </a:rPr>
              <a:t>availability</a:t>
            </a:r>
            <a:r>
              <a:rPr lang="en-US" dirty="0" smtClean="0">
                <a:latin typeface="Times New Roman" pitchFamily="18" charset="0"/>
                <a:cs typeface="Times New Roman" pitchFamily="18" charset="0"/>
              </a:rPr>
              <a:t>. </a:t>
            </a:r>
          </a:p>
          <a:p>
            <a:pPr algn="just">
              <a:buFont typeface="Wingdings" pitchFamily="2" charset="2"/>
              <a:buChar char="ü"/>
            </a:pPr>
            <a:r>
              <a:rPr lang="en-US" dirty="0" smtClean="0">
                <a:latin typeface="Times New Roman" pitchFamily="18" charset="0"/>
                <a:cs typeface="Times New Roman" pitchFamily="18" charset="0"/>
              </a:rPr>
              <a:t>Such advertising helps consumers to overcome </a:t>
            </a:r>
            <a:r>
              <a:rPr lang="en-US" b="1" dirty="0" smtClean="0">
                <a:solidFill>
                  <a:srgbClr val="FF0000"/>
                </a:solidFill>
                <a:latin typeface="Times New Roman" pitchFamily="18" charset="0"/>
                <a:cs typeface="Times New Roman" pitchFamily="18" charset="0"/>
              </a:rPr>
              <a:t>information deficiencies</a:t>
            </a:r>
            <a:r>
              <a:rPr lang="en-US" dirty="0" smtClean="0">
                <a:latin typeface="Times New Roman" pitchFamily="18" charset="0"/>
                <a:cs typeface="Times New Roman" pitchFamily="18" charset="0"/>
              </a:rPr>
              <a:t>. </a:t>
            </a:r>
          </a:p>
          <a:p>
            <a:pPr algn="just">
              <a:buFont typeface="Wingdings" pitchFamily="2" charset="2"/>
              <a:buChar char="§"/>
            </a:pPr>
            <a:r>
              <a:rPr lang="en-US" b="1" dirty="0" smtClean="0">
                <a:solidFill>
                  <a:srgbClr val="FF0000"/>
                </a:solidFill>
                <a:latin typeface="Times New Roman" pitchFamily="18" charset="0"/>
                <a:cs typeface="Times New Roman" pitchFamily="18" charset="0"/>
              </a:rPr>
              <a:t>The second: </a:t>
            </a:r>
            <a:r>
              <a:rPr lang="en-US" dirty="0" smtClean="0">
                <a:latin typeface="Times New Roman" pitchFamily="18" charset="0"/>
                <a:cs typeface="Times New Roman" pitchFamily="18" charset="0"/>
              </a:rPr>
              <a:t>is the </a:t>
            </a:r>
            <a:r>
              <a:rPr lang="en-US" b="1" dirty="0" smtClean="0">
                <a:solidFill>
                  <a:srgbClr val="FF0000"/>
                </a:solidFill>
                <a:latin typeface="Times New Roman" pitchFamily="18" charset="0"/>
                <a:cs typeface="Times New Roman" pitchFamily="18" charset="0"/>
              </a:rPr>
              <a:t>persuasion of consumers </a:t>
            </a:r>
            <a:r>
              <a:rPr lang="en-US" dirty="0" smtClean="0">
                <a:latin typeface="Times New Roman" pitchFamily="18" charset="0"/>
                <a:cs typeface="Times New Roman" pitchFamily="18" charset="0"/>
              </a:rPr>
              <a:t>to </a:t>
            </a:r>
            <a:r>
              <a:rPr lang="en-US" b="1" dirty="0" smtClean="0">
                <a:solidFill>
                  <a:srgbClr val="7030A0"/>
                </a:solidFill>
                <a:latin typeface="Times New Roman" pitchFamily="18" charset="0"/>
                <a:cs typeface="Times New Roman" pitchFamily="18" charset="0"/>
              </a:rPr>
              <a:t>buy a particular product or visit a particular shop or restaurant</a:t>
            </a:r>
            <a:r>
              <a:rPr lang="en-US" dirty="0" smtClean="0">
                <a:latin typeface="Times New Roman" pitchFamily="18" charset="0"/>
                <a:cs typeface="Times New Roman" pitchFamily="18" charset="0"/>
              </a:rPr>
              <a:t>, by emphasizing the qualities of the product or associating the product with a particular life style or celebrity.</a:t>
            </a:r>
          </a:p>
          <a:p>
            <a:pPr algn="just">
              <a:buFont typeface="Wingdings" pitchFamily="2" charset="2"/>
              <a:buChar char="§"/>
            </a:pPr>
            <a:r>
              <a:rPr lang="en-US" dirty="0" smtClean="0">
                <a:latin typeface="Times New Roman" pitchFamily="18" charset="0"/>
                <a:cs typeface="Times New Roman" pitchFamily="18" charset="0"/>
              </a:rPr>
              <a:t> Such advertising is sometimes </a:t>
            </a:r>
            <a:r>
              <a:rPr lang="en-US" b="1" dirty="0" smtClean="0">
                <a:solidFill>
                  <a:srgbClr val="7030A0"/>
                </a:solidFill>
                <a:latin typeface="Times New Roman" pitchFamily="18" charset="0"/>
                <a:cs typeface="Times New Roman" pitchFamily="18" charset="0"/>
              </a:rPr>
              <a:t>comparative</a:t>
            </a:r>
            <a:r>
              <a:rPr lang="en-US" dirty="0" smtClean="0">
                <a:latin typeface="Times New Roman" pitchFamily="18" charset="0"/>
                <a:cs typeface="Times New Roman" pitchFamily="18" charset="0"/>
              </a:rPr>
              <a:t> in nature, with one producer comparing its product with those of others, with the intention of making the advertised firm’s product be </a:t>
            </a:r>
            <a:r>
              <a:rPr lang="en-US" b="1" dirty="0" smtClean="0">
                <a:solidFill>
                  <a:srgbClr val="7030A0"/>
                </a:solidFill>
                <a:latin typeface="Times New Roman" pitchFamily="18" charset="0"/>
                <a:cs typeface="Times New Roman" pitchFamily="18" charset="0"/>
              </a:rPr>
              <a:t>look superior</a:t>
            </a:r>
            <a:r>
              <a:rPr lang="en-US" dirty="0" smtClean="0">
                <a:latin typeface="Times New Roman" pitchFamily="18" charset="0"/>
                <a:cs typeface="Times New Roman" pitchFamily="18" charset="0"/>
              </a:rPr>
              <a:t>. </a:t>
            </a:r>
          </a:p>
          <a:p>
            <a:endParaRPr lang="en-US" dirty="0"/>
          </a:p>
        </p:txBody>
      </p:sp>
    </p:spTree>
  </p:cSld>
  <p:clrMapOvr>
    <a:masterClrMapping/>
  </p:clrMapOvr>
  <p:transition>
    <p:wipe dir="r"/>
    <p:sndAc>
      <p:stSnd>
        <p:snd r:embed="rId2" name="laser.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lgn="just">
              <a:spcBef>
                <a:spcPts val="0"/>
              </a:spcBef>
            </a:pPr>
            <a:r>
              <a:rPr lang="en-US" sz="3400" dirty="0" smtClean="0"/>
              <a:t>Advertising is one of many forms of </a:t>
            </a:r>
            <a:r>
              <a:rPr lang="en-US" sz="3400" i="1" dirty="0" smtClean="0"/>
              <a:t>promotional activity.</a:t>
            </a:r>
          </a:p>
          <a:p>
            <a:pPr algn="just">
              <a:spcBef>
                <a:spcPts val="0"/>
              </a:spcBef>
            </a:pPr>
            <a:r>
              <a:rPr lang="en-US" sz="3400" i="1" dirty="0" smtClean="0"/>
              <a:t> </a:t>
            </a:r>
            <a:r>
              <a:rPr lang="en-US" sz="3400" dirty="0" smtClean="0"/>
              <a:t>Instead of advertising, a firm might promote sales by employing more sales representatives, by altering the product's packaging, or by widening wholesale and retail margins. </a:t>
            </a:r>
          </a:p>
          <a:p>
            <a:pPr algn="just">
              <a:spcBef>
                <a:spcPts val="0"/>
              </a:spcBef>
            </a:pPr>
            <a:r>
              <a:rPr lang="en-US" sz="3400" dirty="0" smtClean="0"/>
              <a:t>Advertising can be either a substitution or a complement to, other forms of promotional activity. </a:t>
            </a:r>
          </a:p>
          <a:p>
            <a:pPr algn="just">
              <a:spcBef>
                <a:spcPts val="0"/>
              </a:spcBef>
            </a:pPr>
            <a:r>
              <a:rPr lang="en-US" sz="3400" dirty="0" smtClean="0"/>
              <a:t>Some economists refer to 'advertising' when they are really discussing promotional activity in general but different promo­tional activities may overlap. This complicates the economic analysis of its effects since it is difficult to separate them from those of other promotional activities. </a:t>
            </a:r>
          </a:p>
          <a:p>
            <a:pPr algn="just">
              <a:spcBef>
                <a:spcPts val="0"/>
              </a:spcBef>
            </a:pPr>
            <a:r>
              <a:rPr lang="en-US" sz="3400" dirty="0" smtClean="0"/>
              <a:t>Given that the effects of advertising and other promotional activity are similar, empirical work which considers only advertising will give misleading results.</a:t>
            </a:r>
          </a:p>
          <a:p>
            <a:pPr algn="just">
              <a:spcBef>
                <a:spcPts val="0"/>
              </a:spcBef>
            </a:pPr>
            <a:endParaRPr lang="en-US" dirty="0"/>
          </a:p>
        </p:txBody>
      </p:sp>
    </p:spTree>
  </p:cSld>
  <p:clrMapOvr>
    <a:masterClrMapping/>
  </p:clrMapOvr>
  <p:transition>
    <p:wipe dir="r"/>
    <p:sndAc>
      <p:stSnd>
        <p:snd r:embed="rId2" name="laser.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buNone/>
            </a:pPr>
            <a:r>
              <a:rPr lang="en-US" b="1" i="1" dirty="0" smtClean="0"/>
              <a:t>Definition of Advertisement </a:t>
            </a:r>
            <a:endParaRPr lang="en-US" dirty="0" smtClean="0"/>
          </a:p>
          <a:p>
            <a:pPr algn="just">
              <a:spcBef>
                <a:spcPts val="0"/>
              </a:spcBef>
            </a:pPr>
            <a:r>
              <a:rPr lang="en-US" dirty="0" smtClean="0"/>
              <a:t>According to </a:t>
            </a:r>
            <a:r>
              <a:rPr lang="en-US" b="1" dirty="0" smtClean="0"/>
              <a:t>Thomas Jefferson</a:t>
            </a:r>
            <a:r>
              <a:rPr lang="en-US" dirty="0" smtClean="0"/>
              <a:t> “advertising is a racket… its constructive contribution to humanity is exactly minus zero.”</a:t>
            </a:r>
          </a:p>
          <a:p>
            <a:pPr algn="just">
              <a:spcBef>
                <a:spcPts val="0"/>
              </a:spcBef>
            </a:pPr>
            <a:r>
              <a:rPr lang="en-US" dirty="0" smtClean="0"/>
              <a:t>According to </a:t>
            </a:r>
            <a:r>
              <a:rPr lang="en-US" b="1" dirty="0" smtClean="0"/>
              <a:t>Scott Fitzgerald, “</a:t>
            </a:r>
            <a:r>
              <a:rPr lang="en-US" dirty="0" smtClean="0"/>
              <a:t>Advertising has many purposes. </a:t>
            </a:r>
          </a:p>
          <a:p>
            <a:pPr algn="just">
              <a:spcBef>
                <a:spcPts val="0"/>
              </a:spcBef>
              <a:buFont typeface="Wingdings" pitchFamily="2" charset="2"/>
              <a:buChar char="ü"/>
            </a:pPr>
            <a:r>
              <a:rPr lang="en-US" dirty="0" smtClean="0"/>
              <a:t>An advertisement may inform consumers that a firm has a new product or the lowest price, or </a:t>
            </a:r>
          </a:p>
          <a:p>
            <a:pPr algn="just">
              <a:spcBef>
                <a:spcPts val="0"/>
              </a:spcBef>
              <a:buFont typeface="Wingdings" pitchFamily="2" charset="2"/>
              <a:buChar char="§"/>
            </a:pP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Advertising</a:t>
            </a:r>
            <a:r>
              <a:rPr lang="en-US" dirty="0" smtClean="0">
                <a:latin typeface="Times New Roman" pitchFamily="18" charset="0"/>
                <a:cs typeface="Times New Roman" pitchFamily="18" charset="0"/>
              </a:rPr>
              <a:t> is often the principal method employed by firms to increase perceived differences between </a:t>
            </a:r>
            <a:r>
              <a:rPr lang="en-US" b="1" dirty="0" smtClean="0">
                <a:solidFill>
                  <a:srgbClr val="FF0000"/>
                </a:solidFill>
                <a:latin typeface="Times New Roman" pitchFamily="18" charset="0"/>
                <a:cs typeface="Times New Roman" pitchFamily="18" charset="0"/>
              </a:rPr>
              <a:t>products among consumers and to create brand loyalty</a:t>
            </a:r>
            <a:r>
              <a:rPr lang="en-US" dirty="0" smtClean="0">
                <a:latin typeface="Times New Roman" pitchFamily="18" charset="0"/>
                <a:cs typeface="Times New Roman" pitchFamily="18" charset="0"/>
              </a:rPr>
              <a:t>.</a:t>
            </a:r>
            <a:endParaRPr lang="en-US" dirty="0" smtClean="0"/>
          </a:p>
          <a:p>
            <a:pPr algn="just">
              <a:spcBef>
                <a:spcPts val="0"/>
              </a:spcBef>
              <a:buFont typeface="Wingdings" pitchFamily="2" charset="2"/>
              <a:buChar char="ü"/>
            </a:pPr>
            <a:r>
              <a:rPr lang="en-US" dirty="0" smtClean="0"/>
              <a:t>It may help to differentiate the firm’s product from that of its rivals. A firm uses advertisements to inform consumers of its product’s strengths but not its weakness. </a:t>
            </a:r>
          </a:p>
          <a:p>
            <a:endParaRPr lang="en-US" dirty="0"/>
          </a:p>
        </p:txBody>
      </p:sp>
    </p:spTree>
  </p:cSld>
  <p:clrMapOvr>
    <a:masterClrMapping/>
  </p:clrMapOvr>
  <p:transition>
    <p:wipe dir="r"/>
    <p:sndAc>
      <p:stSnd>
        <p:snd r:embed="rId2" name="laser.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spcBef>
                <a:spcPts val="0"/>
              </a:spcBef>
            </a:pPr>
            <a:r>
              <a:rPr lang="en-US" dirty="0" smtClean="0"/>
              <a:t>Advertising may convey hard facts, vague claims, or try to create a favorable impression of a product. </a:t>
            </a:r>
          </a:p>
          <a:p>
            <a:pPr algn="just">
              <a:spcBef>
                <a:spcPts val="0"/>
              </a:spcBef>
            </a:pPr>
            <a:r>
              <a:rPr lang="en-US" dirty="0" smtClean="0"/>
              <a:t>Other advertisements merely show a product being used in a pleasant setting. </a:t>
            </a:r>
          </a:p>
          <a:p>
            <a:pPr algn="just">
              <a:spcBef>
                <a:spcPts val="0"/>
              </a:spcBef>
              <a:buFont typeface="Wingdings" pitchFamily="2" charset="2"/>
              <a:buChar char="ü"/>
            </a:pPr>
            <a:r>
              <a:rPr lang="en-US" dirty="0" smtClean="0"/>
              <a:t>An attractive person consuming a soft drink near a water fall may convey to consumers the impression that this product is refreshing. By convincing consumers that its product has certain desirable traits, a firm can differentiate it from other products. As its product becomes differentiated, a firm may face a higher and less elastic demand curve, so that it can charge a higher price and earn greater profits.</a:t>
            </a:r>
            <a:endParaRPr lang="en-US" dirty="0"/>
          </a:p>
        </p:txBody>
      </p:sp>
    </p:spTree>
  </p:cSld>
  <p:clrMapOvr>
    <a:masterClrMapping/>
  </p:clrMapOvr>
  <p:transition>
    <p:wipe dir="r"/>
    <p:sndAc>
      <p:stSnd>
        <p:snd r:embed="rId2" name="laser.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a:ln>
            <a:solidFill>
              <a:srgbClr val="FF0000"/>
            </a:solidFill>
          </a:ln>
        </p:spPr>
        <p:txBody>
          <a:bodyPr>
            <a:normAutofit/>
          </a:bodyPr>
          <a:lstStyle/>
          <a:p>
            <a:pPr algn="just"/>
            <a:r>
              <a:rPr lang="en-US" b="1" dirty="0">
                <a:solidFill>
                  <a:srgbClr val="FF0000"/>
                </a:solidFill>
                <a:latin typeface="Times New Roman" pitchFamily="18" charset="0"/>
                <a:cs typeface="Times New Roman" pitchFamily="18" charset="0"/>
              </a:rPr>
              <a:t>Advertising</a:t>
            </a:r>
            <a:r>
              <a:rPr lang="en-US" dirty="0">
                <a:latin typeface="Times New Roman" pitchFamily="18" charset="0"/>
                <a:cs typeface="Times New Roman" pitchFamily="18" charset="0"/>
              </a:rPr>
              <a:t> is undertaken to </a:t>
            </a:r>
            <a:r>
              <a:rPr lang="en-US" b="1" dirty="0">
                <a:solidFill>
                  <a:srgbClr val="FF0000"/>
                </a:solidFill>
                <a:latin typeface="Times New Roman" pitchFamily="18" charset="0"/>
                <a:cs typeface="Times New Roman" pitchFamily="18" charset="0"/>
              </a:rPr>
              <a:t>stimulate demand </a:t>
            </a:r>
            <a:r>
              <a:rPr lang="en-US" dirty="0">
                <a:latin typeface="Times New Roman" pitchFamily="18" charset="0"/>
                <a:cs typeface="Times New Roman" pitchFamily="18" charset="0"/>
              </a:rPr>
              <a:t>and, thereby, </a:t>
            </a:r>
            <a:r>
              <a:rPr lang="en-US" b="1" dirty="0">
                <a:solidFill>
                  <a:srgbClr val="FF0000"/>
                </a:solidFill>
                <a:latin typeface="Times New Roman" pitchFamily="18" charset="0"/>
                <a:cs typeface="Times New Roman" pitchFamily="18" charset="0"/>
              </a:rPr>
              <a:t>lower the price elasticity </a:t>
            </a:r>
            <a:r>
              <a:rPr lang="en-US" dirty="0">
                <a:latin typeface="Times New Roman" pitchFamily="18" charset="0"/>
                <a:cs typeface="Times New Roman" pitchFamily="18" charset="0"/>
              </a:rPr>
              <a:t>of demand for the product.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If </a:t>
            </a:r>
            <a:r>
              <a:rPr lang="en-US" dirty="0">
                <a:latin typeface="Times New Roman" pitchFamily="18" charset="0"/>
                <a:cs typeface="Times New Roman" pitchFamily="18" charset="0"/>
              </a:rPr>
              <a:t>consumers are persuaded to buy more of a good at every price, so that the demand curve shifts </a:t>
            </a:r>
            <a:r>
              <a:rPr lang="en-US" b="1" dirty="0">
                <a:solidFill>
                  <a:srgbClr val="FF0000"/>
                </a:solidFill>
                <a:latin typeface="Times New Roman" pitchFamily="18" charset="0"/>
                <a:cs typeface="Times New Roman" pitchFamily="18" charset="0"/>
              </a:rPr>
              <a:t>outward to the right</a:t>
            </a:r>
            <a:r>
              <a:rPr lang="en-US" dirty="0">
                <a:latin typeface="Times New Roman" pitchFamily="18" charset="0"/>
                <a:cs typeface="Times New Roman" pitchFamily="18" charset="0"/>
              </a:rPr>
              <a:t>, then consumers will buy more at the current price;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Another </a:t>
            </a:r>
            <a:r>
              <a:rPr lang="en-US" b="1" dirty="0">
                <a:solidFill>
                  <a:srgbClr val="FF0000"/>
                </a:solidFill>
                <a:latin typeface="Times New Roman" pitchFamily="18" charset="0"/>
                <a:cs typeface="Times New Roman" pitchFamily="18" charset="0"/>
              </a:rPr>
              <a:t>motive for advertising is to lower average production costs </a:t>
            </a:r>
            <a:r>
              <a:rPr lang="en-US" dirty="0">
                <a:latin typeface="Times New Roman" pitchFamily="18" charset="0"/>
                <a:cs typeface="Times New Roman" pitchFamily="18" charset="0"/>
              </a:rPr>
              <a:t>as a consequence of selling more output. </a:t>
            </a:r>
            <a:endParaRPr lang="en-US" dirty="0" smtClean="0">
              <a:latin typeface="Times New Roman" pitchFamily="18" charset="0"/>
              <a:cs typeface="Times New Roman" pitchFamily="18" charset="0"/>
            </a:endParaRPr>
          </a:p>
          <a:p>
            <a:endParaRPr lang="en-US" dirty="0"/>
          </a:p>
        </p:txBody>
      </p:sp>
    </p:spTree>
  </p:cSld>
  <p:clrMapOvr>
    <a:masterClrMapping/>
  </p:clrMapOvr>
  <p:transition>
    <p:wipe dir="r"/>
    <p:sndAc>
      <p:stSnd>
        <p:snd r:embed="rId2" name="laser.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lvl="0">
              <a:buNone/>
            </a:pPr>
            <a:r>
              <a:rPr lang="en-US" b="1" dirty="0" smtClean="0"/>
              <a:t>A. Promotions</a:t>
            </a:r>
            <a:endParaRPr lang="en-US" dirty="0" smtClean="0"/>
          </a:p>
          <a:p>
            <a:pPr algn="just">
              <a:spcBef>
                <a:spcPts val="0"/>
              </a:spcBef>
            </a:pPr>
            <a:r>
              <a:rPr lang="en-US" dirty="0" smtClean="0"/>
              <a:t>Advertising is only one of many ways to promote a product; </a:t>
            </a:r>
          </a:p>
          <a:p>
            <a:pPr algn="just">
              <a:spcBef>
                <a:spcPts val="0"/>
              </a:spcBef>
            </a:pPr>
            <a:r>
              <a:rPr lang="en-US" dirty="0" smtClean="0"/>
              <a:t>Firms also use price discounts</a:t>
            </a:r>
          </a:p>
          <a:p>
            <a:pPr algn="just">
              <a:spcBef>
                <a:spcPts val="0"/>
              </a:spcBef>
              <a:buFont typeface="Wingdings" pitchFamily="2" charset="2"/>
              <a:buChar char="ü"/>
            </a:pPr>
            <a:r>
              <a:rPr lang="en-US" dirty="0" smtClean="0"/>
              <a:t>When it is hard to describe a product, a firm may include discount coupon in its advertisement of encourage consumers to try the product. </a:t>
            </a:r>
          </a:p>
          <a:p>
            <a:pPr algn="just">
              <a:spcBef>
                <a:spcPts val="0"/>
              </a:spcBef>
            </a:pPr>
            <a:r>
              <a:rPr lang="en-US" dirty="0" smtClean="0"/>
              <a:t>Sales staffs. Sales people act like living advertisements. </a:t>
            </a:r>
          </a:p>
          <a:p>
            <a:pPr algn="just">
              <a:spcBef>
                <a:spcPts val="0"/>
              </a:spcBef>
            </a:pPr>
            <a:r>
              <a:rPr lang="en-US" dirty="0" smtClean="0"/>
              <a:t>Firms may advertise indirectly by establishing a brand name or otherwise establishing a positive reputation.</a:t>
            </a:r>
          </a:p>
          <a:p>
            <a:pPr algn="just">
              <a:spcBef>
                <a:spcPts val="0"/>
              </a:spcBef>
            </a:pPr>
            <a:endParaRPr lang="en-US" dirty="0"/>
          </a:p>
        </p:txBody>
      </p:sp>
    </p:spTree>
  </p:cSld>
  <p:clrMapOvr>
    <a:masterClrMapping/>
  </p:clrMapOvr>
  <p:transition>
    <p:wipe dir="r"/>
    <p:sndAc>
      <p:stSnd>
        <p:snd r:embed="rId2" name="laser.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lvl="0">
              <a:buNone/>
            </a:pPr>
            <a:r>
              <a:rPr lang="en-US" b="1" dirty="0" err="1" smtClean="0"/>
              <a:t>B.‘’Search</a:t>
            </a:r>
            <a:r>
              <a:rPr lang="en-US" b="1" dirty="0" smtClean="0"/>
              <a:t>’’ versus’ Experience’’ Goods</a:t>
            </a:r>
            <a:endParaRPr lang="en-US" dirty="0" smtClean="0"/>
          </a:p>
          <a:p>
            <a:pPr algn="just">
              <a:spcBef>
                <a:spcPts val="0"/>
              </a:spcBef>
            </a:pPr>
            <a:r>
              <a:rPr lang="en-US" dirty="0" smtClean="0"/>
              <a:t>The informational content of advertising depends on whether consumers can determine the quality of a product prior to purchase. </a:t>
            </a:r>
          </a:p>
          <a:p>
            <a:pPr algn="just">
              <a:spcBef>
                <a:spcPts val="0"/>
              </a:spcBef>
            </a:pPr>
            <a:r>
              <a:rPr lang="en-US" dirty="0" smtClean="0"/>
              <a:t>If a consumer can establish a product’s quality prior to purchase by inspection, the product has search qualities, </a:t>
            </a:r>
          </a:p>
          <a:p>
            <a:pPr algn="just">
              <a:spcBef>
                <a:spcPts val="0"/>
              </a:spcBef>
              <a:buFont typeface="Wingdings" pitchFamily="2" charset="2"/>
              <a:buChar char="ü"/>
            </a:pPr>
            <a:r>
              <a:rPr lang="en-US" dirty="0" smtClean="0"/>
              <a:t>Examples are furniture, closeting (determine style), and other products whose chief attributes can be determined by visual or facile inspection.</a:t>
            </a:r>
          </a:p>
          <a:p>
            <a:pPr algn="just">
              <a:spcBef>
                <a:spcPts val="0"/>
              </a:spcBef>
            </a:pPr>
            <a:r>
              <a:rPr lang="en-US" dirty="0" smtClean="0"/>
              <a:t> If a customer must consume the product to determine its quality, it is said to have experience qualities.</a:t>
            </a:r>
          </a:p>
          <a:p>
            <a:pPr algn="just">
              <a:spcBef>
                <a:spcPts val="0"/>
              </a:spcBef>
              <a:buFont typeface="Wingdings" pitchFamily="2" charset="2"/>
              <a:buChar char="ü"/>
            </a:pPr>
            <a:r>
              <a:rPr lang="en-US" dirty="0" smtClean="0"/>
              <a:t> Examples are processed foods &amp; soft ware programmers.</a:t>
            </a:r>
          </a:p>
          <a:p>
            <a:endParaRPr lang="en-US" dirty="0"/>
          </a:p>
        </p:txBody>
      </p:sp>
    </p:spTree>
  </p:cSld>
  <p:clrMapOvr>
    <a:masterClrMapping/>
  </p:clrMapOvr>
  <p:transition>
    <p:wipe dir="r"/>
    <p:sndAc>
      <p:stSnd>
        <p:snd r:embed="rId2" name="laser.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spcBef>
                <a:spcPts val="0"/>
              </a:spcBef>
            </a:pPr>
            <a:r>
              <a:rPr lang="en-US" dirty="0" smtClean="0"/>
              <a:t>Advertising provides direct information about the characteristics of products with search qualities; </a:t>
            </a:r>
          </a:p>
          <a:p>
            <a:pPr algn="just">
              <a:spcBef>
                <a:spcPts val="0"/>
              </a:spcBef>
            </a:pPr>
            <a:r>
              <a:rPr lang="en-US" dirty="0" smtClean="0"/>
              <a:t>advertisements for search products often include photographs b/c In some cases a consumer cannot directly observe a physical attribute</a:t>
            </a:r>
          </a:p>
          <a:p>
            <a:pPr algn="just">
              <a:spcBef>
                <a:spcPts val="0"/>
              </a:spcBef>
            </a:pPr>
            <a:r>
              <a:rPr lang="en-US" dirty="0" smtClean="0"/>
              <a:t>For example, food and drink advertisements may claim that their products are low in calories.</a:t>
            </a:r>
          </a:p>
          <a:p>
            <a:pPr algn="just">
              <a:spcBef>
                <a:spcPts val="0"/>
              </a:spcBef>
            </a:pPr>
            <a:r>
              <a:rPr lang="en-US" dirty="0" smtClean="0"/>
              <a:t>In contrast, for experience goods, the most important information may be conveyed simply by the presence of the advertising, some advertisement do little more than mention the name of the firm to enhance the firm’s reputation.</a:t>
            </a:r>
            <a:endParaRPr lang="en-US" dirty="0"/>
          </a:p>
        </p:txBody>
      </p:sp>
    </p:spTree>
  </p:cSld>
  <p:clrMapOvr>
    <a:masterClrMapping/>
  </p:clrMapOvr>
  <p:transition>
    <p:wipe dir="r"/>
    <p:sndAc>
      <p:stSnd>
        <p:snd r:embed="rId2" name="laser.wav"/>
      </p:stSnd>
    </p:sndAc>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274</TotalTime>
  <Words>1207</Words>
  <Application>Microsoft Office PowerPoint</Application>
  <PresentationFormat>On-screen Show (4:3)</PresentationFormat>
  <Paragraphs>60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Lecture Seven  Advertisement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Six  Advertisement</dc:title>
  <dc:creator>coment</dc:creator>
  <cp:lastModifiedBy>Windows User</cp:lastModifiedBy>
  <cp:revision>43</cp:revision>
  <dcterms:created xsi:type="dcterms:W3CDTF">2015-04-02T19:52:39Z</dcterms:created>
  <dcterms:modified xsi:type="dcterms:W3CDTF">2020-06-02T10:03:04Z</dcterms:modified>
</cp:coreProperties>
</file>