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57" r:id="rId3"/>
    <p:sldId id="258" r:id="rId4"/>
    <p:sldId id="316" r:id="rId5"/>
    <p:sldId id="315" r:id="rId6"/>
    <p:sldId id="323" r:id="rId7"/>
    <p:sldId id="313" r:id="rId8"/>
    <p:sldId id="318" r:id="rId9"/>
    <p:sldId id="314" r:id="rId10"/>
    <p:sldId id="292" r:id="rId11"/>
    <p:sldId id="319" r:id="rId12"/>
    <p:sldId id="320" r:id="rId13"/>
    <p:sldId id="261" r:id="rId14"/>
    <p:sldId id="294" r:id="rId15"/>
    <p:sldId id="262" r:id="rId16"/>
    <p:sldId id="321" r:id="rId17"/>
    <p:sldId id="263" r:id="rId18"/>
    <p:sldId id="295" r:id="rId19"/>
    <p:sldId id="264" r:id="rId20"/>
    <p:sldId id="322" r:id="rId21"/>
    <p:sldId id="286" r:id="rId22"/>
    <p:sldId id="324" r:id="rId23"/>
    <p:sldId id="287" r:id="rId24"/>
    <p:sldId id="288" r:id="rId25"/>
    <p:sldId id="325" r:id="rId26"/>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420" y="57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ACE2D318-8CA6-40E6-BA04-EDC45795EAE9}" type="datetimeFigureOut">
              <a:rPr lang="en-US" smtClean="0"/>
              <a:t>1/24/2019</a:t>
            </a:fld>
            <a:endParaRPr lang="en-US"/>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E62A535C-D093-4D5C-9D54-3263256D34F4}"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61D9C01B-6477-45C2-BA47-ECA4D3E4C039}" type="datetimeFigureOut">
              <a:rPr lang="en-US" smtClean="0"/>
              <a:pPr/>
              <a:t>1/24/2019</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53ECF7AF-5A75-439E-B69F-FB4312515B6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666C17-CF8E-4656-A34F-091EB217044A}" type="datetimeFigureOut">
              <a:rPr lang="en-US" smtClean="0"/>
              <a:pPr/>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A95EED-4BCD-42D4-99F1-5DF31FD6DDB5}" type="slidenum">
              <a:rPr lang="en-US" smtClean="0"/>
              <a:pPr/>
              <a:t>‹#›</a:t>
            </a:fld>
            <a:endParaRPr lang="en-US"/>
          </a:p>
        </p:txBody>
      </p:sp>
    </p:spTree>
  </p:cSld>
  <p:clrMapOvr>
    <a:masterClrMapping/>
  </p:clrMapOvr>
  <p:transition>
    <p:wedge/>
    <p:sndAc>
      <p:stSnd>
        <p:snd r:embed="rId1" name="laser.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666C17-CF8E-4656-A34F-091EB217044A}" type="datetimeFigureOut">
              <a:rPr lang="en-US" smtClean="0"/>
              <a:pPr/>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A95EED-4BCD-42D4-99F1-5DF31FD6DDB5}" type="slidenum">
              <a:rPr lang="en-US" smtClean="0"/>
              <a:pPr/>
              <a:t>‹#›</a:t>
            </a:fld>
            <a:endParaRPr lang="en-US"/>
          </a:p>
        </p:txBody>
      </p:sp>
    </p:spTree>
  </p:cSld>
  <p:clrMapOvr>
    <a:masterClrMapping/>
  </p:clrMapOvr>
  <p:transition>
    <p:wedge/>
    <p:sndAc>
      <p:stSnd>
        <p:snd r:embed="rId1" name="laser.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666C17-CF8E-4656-A34F-091EB217044A}" type="datetimeFigureOut">
              <a:rPr lang="en-US" smtClean="0"/>
              <a:pPr/>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A95EED-4BCD-42D4-99F1-5DF31FD6DDB5}" type="slidenum">
              <a:rPr lang="en-US" smtClean="0"/>
              <a:pPr/>
              <a:t>‹#›</a:t>
            </a:fld>
            <a:endParaRPr lang="en-US"/>
          </a:p>
        </p:txBody>
      </p:sp>
    </p:spTree>
  </p:cSld>
  <p:clrMapOvr>
    <a:masterClrMapping/>
  </p:clrMapOvr>
  <p:transition>
    <p:wedge/>
    <p:sndAc>
      <p:stSnd>
        <p:snd r:embed="rId1" name="laser.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666C17-CF8E-4656-A34F-091EB217044A}" type="datetimeFigureOut">
              <a:rPr lang="en-US" smtClean="0"/>
              <a:pPr/>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A95EED-4BCD-42D4-99F1-5DF31FD6DDB5}" type="slidenum">
              <a:rPr lang="en-US" smtClean="0"/>
              <a:pPr/>
              <a:t>‹#›</a:t>
            </a:fld>
            <a:endParaRPr lang="en-US"/>
          </a:p>
        </p:txBody>
      </p:sp>
    </p:spTree>
  </p:cSld>
  <p:clrMapOvr>
    <a:masterClrMapping/>
  </p:clrMapOvr>
  <p:transition>
    <p:wedge/>
    <p:sndAc>
      <p:stSnd>
        <p:snd r:embed="rId1" name="laser.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666C17-CF8E-4656-A34F-091EB217044A}" type="datetimeFigureOut">
              <a:rPr lang="en-US" smtClean="0"/>
              <a:pPr/>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A95EED-4BCD-42D4-99F1-5DF31FD6DDB5}" type="slidenum">
              <a:rPr lang="en-US" smtClean="0"/>
              <a:pPr/>
              <a:t>‹#›</a:t>
            </a:fld>
            <a:endParaRPr lang="en-US"/>
          </a:p>
        </p:txBody>
      </p:sp>
    </p:spTree>
  </p:cSld>
  <p:clrMapOvr>
    <a:masterClrMapping/>
  </p:clrMapOvr>
  <p:transition>
    <p:wedge/>
    <p:sndAc>
      <p:stSnd>
        <p:snd r:embed="rId1" name="laser.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666C17-CF8E-4656-A34F-091EB217044A}" type="datetimeFigureOut">
              <a:rPr lang="en-US" smtClean="0"/>
              <a:pPr/>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A95EED-4BCD-42D4-99F1-5DF31FD6DDB5}" type="slidenum">
              <a:rPr lang="en-US" smtClean="0"/>
              <a:pPr/>
              <a:t>‹#›</a:t>
            </a:fld>
            <a:endParaRPr lang="en-US"/>
          </a:p>
        </p:txBody>
      </p:sp>
    </p:spTree>
  </p:cSld>
  <p:clrMapOvr>
    <a:masterClrMapping/>
  </p:clrMapOvr>
  <p:transition>
    <p:wedge/>
    <p:sndAc>
      <p:stSnd>
        <p:snd r:embed="rId1" name="laser.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666C17-CF8E-4656-A34F-091EB217044A}" type="datetimeFigureOut">
              <a:rPr lang="en-US" smtClean="0"/>
              <a:pPr/>
              <a:t>1/24/2019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A95EED-4BCD-42D4-99F1-5DF31FD6DDB5}" type="slidenum">
              <a:rPr lang="en-US" smtClean="0"/>
              <a:pPr/>
              <a:t>‹#›</a:t>
            </a:fld>
            <a:endParaRPr lang="en-US"/>
          </a:p>
        </p:txBody>
      </p:sp>
    </p:spTree>
  </p:cSld>
  <p:clrMapOvr>
    <a:masterClrMapping/>
  </p:clrMapOvr>
  <p:transition>
    <p:wedge/>
    <p:sndAc>
      <p:stSnd>
        <p:snd r:embed="rId1" name="laser.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666C17-CF8E-4656-A34F-091EB217044A}" type="datetimeFigureOut">
              <a:rPr lang="en-US" smtClean="0"/>
              <a:pPr/>
              <a:t>1/24/2019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A95EED-4BCD-42D4-99F1-5DF31FD6DDB5}" type="slidenum">
              <a:rPr lang="en-US" smtClean="0"/>
              <a:pPr/>
              <a:t>‹#›</a:t>
            </a:fld>
            <a:endParaRPr lang="en-US"/>
          </a:p>
        </p:txBody>
      </p:sp>
    </p:spTree>
  </p:cSld>
  <p:clrMapOvr>
    <a:masterClrMapping/>
  </p:clrMapOvr>
  <p:transition>
    <p:wedge/>
    <p:sndAc>
      <p:stSnd>
        <p:snd r:embed="rId1" name="laser.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666C17-CF8E-4656-A34F-091EB217044A}" type="datetimeFigureOut">
              <a:rPr lang="en-US" smtClean="0"/>
              <a:pPr/>
              <a:t>1/24/2019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A95EED-4BCD-42D4-99F1-5DF31FD6DDB5}" type="slidenum">
              <a:rPr lang="en-US" smtClean="0"/>
              <a:pPr/>
              <a:t>‹#›</a:t>
            </a:fld>
            <a:endParaRPr lang="en-US"/>
          </a:p>
        </p:txBody>
      </p:sp>
    </p:spTree>
  </p:cSld>
  <p:clrMapOvr>
    <a:masterClrMapping/>
  </p:clrMapOvr>
  <p:transition>
    <p:wedge/>
    <p:sndAc>
      <p:stSnd>
        <p:snd r:embed="rId1" name="laser.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666C17-CF8E-4656-A34F-091EB217044A}" type="datetimeFigureOut">
              <a:rPr lang="en-US" smtClean="0"/>
              <a:pPr/>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A95EED-4BCD-42D4-99F1-5DF31FD6DDB5}" type="slidenum">
              <a:rPr lang="en-US" smtClean="0"/>
              <a:pPr/>
              <a:t>‹#›</a:t>
            </a:fld>
            <a:endParaRPr lang="en-US"/>
          </a:p>
        </p:txBody>
      </p:sp>
    </p:spTree>
  </p:cSld>
  <p:clrMapOvr>
    <a:masterClrMapping/>
  </p:clrMapOvr>
  <p:transition>
    <p:wedge/>
    <p:sndAc>
      <p:stSnd>
        <p:snd r:embed="rId1" name="laser.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666C17-CF8E-4656-A34F-091EB217044A}" type="datetimeFigureOut">
              <a:rPr lang="en-US" smtClean="0"/>
              <a:pPr/>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A95EED-4BCD-42D4-99F1-5DF31FD6DDB5}" type="slidenum">
              <a:rPr lang="en-US" smtClean="0"/>
              <a:pPr/>
              <a:t>‹#›</a:t>
            </a:fld>
            <a:endParaRPr lang="en-US"/>
          </a:p>
        </p:txBody>
      </p:sp>
    </p:spTree>
  </p:cSld>
  <p:clrMapOvr>
    <a:masterClrMapping/>
  </p:clrMapOvr>
  <p:transition>
    <p:wedge/>
    <p:sndAc>
      <p:stSnd>
        <p:snd r:embed="rId1" name="laser.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666C17-CF8E-4656-A34F-091EB217044A}" type="datetimeFigureOut">
              <a:rPr lang="en-US" smtClean="0"/>
              <a:pPr/>
              <a:t>1/24/2019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A95EED-4BCD-42D4-99F1-5DF31FD6DD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edge/>
    <p:sndAc>
      <p:stSnd>
        <p:snd r:embed="rId13" name="laser.wav"/>
      </p:stSnd>
    </p:sndAc>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Chapter 8</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Technological </a:t>
            </a:r>
            <a:r>
              <a:rPr lang="en-US" sz="3200" b="1" dirty="0">
                <a:latin typeface="Times New Roman" pitchFamily="18" charset="0"/>
                <a:cs typeface="Times New Roman" pitchFamily="18" charset="0"/>
              </a:rPr>
              <a:t>Progress</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ln>
            <a:solidFill>
              <a:srgbClr val="FF0000"/>
            </a:solidFill>
          </a:ln>
        </p:spPr>
        <p:txBody>
          <a:bodyPr>
            <a:normAutofit fontScale="85000" lnSpcReduction="20000"/>
          </a:bodyPr>
          <a:lstStyle/>
          <a:p>
            <a:pPr algn="just">
              <a:buFont typeface="Wingdings" pitchFamily="2" charset="2"/>
              <a:buChar char="q"/>
            </a:pPr>
            <a:r>
              <a:rPr lang="en-US" b="1" dirty="0" smtClean="0">
                <a:solidFill>
                  <a:srgbClr val="FF0000"/>
                </a:solidFill>
                <a:latin typeface="Times New Roman" pitchFamily="18" charset="0"/>
                <a:cs typeface="Times New Roman" pitchFamily="18" charset="0"/>
              </a:rPr>
              <a:t> </a:t>
            </a:r>
            <a:r>
              <a:rPr lang="en-US" dirty="0" smtClean="0"/>
              <a:t>‘Techno­logy' we mean any tool or technique, any product or process, any physical equipment or method of doing or making, by which human capability is extended. </a:t>
            </a:r>
          </a:p>
          <a:p>
            <a:pPr algn="just">
              <a:buFont typeface="Wingdings" pitchFamily="2" charset="2"/>
              <a:buChar char="ü"/>
            </a:pPr>
            <a:r>
              <a:rPr lang="en-US" dirty="0" smtClean="0"/>
              <a:t>It is an intellectual act which involves a perception of a new image, of a new connection between old conditions, or of a new area for action. </a:t>
            </a:r>
            <a:endParaRPr lang="en-US" b="1" dirty="0" smtClean="0">
              <a:solidFill>
                <a:srgbClr val="FF0000"/>
              </a:solidFill>
              <a:latin typeface="Times New Roman" pitchFamily="18" charset="0"/>
              <a:cs typeface="Times New Roman" pitchFamily="18" charset="0"/>
            </a:endParaRPr>
          </a:p>
          <a:p>
            <a:pPr algn="just">
              <a:buFont typeface="Wingdings" pitchFamily="2" charset="2"/>
              <a:buChar char="q"/>
            </a:pPr>
            <a:r>
              <a:rPr lang="en-US" b="1" dirty="0" smtClean="0">
                <a:solidFill>
                  <a:srgbClr val="FF0000"/>
                </a:solidFill>
                <a:latin typeface="Times New Roman" pitchFamily="18" charset="0"/>
                <a:cs typeface="Times New Roman" pitchFamily="18" charset="0"/>
              </a:rPr>
              <a:t>Technological </a:t>
            </a:r>
            <a:r>
              <a:rPr lang="en-US" b="1" dirty="0">
                <a:solidFill>
                  <a:srgbClr val="FF0000"/>
                </a:solidFill>
                <a:latin typeface="Times New Roman" pitchFamily="18" charset="0"/>
                <a:cs typeface="Times New Roman" pitchFamily="18" charset="0"/>
              </a:rPr>
              <a:t>change </a:t>
            </a:r>
            <a:r>
              <a:rPr lang="en-US" dirty="0">
                <a:latin typeface="Times New Roman" pitchFamily="18" charset="0"/>
                <a:cs typeface="Times New Roman" pitchFamily="18" charset="0"/>
              </a:rPr>
              <a:t>is a term that is used to describe the overall process of invention, innovation and diffusion of technology or processes.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used in economics to describe a </a:t>
            </a:r>
            <a:r>
              <a:rPr lang="en-US"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change</a:t>
            </a:r>
            <a:r>
              <a:rPr lang="en-US" dirty="0">
                <a:latin typeface="Times New Roman" pitchFamily="18" charset="0"/>
                <a:cs typeface="Times New Roman" pitchFamily="18" charset="0"/>
              </a:rPr>
              <a:t> in the </a:t>
            </a:r>
            <a:r>
              <a:rPr lang="en-US" b="1" dirty="0">
                <a:solidFill>
                  <a:srgbClr val="FF0000"/>
                </a:solidFill>
                <a:latin typeface="Times New Roman" pitchFamily="18" charset="0"/>
                <a:cs typeface="Times New Roman" pitchFamily="18" charset="0"/>
              </a:rPr>
              <a:t>set of feasible production </a:t>
            </a:r>
            <a:r>
              <a:rPr lang="en-US" dirty="0">
                <a:latin typeface="Times New Roman" pitchFamily="18" charset="0"/>
                <a:cs typeface="Times New Roman" pitchFamily="18" charset="0"/>
              </a:rPr>
              <a:t>possibilities. </a:t>
            </a:r>
            <a:endParaRPr lang="en-US" dirty="0" smtClean="0">
              <a:latin typeface="Times New Roman" pitchFamily="18" charset="0"/>
              <a:cs typeface="Times New Roman" pitchFamily="18" charset="0"/>
            </a:endParaRPr>
          </a:p>
          <a:p>
            <a:pPr>
              <a:buNone/>
            </a:pPr>
            <a:endParaRPr lang="en-US" dirty="0"/>
          </a:p>
          <a:p>
            <a:endParaRPr lang="en-US" dirty="0"/>
          </a:p>
        </p:txBody>
      </p:sp>
    </p:spTree>
  </p:cSld>
  <p:clrMapOvr>
    <a:masterClrMapping/>
  </p:clrMapOvr>
  <p:transition>
    <p:wedge/>
    <p:sndAc>
      <p:stSnd>
        <p:snd r:embed="rId2" name="laser.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a:ln>
            <a:solidFill>
              <a:srgbClr val="FF0000"/>
            </a:solidFill>
          </a:ln>
        </p:spPr>
        <p:txBody>
          <a:bodyPr>
            <a:normAutofit/>
          </a:bodyPr>
          <a:lstStyle/>
          <a:p>
            <a:pPr algn="just">
              <a:buFont typeface="Wingdings" pitchFamily="2" charset="2"/>
              <a:buChar char="§"/>
            </a:pPr>
            <a:r>
              <a:rPr lang="en-US" dirty="0" smtClean="0">
                <a:latin typeface="Times New Roman" pitchFamily="18" charset="0"/>
                <a:cs typeface="Times New Roman" pitchFamily="18" charset="0"/>
              </a:rPr>
              <a:t>In economics field something new change is said to be innovative if  </a:t>
            </a:r>
            <a:r>
              <a:rPr lang="en-US" b="1" dirty="0" smtClean="0">
                <a:solidFill>
                  <a:srgbClr val="FF0000"/>
                </a:solidFill>
                <a:latin typeface="Times New Roman" pitchFamily="18" charset="0"/>
                <a:cs typeface="Times New Roman" pitchFamily="18" charset="0"/>
              </a:rPr>
              <a:t>the change increase value</a:t>
            </a:r>
            <a:r>
              <a:rPr lang="en-US" dirty="0" smtClean="0">
                <a:latin typeface="Times New Roman" pitchFamily="18" charset="0"/>
                <a:cs typeface="Times New Roman" pitchFamily="18" charset="0"/>
              </a:rPr>
              <a:t>: </a:t>
            </a:r>
          </a:p>
          <a:p>
            <a:pPr lvl="1" algn="just">
              <a:buFont typeface="Wingdings" pitchFamily="2" charset="2"/>
              <a:buChar char="§"/>
            </a:pPr>
            <a:r>
              <a:rPr lang="en-US" dirty="0" smtClean="0">
                <a:latin typeface="Times New Roman" pitchFamily="18" charset="0"/>
                <a:cs typeface="Times New Roman" pitchFamily="18" charset="0"/>
              </a:rPr>
              <a:t>customer value, or </a:t>
            </a:r>
          </a:p>
          <a:p>
            <a:pPr lvl="1" algn="just">
              <a:buFont typeface="Wingdings" pitchFamily="2" charset="2"/>
              <a:buChar char="§"/>
            </a:pPr>
            <a:r>
              <a:rPr lang="en-US" dirty="0" smtClean="0">
                <a:latin typeface="Times New Roman" pitchFamily="18" charset="0"/>
                <a:cs typeface="Times New Roman" pitchFamily="18" charset="0"/>
              </a:rPr>
              <a:t>producer value. </a:t>
            </a:r>
          </a:p>
          <a:p>
            <a:pPr algn="just">
              <a:buFont typeface="Wingdings" pitchFamily="2" charset="2"/>
              <a:buChar char="§"/>
            </a:pPr>
            <a:r>
              <a:rPr lang="en-US" dirty="0" smtClean="0">
                <a:latin typeface="Times New Roman" pitchFamily="18" charset="0"/>
                <a:cs typeface="Times New Roman" pitchFamily="18" charset="0"/>
              </a:rPr>
              <a:t>The goal of innovation is </a:t>
            </a:r>
            <a:r>
              <a:rPr lang="en-US" b="1" dirty="0" smtClean="0">
                <a:solidFill>
                  <a:srgbClr val="FF0000"/>
                </a:solidFill>
                <a:latin typeface="Times New Roman" pitchFamily="18" charset="0"/>
                <a:cs typeface="Times New Roman" pitchFamily="18" charset="0"/>
              </a:rPr>
              <a:t>positive change</a:t>
            </a:r>
            <a:r>
              <a:rPr lang="en-US" dirty="0" smtClean="0">
                <a:latin typeface="Times New Roman" pitchFamily="18" charset="0"/>
                <a:cs typeface="Times New Roman" pitchFamily="18" charset="0"/>
              </a:rPr>
              <a:t>; to make someone or something better. </a:t>
            </a:r>
          </a:p>
          <a:p>
            <a:pPr algn="just">
              <a:buFont typeface="Wingdings" pitchFamily="2" charset="2"/>
              <a:buChar char="§"/>
            </a:pPr>
            <a:r>
              <a:rPr lang="en-US" dirty="0" smtClean="0">
                <a:latin typeface="Times New Roman" pitchFamily="18" charset="0"/>
                <a:cs typeface="Times New Roman" pitchFamily="18" charset="0"/>
              </a:rPr>
              <a:t>Innovation leading to </a:t>
            </a:r>
            <a:r>
              <a:rPr lang="en-US" b="1" dirty="0" smtClean="0">
                <a:solidFill>
                  <a:srgbClr val="FF0000"/>
                </a:solidFill>
                <a:latin typeface="Times New Roman" pitchFamily="18" charset="0"/>
                <a:cs typeface="Times New Roman" pitchFamily="18" charset="0"/>
              </a:rPr>
              <a:t>increased productivity </a:t>
            </a:r>
            <a:r>
              <a:rPr lang="en-US" dirty="0" smtClean="0">
                <a:latin typeface="Times New Roman" pitchFamily="18" charset="0"/>
                <a:cs typeface="Times New Roman" pitchFamily="18" charset="0"/>
              </a:rPr>
              <a:t>is the fundamental source of </a:t>
            </a:r>
            <a:r>
              <a:rPr lang="en-US" b="1" dirty="0" smtClean="0">
                <a:solidFill>
                  <a:srgbClr val="FF0000"/>
                </a:solidFill>
                <a:latin typeface="Times New Roman" pitchFamily="18" charset="0"/>
                <a:cs typeface="Times New Roman" pitchFamily="18" charset="0"/>
              </a:rPr>
              <a:t>increasing wealth </a:t>
            </a:r>
            <a:r>
              <a:rPr lang="en-US" dirty="0" smtClean="0">
                <a:latin typeface="Times New Roman" pitchFamily="18" charset="0"/>
                <a:cs typeface="Times New Roman" pitchFamily="18" charset="0"/>
              </a:rPr>
              <a:t>in an economy.</a:t>
            </a:r>
          </a:p>
          <a:p>
            <a:endParaRPr lang="en-US" dirty="0"/>
          </a:p>
        </p:txBody>
      </p:sp>
    </p:spTree>
  </p:cSld>
  <p:clrMapOvr>
    <a:masterClrMapping/>
  </p:clrMapOvr>
  <p:transition>
    <p:wedge/>
    <p:sndAc>
      <p:stSnd>
        <p:snd r:embed="rId2" name="laser.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spcBef>
                <a:spcPts val="0"/>
              </a:spcBef>
            </a:pPr>
            <a:r>
              <a:rPr lang="en-US" b="1" dirty="0" smtClean="0"/>
              <a:t>‘Technological innovation' have </a:t>
            </a:r>
            <a:r>
              <a:rPr lang="en-US" dirty="0" smtClean="0"/>
              <a:t>two types of innovation. Process-innovation and product-innovation and </a:t>
            </a:r>
            <a:r>
              <a:rPr lang="en-US" b="1" dirty="0" smtClean="0"/>
              <a:t>'market-innovation‘(Optional)</a:t>
            </a:r>
            <a:endParaRPr lang="en-US" dirty="0" smtClean="0"/>
          </a:p>
          <a:p>
            <a:pPr algn="just">
              <a:spcBef>
                <a:spcPts val="0"/>
              </a:spcBef>
            </a:pPr>
            <a:r>
              <a:rPr lang="en-US" b="1" i="1" dirty="0" smtClean="0"/>
              <a:t>Process innovation:</a:t>
            </a:r>
            <a:r>
              <a:rPr lang="en-US" dirty="0" smtClean="0"/>
              <a:t> If a new method is initiated to produce existing products </a:t>
            </a:r>
          </a:p>
          <a:p>
            <a:pPr algn="just">
              <a:spcBef>
                <a:spcPts val="0"/>
              </a:spcBef>
              <a:buFont typeface="Wingdings" pitchFamily="2" charset="2"/>
              <a:buChar char="ü"/>
            </a:pPr>
            <a:r>
              <a:rPr lang="en-US" dirty="0" smtClean="0"/>
              <a:t>It arises when relative prices of factors of production change. If labor becomes costly, the firm may think of cost saving by adopting capital intensive technique and vice-versa. </a:t>
            </a:r>
          </a:p>
          <a:p>
            <a:pPr algn="just">
              <a:spcBef>
                <a:spcPts val="0"/>
              </a:spcBef>
              <a:buFont typeface="Wingdings" pitchFamily="2" charset="2"/>
              <a:buChar char="ü"/>
            </a:pPr>
            <a:r>
              <a:rPr lang="en-US" dirty="0" smtClean="0"/>
              <a:t>There will not be any R&amp;D expenditure involved in this, as technology will not change. Only the equili­brium situation for the least cost combination of inputs changes. </a:t>
            </a:r>
            <a:endParaRPr lang="en-US" dirty="0"/>
          </a:p>
        </p:txBody>
      </p:sp>
    </p:spTree>
  </p:cSld>
  <p:clrMapOvr>
    <a:masterClrMapping/>
  </p:clrMapOvr>
  <p:transition>
    <p:wedge/>
    <p:sndAc>
      <p:stSnd>
        <p:snd r:embed="rId2" name="laser.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spcBef>
                <a:spcPts val="0"/>
              </a:spcBef>
            </a:pPr>
            <a:r>
              <a:rPr lang="en-US" b="1" i="1" dirty="0" smtClean="0"/>
              <a:t>Product innovation</a:t>
            </a:r>
            <a:r>
              <a:rPr lang="en-US" dirty="0" smtClean="0"/>
              <a:t> is necessitated because of a variety of reasons. </a:t>
            </a:r>
          </a:p>
          <a:p>
            <a:pPr algn="just">
              <a:spcBef>
                <a:spcPts val="0"/>
              </a:spcBef>
              <a:buFont typeface="Wingdings" pitchFamily="2" charset="2"/>
              <a:buChar char="ü"/>
            </a:pPr>
            <a:r>
              <a:rPr lang="en-US" dirty="0" smtClean="0"/>
              <a:t>Primarily, a product change may be stimulated either by a new technology or by a change in relative prices of existing products. </a:t>
            </a:r>
          </a:p>
          <a:p>
            <a:pPr algn="just">
              <a:spcBef>
                <a:spcPts val="0"/>
              </a:spcBef>
              <a:buFont typeface="Wingdings" pitchFamily="2" charset="2"/>
              <a:buChar char="ü"/>
            </a:pPr>
            <a:r>
              <a:rPr lang="en-US" dirty="0" smtClean="0"/>
              <a:t>Changes in consumer preferences and cost of production- are the sources of change in relative prices of the products. </a:t>
            </a:r>
          </a:p>
          <a:p>
            <a:pPr algn="just">
              <a:spcBef>
                <a:spcPts val="0"/>
              </a:spcBef>
              <a:buFont typeface="Wingdings" pitchFamily="2" charset="2"/>
              <a:buChar char="ü"/>
            </a:pPr>
            <a:r>
              <a:rPr lang="en-US" dirty="0" smtClean="0"/>
              <a:t>If a product is costly for the firm and at the same time its price declines in the market because of unfavorable circumstances, it will be less profitable and, hence, is likely to be replaced by a new one.</a:t>
            </a:r>
          </a:p>
          <a:p>
            <a:pPr algn="just">
              <a:spcBef>
                <a:spcPts val="0"/>
              </a:spcBef>
              <a:buNone/>
            </a:pPr>
            <a:endParaRPr lang="en-US" dirty="0"/>
          </a:p>
        </p:txBody>
      </p:sp>
    </p:spTree>
  </p:cSld>
  <p:clrMapOvr>
    <a:masterClrMapping/>
  </p:clrMapOvr>
  <p:transition>
    <p:wedge/>
    <p:sndAc>
      <p:stSnd>
        <p:snd r:embed="rId2" name="laser.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ln>
            <a:solidFill>
              <a:srgbClr val="FF0000"/>
            </a:solidFill>
          </a:ln>
        </p:spPr>
        <p:txBody>
          <a:bodyPr>
            <a:normAutofit lnSpcReduction="10000"/>
          </a:bodyPr>
          <a:lstStyle/>
          <a:p>
            <a:pPr algn="just">
              <a:buFont typeface="Wingdings" pitchFamily="2" charset="2"/>
              <a:buChar char="§"/>
            </a:pPr>
            <a:r>
              <a:rPr lang="en-US" b="1" dirty="0" smtClean="0"/>
              <a:t>Innovation occurs when the entrepreneur believes that it is worthwhile to commercialize the invention</a:t>
            </a:r>
            <a:r>
              <a:rPr lang="en-US" dirty="0" smtClean="0"/>
              <a:t>. Schumpeter identifies five types of innovation, </a:t>
            </a:r>
            <a:r>
              <a:rPr lang="en-US" dirty="0" err="1" smtClean="0"/>
              <a:t>viz</a:t>
            </a:r>
            <a:r>
              <a:rPr lang="en-US" dirty="0" smtClean="0"/>
              <a:t> </a:t>
            </a:r>
          </a:p>
          <a:p>
            <a:pPr algn="just">
              <a:buFont typeface="Wingdings" pitchFamily="2" charset="2"/>
              <a:buChar char="§"/>
            </a:pPr>
            <a:r>
              <a:rPr lang="en-US" b="1" dirty="0" smtClean="0">
                <a:latin typeface="Times New Roman" pitchFamily="18" charset="0"/>
                <a:cs typeface="Times New Roman" pitchFamily="18" charset="0"/>
              </a:rPr>
              <a:t>The </a:t>
            </a:r>
            <a:r>
              <a:rPr lang="en-US" b="1" dirty="0">
                <a:latin typeface="Times New Roman" pitchFamily="18" charset="0"/>
                <a:cs typeface="Times New Roman" pitchFamily="18" charset="0"/>
              </a:rPr>
              <a:t>introduction of a </a:t>
            </a:r>
            <a:r>
              <a:rPr lang="en-US" b="1" dirty="0" smtClean="0">
                <a:latin typeface="Times New Roman" pitchFamily="18" charset="0"/>
                <a:cs typeface="Times New Roman" pitchFamily="18" charset="0"/>
              </a:rPr>
              <a:t>new good- </a:t>
            </a:r>
            <a:r>
              <a:rPr lang="en-US" dirty="0">
                <a:latin typeface="Times New Roman" pitchFamily="18" charset="0"/>
                <a:cs typeface="Times New Roman" pitchFamily="18" charset="0"/>
              </a:rPr>
              <a:t>that is one with which consumers are </a:t>
            </a:r>
            <a:r>
              <a:rPr lang="en-US" b="1" dirty="0">
                <a:solidFill>
                  <a:srgbClr val="FF0000"/>
                </a:solidFill>
                <a:latin typeface="Times New Roman" pitchFamily="18" charset="0"/>
                <a:cs typeface="Times New Roman" pitchFamily="18" charset="0"/>
              </a:rPr>
              <a:t>not yet </a:t>
            </a:r>
            <a:r>
              <a:rPr lang="en-US" b="1" dirty="0" smtClean="0">
                <a:solidFill>
                  <a:srgbClr val="FF0000"/>
                </a:solidFill>
                <a:latin typeface="Times New Roman" pitchFamily="18" charset="0"/>
                <a:cs typeface="Times New Roman" pitchFamily="18" charset="0"/>
              </a:rPr>
              <a:t>familiar</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or of a new quality of a good. </a:t>
            </a:r>
            <a:endParaRPr lang="en-US" dirty="0" smtClean="0">
              <a:latin typeface="Times New Roman" pitchFamily="18" charset="0"/>
              <a:cs typeface="Times New Roman" pitchFamily="18" charset="0"/>
            </a:endParaRPr>
          </a:p>
          <a:p>
            <a:pPr algn="just">
              <a:buFont typeface="Wingdings" pitchFamily="2" charset="2"/>
              <a:buChar char="§"/>
            </a:pPr>
            <a:r>
              <a:rPr lang="en-US" b="1" dirty="0" smtClean="0">
                <a:latin typeface="Times New Roman" pitchFamily="18" charset="0"/>
                <a:cs typeface="Times New Roman" pitchFamily="18" charset="0"/>
              </a:rPr>
              <a:t>The introduction of a new method </a:t>
            </a:r>
            <a:r>
              <a:rPr lang="en-US" b="1" dirty="0">
                <a:latin typeface="Times New Roman" pitchFamily="18" charset="0"/>
                <a:cs typeface="Times New Roman" pitchFamily="18" charset="0"/>
              </a:rPr>
              <a:t>of production, </a:t>
            </a:r>
            <a:r>
              <a:rPr lang="en-US" dirty="0">
                <a:latin typeface="Times New Roman" pitchFamily="18" charset="0"/>
                <a:cs typeface="Times New Roman" pitchFamily="18" charset="0"/>
              </a:rPr>
              <a:t>which need by no means be founded upon a discovery scientifically new, and can also exist in a new way of handling a commodity commercially. </a:t>
            </a:r>
          </a:p>
        </p:txBody>
      </p:sp>
    </p:spTree>
  </p:cSld>
  <p:clrMapOvr>
    <a:masterClrMapping/>
  </p:clrMapOvr>
  <p:transition>
    <p:wedge/>
    <p:sndAc>
      <p:stSnd>
        <p:snd r:embed="rId2" name="laser.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ln>
            <a:solidFill>
              <a:srgbClr val="FF0000"/>
            </a:solidFill>
          </a:ln>
        </p:spPr>
        <p:txBody>
          <a:bodyPr>
            <a:normAutofit fontScale="92500" lnSpcReduction="10000"/>
          </a:bodyPr>
          <a:lstStyle/>
          <a:p>
            <a:pPr lvl="0" algn="just">
              <a:buFont typeface="Wingdings" pitchFamily="2" charset="2"/>
              <a:buChar char="§"/>
            </a:pPr>
            <a:r>
              <a:rPr lang="en-US" b="1" dirty="0" smtClean="0">
                <a:solidFill>
                  <a:srgbClr val="FF0000"/>
                </a:solidFill>
                <a:latin typeface="Times New Roman" pitchFamily="18" charset="0"/>
                <a:cs typeface="Times New Roman" pitchFamily="18" charset="0"/>
              </a:rPr>
              <a:t>The opening of a new market</a:t>
            </a:r>
            <a:r>
              <a:rPr lang="en-US" dirty="0" smtClean="0">
                <a:latin typeface="Times New Roman" pitchFamily="18" charset="0"/>
                <a:cs typeface="Times New Roman" pitchFamily="18" charset="0"/>
              </a:rPr>
              <a:t>; that is a market into which the particular branch of manufacture of the country in question has </a:t>
            </a:r>
            <a:r>
              <a:rPr lang="en-US" b="1" dirty="0" smtClean="0">
                <a:solidFill>
                  <a:srgbClr val="FF0000"/>
                </a:solidFill>
                <a:latin typeface="Times New Roman" pitchFamily="18" charset="0"/>
                <a:cs typeface="Times New Roman" pitchFamily="18" charset="0"/>
              </a:rPr>
              <a:t>not previously entered</a:t>
            </a:r>
            <a:r>
              <a:rPr lang="en-US" dirty="0" smtClean="0">
                <a:latin typeface="Times New Roman" pitchFamily="18" charset="0"/>
                <a:cs typeface="Times New Roman" pitchFamily="18" charset="0"/>
              </a:rPr>
              <a:t>, whether or not this market has existed before. </a:t>
            </a:r>
          </a:p>
          <a:p>
            <a:pPr lvl="0" algn="just">
              <a:buFont typeface="Wingdings" pitchFamily="2" charset="2"/>
              <a:buChar char="§"/>
            </a:pPr>
            <a:r>
              <a:rPr lang="en-US" dirty="0" smtClean="0">
                <a:latin typeface="Times New Roman" pitchFamily="18" charset="0"/>
                <a:cs typeface="Times New Roman" pitchFamily="18" charset="0"/>
              </a:rPr>
              <a:t>The conquest of a </a:t>
            </a:r>
            <a:r>
              <a:rPr lang="en-US" b="1" dirty="0" smtClean="0">
                <a:solidFill>
                  <a:srgbClr val="FF0000"/>
                </a:solidFill>
                <a:latin typeface="Times New Roman" pitchFamily="18" charset="0"/>
                <a:cs typeface="Times New Roman" pitchFamily="18" charset="0"/>
              </a:rPr>
              <a:t>new source of supply of raw materials </a:t>
            </a:r>
            <a:r>
              <a:rPr lang="en-US" dirty="0" smtClean="0">
                <a:latin typeface="Times New Roman" pitchFamily="18" charset="0"/>
                <a:cs typeface="Times New Roman" pitchFamily="18" charset="0"/>
              </a:rPr>
              <a:t>or half-manufactured goods, again irrespective of whether this source already exists or whether it has first to be created. </a:t>
            </a:r>
          </a:p>
          <a:p>
            <a:pPr lvl="0" algn="just">
              <a:buFont typeface="Wingdings" pitchFamily="2" charset="2"/>
              <a:buChar char="§"/>
            </a:pPr>
            <a:r>
              <a:rPr lang="en-US" dirty="0" smtClean="0">
                <a:latin typeface="Times New Roman" pitchFamily="18" charset="0"/>
                <a:cs typeface="Times New Roman" pitchFamily="18" charset="0"/>
              </a:rPr>
              <a:t>The carrying out of the </a:t>
            </a:r>
            <a:r>
              <a:rPr lang="en-US" b="1" dirty="0" smtClean="0">
                <a:solidFill>
                  <a:srgbClr val="FF0000"/>
                </a:solidFill>
                <a:latin typeface="Times New Roman" pitchFamily="18" charset="0"/>
                <a:cs typeface="Times New Roman" pitchFamily="18" charset="0"/>
              </a:rPr>
              <a:t>new organization of any industry</a:t>
            </a:r>
            <a:r>
              <a:rPr lang="en-US" dirty="0" smtClean="0">
                <a:latin typeface="Times New Roman" pitchFamily="18" charset="0"/>
                <a:cs typeface="Times New Roman" pitchFamily="18" charset="0"/>
              </a:rPr>
              <a:t>, like the creation of a monopoly position (for example through trustification) or the breaking up of a monopoly position. </a:t>
            </a:r>
          </a:p>
          <a:p>
            <a:endParaRPr lang="en-US" dirty="0" smtClean="0"/>
          </a:p>
          <a:p>
            <a:endParaRPr lang="en-US" dirty="0"/>
          </a:p>
        </p:txBody>
      </p:sp>
    </p:spTree>
  </p:cSld>
  <p:clrMapOvr>
    <a:masterClrMapping/>
  </p:clrMapOvr>
  <p:transition>
    <p:wedge/>
    <p:sndAc>
      <p:stSnd>
        <p:snd r:embed="rId2" name="laser.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ln>
            <a:solidFill>
              <a:srgbClr val="FF0000"/>
            </a:solidFill>
          </a:ln>
        </p:spPr>
        <p:txBody>
          <a:bodyPr>
            <a:normAutofit fontScale="92500" lnSpcReduction="10000"/>
          </a:bodyPr>
          <a:lstStyle/>
          <a:p>
            <a:pPr algn="just">
              <a:buNone/>
            </a:pPr>
            <a:r>
              <a:rPr lang="en-US" b="1" dirty="0" smtClean="0">
                <a:latin typeface="Times New Roman" pitchFamily="18" charset="0"/>
                <a:cs typeface="Times New Roman" pitchFamily="18" charset="0"/>
              </a:rPr>
              <a:t>                           Diffusion</a:t>
            </a:r>
            <a:endParaRPr lang="en-US" dirty="0">
              <a:latin typeface="Times New Roman" pitchFamily="18" charset="0"/>
              <a:cs typeface="Times New Roman" pitchFamily="18" charset="0"/>
            </a:endParaRPr>
          </a:p>
          <a:p>
            <a:pPr algn="just">
              <a:buFont typeface="Wingdings" pitchFamily="2" charset="2"/>
              <a:buChar char="§"/>
            </a:pPr>
            <a:r>
              <a:rPr lang="en-US" dirty="0">
                <a:latin typeface="Times New Roman" pitchFamily="18" charset="0"/>
                <a:cs typeface="Times New Roman" pitchFamily="18" charset="0"/>
              </a:rPr>
              <a:t>It is the </a:t>
            </a:r>
            <a:r>
              <a:rPr lang="en-US" b="1" dirty="0">
                <a:solidFill>
                  <a:srgbClr val="FF0000"/>
                </a:solidFill>
                <a:latin typeface="Times New Roman" pitchFamily="18" charset="0"/>
                <a:cs typeface="Times New Roman" pitchFamily="18" charset="0"/>
              </a:rPr>
              <a:t>spread of a technology </a:t>
            </a:r>
            <a:r>
              <a:rPr lang="en-US" dirty="0">
                <a:latin typeface="Times New Roman" pitchFamily="18" charset="0"/>
                <a:cs typeface="Times New Roman" pitchFamily="18" charset="0"/>
              </a:rPr>
              <a:t>through a society or </a:t>
            </a:r>
            <a:r>
              <a:rPr lang="en-US" dirty="0" smtClean="0">
                <a:latin typeface="Times New Roman" pitchFamily="18" charset="0"/>
                <a:cs typeface="Times New Roman" pitchFamily="18" charset="0"/>
              </a:rPr>
              <a:t>industry.</a:t>
            </a:r>
          </a:p>
          <a:p>
            <a:pPr algn="just">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diffusion of a technology generally follows an </a:t>
            </a:r>
            <a:r>
              <a:rPr lang="en-US" b="1" dirty="0">
                <a:solidFill>
                  <a:srgbClr val="FF0000"/>
                </a:solidFill>
                <a:latin typeface="Times New Roman" pitchFamily="18" charset="0"/>
                <a:cs typeface="Times New Roman" pitchFamily="18" charset="0"/>
              </a:rPr>
              <a:t>S-shaped curve</a:t>
            </a:r>
            <a:r>
              <a:rPr lang="en-US" dirty="0">
                <a:latin typeface="Times New Roman" pitchFamily="18" charset="0"/>
                <a:cs typeface="Times New Roman" pitchFamily="18" charset="0"/>
              </a:rPr>
              <a:t> as early versions of technology are rather </a:t>
            </a:r>
            <a:r>
              <a:rPr lang="en-US" b="1" i="1" dirty="0">
                <a:solidFill>
                  <a:srgbClr val="FF0000"/>
                </a:solidFill>
                <a:latin typeface="Times New Roman" pitchFamily="18" charset="0"/>
                <a:cs typeface="Times New Roman" pitchFamily="18" charset="0"/>
              </a:rPr>
              <a:t>unsuccessful</a:t>
            </a:r>
            <a:r>
              <a:rPr lang="en-US" dirty="0">
                <a:latin typeface="Times New Roman" pitchFamily="18" charset="0"/>
                <a:cs typeface="Times New Roman" pitchFamily="18" charset="0"/>
              </a:rPr>
              <a:t>, followed by a period of </a:t>
            </a:r>
            <a:r>
              <a:rPr lang="en-US" b="1" i="1" dirty="0">
                <a:solidFill>
                  <a:srgbClr val="FF0000"/>
                </a:solidFill>
                <a:latin typeface="Times New Roman" pitchFamily="18" charset="0"/>
                <a:cs typeface="Times New Roman" pitchFamily="18" charset="0"/>
              </a:rPr>
              <a:t>successful innovation </a:t>
            </a:r>
            <a:r>
              <a:rPr lang="en-US" dirty="0">
                <a:latin typeface="Times New Roman" pitchFamily="18" charset="0"/>
                <a:cs typeface="Times New Roman" pitchFamily="18" charset="0"/>
              </a:rPr>
              <a:t>with high levels of adoption, and finally a </a:t>
            </a:r>
            <a:r>
              <a:rPr lang="en-US" b="1" i="1" dirty="0">
                <a:solidFill>
                  <a:srgbClr val="FF0000"/>
                </a:solidFill>
                <a:latin typeface="Times New Roman" pitchFamily="18" charset="0"/>
                <a:cs typeface="Times New Roman" pitchFamily="18" charset="0"/>
              </a:rPr>
              <a:t>dropping off </a:t>
            </a:r>
            <a:r>
              <a:rPr lang="en-US" dirty="0">
                <a:latin typeface="Times New Roman" pitchFamily="18" charset="0"/>
                <a:cs typeface="Times New Roman" pitchFamily="18" charset="0"/>
              </a:rPr>
              <a:t>in adoption as the technology reaches its maximum potential in a market.  </a:t>
            </a:r>
            <a:endParaRPr lang="en-US" dirty="0" smtClean="0">
              <a:latin typeface="Times New Roman" pitchFamily="18" charset="0"/>
              <a:cs typeface="Times New Roman" pitchFamily="18" charset="0"/>
            </a:endParaRPr>
          </a:p>
          <a:p>
            <a:pPr algn="just">
              <a:spcBef>
                <a:spcPts val="0"/>
              </a:spcBef>
            </a:pPr>
            <a:r>
              <a:rPr lang="en-US" dirty="0" smtClean="0"/>
              <a:t>It is a situation when an innovation is copied by others. That is, the inno­vation spreads across the market. </a:t>
            </a:r>
            <a:endParaRPr lang="en-US" dirty="0"/>
          </a:p>
        </p:txBody>
      </p:sp>
    </p:spTree>
  </p:cSld>
  <p:clrMapOvr>
    <a:masterClrMapping/>
  </p:clrMapOvr>
  <p:transition>
    <p:wedge/>
    <p:sndAc>
      <p:stSnd>
        <p:snd r:embed="rId2" name="laser.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spcBef>
                <a:spcPts val="0"/>
              </a:spcBef>
            </a:pPr>
            <a:r>
              <a:rPr lang="en-US" dirty="0" smtClean="0"/>
              <a:t>The rate of diffusion of innovation depends on market structure. </a:t>
            </a:r>
          </a:p>
          <a:p>
            <a:pPr algn="just">
              <a:spcBef>
                <a:spcPts val="0"/>
              </a:spcBef>
              <a:buFont typeface="Wingdings" pitchFamily="2" charset="2"/>
              <a:buChar char="ü"/>
            </a:pPr>
            <a:r>
              <a:rPr lang="en-US" dirty="0" smtClean="0"/>
              <a:t>If there are rigid patent practices and the government assistance in technological progress is negligible, then we expect a low rate of diffusion of the inno­vation.</a:t>
            </a:r>
          </a:p>
          <a:p>
            <a:pPr algn="just">
              <a:spcBef>
                <a:spcPts val="0"/>
              </a:spcBef>
              <a:buFont typeface="Wingdings" pitchFamily="2" charset="2"/>
              <a:buChar char="ü"/>
            </a:pPr>
            <a:r>
              <a:rPr lang="en-US" dirty="0" smtClean="0"/>
              <a:t> On the other hand, if technology is freely available, there are no rigid patent practices and investment requirements for the new technology are not alarming, then the rate of diffusion will be fairly high. </a:t>
            </a:r>
          </a:p>
          <a:p>
            <a:pPr algn="just">
              <a:spcBef>
                <a:spcPts val="0"/>
              </a:spcBef>
            </a:pPr>
            <a:r>
              <a:rPr lang="en-US" dirty="0" smtClean="0"/>
              <a:t>From social point of view diffusion or spread of the innovation is desirable but from an individual firm point of view it is not, as the firm would not be able to maintain its gains through innovation when it is imitated by its rivals.</a:t>
            </a:r>
          </a:p>
          <a:p>
            <a:pPr algn="just">
              <a:spcBef>
                <a:spcPts val="0"/>
              </a:spcBef>
            </a:pPr>
            <a:endParaRPr lang="en-US" dirty="0"/>
          </a:p>
        </p:txBody>
      </p:sp>
    </p:spTree>
  </p:cSld>
  <p:clrMapOvr>
    <a:masterClrMapping/>
  </p:clrMapOvr>
  <p:transition>
    <p:wedge/>
    <p:sndAc>
      <p:stSnd>
        <p:snd r:embed="rId2" name="laser.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a:ln>
            <a:solidFill>
              <a:srgbClr val="FF0000"/>
            </a:solidFill>
          </a:ln>
        </p:spPr>
        <p:txBody>
          <a:bodyPr>
            <a:normAutofit lnSpcReduction="10000"/>
          </a:bodyPr>
          <a:lstStyle/>
          <a:p>
            <a:pPr algn="just">
              <a:buFont typeface="Wingdings" pitchFamily="2" charset="2"/>
              <a:buChar char="§"/>
            </a:pP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When </a:t>
            </a:r>
            <a:r>
              <a:rPr lang="en-US" dirty="0">
                <a:latin typeface="Times New Roman" pitchFamily="18" charset="0"/>
                <a:cs typeface="Times New Roman" pitchFamily="18" charset="0"/>
              </a:rPr>
              <a:t>an innovation appears, adoption is </a:t>
            </a:r>
            <a:r>
              <a:rPr lang="en-US" b="1" dirty="0">
                <a:solidFill>
                  <a:srgbClr val="00B050"/>
                </a:solidFill>
                <a:latin typeface="New roman times"/>
              </a:rPr>
              <a:t>slow</a:t>
            </a:r>
            <a:r>
              <a:rPr lang="en-US" dirty="0">
                <a:latin typeface="Times New Roman" pitchFamily="18" charset="0"/>
                <a:cs typeface="Times New Roman" pitchFamily="18" charset="0"/>
              </a:rPr>
              <a:t> because few potential users know of it and because its capabilities are relatively uncertain, its purchase represents a </a:t>
            </a:r>
            <a:r>
              <a:rPr lang="en-US" dirty="0" smtClean="0">
                <a:latin typeface="Times New Roman" pitchFamily="18" charset="0"/>
                <a:cs typeface="Times New Roman" pitchFamily="18" charset="0"/>
              </a:rPr>
              <a:t>risk.</a:t>
            </a:r>
          </a:p>
          <a:p>
            <a:pPr algn="just">
              <a:buFont typeface="Wingdings" pitchFamily="2" charset="2"/>
              <a:buChar char="§"/>
            </a:pPr>
            <a:r>
              <a:rPr lang="en-US" dirty="0" smtClean="0">
                <a:latin typeface="Times New Roman" pitchFamily="18" charset="0"/>
                <a:cs typeface="Times New Roman" pitchFamily="18" charset="0"/>
              </a:rPr>
              <a:t>As time passes, more potential users come to hear of the process and the experience of the initial users becomes known through the industry, so reducing the risk to buyers. </a:t>
            </a:r>
          </a:p>
          <a:p>
            <a:pPr algn="just">
              <a:buFont typeface="Wingdings" pitchFamily="2" charset="2"/>
              <a:buChar char="§"/>
            </a:pPr>
            <a:r>
              <a:rPr lang="en-US" dirty="0" smtClean="0">
                <a:latin typeface="Times New Roman" pitchFamily="18" charset="0"/>
                <a:cs typeface="Times New Roman" pitchFamily="18" charset="0"/>
              </a:rPr>
              <a:t>In these conditions, diffusion proceeds more rapidly. </a:t>
            </a:r>
            <a:endParaRPr lang="en-US" dirty="0" smtClean="0"/>
          </a:p>
          <a:p>
            <a:pPr>
              <a:buNone/>
            </a:pPr>
            <a:r>
              <a:rPr lang="en-US" dirty="0" smtClean="0"/>
              <a:t> </a:t>
            </a:r>
            <a:endParaRPr lang="en-US" dirty="0"/>
          </a:p>
        </p:txBody>
      </p:sp>
    </p:spTree>
  </p:cSld>
  <p:clrMapOvr>
    <a:masterClrMapping/>
  </p:clrMapOvr>
  <p:transition>
    <p:wedge/>
    <p:sndAc>
      <p:stSnd>
        <p:snd r:embed="rId2" name="laser.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a:bodyPr>
          <a:lstStyle/>
          <a:p>
            <a:pPr algn="just">
              <a:buFont typeface="Wingdings" pitchFamily="2" charset="2"/>
              <a:buChar char="§"/>
            </a:pPr>
            <a:r>
              <a:rPr lang="en-US" dirty="0" smtClean="0">
                <a:latin typeface="Times New Roman" pitchFamily="18" charset="0"/>
                <a:cs typeface="Times New Roman" pitchFamily="18" charset="0"/>
              </a:rPr>
              <a:t>As </a:t>
            </a:r>
            <a:r>
              <a:rPr lang="en-US" b="1" dirty="0" smtClean="0">
                <a:solidFill>
                  <a:srgbClr val="00B050"/>
                </a:solidFill>
                <a:latin typeface="Times New Roman" pitchFamily="18" charset="0"/>
                <a:cs typeface="Times New Roman" pitchFamily="18" charset="0"/>
              </a:rPr>
              <a:t>sales</a:t>
            </a:r>
            <a:r>
              <a:rPr lang="en-US" dirty="0" smtClean="0">
                <a:latin typeface="Times New Roman" pitchFamily="18" charset="0"/>
                <a:cs typeface="Times New Roman" pitchFamily="18" charset="0"/>
              </a:rPr>
              <a:t> approaches </a:t>
            </a:r>
            <a:r>
              <a:rPr lang="en-US" b="1" dirty="0" smtClean="0">
                <a:solidFill>
                  <a:srgbClr val="00B050"/>
                </a:solidFill>
                <a:latin typeface="Times New Roman" pitchFamily="18" charset="0"/>
                <a:cs typeface="Times New Roman" pitchFamily="18" charset="0"/>
              </a:rPr>
              <a:t>saturation</a:t>
            </a:r>
            <a:r>
              <a:rPr lang="en-US" dirty="0" smtClean="0">
                <a:latin typeface="Times New Roman" pitchFamily="18" charset="0"/>
                <a:cs typeface="Times New Roman" pitchFamily="18" charset="0"/>
              </a:rPr>
              <a:t>, the number of non-users falls with the effect that pace of diffusion slows once more. </a:t>
            </a:r>
          </a:p>
          <a:p>
            <a:pPr algn="just">
              <a:buFont typeface="Wingdings" pitchFamily="2" charset="2"/>
              <a:buChar char="§"/>
            </a:pPr>
            <a:r>
              <a:rPr lang="en-US" dirty="0" smtClean="0">
                <a:latin typeface="Times New Roman" pitchFamily="18" charset="0"/>
                <a:cs typeface="Times New Roman" pitchFamily="18" charset="0"/>
              </a:rPr>
              <a:t>Thus, when the </a:t>
            </a:r>
            <a:r>
              <a:rPr lang="en-US" b="1" dirty="0" smtClean="0">
                <a:solidFill>
                  <a:srgbClr val="FF0000"/>
                </a:solidFill>
                <a:latin typeface="Times New Roman" pitchFamily="18" charset="0"/>
                <a:cs typeface="Times New Roman" pitchFamily="18" charset="0"/>
              </a:rPr>
              <a:t>share of output </a:t>
            </a:r>
            <a:r>
              <a:rPr lang="en-US" dirty="0" smtClean="0">
                <a:latin typeface="Times New Roman" pitchFamily="18" charset="0"/>
                <a:cs typeface="Times New Roman" pitchFamily="18" charset="0"/>
              </a:rPr>
              <a:t>attributable to a new process is plotted against time on a graph, the diffusion path will not follow a simple straight line but rather an S-shaped (or sigmoid or logistic) curve. </a:t>
            </a:r>
            <a:endParaRPr lang="en-US" b="1" dirty="0" smtClean="0">
              <a:latin typeface="Times New Roman" pitchFamily="18" charset="0"/>
              <a:cs typeface="Times New Roman" pitchFamily="18" charset="0"/>
            </a:endParaRPr>
          </a:p>
          <a:p>
            <a:endParaRPr lang="en-US" dirty="0"/>
          </a:p>
        </p:txBody>
      </p:sp>
    </p:spTree>
  </p:cSld>
  <p:clrMapOvr>
    <a:masterClrMapping/>
  </p:clrMapOvr>
  <p:transition>
    <p:wedge/>
    <p:sndAc>
      <p:stSnd>
        <p:snd r:embed="rId2" name="laser.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normAutofit lnSpcReduction="10000"/>
          </a:bodyPr>
          <a:lstStyle/>
          <a:p>
            <a:endParaRPr lang="en-US" b="1" i="1" dirty="0" smtClean="0">
              <a:effectLst>
                <a:outerShdw blurRad="38100" dist="38100" dir="2700000" algn="tl">
                  <a:srgbClr val="000000">
                    <a:alpha val="43137"/>
                  </a:srgbClr>
                </a:outerShdw>
              </a:effectLst>
              <a:latin typeface="Times New Roman" pitchFamily="18" charset="0"/>
              <a:cs typeface="Times New Roman" pitchFamily="18" charset="0"/>
            </a:endParaRPr>
          </a:p>
          <a:p>
            <a:endParaRPr lang="en-US" b="1" i="1" dirty="0">
              <a:effectLst>
                <a:outerShdw blurRad="38100" dist="38100" dir="2700000" algn="tl">
                  <a:srgbClr val="000000">
                    <a:alpha val="43137"/>
                  </a:srgbClr>
                </a:outerShdw>
              </a:effectLst>
              <a:latin typeface="Times New Roman" pitchFamily="18" charset="0"/>
              <a:cs typeface="Times New Roman" pitchFamily="18" charset="0"/>
            </a:endParaRPr>
          </a:p>
          <a:p>
            <a:endParaRPr lang="en-US" b="1" i="1" dirty="0" smtClean="0">
              <a:effectLst>
                <a:outerShdw blurRad="38100" dist="38100" dir="2700000" algn="tl">
                  <a:srgbClr val="000000">
                    <a:alpha val="43137"/>
                  </a:srgbClr>
                </a:outerShdw>
              </a:effectLst>
              <a:latin typeface="Times New Roman" pitchFamily="18" charset="0"/>
              <a:cs typeface="Times New Roman" pitchFamily="18" charset="0"/>
            </a:endParaRPr>
          </a:p>
          <a:p>
            <a:endParaRPr lang="en-US" b="1" i="1" dirty="0">
              <a:effectLst>
                <a:outerShdw blurRad="38100" dist="38100" dir="2700000" algn="tl">
                  <a:srgbClr val="000000">
                    <a:alpha val="43137"/>
                  </a:srgbClr>
                </a:outerShdw>
              </a:effectLst>
              <a:latin typeface="Times New Roman" pitchFamily="18" charset="0"/>
              <a:cs typeface="Times New Roman" pitchFamily="18" charset="0"/>
            </a:endParaRPr>
          </a:p>
          <a:p>
            <a:endParaRPr lang="en-US" b="1" i="1" dirty="0" smtClean="0">
              <a:effectLst>
                <a:outerShdw blurRad="38100" dist="38100" dir="2700000" algn="tl">
                  <a:srgbClr val="000000">
                    <a:alpha val="43137"/>
                  </a:srgbClr>
                </a:outerShdw>
              </a:effectLst>
              <a:latin typeface="Times New Roman" pitchFamily="18" charset="0"/>
              <a:cs typeface="Times New Roman" pitchFamily="18" charset="0"/>
            </a:endParaRPr>
          </a:p>
          <a:p>
            <a:endParaRPr lang="en-US" b="1" i="1" dirty="0">
              <a:effectLst>
                <a:outerShdw blurRad="38100" dist="38100" dir="2700000" algn="tl">
                  <a:srgbClr val="000000">
                    <a:alpha val="43137"/>
                  </a:srgbClr>
                </a:outerShdw>
              </a:effectLst>
              <a:latin typeface="Times New Roman" pitchFamily="18" charset="0"/>
              <a:cs typeface="Times New Roman" pitchFamily="18" charset="0"/>
            </a:endParaRPr>
          </a:p>
          <a:p>
            <a:pPr>
              <a:buNone/>
            </a:pPr>
            <a:r>
              <a:rPr lang="en-US" b="1" i="1" dirty="0" smtClean="0">
                <a:effectLst>
                  <a:outerShdw blurRad="38100" dist="38100" dir="2700000" algn="tl">
                    <a:srgbClr val="000000">
                      <a:alpha val="43137"/>
                    </a:srgbClr>
                  </a:outerShdw>
                </a:effectLst>
                <a:latin typeface="Times New Roman" pitchFamily="18" charset="0"/>
                <a:cs typeface="Times New Roman" pitchFamily="18" charset="0"/>
              </a:rPr>
              <a:t>    </a:t>
            </a:r>
          </a:p>
          <a:p>
            <a:pPr>
              <a:buNone/>
            </a:pPr>
            <a:endParaRPr lang="en-US" b="1" i="1" dirty="0" smtClean="0">
              <a:effectLst>
                <a:outerShdw blurRad="38100" dist="38100" dir="2700000" algn="tl">
                  <a:srgbClr val="000000">
                    <a:alpha val="43137"/>
                  </a:srgbClr>
                </a:outerShdw>
              </a:effectLst>
              <a:latin typeface="Times New Roman" pitchFamily="18" charset="0"/>
              <a:cs typeface="Times New Roman" pitchFamily="18" charset="0"/>
            </a:endParaRPr>
          </a:p>
          <a:p>
            <a:pPr>
              <a:buNone/>
            </a:pPr>
            <a:r>
              <a:rPr lang="en-US" b="1" i="1" dirty="0" smtClean="0">
                <a:latin typeface="Times New Roman" pitchFamily="18" charset="0"/>
                <a:cs typeface="Times New Roman" pitchFamily="18" charset="0"/>
              </a:rPr>
              <a:t>Figure </a:t>
            </a:r>
            <a:r>
              <a:rPr lang="en-US" b="1" i="1" dirty="0">
                <a:latin typeface="Times New Roman" pitchFamily="18" charset="0"/>
                <a:cs typeface="Times New Roman" pitchFamily="18" charset="0"/>
              </a:rPr>
              <a:t>7.1: The S-shaped logistic curve and Diffusion of innovation, the Sigmoid Curve</a:t>
            </a:r>
          </a:p>
          <a:p>
            <a:endParaRPr lang="en-US" dirty="0"/>
          </a:p>
        </p:txBody>
      </p:sp>
      <p:sp>
        <p:nvSpPr>
          <p:cNvPr id="92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217" name="Object 1"/>
          <p:cNvGraphicFramePr>
            <a:graphicFrameLocks noChangeAspect="1"/>
          </p:cNvGraphicFramePr>
          <p:nvPr/>
        </p:nvGraphicFramePr>
        <p:xfrm>
          <a:off x="1752600" y="1828800"/>
          <a:ext cx="4581525" cy="3124200"/>
        </p:xfrm>
        <a:graphic>
          <a:graphicData uri="http://schemas.openxmlformats.org/presentationml/2006/ole">
            <p:oleObj spid="_x0000_s9217" name="Bitmap Image" r:id="rId4" imgW="4877481" imgH="3657143" progId="PBrush">
              <p:embed/>
            </p:oleObj>
          </a:graphicData>
        </a:graphic>
      </p:graphicFrame>
    </p:spTree>
  </p:cSld>
  <p:clrMapOvr>
    <a:masterClrMapping/>
  </p:clrMapOvr>
  <p:transition>
    <p:wedge/>
    <p:sndAc>
      <p:stSnd>
        <p:snd r:embed="rId3" name="laser.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a:ln>
            <a:solidFill>
              <a:srgbClr val="FF0000"/>
            </a:solidFill>
          </a:ln>
        </p:spPr>
        <p:txBody>
          <a:bodyPr>
            <a:normAutofit fontScale="85000" lnSpcReduction="10000"/>
          </a:bodyPr>
          <a:lstStyle/>
          <a:p>
            <a:pPr algn="just">
              <a:buFont typeface="Wingdings" pitchFamily="2" charset="2"/>
              <a:buChar char="§"/>
            </a:pPr>
            <a:r>
              <a:rPr lang="en-US" dirty="0">
                <a:latin typeface="Times New Roman" pitchFamily="18" charset="0"/>
                <a:cs typeface="Times New Roman" pitchFamily="18" charset="0"/>
              </a:rPr>
              <a:t>The </a:t>
            </a:r>
            <a:r>
              <a:rPr lang="en-US" b="1" dirty="0">
                <a:solidFill>
                  <a:srgbClr val="FF0000"/>
                </a:solidFill>
                <a:latin typeface="Times New Roman" pitchFamily="18" charset="0"/>
                <a:cs typeface="Times New Roman" pitchFamily="18" charset="0"/>
              </a:rPr>
              <a:t>Schumpeterian</a:t>
            </a:r>
            <a:r>
              <a:rPr lang="en-US" dirty="0">
                <a:latin typeface="Times New Roman" pitchFamily="18" charset="0"/>
                <a:cs typeface="Times New Roman" pitchFamily="18" charset="0"/>
              </a:rPr>
              <a:t> trilogy divided the </a:t>
            </a:r>
            <a:r>
              <a:rPr lang="en-US" b="1" dirty="0">
                <a:solidFill>
                  <a:srgbClr val="FF0000"/>
                </a:solidFill>
                <a:latin typeface="Times New Roman" pitchFamily="18" charset="0"/>
                <a:cs typeface="Times New Roman" pitchFamily="18" charset="0"/>
              </a:rPr>
              <a:t>technological change process into three</a:t>
            </a:r>
            <a:r>
              <a:rPr lang="en-US" dirty="0">
                <a:latin typeface="Times New Roman" pitchFamily="18" charset="0"/>
                <a:cs typeface="Times New Roman" pitchFamily="18" charset="0"/>
              </a:rPr>
              <a:t> distinct phases: The technological change process </a:t>
            </a:r>
            <a:r>
              <a:rPr lang="en-US" dirty="0" smtClean="0">
                <a:latin typeface="Times New Roman" pitchFamily="18" charset="0"/>
                <a:cs typeface="Times New Roman" pitchFamily="18" charset="0"/>
              </a:rPr>
              <a:t>including:</a:t>
            </a:r>
          </a:p>
          <a:p>
            <a:pPr lvl="1" algn="just">
              <a:buFont typeface="Wingdings" pitchFamily="2" charset="2"/>
              <a:buChar char="§"/>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the </a:t>
            </a:r>
            <a:r>
              <a:rPr lang="en-US" b="1" dirty="0">
                <a:solidFill>
                  <a:srgbClr val="00B0F0"/>
                </a:solidFill>
                <a:latin typeface="Times New Roman" pitchFamily="18" charset="0"/>
                <a:cs typeface="Times New Roman" pitchFamily="18" charset="0"/>
              </a:rPr>
              <a:t>conception of new ideas (</a:t>
            </a:r>
            <a:r>
              <a:rPr lang="en-US" b="1" dirty="0" smtClean="0">
                <a:solidFill>
                  <a:srgbClr val="00B0F0"/>
                </a:solidFill>
                <a:latin typeface="Times New Roman" pitchFamily="18" charset="0"/>
                <a:cs typeface="Times New Roman" pitchFamily="18" charset="0"/>
              </a:rPr>
              <a:t>invention)</a:t>
            </a:r>
            <a:endParaRPr lang="en-US" dirty="0" smtClean="0">
              <a:latin typeface="Times New Roman" pitchFamily="18" charset="0"/>
              <a:cs typeface="Times New Roman" pitchFamily="18" charset="0"/>
            </a:endParaRPr>
          </a:p>
          <a:p>
            <a:pPr lvl="1" algn="just">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process that involves the </a:t>
            </a:r>
            <a:r>
              <a:rPr lang="en-US" b="1" dirty="0">
                <a:solidFill>
                  <a:srgbClr val="FF0000"/>
                </a:solidFill>
                <a:latin typeface="Times New Roman" pitchFamily="18" charset="0"/>
                <a:cs typeface="Times New Roman" pitchFamily="18" charset="0"/>
              </a:rPr>
              <a:t>development of new ideas into marketable products </a:t>
            </a:r>
            <a:r>
              <a:rPr lang="en-US" dirty="0">
                <a:latin typeface="Times New Roman" pitchFamily="18" charset="0"/>
                <a:cs typeface="Times New Roman" pitchFamily="18" charset="0"/>
              </a:rPr>
              <a:t>and processes (the doing of new things or the doing of things that are already being done in a new way) (innovation); </a:t>
            </a:r>
            <a:r>
              <a:rPr lang="en-US" dirty="0" smtClean="0">
                <a:latin typeface="Times New Roman" pitchFamily="18" charset="0"/>
                <a:cs typeface="Times New Roman" pitchFamily="18" charset="0"/>
              </a:rPr>
              <a:t>and</a:t>
            </a:r>
          </a:p>
          <a:p>
            <a:pPr lvl="1" algn="just">
              <a:buFont typeface="Wingdings" pitchFamily="2" charset="2"/>
              <a:buChar char="§"/>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the </a:t>
            </a:r>
            <a:r>
              <a:rPr lang="en-US" b="1" dirty="0">
                <a:solidFill>
                  <a:srgbClr val="FF0000"/>
                </a:solidFill>
                <a:latin typeface="Times New Roman" pitchFamily="18" charset="0"/>
                <a:cs typeface="Times New Roman" pitchFamily="18" charset="0"/>
              </a:rPr>
              <a:t>stage</a:t>
            </a:r>
            <a:r>
              <a:rPr lang="en-US" dirty="0">
                <a:latin typeface="Times New Roman" pitchFamily="18" charset="0"/>
                <a:cs typeface="Times New Roman" pitchFamily="18" charset="0"/>
              </a:rPr>
              <a:t> in which the new products and processes spread across the potential market (</a:t>
            </a:r>
            <a:r>
              <a:rPr lang="en-US" dirty="0" smtClean="0">
                <a:latin typeface="Times New Roman" pitchFamily="18" charset="0"/>
                <a:cs typeface="Times New Roman" pitchFamily="18" charset="0"/>
              </a:rPr>
              <a:t>diffusion).</a:t>
            </a:r>
          </a:p>
          <a:p>
            <a:pPr algn="just">
              <a:buNone/>
            </a:pPr>
            <a:endParaRPr lang="en-US"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a:p>
            <a:pPr algn="just">
              <a:buNone/>
            </a:pP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Three </a:t>
            </a:r>
            <a:r>
              <a:rPr lang="en-US" dirty="0">
                <a:latin typeface="Times New Roman" pitchFamily="18" charset="0"/>
                <a:cs typeface="Times New Roman" pitchFamily="18" charset="0"/>
              </a:rPr>
              <a:t>phases of the process of Technological Change</a:t>
            </a:r>
          </a:p>
          <a:p>
            <a:pPr algn="just"/>
            <a:endParaRPr lang="en-US" dirty="0">
              <a:latin typeface="Times New Roman" pitchFamily="18" charset="0"/>
              <a:cs typeface="Times New Roman" pitchFamily="18" charset="0"/>
            </a:endParaRPr>
          </a:p>
        </p:txBody>
      </p:sp>
      <p:sp>
        <p:nvSpPr>
          <p:cNvPr id="5" name="Right Arrow 4"/>
          <p:cNvSpPr/>
          <p:nvPr/>
        </p:nvSpPr>
        <p:spPr>
          <a:xfrm>
            <a:off x="3810000" y="4191000"/>
            <a:ext cx="2362200" cy="1066800"/>
          </a:xfrm>
          <a:prstGeom prst="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Times New Roman" pitchFamily="18" charset="0"/>
                <a:cs typeface="Times New Roman" pitchFamily="18" charset="0"/>
              </a:rPr>
              <a:t>innovation</a:t>
            </a:r>
            <a:endParaRPr lang="en-US" sz="3200" dirty="0">
              <a:solidFill>
                <a:srgbClr val="FF0000"/>
              </a:solidFill>
              <a:latin typeface="Times New Roman" pitchFamily="18" charset="0"/>
              <a:cs typeface="Times New Roman" pitchFamily="18" charset="0"/>
            </a:endParaRPr>
          </a:p>
        </p:txBody>
      </p:sp>
      <p:sp>
        <p:nvSpPr>
          <p:cNvPr id="6" name="Right Arrow 5"/>
          <p:cNvSpPr/>
          <p:nvPr/>
        </p:nvSpPr>
        <p:spPr>
          <a:xfrm>
            <a:off x="1143000" y="4114800"/>
            <a:ext cx="2438400" cy="1219200"/>
          </a:xfrm>
          <a:prstGeom prst="rightArrow">
            <a:avLst>
              <a:gd name="adj1" fmla="val 50000"/>
              <a:gd name="adj2" fmla="val 22308"/>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Times New Roman" pitchFamily="18" charset="0"/>
                <a:cs typeface="Times New Roman" pitchFamily="18" charset="0"/>
              </a:rPr>
              <a:t>inventio</a:t>
            </a:r>
            <a:r>
              <a:rPr lang="en-US" sz="3200" dirty="0" smtClean="0">
                <a:solidFill>
                  <a:srgbClr val="FF0000"/>
                </a:solidFill>
                <a:latin typeface="Times New Roman" pitchFamily="18" charset="0"/>
                <a:cs typeface="Times New Roman" pitchFamily="18" charset="0"/>
              </a:rPr>
              <a:t>n</a:t>
            </a:r>
            <a:endParaRPr lang="en-US" sz="3200" dirty="0">
              <a:solidFill>
                <a:srgbClr val="FF0000"/>
              </a:solidFill>
              <a:latin typeface="Times New Roman" pitchFamily="18" charset="0"/>
              <a:cs typeface="Times New Roman" pitchFamily="18" charset="0"/>
            </a:endParaRPr>
          </a:p>
        </p:txBody>
      </p:sp>
      <p:sp>
        <p:nvSpPr>
          <p:cNvPr id="7" name="Right Arrow 6"/>
          <p:cNvSpPr/>
          <p:nvPr/>
        </p:nvSpPr>
        <p:spPr>
          <a:xfrm>
            <a:off x="6172200" y="4191000"/>
            <a:ext cx="2438400" cy="1066800"/>
          </a:xfrm>
          <a:prstGeom prst="rightArrow">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FF0000"/>
                </a:solidFill>
                <a:latin typeface="Times New Roman" pitchFamily="18" charset="0"/>
                <a:cs typeface="Times New Roman" pitchFamily="18" charset="0"/>
              </a:rPr>
              <a:t>Diffusion</a:t>
            </a:r>
            <a:endParaRPr lang="en-US" sz="3200" dirty="0">
              <a:solidFill>
                <a:srgbClr val="FF0000"/>
              </a:solidFill>
              <a:latin typeface="Times New Roman" pitchFamily="18" charset="0"/>
              <a:cs typeface="Times New Roman" pitchFamily="18" charset="0"/>
            </a:endParaRPr>
          </a:p>
        </p:txBody>
      </p:sp>
    </p:spTree>
  </p:cSld>
  <p:clrMapOvr>
    <a:masterClrMapping/>
  </p:clrMapOvr>
  <p:transition>
    <p:wedge/>
    <p:sndAc>
      <p:stSnd>
        <p:snd r:embed="rId2" name="laser.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spcBef>
                <a:spcPts val="0"/>
              </a:spcBef>
            </a:pPr>
            <a:r>
              <a:rPr lang="en-US" i="1" dirty="0" smtClean="0"/>
              <a:t>In short, there are  three stages in the process of innovation or technological change</a:t>
            </a:r>
          </a:p>
          <a:p>
            <a:pPr algn="just">
              <a:spcBef>
                <a:spcPts val="0"/>
              </a:spcBef>
              <a:buFont typeface="Wingdings" pitchFamily="2" charset="2"/>
              <a:buChar char="ü"/>
            </a:pPr>
            <a:r>
              <a:rPr lang="en-US" i="1" dirty="0" smtClean="0"/>
              <a:t>invention, </a:t>
            </a:r>
          </a:p>
          <a:p>
            <a:pPr algn="just">
              <a:spcBef>
                <a:spcPts val="0"/>
              </a:spcBef>
              <a:buFont typeface="Wingdings" pitchFamily="2" charset="2"/>
              <a:buChar char="ü"/>
            </a:pPr>
            <a:r>
              <a:rPr lang="en-US" i="1" dirty="0" smtClean="0"/>
              <a:t>innovation and </a:t>
            </a:r>
          </a:p>
          <a:p>
            <a:pPr algn="just">
              <a:spcBef>
                <a:spcPts val="0"/>
              </a:spcBef>
              <a:buFont typeface="Wingdings" pitchFamily="2" charset="2"/>
              <a:buChar char="ü"/>
            </a:pPr>
            <a:r>
              <a:rPr lang="en-US" i="1" dirty="0" smtClean="0"/>
              <a:t>diffusion -</a:t>
            </a:r>
          </a:p>
          <a:p>
            <a:pPr algn="just">
              <a:spcBef>
                <a:spcPts val="0"/>
              </a:spcBef>
            </a:pPr>
            <a:r>
              <a:rPr lang="en-US" i="1" dirty="0" smtClean="0"/>
              <a:t>Diffusion is not possible without innovation which in turn is not possible without invention. </a:t>
            </a:r>
          </a:p>
          <a:p>
            <a:pPr algn="just">
              <a:spcBef>
                <a:spcPts val="0"/>
              </a:spcBef>
            </a:pPr>
            <a:r>
              <a:rPr lang="en-US" i="1" dirty="0" smtClean="0"/>
              <a:t>The entire process of change, i.e. from invention to imitation, comes under research and development (R&amp;D) activity of the firm. </a:t>
            </a:r>
            <a:endParaRPr lang="en-US" dirty="0" smtClean="0"/>
          </a:p>
          <a:p>
            <a:pPr algn="just">
              <a:spcBef>
                <a:spcPts val="0"/>
              </a:spcBef>
              <a:buNone/>
            </a:pPr>
            <a:endParaRPr lang="en-US" dirty="0" smtClean="0"/>
          </a:p>
          <a:p>
            <a:pPr algn="just">
              <a:spcBef>
                <a:spcPts val="0"/>
              </a:spcBef>
              <a:buNone/>
            </a:pPr>
            <a:endParaRPr lang="en-US" dirty="0"/>
          </a:p>
        </p:txBody>
      </p:sp>
    </p:spTree>
  </p:cSld>
  <p:clrMapOvr>
    <a:masterClrMapping/>
  </p:clrMapOvr>
  <p:transition>
    <p:wedge/>
    <p:sndAc>
      <p:stSnd>
        <p:snd r:embed="rId2" name="laser.wav"/>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a:ln>
            <a:solidFill>
              <a:srgbClr val="FF0000"/>
            </a:solidFill>
          </a:ln>
        </p:spPr>
        <p:txBody>
          <a:bodyPr>
            <a:normAutofit lnSpcReduction="10000"/>
          </a:bodyPr>
          <a:lstStyle/>
          <a:p>
            <a:pPr algn="just">
              <a:buNone/>
            </a:pPr>
            <a:r>
              <a:rPr lang="en-US" b="1" dirty="0" smtClean="0">
                <a:latin typeface="Times New Roman" pitchFamily="18" charset="0"/>
                <a:cs typeface="Times New Roman" pitchFamily="18" charset="0"/>
              </a:rPr>
              <a:t>          Patents </a:t>
            </a:r>
            <a:r>
              <a:rPr lang="en-US" b="1" dirty="0">
                <a:latin typeface="Times New Roman" pitchFamily="18" charset="0"/>
                <a:cs typeface="Times New Roman" pitchFamily="18" charset="0"/>
              </a:rPr>
              <a:t>and Patent Protection</a:t>
            </a:r>
          </a:p>
          <a:p>
            <a:pPr algn="just">
              <a:buFont typeface="Wingdings" pitchFamily="2" charset="2"/>
              <a:buChar char="§"/>
            </a:pPr>
            <a:r>
              <a:rPr lang="en-US" dirty="0">
                <a:latin typeface="Times New Roman" pitchFamily="18" charset="0"/>
                <a:cs typeface="Times New Roman" pitchFamily="18" charset="0"/>
              </a:rPr>
              <a:t>A </a:t>
            </a:r>
            <a:r>
              <a:rPr lang="en-US" b="1" dirty="0">
                <a:solidFill>
                  <a:srgbClr val="FF0000"/>
                </a:solidFill>
                <a:latin typeface="Times New Roman" pitchFamily="18" charset="0"/>
                <a:cs typeface="Times New Roman" pitchFamily="18" charset="0"/>
              </a:rPr>
              <a:t>patent</a:t>
            </a:r>
            <a:r>
              <a:rPr lang="en-US" dirty="0">
                <a:latin typeface="Times New Roman" pitchFamily="18" charset="0"/>
                <a:cs typeface="Times New Roman" pitchFamily="18" charset="0"/>
              </a:rPr>
              <a:t> is a set of exclusive rights granted by a state (national government) to an inventor or their assignee for a limited period of time in exchange for a public disclosure of an </a:t>
            </a:r>
            <a:r>
              <a:rPr lang="en-US" dirty="0" smtClean="0">
                <a:latin typeface="Times New Roman" pitchFamily="18" charset="0"/>
                <a:cs typeface="Times New Roman" pitchFamily="18" charset="0"/>
              </a:rPr>
              <a:t>invention.</a:t>
            </a:r>
          </a:p>
          <a:p>
            <a:pPr algn="just">
              <a:buFont typeface="Wingdings" pitchFamily="2" charset="2"/>
              <a:buChar char="§"/>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usually refers to a right granted to anyone who invents or discovers any new and useful process, machine, article of manufacture, or composition of matter, or any new and useful improvement thereof. </a:t>
            </a:r>
          </a:p>
          <a:p>
            <a:endParaRPr lang="en-US" dirty="0"/>
          </a:p>
        </p:txBody>
      </p:sp>
    </p:spTree>
  </p:cSld>
  <p:clrMapOvr>
    <a:masterClrMapping/>
  </p:clrMapOvr>
  <p:transition>
    <p:wedge/>
    <p:sndAc>
      <p:stSnd>
        <p:snd r:embed="rId2" name="laser.wav"/>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spcBef>
                <a:spcPts val="0"/>
              </a:spcBef>
            </a:pPr>
            <a:r>
              <a:rPr lang="en-US" sz="3600" dirty="0" smtClean="0"/>
              <a:t>Patents provide an inventor with exclusive rights to a new and useful product, process, and substance or design. </a:t>
            </a:r>
          </a:p>
          <a:p>
            <a:pPr algn="just">
              <a:spcBef>
                <a:spcPts val="0"/>
              </a:spcBef>
              <a:buFont typeface="Wingdings" pitchFamily="2" charset="2"/>
              <a:buChar char="ü"/>
            </a:pPr>
            <a:r>
              <a:rPr lang="en-US" sz="3600" dirty="0" smtClean="0"/>
              <a:t>New products include machines (mechanisms with moving parts) or manufactured articles (without moving parts) such as tools. </a:t>
            </a:r>
          </a:p>
          <a:p>
            <a:pPr algn="just">
              <a:spcBef>
                <a:spcPts val="0"/>
              </a:spcBef>
              <a:buFont typeface="Wingdings" pitchFamily="2" charset="2"/>
              <a:buChar char="ü"/>
            </a:pPr>
            <a:r>
              <a:rPr lang="en-US" sz="3600" dirty="0" smtClean="0"/>
              <a:t>New processes or methods include chemicals process for treating metal or manufacturing drugs, mechanical processes for manufacturing goods, or electrical process. </a:t>
            </a:r>
          </a:p>
          <a:p>
            <a:pPr algn="just">
              <a:spcBef>
                <a:spcPts val="0"/>
              </a:spcBef>
              <a:buFont typeface="Wingdings" pitchFamily="2" charset="2"/>
              <a:buChar char="ü"/>
            </a:pPr>
            <a:r>
              <a:rPr lang="en-US" sz="3600" dirty="0" smtClean="0"/>
              <a:t>New substances include chemical compounds and mixtures; this concept covers the composition of matter.</a:t>
            </a:r>
          </a:p>
          <a:p>
            <a:pPr algn="just">
              <a:spcBef>
                <a:spcPts val="0"/>
              </a:spcBef>
            </a:pPr>
            <a:r>
              <a:rPr lang="en-US" sz="3600" dirty="0" smtClean="0"/>
              <a:t>Now designs include the shapes of products where the shapes serve of functional purpose. In addition, improvements on products, processes, and substances may be patented.</a:t>
            </a:r>
          </a:p>
          <a:p>
            <a:endParaRPr lang="en-US" dirty="0"/>
          </a:p>
        </p:txBody>
      </p:sp>
    </p:spTree>
  </p:cSld>
  <p:clrMapOvr>
    <a:masterClrMapping/>
  </p:clrMapOvr>
  <p:transition>
    <p:wedge/>
    <p:sndAc>
      <p:stSnd>
        <p:snd r:embed="rId2" name="laser.wav"/>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a:ln>
            <a:solidFill>
              <a:srgbClr val="FF0000"/>
            </a:solidFill>
          </a:ln>
        </p:spPr>
        <p:txBody>
          <a:bodyPr>
            <a:normAutofit fontScale="92500" lnSpcReduction="20000"/>
          </a:bodyPr>
          <a:lstStyle/>
          <a:p>
            <a:pPr algn="just">
              <a:buFont typeface="Wingdings" pitchFamily="2" charset="2"/>
              <a:buChar char="§"/>
            </a:pPr>
            <a:r>
              <a:rPr lang="en-US" dirty="0">
                <a:latin typeface="Times New Roman" pitchFamily="18" charset="0"/>
                <a:cs typeface="Times New Roman" pitchFamily="18" charset="0"/>
              </a:rPr>
              <a:t>A </a:t>
            </a:r>
            <a:r>
              <a:rPr lang="en-US" dirty="0">
                <a:solidFill>
                  <a:srgbClr val="FF0000"/>
                </a:solidFill>
                <a:latin typeface="Times New Roman" pitchFamily="18" charset="0"/>
                <a:cs typeface="Times New Roman" pitchFamily="18" charset="0"/>
              </a:rPr>
              <a:t>patent</a:t>
            </a:r>
            <a:r>
              <a:rPr lang="en-US" dirty="0">
                <a:latin typeface="Times New Roman" pitchFamily="18" charset="0"/>
                <a:cs typeface="Times New Roman" pitchFamily="18" charset="0"/>
              </a:rPr>
              <a:t> is </a:t>
            </a:r>
            <a:r>
              <a:rPr lang="en-US" b="1" dirty="0">
                <a:solidFill>
                  <a:srgbClr val="FF0000"/>
                </a:solidFill>
                <a:latin typeface="Times New Roman" pitchFamily="18" charset="0"/>
                <a:cs typeface="Times New Roman" pitchFamily="18" charset="0"/>
              </a:rPr>
              <a:t>not a right to practice </a:t>
            </a:r>
            <a:r>
              <a:rPr lang="en-US" dirty="0">
                <a:latin typeface="Times New Roman" pitchFamily="18" charset="0"/>
                <a:cs typeface="Times New Roman" pitchFamily="18" charset="0"/>
              </a:rPr>
              <a:t>or use the </a:t>
            </a:r>
            <a:r>
              <a:rPr lang="en-US" dirty="0" smtClean="0">
                <a:latin typeface="Times New Roman" pitchFamily="18" charset="0"/>
                <a:cs typeface="Times New Roman" pitchFamily="18" charset="0"/>
              </a:rPr>
              <a:t>invention  rather</a:t>
            </a:r>
            <a:r>
              <a:rPr lang="en-US" dirty="0">
                <a:latin typeface="Times New Roman" pitchFamily="18" charset="0"/>
                <a:cs typeface="Times New Roman" pitchFamily="18" charset="0"/>
              </a:rPr>
              <a:t>, it provides the right to </a:t>
            </a:r>
            <a:r>
              <a:rPr lang="en-US" i="1" dirty="0">
                <a:latin typeface="Times New Roman" pitchFamily="18" charset="0"/>
                <a:cs typeface="Times New Roman" pitchFamily="18" charset="0"/>
              </a:rPr>
              <a:t>exclude others</a:t>
            </a:r>
            <a:r>
              <a:rPr lang="en-US" baseline="30000" dirty="0">
                <a:latin typeface="Times New Roman" pitchFamily="18" charset="0"/>
                <a:cs typeface="Times New Roman" pitchFamily="18" charset="0"/>
              </a:rPr>
              <a:t> </a:t>
            </a:r>
            <a:r>
              <a:rPr lang="en-US" dirty="0">
                <a:latin typeface="Times New Roman" pitchFamily="18" charset="0"/>
                <a:cs typeface="Times New Roman" pitchFamily="18" charset="0"/>
              </a:rPr>
              <a:t>from making, using, selling, offering for sale, or importing the patented invention for the term of the patent subject to the payment of maintenance </a:t>
            </a:r>
            <a:r>
              <a:rPr lang="en-US" dirty="0" smtClean="0">
                <a:latin typeface="Times New Roman" pitchFamily="18" charset="0"/>
                <a:cs typeface="Times New Roman" pitchFamily="18" charset="0"/>
              </a:rPr>
              <a:t>fees.</a:t>
            </a:r>
          </a:p>
          <a:p>
            <a:pPr algn="just">
              <a:buFont typeface="Wingdings" pitchFamily="2" charset="2"/>
              <a:buChar char="§"/>
            </a:pPr>
            <a:r>
              <a:rPr lang="en-US" dirty="0" smtClean="0">
                <a:latin typeface="Times New Roman" pitchFamily="18" charset="0"/>
                <a:cs typeface="Times New Roman" pitchFamily="18" charset="0"/>
              </a:rPr>
              <a:t>A </a:t>
            </a:r>
            <a:r>
              <a:rPr lang="en-US" dirty="0">
                <a:latin typeface="Times New Roman" pitchFamily="18" charset="0"/>
                <a:cs typeface="Times New Roman" pitchFamily="18" charset="0"/>
              </a:rPr>
              <a:t>patent is, in effect, a limited property right that the government offers to inventors in exchange for their agreement to share the details of their inventions with the public.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Like </a:t>
            </a:r>
            <a:r>
              <a:rPr lang="en-US" dirty="0">
                <a:latin typeface="Times New Roman" pitchFamily="18" charset="0"/>
                <a:cs typeface="Times New Roman" pitchFamily="18" charset="0"/>
              </a:rPr>
              <a:t>any other property right, it may be sold, licensed, </a:t>
            </a:r>
            <a:r>
              <a:rPr lang="en-US" dirty="0" smtClean="0">
                <a:latin typeface="Times New Roman" pitchFamily="18" charset="0"/>
                <a:cs typeface="Times New Roman" pitchFamily="18" charset="0"/>
              </a:rPr>
              <a:t>mortgaged</a:t>
            </a:r>
            <a:r>
              <a:rPr lang="en-US" dirty="0">
                <a:latin typeface="Times New Roman" pitchFamily="18" charset="0"/>
                <a:cs typeface="Times New Roman" pitchFamily="18" charset="0"/>
              </a:rPr>
              <a:t>, assigned or transferred, given away, or simply abandoned</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ransition>
    <p:wedge/>
    <p:sndAc>
      <p:stSnd>
        <p:snd r:embed="rId2" name="laser.wav"/>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a:ln>
            <a:solidFill>
              <a:srgbClr val="FF0000"/>
            </a:solidFill>
          </a:ln>
        </p:spPr>
        <p:txBody>
          <a:bodyPr>
            <a:normAutofit/>
          </a:bodyPr>
          <a:lstStyle/>
          <a:p>
            <a:pPr algn="just"/>
            <a:r>
              <a:rPr lang="en-US" dirty="0">
                <a:latin typeface="Times New Roman" pitchFamily="18" charset="0"/>
                <a:cs typeface="Times New Roman" pitchFamily="18" charset="0"/>
              </a:rPr>
              <a:t>Patents are </a:t>
            </a:r>
            <a:r>
              <a:rPr lang="en-US" b="1" dirty="0">
                <a:solidFill>
                  <a:srgbClr val="FF0000"/>
                </a:solidFill>
                <a:latin typeface="Times New Roman" pitchFamily="18" charset="0"/>
                <a:cs typeface="Times New Roman" pitchFamily="18" charset="0"/>
              </a:rPr>
              <a:t>legal instruments </a:t>
            </a:r>
            <a:r>
              <a:rPr lang="en-US" dirty="0">
                <a:latin typeface="Times New Roman" pitchFamily="18" charset="0"/>
                <a:cs typeface="Times New Roman" pitchFamily="18" charset="0"/>
              </a:rPr>
              <a:t>intended to encourage invention by providing a limited "monopoly" to the inventor (or their assignee) in return for the disclosure of the invention. </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underlying assumption being invention is encouraged because an inventor can secure exclusive rights, and therefore a higher probability of financial rewards in the market place. </a:t>
            </a:r>
            <a:endParaRPr lang="en-US" dirty="0" smtClean="0">
              <a:latin typeface="Times New Roman" pitchFamily="18" charset="0"/>
              <a:cs typeface="Times New Roman" pitchFamily="18" charset="0"/>
            </a:endParaRPr>
          </a:p>
          <a:p>
            <a:endParaRPr lang="en-US" dirty="0"/>
          </a:p>
        </p:txBody>
      </p:sp>
    </p:spTree>
  </p:cSld>
  <p:clrMapOvr>
    <a:masterClrMapping/>
  </p:clrMapOvr>
  <p:transition>
    <p:wedge/>
    <p:sndAc>
      <p:stSnd>
        <p:snd r:embed="rId2" name="laser.wav"/>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spcBef>
                <a:spcPts val="0"/>
              </a:spcBef>
            </a:pPr>
            <a:r>
              <a:rPr lang="en-US" dirty="0" smtClean="0"/>
              <a:t>Patents exist for one economic purpose-to increase the rate of technological advance without question, some major technological breakthrough would never have been developed, or would have been developed much later, in the absence of patent protection. </a:t>
            </a:r>
            <a:endParaRPr lang="en-US" smtClean="0"/>
          </a:p>
          <a:p>
            <a:pPr algn="just">
              <a:spcBef>
                <a:spcPts val="0"/>
              </a:spcBef>
            </a:pPr>
            <a:r>
              <a:rPr lang="en-US" smtClean="0"/>
              <a:t>Economic </a:t>
            </a:r>
            <a:r>
              <a:rPr lang="en-US" dirty="0" smtClean="0"/>
              <a:t>theory suggests, however, that patent protection may not increase the rate of technological advance. In fact, theory suggests that in some cases patent protection decreases the rate of technological advance. </a:t>
            </a:r>
            <a:endParaRPr lang="en-US" dirty="0"/>
          </a:p>
        </p:txBody>
      </p:sp>
    </p:spTree>
  </p:cSld>
  <p:clrMapOvr>
    <a:masterClrMapping/>
  </p:clrMapOvr>
  <p:transition>
    <p:wedge/>
    <p:sndAc>
      <p:stSnd>
        <p:snd r:embed="rId2" name="laser.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a:solidFill>
            <a:schemeClr val="bg1"/>
          </a:solidFill>
          <a:ln>
            <a:solidFill>
              <a:srgbClr val="FF0000"/>
            </a:solidFill>
          </a:ln>
        </p:spPr>
        <p:txBody>
          <a:bodyPr>
            <a:normAutofit/>
          </a:bodyPr>
          <a:lstStyle/>
          <a:p>
            <a:pPr>
              <a:buNone/>
            </a:pPr>
            <a:r>
              <a:rPr lang="en-US" b="1" dirty="0" smtClean="0"/>
              <a:t>                             </a:t>
            </a:r>
            <a:r>
              <a:rPr lang="en-US" b="1" dirty="0" smtClean="0">
                <a:latin typeface="Times New Roman" pitchFamily="18" charset="0"/>
                <a:cs typeface="Times New Roman" pitchFamily="18" charset="0"/>
              </a:rPr>
              <a:t>Invention</a:t>
            </a:r>
            <a:endParaRPr lang="en-US" dirty="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Is the </a:t>
            </a:r>
            <a:r>
              <a:rPr lang="en-US" b="1" dirty="0">
                <a:solidFill>
                  <a:srgbClr val="FF0000"/>
                </a:solidFill>
                <a:latin typeface="Times New Roman" pitchFamily="18" charset="0"/>
                <a:cs typeface="Times New Roman" pitchFamily="18" charset="0"/>
              </a:rPr>
              <a:t>creation of something new</a:t>
            </a:r>
            <a:r>
              <a:rPr lang="en-US" dirty="0">
                <a:latin typeface="Times New Roman" pitchFamily="18" charset="0"/>
                <a:cs typeface="Times New Roman" pitchFamily="18" charset="0"/>
              </a:rPr>
              <a:t>, or a "breakthrough" technology.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latin typeface="Times New Roman" pitchFamily="18" charset="0"/>
                <a:cs typeface="Times New Roman" pitchFamily="18" charset="0"/>
              </a:rPr>
              <a:t>It is the </a:t>
            </a:r>
            <a:r>
              <a:rPr lang="en-US" dirty="0">
                <a:latin typeface="Times New Roman" pitchFamily="18" charset="0"/>
                <a:cs typeface="Times New Roman" pitchFamily="18" charset="0"/>
              </a:rPr>
              <a:t>initial creation or discovery of an idea or a product</a:t>
            </a:r>
            <a:r>
              <a:rPr lang="en-US" dirty="0" smtClean="0">
                <a:latin typeface="Times New Roman" pitchFamily="18" charset="0"/>
                <a:cs typeface="Times New Roman" pitchFamily="18" charset="0"/>
              </a:rPr>
              <a:t>.</a:t>
            </a:r>
          </a:p>
          <a:p>
            <a:pPr algn="just">
              <a:buFont typeface="Wingdings" pitchFamily="2" charset="2"/>
              <a:buChar char="§"/>
            </a:pPr>
            <a:r>
              <a:rPr lang="en-US" dirty="0" smtClean="0"/>
              <a:t>It is carried on by indivi­duals or corporate bodies like research institutes, universities, government bureaus and companies- the source of invention</a:t>
            </a:r>
          </a:p>
        </p:txBody>
      </p:sp>
    </p:spTree>
  </p:cSld>
  <p:clrMapOvr>
    <a:masterClrMapping/>
  </p:clrMapOvr>
  <p:transition>
    <p:wedge/>
    <p:sndAc>
      <p:stSnd>
        <p:snd r:embed="rId2" name="laser.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spcBef>
                <a:spcPts val="0"/>
              </a:spcBef>
            </a:pPr>
            <a:r>
              <a:rPr lang="en-US" dirty="0" smtClean="0"/>
              <a:t>Invention will be a goal-oriented activity. A government or corporation will be making invention for solving some social problem or for the sake of extra profits or money. </a:t>
            </a:r>
          </a:p>
          <a:p>
            <a:pPr algn="just">
              <a:spcBef>
                <a:spcPts val="0"/>
              </a:spcBef>
            </a:pPr>
            <a:r>
              <a:rPr lang="en-US" dirty="0" smtClean="0"/>
              <a:t>In general invention can be taken as an orderly, intellectual, goal oriented process, a fundamental one, for the innovation or technological change in a society.</a:t>
            </a:r>
          </a:p>
          <a:p>
            <a:pPr algn="just">
              <a:spcBef>
                <a:spcPts val="0"/>
              </a:spcBef>
            </a:pPr>
            <a:r>
              <a:rPr lang="en-US" dirty="0" smtClean="0"/>
              <a:t> It does not usually move in a straight line according to the plan, but takes unexpected twists and turns to reach the destination.</a:t>
            </a:r>
          </a:p>
          <a:p>
            <a:endParaRPr lang="en-US" dirty="0"/>
          </a:p>
        </p:txBody>
      </p:sp>
    </p:spTree>
  </p:cSld>
  <p:clrMapOvr>
    <a:masterClrMapping/>
  </p:clrMapOvr>
  <p:transition>
    <p:wedge/>
    <p:sndAc>
      <p:stSnd>
        <p:snd r:embed="rId2" name="laser.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Innovation </a:t>
            </a:r>
            <a:endParaRPr lang="en-US" dirty="0" smtClean="0">
              <a:latin typeface="Times New Roman" pitchFamily="18" charset="0"/>
              <a:cs typeface="Times New Roman" pitchFamily="18" charset="0"/>
            </a:endParaRPr>
          </a:p>
          <a:p>
            <a:pPr algn="just">
              <a:buFont typeface="Wingdings" pitchFamily="2" charset="2"/>
              <a:buChar char="§"/>
            </a:pPr>
            <a:r>
              <a:rPr lang="en-US" dirty="0" smtClean="0"/>
              <a:t>is a logical extension of invention.</a:t>
            </a:r>
            <a:r>
              <a:rPr lang="en-US" b="1" dirty="0" smtClean="0"/>
              <a:t> The process of adopting an invention in a practical use is called innovation.</a:t>
            </a:r>
            <a:r>
              <a:rPr lang="en-US" dirty="0" smtClean="0"/>
              <a:t> It is the implementation of a new or significantly improved idea, good, service, process or practice that is intended to be useful.</a:t>
            </a:r>
          </a:p>
          <a:p>
            <a:pPr algn="just">
              <a:buFont typeface="Wingdings" pitchFamily="2" charset="2"/>
              <a:buChar char="§"/>
            </a:pPr>
            <a:r>
              <a:rPr lang="en-US" dirty="0" smtClean="0">
                <a:latin typeface="Times New Roman" pitchFamily="18" charset="0"/>
                <a:cs typeface="Times New Roman" pitchFamily="18" charset="0"/>
              </a:rPr>
              <a:t>It is a change in the thought process for doing something, or it is the useful application of new inventions or discoveries.</a:t>
            </a:r>
          </a:p>
          <a:p>
            <a:pPr algn="just">
              <a:buFont typeface="Wingdings" pitchFamily="2" charset="2"/>
              <a:buChar char="§"/>
            </a:pPr>
            <a:r>
              <a:rPr lang="en-US" dirty="0" smtClean="0">
                <a:latin typeface="Times New Roman" pitchFamily="18" charset="0"/>
                <a:cs typeface="Times New Roman" pitchFamily="18" charset="0"/>
              </a:rPr>
              <a:t> It may refer to an incremental, radical and revolutionary changes in thinking, products, processes, or organizations.</a:t>
            </a:r>
          </a:p>
          <a:p>
            <a:pPr algn="just">
              <a:buNone/>
            </a:pPr>
            <a:endParaRPr lang="en-US" dirty="0" smtClean="0"/>
          </a:p>
          <a:p>
            <a:endParaRPr lang="en-US" dirty="0"/>
          </a:p>
        </p:txBody>
      </p:sp>
    </p:spTree>
  </p:cSld>
  <p:clrMapOvr>
    <a:masterClrMapping/>
  </p:clrMapOvr>
  <p:transition>
    <p:wedge/>
    <p:sndAc>
      <p:stSnd>
        <p:snd r:embed="rId2" name="laser.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buFont typeface="Wingdings" pitchFamily="2" charset="2"/>
              <a:buChar char="§"/>
            </a:pPr>
            <a:r>
              <a:rPr lang="en-US" dirty="0" smtClean="0">
                <a:latin typeface="Times New Roman" pitchFamily="18" charset="0"/>
                <a:cs typeface="Times New Roman" pitchFamily="18" charset="0"/>
              </a:rPr>
              <a:t>Following Schumpeter (1934), contributors to the scholarly literature on innovation typically distinguish between invention, </a:t>
            </a:r>
            <a:r>
              <a:rPr lang="en-US" b="1" dirty="0" smtClean="0">
                <a:solidFill>
                  <a:srgbClr val="FF0000"/>
                </a:solidFill>
                <a:latin typeface="Times New Roman" pitchFamily="18" charset="0"/>
                <a:cs typeface="Times New Roman" pitchFamily="18" charset="0"/>
              </a:rPr>
              <a:t>an idea made manifest</a:t>
            </a:r>
            <a:r>
              <a:rPr lang="en-US" dirty="0" smtClean="0">
                <a:latin typeface="Times New Roman" pitchFamily="18" charset="0"/>
                <a:cs typeface="Times New Roman" pitchFamily="18" charset="0"/>
              </a:rPr>
              <a:t>, and innovation, </a:t>
            </a:r>
            <a:r>
              <a:rPr lang="en-US" b="1" dirty="0" smtClean="0">
                <a:solidFill>
                  <a:srgbClr val="FF0000"/>
                </a:solidFill>
                <a:latin typeface="Times New Roman" pitchFamily="18" charset="0"/>
                <a:cs typeface="Times New Roman" pitchFamily="18" charset="0"/>
              </a:rPr>
              <a:t>ideas applied successfully in practice</a:t>
            </a:r>
            <a:r>
              <a:rPr lang="en-US" dirty="0" smtClean="0">
                <a:latin typeface="Times New Roman" pitchFamily="18" charset="0"/>
                <a:cs typeface="Times New Roman" pitchFamily="18" charset="0"/>
              </a:rPr>
              <a:t>. </a:t>
            </a:r>
          </a:p>
          <a:p>
            <a:pPr algn="just">
              <a:buFont typeface="Wingdings" pitchFamily="2" charset="2"/>
              <a:buChar char="§"/>
            </a:pPr>
            <a:r>
              <a:rPr lang="en-US" dirty="0" smtClean="0"/>
              <a:t>The entrepreneur or manager when performs the act of innovation is called '</a:t>
            </a:r>
            <a:r>
              <a:rPr lang="en-US" b="1" dirty="0" smtClean="0"/>
              <a:t>innovator</a:t>
            </a:r>
            <a:r>
              <a:rPr lang="en-US" dirty="0" smtClean="0"/>
              <a:t>'.</a:t>
            </a:r>
            <a:endParaRPr lang="en-US" smtClean="0">
              <a:latin typeface="Times New Roman" pitchFamily="18" charset="0"/>
              <a:cs typeface="Times New Roman" pitchFamily="18" charset="0"/>
            </a:endParaRPr>
          </a:p>
          <a:p>
            <a:endParaRPr lang="en-US"/>
          </a:p>
        </p:txBody>
      </p:sp>
    </p:spTree>
  </p:cSld>
  <p:clrMapOvr>
    <a:masterClrMapping/>
  </p:clrMapOvr>
  <p:transition>
    <p:wedge/>
    <p:sndAc>
      <p:stSnd>
        <p:snd r:embed="rId2" name="laser.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lgn="just">
              <a:spcBef>
                <a:spcPts val="0"/>
              </a:spcBef>
            </a:pPr>
            <a:r>
              <a:rPr lang="en-US" sz="2800" dirty="0" smtClean="0"/>
              <a:t>Innovation is one of the several strategies through which a firm could change its situation in the market in pursuit of its objectives.</a:t>
            </a:r>
          </a:p>
          <a:p>
            <a:pPr algn="just">
              <a:spcBef>
                <a:spcPts val="0"/>
              </a:spcBef>
            </a:pPr>
            <a:r>
              <a:rPr lang="en-US" sz="2800" dirty="0" smtClean="0"/>
              <a:t> It is an instrument, which the firm uses to enhance its competitive power in the market. </a:t>
            </a:r>
          </a:p>
          <a:p>
            <a:pPr algn="just">
              <a:spcBef>
                <a:spcPts val="0"/>
              </a:spcBef>
            </a:pPr>
            <a:r>
              <a:rPr lang="en-US" sz="2800" dirty="0" smtClean="0"/>
              <a:t>It provides a basis for greater degree of diversification and hence growth of the firm. </a:t>
            </a:r>
          </a:p>
          <a:p>
            <a:pPr algn="just">
              <a:spcBef>
                <a:spcPts val="0"/>
              </a:spcBef>
            </a:pPr>
            <a:r>
              <a:rPr lang="en-US" sz="2800" dirty="0" smtClean="0"/>
              <a:t>J.A. Schumpeter took innovation as "the fundamental impulse that sets and ­ keeps the capitalist engine in motion". </a:t>
            </a:r>
          </a:p>
          <a:p>
            <a:pPr>
              <a:buFont typeface="Wingdings" pitchFamily="2" charset="2"/>
              <a:buChar char="ü"/>
            </a:pPr>
            <a:endParaRPr lang="en-US" sz="2800" dirty="0"/>
          </a:p>
        </p:txBody>
      </p:sp>
    </p:spTree>
  </p:cSld>
  <p:clrMapOvr>
    <a:masterClrMapping/>
  </p:clrMapOvr>
  <p:transition>
    <p:wedge/>
    <p:sndAc>
      <p:stSnd>
        <p:snd r:embed="rId2" name="laser.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spcBef>
                <a:spcPts val="0"/>
              </a:spcBef>
            </a:pPr>
            <a:r>
              <a:rPr lang="en-US" sz="3000" dirty="0" smtClean="0"/>
              <a:t>He found innovation as the out­standing fact in the economic history of capitalistic society. </a:t>
            </a:r>
          </a:p>
          <a:p>
            <a:pPr algn="just">
              <a:spcBef>
                <a:spcPts val="0"/>
              </a:spcBef>
            </a:pPr>
            <a:r>
              <a:rPr lang="en-US" sz="3000" dirty="0" smtClean="0"/>
              <a:t>Innovation is not confined to such a society only. It is a common feature in almost every economic system whether capitalistic or socialistic or something else.</a:t>
            </a:r>
          </a:p>
          <a:p>
            <a:pPr algn="just">
              <a:spcBef>
                <a:spcPts val="0"/>
              </a:spcBef>
            </a:pPr>
            <a:r>
              <a:rPr lang="en-US" sz="3000" dirty="0" smtClean="0"/>
              <a:t>The major elements of innovation or technological change, such as,</a:t>
            </a:r>
          </a:p>
          <a:p>
            <a:pPr lvl="0" algn="just">
              <a:spcBef>
                <a:spcPts val="0"/>
              </a:spcBef>
              <a:buFont typeface="Wingdings" pitchFamily="2" charset="2"/>
              <a:buChar char="ü"/>
            </a:pPr>
            <a:r>
              <a:rPr lang="en-US" sz="3000" dirty="0" smtClean="0"/>
              <a:t>New products,</a:t>
            </a:r>
          </a:p>
          <a:p>
            <a:pPr lvl="0" algn="just">
              <a:spcBef>
                <a:spcPts val="0"/>
              </a:spcBef>
              <a:buFont typeface="Wingdings" pitchFamily="2" charset="2"/>
              <a:buChar char="ü"/>
            </a:pPr>
            <a:r>
              <a:rPr lang="en-US" sz="3000" dirty="0" smtClean="0"/>
              <a:t>New methods of production,</a:t>
            </a:r>
          </a:p>
          <a:p>
            <a:pPr lvl="0" algn="just">
              <a:spcBef>
                <a:spcPts val="0"/>
              </a:spcBef>
              <a:buFont typeface="Wingdings" pitchFamily="2" charset="2"/>
              <a:buChar char="ü"/>
            </a:pPr>
            <a:r>
              <a:rPr lang="en-US" sz="3000" dirty="0" smtClean="0"/>
              <a:t>New markets and </a:t>
            </a:r>
          </a:p>
          <a:p>
            <a:pPr lvl="0" algn="just">
              <a:spcBef>
                <a:spcPts val="0"/>
              </a:spcBef>
              <a:buFont typeface="Wingdings" pitchFamily="2" charset="2"/>
              <a:buChar char="ü"/>
            </a:pPr>
            <a:r>
              <a:rPr lang="en-US" sz="3000" dirty="0" smtClean="0"/>
              <a:t> New forms of industrial organization etc, </a:t>
            </a:r>
          </a:p>
          <a:p>
            <a:endParaRPr lang="en-US" dirty="0" smtClean="0"/>
          </a:p>
          <a:p>
            <a:endParaRPr lang="en-US" dirty="0"/>
          </a:p>
        </p:txBody>
      </p:sp>
    </p:spTree>
  </p:cSld>
  <p:clrMapOvr>
    <a:masterClrMapping/>
  </p:clrMapOvr>
  <p:transition>
    <p:wedge/>
    <p:sndAc>
      <p:stSnd>
        <p:snd r:embed="rId2" name="laser.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spcBef>
                <a:spcPts val="0"/>
              </a:spcBef>
            </a:pPr>
            <a:r>
              <a:rPr lang="en-US" dirty="0" smtClean="0"/>
              <a:t>Science and technology become operative through innovation.</a:t>
            </a:r>
          </a:p>
          <a:p>
            <a:pPr algn="just">
              <a:spcBef>
                <a:spcPts val="0"/>
              </a:spcBef>
            </a:pPr>
            <a:r>
              <a:rPr lang="en-US" dirty="0" smtClean="0"/>
              <a:t>In the modern world,</a:t>
            </a:r>
          </a:p>
          <a:p>
            <a:pPr algn="just">
              <a:spcBef>
                <a:spcPts val="0"/>
              </a:spcBef>
              <a:buFont typeface="Wingdings" pitchFamily="2" charset="2"/>
              <a:buChar char="ü"/>
            </a:pPr>
            <a:r>
              <a:rPr lang="en-US" dirty="0" smtClean="0"/>
              <a:t>An individual wants to be </a:t>
            </a:r>
            <a:r>
              <a:rPr lang="en-US" b="1" i="1" dirty="0" smtClean="0"/>
              <a:t>more creative</a:t>
            </a:r>
            <a:r>
              <a:rPr lang="en-US" dirty="0" smtClean="0"/>
              <a:t>, </a:t>
            </a:r>
          </a:p>
          <a:p>
            <a:pPr algn="just">
              <a:spcBef>
                <a:spcPts val="0"/>
              </a:spcBef>
              <a:buFont typeface="Wingdings" pitchFamily="2" charset="2"/>
              <a:buChar char="ü"/>
            </a:pPr>
            <a:r>
              <a:rPr lang="en-US" dirty="0" smtClean="0"/>
              <a:t>A firm or corporation strives for the </a:t>
            </a:r>
            <a:r>
              <a:rPr lang="en-US" b="1" i="1" dirty="0" smtClean="0"/>
              <a:t>progressiveness</a:t>
            </a:r>
            <a:r>
              <a:rPr lang="en-US" dirty="0" smtClean="0"/>
              <a:t> of its business and</a:t>
            </a:r>
          </a:p>
          <a:p>
            <a:pPr algn="just">
              <a:spcBef>
                <a:spcPts val="0"/>
              </a:spcBef>
              <a:buFont typeface="Wingdings" pitchFamily="2" charset="2"/>
              <a:buChar char="ü"/>
            </a:pPr>
            <a:r>
              <a:rPr lang="en-US" dirty="0" smtClean="0"/>
              <a:t>A government works for the collective </a:t>
            </a:r>
            <a:r>
              <a:rPr lang="en-US" b="1" i="1" dirty="0" smtClean="0"/>
              <a:t>security and welfare</a:t>
            </a:r>
            <a:r>
              <a:rPr lang="en-US" dirty="0" smtClean="0"/>
              <a:t> of masses.</a:t>
            </a:r>
          </a:p>
          <a:p>
            <a:pPr algn="just">
              <a:spcBef>
                <a:spcPts val="0"/>
              </a:spcBef>
            </a:pPr>
            <a:r>
              <a:rPr lang="en-US" dirty="0" smtClean="0"/>
              <a:t>Innovation is an important weapon for all these</a:t>
            </a:r>
            <a:endParaRPr lang="en-US" dirty="0"/>
          </a:p>
        </p:txBody>
      </p:sp>
    </p:spTree>
  </p:cSld>
  <p:clrMapOvr>
    <a:masterClrMapping/>
  </p:clrMapOvr>
  <p:transition>
    <p:wedge/>
    <p:sndAc>
      <p:stSnd>
        <p:snd r:embed="rId2" name="laser.wav"/>
      </p:stSnd>
    </p:sndAc>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1324</TotalTime>
  <Words>1961</Words>
  <Application>Microsoft Office PowerPoint</Application>
  <PresentationFormat>On-screen Show (4:3)</PresentationFormat>
  <Paragraphs>110</Paragraphs>
  <Slides>25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Office Theme</vt:lpstr>
      <vt:lpstr>Bitmap Image</vt:lpstr>
      <vt:lpstr>Chapter 8 Technological Progress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seven  Technological Progress</dc:title>
  <dc:creator>coment</dc:creator>
  <cp:lastModifiedBy>user</cp:lastModifiedBy>
  <cp:revision>129</cp:revision>
  <dcterms:created xsi:type="dcterms:W3CDTF">2015-04-02T20:31:52Z</dcterms:created>
  <dcterms:modified xsi:type="dcterms:W3CDTF">2019-01-25T07:08:10Z</dcterms:modified>
</cp:coreProperties>
</file>