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8"/>
  </p:handoutMasterIdLst>
  <p:sldIdLst>
    <p:sldId id="256" r:id="rId2"/>
    <p:sldId id="297" r:id="rId3"/>
    <p:sldId id="298" r:id="rId4"/>
    <p:sldId id="299" r:id="rId5"/>
    <p:sldId id="302" r:id="rId6"/>
    <p:sldId id="300" r:id="rId7"/>
    <p:sldId id="301" r:id="rId8"/>
    <p:sldId id="257" r:id="rId9"/>
    <p:sldId id="303" r:id="rId10"/>
    <p:sldId id="258" r:id="rId11"/>
    <p:sldId id="304" r:id="rId12"/>
    <p:sldId id="305" r:id="rId13"/>
    <p:sldId id="264" r:id="rId14"/>
    <p:sldId id="306" r:id="rId15"/>
    <p:sldId id="307" r:id="rId16"/>
    <p:sldId id="308" r:id="rId17"/>
    <p:sldId id="309" r:id="rId18"/>
    <p:sldId id="310" r:id="rId19"/>
    <p:sldId id="311" r:id="rId20"/>
    <p:sldId id="312" r:id="rId21"/>
    <p:sldId id="313" r:id="rId22"/>
    <p:sldId id="314" r:id="rId23"/>
    <p:sldId id="315" r:id="rId24"/>
    <p:sldId id="316" r:id="rId25"/>
    <p:sldId id="317" r:id="rId26"/>
    <p:sldId id="318" r:id="rId27"/>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100" d="100"/>
          <a:sy n="100" d="100"/>
        </p:scale>
        <p:origin x="-1056" y="51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7260F2B3-15C1-4E6A-9898-0B50FC1BF162}" type="datetimeFigureOut">
              <a:rPr lang="en-US" smtClean="0"/>
              <a:t>2/1/2019</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FBEB529A-2E1C-41CC-A8D4-99DD1C6CAEE8}"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B627D3-5E9D-4B35-9918-D5B297007FA2}" type="datetimeFigureOut">
              <a:rPr lang="en-US" smtClean="0"/>
              <a:pPr/>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3D2CD-8F12-4FE0-8DD6-7D6D5C4F540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B627D3-5E9D-4B35-9918-D5B297007FA2}" type="datetimeFigureOut">
              <a:rPr lang="en-US" smtClean="0"/>
              <a:pPr/>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3D2CD-8F12-4FE0-8DD6-7D6D5C4F540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B627D3-5E9D-4B35-9918-D5B297007FA2}" type="datetimeFigureOut">
              <a:rPr lang="en-US" smtClean="0"/>
              <a:pPr/>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3D2CD-8F12-4FE0-8DD6-7D6D5C4F540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B627D3-5E9D-4B35-9918-D5B297007FA2}" type="datetimeFigureOut">
              <a:rPr lang="en-US" smtClean="0"/>
              <a:pPr/>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3D2CD-8F12-4FE0-8DD6-7D6D5C4F540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B627D3-5E9D-4B35-9918-D5B297007FA2}" type="datetimeFigureOut">
              <a:rPr lang="en-US" smtClean="0"/>
              <a:pPr/>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3D2CD-8F12-4FE0-8DD6-7D6D5C4F540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B627D3-5E9D-4B35-9918-D5B297007FA2}" type="datetimeFigureOut">
              <a:rPr lang="en-US" smtClean="0"/>
              <a:pPr/>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43D2CD-8F12-4FE0-8DD6-7D6D5C4F540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B627D3-5E9D-4B35-9918-D5B297007FA2}" type="datetimeFigureOut">
              <a:rPr lang="en-US" smtClean="0"/>
              <a:pPr/>
              <a:t>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43D2CD-8F12-4FE0-8DD6-7D6D5C4F540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B627D3-5E9D-4B35-9918-D5B297007FA2}" type="datetimeFigureOut">
              <a:rPr lang="en-US" smtClean="0"/>
              <a:pPr/>
              <a:t>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43D2CD-8F12-4FE0-8DD6-7D6D5C4F540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B627D3-5E9D-4B35-9918-D5B297007FA2}" type="datetimeFigureOut">
              <a:rPr lang="en-US" smtClean="0"/>
              <a:pPr/>
              <a:t>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43D2CD-8F12-4FE0-8DD6-7D6D5C4F540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B627D3-5E9D-4B35-9918-D5B297007FA2}" type="datetimeFigureOut">
              <a:rPr lang="en-US" smtClean="0"/>
              <a:pPr/>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43D2CD-8F12-4FE0-8DD6-7D6D5C4F540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B627D3-5E9D-4B35-9918-D5B297007FA2}" type="datetimeFigureOut">
              <a:rPr lang="en-US" smtClean="0"/>
              <a:pPr/>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43D2CD-8F12-4FE0-8DD6-7D6D5C4F540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B627D3-5E9D-4B35-9918-D5B297007FA2}" type="datetimeFigureOut">
              <a:rPr lang="en-US" smtClean="0"/>
              <a:pPr/>
              <a:t>2/1/2019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43D2CD-8F12-4FE0-8DD6-7D6D5C4F540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Chapter </a:t>
            </a:r>
            <a:r>
              <a:rPr lang="en-US" b="1" dirty="0" smtClean="0"/>
              <a:t>Nine: </a:t>
            </a:r>
            <a:r>
              <a:rPr lang="en-US" b="1" dirty="0"/>
              <a:t>Industrial policy</a:t>
            </a:r>
            <a:endParaRPr lang="en-US" dirty="0"/>
          </a:p>
        </p:txBody>
      </p:sp>
      <p:sp>
        <p:nvSpPr>
          <p:cNvPr id="3" name="Content Placeholder 2"/>
          <p:cNvSpPr>
            <a:spLocks noGrp="1"/>
          </p:cNvSpPr>
          <p:nvPr>
            <p:ph idx="1"/>
          </p:nvPr>
        </p:nvSpPr>
        <p:spPr/>
        <p:txBody>
          <a:bodyPr/>
          <a:lstStyle/>
          <a:p>
            <a:pPr algn="just">
              <a:spcBef>
                <a:spcPts val="0"/>
              </a:spcBef>
            </a:pPr>
            <a:r>
              <a:rPr lang="en-US" dirty="0">
                <a:effectLst>
                  <a:outerShdw blurRad="50800" dist="38100" algn="tr" rotWithShape="0">
                    <a:prstClr val="black">
                      <a:alpha val="40000"/>
                    </a:prstClr>
                  </a:outerShdw>
                </a:effectLst>
              </a:rPr>
              <a:t>After the completion of this unit, you will be able to: </a:t>
            </a:r>
            <a:endParaRPr lang="en-US" dirty="0" smtClean="0">
              <a:effectLst>
                <a:outerShdw blurRad="50800" dist="38100" algn="tr" rotWithShape="0">
                  <a:prstClr val="black">
                    <a:alpha val="40000"/>
                  </a:prstClr>
                </a:outerShdw>
              </a:effectLst>
            </a:endParaRPr>
          </a:p>
          <a:p>
            <a:pPr algn="just">
              <a:spcBef>
                <a:spcPts val="0"/>
              </a:spcBef>
              <a:buFont typeface="Wingdings" pitchFamily="2" charset="2"/>
              <a:buChar char="ü"/>
            </a:pPr>
            <a:r>
              <a:rPr lang="en-US" dirty="0" smtClean="0">
                <a:effectLst>
                  <a:outerShdw blurRad="50800" dist="38100" algn="tr" rotWithShape="0">
                    <a:prstClr val="black">
                      <a:alpha val="40000"/>
                    </a:prstClr>
                  </a:outerShdw>
                </a:effectLst>
              </a:rPr>
              <a:t>What industrialization and its role in LDC’s?</a:t>
            </a:r>
            <a:endParaRPr lang="en-US" dirty="0">
              <a:effectLst>
                <a:outerShdw blurRad="50800" dist="38100" algn="tr" rotWithShape="0">
                  <a:prstClr val="black">
                    <a:alpha val="40000"/>
                  </a:prstClr>
                </a:outerShdw>
              </a:effectLst>
            </a:endParaRPr>
          </a:p>
          <a:p>
            <a:pPr lvl="0" algn="just">
              <a:spcBef>
                <a:spcPts val="0"/>
              </a:spcBef>
              <a:buFont typeface="Wingdings" pitchFamily="2" charset="2"/>
              <a:buChar char="ü"/>
            </a:pPr>
            <a:r>
              <a:rPr lang="en-US" dirty="0">
                <a:effectLst>
                  <a:outerShdw blurRad="50800" dist="38100" algn="tr" rotWithShape="0">
                    <a:prstClr val="black">
                      <a:alpha val="40000"/>
                    </a:prstClr>
                  </a:outerShdw>
                </a:effectLst>
              </a:rPr>
              <a:t>K</a:t>
            </a:r>
            <a:r>
              <a:rPr lang="en-US" dirty="0" smtClean="0">
                <a:effectLst>
                  <a:outerShdw blurRad="50800" dist="38100" algn="tr" rotWithShape="0">
                    <a:prstClr val="black">
                      <a:alpha val="40000"/>
                    </a:prstClr>
                  </a:outerShdw>
                </a:effectLst>
              </a:rPr>
              <a:t>now </a:t>
            </a:r>
            <a:r>
              <a:rPr lang="en-US" dirty="0">
                <a:effectLst>
                  <a:outerShdw blurRad="50800" dist="38100" algn="tr" rotWithShape="0">
                    <a:prstClr val="black">
                      <a:alpha val="40000"/>
                    </a:prstClr>
                  </a:outerShdw>
                </a:effectLst>
              </a:rPr>
              <a:t>why government intervene in the economy in general and industries in particular, </a:t>
            </a:r>
          </a:p>
          <a:p>
            <a:pPr lvl="0" algn="just">
              <a:spcBef>
                <a:spcPts val="0"/>
              </a:spcBef>
              <a:buFont typeface="Wingdings" pitchFamily="2" charset="2"/>
              <a:buChar char="ü"/>
            </a:pPr>
            <a:r>
              <a:rPr lang="en-US" dirty="0">
                <a:effectLst>
                  <a:outerShdw blurRad="50800" dist="38100" algn="tr" rotWithShape="0">
                    <a:prstClr val="black">
                      <a:alpha val="40000"/>
                    </a:prstClr>
                  </a:outerShdw>
                </a:effectLst>
              </a:rPr>
              <a:t>understand the industrial development problems and the Ethiopian industrial policy </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cap="all" dirty="0" smtClean="0">
                <a:effectLst>
                  <a:outerShdw blurRad="50800" dist="38100" algn="tr" rotWithShape="0">
                    <a:prstClr val="black">
                      <a:alpha val="40000"/>
                    </a:prstClr>
                  </a:outerShdw>
                </a:effectLst>
              </a:rPr>
              <a:t> The need for government intervention in industry </a:t>
            </a:r>
            <a:r>
              <a:rPr lang="en-US" sz="2800" dirty="0" smtClean="0">
                <a:effectLst>
                  <a:outerShdw blurRad="50800" dist="38100" algn="tr" rotWithShape="0">
                    <a:prstClr val="black">
                      <a:alpha val="40000"/>
                    </a:prstClr>
                  </a:outerShdw>
                </a:effectLst>
              </a:rPr>
              <a:t/>
            </a:r>
            <a:br>
              <a:rPr lang="en-US" sz="2800" dirty="0" smtClean="0">
                <a:effectLst>
                  <a:outerShdw blurRad="50800" dist="38100" algn="tr" rotWithShape="0">
                    <a:prstClr val="black">
                      <a:alpha val="40000"/>
                    </a:prstClr>
                  </a:outerShdw>
                </a:effectLst>
              </a:rPr>
            </a:br>
            <a:endParaRPr lang="en-US" sz="2800" dirty="0"/>
          </a:p>
        </p:txBody>
      </p:sp>
      <p:sp>
        <p:nvSpPr>
          <p:cNvPr id="3" name="Content Placeholder 2"/>
          <p:cNvSpPr>
            <a:spLocks noGrp="1"/>
          </p:cNvSpPr>
          <p:nvPr>
            <p:ph idx="1"/>
          </p:nvPr>
        </p:nvSpPr>
        <p:spPr/>
        <p:txBody>
          <a:bodyPr>
            <a:noAutofit/>
          </a:bodyPr>
          <a:lstStyle/>
          <a:p>
            <a:pPr marL="0" indent="0" algn="just">
              <a:spcBef>
                <a:spcPts val="0"/>
              </a:spcBef>
              <a:buNone/>
            </a:pPr>
            <a:r>
              <a:rPr lang="en-US" sz="2800" dirty="0" smtClean="0"/>
              <a:t>Every </a:t>
            </a:r>
            <a:r>
              <a:rPr lang="en-US" sz="2800" dirty="0"/>
              <a:t>society tries to achieve certain well chosen ‘ends’ or ‘aspirations’. There may be, for example, </a:t>
            </a:r>
            <a:endParaRPr lang="en-US" sz="2800" dirty="0" smtClean="0"/>
          </a:p>
          <a:p>
            <a:pPr algn="just">
              <a:spcBef>
                <a:spcPts val="0"/>
              </a:spcBef>
            </a:pPr>
            <a:r>
              <a:rPr lang="en-US" sz="2800" dirty="0" smtClean="0"/>
              <a:t>Material welfare;</a:t>
            </a:r>
          </a:p>
          <a:p>
            <a:pPr algn="just">
              <a:spcBef>
                <a:spcPts val="0"/>
              </a:spcBef>
            </a:pPr>
            <a:r>
              <a:rPr lang="en-US" sz="2800" dirty="0" smtClean="0"/>
              <a:t>equity </a:t>
            </a:r>
            <a:r>
              <a:rPr lang="en-US" sz="2800" dirty="0"/>
              <a:t>in distribution of </a:t>
            </a:r>
            <a:r>
              <a:rPr lang="en-US" sz="2800" dirty="0" smtClean="0"/>
              <a:t>wealth;</a:t>
            </a:r>
          </a:p>
          <a:p>
            <a:pPr algn="just">
              <a:spcBef>
                <a:spcPts val="0"/>
              </a:spcBef>
            </a:pPr>
            <a:r>
              <a:rPr lang="en-US" sz="2800" dirty="0" smtClean="0"/>
              <a:t>protection </a:t>
            </a:r>
            <a:r>
              <a:rPr lang="en-US" sz="2800" dirty="0"/>
              <a:t>of persons and property form internal and external enemies, </a:t>
            </a:r>
            <a:endParaRPr lang="en-US" sz="2800" dirty="0" smtClean="0"/>
          </a:p>
          <a:p>
            <a:pPr algn="just">
              <a:spcBef>
                <a:spcPts val="0"/>
              </a:spcBef>
            </a:pPr>
            <a:r>
              <a:rPr lang="en-US" sz="2800" dirty="0" smtClean="0"/>
              <a:t>reductions </a:t>
            </a:r>
            <a:r>
              <a:rPr lang="en-US" sz="2800" dirty="0"/>
              <a:t>in social </a:t>
            </a:r>
            <a:r>
              <a:rPr lang="en-US" sz="2800" dirty="0" smtClean="0"/>
              <a:t>tensions;</a:t>
            </a:r>
          </a:p>
          <a:p>
            <a:pPr algn="just">
              <a:spcBef>
                <a:spcPts val="0"/>
              </a:spcBef>
            </a:pPr>
            <a:r>
              <a:rPr lang="en-US" sz="2800" dirty="0" smtClean="0"/>
              <a:t>ethical </a:t>
            </a:r>
            <a:r>
              <a:rPr lang="en-US" sz="2800" dirty="0"/>
              <a:t>order and religious freedom; </a:t>
            </a:r>
            <a:endParaRPr lang="en-US" sz="2800" dirty="0" smtClean="0"/>
          </a:p>
          <a:p>
            <a:pPr algn="just">
              <a:spcBef>
                <a:spcPts val="0"/>
              </a:spcBef>
            </a:pPr>
            <a:r>
              <a:rPr lang="en-US" sz="2800" dirty="0" smtClean="0"/>
              <a:t>political </a:t>
            </a:r>
            <a:r>
              <a:rPr lang="en-US" sz="2800" dirty="0"/>
              <a:t>power, and </a:t>
            </a:r>
            <a:endParaRPr lang="en-US" sz="2800" dirty="0" smtClean="0"/>
          </a:p>
          <a:p>
            <a:pPr algn="just">
              <a:spcBef>
                <a:spcPts val="0"/>
              </a:spcBef>
            </a:pPr>
            <a:r>
              <a:rPr lang="en-US" sz="2800" dirty="0" smtClean="0"/>
              <a:t>personal </a:t>
            </a:r>
            <a:r>
              <a:rPr lang="en-US" sz="2800" dirty="0"/>
              <a:t>aims like freedom of expression, choice, </a:t>
            </a:r>
            <a:r>
              <a:rPr lang="en-US" sz="2800" dirty="0" smtClean="0"/>
              <a:t>etc.</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342900" lvl="5" indent="-342900" algn="just">
              <a:spcBef>
                <a:spcPts val="0"/>
              </a:spcBef>
            </a:pPr>
            <a:r>
              <a:rPr lang="en-US" sz="3000" dirty="0" smtClean="0"/>
              <a:t>The achievement weight assigned to such aims may vary from society to society.</a:t>
            </a:r>
          </a:p>
          <a:p>
            <a:pPr marL="342900" lvl="5" indent="-342900" algn="just">
              <a:spcBef>
                <a:spcPts val="0"/>
              </a:spcBef>
            </a:pPr>
            <a:r>
              <a:rPr lang="en-US" sz="3000" dirty="0" smtClean="0"/>
              <a:t> keeping in mind the aims or aspirations of the society, a political system will set for itself certain tangible goals or objectives which are to be fulfilled in order to achieve the aims. </a:t>
            </a:r>
          </a:p>
          <a:p>
            <a:pPr marL="342900" lvl="5" indent="-342900" algn="just">
              <a:spcBef>
                <a:spcPts val="0"/>
              </a:spcBef>
              <a:buFont typeface="Wingdings" pitchFamily="2" charset="2"/>
              <a:buChar char="ü"/>
            </a:pPr>
            <a:r>
              <a:rPr lang="en-US" sz="3000" dirty="0" smtClean="0"/>
              <a:t>‘Growth of the economy’ as an objective of a society. </a:t>
            </a:r>
          </a:p>
          <a:p>
            <a:pPr marL="342900" lvl="5" indent="-342900" algn="just">
              <a:spcBef>
                <a:spcPts val="0"/>
              </a:spcBef>
              <a:buFont typeface="Wingdings" pitchFamily="2" charset="2"/>
              <a:buChar char="ü"/>
            </a:pPr>
            <a:r>
              <a:rPr lang="en-US" sz="3000" dirty="0" smtClean="0"/>
              <a:t>‘full-employment’</a:t>
            </a:r>
          </a:p>
          <a:p>
            <a:pPr marL="342900" lvl="5" indent="-342900" algn="just">
              <a:spcBef>
                <a:spcPts val="0"/>
              </a:spcBef>
              <a:buFont typeface="Wingdings" pitchFamily="2" charset="2"/>
              <a:buChar char="ü"/>
            </a:pPr>
            <a:r>
              <a:rPr lang="en-US" sz="3000" dirty="0" smtClean="0"/>
              <a:t>Producing goods and services in greater volume and properly distributing them</a:t>
            </a:r>
          </a:p>
          <a:p>
            <a:pPr algn="just">
              <a:spcBef>
                <a:spcPts val="0"/>
              </a:spcBef>
            </a:pPr>
            <a:r>
              <a:rPr lang="en-US" sz="3000" dirty="0" smtClean="0"/>
              <a:t>‘price stability’,</a:t>
            </a:r>
          </a:p>
          <a:p>
            <a:pPr algn="just">
              <a:spcBef>
                <a:spcPts val="0"/>
              </a:spcBef>
            </a:pPr>
            <a:r>
              <a:rPr lang="en-US" sz="3000" dirty="0" smtClean="0"/>
              <a:t>‘improvement in balance of payments’,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spcBef>
                <a:spcPts val="0"/>
              </a:spcBef>
            </a:pPr>
            <a:r>
              <a:rPr lang="en-US" sz="2800" dirty="0" smtClean="0"/>
              <a:t>‘satisfaction of collective needs’,</a:t>
            </a:r>
          </a:p>
          <a:p>
            <a:pPr algn="just">
              <a:spcBef>
                <a:spcPts val="0"/>
              </a:spcBef>
            </a:pPr>
            <a:r>
              <a:rPr lang="en-US" sz="2800" dirty="0" smtClean="0"/>
              <a:t>‘balanced regional development’, </a:t>
            </a:r>
          </a:p>
          <a:p>
            <a:pPr algn="just">
              <a:spcBef>
                <a:spcPts val="0"/>
              </a:spcBef>
            </a:pPr>
            <a:r>
              <a:rPr lang="en-US" sz="2800" dirty="0" smtClean="0"/>
              <a:t>‘improvement in the private consumption patterns’,</a:t>
            </a:r>
          </a:p>
          <a:p>
            <a:pPr algn="just">
              <a:spcBef>
                <a:spcPts val="0"/>
              </a:spcBef>
            </a:pPr>
            <a:r>
              <a:rPr lang="en-US" sz="2800" dirty="0" smtClean="0"/>
              <a:t> ‘security of future supply’, </a:t>
            </a:r>
          </a:p>
          <a:p>
            <a:pPr algn="just">
              <a:spcBef>
                <a:spcPts val="0"/>
              </a:spcBef>
            </a:pPr>
            <a:r>
              <a:rPr lang="en-US" sz="2800" dirty="0" smtClean="0"/>
              <a:t>‘improvement in the quality and structure of population’ and so on.</a:t>
            </a:r>
          </a:p>
          <a:p>
            <a:pPr marL="342900" lvl="5" indent="-342900" algn="just">
              <a:spcBef>
                <a:spcPts val="0"/>
              </a:spcBef>
            </a:pPr>
            <a:r>
              <a:rPr lang="en-US" sz="2800" dirty="0" smtClean="0"/>
              <a:t>A government will ensure that the objectives are achieved. It will design appropriate policies for this.</a:t>
            </a:r>
          </a:p>
          <a:p>
            <a:pPr algn="just">
              <a:spcBef>
                <a:spcPts val="0"/>
              </a:spcBef>
            </a:pP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algn="just">
              <a:spcBef>
                <a:spcPts val="0"/>
              </a:spcBef>
            </a:pPr>
            <a:r>
              <a:rPr lang="en-US" dirty="0"/>
              <a:t>In general, the followings are some of the reasons for government to intervene into the economy. These are: </a:t>
            </a:r>
          </a:p>
          <a:p>
            <a:pPr lvl="0" algn="just">
              <a:spcBef>
                <a:spcPts val="0"/>
              </a:spcBef>
            </a:pPr>
            <a:r>
              <a:rPr lang="en-US" dirty="0"/>
              <a:t>domination of the market by a few firms, </a:t>
            </a:r>
          </a:p>
          <a:p>
            <a:pPr lvl="0" algn="just">
              <a:spcBef>
                <a:spcPts val="0"/>
              </a:spcBef>
            </a:pPr>
            <a:r>
              <a:rPr lang="en-US" dirty="0"/>
              <a:t>lack of information about the market,</a:t>
            </a:r>
          </a:p>
          <a:p>
            <a:pPr lvl="0" algn="just">
              <a:spcBef>
                <a:spcPts val="0"/>
              </a:spcBef>
            </a:pPr>
            <a:r>
              <a:rPr lang="en-US" dirty="0"/>
              <a:t>immobility of the factors of production, </a:t>
            </a:r>
          </a:p>
          <a:p>
            <a:pPr lvl="0" algn="just">
              <a:spcBef>
                <a:spcPts val="0"/>
              </a:spcBef>
            </a:pPr>
            <a:r>
              <a:rPr lang="en-US" dirty="0"/>
              <a:t>product heterogeneity, </a:t>
            </a:r>
          </a:p>
          <a:p>
            <a:pPr algn="just">
              <a:spcBef>
                <a:spcPts val="0"/>
              </a:spcBef>
            </a:pPr>
            <a:r>
              <a:rPr lang="en-US" dirty="0"/>
              <a:t>These factors make the economic system less efficient, and it is at this stage the government enters the scene to regulate it by maintaining the state of workable competition, and even by acquiring </a:t>
            </a:r>
            <a:r>
              <a:rPr lang="en-US" dirty="0" smtClean="0"/>
              <a:t>certain </a:t>
            </a:r>
            <a:r>
              <a:rPr lang="en-US" dirty="0"/>
              <a:t>percent ownership of the means of production and management of the important industries.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spcBef>
                <a:spcPts val="0"/>
              </a:spcBef>
            </a:pPr>
            <a:r>
              <a:rPr lang="en-US" dirty="0" smtClean="0"/>
              <a:t>Government involvement is very much a matter of judgment and it is not surprising that there are many differences of opinion about the best approach to adopt. </a:t>
            </a:r>
          </a:p>
          <a:p>
            <a:pPr algn="just">
              <a:spcBef>
                <a:spcPts val="0"/>
              </a:spcBef>
            </a:pPr>
            <a:r>
              <a:rPr lang="en-US" dirty="0" smtClean="0"/>
              <a:t>Certain desirable features of an industry policy can be specified. </a:t>
            </a:r>
          </a:p>
          <a:p>
            <a:pPr algn="just">
              <a:spcBef>
                <a:spcPts val="0"/>
              </a:spcBef>
            </a:pPr>
            <a:r>
              <a:rPr lang="en-US" dirty="0" smtClean="0"/>
              <a:t>First, any policy should be capable of performing well in an environment where transaction costs are the norm, and where economic agents lack knowledge and are continually having to adapt to change. </a:t>
            </a:r>
          </a:p>
          <a:p>
            <a:pPr algn="just">
              <a:spcBef>
                <a:spcPts val="0"/>
              </a:spcBef>
            </a:pPr>
            <a:r>
              <a:rPr lang="en-US" dirty="0" smtClean="0"/>
              <a:t>Secondly, the opportunity cost burden of the policy must not exceed any perceived, potential benefits, having regard to its static and dynamic effects on the industries involved and also on the rest of the economy.</a:t>
            </a:r>
          </a:p>
          <a:p>
            <a:pPr algn="just">
              <a:spcBef>
                <a:spcPts val="0"/>
              </a:spcBef>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Four distinct approaches to industry policy can be identified:</a:t>
            </a:r>
          </a:p>
          <a:p>
            <a:pPr>
              <a:buNone/>
            </a:pPr>
            <a:r>
              <a:rPr lang="en-US" dirty="0" smtClean="0"/>
              <a:t>1. Laissez-faire	</a:t>
            </a:r>
          </a:p>
          <a:p>
            <a:pPr>
              <a:buNone/>
            </a:pPr>
            <a:r>
              <a:rPr lang="en-US" dirty="0" smtClean="0"/>
              <a:t>2. Supportive		</a:t>
            </a:r>
          </a:p>
          <a:p>
            <a:pPr>
              <a:buNone/>
            </a:pPr>
            <a:r>
              <a:rPr lang="en-US" dirty="0" smtClean="0"/>
              <a:t>3. Active</a:t>
            </a:r>
          </a:p>
          <a:p>
            <a:pPr>
              <a:buNone/>
            </a:pPr>
            <a:r>
              <a:rPr lang="en-US" dirty="0" smtClean="0"/>
              <a:t>4. Planning</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spcBef>
                <a:spcPts val="0"/>
              </a:spcBef>
            </a:pPr>
            <a:r>
              <a:rPr lang="en-US" dirty="0" smtClean="0"/>
              <a:t>The </a:t>
            </a:r>
            <a:r>
              <a:rPr lang="en-US" b="1" i="1" dirty="0" smtClean="0"/>
              <a:t>laissez-faire approach</a:t>
            </a:r>
            <a:r>
              <a:rPr lang="en-US" dirty="0" smtClean="0"/>
              <a:t> is founded on the presumption that information flows are perfect, and holds that the market is a better judge of desirable actions than government agencies. </a:t>
            </a:r>
          </a:p>
          <a:p>
            <a:pPr algn="just">
              <a:spcBef>
                <a:spcPts val="0"/>
              </a:spcBef>
            </a:pPr>
            <a:r>
              <a:rPr lang="en-US" dirty="0" smtClean="0"/>
              <a:t>The </a:t>
            </a:r>
            <a:r>
              <a:rPr lang="en-US" b="1" i="1" dirty="0" smtClean="0"/>
              <a:t>supportive approach</a:t>
            </a:r>
            <a:r>
              <a:rPr lang="en-US" dirty="0" smtClean="0"/>
              <a:t> also believes in the underlying superiority of market forces, but acknowledges the presence of imperfect information and transaction costs. </a:t>
            </a:r>
          </a:p>
          <a:p>
            <a:pPr algn="just">
              <a:spcBef>
                <a:spcPts val="0"/>
              </a:spcBef>
              <a:buFont typeface="Wingdings" pitchFamily="2" charset="2"/>
              <a:buChar char="ü"/>
            </a:pPr>
            <a:r>
              <a:rPr lang="en-US" dirty="0" smtClean="0"/>
              <a:t>Proponents of the supportive approach would agree with the laissez-faire approach in advocating policies to help markets function more effectively, but would often disagree over the form of desirable measures. </a:t>
            </a:r>
          </a:p>
          <a:p>
            <a:pPr algn="just">
              <a:spcBef>
                <a:spcPts val="0"/>
              </a:spcBef>
              <a:buFont typeface="Wingdings" pitchFamily="2" charset="2"/>
              <a:buChar char="ü"/>
            </a:pPr>
            <a:r>
              <a:rPr lang="en-US" dirty="0" smtClean="0"/>
              <a:t>In particular, the supportive approach would argue for intervention to improve the allocation and enforcement of property rights, to encourage education and entrepreneurship in order to foster the process of economic change.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spcBef>
                <a:spcPts val="0"/>
              </a:spcBef>
            </a:pPr>
            <a:r>
              <a:rPr lang="en-US" sz="3000" dirty="0" smtClean="0"/>
              <a:t>The </a:t>
            </a:r>
            <a:r>
              <a:rPr lang="en-US" sz="3000" b="1" i="1" dirty="0" smtClean="0"/>
              <a:t>active approach</a:t>
            </a:r>
            <a:r>
              <a:rPr lang="en-US" sz="3000" dirty="0" smtClean="0"/>
              <a:t> argues for wider and more direct government involvement in the industrial sector. </a:t>
            </a:r>
          </a:p>
          <a:p>
            <a:pPr algn="just">
              <a:spcBef>
                <a:spcPts val="0"/>
              </a:spcBef>
            </a:pPr>
            <a:r>
              <a:rPr lang="en-US" sz="3000" dirty="0" smtClean="0"/>
              <a:t>This approach differs crucially from the previous ones in that market judgments are often supplanted by those of government agencies. Selected industries would typically be given financial support to promote restructuring and be protected from external competition by tariff and non-tariff barriers. Although protected from external competition, measures would again be taken to promote competition domestically.</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spcBef>
                <a:spcPts val="0"/>
              </a:spcBef>
            </a:pPr>
            <a:r>
              <a:rPr lang="en-US" sz="3000" dirty="0" smtClean="0"/>
              <a:t>The </a:t>
            </a:r>
            <a:r>
              <a:rPr lang="en-US" sz="3000" b="1" i="1" dirty="0" smtClean="0"/>
              <a:t>planning approach</a:t>
            </a:r>
            <a:r>
              <a:rPr lang="en-US" sz="3000" dirty="0" smtClean="0"/>
              <a:t> is a more extreme version of the active approach. Its rationale is that welfare can be improved through centralized planning. It argues that central planners are in a better position - because of their superior, economy-wide information - to make welfare-enhancing decisions than individual firms.</a:t>
            </a:r>
          </a:p>
          <a:p>
            <a:pPr algn="just">
              <a:spcBef>
                <a:spcPts val="0"/>
              </a:spcBef>
            </a:pPr>
            <a:r>
              <a:rPr lang="en-US" sz="3000" dirty="0" smtClean="0"/>
              <a:t> Intervention is much wider-ranging and more comprehensive than under the active approach.</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spcBef>
                <a:spcPts val="0"/>
              </a:spcBef>
            </a:pPr>
            <a:r>
              <a:rPr lang="en-US" sz="2800" dirty="0" smtClean="0"/>
              <a:t>Policy prescriptions vary because of different perceptions. </a:t>
            </a:r>
          </a:p>
          <a:p>
            <a:pPr algn="just">
              <a:spcBef>
                <a:spcPts val="0"/>
              </a:spcBef>
            </a:pPr>
            <a:r>
              <a:rPr lang="en-US" sz="2800" dirty="0" smtClean="0"/>
              <a:t>The basic dichotomy in these views is between advocacy of non-interference (the laissez-faire and supportive approaches) and advocacy of a large element of government involvement which includes targeting policies to particular firms, sectors or activities (the active and planning approaches).</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b="1" dirty="0" smtClean="0"/>
              <a:t>9.0. Introduction</a:t>
            </a:r>
          </a:p>
          <a:p>
            <a:pPr algn="just">
              <a:spcBef>
                <a:spcPts val="0"/>
              </a:spcBef>
            </a:pPr>
            <a:r>
              <a:rPr lang="en-US" dirty="0" smtClean="0"/>
              <a:t>According to the United Nations Industrial Development Organization (UNIDO), quoted in Dr. </a:t>
            </a:r>
            <a:r>
              <a:rPr lang="en-US" dirty="0" err="1" smtClean="0"/>
              <a:t>Eshetu</a:t>
            </a:r>
            <a:r>
              <a:rPr lang="en-US" dirty="0" smtClean="0"/>
              <a:t> </a:t>
            </a:r>
            <a:r>
              <a:rPr lang="en-US" dirty="0" err="1" smtClean="0"/>
              <a:t>Chole</a:t>
            </a:r>
            <a:r>
              <a:rPr lang="en-US" dirty="0" smtClean="0"/>
              <a:t> (1986:p.2), </a:t>
            </a:r>
          </a:p>
          <a:p>
            <a:pPr algn="just">
              <a:spcBef>
                <a:spcPts val="0"/>
              </a:spcBef>
            </a:pPr>
            <a:r>
              <a:rPr lang="en-US" b="1" dirty="0" smtClean="0"/>
              <a:t>Industrialization defined as “the process of economic development in which a growing part of the national resources is mobilized to develop technically up- to- date diversified domestic economic structure characterized by dynamic manufacturing sector having and producing means of production and consumer goods and capable of assuring a high rate of growth for the economy as a whole and of achieving economic and social progress”.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905000"/>
          <a:ext cx="8229600" cy="310896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sz="1800" b="1" kern="1200" dirty="0" smtClean="0">
                          <a:solidFill>
                            <a:schemeClr val="lt1"/>
                          </a:solidFill>
                          <a:latin typeface="+mn-lt"/>
                          <a:ea typeface="+mn-ea"/>
                          <a:cs typeface="+mn-cs"/>
                        </a:rPr>
                        <a:t>Policy approach			</a:t>
                      </a:r>
                    </a:p>
                    <a:p>
                      <a:endParaRPr lang="en-US" sz="1800" b="1" kern="1200" dirty="0" smtClean="0">
                        <a:solidFill>
                          <a:schemeClr val="lt1"/>
                        </a:solidFill>
                        <a:latin typeface="+mn-lt"/>
                        <a:ea typeface="+mn-ea"/>
                        <a:cs typeface="+mn-cs"/>
                      </a:endParaRPr>
                    </a:p>
                    <a:p>
                      <a:r>
                        <a:rPr lang="en-US" sz="1800" b="1" kern="1200" dirty="0" smtClean="0">
                          <a:solidFill>
                            <a:schemeClr val="lt1"/>
                          </a:solidFill>
                          <a:latin typeface="+mn-lt"/>
                          <a:ea typeface="+mn-ea"/>
                          <a:cs typeface="+mn-cs"/>
                        </a:rPr>
                        <a:t>Laissez faire				</a:t>
                      </a:r>
                    </a:p>
                    <a:p>
                      <a:endParaRPr lang="en-US" sz="1800" b="1" kern="1200" dirty="0" smtClean="0">
                        <a:solidFill>
                          <a:schemeClr val="lt1"/>
                        </a:solidFill>
                        <a:latin typeface="+mn-lt"/>
                        <a:ea typeface="+mn-ea"/>
                        <a:cs typeface="+mn-cs"/>
                      </a:endParaRPr>
                    </a:p>
                    <a:p>
                      <a:r>
                        <a:rPr lang="en-US" sz="1800" b="1" kern="1200" dirty="0" smtClean="0">
                          <a:solidFill>
                            <a:schemeClr val="lt1"/>
                          </a:solidFill>
                          <a:latin typeface="+mn-lt"/>
                          <a:ea typeface="+mn-ea"/>
                          <a:cs typeface="+mn-cs"/>
                        </a:rPr>
                        <a:t>Supportive 				</a:t>
                      </a:r>
                    </a:p>
                    <a:p>
                      <a:r>
                        <a:rPr lang="en-US" sz="1800" b="1" kern="1200" dirty="0" smtClean="0">
                          <a:solidFill>
                            <a:schemeClr val="lt1"/>
                          </a:solidFill>
                          <a:latin typeface="+mn-lt"/>
                          <a:ea typeface="+mn-ea"/>
                          <a:cs typeface="+mn-cs"/>
                        </a:rPr>
                        <a:t>Active					</a:t>
                      </a:r>
                    </a:p>
                    <a:p>
                      <a:r>
                        <a:rPr lang="en-US" sz="1800" b="1" kern="1200" dirty="0" smtClean="0">
                          <a:solidFill>
                            <a:schemeClr val="lt1"/>
                          </a:solidFill>
                          <a:latin typeface="+mn-lt"/>
                          <a:ea typeface="+mn-ea"/>
                          <a:cs typeface="+mn-cs"/>
                        </a:rPr>
                        <a:t>Planning				</a:t>
                      </a:r>
                    </a:p>
                    <a:p>
                      <a:endParaRPr lang="en-US" dirty="0"/>
                    </a:p>
                  </a:txBody>
                  <a:tcPr/>
                </a:tc>
                <a:tc>
                  <a:txBody>
                    <a:bodyPr/>
                    <a:lstStyle/>
                    <a:p>
                      <a:r>
                        <a:rPr lang="en-US" sz="1800" b="1" kern="1200" dirty="0" smtClean="0">
                          <a:solidFill>
                            <a:schemeClr val="lt1"/>
                          </a:solidFill>
                          <a:latin typeface="+mn-lt"/>
                          <a:ea typeface="+mn-ea"/>
                          <a:cs typeface="+mn-cs"/>
                        </a:rPr>
                        <a:t>Policy form</a:t>
                      </a:r>
                    </a:p>
                    <a:p>
                      <a:endParaRPr lang="en-US" sz="1800" b="1" kern="1200" dirty="0" smtClean="0">
                        <a:solidFill>
                          <a:schemeClr val="lt1"/>
                        </a:solidFill>
                        <a:latin typeface="+mn-lt"/>
                        <a:ea typeface="+mn-ea"/>
                        <a:cs typeface="+mn-cs"/>
                      </a:endParaRPr>
                    </a:p>
                    <a:p>
                      <a:r>
                        <a:rPr lang="en-US" sz="1800" b="1" kern="1200" dirty="0" smtClean="0">
                          <a:solidFill>
                            <a:schemeClr val="lt1"/>
                          </a:solidFill>
                          <a:latin typeface="+mn-lt"/>
                          <a:ea typeface="+mn-ea"/>
                          <a:cs typeface="+mn-cs"/>
                        </a:rPr>
                        <a:t>Very limited intervention through neutral policies</a:t>
                      </a:r>
                    </a:p>
                    <a:p>
                      <a:endParaRPr lang="en-US" sz="1800" b="1" kern="1200" dirty="0" smtClean="0">
                        <a:solidFill>
                          <a:schemeClr val="lt1"/>
                        </a:solidFill>
                        <a:latin typeface="+mn-lt"/>
                        <a:ea typeface="+mn-ea"/>
                        <a:cs typeface="+mn-cs"/>
                      </a:endParaRPr>
                    </a:p>
                    <a:p>
                      <a:r>
                        <a:rPr lang="en-US" sz="1800" b="1" kern="1200" dirty="0" smtClean="0">
                          <a:solidFill>
                            <a:schemeClr val="lt1"/>
                          </a:solidFill>
                          <a:latin typeface="+mn-lt"/>
                          <a:ea typeface="+mn-ea"/>
                          <a:cs typeface="+mn-cs"/>
                        </a:rPr>
                        <a:t>Neutral policies</a:t>
                      </a:r>
                    </a:p>
                    <a:p>
                      <a:endParaRPr lang="en-US" sz="1800" b="1" kern="1200" dirty="0" smtClean="0">
                        <a:solidFill>
                          <a:schemeClr val="lt1"/>
                        </a:solidFill>
                        <a:latin typeface="+mn-lt"/>
                        <a:ea typeface="+mn-ea"/>
                        <a:cs typeface="+mn-cs"/>
                      </a:endParaRPr>
                    </a:p>
                    <a:p>
                      <a:r>
                        <a:rPr lang="en-US" sz="1800" b="1" kern="1200" dirty="0" smtClean="0">
                          <a:solidFill>
                            <a:schemeClr val="lt1"/>
                          </a:solidFill>
                          <a:latin typeface="+mn-lt"/>
                          <a:ea typeface="+mn-ea"/>
                          <a:cs typeface="+mn-cs"/>
                        </a:rPr>
                        <a:t>Accelerative and/or declarative policies</a:t>
                      </a:r>
                    </a:p>
                    <a:p>
                      <a:endParaRPr lang="en-US" sz="1800" b="1" kern="1200" dirty="0" smtClean="0">
                        <a:solidFill>
                          <a:schemeClr val="lt1"/>
                        </a:solidFill>
                        <a:latin typeface="+mn-lt"/>
                        <a:ea typeface="+mn-ea"/>
                        <a:cs typeface="+mn-cs"/>
                      </a:endParaRPr>
                    </a:p>
                    <a:p>
                      <a:r>
                        <a:rPr lang="en-US" sz="1800" b="1" kern="1200" dirty="0" smtClean="0">
                          <a:solidFill>
                            <a:schemeClr val="lt1"/>
                          </a:solidFill>
                          <a:latin typeface="+mn-lt"/>
                          <a:ea typeface="+mn-ea"/>
                          <a:cs typeface="+mn-cs"/>
                        </a:rPr>
                        <a:t>Accelerative and/or declarative policies</a:t>
                      </a:r>
                      <a:endParaRPr lang="en-US" dirty="0"/>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en-US" sz="2800" b="1" dirty="0" smtClean="0"/>
              <a:t>Accelerative industry policy</a:t>
            </a:r>
            <a:endParaRPr lang="en-US" sz="2800" dirty="0" smtClean="0"/>
          </a:p>
          <a:p>
            <a:pPr algn="just">
              <a:spcBef>
                <a:spcPts val="0"/>
              </a:spcBef>
            </a:pPr>
            <a:r>
              <a:rPr lang="en-US" sz="2800" dirty="0" smtClean="0"/>
              <a:t>The objective of </a:t>
            </a:r>
            <a:r>
              <a:rPr lang="en-US" sz="2800" i="1" dirty="0" smtClean="0"/>
              <a:t>accelerative industry policy</a:t>
            </a:r>
            <a:r>
              <a:rPr lang="en-US" sz="2800" dirty="0" smtClean="0"/>
              <a:t> is to speed up the innova­tion process by providing financial support to the most promising firms, markets or technologies.</a:t>
            </a:r>
          </a:p>
          <a:p>
            <a:pPr algn="just">
              <a:spcBef>
                <a:spcPts val="0"/>
              </a:spcBef>
            </a:pPr>
            <a:r>
              <a:rPr lang="en-US" sz="2800" dirty="0" smtClean="0"/>
              <a:t> It is doubtful whether such government intervention to accelerate the introduction of desirable new products and processes is worth while. B/C</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spcBef>
                <a:spcPts val="0"/>
              </a:spcBef>
              <a:buFont typeface="Wingdings" pitchFamily="2" charset="2"/>
              <a:buChar char="ü"/>
            </a:pPr>
            <a:r>
              <a:rPr lang="en-US" i="1" dirty="0" smtClean="0"/>
              <a:t>First</a:t>
            </a:r>
            <a:r>
              <a:rPr lang="en-US" dirty="0" smtClean="0"/>
              <a:t>, uncertainty and information costs make the correct anticipation of market trends, technological developments and new market opportunities very difficult. </a:t>
            </a:r>
          </a:p>
          <a:p>
            <a:pPr algn="just">
              <a:spcBef>
                <a:spcPts val="0"/>
              </a:spcBef>
              <a:buFont typeface="Wingdings" pitchFamily="2" charset="2"/>
              <a:buChar char="ü"/>
            </a:pPr>
            <a:r>
              <a:rPr lang="en-US" i="1" dirty="0" smtClean="0"/>
              <a:t>Secondly</a:t>
            </a:r>
            <a:r>
              <a:rPr lang="en-US" dirty="0" smtClean="0"/>
              <a:t>, having identified areas to support, how should the policy is implemented?</a:t>
            </a:r>
          </a:p>
          <a:p>
            <a:pPr algn="just">
              <a:spcBef>
                <a:spcPts val="0"/>
              </a:spcBef>
              <a:buFont typeface="Wingdings" pitchFamily="2" charset="2"/>
              <a:buChar char="ü"/>
            </a:pPr>
            <a:r>
              <a:rPr lang="en-US" i="1" dirty="0" smtClean="0"/>
              <a:t>Thirdly,</a:t>
            </a:r>
            <a:r>
              <a:rPr lang="en-US" dirty="0" smtClean="0"/>
              <a:t> the opportunity cost of accelerative policy must be taken into account.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Declarative industry policy</a:t>
            </a:r>
            <a:endParaRPr lang="en-US" dirty="0" smtClean="0"/>
          </a:p>
          <a:p>
            <a:pPr algn="just">
              <a:spcBef>
                <a:spcPts val="0"/>
              </a:spcBef>
            </a:pPr>
            <a:r>
              <a:rPr lang="en-US" sz="3000" dirty="0" smtClean="0"/>
              <a:t>Declarative policies can be of two types. </a:t>
            </a:r>
          </a:p>
          <a:p>
            <a:pPr algn="just">
              <a:spcBef>
                <a:spcPts val="0"/>
              </a:spcBef>
              <a:buFont typeface="Wingdings" pitchFamily="2" charset="2"/>
              <a:buChar char="ü"/>
            </a:pPr>
            <a:r>
              <a:rPr lang="en-US" sz="3000" dirty="0" smtClean="0"/>
              <a:t>If an essentially viable concern is facing </a:t>
            </a:r>
            <a:r>
              <a:rPr lang="en-US" sz="3000" i="1" dirty="0" smtClean="0"/>
              <a:t>temporary</a:t>
            </a:r>
            <a:r>
              <a:rPr lang="en-US" sz="3000" dirty="0" smtClean="0"/>
              <a:t> financial difficulties, bankruptcy or liquidation may be avoided by providing assistance to help it rationalize production methods or to improve its product range. </a:t>
            </a:r>
          </a:p>
          <a:p>
            <a:pPr algn="just">
              <a:spcBef>
                <a:spcPts val="0"/>
              </a:spcBef>
              <a:buFont typeface="Wingdings" pitchFamily="2" charset="2"/>
              <a:buChar char="ü"/>
            </a:pPr>
            <a:r>
              <a:rPr lang="en-US" sz="3000" dirty="0" smtClean="0"/>
              <a:t>In the case of a firm facing</a:t>
            </a:r>
            <a:r>
              <a:rPr lang="en-US" sz="3000" i="1" dirty="0" smtClean="0"/>
              <a:t> permanent</a:t>
            </a:r>
            <a:r>
              <a:rPr lang="en-US" sz="3000" dirty="0" smtClean="0"/>
              <a:t> problems, the intention of declarative industry policy is to moderate the externality effects of its closure and to attain a better utilization </a:t>
            </a:r>
            <a:r>
              <a:rPr lang="en-US" sz="3000" smtClean="0"/>
              <a:t>of resources.</a:t>
            </a:r>
            <a:endParaRPr lang="en-US" sz="3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spcBef>
                <a:spcPts val="0"/>
              </a:spcBef>
            </a:pPr>
            <a:r>
              <a:rPr lang="en-US" dirty="0" smtClean="0"/>
              <a:t>Declarative policies have been biased in favor of large firms. The explanation for this is probably political, stemming from the widespread publicity given to the failure of large firms. Moreover, smaller firms are generally less experienced in lobbying for government assistance.</a:t>
            </a:r>
          </a:p>
          <a:p>
            <a:pPr algn="just">
              <a:spcBef>
                <a:spcPts val="0"/>
              </a:spcBef>
            </a:pPr>
            <a:r>
              <a:rPr lang="en-US" b="1" dirty="0" smtClean="0"/>
              <a:t>What is the alternative to declarative policies? </a:t>
            </a:r>
            <a:r>
              <a:rPr lang="en-US" dirty="0" smtClean="0"/>
              <a:t>In the absence of government support the assets of the failing firm would be sold to the highest bidder. It can be argued that this would be a better way of ensuring an efficient use of resources because the entrepreneur willing to pay the most for the firm will be the one (often already operating in a similar area) which sees the most profitable uses for the resources of the failed company.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Neutral industry policy</a:t>
            </a:r>
            <a:endParaRPr lang="en-US" dirty="0" smtClean="0"/>
          </a:p>
          <a:p>
            <a:pPr algn="just">
              <a:spcBef>
                <a:spcPts val="0"/>
              </a:spcBef>
            </a:pPr>
            <a:r>
              <a:rPr lang="en-US" sz="2800" dirty="0" smtClean="0"/>
              <a:t>Neutral policy seeks to improve the market framework within which economic agents operate. </a:t>
            </a:r>
          </a:p>
          <a:p>
            <a:pPr algn="just">
              <a:spcBef>
                <a:spcPts val="0"/>
              </a:spcBef>
            </a:pPr>
            <a:r>
              <a:rPr lang="en-US" sz="2800" dirty="0" smtClean="0"/>
              <a:t>The task of government should be to try to create an economic, social and political environment that is conducive to efficiency and new initiatives. </a:t>
            </a:r>
          </a:p>
          <a:p>
            <a:pPr algn="just">
              <a:spcBef>
                <a:spcPts val="0"/>
              </a:spcBef>
            </a:pPr>
            <a:r>
              <a:rPr lang="en-US" sz="2800" b="1" dirty="0" smtClean="0"/>
              <a:t>Many governments have adopted an active or planning approach to industry.</a:t>
            </a:r>
          </a:p>
          <a:p>
            <a:pPr algn="just">
              <a:spcBef>
                <a:spcPts val="0"/>
              </a:spcBef>
            </a:pPr>
            <a:endParaRPr 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spcBef>
                <a:spcPts val="0"/>
              </a:spcBef>
            </a:pPr>
            <a:r>
              <a:rPr lang="en-US" dirty="0" smtClean="0"/>
              <a:t>In developing their industry policies governments have often paid little attention to economic arguments because of a difference in objectives. </a:t>
            </a:r>
          </a:p>
          <a:p>
            <a:pPr algn="just">
              <a:spcBef>
                <a:spcPts val="0"/>
              </a:spcBef>
            </a:pPr>
            <a:r>
              <a:rPr lang="en-US" dirty="0" smtClean="0"/>
              <a:t>Economists are concerned with the enhancement of economic welfare, but this may not ensure re-election for the politician. </a:t>
            </a:r>
          </a:p>
          <a:p>
            <a:pPr algn="just">
              <a:spcBef>
                <a:spcPts val="0"/>
              </a:spcBef>
            </a:pPr>
            <a:r>
              <a:rPr lang="en-US" dirty="0" smtClean="0"/>
              <a:t>Secondly, neoclassical economics has little contribution to make to many of the issues which governments usually consider vital. </a:t>
            </a:r>
          </a:p>
          <a:p>
            <a:pPr algn="just">
              <a:spcBef>
                <a:spcPts val="0"/>
              </a:spcBef>
            </a:pPr>
            <a:r>
              <a:rPr lang="en-US" dirty="0" smtClean="0"/>
              <a:t>Thirdly, the approach of the new institutional economics, which can explicitly deal with such an environment, is generally hostile to the type of unplanned intervention favored by politicians.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spcBef>
                <a:spcPts val="0"/>
              </a:spcBef>
            </a:pPr>
            <a:r>
              <a:rPr lang="en-US" sz="2800" dirty="0" smtClean="0"/>
              <a:t>This definition states that </a:t>
            </a:r>
          </a:p>
          <a:p>
            <a:pPr algn="just">
              <a:spcBef>
                <a:spcPts val="0"/>
              </a:spcBef>
              <a:buFont typeface="Wingdings" pitchFamily="2" charset="2"/>
              <a:buChar char="ü"/>
            </a:pPr>
            <a:r>
              <a:rPr lang="en-US" sz="2800" dirty="0" smtClean="0"/>
              <a:t>industrializing is a sustained process. </a:t>
            </a:r>
          </a:p>
          <a:p>
            <a:pPr algn="just">
              <a:spcBef>
                <a:spcPts val="0"/>
              </a:spcBef>
              <a:buFont typeface="Wingdings" pitchFamily="2" charset="2"/>
              <a:buChar char="ü"/>
            </a:pPr>
            <a:r>
              <a:rPr lang="en-US" sz="2800" dirty="0" smtClean="0"/>
              <a:t>It requires the application of modern science and technology to the production process. </a:t>
            </a:r>
          </a:p>
          <a:p>
            <a:pPr algn="just">
              <a:spcBef>
                <a:spcPts val="0"/>
              </a:spcBef>
              <a:buFont typeface="Wingdings" pitchFamily="2" charset="2"/>
              <a:buChar char="ü"/>
            </a:pPr>
            <a:r>
              <a:rPr lang="en-US" sz="2800" dirty="0" smtClean="0"/>
              <a:t>In the process of industrialization manufacturing sector plays the leading and dynamic role.</a:t>
            </a:r>
          </a:p>
          <a:p>
            <a:pPr algn="just">
              <a:spcBef>
                <a:spcPts val="0"/>
              </a:spcBef>
              <a:buFont typeface="Wingdings" pitchFamily="2" charset="2"/>
              <a:buChar char="ü"/>
            </a:pPr>
            <a:r>
              <a:rPr lang="en-US" sz="2800" dirty="0" smtClean="0"/>
              <a:t> It also brings about structural transformation of the entire economy in terms of the composition of output and pattern of employment.</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spcBef>
                <a:spcPts val="0"/>
              </a:spcBef>
            </a:pPr>
            <a:r>
              <a:rPr lang="en-US" dirty="0" smtClean="0"/>
              <a:t>Many scholars advocated Industrialization can strengthen the economy and taken as a basic strategy for achieving a faster rate of economic growth and a higher standard of living in many developing countries. </a:t>
            </a:r>
          </a:p>
          <a:p>
            <a:pPr algn="just">
              <a:spcBef>
                <a:spcPts val="0"/>
              </a:spcBef>
              <a:buFont typeface="Wingdings" pitchFamily="2" charset="2"/>
              <a:buChar char="ü"/>
            </a:pPr>
            <a:r>
              <a:rPr lang="en-US" dirty="0" smtClean="0"/>
              <a:t>It is a base for rapid and continuous increase in the income of the people.</a:t>
            </a:r>
          </a:p>
          <a:p>
            <a:pPr algn="just">
              <a:spcBef>
                <a:spcPts val="0"/>
              </a:spcBef>
              <a:buFont typeface="Wingdings" pitchFamily="2" charset="2"/>
              <a:buChar char="ü"/>
            </a:pPr>
            <a:r>
              <a:rPr lang="en-US" dirty="0" smtClean="0"/>
              <a:t>income elastic ties of demands for manufacturing goods is (which are the imports LDCs) very high.</a:t>
            </a:r>
          </a:p>
          <a:p>
            <a:pPr algn="just">
              <a:spcBef>
                <a:spcPts val="0"/>
              </a:spcBef>
              <a:buFont typeface="Wingdings" pitchFamily="2" charset="2"/>
              <a:buChar char="ü"/>
            </a:pPr>
            <a:r>
              <a:rPr lang="en-US" dirty="0" smtClean="0"/>
              <a:t>Industrialization provides job opportunity for an excessive population of LDCs.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spcBef>
                <a:spcPts val="0"/>
              </a:spcBef>
              <a:buFont typeface="Wingdings" pitchFamily="2" charset="2"/>
              <a:buChar char="ü"/>
            </a:pPr>
            <a:r>
              <a:rPr lang="en-US" dirty="0" smtClean="0"/>
              <a:t>It is sometimes regarded as the major way of solve the problem of unemployment and under-employment in developing countries.</a:t>
            </a:r>
          </a:p>
          <a:p>
            <a:pPr algn="just">
              <a:spcBef>
                <a:spcPts val="0"/>
              </a:spcBef>
              <a:buFont typeface="Wingdings" pitchFamily="2" charset="2"/>
              <a:buChar char="ü"/>
            </a:pPr>
            <a:r>
              <a:rPr lang="en-US" dirty="0" smtClean="0"/>
              <a:t>Helps to expand and diversify other sector of the economy of LDCs </a:t>
            </a:r>
          </a:p>
          <a:p>
            <a:pPr algn="just">
              <a:spcBef>
                <a:spcPts val="0"/>
              </a:spcBef>
            </a:pPr>
            <a:r>
              <a:rPr lang="en-US" dirty="0" smtClean="0"/>
              <a:t>In general, industrialization is considered as necessary condition for attaining higher level of economic growth.</a:t>
            </a:r>
          </a:p>
          <a:p>
            <a:pPr marL="0" indent="0" algn="just">
              <a:spcBef>
                <a:spcPts val="0"/>
              </a:spcBef>
              <a:buNone/>
            </a:pPr>
            <a:r>
              <a:rPr lang="en-US" dirty="0" smtClean="0"/>
              <a:t>A number of distinct features of the manufacturing industry enable it to play a dynamic role in terms of economic development. This includes:</a:t>
            </a:r>
          </a:p>
          <a:p>
            <a:pPr>
              <a:buNone/>
            </a:pPr>
            <a:endParaRPr lang="en-US" dirty="0" smtClean="0"/>
          </a:p>
          <a:p>
            <a:pPr>
              <a:buFont typeface="Wingdings" pitchFamily="2" charset="2"/>
              <a:buChar char="ü"/>
            </a:pPr>
            <a:endParaRPr lang="en-US" dirty="0" smtClean="0"/>
          </a:p>
          <a:p>
            <a:pPr>
              <a:buFont typeface="Wingdings" pitchFamily="2" charset="2"/>
              <a:buChar char="ü"/>
            </a:pP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spcBef>
                <a:spcPts val="0"/>
              </a:spcBef>
            </a:pPr>
            <a:r>
              <a:rPr lang="en-US" b="1" i="1" dirty="0" smtClean="0"/>
              <a:t>Economies of Scale:</a:t>
            </a:r>
            <a:r>
              <a:rPr lang="en-US" i="1" dirty="0" smtClean="0"/>
              <a:t> </a:t>
            </a:r>
            <a:r>
              <a:rPr lang="en-US" dirty="0" smtClean="0"/>
              <a:t>Industrial production is particularly subject to economies of scale. The cost per unit of production is inversely related to the volume of production. Large firms incur less unit cost than smaller ones. So the move to industrialize would significantly increase the production efficiency of developing economies, thereby accelerating growth.</a:t>
            </a:r>
          </a:p>
          <a:p>
            <a:pPr algn="just">
              <a:spcBef>
                <a:spcPts val="0"/>
              </a:spcBef>
            </a:pPr>
            <a:r>
              <a:rPr lang="en-US" b="1" i="1" dirty="0" smtClean="0"/>
              <a:t>Externalities and linkages:</a:t>
            </a:r>
            <a:r>
              <a:rPr lang="en-US" i="1" dirty="0" smtClean="0"/>
              <a:t> </a:t>
            </a:r>
            <a:r>
              <a:rPr lang="en-US" dirty="0" smtClean="0"/>
              <a:t>Another reason for supposing that industry is particularly important for economic development is that externalities are more significant than in other sectors. The setting up of one activity creates benefits for others, thereby introducing positive externalities. A more specific application of this is the notion of linkages. The setting up of an industry creates both backward and forward linkages.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spcBef>
                <a:spcPts val="0"/>
              </a:spcBef>
            </a:pPr>
            <a:r>
              <a:rPr lang="en-US" sz="2800" b="1" i="1" dirty="0" smtClean="0"/>
              <a:t>Increase in productivity : </a:t>
            </a:r>
            <a:r>
              <a:rPr lang="en-US" sz="2800" dirty="0" smtClean="0"/>
              <a:t>Industry is also characterized by more scope for increases in productivity than other sectors. Since the industrial sector provides machinery and equipment for other sectors, increases in productivity in manufacturing can reduce costs elsewhere in the economy, thus contributing to the development of other sectors.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cap="all" dirty="0" smtClean="0">
                <a:effectLst>
                  <a:outerShdw blurRad="50800" dist="38100" algn="tr" rotWithShape="0">
                    <a:prstClr val="black">
                      <a:alpha val="40000"/>
                    </a:prstClr>
                  </a:outerShdw>
                </a:effectLst>
              </a:rPr>
              <a:t> </a:t>
            </a:r>
            <a:r>
              <a:rPr lang="en-US" dirty="0" smtClean="0"/>
              <a:t>9.1. Government Intervention</a:t>
            </a:r>
            <a:endParaRPr lang="en-US" dirty="0"/>
          </a:p>
        </p:txBody>
      </p:sp>
      <p:sp>
        <p:nvSpPr>
          <p:cNvPr id="3" name="Content Placeholder 2"/>
          <p:cNvSpPr>
            <a:spLocks noGrp="1"/>
          </p:cNvSpPr>
          <p:nvPr>
            <p:ph idx="1"/>
          </p:nvPr>
        </p:nvSpPr>
        <p:spPr/>
        <p:txBody>
          <a:bodyPr>
            <a:normAutofit fontScale="85000" lnSpcReduction="20000"/>
          </a:bodyPr>
          <a:lstStyle/>
          <a:p>
            <a:pPr algn="just">
              <a:spcBef>
                <a:spcPts val="0"/>
              </a:spcBef>
            </a:pPr>
            <a:r>
              <a:rPr lang="en-US" dirty="0" smtClean="0"/>
              <a:t>Government </a:t>
            </a:r>
            <a:r>
              <a:rPr lang="en-US" dirty="0"/>
              <a:t>influence on economy is quite pervasive almost in every country of the world. This comes </a:t>
            </a:r>
            <a:endParaRPr lang="en-US" dirty="0" smtClean="0"/>
          </a:p>
          <a:p>
            <a:pPr algn="just">
              <a:spcBef>
                <a:spcPts val="0"/>
              </a:spcBef>
              <a:buFont typeface="Wingdings" pitchFamily="2" charset="2"/>
              <a:buChar char="ü"/>
            </a:pPr>
            <a:r>
              <a:rPr lang="en-US" dirty="0" smtClean="0"/>
              <a:t>through </a:t>
            </a:r>
            <a:r>
              <a:rPr lang="en-US" dirty="0"/>
              <a:t>regulatory functions of the government but its </a:t>
            </a:r>
            <a:endParaRPr lang="en-US" dirty="0" smtClean="0"/>
          </a:p>
          <a:p>
            <a:pPr algn="just">
              <a:spcBef>
                <a:spcPts val="0"/>
              </a:spcBef>
              <a:buFont typeface="Wingdings" pitchFamily="2" charset="2"/>
              <a:buChar char="ü"/>
            </a:pPr>
            <a:r>
              <a:rPr lang="en-US" dirty="0" smtClean="0"/>
              <a:t>being </a:t>
            </a:r>
            <a:r>
              <a:rPr lang="en-US" dirty="0"/>
              <a:t>a strong market power as a producer of goods and services and/or a buyer for them, and </a:t>
            </a:r>
            <a:endParaRPr lang="en-US" dirty="0" smtClean="0"/>
          </a:p>
          <a:p>
            <a:pPr algn="just">
              <a:spcBef>
                <a:spcPts val="0"/>
              </a:spcBef>
              <a:buFont typeface="Wingdings" pitchFamily="2" charset="2"/>
              <a:buChar char="ü"/>
            </a:pPr>
            <a:r>
              <a:rPr lang="en-US" dirty="0" smtClean="0"/>
              <a:t>as </a:t>
            </a:r>
            <a:r>
              <a:rPr lang="en-US" dirty="0"/>
              <a:t>an employer. </a:t>
            </a:r>
            <a:endParaRPr lang="en-US" dirty="0" smtClean="0"/>
          </a:p>
          <a:p>
            <a:pPr algn="just">
              <a:spcBef>
                <a:spcPts val="0"/>
              </a:spcBef>
            </a:pPr>
            <a:r>
              <a:rPr lang="en-US" dirty="0" smtClean="0"/>
              <a:t>The </a:t>
            </a:r>
            <a:r>
              <a:rPr lang="en-US" dirty="0"/>
              <a:t>government is a creator of the ‘rules of the game’ and thus the constraints, or broadly call it the economic environment, in which the firms operate. </a:t>
            </a:r>
            <a:endParaRPr lang="en-US" dirty="0" smtClean="0"/>
          </a:p>
          <a:p>
            <a:pPr algn="just">
              <a:spcBef>
                <a:spcPts val="0"/>
              </a:spcBef>
            </a:pPr>
            <a:r>
              <a:rPr lang="en-US" dirty="0" smtClean="0"/>
              <a:t>There </a:t>
            </a:r>
            <a:r>
              <a:rPr lang="en-US" dirty="0"/>
              <a:t>is not a single aspect of the industries which is not affected directly or indirectly by the government actions. </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spcBef>
                <a:spcPts val="0"/>
              </a:spcBef>
            </a:pPr>
            <a:r>
              <a:rPr lang="en-US" dirty="0" smtClean="0"/>
              <a:t>Why does a government intervene in the economy in general and industries in particular, </a:t>
            </a:r>
          </a:p>
          <a:p>
            <a:pPr algn="just">
              <a:spcBef>
                <a:spcPts val="0"/>
              </a:spcBef>
            </a:pPr>
            <a:r>
              <a:rPr lang="en-US" dirty="0" smtClean="0"/>
              <a:t>what are the ways and means for government intervention, and </a:t>
            </a:r>
          </a:p>
          <a:p>
            <a:pPr algn="just">
              <a:spcBef>
                <a:spcPts val="0"/>
              </a:spcBef>
            </a:pPr>
            <a:r>
              <a:rPr lang="en-US" dirty="0" smtClean="0"/>
              <a:t>what is the situation in the Ethiopian context, are a few important issue for discussion in this unit.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1927</Words>
  <Application>Microsoft Office PowerPoint</Application>
  <PresentationFormat>On-screen Show (4:3)</PresentationFormat>
  <Paragraphs>119</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Chapter Nine: Industrial policy</vt:lpstr>
      <vt:lpstr>Slide 2</vt:lpstr>
      <vt:lpstr>Slide 3</vt:lpstr>
      <vt:lpstr>Slide 4</vt:lpstr>
      <vt:lpstr>Slide 5</vt:lpstr>
      <vt:lpstr>Slide 6</vt:lpstr>
      <vt:lpstr>Slide 7</vt:lpstr>
      <vt:lpstr> 9.1. Government Intervention</vt:lpstr>
      <vt:lpstr>Slide 9</vt:lpstr>
      <vt:lpstr> The need for government intervention in industry  </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Eight: Industrial policy</dc:title>
  <dc:creator>coment</dc:creator>
  <cp:lastModifiedBy>user</cp:lastModifiedBy>
  <cp:revision>12</cp:revision>
  <dcterms:created xsi:type="dcterms:W3CDTF">2015-04-02T20:59:05Z</dcterms:created>
  <dcterms:modified xsi:type="dcterms:W3CDTF">2019-02-01T11:04:39Z</dcterms:modified>
</cp:coreProperties>
</file>