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handoutMasterIdLst>
    <p:handoutMasterId r:id="rId74"/>
  </p:handoutMasterIdLst>
  <p:sldIdLst>
    <p:sldId id="256" r:id="rId2"/>
    <p:sldId id="257" r:id="rId3"/>
    <p:sldId id="452" r:id="rId4"/>
    <p:sldId id="453" r:id="rId5"/>
    <p:sldId id="454" r:id="rId6"/>
    <p:sldId id="415" r:id="rId7"/>
    <p:sldId id="416" r:id="rId8"/>
    <p:sldId id="417" r:id="rId9"/>
    <p:sldId id="418" r:id="rId10"/>
    <p:sldId id="419" r:id="rId11"/>
    <p:sldId id="420" r:id="rId12"/>
    <p:sldId id="455" r:id="rId13"/>
    <p:sldId id="421" r:id="rId14"/>
    <p:sldId id="422" r:id="rId15"/>
    <p:sldId id="423" r:id="rId16"/>
    <p:sldId id="424" r:id="rId17"/>
    <p:sldId id="425" r:id="rId18"/>
    <p:sldId id="427" r:id="rId19"/>
    <p:sldId id="258" r:id="rId20"/>
    <p:sldId id="457" r:id="rId21"/>
    <p:sldId id="393" r:id="rId22"/>
    <p:sldId id="428" r:id="rId23"/>
    <p:sldId id="260" r:id="rId24"/>
    <p:sldId id="261" r:id="rId25"/>
    <p:sldId id="266" r:id="rId26"/>
    <p:sldId id="267" r:id="rId27"/>
    <p:sldId id="429" r:id="rId28"/>
    <p:sldId id="430" r:id="rId29"/>
    <p:sldId id="434" r:id="rId30"/>
    <p:sldId id="431" r:id="rId31"/>
    <p:sldId id="456" r:id="rId32"/>
    <p:sldId id="432" r:id="rId33"/>
    <p:sldId id="270" r:id="rId34"/>
    <p:sldId id="271" r:id="rId35"/>
    <p:sldId id="273" r:id="rId36"/>
    <p:sldId id="275" r:id="rId37"/>
    <p:sldId id="276" r:id="rId38"/>
    <p:sldId id="277" r:id="rId39"/>
    <p:sldId id="278" r:id="rId40"/>
    <p:sldId id="279" r:id="rId41"/>
    <p:sldId id="398" r:id="rId42"/>
    <p:sldId id="281" r:id="rId43"/>
    <p:sldId id="282" r:id="rId44"/>
    <p:sldId id="283" r:id="rId45"/>
    <p:sldId id="435" r:id="rId46"/>
    <p:sldId id="284" r:id="rId47"/>
    <p:sldId id="285" r:id="rId48"/>
    <p:sldId id="286" r:id="rId49"/>
    <p:sldId id="436" r:id="rId50"/>
    <p:sldId id="437" r:id="rId51"/>
    <p:sldId id="288" r:id="rId52"/>
    <p:sldId id="438" r:id="rId53"/>
    <p:sldId id="439" r:id="rId54"/>
    <p:sldId id="440" r:id="rId55"/>
    <p:sldId id="441" r:id="rId56"/>
    <p:sldId id="442" r:id="rId57"/>
    <p:sldId id="443" r:id="rId58"/>
    <p:sldId id="444" r:id="rId59"/>
    <p:sldId id="445" r:id="rId60"/>
    <p:sldId id="446" r:id="rId61"/>
    <p:sldId id="447" r:id="rId62"/>
    <p:sldId id="290" r:id="rId63"/>
    <p:sldId id="291" r:id="rId64"/>
    <p:sldId id="306" r:id="rId65"/>
    <p:sldId id="307" r:id="rId66"/>
    <p:sldId id="311" r:id="rId67"/>
    <p:sldId id="292" r:id="rId68"/>
    <p:sldId id="448" r:id="rId69"/>
    <p:sldId id="313" r:id="rId70"/>
    <p:sldId id="451" r:id="rId71"/>
    <p:sldId id="407" r:id="rId7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0222E96-D9F0-4AB2-9524-1C822C31EC25}" type="datetimeFigureOut">
              <a:rPr lang="en-US" smtClean="0"/>
              <a:pPr/>
              <a:t>4/1/2019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AA750FF-3B0C-43F3-BB51-518187A5D06A}" type="slidenum">
              <a:rPr lang="en-US" smtClean="0"/>
              <a:pPr/>
              <a:t>‹#›</a:t>
            </a:fld>
            <a:endParaRPr lang="en-US"/>
          </a:p>
        </p:txBody>
      </p:sp>
    </p:spTree>
    <p:extLst>
      <p:ext uri="{BB962C8B-B14F-4D97-AF65-F5344CB8AC3E}">
        <p14:creationId xmlns:p14="http://schemas.microsoft.com/office/powerpoint/2010/main" xmlns="" val="1748661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2F36D74-F399-48DF-A5F7-58F4B4AED336}" type="datetimeFigureOut">
              <a:rPr lang="en-US" smtClean="0"/>
              <a:pPr/>
              <a:t>4/1/2019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9C42E5D8-5BAA-450F-99CA-0BBB96F46A69}" type="slidenum">
              <a:rPr lang="en-US" smtClean="0"/>
              <a:pPr/>
              <a:t>‹#›</a:t>
            </a:fld>
            <a:endParaRPr lang="en-US"/>
          </a:p>
        </p:txBody>
      </p:sp>
    </p:spTree>
    <p:extLst>
      <p:ext uri="{BB962C8B-B14F-4D97-AF65-F5344CB8AC3E}">
        <p14:creationId xmlns:p14="http://schemas.microsoft.com/office/powerpoint/2010/main" xmlns="" val="207378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E6F9C5-2CDB-45CE-AF20-02A99BF9E2C9}" type="datetime1">
              <a:rPr lang="en-US" smtClean="0"/>
              <a:pPr/>
              <a:t>4/1/2019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C7B4E-B74C-4D9B-8B9A-2FDE0A2E691A}" type="datetime1">
              <a:rPr lang="en-US" smtClean="0"/>
              <a:pPr/>
              <a:t>4/1/2019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C450FB-6612-43C0-B12A-65F44B509881}" type="datetime1">
              <a:rPr lang="en-US" smtClean="0"/>
              <a:pPr/>
              <a:t>4/1/2019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E1C4C-122E-4246-A8FA-57A6864D1F92}" type="datetime1">
              <a:rPr lang="en-US" smtClean="0"/>
              <a:pPr/>
              <a:t>4/1/2019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6CC12-60C0-4471-8012-167E2078BC3F}" type="datetime1">
              <a:rPr lang="en-US" smtClean="0"/>
              <a:pPr/>
              <a:t>4/1/2019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90F139-C10B-4003-9753-DD3AAE6C471B}" type="datetime1">
              <a:rPr lang="en-US" smtClean="0"/>
              <a:pPr/>
              <a:t>4/1/2019</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
        <p:nvSpPr>
          <p:cNvPr id="7" name="Slide Number Placeholder 6"/>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3CD86D-FFF5-46B5-8CA8-4859B85282AA}" type="datetime1">
              <a:rPr lang="en-US" smtClean="0"/>
              <a:pPr/>
              <a:t>4/1/2019</a:t>
            </a:fld>
            <a:endParaRPr lang="en-US"/>
          </a:p>
        </p:txBody>
      </p:sp>
      <p:sp>
        <p:nvSpPr>
          <p:cNvPr id="8" name="Footer Placeholder 7"/>
          <p:cNvSpPr>
            <a:spLocks noGrp="1"/>
          </p:cNvSpPr>
          <p:nvPr>
            <p:ph type="ftr" sz="quarter" idx="11"/>
          </p:nvPr>
        </p:nvSpPr>
        <p:spPr/>
        <p:txBody>
          <a:bodyPr/>
          <a:lstStyle/>
          <a:p>
            <a:r>
              <a:rPr lang="en-US" smtClean="0"/>
              <a:t>Compiled by: Abdi T.</a:t>
            </a:r>
            <a:endParaRPr lang="en-US" dirty="0"/>
          </a:p>
        </p:txBody>
      </p:sp>
      <p:sp>
        <p:nvSpPr>
          <p:cNvPr id="9" name="Slide Number Placeholder 8"/>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3F1A19-200D-404D-817A-C32915ED7F99}" type="datetime1">
              <a:rPr lang="en-US" smtClean="0"/>
              <a:pPr/>
              <a:t>4/1/2019</a:t>
            </a:fld>
            <a:endParaRPr lang="en-US"/>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99678-D7B3-4177-A26D-3EA100BDD578}" type="datetime1">
              <a:rPr lang="en-US" smtClean="0"/>
              <a:pPr/>
              <a:t>4/1/2019</a:t>
            </a:fld>
            <a:endParaRPr lang="en-US"/>
          </a:p>
        </p:txBody>
      </p:sp>
      <p:sp>
        <p:nvSpPr>
          <p:cNvPr id="3" name="Footer Placeholder 2"/>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259D5-9EBA-4B25-97D7-63517B6EF543}" type="datetime1">
              <a:rPr lang="en-US" smtClean="0"/>
              <a:pPr/>
              <a:t>4/1/2019</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
        <p:nvSpPr>
          <p:cNvPr id="7" name="Slide Number Placeholder 6"/>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1ED55-FCD0-4F5B-B6DA-576E6D9DD051}" type="datetime1">
              <a:rPr lang="en-US" smtClean="0"/>
              <a:pPr/>
              <a:t>4/1/2019</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
        <p:nvSpPr>
          <p:cNvPr id="7" name="Slide Number Placeholder 6"/>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1F5F1-2806-4701-912C-3D643CF1D98A}" type="datetime1">
              <a:rPr lang="en-US" smtClean="0"/>
              <a:pPr/>
              <a:t>4/1/2019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Compiled by: Abdi 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84987-B499-4A99-A8DE-488B2013EB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dirty="0" smtClean="0"/>
              <a:t>CHAPTER ONE</a:t>
            </a:r>
            <a:r>
              <a:rPr lang="en-US" sz="3600" dirty="0" smtClean="0"/>
              <a:t/>
            </a:r>
            <a:br>
              <a:rPr lang="en-US" sz="3600" dirty="0" smtClean="0"/>
            </a:br>
            <a:r>
              <a:rPr lang="en-US" sz="3600" b="1" dirty="0" smtClean="0"/>
              <a:t>INTRODUCTION</a:t>
            </a:r>
            <a:r>
              <a:rPr lang="en-US" sz="3600" dirty="0" smtClean="0"/>
              <a:t/>
            </a:r>
            <a:br>
              <a:rPr lang="en-US" sz="3600" dirty="0" smtClean="0"/>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ln>
            <a:solidFill>
              <a:srgbClr val="FF0000"/>
            </a:solidFill>
          </a:ln>
        </p:spPr>
        <p:txBody>
          <a:bodyPr>
            <a:noAutofit/>
          </a:bodyPr>
          <a:lstStyle/>
          <a:p>
            <a:pPr marL="0" indent="0" algn="just">
              <a:lnSpc>
                <a:spcPct val="150000"/>
              </a:lnSpc>
              <a:spcBef>
                <a:spcPts val="0"/>
              </a:spcBef>
              <a:buNone/>
            </a:pPr>
            <a:r>
              <a:rPr lang="en-US" sz="2800" b="1" dirty="0" smtClean="0"/>
              <a:t>Chapter objectives: </a:t>
            </a:r>
            <a:r>
              <a:rPr lang="en-US" sz="2800" b="1" i="1" dirty="0" smtClean="0"/>
              <a:t>After reading this chapter you must be able to know</a:t>
            </a:r>
            <a:endParaRPr lang="en-US" sz="2800" dirty="0" smtClean="0"/>
          </a:p>
          <a:p>
            <a:pPr marL="0" lvl="0" indent="0" algn="just">
              <a:lnSpc>
                <a:spcPct val="150000"/>
              </a:lnSpc>
              <a:spcBef>
                <a:spcPts val="0"/>
              </a:spcBef>
            </a:pPr>
            <a:r>
              <a:rPr lang="en-US" sz="2800" dirty="0" smtClean="0"/>
              <a:t>The meaning and scope of industrial economics</a:t>
            </a:r>
          </a:p>
          <a:p>
            <a:pPr marL="0" lvl="0" indent="0" algn="just">
              <a:lnSpc>
                <a:spcPct val="150000"/>
              </a:lnSpc>
              <a:spcBef>
                <a:spcPts val="0"/>
              </a:spcBef>
            </a:pPr>
            <a:r>
              <a:rPr lang="en-US" sz="2800" dirty="0" smtClean="0"/>
              <a:t>The definitions and elementary description of some basic concepts used in industrial economics </a:t>
            </a:r>
          </a:p>
          <a:p>
            <a:pPr marL="0" lvl="0" indent="0" algn="just">
              <a:lnSpc>
                <a:spcPct val="150000"/>
              </a:lnSpc>
              <a:spcBef>
                <a:spcPts val="0"/>
              </a:spcBef>
            </a:pPr>
            <a:r>
              <a:rPr lang="en-US" sz="2800" dirty="0" smtClean="0"/>
              <a:t>The paradigm of SCP</a:t>
            </a:r>
          </a:p>
          <a:p>
            <a:pPr marL="0" lvl="0" indent="0" algn="just">
              <a:lnSpc>
                <a:spcPct val="150000"/>
              </a:lnSpc>
              <a:spcBef>
                <a:spcPts val="0"/>
              </a:spcBef>
            </a:pPr>
            <a:r>
              <a:rPr lang="en-US" sz="2800" dirty="0" smtClean="0"/>
              <a:t>The framework for the study of industrial economics</a:t>
            </a:r>
            <a:endParaRPr lang="en-US" sz="2800"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spcBef>
                <a:spcPts val="0"/>
              </a:spcBef>
            </a:pPr>
            <a:r>
              <a:rPr lang="en-US" sz="2800" b="1" dirty="0" smtClean="0"/>
              <a:t>In microeconomics </a:t>
            </a:r>
            <a:r>
              <a:rPr lang="en-US" sz="2800" dirty="0" smtClean="0"/>
              <a:t>also we study producer’s behavior in relation to scarcity of resources. Because of this fact, some economists would regard industrial economics as being primarily an elaboration of, and develop­ment from, the traditional theory of the firm taught under microeconomics.</a:t>
            </a:r>
          </a:p>
          <a:p>
            <a:pPr algn="just">
              <a:spcBef>
                <a:spcPts val="0"/>
              </a:spcBef>
            </a:pPr>
            <a:r>
              <a:rPr lang="en-US" sz="2800" dirty="0" smtClean="0"/>
              <a:t> Industrial economics is best defined as the application of micro economic theory to the analysis of firms, markets and industries. </a:t>
            </a:r>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10</a:t>
            </a:fld>
            <a:endParaRPr lang="en-US"/>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20000"/>
              </a:lnSpc>
              <a:spcBef>
                <a:spcPts val="0"/>
              </a:spcBef>
            </a:pPr>
            <a:r>
              <a:rPr lang="en-US" sz="2800" dirty="0" smtClean="0"/>
              <a:t>Stigler (1968)  argues that industrial economics does not really exist as a separate discipline, that it is simply differentiated microeconomics. But this misses some points. The distinction arises from the overriding emphasis, in industrial economics, on empirical work and on implications for policy. </a:t>
            </a:r>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11</a:t>
            </a:fld>
            <a:endParaRPr lang="en-US"/>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lnSpc>
                <a:spcPct val="120000"/>
              </a:lnSpc>
              <a:spcBef>
                <a:spcPts val="0"/>
              </a:spcBef>
            </a:pPr>
            <a:r>
              <a:rPr lang="en-US" b="1" dirty="0" smtClean="0"/>
              <a:t>What makes industrial economics different from microeconomics?</a:t>
            </a:r>
            <a:endParaRPr lang="en-US" dirty="0" smtClean="0"/>
          </a:p>
          <a:p>
            <a:pPr algn="just">
              <a:lnSpc>
                <a:spcPct val="120000"/>
              </a:lnSpc>
              <a:spcBef>
                <a:spcPts val="0"/>
              </a:spcBef>
            </a:pPr>
            <a:r>
              <a:rPr lang="en-US" dirty="0" smtClean="0"/>
              <a:t>Of course to view industrial economics as a development of microeconomics is quite understandable. Both are concerned with the economic aspects of firms and industries seeking to analyses their behavior and draw normative implications. </a:t>
            </a:r>
          </a:p>
          <a:p>
            <a:pPr algn="just">
              <a:lnSpc>
                <a:spcPct val="120000"/>
              </a:lnSpc>
              <a:spcBef>
                <a:spcPts val="0"/>
              </a:spcBef>
            </a:pPr>
            <a:r>
              <a:rPr lang="en-US" dirty="0" smtClean="0"/>
              <a:t>However, there are some differences between the two.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12</a:t>
            </a:fld>
            <a:endParaRPr lang="en-US"/>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lgn="just">
              <a:spcBef>
                <a:spcPts val="0"/>
              </a:spcBef>
            </a:pPr>
            <a:r>
              <a:rPr lang="en-US" sz="2800" dirty="0" smtClean="0"/>
              <a:t>Microeconomics is a formal, deductive and abstract discipline where as Industrial econo­mics on the other hand is less formal, more inductive in nature. </a:t>
            </a:r>
          </a:p>
          <a:p>
            <a:pPr algn="just">
              <a:spcBef>
                <a:spcPts val="0"/>
              </a:spcBef>
            </a:pPr>
            <a:r>
              <a:rPr lang="en-US" sz="2800" dirty="0" smtClean="0"/>
              <a:t>Micro­economics assumes profit maximization as the goal of the firm given constraints where as Industrial economics does not believe in single goal of profit maximization. </a:t>
            </a:r>
          </a:p>
          <a:p>
            <a:pPr lvl="0" algn="just">
              <a:spcBef>
                <a:spcPts val="0"/>
              </a:spcBef>
            </a:pPr>
            <a:r>
              <a:rPr lang="en-US" sz="2800" dirty="0" smtClean="0"/>
              <a:t>Microecono­mics, being abstract, does not go into operational details of production, distribution and other aspects of the firms and industries where as Industrial economics does go into the depth of such details. </a:t>
            </a:r>
          </a:p>
          <a:p>
            <a:pPr algn="just">
              <a:spcBef>
                <a:spcPts val="0"/>
              </a:spcBef>
            </a:pPr>
            <a:endParaRPr lang="en-US" sz="2800"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13</a:t>
            </a:fld>
            <a:endParaRPr lang="en-US"/>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just">
              <a:spcBef>
                <a:spcPts val="0"/>
              </a:spcBef>
            </a:pPr>
            <a:r>
              <a:rPr lang="en-US" sz="2800" dirty="0" smtClean="0"/>
              <a:t>Public policy implications are taken care of in industrial economics but micro­economics may shun them if necessary. </a:t>
            </a:r>
          </a:p>
          <a:p>
            <a:pPr lvl="0" algn="just">
              <a:spcBef>
                <a:spcPts val="0"/>
              </a:spcBef>
              <a:buFont typeface="Wingdings" pitchFamily="2" charset="2"/>
              <a:buChar char="ü"/>
            </a:pPr>
            <a:r>
              <a:rPr lang="en-US" sz="2800" dirty="0" smtClean="0"/>
              <a:t>industrial economics with the concern of decision-making in an industry from micro angle, but it has macro dimension also. For a society as a whole the resources for production are scarce just as in the case of a producer.</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14</a:t>
            </a:fld>
            <a:endParaRPr lang="en-US"/>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lnSpc>
                <a:spcPct val="120000"/>
              </a:lnSpc>
              <a:spcBef>
                <a:spcPts val="0"/>
              </a:spcBef>
            </a:pPr>
            <a:r>
              <a:rPr lang="en-US" dirty="0" smtClean="0"/>
              <a:t>With scarce resources, the problem exists to produce varieties of goods and services in-the current period and in future also. </a:t>
            </a:r>
          </a:p>
          <a:p>
            <a:pPr algn="just">
              <a:lnSpc>
                <a:spcPct val="120000"/>
              </a:lnSpc>
              <a:spcBef>
                <a:spcPts val="0"/>
              </a:spcBef>
            </a:pPr>
            <a:r>
              <a:rPr lang="en-US" dirty="0" smtClean="0"/>
              <a:t>What goods should be produced: consumer or capital? If capital good are preferred, then the series of prob­lems faced by the society may be: what types of capital goods; what type of factory (large vs. small scale); where to produce (</a:t>
            </a:r>
            <a:r>
              <a:rPr lang="en-US" dirty="0" err="1" smtClean="0"/>
              <a:t>locational</a:t>
            </a:r>
            <a:r>
              <a:rPr lang="en-US" dirty="0" smtClean="0"/>
              <a:t> problem); how to distribute them; etc. These are the questions which have been posed earlier for an individual producer also. But, here we have to examine them from the social angle.</a:t>
            </a: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15</a:t>
            </a:fld>
            <a:endParaRPr lang="en-US"/>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lnSpc>
                <a:spcPct val="120000"/>
              </a:lnSpc>
              <a:spcBef>
                <a:spcPts val="0"/>
              </a:spcBef>
            </a:pPr>
            <a:r>
              <a:rPr lang="en-US" dirty="0" smtClean="0"/>
              <a:t>The term </a:t>
            </a:r>
            <a:r>
              <a:rPr lang="en-US" b="1" dirty="0" smtClean="0"/>
              <a:t>industrial organization</a:t>
            </a:r>
            <a:r>
              <a:rPr lang="en-US" dirty="0" smtClean="0"/>
              <a:t> is commonly viewed as synonymous with industrial economics. </a:t>
            </a:r>
          </a:p>
          <a:p>
            <a:pPr algn="just">
              <a:lnSpc>
                <a:spcPct val="120000"/>
              </a:lnSpc>
              <a:spcBef>
                <a:spcPts val="0"/>
              </a:spcBef>
            </a:pPr>
            <a:r>
              <a:rPr lang="en-US" dirty="0" err="1" smtClean="0"/>
              <a:t>But,Carlsson</a:t>
            </a:r>
            <a:r>
              <a:rPr lang="en-US" dirty="0" smtClean="0"/>
              <a:t> (1989) made clear distinction between them. He reasons that the main concern of industrial organization has become the structure of industries at a particular point of time. </a:t>
            </a:r>
          </a:p>
          <a:p>
            <a:pPr algn="just">
              <a:lnSpc>
                <a:spcPct val="120000"/>
              </a:lnSpc>
              <a:spcBef>
                <a:spcPts val="0"/>
              </a:spcBef>
            </a:pPr>
            <a:r>
              <a:rPr lang="en-US" dirty="0" smtClean="0"/>
              <a:t>By contrast, industrial economics encompasses both industrial organization and industrial dynamics. </a:t>
            </a:r>
          </a:p>
          <a:p>
            <a:pPr algn="just">
              <a:lnSpc>
                <a:spcPct val="120000"/>
              </a:lnSpc>
              <a:spcBef>
                <a:spcPts val="0"/>
              </a:spcBef>
            </a:pPr>
            <a:r>
              <a:rPr lang="en-US" dirty="0" smtClean="0"/>
              <a:t>Industrial dynamics is primarily concerned with the evolution of industry as a process in time both at the macro level, the sector or industry level, and the firm level. </a:t>
            </a: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16</a:t>
            </a:fld>
            <a:endParaRPr lang="en-US"/>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lnSpc>
                <a:spcPct val="120000"/>
              </a:lnSpc>
              <a:spcBef>
                <a:spcPts val="0"/>
              </a:spcBef>
            </a:pPr>
            <a:r>
              <a:rPr lang="en-US" sz="4000" dirty="0" smtClean="0"/>
              <a:t>It differs from industrial organization in that its main focus of attention can vary from the firm, to relationships between firms, to the links between microeconomics and the macro economy. </a:t>
            </a:r>
          </a:p>
          <a:p>
            <a:pPr algn="just">
              <a:lnSpc>
                <a:spcPct val="120000"/>
              </a:lnSpc>
              <a:spcBef>
                <a:spcPts val="0"/>
              </a:spcBef>
            </a:pPr>
            <a:r>
              <a:rPr lang="en-US" sz="4000" dirty="0" smtClean="0"/>
              <a:t>When the economist turns the attention to industrial dynamics the area of investigation is widened .</a:t>
            </a:r>
          </a:p>
          <a:p>
            <a:pPr algn="just">
              <a:lnSpc>
                <a:spcPct val="120000"/>
              </a:lnSpc>
              <a:spcBef>
                <a:spcPts val="0"/>
              </a:spcBef>
            </a:pP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b="1" dirty="0" smtClean="0"/>
              <a:t>Conclusion:</a:t>
            </a:r>
            <a:r>
              <a:rPr lang="en-US" dirty="0" smtClean="0"/>
              <a:t> </a:t>
            </a:r>
          </a:p>
          <a:p>
            <a:pPr algn="just">
              <a:spcBef>
                <a:spcPts val="0"/>
              </a:spcBef>
            </a:pPr>
            <a:r>
              <a:rPr lang="en-US" dirty="0" smtClean="0"/>
              <a:t>Industrial economics is predominantly an empirical discipline having micro and macro aspects. </a:t>
            </a:r>
          </a:p>
          <a:p>
            <a:pPr algn="just">
              <a:spcBef>
                <a:spcPts val="0"/>
              </a:spcBef>
            </a:pPr>
            <a:r>
              <a:rPr lang="en-US" dirty="0" smtClean="0"/>
              <a:t>It has a strong theoretical base of microeconomics. </a:t>
            </a:r>
          </a:p>
          <a:p>
            <a:pPr algn="just">
              <a:spcBef>
                <a:spcPts val="0"/>
              </a:spcBef>
            </a:pPr>
            <a:r>
              <a:rPr lang="en-US" dirty="0" smtClean="0"/>
              <a:t>It provides useful applications for industrial management and public policies.</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18</a:t>
            </a:fld>
            <a:endParaRPr lang="en-US"/>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ln>
            <a:solidFill>
              <a:srgbClr val="FF0000"/>
            </a:solidFill>
          </a:ln>
        </p:spPr>
        <p:txBody>
          <a:bodyPr>
            <a:normAutofit fontScale="92500" lnSpcReduction="10000"/>
          </a:bodyPr>
          <a:lstStyle/>
          <a:p>
            <a:pPr algn="just">
              <a:spcBef>
                <a:spcPts val="0"/>
              </a:spcBef>
              <a:buFont typeface="Wingdings" pitchFamily="2" charset="2"/>
              <a:buChar char="§"/>
            </a:pPr>
            <a:r>
              <a:rPr lang="en-GB" sz="2800" dirty="0">
                <a:cs typeface="Times New Roman" pitchFamily="18" charset="0"/>
              </a:rPr>
              <a:t>There are </a:t>
            </a:r>
            <a:r>
              <a:rPr lang="en-GB" sz="2800" i="1" dirty="0">
                <a:solidFill>
                  <a:schemeClr val="accent2"/>
                </a:solidFill>
                <a:effectLst>
                  <a:outerShdw blurRad="38100" dist="38100" dir="2700000" algn="tl">
                    <a:srgbClr val="000000">
                      <a:alpha val="43137"/>
                    </a:srgbClr>
                  </a:outerShdw>
                </a:effectLst>
                <a:cs typeface="Times New Roman" pitchFamily="18" charset="0"/>
              </a:rPr>
              <a:t>two</a:t>
            </a:r>
            <a:r>
              <a:rPr lang="en-GB" sz="2800" dirty="0">
                <a:cs typeface="Times New Roman" pitchFamily="18" charset="0"/>
              </a:rPr>
              <a:t> </a:t>
            </a:r>
            <a:r>
              <a:rPr lang="en-GB" sz="2800" dirty="0">
                <a:solidFill>
                  <a:schemeClr val="accent2"/>
                </a:solidFill>
                <a:cs typeface="Times New Roman" pitchFamily="18" charset="0"/>
              </a:rPr>
              <a:t>broad</a:t>
            </a:r>
            <a:r>
              <a:rPr lang="en-GB" sz="2800" dirty="0">
                <a:cs typeface="Times New Roman" pitchFamily="18" charset="0"/>
              </a:rPr>
              <a:t> elements in industrial </a:t>
            </a:r>
            <a:r>
              <a:rPr lang="en-GB" sz="2800" dirty="0" smtClean="0">
                <a:cs typeface="Times New Roman" pitchFamily="18" charset="0"/>
              </a:rPr>
              <a:t>economics.</a:t>
            </a:r>
          </a:p>
          <a:p>
            <a:pPr lvl="1" algn="just">
              <a:spcBef>
                <a:spcPts val="0"/>
              </a:spcBef>
              <a:buFont typeface="Wingdings" pitchFamily="2" charset="2"/>
              <a:buChar char="ü"/>
            </a:pPr>
            <a:r>
              <a:rPr lang="en-US" dirty="0" smtClean="0">
                <a:cs typeface="Times New Roman" pitchFamily="18" charset="0"/>
              </a:rPr>
              <a:t>Descriptive element</a:t>
            </a:r>
          </a:p>
          <a:p>
            <a:pPr lvl="1" algn="just">
              <a:spcBef>
                <a:spcPts val="0"/>
              </a:spcBef>
              <a:buFont typeface="Wingdings" pitchFamily="2" charset="2"/>
              <a:buChar char="ü"/>
            </a:pPr>
            <a:r>
              <a:rPr lang="en-US" dirty="0" smtClean="0">
                <a:cs typeface="Times New Roman" pitchFamily="18" charset="0"/>
              </a:rPr>
              <a:t>Analytical part</a:t>
            </a:r>
            <a:endParaRPr lang="en-GB" dirty="0" smtClean="0">
              <a:cs typeface="Times New Roman" pitchFamily="18" charset="0"/>
            </a:endParaRPr>
          </a:p>
          <a:p>
            <a:pPr algn="just">
              <a:spcBef>
                <a:spcPts val="0"/>
              </a:spcBef>
              <a:buFont typeface="Wingdings" pitchFamily="2" charset="2"/>
              <a:buChar char="§"/>
            </a:pPr>
            <a:r>
              <a:rPr lang="en-GB" sz="2800" dirty="0" smtClean="0">
                <a:solidFill>
                  <a:srgbClr val="FF0000"/>
                </a:solidFill>
                <a:effectLst>
                  <a:outerShdw blurRad="38100" dist="38100" dir="2700000" algn="tl">
                    <a:srgbClr val="000000">
                      <a:alpha val="43137"/>
                    </a:srgbClr>
                  </a:outerShdw>
                </a:effectLst>
                <a:cs typeface="Times New Roman" pitchFamily="18" charset="0"/>
              </a:rPr>
              <a:t>Descriptive Element</a:t>
            </a:r>
            <a:r>
              <a:rPr lang="en-GB" sz="2800" dirty="0" smtClean="0">
                <a:cs typeface="Times New Roman" pitchFamily="18" charset="0"/>
              </a:rPr>
              <a:t>: </a:t>
            </a:r>
            <a:r>
              <a:rPr lang="en-US" sz="2800" dirty="0" smtClean="0">
                <a:cs typeface="Times New Roman" pitchFamily="18" charset="0"/>
              </a:rPr>
              <a:t>is concerned with the information content of the subject. It would provide </a:t>
            </a:r>
            <a:r>
              <a:rPr lang="en-US" sz="2800" dirty="0" smtClean="0"/>
              <a:t>industrialist or</a:t>
            </a:r>
            <a:r>
              <a:rPr lang="en-US" sz="2800" i="1" dirty="0" smtClean="0"/>
              <a:t> </a:t>
            </a:r>
            <a:r>
              <a:rPr lang="en-US" sz="2800" dirty="0" smtClean="0"/>
              <a:t>businessman </a:t>
            </a:r>
            <a:r>
              <a:rPr lang="en-US" sz="2800" dirty="0" smtClean="0">
                <a:cs typeface="Times New Roman" pitchFamily="18" charset="0"/>
              </a:rPr>
              <a:t>full information regarding:</a:t>
            </a:r>
          </a:p>
          <a:p>
            <a:pPr lvl="2" algn="just">
              <a:spcBef>
                <a:spcPts val="0"/>
              </a:spcBef>
            </a:pPr>
            <a:r>
              <a:rPr lang="en-US" sz="2800" dirty="0" smtClean="0">
                <a:cs typeface="Times New Roman" pitchFamily="18" charset="0"/>
              </a:rPr>
              <a:t> the availability of natural resources</a:t>
            </a:r>
          </a:p>
          <a:p>
            <a:pPr lvl="2" algn="just">
              <a:spcBef>
                <a:spcPts val="0"/>
              </a:spcBef>
            </a:pPr>
            <a:r>
              <a:rPr lang="en-US" sz="2800" dirty="0" smtClean="0">
                <a:cs typeface="Times New Roman" pitchFamily="18" charset="0"/>
              </a:rPr>
              <a:t> industrial climate in the country</a:t>
            </a:r>
          </a:p>
          <a:p>
            <a:pPr lvl="2" algn="just">
              <a:spcBef>
                <a:spcPts val="0"/>
              </a:spcBef>
            </a:pPr>
            <a:r>
              <a:rPr lang="en-US" sz="2800" dirty="0" smtClean="0">
                <a:cs typeface="Times New Roman" pitchFamily="18" charset="0"/>
              </a:rPr>
              <a:t>situation of the infrastructure including lines of traffic</a:t>
            </a:r>
          </a:p>
          <a:p>
            <a:pPr lvl="2" algn="just">
              <a:spcBef>
                <a:spcPts val="0"/>
              </a:spcBef>
            </a:pPr>
            <a:r>
              <a:rPr lang="en-US" sz="2800" dirty="0" smtClean="0">
                <a:cs typeface="Times New Roman" pitchFamily="18" charset="0"/>
              </a:rPr>
              <a:t>supplies of factors of production, </a:t>
            </a:r>
          </a:p>
          <a:p>
            <a:pPr lvl="2" algn="just">
              <a:spcBef>
                <a:spcPts val="0"/>
              </a:spcBef>
            </a:pPr>
            <a:r>
              <a:rPr lang="en-US" sz="2800" dirty="0" smtClean="0">
                <a:cs typeface="Times New Roman" pitchFamily="18" charset="0"/>
              </a:rPr>
              <a:t>trade and commercial policies of the governments, and </a:t>
            </a:r>
          </a:p>
          <a:p>
            <a:pPr lvl="2" algn="just">
              <a:spcBef>
                <a:spcPts val="0"/>
              </a:spcBef>
            </a:pPr>
            <a:r>
              <a:rPr lang="en-US" sz="2800" dirty="0" smtClean="0">
                <a:cs typeface="Times New Roman" pitchFamily="18" charset="0"/>
              </a:rPr>
              <a:t>the degree of competition in the business in which it operates. </a:t>
            </a: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itchFamily="18" charset="0"/>
                <a:cs typeface="Times New Roman" pitchFamily="18" charset="0"/>
              </a:rPr>
              <a:t>Definition and Scope of Industrial </a:t>
            </a:r>
            <a:r>
              <a:rPr lang="en-US" sz="3200" dirty="0" smtClean="0">
                <a:latin typeface="Times New Roman" pitchFamily="18" charset="0"/>
                <a:cs typeface="Times New Roman" pitchFamily="18" charset="0"/>
              </a:rPr>
              <a:t>Economics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solidFill>
            <a:schemeClr val="bg1"/>
          </a:solidFill>
          <a:ln>
            <a:solidFill>
              <a:srgbClr val="FF0000"/>
            </a:solidFill>
          </a:ln>
        </p:spPr>
        <p:txBody>
          <a:bodyPr>
            <a:normAutofit/>
          </a:bodyPr>
          <a:lstStyle/>
          <a:p>
            <a:pPr>
              <a:buNone/>
            </a:pPr>
            <a:r>
              <a:rPr lang="en-US" sz="2800" b="1" dirty="0" smtClean="0"/>
              <a:t>What is industrial economics?</a:t>
            </a:r>
            <a:endParaRPr lang="en-US" sz="2800" dirty="0" smtClean="0"/>
          </a:p>
          <a:p>
            <a:pPr algn="just">
              <a:spcBef>
                <a:spcPts val="0"/>
              </a:spcBef>
              <a:buFont typeface="Wingdings" pitchFamily="2" charset="2"/>
              <a:buChar char="§"/>
            </a:pPr>
            <a:r>
              <a:rPr lang="en-US" sz="2800" dirty="0" smtClean="0">
                <a:latin typeface="Times New Roman" pitchFamily="18" charset="0"/>
                <a:cs typeface="Times New Roman" pitchFamily="18" charset="0"/>
              </a:rPr>
              <a:t>It is </a:t>
            </a:r>
            <a:r>
              <a:rPr lang="en-US" sz="2800" dirty="0">
                <a:latin typeface="Times New Roman" pitchFamily="18" charset="0"/>
                <a:cs typeface="Times New Roman" pitchFamily="18" charset="0"/>
              </a:rPr>
              <a:t>one of the disciplines in economics that deals with the </a:t>
            </a:r>
            <a:r>
              <a:rPr lang="en-US" sz="28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economic problems of firms </a:t>
            </a:r>
            <a:r>
              <a:rPr lang="en-US" sz="2800" dirty="0">
                <a:effectLst>
                  <a:outerShdw blurRad="38100" dist="38100" dir="2700000" algn="tl">
                    <a:srgbClr val="000000">
                      <a:alpha val="43137"/>
                    </a:srgbClr>
                  </a:outerShdw>
                </a:effectLst>
                <a:latin typeface="Times New Roman" pitchFamily="18" charset="0"/>
                <a:cs typeface="Times New Roman" pitchFamily="18" charset="0"/>
              </a:rPr>
              <a:t>and</a:t>
            </a:r>
            <a:r>
              <a:rPr lang="en-US" sz="28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industries</a:t>
            </a:r>
            <a:r>
              <a:rPr lang="en-US" sz="2800" dirty="0">
                <a:latin typeface="Times New Roman" pitchFamily="18" charset="0"/>
                <a:cs typeface="Times New Roman" pitchFamily="18" charset="0"/>
              </a:rPr>
              <a:t>, and </a:t>
            </a:r>
            <a:r>
              <a:rPr lang="en-US" sz="28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their relationship with </a:t>
            </a:r>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society</a:t>
            </a:r>
            <a:r>
              <a:rPr lang="en-US" sz="2800" dirty="0" smtClean="0">
                <a:latin typeface="Times New Roman" pitchFamily="18" charset="0"/>
                <a:cs typeface="Times New Roman" pitchFamily="18" charset="0"/>
              </a:rPr>
              <a:t>.</a:t>
            </a:r>
          </a:p>
          <a:p>
            <a:pPr algn="just">
              <a:spcBef>
                <a:spcPts val="0"/>
              </a:spcBef>
              <a:buFont typeface="Wingdings" pitchFamily="2" charset="2"/>
              <a:buChar char="§"/>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also </a:t>
            </a:r>
            <a:r>
              <a:rPr lang="en-US" sz="2800" dirty="0" smtClean="0">
                <a:latin typeface="Times New Roman" pitchFamily="18" charset="0"/>
                <a:cs typeface="Times New Roman" pitchFamily="18" charset="0"/>
              </a:rPr>
              <a:t>called:</a:t>
            </a:r>
          </a:p>
          <a:p>
            <a:pPr lvl="1" algn="just">
              <a:spcBef>
                <a:spcPts val="0"/>
              </a:spcBef>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r>
              <a:rPr lang="en-US" i="1"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Economics of Industry</a:t>
            </a:r>
            <a:r>
              <a:rPr lang="en-US" dirty="0" smtClean="0">
                <a:latin typeface="Times New Roman" pitchFamily="18" charset="0"/>
                <a:cs typeface="Times New Roman" pitchFamily="18" charset="0"/>
              </a:rPr>
              <a:t>’ </a:t>
            </a:r>
          </a:p>
          <a:p>
            <a:pPr lvl="1" algn="just">
              <a:spcBef>
                <a:spcPts val="0"/>
              </a:spcBef>
              <a:buFont typeface="Wingdings" pitchFamily="2" charset="2"/>
              <a:buChar char="§"/>
            </a:pPr>
            <a:r>
              <a:rPr lang="en-US" dirty="0" smtClean="0">
                <a:latin typeface="Times New Roman" pitchFamily="18" charset="0"/>
                <a:cs typeface="Times New Roman" pitchFamily="18" charset="0"/>
              </a:rPr>
              <a:t>“Industry and Trade” </a:t>
            </a:r>
          </a:p>
          <a:p>
            <a:pPr lvl="1" algn="just">
              <a:spcBef>
                <a:spcPts val="0"/>
              </a:spcBef>
              <a:buFont typeface="Wingdings" pitchFamily="2" charset="2"/>
              <a:buChar char="§"/>
            </a:pPr>
            <a:r>
              <a:rPr lang="en-US" dirty="0" smtClean="0">
                <a:latin typeface="Times New Roman" pitchFamily="18" charset="0"/>
                <a:cs typeface="Times New Roman" pitchFamily="18" charset="0"/>
              </a:rPr>
              <a:t>‘</a:t>
            </a:r>
            <a:r>
              <a:rPr lang="en-US" i="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Industrial Organisation and Policy</a:t>
            </a:r>
            <a:r>
              <a:rPr lang="en-US" dirty="0" smtClean="0">
                <a:latin typeface="Times New Roman" pitchFamily="18" charset="0"/>
                <a:cs typeface="Times New Roman" pitchFamily="18" charset="0"/>
              </a:rPr>
              <a:t>’</a:t>
            </a:r>
          </a:p>
          <a:p>
            <a:pPr lvl="1" algn="just">
              <a:spcBef>
                <a:spcPts val="0"/>
              </a:spcBef>
              <a:buFont typeface="Wingdings" pitchFamily="2" charset="2"/>
              <a:buChar char="§"/>
            </a:pPr>
            <a:r>
              <a:rPr lang="en-US" dirty="0" smtClean="0">
                <a:latin typeface="Times New Roman" pitchFamily="18" charset="0"/>
                <a:cs typeface="Times New Roman" pitchFamily="18" charset="0"/>
              </a:rPr>
              <a:t>“Commerce and </a:t>
            </a:r>
            <a:r>
              <a:rPr lang="en-US" i="1" dirty="0" smtClean="0">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Business </a:t>
            </a:r>
            <a:r>
              <a:rPr lang="en-US" i="1" dirty="0">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Economics</a:t>
            </a:r>
            <a:r>
              <a:rPr lang="en-US" dirty="0">
                <a:latin typeface="Times New Roman" pitchFamily="18" charset="0"/>
                <a:cs typeface="Times New Roman" pitchFamily="18" charset="0"/>
              </a:rPr>
              <a:t>’ and so on. </a:t>
            </a: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342900" lvl="2" indent="-342900" algn="just">
              <a:spcBef>
                <a:spcPts val="0"/>
              </a:spcBef>
            </a:pPr>
            <a:r>
              <a:rPr lang="en-US" sz="3600" dirty="0" smtClean="0">
                <a:cs typeface="Times New Roman" pitchFamily="18" charset="0"/>
              </a:rPr>
              <a:t>In short, it deals with the information about the </a:t>
            </a:r>
            <a:r>
              <a:rPr lang="en-US" sz="3600" dirty="0" smtClean="0">
                <a:effectLst>
                  <a:outerShdw blurRad="38100" dist="38100" dir="2700000" algn="tl">
                    <a:srgbClr val="000000">
                      <a:alpha val="43137"/>
                    </a:srgbClr>
                  </a:outerShdw>
                </a:effectLst>
                <a:cs typeface="Times New Roman" pitchFamily="18" charset="0"/>
              </a:rPr>
              <a:t>competitors</a:t>
            </a:r>
            <a:r>
              <a:rPr lang="en-US" sz="3600" dirty="0" smtClean="0">
                <a:cs typeface="Times New Roman" pitchFamily="18" charset="0"/>
              </a:rPr>
              <a:t>, </a:t>
            </a:r>
            <a:r>
              <a:rPr lang="en-US" sz="3600" dirty="0" smtClean="0">
                <a:effectLst>
                  <a:outerShdw blurRad="38100" dist="38100" dir="2700000" algn="tl">
                    <a:srgbClr val="000000">
                      <a:alpha val="43137"/>
                    </a:srgbClr>
                  </a:outerShdw>
                </a:effectLst>
                <a:cs typeface="Times New Roman" pitchFamily="18" charset="0"/>
              </a:rPr>
              <a:t>natural resources </a:t>
            </a:r>
            <a:r>
              <a:rPr lang="en-US" sz="3600" dirty="0" smtClean="0">
                <a:cs typeface="Times New Roman" pitchFamily="18" charset="0"/>
              </a:rPr>
              <a:t>and </a:t>
            </a:r>
            <a:r>
              <a:rPr lang="en-US" sz="3600" dirty="0" smtClean="0">
                <a:effectLst>
                  <a:outerShdw blurRad="38100" dist="38100" dir="2700000" algn="tl">
                    <a:srgbClr val="000000">
                      <a:alpha val="43137"/>
                    </a:srgbClr>
                  </a:outerShdw>
                </a:effectLst>
                <a:cs typeface="Times New Roman" pitchFamily="18" charset="0"/>
              </a:rPr>
              <a:t>factors of production </a:t>
            </a:r>
            <a:r>
              <a:rPr lang="en-US" sz="3600" dirty="0" smtClean="0">
                <a:cs typeface="Times New Roman" pitchFamily="18" charset="0"/>
              </a:rPr>
              <a:t>and </a:t>
            </a:r>
            <a:r>
              <a:rPr lang="en-US" sz="3600" dirty="0" smtClean="0">
                <a:effectLst>
                  <a:outerShdw blurRad="38100" dist="38100" dir="2700000" algn="tl">
                    <a:srgbClr val="000000">
                      <a:alpha val="43137"/>
                    </a:srgbClr>
                  </a:outerShdw>
                </a:effectLst>
                <a:cs typeface="Times New Roman" pitchFamily="18" charset="0"/>
              </a:rPr>
              <a:t>government rules</a:t>
            </a:r>
            <a:r>
              <a:rPr lang="en-US" sz="3600" dirty="0" smtClean="0">
                <a:cs typeface="Times New Roman" pitchFamily="18" charset="0"/>
              </a:rPr>
              <a:t> and </a:t>
            </a:r>
            <a:r>
              <a:rPr lang="en-US" sz="3600" dirty="0" smtClean="0">
                <a:effectLst>
                  <a:outerShdw blurRad="38100" dist="38100" dir="2700000" algn="tl">
                    <a:srgbClr val="000000">
                      <a:alpha val="43137"/>
                    </a:srgbClr>
                  </a:outerShdw>
                </a:effectLst>
                <a:cs typeface="Times New Roman" pitchFamily="18" charset="0"/>
              </a:rPr>
              <a:t>regulations</a:t>
            </a:r>
            <a:r>
              <a:rPr lang="en-US" sz="3600" dirty="0" smtClean="0">
                <a:cs typeface="Times New Roman" pitchFamily="18" charset="0"/>
              </a:rPr>
              <a:t> related to the concerned industry. </a:t>
            </a:r>
            <a:endParaRPr lang="en-GB" sz="3600" dirty="0" smtClean="0">
              <a:cs typeface="Times New Roman" pitchFamily="18" charset="0"/>
            </a:endParaRPr>
          </a:p>
          <a:p>
            <a:pPr marL="342900" lvl="1" indent="-342900" algn="just">
              <a:spcBef>
                <a:spcPts val="0"/>
              </a:spcBef>
              <a:buFont typeface="Wingdings" pitchFamily="2" charset="2"/>
              <a:buChar char="§"/>
            </a:pPr>
            <a:r>
              <a:rPr lang="en-US" sz="3600" dirty="0" smtClean="0">
                <a:cs typeface="Times New Roman" pitchFamily="18" charset="0"/>
              </a:rPr>
              <a:t>Analytical element:</a:t>
            </a:r>
            <a:r>
              <a:rPr lang="en-GB" sz="3600" dirty="0" smtClean="0">
                <a:cs typeface="Times New Roman" pitchFamily="18" charset="0"/>
              </a:rPr>
              <a:t>is concerned with </a:t>
            </a:r>
            <a:r>
              <a:rPr lang="en-GB" sz="3600" dirty="0" smtClean="0">
                <a:solidFill>
                  <a:srgbClr val="FF0000"/>
                </a:solidFill>
                <a:cs typeface="Times New Roman" pitchFamily="18" charset="0"/>
              </a:rPr>
              <a:t>business policy and decision making.</a:t>
            </a:r>
            <a:r>
              <a:rPr lang="en-GB" sz="3600" dirty="0" smtClean="0">
                <a:cs typeface="Times New Roman" pitchFamily="18" charset="0"/>
              </a:rPr>
              <a:t> </a:t>
            </a:r>
          </a:p>
          <a:p>
            <a:pPr lvl="1" algn="just">
              <a:spcBef>
                <a:spcPts val="0"/>
              </a:spcBef>
              <a:buFont typeface="Wingdings" pitchFamily="2" charset="2"/>
              <a:buChar char="§"/>
            </a:pPr>
            <a:r>
              <a:rPr lang="en-GB" sz="3600" dirty="0" smtClean="0">
                <a:cs typeface="Times New Roman" pitchFamily="18" charset="0"/>
              </a:rPr>
              <a:t>market analysis</a:t>
            </a:r>
          </a:p>
          <a:p>
            <a:pPr lvl="1" algn="just">
              <a:spcBef>
                <a:spcPts val="0"/>
              </a:spcBef>
              <a:buFont typeface="Wingdings" pitchFamily="2" charset="2"/>
              <a:buChar char="§"/>
            </a:pPr>
            <a:r>
              <a:rPr lang="en-GB" sz="3600" dirty="0" smtClean="0">
                <a:cs typeface="Times New Roman" pitchFamily="18" charset="0"/>
              </a:rPr>
              <a:t>Pricing</a:t>
            </a:r>
          </a:p>
          <a:p>
            <a:pPr lvl="1" algn="just">
              <a:spcBef>
                <a:spcPts val="0"/>
              </a:spcBef>
              <a:buFont typeface="Wingdings" pitchFamily="2" charset="2"/>
              <a:buChar char="§"/>
            </a:pPr>
            <a:r>
              <a:rPr lang="en-GB" sz="3600" dirty="0" smtClean="0">
                <a:cs typeface="Times New Roman" pitchFamily="18" charset="0"/>
              </a:rPr>
              <a:t>choice of techniques</a:t>
            </a:r>
          </a:p>
          <a:p>
            <a:pPr lvl="1" algn="just">
              <a:spcBef>
                <a:spcPts val="0"/>
              </a:spcBef>
              <a:buFont typeface="Wingdings" pitchFamily="2" charset="2"/>
              <a:buChar char="§"/>
            </a:pPr>
            <a:r>
              <a:rPr lang="en-GB" sz="3600" dirty="0" smtClean="0">
                <a:cs typeface="Times New Roman" pitchFamily="18" charset="0"/>
              </a:rPr>
              <a:t>location of plants</a:t>
            </a:r>
          </a:p>
          <a:p>
            <a:pPr lvl="1" algn="just">
              <a:spcBef>
                <a:spcPts val="0"/>
              </a:spcBef>
              <a:buFont typeface="Wingdings" pitchFamily="2" charset="2"/>
              <a:buChar char="§"/>
            </a:pPr>
            <a:r>
              <a:rPr lang="en-GB" sz="3600" dirty="0" smtClean="0">
                <a:cs typeface="Times New Roman" pitchFamily="18" charset="0"/>
              </a:rPr>
              <a:t>investment planning</a:t>
            </a:r>
          </a:p>
          <a:p>
            <a:pPr lvl="1" algn="just">
              <a:spcBef>
                <a:spcPts val="0"/>
              </a:spcBef>
              <a:buFont typeface="Wingdings" pitchFamily="2" charset="2"/>
              <a:buChar char="§"/>
            </a:pPr>
            <a:r>
              <a:rPr lang="en-GB" sz="3600" dirty="0" smtClean="0">
                <a:cs typeface="Times New Roman" pitchFamily="18" charset="0"/>
              </a:rPr>
              <a:t>hiring and firing of labour</a:t>
            </a:r>
          </a:p>
          <a:p>
            <a:pPr lvl="1" algn="just">
              <a:spcBef>
                <a:spcPts val="0"/>
              </a:spcBef>
              <a:buFont typeface="Wingdings" pitchFamily="2" charset="2"/>
              <a:buChar char="§"/>
            </a:pPr>
            <a:r>
              <a:rPr lang="en-GB" sz="3600" dirty="0" smtClean="0">
                <a:cs typeface="Times New Roman" pitchFamily="18" charset="0"/>
              </a:rPr>
              <a:t>financial decisions</a:t>
            </a:r>
          </a:p>
          <a:p>
            <a:pPr lvl="1" algn="just">
              <a:spcBef>
                <a:spcPts val="0"/>
              </a:spcBef>
              <a:buFont typeface="Wingdings" pitchFamily="2" charset="2"/>
              <a:buChar char="§"/>
            </a:pPr>
            <a:r>
              <a:rPr lang="en-GB" sz="3600" dirty="0" smtClean="0">
                <a:cs typeface="Times New Roman" pitchFamily="18" charset="0"/>
              </a:rPr>
              <a:t>product diversification and so on. </a:t>
            </a:r>
            <a:endParaRPr lang="en-US" sz="3600" b="1" dirty="0" smtClean="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20</a:t>
            </a:fld>
            <a:endParaRPr lang="en-US"/>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rgbClr val="FF0000"/>
            </a:solidFill>
          </a:ln>
        </p:spPr>
        <p:txBody>
          <a:bodyPr>
            <a:normAutofit/>
          </a:bodyPr>
          <a:lstStyle/>
          <a:p>
            <a:pPr algn="just"/>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Analytical element </a:t>
            </a:r>
            <a:r>
              <a:rPr lang="en-US" dirty="0" smtClean="0">
                <a:latin typeface="Times New Roman" pitchFamily="18" charset="0"/>
                <a:cs typeface="Times New Roman" pitchFamily="18" charset="0"/>
              </a:rPr>
              <a:t>: is a vital part of the subject and much of the received theory of industrial economics is concerned with this. </a:t>
            </a:r>
          </a:p>
          <a:p>
            <a:pPr algn="just"/>
            <a:r>
              <a:rPr lang="en-US" dirty="0" smtClean="0">
                <a:latin typeface="Times New Roman" pitchFamily="18" charset="0"/>
                <a:cs typeface="Times New Roman" pitchFamily="18" charset="0"/>
              </a:rPr>
              <a:t>However, this does not mean that the first element, i.e., descriptive industrial economics, is less important. </a:t>
            </a:r>
          </a:p>
          <a:p>
            <a:pPr algn="just"/>
            <a:r>
              <a:rPr lang="en-US" b="1" dirty="0" smtClean="0">
                <a:latin typeface="Times New Roman" pitchFamily="18" charset="0"/>
                <a:cs typeface="Times New Roman" pitchFamily="18" charset="0"/>
              </a:rPr>
              <a:t>NB</a:t>
            </a:r>
            <a:r>
              <a:rPr lang="en-US" dirty="0" smtClean="0">
                <a:latin typeface="Times New Roman" pitchFamily="18" charset="0"/>
                <a:cs typeface="Times New Roman" pitchFamily="18" charset="0"/>
              </a:rPr>
              <a:t>. The two elements are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interdependent</a:t>
            </a:r>
            <a:r>
              <a:rPr lang="en-US" dirty="0" smtClean="0">
                <a:latin typeface="Times New Roman" pitchFamily="18" charset="0"/>
                <a:cs typeface="Times New Roman" pitchFamily="18" charset="0"/>
              </a:rPr>
              <a:t>, since without adequate information no one can take </a:t>
            </a:r>
            <a:r>
              <a:rPr 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proper decision about any aspect of business</a:t>
            </a:r>
            <a:endParaRPr lang="en-US"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sz="2800" i="1" dirty="0" smtClean="0"/>
              <a:t>While the descriptive element of industrial economics is concerned with the information content of the subject, the analytical element is concerned with the business policy and decision making.</a:t>
            </a:r>
            <a:endParaRPr lang="en-US" sz="2800" dirty="0" smtClean="0"/>
          </a:p>
          <a:p>
            <a:pPr>
              <a:buNone/>
            </a:pP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22</a:t>
            </a:fld>
            <a:endParaRPr lang="en-US"/>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a:bodyPr>
          <a:lstStyle/>
          <a:p>
            <a:pPr algn="just"/>
            <a:r>
              <a:rPr lang="en-GB" dirty="0">
                <a:latin typeface="Times New Roman" pitchFamily="18" charset="0"/>
                <a:cs typeface="Times New Roman" pitchFamily="18" charset="0"/>
              </a:rPr>
              <a:t>Moreover, industrial </a:t>
            </a:r>
            <a:r>
              <a:rPr lang="en-GB" dirty="0" smtClean="0">
                <a:latin typeface="Times New Roman" pitchFamily="18" charset="0"/>
                <a:cs typeface="Times New Roman" pitchFamily="18" charset="0"/>
              </a:rPr>
              <a:t>economics:</a:t>
            </a:r>
          </a:p>
          <a:p>
            <a:pPr lvl="1" algn="just"/>
            <a:r>
              <a:rPr lang="en-GB" dirty="0" smtClean="0">
                <a:latin typeface="Times New Roman" pitchFamily="18" charset="0"/>
                <a:cs typeface="Times New Roman" pitchFamily="18" charset="0"/>
              </a:rPr>
              <a:t>analyses </a:t>
            </a:r>
            <a:r>
              <a:rPr lang="en-GB" dirty="0">
                <a:latin typeface="Times New Roman" pitchFamily="18" charset="0"/>
                <a:cs typeface="Times New Roman" pitchFamily="18" charset="0"/>
              </a:rPr>
              <a:t>industries,  </a:t>
            </a:r>
            <a:r>
              <a:rPr lang="en-GB" dirty="0" smtClean="0">
                <a:latin typeface="Times New Roman" pitchFamily="18" charset="0"/>
                <a:cs typeface="Times New Roman" pitchFamily="18" charset="0"/>
              </a:rPr>
              <a:t>markets</a:t>
            </a:r>
            <a:r>
              <a:rPr lang="en-GB" dirty="0">
                <a:latin typeface="Times New Roman" pitchFamily="18" charset="0"/>
                <a:cs typeface="Times New Roman" pitchFamily="18" charset="0"/>
              </a:rPr>
              <a:t>, and the behaviour of firms within those </a:t>
            </a:r>
            <a:r>
              <a:rPr lang="en-GB" dirty="0" smtClean="0">
                <a:latin typeface="Times New Roman" pitchFamily="18" charset="0"/>
                <a:cs typeface="Times New Roman" pitchFamily="18" charset="0"/>
              </a:rPr>
              <a:t>markets.</a:t>
            </a:r>
          </a:p>
          <a:p>
            <a:pPr lvl="1" algn="just"/>
            <a:r>
              <a:rPr lang="en-GB" dirty="0" smtClean="0">
                <a:latin typeface="Times New Roman" pitchFamily="18" charset="0"/>
                <a:cs typeface="Times New Roman" pitchFamily="18" charset="0"/>
              </a:rPr>
              <a:t>It </a:t>
            </a:r>
            <a:r>
              <a:rPr lang="en-GB" dirty="0">
                <a:latin typeface="Times New Roman" pitchFamily="18" charset="0"/>
                <a:cs typeface="Times New Roman" pitchFamily="18" charset="0"/>
              </a:rPr>
              <a:t>deals with supply side economics. </a:t>
            </a:r>
            <a:endParaRPr lang="en-GB" dirty="0" smtClean="0">
              <a:latin typeface="Times New Roman" pitchFamily="18" charset="0"/>
              <a:cs typeface="Times New Roman" pitchFamily="18" charset="0"/>
            </a:endParaRPr>
          </a:p>
          <a:p>
            <a:pPr lvl="1" algn="just"/>
            <a:r>
              <a:rPr lang="en-GB" dirty="0" smtClean="0">
                <a:latin typeface="Times New Roman" pitchFamily="18" charset="0"/>
                <a:cs typeface="Times New Roman" pitchFamily="18" charset="0"/>
              </a:rPr>
              <a:t>Thus</a:t>
            </a:r>
            <a:r>
              <a:rPr lang="en-GB" dirty="0">
                <a:latin typeface="Times New Roman" pitchFamily="18" charset="0"/>
                <a:cs typeface="Times New Roman" pitchFamily="18" charset="0"/>
              </a:rPr>
              <a:t>, it is concerned with the </a:t>
            </a:r>
            <a:r>
              <a:rPr lang="en-GB" dirty="0">
                <a:solidFill>
                  <a:srgbClr val="FF0000"/>
                </a:solidFill>
                <a:latin typeface="Times New Roman" pitchFamily="18" charset="0"/>
                <a:cs typeface="Times New Roman" pitchFamily="18" charset="0"/>
              </a:rPr>
              <a:t>economic problems of the firms</a:t>
            </a:r>
            <a:r>
              <a:rPr lang="en-GB" dirty="0">
                <a:latin typeface="Times New Roman" pitchFamily="18" charset="0"/>
                <a:cs typeface="Times New Roman" pitchFamily="18" charset="0"/>
              </a:rPr>
              <a:t> and their </a:t>
            </a:r>
            <a:r>
              <a:rPr lang="en-GB" dirty="0">
                <a:solidFill>
                  <a:srgbClr val="FF0000"/>
                </a:solidFill>
                <a:latin typeface="Times New Roman" pitchFamily="18" charset="0"/>
                <a:cs typeface="Times New Roman" pitchFamily="18" charset="0"/>
              </a:rPr>
              <a:t>economic behaviour in utilising economic resources </a:t>
            </a:r>
            <a:r>
              <a:rPr lang="en-GB" dirty="0">
                <a:latin typeface="Times New Roman" pitchFamily="18" charset="0"/>
                <a:cs typeface="Times New Roman" pitchFamily="18" charset="0"/>
              </a:rPr>
              <a:t>at their disposal</a:t>
            </a:r>
            <a:r>
              <a:rPr lang="en-GB" b="1" dirty="0">
                <a:latin typeface="Times New Roman" pitchFamily="18" charset="0"/>
                <a:cs typeface="Times New Roman" pitchFamily="18" charset="0"/>
              </a:rPr>
              <a:t>. </a:t>
            </a:r>
            <a:endParaRPr lang="en-GB" b="1" dirty="0" smtClean="0">
              <a:latin typeface="Times New Roman" pitchFamily="18" charset="0"/>
              <a:cs typeface="Times New Roman" pitchFamily="18" charset="0"/>
            </a:endParaRPr>
          </a:p>
          <a:p>
            <a:pPr lvl="1" algn="just"/>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interdependence between firms within markets and the links that exist between market conditions and firm’s performance </a:t>
            </a:r>
            <a:r>
              <a:rPr lang="en-GB" dirty="0"/>
              <a:t> </a:t>
            </a:r>
            <a:endParaRPr lang="en-US" b="1" dirty="0"/>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92500"/>
          </a:bodyPr>
          <a:lstStyle/>
          <a:p>
            <a:pPr algn="just"/>
            <a:r>
              <a:rPr lang="en-GB" dirty="0" smtClean="0">
                <a:latin typeface="Times New Roman" pitchFamily="18" charset="0"/>
                <a:cs typeface="Times New Roman" pitchFamily="18" charset="0"/>
              </a:rPr>
              <a:t>Industrial Economics addresses the basic question of:</a:t>
            </a:r>
          </a:p>
          <a:p>
            <a:pPr lvl="1" algn="just">
              <a:buFont typeface="Wingdings" pitchFamily="2" charset="2"/>
              <a:buChar char="§"/>
            </a:pPr>
            <a:r>
              <a:rPr lang="en-GB" dirty="0" smtClean="0">
                <a:latin typeface="Times New Roman" pitchFamily="18" charset="0"/>
                <a:cs typeface="Times New Roman" pitchFamily="18" charset="0"/>
              </a:rPr>
              <a:t> what to produce</a:t>
            </a:r>
          </a:p>
          <a:p>
            <a:pPr lvl="1" algn="just">
              <a:buFont typeface="Wingdings" pitchFamily="2" charset="2"/>
              <a:buChar char="§"/>
            </a:pPr>
            <a:r>
              <a:rPr lang="en-GB" dirty="0" smtClean="0">
                <a:latin typeface="Times New Roman" pitchFamily="18" charset="0"/>
                <a:cs typeface="Times New Roman" pitchFamily="18" charset="0"/>
              </a:rPr>
              <a:t>for whom to produce and </a:t>
            </a:r>
          </a:p>
          <a:p>
            <a:pPr lvl="1" algn="just">
              <a:buFont typeface="Wingdings" pitchFamily="2" charset="2"/>
              <a:buChar char="§"/>
            </a:pPr>
            <a:r>
              <a:rPr lang="en-GB" dirty="0" smtClean="0">
                <a:latin typeface="Times New Roman" pitchFamily="18" charset="0"/>
                <a:cs typeface="Times New Roman" pitchFamily="18" charset="0"/>
              </a:rPr>
              <a:t>how to produce in the context of industries or firms</a:t>
            </a:r>
          </a:p>
          <a:p>
            <a:pPr algn="just"/>
            <a:r>
              <a:rPr lang="en-GB" dirty="0" smtClean="0">
                <a:latin typeface="Times New Roman" pitchFamily="18" charset="0"/>
                <a:cs typeface="Times New Roman" pitchFamily="18" charset="0"/>
              </a:rPr>
              <a:t> Industries face such problems because resources are scarce and hence the industrialist has to take decisions about production and distributions of goods and/or services as they cannot produce everything they want to produce at single firm level or at higher aggregate level of the economy. </a:t>
            </a:r>
            <a:endParaRPr lang="en-US" b="1"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800" b="1" dirty="0">
                <a:latin typeface="Times New Roman" pitchFamily="18" charset="0"/>
                <a:cs typeface="Times New Roman" pitchFamily="18" charset="0"/>
              </a:rPr>
              <a:t>The Rationale for Studying Industrial Economics</a:t>
            </a:r>
          </a:p>
        </p:txBody>
      </p:sp>
      <p:sp>
        <p:nvSpPr>
          <p:cNvPr id="3" name="Content Placeholder 2"/>
          <p:cNvSpPr>
            <a:spLocks noGrp="1"/>
          </p:cNvSpPr>
          <p:nvPr>
            <p:ph idx="1"/>
          </p:nvPr>
        </p:nvSpPr>
        <p:spPr>
          <a:xfrm>
            <a:off x="457200" y="1143000"/>
            <a:ext cx="8229600" cy="4648200"/>
          </a:xfrm>
          <a:ln>
            <a:solidFill>
              <a:srgbClr val="FF0000"/>
            </a:solidFill>
          </a:ln>
        </p:spPr>
        <p:txBody>
          <a:bodyPr>
            <a:normAutofit fontScale="92500" lnSpcReduction="10000"/>
          </a:bodyPr>
          <a:lstStyle/>
          <a:p>
            <a:pPr algn="just">
              <a:buNone/>
            </a:pP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It is </a:t>
            </a:r>
            <a:r>
              <a:rPr lang="en-GB" dirty="0">
                <a:latin typeface="Times New Roman" pitchFamily="18" charset="0"/>
                <a:cs typeface="Times New Roman" pitchFamily="18" charset="0"/>
              </a:rPr>
              <a:t>instrumental to the formulation and implementation of industrial policies that are essential for </a:t>
            </a:r>
            <a:r>
              <a:rPr lang="en-GB"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sustainable development of a </a:t>
            </a:r>
            <a:r>
              <a:rPr lang="en-GB"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nation</a:t>
            </a:r>
            <a:r>
              <a:rPr lang="en-GB" dirty="0" smtClean="0">
                <a:latin typeface="Times New Roman" pitchFamily="18" charset="0"/>
                <a:cs typeface="Times New Roman" pitchFamily="18" charset="0"/>
              </a:rPr>
              <a:t>.</a:t>
            </a:r>
          </a:p>
          <a:p>
            <a:pPr algn="just">
              <a:buFont typeface="Wingdings" pitchFamily="2" charset="2"/>
              <a:buChar char="§"/>
            </a:pPr>
            <a:r>
              <a:rPr lang="en-GB" dirty="0" smtClean="0">
                <a:latin typeface="Times New Roman" pitchFamily="18" charset="0"/>
                <a:cs typeface="Times New Roman" pitchFamily="18" charset="0"/>
              </a:rPr>
              <a:t>For </a:t>
            </a:r>
            <a:r>
              <a:rPr lang="en-GB" dirty="0">
                <a:latin typeface="Times New Roman" pitchFamily="18" charset="0"/>
                <a:cs typeface="Times New Roman" pitchFamily="18" charset="0"/>
              </a:rPr>
              <a:t>example, it helps </a:t>
            </a:r>
            <a:r>
              <a:rPr lang="en-GB" dirty="0" smtClean="0">
                <a:latin typeface="Times New Roman" pitchFamily="18" charset="0"/>
                <a:cs typeface="Times New Roman" pitchFamily="18" charset="0"/>
              </a:rPr>
              <a:t>us:</a:t>
            </a:r>
          </a:p>
          <a:p>
            <a:pPr lvl="1" algn="just">
              <a:buFont typeface="Wingdings" pitchFamily="2" charset="2"/>
              <a:buChar char="ü"/>
            </a:pPr>
            <a:r>
              <a:rPr lang="en-GB" dirty="0" smtClean="0">
                <a:latin typeface="Times New Roman" pitchFamily="18" charset="0"/>
                <a:cs typeface="Times New Roman" pitchFamily="18" charset="0"/>
              </a:rPr>
              <a:t> to choose </a:t>
            </a:r>
            <a:r>
              <a:rPr lang="en-GB" dirty="0">
                <a:latin typeface="Times New Roman" pitchFamily="18" charset="0"/>
                <a:cs typeface="Times New Roman" pitchFamily="18" charset="0"/>
              </a:rPr>
              <a:t>between private and public </a:t>
            </a:r>
            <a:r>
              <a:rPr lang="en-GB" dirty="0" smtClean="0">
                <a:latin typeface="Times New Roman" pitchFamily="18" charset="0"/>
                <a:cs typeface="Times New Roman" pitchFamily="18" charset="0"/>
              </a:rPr>
              <a:t>enterprises</a:t>
            </a:r>
          </a:p>
          <a:p>
            <a:pPr lvl="1" algn="just">
              <a:buFont typeface="Wingdings" pitchFamily="2" charset="2"/>
              <a:buChar char="ü"/>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to design strategies to promote investment in industrial </a:t>
            </a:r>
            <a:r>
              <a:rPr lang="en-GB" dirty="0" smtClean="0">
                <a:latin typeface="Times New Roman" pitchFamily="18" charset="0"/>
                <a:cs typeface="Times New Roman" pitchFamily="18" charset="0"/>
              </a:rPr>
              <a:t>sector</a:t>
            </a:r>
          </a:p>
          <a:p>
            <a:pPr lvl="1" algn="just">
              <a:buFont typeface="Wingdings" pitchFamily="2" charset="2"/>
              <a:buChar char="ü"/>
            </a:pPr>
            <a:r>
              <a:rPr lang="en-GB" dirty="0" smtClean="0">
                <a:latin typeface="Times New Roman" pitchFamily="18" charset="0"/>
                <a:cs typeface="Times New Roman" pitchFamily="18" charset="0"/>
              </a:rPr>
              <a:t>to </a:t>
            </a:r>
            <a:r>
              <a:rPr lang="en-GB" dirty="0">
                <a:latin typeface="Times New Roman" pitchFamily="18" charset="0"/>
                <a:cs typeface="Times New Roman" pitchFamily="18" charset="0"/>
              </a:rPr>
              <a:t>regulate and/or deregulate public utility </a:t>
            </a:r>
            <a:r>
              <a:rPr lang="en-GB" dirty="0" smtClean="0">
                <a:latin typeface="Times New Roman" pitchFamily="18" charset="0"/>
                <a:cs typeface="Times New Roman" pitchFamily="18" charset="0"/>
              </a:rPr>
              <a:t>industries</a:t>
            </a:r>
          </a:p>
          <a:p>
            <a:pPr lvl="1" algn="just">
              <a:buFont typeface="Wingdings" pitchFamily="2" charset="2"/>
              <a:buChar char="ü"/>
            </a:pPr>
            <a:r>
              <a:rPr lang="en-GB" dirty="0" smtClean="0">
                <a:latin typeface="Times New Roman" pitchFamily="18" charset="0"/>
                <a:cs typeface="Times New Roman" pitchFamily="18" charset="0"/>
              </a:rPr>
              <a:t>It </a:t>
            </a:r>
            <a:r>
              <a:rPr lang="en-GB" dirty="0">
                <a:latin typeface="Times New Roman" pitchFamily="18" charset="0"/>
                <a:cs typeface="Times New Roman" pitchFamily="18" charset="0"/>
              </a:rPr>
              <a:t>also assists policy makers as how they can stimulate technological progress through </a:t>
            </a:r>
            <a:r>
              <a:rPr lang="en-GB"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patent rights</a:t>
            </a:r>
            <a:r>
              <a:rPr lang="en-GB" dirty="0">
                <a:latin typeface="Times New Roman" pitchFamily="18" charset="0"/>
                <a:cs typeface="Times New Roman" pitchFamily="18" charset="0"/>
              </a:rPr>
              <a:t> and </a:t>
            </a:r>
            <a:r>
              <a:rPr lang="en-GB"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subsidies</a:t>
            </a:r>
            <a:r>
              <a:rPr lang="en-GB"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a:bodyPr>
          <a:lstStyle/>
          <a:p>
            <a:pPr algn="just">
              <a:buNone/>
            </a:pPr>
            <a:r>
              <a:rPr lang="en-US" dirty="0" smtClean="0">
                <a:latin typeface="Times New Roman" pitchFamily="18" charset="0"/>
                <a:cs typeface="Times New Roman" pitchFamily="18" charset="0"/>
              </a:rPr>
              <a:t>ii. Studying industrial economics is useful for generating research questions such as: </a:t>
            </a:r>
          </a:p>
          <a:p>
            <a:pPr lvl="1" algn="just">
              <a:buFont typeface="Wingdings" pitchFamily="2" charset="2"/>
              <a:buChar char="ü"/>
            </a:pPr>
            <a:r>
              <a:rPr lang="en-US" dirty="0" smtClean="0">
                <a:latin typeface="Times New Roman" pitchFamily="18" charset="0"/>
                <a:cs typeface="Times New Roman" pitchFamily="18" charset="0"/>
              </a:rPr>
              <a:t>why do some firms advertise their products while others do not? </a:t>
            </a:r>
          </a:p>
          <a:p>
            <a:pPr lvl="1" algn="just">
              <a:buFont typeface="Wingdings" pitchFamily="2" charset="2"/>
              <a:buChar char="ü"/>
            </a:pPr>
            <a:r>
              <a:rPr lang="en-US" dirty="0" smtClean="0">
                <a:latin typeface="Times New Roman" pitchFamily="18" charset="0"/>
                <a:cs typeface="Times New Roman" pitchFamily="18" charset="0"/>
              </a:rPr>
              <a:t>Why do some firms expand while others contract or keep their size constant?</a:t>
            </a:r>
          </a:p>
          <a:p>
            <a:pPr lvl="1" algn="just">
              <a:buFont typeface="Wingdings" pitchFamily="2" charset="2"/>
              <a:buChar char="ü"/>
            </a:pPr>
            <a:r>
              <a:rPr lang="en-US" dirty="0" smtClean="0">
                <a:latin typeface="Times New Roman" pitchFamily="18" charset="0"/>
                <a:cs typeface="Times New Roman" pitchFamily="18" charset="0"/>
              </a:rPr>
              <a:t>Are barriers to entry more serious in some branches of industry than in others? </a:t>
            </a:r>
          </a:p>
          <a:p>
            <a:pPr algn="just">
              <a:buFont typeface="Wingdings" pitchFamily="2" charset="2"/>
              <a:buChar char="§"/>
            </a:pPr>
            <a:r>
              <a:rPr lang="en-US" dirty="0" smtClean="0">
                <a:latin typeface="Times New Roman" pitchFamily="18" charset="0"/>
                <a:cs typeface="Times New Roman" pitchFamily="18" charset="0"/>
              </a:rPr>
              <a:t>The questions are essential for further research and development and hence deserve attention.</a:t>
            </a: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dirty="0" smtClean="0"/>
              <a:t>1.2. Some Basic Concepts in the study of Industrial Economics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err="1" smtClean="0"/>
              <a:t>i</a:t>
            </a:r>
            <a:r>
              <a:rPr lang="en-US" b="1" dirty="0" smtClean="0"/>
              <a:t>. The Firm</a:t>
            </a:r>
            <a:endParaRPr lang="en-US" dirty="0" smtClean="0"/>
          </a:p>
          <a:p>
            <a:pPr algn="just">
              <a:lnSpc>
                <a:spcPct val="110000"/>
              </a:lnSpc>
              <a:spcBef>
                <a:spcPts val="0"/>
              </a:spcBef>
            </a:pPr>
            <a:r>
              <a:rPr lang="en-US" dirty="0" smtClean="0"/>
              <a:t>A firm is an organization owned by one or jointly by a few or many individuals which is engaged in productive activity of any kind for the sake of profit or some other well-defined aim.</a:t>
            </a:r>
          </a:p>
          <a:p>
            <a:pPr algn="just">
              <a:lnSpc>
                <a:spcPct val="110000"/>
              </a:lnSpc>
              <a:spcBef>
                <a:spcPts val="0"/>
              </a:spcBef>
            </a:pPr>
            <a:r>
              <a:rPr lang="en-US" dirty="0" smtClean="0"/>
              <a:t> Most of the firms owned by private individuals in manufacturing trade and services will aspire for profits but there may be some other such as government companies where profit motivation will be secondary or missing altogether.</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27</a:t>
            </a:fld>
            <a:endParaRPr lang="en-US"/>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ii. The industry</a:t>
            </a:r>
            <a:endParaRPr lang="en-US" dirty="0" smtClean="0"/>
          </a:p>
          <a:p>
            <a:pPr algn="just">
              <a:lnSpc>
                <a:spcPct val="120000"/>
              </a:lnSpc>
              <a:spcBef>
                <a:spcPts val="0"/>
              </a:spcBef>
            </a:pPr>
            <a:r>
              <a:rPr lang="en-US" dirty="0" smtClean="0"/>
              <a:t>The conventional definition of the term industry is a group of firms producing a single homogeneous product and selling it in a common market. However, the restriction of a single homogeneous product is not met in practice. </a:t>
            </a:r>
          </a:p>
          <a:p>
            <a:pPr algn="just">
              <a:lnSpc>
                <a:spcPct val="120000"/>
              </a:lnSpc>
              <a:spcBef>
                <a:spcPts val="0"/>
              </a:spcBef>
            </a:pPr>
            <a:r>
              <a:rPr lang="en-US" dirty="0" smtClean="0"/>
              <a:t>Most of the firms produce many outputs which may or may not be substitutable for each other. In this situation, the conventional defini­tion has no operational sense. </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28</a:t>
            </a:fld>
            <a:endParaRPr lang="en-US"/>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A better approach to define the industry is to call it “a group of sellers or of close substitute outputs who supply to a common group of buyers”.</a:t>
            </a:r>
          </a:p>
          <a:p>
            <a:pPr algn="just">
              <a:spcBef>
                <a:spcPts val="0"/>
              </a:spcBef>
            </a:pPr>
            <a:r>
              <a:rPr lang="en-US" sz="2800" dirty="0" smtClean="0"/>
              <a:t> In other words, we may take it in simpler terms as a group of firms producing closely substitute goods for a common group of buyers.</a:t>
            </a:r>
          </a:p>
          <a:p>
            <a:pPr algn="just">
              <a:spcBef>
                <a:spcPts val="0"/>
              </a:spcBef>
            </a:pPr>
            <a:r>
              <a:rPr lang="en-US" sz="2800" dirty="0" smtClean="0"/>
              <a:t> In the terminology of the monopolistic competition we are essentially talking about the “product group</a:t>
            </a:r>
            <a:r>
              <a:rPr lang="en-US" sz="2800" i="1" dirty="0" smtClean="0"/>
              <a:t>" </a:t>
            </a:r>
            <a:r>
              <a:rPr lang="en-US" sz="2800" dirty="0" smtClean="0"/>
              <a:t>as a substitute word for the industry. </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29</a:t>
            </a:fld>
            <a:endParaRPr lang="en-US"/>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
            </a:r>
            <a:br>
              <a:rPr lang="en-US" sz="3200" b="1" dirty="0" smtClean="0"/>
            </a:br>
            <a:r>
              <a:rPr lang="en-US" sz="3100" b="1" dirty="0" smtClean="0">
                <a:latin typeface="+mn-lt"/>
              </a:rPr>
              <a:t>1.0. Overview on historical Evolution of Industrial Economics</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a:bodyPr>
          <a:lstStyle/>
          <a:p>
            <a:pPr algn="just">
              <a:spcBef>
                <a:spcPts val="0"/>
              </a:spcBef>
            </a:pPr>
            <a:r>
              <a:rPr lang="en-US" sz="2800" dirty="0" smtClean="0">
                <a:cs typeface="Times New Roman" pitchFamily="18" charset="0"/>
              </a:rPr>
              <a:t>The early theory of the firm which we might regard as the mother of the contemporary industrial economics was born as at this stage as an integral part of the classical economics. Many of the issues in this area of economics date back to Adam Smith in the eighteenth century. </a:t>
            </a:r>
          </a:p>
          <a:p>
            <a:pPr algn="just">
              <a:spcBef>
                <a:spcPts val="0"/>
              </a:spcBef>
            </a:pPr>
            <a:r>
              <a:rPr lang="en-US" sz="2800" dirty="0" smtClean="0">
                <a:cs typeface="Times New Roman" pitchFamily="18" charset="0"/>
              </a:rPr>
              <a:t>More recently, </a:t>
            </a:r>
            <a:r>
              <a:rPr lang="en-US" sz="2800" dirty="0" err="1" smtClean="0">
                <a:cs typeface="Times New Roman" pitchFamily="18" charset="0"/>
              </a:rPr>
              <a:t>Cournot</a:t>
            </a:r>
            <a:r>
              <a:rPr lang="en-US" sz="2800" dirty="0" smtClean="0">
                <a:cs typeface="Times New Roman" pitchFamily="18" charset="0"/>
              </a:rPr>
              <a:t> in the first half, and Marshall in the 2</a:t>
            </a:r>
            <a:r>
              <a:rPr lang="en-US" sz="2800" baseline="30000" dirty="0" smtClean="0">
                <a:cs typeface="Times New Roman" pitchFamily="18" charset="0"/>
              </a:rPr>
              <a:t>nd</a:t>
            </a:r>
            <a:r>
              <a:rPr lang="en-US" sz="2800" dirty="0" smtClean="0">
                <a:cs typeface="Times New Roman" pitchFamily="18" charset="0"/>
              </a:rPr>
              <a:t> half of the nineteenth century laid foundations that which , remain appropriate concerns in industrial economics of today.</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3</a:t>
            </a:fld>
            <a:endParaRPr lang="en-US"/>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iii. The Market</a:t>
            </a:r>
            <a:endParaRPr lang="en-US" dirty="0" smtClean="0"/>
          </a:p>
          <a:p>
            <a:pPr algn="just">
              <a:lnSpc>
                <a:spcPct val="110000"/>
              </a:lnSpc>
              <a:spcBef>
                <a:spcPts val="0"/>
              </a:spcBef>
            </a:pPr>
            <a:r>
              <a:rPr lang="en-US" dirty="0" smtClean="0"/>
              <a:t>This is defined as a closely interrelated group of sellers and buyers for a commodity. The term is not equivalent to the industry since in the latter case we are looking only at the seller’s side of the market. </a:t>
            </a:r>
          </a:p>
          <a:p>
            <a:pPr algn="just">
              <a:lnSpc>
                <a:spcPct val="110000"/>
              </a:lnSpc>
              <a:spcBef>
                <a:spcPts val="0"/>
              </a:spcBef>
            </a:pPr>
            <a:r>
              <a:rPr lang="en-US" dirty="0" smtClean="0"/>
              <a:t>By including the buyer's side, the term becomes more comprehensive connoting the composition of the buyers and their geographical location along with the industry.</a:t>
            </a:r>
          </a:p>
          <a:p>
            <a:pPr algn="just">
              <a:lnSpc>
                <a:spcPct val="110000"/>
              </a:lnSpc>
              <a:spcBef>
                <a:spcPts val="0"/>
              </a:spcBef>
            </a:pPr>
            <a:r>
              <a:rPr lang="en-US" dirty="0" smtClean="0"/>
              <a:t> A heterogeneous group of closely substitute goods will have a market, but there may be markets within the market for every homogeneous good. </a:t>
            </a: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30</a:t>
            </a:fld>
            <a:endParaRPr lang="en-US"/>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just">
              <a:spcBef>
                <a:spcPts val="0"/>
              </a:spcBef>
              <a:buNone/>
            </a:pPr>
            <a:r>
              <a:rPr lang="en-US" b="1" dirty="0" smtClean="0"/>
              <a:t>Contestable market: </a:t>
            </a:r>
            <a:r>
              <a:rPr lang="en-US" dirty="0" smtClean="0"/>
              <a:t>is a market where barriers to entry and exit, not market structure, determine price and output decisions and a</a:t>
            </a:r>
            <a:r>
              <a:rPr lang="en-US" dirty="0" smtClean="0">
                <a:solidFill>
                  <a:srgbClr val="000000"/>
                </a:solidFill>
              </a:rPr>
              <a:t> competitive price is set.</a:t>
            </a:r>
          </a:p>
          <a:p>
            <a:pPr marL="0" indent="0" algn="just">
              <a:spcBef>
                <a:spcPts val="0"/>
              </a:spcBef>
              <a:buFont typeface="Wingdings" pitchFamily="2" charset="2"/>
              <a:buChar char="ü"/>
            </a:pPr>
            <a:r>
              <a:rPr lang="en-US" dirty="0" smtClean="0">
                <a:solidFill>
                  <a:srgbClr val="000000"/>
                </a:solidFill>
              </a:rPr>
              <a:t> It is a market </a:t>
            </a:r>
            <a:r>
              <a:rPr lang="en-US" dirty="0" smtClean="0"/>
              <a:t>in which competitive outcomes can be observed. </a:t>
            </a:r>
          </a:p>
          <a:p>
            <a:pPr marL="0" indent="0" algn="just">
              <a:spcBef>
                <a:spcPts val="0"/>
              </a:spcBef>
              <a:buFont typeface="Wingdings" pitchFamily="2" charset="2"/>
              <a:buChar char="ü"/>
            </a:pPr>
            <a:r>
              <a:rPr lang="en-US" dirty="0" smtClean="0"/>
              <a:t>Its fundamental feature is low barriers to entry and exit;</a:t>
            </a:r>
          </a:p>
          <a:p>
            <a:pPr marL="0" indent="0" algn="just">
              <a:spcBef>
                <a:spcPts val="0"/>
              </a:spcBef>
              <a:buFont typeface="Wingdings" pitchFamily="2" charset="2"/>
              <a:buChar char="ü"/>
            </a:pPr>
            <a:r>
              <a:rPr lang="en-US" dirty="0" smtClean="0"/>
              <a:t> A perfectly contestable market would have no barriers to entry or exit. </a:t>
            </a:r>
          </a:p>
          <a:p>
            <a:pPr marL="0" indent="0" algn="just">
              <a:spcBef>
                <a:spcPts val="0"/>
              </a:spcBef>
              <a:buNone/>
            </a:pPr>
            <a:endParaRPr lang="en-US" dirty="0" smtClean="0"/>
          </a:p>
          <a:p>
            <a:pPr marL="0" indent="0" algn="just">
              <a:spcBef>
                <a:spcPts val="0"/>
              </a:spcBef>
            </a:pPr>
            <a:endParaRPr lang="en-US" dirty="0" smtClean="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31</a:t>
            </a:fld>
            <a:endParaRPr lang="en-US"/>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b="1" dirty="0" smtClean="0"/>
              <a:t>iv. Market power</a:t>
            </a:r>
            <a:r>
              <a:rPr lang="en-US" dirty="0" smtClean="0"/>
              <a:t> </a:t>
            </a:r>
          </a:p>
          <a:p>
            <a:pPr algn="just">
              <a:spcBef>
                <a:spcPts val="0"/>
              </a:spcBef>
            </a:pPr>
            <a:r>
              <a:rPr lang="en-US" dirty="0" smtClean="0"/>
              <a:t>Market power- refers to the influence that any particular buyer or seller can exercise over the price of a product. </a:t>
            </a:r>
          </a:p>
          <a:p>
            <a:pPr algn="just">
              <a:spcBef>
                <a:spcPts val="0"/>
              </a:spcBef>
            </a:pPr>
            <a:r>
              <a:rPr lang="en-US" dirty="0" smtClean="0"/>
              <a:t>It indicates the degree to which a business firm is able to earn larger than normal profits. </a:t>
            </a:r>
          </a:p>
          <a:p>
            <a:pPr algn="just">
              <a:spcBef>
                <a:spcPts val="0"/>
              </a:spcBef>
            </a:pPr>
            <a:r>
              <a:rPr lang="en-US" dirty="0" smtClean="0"/>
              <a:t>Market structures range from highly competitive, in which there are so many buyers or sellers that none can influence the market price, to the other extreme in which a single buyer or seller faces no competition and therefore wields great market power. </a:t>
            </a:r>
          </a:p>
          <a:p>
            <a:pPr algn="just">
              <a:spcBef>
                <a:spcPts val="0"/>
              </a:spcBef>
            </a:pPr>
            <a:r>
              <a:rPr lang="en-US" dirty="0" smtClean="0"/>
              <a:t>Market power is inversely related to both the degree of competition in the market and the ease of entry and exit.</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32</a:t>
            </a:fld>
            <a:endParaRPr lang="en-US"/>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GB" sz="4000" dirty="0" smtClean="0">
                <a:latin typeface="Times New Roman" pitchFamily="18" charset="0"/>
                <a:cs typeface="Times New Roman" pitchFamily="18" charset="0"/>
              </a:rPr>
              <a:t>1.3.Approaches to Industrial Economics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ln>
            <a:solidFill>
              <a:srgbClr val="FF0000"/>
            </a:solidFill>
          </a:ln>
        </p:spPr>
        <p:txBody>
          <a:bodyPr>
            <a:normAutofit fontScale="92500" lnSpcReduction="20000"/>
          </a:bodyPr>
          <a:lstStyle/>
          <a:p>
            <a:pPr algn="just">
              <a:buNone/>
            </a:pPr>
            <a:r>
              <a:rPr lang="en-GB" b="1" dirty="0" smtClean="0">
                <a:latin typeface="Times New Roman" pitchFamily="18" charset="0"/>
                <a:cs typeface="Times New Roman" pitchFamily="18" charset="0"/>
              </a:rPr>
              <a:t>1.3.1.</a:t>
            </a:r>
            <a:r>
              <a:rPr lang="en-GB" sz="2800" b="1" dirty="0" smtClean="0">
                <a:latin typeface="Times New Roman" pitchFamily="18" charset="0"/>
                <a:cs typeface="Times New Roman" pitchFamily="18" charset="0"/>
              </a:rPr>
              <a:t>The Market Structure-Conduct- </a:t>
            </a:r>
            <a:r>
              <a:rPr lang="en-GB" sz="2800" b="1" dirty="0">
                <a:latin typeface="Times New Roman" pitchFamily="18" charset="0"/>
                <a:cs typeface="Times New Roman" pitchFamily="18" charset="0"/>
              </a:rPr>
              <a:t>Performance </a:t>
            </a:r>
            <a:r>
              <a:rPr lang="en-US" sz="2800" b="1" dirty="0" smtClean="0">
                <a:latin typeface="Times New Roman" pitchFamily="18" charset="0"/>
                <a:cs typeface="Times New Roman" pitchFamily="18" charset="0"/>
              </a:rPr>
              <a:t>paradigm (SCP paradigm)</a:t>
            </a:r>
            <a:endParaRPr lang="en-US" sz="2800" b="1" dirty="0">
              <a:latin typeface="Times New Roman" pitchFamily="18" charset="0"/>
              <a:cs typeface="Times New Roman" pitchFamily="18" charset="0"/>
            </a:endParaRPr>
          </a:p>
          <a:p>
            <a:pPr algn="just"/>
            <a:r>
              <a:rPr lang="en-GB" dirty="0">
                <a:latin typeface="Times New Roman" pitchFamily="18" charset="0"/>
                <a:cs typeface="Times New Roman" pitchFamily="18" charset="0"/>
              </a:rPr>
              <a:t>Joe Bain and Edward Mason </a:t>
            </a:r>
            <a:r>
              <a:rPr lang="en-GB" dirty="0" smtClean="0">
                <a:latin typeface="Times New Roman" pitchFamily="18" charset="0"/>
                <a:cs typeface="Times New Roman" pitchFamily="18" charset="0"/>
              </a:rPr>
              <a:t>developed </a:t>
            </a:r>
            <a:r>
              <a:rPr lang="en-GB" dirty="0">
                <a:latin typeface="Times New Roman" pitchFamily="18" charset="0"/>
                <a:cs typeface="Times New Roman" pitchFamily="18" charset="0"/>
              </a:rPr>
              <a:t>the concept “</a:t>
            </a:r>
            <a:r>
              <a:rPr lang="en-GB" dirty="0" smtClean="0">
                <a:latin typeface="Times New Roman" pitchFamily="18" charset="0"/>
                <a:cs typeface="Times New Roman" pitchFamily="18" charset="0"/>
              </a:rPr>
              <a:t>Structure-Conduct- </a:t>
            </a:r>
            <a:r>
              <a:rPr lang="en-GB" dirty="0">
                <a:latin typeface="Times New Roman" pitchFamily="18" charset="0"/>
                <a:cs typeface="Times New Roman" pitchFamily="18" charset="0"/>
              </a:rPr>
              <a:t>Performance” </a:t>
            </a:r>
            <a:r>
              <a:rPr lang="en-GB" dirty="0" smtClean="0">
                <a:latin typeface="Times New Roman" pitchFamily="18" charset="0"/>
                <a:cs typeface="Times New Roman" pitchFamily="18" charset="0"/>
              </a:rPr>
              <a:t>paradigm in </a:t>
            </a:r>
            <a:r>
              <a:rPr lang="en-US" dirty="0" smtClean="0">
                <a:latin typeface="Times New Roman" pitchFamily="18" charset="0"/>
                <a:cs typeface="Times New Roman" pitchFamily="18" charset="0"/>
              </a:rPr>
              <a:t>1936</a:t>
            </a:r>
            <a:r>
              <a:rPr lang="en-US" dirty="0">
                <a:latin typeface="Times New Roman" pitchFamily="18" charset="0"/>
                <a:cs typeface="Times New Roman" pitchFamily="18" charset="0"/>
              </a:rPr>
              <a:t>, dealing with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pricing policies of large-scale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enterprises</a:t>
            </a:r>
            <a:r>
              <a:rPr lang="en-US" b="1" dirty="0" smtClean="0">
                <a:latin typeface="Times New Roman" pitchFamily="18" charset="0"/>
                <a:cs typeface="Times New Roman" pitchFamily="18" charset="0"/>
              </a:rPr>
              <a:t>.</a:t>
            </a:r>
          </a:p>
          <a:p>
            <a:pPr algn="just"/>
            <a:r>
              <a:rPr lang="en-US" b="1" dirty="0" smtClean="0">
                <a:latin typeface="Times New Roman" pitchFamily="18" charset="0"/>
                <a:cs typeface="Times New Roman" pitchFamily="18" charset="0"/>
              </a:rPr>
              <a:t>It is also called Harvard tradition</a:t>
            </a:r>
          </a:p>
          <a:p>
            <a:pPr algn="just"/>
            <a:r>
              <a:rPr lang="en-US" dirty="0">
                <a:latin typeface="Times New Roman" pitchFamily="18" charset="0"/>
                <a:cs typeface="Times New Roman" pitchFamily="18" charset="0"/>
              </a:rPr>
              <a:t>According to this paradigm, there is a </a:t>
            </a:r>
            <a:r>
              <a:rPr lang="en-US"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priori relationship</a:t>
            </a:r>
            <a:r>
              <a:rPr lang="en-US" dirty="0">
                <a:latin typeface="Times New Roman" pitchFamily="18" charset="0"/>
                <a:cs typeface="Times New Roman" pitchFamily="18" charset="0"/>
              </a:rPr>
              <a:t> between the three concepts of industrial economics, market </a:t>
            </a:r>
            <a:r>
              <a:rPr lang="en-US" dirty="0">
                <a:solidFill>
                  <a:srgbClr val="FF0000"/>
                </a:solidFill>
                <a:latin typeface="Times New Roman" pitchFamily="18" charset="0"/>
                <a:cs typeface="Times New Roman" pitchFamily="18" charset="0"/>
              </a:rPr>
              <a:t>structure</a:t>
            </a:r>
            <a:r>
              <a:rPr lang="en-US" dirty="0">
                <a:latin typeface="Times New Roman" pitchFamily="18" charset="0"/>
                <a:cs typeface="Times New Roman" pitchFamily="18" charset="0"/>
              </a:rPr>
              <a:t>, market </a:t>
            </a:r>
            <a:r>
              <a:rPr lang="en-US" dirty="0">
                <a:solidFill>
                  <a:srgbClr val="FF0000"/>
                </a:solidFill>
                <a:latin typeface="Times New Roman" pitchFamily="18" charset="0"/>
                <a:cs typeface="Times New Roman" pitchFamily="18" charset="0"/>
              </a:rPr>
              <a:t>conduct</a:t>
            </a:r>
            <a:r>
              <a:rPr lang="en-US" dirty="0">
                <a:latin typeface="Times New Roman" pitchFamily="18" charset="0"/>
                <a:cs typeface="Times New Roman" pitchFamily="18" charset="0"/>
              </a:rPr>
              <a:t> and market </a:t>
            </a:r>
            <a:r>
              <a:rPr lang="en-US" dirty="0">
                <a:solidFill>
                  <a:srgbClr val="FF0000"/>
                </a:solidFill>
                <a:latin typeface="Times New Roman" pitchFamily="18" charset="0"/>
                <a:cs typeface="Times New Roman" pitchFamily="18" charset="0"/>
              </a:rPr>
              <a:t>performance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normAutofit fontScale="92500" lnSpcReduction="20000"/>
          </a:bodyPr>
          <a:lstStyle/>
          <a:p>
            <a:pPr algn="just">
              <a:buFont typeface="Wingdings" pitchFamily="2" charset="2"/>
              <a:buChar char="§"/>
            </a:pPr>
            <a:r>
              <a:rPr lang="en-US" dirty="0">
                <a:latin typeface="Times New Roman" pitchFamily="18" charset="0"/>
                <a:cs typeface="Times New Roman" pitchFamily="18" charset="0"/>
              </a:rPr>
              <a:t>The link between these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three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is </a:t>
            </a:r>
            <a:r>
              <a:rPr lang="en-US" dirty="0">
                <a:latin typeface="Times New Roman" pitchFamily="18" charset="0"/>
                <a:cs typeface="Times New Roman" pitchFamily="18" charset="0"/>
              </a:rPr>
              <a:t>that market structure of an industry determines or strongly influences the crucial aspects of its market conduct which in turn directly or indirectly determines certain important dimensions of its performance. </a:t>
            </a:r>
          </a:p>
          <a:p>
            <a:pPr algn="just">
              <a:buFont typeface="Wingdings" pitchFamily="2" charset="2"/>
              <a:buChar char="§"/>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link gives us the basic framework for the study of the </a:t>
            </a:r>
            <a:r>
              <a:rPr lang="en-US"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economic behaviour of the firms </a:t>
            </a:r>
            <a:r>
              <a:rPr lang="en-US" dirty="0">
                <a:latin typeface="Times New Roman" pitchFamily="18" charset="0"/>
                <a:cs typeface="Times New Roman" pitchFamily="18" charset="0"/>
              </a:rPr>
              <a:t>and </a:t>
            </a:r>
            <a:r>
              <a:rPr lang="en-US"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industry in the market</a:t>
            </a:r>
            <a:r>
              <a:rPr lang="en-US" dirty="0" smtClean="0">
                <a:latin typeface="Times New Roman" pitchFamily="18" charset="0"/>
                <a:cs typeface="Times New Roman" pitchFamily="18" charset="0"/>
              </a:rPr>
              <a:t>.</a:t>
            </a:r>
          </a:p>
          <a:p>
            <a:pPr algn="just">
              <a:buFont typeface="Wingdings" pitchFamily="2" charset="2"/>
              <a:buChar char="§"/>
            </a:pPr>
            <a:r>
              <a:rPr lang="en-GB" dirty="0" smtClean="0">
                <a:latin typeface="Times New Roman" pitchFamily="18" charset="0"/>
                <a:cs typeface="Times New Roman" pitchFamily="18" charset="0"/>
              </a:rPr>
              <a:t>As per this paradigm, the </a:t>
            </a:r>
            <a:r>
              <a:rPr lang="en-GB"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industrial structure</a:t>
            </a:r>
            <a:r>
              <a:rPr lang="en-GB" dirty="0" smtClean="0">
                <a:latin typeface="Times New Roman" pitchFamily="18" charset="0"/>
                <a:cs typeface="Times New Roman" pitchFamily="18" charset="0"/>
              </a:rPr>
              <a:t>, which is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exogenously</a:t>
            </a:r>
            <a:r>
              <a:rPr lang="en-GB" dirty="0" smtClean="0">
                <a:latin typeface="Times New Roman" pitchFamily="18" charset="0"/>
                <a:cs typeface="Times New Roman" pitchFamily="18" charset="0"/>
              </a:rPr>
              <a:t> given, determines the conduct of firms and the performance of the industry. </a:t>
            </a:r>
          </a:p>
          <a:p>
            <a:pPr algn="just">
              <a:buFont typeface="Wingdings" pitchFamily="2" charset="2"/>
              <a:buChar char="§"/>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lstStyle/>
          <a:p>
            <a:pPr algn="just">
              <a:spcBef>
                <a:spcPts val="0"/>
              </a:spcBef>
              <a:buFont typeface="Wingdings" pitchFamily="2" charset="2"/>
              <a:buChar char="§"/>
            </a:pPr>
            <a:r>
              <a:rPr lang="en-GB" dirty="0" smtClean="0">
                <a:latin typeface="Times New Roman" pitchFamily="18" charset="0"/>
                <a:cs typeface="Times New Roman" pitchFamily="18" charset="0"/>
              </a:rPr>
              <a:t>SCP approach </a:t>
            </a:r>
            <a:r>
              <a:rPr lang="en-GB" dirty="0" smtClean="0">
                <a:latin typeface="Times New Roman" pitchFamily="18" charset="0"/>
                <a:cs typeface="Times New Roman" pitchFamily="18" charset="0"/>
              </a:rPr>
              <a:t>state </a:t>
            </a:r>
            <a:r>
              <a:rPr lang="en-GB" dirty="0" smtClean="0">
                <a:latin typeface="Times New Roman" pitchFamily="18" charset="0"/>
                <a:cs typeface="Times New Roman" pitchFamily="18" charset="0"/>
              </a:rPr>
              <a:t>the </a:t>
            </a:r>
            <a:r>
              <a:rPr lang="en-GB" b="1" dirty="0" smtClean="0">
                <a:solidFill>
                  <a:srgbClr val="FF0000"/>
                </a:solidFill>
                <a:latin typeface="Times New Roman" pitchFamily="18" charset="0"/>
                <a:cs typeface="Times New Roman" pitchFamily="18" charset="0"/>
              </a:rPr>
              <a:t>unidirectional</a:t>
            </a:r>
            <a:r>
              <a:rPr lang="en-GB" dirty="0" smtClean="0">
                <a:latin typeface="Times New Roman" pitchFamily="18" charset="0"/>
                <a:cs typeface="Times New Roman" pitchFamily="18" charset="0"/>
              </a:rPr>
              <a:t> and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linear relationship </a:t>
            </a:r>
            <a:r>
              <a:rPr lang="en-GB" dirty="0" smtClean="0">
                <a:latin typeface="Times New Roman" pitchFamily="18" charset="0"/>
                <a:cs typeface="Times New Roman" pitchFamily="18" charset="0"/>
              </a:rPr>
              <a:t>between the three variables</a:t>
            </a:r>
            <a:r>
              <a:rPr lang="en-GB" dirty="0" smtClean="0">
                <a:latin typeface="Times New Roman" pitchFamily="18" charset="0"/>
                <a:cs typeface="Times New Roman" pitchFamily="18" charset="0"/>
              </a:rPr>
              <a:t>:</a:t>
            </a:r>
          </a:p>
          <a:p>
            <a:pPr algn="just">
              <a:spcBef>
                <a:spcPts val="0"/>
              </a:spcBef>
              <a:buFont typeface="Wingdings" pitchFamily="2" charset="2"/>
              <a:buChar char="§"/>
            </a:pPr>
            <a:endParaRPr lang="en-GB" dirty="0" smtClean="0">
              <a:latin typeface="Times New Roman" pitchFamily="18" charset="0"/>
              <a:cs typeface="Times New Roman" pitchFamily="18" charset="0"/>
            </a:endParaRPr>
          </a:p>
          <a:p>
            <a:pPr>
              <a:buNone/>
            </a:pPr>
            <a:endParaRPr lang="en-US" dirty="0"/>
          </a:p>
        </p:txBody>
      </p:sp>
      <p:graphicFrame>
        <p:nvGraphicFramePr>
          <p:cNvPr id="4" name="Table 3"/>
          <p:cNvGraphicFramePr>
            <a:graphicFrameLocks noGrp="1"/>
          </p:cNvGraphicFramePr>
          <p:nvPr/>
        </p:nvGraphicFramePr>
        <p:xfrm>
          <a:off x="838200" y="2286000"/>
          <a:ext cx="7848600" cy="1143001"/>
        </p:xfrm>
        <a:graphic>
          <a:graphicData uri="http://schemas.openxmlformats.org/drawingml/2006/table">
            <a:tbl>
              <a:tblPr/>
              <a:tblGrid>
                <a:gridCol w="7848600"/>
              </a:tblGrid>
              <a:tr h="1143001">
                <a:tc>
                  <a:txBody>
                    <a:bodyPr/>
                    <a:lstStyle/>
                    <a:p>
                      <a:pPr marL="0" marR="0" algn="just">
                        <a:spcBef>
                          <a:spcPts val="0"/>
                        </a:spcBef>
                        <a:spcAft>
                          <a:spcPts val="0"/>
                        </a:spcAft>
                      </a:pPr>
                      <a:r>
                        <a:rPr lang="en-GB" sz="3200" b="0" dirty="0">
                          <a:solidFill>
                            <a:srgbClr val="0070C0"/>
                          </a:solidFill>
                          <a:highlight>
                            <a:srgbClr val="C0C0C0"/>
                          </a:highlight>
                          <a:latin typeface="Times New Roman"/>
                          <a:ea typeface="Times New Roman"/>
                        </a:rPr>
                        <a:t>Basic </a:t>
                      </a:r>
                      <a:r>
                        <a:rPr lang="en-GB" sz="3200" b="0" dirty="0" smtClean="0">
                          <a:solidFill>
                            <a:srgbClr val="0070C0"/>
                          </a:solidFill>
                          <a:highlight>
                            <a:srgbClr val="C0C0C0"/>
                          </a:highlight>
                          <a:latin typeface="Times New Roman"/>
                          <a:ea typeface="Times New Roman"/>
                        </a:rPr>
                        <a:t>Condition</a:t>
                      </a:r>
                      <a:r>
                        <a:rPr lang="en-GB" sz="3200" b="0" baseline="0" dirty="0" smtClean="0">
                          <a:solidFill>
                            <a:srgbClr val="0070C0"/>
                          </a:solidFill>
                          <a:highlight>
                            <a:srgbClr val="C0C0C0"/>
                          </a:highlight>
                          <a:latin typeface="Times New Roman"/>
                          <a:ea typeface="Times New Roman"/>
                        </a:rPr>
                        <a:t> </a:t>
                      </a:r>
                      <a:r>
                        <a:rPr lang="en-GB" sz="3200" b="0" dirty="0" smtClean="0">
                          <a:solidFill>
                            <a:srgbClr val="0070C0"/>
                          </a:solidFill>
                          <a:highlight>
                            <a:srgbClr val="C0C0C0"/>
                          </a:highlight>
                          <a:latin typeface="Times New Roman"/>
                          <a:ea typeface="Times New Roman"/>
                          <a:sym typeface="Symbol"/>
                        </a:rPr>
                        <a:t></a:t>
                      </a:r>
                      <a:r>
                        <a:rPr lang="en-GB" sz="3200" b="0" baseline="0" dirty="0" smtClean="0">
                          <a:solidFill>
                            <a:srgbClr val="0070C0"/>
                          </a:solidFill>
                          <a:highlight>
                            <a:srgbClr val="C0C0C0"/>
                          </a:highlight>
                          <a:latin typeface="Times New Roman"/>
                          <a:ea typeface="Times New Roman"/>
                          <a:sym typeface="Symbol"/>
                        </a:rPr>
                        <a:t> </a:t>
                      </a:r>
                      <a:r>
                        <a:rPr lang="en-GB" sz="3200" b="0" dirty="0" smtClean="0">
                          <a:solidFill>
                            <a:srgbClr val="0070C0"/>
                          </a:solidFill>
                          <a:highlight>
                            <a:srgbClr val="C0C0C0"/>
                          </a:highlight>
                          <a:latin typeface="Times New Roman"/>
                          <a:ea typeface="Times New Roman"/>
                        </a:rPr>
                        <a:t>Structure</a:t>
                      </a:r>
                      <a:r>
                        <a:rPr lang="en-GB" sz="3200" b="0" baseline="0" dirty="0" smtClean="0">
                          <a:solidFill>
                            <a:srgbClr val="0070C0"/>
                          </a:solidFill>
                          <a:highlight>
                            <a:srgbClr val="C0C0C0"/>
                          </a:highlight>
                          <a:latin typeface="Times New Roman"/>
                          <a:ea typeface="Times New Roman"/>
                        </a:rPr>
                        <a:t> </a:t>
                      </a:r>
                      <a:r>
                        <a:rPr lang="en-GB" sz="3200" b="0" dirty="0" smtClean="0">
                          <a:solidFill>
                            <a:srgbClr val="0070C0"/>
                          </a:solidFill>
                          <a:highlight>
                            <a:srgbClr val="C0C0C0"/>
                          </a:highlight>
                          <a:latin typeface="Times New Roman"/>
                          <a:ea typeface="Times New Roman"/>
                          <a:sym typeface="Symbol"/>
                        </a:rPr>
                        <a:t></a:t>
                      </a:r>
                      <a:r>
                        <a:rPr lang="en-GB" sz="3200" b="0" baseline="0" dirty="0" smtClean="0">
                          <a:solidFill>
                            <a:srgbClr val="0070C0"/>
                          </a:solidFill>
                          <a:highlight>
                            <a:srgbClr val="C0C0C0"/>
                          </a:highlight>
                          <a:latin typeface="Times New Roman"/>
                          <a:ea typeface="Times New Roman"/>
                          <a:sym typeface="Symbol"/>
                        </a:rPr>
                        <a:t> </a:t>
                      </a:r>
                      <a:r>
                        <a:rPr lang="en-GB" sz="3200" b="0" dirty="0" smtClean="0">
                          <a:solidFill>
                            <a:srgbClr val="0070C0"/>
                          </a:solidFill>
                          <a:highlight>
                            <a:srgbClr val="C0C0C0"/>
                          </a:highlight>
                          <a:latin typeface="Times New Roman"/>
                          <a:ea typeface="Times New Roman"/>
                        </a:rPr>
                        <a:t>Conduct  </a:t>
                      </a:r>
                      <a:r>
                        <a:rPr lang="en-GB" sz="3200" b="0" dirty="0">
                          <a:solidFill>
                            <a:srgbClr val="0070C0"/>
                          </a:solidFill>
                          <a:highlight>
                            <a:srgbClr val="C0C0C0"/>
                          </a:highlight>
                          <a:latin typeface="Times New Roman"/>
                          <a:ea typeface="Times New Roman"/>
                          <a:sym typeface="Symbol"/>
                        </a:rPr>
                        <a:t></a:t>
                      </a:r>
                      <a:r>
                        <a:rPr lang="en-GB" sz="3200" b="0" dirty="0">
                          <a:solidFill>
                            <a:srgbClr val="0070C0"/>
                          </a:solidFill>
                          <a:highlight>
                            <a:srgbClr val="C0C0C0"/>
                          </a:highlight>
                          <a:latin typeface="Times New Roman"/>
                          <a:ea typeface="Times New Roman"/>
                        </a:rPr>
                        <a:t> </a:t>
                      </a:r>
                      <a:r>
                        <a:rPr lang="en-GB" sz="3200" b="0" dirty="0" smtClean="0">
                          <a:solidFill>
                            <a:srgbClr val="0070C0"/>
                          </a:solidFill>
                          <a:highlight>
                            <a:srgbClr val="C0C0C0"/>
                          </a:highlight>
                          <a:latin typeface="Times New Roman"/>
                          <a:ea typeface="Times New Roman"/>
                        </a:rPr>
                        <a:t>Performance </a:t>
                      </a:r>
                      <a:endParaRPr lang="en-US" sz="3200" b="1" dirty="0">
                        <a:solidFill>
                          <a:srgbClr val="0070C0"/>
                        </a:solidFill>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
        <p:nvSpPr>
          <p:cNvPr id="33793" name="Rectangle 1"/>
          <p:cNvSpPr>
            <a:spLocks noChangeArrowheads="1"/>
          </p:cNvSpPr>
          <p:nvPr/>
        </p:nvSpPr>
        <p:spPr bwMode="auto">
          <a:xfrm>
            <a:off x="457200" y="3571227"/>
            <a:ext cx="8001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Functionally, the</a:t>
            </a:r>
            <a:r>
              <a:rPr kumimoji="0" lang="en-GB"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relationship on which the Harvard Tradition of the SCP paradigm is based is given as:  P =ƒ(C) and, C=ƒ(S). </a:t>
            </a:r>
            <a:endParaRPr kumimoji="0" lang="en-GB"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3384987-B499-4A99-A8DE-488B2013EB73}" type="slidenum">
              <a:rPr lang="en-US" smtClean="0"/>
              <a:pPr/>
              <a:t>35</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ln>
            <a:solidFill>
              <a:srgbClr val="FF0000"/>
            </a:solidFill>
          </a:ln>
        </p:spPr>
        <p:txBody>
          <a:bodyPr>
            <a:normAutofit lnSpcReduction="10000"/>
          </a:bodyPr>
          <a:lstStyle/>
          <a:p>
            <a:pPr>
              <a:buNone/>
            </a:pPr>
            <a:r>
              <a:rPr lang="en-US" b="1" dirty="0"/>
              <a:t> </a:t>
            </a:r>
            <a:r>
              <a:rPr lang="en-US" b="1" dirty="0" smtClean="0"/>
              <a:t>                     </a:t>
            </a:r>
            <a:r>
              <a:rPr lang="en-US" b="1" dirty="0" smtClean="0">
                <a:latin typeface="Times New Roman" pitchFamily="18" charset="0"/>
                <a:cs typeface="Times New Roman" pitchFamily="18" charset="0"/>
              </a:rPr>
              <a:t>Basic </a:t>
            </a:r>
            <a:r>
              <a:rPr lang="en-US" b="1" dirty="0">
                <a:latin typeface="Times New Roman" pitchFamily="18" charset="0"/>
                <a:cs typeface="Times New Roman" pitchFamily="18" charset="0"/>
              </a:rPr>
              <a:t>Conditions</a:t>
            </a:r>
            <a:endParaRPr lang="en-US" dirty="0">
              <a:latin typeface="Times New Roman" pitchFamily="18" charset="0"/>
              <a:cs typeface="Times New Roman" pitchFamily="18" charset="0"/>
            </a:endParaRPr>
          </a:p>
          <a:p>
            <a:pPr algn="just">
              <a:buFont typeface="Wingdings" pitchFamily="2" charset="2"/>
              <a:buChar char="Ø"/>
            </a:pPr>
            <a:r>
              <a:rPr lang="en-US" dirty="0">
                <a:latin typeface="Times New Roman" pitchFamily="18" charset="0"/>
                <a:cs typeface="Times New Roman" pitchFamily="18" charset="0"/>
              </a:rPr>
              <a:t>The concept of the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basic conditions </a:t>
            </a:r>
            <a:r>
              <a:rPr lang="en-US" dirty="0">
                <a:latin typeface="Times New Roman" pitchFamily="18" charset="0"/>
                <a:cs typeface="Times New Roman" pitchFamily="18" charset="0"/>
              </a:rPr>
              <a:t>operates on </a:t>
            </a:r>
            <a:r>
              <a:rPr lang="en-US" dirty="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both sides</a:t>
            </a:r>
            <a:r>
              <a:rPr lang="en-US" dirty="0">
                <a:latin typeface="Times New Roman" pitchFamily="18" charset="0"/>
                <a:cs typeface="Times New Roman" pitchFamily="18" charset="0"/>
              </a:rPr>
              <a:t> of the market, supply and demand. </a:t>
            </a:r>
          </a:p>
          <a:p>
            <a:pPr algn="just">
              <a:buFont typeface="Wingdings" pitchFamily="2" charset="2"/>
              <a:buChar char="Ø"/>
            </a:pPr>
            <a:r>
              <a:rPr lang="en-US" dirty="0" smtClean="0">
                <a:latin typeface="Times New Roman" pitchFamily="18" charset="0"/>
                <a:cs typeface="Times New Roman" pitchFamily="18" charset="0"/>
              </a:rPr>
              <a:t>On </a:t>
            </a:r>
            <a:r>
              <a:rPr lang="en-US" dirty="0">
                <a:latin typeface="Times New Roman" pitchFamily="18" charset="0"/>
                <a:cs typeface="Times New Roman" pitchFamily="18" charset="0"/>
              </a:rPr>
              <a:t>the demand </a:t>
            </a:r>
            <a:r>
              <a:rPr lang="en-US" dirty="0" smtClean="0">
                <a:latin typeface="Times New Roman" pitchFamily="18" charset="0"/>
                <a:cs typeface="Times New Roman" pitchFamily="18" charset="0"/>
              </a:rPr>
              <a:t>side, </a:t>
            </a:r>
            <a:r>
              <a:rPr lang="en-US" dirty="0">
                <a:latin typeface="Times New Roman" pitchFamily="18" charset="0"/>
                <a:cs typeface="Times New Roman" pitchFamily="18" charset="0"/>
              </a:rPr>
              <a:t>the basic condition includes: </a:t>
            </a:r>
            <a:endParaRPr lang="en-US" dirty="0" smtClean="0">
              <a:latin typeface="Times New Roman" pitchFamily="18" charset="0"/>
              <a:cs typeface="Times New Roman" pitchFamily="18" charset="0"/>
            </a:endParaRPr>
          </a:p>
          <a:p>
            <a:pPr lvl="1"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size of the </a:t>
            </a:r>
            <a:r>
              <a:rPr lang="en-US" dirty="0" smtClean="0">
                <a:latin typeface="Times New Roman" pitchFamily="18" charset="0"/>
                <a:cs typeface="Times New Roman" pitchFamily="18" charset="0"/>
              </a:rPr>
              <a:t>market</a:t>
            </a:r>
          </a:p>
          <a:p>
            <a:pPr lvl="1"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growth of the market as well as its dependence on seasons and the business </a:t>
            </a:r>
            <a:r>
              <a:rPr lang="en-US" dirty="0" smtClean="0">
                <a:latin typeface="Times New Roman" pitchFamily="18" charset="0"/>
                <a:cs typeface="Times New Roman" pitchFamily="18" charset="0"/>
              </a:rPr>
              <a:t>cycle</a:t>
            </a:r>
          </a:p>
          <a:p>
            <a:pPr lvl="1" algn="just">
              <a:buFont typeface="Wingdings" pitchFamily="2" charset="2"/>
              <a:buChar char="§"/>
            </a:pP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elasticity of demand and </a:t>
            </a:r>
            <a:endParaRPr lang="en-US" dirty="0" smtClean="0">
              <a:latin typeface="Times New Roman" pitchFamily="18" charset="0"/>
              <a:cs typeface="Times New Roman" pitchFamily="18" charset="0"/>
            </a:endParaRPr>
          </a:p>
          <a:p>
            <a:pPr lvl="1"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availability of substitutes are also among the basic demand factors acting as the basic condition. </a:t>
            </a: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36</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lnSpcReduction="10000"/>
          </a:bodyPr>
          <a:lstStyle/>
          <a:p>
            <a:pPr algn="just"/>
            <a:r>
              <a:rPr lang="en-US" dirty="0">
                <a:latin typeface="Times New Roman" pitchFamily="18" charset="0"/>
                <a:cs typeface="Times New Roman" pitchFamily="18" charset="0"/>
              </a:rPr>
              <a:t>On the supply </a:t>
            </a:r>
            <a:r>
              <a:rPr lang="en-US" dirty="0" smtClean="0">
                <a:latin typeface="Times New Roman" pitchFamily="18" charset="0"/>
                <a:cs typeface="Times New Roman" pitchFamily="18" charset="0"/>
              </a:rPr>
              <a:t>side:</a:t>
            </a:r>
          </a:p>
          <a:p>
            <a:pPr lvl="1"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basic condition encompasses the nature of relevant </a:t>
            </a:r>
            <a:r>
              <a:rPr lang="en-US" dirty="0" smtClean="0">
                <a:latin typeface="Times New Roman" pitchFamily="18" charset="0"/>
                <a:cs typeface="Times New Roman" pitchFamily="18" charset="0"/>
              </a:rPr>
              <a:t>technology-divisible </a:t>
            </a:r>
            <a:r>
              <a:rPr lang="en-US" dirty="0">
                <a:latin typeface="Times New Roman" pitchFamily="18" charset="0"/>
                <a:cs typeface="Times New Roman" pitchFamily="18" charset="0"/>
              </a:rPr>
              <a:t>or </a:t>
            </a:r>
            <a:r>
              <a:rPr lang="en-US" dirty="0" smtClean="0">
                <a:latin typeface="Times New Roman" pitchFamily="18" charset="0"/>
                <a:cs typeface="Times New Roman" pitchFamily="18" charset="0"/>
              </a:rPr>
              <a:t>not</a:t>
            </a:r>
          </a:p>
          <a:p>
            <a:pPr lvl="1" algn="just">
              <a:buFont typeface="Wingdings" pitchFamily="2" charset="2"/>
              <a:buChar char="§"/>
            </a:pPr>
            <a:r>
              <a:rPr lang="en-US" dirty="0" smtClean="0">
                <a:latin typeface="Times New Roman" pitchFamily="18" charset="0"/>
                <a:cs typeface="Times New Roman" pitchFamily="18" charset="0"/>
              </a:rPr>
              <a:t>high </a:t>
            </a:r>
            <a:r>
              <a:rPr lang="en-US" dirty="0">
                <a:latin typeface="Times New Roman" pitchFamily="18" charset="0"/>
                <a:cs typeface="Times New Roman" pitchFamily="18" charset="0"/>
              </a:rPr>
              <a:t>or low elasticity of input substitution; the durability of the product, business attitudes, the value-to-weight ratio, location and ownership of essential raw </a:t>
            </a:r>
            <a:r>
              <a:rPr lang="en-US" dirty="0" smtClean="0">
                <a:latin typeface="Times New Roman" pitchFamily="18" charset="0"/>
                <a:cs typeface="Times New Roman" pitchFamily="18" charset="0"/>
              </a:rPr>
              <a:t>materials </a:t>
            </a:r>
          </a:p>
          <a:p>
            <a:pPr lvl="1" algn="just">
              <a:buFont typeface="Wingdings" pitchFamily="2" charset="2"/>
              <a:buChar char="§"/>
            </a:pPr>
            <a:r>
              <a:rPr lang="en-US" dirty="0" smtClean="0">
                <a:latin typeface="Times New Roman" pitchFamily="18" charset="0"/>
                <a:cs typeface="Times New Roman" pitchFamily="18" charset="0"/>
              </a:rPr>
              <a:t>number </a:t>
            </a:r>
            <a:r>
              <a:rPr lang="en-US" dirty="0">
                <a:latin typeface="Times New Roman" pitchFamily="18" charset="0"/>
                <a:cs typeface="Times New Roman" pitchFamily="18" charset="0"/>
              </a:rPr>
              <a:t>and location of firms, distribution, advertisement, </a:t>
            </a:r>
            <a:r>
              <a:rPr lang="en-US" dirty="0" smtClean="0">
                <a:latin typeface="Times New Roman" pitchFamily="18" charset="0"/>
                <a:cs typeface="Times New Roman" pitchFamily="18" charset="0"/>
              </a:rPr>
              <a:t>marketing</a:t>
            </a:r>
          </a:p>
          <a:p>
            <a:pPr lvl="1" algn="just">
              <a:buFont typeface="Wingdings" pitchFamily="2" charset="2"/>
              <a:buChar char="§"/>
            </a:pPr>
            <a:r>
              <a:rPr lang="en-US" dirty="0" smtClean="0">
                <a:latin typeface="Times New Roman" pitchFamily="18" charset="0"/>
                <a:cs typeface="Times New Roman" pitchFamily="18" charset="0"/>
              </a:rPr>
              <a:t>degree </a:t>
            </a:r>
            <a:r>
              <a:rPr lang="en-US" dirty="0">
                <a:latin typeface="Times New Roman" pitchFamily="18" charset="0"/>
                <a:cs typeface="Times New Roman" pitchFamily="18" charset="0"/>
              </a:rPr>
              <a:t>of work force </a:t>
            </a:r>
            <a:r>
              <a:rPr lang="en-US" dirty="0" smtClean="0">
                <a:latin typeface="Times New Roman" pitchFamily="18" charset="0"/>
                <a:cs typeface="Times New Roman" pitchFamily="18" charset="0"/>
              </a:rPr>
              <a:t>unionisation</a:t>
            </a:r>
          </a:p>
          <a:p>
            <a:pPr lvl="1" algn="just">
              <a:buFont typeface="Wingdings" pitchFamily="2" charset="2"/>
              <a:buChar char="§"/>
            </a:pPr>
            <a:r>
              <a:rPr lang="en-US" dirty="0" smtClean="0">
                <a:latin typeface="Times New Roman" pitchFamily="18" charset="0"/>
                <a:cs typeface="Times New Roman" pitchFamily="18" charset="0"/>
              </a:rPr>
              <a:t>the legal and social factors such as regulatory framework and availability of vital inputs may be included. </a:t>
            </a:r>
          </a:p>
          <a:p>
            <a:pPr lvl="1" algn="just">
              <a:buFont typeface="Wingdings" pitchFamily="2" charset="2"/>
              <a:buChar char="§"/>
            </a:pP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37</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a:ln>
            <a:solidFill>
              <a:srgbClr val="FF0000"/>
            </a:solidFill>
          </a:ln>
        </p:spPr>
        <p:txBody>
          <a:bodyPr>
            <a:normAutofit/>
          </a:bodyPr>
          <a:lstStyle/>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Jointly, there are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public policies </a:t>
            </a:r>
            <a:r>
              <a:rPr lang="en-US" dirty="0" smtClean="0">
                <a:latin typeface="Times New Roman" pitchFamily="18" charset="0"/>
                <a:cs typeface="Times New Roman" pitchFamily="18" charset="0"/>
              </a:rPr>
              <a:t>that affect both the supply and demand sides. </a:t>
            </a:r>
          </a:p>
          <a:p>
            <a:pPr algn="just"/>
            <a:r>
              <a:rPr lang="en-US" dirty="0" smtClean="0">
                <a:latin typeface="Times New Roman" pitchFamily="18" charset="0"/>
                <a:cs typeface="Times New Roman" pitchFamily="18" charset="0"/>
              </a:rPr>
              <a:t>These include: </a:t>
            </a:r>
          </a:p>
          <a:p>
            <a:pPr lvl="1" algn="just">
              <a:buFont typeface="Wingdings" pitchFamily="2" charset="2"/>
              <a:buChar char="Ø"/>
            </a:pPr>
            <a:r>
              <a:rPr lang="en-US" dirty="0" smtClean="0">
                <a:latin typeface="Times New Roman" pitchFamily="18" charset="0"/>
                <a:cs typeface="Times New Roman" pitchFamily="18" charset="0"/>
              </a:rPr>
              <a:t>taxes and subsidies</a:t>
            </a:r>
          </a:p>
          <a:p>
            <a:pPr lvl="1" algn="just">
              <a:buFont typeface="Wingdings" pitchFamily="2" charset="2"/>
              <a:buChar char="Ø"/>
            </a:pPr>
            <a:r>
              <a:rPr lang="en-US" dirty="0" smtClean="0">
                <a:latin typeface="Times New Roman" pitchFamily="18" charset="0"/>
                <a:cs typeface="Times New Roman" pitchFamily="18" charset="0"/>
              </a:rPr>
              <a:t>international trade rules</a:t>
            </a:r>
          </a:p>
          <a:p>
            <a:pPr lvl="1" algn="just">
              <a:buFont typeface="Wingdings" pitchFamily="2" charset="2"/>
              <a:buChar char="Ø"/>
            </a:pPr>
            <a:r>
              <a:rPr lang="en-US" dirty="0" smtClean="0">
                <a:latin typeface="Times New Roman" pitchFamily="18" charset="0"/>
                <a:cs typeface="Times New Roman" pitchFamily="18" charset="0"/>
              </a:rPr>
              <a:t>regulation and antitrust laws and price controls</a:t>
            </a:r>
            <a:endParaRPr lang="en-US" b="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92500" lnSpcReduction="10000"/>
          </a:bodyPr>
          <a:lstStyle/>
          <a:p>
            <a:pPr algn="just">
              <a:buNone/>
            </a:pPr>
            <a:r>
              <a:rPr lang="en-US" b="1" dirty="0" smtClean="0">
                <a:latin typeface="Times New Roman" pitchFamily="18" charset="0"/>
                <a:cs typeface="Times New Roman" pitchFamily="18" charset="0"/>
              </a:rPr>
              <a:t>                     Market Structure</a:t>
            </a:r>
          </a:p>
          <a:p>
            <a:pPr algn="just">
              <a:buFont typeface="Wingdings" pitchFamily="2" charset="2"/>
              <a:buChar char="§"/>
            </a:pPr>
            <a:r>
              <a:rPr lang="en-US" dirty="0">
                <a:latin typeface="Times New Roman" pitchFamily="18" charset="0"/>
                <a:cs typeface="Times New Roman" pitchFamily="18" charset="0"/>
              </a:rPr>
              <a:t>Market structure refers to how the different </a:t>
            </a:r>
            <a:r>
              <a:rPr lang="en-US" dirty="0" smtClean="0">
                <a:latin typeface="Times New Roman" pitchFamily="18" charset="0"/>
                <a:cs typeface="Times New Roman" pitchFamily="18" charset="0"/>
              </a:rPr>
              <a:t>sellers </a:t>
            </a:r>
            <a:r>
              <a:rPr lang="en-US" dirty="0">
                <a:latin typeface="Times New Roman" pitchFamily="18" charset="0"/>
                <a:cs typeface="Times New Roman" pitchFamily="18" charset="0"/>
              </a:rPr>
              <a:t>and buyers are </a:t>
            </a:r>
            <a:r>
              <a:rPr lang="en-US" dirty="0">
                <a:solidFill>
                  <a:srgbClr val="FF0000"/>
                </a:solidFill>
                <a:latin typeface="Times New Roman" pitchFamily="18" charset="0"/>
                <a:cs typeface="Times New Roman" pitchFamily="18" charset="0"/>
              </a:rPr>
              <a:t>linked</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together</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major elements of market structure describe ways in which markets depart from the conditions that describe perfect competition.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Market </a:t>
            </a:r>
            <a:r>
              <a:rPr lang="en-US" dirty="0">
                <a:latin typeface="Times New Roman" pitchFamily="18" charset="0"/>
                <a:cs typeface="Times New Roman" pitchFamily="18" charset="0"/>
              </a:rPr>
              <a:t>structure has certain basic </a:t>
            </a:r>
            <a:r>
              <a:rPr lang="en-US" dirty="0" smtClean="0">
                <a:latin typeface="Times New Roman" pitchFamily="18" charset="0"/>
                <a:cs typeface="Times New Roman" pitchFamily="18" charset="0"/>
              </a:rPr>
              <a:t>aspects;</a:t>
            </a:r>
          </a:p>
          <a:p>
            <a:pPr lvl="1" algn="just">
              <a:buFont typeface="Wingdings" pitchFamily="2" charset="2"/>
              <a:buChar char="§"/>
            </a:pPr>
            <a:r>
              <a:rPr lang="en-US" dirty="0" smtClean="0">
                <a:latin typeface="Times New Roman" pitchFamily="18" charset="0"/>
                <a:cs typeface="Times New Roman" pitchFamily="18" charset="0"/>
              </a:rPr>
              <a:t>internal </a:t>
            </a:r>
            <a:r>
              <a:rPr lang="en-US" dirty="0">
                <a:latin typeface="Times New Roman" pitchFamily="18" charset="0"/>
                <a:cs typeface="Times New Roman" pitchFamily="18" charset="0"/>
              </a:rPr>
              <a:t>aspects (the number and size of buyers and sellers) and </a:t>
            </a:r>
            <a:endParaRPr lang="en-US" dirty="0" smtClean="0">
              <a:latin typeface="Times New Roman" pitchFamily="18" charset="0"/>
              <a:cs typeface="Times New Roman" pitchFamily="18" charset="0"/>
            </a:endParaRPr>
          </a:p>
          <a:p>
            <a:pPr lvl="1" algn="just">
              <a:buFont typeface="Wingdings" pitchFamily="2" charset="2"/>
              <a:buChar char="§"/>
            </a:pPr>
            <a:r>
              <a:rPr lang="en-US" dirty="0" smtClean="0">
                <a:latin typeface="Times New Roman" pitchFamily="18" charset="0"/>
                <a:cs typeface="Times New Roman" pitchFamily="18" charset="0"/>
              </a:rPr>
              <a:t>External </a:t>
            </a:r>
            <a:r>
              <a:rPr lang="en-US" dirty="0">
                <a:latin typeface="Times New Roman" pitchFamily="18" charset="0"/>
                <a:cs typeface="Times New Roman" pitchFamily="18" charset="0"/>
              </a:rPr>
              <a:t>aspects (the conditions of entry and exit</a:t>
            </a:r>
            <a:r>
              <a:rPr lang="en-US" dirty="0" smtClean="0">
                <a:latin typeface="Times New Roman" pitchFamily="18" charset="0"/>
                <a:cs typeface="Times New Roman" pitchFamily="18" charset="0"/>
              </a:rPr>
              <a:t>) </a:t>
            </a:r>
          </a:p>
          <a:p>
            <a:pPr algn="just">
              <a:buFont typeface="Wingdings" pitchFamily="2" charset="2"/>
              <a:buChar char="§"/>
            </a:pPr>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understand the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market structure</a:t>
            </a:r>
            <a:r>
              <a:rPr lang="en-US" dirty="0">
                <a:latin typeface="Times New Roman" pitchFamily="18" charset="0"/>
                <a:cs typeface="Times New Roman" pitchFamily="18" charset="0"/>
              </a:rPr>
              <a:t>, one needs to be first familiarised with the following concepts:</a:t>
            </a:r>
          </a:p>
        </p:txBody>
      </p:sp>
      <p:sp>
        <p:nvSpPr>
          <p:cNvPr id="4" name="Slide Number Placeholder 3"/>
          <p:cNvSpPr>
            <a:spLocks noGrp="1"/>
          </p:cNvSpPr>
          <p:nvPr>
            <p:ph type="sldNum" sz="quarter" idx="12"/>
          </p:nvPr>
        </p:nvSpPr>
        <p:spPr/>
        <p:txBody>
          <a:bodyPr/>
          <a:lstStyle/>
          <a:p>
            <a:fld id="{B3384987-B499-4A99-A8DE-488B2013EB73}" type="slidenum">
              <a:rPr lang="en-US" smtClean="0"/>
              <a:pPr/>
              <a:t>39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There have been </a:t>
            </a:r>
            <a:r>
              <a:rPr lang="en-US" sz="2800" b="1" dirty="0" smtClean="0"/>
              <a:t>two major traditional</a:t>
            </a:r>
            <a:r>
              <a:rPr lang="en-US" sz="2800" dirty="0" smtClean="0"/>
              <a:t> concerns of industrial economics.  </a:t>
            </a:r>
          </a:p>
          <a:p>
            <a:pPr lvl="0" algn="just">
              <a:spcBef>
                <a:spcPts val="0"/>
              </a:spcBef>
              <a:buFont typeface="Wingdings" pitchFamily="2" charset="2"/>
              <a:buChar char="ü"/>
            </a:pPr>
            <a:r>
              <a:rPr lang="en-US" sz="2800" b="1" dirty="0" smtClean="0"/>
              <a:t>First,</a:t>
            </a:r>
            <a:r>
              <a:rPr lang="en-US" sz="2800" dirty="0" smtClean="0"/>
              <a:t> there has been a focus on the functioning of firms, and their performance; the determinants and consequences of different market structures”, and the relationship between behavior and performance of firms) and the market structure within which firms operate. </a:t>
            </a:r>
          </a:p>
          <a:p>
            <a:pPr lvl="0" algn="just">
              <a:spcBef>
                <a:spcPts val="0"/>
              </a:spcBef>
              <a:buFont typeface="Wingdings" pitchFamily="2" charset="2"/>
              <a:buChar char="ü"/>
            </a:pPr>
            <a:r>
              <a:rPr lang="en-US" sz="2800" dirty="0" smtClean="0"/>
              <a:t>Second, the role of government in influencing the organization of industry.</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4</a:t>
            </a:fld>
            <a:endParaRPr lang="en-US"/>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92500" lnSpcReduction="10000"/>
          </a:bodyPr>
          <a:lstStyle/>
          <a:p>
            <a:pPr algn="just">
              <a:buFont typeface="Wingdings" pitchFamily="2" charset="2"/>
              <a:buChar char="§"/>
            </a:pPr>
            <a:r>
              <a:rPr lang="en-US" dirty="0">
                <a:solidFill>
                  <a:srgbClr val="FF0000"/>
                </a:solidFill>
                <a:latin typeface="Times New Roman" pitchFamily="18" charset="0"/>
                <a:cs typeface="Times New Roman" pitchFamily="18" charset="0"/>
              </a:rPr>
              <a:t>The degree of seller concentration</a:t>
            </a:r>
            <a:r>
              <a:rPr lang="en-US" dirty="0">
                <a:latin typeface="Times New Roman" pitchFamily="18" charset="0"/>
                <a:cs typeface="Times New Roman" pitchFamily="18" charset="0"/>
              </a:rPr>
              <a:t>: this refers to the number and size distribution of firms producing a particular commodity or types of commodities in a market</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perfectly competitive market model, we assume that there are very large number of buyers and sellers, </a:t>
            </a:r>
            <a:r>
              <a:rPr lang="en-US" dirty="0" smtClean="0">
                <a:latin typeface="Times New Roman" pitchFamily="18" charset="0"/>
                <a:cs typeface="Times New Roman" pitchFamily="18" charset="0"/>
              </a:rPr>
              <a:t>standardized </a:t>
            </a:r>
            <a:r>
              <a:rPr lang="en-US" dirty="0">
                <a:latin typeface="Times New Roman" pitchFamily="18" charset="0"/>
                <a:cs typeface="Times New Roman" pitchFamily="18" charset="0"/>
              </a:rPr>
              <a:t>product, free entry, free exit and complete and perfect knowledge.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Thus</a:t>
            </a:r>
            <a:r>
              <a:rPr lang="en-US" dirty="0">
                <a:latin typeface="Times New Roman" pitchFamily="18" charset="0"/>
                <a:cs typeface="Times New Roman" pitchFamily="18" charset="0"/>
              </a:rPr>
              <a:t>, no single firm is able to influence the price of the product in such a market.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competitive industry will in the long run supply a product at a price equal to </a:t>
            </a:r>
            <a:r>
              <a:rPr lang="en-US" dirty="0" smtClean="0">
                <a:latin typeface="Times New Roman" pitchFamily="18" charset="0"/>
                <a:cs typeface="Times New Roman" pitchFamily="18" charset="0"/>
              </a:rPr>
              <a:t>its average cost and  marginal </a:t>
            </a:r>
            <a:r>
              <a:rPr lang="en-US" dirty="0">
                <a:latin typeface="Times New Roman" pitchFamily="18" charset="0"/>
                <a:cs typeface="Times New Roman" pitchFamily="18" charset="0"/>
              </a:rPr>
              <a:t>cost. That is, P = </a:t>
            </a:r>
            <a:r>
              <a:rPr lang="en-US" dirty="0" smtClean="0">
                <a:latin typeface="Times New Roman" pitchFamily="18" charset="0"/>
                <a:cs typeface="Times New Roman" pitchFamily="18" charset="0"/>
              </a:rPr>
              <a:t>AC=MC</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92500" lnSpcReduction="10000"/>
          </a:bodyPr>
          <a:lstStyle/>
          <a:p>
            <a:pPr algn="just"/>
            <a:r>
              <a:rPr lang="en-US" dirty="0" smtClean="0">
                <a:latin typeface="Times New Roman" pitchFamily="18" charset="0"/>
                <a:cs typeface="Times New Roman" pitchFamily="18" charset="0"/>
              </a:rPr>
              <a:t>In contrast, a monopolised market is supplied by a </a:t>
            </a:r>
            <a:r>
              <a:rPr lang="en-US" dirty="0" smtClean="0">
                <a:solidFill>
                  <a:srgbClr val="FF0000"/>
                </a:solidFill>
                <a:latin typeface="Times New Roman" pitchFamily="18" charset="0"/>
                <a:cs typeface="Times New Roman" pitchFamily="18" charset="0"/>
              </a:rPr>
              <a:t>single</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seller</a:t>
            </a:r>
            <a:r>
              <a:rPr lang="en-US" dirty="0" smtClean="0">
                <a:latin typeface="Times New Roman" pitchFamily="18" charset="0"/>
                <a:cs typeface="Times New Roman" pitchFamily="18" charset="0"/>
              </a:rPr>
              <a:t>, who is able to restrict output and hold the price above the marginal  cost of production i.e. P &gt; MC. </a:t>
            </a:r>
          </a:p>
          <a:p>
            <a:pPr algn="just"/>
            <a:r>
              <a:rPr lang="en-US" dirty="0" smtClean="0">
                <a:latin typeface="Times New Roman" pitchFamily="18" charset="0"/>
                <a:cs typeface="Times New Roman" pitchFamily="18" charset="0"/>
              </a:rPr>
              <a:t>There is only one seller in the market with zero or almost negligible cross elasticity of demand for its products. </a:t>
            </a:r>
          </a:p>
          <a:p>
            <a:pPr algn="just"/>
            <a:r>
              <a:rPr lang="en-US" dirty="0" smtClean="0">
                <a:latin typeface="Times New Roman" pitchFamily="18" charset="0"/>
                <a:cs typeface="Times New Roman" pitchFamily="18" charset="0"/>
              </a:rPr>
              <a:t>In this case, there is full market power over price and quantity decisions.</a:t>
            </a:r>
          </a:p>
          <a:p>
            <a:pPr algn="just"/>
            <a:r>
              <a:rPr lang="en-GB" dirty="0" smtClean="0">
                <a:latin typeface="Times New Roman" pitchFamily="18" charset="0"/>
                <a:cs typeface="Times New Roman" pitchFamily="18" charset="0"/>
              </a:rPr>
              <a:t>This implies that from the view point of the society, imperfect markets such as Monopoly are </a:t>
            </a:r>
            <a:r>
              <a:rPr lang="en-GB" dirty="0" smtClean="0">
                <a:solidFill>
                  <a:srgbClr val="FF0000"/>
                </a:solidFill>
                <a:latin typeface="Times New Roman" pitchFamily="18" charset="0"/>
                <a:cs typeface="Times New Roman" pitchFamily="18" charset="0"/>
              </a:rPr>
              <a:t>inefficient</a:t>
            </a:r>
            <a:r>
              <a:rPr lang="en-GB" dirty="0" smtClean="0">
                <a:latin typeface="Times New Roman" pitchFamily="18" charset="0"/>
                <a:cs typeface="Times New Roman" pitchFamily="18" charset="0"/>
              </a:rPr>
              <a:t> unlike the perfect competition model.</a:t>
            </a: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41</a:t>
            </a:fld>
            <a:endParaRPr lang="en-US"/>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a:bodyPr>
          <a:lstStyle/>
          <a:p>
            <a:pPr>
              <a:buFont typeface="Wingdings" pitchFamily="2" charset="2"/>
              <a:buChar char="§"/>
            </a:pPr>
            <a:r>
              <a:rPr lang="en-US" b="1" dirty="0" smtClean="0">
                <a:solidFill>
                  <a:srgbClr val="FF0000"/>
                </a:solidFill>
                <a:latin typeface="Times New Roman" pitchFamily="18" charset="0"/>
                <a:cs typeface="Times New Roman" pitchFamily="18" charset="0"/>
              </a:rPr>
              <a:t>The degree of buyer concentration:  </a:t>
            </a:r>
          </a:p>
          <a:p>
            <a:pPr lvl="1"/>
            <a:r>
              <a:rPr lang="en-US" dirty="0" smtClean="0">
                <a:latin typeface="Times New Roman" pitchFamily="18" charset="0"/>
                <a:cs typeface="Times New Roman" pitchFamily="18" charset="0"/>
              </a:rPr>
              <a:t>this shows the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number</a:t>
            </a:r>
            <a:r>
              <a:rPr lang="en-US" dirty="0" smtClean="0">
                <a:latin typeface="Times New Roman" pitchFamily="18" charset="0"/>
                <a:cs typeface="Times New Roman" pitchFamily="18" charset="0"/>
              </a:rPr>
              <a:t> and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size</a:t>
            </a:r>
            <a:r>
              <a:rPr lang="en-US" dirty="0" smtClean="0">
                <a:latin typeface="Times New Roman" pitchFamily="18" charset="0"/>
                <a:cs typeface="Times New Roman" pitchFamily="18" charset="0"/>
              </a:rPr>
              <a:t> distribution of buyers of the commodities in the market. </a:t>
            </a:r>
          </a:p>
          <a:p>
            <a:pPr lvl="1"/>
            <a:r>
              <a:rPr lang="en-US" dirty="0" smtClean="0">
                <a:latin typeface="Times New Roman" pitchFamily="18" charset="0"/>
                <a:cs typeface="Times New Roman" pitchFamily="18" charset="0"/>
              </a:rPr>
              <a:t>The essence of the matter is that concentration of power in one part of a market will evoke balancing concentrations of power in other parts of the market. </a:t>
            </a:r>
          </a:p>
          <a:p>
            <a:pPr lvl="1"/>
            <a:r>
              <a:rPr lang="en-US" dirty="0" smtClean="0">
                <a:latin typeface="Times New Roman" pitchFamily="18" charset="0"/>
                <a:cs typeface="Times New Roman" pitchFamily="18" charset="0"/>
              </a:rPr>
              <a:t>When a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few large buyers </a:t>
            </a:r>
            <a:r>
              <a:rPr lang="en-US" dirty="0" smtClean="0">
                <a:latin typeface="Times New Roman" pitchFamily="18" charset="0"/>
                <a:cs typeface="Times New Roman" pitchFamily="18" charset="0"/>
              </a:rPr>
              <a:t>bargain with a </a:t>
            </a:r>
            <a:r>
              <a:rPr lang="en-US" b="1" i="1" dirty="0" smtClean="0">
                <a:solidFill>
                  <a:srgbClr val="FF0000"/>
                </a:solidFill>
                <a:latin typeface="Times New Roman" pitchFamily="18" charset="0"/>
                <a:cs typeface="Times New Roman" pitchFamily="18" charset="0"/>
              </a:rPr>
              <a:t>few large sellers</a:t>
            </a:r>
            <a:r>
              <a:rPr lang="en-US" dirty="0" smtClean="0">
                <a:latin typeface="Times New Roman" pitchFamily="18" charset="0"/>
                <a:cs typeface="Times New Roman" pitchFamily="18" charset="0"/>
              </a:rPr>
              <a:t>, it will be more difficult for sellers to hold the price above the cost, keeping all other factors constant. </a:t>
            </a: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42</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77500" lnSpcReduction="20000"/>
          </a:bodyPr>
          <a:lstStyle/>
          <a:p>
            <a:pPr lvl="0">
              <a:buFont typeface="Wingdings" pitchFamily="2" charset="2"/>
              <a:buChar char="§"/>
            </a:pPr>
            <a:r>
              <a:rPr lang="en-GB" b="1" dirty="0">
                <a:solidFill>
                  <a:srgbClr val="FF0000"/>
                </a:solidFill>
                <a:latin typeface="Times New Roman" pitchFamily="18" charset="0"/>
                <a:cs typeface="Times New Roman" pitchFamily="18" charset="0"/>
              </a:rPr>
              <a:t>The degree of product differentiation</a:t>
            </a:r>
            <a:r>
              <a:rPr lang="en-GB" b="1" dirty="0" smtClean="0">
                <a:solidFill>
                  <a:srgbClr val="FF0000"/>
                </a:solidFill>
                <a:latin typeface="Times New Roman" pitchFamily="18" charset="0"/>
                <a:cs typeface="Times New Roman" pitchFamily="18" charset="0"/>
              </a:rPr>
              <a:t>:</a:t>
            </a:r>
          </a:p>
          <a:p>
            <a:pPr lvl="0"/>
            <a:r>
              <a:rPr lang="en-GB" b="1" dirty="0" smtClean="0">
                <a:latin typeface="Times New Roman" pitchFamily="18" charset="0"/>
                <a:cs typeface="Times New Roman" pitchFamily="18" charset="0"/>
              </a:rPr>
              <a:t> </a:t>
            </a:r>
            <a:r>
              <a:rPr lang="en-GB" dirty="0">
                <a:latin typeface="Times New Roman" pitchFamily="18" charset="0"/>
                <a:cs typeface="Times New Roman" pitchFamily="18" charset="0"/>
              </a:rPr>
              <a:t>this shows the </a:t>
            </a:r>
            <a:r>
              <a:rPr lang="en-GB" dirty="0">
                <a:solidFill>
                  <a:srgbClr val="FF0000"/>
                </a:solidFill>
                <a:latin typeface="Times New Roman" pitchFamily="18" charset="0"/>
                <a:cs typeface="Times New Roman" pitchFamily="18" charset="0"/>
              </a:rPr>
              <a:t>difference</a:t>
            </a:r>
            <a:r>
              <a:rPr lang="en-GB" dirty="0">
                <a:latin typeface="Times New Roman" pitchFamily="18" charset="0"/>
                <a:cs typeface="Times New Roman" pitchFamily="18" charset="0"/>
              </a:rPr>
              <a:t> in the products of different firms in the market. </a:t>
            </a:r>
            <a:endParaRPr lang="en-GB" dirty="0" smtClean="0">
              <a:latin typeface="Times New Roman" pitchFamily="18" charset="0"/>
              <a:cs typeface="Times New Roman" pitchFamily="18" charset="0"/>
            </a:endParaRPr>
          </a:p>
          <a:p>
            <a:pPr lvl="0"/>
            <a:r>
              <a:rPr lang="en-GB" dirty="0" smtClean="0">
                <a:latin typeface="Times New Roman" pitchFamily="18" charset="0"/>
                <a:cs typeface="Times New Roman" pitchFamily="18" charset="0"/>
              </a:rPr>
              <a:t>In </a:t>
            </a:r>
            <a:r>
              <a:rPr lang="en-GB" dirty="0">
                <a:latin typeface="Times New Roman" pitchFamily="18" charset="0"/>
                <a:cs typeface="Times New Roman" pitchFamily="18" charset="0"/>
              </a:rPr>
              <a:t>competitive market, rivals sell a </a:t>
            </a:r>
            <a:r>
              <a:rPr lang="en-GB" b="1" i="1" dirty="0">
                <a:solidFill>
                  <a:srgbClr val="FF0000"/>
                </a:solidFill>
                <a:latin typeface="Times New Roman" pitchFamily="18" charset="0"/>
                <a:cs typeface="Times New Roman" pitchFamily="18" charset="0"/>
              </a:rPr>
              <a:t>homogeneous</a:t>
            </a:r>
            <a:r>
              <a:rPr lang="en-GB" dirty="0">
                <a:latin typeface="Times New Roman" pitchFamily="18" charset="0"/>
                <a:cs typeface="Times New Roman" pitchFamily="18" charset="0"/>
              </a:rPr>
              <a:t> product</a:t>
            </a:r>
            <a:r>
              <a:rPr lang="en-GB" dirty="0" smtClean="0">
                <a:latin typeface="Times New Roman" pitchFamily="18" charset="0"/>
                <a:cs typeface="Times New Roman" pitchFamily="18" charset="0"/>
              </a:rPr>
              <a:t>.</a:t>
            </a:r>
          </a:p>
          <a:p>
            <a:pPr lvl="0"/>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This is never the case in the real world. Products are always differentiated in some way. </a:t>
            </a:r>
            <a:endParaRPr lang="en-GB" dirty="0" smtClean="0">
              <a:latin typeface="Times New Roman" pitchFamily="18" charset="0"/>
              <a:cs typeface="Times New Roman" pitchFamily="18" charset="0"/>
            </a:endParaRPr>
          </a:p>
          <a:p>
            <a:pPr lvl="0"/>
            <a:r>
              <a:rPr lang="en-GB" dirty="0" smtClean="0">
                <a:latin typeface="Times New Roman" pitchFamily="18" charset="0"/>
                <a:cs typeface="Times New Roman" pitchFamily="18" charset="0"/>
              </a:rPr>
              <a:t>As </a:t>
            </a:r>
            <a:r>
              <a:rPr lang="en-GB" dirty="0">
                <a:latin typeface="Times New Roman" pitchFamily="18" charset="0"/>
                <a:cs typeface="Times New Roman" pitchFamily="18" charset="0"/>
              </a:rPr>
              <a:t>differentiation increases, the products of different suppliers become </a:t>
            </a:r>
            <a:r>
              <a:rPr lang="en-GB" dirty="0">
                <a:solidFill>
                  <a:srgbClr val="FF0000"/>
                </a:solidFill>
                <a:latin typeface="Times New Roman" pitchFamily="18" charset="0"/>
                <a:cs typeface="Times New Roman" pitchFamily="18" charset="0"/>
              </a:rPr>
              <a:t>poorer substitutes </a:t>
            </a:r>
            <a:r>
              <a:rPr lang="en-GB" dirty="0">
                <a:latin typeface="Times New Roman" pitchFamily="18" charset="0"/>
                <a:cs typeface="Times New Roman" pitchFamily="18" charset="0"/>
              </a:rPr>
              <a:t>for one another and hence the producer becomes more and more like a monopolist. </a:t>
            </a:r>
            <a:endParaRPr lang="en-GB" dirty="0" smtClean="0">
              <a:latin typeface="Times New Roman" pitchFamily="18" charset="0"/>
              <a:cs typeface="Times New Roman" pitchFamily="18" charset="0"/>
            </a:endParaRPr>
          </a:p>
          <a:p>
            <a:pPr lvl="0"/>
            <a:r>
              <a:rPr lang="en-GB" dirty="0" smtClean="0">
                <a:latin typeface="Times New Roman" pitchFamily="18" charset="0"/>
                <a:cs typeface="Times New Roman" pitchFamily="18" charset="0"/>
              </a:rPr>
              <a:t>This </a:t>
            </a:r>
            <a:r>
              <a:rPr lang="en-GB" dirty="0">
                <a:latin typeface="Times New Roman" pitchFamily="18" charset="0"/>
                <a:cs typeface="Times New Roman" pitchFamily="18" charset="0"/>
              </a:rPr>
              <a:t>would increase the power of the producer to control its selling price.  </a:t>
            </a:r>
            <a:endParaRPr lang="en-GB" dirty="0" smtClean="0">
              <a:latin typeface="Times New Roman" pitchFamily="18" charset="0"/>
              <a:cs typeface="Times New Roman" pitchFamily="18" charset="0"/>
            </a:endParaRPr>
          </a:p>
          <a:p>
            <a:pPr lvl="0"/>
            <a:r>
              <a:rPr lang="en-GB" dirty="0" smtClean="0">
                <a:latin typeface="Times New Roman" pitchFamily="18" charset="0"/>
                <a:cs typeface="Times New Roman" pitchFamily="18" charset="0"/>
              </a:rPr>
              <a:t>Thus</a:t>
            </a:r>
            <a:r>
              <a:rPr lang="en-GB" dirty="0">
                <a:latin typeface="Times New Roman" pitchFamily="18" charset="0"/>
                <a:cs typeface="Times New Roman" pitchFamily="18" charset="0"/>
              </a:rPr>
              <a:t>, we can say that there is a trade-off between market power – the power to control prices – and product </a:t>
            </a:r>
            <a:r>
              <a:rPr lang="en-GB" dirty="0" smtClean="0">
                <a:latin typeface="Times New Roman" pitchFamily="18" charset="0"/>
                <a:cs typeface="Times New Roman" pitchFamily="18" charset="0"/>
              </a:rPr>
              <a:t>variety.</a:t>
            </a:r>
          </a:p>
          <a:p>
            <a:pPr lvl="0"/>
            <a:r>
              <a:rPr lang="en-GB" dirty="0" smtClean="0">
                <a:latin typeface="Times New Roman" pitchFamily="18" charset="0"/>
                <a:cs typeface="Times New Roman" pitchFamily="18" charset="0"/>
              </a:rPr>
              <a:t>More </a:t>
            </a:r>
            <a:r>
              <a:rPr lang="en-GB" dirty="0">
                <a:latin typeface="Times New Roman" pitchFamily="18" charset="0"/>
                <a:cs typeface="Times New Roman" pitchFamily="18" charset="0"/>
              </a:rPr>
              <a:t>variety imply more power to control prices so likely to get P &gt; </a:t>
            </a:r>
            <a:r>
              <a:rPr lang="en-GB" dirty="0" smtClean="0">
                <a:latin typeface="Times New Roman" pitchFamily="18" charset="0"/>
                <a:cs typeface="Times New Roman" pitchFamily="18" charset="0"/>
              </a:rPr>
              <a:t>Mc</a:t>
            </a:r>
            <a:r>
              <a:rPr lang="en-GB" dirty="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43</a:t>
            </a:fld>
            <a:endParaRPr lang="en-US"/>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bg1"/>
          </a:solidFill>
          <a:ln>
            <a:solidFill>
              <a:srgbClr val="FF0000"/>
            </a:solidFill>
          </a:ln>
        </p:spPr>
        <p:txBody>
          <a:bodyPr>
            <a:normAutofit lnSpcReduction="10000"/>
          </a:bodyPr>
          <a:lstStyle/>
          <a:p>
            <a:pPr lvl="0" algn="just">
              <a:buFont typeface="Wingdings" pitchFamily="2" charset="2"/>
              <a:buChar char="§"/>
            </a:pPr>
            <a:r>
              <a:rPr lang="en-GB" sz="2800" b="1" dirty="0" smtClean="0">
                <a:solidFill>
                  <a:srgbClr val="FF0000"/>
                </a:solidFill>
                <a:latin typeface="Times New Roman" pitchFamily="18" charset="0"/>
                <a:cs typeface="Times New Roman" pitchFamily="18" charset="0"/>
              </a:rPr>
              <a:t>The condition of entry to or exit from the market:</a:t>
            </a:r>
            <a:r>
              <a:rPr lang="en-GB" sz="2800" dirty="0" smtClean="0">
                <a:latin typeface="Times New Roman" pitchFamily="18" charset="0"/>
                <a:cs typeface="Times New Roman" pitchFamily="18" charset="0"/>
              </a:rPr>
              <a:t> </a:t>
            </a:r>
          </a:p>
          <a:p>
            <a:pPr lvl="0" algn="just"/>
            <a:r>
              <a:rPr lang="en-GB" dirty="0" smtClean="0">
                <a:latin typeface="Times New Roman" pitchFamily="18" charset="0"/>
                <a:cs typeface="Times New Roman" pitchFamily="18" charset="0"/>
              </a:rPr>
              <a:t>this shows the relative ease with which new firms can join the category of sellers in the market or leave it.</a:t>
            </a:r>
          </a:p>
          <a:p>
            <a:pPr lvl="0" algn="just"/>
            <a:r>
              <a:rPr lang="en-GB" dirty="0" smtClean="0">
                <a:latin typeface="Times New Roman" pitchFamily="18" charset="0"/>
                <a:cs typeface="Times New Roman" pitchFamily="18" charset="0"/>
              </a:rPr>
              <a:t>The role of entry is important in that with entry even the most </a:t>
            </a:r>
            <a:r>
              <a:rPr lang="en-GB" dirty="0" smtClean="0">
                <a:solidFill>
                  <a:srgbClr val="FF0000"/>
                </a:solidFill>
                <a:latin typeface="Times New Roman" pitchFamily="18" charset="0"/>
                <a:cs typeface="Times New Roman" pitchFamily="18" charset="0"/>
              </a:rPr>
              <a:t>complete monopoly</a:t>
            </a:r>
            <a:r>
              <a:rPr lang="en-GB" dirty="0" smtClean="0">
                <a:latin typeface="Times New Roman" pitchFamily="18" charset="0"/>
                <a:cs typeface="Times New Roman" pitchFamily="18" charset="0"/>
              </a:rPr>
              <a:t> is open to competition from new entrants.</a:t>
            </a:r>
          </a:p>
          <a:p>
            <a:pPr lvl="0" algn="just"/>
            <a:r>
              <a:rPr lang="en-GB" dirty="0" smtClean="0">
                <a:latin typeface="Times New Roman" pitchFamily="18" charset="0"/>
                <a:cs typeface="Times New Roman" pitchFamily="18" charset="0"/>
              </a:rPr>
              <a:t>Entry conditions explain the number and size distribution of firms that operate in a market.</a:t>
            </a:r>
          </a:p>
          <a:p>
            <a:pPr lvl="0" algn="just"/>
            <a:r>
              <a:rPr lang="en-GB" dirty="0" smtClean="0">
                <a:latin typeface="Times New Roman" pitchFamily="18" charset="0"/>
                <a:cs typeface="Times New Roman" pitchFamily="18" charset="0"/>
              </a:rPr>
              <a:t>So entry condition affects conduct and performance in its own right.</a:t>
            </a:r>
            <a:endParaRPr lang="en-US" b="1" dirty="0" smtClean="0">
              <a:latin typeface="Times New Roman" pitchFamily="18" charset="0"/>
              <a:cs typeface="Times New Roman" pitchFamily="18" charset="0"/>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Other related aspects of market structure relate to </a:t>
            </a:r>
          </a:p>
          <a:p>
            <a:pPr algn="just">
              <a:spcBef>
                <a:spcPts val="0"/>
              </a:spcBef>
              <a:buFont typeface="Wingdings" pitchFamily="2" charset="2"/>
              <a:buChar char="ü"/>
            </a:pPr>
            <a:r>
              <a:rPr lang="en-US" sz="2800" dirty="0" smtClean="0"/>
              <a:t>The extent to which firms one vertically integrated back to their sources of supply or forward to the final markets,</a:t>
            </a:r>
          </a:p>
          <a:p>
            <a:pPr algn="just">
              <a:spcBef>
                <a:spcPts val="0"/>
              </a:spcBef>
              <a:buFont typeface="Wingdings" pitchFamily="2" charset="2"/>
              <a:buChar char="ü"/>
            </a:pPr>
            <a:r>
              <a:rPr lang="en-US" sz="2800" dirty="0" smtClean="0"/>
              <a:t>The degree of diversification of individual firms, </a:t>
            </a:r>
          </a:p>
          <a:p>
            <a:pPr algn="just">
              <a:spcBef>
                <a:spcPts val="0"/>
              </a:spcBef>
              <a:buFont typeface="Wingdings" pitchFamily="2" charset="2"/>
              <a:buChar char="ü"/>
            </a:pPr>
            <a:r>
              <a:rPr lang="en-US" sz="2800" dirty="0" smtClean="0"/>
              <a:t>Technological, geographical and institutional factors present in the market and conditioning the behavior and performance of the firms.</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45</a:t>
            </a:fld>
            <a:endParaRPr lang="en-US"/>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Market Conduct</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562600"/>
          </a:xfrm>
          <a:ln>
            <a:solidFill>
              <a:srgbClr val="FF0000"/>
            </a:solidFill>
          </a:ln>
        </p:spPr>
        <p:txBody>
          <a:bodyPr>
            <a:normAutofit/>
          </a:bodyPr>
          <a:lstStyle/>
          <a:p>
            <a:pPr algn="just">
              <a:buFont typeface="Wingdings" pitchFamily="2" charset="2"/>
              <a:buChar char="ü"/>
            </a:pPr>
            <a:r>
              <a:rPr lang="en-GB" dirty="0" smtClean="0">
                <a:latin typeface="Times New Roman" pitchFamily="18" charset="0"/>
                <a:cs typeface="Times New Roman" pitchFamily="18" charset="0"/>
              </a:rPr>
              <a:t>Market </a:t>
            </a:r>
            <a:r>
              <a:rPr lang="en-GB" dirty="0">
                <a:latin typeface="Times New Roman" pitchFamily="18" charset="0"/>
                <a:cs typeface="Times New Roman" pitchFamily="18" charset="0"/>
              </a:rPr>
              <a:t>Conduct refers to the </a:t>
            </a:r>
            <a:r>
              <a:rPr lang="en-GB" dirty="0">
                <a:solidFill>
                  <a:srgbClr val="FF0000"/>
                </a:solidFill>
                <a:latin typeface="Times New Roman" pitchFamily="18" charset="0"/>
                <a:cs typeface="Times New Roman" pitchFamily="18" charset="0"/>
              </a:rPr>
              <a:t>pattern of behaviour</a:t>
            </a:r>
            <a:r>
              <a:rPr lang="en-GB" dirty="0">
                <a:latin typeface="Times New Roman" pitchFamily="18" charset="0"/>
                <a:cs typeface="Times New Roman" pitchFamily="18" charset="0"/>
              </a:rPr>
              <a:t> that </a:t>
            </a:r>
            <a:r>
              <a:rPr lang="en-GB"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firms follow in adopting or adjusting </a:t>
            </a:r>
            <a:r>
              <a:rPr lang="en-GB" dirty="0">
                <a:latin typeface="Times New Roman" pitchFamily="18" charset="0"/>
                <a:cs typeface="Times New Roman" pitchFamily="18" charset="0"/>
              </a:rPr>
              <a:t>to the market in which they operate to achieve well defined goal(s</a:t>
            </a:r>
            <a:r>
              <a:rPr lang="en-GB" dirty="0" smtClean="0">
                <a:latin typeface="Times New Roman" pitchFamily="18" charset="0"/>
                <a:cs typeface="Times New Roman" pitchFamily="18" charset="0"/>
              </a:rPr>
              <a:t>).</a:t>
            </a:r>
          </a:p>
          <a:p>
            <a:pPr algn="just">
              <a:buFont typeface="Wingdings" pitchFamily="2" charset="2"/>
              <a:buChar char="ü"/>
            </a:pPr>
            <a:r>
              <a:rPr lang="en-GB" dirty="0" smtClean="0">
                <a:latin typeface="Times New Roman" pitchFamily="18" charset="0"/>
                <a:cs typeface="Times New Roman" pitchFamily="18" charset="0"/>
              </a:rPr>
              <a:t>That is it </a:t>
            </a:r>
            <a:r>
              <a:rPr lang="en-GB" dirty="0">
                <a:latin typeface="Times New Roman" pitchFamily="18" charset="0"/>
                <a:cs typeface="Times New Roman" pitchFamily="18" charset="0"/>
              </a:rPr>
              <a:t>is all </a:t>
            </a:r>
            <a:r>
              <a:rPr lang="en-GB" dirty="0" smtClean="0">
                <a:latin typeface="Times New Roman" pitchFamily="18" charset="0"/>
                <a:cs typeface="Times New Roman" pitchFamily="18" charset="0"/>
              </a:rPr>
              <a:t>about:</a:t>
            </a:r>
          </a:p>
          <a:p>
            <a:pPr lvl="1" algn="just">
              <a:buFont typeface="Wingdings" pitchFamily="2" charset="2"/>
              <a:buChar char="§"/>
            </a:pPr>
            <a:r>
              <a:rPr lang="en-GB" dirty="0" smtClean="0">
                <a:latin typeface="Times New Roman" pitchFamily="18" charset="0"/>
                <a:cs typeface="Times New Roman" pitchFamily="18" charset="0"/>
              </a:rPr>
              <a:t>pricing </a:t>
            </a:r>
            <a:r>
              <a:rPr lang="en-GB" dirty="0">
                <a:latin typeface="Times New Roman" pitchFamily="18" charset="0"/>
                <a:cs typeface="Times New Roman" pitchFamily="18" charset="0"/>
              </a:rPr>
              <a:t>and output </a:t>
            </a:r>
            <a:r>
              <a:rPr lang="en-GB" dirty="0" smtClean="0">
                <a:latin typeface="Times New Roman" pitchFamily="18" charset="0"/>
                <a:cs typeface="Times New Roman" pitchFamily="18" charset="0"/>
              </a:rPr>
              <a:t>determination</a:t>
            </a:r>
          </a:p>
          <a:p>
            <a:pPr lvl="1" algn="just">
              <a:buFont typeface="Wingdings" pitchFamily="2" charset="2"/>
              <a:buChar char="§"/>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investment, </a:t>
            </a:r>
            <a:r>
              <a:rPr lang="en-GB" dirty="0" smtClean="0">
                <a:latin typeface="Times New Roman" pitchFamily="18" charset="0"/>
                <a:cs typeface="Times New Roman" pitchFamily="18" charset="0"/>
              </a:rPr>
              <a:t>marketing and</a:t>
            </a:r>
          </a:p>
          <a:p>
            <a:pPr lvl="1" algn="just">
              <a:buFont typeface="Wingdings" pitchFamily="2" charset="2"/>
              <a:buChar char="§"/>
            </a:pP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product design by a firm or </a:t>
            </a:r>
            <a:r>
              <a:rPr lang="en-GB" dirty="0" smtClean="0">
                <a:latin typeface="Times New Roman" pitchFamily="18" charset="0"/>
                <a:cs typeface="Times New Roman" pitchFamily="18" charset="0"/>
              </a:rPr>
              <a:t>industry</a:t>
            </a: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46</a:t>
            </a:fld>
            <a:endParaRPr lang="en-US"/>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a:ln>
            <a:solidFill>
              <a:srgbClr val="FF0000"/>
            </a:solidFill>
          </a:ln>
        </p:spPr>
        <p:txBody>
          <a:bodyPr>
            <a:normAutofit fontScale="92500" lnSpcReduction="10000"/>
          </a:bodyPr>
          <a:lstStyle/>
          <a:p>
            <a:pPr algn="just"/>
            <a:r>
              <a:rPr lang="en-GB" dirty="0" smtClean="0">
                <a:latin typeface="Times New Roman" pitchFamily="18" charset="0"/>
                <a:cs typeface="Times New Roman" pitchFamily="18" charset="0"/>
              </a:rPr>
              <a:t>Given the market conditions and the goals to be pursued, the firm will be acting alone or jointly to decide about:</a:t>
            </a:r>
          </a:p>
          <a:p>
            <a:pPr lvl="1" algn="just"/>
            <a:r>
              <a:rPr lang="en-GB" dirty="0" smtClean="0">
                <a:latin typeface="Times New Roman" pitchFamily="18" charset="0"/>
                <a:cs typeface="Times New Roman" pitchFamily="18" charset="0"/>
              </a:rPr>
              <a:t> the price levels for the products</a:t>
            </a:r>
          </a:p>
          <a:p>
            <a:pPr lvl="1" algn="just"/>
            <a:r>
              <a:rPr lang="en-GB" dirty="0" smtClean="0">
                <a:latin typeface="Times New Roman" pitchFamily="18" charset="0"/>
                <a:cs typeface="Times New Roman" pitchFamily="18" charset="0"/>
              </a:rPr>
              <a:t>the types of products and their quantities</a:t>
            </a:r>
          </a:p>
          <a:p>
            <a:pPr lvl="1" algn="just"/>
            <a:r>
              <a:rPr lang="en-GB" dirty="0" smtClean="0">
                <a:latin typeface="Times New Roman" pitchFamily="18" charset="0"/>
                <a:cs typeface="Times New Roman" pitchFamily="18" charset="0"/>
              </a:rPr>
              <a:t>their design and quality standards</a:t>
            </a:r>
          </a:p>
          <a:p>
            <a:pPr lvl="1" algn="just"/>
            <a:r>
              <a:rPr lang="en-GB" dirty="0" smtClean="0">
                <a:latin typeface="Times New Roman" pitchFamily="18" charset="0"/>
                <a:cs typeface="Times New Roman" pitchFamily="18" charset="0"/>
              </a:rPr>
              <a:t>advertisements and so on. </a:t>
            </a:r>
          </a:p>
          <a:p>
            <a:pPr algn="just"/>
            <a:r>
              <a:rPr lang="en-GB" dirty="0" smtClean="0">
                <a:latin typeface="Times New Roman" pitchFamily="18" charset="0"/>
                <a:cs typeface="Times New Roman" pitchFamily="18" charset="0"/>
              </a:rPr>
              <a:t>Generally, market conduct refers to:</a:t>
            </a:r>
          </a:p>
          <a:p>
            <a:pPr lvl="1" algn="just"/>
            <a:r>
              <a:rPr lang="en-GB" dirty="0" smtClean="0">
                <a:latin typeface="Times New Roman" pitchFamily="18" charset="0"/>
                <a:cs typeface="Times New Roman" pitchFamily="18" charset="0"/>
              </a:rPr>
              <a:t> the decisions, policies and strategies of firms and or</a:t>
            </a:r>
          </a:p>
          <a:p>
            <a:pPr lvl="1" algn="just"/>
            <a:r>
              <a:rPr lang="en-GB" dirty="0" smtClean="0">
                <a:latin typeface="Times New Roman" pitchFamily="18" charset="0"/>
                <a:cs typeface="Times New Roman" pitchFamily="18" charset="0"/>
              </a:rPr>
              <a:t>producers with regards to pricing behaviour and or</a:t>
            </a:r>
          </a:p>
          <a:p>
            <a:pPr lvl="1" algn="just"/>
            <a:r>
              <a:rPr lang="en-GB" dirty="0" smtClean="0">
                <a:latin typeface="Times New Roman" pitchFamily="18" charset="0"/>
                <a:cs typeface="Times New Roman" pitchFamily="18" charset="0"/>
              </a:rPr>
              <a:t>policies, investment, Research and Development and various forms of strategic alliances with other firms.</a:t>
            </a:r>
            <a:endParaRPr lang="en-US" b="1"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47</a:t>
            </a:fld>
            <a:endParaRPr lang="en-US"/>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92500" lnSpcReduction="10000"/>
          </a:bodyPr>
          <a:lstStyle/>
          <a:p>
            <a:pPr algn="just"/>
            <a:r>
              <a:rPr lang="en-GB" b="1" i="1" dirty="0" smtClean="0">
                <a:latin typeface="Times New Roman" pitchFamily="18" charset="0"/>
                <a:cs typeface="Times New Roman" pitchFamily="18" charset="0"/>
              </a:rPr>
              <a:t>The  </a:t>
            </a:r>
            <a:r>
              <a:rPr lang="en-GB" b="1" i="1" dirty="0">
                <a:latin typeface="Times New Roman" pitchFamily="18" charset="0"/>
                <a:cs typeface="Times New Roman" pitchFamily="18" charset="0"/>
              </a:rPr>
              <a:t>entire </a:t>
            </a:r>
            <a:r>
              <a:rPr lang="en-GB" b="1" dirty="0">
                <a:solidFill>
                  <a:srgbClr val="FF0000"/>
                </a:solidFill>
                <a:latin typeface="Times New Roman" pitchFamily="18" charset="0"/>
                <a:cs typeface="Times New Roman" pitchFamily="18" charset="0"/>
              </a:rPr>
              <a:t>process of reacting to the market situation </a:t>
            </a:r>
            <a:r>
              <a:rPr lang="en-GB" b="1" i="1" dirty="0">
                <a:latin typeface="Times New Roman" pitchFamily="18" charset="0"/>
                <a:cs typeface="Times New Roman" pitchFamily="18" charset="0"/>
              </a:rPr>
              <a:t>in pursuit of the desired goal is called the ‘market conduct’</a:t>
            </a:r>
            <a:r>
              <a:rPr lang="en-GB" dirty="0">
                <a:latin typeface="Times New Roman" pitchFamily="18" charset="0"/>
                <a:cs typeface="Times New Roman" pitchFamily="18" charset="0"/>
              </a:rPr>
              <a:t>. </a:t>
            </a:r>
            <a:endParaRPr lang="en-US" b="1" dirty="0">
              <a:latin typeface="Times New Roman" pitchFamily="18" charset="0"/>
              <a:cs typeface="Times New Roman" pitchFamily="18" charset="0"/>
            </a:endParaRPr>
          </a:p>
          <a:p>
            <a:pPr algn="just"/>
            <a:r>
              <a:rPr lang="en-GB" dirty="0">
                <a:latin typeface="Times New Roman" pitchFamily="18" charset="0"/>
                <a:cs typeface="Times New Roman" pitchFamily="18" charset="0"/>
              </a:rPr>
              <a:t>Market conduct is a subject that becomes interesting </a:t>
            </a:r>
            <a:r>
              <a:rPr lang="en-GB"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only when competition is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imperfect</a:t>
            </a:r>
            <a:r>
              <a:rPr lang="en-GB" dirty="0" smtClean="0">
                <a:latin typeface="Times New Roman" pitchFamily="18" charset="0"/>
                <a:cs typeface="Times New Roman" pitchFamily="18" charset="0"/>
              </a:rPr>
              <a:t>.</a:t>
            </a:r>
          </a:p>
          <a:p>
            <a:pPr algn="just"/>
            <a:r>
              <a:rPr lang="en-GB" dirty="0" smtClean="0">
                <a:latin typeface="Times New Roman" pitchFamily="18" charset="0"/>
                <a:cs typeface="Times New Roman" pitchFamily="18" charset="0"/>
              </a:rPr>
              <a:t>Under </a:t>
            </a:r>
            <a:r>
              <a:rPr lang="en-GB" dirty="0">
                <a:latin typeface="Times New Roman" pitchFamily="18" charset="0"/>
                <a:cs typeface="Times New Roman" pitchFamily="18" charset="0"/>
              </a:rPr>
              <a:t>perfect competition, a firm can sell all its products at the market price. </a:t>
            </a:r>
            <a:endParaRPr lang="en-GB"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In </a:t>
            </a:r>
            <a:r>
              <a:rPr lang="en-GB" dirty="0">
                <a:latin typeface="Times New Roman" pitchFamily="18" charset="0"/>
                <a:cs typeface="Times New Roman" pitchFamily="18" charset="0"/>
              </a:rPr>
              <a:t>such circumstances, a firm has no incentive to advertise, to react to what rivals do, or to attempt to discourage entry. When the competition is imperfect, however, the behaviour or conduct of the firm is quite </a:t>
            </a:r>
            <a:r>
              <a:rPr lang="en-GB" dirty="0" smtClean="0">
                <a:latin typeface="Times New Roman" pitchFamily="18" charset="0"/>
                <a:cs typeface="Times New Roman" pitchFamily="18" charset="0"/>
              </a:rPr>
              <a:t>different</a:t>
            </a:r>
            <a:r>
              <a:rPr lang="en-US"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48</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In general, market conduct includes the pattern of behavior followed by firms in the industry when adapting to a particular market situation.  It includes:</a:t>
            </a:r>
          </a:p>
          <a:p>
            <a:pPr lvl="0" algn="just">
              <a:spcBef>
                <a:spcPts val="0"/>
              </a:spcBef>
              <a:buNone/>
            </a:pPr>
            <a:r>
              <a:rPr lang="en-US" b="1" dirty="0" err="1" smtClean="0"/>
              <a:t>i</a:t>
            </a:r>
            <a:r>
              <a:rPr lang="en-US" b="1" dirty="0" smtClean="0"/>
              <a:t>. Pricing behaviors of the firm or group of firms</a:t>
            </a:r>
            <a:r>
              <a:rPr lang="en-US" dirty="0" smtClean="0"/>
              <a:t>:-  This includes a consideration of whether price charged tend to maximize individual profits, whether collusive practices in use tend to result in maximum group profits or whether price discrimination is followed. </a:t>
            </a:r>
          </a:p>
          <a:p>
            <a:pPr lvl="0" algn="just">
              <a:spcBef>
                <a:spcPts val="0"/>
              </a:spcBef>
              <a:buNone/>
            </a:pPr>
            <a:r>
              <a:rPr lang="en-US" b="1" dirty="0" smtClean="0"/>
              <a:t>ii. Product policy of the firm or group of firms</a:t>
            </a:r>
            <a:r>
              <a:rPr lang="en-US" dirty="0" smtClean="0"/>
              <a:t> - For example, is product design frequently changed?  Is product quality consistent or variable? What variety of products is made available?</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49</a:t>
            </a:fld>
            <a:endParaRPr lang="en-US"/>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sz="3000" dirty="0" smtClean="0"/>
              <a:t>Although difficult to know the true beginning of industrial economics because of non-availability of data, it has come up to the present stage mainly during the last 40 to 50 years. </a:t>
            </a:r>
          </a:p>
          <a:p>
            <a:pPr algn="just">
              <a:spcBef>
                <a:spcPts val="0"/>
              </a:spcBef>
            </a:pPr>
            <a:r>
              <a:rPr lang="en-US" sz="3000" dirty="0" smtClean="0"/>
              <a:t>The subject has not yet grown to its maturity. In recent years, industrial economics has changed dramatically. Theories have been extended &amp; developed, partly in response to new ideas such as commitment, to new empirical findings and partly to the arrival of new tools such as computer simulations.</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a:t>
            </a:fld>
            <a:endParaRPr lang="en-US"/>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buNone/>
            </a:pPr>
            <a:r>
              <a:rPr lang="en-US" b="1" dirty="0" smtClean="0"/>
              <a:t>iii. Sales promotion and advertising policy of the firm or group of firms –</a:t>
            </a:r>
            <a:r>
              <a:rPr lang="en-US" dirty="0" smtClean="0"/>
              <a:t> how important are sales promotions and advertising in the firm or industry’s market policy?  How is the volume of this activity determined?</a:t>
            </a:r>
            <a:endParaRPr lang="en-US" b="1" dirty="0" smtClean="0"/>
          </a:p>
          <a:p>
            <a:pPr lvl="0" algn="just">
              <a:spcBef>
                <a:spcPts val="0"/>
              </a:spcBef>
              <a:buNone/>
            </a:pPr>
            <a:r>
              <a:rPr lang="en-US" b="1" dirty="0" smtClean="0"/>
              <a:t>iv.Research, development, and innovation strategies employed in the firm or group-</a:t>
            </a:r>
            <a:r>
              <a:rPr lang="en-US" dirty="0" smtClean="0"/>
              <a:t> how substantial are expenditures for these purposes? To what extent is new technology available to smaller firms?  </a:t>
            </a:r>
          </a:p>
          <a:p>
            <a:pPr algn="just">
              <a:spcBef>
                <a:spcPts val="0"/>
              </a:spcBef>
              <a:buNone/>
            </a:pPr>
            <a:r>
              <a:rPr lang="en-US" b="1" dirty="0" smtClean="0"/>
              <a:t>v. Legal tactics used by the firm or group-</a:t>
            </a:r>
            <a:r>
              <a:rPr lang="en-US" dirty="0" smtClean="0"/>
              <a:t> Legal actions to gain competitive advantage. Are patent and trade mark rights strictly enforced or defended?  Are patent rights licensed to others at fair rates?</a:t>
            </a: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50</a:t>
            </a:fld>
            <a:endParaRPr lang="en-US"/>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Market performance</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a:ln>
            <a:solidFill>
              <a:srgbClr val="FF0000"/>
            </a:solidFill>
          </a:ln>
        </p:spPr>
        <p:txBody>
          <a:bodyPr>
            <a:normAutofit fontScale="85000" lnSpcReduction="20000"/>
          </a:bodyPr>
          <a:lstStyle/>
          <a:p>
            <a:pPr algn="just"/>
            <a:r>
              <a:rPr lang="en-US" dirty="0" smtClean="0"/>
              <a:t>Market performance is the end result of the activities under taken by the firms in pursuit of their goals. </a:t>
            </a:r>
            <a:endParaRPr lang="en-GB" dirty="0" smtClean="0">
              <a:cs typeface="Times New Roman" pitchFamily="18" charset="0"/>
            </a:endParaRPr>
          </a:p>
          <a:p>
            <a:pPr algn="just"/>
            <a:r>
              <a:rPr lang="en-GB" dirty="0" smtClean="0">
                <a:cs typeface="Times New Roman" pitchFamily="18" charset="0"/>
              </a:rPr>
              <a:t>Market </a:t>
            </a:r>
            <a:r>
              <a:rPr lang="en-GB" dirty="0">
                <a:cs typeface="Times New Roman" pitchFamily="18" charset="0"/>
              </a:rPr>
              <a:t>performance </a:t>
            </a:r>
            <a:r>
              <a:rPr lang="en-GB" b="1" i="1" dirty="0">
                <a:cs typeface="Times New Roman" pitchFamily="18" charset="0"/>
              </a:rPr>
              <a:t>is all about allocative </a:t>
            </a:r>
            <a:r>
              <a:rPr lang="en-GB" b="1" i="1" dirty="0">
                <a:solidFill>
                  <a:srgbClr val="FF0000"/>
                </a:solidFill>
                <a:cs typeface="Times New Roman" pitchFamily="18" charset="0"/>
              </a:rPr>
              <a:t>efficiency</a:t>
            </a:r>
            <a:r>
              <a:rPr lang="en-GB" b="1" i="1" dirty="0">
                <a:cs typeface="Times New Roman" pitchFamily="18" charset="0"/>
              </a:rPr>
              <a:t>, </a:t>
            </a:r>
            <a:r>
              <a:rPr lang="en-GB" b="1" i="1" dirty="0">
                <a:solidFill>
                  <a:srgbClr val="FF0000"/>
                </a:solidFill>
                <a:cs typeface="Times New Roman" pitchFamily="18" charset="0"/>
              </a:rPr>
              <a:t>profitability</a:t>
            </a:r>
            <a:r>
              <a:rPr lang="en-GB" b="1" i="1" dirty="0">
                <a:cs typeface="Times New Roman" pitchFamily="18" charset="0"/>
              </a:rPr>
              <a:t>, </a:t>
            </a:r>
            <a:r>
              <a:rPr lang="en-GB" b="1" i="1" dirty="0">
                <a:solidFill>
                  <a:srgbClr val="FF0000"/>
                </a:solidFill>
                <a:cs typeface="Times New Roman" pitchFamily="18" charset="0"/>
              </a:rPr>
              <a:t>equity</a:t>
            </a:r>
            <a:r>
              <a:rPr lang="en-GB" b="1" i="1" dirty="0">
                <a:cs typeface="Times New Roman" pitchFamily="18" charset="0"/>
              </a:rPr>
              <a:t>, </a:t>
            </a:r>
            <a:r>
              <a:rPr lang="en-GB" b="1" i="1" dirty="0">
                <a:solidFill>
                  <a:srgbClr val="FF0000"/>
                </a:solidFill>
                <a:cs typeface="Times New Roman" pitchFamily="18" charset="0"/>
              </a:rPr>
              <a:t>employment effects</a:t>
            </a:r>
            <a:r>
              <a:rPr lang="en-GB" b="1" i="1" dirty="0">
                <a:cs typeface="Times New Roman" pitchFamily="18" charset="0"/>
              </a:rPr>
              <a:t> and </a:t>
            </a:r>
            <a:r>
              <a:rPr lang="en-GB" b="1" i="1" dirty="0">
                <a:solidFill>
                  <a:srgbClr val="FF0000"/>
                </a:solidFill>
                <a:cs typeface="Times New Roman" pitchFamily="18" charset="0"/>
              </a:rPr>
              <a:t>rate of innovation </a:t>
            </a:r>
            <a:r>
              <a:rPr lang="en-GB" b="1" i="1" dirty="0">
                <a:cs typeface="Times New Roman" pitchFamily="18" charset="0"/>
              </a:rPr>
              <a:t>of a </a:t>
            </a:r>
            <a:r>
              <a:rPr lang="en-GB" b="1" i="1" dirty="0" smtClean="0">
                <a:cs typeface="Times New Roman" pitchFamily="18" charset="0"/>
              </a:rPr>
              <a:t>firm</a:t>
            </a:r>
            <a:r>
              <a:rPr lang="en-GB" dirty="0" smtClean="0">
                <a:cs typeface="Times New Roman" pitchFamily="18" charset="0"/>
              </a:rPr>
              <a:t>.</a:t>
            </a:r>
          </a:p>
          <a:p>
            <a:pPr algn="just"/>
            <a:r>
              <a:rPr lang="en-GB" dirty="0" smtClean="0">
                <a:cs typeface="Times New Roman" pitchFamily="18" charset="0"/>
              </a:rPr>
              <a:t>Society </a:t>
            </a:r>
            <a:r>
              <a:rPr lang="en-GB" dirty="0">
                <a:cs typeface="Times New Roman" pitchFamily="18" charset="0"/>
              </a:rPr>
              <a:t>wants good performance from producers </a:t>
            </a:r>
            <a:r>
              <a:rPr lang="en-GB" dirty="0" smtClean="0">
                <a:cs typeface="Times New Roman" pitchFamily="18" charset="0"/>
              </a:rPr>
              <a:t>of  </a:t>
            </a:r>
            <a:r>
              <a:rPr lang="en-GB" dirty="0">
                <a:cs typeface="Times New Roman" pitchFamily="18" charset="0"/>
              </a:rPr>
              <a:t>goods and services. </a:t>
            </a:r>
            <a:endParaRPr lang="en-GB" dirty="0" smtClean="0">
              <a:cs typeface="Times New Roman" pitchFamily="18" charset="0"/>
            </a:endParaRPr>
          </a:p>
          <a:p>
            <a:pPr algn="just"/>
            <a:r>
              <a:rPr lang="en-GB" dirty="0" smtClean="0">
                <a:cs typeface="Times New Roman" pitchFamily="18" charset="0"/>
              </a:rPr>
              <a:t>Good </a:t>
            </a:r>
            <a:r>
              <a:rPr lang="en-GB" dirty="0">
                <a:cs typeface="Times New Roman" pitchFamily="18" charset="0"/>
              </a:rPr>
              <a:t>performance is multidimensional embodying many variables</a:t>
            </a:r>
            <a:r>
              <a:rPr lang="en-GB" dirty="0" smtClean="0">
                <a:cs typeface="Times New Roman" pitchFamily="18" charset="0"/>
              </a:rPr>
              <a:t>.</a:t>
            </a:r>
            <a:endParaRPr lang="en-US" b="1" dirty="0">
              <a:cs typeface="Times New Roman" pitchFamily="18" charset="0"/>
            </a:endParaRPr>
          </a:p>
          <a:p>
            <a:pPr algn="just"/>
            <a:r>
              <a:rPr lang="en-GB" dirty="0">
                <a:cs typeface="Times New Roman" pitchFamily="18" charset="0"/>
              </a:rPr>
              <a:t>Performance refers to </a:t>
            </a:r>
            <a:r>
              <a:rPr lang="en-GB" b="1" dirty="0">
                <a:solidFill>
                  <a:srgbClr val="FF0000"/>
                </a:solidFill>
                <a:effectLst>
                  <a:outerShdw blurRad="38100" dist="38100" dir="2700000" algn="tl">
                    <a:srgbClr val="000000">
                      <a:alpha val="43137"/>
                    </a:srgbClr>
                  </a:outerShdw>
                </a:effectLst>
                <a:cs typeface="Times New Roman" pitchFamily="18" charset="0"/>
              </a:rPr>
              <a:t>whether or not firm’s operations </a:t>
            </a:r>
            <a:r>
              <a:rPr lang="en-GB" dirty="0">
                <a:cs typeface="Times New Roman" pitchFamily="18" charset="0"/>
              </a:rPr>
              <a:t>enhance economic welfare – Pareto optimality where firms set prices equal to marginal cost. </a:t>
            </a:r>
            <a:endParaRPr lang="en-GB" dirty="0" smtClean="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51</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10000"/>
              </a:lnSpc>
              <a:spcBef>
                <a:spcPts val="0"/>
              </a:spcBef>
            </a:pPr>
            <a:r>
              <a:rPr lang="en-US" sz="2800" dirty="0" smtClean="0"/>
              <a:t>Generally, good market performance is a multidimensional concept which includes the following elements: </a:t>
            </a:r>
          </a:p>
          <a:p>
            <a:pPr algn="just">
              <a:lnSpc>
                <a:spcPct val="110000"/>
              </a:lnSpc>
              <a:spcBef>
                <a:spcPts val="0"/>
              </a:spcBef>
            </a:pPr>
            <a:r>
              <a:rPr lang="en-US" sz="2800" dirty="0" smtClean="0"/>
              <a:t>Resources should be</a:t>
            </a:r>
            <a:r>
              <a:rPr lang="en-US" sz="2800" b="1" dirty="0" smtClean="0"/>
              <a:t> allocated in an efficient </a:t>
            </a:r>
            <a:r>
              <a:rPr lang="en-US" sz="2800" dirty="0" smtClean="0"/>
              <a:t>manne</a:t>
            </a:r>
            <a:r>
              <a:rPr lang="en-US" sz="2800" b="1" dirty="0" smtClean="0"/>
              <a:t>r</a:t>
            </a:r>
            <a:r>
              <a:rPr lang="en-US" sz="2800" dirty="0" smtClean="0"/>
              <a:t> within and among firms such that these resources are not needlessly wasted and that they are responsive to consumer desires. How effectively are resources allocated across industries and products? </a:t>
            </a:r>
            <a:endParaRPr lang="en-US" sz="2800"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52</a:t>
            </a:fld>
            <a:endParaRPr lang="en-US"/>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spcBef>
                <a:spcPts val="0"/>
              </a:spcBef>
              <a:buNone/>
            </a:pPr>
            <a:r>
              <a:rPr lang="en-US" sz="2800" b="1" dirty="0" smtClean="0"/>
              <a:t>2. Technical or operational efficiency</a:t>
            </a:r>
            <a:r>
              <a:rPr lang="en-US" sz="2800" dirty="0" smtClean="0"/>
              <a:t>--how closely do existing firms, as a group, achieve lowest possible costs?</a:t>
            </a:r>
          </a:p>
          <a:p>
            <a:pPr lvl="0" algn="just">
              <a:spcBef>
                <a:spcPts val="0"/>
              </a:spcBef>
            </a:pPr>
            <a:r>
              <a:rPr lang="en-US" sz="2800" dirty="0" smtClean="0"/>
              <a:t>Are they large enough to capture scale economies?</a:t>
            </a:r>
          </a:p>
          <a:p>
            <a:pPr lvl="0" algn="just">
              <a:spcBef>
                <a:spcPts val="0"/>
              </a:spcBef>
            </a:pPr>
            <a:r>
              <a:rPr lang="en-US" sz="2800" dirty="0" smtClean="0"/>
              <a:t>Is there too much unused capacity?</a:t>
            </a:r>
          </a:p>
          <a:p>
            <a:pPr lvl="0" algn="just">
              <a:spcBef>
                <a:spcPts val="0"/>
              </a:spcBef>
            </a:pPr>
            <a:r>
              <a:rPr lang="en-US" sz="2800" dirty="0" smtClean="0"/>
              <a:t>Are they located to minimize transport costs?</a:t>
            </a:r>
          </a:p>
          <a:p>
            <a:pPr lvl="0" algn="just">
              <a:spcBef>
                <a:spcPts val="0"/>
              </a:spcBef>
            </a:pPr>
            <a:r>
              <a:rPr lang="en-US" sz="2800" dirty="0" smtClean="0"/>
              <a:t>Is there labor efficiency?</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53</a:t>
            </a:fld>
            <a:endParaRPr lang="en-US"/>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buNone/>
            </a:pPr>
            <a:r>
              <a:rPr lang="en-US" b="1" dirty="0" smtClean="0"/>
              <a:t>3.</a:t>
            </a:r>
            <a:r>
              <a:rPr lang="en-US" dirty="0" smtClean="0"/>
              <a:t> </a:t>
            </a:r>
            <a:r>
              <a:rPr lang="en-US" b="1" dirty="0" smtClean="0"/>
              <a:t>Exchange Efficiency-</a:t>
            </a:r>
            <a:r>
              <a:rPr lang="en-US" dirty="0" smtClean="0"/>
              <a:t>refers to the costs of arranging transactions (</a:t>
            </a:r>
            <a:r>
              <a:rPr lang="en-US" i="1" dirty="0" smtClean="0"/>
              <a:t>transaction costs</a:t>
            </a:r>
            <a:r>
              <a:rPr lang="en-US" dirty="0" smtClean="0"/>
              <a:t>), v such as</a:t>
            </a:r>
          </a:p>
          <a:p>
            <a:pPr lvl="0" algn="just">
              <a:spcBef>
                <a:spcPts val="0"/>
              </a:spcBef>
            </a:pPr>
            <a:r>
              <a:rPr lang="en-US" dirty="0" smtClean="0"/>
              <a:t>Inspection of goods to pair buyers and sellers--this is reduced if there are grades and standards that allow trading on the basis of description.</a:t>
            </a:r>
          </a:p>
          <a:p>
            <a:pPr lvl="0" algn="just">
              <a:spcBef>
                <a:spcPts val="0"/>
              </a:spcBef>
            </a:pPr>
            <a:r>
              <a:rPr lang="en-US" dirty="0" smtClean="0"/>
              <a:t>Information flows (related to </a:t>
            </a:r>
            <a:r>
              <a:rPr lang="en-US" i="1" dirty="0" smtClean="0"/>
              <a:t>market transparency</a:t>
            </a:r>
            <a:r>
              <a:rPr lang="en-US" dirty="0" smtClean="0"/>
              <a:t>)</a:t>
            </a:r>
          </a:p>
          <a:p>
            <a:pPr lvl="0" algn="just">
              <a:spcBef>
                <a:spcPts val="0"/>
              </a:spcBef>
            </a:pPr>
            <a:r>
              <a:rPr lang="en-US" dirty="0" smtClean="0"/>
              <a:t>Ability to trade openly </a:t>
            </a:r>
          </a:p>
          <a:p>
            <a:pPr lvl="0" algn="just">
              <a:spcBef>
                <a:spcPts val="0"/>
              </a:spcBef>
            </a:pPr>
            <a:r>
              <a:rPr lang="en-US" dirty="0" smtClean="0"/>
              <a:t>Various forms of vertical coordination, including vertical integration.</a:t>
            </a:r>
          </a:p>
          <a:p>
            <a:pPr algn="just">
              <a:spcBef>
                <a:spcPts val="0"/>
              </a:spcBef>
            </a:pPr>
            <a:r>
              <a:rPr lang="en-US" dirty="0" smtClean="0"/>
              <a:t>Include pricing efficiency--i.e., the degree to which prices accurately and rapidly transmit changes in supply and demand to participants in the market. </a:t>
            </a: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54</a:t>
            </a:fld>
            <a:endParaRPr lang="en-US"/>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lnSpc>
                <a:spcPct val="120000"/>
              </a:lnSpc>
              <a:spcBef>
                <a:spcPts val="0"/>
              </a:spcBef>
              <a:buNone/>
            </a:pPr>
            <a:r>
              <a:rPr lang="en-US" b="1" dirty="0" smtClean="0"/>
              <a:t>4. </a:t>
            </a:r>
            <a:r>
              <a:rPr lang="en-US" sz="3400" b="1" dirty="0" smtClean="0"/>
              <a:t>Profit Rates: </a:t>
            </a:r>
            <a:r>
              <a:rPr lang="en-US" sz="3400" dirty="0" smtClean="0"/>
              <a:t>normal profit is the indicator good market performance. Profit serves as the:</a:t>
            </a:r>
          </a:p>
          <a:p>
            <a:pPr lvl="0" algn="just">
              <a:lnSpc>
                <a:spcPct val="120000"/>
              </a:lnSpc>
              <a:spcBef>
                <a:spcPts val="0"/>
              </a:spcBef>
            </a:pPr>
            <a:r>
              <a:rPr lang="en-US" sz="3400" dirty="0" smtClean="0"/>
              <a:t>Returns to management and risk taking</a:t>
            </a:r>
          </a:p>
          <a:p>
            <a:pPr lvl="0" algn="just">
              <a:lnSpc>
                <a:spcPct val="120000"/>
              </a:lnSpc>
              <a:spcBef>
                <a:spcPts val="0"/>
              </a:spcBef>
            </a:pPr>
            <a:r>
              <a:rPr lang="en-US" sz="3400" dirty="0" smtClean="0"/>
              <a:t>Returns to capital investment</a:t>
            </a:r>
          </a:p>
          <a:p>
            <a:pPr lvl="0" algn="just">
              <a:lnSpc>
                <a:spcPct val="120000"/>
              </a:lnSpc>
              <a:spcBef>
                <a:spcPts val="0"/>
              </a:spcBef>
            </a:pPr>
            <a:r>
              <a:rPr lang="en-US" sz="3400" dirty="0" smtClean="0"/>
              <a:t>Signal to guide resource allocation in the economy.</a:t>
            </a:r>
          </a:p>
          <a:p>
            <a:pPr algn="just">
              <a:lnSpc>
                <a:spcPct val="120000"/>
              </a:lnSpc>
              <a:spcBef>
                <a:spcPts val="0"/>
              </a:spcBef>
              <a:buNone/>
            </a:pPr>
            <a:r>
              <a:rPr lang="en-US" sz="3400" dirty="0" smtClean="0"/>
              <a:t>Chronic excess profits representing a failure of the market system:</a:t>
            </a:r>
          </a:p>
          <a:p>
            <a:pPr lvl="0" algn="just">
              <a:lnSpc>
                <a:spcPct val="120000"/>
              </a:lnSpc>
              <a:spcBef>
                <a:spcPts val="0"/>
              </a:spcBef>
              <a:buFont typeface="Wingdings" pitchFamily="2" charset="2"/>
              <a:buChar char="ü"/>
            </a:pPr>
            <a:r>
              <a:rPr lang="en-US" sz="3400" dirty="0" smtClean="0"/>
              <a:t>Indicate too few resources are flowing into the industry</a:t>
            </a:r>
          </a:p>
          <a:p>
            <a:pPr lvl="0" algn="just">
              <a:lnSpc>
                <a:spcPct val="120000"/>
              </a:lnSpc>
              <a:spcBef>
                <a:spcPts val="0"/>
              </a:spcBef>
              <a:buFont typeface="Wingdings" pitchFamily="2" charset="2"/>
              <a:buChar char="ü"/>
            </a:pPr>
            <a:r>
              <a:rPr lang="en-US" sz="3400" dirty="0" smtClean="0"/>
              <a:t>May be a result of concentrated market structure and high barriers to entry.</a:t>
            </a:r>
          </a:p>
          <a:p>
            <a:pPr lvl="0" algn="just">
              <a:lnSpc>
                <a:spcPct val="120000"/>
              </a:lnSpc>
              <a:spcBef>
                <a:spcPts val="0"/>
              </a:spcBef>
              <a:buFont typeface="Wingdings" pitchFamily="2" charset="2"/>
              <a:buChar char="ü"/>
            </a:pPr>
            <a:r>
              <a:rPr lang="en-US" sz="3400" dirty="0" smtClean="0"/>
              <a:t>May have undesirable income distribution </a:t>
            </a:r>
          </a:p>
          <a:p>
            <a:pPr algn="just">
              <a:lnSpc>
                <a:spcPct val="120000"/>
              </a:lnSpc>
              <a:spcBef>
                <a:spcPts val="0"/>
              </a:spcBef>
            </a:pPr>
            <a:r>
              <a:rPr lang="en-US" sz="3400" dirty="0" smtClean="0"/>
              <a:t>Chronic sub-normal profits may indicate a sick or declining industry.</a:t>
            </a:r>
          </a:p>
          <a:p>
            <a:pPr algn="just">
              <a:lnSpc>
                <a:spcPct val="120000"/>
              </a:lnSpc>
              <a:spcBef>
                <a:spcPts val="0"/>
              </a:spcBef>
              <a:buNone/>
            </a:pPr>
            <a:endParaRPr lang="en-US" sz="3400"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55</a:t>
            </a:fld>
            <a:endParaRPr lang="en-US"/>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buNone/>
            </a:pPr>
            <a:r>
              <a:rPr lang="en-US" b="1" dirty="0" smtClean="0"/>
              <a:t>5. </a:t>
            </a:r>
            <a:r>
              <a:rPr lang="en-US" sz="2800" b="1" dirty="0" smtClean="0"/>
              <a:t>Level of Output</a:t>
            </a:r>
            <a:endParaRPr lang="en-US" sz="2800" dirty="0" smtClean="0"/>
          </a:p>
          <a:p>
            <a:pPr algn="just">
              <a:spcBef>
                <a:spcPts val="0"/>
              </a:spcBef>
            </a:pPr>
            <a:r>
              <a:rPr lang="en-US" sz="2800" dirty="0" smtClean="0"/>
              <a:t>The level of output is separate from profit levels because output level not necessarily directly related to profit levels in real world. </a:t>
            </a:r>
          </a:p>
          <a:p>
            <a:pPr algn="just">
              <a:spcBef>
                <a:spcPts val="0"/>
              </a:spcBef>
              <a:buNone/>
            </a:pPr>
            <a:r>
              <a:rPr lang="en-US" sz="2800" b="1" dirty="0" smtClean="0"/>
              <a:t>6.Producers should be technologically progressive; </a:t>
            </a:r>
            <a:r>
              <a:rPr lang="en-US" sz="2800" dirty="0" smtClean="0"/>
              <a:t>that is, they should attempt to develop and adopt quickly new techniques that will result in lower costs, improved quality, or greater diversity of new and better products.</a:t>
            </a:r>
            <a:endParaRPr lang="en-US" sz="2800"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56</a:t>
            </a:fld>
            <a:endParaRPr lang="en-US"/>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buNone/>
            </a:pPr>
            <a:r>
              <a:rPr lang="en-US" b="1" dirty="0" smtClean="0"/>
              <a:t>7</a:t>
            </a:r>
            <a:r>
              <a:rPr lang="en-US" dirty="0" smtClean="0"/>
              <a:t>. </a:t>
            </a:r>
            <a:r>
              <a:rPr lang="en-US" b="1" dirty="0" smtClean="0"/>
              <a:t>Product Suitability- </a:t>
            </a:r>
            <a:r>
              <a:rPr lang="en-US" dirty="0" smtClean="0"/>
              <a:t>involves matching products with consumer preferences. </a:t>
            </a:r>
          </a:p>
          <a:p>
            <a:pPr algn="just">
              <a:spcBef>
                <a:spcPts val="0"/>
              </a:spcBef>
            </a:pPr>
            <a:r>
              <a:rPr lang="en-US" dirty="0" smtClean="0"/>
              <a:t>The quality level of products should be neither too high nor too low relative to consumer desires. It is also related to progressiveness--designing new products and new handling methods to satisfy better changing consumer demands. </a:t>
            </a:r>
          </a:p>
          <a:p>
            <a:pPr algn="just">
              <a:spcBef>
                <a:spcPts val="0"/>
              </a:spcBef>
              <a:buNone/>
            </a:pPr>
            <a:r>
              <a:rPr lang="en-US" dirty="0" smtClean="0"/>
              <a:t>For example for Food industry </a:t>
            </a:r>
          </a:p>
          <a:p>
            <a:pPr lvl="0" algn="just">
              <a:spcBef>
                <a:spcPts val="0"/>
              </a:spcBef>
            </a:pPr>
            <a:r>
              <a:rPr lang="en-US" dirty="0" smtClean="0"/>
              <a:t>Freshness condition of food--food not deteriorated if consumers are willing to pay for the extra care to assure the freshness.</a:t>
            </a:r>
          </a:p>
          <a:p>
            <a:pPr lvl="0" algn="just">
              <a:spcBef>
                <a:spcPts val="0"/>
              </a:spcBef>
            </a:pPr>
            <a:r>
              <a:rPr lang="en-US" dirty="0" smtClean="0"/>
              <a:t>Safety of food products</a:t>
            </a:r>
          </a:p>
          <a:p>
            <a:pPr lvl="0" algn="just">
              <a:spcBef>
                <a:spcPts val="0"/>
              </a:spcBef>
            </a:pPr>
            <a:r>
              <a:rPr lang="en-US" dirty="0" smtClean="0"/>
              <a:t>Nutritional integrity of products</a:t>
            </a:r>
          </a:p>
          <a:p>
            <a:pPr>
              <a:buNone/>
            </a:pP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57</a:t>
            </a:fld>
            <a:endParaRPr lang="en-US"/>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8.Production resources should be organized in such a way to encourage an</a:t>
            </a:r>
            <a:r>
              <a:rPr lang="en-US" b="1" dirty="0" smtClean="0"/>
              <a:t> equitable distribution of income</a:t>
            </a:r>
            <a:r>
              <a:rPr lang="en-US" dirty="0" smtClean="0"/>
              <a:t>. </a:t>
            </a:r>
          </a:p>
          <a:p>
            <a:pPr>
              <a:buNone/>
            </a:pPr>
            <a:r>
              <a:rPr lang="en-US" dirty="0" smtClean="0"/>
              <a:t>9. Producers should operate in a manner that encourages continued</a:t>
            </a:r>
            <a:r>
              <a:rPr lang="en-US" b="1" dirty="0" smtClean="0"/>
              <a:t> full employment of productive resources</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58</a:t>
            </a:fld>
            <a:endParaRPr lang="en-US"/>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gn="just">
              <a:spcBef>
                <a:spcPts val="0"/>
              </a:spcBef>
              <a:buNone/>
            </a:pPr>
            <a:r>
              <a:rPr lang="en-US" b="1" dirty="0" smtClean="0"/>
              <a:t>10. </a:t>
            </a:r>
            <a:r>
              <a:rPr lang="en-US" sz="3400" b="1" dirty="0" smtClean="0"/>
              <a:t>Participant Rationality-</a:t>
            </a:r>
            <a:r>
              <a:rPr lang="en-US" sz="3400" dirty="0" smtClean="0"/>
              <a:t>deals with adequate market information to make rational choice and avoidance of misinformation.</a:t>
            </a:r>
          </a:p>
          <a:p>
            <a:pPr lvl="0" algn="just">
              <a:spcBef>
                <a:spcPts val="0"/>
              </a:spcBef>
              <a:buFont typeface="Wingdings" pitchFamily="2" charset="2"/>
              <a:buChar char="ü"/>
            </a:pPr>
            <a:r>
              <a:rPr lang="en-US" sz="3400" dirty="0" smtClean="0"/>
              <a:t>The need to provide market participants with a reasonable opportunity to make comparisons may require certain mandatory coordination and impartial types of information. </a:t>
            </a:r>
          </a:p>
          <a:p>
            <a:pPr lvl="0" algn="just">
              <a:spcBef>
                <a:spcPts val="0"/>
              </a:spcBef>
              <a:buNone/>
            </a:pPr>
            <a:r>
              <a:rPr lang="en-US" sz="3400" dirty="0" smtClean="0"/>
              <a:t>E.g., Inspection, Grading, Standards of identity, Standardized containers and packing (truth in packaging law), Standardized quotations (e.g., unit prices, standard mileage estimates), price posting, market news, product tests. </a:t>
            </a:r>
          </a:p>
          <a:p>
            <a:pPr lvl="0" algn="just">
              <a:spcBef>
                <a:spcPts val="0"/>
              </a:spcBef>
              <a:buFont typeface="Wingdings" pitchFamily="2" charset="2"/>
              <a:buChar char="ü"/>
            </a:pPr>
            <a:r>
              <a:rPr lang="en-US" sz="3400" dirty="0" smtClean="0"/>
              <a:t>Participants in the market should have a reasonable opportunity to be well informed and should exercise freedom of choice rationally in their own interests (except when private advantage obviously conflicts with social welfare).</a:t>
            </a:r>
          </a:p>
          <a:p>
            <a:endParaRPr lang="en-US" sz="3400"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59</a:t>
            </a:fld>
            <a:endParaRPr lang="en-US"/>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
            </a:r>
            <a:br>
              <a:rPr lang="en-US" sz="2800" b="1" dirty="0" smtClean="0"/>
            </a:br>
            <a:r>
              <a:rPr lang="en-US" sz="3100" b="1" dirty="0" smtClean="0"/>
              <a:t>How decision-making problems arise in industries? </a:t>
            </a:r>
            <a:br>
              <a:rPr lang="en-US" sz="3100" b="1" dirty="0" smtClean="0"/>
            </a:br>
            <a:endParaRPr lang="en-US" sz="3100" b="1" dirty="0"/>
          </a:p>
        </p:txBody>
      </p:sp>
      <p:sp>
        <p:nvSpPr>
          <p:cNvPr id="3" name="Content Placeholder 2"/>
          <p:cNvSpPr>
            <a:spLocks noGrp="1"/>
          </p:cNvSpPr>
          <p:nvPr>
            <p:ph idx="1"/>
          </p:nvPr>
        </p:nvSpPr>
        <p:spPr>
          <a:xfrm>
            <a:off x="457200" y="1371600"/>
            <a:ext cx="8229600" cy="5029200"/>
          </a:xfrm>
        </p:spPr>
        <p:txBody>
          <a:bodyPr>
            <a:normAutofit/>
          </a:bodyPr>
          <a:lstStyle/>
          <a:p>
            <a:pPr algn="just">
              <a:lnSpc>
                <a:spcPct val="120000"/>
              </a:lnSpc>
              <a:spcBef>
                <a:spcPts val="0"/>
              </a:spcBef>
            </a:pPr>
            <a:r>
              <a:rPr lang="en-US" sz="2800" dirty="0" smtClean="0"/>
              <a:t>To answer this question, we have to go back to the core of Economics. </a:t>
            </a:r>
          </a:p>
          <a:p>
            <a:pPr algn="just">
              <a:lnSpc>
                <a:spcPct val="120000"/>
              </a:lnSpc>
              <a:spcBef>
                <a:spcPts val="0"/>
              </a:spcBef>
            </a:pPr>
            <a:r>
              <a:rPr lang="en-US" sz="2800" dirty="0" smtClean="0"/>
              <a:t>Economics is the science that studies human behavior as a relationship between ends and scarce means that have alternative uses. </a:t>
            </a:r>
          </a:p>
          <a:p>
            <a:pPr algn="just">
              <a:lnSpc>
                <a:spcPct val="120000"/>
              </a:lnSpc>
              <a:spcBef>
                <a:spcPts val="0"/>
              </a:spcBef>
            </a:pPr>
            <a:r>
              <a:rPr lang="en-US" sz="2800" dirty="0" smtClean="0"/>
              <a:t>As implicit in this definition, an economic problem arises because of scarcity of means and their alternative uses in relation to the needs of an individual or a group or society as a whole.</a:t>
            </a:r>
          </a:p>
          <a:p>
            <a:pPr algn="just">
              <a:lnSpc>
                <a:spcPct val="170000"/>
              </a:lnSpc>
              <a:spcBef>
                <a:spcPts val="0"/>
              </a:spcBef>
            </a:pPr>
            <a:endParaRPr lang="en-US" sz="4000" b="1" dirty="0" smtClean="0"/>
          </a:p>
          <a:p>
            <a:pPr algn="just">
              <a:lnSpc>
                <a:spcPct val="170000"/>
              </a:lnSpc>
              <a:spcBef>
                <a:spcPts val="0"/>
              </a:spcBef>
            </a:pP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6</a:t>
            </a:fld>
            <a:endParaRPr lang="en-US"/>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lnSpc>
                <a:spcPct val="110000"/>
              </a:lnSpc>
              <a:spcBef>
                <a:spcPts val="0"/>
              </a:spcBef>
              <a:buNone/>
            </a:pPr>
            <a:r>
              <a:rPr lang="en-US" b="1" dirty="0" smtClean="0"/>
              <a:t>11.Conservation- </a:t>
            </a:r>
            <a:r>
              <a:rPr lang="en-US" dirty="0" smtClean="0"/>
              <a:t>refers to the extent to which a firm or industry promotes the conservation of natural resources. No needless depletion or inefficient extraction plus exploration.</a:t>
            </a:r>
          </a:p>
          <a:p>
            <a:pPr lvl="0" algn="just">
              <a:lnSpc>
                <a:spcPct val="110000"/>
              </a:lnSpc>
              <a:spcBef>
                <a:spcPts val="0"/>
              </a:spcBef>
              <a:buNone/>
            </a:pPr>
            <a:r>
              <a:rPr lang="en-US" dirty="0" smtClean="0"/>
              <a:t>12. </a:t>
            </a:r>
            <a:r>
              <a:rPr lang="en-US" b="1" dirty="0" smtClean="0"/>
              <a:t>Labor Relations- </a:t>
            </a:r>
            <a:r>
              <a:rPr lang="en-US" dirty="0" smtClean="0"/>
              <a:t>covers equal opportunity, working conditions, wage levels and wage structure, working rules. Norm includes fair treatment (no race, sex discrimination), mutual fair treatment, reasonable communication and respect.</a:t>
            </a:r>
          </a:p>
          <a:p>
            <a:pPr>
              <a:buNone/>
            </a:pP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60</a:t>
            </a:fld>
            <a:endParaRPr lang="en-US"/>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lgn="just">
              <a:spcBef>
                <a:spcPts val="0"/>
              </a:spcBef>
              <a:buNone/>
            </a:pPr>
            <a:r>
              <a:rPr lang="en-US" b="1" dirty="0" smtClean="0"/>
              <a:t>13.Unethical Practices: </a:t>
            </a:r>
            <a:r>
              <a:rPr lang="en-US" dirty="0" smtClean="0"/>
              <a:t>firms should not engage in the production and distribution of undesirable products/services. </a:t>
            </a:r>
          </a:p>
          <a:p>
            <a:pPr lvl="0" algn="just">
              <a:spcBef>
                <a:spcPts val="0"/>
              </a:spcBef>
              <a:buFont typeface="Wingdings" pitchFamily="2" charset="2"/>
              <a:buChar char="q"/>
            </a:pPr>
            <a:r>
              <a:rPr lang="en-US" dirty="0" smtClean="0"/>
              <a:t>What is ethical is culturally determined, which poses problems when different cultures try to trade, either within a country across ethnic groups or internationally. Examples</a:t>
            </a:r>
          </a:p>
          <a:p>
            <a:pPr lvl="0" algn="just">
              <a:spcBef>
                <a:spcPts val="0"/>
              </a:spcBef>
            </a:pPr>
            <a:r>
              <a:rPr lang="en-US" dirty="0" smtClean="0"/>
              <a:t>Undisclosed danger--related to food safety</a:t>
            </a:r>
          </a:p>
          <a:p>
            <a:pPr lvl="0" algn="just">
              <a:spcBef>
                <a:spcPts val="0"/>
              </a:spcBef>
            </a:pPr>
            <a:r>
              <a:rPr lang="en-US" dirty="0" smtClean="0"/>
              <a:t>Fraud and misrepresentation--related to advertising</a:t>
            </a:r>
          </a:p>
          <a:p>
            <a:pPr lvl="0" algn="just">
              <a:spcBef>
                <a:spcPts val="0"/>
              </a:spcBef>
            </a:pPr>
            <a:r>
              <a:rPr lang="en-US" dirty="0" smtClean="0"/>
              <a:t>Adulteration</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61</a:t>
            </a:fld>
            <a:endParaRPr lang="en-US"/>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Critics and Alternative Theories</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a:ln>
            <a:solidFill>
              <a:srgbClr val="FF0000"/>
            </a:solidFill>
          </a:ln>
        </p:spPr>
        <p:txBody>
          <a:bodyPr>
            <a:normAutofit fontScale="92500" lnSpcReduction="10000"/>
          </a:bodyPr>
          <a:lstStyle/>
          <a:p>
            <a:pPr lvl="0" algn="just">
              <a:buNone/>
            </a:pPr>
            <a:r>
              <a:rPr lang="en-US" b="1"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Critics </a:t>
            </a:r>
            <a:r>
              <a:rPr lang="en-GB" b="1" dirty="0">
                <a:latin typeface="Times New Roman" pitchFamily="18" charset="0"/>
                <a:cs typeface="Times New Roman" pitchFamily="18" charset="0"/>
              </a:rPr>
              <a:t>from Within the SCP Paradigm  </a:t>
            </a:r>
            <a:endParaRPr lang="en-US" b="1" dirty="0">
              <a:latin typeface="Times New Roman" pitchFamily="18" charset="0"/>
              <a:cs typeface="Times New Roman" pitchFamily="18" charset="0"/>
            </a:endParaRPr>
          </a:p>
          <a:p>
            <a:pPr algn="just">
              <a:buFont typeface="Wingdings" pitchFamily="2" charset="2"/>
              <a:buChar char="Ø"/>
            </a:pPr>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linearity of the relationship among S, C and P. </a:t>
            </a:r>
            <a:endParaRPr lang="en-GB" dirty="0" smtClean="0">
              <a:latin typeface="Times New Roman" pitchFamily="18" charset="0"/>
              <a:cs typeface="Times New Roman" pitchFamily="18" charset="0"/>
            </a:endParaRPr>
          </a:p>
          <a:p>
            <a:pPr lvl="1" algn="just">
              <a:buFont typeface="Wingdings" pitchFamily="2" charset="2"/>
              <a:buChar char="§"/>
            </a:pPr>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linear S-C-P model assumes a very simple direct and one-way causal relationship</a:t>
            </a:r>
            <a:r>
              <a:rPr lang="en-GB" dirty="0" smtClean="0">
                <a:latin typeface="Times New Roman" pitchFamily="18" charset="0"/>
                <a:cs typeface="Times New Roman" pitchFamily="18" charset="0"/>
              </a:rPr>
              <a:t>.</a:t>
            </a:r>
          </a:p>
          <a:p>
            <a:pPr algn="just"/>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In actual world, however, industrial relationships are not so simple and linear. </a:t>
            </a:r>
            <a:endParaRPr lang="en-GB"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It </a:t>
            </a:r>
            <a:r>
              <a:rPr lang="en-GB" dirty="0">
                <a:latin typeface="Times New Roman" pitchFamily="18" charset="0"/>
                <a:cs typeface="Times New Roman" pitchFamily="18" charset="0"/>
              </a:rPr>
              <a:t>need not be unidirectional running from the structure to the performance but may operate in some situations in the complete </a:t>
            </a:r>
            <a:r>
              <a:rPr lang="en-GB" dirty="0">
                <a:solidFill>
                  <a:srgbClr val="FF0000"/>
                </a:solidFill>
                <a:latin typeface="Times New Roman" pitchFamily="18" charset="0"/>
                <a:cs typeface="Times New Roman" pitchFamily="18" charset="0"/>
              </a:rPr>
              <a:t>reverse</a:t>
            </a:r>
            <a:r>
              <a:rPr lang="en-GB" dirty="0">
                <a:latin typeface="Times New Roman" pitchFamily="18" charset="0"/>
                <a:cs typeface="Times New Roman" pitchFamily="18" charset="0"/>
              </a:rPr>
              <a:t> way or may be segmented or </a:t>
            </a:r>
            <a:r>
              <a:rPr lang="en-GB" dirty="0">
                <a:solidFill>
                  <a:srgbClr val="FF0000"/>
                </a:solidFill>
                <a:latin typeface="Times New Roman" pitchFamily="18" charset="0"/>
                <a:cs typeface="Times New Roman" pitchFamily="18" charset="0"/>
              </a:rPr>
              <a:t>partial</a:t>
            </a:r>
            <a:r>
              <a:rPr lang="en-GB" dirty="0">
                <a:latin typeface="Times New Roman" pitchFamily="18" charset="0"/>
                <a:cs typeface="Times New Roman" pitchFamily="18" charset="0"/>
              </a:rPr>
              <a:t> </a:t>
            </a:r>
            <a:r>
              <a:rPr lang="en-GB" dirty="0">
                <a:solidFill>
                  <a:srgbClr val="FF0000"/>
                </a:solidFill>
                <a:latin typeface="Times New Roman" pitchFamily="18" charset="0"/>
                <a:cs typeface="Times New Roman" pitchFamily="18" charset="0"/>
              </a:rPr>
              <a:t>reversal</a:t>
            </a:r>
            <a:r>
              <a:rPr lang="en-GB" dirty="0">
                <a:latin typeface="Times New Roman" pitchFamily="18" charset="0"/>
                <a:cs typeface="Times New Roman" pitchFamily="18" charset="0"/>
              </a:rPr>
              <a:t> showing cross links between any two of the three aspects</a:t>
            </a:r>
            <a:r>
              <a:rPr lang="en-GB" dirty="0" smtClean="0">
                <a:latin typeface="Times New Roman" pitchFamily="18" charset="0"/>
                <a:cs typeface="Times New Roman" pitchFamily="18" charset="0"/>
              </a:rPr>
              <a:t>.</a:t>
            </a:r>
            <a:r>
              <a:rPr lang="en-GB" dirty="0">
                <a:latin typeface="Times New Roman" pitchFamily="18" charset="0"/>
                <a:cs typeface="Times New Roman" pitchFamily="18" charset="0"/>
              </a:rPr>
              <a:t> </a:t>
            </a:r>
            <a:endParaRPr lang="en-US" b="1"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62</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85000" lnSpcReduction="10000"/>
          </a:bodyPr>
          <a:lstStyle/>
          <a:p>
            <a:pPr algn="just">
              <a:buFont typeface="Wingdings" pitchFamily="2" charset="2"/>
              <a:buChar char="§"/>
            </a:pPr>
            <a:r>
              <a:rPr lang="en-GB" dirty="0" smtClean="0">
                <a:latin typeface="Times New Roman" pitchFamily="18" charset="0"/>
                <a:cs typeface="Times New Roman" pitchFamily="18" charset="0"/>
              </a:rPr>
              <a:t>The relationships among </a:t>
            </a:r>
            <a:r>
              <a:rPr lang="en-GB" dirty="0" smtClean="0">
                <a:solidFill>
                  <a:srgbClr val="FF0000"/>
                </a:solidFill>
                <a:latin typeface="Times New Roman" pitchFamily="18" charset="0"/>
                <a:cs typeface="Times New Roman" pitchFamily="18" charset="0"/>
              </a:rPr>
              <a:t>structure</a:t>
            </a:r>
            <a:r>
              <a:rPr lang="en-GB" dirty="0" smtClean="0">
                <a:latin typeface="Times New Roman" pitchFamily="18" charset="0"/>
                <a:cs typeface="Times New Roman" pitchFamily="18" charset="0"/>
              </a:rPr>
              <a:t>, </a:t>
            </a:r>
            <a:r>
              <a:rPr lang="en-GB" dirty="0" smtClean="0">
                <a:solidFill>
                  <a:srgbClr val="FF0000"/>
                </a:solidFill>
                <a:latin typeface="Times New Roman" pitchFamily="18" charset="0"/>
                <a:cs typeface="Times New Roman" pitchFamily="18" charset="0"/>
              </a:rPr>
              <a:t>conduct</a:t>
            </a:r>
            <a:r>
              <a:rPr lang="en-GB" dirty="0" smtClean="0">
                <a:latin typeface="Times New Roman" pitchFamily="18" charset="0"/>
                <a:cs typeface="Times New Roman" pitchFamily="18" charset="0"/>
              </a:rPr>
              <a:t> and </a:t>
            </a:r>
            <a:r>
              <a:rPr lang="en-GB" dirty="0" smtClean="0">
                <a:solidFill>
                  <a:srgbClr val="FF0000"/>
                </a:solidFill>
                <a:latin typeface="Times New Roman" pitchFamily="18" charset="0"/>
                <a:cs typeface="Times New Roman" pitchFamily="18" charset="0"/>
              </a:rPr>
              <a:t>performance</a:t>
            </a:r>
            <a:r>
              <a:rPr lang="en-GB" dirty="0" smtClean="0">
                <a:latin typeface="Times New Roman" pitchFamily="18" charset="0"/>
                <a:cs typeface="Times New Roman" pitchFamily="18" charset="0"/>
              </a:rPr>
              <a:t> are </a:t>
            </a:r>
            <a:r>
              <a:rPr lang="en-GB" dirty="0" smtClean="0">
                <a:solidFill>
                  <a:srgbClr val="FF0000"/>
                </a:solidFill>
                <a:latin typeface="Times New Roman" pitchFamily="18" charset="0"/>
                <a:cs typeface="Times New Roman" pitchFamily="18" charset="0"/>
              </a:rPr>
              <a:t>complex</a:t>
            </a:r>
            <a:r>
              <a:rPr lang="en-GB" dirty="0" smtClean="0">
                <a:latin typeface="Times New Roman" pitchFamily="18" charset="0"/>
                <a:cs typeface="Times New Roman" pitchFamily="18" charset="0"/>
              </a:rPr>
              <a:t> and </a:t>
            </a:r>
            <a:r>
              <a:rPr lang="en-GB" dirty="0" smtClean="0">
                <a:solidFill>
                  <a:srgbClr val="FF0000"/>
                </a:solidFill>
                <a:latin typeface="Times New Roman" pitchFamily="18" charset="0"/>
                <a:cs typeface="Times New Roman" pitchFamily="18" charset="0"/>
              </a:rPr>
              <a:t>interactive</a:t>
            </a:r>
            <a:r>
              <a:rPr lang="en-GB" dirty="0" smtClean="0">
                <a:latin typeface="Times New Roman" pitchFamily="18" charset="0"/>
                <a:cs typeface="Times New Roman" pitchFamily="18" charset="0"/>
              </a:rPr>
              <a:t>.</a:t>
            </a:r>
          </a:p>
          <a:p>
            <a:pPr algn="just"/>
            <a:r>
              <a:rPr lang="en-GB" dirty="0" smtClean="0">
                <a:latin typeface="Times New Roman" pitchFamily="18" charset="0"/>
                <a:cs typeface="Times New Roman" pitchFamily="18" charset="0"/>
              </a:rPr>
              <a:t>There is partial reversal of the direction of causality in the sense that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product differentiation</a:t>
            </a:r>
            <a:r>
              <a:rPr lang="en-GB" dirty="0" smtClean="0">
                <a:latin typeface="Times New Roman" pitchFamily="18" charset="0"/>
                <a:cs typeface="Times New Roman" pitchFamily="18" charset="0"/>
              </a:rPr>
              <a:t> may exclude some firms and may thus alter market structure. </a:t>
            </a:r>
          </a:p>
          <a:p>
            <a:pPr algn="just"/>
            <a:r>
              <a:rPr lang="en-GB" dirty="0" smtClean="0">
                <a:latin typeface="Times New Roman" pitchFamily="18" charset="0"/>
                <a:cs typeface="Times New Roman" pitchFamily="18" charset="0"/>
              </a:rPr>
              <a:t>In fact Scherer (1970) introduced the notion of a simultaneous interdependence of the three elements of the harmony. There are </a:t>
            </a:r>
            <a:r>
              <a:rPr lang="en-GB" dirty="0" smtClean="0">
                <a:solidFill>
                  <a:srgbClr val="FF0000"/>
                </a:solidFill>
                <a:latin typeface="Times New Roman" pitchFamily="18" charset="0"/>
                <a:cs typeface="Times New Roman" pitchFamily="18" charset="0"/>
              </a:rPr>
              <a:t>two</a:t>
            </a:r>
            <a:r>
              <a:rPr lang="en-GB" dirty="0" smtClean="0">
                <a:latin typeface="Times New Roman" pitchFamily="18" charset="0"/>
                <a:cs typeface="Times New Roman" pitchFamily="18" charset="0"/>
              </a:rPr>
              <a:t> </a:t>
            </a:r>
            <a:r>
              <a:rPr lang="en-GB" dirty="0" smtClean="0">
                <a:solidFill>
                  <a:srgbClr val="FF0000"/>
                </a:solidFill>
                <a:latin typeface="Times New Roman" pitchFamily="18" charset="0"/>
                <a:cs typeface="Times New Roman" pitchFamily="18" charset="0"/>
              </a:rPr>
              <a:t>aspects</a:t>
            </a:r>
            <a:r>
              <a:rPr lang="en-GB" dirty="0" smtClean="0">
                <a:latin typeface="Times New Roman" pitchFamily="18" charset="0"/>
                <a:cs typeface="Times New Roman" pitchFamily="18" charset="0"/>
              </a:rPr>
              <a:t> of such critics:</a:t>
            </a:r>
            <a:endParaRPr lang="en-US" b="1" dirty="0" smtClean="0">
              <a:latin typeface="Times New Roman" pitchFamily="18" charset="0"/>
              <a:cs typeface="Times New Roman" pitchFamily="18" charset="0"/>
            </a:endParaRPr>
          </a:p>
          <a:p>
            <a:pPr lvl="0" algn="just">
              <a:buFont typeface="Wingdings" pitchFamily="2" charset="2"/>
              <a:buChar char="§"/>
            </a:pPr>
            <a:r>
              <a:rPr lang="en-GB" b="1" i="1" dirty="0" smtClean="0">
                <a:latin typeface="Times New Roman" pitchFamily="18" charset="0"/>
                <a:cs typeface="Times New Roman" pitchFamily="18" charset="0"/>
              </a:rPr>
              <a:t>Reverse causation</a:t>
            </a:r>
            <a:r>
              <a:rPr lang="en-GB" dirty="0" smtClean="0">
                <a:latin typeface="Times New Roman" pitchFamily="18" charset="0"/>
                <a:cs typeface="Times New Roman" pitchFamily="18" charset="0"/>
              </a:rPr>
              <a:t>, which may be complete reversed causation, P→C→S or partial reversal, like P→C or P→S or C→S;</a:t>
            </a:r>
            <a:endParaRPr lang="en-US" b="1" dirty="0" smtClean="0">
              <a:latin typeface="Times New Roman" pitchFamily="18" charset="0"/>
              <a:cs typeface="Times New Roman" pitchFamily="18" charset="0"/>
            </a:endParaRPr>
          </a:p>
          <a:p>
            <a:pPr lvl="0" algn="just">
              <a:buFont typeface="Wingdings" pitchFamily="2" charset="2"/>
              <a:buChar char="§"/>
            </a:pPr>
            <a:r>
              <a:rPr lang="en-GB" b="1" i="1" dirty="0" smtClean="0">
                <a:latin typeface="Times New Roman" pitchFamily="18" charset="0"/>
                <a:cs typeface="Times New Roman" pitchFamily="18" charset="0"/>
              </a:rPr>
              <a:t>Simultaneous causation</a:t>
            </a:r>
            <a:r>
              <a:rPr lang="en-GB" dirty="0" smtClean="0">
                <a:latin typeface="Times New Roman" pitchFamily="18" charset="0"/>
                <a:cs typeface="Times New Roman" pitchFamily="18" charset="0"/>
              </a:rPr>
              <a:t>, where C→S and at the same time S → C. </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63</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 </a:t>
            </a:r>
            <a:r>
              <a:rPr lang="en-US" sz="3600" b="1" dirty="0">
                <a:latin typeface="Times New Roman" pitchFamily="18" charset="0"/>
                <a:cs typeface="Times New Roman" pitchFamily="18" charset="0"/>
              </a:rPr>
              <a:t>Framework of Industrial Economics</a:t>
            </a: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a:ln>
            <a:solidFill>
              <a:srgbClr val="FF0000"/>
            </a:solidFill>
          </a:ln>
        </p:spPr>
        <p:txBody>
          <a:bodyPr>
            <a:normAutofit fontScale="85000" lnSpcReduction="10000"/>
          </a:bodyPr>
          <a:lstStyle/>
          <a:p>
            <a:pPr algn="just"/>
            <a:r>
              <a:rPr lang="en-GB" dirty="0">
                <a:latin typeface="Times New Roman" pitchFamily="18" charset="0"/>
                <a:cs typeface="Times New Roman" pitchFamily="18" charset="0"/>
              </a:rPr>
              <a:t>Since the proponents of the Harvard tradition (the first wave of industrial economics) accorded structure as influential or even determinant role, their view came to be known as </a:t>
            </a:r>
            <a:r>
              <a:rPr lang="en-GB" b="1" i="1" dirty="0">
                <a:latin typeface="Times New Roman" pitchFamily="18" charset="0"/>
                <a:cs typeface="Times New Roman" pitchFamily="18" charset="0"/>
              </a:rPr>
              <a:t>a structuralists’ conception of Industrial Economics</a:t>
            </a:r>
            <a:r>
              <a:rPr lang="en-GB" dirty="0">
                <a:latin typeface="Times New Roman" pitchFamily="18" charset="0"/>
                <a:cs typeface="Times New Roman" pitchFamily="18" charset="0"/>
              </a:rPr>
              <a:t>. </a:t>
            </a:r>
            <a:endParaRPr lang="en-GB"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essence of the structuralists approach (SCP approach) is a presumption that industries having fewer firms will tend to engage in conduct inconsistent with the norms of perfect competition</a:t>
            </a:r>
            <a:r>
              <a:rPr lang="en-GB" dirty="0" smtClean="0">
                <a:latin typeface="Times New Roman" pitchFamily="18" charset="0"/>
                <a:cs typeface="Times New Roman" pitchFamily="18" charset="0"/>
              </a:rPr>
              <a:t>.</a:t>
            </a:r>
          </a:p>
          <a:p>
            <a:pPr algn="just"/>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Thus we observe, P &gt; MC, strategies to deter the entry of new firms, evidence of implicit or explicit collusion among industry members, and so on.</a:t>
            </a:r>
            <a:endParaRPr lang="en-US" b="1"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64</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14" name="Group 2"/>
          <p:cNvGrpSpPr>
            <a:grpSpLocks/>
          </p:cNvGrpSpPr>
          <p:nvPr/>
        </p:nvGrpSpPr>
        <p:grpSpPr bwMode="auto">
          <a:xfrm>
            <a:off x="533400" y="228600"/>
            <a:ext cx="8077199" cy="6333889"/>
            <a:chOff x="1908" y="2829"/>
            <a:chExt cx="6480" cy="8182"/>
          </a:xfrm>
        </p:grpSpPr>
        <p:sp>
          <p:nvSpPr>
            <p:cNvPr id="64515" name="Rectangle 3"/>
            <p:cNvSpPr>
              <a:spLocks noChangeArrowheads="1"/>
            </p:cNvSpPr>
            <p:nvPr/>
          </p:nvSpPr>
          <p:spPr bwMode="auto">
            <a:xfrm>
              <a:off x="2196" y="2829"/>
              <a:ext cx="5328" cy="2084"/>
            </a:xfrm>
            <a:prstGeom prst="rect">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Times New Roman" pitchFamily="18" charset="0"/>
                  <a:cs typeface="Times New Roman" pitchFamily="18" charset="0"/>
                </a:rPr>
                <a:t>Basic Conditions</a:t>
              </a:r>
            </a:p>
            <a:p>
              <a:pPr algn="ctr" fontAlgn="base">
                <a:spcBef>
                  <a:spcPct val="0"/>
                </a:spcBef>
                <a:spcAft>
                  <a:spcPct val="0"/>
                </a:spcAft>
              </a:pPr>
              <a:r>
                <a:rPr lang="en-GB" sz="2000" b="1" dirty="0" smtClean="0">
                  <a:latin typeface="Times New Roman" pitchFamily="18" charset="0"/>
                  <a:cs typeface="Times New Roman" pitchFamily="18" charset="0"/>
                </a:rPr>
                <a:t>1.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Social and political choices;</a:t>
              </a:r>
              <a:r>
                <a:rPr kumimoji="0" lang="en-US" sz="20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Technology</a:t>
              </a:r>
              <a:r>
                <a:rPr lang="en-US" sz="2000" dirty="0" smtClean="0">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Economies of scale;</a:t>
              </a:r>
              <a:r>
                <a:rPr kumimoji="0" lang="en-US" sz="2000" b="0" i="0" u="none" strike="noStrike" cap="none" normalizeH="0" dirty="0" smtClean="0">
                  <a:ln>
                    <a:noFill/>
                  </a:ln>
                  <a:solidFill>
                    <a:schemeClr val="tx1"/>
                  </a:solidFill>
                  <a:effectLst/>
                  <a:latin typeface="Times New Roman" pitchFamily="18" charset="0"/>
                  <a:cs typeface="Times New Roman" pitchFamily="18" charset="0"/>
                </a:rPr>
                <a:t> </a:t>
              </a:r>
              <a:r>
                <a:rPr kumimoji="0" lang="pt-PT" sz="2000" b="0" i="0" u="none" strike="noStrike" cap="none" normalizeH="0" baseline="0" dirty="0" smtClean="0">
                  <a:ln>
                    <a:noFill/>
                  </a:ln>
                  <a:solidFill>
                    <a:schemeClr val="tx1"/>
                  </a:solidFill>
                  <a:effectLst/>
                  <a:latin typeface="Times New Roman" pitchFamily="18" charset="0"/>
                  <a:cs typeface="Times New Roman" pitchFamily="18" charset="0"/>
                </a:rPr>
                <a:t>Demand &amp; Supplies;</a:t>
              </a:r>
              <a:r>
                <a:rPr lang="pt-PT" sz="2000" dirty="0" smtClean="0">
                  <a:latin typeface="Times New Roman" pitchFamily="18" charset="0"/>
                  <a:cs typeface="Times New Roman" pitchFamily="18" charset="0"/>
                </a:rPr>
                <a:t> </a:t>
              </a:r>
              <a:r>
                <a:rPr kumimoji="0" lang="pt-PT" sz="2000" b="0" i="0" u="none" strike="noStrike" cap="none" normalizeH="0" baseline="0" dirty="0" smtClean="0">
                  <a:ln>
                    <a:noFill/>
                  </a:ln>
                  <a:solidFill>
                    <a:schemeClr val="tx1"/>
                  </a:solidFill>
                  <a:effectLst/>
                  <a:latin typeface="Times New Roman" pitchFamily="18" charset="0"/>
                  <a:cs typeface="Times New Roman" pitchFamily="18" charset="0"/>
                </a:rPr>
                <a:t>Elasticities, tastes etc.</a:t>
              </a:r>
            </a:p>
            <a:p>
              <a:pPr marL="0" marR="0" lvl="0" indent="0" algn="l" defTabSz="914400" rtl="0" eaLnBrk="1" fontAlgn="base" latinLnBrk="0" hangingPunct="1">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,Input prices; business attitudes; product durability; regulation;</a:t>
              </a:r>
            </a:p>
          </p:txBody>
        </p:sp>
        <p:sp>
          <p:nvSpPr>
            <p:cNvPr id="64516" name="Rectangle 4"/>
            <p:cNvSpPr>
              <a:spLocks noChangeArrowheads="1"/>
            </p:cNvSpPr>
            <p:nvPr/>
          </p:nvSpPr>
          <p:spPr bwMode="auto">
            <a:xfrm>
              <a:off x="2196" y="5162"/>
              <a:ext cx="5328" cy="1797"/>
            </a:xfrm>
            <a:prstGeom prst="rect">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Times New Roman" pitchFamily="18" charset="0"/>
                  <a:cs typeface="Times New Roman" pitchFamily="18" charset="0"/>
                </a:rPr>
                <a:t>Market Structure</a:t>
              </a:r>
            </a:p>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F"/>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Concentration;</a:t>
              </a:r>
              <a:r>
                <a:rPr kumimoji="0" lang="en-US" sz="20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Size distribution, Number of firms;</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F"/>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Barriers to entry;</a:t>
              </a:r>
              <a:r>
                <a:rPr kumimoji="0" lang="en-US" sz="20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Monopolistic competition;</a:t>
              </a:r>
              <a:r>
                <a:rPr kumimoji="0" lang="en-US" sz="20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Vertical integration, etc.</a:t>
              </a:r>
            </a:p>
          </p:txBody>
        </p:sp>
        <p:sp>
          <p:nvSpPr>
            <p:cNvPr id="64517" name="Rectangle 5"/>
            <p:cNvSpPr>
              <a:spLocks noChangeArrowheads="1"/>
            </p:cNvSpPr>
            <p:nvPr/>
          </p:nvSpPr>
          <p:spPr bwMode="auto">
            <a:xfrm>
              <a:off x="2301" y="7172"/>
              <a:ext cx="5328" cy="1755"/>
            </a:xfrm>
            <a:prstGeom prst="rect">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cs typeface="Times New Roman" pitchFamily="18" charset="0"/>
                </a:rPr>
                <a:t>Market Conduct</a:t>
              </a:r>
            </a:p>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F"/>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Price policy;</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Product policy, financial policy;</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F"/>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R&amp;D activities;</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Advertisement;</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Collusion, etc.</a:t>
              </a:r>
            </a:p>
          </p:txBody>
        </p:sp>
        <p:sp>
          <p:nvSpPr>
            <p:cNvPr id="64518" name="Rectangle 6"/>
            <p:cNvSpPr>
              <a:spLocks noChangeArrowheads="1"/>
            </p:cNvSpPr>
            <p:nvPr/>
          </p:nvSpPr>
          <p:spPr bwMode="auto">
            <a:xfrm>
              <a:off x="2458" y="9227"/>
              <a:ext cx="5184" cy="1784"/>
            </a:xfrm>
            <a:prstGeom prst="rect">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cs typeface="Times New Roman" pitchFamily="18" charset="0"/>
                </a:rPr>
                <a:t>Market Performance</a:t>
              </a:r>
            </a:p>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F"/>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Profitability;</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Growth rate;</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Technological advance;</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Equity; etc.</a:t>
              </a:r>
            </a:p>
          </p:txBody>
        </p:sp>
        <p:sp>
          <p:nvSpPr>
            <p:cNvPr id="64519" name="Line 7"/>
            <p:cNvSpPr>
              <a:spLocks noChangeShapeType="1"/>
            </p:cNvSpPr>
            <p:nvPr/>
          </p:nvSpPr>
          <p:spPr bwMode="auto">
            <a:xfrm>
              <a:off x="7614" y="10631"/>
              <a:ext cx="576" cy="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4520" name="Line 8"/>
            <p:cNvSpPr>
              <a:spLocks noChangeShapeType="1"/>
            </p:cNvSpPr>
            <p:nvPr/>
          </p:nvSpPr>
          <p:spPr bwMode="auto">
            <a:xfrm flipV="1">
              <a:off x="8100" y="4158"/>
              <a:ext cx="0" cy="6672"/>
            </a:xfrm>
            <a:prstGeom prst="line">
              <a:avLst/>
            </a:prstGeom>
            <a:noFill/>
            <a:ln w="9525">
              <a:solidFill>
                <a:srgbClr val="FF0000"/>
              </a:solidFill>
              <a:prstDash val="dash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4521" name="Line 9"/>
            <p:cNvSpPr>
              <a:spLocks noChangeShapeType="1"/>
            </p:cNvSpPr>
            <p:nvPr/>
          </p:nvSpPr>
          <p:spPr bwMode="auto">
            <a:xfrm flipH="1">
              <a:off x="7524" y="4158"/>
              <a:ext cx="576" cy="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4522" name="Line 10"/>
            <p:cNvSpPr>
              <a:spLocks noChangeShapeType="1"/>
            </p:cNvSpPr>
            <p:nvPr/>
          </p:nvSpPr>
          <p:spPr bwMode="auto">
            <a:xfrm>
              <a:off x="7524" y="10122"/>
              <a:ext cx="432" cy="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4523" name="Line 11"/>
            <p:cNvSpPr>
              <a:spLocks noChangeShapeType="1"/>
            </p:cNvSpPr>
            <p:nvPr/>
          </p:nvSpPr>
          <p:spPr bwMode="auto">
            <a:xfrm flipV="1">
              <a:off x="7956" y="6801"/>
              <a:ext cx="0" cy="3600"/>
            </a:xfrm>
            <a:prstGeom prst="line">
              <a:avLst/>
            </a:prstGeom>
            <a:noFill/>
            <a:ln w="9525">
              <a:solidFill>
                <a:srgbClr val="FF0000"/>
              </a:solidFill>
              <a:prstDash val="dash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4524" name="Line 12"/>
            <p:cNvSpPr>
              <a:spLocks noChangeShapeType="1"/>
            </p:cNvSpPr>
            <p:nvPr/>
          </p:nvSpPr>
          <p:spPr bwMode="auto">
            <a:xfrm flipH="1">
              <a:off x="7668" y="6823"/>
              <a:ext cx="288" cy="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4525" name="Line 13"/>
            <p:cNvSpPr>
              <a:spLocks noChangeShapeType="1"/>
            </p:cNvSpPr>
            <p:nvPr/>
          </p:nvSpPr>
          <p:spPr bwMode="auto">
            <a:xfrm>
              <a:off x="7668" y="8697"/>
              <a:ext cx="720" cy="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4526" name="Line 14"/>
            <p:cNvSpPr>
              <a:spLocks noChangeShapeType="1"/>
            </p:cNvSpPr>
            <p:nvPr/>
          </p:nvSpPr>
          <p:spPr bwMode="auto">
            <a:xfrm flipV="1">
              <a:off x="8388" y="3774"/>
              <a:ext cx="0" cy="4923"/>
            </a:xfrm>
            <a:prstGeom prst="line">
              <a:avLst/>
            </a:prstGeom>
            <a:noFill/>
            <a:ln w="9525">
              <a:solidFill>
                <a:srgbClr val="FF0000"/>
              </a:solidFill>
              <a:prstDash val="dash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4527" name="Line 15"/>
            <p:cNvSpPr>
              <a:spLocks noChangeShapeType="1"/>
            </p:cNvSpPr>
            <p:nvPr/>
          </p:nvSpPr>
          <p:spPr bwMode="auto">
            <a:xfrm flipH="1">
              <a:off x="7524" y="3774"/>
              <a:ext cx="864" cy="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4528" name="AutoShape 16"/>
            <p:cNvSpPr>
              <a:spLocks noChangeArrowheads="1"/>
            </p:cNvSpPr>
            <p:nvPr/>
          </p:nvSpPr>
          <p:spPr bwMode="auto">
            <a:xfrm>
              <a:off x="4557" y="4814"/>
              <a:ext cx="144" cy="348"/>
            </a:xfrm>
            <a:prstGeom prst="downArrow">
              <a:avLst>
                <a:gd name="adj1" fmla="val 50000"/>
                <a:gd name="adj2" fmla="val 60417"/>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529" name="AutoShape 17"/>
            <p:cNvSpPr>
              <a:spLocks noChangeArrowheads="1"/>
            </p:cNvSpPr>
            <p:nvPr/>
          </p:nvSpPr>
          <p:spPr bwMode="auto">
            <a:xfrm>
              <a:off x="3348" y="8927"/>
              <a:ext cx="144" cy="288"/>
            </a:xfrm>
            <a:prstGeom prst="downArrow">
              <a:avLst>
                <a:gd name="adj1" fmla="val 50000"/>
                <a:gd name="adj2" fmla="val 50000"/>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530" name="AutoShape 18"/>
            <p:cNvSpPr>
              <a:spLocks noChangeArrowheads="1"/>
            </p:cNvSpPr>
            <p:nvPr/>
          </p:nvSpPr>
          <p:spPr bwMode="auto">
            <a:xfrm>
              <a:off x="6660" y="8927"/>
              <a:ext cx="144" cy="288"/>
            </a:xfrm>
            <a:prstGeom prst="upArrow">
              <a:avLst>
                <a:gd name="adj1" fmla="val 50000"/>
                <a:gd name="adj2" fmla="val 50000"/>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531" name="Line 19"/>
            <p:cNvSpPr>
              <a:spLocks noChangeShapeType="1"/>
            </p:cNvSpPr>
            <p:nvPr/>
          </p:nvSpPr>
          <p:spPr bwMode="auto">
            <a:xfrm flipH="1">
              <a:off x="1908" y="6510"/>
              <a:ext cx="288" cy="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4532" name="Line 20"/>
            <p:cNvSpPr>
              <a:spLocks noChangeShapeType="1"/>
            </p:cNvSpPr>
            <p:nvPr/>
          </p:nvSpPr>
          <p:spPr bwMode="auto">
            <a:xfrm>
              <a:off x="1908" y="6510"/>
              <a:ext cx="0" cy="4176"/>
            </a:xfrm>
            <a:prstGeom prst="line">
              <a:avLst/>
            </a:prstGeom>
            <a:noFill/>
            <a:ln w="9525">
              <a:solidFill>
                <a:srgbClr val="FF0000"/>
              </a:solidFill>
              <a:prstDash val="dash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4533" name="Line 21"/>
            <p:cNvSpPr>
              <a:spLocks noChangeShapeType="1"/>
            </p:cNvSpPr>
            <p:nvPr/>
          </p:nvSpPr>
          <p:spPr bwMode="auto">
            <a:xfrm flipV="1">
              <a:off x="1953" y="10410"/>
              <a:ext cx="471" cy="15"/>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4534" name="AutoShape 22"/>
            <p:cNvSpPr>
              <a:spLocks noChangeArrowheads="1"/>
            </p:cNvSpPr>
            <p:nvPr/>
          </p:nvSpPr>
          <p:spPr bwMode="auto">
            <a:xfrm>
              <a:off x="6372" y="6959"/>
              <a:ext cx="144" cy="288"/>
            </a:xfrm>
            <a:prstGeom prst="upArrow">
              <a:avLst>
                <a:gd name="adj1" fmla="val 50000"/>
                <a:gd name="adj2" fmla="val 50000"/>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535" name="AutoShape 23"/>
            <p:cNvSpPr>
              <a:spLocks noChangeArrowheads="1"/>
            </p:cNvSpPr>
            <p:nvPr/>
          </p:nvSpPr>
          <p:spPr bwMode="auto">
            <a:xfrm>
              <a:off x="2916" y="6959"/>
              <a:ext cx="144" cy="288"/>
            </a:xfrm>
            <a:prstGeom prst="downArrow">
              <a:avLst>
                <a:gd name="adj1" fmla="val 50000"/>
                <a:gd name="adj2" fmla="val 50000"/>
              </a:avLst>
            </a:prstGeom>
            <a:solidFill>
              <a:srgbClr val="FFFFFF"/>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24" name="Slide Number Placeholder 23"/>
          <p:cNvSpPr>
            <a:spLocks noGrp="1"/>
          </p:cNvSpPr>
          <p:nvPr>
            <p:ph type="sldNum" sz="quarter" idx="12"/>
          </p:nvPr>
        </p:nvSpPr>
        <p:spPr/>
        <p:txBody>
          <a:bodyPr/>
          <a:lstStyle/>
          <a:p>
            <a:fld id="{B3384987-B499-4A99-A8DE-488B2013EB73}" type="slidenum">
              <a:rPr lang="en-US" smtClean="0"/>
              <a:pPr/>
              <a:t>65</a:t>
            </a:fld>
            <a:endParaRPr lang="en-US"/>
          </a:p>
        </p:txBody>
      </p:sp>
      <p:sp>
        <p:nvSpPr>
          <p:cNvPr id="25" name="Footer Placeholder 2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lnSpcReduction="10000"/>
          </a:bodyPr>
          <a:lstStyle/>
          <a:p>
            <a:pPr algn="just"/>
            <a:r>
              <a:rPr lang="en-US" dirty="0" smtClean="0">
                <a:latin typeface="Times New Roman" pitchFamily="18" charset="0"/>
                <a:cs typeface="Times New Roman" pitchFamily="18" charset="0"/>
              </a:rPr>
              <a:t>A major defect of the structuralists model is that it is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too</a:t>
            </a:r>
            <a:r>
              <a:rPr lang="en-US"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simplistic</a:t>
            </a:r>
            <a:r>
              <a:rPr lang="en-US" dirty="0" smtClean="0">
                <a:latin typeface="Times New Roman" pitchFamily="18" charset="0"/>
                <a:cs typeface="Times New Roman" pitchFamily="18" charset="0"/>
              </a:rPr>
              <a:t>, ignoring many of the linkages, which can be argued to exist between the elements. </a:t>
            </a:r>
          </a:p>
          <a:p>
            <a:pPr algn="just"/>
            <a:r>
              <a:rPr lang="en-US" dirty="0" smtClean="0">
                <a:latin typeface="Times New Roman" pitchFamily="18" charset="0"/>
                <a:cs typeface="Times New Roman" pitchFamily="18" charset="0"/>
              </a:rPr>
              <a:t>The problem is that it is based on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linear determinism</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 general theme is that conduct is very often not wholly determined by structure; firms have a wide degree of discretion over their conduct, and the decisions they make affect the structure of the industry and indeed the basic conditions.</a:t>
            </a: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66</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smtClean="0">
                <a:latin typeface="Times New Roman" pitchFamily="18" charset="0"/>
                <a:cs typeface="Times New Roman" pitchFamily="18" charset="0"/>
              </a:rPr>
              <a:t>1.3.2.The </a:t>
            </a:r>
            <a:r>
              <a:rPr lang="en-GB" sz="3600" b="1" dirty="0">
                <a:latin typeface="Times New Roman" pitchFamily="18" charset="0"/>
                <a:cs typeface="Times New Roman" pitchFamily="18" charset="0"/>
              </a:rPr>
              <a:t>Chicago School of Thought</a:t>
            </a:r>
            <a:r>
              <a:rPr lang="en-US" b="1" dirty="0"/>
              <a:t/>
            </a:r>
            <a:br>
              <a:rPr lang="en-US" b="1" dirty="0"/>
            </a:br>
            <a:endParaRPr lang="en-US" dirty="0"/>
          </a:p>
        </p:txBody>
      </p:sp>
      <p:sp>
        <p:nvSpPr>
          <p:cNvPr id="3" name="Content Placeholder 2"/>
          <p:cNvSpPr>
            <a:spLocks noGrp="1"/>
          </p:cNvSpPr>
          <p:nvPr>
            <p:ph idx="1"/>
          </p:nvPr>
        </p:nvSpPr>
        <p:spPr>
          <a:xfrm>
            <a:off x="457200" y="1143000"/>
            <a:ext cx="8229600" cy="4983163"/>
          </a:xfrm>
          <a:ln>
            <a:solidFill>
              <a:srgbClr val="FF0000"/>
            </a:solidFill>
          </a:ln>
        </p:spPr>
        <p:txBody>
          <a:bodyPr>
            <a:normAutofit fontScale="92500" lnSpcReduction="20000"/>
          </a:bodyPr>
          <a:lstStyle/>
          <a:p>
            <a:pPr algn="just">
              <a:spcBef>
                <a:spcPts val="0"/>
              </a:spcBef>
            </a:pPr>
            <a:r>
              <a:rPr lang="en-US" dirty="0">
                <a:latin typeface="Times New Roman" pitchFamily="18" charset="0"/>
                <a:cs typeface="Times New Roman" pitchFamily="18" charset="0"/>
              </a:rPr>
              <a:t>The Chicago </a:t>
            </a:r>
            <a:r>
              <a:rPr lang="en-US" dirty="0" smtClean="0">
                <a:latin typeface="Times New Roman" pitchFamily="18" charset="0"/>
                <a:cs typeface="Times New Roman" pitchFamily="18" charset="0"/>
              </a:rPr>
              <a:t>School </a:t>
            </a:r>
            <a:r>
              <a:rPr lang="en-US" dirty="0">
                <a:latin typeface="Times New Roman" pitchFamily="18" charset="0"/>
                <a:cs typeface="Times New Roman" pitchFamily="18" charset="0"/>
              </a:rPr>
              <a:t>gives high accord to </a:t>
            </a:r>
            <a:r>
              <a:rPr lang="en-US" dirty="0" smtClean="0">
                <a:latin typeface="Times New Roman" pitchFamily="18" charset="0"/>
                <a:cs typeface="Times New Roman" pitchFamily="18" charset="0"/>
              </a:rPr>
              <a:t>Conduct. </a:t>
            </a:r>
            <a:r>
              <a:rPr lang="en-US" dirty="0" smtClean="0"/>
              <a:t>The method of analysis of this school relies on the traditional standard perfect competition model. </a:t>
            </a:r>
            <a:endParaRPr lang="en-US" dirty="0" smtClean="0">
              <a:latin typeface="Times New Roman" pitchFamily="18" charset="0"/>
              <a:cs typeface="Times New Roman" pitchFamily="18" charset="0"/>
            </a:endParaRPr>
          </a:p>
          <a:p>
            <a:pPr algn="just">
              <a:spcBef>
                <a:spcPts val="0"/>
              </a:spcBef>
            </a:pPr>
            <a:r>
              <a:rPr lang="en-US" dirty="0" smtClean="0">
                <a:latin typeface="Times New Roman" pitchFamily="18" charset="0"/>
                <a:cs typeface="Times New Roman" pitchFamily="18" charset="0"/>
              </a:rPr>
              <a:t>Criticized </a:t>
            </a:r>
            <a:r>
              <a:rPr lang="en-US" dirty="0">
                <a:latin typeface="Times New Roman" pitchFamily="18" charset="0"/>
                <a:cs typeface="Times New Roman" pitchFamily="18" charset="0"/>
              </a:rPr>
              <a:t>the SCP model for being </a:t>
            </a:r>
            <a:r>
              <a:rPr lang="en-US" b="1" dirty="0">
                <a:solidFill>
                  <a:srgbClr val="FF0000"/>
                </a:solidFill>
                <a:latin typeface="Times New Roman" pitchFamily="18" charset="0"/>
                <a:cs typeface="Times New Roman" pitchFamily="18" charset="0"/>
              </a:rPr>
              <a:t>non-theoretical </a:t>
            </a:r>
            <a:r>
              <a:rPr lang="en-US" dirty="0">
                <a:latin typeface="Times New Roman" pitchFamily="18" charset="0"/>
                <a:cs typeface="Times New Roman" pitchFamily="18" charset="0"/>
              </a:rPr>
              <a:t>and for having diverged too great an extent from the basic neoclassical price theory. </a:t>
            </a:r>
            <a:endParaRPr lang="en-US" dirty="0" smtClean="0">
              <a:latin typeface="Times New Roman" pitchFamily="18" charset="0"/>
              <a:cs typeface="Times New Roman" pitchFamily="18" charset="0"/>
            </a:endParaRPr>
          </a:p>
          <a:p>
            <a:pPr algn="just">
              <a:spcBef>
                <a:spcPts val="0"/>
              </a:spcBef>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school argues that even if their (SCP) empirical work was based on </a:t>
            </a:r>
            <a:r>
              <a:rPr lang="en-US" b="1" dirty="0">
                <a:solidFill>
                  <a:srgbClr val="FF0000"/>
                </a:solidFill>
                <a:latin typeface="Times New Roman" pitchFamily="18" charset="0"/>
                <a:cs typeface="Times New Roman" pitchFamily="18" charset="0"/>
              </a:rPr>
              <a:t>more realistic assumptions</a:t>
            </a:r>
            <a:r>
              <a:rPr lang="en-US" dirty="0">
                <a:latin typeface="Times New Roman" pitchFamily="18" charset="0"/>
                <a:cs typeface="Times New Roman" pitchFamily="18" charset="0"/>
              </a:rPr>
              <a:t>, it came up with nothing more powerful in predictive ability than the traditional perfect competition model.</a:t>
            </a:r>
          </a:p>
        </p:txBody>
      </p:sp>
      <p:sp>
        <p:nvSpPr>
          <p:cNvPr id="4" name="Slide Number Placeholder 3"/>
          <p:cNvSpPr>
            <a:spLocks noGrp="1"/>
          </p:cNvSpPr>
          <p:nvPr>
            <p:ph type="sldNum" sz="quarter" idx="12"/>
          </p:nvPr>
        </p:nvSpPr>
        <p:spPr/>
        <p:txBody>
          <a:bodyPr/>
          <a:lstStyle/>
          <a:p>
            <a:fld id="{B3384987-B499-4A99-A8DE-488B2013EB73}" type="slidenum">
              <a:rPr lang="en-US" smtClean="0"/>
              <a:pPr/>
              <a:t>67</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In the SCP paradigm, high concentration was believed to be collusion and enhance high profit implying the need for government intervention. </a:t>
            </a:r>
          </a:p>
          <a:p>
            <a:pPr algn="just">
              <a:spcBef>
                <a:spcPts val="0"/>
              </a:spcBef>
            </a:pPr>
            <a:r>
              <a:rPr lang="en-US" dirty="0" smtClean="0"/>
              <a:t>But the Chicago school argues that when concentration is high, firms tend to be large. Larger firms tend to be more efficient and this greater efficiency leads to higher profit. Thus, nullifying (making void) the reason as to how government should intervene. </a:t>
            </a:r>
          </a:p>
          <a:p>
            <a:pPr algn="just">
              <a:spcBef>
                <a:spcPts val="0"/>
              </a:spcBef>
            </a:pPr>
            <a:r>
              <a:rPr lang="en-US" dirty="0" smtClean="0"/>
              <a:t>For thinkers of this school, competition is an ever – present reality. This school is more antipathetic (strong dislike to government intervention). </a:t>
            </a:r>
          </a:p>
          <a:p>
            <a:pPr algn="just">
              <a:spcBef>
                <a:spcPts val="0"/>
              </a:spcBef>
            </a:pPr>
            <a:r>
              <a:rPr lang="en-US" dirty="0" smtClean="0"/>
              <a:t>According to this school, government may intervene only if the reason to higher profit is the act of collusion of firms.</a:t>
            </a:r>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68</a:t>
            </a:fld>
            <a:endParaRPr lang="en-US"/>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1.3.3.Institutional Economics </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lgn="just"/>
            <a:r>
              <a:rPr lang="en-US" dirty="0">
                <a:latin typeface="Times New Roman" pitchFamily="18" charset="0"/>
                <a:cs typeface="Times New Roman" pitchFamily="18" charset="0"/>
              </a:rPr>
              <a:t>The central message of the New Institutional Economics is that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institutions</a:t>
            </a:r>
            <a:r>
              <a:rPr lang="en-US" dirty="0">
                <a:latin typeface="Times New Roman" pitchFamily="18" charset="0"/>
                <a:cs typeface="Times New Roman" pitchFamily="18" charset="0"/>
              </a:rPr>
              <a:t> matter for economic performance</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fundamental idea is that </a:t>
            </a:r>
            <a:r>
              <a:rPr lang="en-US" b="1" dirty="0">
                <a:solidFill>
                  <a:srgbClr val="FF0000"/>
                </a:solidFill>
                <a:latin typeface="Times New Roman" pitchFamily="18" charset="0"/>
                <a:cs typeface="Times New Roman" pitchFamily="18" charset="0"/>
              </a:rPr>
              <a:t>transaction costs do exist</a:t>
            </a:r>
            <a:r>
              <a:rPr lang="en-US" dirty="0">
                <a:latin typeface="Times New Roman" pitchFamily="18" charset="0"/>
                <a:cs typeface="Times New Roman" pitchFamily="18" charset="0"/>
              </a:rPr>
              <a:t>, are significantly large and they can shape the </a:t>
            </a:r>
            <a:r>
              <a:rPr lang="en-US" b="1" dirty="0">
                <a:solidFill>
                  <a:srgbClr val="FF0000"/>
                </a:solidFill>
                <a:latin typeface="Times New Roman" pitchFamily="18" charset="0"/>
                <a:cs typeface="Times New Roman" pitchFamily="18" charset="0"/>
              </a:rPr>
              <a:t>structure of institutions </a:t>
            </a:r>
            <a:r>
              <a:rPr lang="en-US" dirty="0">
                <a:latin typeface="Times New Roman" pitchFamily="18" charset="0"/>
                <a:cs typeface="Times New Roman" pitchFamily="18" charset="0"/>
              </a:rPr>
              <a:t>and the specific economic choices people make (i.e. Economic behavior of economic agents such as firms</a:t>
            </a:r>
            <a:r>
              <a:rPr lang="en-US" dirty="0" smtClean="0">
                <a:latin typeface="Times New Roman" pitchFamily="18" charset="0"/>
                <a:cs typeface="Times New Roman" pitchFamily="18" charset="0"/>
              </a:rPr>
              <a:t>).</a:t>
            </a:r>
          </a:p>
          <a:p>
            <a:pPr algn="just"/>
            <a:r>
              <a:rPr lang="en-US" dirty="0" smtClean="0"/>
              <a:t>According to the transaction cost school, institutions that lower the costs of transactions are the key to the performance of the economies. These costs include those of </a:t>
            </a:r>
            <a:r>
              <a:rPr lang="en-US" b="1" i="1" dirty="0" smtClean="0"/>
              <a:t>information</a:t>
            </a:r>
            <a:r>
              <a:rPr lang="en-US" dirty="0" smtClean="0"/>
              <a:t>, </a:t>
            </a:r>
            <a:r>
              <a:rPr lang="en-US" b="1" i="1" dirty="0" smtClean="0"/>
              <a:t>negotiation, monitoring, coordination</a:t>
            </a:r>
            <a:r>
              <a:rPr lang="en-US" dirty="0" smtClean="0"/>
              <a:t> and </a:t>
            </a:r>
            <a:r>
              <a:rPr lang="en-US" b="1" i="1" dirty="0" smtClean="0"/>
              <a:t>enforcement of contracts</a:t>
            </a:r>
            <a:r>
              <a:rPr lang="en-US" dirty="0" smtClean="0"/>
              <a:t>. </a:t>
            </a:r>
            <a:endParaRPr lang="en-US"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For example, the income of a consumer is generally limited but his/her wants are unlimited. In this situation he/she has to adopt some criterion to achieve maximum gain from his/her limited income. This is the problem of utility maximization in the theory of consumer behavior.</a:t>
            </a:r>
          </a:p>
          <a:p>
            <a:pPr algn="just">
              <a:spcBef>
                <a:spcPts val="0"/>
              </a:spcBef>
            </a:pPr>
            <a:r>
              <a:rPr lang="en-US" sz="2800" dirty="0" smtClean="0"/>
              <a:t>Similarly, for a producer, the resources </a:t>
            </a:r>
            <a:r>
              <a:rPr lang="en-US" sz="2800" i="1" dirty="0" smtClean="0"/>
              <a:t>like land, </a:t>
            </a:r>
            <a:r>
              <a:rPr lang="en-US" sz="2800" dirty="0" smtClean="0"/>
              <a:t>raw materials, </a:t>
            </a:r>
            <a:r>
              <a:rPr lang="en-US" sz="2800" i="1" dirty="0" smtClean="0"/>
              <a:t>labor, </a:t>
            </a:r>
            <a:r>
              <a:rPr lang="en-US" sz="2800" dirty="0" smtClean="0"/>
              <a:t>capital, etc., are scarce. </a:t>
            </a:r>
            <a:endParaRPr lang="en-US" sz="2800"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Under what circumstances will transaction costs be lower when internalized than when left to be negotiated in an external market? </a:t>
            </a:r>
          </a:p>
          <a:p>
            <a:pPr algn="just">
              <a:spcBef>
                <a:spcPts val="0"/>
              </a:spcBef>
            </a:pPr>
            <a:r>
              <a:rPr lang="en-US" dirty="0" smtClean="0"/>
              <a:t>The factors can be either environmental factors or human factors. The key environmental factors are </a:t>
            </a:r>
            <a:r>
              <a:rPr lang="en-US" i="1" dirty="0" smtClean="0"/>
              <a:t>uncertainty</a:t>
            </a:r>
            <a:r>
              <a:rPr lang="en-US" dirty="0" smtClean="0"/>
              <a:t> and the </a:t>
            </a:r>
            <a:r>
              <a:rPr lang="en-US" i="1" dirty="0" smtClean="0"/>
              <a:t>number of firms w</a:t>
            </a:r>
            <a:r>
              <a:rPr lang="en-US" dirty="0" smtClean="0"/>
              <a:t>hereas, the key human factors are </a:t>
            </a:r>
            <a:r>
              <a:rPr lang="en-US" i="1" dirty="0" smtClean="0"/>
              <a:t>bounded rationality</a:t>
            </a:r>
            <a:r>
              <a:rPr lang="en-US" dirty="0" smtClean="0"/>
              <a:t> and </a:t>
            </a:r>
            <a:r>
              <a:rPr lang="en-US" i="1" dirty="0" smtClean="0"/>
              <a:t>opportunism</a:t>
            </a:r>
            <a:r>
              <a:rPr lang="en-US" dirty="0" smtClean="0"/>
              <a:t>. </a:t>
            </a:r>
          </a:p>
          <a:p>
            <a:pPr algn="just">
              <a:spcBef>
                <a:spcPts val="0"/>
              </a:spcBef>
            </a:pPr>
            <a:r>
              <a:rPr lang="en-US" dirty="0" smtClean="0"/>
              <a:t>Bounded rationality is the limited human capacity to anticipate or solve complex problems. Problems arise when uncertainty is combined with bounded rationality, or where the managers of the few firms in an industry behave opportunistically. </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70</a:t>
            </a:fld>
            <a:endParaRPr lang="en-US"/>
          </a:p>
        </p:txBody>
      </p: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sz="5400" dirty="0" smtClean="0">
                <a:latin typeface="Times New Roman" pitchFamily="18" charset="0"/>
                <a:cs typeface="Times New Roman" pitchFamily="18" charset="0"/>
              </a:rPr>
              <a:t>Thank you for your stay @being committed!!!!</a:t>
            </a:r>
            <a:endParaRPr lang="en-US" sz="5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71</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lnSpc>
                <a:spcPct val="120000"/>
              </a:lnSpc>
              <a:spcBef>
                <a:spcPts val="0"/>
              </a:spcBef>
            </a:pPr>
            <a:r>
              <a:rPr lang="en-US" sz="2800" dirty="0" smtClean="0"/>
              <a:t>Given such scarcity, the producer has to take decisions about production and distribution. There are several basic issues on which the producer will be taking decisions such as: </a:t>
            </a:r>
          </a:p>
          <a:p>
            <a:pPr algn="just">
              <a:lnSpc>
                <a:spcPct val="120000"/>
              </a:lnSpc>
              <a:spcBef>
                <a:spcPts val="0"/>
              </a:spcBef>
              <a:buFont typeface="Wingdings" pitchFamily="2" charset="2"/>
              <a:buChar char="ü"/>
            </a:pPr>
            <a:r>
              <a:rPr lang="en-US" sz="2800" dirty="0" smtClean="0"/>
              <a:t>what commodities he/she should produce,</a:t>
            </a:r>
          </a:p>
          <a:p>
            <a:pPr algn="just">
              <a:lnSpc>
                <a:spcPct val="120000"/>
              </a:lnSpc>
              <a:spcBef>
                <a:spcPts val="0"/>
              </a:spcBef>
              <a:buFont typeface="Wingdings" pitchFamily="2" charset="2"/>
              <a:buChar char="ü"/>
            </a:pPr>
            <a:r>
              <a:rPr lang="en-US" sz="2800" dirty="0" smtClean="0"/>
              <a:t> what should be the level output of each input, </a:t>
            </a:r>
          </a:p>
          <a:p>
            <a:pPr algn="just">
              <a:lnSpc>
                <a:spcPct val="120000"/>
              </a:lnSpc>
              <a:spcBef>
                <a:spcPts val="0"/>
              </a:spcBef>
              <a:buFont typeface="Wingdings" pitchFamily="2" charset="2"/>
              <a:buChar char="ü"/>
            </a:pPr>
            <a:r>
              <a:rPr lang="en-US" sz="2800" dirty="0" smtClean="0"/>
              <a:t>what type of technology he/she should adopt, </a:t>
            </a:r>
          </a:p>
          <a:p>
            <a:pPr algn="just">
              <a:lnSpc>
                <a:spcPct val="120000"/>
              </a:lnSpc>
              <a:spcBef>
                <a:spcPts val="0"/>
              </a:spcBef>
              <a:buFont typeface="Wingdings" pitchFamily="2" charset="2"/>
              <a:buChar char="ü"/>
            </a:pPr>
            <a:r>
              <a:rPr lang="en-US" sz="2800" dirty="0" smtClean="0"/>
              <a:t>where should he/she produce the goods, </a:t>
            </a:r>
          </a:p>
          <a:p>
            <a:pPr algn="just">
              <a:lnSpc>
                <a:spcPct val="120000"/>
              </a:lnSpc>
              <a:spcBef>
                <a:spcPts val="0"/>
              </a:spcBef>
              <a:buNone/>
            </a:pPr>
            <a:endParaRPr lang="en-US" sz="2800" dirty="0" smtClean="0"/>
          </a:p>
        </p:txBody>
      </p:sp>
      <p:sp>
        <p:nvSpPr>
          <p:cNvPr id="5" name="Slide Number Placeholder 4"/>
          <p:cNvSpPr>
            <a:spLocks noGrp="1"/>
          </p:cNvSpPr>
          <p:nvPr>
            <p:ph type="sldNum" sz="quarter" idx="12"/>
          </p:nvPr>
        </p:nvSpPr>
        <p:spPr/>
        <p:txBody>
          <a:bodyPr/>
          <a:lstStyle/>
          <a:p>
            <a:fld id="{B3384987-B499-4A99-A8DE-488B2013EB73}"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10000"/>
              </a:lnSpc>
              <a:spcBef>
                <a:spcPts val="0"/>
              </a:spcBef>
              <a:buFont typeface="Wingdings" pitchFamily="2" charset="2"/>
              <a:buChar char="ü"/>
            </a:pPr>
            <a:r>
              <a:rPr lang="en-US" sz="2800" dirty="0" smtClean="0"/>
              <a:t>what should be the size of his/her factory,</a:t>
            </a:r>
          </a:p>
          <a:p>
            <a:pPr algn="just">
              <a:lnSpc>
                <a:spcPct val="110000"/>
              </a:lnSpc>
              <a:spcBef>
                <a:spcPts val="0"/>
              </a:spcBef>
              <a:buFont typeface="Wingdings" pitchFamily="2" charset="2"/>
              <a:buChar char="ü"/>
            </a:pPr>
            <a:r>
              <a:rPr lang="en-US" sz="2800" dirty="0" smtClean="0"/>
              <a:t>what price he/she should charge, </a:t>
            </a:r>
          </a:p>
          <a:p>
            <a:pPr algn="just">
              <a:lnSpc>
                <a:spcPct val="110000"/>
              </a:lnSpc>
              <a:spcBef>
                <a:spcPts val="0"/>
              </a:spcBef>
              <a:buFont typeface="Wingdings" pitchFamily="2" charset="2"/>
              <a:buChar char="ü"/>
            </a:pPr>
            <a:r>
              <a:rPr lang="en-US" sz="2800" dirty="0" smtClean="0"/>
              <a:t>how much wages should pay, </a:t>
            </a:r>
          </a:p>
          <a:p>
            <a:pPr algn="just">
              <a:lnSpc>
                <a:spcPct val="110000"/>
              </a:lnSpc>
              <a:spcBef>
                <a:spcPts val="0"/>
              </a:spcBef>
              <a:buFont typeface="Wingdings" pitchFamily="2" charset="2"/>
              <a:buChar char="ü"/>
            </a:pPr>
            <a:r>
              <a:rPr lang="en-US" sz="2800" dirty="0" smtClean="0"/>
              <a:t>how much he/she should spend on advertisement,</a:t>
            </a:r>
          </a:p>
          <a:p>
            <a:pPr algn="just">
              <a:lnSpc>
                <a:spcPct val="110000"/>
              </a:lnSpc>
              <a:spcBef>
                <a:spcPts val="0"/>
              </a:spcBef>
              <a:buFont typeface="Wingdings" pitchFamily="2" charset="2"/>
              <a:buChar char="ü"/>
            </a:pPr>
            <a:r>
              <a:rPr lang="en-US" sz="2800" dirty="0" smtClean="0"/>
              <a:t> should he/she borrow from banks or elsewhere, etc…</a:t>
            </a:r>
          </a:p>
          <a:p>
            <a:pPr algn="just">
              <a:lnSpc>
                <a:spcPct val="110000"/>
              </a:lnSpc>
              <a:spcBef>
                <a:spcPts val="0"/>
              </a:spcBef>
            </a:pPr>
            <a:r>
              <a:rPr lang="en-US" sz="2800" dirty="0" smtClean="0"/>
              <a:t>All such decisions explain the producer's behavior in the different market situations, which we endeavor to study in industrial economics.</a:t>
            </a:r>
          </a:p>
          <a:p>
            <a:endParaRPr lang="en-US" dirty="0" smtClean="0"/>
          </a:p>
          <a:p>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6058</TotalTime>
  <Words>5968</Words>
  <Application>Microsoft Office PowerPoint</Application>
  <PresentationFormat>On-screen Show (4:3)</PresentationFormat>
  <Paragraphs>462</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Office Theme</vt:lpstr>
      <vt:lpstr> CHAPTER ONE INTRODUCTION </vt:lpstr>
      <vt:lpstr>Definition and Scope of Industrial Economics</vt:lpstr>
      <vt:lpstr> 1.0. Overview on historical Evolution of Industrial Economics </vt:lpstr>
      <vt:lpstr>Slide 4</vt:lpstr>
      <vt:lpstr>Slide 5</vt:lpstr>
      <vt:lpstr> How decision-making problems arise in industries?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The Rationale for Studying Industrial Economics</vt:lpstr>
      <vt:lpstr>Slide 26</vt:lpstr>
      <vt:lpstr> 1.2. Some Basic Concepts in the study of Industrial Economics </vt:lpstr>
      <vt:lpstr>Slide 28</vt:lpstr>
      <vt:lpstr>Slide 29</vt:lpstr>
      <vt:lpstr>Slide 30</vt:lpstr>
      <vt:lpstr>Slide 31</vt:lpstr>
      <vt:lpstr>Slide 32</vt:lpstr>
      <vt:lpstr>1.3.Approaches to Industrial Economics  </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Market Conduct </vt:lpstr>
      <vt:lpstr>Slide 47</vt:lpstr>
      <vt:lpstr>Slide 48</vt:lpstr>
      <vt:lpstr>Slide 49</vt:lpstr>
      <vt:lpstr>Slide 50</vt:lpstr>
      <vt:lpstr>Market performance </vt:lpstr>
      <vt:lpstr>Slide 52</vt:lpstr>
      <vt:lpstr>Slide 53</vt:lpstr>
      <vt:lpstr>Slide 54</vt:lpstr>
      <vt:lpstr>Slide 55</vt:lpstr>
      <vt:lpstr>Slide 56</vt:lpstr>
      <vt:lpstr>Slide 57</vt:lpstr>
      <vt:lpstr>Slide 58</vt:lpstr>
      <vt:lpstr>Slide 59</vt:lpstr>
      <vt:lpstr>Slide 60</vt:lpstr>
      <vt:lpstr>Slide 61</vt:lpstr>
      <vt:lpstr>Critics and Alternative Theories </vt:lpstr>
      <vt:lpstr>Slide 63</vt:lpstr>
      <vt:lpstr> Framework of Industrial Economics </vt:lpstr>
      <vt:lpstr>Slide 65</vt:lpstr>
      <vt:lpstr>Slide 66</vt:lpstr>
      <vt:lpstr>1.3.2.The Chicago School of Thought </vt:lpstr>
      <vt:lpstr>Slide 68</vt:lpstr>
      <vt:lpstr>1.3.3.Institutional Economics </vt:lpstr>
      <vt:lpstr>Slide 70</vt:lpstr>
      <vt:lpstr>Slide 71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coment</dc:creator>
  <cp:lastModifiedBy>user</cp:lastModifiedBy>
  <cp:revision>373</cp:revision>
  <dcterms:created xsi:type="dcterms:W3CDTF">2015-03-23T11:09:09Z</dcterms:created>
  <dcterms:modified xsi:type="dcterms:W3CDTF">2019-04-02T04:48:02Z</dcterms:modified>
</cp:coreProperties>
</file>