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1"/>
  </p:notesMasterIdLst>
  <p:handoutMasterIdLst>
    <p:handoutMasterId r:id="rId82"/>
  </p:handoutMasterIdLst>
  <p:sldIdLst>
    <p:sldId id="296" r:id="rId2"/>
    <p:sldId id="297" r:id="rId3"/>
    <p:sldId id="302" r:id="rId4"/>
    <p:sldId id="303" r:id="rId5"/>
    <p:sldId id="304" r:id="rId6"/>
    <p:sldId id="423" r:id="rId7"/>
    <p:sldId id="314" r:id="rId8"/>
    <p:sldId id="315" r:id="rId9"/>
    <p:sldId id="316" r:id="rId10"/>
    <p:sldId id="317" r:id="rId11"/>
    <p:sldId id="318" r:id="rId12"/>
    <p:sldId id="415" r:id="rId13"/>
    <p:sldId id="319" r:id="rId14"/>
    <p:sldId id="409" r:id="rId15"/>
    <p:sldId id="320" r:id="rId16"/>
    <p:sldId id="417" r:id="rId17"/>
    <p:sldId id="323" r:id="rId18"/>
    <p:sldId id="324" r:id="rId19"/>
    <p:sldId id="325" r:id="rId20"/>
    <p:sldId id="416" r:id="rId21"/>
    <p:sldId id="328" r:id="rId22"/>
    <p:sldId id="329" r:id="rId23"/>
    <p:sldId id="330" r:id="rId24"/>
    <p:sldId id="331" r:id="rId25"/>
    <p:sldId id="419" r:id="rId26"/>
    <p:sldId id="334" r:id="rId27"/>
    <p:sldId id="335" r:id="rId28"/>
    <p:sldId id="336" r:id="rId29"/>
    <p:sldId id="337" r:id="rId30"/>
    <p:sldId id="340" r:id="rId31"/>
    <p:sldId id="344" r:id="rId32"/>
    <p:sldId id="410" r:id="rId33"/>
    <p:sldId id="345" r:id="rId34"/>
    <p:sldId id="346" r:id="rId35"/>
    <p:sldId id="420" r:id="rId36"/>
    <p:sldId id="421" r:id="rId37"/>
    <p:sldId id="422" r:id="rId38"/>
    <p:sldId id="350" r:id="rId39"/>
    <p:sldId id="352" r:id="rId40"/>
    <p:sldId id="355" r:id="rId41"/>
    <p:sldId id="356" r:id="rId42"/>
    <p:sldId id="360" r:id="rId43"/>
    <p:sldId id="361" r:id="rId44"/>
    <p:sldId id="362" r:id="rId45"/>
    <p:sldId id="365" r:id="rId46"/>
    <p:sldId id="411" r:id="rId47"/>
    <p:sldId id="424" r:id="rId48"/>
    <p:sldId id="366" r:id="rId49"/>
    <p:sldId id="367" r:id="rId50"/>
    <p:sldId id="368" r:id="rId51"/>
    <p:sldId id="369" r:id="rId52"/>
    <p:sldId id="370" r:id="rId53"/>
    <p:sldId id="371" r:id="rId54"/>
    <p:sldId id="372" r:id="rId55"/>
    <p:sldId id="426" r:id="rId56"/>
    <p:sldId id="425" r:id="rId57"/>
    <p:sldId id="373" r:id="rId58"/>
    <p:sldId id="374" r:id="rId59"/>
    <p:sldId id="375" r:id="rId60"/>
    <p:sldId id="377" r:id="rId61"/>
    <p:sldId id="378" r:id="rId62"/>
    <p:sldId id="412" r:id="rId63"/>
    <p:sldId id="379" r:id="rId64"/>
    <p:sldId id="380" r:id="rId65"/>
    <p:sldId id="414" r:id="rId66"/>
    <p:sldId id="381" r:id="rId67"/>
    <p:sldId id="383" r:id="rId68"/>
    <p:sldId id="384" r:id="rId69"/>
    <p:sldId id="385" r:id="rId70"/>
    <p:sldId id="386" r:id="rId71"/>
    <p:sldId id="387" r:id="rId72"/>
    <p:sldId id="403" r:id="rId73"/>
    <p:sldId id="427" r:id="rId74"/>
    <p:sldId id="428" r:id="rId75"/>
    <p:sldId id="388" r:id="rId76"/>
    <p:sldId id="389" r:id="rId77"/>
    <p:sldId id="405" r:id="rId78"/>
    <p:sldId id="390" r:id="rId79"/>
    <p:sldId id="413" r:id="rId80"/>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handoutMaster" Target="handoutMasters/handout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86"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10222E96-D9F0-4AB2-9524-1C822C31EC25}" type="datetimeFigureOut">
              <a:rPr lang="en-US" smtClean="0"/>
              <a:pPr/>
              <a:t>4/24/2019</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1AA750FF-3B0C-43F3-BB51-518187A5D06A}" type="slidenum">
              <a:rPr lang="en-US" smtClean="0"/>
              <a:pPr/>
              <a:t>‹#›</a:t>
            </a:fld>
            <a:endParaRPr lang="en-US"/>
          </a:p>
        </p:txBody>
      </p:sp>
    </p:spTree>
    <p:extLst>
      <p:ext uri="{BB962C8B-B14F-4D97-AF65-F5344CB8AC3E}">
        <p14:creationId xmlns:p14="http://schemas.microsoft.com/office/powerpoint/2010/main" xmlns="" val="17486612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B2F36D74-F399-48DF-A5F7-58F4B4AED336}" type="datetimeFigureOut">
              <a:rPr lang="en-US" smtClean="0"/>
              <a:pPr/>
              <a:t>4/24/2019</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9C42E5D8-5BAA-450F-99CA-0BBB96F46A69}" type="slidenum">
              <a:rPr lang="en-US" smtClean="0"/>
              <a:pPr/>
              <a:t>‹#›</a:t>
            </a:fld>
            <a:endParaRPr lang="en-US"/>
          </a:p>
        </p:txBody>
      </p:sp>
    </p:spTree>
    <p:extLst>
      <p:ext uri="{BB962C8B-B14F-4D97-AF65-F5344CB8AC3E}">
        <p14:creationId xmlns:p14="http://schemas.microsoft.com/office/powerpoint/2010/main" xmlns="" val="207378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b="1" dirty="0" smtClean="0"/>
              <a:t>confer power on somebody or something</a:t>
            </a:r>
            <a:endParaRPr lang="en-US" dirty="0"/>
          </a:p>
        </p:txBody>
      </p:sp>
      <p:sp>
        <p:nvSpPr>
          <p:cNvPr id="4" name="Slide Number Placeholder 3"/>
          <p:cNvSpPr>
            <a:spLocks noGrp="1"/>
          </p:cNvSpPr>
          <p:nvPr>
            <p:ph type="sldNum" sz="quarter" idx="10"/>
          </p:nvPr>
        </p:nvSpPr>
        <p:spPr/>
        <p:txBody>
          <a:bodyPr/>
          <a:lstStyle/>
          <a:p>
            <a:fld id="{9C42E5D8-5BAA-450F-99CA-0BBB96F46A69}"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C42E5D8-5BAA-450F-99CA-0BBB96F46A69}" type="slidenum">
              <a:rPr lang="en-US" smtClean="0"/>
              <a:pPr/>
              <a:t>60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E6F9C5-2CDB-45CE-AF20-02A99BF9E2C9}" type="datetime1">
              <a:rPr lang="en-US" smtClean="0"/>
              <a:pPr/>
              <a:t>4/24/2019</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6" name="Slide Number Placeholder 5"/>
          <p:cNvSpPr>
            <a:spLocks noGrp="1"/>
          </p:cNvSpPr>
          <p:nvPr>
            <p:ph type="sldNum" sz="quarter" idx="12"/>
          </p:nvPr>
        </p:nvSpPr>
        <p:spPr/>
        <p:txBody>
          <a:bodyPr/>
          <a:lstStyle/>
          <a:p>
            <a:fld id="{B3384987-B499-4A99-A8DE-488B2013EB73}" type="slidenum">
              <a:rPr lang="en-US" smtClean="0"/>
              <a:pPr/>
              <a:t>‹#›</a:t>
            </a:fld>
            <a:endParaRPr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9C7B4E-B74C-4D9B-8B9A-2FDE0A2E691A}" type="datetime1">
              <a:rPr lang="en-US" smtClean="0"/>
              <a:pPr/>
              <a:t>4/24/2019</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6" name="Slide Number Placeholder 5"/>
          <p:cNvSpPr>
            <a:spLocks noGrp="1"/>
          </p:cNvSpPr>
          <p:nvPr>
            <p:ph type="sldNum" sz="quarter" idx="12"/>
          </p:nvPr>
        </p:nvSpPr>
        <p:spPr/>
        <p:txBody>
          <a:bodyPr/>
          <a:lstStyle/>
          <a:p>
            <a:fld id="{B3384987-B499-4A99-A8DE-488B2013EB73}" type="slidenum">
              <a:rPr lang="en-US" smtClean="0"/>
              <a:pPr/>
              <a:t>‹#›</a:t>
            </a:fld>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C450FB-6612-43C0-B12A-65F44B509881}" type="datetime1">
              <a:rPr lang="en-US" smtClean="0"/>
              <a:pPr/>
              <a:t>4/24/2019</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6" name="Slide Number Placeholder 5"/>
          <p:cNvSpPr>
            <a:spLocks noGrp="1"/>
          </p:cNvSpPr>
          <p:nvPr>
            <p:ph type="sldNum" sz="quarter" idx="12"/>
          </p:nvPr>
        </p:nvSpPr>
        <p:spPr/>
        <p:txBody>
          <a:bodyPr/>
          <a:lstStyle/>
          <a:p>
            <a:fld id="{B3384987-B499-4A99-A8DE-488B2013EB73}" type="slidenum">
              <a:rPr lang="en-US" smtClean="0"/>
              <a:pPr/>
              <a:t>‹#›</a:t>
            </a:fld>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9E1C4C-122E-4246-A8FA-57A6864D1F92}" type="datetime1">
              <a:rPr lang="en-US" smtClean="0"/>
              <a:pPr/>
              <a:t>4/24/2019</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6" name="Slide Number Placeholder 5"/>
          <p:cNvSpPr>
            <a:spLocks noGrp="1"/>
          </p:cNvSpPr>
          <p:nvPr>
            <p:ph type="sldNum" sz="quarter" idx="12"/>
          </p:nvPr>
        </p:nvSpPr>
        <p:spPr/>
        <p:txBody>
          <a:bodyPr/>
          <a:lstStyle/>
          <a:p>
            <a:fld id="{B3384987-B499-4A99-A8DE-488B2013EB73}" type="slidenum">
              <a:rPr lang="en-US" smtClean="0"/>
              <a:pPr/>
              <a:t>‹#›</a:t>
            </a:fld>
            <a:endParaRPr 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26CC12-60C0-4471-8012-167E2078BC3F}" type="datetime1">
              <a:rPr lang="en-US" smtClean="0"/>
              <a:pPr/>
              <a:t>4/24/2019</a:t>
            </a:fld>
            <a:endParaRPr lang="en-US"/>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6" name="Slide Number Placeholder 5"/>
          <p:cNvSpPr>
            <a:spLocks noGrp="1"/>
          </p:cNvSpPr>
          <p:nvPr>
            <p:ph type="sldNum" sz="quarter" idx="12"/>
          </p:nvPr>
        </p:nvSpPr>
        <p:spPr/>
        <p:txBody>
          <a:bodyPr/>
          <a:lstStyle/>
          <a:p>
            <a:fld id="{B3384987-B499-4A99-A8DE-488B2013EB73}" type="slidenum">
              <a:rPr lang="en-US" smtClean="0"/>
              <a:pPr/>
              <a:t>‹#›</a:t>
            </a:fld>
            <a:endParaRPr lang="en-US"/>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290F139-C10B-4003-9753-DD3AAE6C471B}" type="datetime1">
              <a:rPr lang="en-US" smtClean="0"/>
              <a:pPr/>
              <a:t>4/24/2019</a:t>
            </a:fld>
            <a:endParaRPr lang="en-US"/>
          </a:p>
        </p:txBody>
      </p:sp>
      <p:sp>
        <p:nvSpPr>
          <p:cNvPr id="6" name="Footer Placeholder 5"/>
          <p:cNvSpPr>
            <a:spLocks noGrp="1"/>
          </p:cNvSpPr>
          <p:nvPr>
            <p:ph type="ftr" sz="quarter" idx="11"/>
          </p:nvPr>
        </p:nvSpPr>
        <p:spPr/>
        <p:txBody>
          <a:bodyPr/>
          <a:lstStyle/>
          <a:p>
            <a:r>
              <a:rPr lang="en-US" smtClean="0"/>
              <a:t>Compiled by: Abdi T.</a:t>
            </a:r>
            <a:endParaRPr lang="en-US" dirty="0"/>
          </a:p>
        </p:txBody>
      </p:sp>
      <p:sp>
        <p:nvSpPr>
          <p:cNvPr id="7" name="Slide Number Placeholder 6"/>
          <p:cNvSpPr>
            <a:spLocks noGrp="1"/>
          </p:cNvSpPr>
          <p:nvPr>
            <p:ph type="sldNum" sz="quarter" idx="12"/>
          </p:nvPr>
        </p:nvSpPr>
        <p:spPr/>
        <p:txBody>
          <a:bodyPr/>
          <a:lstStyle/>
          <a:p>
            <a:fld id="{B3384987-B499-4A99-A8DE-488B2013EB73}" type="slidenum">
              <a:rPr lang="en-US" smtClean="0"/>
              <a:pPr/>
              <a:t>‹#›</a:t>
            </a:fld>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3CD86D-FFF5-46B5-8CA8-4859B85282AA}" type="datetime1">
              <a:rPr lang="en-US" smtClean="0"/>
              <a:pPr/>
              <a:t>4/24/2019</a:t>
            </a:fld>
            <a:endParaRPr lang="en-US"/>
          </a:p>
        </p:txBody>
      </p:sp>
      <p:sp>
        <p:nvSpPr>
          <p:cNvPr id="8" name="Footer Placeholder 7"/>
          <p:cNvSpPr>
            <a:spLocks noGrp="1"/>
          </p:cNvSpPr>
          <p:nvPr>
            <p:ph type="ftr" sz="quarter" idx="11"/>
          </p:nvPr>
        </p:nvSpPr>
        <p:spPr/>
        <p:txBody>
          <a:bodyPr/>
          <a:lstStyle/>
          <a:p>
            <a:r>
              <a:rPr lang="en-US" smtClean="0"/>
              <a:t>Compiled by: Abdi T.</a:t>
            </a:r>
            <a:endParaRPr lang="en-US" dirty="0"/>
          </a:p>
        </p:txBody>
      </p:sp>
      <p:sp>
        <p:nvSpPr>
          <p:cNvPr id="9" name="Slide Number Placeholder 8"/>
          <p:cNvSpPr>
            <a:spLocks noGrp="1"/>
          </p:cNvSpPr>
          <p:nvPr>
            <p:ph type="sldNum" sz="quarter" idx="12"/>
          </p:nvPr>
        </p:nvSpPr>
        <p:spPr/>
        <p:txBody>
          <a:bodyPr/>
          <a:lstStyle/>
          <a:p>
            <a:fld id="{B3384987-B499-4A99-A8DE-488B2013EB73}" type="slidenum">
              <a:rPr lang="en-US" smtClean="0"/>
              <a:pPr/>
              <a:t>‹#›</a:t>
            </a:fld>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3F1A19-200D-404D-817A-C32915ED7F99}" type="datetime1">
              <a:rPr lang="en-US" smtClean="0"/>
              <a:pPr/>
              <a:t>4/24/2019</a:t>
            </a:fld>
            <a:endParaRPr lang="en-US"/>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a:t>
            </a:fld>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C99678-D7B3-4177-A26D-3EA100BDD578}" type="datetime1">
              <a:rPr lang="en-US" smtClean="0"/>
              <a:pPr/>
              <a:t>4/24/2019</a:t>
            </a:fld>
            <a:endParaRPr lang="en-US"/>
          </a:p>
        </p:txBody>
      </p:sp>
      <p:sp>
        <p:nvSpPr>
          <p:cNvPr id="3" name="Footer Placeholder 2"/>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a:t>
            </a:fld>
            <a:endParaRPr lang="en-US"/>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8259D5-9EBA-4B25-97D7-63517B6EF543}" type="datetime1">
              <a:rPr lang="en-US" smtClean="0"/>
              <a:pPr/>
              <a:t>4/24/2019</a:t>
            </a:fld>
            <a:endParaRPr lang="en-US"/>
          </a:p>
        </p:txBody>
      </p:sp>
      <p:sp>
        <p:nvSpPr>
          <p:cNvPr id="6" name="Footer Placeholder 5"/>
          <p:cNvSpPr>
            <a:spLocks noGrp="1"/>
          </p:cNvSpPr>
          <p:nvPr>
            <p:ph type="ftr" sz="quarter" idx="11"/>
          </p:nvPr>
        </p:nvSpPr>
        <p:spPr/>
        <p:txBody>
          <a:bodyPr/>
          <a:lstStyle/>
          <a:p>
            <a:r>
              <a:rPr lang="en-US" smtClean="0"/>
              <a:t>Compiled by: Abdi T.</a:t>
            </a:r>
            <a:endParaRPr lang="en-US" dirty="0"/>
          </a:p>
        </p:txBody>
      </p:sp>
      <p:sp>
        <p:nvSpPr>
          <p:cNvPr id="7" name="Slide Number Placeholder 6"/>
          <p:cNvSpPr>
            <a:spLocks noGrp="1"/>
          </p:cNvSpPr>
          <p:nvPr>
            <p:ph type="sldNum" sz="quarter" idx="12"/>
          </p:nvPr>
        </p:nvSpPr>
        <p:spPr/>
        <p:txBody>
          <a:bodyPr/>
          <a:lstStyle/>
          <a:p>
            <a:fld id="{B3384987-B499-4A99-A8DE-488B2013EB73}" type="slidenum">
              <a:rPr lang="en-US" smtClean="0"/>
              <a:pPr/>
              <a:t>‹#›</a:t>
            </a:fld>
            <a:endParaRPr lang="en-US"/>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51ED55-FCD0-4F5B-B6DA-576E6D9DD051}" type="datetime1">
              <a:rPr lang="en-US" smtClean="0"/>
              <a:pPr/>
              <a:t>4/24/2019</a:t>
            </a:fld>
            <a:endParaRPr lang="en-US"/>
          </a:p>
        </p:txBody>
      </p:sp>
      <p:sp>
        <p:nvSpPr>
          <p:cNvPr id="6" name="Footer Placeholder 5"/>
          <p:cNvSpPr>
            <a:spLocks noGrp="1"/>
          </p:cNvSpPr>
          <p:nvPr>
            <p:ph type="ftr" sz="quarter" idx="11"/>
          </p:nvPr>
        </p:nvSpPr>
        <p:spPr/>
        <p:txBody>
          <a:bodyPr/>
          <a:lstStyle/>
          <a:p>
            <a:r>
              <a:rPr lang="en-US" smtClean="0"/>
              <a:t>Compiled by: Abdi T.</a:t>
            </a:r>
            <a:endParaRPr lang="en-US" dirty="0"/>
          </a:p>
        </p:txBody>
      </p:sp>
      <p:sp>
        <p:nvSpPr>
          <p:cNvPr id="7" name="Slide Number Placeholder 6"/>
          <p:cNvSpPr>
            <a:spLocks noGrp="1"/>
          </p:cNvSpPr>
          <p:nvPr>
            <p:ph type="sldNum" sz="quarter" idx="12"/>
          </p:nvPr>
        </p:nvSpPr>
        <p:spPr/>
        <p:txBody>
          <a:bodyPr/>
          <a:lstStyle/>
          <a:p>
            <a:fld id="{B3384987-B499-4A99-A8DE-488B2013EB73}" type="slidenum">
              <a:rPr lang="en-US" smtClean="0"/>
              <a:pPr/>
              <a:t>‹#›</a:t>
            </a:fld>
            <a:endParaRPr lang="en-US"/>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B1F5F1-2806-4701-912C-3D643CF1D98A}" type="datetime1">
              <a:rPr lang="en-US" smtClean="0"/>
              <a:pPr/>
              <a:t>4/24/2019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Compiled by: Abdi T.</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384987-B499-4A99-A8DE-488B2013EB7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r"/>
  </p:transition>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latin typeface="Times New Roman" pitchFamily="18" charset="0"/>
                <a:cs typeface="Times New Roman" pitchFamily="18" charset="0"/>
              </a:rPr>
              <a:t>Lecture Two</a:t>
            </a:r>
            <a:r>
              <a:rPr lang="en-GB" dirty="0" smtClean="0">
                <a:latin typeface="Times New Roman" pitchFamily="18" charset="0"/>
                <a:cs typeface="Times New Roman" pitchFamily="18" charset="0"/>
              </a:rPr>
              <a:t/>
            </a:r>
            <a:br>
              <a:rPr lang="en-GB" dirty="0" smtClean="0">
                <a:latin typeface="Times New Roman" pitchFamily="18" charset="0"/>
                <a:cs typeface="Times New Roman" pitchFamily="18" charset="0"/>
              </a:rPr>
            </a:br>
            <a:r>
              <a:rPr lang="en-GB" b="1" dirty="0">
                <a:latin typeface="Times New Roman" pitchFamily="18" charset="0"/>
                <a:cs typeface="Times New Roman" pitchFamily="18" charset="0"/>
              </a:rPr>
              <a:t>The Theory of the Firms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ln>
            <a:solidFill>
              <a:srgbClr val="FF0000"/>
            </a:solidFill>
          </a:ln>
        </p:spPr>
        <p:txBody>
          <a:bodyPr>
            <a:prstTxWarp prst="textDoubleWave1">
              <a:avLst/>
            </a:prstTxWarp>
            <a:normAutofit fontScale="85000" lnSpcReduction="20000"/>
            <a:scene3d>
              <a:camera prst="orthographicFront">
                <a:rot lat="0" lon="300000" rev="0"/>
              </a:camera>
              <a:lightRig rig="threePt" dir="t"/>
            </a:scene3d>
          </a:bodyPr>
          <a:lstStyle/>
          <a:p>
            <a:pPr>
              <a:buNone/>
            </a:pPr>
            <a:r>
              <a:rPr lang="en-GB" dirty="0" smtClean="0">
                <a:latin typeface="Times New Roman" pitchFamily="18" charset="0"/>
                <a:cs typeface="Times New Roman" pitchFamily="18" charset="0"/>
              </a:rPr>
              <a:t>2.1.The Neoclassical </a:t>
            </a:r>
            <a:r>
              <a:rPr lang="en-GB" dirty="0">
                <a:latin typeface="Times New Roman" pitchFamily="18" charset="0"/>
                <a:cs typeface="Times New Roman" pitchFamily="18" charset="0"/>
              </a:rPr>
              <a:t>Theory of the </a:t>
            </a:r>
            <a:r>
              <a:rPr lang="en-GB" dirty="0" smtClean="0">
                <a:latin typeface="Times New Roman" pitchFamily="18" charset="0"/>
                <a:cs typeface="Times New Roman" pitchFamily="18" charset="0"/>
              </a:rPr>
              <a:t>firm</a:t>
            </a:r>
          </a:p>
          <a:p>
            <a:pPr>
              <a:buNone/>
            </a:pPr>
            <a:r>
              <a:rPr lang="en-GB" dirty="0" smtClean="0">
                <a:latin typeface="Times New Roman" pitchFamily="18" charset="0"/>
                <a:cs typeface="Times New Roman" pitchFamily="18" charset="0"/>
              </a:rPr>
              <a:t>2.2</a:t>
            </a:r>
            <a:r>
              <a:rPr lang="en-GB" dirty="0">
                <a:latin typeface="Times New Roman" pitchFamily="18" charset="0"/>
                <a:cs typeface="Times New Roman" pitchFamily="18" charset="0"/>
              </a:rPr>
              <a:t>. Modern Theories of Firm </a:t>
            </a:r>
            <a:endParaRPr lang="en-US" dirty="0">
              <a:latin typeface="Times New Roman" pitchFamily="18" charset="0"/>
              <a:cs typeface="Times New Roman" pitchFamily="18" charset="0"/>
            </a:endParaRPr>
          </a:p>
          <a:p>
            <a:pPr>
              <a:buNone/>
            </a:pPr>
            <a:r>
              <a:rPr lang="en-GB" dirty="0" smtClean="0">
                <a:latin typeface="Times New Roman" pitchFamily="18" charset="0"/>
                <a:cs typeface="Times New Roman" pitchFamily="18" charset="0"/>
              </a:rPr>
              <a:t> 2.2.1</a:t>
            </a:r>
            <a:r>
              <a:rPr lang="en-GB" dirty="0">
                <a:latin typeface="Times New Roman" pitchFamily="18" charset="0"/>
                <a:cs typeface="Times New Roman" pitchFamily="18" charset="0"/>
              </a:rPr>
              <a:t>. Managerial Theory of Firm </a:t>
            </a:r>
            <a:endParaRPr lang="en-US" dirty="0">
              <a:latin typeface="Times New Roman" pitchFamily="18" charset="0"/>
              <a:cs typeface="Times New Roman" pitchFamily="18" charset="0"/>
            </a:endParaRPr>
          </a:p>
          <a:p>
            <a:pPr>
              <a:buNone/>
            </a:pPr>
            <a:r>
              <a:rPr lang="en-GB" dirty="0" smtClean="0">
                <a:latin typeface="Times New Roman" pitchFamily="18" charset="0"/>
                <a:cs typeface="Times New Roman" pitchFamily="18" charset="0"/>
              </a:rPr>
              <a:t> 2.2.2</a:t>
            </a:r>
            <a:r>
              <a:rPr lang="en-GB" dirty="0">
                <a:latin typeface="Times New Roman" pitchFamily="18" charset="0"/>
                <a:cs typeface="Times New Roman" pitchFamily="18" charset="0"/>
              </a:rPr>
              <a:t>. </a:t>
            </a:r>
            <a:r>
              <a:rPr lang="en-GB" dirty="0" smtClean="0">
                <a:latin typeface="Times New Roman" pitchFamily="18" charset="0"/>
                <a:cs typeface="Times New Roman" pitchFamily="18" charset="0"/>
              </a:rPr>
              <a:t>Principal </a:t>
            </a:r>
            <a:r>
              <a:rPr lang="en-GB" dirty="0">
                <a:latin typeface="Times New Roman" pitchFamily="18" charset="0"/>
                <a:cs typeface="Times New Roman" pitchFamily="18" charset="0"/>
              </a:rPr>
              <a:t>Agent Theory </a:t>
            </a:r>
            <a:endParaRPr lang="en-US" dirty="0">
              <a:latin typeface="Times New Roman" pitchFamily="18" charset="0"/>
              <a:cs typeface="Times New Roman" pitchFamily="18" charset="0"/>
            </a:endParaRPr>
          </a:p>
          <a:p>
            <a:pPr>
              <a:buNone/>
            </a:pPr>
            <a:r>
              <a:rPr lang="en-GB" dirty="0">
                <a:latin typeface="Times New Roman" pitchFamily="18" charset="0"/>
                <a:cs typeface="Times New Roman" pitchFamily="18" charset="0"/>
              </a:rPr>
              <a:t>2.2.3. Transaction Cost Theory</a:t>
            </a:r>
            <a:endParaRPr lang="en-US" dirty="0">
              <a:latin typeface="Times New Roman" pitchFamily="18" charset="0"/>
              <a:cs typeface="Times New Roman" pitchFamily="18" charset="0"/>
            </a:endParaRPr>
          </a:p>
          <a:p>
            <a:pPr>
              <a:buNone/>
            </a:pPr>
            <a:r>
              <a:rPr lang="en-GB" dirty="0">
                <a:latin typeface="Times New Roman" pitchFamily="18" charset="0"/>
                <a:cs typeface="Times New Roman" pitchFamily="18" charset="0"/>
              </a:rPr>
              <a:t>2.3. The Growth of Firm </a:t>
            </a:r>
            <a:endParaRPr lang="en-US" dirty="0">
              <a:latin typeface="Times New Roman" pitchFamily="18" charset="0"/>
              <a:cs typeface="Times New Roman" pitchFamily="18" charset="0"/>
            </a:endParaRPr>
          </a:p>
          <a:p>
            <a:pPr>
              <a:buNone/>
            </a:pPr>
            <a:r>
              <a:rPr lang="en-GB" dirty="0">
                <a:latin typeface="Times New Roman" pitchFamily="18" charset="0"/>
                <a:cs typeface="Times New Roman" pitchFamily="18" charset="0"/>
              </a:rPr>
              <a:t>2.3.1. </a:t>
            </a:r>
            <a:r>
              <a:rPr lang="en-GB" dirty="0" smtClean="0">
                <a:latin typeface="Times New Roman" pitchFamily="18" charset="0"/>
                <a:cs typeface="Times New Roman" pitchFamily="18" charset="0"/>
              </a:rPr>
              <a:t>The Life Cycle of Firm </a:t>
            </a:r>
            <a:endParaRPr lang="en-US" dirty="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2.3.2 </a:t>
            </a:r>
            <a:r>
              <a:rPr lang="en-GB" dirty="0" smtClean="0">
                <a:latin typeface="Times New Roman" pitchFamily="18" charset="0"/>
                <a:cs typeface="Times New Roman" pitchFamily="18" charset="0"/>
              </a:rPr>
              <a:t>Downie’s </a:t>
            </a:r>
            <a:r>
              <a:rPr lang="en-GB" dirty="0">
                <a:latin typeface="Times New Roman" pitchFamily="18" charset="0"/>
                <a:cs typeface="Times New Roman" pitchFamily="18" charset="0"/>
              </a:rPr>
              <a:t>Theory </a:t>
            </a:r>
            <a:endParaRPr lang="en-US" dirty="0">
              <a:latin typeface="Times New Roman" pitchFamily="18" charset="0"/>
              <a:cs typeface="Times New Roman" pitchFamily="18" charset="0"/>
            </a:endParaRPr>
          </a:p>
          <a:p>
            <a:pPr>
              <a:buNone/>
            </a:pPr>
            <a:r>
              <a:rPr lang="en-GB" dirty="0" smtClean="0">
                <a:latin typeface="Times New Roman" pitchFamily="18" charset="0"/>
                <a:cs typeface="Times New Roman" pitchFamily="18" charset="0"/>
              </a:rPr>
              <a:t>2.3.3. </a:t>
            </a:r>
            <a:r>
              <a:rPr lang="en-GB" dirty="0">
                <a:latin typeface="Times New Roman" pitchFamily="18" charset="0"/>
                <a:cs typeface="Times New Roman" pitchFamily="18" charset="0"/>
              </a:rPr>
              <a:t>Penrose’s Theory </a:t>
            </a:r>
            <a:endParaRPr lang="en-US" dirty="0">
              <a:latin typeface="Times New Roman" pitchFamily="18" charset="0"/>
              <a:cs typeface="Times New Roman" pitchFamily="18" charset="0"/>
            </a:endParaRPr>
          </a:p>
          <a:p>
            <a:pPr>
              <a:buNone/>
            </a:pPr>
            <a:r>
              <a:rPr lang="en-GB" dirty="0" smtClean="0">
                <a:latin typeface="Times New Roman" pitchFamily="18" charset="0"/>
                <a:cs typeface="Times New Roman" pitchFamily="18" charset="0"/>
              </a:rPr>
              <a:t>2.3.4. </a:t>
            </a:r>
            <a:r>
              <a:rPr lang="en-GB" dirty="0">
                <a:latin typeface="Times New Roman" pitchFamily="18" charset="0"/>
                <a:cs typeface="Times New Roman" pitchFamily="18" charset="0"/>
              </a:rPr>
              <a:t>Mari’s Theory </a:t>
            </a:r>
            <a:endParaRPr lang="en-US" dirty="0">
              <a:latin typeface="Times New Roman" pitchFamily="18" charset="0"/>
              <a:cs typeface="Times New Roman" pitchFamily="18" charset="0"/>
            </a:endParaRPr>
          </a:p>
          <a:p>
            <a:pPr>
              <a:buNone/>
            </a:pPr>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1</a:t>
            </a:fld>
            <a:endParaRPr lang="en-US"/>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2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20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fade">
                                      <p:cBhvr>
                                        <p:cTn id="52" dur="20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fade">
                                      <p:cBhvr>
                                        <p:cTn id="57"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latin typeface="Times New Roman" pitchFamily="18" charset="0"/>
                <a:cs typeface="Times New Roman" pitchFamily="18" charset="0"/>
              </a:rPr>
              <a:t>2.2.1.1 Baumol’s Model</a:t>
            </a:r>
            <a:r>
              <a:rPr lang="en-US" b="1" dirty="0">
                <a:latin typeface="Times New Roman" pitchFamily="18" charset="0"/>
                <a:cs typeface="Times New Roman" pitchFamily="18" charset="0"/>
              </a:rPr>
              <a:t/>
            </a:r>
            <a:br>
              <a:rPr lang="en-US" b="1"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838200"/>
            <a:ext cx="8229600" cy="5287963"/>
          </a:xfrm>
          <a:ln>
            <a:solidFill>
              <a:srgbClr val="FF0000"/>
            </a:solidFill>
          </a:ln>
        </p:spPr>
        <p:txBody>
          <a:bodyPr>
            <a:normAutofit fontScale="92500" lnSpcReduction="20000"/>
          </a:bodyPr>
          <a:lstStyle/>
          <a:p>
            <a:pPr algn="just"/>
            <a:r>
              <a:rPr lang="en-GB" dirty="0" smtClean="0">
                <a:latin typeface="Times New Roman" pitchFamily="18" charset="0"/>
                <a:cs typeface="Times New Roman" pitchFamily="18" charset="0"/>
              </a:rPr>
              <a:t>As this model the</a:t>
            </a:r>
            <a:r>
              <a:rPr lang="en-GB" b="1" dirty="0" smtClean="0">
                <a:latin typeface="Times New Roman" pitchFamily="18" charset="0"/>
                <a:cs typeface="Times New Roman" pitchFamily="18" charset="0"/>
              </a:rPr>
              <a:t> </a:t>
            </a:r>
            <a:r>
              <a:rPr lang="en-GB" dirty="0">
                <a:latin typeface="Times New Roman" pitchFamily="18" charset="0"/>
                <a:cs typeface="Times New Roman" pitchFamily="18" charset="0"/>
              </a:rPr>
              <a:t>objective of firms is </a:t>
            </a:r>
            <a:r>
              <a:rPr lang="en-GB" b="1" dirty="0">
                <a:solidFill>
                  <a:srgbClr val="FF0000"/>
                </a:solidFill>
                <a:latin typeface="Times New Roman" pitchFamily="18" charset="0"/>
                <a:cs typeface="Times New Roman" pitchFamily="18" charset="0"/>
              </a:rPr>
              <a:t>sales/revenue maximization</a:t>
            </a:r>
            <a:r>
              <a:rPr lang="en-GB" dirty="0" smtClean="0">
                <a:latin typeface="Times New Roman" pitchFamily="18" charset="0"/>
                <a:cs typeface="Times New Roman" pitchFamily="18" charset="0"/>
              </a:rPr>
              <a:t>.</a:t>
            </a:r>
          </a:p>
          <a:p>
            <a:pPr algn="just"/>
            <a:r>
              <a:rPr lang="en-GB" dirty="0" smtClean="0">
                <a:latin typeface="Times New Roman" pitchFamily="18" charset="0"/>
                <a:cs typeface="Times New Roman" pitchFamily="18" charset="0"/>
              </a:rPr>
              <a:t> </a:t>
            </a:r>
            <a:r>
              <a:rPr lang="en-GB" dirty="0">
                <a:latin typeface="Times New Roman" pitchFamily="18" charset="0"/>
                <a:cs typeface="Times New Roman" pitchFamily="18" charset="0"/>
              </a:rPr>
              <a:t>It supposes that </a:t>
            </a:r>
            <a:r>
              <a:rPr lang="en-GB"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hired managers </a:t>
            </a:r>
            <a:r>
              <a:rPr lang="en-GB" dirty="0">
                <a:latin typeface="Times New Roman" pitchFamily="18" charset="0"/>
                <a:cs typeface="Times New Roman" pitchFamily="18" charset="0"/>
              </a:rPr>
              <a:t>may be more </a:t>
            </a:r>
            <a:r>
              <a:rPr lang="en-GB"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preoccupied by sales</a:t>
            </a:r>
            <a:r>
              <a:rPr lang="en-GB"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GB"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or revenue maximisation </a:t>
            </a:r>
            <a:r>
              <a:rPr lang="en-GB" dirty="0">
                <a:latin typeface="Times New Roman" pitchFamily="18" charset="0"/>
                <a:cs typeface="Times New Roman" pitchFamily="18" charset="0"/>
              </a:rPr>
              <a:t>instead of profit maximisation. </a:t>
            </a:r>
            <a:endParaRPr lang="en-GB"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The typical performance report of a firm is usually in terms of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sales</a:t>
            </a:r>
            <a:r>
              <a:rPr lang="en-US" dirty="0" smtClean="0">
                <a:latin typeface="Times New Roman" pitchFamily="18" charset="0"/>
                <a:cs typeface="Times New Roman" pitchFamily="18" charset="0"/>
              </a:rPr>
              <a:t> not profit. Why?</a:t>
            </a:r>
          </a:p>
          <a:p>
            <a:pPr lvl="0" algn="just"/>
            <a:r>
              <a:rPr lang="en-US" b="1" i="1" dirty="0" smtClean="0"/>
              <a:t>First, </a:t>
            </a:r>
            <a:r>
              <a:rPr lang="en-GB" dirty="0" smtClean="0">
                <a:latin typeface="Times New Roman" pitchFamily="18" charset="0"/>
                <a:cs typeface="Times New Roman" pitchFamily="18" charset="0"/>
              </a:rPr>
              <a:t>Sales data are easily accessible and hence one can have daily, weekly and monthly sales reports, while it requires some period of time (say three months or a year) to get reports on profitability.</a:t>
            </a:r>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10</a:t>
            </a:fld>
            <a:endParaRPr lang="en-US"/>
          </a:p>
        </p:txBody>
      </p:sp>
    </p:spTree>
  </p:cSld>
  <p:clrMapOvr>
    <a:masterClrMapping/>
  </p:clrMapOvr>
  <p:transition>
    <p:wipe dir="r"/>
    <p:sndAc>
      <p:stSnd>
        <p:snd r:embed="rId2" name="camera.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ln>
            <a:solidFill>
              <a:srgbClr val="FF0000"/>
            </a:solidFill>
          </a:ln>
        </p:spPr>
        <p:txBody>
          <a:bodyPr>
            <a:normAutofit/>
          </a:bodyPr>
          <a:lstStyle/>
          <a:p>
            <a:pPr algn="just">
              <a:spcBef>
                <a:spcPts val="0"/>
              </a:spcBef>
            </a:pPr>
            <a:r>
              <a:rPr lang="en-US" sz="3000" b="1" dirty="0" smtClean="0">
                <a:latin typeface="Times New Roman" pitchFamily="18" charset="0"/>
                <a:cs typeface="Times New Roman" pitchFamily="18" charset="0"/>
              </a:rPr>
              <a:t>Second, </a:t>
            </a:r>
            <a:r>
              <a:rPr lang="en-US" sz="3000" dirty="0" smtClean="0">
                <a:latin typeface="Times New Roman" pitchFamily="18" charset="0"/>
                <a:cs typeface="Times New Roman" pitchFamily="18" charset="0"/>
              </a:rPr>
              <a:t>Salary and other monetary benefits of managers tend to be more closely related to sales revenue than to profits.</a:t>
            </a:r>
          </a:p>
          <a:p>
            <a:pPr algn="just">
              <a:spcBef>
                <a:spcPts val="0"/>
              </a:spcBef>
            </a:pPr>
            <a:r>
              <a:rPr lang="en-US" sz="3000" b="1" dirty="0" smtClean="0">
                <a:latin typeface="Times New Roman" pitchFamily="18" charset="0"/>
                <a:cs typeface="Times New Roman" pitchFamily="18" charset="0"/>
              </a:rPr>
              <a:t>Third, </a:t>
            </a:r>
            <a:r>
              <a:rPr lang="en-US" sz="3000" dirty="0" smtClean="0">
                <a:latin typeface="Times New Roman" pitchFamily="18" charset="0"/>
                <a:cs typeface="Times New Roman" pitchFamily="18" charset="0"/>
              </a:rPr>
              <a:t>banks and other financial institutions look at sales revenue while financing business ventures.</a:t>
            </a:r>
          </a:p>
          <a:p>
            <a:pPr algn="just">
              <a:spcBef>
                <a:spcPts val="0"/>
              </a:spcBef>
            </a:pPr>
            <a:r>
              <a:rPr lang="en-US" sz="3000" b="1" dirty="0" smtClean="0">
                <a:latin typeface="Times New Roman" pitchFamily="18" charset="0"/>
                <a:cs typeface="Times New Roman" pitchFamily="18" charset="0"/>
              </a:rPr>
              <a:t>Fourth, </a:t>
            </a:r>
            <a:r>
              <a:rPr lang="en-US" sz="3000" dirty="0" smtClean="0">
                <a:latin typeface="Times New Roman" pitchFamily="18" charset="0"/>
                <a:cs typeface="Times New Roman" pitchFamily="18" charset="0"/>
              </a:rPr>
              <a:t>trend in sales revenue is a readily available indicator of a firm’s performance.</a:t>
            </a:r>
          </a:p>
          <a:p>
            <a:pPr algn="just">
              <a:spcBef>
                <a:spcPts val="0"/>
              </a:spcBef>
            </a:pPr>
            <a:r>
              <a:rPr lang="en-US" sz="3000" b="1" dirty="0" smtClean="0">
                <a:latin typeface="Times New Roman" pitchFamily="18" charset="0"/>
                <a:cs typeface="Times New Roman" pitchFamily="18" charset="0"/>
              </a:rPr>
              <a:t>Fifth, </a:t>
            </a:r>
            <a:r>
              <a:rPr lang="en-US" sz="3000" dirty="0" smtClean="0">
                <a:latin typeface="Times New Roman" pitchFamily="18" charset="0"/>
                <a:cs typeface="Times New Roman" pitchFamily="18" charset="0"/>
              </a:rPr>
              <a:t>increasing sales revenue enhances manager’s prestige while profits go to the business owners.</a:t>
            </a:r>
          </a:p>
          <a:p>
            <a:pPr lvl="0">
              <a:buNone/>
            </a:pPr>
            <a:endParaRPr lang="en-US" b="1" dirty="0"/>
          </a:p>
          <a:p>
            <a:endParaRPr lang="en-US" dirty="0" smtClean="0"/>
          </a:p>
          <a:p>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11</a:t>
            </a:fld>
            <a:endParaRPr lang="en-US"/>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spcBef>
                <a:spcPts val="0"/>
              </a:spcBef>
            </a:pPr>
            <a:r>
              <a:rPr lang="en-US" sz="3000" b="1" i="1" dirty="0" smtClean="0">
                <a:latin typeface="Times New Roman" pitchFamily="18" charset="0"/>
                <a:cs typeface="Times New Roman" pitchFamily="18" charset="0"/>
              </a:rPr>
              <a:t>Six, </a:t>
            </a:r>
            <a:r>
              <a:rPr lang="en-US" sz="3000" i="1" dirty="0" smtClean="0">
                <a:latin typeface="Times New Roman" pitchFamily="18" charset="0"/>
                <a:cs typeface="Times New Roman" pitchFamily="18" charset="0"/>
              </a:rPr>
              <a:t>managers find profit maximization as a difficult objective to fulfill consistently over </a:t>
            </a:r>
            <a:r>
              <a:rPr lang="en-US" sz="3000" dirty="0" smtClean="0">
                <a:latin typeface="Times New Roman" pitchFamily="18" charset="0"/>
                <a:cs typeface="Times New Roman" pitchFamily="18" charset="0"/>
              </a:rPr>
              <a:t>time and at the same level. Profits fluctuate with changing economic conditions.</a:t>
            </a:r>
          </a:p>
          <a:p>
            <a:pPr algn="just">
              <a:spcBef>
                <a:spcPts val="0"/>
              </a:spcBef>
            </a:pPr>
            <a:r>
              <a:rPr lang="en-US" sz="3000" b="1" i="1" dirty="0" smtClean="0">
                <a:latin typeface="Times New Roman" pitchFamily="18" charset="0"/>
                <a:cs typeface="Times New Roman" pitchFamily="18" charset="0"/>
              </a:rPr>
              <a:t>Finally, </a:t>
            </a:r>
            <a:r>
              <a:rPr lang="en-US" sz="3000" i="1" dirty="0" smtClean="0">
                <a:latin typeface="Times New Roman" pitchFamily="18" charset="0"/>
                <a:cs typeface="Times New Roman" pitchFamily="18" charset="0"/>
              </a:rPr>
              <a:t>growing sales tend to strengthen competitive spirit of the firm in the market, and vice versa.</a:t>
            </a:r>
            <a:endParaRPr lang="en-US" sz="3000" dirty="0" smtClean="0">
              <a:latin typeface="Times New Roman" pitchFamily="18" charset="0"/>
              <a:cs typeface="Times New Roman" pitchFamily="18" charset="0"/>
            </a:endParaRPr>
          </a:p>
          <a:p>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12</a:t>
            </a:fld>
            <a:endParaRPr lang="en-US"/>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ln>
            <a:solidFill>
              <a:srgbClr val="FF0000"/>
            </a:solidFill>
          </a:ln>
        </p:spPr>
        <p:txBody>
          <a:bodyPr>
            <a:normAutofit/>
          </a:bodyPr>
          <a:lstStyle/>
          <a:p>
            <a:pPr algn="just">
              <a:spcBef>
                <a:spcPts val="0"/>
              </a:spcBef>
            </a:pPr>
            <a:r>
              <a:rPr lang="en-GB" dirty="0" err="1">
                <a:latin typeface="Times New Roman" pitchFamily="18" charset="0"/>
                <a:cs typeface="Times New Roman" pitchFamily="18" charset="0"/>
              </a:rPr>
              <a:t>Baumol</a:t>
            </a:r>
            <a:r>
              <a:rPr lang="en-GB" dirty="0">
                <a:latin typeface="Times New Roman" pitchFamily="18" charset="0"/>
                <a:cs typeface="Times New Roman" pitchFamily="18" charset="0"/>
              </a:rPr>
              <a:t> argues that even if there is divergence of objectives between the owners and their managers, the objectives are </a:t>
            </a:r>
            <a:r>
              <a:rPr lang="en-GB"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reconcilable</a:t>
            </a:r>
            <a:r>
              <a:rPr lang="en-GB" dirty="0">
                <a:latin typeface="Times New Roman" pitchFamily="18" charset="0"/>
                <a:cs typeface="Times New Roman" pitchFamily="18" charset="0"/>
              </a:rPr>
              <a:t>,  as this </a:t>
            </a:r>
            <a:r>
              <a:rPr lang="en-GB" b="1" i="1" dirty="0">
                <a:latin typeface="Times New Roman" pitchFamily="18" charset="0"/>
                <a:cs typeface="Times New Roman" pitchFamily="18" charset="0"/>
              </a:rPr>
              <a:t>divergence of objectives is not based on the divergence of interest and existence of </a:t>
            </a:r>
            <a:r>
              <a:rPr lang="en-GB" b="1" i="1" dirty="0" smtClean="0">
                <a:latin typeface="Times New Roman" pitchFamily="18" charset="0"/>
                <a:cs typeface="Times New Roman" pitchFamily="18" charset="0"/>
              </a:rPr>
              <a:t>vested </a:t>
            </a:r>
            <a:r>
              <a:rPr lang="en-GB" b="1" i="1" dirty="0">
                <a:latin typeface="Times New Roman" pitchFamily="18" charset="0"/>
                <a:cs typeface="Times New Roman" pitchFamily="18" charset="0"/>
              </a:rPr>
              <a:t>interests on the part of the managers</a:t>
            </a:r>
            <a:r>
              <a:rPr lang="en-GB" dirty="0">
                <a:latin typeface="Times New Roman" pitchFamily="18" charset="0"/>
                <a:cs typeface="Times New Roman" pitchFamily="18" charset="0"/>
              </a:rPr>
              <a:t>. </a:t>
            </a:r>
            <a:endParaRPr lang="en-GB" dirty="0" smtClean="0">
              <a:latin typeface="Times New Roman" pitchFamily="18" charset="0"/>
              <a:cs typeface="Times New Roman" pitchFamily="18" charset="0"/>
            </a:endParaRPr>
          </a:p>
          <a:p>
            <a:pPr algn="just">
              <a:spcBef>
                <a:spcPts val="0"/>
              </a:spcBef>
            </a:pPr>
            <a:r>
              <a:rPr lang="en-GB" dirty="0" smtClean="0">
                <a:latin typeface="Times New Roman" pitchFamily="18" charset="0"/>
                <a:cs typeface="Times New Roman" pitchFamily="18" charset="0"/>
              </a:rPr>
              <a:t>Basically</a:t>
            </a:r>
            <a:r>
              <a:rPr lang="en-GB" dirty="0">
                <a:latin typeface="Times New Roman" pitchFamily="18" charset="0"/>
                <a:cs typeface="Times New Roman" pitchFamily="18" charset="0"/>
              </a:rPr>
              <a:t>, it is argued that the managers are </a:t>
            </a:r>
            <a:r>
              <a:rPr lang="en-GB"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loyal to the success of the firm and set objectives </a:t>
            </a:r>
            <a:r>
              <a:rPr lang="en-GB" dirty="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professionally</a:t>
            </a:r>
            <a:r>
              <a:rPr lang="en-GB" dirty="0">
                <a:latin typeface="Times New Roman" pitchFamily="18" charset="0"/>
                <a:cs typeface="Times New Roman" pitchFamily="18" charset="0"/>
              </a:rPr>
              <a:t>. </a:t>
            </a:r>
            <a:endParaRPr lang="en-GB" dirty="0" smtClean="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13</a:t>
            </a:fld>
            <a:endParaRPr lang="en-US"/>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10000"/>
          </a:bodyPr>
          <a:lstStyle/>
          <a:p>
            <a:pPr algn="just"/>
            <a:r>
              <a:rPr lang="en-GB" dirty="0" smtClean="0">
                <a:latin typeface="Times New Roman" pitchFamily="18" charset="0"/>
                <a:cs typeface="Times New Roman" pitchFamily="18" charset="0"/>
              </a:rPr>
              <a:t>The model attempts to reconcile the behavioural conflict between </a:t>
            </a:r>
            <a:r>
              <a:rPr lang="en-GB" b="1"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profit maximisation </a:t>
            </a:r>
            <a:r>
              <a:rPr lang="en-GB" dirty="0" smtClean="0">
                <a:latin typeface="Times New Roman" pitchFamily="18" charset="0"/>
                <a:cs typeface="Times New Roman" pitchFamily="18" charset="0"/>
              </a:rPr>
              <a:t>and </a:t>
            </a:r>
            <a:r>
              <a:rPr lang="en-GB" b="1"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sales maximisation </a:t>
            </a:r>
            <a:r>
              <a:rPr lang="en-GB" dirty="0" smtClean="0">
                <a:latin typeface="Times New Roman" pitchFamily="18" charset="0"/>
                <a:cs typeface="Times New Roman" pitchFamily="18" charset="0"/>
              </a:rPr>
              <a:t>(i.e. its total revenue) by  assuming that the firm maximises </a:t>
            </a:r>
            <a:r>
              <a:rPr lang="en-GB"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sales revenue </a:t>
            </a:r>
            <a:r>
              <a:rPr lang="en-GB" dirty="0" smtClean="0">
                <a:latin typeface="Times New Roman" pitchFamily="18" charset="0"/>
                <a:cs typeface="Times New Roman" pitchFamily="18" charset="0"/>
              </a:rPr>
              <a:t>subject to a </a:t>
            </a:r>
            <a:r>
              <a:rPr lang="en-GB"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minimum profit constraint</a:t>
            </a:r>
            <a:r>
              <a:rPr lang="en-GB" dirty="0" smtClean="0">
                <a:latin typeface="Times New Roman" pitchFamily="18" charset="0"/>
                <a:cs typeface="Times New Roman" pitchFamily="18" charset="0"/>
              </a:rPr>
              <a:t>.  </a:t>
            </a:r>
            <a:endParaRPr lang="en-US" b="1" dirty="0" smtClean="0">
              <a:latin typeface="Times New Roman" pitchFamily="18" charset="0"/>
              <a:cs typeface="Times New Roman" pitchFamily="18" charset="0"/>
            </a:endParaRPr>
          </a:p>
          <a:p>
            <a:pPr algn="just"/>
            <a:r>
              <a:rPr lang="en-GB" dirty="0" smtClean="0">
                <a:latin typeface="Times New Roman" pitchFamily="18" charset="0"/>
                <a:cs typeface="Times New Roman" pitchFamily="18" charset="0"/>
              </a:rPr>
              <a:t>The revenue-maximising level of output is the level at which the marginal revenue is zero and the elasticity of demand is unity.</a:t>
            </a:r>
          </a:p>
          <a:p>
            <a:pPr algn="just"/>
            <a:r>
              <a:rPr lang="en-GB" dirty="0" smtClean="0">
                <a:latin typeface="Times New Roman" pitchFamily="18" charset="0"/>
                <a:cs typeface="Times New Roman" pitchFamily="18" charset="0"/>
              </a:rPr>
              <a:t> This level of output that can be produced when constrained by </a:t>
            </a:r>
            <a:r>
              <a:rPr lang="en-GB"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minimum level of profit</a:t>
            </a:r>
            <a:r>
              <a:rPr lang="en-GB" dirty="0" smtClean="0">
                <a:latin typeface="Times New Roman" pitchFamily="18" charset="0"/>
                <a:cs typeface="Times New Roman" pitchFamily="18" charset="0"/>
              </a:rPr>
              <a:t> could be different from the revenue-maximising level of output.</a:t>
            </a:r>
          </a:p>
          <a:p>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14</a:t>
            </a:fld>
            <a:endParaRPr lang="en-US"/>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a:ln>
            <a:solidFill>
              <a:srgbClr val="FF0000"/>
            </a:solidFill>
          </a:ln>
        </p:spPr>
        <p:txBody>
          <a:bodyPr>
            <a:normAutofit fontScale="92500"/>
          </a:bodyPr>
          <a:lstStyle/>
          <a:p>
            <a:pPr algn="just"/>
            <a:r>
              <a:rPr lang="en-GB" dirty="0" err="1" smtClean="0">
                <a:latin typeface="Times New Roman" pitchFamily="18" charset="0"/>
                <a:cs typeface="Times New Roman" pitchFamily="18" charset="0"/>
              </a:rPr>
              <a:t>Baumol</a:t>
            </a:r>
            <a:r>
              <a:rPr lang="en-GB" dirty="0" smtClean="0">
                <a:latin typeface="Times New Roman" pitchFamily="18" charset="0"/>
                <a:cs typeface="Times New Roman" pitchFamily="18" charset="0"/>
              </a:rPr>
              <a:t> calls the difference between the </a:t>
            </a:r>
            <a:r>
              <a:rPr lang="en-GB" dirty="0" smtClean="0">
                <a:solidFill>
                  <a:srgbClr val="FF0000"/>
                </a:solidFill>
                <a:latin typeface="Times New Roman" pitchFamily="18" charset="0"/>
                <a:cs typeface="Times New Roman" pitchFamily="18" charset="0"/>
              </a:rPr>
              <a:t>maximum possible level of profit </a:t>
            </a:r>
            <a:r>
              <a:rPr lang="en-GB" dirty="0" smtClean="0">
                <a:latin typeface="Times New Roman" pitchFamily="18" charset="0"/>
                <a:cs typeface="Times New Roman" pitchFamily="18" charset="0"/>
              </a:rPr>
              <a:t>and minimum constrained </a:t>
            </a:r>
            <a:r>
              <a:rPr lang="en-GB" b="1" i="1" dirty="0" smtClean="0">
                <a:latin typeface="Times New Roman" pitchFamily="18" charset="0"/>
                <a:cs typeface="Times New Roman" pitchFamily="18" charset="0"/>
              </a:rPr>
              <a:t>profit ‘</a:t>
            </a:r>
            <a:r>
              <a:rPr lang="en-GB" b="1" i="1" dirty="0" err="1" smtClean="0">
                <a:latin typeface="Times New Roman" pitchFamily="18" charset="0"/>
                <a:cs typeface="Times New Roman" pitchFamily="18" charset="0"/>
              </a:rPr>
              <a:t>sacrificeable</a:t>
            </a:r>
            <a:r>
              <a:rPr lang="en-GB" b="1" i="1" dirty="0" smtClean="0">
                <a:latin typeface="Times New Roman" pitchFamily="18" charset="0"/>
                <a:cs typeface="Times New Roman" pitchFamily="18" charset="0"/>
              </a:rPr>
              <a:t>’</a:t>
            </a:r>
            <a:r>
              <a:rPr lang="en-GB" dirty="0" smtClean="0">
                <a:latin typeface="Times New Roman" pitchFamily="18" charset="0"/>
                <a:cs typeface="Times New Roman" pitchFamily="18" charset="0"/>
              </a:rPr>
              <a:t>. </a:t>
            </a:r>
          </a:p>
          <a:p>
            <a:pPr algn="just"/>
            <a:r>
              <a:rPr lang="en-GB" dirty="0" smtClean="0">
                <a:latin typeface="Times New Roman" pitchFamily="18" charset="0"/>
                <a:cs typeface="Times New Roman" pitchFamily="18" charset="0"/>
              </a:rPr>
              <a:t>In his view, this profit will be voluntarily given up by the firm in order to </a:t>
            </a:r>
            <a:r>
              <a:rPr lang="en-GB" dirty="0" smtClean="0">
                <a:solidFill>
                  <a:srgbClr val="FF0000"/>
                </a:solidFill>
                <a:latin typeface="Times New Roman" pitchFamily="18" charset="0"/>
                <a:cs typeface="Times New Roman" pitchFamily="18" charset="0"/>
              </a:rPr>
              <a:t>increase sales revenues</a:t>
            </a:r>
            <a:r>
              <a:rPr lang="en-GB" dirty="0" smtClean="0">
                <a:latin typeface="Times New Roman" pitchFamily="18" charset="0"/>
                <a:cs typeface="Times New Roman" pitchFamily="18" charset="0"/>
              </a:rPr>
              <a:t>.  </a:t>
            </a:r>
            <a:endParaRPr lang="en-US" b="1" dirty="0" smtClean="0">
              <a:latin typeface="Times New Roman" pitchFamily="18" charset="0"/>
              <a:cs typeface="Times New Roman" pitchFamily="18" charset="0"/>
            </a:endParaRPr>
          </a:p>
          <a:p>
            <a:pPr algn="just"/>
            <a:r>
              <a:rPr lang="en-GB" dirty="0" smtClean="0">
                <a:latin typeface="Times New Roman" pitchFamily="18" charset="0"/>
                <a:cs typeface="Times New Roman" pitchFamily="18" charset="0"/>
              </a:rPr>
              <a:t>If the voluntarily given up level of profit is too apparent, it would tend to attract other firms operating in the same market, and would tend to create the ultimate threat of take-overs. This is why the sacrifice will be done quietly and only in a way which doesn’t look like sacrificing.</a:t>
            </a:r>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15</a:t>
            </a:fld>
            <a:endParaRPr lang="en-US"/>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16</a:t>
            </a:fld>
            <a:endParaRPr lang="en-US"/>
          </a:p>
        </p:txBody>
      </p:sp>
      <p:pic>
        <p:nvPicPr>
          <p:cNvPr id="2050" name="Picture 2"/>
          <p:cNvPicPr>
            <a:picLocks noGrp="1" noChangeAspect="1" noChangeArrowheads="1"/>
          </p:cNvPicPr>
          <p:nvPr>
            <p:ph idx="1"/>
          </p:nvPr>
        </p:nvPicPr>
        <p:blipFill>
          <a:blip r:embed="rId2"/>
          <a:srcRect/>
          <a:stretch>
            <a:fillRect/>
          </a:stretch>
        </p:blipFill>
        <p:spPr bwMode="auto">
          <a:xfrm>
            <a:off x="998636" y="1600200"/>
            <a:ext cx="7146728" cy="4525963"/>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a:ln>
            <a:solidFill>
              <a:srgbClr val="FF0000"/>
            </a:solidFill>
          </a:ln>
        </p:spPr>
        <p:txBody>
          <a:bodyPr>
            <a:normAutofit fontScale="85000" lnSpcReduction="10000"/>
          </a:bodyPr>
          <a:lstStyle/>
          <a:p>
            <a:pPr algn="just"/>
            <a:r>
              <a:rPr lang="en-GB" dirty="0" smtClean="0"/>
              <a:t> </a:t>
            </a:r>
            <a:r>
              <a:rPr lang="en-GB" dirty="0" smtClean="0">
                <a:latin typeface="Times New Roman" pitchFamily="18" charset="0"/>
                <a:cs typeface="Times New Roman" pitchFamily="18" charset="0"/>
              </a:rPr>
              <a:t>In any event, the profit maximising output will generally be less than the revenue-maximising level of output. </a:t>
            </a:r>
          </a:p>
          <a:p>
            <a:pPr algn="just"/>
            <a:r>
              <a:rPr lang="en-GB" dirty="0" smtClean="0">
                <a:latin typeface="Times New Roman" pitchFamily="18" charset="0"/>
                <a:cs typeface="Times New Roman" pitchFamily="18" charset="0"/>
              </a:rPr>
              <a:t>The profit-constrained revenue-maximising output (Qc) may be greater than or less than the revenue-maximising output (</a:t>
            </a:r>
            <a:r>
              <a:rPr lang="en-GB" dirty="0" err="1" smtClean="0">
                <a:latin typeface="Times New Roman" pitchFamily="18" charset="0"/>
                <a:cs typeface="Times New Roman" pitchFamily="18" charset="0"/>
              </a:rPr>
              <a:t>Qr</a:t>
            </a:r>
            <a:r>
              <a:rPr lang="en-GB" dirty="0" smtClean="0">
                <a:latin typeface="Times New Roman" pitchFamily="18" charset="0"/>
                <a:cs typeface="Times New Roman" pitchFamily="18" charset="0"/>
              </a:rPr>
              <a:t>). </a:t>
            </a:r>
          </a:p>
          <a:p>
            <a:pPr algn="just"/>
            <a:r>
              <a:rPr lang="en-GB" dirty="0" smtClean="0">
                <a:latin typeface="Times New Roman" pitchFamily="18" charset="0"/>
                <a:cs typeface="Times New Roman" pitchFamily="18" charset="0"/>
              </a:rPr>
              <a:t>If Qc &lt; </a:t>
            </a:r>
            <a:r>
              <a:rPr lang="en-GB" dirty="0" err="1" smtClean="0">
                <a:latin typeface="Times New Roman" pitchFamily="18" charset="0"/>
                <a:cs typeface="Times New Roman" pitchFamily="18" charset="0"/>
              </a:rPr>
              <a:t>Qr</a:t>
            </a:r>
            <a:r>
              <a:rPr lang="en-GB" dirty="0" smtClean="0">
                <a:latin typeface="Times New Roman" pitchFamily="18" charset="0"/>
                <a:cs typeface="Times New Roman" pitchFamily="18" charset="0"/>
              </a:rPr>
              <a:t>, then the firm will produce Qc. If Qc &gt; </a:t>
            </a:r>
            <a:r>
              <a:rPr lang="en-GB" dirty="0" err="1" smtClean="0">
                <a:latin typeface="Times New Roman" pitchFamily="18" charset="0"/>
                <a:cs typeface="Times New Roman" pitchFamily="18" charset="0"/>
              </a:rPr>
              <a:t>Qr</a:t>
            </a:r>
            <a:r>
              <a:rPr lang="en-GB" dirty="0" smtClean="0">
                <a:latin typeface="Times New Roman" pitchFamily="18" charset="0"/>
                <a:cs typeface="Times New Roman" pitchFamily="18" charset="0"/>
              </a:rPr>
              <a:t>, then the firm will produce Qr. </a:t>
            </a:r>
          </a:p>
          <a:p>
            <a:pPr algn="just"/>
            <a:r>
              <a:rPr lang="en-GB" dirty="0" err="1" smtClean="0">
                <a:latin typeface="Times New Roman" pitchFamily="18" charset="0"/>
                <a:cs typeface="Times New Roman" pitchFamily="18" charset="0"/>
              </a:rPr>
              <a:t>Baumol</a:t>
            </a:r>
            <a:r>
              <a:rPr lang="en-GB" dirty="0" smtClean="0">
                <a:latin typeface="Times New Roman" pitchFamily="18" charset="0"/>
                <a:cs typeface="Times New Roman" pitchFamily="18" charset="0"/>
              </a:rPr>
              <a:t> argues that the unconstrained equilibrium position never occurs in practice. </a:t>
            </a:r>
            <a:endParaRPr lang="en-US" b="1" dirty="0" smtClean="0">
              <a:latin typeface="Times New Roman" pitchFamily="18" charset="0"/>
              <a:cs typeface="Times New Roman" pitchFamily="18" charset="0"/>
            </a:endParaRPr>
          </a:p>
          <a:p>
            <a:pPr algn="just"/>
            <a:r>
              <a:rPr lang="en-US" b="1" i="1" dirty="0" smtClean="0">
                <a:latin typeface="Times New Roman" pitchFamily="18" charset="0"/>
                <a:cs typeface="Times New Roman" pitchFamily="18" charset="0"/>
              </a:rPr>
              <a:t>NB</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Qp</a:t>
            </a:r>
            <a:r>
              <a:rPr lang="en-US" i="1" dirty="0" smtClean="0">
                <a:latin typeface="Times New Roman" pitchFamily="18" charset="0"/>
                <a:cs typeface="Times New Roman" pitchFamily="18" charset="0"/>
              </a:rPr>
              <a:t> = profit </a:t>
            </a:r>
            <a:r>
              <a:rPr lang="en-US" i="1" dirty="0" err="1" smtClean="0">
                <a:latin typeface="Times New Roman" pitchFamily="18" charset="0"/>
                <a:cs typeface="Times New Roman" pitchFamily="18" charset="0"/>
              </a:rPr>
              <a:t>maximising</a:t>
            </a:r>
            <a:r>
              <a:rPr lang="en-US" i="1" dirty="0" smtClean="0">
                <a:latin typeface="Times New Roman" pitchFamily="18" charset="0"/>
                <a:cs typeface="Times New Roman" pitchFamily="18" charset="0"/>
              </a:rPr>
              <a:t> output; </a:t>
            </a:r>
            <a:r>
              <a:rPr lang="en-US" i="1" dirty="0" err="1" smtClean="0">
                <a:latin typeface="Times New Roman" pitchFamily="18" charset="0"/>
                <a:cs typeface="Times New Roman" pitchFamily="18" charset="0"/>
              </a:rPr>
              <a:t>Qr</a:t>
            </a:r>
            <a:r>
              <a:rPr lang="en-US" i="1" dirty="0" smtClean="0">
                <a:latin typeface="Times New Roman" pitchFamily="18" charset="0"/>
                <a:cs typeface="Times New Roman" pitchFamily="18" charset="0"/>
              </a:rPr>
              <a:t> = revenue-</a:t>
            </a:r>
            <a:r>
              <a:rPr lang="en-US" i="1" dirty="0" err="1" smtClean="0">
                <a:latin typeface="Times New Roman" pitchFamily="18" charset="0"/>
                <a:cs typeface="Times New Roman" pitchFamily="18" charset="0"/>
              </a:rPr>
              <a:t>maximising</a:t>
            </a:r>
            <a:r>
              <a:rPr lang="en-US" i="1" dirty="0" smtClean="0">
                <a:latin typeface="Times New Roman" pitchFamily="18" charset="0"/>
                <a:cs typeface="Times New Roman" pitchFamily="18" charset="0"/>
              </a:rPr>
              <a:t> output; Qc = revenue-</a:t>
            </a:r>
            <a:r>
              <a:rPr lang="en-US" i="1" dirty="0" err="1" smtClean="0">
                <a:latin typeface="Times New Roman" pitchFamily="18" charset="0"/>
                <a:cs typeface="Times New Roman" pitchFamily="18" charset="0"/>
              </a:rPr>
              <a:t>maximising</a:t>
            </a:r>
            <a:r>
              <a:rPr lang="en-US" i="1" dirty="0" smtClean="0">
                <a:latin typeface="Times New Roman" pitchFamily="18" charset="0"/>
                <a:cs typeface="Times New Roman" pitchFamily="18" charset="0"/>
              </a:rPr>
              <a:t> output, subject to a minimum profit constraint, </a:t>
            </a:r>
            <a:r>
              <a:rPr lang="en-US" i="1" dirty="0" err="1" smtClean="0">
                <a:latin typeface="Times New Roman" pitchFamily="18" charset="0"/>
                <a:cs typeface="Times New Roman" pitchFamily="18" charset="0"/>
              </a:rPr>
              <a:t>Πc</a:t>
            </a:r>
            <a:endParaRPr lang="en-US" dirty="0" smtClean="0">
              <a:latin typeface="Times New Roman" pitchFamily="18" charset="0"/>
              <a:cs typeface="Times New Roman" pitchFamily="18" charset="0"/>
            </a:endParaRPr>
          </a:p>
          <a:p>
            <a:endParaRPr lang="en-US" dirty="0" smtClean="0"/>
          </a:p>
          <a:p>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17</a:t>
            </a:fld>
            <a:endParaRPr lang="en-US"/>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100" b="1" dirty="0">
                <a:latin typeface="Times New Roman" pitchFamily="18" charset="0"/>
                <a:cs typeface="Times New Roman" pitchFamily="18" charset="0"/>
              </a:rPr>
              <a:t>2.2.1.2 Marris’s Model</a:t>
            </a:r>
            <a:r>
              <a:rPr lang="en-US" b="1" dirty="0"/>
              <a:t/>
            </a:r>
            <a:br>
              <a:rPr lang="en-US" b="1" dirty="0"/>
            </a:br>
            <a:endParaRPr lang="en-US" dirty="0"/>
          </a:p>
        </p:txBody>
      </p:sp>
      <p:sp>
        <p:nvSpPr>
          <p:cNvPr id="3" name="Content Placeholder 2"/>
          <p:cNvSpPr>
            <a:spLocks noGrp="1"/>
          </p:cNvSpPr>
          <p:nvPr>
            <p:ph idx="1"/>
          </p:nvPr>
        </p:nvSpPr>
        <p:spPr>
          <a:xfrm>
            <a:off x="457200" y="990600"/>
            <a:ext cx="8229600" cy="5135563"/>
          </a:xfrm>
          <a:ln>
            <a:solidFill>
              <a:srgbClr val="FF0000"/>
            </a:solidFill>
          </a:ln>
        </p:spPr>
        <p:txBody>
          <a:bodyPr>
            <a:normAutofit fontScale="92500" lnSpcReduction="10000"/>
          </a:bodyPr>
          <a:lstStyle/>
          <a:p>
            <a:pPr algn="just"/>
            <a:r>
              <a:rPr lang="en-US" dirty="0" err="1">
                <a:latin typeface="Times New Roman" pitchFamily="18" charset="0"/>
                <a:cs typeface="Times New Roman" pitchFamily="18" charset="0"/>
              </a:rPr>
              <a:t>Marris</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suggest that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managerial control </a:t>
            </a:r>
            <a:r>
              <a:rPr lang="en-US" dirty="0">
                <a:latin typeface="Times New Roman" pitchFamily="18" charset="0"/>
                <a:cs typeface="Times New Roman" pitchFamily="18" charset="0"/>
              </a:rPr>
              <a:t>would lead to </a:t>
            </a:r>
            <a:r>
              <a:rPr lang="en-US" dirty="0" smtClean="0">
                <a:latin typeface="Times New Roman" pitchFamily="18" charset="0"/>
                <a:cs typeface="Times New Roman" pitchFamily="18" charset="0"/>
              </a:rPr>
              <a:t>balanced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growth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as an objective</a:t>
            </a:r>
            <a:r>
              <a:rPr lang="en-US" dirty="0">
                <a:latin typeface="Times New Roman" pitchFamily="18" charset="0"/>
                <a:cs typeface="Times New Roman" pitchFamily="18" charset="0"/>
              </a:rPr>
              <a:t>, </a:t>
            </a:r>
            <a:r>
              <a:rPr lang="en-US" i="1" dirty="0">
                <a:latin typeface="Times New Roman" pitchFamily="18" charset="0"/>
                <a:cs typeface="Times New Roman" pitchFamily="18" charset="0"/>
              </a:rPr>
              <a:t>showing that shareholders were a less important constraint on such firms than financial markets</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r>
              <a:rPr lang="en-US" i="1" dirty="0" err="1" smtClean="0"/>
              <a:t>Marris</a:t>
            </a:r>
            <a:r>
              <a:rPr lang="en-US" i="1" dirty="0" smtClean="0"/>
              <a:t> defines firm’s balanced </a:t>
            </a:r>
            <a:r>
              <a:rPr lang="en-US" dirty="0" smtClean="0"/>
              <a:t>growth rate (G) as: G = GD = GC ..……(1) where GD and GC are growth rate of demand for the firm’s product and growth rate of capital supply to the firm, respectively.</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model is dynamic in the sense that it incorporates the issue of </a:t>
            </a:r>
            <a:r>
              <a:rPr lang="en-US" b="1" dirty="0">
                <a:solidFill>
                  <a:srgbClr val="00B050"/>
                </a:solidFill>
                <a:latin typeface="Times New Roman" pitchFamily="18" charset="0"/>
                <a:cs typeface="Times New Roman" pitchFamily="18" charset="0"/>
              </a:rPr>
              <a:t>growth of the firm</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18</a:t>
            </a:fld>
            <a:endParaRPr lang="en-US"/>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a:ln>
            <a:solidFill>
              <a:srgbClr val="FF0000"/>
            </a:solidFill>
          </a:ln>
        </p:spPr>
        <p:txBody>
          <a:bodyPr>
            <a:normAutofit fontScale="92500" lnSpcReduction="20000"/>
          </a:bodyPr>
          <a:lstStyle/>
          <a:p>
            <a:pPr algn="just"/>
            <a:endParaRPr lang="en-GB" dirty="0" smtClean="0">
              <a:latin typeface="Times New Roman" pitchFamily="18" charset="0"/>
              <a:cs typeface="Times New Roman" pitchFamily="18" charset="0"/>
            </a:endParaRPr>
          </a:p>
          <a:p>
            <a:pPr algn="just">
              <a:spcBef>
                <a:spcPts val="0"/>
              </a:spcBef>
            </a:pPr>
            <a:r>
              <a:rPr lang="en-GB" dirty="0" smtClean="0">
                <a:latin typeface="Times New Roman" pitchFamily="18" charset="0"/>
                <a:cs typeface="Times New Roman" pitchFamily="18" charset="0"/>
              </a:rPr>
              <a:t>In </a:t>
            </a:r>
            <a:r>
              <a:rPr lang="en-GB" dirty="0">
                <a:latin typeface="Times New Roman" pitchFamily="18" charset="0"/>
                <a:cs typeface="Times New Roman" pitchFamily="18" charset="0"/>
              </a:rPr>
              <a:t>the </a:t>
            </a:r>
            <a:r>
              <a:rPr lang="en-GB" dirty="0" err="1">
                <a:latin typeface="Times New Roman" pitchFamily="18" charset="0"/>
                <a:cs typeface="Times New Roman" pitchFamily="18" charset="0"/>
              </a:rPr>
              <a:t>Marris</a:t>
            </a:r>
            <a:r>
              <a:rPr lang="en-GB" dirty="0">
                <a:latin typeface="Times New Roman" pitchFamily="18" charset="0"/>
                <a:cs typeface="Times New Roman" pitchFamily="18" charset="0"/>
              </a:rPr>
              <a:t> model, where the supply-growth and demand-growth relationships are satisfied, there will be a </a:t>
            </a:r>
            <a:r>
              <a:rPr lang="en-GB" dirty="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unique state of growth and profit equilibrium</a:t>
            </a:r>
            <a:r>
              <a:rPr lang="en-GB" dirty="0">
                <a:latin typeface="Times New Roman" pitchFamily="18" charset="0"/>
                <a:cs typeface="Times New Roman" pitchFamily="18" charset="0"/>
              </a:rPr>
              <a:t>. </a:t>
            </a:r>
            <a:endParaRPr lang="en-GB" dirty="0" smtClean="0">
              <a:latin typeface="Times New Roman" pitchFamily="18" charset="0"/>
              <a:cs typeface="Times New Roman" pitchFamily="18" charset="0"/>
            </a:endParaRPr>
          </a:p>
          <a:p>
            <a:pPr algn="just">
              <a:spcBef>
                <a:spcPts val="0"/>
              </a:spcBef>
            </a:pPr>
            <a:r>
              <a:rPr lang="en-US" dirty="0" smtClean="0">
                <a:latin typeface="Times New Roman" pitchFamily="18" charset="0"/>
                <a:cs typeface="Times New Roman" pitchFamily="18" charset="0"/>
              </a:rPr>
              <a:t>Like </a:t>
            </a:r>
            <a:r>
              <a:rPr lang="en-US" dirty="0" err="1" smtClean="0">
                <a:latin typeface="Times New Roman" pitchFamily="18" charset="0"/>
                <a:cs typeface="Times New Roman" pitchFamily="18" charset="0"/>
              </a:rPr>
              <a:t>Baumol’s</a:t>
            </a:r>
            <a:r>
              <a:rPr lang="en-US" dirty="0" smtClean="0">
                <a:latin typeface="Times New Roman" pitchFamily="18" charset="0"/>
                <a:cs typeface="Times New Roman" pitchFamily="18" charset="0"/>
              </a:rPr>
              <a:t> model, it assumes that managers will act to </a:t>
            </a:r>
            <a:r>
              <a:rPr lang="en-US" b="1" dirty="0" err="1" smtClean="0">
                <a:solidFill>
                  <a:srgbClr val="00B050"/>
                </a:solidFill>
                <a:latin typeface="Times New Roman" pitchFamily="18" charset="0"/>
                <a:cs typeface="Times New Roman" pitchFamily="18" charset="0"/>
              </a:rPr>
              <a:t>maximise</a:t>
            </a:r>
            <a:r>
              <a:rPr lang="en-US" b="1" dirty="0" smtClean="0">
                <a:solidFill>
                  <a:srgbClr val="00B050"/>
                </a:solidFill>
                <a:latin typeface="Times New Roman" pitchFamily="18" charset="0"/>
                <a:cs typeface="Times New Roman" pitchFamily="18" charset="0"/>
              </a:rPr>
              <a:t> utilities </a:t>
            </a:r>
            <a:r>
              <a:rPr lang="en-US" dirty="0" smtClean="0">
                <a:latin typeface="Times New Roman" pitchFamily="18" charset="0"/>
                <a:cs typeface="Times New Roman" pitchFamily="18" charset="0"/>
              </a:rPr>
              <a:t>rather than profits, but in contrast to </a:t>
            </a:r>
            <a:r>
              <a:rPr lang="en-US" dirty="0" err="1" smtClean="0">
                <a:latin typeface="Times New Roman" pitchFamily="18" charset="0"/>
                <a:cs typeface="Times New Roman" pitchFamily="18" charset="0"/>
              </a:rPr>
              <a:t>Baumol</a:t>
            </a:r>
            <a:r>
              <a:rPr lang="en-US" dirty="0" smtClean="0">
                <a:latin typeface="Times New Roman" pitchFamily="18" charset="0"/>
                <a:cs typeface="Times New Roman" pitchFamily="18" charset="0"/>
              </a:rPr>
              <a:t>, it assumes that this will be achieved through </a:t>
            </a:r>
            <a:r>
              <a:rPr lang="en-US" b="1" dirty="0" smtClean="0">
                <a:solidFill>
                  <a:srgbClr val="00B050"/>
                </a:solidFill>
                <a:latin typeface="Times New Roman" pitchFamily="18" charset="0"/>
                <a:cs typeface="Times New Roman" pitchFamily="18" charset="0"/>
              </a:rPr>
              <a:t>growth</a:t>
            </a:r>
            <a:r>
              <a:rPr lang="en-US" dirty="0" smtClean="0">
                <a:latin typeface="Times New Roman" pitchFamily="18" charset="0"/>
                <a:cs typeface="Times New Roman" pitchFamily="18" charset="0"/>
              </a:rPr>
              <a:t> rather than sales.</a:t>
            </a:r>
          </a:p>
          <a:p>
            <a:pPr algn="just">
              <a:spcBef>
                <a:spcPts val="0"/>
              </a:spcBef>
            </a:pPr>
            <a:r>
              <a:rPr lang="en-US" dirty="0" smtClean="0"/>
              <a:t>The maximization of business owner’s utility (</a:t>
            </a:r>
            <a:r>
              <a:rPr lang="en-US" dirty="0" err="1" smtClean="0"/>
              <a:t>Uo</a:t>
            </a:r>
            <a:r>
              <a:rPr lang="en-US" dirty="0" smtClean="0"/>
              <a:t>) implies maximization of demand for the firm’s product or growth of the supply of capital.</a:t>
            </a:r>
            <a:endParaRPr lang="en-GB" dirty="0" smtClean="0">
              <a:latin typeface="Times New Roman" pitchFamily="18" charset="0"/>
              <a:cs typeface="Times New Roman" pitchFamily="18" charset="0"/>
            </a:endParaRPr>
          </a:p>
          <a:p>
            <a:pPr algn="just">
              <a:spcBef>
                <a:spcPts val="0"/>
              </a:spcBef>
            </a:pPr>
            <a:r>
              <a:rPr lang="en-GB" dirty="0" smtClean="0">
                <a:latin typeface="Times New Roman" pitchFamily="18" charset="0"/>
                <a:cs typeface="Times New Roman" pitchFamily="18" charset="0"/>
              </a:rPr>
              <a:t>Growth arises through </a:t>
            </a:r>
            <a:r>
              <a:rPr lang="en-GB" b="1"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diversification into new products</a:t>
            </a:r>
            <a:r>
              <a:rPr lang="en-GB" dirty="0" smtClean="0">
                <a:latin typeface="Times New Roman" pitchFamily="18" charset="0"/>
                <a:cs typeface="Times New Roman" pitchFamily="18" charset="0"/>
              </a:rPr>
              <a:t>, rather than </a:t>
            </a:r>
            <a:r>
              <a:rPr lang="en-GB"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expansion of output</a:t>
            </a:r>
            <a:r>
              <a:rPr lang="en-GB" dirty="0" smtClean="0">
                <a:latin typeface="Times New Roman" pitchFamily="18" charset="0"/>
                <a:cs typeface="Times New Roman" pitchFamily="18" charset="0"/>
              </a:rPr>
              <a:t>.</a:t>
            </a:r>
          </a:p>
          <a:p>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19</a:t>
            </a:fld>
            <a:endParaRPr lang="en-US"/>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b="1" dirty="0">
                <a:latin typeface="Times New Roman" pitchFamily="18" charset="0"/>
                <a:cs typeface="Times New Roman" pitchFamily="18" charset="0"/>
              </a:rPr>
              <a:t>2.1 The Neoclassical Theory of the firm</a:t>
            </a:r>
            <a:r>
              <a:rPr lang="en-US" b="1" dirty="0"/>
              <a:t/>
            </a:r>
            <a:br>
              <a:rPr lang="en-US" b="1" dirty="0"/>
            </a:br>
            <a:endParaRPr lang="en-US" dirty="0"/>
          </a:p>
        </p:txBody>
      </p:sp>
      <p:sp>
        <p:nvSpPr>
          <p:cNvPr id="3" name="Content Placeholder 2"/>
          <p:cNvSpPr>
            <a:spLocks noGrp="1"/>
          </p:cNvSpPr>
          <p:nvPr>
            <p:ph idx="1"/>
          </p:nvPr>
        </p:nvSpPr>
        <p:spPr>
          <a:xfrm>
            <a:off x="457200" y="1066800"/>
            <a:ext cx="8229600" cy="5059363"/>
          </a:xfrm>
          <a:ln>
            <a:solidFill>
              <a:srgbClr val="FF0000"/>
            </a:solidFill>
          </a:ln>
        </p:spPr>
        <p:txBody>
          <a:bodyPr>
            <a:normAutofit fontScale="92500" lnSpcReduction="20000"/>
          </a:bodyPr>
          <a:lstStyle/>
          <a:p>
            <a:pPr algn="just">
              <a:buFont typeface="Wingdings" pitchFamily="2" charset="2"/>
              <a:buChar char="§"/>
            </a:pPr>
            <a:r>
              <a:rPr lang="en-US" dirty="0" smtClean="0">
                <a:latin typeface="Times New Roman" pitchFamily="18" charset="0"/>
                <a:cs typeface="Times New Roman" pitchFamily="18" charset="0"/>
              </a:rPr>
              <a:t>It is </a:t>
            </a:r>
            <a:r>
              <a:rPr lang="en-US" dirty="0">
                <a:latin typeface="Times New Roman" pitchFamily="18" charset="0"/>
                <a:cs typeface="Times New Roman" pitchFamily="18" charset="0"/>
              </a:rPr>
              <a:t>also called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Microeconomic</a:t>
            </a:r>
            <a:r>
              <a:rPr lang="en-US" dirty="0">
                <a:latin typeface="Times New Roman" pitchFamily="18" charset="0"/>
                <a:cs typeface="Times New Roman" pitchFamily="18" charset="0"/>
              </a:rPr>
              <a:t> theory of the firm.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The objective of the  </a:t>
            </a:r>
            <a:r>
              <a:rPr lang="en-US" dirty="0">
                <a:latin typeface="Times New Roman" pitchFamily="18" charset="0"/>
                <a:cs typeface="Times New Roman" pitchFamily="18" charset="0"/>
              </a:rPr>
              <a:t>firm is taken here as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purely profit maximizing </a:t>
            </a:r>
            <a:r>
              <a:rPr lang="en-US" dirty="0" smtClean="0">
                <a:latin typeface="Times New Roman" pitchFamily="18" charset="0"/>
                <a:cs typeface="Times New Roman" pitchFamily="18" charset="0"/>
              </a:rPr>
              <a:t>(or cost-minimizing) economic agent operating in an exogenously given environment..</a:t>
            </a:r>
          </a:p>
          <a:p>
            <a:pPr algn="just">
              <a:buFont typeface="Wingdings" pitchFamily="2" charset="2"/>
              <a:buChar char="§"/>
            </a:pPr>
            <a:r>
              <a:rPr lang="en-US" dirty="0" smtClean="0">
                <a:latin typeface="Times New Roman" pitchFamily="18" charset="0"/>
                <a:cs typeface="Times New Roman" pitchFamily="18" charset="0"/>
              </a:rPr>
              <a:t>Behavior </a:t>
            </a:r>
            <a:r>
              <a:rPr lang="en-US" dirty="0">
                <a:latin typeface="Times New Roman" pitchFamily="18" charset="0"/>
                <a:cs typeface="Times New Roman" pitchFamily="18" charset="0"/>
              </a:rPr>
              <a:t>of a firm in pursuit of profit maximization can be analyzed in terms </a:t>
            </a:r>
            <a:r>
              <a:rPr lang="en-US" dirty="0" smtClean="0">
                <a:latin typeface="Times New Roman" pitchFamily="18" charset="0"/>
                <a:cs typeface="Times New Roman" pitchFamily="18" charset="0"/>
              </a:rPr>
              <a:t>of:</a:t>
            </a:r>
          </a:p>
          <a:p>
            <a:pPr lvl="1" algn="just">
              <a:buFont typeface="Wingdings" pitchFamily="2" charset="2"/>
              <a:buChar char="ü"/>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quantities of </a:t>
            </a:r>
            <a:r>
              <a:rPr lang="en-US" dirty="0" smtClean="0">
                <a:latin typeface="Times New Roman" pitchFamily="18" charset="0"/>
                <a:cs typeface="Times New Roman" pitchFamily="18" charset="0"/>
              </a:rPr>
              <a:t>inputs </a:t>
            </a:r>
            <a:r>
              <a:rPr lang="en-US" dirty="0">
                <a:latin typeface="Times New Roman" pitchFamily="18" charset="0"/>
                <a:cs typeface="Times New Roman" pitchFamily="18" charset="0"/>
              </a:rPr>
              <a:t>it </a:t>
            </a:r>
            <a:r>
              <a:rPr lang="en-US" dirty="0" smtClean="0">
                <a:latin typeface="Times New Roman" pitchFamily="18" charset="0"/>
                <a:cs typeface="Times New Roman" pitchFamily="18" charset="0"/>
              </a:rPr>
              <a:t>utilizes</a:t>
            </a:r>
          </a:p>
          <a:p>
            <a:pPr lvl="1" algn="just">
              <a:buFont typeface="Wingdings" pitchFamily="2" charset="2"/>
              <a:buChar char="ü"/>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production techniques it </a:t>
            </a:r>
            <a:r>
              <a:rPr lang="en-US" dirty="0" smtClean="0">
                <a:latin typeface="Times New Roman" pitchFamily="18" charset="0"/>
                <a:cs typeface="Times New Roman" pitchFamily="18" charset="0"/>
              </a:rPr>
              <a:t>employs</a:t>
            </a:r>
          </a:p>
          <a:p>
            <a:pPr lvl="1" algn="just">
              <a:buFont typeface="Wingdings" pitchFamily="2" charset="2"/>
              <a:buChar char="ü"/>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quantity of outputs it produces, and </a:t>
            </a:r>
            <a:endParaRPr lang="en-US" dirty="0" smtClean="0">
              <a:latin typeface="Times New Roman" pitchFamily="18" charset="0"/>
              <a:cs typeface="Times New Roman" pitchFamily="18" charset="0"/>
            </a:endParaRPr>
          </a:p>
          <a:p>
            <a:pPr lvl="1" algn="just">
              <a:buFont typeface="Wingdings" pitchFamily="2" charset="2"/>
              <a:buChar char="ü"/>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prices it </a:t>
            </a:r>
            <a:r>
              <a:rPr lang="en-US" dirty="0" smtClean="0">
                <a:latin typeface="Times New Roman" pitchFamily="18" charset="0"/>
                <a:cs typeface="Times New Roman" pitchFamily="18" charset="0"/>
              </a:rPr>
              <a:t>charges </a:t>
            </a:r>
          </a:p>
          <a:p>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2</a:t>
            </a:fld>
            <a:endParaRPr lang="en-US"/>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spcBef>
                <a:spcPts val="0"/>
              </a:spcBef>
            </a:pPr>
            <a:r>
              <a:rPr lang="en-US" dirty="0" smtClean="0"/>
              <a:t>The Three major principles around which general managerial theory came to be articulated during 1960s are as follows. </a:t>
            </a:r>
          </a:p>
          <a:p>
            <a:pPr algn="just">
              <a:spcBef>
                <a:spcPts val="0"/>
              </a:spcBef>
              <a:buNone/>
            </a:pPr>
            <a:r>
              <a:rPr lang="en-US" dirty="0" smtClean="0"/>
              <a:t>1. In a firm, the ownership (by shareholders) is distinct from control (exercised by managers) </a:t>
            </a:r>
          </a:p>
          <a:p>
            <a:pPr algn="just">
              <a:spcBef>
                <a:spcPts val="0"/>
              </a:spcBef>
              <a:buNone/>
            </a:pPr>
            <a:r>
              <a:rPr lang="en-US" dirty="0" smtClean="0"/>
              <a:t>2. Because of this separation, it is possible to conceive of a divergence of objective of owners and controlling managers. </a:t>
            </a:r>
          </a:p>
          <a:p>
            <a:pPr algn="just">
              <a:spcBef>
                <a:spcPts val="0"/>
              </a:spcBef>
              <a:buNone/>
            </a:pPr>
            <a:r>
              <a:rPr lang="en-US" dirty="0" smtClean="0"/>
              <a:t> 3. Firms operate in an environment that affords them an area of discretion in their behavior. </a:t>
            </a:r>
          </a:p>
          <a:p>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20</a:t>
            </a:fld>
            <a:endParaRPr lang="en-US"/>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4000" b="1" dirty="0" smtClean="0">
                <a:latin typeface="Times New Roman" pitchFamily="18" charset="0"/>
                <a:cs typeface="Times New Roman" pitchFamily="18" charset="0"/>
              </a:rPr>
              <a:t>2.2.2 The Principal - Agent Theory</a:t>
            </a:r>
            <a:r>
              <a:rPr lang="en-US" b="1" dirty="0" smtClean="0"/>
              <a:t/>
            </a:r>
            <a:br>
              <a:rPr lang="en-US" b="1" dirty="0" smtClean="0"/>
            </a:br>
            <a:endParaRPr lang="en-US" dirty="0"/>
          </a:p>
        </p:txBody>
      </p:sp>
      <p:sp>
        <p:nvSpPr>
          <p:cNvPr id="3" name="Content Placeholder 2"/>
          <p:cNvSpPr>
            <a:spLocks noGrp="1"/>
          </p:cNvSpPr>
          <p:nvPr>
            <p:ph idx="1"/>
          </p:nvPr>
        </p:nvSpPr>
        <p:spPr>
          <a:xfrm>
            <a:off x="457200" y="990600"/>
            <a:ext cx="8229600" cy="5135563"/>
          </a:xfrm>
          <a:ln>
            <a:solidFill>
              <a:srgbClr val="FF0000"/>
            </a:solidFill>
          </a:ln>
        </p:spPr>
        <p:txBody>
          <a:bodyPr>
            <a:normAutofit lnSpcReduction="10000"/>
          </a:bodyPr>
          <a:lstStyle/>
          <a:p>
            <a:pPr algn="just"/>
            <a:r>
              <a:rPr lang="en-GB" dirty="0" smtClean="0">
                <a:latin typeface="Times New Roman" pitchFamily="18" charset="0"/>
                <a:cs typeface="Times New Roman" pitchFamily="18" charset="0"/>
              </a:rPr>
              <a:t>It also </a:t>
            </a:r>
            <a:r>
              <a:rPr lang="en-GB" dirty="0">
                <a:latin typeface="Times New Roman" pitchFamily="18" charset="0"/>
                <a:cs typeface="Times New Roman" pitchFamily="18" charset="0"/>
              </a:rPr>
              <a:t>known as the Agency </a:t>
            </a:r>
            <a:r>
              <a:rPr lang="en-GB" dirty="0" smtClean="0">
                <a:latin typeface="Times New Roman" pitchFamily="18" charset="0"/>
                <a:cs typeface="Times New Roman" pitchFamily="18" charset="0"/>
              </a:rPr>
              <a:t>Theory</a:t>
            </a:r>
          </a:p>
          <a:p>
            <a:pPr algn="just"/>
            <a:r>
              <a:rPr lang="en-GB" dirty="0" smtClean="0">
                <a:latin typeface="Times New Roman" pitchFamily="18" charset="0"/>
                <a:cs typeface="Times New Roman" pitchFamily="18" charset="0"/>
              </a:rPr>
              <a:t>There </a:t>
            </a:r>
            <a:r>
              <a:rPr lang="en-GB" dirty="0">
                <a:latin typeface="Times New Roman" pitchFamily="18" charset="0"/>
                <a:cs typeface="Times New Roman" pitchFamily="18" charset="0"/>
              </a:rPr>
              <a:t>are </a:t>
            </a:r>
            <a:r>
              <a:rPr lang="en-GB"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two </a:t>
            </a:r>
            <a:r>
              <a:rPr lang="en-GB" dirty="0">
                <a:latin typeface="Times New Roman" pitchFamily="18" charset="0"/>
                <a:cs typeface="Times New Roman" pitchFamily="18" charset="0"/>
              </a:rPr>
              <a:t>main </a:t>
            </a:r>
            <a:r>
              <a:rPr lang="en-GB" dirty="0" smtClean="0">
                <a:latin typeface="Times New Roman" pitchFamily="18" charset="0"/>
                <a:cs typeface="Times New Roman" pitchFamily="18" charset="0"/>
              </a:rPr>
              <a:t>actors</a:t>
            </a:r>
          </a:p>
          <a:p>
            <a:pPr algn="just">
              <a:buFont typeface="Wingdings" pitchFamily="2" charset="2"/>
              <a:buChar char="§"/>
            </a:pPr>
            <a:r>
              <a:rPr lang="en-GB" dirty="0" smtClean="0">
                <a:solidFill>
                  <a:srgbClr val="FF0000"/>
                </a:solidFill>
                <a:latin typeface="Times New Roman" pitchFamily="18" charset="0"/>
                <a:cs typeface="Times New Roman" pitchFamily="18" charset="0"/>
              </a:rPr>
              <a:t>Principal</a:t>
            </a:r>
            <a:r>
              <a:rPr lang="en-GB" i="1"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is the </a:t>
            </a:r>
            <a:r>
              <a:rPr lang="en-GB" dirty="0">
                <a:latin typeface="Times New Roman" pitchFamily="18" charset="0"/>
                <a:cs typeface="Times New Roman" pitchFamily="18" charset="0"/>
              </a:rPr>
              <a:t>owner of an </a:t>
            </a:r>
            <a:r>
              <a:rPr lang="en-GB" dirty="0" smtClean="0">
                <a:latin typeface="Times New Roman" pitchFamily="18" charset="0"/>
                <a:cs typeface="Times New Roman" pitchFamily="18" charset="0"/>
              </a:rPr>
              <a:t>asset</a:t>
            </a:r>
          </a:p>
          <a:p>
            <a:pPr algn="just">
              <a:buFont typeface="Wingdings" pitchFamily="2" charset="2"/>
              <a:buChar char="§"/>
            </a:pPr>
            <a:r>
              <a:rPr lang="en-GB" i="1" dirty="0" err="1" smtClean="0">
                <a:solidFill>
                  <a:srgbClr val="FF0000"/>
                </a:solidFill>
                <a:latin typeface="Times New Roman" pitchFamily="18" charset="0"/>
                <a:cs typeface="Times New Roman" pitchFamily="18" charset="0"/>
              </a:rPr>
              <a:t>Agent:</a:t>
            </a:r>
            <a:r>
              <a:rPr lang="en-GB" dirty="0" err="1" smtClean="0">
                <a:latin typeface="Times New Roman" pitchFamily="18" charset="0"/>
                <a:cs typeface="Times New Roman" pitchFamily="18" charset="0"/>
              </a:rPr>
              <a:t>is</a:t>
            </a:r>
            <a:r>
              <a:rPr lang="en-GB" dirty="0" smtClean="0">
                <a:latin typeface="Times New Roman" pitchFamily="18" charset="0"/>
                <a:cs typeface="Times New Roman" pitchFamily="18" charset="0"/>
              </a:rPr>
              <a:t> a decision makers who  </a:t>
            </a:r>
            <a:r>
              <a:rPr lang="en-GB" dirty="0">
                <a:latin typeface="Times New Roman" pitchFamily="18" charset="0"/>
                <a:cs typeface="Times New Roman" pitchFamily="18" charset="0"/>
              </a:rPr>
              <a:t>affect the value of that </a:t>
            </a:r>
            <a:r>
              <a:rPr lang="en-GB" dirty="0" smtClean="0">
                <a:latin typeface="Times New Roman" pitchFamily="18" charset="0"/>
                <a:cs typeface="Times New Roman" pitchFamily="18" charset="0"/>
              </a:rPr>
              <a:t>asset on </a:t>
            </a:r>
            <a:r>
              <a:rPr lang="en-GB" dirty="0">
                <a:latin typeface="Times New Roman" pitchFamily="18" charset="0"/>
                <a:cs typeface="Times New Roman" pitchFamily="18" charset="0"/>
              </a:rPr>
              <a:t>behalf of the principal. </a:t>
            </a:r>
            <a:endParaRPr lang="en-GB" dirty="0" smtClean="0">
              <a:latin typeface="Times New Roman" pitchFamily="18" charset="0"/>
              <a:cs typeface="Times New Roman" pitchFamily="18" charset="0"/>
            </a:endParaRPr>
          </a:p>
          <a:p>
            <a:pPr algn="just">
              <a:buFont typeface="Wingdings" pitchFamily="2" charset="2"/>
              <a:buChar char="Ø"/>
            </a:pPr>
            <a:r>
              <a:rPr lang="en-GB" dirty="0" smtClean="0">
                <a:latin typeface="Times New Roman" pitchFamily="18" charset="0"/>
                <a:cs typeface="Times New Roman" pitchFamily="18" charset="0"/>
              </a:rPr>
              <a:t>The </a:t>
            </a:r>
            <a:r>
              <a:rPr lang="en-GB" dirty="0">
                <a:latin typeface="Times New Roman" pitchFamily="18" charset="0"/>
                <a:cs typeface="Times New Roman" pitchFamily="18" charset="0"/>
              </a:rPr>
              <a:t>key </a:t>
            </a:r>
            <a:r>
              <a:rPr lang="en-GB" dirty="0" smtClean="0">
                <a:latin typeface="Times New Roman" pitchFamily="18" charset="0"/>
                <a:cs typeface="Times New Roman" pitchFamily="18" charset="0"/>
              </a:rPr>
              <a:t>features </a:t>
            </a:r>
            <a:r>
              <a:rPr lang="en-GB" dirty="0">
                <a:latin typeface="Times New Roman" pitchFamily="18" charset="0"/>
                <a:cs typeface="Times New Roman" pitchFamily="18" charset="0"/>
              </a:rPr>
              <a:t>of principal-agent problems </a:t>
            </a:r>
            <a:r>
              <a:rPr lang="en-GB" dirty="0" smtClean="0">
                <a:latin typeface="Times New Roman" pitchFamily="18" charset="0"/>
                <a:cs typeface="Times New Roman" pitchFamily="18" charset="0"/>
              </a:rPr>
              <a:t>are:</a:t>
            </a:r>
          </a:p>
          <a:p>
            <a:pPr lvl="1" algn="just">
              <a:buFont typeface="Wingdings" pitchFamily="2" charset="2"/>
              <a:buChar char="§"/>
            </a:pPr>
            <a:r>
              <a:rPr lang="en-GB" i="1" dirty="0" smtClean="0">
                <a:latin typeface="Times New Roman" pitchFamily="18" charset="0"/>
                <a:cs typeface="Times New Roman" pitchFamily="18" charset="0"/>
              </a:rPr>
              <a:t>Principal  </a:t>
            </a:r>
            <a:r>
              <a:rPr lang="en-GB" i="1" dirty="0">
                <a:latin typeface="Times New Roman" pitchFamily="18" charset="0"/>
                <a:cs typeface="Times New Roman" pitchFamily="18" charset="0"/>
              </a:rPr>
              <a:t>knows </a:t>
            </a:r>
            <a:r>
              <a:rPr lang="en-GB"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less than </a:t>
            </a:r>
            <a:r>
              <a:rPr lang="en-GB" i="1" dirty="0">
                <a:latin typeface="Times New Roman" pitchFamily="18" charset="0"/>
                <a:cs typeface="Times New Roman" pitchFamily="18" charset="0"/>
              </a:rPr>
              <a:t>the agent about something important, and their interest conflict in some way</a:t>
            </a:r>
            <a:r>
              <a:rPr lang="en-GB" dirty="0">
                <a:latin typeface="Times New Roman" pitchFamily="18" charset="0"/>
                <a:cs typeface="Times New Roman" pitchFamily="18" charset="0"/>
              </a:rPr>
              <a:t>. </a:t>
            </a:r>
            <a:endParaRPr lang="en-US" dirty="0">
              <a:latin typeface="Times New Roman" pitchFamily="18" charset="0"/>
              <a:cs typeface="Times New Roman" pitchFamily="18" charset="0"/>
            </a:endParaRPr>
          </a:p>
          <a:p>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21</a:t>
            </a:fld>
            <a:endParaRPr lang="en-US"/>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a:ln>
            <a:solidFill>
              <a:srgbClr val="FF0000"/>
            </a:solidFill>
          </a:ln>
        </p:spPr>
        <p:txBody>
          <a:bodyPr>
            <a:normAutofit/>
          </a:bodyPr>
          <a:lstStyle/>
          <a:p>
            <a:pPr marL="0" indent="0" algn="just">
              <a:spcBef>
                <a:spcPts val="0"/>
              </a:spcBef>
              <a:buNone/>
            </a:pPr>
            <a:r>
              <a:rPr lang="en-GB"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Three types of factors  which brings</a:t>
            </a:r>
            <a:r>
              <a:rPr lang="en-GB" dirty="0" smtClean="0">
                <a:latin typeface="Times New Roman" pitchFamily="18" charset="0"/>
                <a:cs typeface="Times New Roman" pitchFamily="18" charset="0"/>
              </a:rPr>
              <a:t> principal-agent problems </a:t>
            </a:r>
            <a:endParaRPr lang="en-GB"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marL="0" indent="0" algn="just">
              <a:spcBef>
                <a:spcPts val="0"/>
              </a:spcBef>
              <a:buNone/>
            </a:pPr>
            <a:r>
              <a:rPr lang="en-GB"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1</a:t>
            </a:r>
            <a:r>
              <a:rPr lang="en-GB" b="1" baseline="300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st</a:t>
            </a:r>
            <a:r>
              <a:rPr lang="en-GB" dirty="0" smtClean="0">
                <a:latin typeface="Times New Roman" pitchFamily="18" charset="0"/>
                <a:cs typeface="Times New Roman" pitchFamily="18" charset="0"/>
              </a:rPr>
              <a:t> is </a:t>
            </a:r>
            <a:r>
              <a:rPr lang="en-GB" dirty="0">
                <a:latin typeface="Times New Roman" pitchFamily="18" charset="0"/>
                <a:cs typeface="Times New Roman" pitchFamily="18" charset="0"/>
              </a:rPr>
              <a:t>problems where agents can do some </a:t>
            </a:r>
            <a:r>
              <a:rPr lang="en-GB"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costly action to improve outcomes </a:t>
            </a:r>
            <a:r>
              <a:rPr lang="en-GB" dirty="0">
                <a:latin typeface="Times New Roman" pitchFamily="18" charset="0"/>
                <a:cs typeface="Times New Roman" pitchFamily="18" charset="0"/>
              </a:rPr>
              <a:t>for the principal but the principal can’t observe the action</a:t>
            </a:r>
            <a:r>
              <a:rPr lang="en-GB" dirty="0" smtClean="0">
                <a:latin typeface="Times New Roman" pitchFamily="18" charset="0"/>
                <a:cs typeface="Times New Roman" pitchFamily="18" charset="0"/>
              </a:rPr>
              <a:t>.</a:t>
            </a:r>
            <a:endParaRPr lang="en-GB" dirty="0" smtClean="0">
              <a:effectLst>
                <a:outerShdw blurRad="38100" dist="38100" dir="2700000" algn="tl">
                  <a:srgbClr val="000000">
                    <a:alpha val="43137"/>
                  </a:srgbClr>
                </a:outerShdw>
              </a:effectLst>
              <a:latin typeface="Times New Roman" pitchFamily="18" charset="0"/>
              <a:cs typeface="Times New Roman" pitchFamily="18" charset="0"/>
            </a:endParaRPr>
          </a:p>
          <a:p>
            <a:pPr marL="0" lvl="1" indent="0" algn="just">
              <a:spcBef>
                <a:spcPts val="0"/>
              </a:spcBef>
            </a:pPr>
            <a:r>
              <a:rPr lang="en-GB" sz="32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GB" sz="3200" dirty="0">
                <a:effectLst>
                  <a:outerShdw blurRad="38100" dist="38100" dir="2700000" algn="tl">
                    <a:srgbClr val="000000">
                      <a:alpha val="43137"/>
                    </a:srgbClr>
                  </a:outerShdw>
                </a:effectLst>
                <a:latin typeface="Times New Roman" pitchFamily="18" charset="0"/>
                <a:cs typeface="Times New Roman" pitchFamily="18" charset="0"/>
              </a:rPr>
              <a:t>These are known as </a:t>
            </a:r>
            <a:r>
              <a:rPr lang="en-GB" sz="3200" b="1" i="1" dirty="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effort</a:t>
            </a:r>
            <a:r>
              <a:rPr lang="en-GB" sz="3200" b="1" dirty="0">
                <a:effectLst>
                  <a:outerShdw blurRad="38100" dist="38100" dir="2700000" algn="tl">
                    <a:srgbClr val="000000">
                      <a:alpha val="43137"/>
                    </a:srgbClr>
                  </a:outerShdw>
                </a:effectLst>
                <a:latin typeface="Times New Roman" pitchFamily="18" charset="0"/>
                <a:cs typeface="Times New Roman" pitchFamily="18" charset="0"/>
              </a:rPr>
              <a:t> </a:t>
            </a:r>
            <a:r>
              <a:rPr lang="en-GB" sz="3200" b="1" i="1" dirty="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aversion/moral hazard problems</a:t>
            </a:r>
            <a:r>
              <a:rPr lang="en-GB" sz="3200" dirty="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 </a:t>
            </a:r>
            <a:endParaRPr lang="en-US" sz="3200" dirty="0">
              <a:solidFill>
                <a:srgbClr val="00B050"/>
              </a:solidFill>
              <a:effectLst>
                <a:outerShdw blurRad="38100" dist="38100" dir="2700000" algn="tl">
                  <a:srgbClr val="000000">
                    <a:alpha val="43137"/>
                  </a:srgbClr>
                </a:outerShdw>
              </a:effectLst>
              <a:latin typeface="Times New Roman" pitchFamily="18" charset="0"/>
              <a:cs typeface="Times New Roman" pitchFamily="18" charset="0"/>
            </a:endParaRPr>
          </a:p>
          <a:p>
            <a:pPr marL="0" indent="0" algn="just">
              <a:spcBef>
                <a:spcPts val="0"/>
              </a:spcBef>
              <a:buNone/>
            </a:pPr>
            <a:r>
              <a:rPr lang="en-GB"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2</a:t>
            </a:r>
            <a:r>
              <a:rPr lang="en-GB" b="1" baseline="300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nd</a:t>
            </a:r>
            <a:r>
              <a:rPr lang="en-GB" dirty="0" smtClean="0">
                <a:latin typeface="Times New Roman" pitchFamily="18" charset="0"/>
                <a:cs typeface="Times New Roman" pitchFamily="18" charset="0"/>
              </a:rPr>
              <a:t> is one </a:t>
            </a:r>
            <a:r>
              <a:rPr lang="en-GB" dirty="0">
                <a:latin typeface="Times New Roman" pitchFamily="18" charset="0"/>
                <a:cs typeface="Times New Roman" pitchFamily="18" charset="0"/>
              </a:rPr>
              <a:t>includes problems where </a:t>
            </a:r>
            <a:r>
              <a:rPr lang="en-GB"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agents and principals can’t express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the difference among them</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22</a:t>
            </a:fld>
            <a:endParaRPr lang="en-US"/>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a:ln>
            <a:solidFill>
              <a:srgbClr val="FF0000"/>
            </a:solidFill>
          </a:ln>
        </p:spPr>
        <p:txBody>
          <a:bodyPr>
            <a:normAutofit/>
          </a:bodyPr>
          <a:lstStyle/>
          <a:p>
            <a:pPr algn="just">
              <a:buNone/>
            </a:pPr>
            <a:r>
              <a:rPr lang="en-GB"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3</a:t>
            </a:r>
            <a:r>
              <a:rPr lang="en-GB" b="1" baseline="300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rd</a:t>
            </a:r>
            <a:r>
              <a:rPr lang="en-GB" dirty="0" smtClean="0">
                <a:latin typeface="Times New Roman" pitchFamily="18" charset="0"/>
                <a:cs typeface="Times New Roman" pitchFamily="18" charset="0"/>
              </a:rPr>
              <a:t> is </a:t>
            </a:r>
            <a:r>
              <a:rPr lang="en-GB" b="1" i="1" dirty="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hidden information models</a:t>
            </a:r>
            <a:r>
              <a:rPr lang="en-GB" dirty="0">
                <a:latin typeface="Times New Roman" pitchFamily="18" charset="0"/>
                <a:cs typeface="Times New Roman" pitchFamily="18" charset="0"/>
              </a:rPr>
              <a:t>, but this category does not seem very well-defined. </a:t>
            </a:r>
            <a:endParaRPr lang="en-GB" dirty="0" smtClean="0">
              <a:latin typeface="Times New Roman" pitchFamily="18" charset="0"/>
              <a:cs typeface="Times New Roman" pitchFamily="18" charset="0"/>
            </a:endParaRPr>
          </a:p>
          <a:p>
            <a:pPr algn="just"/>
            <a:r>
              <a:rPr lang="en-GB" dirty="0" smtClean="0">
                <a:latin typeface="Times New Roman" pitchFamily="18" charset="0"/>
                <a:cs typeface="Times New Roman" pitchFamily="18" charset="0"/>
              </a:rPr>
              <a:t>For </a:t>
            </a:r>
            <a:r>
              <a:rPr lang="en-GB" dirty="0">
                <a:latin typeface="Times New Roman" pitchFamily="18" charset="0"/>
                <a:cs typeface="Times New Roman" pitchFamily="18" charset="0"/>
              </a:rPr>
              <a:t>example, managers in firms who take actions that advance their own </a:t>
            </a:r>
            <a:r>
              <a:rPr lang="en-GB" dirty="0" smtClean="0">
                <a:latin typeface="Times New Roman" pitchFamily="18" charset="0"/>
                <a:cs typeface="Times New Roman" pitchFamily="18" charset="0"/>
              </a:rPr>
              <a:t>careers </a:t>
            </a:r>
            <a:r>
              <a:rPr lang="en-GB" dirty="0">
                <a:latin typeface="Times New Roman" pitchFamily="18" charset="0"/>
                <a:cs typeface="Times New Roman" pitchFamily="18" charset="0"/>
              </a:rPr>
              <a:t>but hurt shareholders, sounds like an effort aversion problem with a different definition of </a:t>
            </a:r>
            <a:r>
              <a:rPr lang="en-GB" b="1" dirty="0" smtClean="0">
                <a:solidFill>
                  <a:srgbClr val="FF0000"/>
                </a:solidFill>
                <a:latin typeface="Times New Roman" pitchFamily="18" charset="0"/>
                <a:cs typeface="Times New Roman" pitchFamily="18" charset="0"/>
              </a:rPr>
              <a:t>effort</a:t>
            </a:r>
            <a:r>
              <a:rPr lang="en-GB" dirty="0" smtClean="0">
                <a:latin typeface="Times New Roman" pitchFamily="18" charset="0"/>
                <a:cs typeface="Times New Roman" pitchFamily="18" charset="0"/>
              </a:rPr>
              <a:t>.</a:t>
            </a:r>
          </a:p>
          <a:p>
            <a:pPr>
              <a:buNone/>
            </a:pPr>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23</a:t>
            </a:fld>
            <a:endParaRPr lang="en-US"/>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ln>
            <a:solidFill>
              <a:srgbClr val="FF0000"/>
            </a:solidFill>
          </a:ln>
        </p:spPr>
        <p:txBody>
          <a:bodyPr>
            <a:normAutofit/>
          </a:bodyPr>
          <a:lstStyle/>
          <a:p>
            <a:pPr algn="just"/>
            <a:r>
              <a:rPr lang="en-US" sz="2800" dirty="0" smtClean="0">
                <a:latin typeface="Times New Roman" pitchFamily="18" charset="0"/>
                <a:cs typeface="Times New Roman" pitchFamily="18" charset="0"/>
              </a:rPr>
              <a:t>Principal-agent theory focuses on the contract.</a:t>
            </a:r>
            <a:r>
              <a:rPr lang="en-GB" sz="2800" b="1" dirty="0" smtClean="0">
                <a:latin typeface="Times New Roman" pitchFamily="18" charset="0"/>
                <a:cs typeface="Times New Roman" pitchFamily="18" charset="0"/>
              </a:rPr>
              <a:t>Agency theory focusing on </a:t>
            </a:r>
            <a:r>
              <a:rPr lang="en-GB" sz="2800" b="1" dirty="0" smtClean="0">
                <a:solidFill>
                  <a:srgbClr val="FF0000"/>
                </a:solidFill>
                <a:latin typeface="Times New Roman" pitchFamily="18" charset="0"/>
                <a:cs typeface="Times New Roman" pitchFamily="18" charset="0"/>
              </a:rPr>
              <a:t>contracts</a:t>
            </a:r>
            <a:r>
              <a:rPr lang="en-GB" sz="2800" b="1" dirty="0" smtClean="0">
                <a:latin typeface="Times New Roman" pitchFamily="18" charset="0"/>
                <a:cs typeface="Times New Roman" pitchFamily="18" charset="0"/>
              </a:rPr>
              <a:t> between the </a:t>
            </a:r>
            <a:r>
              <a:rPr lang="en-GB" sz="2800" b="1" dirty="0" smtClean="0">
                <a:solidFill>
                  <a:srgbClr val="FF0000"/>
                </a:solidFill>
                <a:latin typeface="Times New Roman" pitchFamily="18" charset="0"/>
                <a:cs typeface="Times New Roman" pitchFamily="18" charset="0"/>
              </a:rPr>
              <a:t>principal</a:t>
            </a:r>
            <a:r>
              <a:rPr lang="en-GB" sz="2800" b="1" dirty="0" smtClean="0">
                <a:latin typeface="Times New Roman" pitchFamily="18" charset="0"/>
                <a:cs typeface="Times New Roman" pitchFamily="18" charset="0"/>
              </a:rPr>
              <a:t> and the </a:t>
            </a:r>
            <a:r>
              <a:rPr lang="en-GB" sz="2800" b="1" dirty="0" smtClean="0">
                <a:solidFill>
                  <a:srgbClr val="FF0000"/>
                </a:solidFill>
                <a:latin typeface="Times New Roman" pitchFamily="18" charset="0"/>
                <a:cs typeface="Times New Roman" pitchFamily="18" charset="0"/>
              </a:rPr>
              <a:t>agent</a:t>
            </a:r>
            <a:r>
              <a:rPr lang="en-GB" sz="2800" dirty="0" smtClean="0">
                <a:latin typeface="Times New Roman" pitchFamily="18" charset="0"/>
                <a:cs typeface="Times New Roman" pitchFamily="18" charset="0"/>
              </a:rPr>
              <a:t>. </a:t>
            </a:r>
          </a:p>
          <a:p>
            <a:pPr algn="just"/>
            <a:r>
              <a:rPr lang="en-US" sz="2800" dirty="0" smtClean="0">
                <a:latin typeface="Times New Roman" pitchFamily="18" charset="0"/>
                <a:cs typeface="Times New Roman" pitchFamily="18" charset="0"/>
              </a:rPr>
              <a:t> </a:t>
            </a:r>
            <a:r>
              <a:rPr lang="en-GB" sz="2800" b="1" dirty="0" smtClean="0">
                <a:latin typeface="Times New Roman" pitchFamily="18" charset="0"/>
                <a:cs typeface="Times New Roman" pitchFamily="18" charset="0"/>
              </a:rPr>
              <a:t>The Contracts:</a:t>
            </a:r>
            <a:r>
              <a:rPr lang="en-GB" sz="2800" dirty="0" smtClean="0">
                <a:latin typeface="Times New Roman" pitchFamily="18" charset="0"/>
                <a:cs typeface="Times New Roman" pitchFamily="18" charset="0"/>
              </a:rPr>
              <a:t> The theories of </a:t>
            </a:r>
            <a:r>
              <a:rPr lang="en-GB" sz="28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industrial organisation </a:t>
            </a:r>
            <a:r>
              <a:rPr lang="en-GB" sz="2800" dirty="0" smtClean="0">
                <a:latin typeface="Times New Roman" pitchFamily="18" charset="0"/>
                <a:cs typeface="Times New Roman" pitchFamily="18" charset="0"/>
              </a:rPr>
              <a:t>can be classified on the basis of the views/positions on contracts. </a:t>
            </a:r>
          </a:p>
          <a:p>
            <a:pPr algn="just"/>
            <a:r>
              <a:rPr lang="en-GB" sz="2800" dirty="0" smtClean="0">
                <a:latin typeface="Times New Roman" pitchFamily="18" charset="0"/>
                <a:cs typeface="Times New Roman" pitchFamily="18" charset="0"/>
              </a:rPr>
              <a:t>There are two main such approaches:</a:t>
            </a:r>
          </a:p>
          <a:p>
            <a:pPr lvl="1" algn="just">
              <a:buFont typeface="Wingdings" pitchFamily="2" charset="2"/>
              <a:buChar char="Ø"/>
            </a:pPr>
            <a:r>
              <a:rPr lang="en-GB" dirty="0" smtClean="0">
                <a:latin typeface="Times New Roman" pitchFamily="18" charset="0"/>
                <a:cs typeface="Times New Roman" pitchFamily="18" charset="0"/>
              </a:rPr>
              <a:t> </a:t>
            </a:r>
            <a:r>
              <a:rPr lang="en-GB" b="1" i="1" dirty="0" smtClean="0">
                <a:latin typeface="Times New Roman" pitchFamily="18" charset="0"/>
                <a:cs typeface="Times New Roman" pitchFamily="18" charset="0"/>
              </a:rPr>
              <a:t>Monopoly</a:t>
            </a:r>
            <a:r>
              <a:rPr lang="en-GB" dirty="0" smtClean="0">
                <a:latin typeface="Times New Roman" pitchFamily="18" charset="0"/>
                <a:cs typeface="Times New Roman" pitchFamily="18" charset="0"/>
              </a:rPr>
              <a:t>: which views </a:t>
            </a:r>
            <a:r>
              <a:rPr lang="en-GB" dirty="0" smtClean="0">
                <a:solidFill>
                  <a:srgbClr val="0070C0"/>
                </a:solidFill>
                <a:latin typeface="Times New Roman" pitchFamily="18" charset="0"/>
                <a:cs typeface="Times New Roman" pitchFamily="18" charset="0"/>
              </a:rPr>
              <a:t>contracts</a:t>
            </a:r>
            <a:r>
              <a:rPr lang="en-GB" dirty="0" smtClean="0">
                <a:latin typeface="Times New Roman" pitchFamily="18" charset="0"/>
                <a:cs typeface="Times New Roman" pitchFamily="18" charset="0"/>
              </a:rPr>
              <a:t> as a means of obtaining or increasing monopoly power; and</a:t>
            </a:r>
          </a:p>
          <a:p>
            <a:pPr lvl="1" algn="just">
              <a:buFont typeface="Wingdings" pitchFamily="2" charset="2"/>
              <a:buChar char="Ø"/>
            </a:pPr>
            <a:r>
              <a:rPr lang="en-GB" b="1" i="1" dirty="0" smtClean="0">
                <a:latin typeface="Times New Roman" pitchFamily="18" charset="0"/>
                <a:cs typeface="Times New Roman" pitchFamily="18" charset="0"/>
              </a:rPr>
              <a:t>Efficiency</a:t>
            </a:r>
            <a:r>
              <a:rPr lang="en-GB" dirty="0" smtClean="0">
                <a:latin typeface="Times New Roman" pitchFamily="18" charset="0"/>
                <a:cs typeface="Times New Roman" pitchFamily="18" charset="0"/>
              </a:rPr>
              <a:t>: which views contract as a means of </a:t>
            </a:r>
            <a:r>
              <a:rPr lang="en-GB" dirty="0" smtClean="0">
                <a:solidFill>
                  <a:srgbClr val="0070C0"/>
                </a:solidFill>
                <a:latin typeface="Times New Roman" pitchFamily="18" charset="0"/>
                <a:cs typeface="Times New Roman" pitchFamily="18" charset="0"/>
              </a:rPr>
              <a:t>economising</a:t>
            </a:r>
            <a:r>
              <a:rPr lang="en-GB"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24</a:t>
            </a:fld>
            <a:endParaRPr lang="en-US"/>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r>
              <a:rPr lang="en-GB" dirty="0" smtClean="0">
                <a:latin typeface="Times New Roman" pitchFamily="18" charset="0"/>
                <a:cs typeface="Times New Roman" pitchFamily="18" charset="0"/>
              </a:rPr>
              <a:t>Agents act differently when they are insured than they would otherwise. For instance, insured patients make more trips to the doctor than they would without insurance </a:t>
            </a:r>
          </a:p>
          <a:p>
            <a:pPr algn="just"/>
            <a:r>
              <a:rPr lang="en-GB" dirty="0" smtClean="0">
                <a:latin typeface="Times New Roman" pitchFamily="18" charset="0"/>
                <a:cs typeface="Times New Roman" pitchFamily="18" charset="0"/>
              </a:rPr>
              <a:t>One of the purposes of insurance is to reduce the private cost of going for help in event of accident, but it could be argued that when there is overuse of this kind the private cost should be increased. At any rate, these examples are traditionally referred to as </a:t>
            </a:r>
            <a:r>
              <a:rPr lang="en-GB" b="1" i="1" dirty="0" smtClean="0">
                <a:latin typeface="Times New Roman" pitchFamily="18" charset="0"/>
                <a:cs typeface="Times New Roman" pitchFamily="18" charset="0"/>
              </a:rPr>
              <a:t>“</a:t>
            </a:r>
            <a:r>
              <a:rPr lang="en-GB" b="1" i="1" dirty="0" smtClean="0">
                <a:solidFill>
                  <a:srgbClr val="FF0000"/>
                </a:solidFill>
                <a:latin typeface="Times New Roman" pitchFamily="18" charset="0"/>
                <a:cs typeface="Times New Roman" pitchFamily="18" charset="0"/>
              </a:rPr>
              <a:t>moral hazard</a:t>
            </a:r>
            <a:r>
              <a:rPr lang="en-GB"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25</a:t>
            </a:fld>
            <a:endParaRPr lang="en-US"/>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a:ln>
            <a:solidFill>
              <a:srgbClr val="FF0000"/>
            </a:solidFill>
          </a:ln>
        </p:spPr>
        <p:txBody>
          <a:bodyPr>
            <a:normAutofit fontScale="92500" lnSpcReduction="20000"/>
          </a:bodyPr>
          <a:lstStyle/>
          <a:p>
            <a:pPr algn="just"/>
            <a:r>
              <a:rPr lang="en-GB" b="1" dirty="0" smtClean="0">
                <a:latin typeface="Times New Roman" pitchFamily="18" charset="0"/>
                <a:cs typeface="Times New Roman" pitchFamily="18" charset="0"/>
              </a:rPr>
              <a:t>Moral Hazard:  </a:t>
            </a:r>
            <a:r>
              <a:rPr lang="en-GB" dirty="0" smtClean="0">
                <a:latin typeface="Times New Roman" pitchFamily="18" charset="0"/>
                <a:cs typeface="Times New Roman" pitchFamily="18" charset="0"/>
              </a:rPr>
              <a:t>Conflict of </a:t>
            </a:r>
            <a:r>
              <a:rPr lang="en-GB"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interest</a:t>
            </a:r>
            <a:r>
              <a:rPr lang="en-GB" dirty="0" smtClean="0">
                <a:latin typeface="Times New Roman" pitchFamily="18" charset="0"/>
                <a:cs typeface="Times New Roman" pitchFamily="18" charset="0"/>
              </a:rPr>
              <a:t> and the existence of </a:t>
            </a:r>
            <a:r>
              <a:rPr lang="en-GB"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information asymmetry</a:t>
            </a:r>
            <a:r>
              <a:rPr lang="en-GB" dirty="0" smtClean="0">
                <a:latin typeface="Times New Roman" pitchFamily="18" charset="0"/>
                <a:cs typeface="Times New Roman" pitchFamily="18" charset="0"/>
              </a:rPr>
              <a:t> lead to the problem of moral hazard. </a:t>
            </a:r>
          </a:p>
          <a:p>
            <a:pPr algn="just"/>
            <a:r>
              <a:rPr lang="en-GB" dirty="0" smtClean="0">
                <a:latin typeface="Times New Roman" pitchFamily="18" charset="0"/>
                <a:cs typeface="Times New Roman" pitchFamily="18" charset="0"/>
              </a:rPr>
              <a:t>Where </a:t>
            </a:r>
            <a:r>
              <a:rPr lang="en-GB" dirty="0" smtClean="0">
                <a:solidFill>
                  <a:srgbClr val="FF0000"/>
                </a:solidFill>
                <a:latin typeface="Times New Roman" pitchFamily="18" charset="0"/>
                <a:cs typeface="Times New Roman" pitchFamily="18" charset="0"/>
              </a:rPr>
              <a:t>interests</a:t>
            </a:r>
            <a:r>
              <a:rPr lang="en-GB" dirty="0" smtClean="0">
                <a:latin typeface="Times New Roman" pitchFamily="18" charset="0"/>
                <a:cs typeface="Times New Roman" pitchFamily="18" charset="0"/>
              </a:rPr>
              <a:t> and </a:t>
            </a:r>
            <a:r>
              <a:rPr lang="en-GB" dirty="0" smtClean="0">
                <a:solidFill>
                  <a:srgbClr val="FF0000"/>
                </a:solidFill>
                <a:latin typeface="Times New Roman" pitchFamily="18" charset="0"/>
                <a:cs typeface="Times New Roman" pitchFamily="18" charset="0"/>
              </a:rPr>
              <a:t>objectives</a:t>
            </a:r>
            <a:r>
              <a:rPr lang="en-GB" dirty="0" smtClean="0">
                <a:latin typeface="Times New Roman" pitchFamily="18" charset="0"/>
                <a:cs typeface="Times New Roman" pitchFamily="18" charset="0"/>
              </a:rPr>
              <a:t> of the agent are different from that of the principal, and the principal cannot easily tell to what extent that agent is acting self-interestedly in ways diverging from the principal’s interests, and then the problem of moral hazard arises. </a:t>
            </a:r>
          </a:p>
          <a:p>
            <a:pPr algn="just"/>
            <a:r>
              <a:rPr lang="en-GB" dirty="0" smtClean="0">
                <a:latin typeface="Times New Roman" pitchFamily="18" charset="0"/>
                <a:cs typeface="Times New Roman" pitchFamily="18" charset="0"/>
              </a:rPr>
              <a:t>In the literature, terms such as: shirking, hidden action problem and post contract opportunism are used interchangeably with the concept of </a:t>
            </a:r>
            <a:r>
              <a:rPr lang="en-GB" b="1" i="1" dirty="0" smtClean="0">
                <a:latin typeface="Times New Roman" pitchFamily="18" charset="0"/>
                <a:cs typeface="Times New Roman" pitchFamily="18" charset="0"/>
              </a:rPr>
              <a:t>Moral Hazard</a:t>
            </a:r>
            <a:r>
              <a:rPr lang="en-GB" dirty="0" smtClean="0">
                <a:latin typeface="Times New Roman" pitchFamily="18" charset="0"/>
                <a:cs typeface="Times New Roman" pitchFamily="18" charset="0"/>
              </a:rPr>
              <a:t>. </a:t>
            </a:r>
            <a:endParaRPr lang="en-US" b="1" dirty="0" smtClean="0">
              <a:latin typeface="Times New Roman" pitchFamily="18" charset="0"/>
              <a:cs typeface="Times New Roman" pitchFamily="18" charset="0"/>
            </a:endParaRPr>
          </a:p>
          <a:p>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26</a:t>
            </a:fld>
            <a:endParaRPr lang="en-US"/>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a:ln>
            <a:solidFill>
              <a:srgbClr val="FF0000"/>
            </a:solidFill>
          </a:ln>
        </p:spPr>
        <p:txBody>
          <a:bodyPr>
            <a:normAutofit fontScale="92500" lnSpcReduction="20000"/>
          </a:bodyPr>
          <a:lstStyle/>
          <a:p>
            <a:pPr algn="just">
              <a:buFont typeface="Wingdings" pitchFamily="2" charset="2"/>
              <a:buChar char="§"/>
            </a:pPr>
            <a:r>
              <a:rPr lang="en-GB"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Shirking</a:t>
            </a:r>
            <a:r>
              <a:rPr lang="en-GB" dirty="0" smtClean="0">
                <a:latin typeface="Times New Roman" pitchFamily="18" charset="0"/>
                <a:cs typeface="Times New Roman" pitchFamily="18" charset="0"/>
              </a:rPr>
              <a:t> is the moral hazard arising from the employment contract.</a:t>
            </a:r>
          </a:p>
          <a:p>
            <a:pPr algn="just"/>
            <a:r>
              <a:rPr lang="en-GB" dirty="0" smtClean="0">
                <a:latin typeface="Times New Roman" pitchFamily="18" charset="0"/>
                <a:cs typeface="Times New Roman" pitchFamily="18" charset="0"/>
              </a:rPr>
              <a:t>Principal-agent theory is more concerned with implications for </a:t>
            </a:r>
            <a:r>
              <a:rPr lang="en-GB"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shirking</a:t>
            </a:r>
            <a:r>
              <a:rPr lang="en-GB" dirty="0" smtClean="0">
                <a:latin typeface="Times New Roman" pitchFamily="18" charset="0"/>
                <a:cs typeface="Times New Roman" pitchFamily="18" charset="0"/>
              </a:rPr>
              <a:t>, i.e., a reduction in effort by an agent who is part of a team. </a:t>
            </a:r>
          </a:p>
          <a:p>
            <a:pPr algn="just"/>
            <a:r>
              <a:rPr lang="en-GB" dirty="0" smtClean="0">
                <a:latin typeface="Times New Roman" pitchFamily="18" charset="0"/>
                <a:cs typeface="Times New Roman" pitchFamily="18" charset="0"/>
              </a:rPr>
              <a:t>There may be a slight declining in total output as a result, but the cause will usually be unidentifiable. </a:t>
            </a:r>
          </a:p>
          <a:p>
            <a:pPr algn="just"/>
            <a:r>
              <a:rPr lang="en-GB" dirty="0" smtClean="0">
                <a:latin typeface="Times New Roman" pitchFamily="18" charset="0"/>
                <a:cs typeface="Times New Roman" pitchFamily="18" charset="0"/>
              </a:rPr>
              <a:t>The shirking manager knows that his/her diminished effort is </a:t>
            </a:r>
            <a:r>
              <a:rPr lang="en-GB"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unobservable</a:t>
            </a:r>
            <a:r>
              <a:rPr lang="en-GB" dirty="0" smtClean="0">
                <a:latin typeface="Times New Roman" pitchFamily="18" charset="0"/>
                <a:cs typeface="Times New Roman" pitchFamily="18" charset="0"/>
              </a:rPr>
              <a:t>.</a:t>
            </a:r>
          </a:p>
          <a:p>
            <a:pPr algn="just"/>
            <a:r>
              <a:rPr lang="en-GB" dirty="0" smtClean="0">
                <a:latin typeface="Times New Roman" pitchFamily="18" charset="0"/>
                <a:cs typeface="Times New Roman" pitchFamily="18" charset="0"/>
              </a:rPr>
              <a:t>What the </a:t>
            </a:r>
            <a:r>
              <a:rPr lang="en-GB"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principal can do, in the formulation of contracts, to offset shirking</a:t>
            </a:r>
            <a:r>
              <a:rPr lang="en-GB" dirty="0" smtClean="0">
                <a:latin typeface="Times New Roman" pitchFamily="18" charset="0"/>
                <a:cs typeface="Times New Roman" pitchFamily="18" charset="0"/>
              </a:rPr>
              <a:t> (and other types of management misbehaviour), is the key problem of principal - agent theory. </a:t>
            </a:r>
            <a:endParaRPr lang="en-US" dirty="0"/>
          </a:p>
        </p:txBody>
      </p:sp>
      <p:sp>
        <p:nvSpPr>
          <p:cNvPr id="5" name="Footer Placeholder 4"/>
          <p:cNvSpPr>
            <a:spLocks noGrp="1"/>
          </p:cNvSpPr>
          <p:nvPr>
            <p:ph type="ftr" sz="quarter" idx="11"/>
          </p:nvPr>
        </p:nvSpPr>
        <p:spPr/>
        <p:txBody>
          <a:bodyPr/>
          <a:lstStyle/>
          <a:p>
            <a:r>
              <a:rPr lang="en-US" smtClean="0">
                <a:latin typeface="Times New Roman" pitchFamily="18" charset="0"/>
                <a:cs typeface="Times New Roman" pitchFamily="18" charset="0"/>
              </a:rPr>
              <a:t>Compiled by: Abdi T.</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3384987-B499-4A99-A8DE-488B2013EB73}" type="slidenum">
              <a:rPr lang="en-US" smtClean="0">
                <a:latin typeface="Times New Roman" pitchFamily="18" charset="0"/>
                <a:cs typeface="Times New Roman" pitchFamily="18" charset="0"/>
              </a:rPr>
              <a:pPr/>
              <a:t>27</a:t>
            </a:fld>
            <a:endParaRPr lang="en-US" dirty="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ln>
            <a:solidFill>
              <a:srgbClr val="FF0000"/>
            </a:solidFill>
          </a:ln>
        </p:spPr>
        <p:txBody>
          <a:bodyPr>
            <a:normAutofit/>
          </a:bodyPr>
          <a:lstStyle/>
          <a:p>
            <a:pPr algn="just">
              <a:buFont typeface="Wingdings" pitchFamily="2" charset="2"/>
              <a:buChar char="§"/>
            </a:pPr>
            <a:r>
              <a:rPr lang="en-GB" dirty="0" smtClean="0">
                <a:latin typeface="Times New Roman" pitchFamily="18" charset="0"/>
                <a:cs typeface="Times New Roman" pitchFamily="18" charset="0"/>
              </a:rPr>
              <a:t>Thus, it is essential to think about contracts between principals and agents in two parts: </a:t>
            </a:r>
            <a:endParaRPr lang="en-GB" b="1" dirty="0" smtClean="0"/>
          </a:p>
          <a:p>
            <a:pPr algn="just">
              <a:buNone/>
            </a:pPr>
            <a:r>
              <a:rPr lang="en-GB" b="1" dirty="0" smtClean="0"/>
              <a:t> (</a:t>
            </a:r>
            <a:r>
              <a:rPr lang="en-GB" b="1" dirty="0" err="1" smtClean="0"/>
              <a:t>i</a:t>
            </a:r>
            <a:r>
              <a:rPr lang="en-GB" b="1" dirty="0" smtClean="0"/>
              <a:t>) </a:t>
            </a:r>
            <a:r>
              <a:rPr lang="en-GB"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Risk-sharing: </a:t>
            </a:r>
            <a:r>
              <a:rPr lang="en-GB" dirty="0" smtClean="0">
                <a:latin typeface="Times New Roman" pitchFamily="18" charset="0"/>
                <a:cs typeface="Times New Roman" pitchFamily="18" charset="0"/>
              </a:rPr>
              <a:t>With fixed probabilities and payoffs, the agent’s expected utility will be a decreasing function of his risk aversion. </a:t>
            </a:r>
          </a:p>
          <a:p>
            <a:pPr algn="just">
              <a:buFont typeface="Wingdings" pitchFamily="2" charset="2"/>
              <a:buChar char="§"/>
            </a:pPr>
            <a:r>
              <a:rPr lang="en-GB" dirty="0" smtClean="0">
                <a:latin typeface="Times New Roman" pitchFamily="18" charset="0"/>
                <a:cs typeface="Times New Roman" pitchFamily="18" charset="0"/>
              </a:rPr>
              <a:t>To convince the agent to sign a contract, therefore, the </a:t>
            </a:r>
            <a:r>
              <a:rPr lang="en-GB"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principal</a:t>
            </a:r>
            <a:r>
              <a:rPr lang="en-GB" dirty="0" smtClean="0">
                <a:latin typeface="Times New Roman" pitchFamily="18" charset="0"/>
                <a:cs typeface="Times New Roman" pitchFamily="18" charset="0"/>
              </a:rPr>
              <a:t> must offer payoffs that are either more generous or more equal as the agent becomes more risk averse.</a:t>
            </a:r>
            <a:endParaRPr lang="en-US" dirty="0" smtClean="0">
              <a:latin typeface="Times New Roman" pitchFamily="18" charset="0"/>
              <a:cs typeface="Times New Roman" pitchFamily="18" charset="0"/>
            </a:endParaRPr>
          </a:p>
          <a:p>
            <a:pPr>
              <a:buNone/>
            </a:pPr>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28</a:t>
            </a:fld>
            <a:endParaRPr lang="en-US"/>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a:ln>
            <a:solidFill>
              <a:srgbClr val="FF0000"/>
            </a:solidFill>
          </a:ln>
        </p:spPr>
        <p:txBody>
          <a:bodyPr>
            <a:normAutofit/>
          </a:bodyPr>
          <a:lstStyle/>
          <a:p>
            <a:pPr algn="just">
              <a:buNone/>
            </a:pPr>
            <a:r>
              <a:rPr lang="en-GB" b="1" dirty="0" smtClean="0">
                <a:solidFill>
                  <a:srgbClr val="FF0000"/>
                </a:solidFill>
                <a:latin typeface="Times New Roman" pitchFamily="18" charset="0"/>
                <a:cs typeface="Times New Roman" pitchFamily="18" charset="0"/>
              </a:rPr>
              <a:t>(</a:t>
            </a:r>
            <a:r>
              <a:rPr lang="en-GB"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ii)Incentives</a:t>
            </a:r>
            <a:r>
              <a:rPr lang="en-GB" b="1" dirty="0" smtClean="0">
                <a:solidFill>
                  <a:srgbClr val="FF0000"/>
                </a:solidFill>
                <a:latin typeface="Times New Roman" pitchFamily="18" charset="0"/>
                <a:cs typeface="Times New Roman" pitchFamily="18" charset="0"/>
              </a:rPr>
              <a:t>:</a:t>
            </a:r>
            <a:r>
              <a:rPr lang="en-GB" dirty="0" smtClean="0">
                <a:latin typeface="Times New Roman" pitchFamily="18" charset="0"/>
                <a:cs typeface="Times New Roman" pitchFamily="18" charset="0"/>
              </a:rPr>
              <a:t> </a:t>
            </a:r>
            <a:r>
              <a:rPr lang="en-US" dirty="0" smtClean="0"/>
              <a:t> </a:t>
            </a:r>
            <a:r>
              <a:rPr lang="en-GB" dirty="0" smtClean="0">
                <a:latin typeface="Times New Roman" pitchFamily="18" charset="0"/>
                <a:cs typeface="Times New Roman" pitchFamily="18" charset="0"/>
              </a:rPr>
              <a:t>By specifying different payments for different outcomes, the contract </a:t>
            </a:r>
            <a:r>
              <a:rPr lang="en-US" dirty="0" smtClean="0">
                <a:latin typeface="Times New Roman" pitchFamily="18" charset="0"/>
                <a:cs typeface="Times New Roman" pitchFamily="18" charset="0"/>
              </a:rPr>
              <a:t>sets up incentives for the agent as he chooses an effort level.</a:t>
            </a:r>
          </a:p>
          <a:p>
            <a:pPr algn="just"/>
            <a:r>
              <a:rPr lang="en-US" dirty="0" smtClean="0">
                <a:latin typeface="Times New Roman" pitchFamily="18" charset="0"/>
                <a:cs typeface="Times New Roman" pitchFamily="18" charset="0"/>
              </a:rPr>
              <a:t> If under a given contract payments are larger for higher outcomes, there will be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higher effort</a:t>
            </a:r>
            <a:r>
              <a:rPr lang="en-US" dirty="0" smtClean="0">
                <a:latin typeface="Times New Roman" pitchFamily="18" charset="0"/>
                <a:cs typeface="Times New Roman" pitchFamily="18" charset="0"/>
              </a:rPr>
              <a:t>.</a:t>
            </a:r>
          </a:p>
          <a:p>
            <a:pPr algn="just">
              <a:buNone/>
            </a:pPr>
            <a:r>
              <a:rPr lang="en-US" dirty="0" smtClean="0">
                <a:latin typeface="Times New Roman" pitchFamily="18" charset="0"/>
                <a:cs typeface="Times New Roman" pitchFamily="18" charset="0"/>
              </a:rPr>
              <a:t>iii. </a:t>
            </a:r>
            <a:r>
              <a:rPr lang="en-US" b="1" dirty="0" smtClean="0">
                <a:latin typeface="Times New Roman" pitchFamily="18" charset="0"/>
                <a:cs typeface="Times New Roman" pitchFamily="18" charset="0"/>
              </a:rPr>
              <a:t>S</a:t>
            </a:r>
            <a:r>
              <a:rPr lang="en-US" b="1" dirty="0" smtClean="0"/>
              <a:t>alary plus a bonus based on the performance of the company</a:t>
            </a:r>
            <a:r>
              <a:rPr lang="en-US" dirty="0" smtClean="0"/>
              <a:t>. </a:t>
            </a:r>
            <a:endParaRPr lang="en-US" dirty="0" smtClean="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US" smtClean="0">
                <a:latin typeface="Times New Roman" pitchFamily="18" charset="0"/>
                <a:cs typeface="Times New Roman" pitchFamily="18" charset="0"/>
              </a:rPr>
              <a:t>Compiled by: Abdi T.</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3384987-B499-4A99-A8DE-488B2013EB73}" type="slidenum">
              <a:rPr lang="en-US" smtClean="0"/>
              <a:pPr/>
              <a:t>29</a:t>
            </a:fld>
            <a:endParaRPr lang="en-US"/>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ln>
            <a:solidFill>
              <a:srgbClr val="FF0000"/>
            </a:solidFill>
          </a:ln>
        </p:spPr>
        <p:txBody>
          <a:bodyPr>
            <a:normAutofit/>
          </a:bodyPr>
          <a:lstStyle/>
          <a:p>
            <a:pPr algn="just"/>
            <a:r>
              <a:rPr 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Profit</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is also maximized under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conditions of perfect knowledge</a:t>
            </a:r>
            <a:r>
              <a:rPr lang="en-US" dirty="0">
                <a:latin typeface="Times New Roman" pitchFamily="18" charset="0"/>
                <a:cs typeface="Times New Roman" pitchFamily="18" charset="0"/>
              </a:rPr>
              <a:t> (information) about demand (which yields marginal revenue, MR) and cost conditions (from which marginal cost, MC, is derived).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That is, when MR = MC, then profit is said to be maximized. </a:t>
            </a:r>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3</a:t>
            </a:fld>
            <a:endParaRPr lang="en-US"/>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a:ln>
            <a:solidFill>
              <a:srgbClr val="FF0000"/>
            </a:solidFill>
          </a:ln>
        </p:spPr>
        <p:txBody>
          <a:bodyPr>
            <a:normAutofit/>
          </a:bodyPr>
          <a:lstStyle/>
          <a:p>
            <a:pPr algn="just">
              <a:spcBef>
                <a:spcPts val="0"/>
              </a:spcBef>
              <a:buNone/>
            </a:pPr>
            <a:r>
              <a:rPr lang="en-US" dirty="0" smtClean="0">
                <a:latin typeface="Times New Roman" pitchFamily="18" charset="0"/>
                <a:cs typeface="Times New Roman" pitchFamily="18" charset="0"/>
              </a:rPr>
              <a:t>iv. D</a:t>
            </a:r>
            <a:r>
              <a:rPr lang="en-US" dirty="0" smtClean="0"/>
              <a:t>evelopment of efficient ways of monitoring the performance of individual managers (or management teams).</a:t>
            </a:r>
          </a:p>
          <a:p>
            <a:pPr algn="just">
              <a:spcBef>
                <a:spcPts val="0"/>
              </a:spcBef>
              <a:buFont typeface="Wingdings" pitchFamily="2" charset="2"/>
              <a:buChar char="ü"/>
            </a:pPr>
            <a:r>
              <a:rPr lang="en-US" dirty="0" smtClean="0"/>
              <a:t>1-5 group works</a:t>
            </a:r>
          </a:p>
          <a:p>
            <a:pPr algn="just">
              <a:spcBef>
                <a:spcPts val="0"/>
              </a:spcBef>
              <a:buNone/>
            </a:pPr>
            <a:r>
              <a:rPr lang="en-US" dirty="0" smtClean="0">
                <a:latin typeface="Times New Roman" pitchFamily="18" charset="0"/>
                <a:cs typeface="Times New Roman" pitchFamily="18" charset="0"/>
              </a:rPr>
              <a:t>v.</a:t>
            </a:r>
            <a:r>
              <a:rPr lang="en-US" dirty="0" smtClean="0"/>
              <a:t> Bonding (where the agent makes a promise to pay the principal a sum of money if inappropriate behavior by the agent is detected) and </a:t>
            </a:r>
          </a:p>
          <a:p>
            <a:pPr algn="just">
              <a:spcBef>
                <a:spcPts val="0"/>
              </a:spcBef>
              <a:buNone/>
            </a:pPr>
            <a:r>
              <a:rPr lang="en-US" dirty="0" smtClean="0"/>
              <a:t>vi. Mandatory retirement payments. </a:t>
            </a:r>
            <a:endParaRPr lang="en-US" dirty="0" smtClean="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30</a:t>
            </a:fld>
            <a:endParaRPr lang="en-US"/>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dirty="0" smtClean="0">
                <a:latin typeface="Times New Roman" pitchFamily="18" charset="0"/>
                <a:cs typeface="Times New Roman" pitchFamily="18" charset="0"/>
              </a:rPr>
              <a:t>2.2.3 The Transaction Cost Theory</a:t>
            </a:r>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059363"/>
          </a:xfrm>
          <a:ln>
            <a:solidFill>
              <a:srgbClr val="FF0000"/>
            </a:solidFill>
          </a:ln>
        </p:spPr>
        <p:txBody>
          <a:bodyPr>
            <a:normAutofit/>
          </a:bodyPr>
          <a:lstStyle/>
          <a:p>
            <a:pPr algn="just"/>
            <a:r>
              <a:rPr lang="en-US" dirty="0" smtClean="0">
                <a:latin typeface="Times New Roman" pitchFamily="18" charset="0"/>
                <a:cs typeface="Times New Roman" pitchFamily="18" charset="0"/>
              </a:rPr>
              <a:t>The </a:t>
            </a:r>
            <a:r>
              <a:rPr 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neoclassical schoo</a:t>
            </a:r>
            <a:r>
              <a:rPr lang="en-US" dirty="0" smtClean="0">
                <a:latin typeface="Times New Roman" pitchFamily="18" charset="0"/>
                <a:cs typeface="Times New Roman" pitchFamily="18" charset="0"/>
              </a:rPr>
              <a:t>l is based on the assumption of zero transaction cost. </a:t>
            </a:r>
          </a:p>
          <a:p>
            <a:pPr algn="just"/>
            <a:r>
              <a:rPr lang="en-US" dirty="0" smtClean="0">
                <a:latin typeface="Times New Roman" pitchFamily="18" charset="0"/>
                <a:cs typeface="Times New Roman" pitchFamily="18" charset="0"/>
              </a:rPr>
              <a:t>Decision makers can acquire and process any information they wish </a:t>
            </a:r>
            <a:r>
              <a:rPr lang="en-US" dirty="0" smtClean="0">
                <a:solidFill>
                  <a:srgbClr val="FF0000"/>
                </a:solidFill>
                <a:latin typeface="Times New Roman" pitchFamily="18" charset="0"/>
                <a:cs typeface="Times New Roman" pitchFamily="18" charset="0"/>
              </a:rPr>
              <a:t>instantly</a:t>
            </a:r>
            <a:r>
              <a:rPr lang="en-US" dirty="0" smtClean="0">
                <a:latin typeface="Times New Roman" pitchFamily="18" charset="0"/>
                <a:cs typeface="Times New Roman" pitchFamily="18" charset="0"/>
              </a:rPr>
              <a:t> and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costlessly</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They possess perfect foresight and, hence, are able to write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complete contracts </a:t>
            </a:r>
            <a:r>
              <a:rPr lang="en-US" dirty="0" smtClean="0">
                <a:latin typeface="Times New Roman" pitchFamily="18" charset="0"/>
                <a:cs typeface="Times New Roman" pitchFamily="18" charset="0"/>
              </a:rPr>
              <a:t>that can be monitored and enforced with absolute precision. </a:t>
            </a:r>
          </a:p>
        </p:txBody>
      </p:sp>
      <p:sp>
        <p:nvSpPr>
          <p:cNvPr id="5" name="Footer Placeholder 4"/>
          <p:cNvSpPr>
            <a:spLocks noGrp="1"/>
          </p:cNvSpPr>
          <p:nvPr>
            <p:ph type="ftr" sz="quarter" idx="11"/>
          </p:nvPr>
        </p:nvSpPr>
        <p:spPr/>
        <p:txBody>
          <a:bodyPr/>
          <a:lstStyle/>
          <a:p>
            <a:r>
              <a:rPr lang="en-US" smtClean="0">
                <a:latin typeface="Times New Roman" pitchFamily="18" charset="0"/>
                <a:cs typeface="Times New Roman" pitchFamily="18" charset="0"/>
              </a:rPr>
              <a:t>Compiled by: Abdi T.</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3384987-B499-4A99-A8DE-488B2013EB73}" type="slidenum">
              <a:rPr lang="en-US" smtClean="0"/>
              <a:pPr/>
              <a:t>31</a:t>
            </a:fld>
            <a:endParaRPr lang="en-US"/>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a:ln>
            <a:solidFill>
              <a:schemeClr val="accent1"/>
            </a:solidFill>
          </a:ln>
        </p:spPr>
        <p:txBody>
          <a:bodyPr>
            <a:normAutofit lnSpcReduction="10000"/>
          </a:bodyPr>
          <a:lstStyle/>
          <a:p>
            <a:pPr algn="just"/>
            <a:r>
              <a:rPr lang="en-US" dirty="0" smtClean="0">
                <a:latin typeface="Times New Roman" pitchFamily="18" charset="0"/>
                <a:cs typeface="Times New Roman" pitchFamily="18" charset="0"/>
              </a:rPr>
              <a:t>The zero transaction cost implies that </a:t>
            </a:r>
            <a:r>
              <a:rPr lang="en-US" b="1" dirty="0" smtClean="0">
                <a:solidFill>
                  <a:srgbClr val="FF0000"/>
                </a:solidFill>
                <a:latin typeface="Times New Roman" pitchFamily="18" charset="0"/>
                <a:cs typeface="Times New Roman" pitchFamily="18" charset="0"/>
              </a:rPr>
              <a:t>institutional arrangements </a:t>
            </a:r>
            <a:r>
              <a:rPr lang="en-US" dirty="0" smtClean="0">
                <a:latin typeface="Times New Roman" pitchFamily="18" charset="0"/>
                <a:cs typeface="Times New Roman" pitchFamily="18" charset="0"/>
              </a:rPr>
              <a:t>play an inconsequential role in the economic process. </a:t>
            </a:r>
          </a:p>
          <a:p>
            <a:pPr algn="just"/>
            <a:r>
              <a:rPr lang="en-US" dirty="0" smtClean="0">
                <a:latin typeface="Times New Roman" pitchFamily="18" charset="0"/>
                <a:cs typeface="Times New Roman" pitchFamily="18" charset="0"/>
              </a:rPr>
              <a:t>There is recognition that </a:t>
            </a:r>
            <a:r>
              <a:rPr 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political, legal, monetary,</a:t>
            </a:r>
            <a:r>
              <a:rPr lang="en-US" dirty="0" smtClean="0">
                <a:latin typeface="Times New Roman" pitchFamily="18" charset="0"/>
                <a:cs typeface="Times New Roman" pitchFamily="18" charset="0"/>
              </a:rPr>
              <a:t> and other institutions exist, but they are regarded as neutral in their effect on economic outcomes and largely ignored. In other words,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institutions</a:t>
            </a:r>
            <a:r>
              <a:rPr lang="en-US" dirty="0" smtClean="0">
                <a:latin typeface="Times New Roman" pitchFamily="18" charset="0"/>
                <a:cs typeface="Times New Roman" pitchFamily="18" charset="0"/>
              </a:rPr>
              <a:t> are taken as “allocationally neutral.”</a:t>
            </a:r>
          </a:p>
          <a:p>
            <a:pPr algn="just"/>
            <a:r>
              <a:rPr lang="en-US" dirty="0" smtClean="0">
                <a:latin typeface="Times New Roman" pitchFamily="18" charset="0"/>
                <a:cs typeface="Times New Roman" pitchFamily="18" charset="0"/>
              </a:rPr>
              <a:t> In such a situation, decision makers operate with perfect information and perfect foresight.</a:t>
            </a:r>
          </a:p>
          <a:p>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32</a:t>
            </a:fld>
            <a:endParaRPr lang="en-US"/>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a:ln>
            <a:solidFill>
              <a:srgbClr val="FF0000"/>
            </a:solidFill>
          </a:ln>
        </p:spPr>
        <p:txBody>
          <a:bodyPr/>
          <a:lstStyle/>
          <a:p>
            <a:pPr algn="just"/>
            <a:r>
              <a:rPr lang="en-US" dirty="0" smtClean="0">
                <a:latin typeface="Times New Roman" pitchFamily="18" charset="0"/>
                <a:cs typeface="Times New Roman" pitchFamily="18" charset="0"/>
              </a:rPr>
              <a:t>It should be noted that in neoclassical theory, the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price system</a:t>
            </a:r>
            <a:r>
              <a:rPr lang="en-US" dirty="0" smtClean="0">
                <a:latin typeface="Times New Roman" pitchFamily="18" charset="0"/>
                <a:cs typeface="Times New Roman" pitchFamily="18" charset="0"/>
              </a:rPr>
              <a:t> is the only (explicitly modeled) device that is identified as a </a:t>
            </a:r>
            <a:r>
              <a:rPr lang="en-US" b="1" dirty="0" smtClean="0">
                <a:solidFill>
                  <a:srgbClr val="FF0000"/>
                </a:solidFill>
                <a:latin typeface="Times New Roman" pitchFamily="18" charset="0"/>
                <a:cs typeface="Times New Roman" pitchFamily="18" charset="0"/>
              </a:rPr>
              <a:t>means for coordinating different activities.</a:t>
            </a:r>
          </a:p>
          <a:p>
            <a:pPr algn="just"/>
            <a:r>
              <a:rPr 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Administrative coordination </a:t>
            </a:r>
            <a:r>
              <a:rPr lang="en-US" dirty="0" smtClean="0">
                <a:latin typeface="Times New Roman" pitchFamily="18" charset="0"/>
                <a:cs typeface="Times New Roman" pitchFamily="18" charset="0"/>
              </a:rPr>
              <a:t>is disregarded because it is generally not thought to be necessary in a market-driven system. </a:t>
            </a:r>
            <a:endParaRPr lang="en-US"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US" smtClean="0">
                <a:latin typeface="Times New Roman" pitchFamily="18" charset="0"/>
                <a:cs typeface="Times New Roman" pitchFamily="18" charset="0"/>
              </a:rPr>
              <a:t>Compiled by: Abdi T.</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3384987-B499-4A99-A8DE-488B2013EB73}" type="slidenum">
              <a:rPr lang="en-US" smtClean="0"/>
              <a:pPr/>
              <a:t>33</a:t>
            </a:fld>
            <a:endParaRPr lang="en-US"/>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a:ln>
            <a:solidFill>
              <a:srgbClr val="FF0000"/>
            </a:solidFill>
          </a:ln>
        </p:spPr>
        <p:txBody>
          <a:bodyPr>
            <a:normAutofit fontScale="92500"/>
          </a:bodyPr>
          <a:lstStyle/>
          <a:p>
            <a:pPr algn="just"/>
            <a:r>
              <a:rPr lang="en-US" dirty="0" err="1" smtClean="0">
                <a:latin typeface="Times New Roman" pitchFamily="18" charset="0"/>
                <a:cs typeface="Times New Roman" pitchFamily="18" charset="0"/>
              </a:rPr>
              <a:t>However,in</a:t>
            </a:r>
            <a:r>
              <a:rPr lang="en-US" dirty="0" smtClean="0">
                <a:latin typeface="Times New Roman" pitchFamily="18" charset="0"/>
                <a:cs typeface="Times New Roman" pitchFamily="18" charset="0"/>
              </a:rPr>
              <a:t> the real world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institutional structure </a:t>
            </a:r>
            <a:r>
              <a:rPr lang="en-US" dirty="0" smtClean="0">
                <a:latin typeface="Times New Roman" pitchFamily="18" charset="0"/>
                <a:cs typeface="Times New Roman" pitchFamily="18" charset="0"/>
              </a:rPr>
              <a:t>affects both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transaction costs</a:t>
            </a:r>
            <a:r>
              <a:rPr lang="en-US" dirty="0" smtClean="0">
                <a:latin typeface="Times New Roman" pitchFamily="18" charset="0"/>
                <a:cs typeface="Times New Roman" pitchFamily="18" charset="0"/>
              </a:rPr>
              <a:t> and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individual incentives </a:t>
            </a:r>
            <a:r>
              <a:rPr lang="en-US" dirty="0" smtClean="0">
                <a:latin typeface="Times New Roman" pitchFamily="18" charset="0"/>
                <a:cs typeface="Times New Roman" pitchFamily="18" charset="0"/>
              </a:rPr>
              <a:t>and hence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economic behavior</a:t>
            </a:r>
            <a:r>
              <a:rPr lang="en-US" dirty="0" smtClean="0">
                <a:latin typeface="Times New Roman" pitchFamily="18" charset="0"/>
                <a:cs typeface="Times New Roman" pitchFamily="18" charset="0"/>
              </a:rPr>
              <a:t>. </a:t>
            </a:r>
          </a:p>
          <a:p>
            <a:pPr algn="just">
              <a:buFont typeface="Wingdings" pitchFamily="2" charset="2"/>
              <a:buChar char="ü"/>
            </a:pPr>
            <a:r>
              <a:rPr lang="en-US" dirty="0" smtClean="0">
                <a:latin typeface="Times New Roman" pitchFamily="18" charset="0"/>
                <a:cs typeface="Times New Roman" pitchFamily="18" charset="0"/>
              </a:rPr>
              <a:t>Why the existence of </a:t>
            </a:r>
            <a:r>
              <a:rPr 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positive transaction co</a:t>
            </a:r>
            <a:r>
              <a:rPr lang="en-US" dirty="0" smtClean="0">
                <a:latin typeface="Times New Roman" pitchFamily="18" charset="0"/>
                <a:cs typeface="Times New Roman" pitchFamily="18" charset="0"/>
              </a:rPr>
              <a:t>sts makes it necessary to view </a:t>
            </a:r>
            <a:r>
              <a:rPr lang="en-US" b="1" dirty="0" smtClean="0">
                <a:solidFill>
                  <a:srgbClr val="FF0000"/>
                </a:solidFill>
                <a:latin typeface="Times New Roman" pitchFamily="18" charset="0"/>
                <a:cs typeface="Times New Roman" pitchFamily="18" charset="0"/>
              </a:rPr>
              <a:t>institutions</a:t>
            </a:r>
            <a:r>
              <a:rPr lang="en-US" dirty="0" smtClean="0">
                <a:latin typeface="Times New Roman" pitchFamily="18" charset="0"/>
                <a:cs typeface="Times New Roman" pitchFamily="18" charset="0"/>
              </a:rPr>
              <a:t> as </a:t>
            </a:r>
            <a:r>
              <a:rPr 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endogenous</a:t>
            </a:r>
            <a:r>
              <a:rPr lang="en-US" dirty="0" smtClean="0">
                <a:latin typeface="Times New Roman" pitchFamily="18" charset="0"/>
                <a:cs typeface="Times New Roman" pitchFamily="18" charset="0"/>
              </a:rPr>
              <a:t> variables in the economic model?</a:t>
            </a:r>
          </a:p>
          <a:p>
            <a:pPr algn="just"/>
            <a:r>
              <a:rPr lang="en-US" dirty="0" smtClean="0">
                <a:latin typeface="Times New Roman" pitchFamily="18" charset="0"/>
                <a:cs typeface="Times New Roman" pitchFamily="18" charset="0"/>
              </a:rPr>
              <a:t>A distinguishing feature of the new institutional economics is its insistence on the idea that </a:t>
            </a:r>
            <a:r>
              <a:rPr lang="en-US" b="1" dirty="0" smtClean="0">
                <a:solidFill>
                  <a:srgbClr val="FF0000"/>
                </a:solidFill>
                <a:latin typeface="Times New Roman" pitchFamily="18" charset="0"/>
                <a:cs typeface="Times New Roman" pitchFamily="18" charset="0"/>
              </a:rPr>
              <a:t>transactions costs are costly</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Transaction costs are </a:t>
            </a:r>
            <a:r>
              <a:rPr lang="en-US" dirty="0" smtClean="0">
                <a:solidFill>
                  <a:srgbClr val="FF0000"/>
                </a:solidFill>
                <a:latin typeface="Times New Roman" pitchFamily="18" charset="0"/>
                <a:cs typeface="Times New Roman" pitchFamily="18" charset="0"/>
              </a:rPr>
              <a:t>encountered universally </a:t>
            </a:r>
            <a:r>
              <a:rPr lang="en-US" dirty="0" smtClean="0">
                <a:latin typeface="Times New Roman" pitchFamily="18" charset="0"/>
                <a:cs typeface="Times New Roman" pitchFamily="18" charset="0"/>
              </a:rPr>
              <a:t>because of the character of the individuals who make decisions. </a:t>
            </a:r>
          </a:p>
          <a:p>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34</a:t>
            </a:fld>
            <a:endParaRPr lang="en-US"/>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smtClean="0"/>
              <a:t>What are the causes of transaction cost?</a:t>
            </a:r>
          </a:p>
          <a:p>
            <a:pPr algn="just">
              <a:spcBef>
                <a:spcPts val="0"/>
              </a:spcBef>
              <a:buFont typeface="Wingdings" pitchFamily="2" charset="2"/>
              <a:buChar char="ü"/>
            </a:pPr>
            <a:r>
              <a:rPr lang="en-US" sz="3300" b="1" dirty="0" smtClean="0"/>
              <a:t>Bounded rationality</a:t>
            </a:r>
            <a:r>
              <a:rPr lang="en-US" sz="3300" dirty="0" smtClean="0"/>
              <a:t>, refers to the imperfect ability to solve complex problems. </a:t>
            </a:r>
          </a:p>
          <a:p>
            <a:pPr algn="just">
              <a:spcBef>
                <a:spcPts val="0"/>
              </a:spcBef>
              <a:buFont typeface="Wingdings" pitchFamily="2" charset="2"/>
              <a:buChar char="ü"/>
            </a:pPr>
            <a:r>
              <a:rPr lang="en-US" sz="3300" b="1" dirty="0" smtClean="0"/>
              <a:t>Opportunism </a:t>
            </a:r>
            <a:r>
              <a:rPr lang="en-US" sz="3300" dirty="0" smtClean="0"/>
              <a:t>relates to how people will respond to conflicts, given the existence of bounded rationality. They will behave opportunistically if they act in their self interests by, for example, finding loopholes in contracts. If there was unbounded rationality, the potential opportunistic behavior would be known, and avoided. </a:t>
            </a:r>
          </a:p>
        </p:txBody>
      </p:sp>
      <p:sp>
        <p:nvSpPr>
          <p:cNvPr id="4" name="Footer Placeholder 3"/>
          <p:cNvSpPr>
            <a:spLocks noGrp="1"/>
          </p:cNvSpPr>
          <p:nvPr>
            <p:ph type="ftr" sz="quarter" idx="11"/>
          </p:nvPr>
        </p:nvSpPr>
        <p:spPr/>
        <p:txBody>
          <a:bodyPr/>
          <a:lstStyle/>
          <a:p>
            <a:r>
              <a:rPr lang="en-US" dirty="0" smtClean="0"/>
              <a:t>Compiled by: </a:t>
            </a:r>
            <a:r>
              <a:rPr lang="en-US" dirty="0" err="1" smtClean="0"/>
              <a:t>Abdi</a:t>
            </a:r>
            <a:r>
              <a:rPr lang="en-US" dirty="0" smtClean="0"/>
              <a:t>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35</a:t>
            </a:fld>
            <a:endParaRPr lang="en-US"/>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spcBef>
                <a:spcPts val="0"/>
              </a:spcBef>
              <a:buNone/>
            </a:pPr>
            <a:r>
              <a:rPr lang="en-US" b="1" dirty="0" smtClean="0"/>
              <a:t>Asset specificity: </a:t>
            </a:r>
            <a:r>
              <a:rPr lang="en-US" dirty="0" smtClean="0"/>
              <a:t>refers to assets, involving non-trivial investment, that are specific to particular transactions (e.g. skills in an employer-employee contract). </a:t>
            </a:r>
          </a:p>
          <a:p>
            <a:pPr marL="0" indent="0" algn="just">
              <a:spcBef>
                <a:spcPts val="0"/>
              </a:spcBef>
              <a:buFont typeface="Wingdings" pitchFamily="2" charset="2"/>
              <a:buChar char="ü"/>
            </a:pPr>
            <a:r>
              <a:rPr lang="en-US" dirty="0" smtClean="0"/>
              <a:t>Asset specificity refers either to physical or human elements in the transaction</a:t>
            </a:r>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36</a:t>
            </a:fld>
            <a:endParaRPr lang="en-US"/>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In general transaction costs are </a:t>
            </a:r>
            <a:r>
              <a:rPr 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costs of running the economic system</a:t>
            </a:r>
            <a:r>
              <a:rPr lang="en-US"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These costs arise from the establishment, use, maintenance, and change of:</a:t>
            </a:r>
          </a:p>
          <a:p>
            <a:pPr lvl="1" algn="just"/>
            <a:r>
              <a:rPr lang="en-US" dirty="0" smtClean="0">
                <a:latin typeface="Times New Roman" pitchFamily="18" charset="0"/>
                <a:cs typeface="Times New Roman" pitchFamily="18" charset="0"/>
              </a:rPr>
              <a:t>Institutions in the sense of law; </a:t>
            </a:r>
          </a:p>
          <a:p>
            <a:pPr lvl="1" algn="just"/>
            <a:r>
              <a:rPr lang="en-US" dirty="0" smtClean="0">
                <a:latin typeface="Times New Roman" pitchFamily="18" charset="0"/>
                <a:cs typeface="Times New Roman" pitchFamily="18" charset="0"/>
              </a:rPr>
              <a:t>Institutions in the sense of rights;</a:t>
            </a:r>
          </a:p>
          <a:p>
            <a:pPr lvl="1" algn="just"/>
            <a:r>
              <a:rPr lang="en-US" dirty="0" smtClean="0">
                <a:latin typeface="Times New Roman" pitchFamily="18" charset="0"/>
                <a:cs typeface="Times New Roman" pitchFamily="18" charset="0"/>
              </a:rPr>
              <a:t>Transaction costs arising from informal activities connected with the operation of the basic formal institutions.</a:t>
            </a:r>
          </a:p>
          <a:p>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37</a:t>
            </a:fld>
            <a:endParaRPr lang="en-US"/>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ln>
            <a:solidFill>
              <a:srgbClr val="FF0000"/>
            </a:solidFill>
          </a:ln>
        </p:spPr>
        <p:txBody>
          <a:bodyPr>
            <a:normAutofit fontScale="85000" lnSpcReduction="20000"/>
          </a:bodyPr>
          <a:lstStyle/>
          <a:p>
            <a:pPr algn="just"/>
            <a:r>
              <a:rPr lang="en-US" dirty="0" smtClean="0">
                <a:latin typeface="Times New Roman" pitchFamily="18" charset="0"/>
                <a:cs typeface="Times New Roman" pitchFamily="18" charset="0"/>
              </a:rPr>
              <a:t>We can identify </a:t>
            </a:r>
            <a:r>
              <a:rPr lang="en-US" dirty="0" smtClean="0">
                <a:solidFill>
                  <a:srgbClr val="FF0000"/>
                </a:solidFill>
                <a:latin typeface="Times New Roman" pitchFamily="18" charset="0"/>
                <a:cs typeface="Times New Roman" pitchFamily="18" charset="0"/>
              </a:rPr>
              <a:t>three</a:t>
            </a:r>
            <a:r>
              <a:rPr lang="en-US" dirty="0" smtClean="0">
                <a:latin typeface="Times New Roman" pitchFamily="18" charset="0"/>
                <a:cs typeface="Times New Roman" pitchFamily="18" charset="0"/>
              </a:rPr>
              <a:t> types of transaction costs. Each of the three may have two cost elements, </a:t>
            </a:r>
            <a:r>
              <a:rPr lang="en-US" dirty="0" smtClean="0">
                <a:solidFill>
                  <a:srgbClr val="FF0000"/>
                </a:solidFill>
                <a:latin typeface="Times New Roman" pitchFamily="18" charset="0"/>
                <a:cs typeface="Times New Roman" pitchFamily="18" charset="0"/>
              </a:rPr>
              <a:t>fixed transaction </a:t>
            </a:r>
            <a:r>
              <a:rPr lang="en-US" dirty="0" smtClean="0">
                <a:latin typeface="Times New Roman" pitchFamily="18" charset="0"/>
                <a:cs typeface="Times New Roman" pitchFamily="18" charset="0"/>
              </a:rPr>
              <a:t>costs, the specific investments made in setting up institutional arrangements, and the </a:t>
            </a:r>
            <a:r>
              <a:rPr lang="en-US" dirty="0" smtClean="0">
                <a:solidFill>
                  <a:srgbClr val="FF0000"/>
                </a:solidFill>
                <a:latin typeface="Times New Roman" pitchFamily="18" charset="0"/>
                <a:cs typeface="Times New Roman" pitchFamily="18" charset="0"/>
              </a:rPr>
              <a:t>variable transaction costs </a:t>
            </a:r>
            <a:r>
              <a:rPr lang="en-US" dirty="0" smtClean="0">
                <a:latin typeface="Times New Roman" pitchFamily="18" charset="0"/>
                <a:cs typeface="Times New Roman" pitchFamily="18" charset="0"/>
              </a:rPr>
              <a:t>that depend on the number of volume of transactions.</a:t>
            </a:r>
          </a:p>
          <a:p>
            <a:pPr algn="just"/>
            <a:r>
              <a:rPr lang="en-US" b="1" dirty="0" smtClean="0">
                <a:latin typeface="Times New Roman" pitchFamily="18" charset="0"/>
                <a:cs typeface="Times New Roman" pitchFamily="18" charset="0"/>
              </a:rPr>
              <a:t>Market Transaction Costs</a:t>
            </a:r>
            <a:r>
              <a:rPr lang="en-US" dirty="0" smtClean="0">
                <a:latin typeface="Times New Roman" pitchFamily="18" charset="0"/>
                <a:cs typeface="Times New Roman" pitchFamily="18" charset="0"/>
              </a:rPr>
              <a:t>: Market Transaction Costs include: </a:t>
            </a:r>
          </a:p>
          <a:p>
            <a:pPr lvl="1" algn="just"/>
            <a:r>
              <a:rPr lang="en-US" dirty="0" smtClean="0">
                <a:latin typeface="Times New Roman" pitchFamily="18" charset="0"/>
                <a:cs typeface="Times New Roman" pitchFamily="18" charset="0"/>
              </a:rPr>
              <a:t>cost of screening and selecting a buyer or seller; </a:t>
            </a:r>
          </a:p>
          <a:p>
            <a:pPr lvl="1" algn="just"/>
            <a:r>
              <a:rPr lang="en-US" dirty="0" smtClean="0">
                <a:latin typeface="Times New Roman" pitchFamily="18" charset="0"/>
                <a:cs typeface="Times New Roman" pitchFamily="18" charset="0"/>
              </a:rPr>
              <a:t>the cost of preparing contracts which includes the cost of obtaining information on the good or service; </a:t>
            </a:r>
          </a:p>
          <a:p>
            <a:pPr lvl="1" algn="just"/>
            <a:r>
              <a:rPr lang="en-US" dirty="0" smtClean="0">
                <a:latin typeface="Times New Roman" pitchFamily="18" charset="0"/>
                <a:cs typeface="Times New Roman" pitchFamily="18" charset="0"/>
              </a:rPr>
              <a:t>the cost of bargaining &amp; negotiating a contract; </a:t>
            </a:r>
          </a:p>
          <a:p>
            <a:pPr lvl="1" algn="just"/>
            <a:r>
              <a:rPr lang="en-US" dirty="0" smtClean="0">
                <a:latin typeface="Times New Roman" pitchFamily="18" charset="0"/>
                <a:cs typeface="Times New Roman" pitchFamily="18" charset="0"/>
              </a:rPr>
              <a:t>cost of monitoring &amp; enforcing the contractual obligations.</a:t>
            </a:r>
          </a:p>
          <a:p>
            <a:pPr algn="just"/>
            <a:r>
              <a:rPr lang="en-US" b="1" dirty="0" smtClean="0">
                <a:latin typeface="Times New Roman" pitchFamily="18" charset="0"/>
                <a:cs typeface="Times New Roman" pitchFamily="18" charset="0"/>
              </a:rPr>
              <a:t>Managerial Transaction costs</a:t>
            </a:r>
            <a:r>
              <a:rPr lang="en-US"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 costs of implementing the labor contracts that exist between a firm and its employees. </a:t>
            </a:r>
          </a:p>
          <a:p>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38</a:t>
            </a:fld>
            <a:endParaRPr lang="en-US"/>
          </a:p>
        </p:txBody>
      </p:sp>
    </p:spTree>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ln>
            <a:solidFill>
              <a:srgbClr val="FF0000"/>
            </a:solidFill>
          </a:ln>
        </p:spPr>
        <p:txBody>
          <a:bodyPr>
            <a:normAutofit/>
          </a:bodyPr>
          <a:lstStyle/>
          <a:p>
            <a:pPr algn="just"/>
            <a:r>
              <a:rPr lang="en-US" b="1" dirty="0" smtClean="0">
                <a:latin typeface="Times New Roman" pitchFamily="18" charset="0"/>
                <a:cs typeface="Times New Roman" pitchFamily="18" charset="0"/>
              </a:rPr>
              <a:t>Political Transaction costs: </a:t>
            </a:r>
            <a:r>
              <a:rPr lang="en-US" dirty="0" smtClean="0">
                <a:latin typeface="Times New Roman" pitchFamily="18" charset="0"/>
                <a:cs typeface="Times New Roman" pitchFamily="18" charset="0"/>
              </a:rPr>
              <a:t>market and managerial transactions are assumed to take place against a well-defined political background; institutional arrangements consistent with a capitalist market order. </a:t>
            </a:r>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39</a:t>
            </a:fld>
            <a:endParaRPr lang="en-US"/>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solidFill>
                  <a:srgbClr val="FF0000"/>
                </a:solidFill>
                <a:latin typeface="Times New Roman" pitchFamily="18" charset="0"/>
                <a:cs typeface="Times New Roman" pitchFamily="18" charset="0"/>
              </a:rPr>
              <a:t>Criticism of neoclassical theory of the firm </a:t>
            </a:r>
            <a:endParaRPr lang="en-US" sz="36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638800"/>
          </a:xfrm>
          <a:ln>
            <a:solidFill>
              <a:srgbClr val="FF0000"/>
            </a:solidFill>
          </a:ln>
        </p:spPr>
        <p:txBody>
          <a:bodyPr>
            <a:normAutofit fontScale="85000" lnSpcReduction="10000"/>
          </a:bodyPr>
          <a:lstStyle/>
          <a:p>
            <a:pPr lvl="0" algn="just">
              <a:buNone/>
            </a:pPr>
            <a:r>
              <a:rPr lang="en-US" dirty="0" smtClean="0">
                <a:latin typeface="Times New Roman" pitchFamily="18" charset="0"/>
                <a:cs typeface="Times New Roman" pitchFamily="18" charset="0"/>
              </a:rPr>
              <a:t>1. Firms </a:t>
            </a:r>
            <a:r>
              <a:rPr lang="en-US" dirty="0">
                <a:latin typeface="Times New Roman" pitchFamily="18" charset="0"/>
                <a:cs typeface="Times New Roman" pitchFamily="18" charset="0"/>
              </a:rPr>
              <a:t>may not aim at profit maximization by equating MR and MC; instead the </a:t>
            </a:r>
            <a:r>
              <a:rPr lang="en-US" dirty="0">
                <a:solidFill>
                  <a:srgbClr val="FF0000"/>
                </a:solidFill>
                <a:latin typeface="Times New Roman" pitchFamily="18" charset="0"/>
                <a:cs typeface="Times New Roman" pitchFamily="18" charset="0"/>
              </a:rPr>
              <a:t>right price</a:t>
            </a:r>
            <a:r>
              <a:rPr lang="en-US" dirty="0">
                <a:latin typeface="Times New Roman" pitchFamily="18" charset="0"/>
                <a:cs typeface="Times New Roman" pitchFamily="18" charset="0"/>
              </a:rPr>
              <a:t> might be based on recovering full </a:t>
            </a:r>
            <a:r>
              <a:rPr lang="en-US" dirty="0" smtClean="0">
                <a:latin typeface="Times New Roman" pitchFamily="18" charset="0"/>
                <a:cs typeface="Times New Roman" pitchFamily="18" charset="0"/>
              </a:rPr>
              <a:t>cost.</a:t>
            </a:r>
          </a:p>
          <a:p>
            <a:pPr lvl="0" algn="just">
              <a:buNone/>
            </a:pPr>
            <a:r>
              <a:rPr lang="en-US" b="1" dirty="0" smtClean="0">
                <a:solidFill>
                  <a:srgbClr val="FF0000"/>
                </a:solidFill>
                <a:latin typeface="Times New Roman" pitchFamily="18" charset="0"/>
                <a:cs typeface="Times New Roman" pitchFamily="18" charset="0"/>
              </a:rPr>
              <a:t>2. Imperfect </a:t>
            </a:r>
            <a:r>
              <a:rPr lang="en-US" b="1" dirty="0">
                <a:solidFill>
                  <a:srgbClr val="FF0000"/>
                </a:solidFill>
                <a:latin typeface="Times New Roman" pitchFamily="18" charset="0"/>
                <a:cs typeface="Times New Roman" pitchFamily="18" charset="0"/>
              </a:rPr>
              <a:t>information,</a:t>
            </a:r>
            <a:r>
              <a:rPr lang="en-US" dirty="0">
                <a:latin typeface="Times New Roman" pitchFamily="18" charset="0"/>
                <a:cs typeface="Times New Roman" pitchFamily="18" charset="0"/>
              </a:rPr>
              <a:t> and thus </a:t>
            </a:r>
            <a:r>
              <a:rPr lang="en-US" b="1" dirty="0">
                <a:solidFill>
                  <a:srgbClr val="FF0000"/>
                </a:solidFill>
                <a:latin typeface="Times New Roman" pitchFamily="18" charset="0"/>
                <a:cs typeface="Times New Roman" pitchFamily="18" charset="0"/>
              </a:rPr>
              <a:t>uncertainty</a:t>
            </a:r>
            <a:r>
              <a:rPr lang="en-US" dirty="0">
                <a:latin typeface="Times New Roman" pitchFamily="18" charset="0"/>
                <a:cs typeface="Times New Roman" pitchFamily="18" charset="0"/>
              </a:rPr>
              <a:t>, is not taken as a relevant factor in this theory since the firm operates in a timeless environment.</a:t>
            </a:r>
          </a:p>
          <a:p>
            <a:pPr lvl="0" algn="just">
              <a:buNone/>
            </a:pPr>
            <a:r>
              <a:rPr lang="en-US" dirty="0" smtClean="0">
                <a:latin typeface="Times New Roman" pitchFamily="18" charset="0"/>
                <a:cs typeface="Times New Roman" pitchFamily="18" charset="0"/>
              </a:rPr>
              <a:t>3. The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organizational complexity of firms </a:t>
            </a:r>
            <a:r>
              <a:rPr lang="en-US" dirty="0">
                <a:latin typeface="Times New Roman" pitchFamily="18" charset="0"/>
                <a:cs typeface="Times New Roman" pitchFamily="18" charset="0"/>
              </a:rPr>
              <a:t>may impede the application of the profit maximization principle. </a:t>
            </a:r>
            <a:endParaRPr lang="en-US" dirty="0" smtClean="0">
              <a:latin typeface="Times New Roman" pitchFamily="18" charset="0"/>
              <a:cs typeface="Times New Roman" pitchFamily="18" charset="0"/>
            </a:endParaRPr>
          </a:p>
          <a:p>
            <a:pPr lvl="0" algn="just">
              <a:buNone/>
            </a:pPr>
            <a:r>
              <a:rPr lang="en-US" dirty="0" smtClean="0">
                <a:latin typeface="Times New Roman" pitchFamily="18" charset="0"/>
                <a:cs typeface="Times New Roman" pitchFamily="18" charset="0"/>
              </a:rPr>
              <a:t>4. The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motivation </a:t>
            </a:r>
            <a:r>
              <a:rPr lang="en-US" b="1" dirty="0">
                <a:effectLst>
                  <a:outerShdw blurRad="38100" dist="38100" dir="2700000" algn="tl">
                    <a:srgbClr val="000000">
                      <a:alpha val="43137"/>
                    </a:srgbClr>
                  </a:outerShdw>
                </a:effectLst>
                <a:latin typeface="Times New Roman" pitchFamily="18" charset="0"/>
                <a:cs typeface="Times New Roman" pitchFamily="18" charset="0"/>
              </a:rPr>
              <a:t>and</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decision-making of individuals </a:t>
            </a:r>
            <a:r>
              <a:rPr lang="en-US" dirty="0">
                <a:latin typeface="Times New Roman" pitchFamily="18" charset="0"/>
                <a:cs typeface="Times New Roman" pitchFamily="18" charset="0"/>
              </a:rPr>
              <a:t>are more fundamental than that of the organizations which they </a:t>
            </a:r>
            <a:r>
              <a:rPr lang="en-US" dirty="0" smtClean="0">
                <a:latin typeface="Times New Roman" pitchFamily="18" charset="0"/>
                <a:cs typeface="Times New Roman" pitchFamily="18" charset="0"/>
              </a:rPr>
              <a:t>form.</a:t>
            </a:r>
          </a:p>
          <a:p>
            <a:pPr lvl="0" algn="just">
              <a:buFont typeface="Wingdings" pitchFamily="2" charset="2"/>
              <a:buChar char="Ø"/>
            </a:pPr>
            <a:r>
              <a:rPr lang="en-US" dirty="0" smtClean="0">
                <a:latin typeface="Times New Roman" pitchFamily="18" charset="0"/>
                <a:cs typeface="Times New Roman" pitchFamily="18" charset="0"/>
              </a:rPr>
              <a:t>So </a:t>
            </a:r>
            <a:r>
              <a:rPr lang="en-US" dirty="0">
                <a:latin typeface="Times New Roman" pitchFamily="18" charset="0"/>
                <a:cs typeface="Times New Roman" pitchFamily="18" charset="0"/>
              </a:rPr>
              <a:t>as to overcome such drawbacks of the neoclassical theory of the firm, the modern theory of the firm is developed as discussed in the following section. </a:t>
            </a:r>
          </a:p>
          <a:p>
            <a:endParaRPr lang="en-US" dirty="0"/>
          </a:p>
        </p:txBody>
      </p:sp>
      <p:sp>
        <p:nvSpPr>
          <p:cNvPr id="5" name="Footer Placeholder 4"/>
          <p:cNvSpPr>
            <a:spLocks noGrp="1"/>
          </p:cNvSpPr>
          <p:nvPr>
            <p:ph type="ftr" sz="quarter" idx="11"/>
          </p:nvPr>
        </p:nvSpPr>
        <p:spPr/>
        <p:txBody>
          <a:bodyPr/>
          <a:lstStyle/>
          <a:p>
            <a:r>
              <a:rPr lang="en-US" dirty="0" smtClean="0"/>
              <a:t>Compiled by: </a:t>
            </a:r>
            <a:r>
              <a:rPr lang="en-US" dirty="0" err="1" smtClean="0"/>
              <a:t>Abdi</a:t>
            </a:r>
            <a:r>
              <a:rPr lang="en-US" dirty="0" smtClean="0"/>
              <a:t>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4</a:t>
            </a:fld>
            <a:endParaRPr lang="en-US"/>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2.3 The Growth of the Firm</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a:ln>
            <a:solidFill>
              <a:srgbClr val="FF0000"/>
            </a:solidFill>
          </a:ln>
        </p:spPr>
        <p:txBody>
          <a:bodyPr>
            <a:normAutofit lnSpcReduction="10000"/>
          </a:bodyPr>
          <a:lstStyle/>
          <a:p>
            <a:pPr algn="just">
              <a:buNone/>
            </a:pPr>
            <a:r>
              <a:rPr lang="en-GB" b="1" dirty="0" smtClean="0">
                <a:latin typeface="Times New Roman" pitchFamily="18" charset="0"/>
                <a:cs typeface="Times New Roman" pitchFamily="18" charset="0"/>
              </a:rPr>
              <a:t>2.3.1 The Rationale for Growth of the Firms</a:t>
            </a:r>
            <a:endParaRPr lang="en-US" b="1"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Growth is one of the performance indicators of a firm.</a:t>
            </a:r>
          </a:p>
          <a:p>
            <a:pPr algn="just"/>
            <a:r>
              <a:rPr lang="en-US" dirty="0" smtClean="0">
                <a:latin typeface="Times New Roman" pitchFamily="18" charset="0"/>
                <a:cs typeface="Times New Roman" pitchFamily="18" charset="0"/>
              </a:rPr>
              <a:t>There are four theories that attempt to explain the determinants of the growth of the firm. They are: </a:t>
            </a:r>
          </a:p>
          <a:p>
            <a:pPr lvl="1" algn="just">
              <a:buFont typeface="Wingdings" pitchFamily="2" charset="2"/>
              <a:buChar char="§"/>
            </a:pPr>
            <a:r>
              <a:rPr lang="en-US" dirty="0" smtClean="0">
                <a:latin typeface="Times New Roman" pitchFamily="18" charset="0"/>
                <a:cs typeface="Times New Roman" pitchFamily="18" charset="0"/>
              </a:rPr>
              <a:t>Life-Cycle Theory </a:t>
            </a:r>
          </a:p>
          <a:p>
            <a:pPr lvl="1" algn="just">
              <a:buFont typeface="Wingdings" pitchFamily="2" charset="2"/>
              <a:buChar char="§"/>
            </a:pPr>
            <a:r>
              <a:rPr lang="en-US" dirty="0" err="1" smtClean="0">
                <a:latin typeface="Times New Roman" pitchFamily="18" charset="0"/>
                <a:cs typeface="Times New Roman" pitchFamily="18" charset="0"/>
              </a:rPr>
              <a:t>Downie’s</a:t>
            </a:r>
            <a:r>
              <a:rPr lang="en-US" dirty="0" smtClean="0">
                <a:latin typeface="Times New Roman" pitchFamily="18" charset="0"/>
                <a:cs typeface="Times New Roman" pitchFamily="18" charset="0"/>
              </a:rPr>
              <a:t> Theory </a:t>
            </a:r>
          </a:p>
          <a:p>
            <a:pPr lvl="1" algn="just">
              <a:buFont typeface="Wingdings" pitchFamily="2" charset="2"/>
              <a:buChar char="§"/>
            </a:pPr>
            <a:r>
              <a:rPr lang="en-US" dirty="0" smtClean="0">
                <a:latin typeface="Times New Roman" pitchFamily="18" charset="0"/>
                <a:cs typeface="Times New Roman" pitchFamily="18" charset="0"/>
              </a:rPr>
              <a:t>Penrose’s Theory and </a:t>
            </a:r>
          </a:p>
          <a:p>
            <a:pPr lvl="1" algn="just">
              <a:buFont typeface="Wingdings" pitchFamily="2" charset="2"/>
              <a:buChar char="§"/>
            </a:pPr>
            <a:r>
              <a:rPr lang="en-US" dirty="0" smtClean="0">
                <a:latin typeface="Times New Roman" pitchFamily="18" charset="0"/>
                <a:cs typeface="Times New Roman" pitchFamily="18" charset="0"/>
              </a:rPr>
              <a:t>The </a:t>
            </a:r>
            <a:r>
              <a:rPr lang="en-US" dirty="0" err="1" smtClean="0">
                <a:latin typeface="Times New Roman" pitchFamily="18" charset="0"/>
                <a:cs typeface="Times New Roman" pitchFamily="18" charset="0"/>
              </a:rPr>
              <a:t>Marris’s</a:t>
            </a:r>
            <a:r>
              <a:rPr lang="en-US" dirty="0" smtClean="0">
                <a:latin typeface="Times New Roman" pitchFamily="18" charset="0"/>
                <a:cs typeface="Times New Roman" pitchFamily="18" charset="0"/>
              </a:rPr>
              <a:t> Theory</a:t>
            </a:r>
          </a:p>
          <a:p>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40</a:t>
            </a:fld>
            <a:endParaRPr lang="en-US"/>
          </a:p>
        </p:txBody>
      </p:sp>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ln>
            <a:solidFill>
              <a:srgbClr val="FF0000"/>
            </a:solidFill>
          </a:ln>
        </p:spPr>
        <p:txBody>
          <a:bodyPr>
            <a:normAutofit fontScale="77500" lnSpcReduction="20000"/>
          </a:bodyPr>
          <a:lstStyle/>
          <a:p>
            <a:pPr algn="just">
              <a:buNone/>
            </a:pPr>
            <a:r>
              <a:rPr lang="en-GB" b="1" dirty="0" smtClean="0">
                <a:latin typeface="Times New Roman" pitchFamily="18" charset="0"/>
                <a:cs typeface="Times New Roman" pitchFamily="18" charset="0"/>
              </a:rPr>
              <a:t>2.3.1.1 Alternative Motives for Growth</a:t>
            </a:r>
            <a:endParaRPr lang="en-US" b="1" dirty="0" smtClean="0">
              <a:latin typeface="Times New Roman" pitchFamily="18" charset="0"/>
              <a:cs typeface="Times New Roman" pitchFamily="18" charset="0"/>
            </a:endParaRPr>
          </a:p>
          <a:p>
            <a:pPr algn="just">
              <a:buNone/>
            </a:pPr>
            <a:r>
              <a:rPr lang="en-US" b="1" dirty="0" smtClean="0">
                <a:latin typeface="Times New Roman" pitchFamily="18" charset="0"/>
                <a:cs typeface="Times New Roman" pitchFamily="18" charset="0"/>
              </a:rPr>
              <a:t> </a:t>
            </a:r>
            <a:r>
              <a:rPr lang="en-US" sz="3500" b="1" dirty="0" smtClean="0">
                <a:latin typeface="Times New Roman" pitchFamily="18" charset="0"/>
                <a:cs typeface="Times New Roman" pitchFamily="18" charset="0"/>
              </a:rPr>
              <a:t>2.3.1.1 Life – Cycle </a:t>
            </a:r>
            <a:r>
              <a:rPr lang="en-US" sz="3500" b="1" dirty="0" smtClean="0">
                <a:latin typeface="Times New Roman" pitchFamily="18" charset="0"/>
                <a:cs typeface="Times New Roman" pitchFamily="18" charset="0"/>
              </a:rPr>
              <a:t>Theory: Growth </a:t>
            </a:r>
            <a:r>
              <a:rPr lang="en-US" sz="3500" b="1" dirty="0" smtClean="0">
                <a:latin typeface="Times New Roman" pitchFamily="18" charset="0"/>
                <a:cs typeface="Times New Roman" pitchFamily="18" charset="0"/>
              </a:rPr>
              <a:t>as a Natural </a:t>
            </a:r>
            <a:r>
              <a:rPr lang="en-US" sz="3500" b="1" dirty="0" smtClean="0">
                <a:latin typeface="Times New Roman" pitchFamily="18" charset="0"/>
                <a:cs typeface="Times New Roman" pitchFamily="18" charset="0"/>
              </a:rPr>
              <a:t>Process</a:t>
            </a:r>
          </a:p>
          <a:p>
            <a:pPr algn="just"/>
            <a:r>
              <a:rPr lang="en-US" sz="3500" dirty="0" smtClean="0">
                <a:latin typeface="Times New Roman" pitchFamily="18" charset="0"/>
                <a:cs typeface="Times New Roman" pitchFamily="18" charset="0"/>
              </a:rPr>
              <a:t>The theme of the theory is that </a:t>
            </a:r>
            <a:r>
              <a:rPr lang="en-US" sz="35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growth is a natural process</a:t>
            </a:r>
            <a:r>
              <a:rPr lang="en-US" sz="3500" dirty="0" smtClean="0">
                <a:latin typeface="Times New Roman" pitchFamily="18" charset="0"/>
                <a:cs typeface="Times New Roman" pitchFamily="18" charset="0"/>
              </a:rPr>
              <a:t>. </a:t>
            </a:r>
            <a:endParaRPr lang="en-US" sz="3500" b="1" dirty="0" smtClean="0">
              <a:latin typeface="Times New Roman" pitchFamily="18" charset="0"/>
              <a:cs typeface="Times New Roman" pitchFamily="18" charset="0"/>
            </a:endParaRPr>
          </a:p>
          <a:p>
            <a:pPr lvl="0" algn="just"/>
            <a:r>
              <a:rPr lang="en-US" sz="3500" dirty="0" smtClean="0">
                <a:latin typeface="Times New Roman" pitchFamily="18" charset="0"/>
                <a:cs typeface="Times New Roman" pitchFamily="18" charset="0"/>
              </a:rPr>
              <a:t>The empirical observation that shows firms grow as a natural process over time.</a:t>
            </a:r>
            <a:endParaRPr lang="en-US" sz="3500" b="1" dirty="0" smtClean="0">
              <a:latin typeface="Times New Roman" pitchFamily="18" charset="0"/>
              <a:cs typeface="Times New Roman" pitchFamily="18" charset="0"/>
            </a:endParaRPr>
          </a:p>
          <a:p>
            <a:pPr algn="just">
              <a:buFont typeface="Wingdings" pitchFamily="2" charset="2"/>
              <a:buChar char="ü"/>
            </a:pPr>
            <a:r>
              <a:rPr lang="en-US" sz="3500" dirty="0" smtClean="0">
                <a:latin typeface="Times New Roman" pitchFamily="18" charset="0"/>
                <a:cs typeface="Times New Roman" pitchFamily="18" charset="0"/>
              </a:rPr>
              <a:t>Growth is an </a:t>
            </a:r>
            <a:r>
              <a:rPr lang="en-US" sz="3500" b="1" dirty="0" smtClean="0">
                <a:solidFill>
                  <a:srgbClr val="FF0000"/>
                </a:solidFill>
                <a:latin typeface="Times New Roman" pitchFamily="18" charset="0"/>
                <a:cs typeface="Times New Roman" pitchFamily="18" charset="0"/>
              </a:rPr>
              <a:t>empirically</a:t>
            </a:r>
            <a:r>
              <a:rPr lang="en-US" sz="3500" dirty="0" smtClean="0">
                <a:latin typeface="Times New Roman" pitchFamily="18" charset="0"/>
                <a:cs typeface="Times New Roman" pitchFamily="18" charset="0"/>
              </a:rPr>
              <a:t> established trend and </a:t>
            </a:r>
            <a:r>
              <a:rPr lang="en-US" sz="35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daily-observed</a:t>
            </a:r>
            <a:r>
              <a:rPr lang="en-US" sz="3500" dirty="0" smtClean="0">
                <a:latin typeface="Times New Roman" pitchFamily="18" charset="0"/>
                <a:cs typeface="Times New Roman" pitchFamily="18" charset="0"/>
              </a:rPr>
              <a:t> phenomena. </a:t>
            </a:r>
          </a:p>
          <a:p>
            <a:pPr algn="just"/>
            <a:r>
              <a:rPr lang="en-US" sz="3500" dirty="0" smtClean="0">
                <a:latin typeface="Times New Roman" pitchFamily="18" charset="0"/>
                <a:cs typeface="Times New Roman" pitchFamily="18" charset="0"/>
              </a:rPr>
              <a:t>Most large firms that we see around were small when they were </a:t>
            </a:r>
            <a:r>
              <a:rPr lang="en-US" sz="3500" dirty="0" smtClean="0">
                <a:solidFill>
                  <a:srgbClr val="FF0000"/>
                </a:solidFill>
                <a:latin typeface="Times New Roman" pitchFamily="18" charset="0"/>
                <a:cs typeface="Times New Roman" pitchFamily="18" charset="0"/>
              </a:rPr>
              <a:t>established</a:t>
            </a:r>
            <a:r>
              <a:rPr lang="en-US" sz="3500" dirty="0" smtClean="0">
                <a:latin typeface="Times New Roman" pitchFamily="18" charset="0"/>
                <a:cs typeface="Times New Roman" pitchFamily="18" charset="0"/>
              </a:rPr>
              <a:t>, grew continuously and attained present status in the course of time.</a:t>
            </a:r>
          </a:p>
          <a:p>
            <a:pPr algn="just"/>
            <a:r>
              <a:rPr lang="en-US" sz="3500" dirty="0" smtClean="0">
                <a:latin typeface="Times New Roman" pitchFamily="18" charset="0"/>
                <a:cs typeface="Times New Roman" pitchFamily="18" charset="0"/>
              </a:rPr>
              <a:t>If this is a common observation then growth is a natural process as observed in biological growth of organisms, which are born, grow to maturity and die. </a:t>
            </a:r>
          </a:p>
          <a:p>
            <a:pPr algn="just"/>
            <a:endParaRPr lang="en-US" dirty="0" smtClean="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41</a:t>
            </a:fld>
            <a:endParaRPr lang="en-US"/>
          </a:p>
        </p:txBody>
      </p:sp>
    </p:spTree>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a:ln>
            <a:solidFill>
              <a:srgbClr val="FF0000"/>
            </a:solidFill>
          </a:ln>
        </p:spPr>
        <p:txBody>
          <a:bodyPr>
            <a:normAutofit fontScale="92500" lnSpcReduction="20000"/>
          </a:bodyPr>
          <a:lstStyle/>
          <a:p>
            <a:pPr algn="just"/>
            <a:r>
              <a:rPr lang="en-US" dirty="0" smtClean="0">
                <a:latin typeface="Times New Roman" pitchFamily="18" charset="0"/>
                <a:cs typeface="Times New Roman" pitchFamily="18" charset="0"/>
              </a:rPr>
              <a:t>A </a:t>
            </a:r>
            <a:r>
              <a:rPr lang="en-US" dirty="0" smtClean="0">
                <a:latin typeface="Times New Roman" pitchFamily="18" charset="0"/>
                <a:cs typeface="Times New Roman" pitchFamily="18" charset="0"/>
              </a:rPr>
              <a:t>firm is created, </a:t>
            </a:r>
            <a:r>
              <a:rPr lang="en-US" b="1"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grows</a:t>
            </a:r>
            <a:r>
              <a:rPr lang="en-US" dirty="0" smtClean="0">
                <a:latin typeface="Times New Roman" pitchFamily="18" charset="0"/>
                <a:cs typeface="Times New Roman" pitchFamily="18" charset="0"/>
              </a:rPr>
              <a:t>, </a:t>
            </a:r>
            <a:r>
              <a:rPr lang="en-US"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matures</a:t>
            </a:r>
            <a:r>
              <a:rPr lang="en-US" dirty="0" smtClean="0">
                <a:latin typeface="Times New Roman" pitchFamily="18" charset="0"/>
                <a:cs typeface="Times New Roman" pitchFamily="18" charset="0"/>
              </a:rPr>
              <a:t> and finally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dies</a:t>
            </a:r>
            <a:r>
              <a:rPr lang="en-US" dirty="0" smtClean="0">
                <a:latin typeface="Times New Roman" pitchFamily="18" charset="0"/>
                <a:cs typeface="Times New Roman" pitchFamily="18" charset="0"/>
              </a:rPr>
              <a:t> out like any biological species. This is captured by the product-life cycle or the Sigmoid Curve / S-Curve/. </a:t>
            </a:r>
          </a:p>
          <a:p>
            <a:pPr algn="just"/>
            <a:r>
              <a:rPr lang="en-US" dirty="0" smtClean="0">
                <a:latin typeface="Times New Roman" pitchFamily="18" charset="0"/>
                <a:cs typeface="Times New Roman" pitchFamily="18" charset="0"/>
              </a:rPr>
              <a:t>For example, in the young firms;</a:t>
            </a:r>
          </a:p>
          <a:p>
            <a:pPr algn="just">
              <a:buFont typeface="Wingdings" pitchFamily="2" charset="2"/>
              <a:buChar char="ü"/>
            </a:pPr>
            <a:r>
              <a:rPr lang="en-US" dirty="0" smtClean="0">
                <a:latin typeface="Times New Roman" pitchFamily="18" charset="0"/>
                <a:cs typeface="Times New Roman" pitchFamily="18" charset="0"/>
              </a:rPr>
              <a:t>There is short hierarchy in the organizational structure</a:t>
            </a:r>
          </a:p>
          <a:p>
            <a:pPr algn="just">
              <a:buFont typeface="Wingdings" pitchFamily="2" charset="2"/>
              <a:buChar char="ü"/>
            </a:pPr>
            <a:r>
              <a:rPr lang="en-US" dirty="0" smtClean="0">
                <a:latin typeface="Times New Roman" pitchFamily="18" charset="0"/>
                <a:cs typeface="Times New Roman" pitchFamily="18" charset="0"/>
              </a:rPr>
              <a:t> Young firms allow management economies </a:t>
            </a:r>
          </a:p>
          <a:p>
            <a:pPr algn="just"/>
            <a:r>
              <a:rPr lang="en-US" dirty="0" smtClean="0">
                <a:latin typeface="Times New Roman" pitchFamily="18" charset="0"/>
                <a:cs typeface="Times New Roman" pitchFamily="18" charset="0"/>
              </a:rPr>
              <a:t>It is easier to handle and transmit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information</a:t>
            </a:r>
            <a:r>
              <a:rPr lang="en-US" dirty="0" smtClean="0">
                <a:latin typeface="Times New Roman" pitchFamily="18" charset="0"/>
                <a:cs typeface="Times New Roman" pitchFamily="18" charset="0"/>
              </a:rPr>
              <a:t> concerning the company’s product or idea at the early stage of a firm.</a:t>
            </a:r>
          </a:p>
          <a:p>
            <a:pPr algn="just"/>
            <a:r>
              <a:rPr lang="en-US" dirty="0" smtClean="0">
                <a:latin typeface="Times New Roman" pitchFamily="18" charset="0"/>
                <a:cs typeface="Times New Roman" pitchFamily="18" charset="0"/>
              </a:rPr>
              <a:t>There is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high communication</a:t>
            </a:r>
            <a:r>
              <a:rPr lang="en-US" dirty="0" smtClean="0">
                <a:latin typeface="Times New Roman" pitchFamily="18" charset="0"/>
                <a:cs typeface="Times New Roman" pitchFamily="18" charset="0"/>
              </a:rPr>
              <a:t> in the firm, which implies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prompt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and</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flexible decision- making.</a:t>
            </a:r>
            <a:endParaRPr lang="en-US" dirty="0" smtClean="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42</a:t>
            </a:fld>
            <a:endParaRPr lang="en-US"/>
          </a:p>
        </p:txBody>
      </p:sp>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ln>
            <a:solidFill>
              <a:srgbClr val="FF0000"/>
            </a:solidFill>
          </a:ln>
        </p:spPr>
        <p:txBody>
          <a:bodyPr>
            <a:normAutofit/>
          </a:bodyPr>
          <a:lstStyle/>
          <a:p>
            <a:pPr algn="just"/>
            <a:r>
              <a:rPr lang="en-US" dirty="0" smtClean="0">
                <a:latin typeface="Times New Roman" pitchFamily="18" charset="0"/>
                <a:cs typeface="Times New Roman" pitchFamily="18" charset="0"/>
              </a:rPr>
              <a:t>As a result of such managerial attributes and hence competence, </a:t>
            </a:r>
            <a:r>
              <a:rPr lang="en-US" b="1" dirty="0" smtClean="0">
                <a:latin typeface="Times New Roman" pitchFamily="18" charset="0"/>
                <a:cs typeface="Times New Roman" pitchFamily="18" charset="0"/>
              </a:rPr>
              <a:t>firm’s growth rate accelerates </a:t>
            </a:r>
            <a:r>
              <a:rPr lang="en-US" b="1" dirty="0" smtClean="0">
                <a:latin typeface="Times New Roman" pitchFamily="18" charset="0"/>
                <a:cs typeface="Times New Roman" pitchFamily="18" charset="0"/>
                <a:sym typeface="Wingdings"/>
              </a:rPr>
              <a:t></a:t>
            </a:r>
            <a:r>
              <a:rPr lang="en-US" b="1" dirty="0" smtClean="0">
                <a:latin typeface="Times New Roman" pitchFamily="18" charset="0"/>
                <a:cs typeface="Times New Roman" pitchFamily="18" charset="0"/>
              </a:rPr>
              <a:t> the objective of management and shareholders coincides </a:t>
            </a:r>
            <a:r>
              <a:rPr lang="en-US" b="1" dirty="0" smtClean="0">
                <a:latin typeface="Times New Roman" pitchFamily="18" charset="0"/>
                <a:cs typeface="Times New Roman" pitchFamily="18" charset="0"/>
                <a:sym typeface="Wingdings"/>
              </a:rPr>
              <a:t></a:t>
            </a:r>
            <a:r>
              <a:rPr lang="en-US" b="1" dirty="0" smtClean="0">
                <a:latin typeface="Times New Roman" pitchFamily="18" charset="0"/>
                <a:cs typeface="Times New Roman" pitchFamily="18" charset="0"/>
              </a:rPr>
              <a:t> profit raises </a:t>
            </a:r>
            <a:r>
              <a:rPr lang="en-US" b="1" dirty="0" smtClean="0">
                <a:latin typeface="Times New Roman" pitchFamily="18" charset="0"/>
                <a:cs typeface="Times New Roman" pitchFamily="18" charset="0"/>
                <a:sym typeface="Wingdings"/>
              </a:rPr>
              <a:t></a:t>
            </a:r>
            <a:r>
              <a:rPr lang="en-US" b="1" dirty="0" smtClean="0">
                <a:latin typeface="Times New Roman" pitchFamily="18" charset="0"/>
                <a:cs typeface="Times New Roman" pitchFamily="18" charset="0"/>
              </a:rPr>
              <a:t> But later on Managerial diseconomies of older firms arise </a:t>
            </a:r>
            <a:r>
              <a:rPr lang="en-US" b="1" dirty="0" smtClean="0">
                <a:latin typeface="Times New Roman" pitchFamily="18" charset="0"/>
                <a:cs typeface="Times New Roman" pitchFamily="18" charset="0"/>
                <a:sym typeface="Wingdings"/>
              </a:rPr>
              <a:t></a:t>
            </a:r>
            <a:r>
              <a:rPr lang="en-US" b="1" dirty="0" smtClean="0">
                <a:latin typeface="Times New Roman" pitchFamily="18" charset="0"/>
                <a:cs typeface="Times New Roman" pitchFamily="18" charset="0"/>
              </a:rPr>
              <a:t> Growth slows.  </a:t>
            </a:r>
          </a:p>
          <a:p>
            <a:pPr algn="just"/>
            <a:r>
              <a:rPr lang="en-US" dirty="0" smtClean="0">
                <a:latin typeface="Times New Roman" pitchFamily="18" charset="0"/>
                <a:cs typeface="Times New Roman" pitchFamily="18" charset="0"/>
              </a:rPr>
              <a:t>The Life – Cycle Theory can be depicted by the following diagram.</a:t>
            </a:r>
          </a:p>
          <a:p>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43</a:t>
            </a:fld>
            <a:endParaRPr lang="en-US"/>
          </a:p>
        </p:txBody>
      </p:sp>
    </p:spTree>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lum bright="-20000" contrast="-20000"/>
          </a:blip>
          <a:srcRect/>
          <a:stretch>
            <a:fillRect/>
          </a:stretch>
        </p:blipFill>
        <p:spPr bwMode="auto">
          <a:xfrm>
            <a:off x="1600200" y="1295400"/>
            <a:ext cx="5400675" cy="3381375"/>
          </a:xfrm>
          <a:prstGeom prst="rect">
            <a:avLst/>
          </a:prstGeom>
          <a:noFill/>
          <a:ln w="9525">
            <a:solidFill>
              <a:srgbClr val="FF0000"/>
            </a:solidFill>
            <a:miter lim="800000"/>
            <a:headEnd/>
            <a:tailEnd/>
          </a:ln>
        </p:spPr>
      </p:pic>
      <p:sp>
        <p:nvSpPr>
          <p:cNvPr id="5" name="Rectangle 4"/>
          <p:cNvSpPr/>
          <p:nvPr/>
        </p:nvSpPr>
        <p:spPr>
          <a:xfrm>
            <a:off x="3187614" y="4721662"/>
            <a:ext cx="3898986" cy="369332"/>
          </a:xfrm>
          <a:prstGeom prst="rect">
            <a:avLst/>
          </a:prstGeom>
        </p:spPr>
        <p:txBody>
          <a:bodyPr wrap="square">
            <a:spAutoFit/>
          </a:bodyPr>
          <a:lstStyle/>
          <a:p>
            <a:r>
              <a:rPr lang="en-US" dirty="0" smtClean="0">
                <a:latin typeface="Times New Roman" pitchFamily="18" charset="0"/>
                <a:cs typeface="Times New Roman" pitchFamily="18" charset="0"/>
              </a:rPr>
              <a:t>Figure:  2.4 Sigmoid Curves </a:t>
            </a:r>
          </a:p>
        </p:txBody>
      </p:sp>
      <p:sp>
        <p:nvSpPr>
          <p:cNvPr id="7" name="Footer Placeholder 6"/>
          <p:cNvSpPr>
            <a:spLocks noGrp="1"/>
          </p:cNvSpPr>
          <p:nvPr>
            <p:ph type="ftr" sz="quarter" idx="11"/>
          </p:nvPr>
        </p:nvSpPr>
        <p:spPr/>
        <p:txBody>
          <a:bodyPr/>
          <a:lstStyle/>
          <a:p>
            <a:r>
              <a:rPr lang="en-US" smtClean="0"/>
              <a:t>Compiled by: Abdi T.</a:t>
            </a:r>
            <a:endParaRPr lang="en-US" dirty="0"/>
          </a:p>
        </p:txBody>
      </p:sp>
      <p:sp>
        <p:nvSpPr>
          <p:cNvPr id="6" name="Slide Number Placeholder 5"/>
          <p:cNvSpPr>
            <a:spLocks noGrp="1"/>
          </p:cNvSpPr>
          <p:nvPr>
            <p:ph type="sldNum" sz="quarter" idx="12"/>
          </p:nvPr>
        </p:nvSpPr>
        <p:spPr/>
        <p:txBody>
          <a:bodyPr/>
          <a:lstStyle/>
          <a:p>
            <a:fld id="{B3384987-B499-4A99-A8DE-488B2013EB73}" type="slidenum">
              <a:rPr lang="en-US" smtClean="0"/>
              <a:pPr/>
              <a:t>44</a:t>
            </a:fld>
            <a:endParaRPr lang="en-US"/>
          </a:p>
        </p:txBody>
      </p:sp>
    </p:spTree>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2.3.1.2:</a:t>
            </a:r>
            <a:r>
              <a:rPr lang="en-US" sz="3200" b="1" dirty="0" smtClean="0"/>
              <a:t>Downie’s </a:t>
            </a:r>
            <a:r>
              <a:rPr lang="en-US" sz="3200" b="1" dirty="0" smtClean="0"/>
              <a:t>Theory or </a:t>
            </a:r>
            <a:r>
              <a:rPr lang="en-US" sz="3600" b="1" dirty="0" smtClean="0">
                <a:latin typeface="Times New Roman" pitchFamily="18" charset="0"/>
                <a:cs typeface="Times New Roman" pitchFamily="18" charset="0"/>
              </a:rPr>
              <a:t> The Theory of Profit Constraint</a:t>
            </a:r>
            <a:r>
              <a:rPr lang="en-US" b="1" dirty="0" smtClean="0"/>
              <a:t/>
            </a:r>
            <a:br>
              <a:rPr lang="en-US" b="1" dirty="0" smtClean="0"/>
            </a:br>
            <a:endParaRPr lang="en-US" dirty="0"/>
          </a:p>
        </p:txBody>
      </p:sp>
      <p:sp>
        <p:nvSpPr>
          <p:cNvPr id="3" name="Content Placeholder 2"/>
          <p:cNvSpPr>
            <a:spLocks noGrp="1"/>
          </p:cNvSpPr>
          <p:nvPr>
            <p:ph idx="1"/>
          </p:nvPr>
        </p:nvSpPr>
        <p:spPr>
          <a:xfrm>
            <a:off x="457200" y="1295400"/>
            <a:ext cx="8229600" cy="4830763"/>
          </a:xfrm>
          <a:ln>
            <a:solidFill>
              <a:srgbClr val="FF0000"/>
            </a:solidFill>
          </a:ln>
        </p:spPr>
        <p:txBody>
          <a:bodyPr>
            <a:normAutofit fontScale="92500" lnSpcReduction="20000"/>
          </a:bodyPr>
          <a:lstStyle/>
          <a:p>
            <a:pPr algn="just"/>
            <a:r>
              <a:rPr lang="en-US" dirty="0" smtClean="0">
                <a:latin typeface="Times New Roman" pitchFamily="18" charset="0"/>
                <a:cs typeface="Times New Roman" pitchFamily="18" charset="0"/>
              </a:rPr>
              <a:t>It also called Downie’s theory in the literature.</a:t>
            </a:r>
          </a:p>
          <a:p>
            <a:pPr algn="just"/>
            <a:r>
              <a:rPr lang="en-US" dirty="0" smtClean="0">
                <a:latin typeface="Times New Roman" pitchFamily="18" charset="0"/>
                <a:cs typeface="Times New Roman" pitchFamily="18" charset="0"/>
              </a:rPr>
              <a:t> </a:t>
            </a:r>
            <a:r>
              <a:rPr lang="en-US" dirty="0" smtClean="0"/>
              <a:t>According to </a:t>
            </a:r>
            <a:r>
              <a:rPr lang="en-US" dirty="0" err="1" smtClean="0"/>
              <a:t>Downie</a:t>
            </a:r>
            <a:r>
              <a:rPr lang="en-US" dirty="0" smtClean="0"/>
              <a:t>, alternative forms of market structure and conventions govern business behavior. I</a:t>
            </a:r>
            <a:r>
              <a:rPr lang="en-US" dirty="0" smtClean="0">
                <a:latin typeface="Times New Roman" pitchFamily="18" charset="0"/>
                <a:cs typeface="Times New Roman" pitchFamily="18" charset="0"/>
              </a:rPr>
              <a:t>t is concerned with the way in which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alternative forms of market structures </a:t>
            </a:r>
            <a:r>
              <a:rPr lang="en-US" dirty="0" smtClean="0">
                <a:latin typeface="Times New Roman" pitchFamily="18" charset="0"/>
                <a:cs typeface="Times New Roman" pitchFamily="18" charset="0"/>
              </a:rPr>
              <a:t>and the “rules of the game” lead to the divergences in efficiency and the rate of technical progress among firms. </a:t>
            </a:r>
          </a:p>
          <a:p>
            <a:pPr algn="just"/>
            <a:r>
              <a:rPr lang="en-US" dirty="0" smtClean="0"/>
              <a:t>For him in an industry, there will be dispersion of efficiency across the firms, i.e. </a:t>
            </a:r>
            <a:r>
              <a:rPr lang="en-US" dirty="0" smtClean="0">
                <a:latin typeface="Times New Roman" pitchFamily="18" charset="0"/>
                <a:cs typeface="Times New Roman" pitchFamily="18" charset="0"/>
              </a:rPr>
              <a:t>Some firms have greater efficiency than the industry average while some others have lower efficiency. </a:t>
            </a:r>
          </a:p>
          <a:p>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45</a:t>
            </a:fld>
            <a:endParaRPr lang="en-US"/>
          </a:p>
        </p:txBody>
      </p:sp>
    </p:spTree>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a:ln>
            <a:solidFill>
              <a:schemeClr val="accent1"/>
            </a:solidFill>
          </a:ln>
        </p:spPr>
        <p:txBody>
          <a:bodyPr>
            <a:normAutofit fontScale="92500" lnSpcReduction="10000"/>
          </a:bodyPr>
          <a:lstStyle/>
          <a:p>
            <a:pPr algn="just"/>
            <a:r>
              <a:rPr lang="en-US" dirty="0" smtClean="0"/>
              <a:t>The source of variation in efficiency (measured in terms of unit costs) across the firms is their </a:t>
            </a:r>
            <a:r>
              <a:rPr lang="en-US" i="1" dirty="0" smtClean="0"/>
              <a:t>technical processes</a:t>
            </a:r>
            <a:r>
              <a:rPr lang="en-US" dirty="0" smtClean="0"/>
              <a:t>. </a:t>
            </a:r>
            <a:r>
              <a:rPr 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Efficiency variation</a:t>
            </a:r>
            <a:r>
              <a:rPr lang="en-US" dirty="0" smtClean="0">
                <a:latin typeface="Times New Roman" pitchFamily="18" charset="0"/>
                <a:cs typeface="Times New Roman" pitchFamily="18" charset="0"/>
              </a:rPr>
              <a:t> is attributed to </a:t>
            </a:r>
            <a:r>
              <a:rPr 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variation in technical progress. </a:t>
            </a:r>
            <a:r>
              <a:rPr lang="en-US" dirty="0" smtClean="0">
                <a:latin typeface="Times New Roman" pitchFamily="18" charset="0"/>
                <a:cs typeface="Times New Roman" pitchFamily="18" charset="0"/>
              </a:rPr>
              <a:t>Firms with </a:t>
            </a:r>
            <a:r>
              <a:rPr lang="en-US" dirty="0" smtClean="0">
                <a:solidFill>
                  <a:srgbClr val="FF0000"/>
                </a:solidFill>
                <a:latin typeface="Times New Roman" pitchFamily="18" charset="0"/>
                <a:cs typeface="Times New Roman" pitchFamily="18" charset="0"/>
              </a:rPr>
              <a:t>superior technology </a:t>
            </a:r>
            <a:r>
              <a:rPr lang="en-US" dirty="0" smtClean="0">
                <a:latin typeface="Times New Roman" pitchFamily="18" charset="0"/>
                <a:cs typeface="Times New Roman" pitchFamily="18" charset="0"/>
              </a:rPr>
              <a:t>are assumed to be more efficient. </a:t>
            </a:r>
          </a:p>
          <a:p>
            <a:pPr algn="just"/>
            <a:r>
              <a:rPr lang="en-US" dirty="0" smtClean="0"/>
              <a:t>Given the competitive environment and assuming that the firms pursue the growth maximization objective, t</a:t>
            </a:r>
            <a:r>
              <a:rPr lang="en-US" dirty="0" smtClean="0">
                <a:latin typeface="Times New Roman" pitchFamily="18" charset="0"/>
                <a:cs typeface="Times New Roman" pitchFamily="18" charset="0"/>
              </a:rPr>
              <a:t>he process of growth according to Downie’s model starts with steady encroachment on the market share of less efficient firms by more efficient firms. </a:t>
            </a:r>
          </a:p>
          <a:p>
            <a:pPr algn="just">
              <a:buNone/>
            </a:pPr>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46</a:t>
            </a:fld>
            <a:endParaRPr lang="en-US"/>
          </a:p>
        </p:txBody>
      </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spcBef>
                <a:spcPts val="0"/>
              </a:spcBef>
            </a:pPr>
            <a:r>
              <a:rPr lang="en-US" dirty="0" smtClean="0"/>
              <a:t>The efficient firms having advantageous access of the means of growth will be able to encroach on the market shares of the less efficient firms more or less rapidly.</a:t>
            </a:r>
          </a:p>
          <a:p>
            <a:pPr algn="just">
              <a:spcBef>
                <a:spcPts val="0"/>
              </a:spcBef>
              <a:buFont typeface="Wingdings" pitchFamily="2" charset="2"/>
              <a:buChar char="ü"/>
            </a:pP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Efficient firms take over large market shares of less efficient firms.</a:t>
            </a:r>
            <a:endParaRPr lang="en-US" dirty="0" smtClean="0"/>
          </a:p>
          <a:p>
            <a:pPr algn="just">
              <a:spcBef>
                <a:spcPts val="0"/>
              </a:spcBef>
            </a:pPr>
            <a:r>
              <a:rPr lang="en-US" dirty="0" smtClean="0"/>
              <a:t>The means of the growth are capacity of production and customers.</a:t>
            </a:r>
            <a:r>
              <a:rPr lang="en-US" dirty="0" smtClean="0">
                <a:latin typeface="Times New Roman" pitchFamily="18" charset="0"/>
                <a:cs typeface="Times New Roman" pitchFamily="18" charset="0"/>
              </a:rPr>
              <a:t> These can be examined from the supply and demand sides of growth of a firm. </a:t>
            </a:r>
          </a:p>
          <a:p>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47</a:t>
            </a:fld>
            <a:endParaRPr lang="en-US"/>
          </a:p>
        </p:txBody>
      </p:sp>
    </p:spTree>
  </p:cSld>
  <p:clrMapOvr>
    <a:masterClrMapping/>
  </p:clrMapOvr>
  <p:transition>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ln>
            <a:solidFill>
              <a:srgbClr val="FF0000"/>
            </a:solidFill>
          </a:ln>
        </p:spPr>
        <p:txBody>
          <a:bodyPr>
            <a:normAutofit fontScale="92500" lnSpcReduction="10000"/>
          </a:bodyPr>
          <a:lstStyle/>
          <a:p>
            <a:pPr algn="just">
              <a:buNone/>
            </a:pPr>
            <a:r>
              <a:rPr lang="en-US" b="1" dirty="0" err="1" smtClean="0">
                <a:latin typeface="Times New Roman" pitchFamily="18" charset="0"/>
                <a:cs typeface="Times New Roman" pitchFamily="18" charset="0"/>
              </a:rPr>
              <a:t>i</a:t>
            </a:r>
            <a:r>
              <a:rPr lang="en-US" b="1" dirty="0" smtClean="0">
                <a:latin typeface="Times New Roman" pitchFamily="18" charset="0"/>
                <a:cs typeface="Times New Roman" pitchFamily="18" charset="0"/>
              </a:rPr>
              <a:t>. Supply side: </a:t>
            </a:r>
            <a:r>
              <a:rPr lang="en-US" dirty="0" smtClean="0"/>
              <a:t>To expand capacity, investment</a:t>
            </a:r>
            <a:r>
              <a:rPr lang="en-US" dirty="0" smtClean="0">
                <a:latin typeface="Times New Roman" pitchFamily="18" charset="0"/>
                <a:cs typeface="Times New Roman" pitchFamily="18" charset="0"/>
              </a:rPr>
              <a:t> in new technology is an optional case.  Finance is needed for expansion, which in turn depends on the rate of profit generated. Thus, the rate of capacity expansion is positively related to the rate of profit and/or efficiency. </a:t>
            </a:r>
          </a:p>
          <a:p>
            <a:pPr algn="just">
              <a:buNone/>
            </a:pPr>
            <a:r>
              <a:rPr lang="en-US" b="1" dirty="0" smtClean="0">
                <a:latin typeface="Times New Roman" pitchFamily="18" charset="0"/>
                <a:cs typeface="Times New Roman" pitchFamily="18" charset="0"/>
              </a:rPr>
              <a:t>ii. Demand Side:</a:t>
            </a:r>
            <a:r>
              <a:rPr lang="en-US" dirty="0" smtClean="0">
                <a:latin typeface="Times New Roman" pitchFamily="18" charset="0"/>
                <a:cs typeface="Times New Roman" pitchFamily="18" charset="0"/>
              </a:rPr>
              <a:t> According to </a:t>
            </a:r>
            <a:r>
              <a:rPr lang="en-US" dirty="0" err="1" smtClean="0">
                <a:latin typeface="Times New Roman" pitchFamily="18" charset="0"/>
                <a:cs typeface="Times New Roman" pitchFamily="18" charset="0"/>
              </a:rPr>
              <a:t>Downie</a:t>
            </a:r>
            <a:r>
              <a:rPr lang="en-US" dirty="0" smtClean="0">
                <a:latin typeface="Times New Roman" pitchFamily="18" charset="0"/>
                <a:cs typeface="Times New Roman" pitchFamily="18" charset="0"/>
              </a:rPr>
              <a:t>, an efficient firm </a:t>
            </a:r>
            <a:r>
              <a:rPr lang="en-US" i="1" dirty="0" smtClean="0"/>
              <a:t>better technique</a:t>
            </a:r>
            <a:r>
              <a:rPr lang="en-US" dirty="0" smtClean="0"/>
              <a:t> or </a:t>
            </a:r>
            <a:r>
              <a:rPr lang="en-US" i="1" dirty="0" smtClean="0"/>
              <a:t>efficient production</a:t>
            </a:r>
            <a:r>
              <a:rPr lang="en-US" dirty="0" smtClean="0"/>
              <a:t> may be </a:t>
            </a:r>
            <a:r>
              <a:rPr lang="en-US" dirty="0" smtClean="0">
                <a:latin typeface="Times New Roman" pitchFamily="18" charset="0"/>
                <a:cs typeface="Times New Roman" pitchFamily="18" charset="0"/>
              </a:rPr>
              <a:t>able to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offer price discounts </a:t>
            </a:r>
            <a:r>
              <a:rPr lang="en-US" dirty="0" smtClean="0"/>
              <a:t>for its product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to attract new customers.</a:t>
            </a:r>
          </a:p>
          <a:p>
            <a:pPr algn="just"/>
            <a:r>
              <a:rPr lang="en-US" dirty="0" smtClean="0">
                <a:latin typeface="Times New Roman" pitchFamily="18" charset="0"/>
                <a:cs typeface="Times New Roman" pitchFamily="18" charset="0"/>
              </a:rPr>
              <a:t> If the firm is to grow, then it has to be price competitive, in terms of selling at lower prices.. </a:t>
            </a:r>
          </a:p>
          <a:p>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48</a:t>
            </a:fld>
            <a:endParaRPr lang="en-US"/>
          </a:p>
        </p:txBody>
      </p:sp>
    </p:spTree>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ln>
            <a:solidFill>
              <a:srgbClr val="FF0000"/>
            </a:solidFill>
          </a:ln>
        </p:spPr>
        <p:txBody>
          <a:bodyPr>
            <a:normAutofit fontScale="85000" lnSpcReduction="10000"/>
          </a:bodyPr>
          <a:lstStyle/>
          <a:p>
            <a:pPr algn="just"/>
            <a:r>
              <a:rPr lang="en-US" dirty="0" smtClean="0">
                <a:latin typeface="Times New Roman" pitchFamily="18" charset="0"/>
                <a:cs typeface="Times New Roman" pitchFamily="18" charset="0"/>
              </a:rPr>
              <a:t>However, lower prices mean lower profit for the firm </a:t>
            </a:r>
          </a:p>
          <a:p>
            <a:pPr algn="just">
              <a:buFont typeface="Wingdings" pitchFamily="2" charset="2"/>
              <a:buChar char="ü"/>
            </a:pPr>
            <a:r>
              <a:rPr lang="en-US" dirty="0" smtClean="0"/>
              <a:t>The attraction of new customers or expansion of market by the efficient firm through its price reduction strategy will be feasible up to certain limit. This is possible as long as it is operating on the elastic zone of its demand curve, beyond which further reduction in price for expanding the market may lead to a reduction in the rate of profit for the firm.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Hence, there are two opposite forces in the growth process of the firm - </a:t>
            </a:r>
            <a:r>
              <a:rPr lang="en-US" dirty="0" smtClean="0">
                <a:solidFill>
                  <a:srgbClr val="FF0000"/>
                </a:solidFill>
                <a:latin typeface="Times New Roman" pitchFamily="18" charset="0"/>
                <a:cs typeface="Times New Roman" pitchFamily="18" charset="0"/>
              </a:rPr>
              <a:t>the supply side (the capacity) of growth</a:t>
            </a:r>
            <a:r>
              <a:rPr lang="en-US" dirty="0" smtClean="0">
                <a:latin typeface="Times New Roman" pitchFamily="18" charset="0"/>
                <a:cs typeface="Times New Roman" pitchFamily="18" charset="0"/>
              </a:rPr>
              <a:t>, which varies positively with the rate of profit and the demand side, which varies inversely with the </a:t>
            </a:r>
            <a:r>
              <a:rPr lang="en-US" dirty="0" smtClean="0">
                <a:solidFill>
                  <a:srgbClr val="FF0000"/>
                </a:solidFill>
                <a:latin typeface="Times New Roman" pitchFamily="18" charset="0"/>
                <a:cs typeface="Times New Roman" pitchFamily="18" charset="0"/>
              </a:rPr>
              <a:t>rate of profit after some level of profit</a:t>
            </a:r>
            <a:r>
              <a:rPr lang="en-US" dirty="0" smtClean="0">
                <a:latin typeface="Times New Roman" pitchFamily="18" charset="0"/>
                <a:cs typeface="Times New Roman" pitchFamily="18" charset="0"/>
              </a:rPr>
              <a:t>. </a:t>
            </a:r>
          </a:p>
          <a:p>
            <a:pPr>
              <a:buNone/>
            </a:pPr>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49</a:t>
            </a:fld>
            <a:endParaRPr 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dirty="0">
                <a:latin typeface="Times New Roman" pitchFamily="18" charset="0"/>
                <a:cs typeface="Times New Roman" pitchFamily="18" charset="0"/>
              </a:rPr>
              <a:t>2.2 The Modern Theory of the Firm</a:t>
            </a:r>
            <a:r>
              <a:rPr lang="en-US" sz="3600" b="1" dirty="0">
                <a:latin typeface="Times New Roman" pitchFamily="18" charset="0"/>
                <a:cs typeface="Times New Roman" pitchFamily="18" charset="0"/>
              </a:rPr>
              <a:t/>
            </a:r>
            <a:br>
              <a:rPr lang="en-US" sz="3600" b="1" dirty="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914400"/>
            <a:ext cx="8229600" cy="5638800"/>
          </a:xfrm>
        </p:spPr>
        <p:txBody>
          <a:bodyPr>
            <a:noAutofit/>
          </a:bodyPr>
          <a:lstStyle/>
          <a:p>
            <a:pPr algn="just">
              <a:spcBef>
                <a:spcPts val="0"/>
              </a:spcBef>
            </a:pPr>
            <a:r>
              <a:rPr lang="en-GB" sz="2800" dirty="0" smtClean="0">
                <a:latin typeface="Times New Roman" pitchFamily="18" charset="0"/>
                <a:cs typeface="Times New Roman" pitchFamily="18" charset="0"/>
              </a:rPr>
              <a:t>The modern theories are developed because some important questions are left unanswered in the neoclassical theory. </a:t>
            </a:r>
          </a:p>
          <a:p>
            <a:pPr algn="just">
              <a:spcBef>
                <a:spcPts val="0"/>
              </a:spcBef>
            </a:pPr>
            <a:r>
              <a:rPr lang="en-GB" sz="2800" b="1" i="1" dirty="0" smtClean="0">
                <a:latin typeface="Times New Roman" pitchFamily="18" charset="0"/>
                <a:cs typeface="Times New Roman" pitchFamily="18" charset="0"/>
              </a:rPr>
              <a:t>Modern theory </a:t>
            </a:r>
            <a:r>
              <a:rPr lang="en-GB" sz="2800" b="1" dirty="0" smtClean="0">
                <a:latin typeface="Times New Roman" pitchFamily="18" charset="0"/>
                <a:cs typeface="Times New Roman" pitchFamily="18" charset="0"/>
              </a:rPr>
              <a:t>of the firm </a:t>
            </a:r>
            <a:r>
              <a:rPr lang="en-GB" sz="2800" dirty="0" smtClean="0">
                <a:latin typeface="Times New Roman" pitchFamily="18" charset="0"/>
                <a:cs typeface="Times New Roman" pitchFamily="18" charset="0"/>
              </a:rPr>
              <a:t>which can be further classified as:</a:t>
            </a:r>
          </a:p>
          <a:p>
            <a:pPr marL="854075" indent="225425" algn="just">
              <a:spcBef>
                <a:spcPts val="0"/>
              </a:spcBef>
            </a:pPr>
            <a:r>
              <a:rPr lang="en-GB" sz="2800" dirty="0" smtClean="0">
                <a:latin typeface="Times New Roman" pitchFamily="18" charset="0"/>
                <a:cs typeface="Times New Roman" pitchFamily="18" charset="0"/>
              </a:rPr>
              <a:t> Managerial theory, </a:t>
            </a:r>
          </a:p>
          <a:p>
            <a:pPr marL="854075" indent="225425" algn="just">
              <a:spcBef>
                <a:spcPts val="0"/>
              </a:spcBef>
            </a:pPr>
            <a:r>
              <a:rPr lang="en-GB" sz="2800" dirty="0" smtClean="0">
                <a:latin typeface="Times New Roman" pitchFamily="18" charset="0"/>
                <a:cs typeface="Times New Roman" pitchFamily="18" charset="0"/>
              </a:rPr>
              <a:t> Principal-Agent Theory and </a:t>
            </a:r>
          </a:p>
          <a:p>
            <a:pPr marL="854075" indent="225425" algn="just">
              <a:spcBef>
                <a:spcPts val="0"/>
              </a:spcBef>
            </a:pPr>
            <a:r>
              <a:rPr lang="en-GB" sz="2800" dirty="0" smtClean="0">
                <a:latin typeface="Times New Roman" pitchFamily="18" charset="0"/>
                <a:cs typeface="Times New Roman" pitchFamily="18" charset="0"/>
              </a:rPr>
              <a:t>Transactions cost theory. </a:t>
            </a:r>
          </a:p>
          <a:p>
            <a:pPr algn="just">
              <a:spcBef>
                <a:spcPts val="0"/>
              </a:spcBef>
            </a:pPr>
            <a:r>
              <a:rPr lang="en-GB" sz="2800" dirty="0" smtClean="0">
                <a:latin typeface="Times New Roman" pitchFamily="18" charset="0"/>
                <a:cs typeface="Times New Roman" pitchFamily="18" charset="0"/>
              </a:rPr>
              <a:t>Some economic activities are co-ordinated by </a:t>
            </a:r>
            <a:r>
              <a:rPr lang="en-GB" sz="2800" dirty="0" smtClean="0">
                <a:solidFill>
                  <a:srgbClr val="FF0000"/>
                </a:solidFill>
                <a:latin typeface="Times New Roman" pitchFamily="18" charset="0"/>
                <a:cs typeface="Times New Roman" pitchFamily="18" charset="0"/>
              </a:rPr>
              <a:t>the price system</a:t>
            </a:r>
            <a:r>
              <a:rPr lang="en-GB" sz="2800" dirty="0" smtClean="0">
                <a:latin typeface="Times New Roman" pitchFamily="18" charset="0"/>
                <a:cs typeface="Times New Roman" pitchFamily="18" charset="0"/>
              </a:rPr>
              <a:t> and some are administered explicitly within business organisation. </a:t>
            </a:r>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5</a:t>
            </a:fld>
            <a:endParaRPr lang="en-US"/>
          </a:p>
        </p:txBody>
      </p:sp>
    </p:spTree>
  </p:cSld>
  <p:clrMapOvr>
    <a:masterClrMapping/>
  </p:clrMapOvr>
  <p:transition>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lum bright="-20000" contrast="-20000"/>
          </a:blip>
          <a:stretch>
            <a:fillRect/>
          </a:stretch>
        </p:blipFill>
        <p:spPr bwMode="auto">
          <a:xfrm>
            <a:off x="1891047" y="1948895"/>
            <a:ext cx="5361905" cy="3828572"/>
          </a:xfrm>
          <a:prstGeom prst="rect">
            <a:avLst/>
          </a:prstGeom>
          <a:noFill/>
          <a:ln w="9525">
            <a:solidFill>
              <a:srgbClr val="FF0000"/>
            </a:solidFill>
            <a:miter lim="800000"/>
            <a:headEnd/>
            <a:tailEnd/>
          </a:ln>
        </p:spPr>
      </p:pic>
      <p:sp>
        <p:nvSpPr>
          <p:cNvPr id="7" name="Footer Placeholder 6"/>
          <p:cNvSpPr>
            <a:spLocks noGrp="1"/>
          </p:cNvSpPr>
          <p:nvPr>
            <p:ph type="ftr" sz="quarter" idx="11"/>
          </p:nvPr>
        </p:nvSpPr>
        <p:spPr/>
        <p:txBody>
          <a:bodyPr/>
          <a:lstStyle/>
          <a:p>
            <a:r>
              <a:rPr lang="en-US" smtClean="0"/>
              <a:t>Compiled by: Abdi T.</a:t>
            </a:r>
            <a:endParaRPr lang="en-US" dirty="0"/>
          </a:p>
        </p:txBody>
      </p:sp>
      <p:sp>
        <p:nvSpPr>
          <p:cNvPr id="6" name="Slide Number Placeholder 5"/>
          <p:cNvSpPr>
            <a:spLocks noGrp="1"/>
          </p:cNvSpPr>
          <p:nvPr>
            <p:ph type="sldNum" sz="quarter" idx="12"/>
          </p:nvPr>
        </p:nvSpPr>
        <p:spPr/>
        <p:txBody>
          <a:bodyPr/>
          <a:lstStyle/>
          <a:p>
            <a:fld id="{B3384987-B499-4A99-A8DE-488B2013EB73}" type="slidenum">
              <a:rPr lang="en-US" smtClean="0"/>
              <a:pPr/>
              <a:t>50</a:t>
            </a:fld>
            <a:endParaRPr lang="en-US"/>
          </a:p>
        </p:txBody>
      </p:sp>
      <p:sp>
        <p:nvSpPr>
          <p:cNvPr id="5" name="Rectangle 4"/>
          <p:cNvSpPr/>
          <p:nvPr/>
        </p:nvSpPr>
        <p:spPr>
          <a:xfrm>
            <a:off x="2396692" y="6198990"/>
            <a:ext cx="4350615" cy="338554"/>
          </a:xfrm>
          <a:prstGeom prst="rect">
            <a:avLst/>
          </a:prstGeom>
        </p:spPr>
        <p:txBody>
          <a:bodyPr wrap="square">
            <a:spAutoFit/>
          </a:bodyPr>
          <a:lstStyle/>
          <a:p>
            <a:r>
              <a:rPr lang="en-US" sz="1600" i="1" dirty="0" smtClean="0">
                <a:latin typeface="Times New Roman" pitchFamily="18" charset="0"/>
                <a:cs typeface="Times New Roman" pitchFamily="18" charset="0"/>
              </a:rPr>
              <a:t>Fig: 2.5: The Downie’s Model representation </a:t>
            </a:r>
            <a:endParaRPr lang="en-US" sz="1600" dirty="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a:ln>
            <a:solidFill>
              <a:srgbClr val="FF0000"/>
            </a:solidFill>
          </a:ln>
        </p:spPr>
        <p:txBody>
          <a:bodyPr>
            <a:normAutofit fontScale="92500" lnSpcReduction="10000"/>
          </a:bodyPr>
          <a:lstStyle/>
          <a:p>
            <a:pPr algn="just"/>
            <a:r>
              <a:rPr lang="en-US" dirty="0" smtClean="0">
                <a:latin typeface="Times New Roman" pitchFamily="18" charset="0"/>
                <a:cs typeface="Times New Roman" pitchFamily="18" charset="0"/>
              </a:rPr>
              <a:t>At point ‘G’ the capacity and the market growth curves intersect. </a:t>
            </a:r>
            <a:r>
              <a:rPr lang="en-US" b="1" i="1" dirty="0" smtClean="0">
                <a:latin typeface="Times New Roman" pitchFamily="18" charset="0"/>
                <a:cs typeface="Times New Roman" pitchFamily="18" charset="0"/>
              </a:rPr>
              <a:t>This is called Downie’s Equilibrium Point</a:t>
            </a:r>
            <a:r>
              <a:rPr lang="en-US" dirty="0" smtClean="0">
                <a:latin typeface="Times New Roman" pitchFamily="18" charset="0"/>
                <a:cs typeface="Times New Roman" pitchFamily="18" charset="0"/>
              </a:rPr>
              <a:t>. </a:t>
            </a:r>
          </a:p>
          <a:p>
            <a:pPr algn="just"/>
            <a:r>
              <a:rPr lang="en-US" b="1" dirty="0" smtClean="0">
                <a:effectLst>
                  <a:outerShdw blurRad="38100" dist="38100" dir="2700000" algn="tl">
                    <a:srgbClr val="000000">
                      <a:alpha val="43137"/>
                    </a:srgbClr>
                  </a:outerShdw>
                </a:effectLst>
                <a:latin typeface="Times New Roman" pitchFamily="18" charset="0"/>
                <a:cs typeface="Times New Roman" pitchFamily="18" charset="0"/>
              </a:rPr>
              <a:t>An efficient firm will be able to sustain a higher rate of growth than an inefficient firm because of its initial higher rate of profit: rapidly growing market or customer expansion curve and expanding capacity of production. </a:t>
            </a:r>
          </a:p>
          <a:p>
            <a:pPr algn="just"/>
            <a:r>
              <a:rPr lang="en-US" dirty="0" smtClean="0">
                <a:latin typeface="Times New Roman" pitchFamily="18" charset="0"/>
                <a:cs typeface="Times New Roman" pitchFamily="18" charset="0"/>
              </a:rPr>
              <a:t>Hence,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financial constraints, </a:t>
            </a:r>
            <a:r>
              <a:rPr lang="en-US" dirty="0" smtClean="0">
                <a:latin typeface="Times New Roman" pitchFamily="18" charset="0"/>
                <a:cs typeface="Times New Roman" pitchFamily="18" charset="0"/>
              </a:rPr>
              <a:t>(specifically profitability, which is the source of own finance) play the crucial role in the process of the growth of the firm in </a:t>
            </a:r>
            <a:r>
              <a:rPr lang="en-US" b="1" i="1" dirty="0" smtClean="0">
                <a:latin typeface="Times New Roman" pitchFamily="18" charset="0"/>
                <a:cs typeface="Times New Roman" pitchFamily="18" charset="0"/>
              </a:rPr>
              <a:t>Downie’s framework</a:t>
            </a:r>
            <a:r>
              <a:rPr lang="en-US" dirty="0" smtClean="0">
                <a:latin typeface="Times New Roman" pitchFamily="18" charset="0"/>
                <a:cs typeface="Times New Roman" pitchFamily="18" charset="0"/>
              </a:rPr>
              <a:t>.</a:t>
            </a:r>
          </a:p>
          <a:p>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51</a:t>
            </a:fld>
            <a:endParaRPr lang="en-US"/>
          </a:p>
        </p:txBody>
      </p:sp>
    </p:spTree>
  </p:cSld>
  <p:clrMapOvr>
    <a:masterClrMapping/>
  </p:clrMapOvr>
  <p:transition>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ln>
            <a:solidFill>
              <a:srgbClr val="FF0000"/>
            </a:solidFill>
          </a:ln>
        </p:spPr>
        <p:txBody>
          <a:bodyPr>
            <a:normAutofit fontScale="92500" lnSpcReduction="20000"/>
          </a:bodyPr>
          <a:lstStyle/>
          <a:p>
            <a:pPr>
              <a:buNone/>
            </a:pPr>
            <a:r>
              <a:rPr lang="en-GB" b="1" dirty="0" smtClean="0"/>
              <a:t>                           </a:t>
            </a:r>
            <a:r>
              <a:rPr lang="en-GB" b="1" dirty="0" smtClean="0">
                <a:latin typeface="Times New Roman" pitchFamily="18" charset="0"/>
                <a:cs typeface="Times New Roman" pitchFamily="18" charset="0"/>
              </a:rPr>
              <a:t>Criticism of the Theory</a:t>
            </a:r>
            <a:r>
              <a:rPr lang="en-GB"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lvl="0" algn="just"/>
            <a:r>
              <a:rPr lang="en-US" dirty="0" err="1" smtClean="0">
                <a:cs typeface="Times New Roman" pitchFamily="18" charset="0"/>
              </a:rPr>
              <a:t>Downoe’s</a:t>
            </a:r>
            <a:r>
              <a:rPr lang="en-US" dirty="0" smtClean="0">
                <a:cs typeface="Times New Roman" pitchFamily="18" charset="0"/>
              </a:rPr>
              <a:t> theory ignores the possibility that inefficient firms might react positively and aggressively to declining market share.</a:t>
            </a:r>
          </a:p>
          <a:p>
            <a:pPr lvl="0" algn="just">
              <a:buFont typeface="Wingdings" pitchFamily="2" charset="2"/>
              <a:buChar char="ü"/>
            </a:pPr>
            <a:r>
              <a:rPr lang="en-US" dirty="0" smtClean="0">
                <a:cs typeface="Times New Roman" pitchFamily="18" charset="0"/>
              </a:rPr>
              <a:t>Compelled to </a:t>
            </a:r>
            <a:r>
              <a:rPr lang="en-US" dirty="0" smtClean="0">
                <a:solidFill>
                  <a:srgbClr val="FF0000"/>
                </a:solidFill>
                <a:effectLst>
                  <a:outerShdw blurRad="38100" dist="38100" dir="2700000" algn="tl">
                    <a:srgbClr val="000000">
                      <a:alpha val="43137"/>
                    </a:srgbClr>
                  </a:outerShdw>
                </a:effectLst>
                <a:cs typeface="Times New Roman" pitchFamily="18" charset="0"/>
              </a:rPr>
              <a:t>initiate innovations</a:t>
            </a:r>
            <a:r>
              <a:rPr lang="en-US" dirty="0" smtClean="0">
                <a:cs typeface="Times New Roman" pitchFamily="18" charset="0"/>
              </a:rPr>
              <a:t>, firms can reverse the efficiency difference. As a result, inefficient firms may become efficient over time and vice versa. </a:t>
            </a:r>
          </a:p>
          <a:p>
            <a:pPr lvl="0" algn="just"/>
            <a:r>
              <a:rPr lang="en-US" dirty="0" smtClean="0">
                <a:cs typeface="Times New Roman" pitchFamily="18" charset="0"/>
              </a:rPr>
              <a:t>If </a:t>
            </a:r>
            <a:r>
              <a:rPr lang="en-US" dirty="0" err="1" smtClean="0">
                <a:cs typeface="Times New Roman" pitchFamily="18" charset="0"/>
              </a:rPr>
              <a:t>Downie</a:t>
            </a:r>
            <a:r>
              <a:rPr lang="en-US" dirty="0" smtClean="0">
                <a:cs typeface="Times New Roman" pitchFamily="18" charset="0"/>
              </a:rPr>
              <a:t> were right, there would have been ever growing concentration in different industries, which however is not empirically supported. </a:t>
            </a:r>
          </a:p>
          <a:p>
            <a:pPr lvl="0" algn="just">
              <a:buFont typeface="Wingdings" pitchFamily="2" charset="2"/>
              <a:buChar char="ü"/>
            </a:pPr>
            <a:r>
              <a:rPr lang="en-US" dirty="0" smtClean="0">
                <a:solidFill>
                  <a:srgbClr val="FF0000"/>
                </a:solidFill>
                <a:effectLst>
                  <a:outerShdw blurRad="38100" dist="38100" dir="2700000" algn="tl">
                    <a:srgbClr val="000000">
                      <a:alpha val="43137"/>
                    </a:srgbClr>
                  </a:outerShdw>
                </a:effectLst>
                <a:cs typeface="Times New Roman" pitchFamily="18" charset="0"/>
              </a:rPr>
              <a:t>The implication is that if one efficient firm controls a market, then there will not be any chance for inefficient firms to catch up.</a:t>
            </a:r>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52</a:t>
            </a:fld>
            <a:endParaRPr lang="en-US"/>
          </a:p>
        </p:txBody>
      </p:sp>
    </p:spTree>
  </p:cSld>
  <p:clrMapOvr>
    <a:masterClrMapping/>
  </p:clrMapOvr>
  <p:transition>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ln>
            <a:solidFill>
              <a:srgbClr val="FF0000"/>
            </a:solidFill>
          </a:ln>
        </p:spPr>
        <p:txBody>
          <a:bodyPr>
            <a:normAutofit fontScale="92500" lnSpcReduction="20000"/>
          </a:bodyPr>
          <a:lstStyle/>
          <a:p>
            <a:pPr lvl="1" algn="just">
              <a:buFont typeface="Arial" pitchFamily="34" charset="0"/>
              <a:buChar char="•"/>
            </a:pPr>
            <a:r>
              <a:rPr lang="en-US" dirty="0" smtClean="0">
                <a:cs typeface="Times New Roman" pitchFamily="18" charset="0"/>
              </a:rPr>
              <a:t>The argument that new customers are attracted through price-reduction ignores </a:t>
            </a:r>
            <a:r>
              <a:rPr lang="en-US" b="1" dirty="0" smtClean="0">
                <a:solidFill>
                  <a:srgbClr val="FF0000"/>
                </a:solidFill>
                <a:effectLst>
                  <a:outerShdw blurRad="38100" dist="38100" dir="2700000" algn="tl">
                    <a:srgbClr val="000000">
                      <a:alpha val="43137"/>
                    </a:srgbClr>
                  </a:outerShdw>
                </a:effectLst>
                <a:cs typeface="Times New Roman" pitchFamily="18" charset="0"/>
              </a:rPr>
              <a:t>non-price competition strategy </a:t>
            </a:r>
            <a:r>
              <a:rPr lang="en-US" dirty="0" smtClean="0">
                <a:cs typeface="Times New Roman" pitchFamily="18" charset="0"/>
              </a:rPr>
              <a:t>like:  advertisement, new product development and so on.</a:t>
            </a:r>
          </a:p>
          <a:p>
            <a:pPr lvl="1" algn="just">
              <a:buFont typeface="Arial" pitchFamily="34" charset="0"/>
              <a:buChar char="•"/>
            </a:pPr>
            <a:r>
              <a:rPr lang="en-US" dirty="0" smtClean="0">
                <a:cs typeface="Times New Roman" pitchFamily="18" charset="0"/>
              </a:rPr>
              <a:t>The model has not taken into account the </a:t>
            </a:r>
            <a:r>
              <a:rPr lang="en-US" b="1" dirty="0" smtClean="0">
                <a:solidFill>
                  <a:srgbClr val="FF0000"/>
                </a:solidFill>
                <a:effectLst>
                  <a:outerShdw blurRad="38100" dist="38100" dir="2700000" algn="tl">
                    <a:srgbClr val="000000">
                      <a:alpha val="43137"/>
                    </a:srgbClr>
                  </a:outerShdw>
                </a:effectLst>
                <a:cs typeface="Times New Roman" pitchFamily="18" charset="0"/>
              </a:rPr>
              <a:t>managerial restraint</a:t>
            </a:r>
            <a:r>
              <a:rPr lang="en-US" dirty="0" smtClean="0">
                <a:cs typeface="Times New Roman" pitchFamily="18" charset="0"/>
              </a:rPr>
              <a:t>, which plays very important role in limiting the growth of the firm.</a:t>
            </a:r>
          </a:p>
          <a:p>
            <a:pPr lvl="1" algn="just">
              <a:buFont typeface="Arial" pitchFamily="34" charset="0"/>
              <a:buChar char="•"/>
            </a:pPr>
            <a:r>
              <a:rPr lang="en-US" dirty="0" smtClean="0">
                <a:cs typeface="Times New Roman" pitchFamily="18" charset="0"/>
              </a:rPr>
              <a:t>The model </a:t>
            </a:r>
            <a:r>
              <a:rPr lang="en-US" b="1" dirty="0" smtClean="0">
                <a:solidFill>
                  <a:srgbClr val="FF0000"/>
                </a:solidFill>
                <a:effectLst>
                  <a:outerShdw blurRad="38100" dist="38100" dir="2700000" algn="tl">
                    <a:srgbClr val="000000">
                      <a:alpha val="43137"/>
                    </a:srgbClr>
                  </a:outerShdw>
                </a:effectLst>
                <a:cs typeface="Times New Roman" pitchFamily="18" charset="0"/>
              </a:rPr>
              <a:t>undermines the role of other sources of financin</a:t>
            </a:r>
            <a:r>
              <a:rPr lang="en-US" dirty="0" smtClean="0">
                <a:cs typeface="Times New Roman" pitchFamily="18" charset="0"/>
              </a:rPr>
              <a:t>g: Issuing of new shares, borrowing from banks, issuing bonds and others sources of finance. Though profitability affects the credibility of the firm in front of the other sources of money, it should not be exaggerated. A </a:t>
            </a:r>
            <a:r>
              <a:rPr lang="en-US" b="1" dirty="0" smtClean="0">
                <a:solidFill>
                  <a:srgbClr val="FF0000"/>
                </a:solidFill>
                <a:effectLst>
                  <a:outerShdw blurRad="38100" dist="38100" dir="2700000" algn="tl">
                    <a:srgbClr val="000000">
                      <a:alpha val="43137"/>
                    </a:srgbClr>
                  </a:outerShdw>
                </a:effectLst>
                <a:cs typeface="Times New Roman" pitchFamily="18" charset="0"/>
              </a:rPr>
              <a:t>modest performance in profitability and managerial capacity </a:t>
            </a:r>
            <a:r>
              <a:rPr lang="en-US" dirty="0" smtClean="0">
                <a:cs typeface="Times New Roman" pitchFamily="18" charset="0"/>
              </a:rPr>
              <a:t>to show prospect into the future could convince other sources of finance.</a:t>
            </a:r>
          </a:p>
          <a:p>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53</a:t>
            </a:fld>
            <a:endParaRPr lang="en-US"/>
          </a:p>
        </p:txBody>
      </p:sp>
    </p:spTree>
  </p:cSld>
  <p:clrMapOvr>
    <a:masterClrMapping/>
  </p:clrMapOvr>
  <p:transition>
    <p:wipe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ln>
            <a:solidFill>
              <a:srgbClr val="FF0000"/>
            </a:solidFill>
          </a:ln>
        </p:spPr>
        <p:txBody>
          <a:bodyPr>
            <a:normAutofit lnSpcReduction="10000"/>
          </a:bodyPr>
          <a:lstStyle/>
          <a:p>
            <a:pPr algn="just">
              <a:buNone/>
            </a:pPr>
            <a:r>
              <a:rPr lang="en-US" b="1" dirty="0" smtClean="0"/>
              <a:t>    </a:t>
            </a:r>
            <a:r>
              <a:rPr lang="en-US"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2.3.1.3</a:t>
            </a:r>
            <a:r>
              <a:rPr lang="en-US" b="1" dirty="0" smtClean="0">
                <a:latin typeface="Times New Roman" pitchFamily="18" charset="0"/>
                <a:cs typeface="Times New Roman" pitchFamily="18" charset="0"/>
              </a:rPr>
              <a:t>:</a:t>
            </a:r>
            <a:r>
              <a:rPr lang="en-US" b="1" dirty="0" smtClean="0"/>
              <a:t> Penrose’s Theory;</a:t>
            </a:r>
            <a:r>
              <a:rPr lang="en-US" b="1" dirty="0" smtClean="0">
                <a:latin typeface="Times New Roman" pitchFamily="18" charset="0"/>
                <a:cs typeface="Times New Roman" pitchFamily="18" charset="0"/>
              </a:rPr>
              <a:t> The Theory of Management Constraint</a:t>
            </a:r>
          </a:p>
          <a:p>
            <a:pPr algn="just"/>
            <a:r>
              <a:rPr lang="en-US" dirty="0" smtClean="0">
                <a:latin typeface="Times New Roman" pitchFamily="18" charset="0"/>
                <a:cs typeface="Times New Roman" pitchFamily="18" charset="0"/>
              </a:rPr>
              <a:t>It is also known as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Penrose’s Theory </a:t>
            </a:r>
            <a:r>
              <a:rPr lang="en-US" dirty="0" smtClean="0">
                <a:latin typeface="Times New Roman" pitchFamily="18" charset="0"/>
                <a:cs typeface="Times New Roman" pitchFamily="18" charset="0"/>
              </a:rPr>
              <a:t>in the literature.</a:t>
            </a:r>
          </a:p>
          <a:p>
            <a:pPr algn="just"/>
            <a:r>
              <a:rPr lang="en-US" dirty="0" smtClean="0"/>
              <a:t>According to Penrose, the goal of the firm should be to increase </a:t>
            </a:r>
            <a:r>
              <a:rPr lang="en-US" b="1" dirty="0" smtClean="0"/>
              <a:t>the </a:t>
            </a:r>
            <a:r>
              <a:rPr lang="en-US" b="1" i="1" dirty="0" smtClean="0"/>
              <a:t>long run total profits</a:t>
            </a:r>
            <a:r>
              <a:rPr lang="en-US" b="1" dirty="0" smtClean="0"/>
              <a:t>. </a:t>
            </a:r>
            <a:r>
              <a:rPr lang="en-US" dirty="0" smtClean="0"/>
              <a:t>To achieve this objective, the firm continues to make investment as long as it gets positive return from that. It takes the advantages of the productive opportunities for expansion which it thinks profitable. </a:t>
            </a:r>
          </a:p>
          <a:p>
            <a:pPr algn="just"/>
            <a:endParaRPr lang="en-US" dirty="0" smtClean="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54</a:t>
            </a:fld>
            <a:endParaRPr lang="en-US"/>
          </a:p>
        </p:txBody>
      </p:sp>
    </p:spTree>
  </p:cSld>
  <p:clrMapOvr>
    <a:masterClrMapping/>
  </p:clrMapOvr>
  <p:transition>
    <p:wipe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spcBef>
                <a:spcPts val="0"/>
              </a:spcBef>
            </a:pPr>
            <a:r>
              <a:rPr lang="en-US" dirty="0" smtClean="0"/>
              <a:t>Penrose considers the firm as a pool of productive resources. The set of activities which the firm is aware of and able to undertake at a profit, defines its </a:t>
            </a:r>
            <a:r>
              <a:rPr lang="en-US" b="1" dirty="0" smtClean="0"/>
              <a:t>productive opportunity</a:t>
            </a:r>
            <a:r>
              <a:rPr lang="en-US" dirty="0" smtClean="0"/>
              <a:t>.</a:t>
            </a:r>
          </a:p>
          <a:p>
            <a:pPr algn="just">
              <a:spcBef>
                <a:spcPts val="0"/>
              </a:spcBef>
            </a:pPr>
            <a:r>
              <a:rPr lang="en-US" dirty="0" smtClean="0"/>
              <a:t> The firm will continue to grow if allowed by its productive opportunity but there will be some restraints which will limit the productive opportunity and hence growth of the firm. </a:t>
            </a:r>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55</a:t>
            </a:fld>
            <a:endParaRPr lang="en-US"/>
          </a:p>
        </p:txBody>
      </p:sp>
    </p:spTree>
  </p:cSld>
  <p:clrMapOvr>
    <a:masterClrMapping/>
  </p:clrMapOvr>
  <p:transition>
    <p:wipe dir="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buNone/>
            </a:pPr>
            <a:r>
              <a:rPr lang="en-US" dirty="0" smtClean="0">
                <a:latin typeface="Times New Roman" pitchFamily="18" charset="0"/>
                <a:cs typeface="Times New Roman" pitchFamily="18" charset="0"/>
              </a:rPr>
              <a:t>These restraints can be of two types: </a:t>
            </a:r>
          </a:p>
          <a:p>
            <a:pPr lvl="0" algn="just">
              <a:buNone/>
            </a:pPr>
            <a:r>
              <a:rPr lang="en-US" b="1" dirty="0" smtClean="0">
                <a:latin typeface="Times New Roman" pitchFamily="18" charset="0"/>
                <a:cs typeface="Times New Roman" pitchFamily="18" charset="0"/>
              </a:rPr>
              <a:t>1. Internal Constraints: </a:t>
            </a:r>
            <a:endParaRPr lang="en-US" dirty="0" smtClean="0">
              <a:latin typeface="Times New Roman" pitchFamily="18" charset="0"/>
              <a:cs typeface="Times New Roman" pitchFamily="18" charset="0"/>
            </a:endParaRPr>
          </a:p>
          <a:p>
            <a:pPr lvl="0" algn="just"/>
            <a:r>
              <a:rPr lang="en-US" b="1" dirty="0" smtClean="0">
                <a:latin typeface="Times New Roman" pitchFamily="18" charset="0"/>
                <a:cs typeface="Times New Roman" pitchFamily="18" charset="0"/>
              </a:rPr>
              <a:t>Managerial capacities:</a:t>
            </a:r>
            <a:r>
              <a:rPr lang="en-US" dirty="0" smtClean="0">
                <a:latin typeface="Times New Roman" pitchFamily="18" charset="0"/>
                <a:cs typeface="Times New Roman" pitchFamily="18" charset="0"/>
              </a:rPr>
              <a:t> if both administrative and entrepreneurial capacities are inadequate, the firm cannot sustain high rate of expansion. It may be possible to recruit new mangers, but newly appointed managers require time to gain experience and run the firm efficiently. </a:t>
            </a:r>
          </a:p>
          <a:p>
            <a:pPr lvl="0" algn="just"/>
            <a:r>
              <a:rPr lang="en-US" dirty="0" smtClean="0"/>
              <a:t>The process of growth is not automatic in the </a:t>
            </a:r>
            <a:r>
              <a:rPr lang="en-US" dirty="0" err="1" smtClean="0"/>
              <a:t>Penrosian</a:t>
            </a:r>
            <a:r>
              <a:rPr lang="en-US" dirty="0" smtClean="0"/>
              <a:t> framework. </a:t>
            </a:r>
            <a:r>
              <a:rPr lang="en-US" b="1" dirty="0" smtClean="0"/>
              <a:t>It is a deliberate and conscious choice of the management.</a:t>
            </a:r>
            <a:r>
              <a:rPr lang="en-US" dirty="0" smtClean="0"/>
              <a:t> If the managerial services are adequate, the firm can sustain higher rate of expansion, otherwise not. </a:t>
            </a:r>
            <a:endParaRPr lang="en-US" dirty="0" smtClean="0">
              <a:latin typeface="Times New Roman" pitchFamily="18" charset="0"/>
              <a:cs typeface="Times New Roman" pitchFamily="18" charset="0"/>
            </a:endParaRPr>
          </a:p>
          <a:p>
            <a:pPr lvl="0" algn="just"/>
            <a:r>
              <a:rPr lang="en-US" b="1" dirty="0" smtClean="0">
                <a:latin typeface="Times New Roman" pitchFamily="18" charset="0"/>
                <a:cs typeface="Times New Roman" pitchFamily="18" charset="0"/>
              </a:rPr>
              <a:t>Financial and market restraints</a:t>
            </a:r>
            <a:r>
              <a:rPr lang="en-US" dirty="0" smtClean="0">
                <a:latin typeface="Times New Roman" pitchFamily="18" charset="0"/>
                <a:cs typeface="Times New Roman" pitchFamily="18" charset="0"/>
              </a:rPr>
              <a:t>: adequate resources are required to invest for expansion. Penrose treated financial constraint as relatively </a:t>
            </a:r>
            <a:r>
              <a:rPr lang="en-US" dirty="0" smtClean="0">
                <a:solidFill>
                  <a:srgbClr val="FF0000"/>
                </a:solidFill>
                <a:latin typeface="Times New Roman" pitchFamily="18" charset="0"/>
                <a:cs typeface="Times New Roman" pitchFamily="18" charset="0"/>
              </a:rPr>
              <a:t>less</a:t>
            </a:r>
            <a:r>
              <a:rPr lang="en-US" dirty="0" smtClean="0">
                <a:latin typeface="Times New Roman" pitchFamily="18" charset="0"/>
                <a:cs typeface="Times New Roman" pitchFamily="18" charset="0"/>
              </a:rPr>
              <a:t> important compared to managerial restraints.</a:t>
            </a:r>
          </a:p>
          <a:p>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56</a:t>
            </a:fld>
            <a:endParaRPr lang="en-US"/>
          </a:p>
        </p:txBody>
      </p:sp>
    </p:spTree>
  </p:cSld>
  <p:clrMapOvr>
    <a:masterClrMapping/>
  </p:clrMapOvr>
  <p:transition>
    <p:wipe dir="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ln>
            <a:solidFill>
              <a:srgbClr val="FF0000"/>
            </a:solidFill>
          </a:ln>
        </p:spPr>
        <p:txBody>
          <a:bodyPr>
            <a:normAutofit fontScale="92500"/>
          </a:bodyPr>
          <a:lstStyle/>
          <a:p>
            <a:pPr lvl="0" algn="just">
              <a:spcBef>
                <a:spcPts val="0"/>
              </a:spcBef>
              <a:buNone/>
            </a:pPr>
            <a:r>
              <a:rPr lang="en-US" sz="2900" b="1" dirty="0" smtClean="0"/>
              <a:t>2</a:t>
            </a:r>
            <a:r>
              <a:rPr lang="en-US" sz="2900" b="1" dirty="0" smtClean="0">
                <a:cs typeface="Times New Roman" pitchFamily="18" charset="0"/>
              </a:rPr>
              <a:t>. External Obstacles: </a:t>
            </a:r>
            <a:r>
              <a:rPr lang="en-US" sz="2900" dirty="0" smtClean="0">
                <a:cs typeface="Times New Roman" pitchFamily="18" charset="0"/>
              </a:rPr>
              <a:t>refer to both demand- and supply-side factors.</a:t>
            </a:r>
          </a:p>
          <a:p>
            <a:pPr lvl="0" algn="just">
              <a:spcBef>
                <a:spcPts val="0"/>
              </a:spcBef>
              <a:buFont typeface="Wingdings" pitchFamily="2" charset="2"/>
              <a:buChar char="ü"/>
            </a:pPr>
            <a:r>
              <a:rPr lang="en-US" sz="2900" dirty="0" smtClean="0">
                <a:cs typeface="Times New Roman" pitchFamily="18" charset="0"/>
              </a:rPr>
              <a:t>Fall in demand for the product under consideration;</a:t>
            </a:r>
          </a:p>
          <a:p>
            <a:pPr lvl="0" algn="just">
              <a:spcBef>
                <a:spcPts val="0"/>
              </a:spcBef>
              <a:buFont typeface="Wingdings" pitchFamily="2" charset="2"/>
              <a:buChar char="ü"/>
            </a:pPr>
            <a:r>
              <a:rPr lang="en-US" sz="2900" dirty="0" smtClean="0">
                <a:cs typeface="Times New Roman" pitchFamily="18" charset="0"/>
              </a:rPr>
              <a:t>Competition from rivals leading to narrow market; </a:t>
            </a:r>
          </a:p>
          <a:p>
            <a:pPr lvl="0" algn="just">
              <a:spcBef>
                <a:spcPts val="0"/>
              </a:spcBef>
              <a:buFont typeface="Wingdings" pitchFamily="2" charset="2"/>
              <a:buChar char="ü"/>
            </a:pPr>
            <a:r>
              <a:rPr lang="en-US" sz="2900" dirty="0" smtClean="0">
                <a:cs typeface="Times New Roman" pitchFamily="18" charset="0"/>
              </a:rPr>
              <a:t>Patent or other restrictions on the adoption of new technologies;</a:t>
            </a:r>
          </a:p>
          <a:p>
            <a:pPr algn="just">
              <a:spcBef>
                <a:spcPts val="0"/>
              </a:spcBef>
              <a:buFont typeface="Wingdings" pitchFamily="2" charset="2"/>
              <a:buChar char="ü"/>
            </a:pPr>
            <a:r>
              <a:rPr lang="en-US" sz="2900" dirty="0" smtClean="0">
                <a:cs typeface="Times New Roman" pitchFamily="18" charset="0"/>
              </a:rPr>
              <a:t>Lack or shortage of inputs, escalation of costs of major inputs, etc.</a:t>
            </a:r>
          </a:p>
          <a:p>
            <a:pPr algn="just">
              <a:spcBef>
                <a:spcPts val="0"/>
              </a:spcBef>
            </a:pPr>
            <a:r>
              <a:rPr lang="en-US" sz="2900" dirty="0" smtClean="0">
                <a:cs typeface="Times New Roman" pitchFamily="18" charset="0"/>
              </a:rPr>
              <a:t>However, Penrose treated external factors relatively </a:t>
            </a:r>
            <a:r>
              <a:rPr lang="en-US" sz="2900" b="1" dirty="0" smtClean="0">
                <a:solidFill>
                  <a:srgbClr val="FF0000"/>
                </a:solidFill>
                <a:effectLst>
                  <a:outerShdw blurRad="38100" dist="38100" dir="2700000" algn="tl">
                    <a:srgbClr val="000000">
                      <a:alpha val="43137"/>
                    </a:srgbClr>
                  </a:outerShdw>
                </a:effectLst>
                <a:cs typeface="Times New Roman" pitchFamily="18" charset="0"/>
              </a:rPr>
              <a:t>less</a:t>
            </a:r>
            <a:r>
              <a:rPr lang="en-US" sz="2900" dirty="0" smtClean="0">
                <a:cs typeface="Times New Roman" pitchFamily="18" charset="0"/>
              </a:rPr>
              <a:t> important as far as expansion is concerned. </a:t>
            </a:r>
          </a:p>
          <a:p>
            <a:pPr algn="just">
              <a:spcBef>
                <a:spcPts val="0"/>
              </a:spcBef>
              <a:buFont typeface="Wingdings" pitchFamily="2" charset="2"/>
              <a:buChar char="ü"/>
            </a:pPr>
            <a:r>
              <a:rPr lang="en-US" sz="2900" dirty="0" smtClean="0">
                <a:cs typeface="Times New Roman" pitchFamily="18" charset="0"/>
              </a:rPr>
              <a:t>Penrose argued that external factors together with financial limitations can be easily handled if the</a:t>
            </a:r>
            <a:r>
              <a:rPr lang="en-US" sz="2900" b="1" i="1" dirty="0" smtClean="0">
                <a:cs typeface="Times New Roman" pitchFamily="18" charset="0"/>
              </a:rPr>
              <a:t> management</a:t>
            </a:r>
            <a:r>
              <a:rPr lang="en-US" sz="2900" dirty="0" smtClean="0">
                <a:cs typeface="Times New Roman" pitchFamily="18" charset="0"/>
              </a:rPr>
              <a:t> is strong. </a:t>
            </a:r>
          </a:p>
          <a:p>
            <a:pPr algn="just">
              <a:spcBef>
                <a:spcPts val="0"/>
              </a:spcBef>
            </a:pPr>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57</a:t>
            </a:fld>
            <a:endParaRPr lang="en-US"/>
          </a:p>
        </p:txBody>
      </p:sp>
    </p:spTree>
  </p:cSld>
  <p:clrMapOvr>
    <a:masterClrMapping/>
  </p:clrMapOvr>
  <p:transition>
    <p:wipe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a:ln>
            <a:solidFill>
              <a:srgbClr val="FF0000"/>
            </a:solidFill>
          </a:ln>
        </p:spPr>
        <p:txBody>
          <a:bodyPr>
            <a:normAutofit fontScale="92500" lnSpcReduction="10000"/>
          </a:bodyPr>
          <a:lstStyle/>
          <a:p>
            <a:pPr algn="just">
              <a:spcBef>
                <a:spcPts val="0"/>
              </a:spcBef>
            </a:pPr>
            <a:r>
              <a:rPr lang="en-US" sz="3000" dirty="0" smtClean="0">
                <a:cs typeface="Times New Roman" pitchFamily="18" charset="0"/>
              </a:rPr>
              <a:t>The main task of management is to tackle </a:t>
            </a:r>
            <a:r>
              <a:rPr lang="en-US" sz="3000" b="1" dirty="0" smtClean="0">
                <a:solidFill>
                  <a:srgbClr val="FF0000"/>
                </a:solidFill>
                <a:effectLst>
                  <a:outerShdw blurRad="38100" dist="38100" dir="2700000" algn="tl">
                    <a:srgbClr val="000000">
                      <a:alpha val="43137"/>
                    </a:srgbClr>
                  </a:outerShdw>
                </a:effectLst>
                <a:cs typeface="Times New Roman" pitchFamily="18" charset="0"/>
              </a:rPr>
              <a:t>marketing</a:t>
            </a:r>
            <a:r>
              <a:rPr lang="en-US" sz="3000" dirty="0" smtClean="0">
                <a:cs typeface="Times New Roman" pitchFamily="18" charset="0"/>
              </a:rPr>
              <a:t>, </a:t>
            </a:r>
            <a:r>
              <a:rPr lang="en-US" sz="3000" b="1" dirty="0" smtClean="0">
                <a:solidFill>
                  <a:srgbClr val="FF0000"/>
                </a:solidFill>
                <a:cs typeface="Times New Roman" pitchFamily="18" charset="0"/>
              </a:rPr>
              <a:t>financial</a:t>
            </a:r>
            <a:r>
              <a:rPr lang="en-US" sz="3000" dirty="0" smtClean="0">
                <a:cs typeface="Times New Roman" pitchFamily="18" charset="0"/>
              </a:rPr>
              <a:t>, </a:t>
            </a:r>
            <a:r>
              <a:rPr lang="en-US" sz="3000" b="1" dirty="0" smtClean="0">
                <a:solidFill>
                  <a:srgbClr val="FF0000"/>
                </a:solidFill>
                <a:effectLst>
                  <a:outerShdw blurRad="38100" dist="38100" dir="2700000" algn="tl">
                    <a:srgbClr val="000000">
                      <a:alpha val="43137"/>
                    </a:srgbClr>
                  </a:outerShdw>
                </a:effectLst>
                <a:cs typeface="Times New Roman" pitchFamily="18" charset="0"/>
              </a:rPr>
              <a:t>technological</a:t>
            </a:r>
            <a:r>
              <a:rPr lang="en-US" sz="3000" dirty="0" smtClean="0">
                <a:cs typeface="Times New Roman" pitchFamily="18" charset="0"/>
              </a:rPr>
              <a:t>, and other related problems. </a:t>
            </a:r>
          </a:p>
          <a:p>
            <a:pPr algn="just">
              <a:spcBef>
                <a:spcPts val="0"/>
              </a:spcBef>
            </a:pPr>
            <a:r>
              <a:rPr lang="en-US" sz="3000" dirty="0" smtClean="0">
                <a:cs typeface="Times New Roman" pitchFamily="18" charset="0"/>
              </a:rPr>
              <a:t>For example, engage in diversification to overcome demand constraint. Hence, Penrose concluded that the </a:t>
            </a:r>
            <a:r>
              <a:rPr lang="en-US" sz="3000" b="1" dirty="0" smtClean="0">
                <a:solidFill>
                  <a:srgbClr val="FF0000"/>
                </a:solidFill>
                <a:effectLst>
                  <a:outerShdw blurRad="38100" dist="38100" dir="2700000" algn="tl">
                    <a:srgbClr val="000000">
                      <a:alpha val="43137"/>
                    </a:srgbClr>
                  </a:outerShdw>
                </a:effectLst>
                <a:cs typeface="Times New Roman" pitchFamily="18" charset="0"/>
              </a:rPr>
              <a:t>most important </a:t>
            </a:r>
            <a:r>
              <a:rPr lang="en-US" sz="3000" dirty="0" smtClean="0">
                <a:cs typeface="Times New Roman" pitchFamily="18" charset="0"/>
              </a:rPr>
              <a:t>constraint to growth is </a:t>
            </a:r>
            <a:r>
              <a:rPr lang="en-US" sz="3000" b="1" dirty="0" smtClean="0">
                <a:solidFill>
                  <a:srgbClr val="FF0000"/>
                </a:solidFill>
                <a:effectLst>
                  <a:outerShdw blurRad="38100" dist="38100" dir="2700000" algn="tl">
                    <a:srgbClr val="000000">
                      <a:alpha val="43137"/>
                    </a:srgbClr>
                  </a:outerShdw>
                </a:effectLst>
                <a:cs typeface="Times New Roman" pitchFamily="18" charset="0"/>
              </a:rPr>
              <a:t>shortage of competent and dependable managers.</a:t>
            </a:r>
          </a:p>
          <a:p>
            <a:pPr algn="just">
              <a:spcBef>
                <a:spcPts val="0"/>
              </a:spcBef>
            </a:pPr>
            <a:r>
              <a:rPr lang="en-US" sz="3000" dirty="0" smtClean="0">
                <a:cs typeface="Times New Roman" pitchFamily="18" charset="0"/>
              </a:rPr>
              <a:t>This may be related to </a:t>
            </a:r>
            <a:r>
              <a:rPr lang="en-US" sz="3000" dirty="0" smtClean="0">
                <a:solidFill>
                  <a:srgbClr val="FF0000"/>
                </a:solidFill>
                <a:effectLst>
                  <a:outerShdw blurRad="38100" dist="38100" dir="2700000" algn="tl">
                    <a:srgbClr val="000000">
                      <a:alpha val="43137"/>
                    </a:srgbClr>
                  </a:outerShdw>
                </a:effectLst>
                <a:cs typeface="Times New Roman" pitchFamily="18" charset="0"/>
              </a:rPr>
              <a:t>imperfection</a:t>
            </a:r>
            <a:r>
              <a:rPr lang="en-US" sz="3000" dirty="0" smtClean="0">
                <a:cs typeface="Times New Roman" pitchFamily="18" charset="0"/>
              </a:rPr>
              <a:t> in the market for management skills- especially in developing countries.</a:t>
            </a:r>
          </a:p>
          <a:p>
            <a:pPr algn="just">
              <a:spcBef>
                <a:spcPts val="0"/>
              </a:spcBef>
            </a:pPr>
            <a:r>
              <a:rPr lang="en-US" sz="3000" dirty="0" smtClean="0">
                <a:cs typeface="Times New Roman" pitchFamily="18" charset="0"/>
              </a:rPr>
              <a:t>One study (Richardson, 1964) also observed that among a number of managers contacted none felt restricted by shortage of labor, materials or equipment. Only two were held back by </a:t>
            </a:r>
            <a:r>
              <a:rPr lang="en-US" sz="3000" b="1" dirty="0" smtClean="0">
                <a:solidFill>
                  <a:srgbClr val="FF0000"/>
                </a:solidFill>
                <a:effectLst>
                  <a:outerShdw blurRad="38100" dist="38100" dir="2700000" algn="tl">
                    <a:srgbClr val="000000">
                      <a:alpha val="43137"/>
                    </a:srgbClr>
                  </a:outerShdw>
                </a:effectLst>
                <a:cs typeface="Times New Roman" pitchFamily="18" charset="0"/>
              </a:rPr>
              <a:t>shortage of finance</a:t>
            </a:r>
            <a:r>
              <a:rPr lang="en-US" sz="3000" dirty="0" smtClean="0">
                <a:cs typeface="Times New Roman" pitchFamily="18" charset="0"/>
              </a:rPr>
              <a:t>.</a:t>
            </a:r>
          </a:p>
          <a:p>
            <a:pPr algn="just">
              <a:spcBef>
                <a:spcPts val="0"/>
              </a:spcBef>
            </a:pPr>
            <a:endParaRPr lang="en-US" dirty="0" smtClean="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58</a:t>
            </a:fld>
            <a:endParaRPr lang="en-US"/>
          </a:p>
        </p:txBody>
      </p:sp>
    </p:spTree>
  </p:cSld>
  <p:clrMapOvr>
    <a:masterClrMapping/>
  </p:clrMapOvr>
  <p:transition>
    <p:wipe dir="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ln>
            <a:solidFill>
              <a:srgbClr val="FF0000"/>
            </a:solidFill>
          </a:ln>
        </p:spPr>
        <p:txBody>
          <a:bodyPr>
            <a:normAutofit fontScale="92500" lnSpcReduction="10000"/>
          </a:bodyPr>
          <a:lstStyle/>
          <a:p>
            <a:pPr algn="just">
              <a:spcBef>
                <a:spcPts val="0"/>
              </a:spcBef>
            </a:pPr>
            <a:r>
              <a:rPr lang="en-US" sz="3000" dirty="0" smtClean="0">
                <a:cs typeface="Times New Roman" pitchFamily="18" charset="0"/>
              </a:rPr>
              <a:t>These were small firms and were subsequently taken over by strong and large firms. Most firms expressed the view that availability of </a:t>
            </a:r>
            <a:r>
              <a:rPr lang="en-US" sz="3000" b="1" dirty="0" smtClean="0">
                <a:solidFill>
                  <a:srgbClr val="FF0000"/>
                </a:solidFill>
                <a:effectLst>
                  <a:outerShdw blurRad="38100" dist="38100" dir="2700000" algn="tl">
                    <a:srgbClr val="000000">
                      <a:alpha val="43137"/>
                    </a:srgbClr>
                  </a:outerShdw>
                </a:effectLst>
                <a:cs typeface="Times New Roman" pitchFamily="18" charset="0"/>
              </a:rPr>
              <a:t>competent management</a:t>
            </a:r>
            <a:r>
              <a:rPr lang="en-US" sz="3000" dirty="0" smtClean="0">
                <a:cs typeface="Times New Roman" pitchFamily="18" charset="0"/>
              </a:rPr>
              <a:t> is the major resource required for growth.</a:t>
            </a:r>
          </a:p>
          <a:p>
            <a:pPr algn="just">
              <a:spcBef>
                <a:spcPts val="0"/>
              </a:spcBef>
              <a:buNone/>
            </a:pPr>
            <a:r>
              <a:rPr lang="en-US" sz="3000" b="1" dirty="0" smtClean="0">
                <a:cs typeface="Times New Roman" pitchFamily="18" charset="0"/>
              </a:rPr>
              <a:t>Criticism of the Theory</a:t>
            </a:r>
            <a:endParaRPr lang="en-US" sz="3000" dirty="0" smtClean="0">
              <a:cs typeface="Times New Roman" pitchFamily="18" charset="0"/>
            </a:endParaRPr>
          </a:p>
          <a:p>
            <a:pPr lvl="1" algn="just">
              <a:spcBef>
                <a:spcPts val="0"/>
              </a:spcBef>
              <a:buFont typeface="Wingdings" pitchFamily="2" charset="2"/>
              <a:buChar char="ü"/>
            </a:pPr>
            <a:r>
              <a:rPr lang="en-US" sz="3000" dirty="0" smtClean="0">
                <a:cs typeface="Times New Roman" pitchFamily="18" charset="0"/>
              </a:rPr>
              <a:t>The theory gave more attention to </a:t>
            </a:r>
            <a:r>
              <a:rPr lang="en-US" sz="3000" b="1" dirty="0" smtClean="0">
                <a:solidFill>
                  <a:srgbClr val="FF0000"/>
                </a:solidFill>
                <a:effectLst>
                  <a:outerShdw blurRad="38100" dist="38100" dir="2700000" algn="tl">
                    <a:srgbClr val="000000">
                      <a:alpha val="43137"/>
                    </a:srgbClr>
                  </a:outerShdw>
                </a:effectLst>
                <a:cs typeface="Times New Roman" pitchFamily="18" charset="0"/>
              </a:rPr>
              <a:t>managerial </a:t>
            </a:r>
            <a:r>
              <a:rPr lang="en-US" sz="3000" b="1" dirty="0" err="1" smtClean="0">
                <a:solidFill>
                  <a:srgbClr val="FF0000"/>
                </a:solidFill>
                <a:effectLst>
                  <a:outerShdw blurRad="38100" dist="38100" dir="2700000" algn="tl">
                    <a:srgbClr val="000000">
                      <a:alpha val="43137"/>
                    </a:srgbClr>
                  </a:outerShdw>
                </a:effectLst>
                <a:cs typeface="Times New Roman" pitchFamily="18" charset="0"/>
              </a:rPr>
              <a:t>constariants</a:t>
            </a:r>
            <a:r>
              <a:rPr lang="en-US" sz="3000" b="1" dirty="0" smtClean="0">
                <a:solidFill>
                  <a:srgbClr val="FF0000"/>
                </a:solidFill>
                <a:effectLst>
                  <a:outerShdw blurRad="38100" dist="38100" dir="2700000" algn="tl">
                    <a:srgbClr val="000000">
                      <a:alpha val="43137"/>
                    </a:srgbClr>
                  </a:outerShdw>
                </a:effectLst>
                <a:cs typeface="Times New Roman" pitchFamily="18" charset="0"/>
              </a:rPr>
              <a:t> than </a:t>
            </a:r>
            <a:r>
              <a:rPr lang="en-US" sz="3000" dirty="0" smtClean="0">
                <a:cs typeface="Times New Roman" pitchFamily="18" charset="0"/>
              </a:rPr>
              <a:t>to financial and external constraints. </a:t>
            </a:r>
          </a:p>
          <a:p>
            <a:pPr lvl="1" algn="just">
              <a:spcBef>
                <a:spcPts val="0"/>
              </a:spcBef>
              <a:buFont typeface="Wingdings" pitchFamily="2" charset="2"/>
              <a:buChar char="ü"/>
            </a:pPr>
            <a:r>
              <a:rPr lang="en-US" sz="3000" dirty="0" smtClean="0">
                <a:cs typeface="Times New Roman" pitchFamily="18" charset="0"/>
              </a:rPr>
              <a:t>It undermine the role of financial and external constraints. If these problems are </a:t>
            </a:r>
            <a:r>
              <a:rPr lang="en-US" sz="3000" b="1" dirty="0" smtClean="0">
                <a:solidFill>
                  <a:srgbClr val="FF0000"/>
                </a:solidFill>
                <a:effectLst>
                  <a:outerShdw blurRad="38100" dist="38100" dir="2700000" algn="tl">
                    <a:srgbClr val="000000">
                      <a:alpha val="43137"/>
                    </a:srgbClr>
                  </a:outerShdw>
                </a:effectLst>
                <a:cs typeface="Times New Roman" pitchFamily="18" charset="0"/>
              </a:rPr>
              <a:t>severe</a:t>
            </a:r>
            <a:r>
              <a:rPr lang="en-US" sz="3000" dirty="0" smtClean="0">
                <a:cs typeface="Times New Roman" pitchFamily="18" charset="0"/>
              </a:rPr>
              <a:t> they can be real hindrances. </a:t>
            </a:r>
          </a:p>
          <a:p>
            <a:pPr lvl="1" algn="just">
              <a:spcBef>
                <a:spcPts val="0"/>
              </a:spcBef>
              <a:buFont typeface="Wingdings" pitchFamily="2" charset="2"/>
              <a:buChar char="ü"/>
            </a:pPr>
            <a:r>
              <a:rPr lang="en-US" sz="3000" dirty="0" smtClean="0">
                <a:cs typeface="Times New Roman" pitchFamily="18" charset="0"/>
              </a:rPr>
              <a:t>Management is not a </a:t>
            </a:r>
            <a:r>
              <a:rPr lang="en-US" sz="3000" b="1" dirty="0" smtClean="0">
                <a:solidFill>
                  <a:srgbClr val="FF0000"/>
                </a:solidFill>
                <a:effectLst>
                  <a:outerShdw blurRad="38100" dist="38100" dir="2700000" algn="tl">
                    <a:srgbClr val="000000">
                      <a:alpha val="43137"/>
                    </a:srgbClr>
                  </a:outerShdw>
                </a:effectLst>
                <a:cs typeface="Times New Roman" pitchFamily="18" charset="0"/>
              </a:rPr>
              <a:t>perfect</a:t>
            </a:r>
            <a:r>
              <a:rPr lang="en-US" sz="3000" dirty="0" smtClean="0">
                <a:cs typeface="Times New Roman" pitchFamily="18" charset="0"/>
              </a:rPr>
              <a:t> substitute to the other inputs. Rather management is a capacity to manage and deal with such problems.</a:t>
            </a:r>
          </a:p>
          <a:p>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59</a:t>
            </a:fld>
            <a:endParaRPr lang="en-US"/>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GB" sz="2800" dirty="0" smtClean="0">
                <a:latin typeface="Times New Roman" pitchFamily="18" charset="0"/>
                <a:cs typeface="Times New Roman" pitchFamily="18" charset="0"/>
              </a:rPr>
              <a:t>Whatever, the modern theory of the firm addresses the following and other crucial questions in studying industrial economics. </a:t>
            </a:r>
          </a:p>
          <a:p>
            <a:pPr lvl="1" algn="just">
              <a:buFont typeface="Wingdings" pitchFamily="2" charset="2"/>
              <a:buChar char="ü"/>
            </a:pPr>
            <a:r>
              <a:rPr lang="en-GB"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Which economic functions will firms perform? </a:t>
            </a:r>
          </a:p>
          <a:p>
            <a:pPr lvl="1" algn="just">
              <a:buFont typeface="Wingdings" pitchFamily="2" charset="2"/>
              <a:buChar char="ü"/>
            </a:pPr>
            <a:r>
              <a:rPr lang="en-GB"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What forces determine the size of firms? </a:t>
            </a:r>
          </a:p>
          <a:p>
            <a:pPr lvl="1" algn="just">
              <a:buFont typeface="Wingdings" pitchFamily="2" charset="2"/>
              <a:buChar char="ü"/>
            </a:pPr>
            <a:r>
              <a:rPr lang="en-GB"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What types of organisational form will a firm adopt?</a:t>
            </a:r>
          </a:p>
          <a:p>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6</a:t>
            </a:fld>
            <a:endParaRPr lang="en-US"/>
          </a:p>
        </p:txBody>
      </p:sp>
    </p:spTree>
  </p:cSld>
  <p:clrMapOvr>
    <a:masterClrMapping/>
  </p:clrMapOvr>
  <p:transition>
    <p:wipe dir="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2.3.1.4 </a:t>
            </a:r>
            <a:r>
              <a:rPr lang="en-US" sz="3600" b="1" dirty="0" smtClean="0">
                <a:latin typeface="Times New Roman" pitchFamily="18" charset="0"/>
                <a:cs typeface="Times New Roman" pitchFamily="18" charset="0"/>
              </a:rPr>
              <a:t>:</a:t>
            </a:r>
            <a:r>
              <a:rPr lang="en-US" sz="3600" b="1" dirty="0" err="1" smtClean="0">
                <a:latin typeface="Times New Roman" pitchFamily="18" charset="0"/>
                <a:cs typeface="Times New Roman" pitchFamily="18" charset="0"/>
              </a:rPr>
              <a:t>Marris</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Model:The</a:t>
            </a:r>
            <a:r>
              <a:rPr lang="en-US" sz="3600" b="1" dirty="0" smtClean="0">
                <a:latin typeface="Times New Roman" pitchFamily="18" charset="0"/>
                <a:cs typeface="Times New Roman" pitchFamily="18" charset="0"/>
              </a:rPr>
              <a:t> Integrated Theory of Growth</a:t>
            </a:r>
            <a:r>
              <a:rPr lang="en-US" b="1" dirty="0" smtClean="0"/>
              <a:t/>
            </a:r>
            <a:br>
              <a:rPr lang="en-US" b="1" dirty="0" smtClean="0"/>
            </a:br>
            <a:endParaRPr lang="en-US" dirty="0"/>
          </a:p>
        </p:txBody>
      </p:sp>
      <p:sp>
        <p:nvSpPr>
          <p:cNvPr id="3" name="Content Placeholder 2"/>
          <p:cNvSpPr>
            <a:spLocks noGrp="1"/>
          </p:cNvSpPr>
          <p:nvPr>
            <p:ph idx="1"/>
          </p:nvPr>
        </p:nvSpPr>
        <p:spPr>
          <a:xfrm>
            <a:off x="457200" y="1143000"/>
            <a:ext cx="8229600" cy="4983163"/>
          </a:xfrm>
          <a:ln>
            <a:solidFill>
              <a:srgbClr val="FF0000"/>
            </a:solidFill>
          </a:ln>
        </p:spPr>
        <p:txBody>
          <a:bodyPr>
            <a:normAutofit fontScale="92500" lnSpcReduction="20000"/>
          </a:bodyPr>
          <a:lstStyle/>
          <a:p>
            <a:pPr algn="just">
              <a:spcBef>
                <a:spcPts val="0"/>
              </a:spcBef>
            </a:pPr>
            <a:r>
              <a:rPr lang="en-US" sz="3100" dirty="0" smtClean="0">
                <a:cs typeface="Times New Roman" pitchFamily="18" charset="0"/>
              </a:rPr>
              <a:t>The managerial theory was further developed by a number of writers particular by </a:t>
            </a:r>
            <a:r>
              <a:rPr lang="en-US" sz="3100" dirty="0" err="1" smtClean="0">
                <a:cs typeface="Times New Roman" pitchFamily="18" charset="0"/>
              </a:rPr>
              <a:t>Marris</a:t>
            </a:r>
            <a:r>
              <a:rPr lang="en-US" sz="3100" dirty="0" smtClean="0">
                <a:cs typeface="Times New Roman" pitchFamily="18" charset="0"/>
              </a:rPr>
              <a:t> whose work has become </a:t>
            </a:r>
            <a:r>
              <a:rPr lang="en-US" sz="3100" b="1" i="1" dirty="0" smtClean="0">
                <a:cs typeface="Times New Roman" pitchFamily="18" charset="0"/>
              </a:rPr>
              <a:t>the standard one for analysis of the growth of the managerially controlled firms</a:t>
            </a:r>
            <a:r>
              <a:rPr lang="en-US" sz="3100" dirty="0" smtClean="0">
                <a:cs typeface="Times New Roman" pitchFamily="18" charset="0"/>
              </a:rPr>
              <a:t>. </a:t>
            </a:r>
          </a:p>
          <a:p>
            <a:pPr algn="just">
              <a:spcBef>
                <a:spcPts val="0"/>
              </a:spcBef>
            </a:pPr>
            <a:r>
              <a:rPr lang="en-US" sz="3100" dirty="0" smtClean="0">
                <a:cs typeface="Times New Roman" pitchFamily="18" charset="0"/>
              </a:rPr>
              <a:t>It is also known as </a:t>
            </a:r>
            <a:r>
              <a:rPr lang="en-US" sz="3100" dirty="0" err="1" smtClean="0">
                <a:cs typeface="Times New Roman" pitchFamily="18" charset="0"/>
              </a:rPr>
              <a:t>Marris’s</a:t>
            </a:r>
            <a:r>
              <a:rPr lang="en-US" sz="3100" dirty="0" smtClean="0">
                <a:cs typeface="Times New Roman" pitchFamily="18" charset="0"/>
              </a:rPr>
              <a:t> Model of the Managerial Enterprise in the literature. </a:t>
            </a:r>
          </a:p>
          <a:p>
            <a:pPr algn="just">
              <a:spcBef>
                <a:spcPts val="0"/>
              </a:spcBef>
            </a:pPr>
            <a:r>
              <a:rPr lang="en-US" sz="3100" dirty="0" smtClean="0">
                <a:cs typeface="Times New Roman" pitchFamily="18" charset="0"/>
              </a:rPr>
              <a:t>It is referred to as an </a:t>
            </a:r>
            <a:r>
              <a:rPr lang="en-US" sz="3100" b="1" dirty="0" smtClean="0">
                <a:solidFill>
                  <a:srgbClr val="FF0000"/>
                </a:solidFill>
                <a:effectLst>
                  <a:outerShdw blurRad="38100" dist="38100" dir="2700000" algn="tl">
                    <a:srgbClr val="000000">
                      <a:alpha val="43137"/>
                    </a:srgbClr>
                  </a:outerShdw>
                </a:effectLst>
                <a:cs typeface="Times New Roman" pitchFamily="18" charset="0"/>
              </a:rPr>
              <a:t>integrated theory of growth </a:t>
            </a:r>
            <a:r>
              <a:rPr lang="en-US" sz="3100" dirty="0" smtClean="0">
                <a:cs typeface="Times New Roman" pitchFamily="18" charset="0"/>
              </a:rPr>
              <a:t>and at the same time </a:t>
            </a:r>
            <a:r>
              <a:rPr lang="en-US" sz="3100" b="1" dirty="0" smtClean="0">
                <a:solidFill>
                  <a:srgbClr val="FF0000"/>
                </a:solidFill>
                <a:effectLst>
                  <a:outerShdw blurRad="38100" dist="38100" dir="2700000" algn="tl">
                    <a:srgbClr val="000000">
                      <a:alpha val="43137"/>
                    </a:srgbClr>
                  </a:outerShdw>
                </a:effectLst>
                <a:cs typeface="Times New Roman" pitchFamily="18" charset="0"/>
              </a:rPr>
              <a:t>managerial theory of the firm </a:t>
            </a:r>
            <a:r>
              <a:rPr lang="en-US" sz="3100" dirty="0" smtClean="0">
                <a:cs typeface="Times New Roman" pitchFamily="18" charset="0"/>
              </a:rPr>
              <a:t>because:</a:t>
            </a:r>
          </a:p>
          <a:p>
            <a:pPr lvl="1" algn="just">
              <a:spcBef>
                <a:spcPts val="0"/>
              </a:spcBef>
            </a:pPr>
            <a:r>
              <a:rPr lang="en-US" sz="3100" dirty="0" smtClean="0">
                <a:cs typeface="Times New Roman" pitchFamily="18" charset="0"/>
              </a:rPr>
              <a:t>It integrates Downie’s &amp; Penrose’s theories. All the three constraints, namely, </a:t>
            </a:r>
            <a:r>
              <a:rPr lang="en-US" sz="3100" b="1" dirty="0" smtClean="0">
                <a:solidFill>
                  <a:srgbClr val="FF0000"/>
                </a:solidFill>
                <a:cs typeface="Times New Roman" pitchFamily="18" charset="0"/>
              </a:rPr>
              <a:t>financial, market demand &amp; managerial restraints </a:t>
            </a:r>
            <a:r>
              <a:rPr lang="en-US" sz="3100" dirty="0" smtClean="0">
                <a:cs typeface="Times New Roman" pitchFamily="18" charset="0"/>
              </a:rPr>
              <a:t>are integrated and made operative in the Marris’s theory;</a:t>
            </a:r>
          </a:p>
          <a:p>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60</a:t>
            </a:fld>
            <a:endParaRPr lang="en-US"/>
          </a:p>
        </p:txBody>
      </p:sp>
    </p:spTree>
  </p:cSld>
  <p:clrMapOvr>
    <a:masterClrMapping/>
  </p:clrMapOvr>
  <p:transition>
    <p:wipe dir="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a:ln>
            <a:solidFill>
              <a:srgbClr val="FF0000"/>
            </a:solidFill>
          </a:ln>
        </p:spPr>
        <p:txBody>
          <a:bodyPr>
            <a:normAutofit/>
          </a:bodyPr>
          <a:lstStyle/>
          <a:p>
            <a:pPr marL="342900" lvl="1" indent="-342900" algn="just">
              <a:buFont typeface="Arial" pitchFamily="34" charset="0"/>
              <a:buChar char="•"/>
            </a:pPr>
            <a:r>
              <a:rPr lang="en-US" dirty="0" smtClean="0">
                <a:cs typeface="Times New Roman" pitchFamily="18" charset="0"/>
              </a:rPr>
              <a:t>It is a Managerial Theory of the firm as it is based on the presumption of </a:t>
            </a:r>
            <a:r>
              <a:rPr lang="en-US" b="1" dirty="0" smtClean="0">
                <a:solidFill>
                  <a:srgbClr val="FF0000"/>
                </a:solidFill>
                <a:effectLst>
                  <a:outerShdw blurRad="38100" dist="38100" dir="2700000" algn="tl">
                    <a:srgbClr val="000000">
                      <a:alpha val="43137"/>
                    </a:srgbClr>
                  </a:outerShdw>
                </a:effectLst>
                <a:cs typeface="Times New Roman" pitchFamily="18" charset="0"/>
              </a:rPr>
              <a:t>separation of ownership and control</a:t>
            </a:r>
            <a:r>
              <a:rPr lang="en-US" dirty="0" smtClean="0">
                <a:cs typeface="Times New Roman" pitchFamily="18" charset="0"/>
              </a:rPr>
              <a:t>, which results in divergence of objectives of the owners and managers.</a:t>
            </a:r>
            <a:endParaRPr lang="en-GB" dirty="0" smtClean="0">
              <a:cs typeface="Times New Roman" pitchFamily="18" charset="0"/>
            </a:endParaRPr>
          </a:p>
          <a:p>
            <a:pPr algn="just"/>
            <a:r>
              <a:rPr lang="en-GB" sz="2800" dirty="0" err="1" smtClean="0">
                <a:cs typeface="Times New Roman" pitchFamily="18" charset="0"/>
              </a:rPr>
              <a:t>Marris</a:t>
            </a:r>
            <a:r>
              <a:rPr lang="en-GB" sz="2800" dirty="0" smtClean="0">
                <a:cs typeface="Times New Roman" pitchFamily="18" charset="0"/>
              </a:rPr>
              <a:t> formalised the hypothesis that </a:t>
            </a:r>
            <a:r>
              <a:rPr lang="en-GB" sz="2800" b="1" dirty="0" smtClean="0">
                <a:solidFill>
                  <a:srgbClr val="FF0000"/>
                </a:solidFill>
                <a:effectLst>
                  <a:outerShdw blurRad="38100" dist="38100" dir="2700000" algn="tl">
                    <a:srgbClr val="000000">
                      <a:alpha val="43137"/>
                    </a:srgbClr>
                  </a:outerShdw>
                </a:effectLst>
                <a:cs typeface="Times New Roman" pitchFamily="18" charset="0"/>
              </a:rPr>
              <a:t>managerial control would lead to growth as an objective, showing that shareholders were a less important constraint </a:t>
            </a:r>
            <a:r>
              <a:rPr lang="en-GB" sz="2800" dirty="0" smtClean="0">
                <a:cs typeface="Times New Roman" pitchFamily="18" charset="0"/>
              </a:rPr>
              <a:t>on such firms than financial markets. </a:t>
            </a:r>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61</a:t>
            </a:fld>
            <a:endParaRPr lang="en-US"/>
          </a:p>
        </p:txBody>
      </p:sp>
    </p:spTree>
  </p:cSld>
  <p:clrMapOvr>
    <a:masterClrMapping/>
  </p:clrMapOvr>
  <p:transition>
    <p:wipe dir="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ln>
            <a:solidFill>
              <a:schemeClr val="accent1"/>
            </a:solidFill>
          </a:ln>
        </p:spPr>
        <p:txBody>
          <a:bodyPr>
            <a:normAutofit lnSpcReduction="10000"/>
          </a:bodyPr>
          <a:lstStyle/>
          <a:p>
            <a:pPr algn="just"/>
            <a:r>
              <a:rPr lang="en-GB" sz="2900" dirty="0" smtClean="0">
                <a:latin typeface="Times New Roman" pitchFamily="18" charset="0"/>
                <a:cs typeface="Times New Roman" pitchFamily="18" charset="0"/>
              </a:rPr>
              <a:t>The goal of the firm is defined as the </a:t>
            </a:r>
            <a:r>
              <a:rPr lang="en-GB" sz="29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maximization of the balanced rate of growth of the firm, </a:t>
            </a:r>
            <a:r>
              <a:rPr lang="en-GB" sz="2900" dirty="0" smtClean="0">
                <a:latin typeface="Times New Roman" pitchFamily="18" charset="0"/>
                <a:cs typeface="Times New Roman" pitchFamily="18" charset="0"/>
              </a:rPr>
              <a:t>that is, the maximization of the: </a:t>
            </a:r>
            <a:endParaRPr lang="en-US" sz="2900" b="1" dirty="0" smtClean="0">
              <a:latin typeface="Times New Roman" pitchFamily="18" charset="0"/>
              <a:cs typeface="Times New Roman" pitchFamily="18" charset="0"/>
            </a:endParaRPr>
          </a:p>
          <a:p>
            <a:pPr lvl="1" algn="just"/>
            <a:r>
              <a:rPr lang="en-US" sz="2900" dirty="0" smtClean="0">
                <a:latin typeface="Times New Roman" pitchFamily="18" charset="0"/>
                <a:cs typeface="Times New Roman" pitchFamily="18" charset="0"/>
              </a:rPr>
              <a:t>Rate of growth of demand for the products of the firm; and  Rate of growth of its capital supply. </a:t>
            </a:r>
          </a:p>
          <a:p>
            <a:pPr lvl="1" algn="just"/>
            <a:r>
              <a:rPr lang="en-US" sz="2900" dirty="0" smtClean="0">
                <a:latin typeface="Times New Roman" pitchFamily="18" charset="0"/>
                <a:cs typeface="Times New Roman" pitchFamily="18" charset="0"/>
              </a:rPr>
              <a:t>In other words,   g = </a:t>
            </a:r>
            <a:r>
              <a:rPr lang="en-US" sz="2900" dirty="0" err="1" smtClean="0">
                <a:latin typeface="Times New Roman" pitchFamily="18" charset="0"/>
                <a:cs typeface="Times New Roman" pitchFamily="18" charset="0"/>
              </a:rPr>
              <a:t>g</a:t>
            </a:r>
            <a:r>
              <a:rPr lang="en-US" sz="2900" baseline="-25000" dirty="0" err="1" smtClean="0">
                <a:latin typeface="Times New Roman" pitchFamily="18" charset="0"/>
                <a:cs typeface="Times New Roman" pitchFamily="18" charset="0"/>
              </a:rPr>
              <a:t>d</a:t>
            </a:r>
            <a:r>
              <a:rPr lang="en-US" sz="2900" dirty="0" smtClean="0">
                <a:latin typeface="Times New Roman" pitchFamily="18" charset="0"/>
                <a:cs typeface="Times New Roman" pitchFamily="18" charset="0"/>
              </a:rPr>
              <a:t> = </a:t>
            </a:r>
            <a:r>
              <a:rPr lang="en-US" sz="2900" dirty="0" err="1" smtClean="0">
                <a:latin typeface="Times New Roman" pitchFamily="18" charset="0"/>
                <a:cs typeface="Times New Roman" pitchFamily="18" charset="0"/>
              </a:rPr>
              <a:t>g</a:t>
            </a:r>
            <a:r>
              <a:rPr lang="en-US" sz="2900" baseline="-25000" dirty="0" err="1" smtClean="0">
                <a:latin typeface="Times New Roman" pitchFamily="18" charset="0"/>
                <a:cs typeface="Times New Roman" pitchFamily="18" charset="0"/>
              </a:rPr>
              <a:t>c</a:t>
            </a:r>
            <a:r>
              <a:rPr lang="en-US" sz="2900" baseline="-25000" dirty="0" smtClean="0">
                <a:latin typeface="Times New Roman" pitchFamily="18" charset="0"/>
                <a:cs typeface="Times New Roman" pitchFamily="18" charset="0"/>
              </a:rPr>
              <a:t> </a:t>
            </a:r>
            <a:r>
              <a:rPr lang="en-US" sz="2900" dirty="0" smtClean="0">
                <a:latin typeface="Times New Roman" pitchFamily="18" charset="0"/>
                <a:cs typeface="Times New Roman" pitchFamily="18" charset="0"/>
              </a:rPr>
              <a:t>is the   Equilibrium Condition for Growth. Where; g is balanced growth rate; </a:t>
            </a:r>
            <a:r>
              <a:rPr lang="en-US" sz="2900" dirty="0" err="1" smtClean="0">
                <a:latin typeface="Times New Roman" pitchFamily="18" charset="0"/>
                <a:cs typeface="Times New Roman" pitchFamily="18" charset="0"/>
              </a:rPr>
              <a:t>gd</a:t>
            </a:r>
            <a:r>
              <a:rPr lang="en-US" sz="2900" dirty="0" smtClean="0">
                <a:latin typeface="Times New Roman" pitchFamily="18" charset="0"/>
                <a:cs typeface="Times New Roman" pitchFamily="18" charset="0"/>
              </a:rPr>
              <a:t> is growth of demand for products of the firm, which primarily maximizes the utility of the managers; </a:t>
            </a:r>
            <a:r>
              <a:rPr lang="en-US" sz="2900" dirty="0" err="1" smtClean="0">
                <a:latin typeface="Times New Roman" pitchFamily="18" charset="0"/>
                <a:cs typeface="Times New Roman" pitchFamily="18" charset="0"/>
              </a:rPr>
              <a:t>g</a:t>
            </a:r>
            <a:r>
              <a:rPr lang="en-US" sz="2900" baseline="-25000" dirty="0" err="1" smtClean="0">
                <a:latin typeface="Times New Roman" pitchFamily="18" charset="0"/>
                <a:cs typeface="Times New Roman" pitchFamily="18" charset="0"/>
              </a:rPr>
              <a:t>c</a:t>
            </a:r>
            <a:r>
              <a:rPr lang="en-US" sz="2900" dirty="0" smtClean="0">
                <a:latin typeface="Times New Roman" pitchFamily="18" charset="0"/>
                <a:cs typeface="Times New Roman" pitchFamily="18" charset="0"/>
              </a:rPr>
              <a:t> is growth of supply of capital, which primarily maximizes the utility of owners </a:t>
            </a: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62</a:t>
            </a:fld>
            <a:endParaRPr lang="en-US"/>
          </a:p>
        </p:txBody>
      </p:sp>
    </p:spTree>
  </p:cSld>
  <p:clrMapOvr>
    <a:masterClrMapping/>
  </p:clrMapOvr>
  <p:transition>
    <p:wipe dir="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ln>
            <a:solidFill>
              <a:srgbClr val="FF0000"/>
            </a:solidFill>
          </a:ln>
        </p:spPr>
        <p:txBody>
          <a:bodyPr>
            <a:normAutofit lnSpcReduction="10000"/>
          </a:bodyPr>
          <a:lstStyle/>
          <a:p>
            <a:pPr algn="just"/>
            <a:r>
              <a:rPr lang="en-US" dirty="0" smtClean="0">
                <a:latin typeface="Times New Roman" pitchFamily="18" charset="0"/>
                <a:cs typeface="Times New Roman" pitchFamily="18" charset="0"/>
              </a:rPr>
              <a:t>The rationalization of this goal is that by jointly maximizing the rate of growth of demand and capital, the managers achieve maximization of their own utility as well as that of the utility of the owners. </a:t>
            </a:r>
          </a:p>
          <a:p>
            <a:pPr algn="just"/>
            <a:r>
              <a:rPr lang="en-US" dirty="0" smtClean="0">
                <a:latin typeface="Times New Roman" pitchFamily="18" charset="0"/>
                <a:cs typeface="Times New Roman" pitchFamily="18" charset="0"/>
              </a:rPr>
              <a:t>That is, the joint maximization of </a:t>
            </a:r>
            <a:r>
              <a:rPr lang="en-US" dirty="0" err="1" smtClean="0">
                <a:latin typeface="Times New Roman" pitchFamily="18" charset="0"/>
                <a:cs typeface="Times New Roman" pitchFamily="18" charset="0"/>
              </a:rPr>
              <a:t>g</a:t>
            </a:r>
            <a:r>
              <a:rPr lang="en-US" baseline="-25000" dirty="0" err="1" smtClean="0">
                <a:latin typeface="Times New Roman" pitchFamily="18" charset="0"/>
                <a:cs typeface="Times New Roman" pitchFamily="18" charset="0"/>
              </a:rPr>
              <a:t>d</a:t>
            </a:r>
            <a:r>
              <a:rPr lang="en-US" baseline="-25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and </a:t>
            </a:r>
            <a:r>
              <a:rPr lang="en-US" dirty="0" err="1" smtClean="0">
                <a:latin typeface="Times New Roman" pitchFamily="18" charset="0"/>
                <a:cs typeface="Times New Roman" pitchFamily="18" charset="0"/>
              </a:rPr>
              <a:t>g</a:t>
            </a:r>
            <a:r>
              <a:rPr lang="en-US" baseline="-25000" dirty="0" err="1" smtClean="0">
                <a:latin typeface="Times New Roman" pitchFamily="18" charset="0"/>
                <a:cs typeface="Times New Roman" pitchFamily="18" charset="0"/>
              </a:rPr>
              <a:t>c</a:t>
            </a:r>
            <a:r>
              <a:rPr lang="en-US" baseline="-25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is said to maximize the utilities for both the management and shareholders. </a:t>
            </a:r>
          </a:p>
          <a:p>
            <a:pPr algn="just"/>
            <a:r>
              <a:rPr lang="en-US" dirty="0" smtClean="0">
                <a:latin typeface="Times New Roman" pitchFamily="18" charset="0"/>
                <a:cs typeface="Times New Roman" pitchFamily="18" charset="0"/>
              </a:rPr>
              <a:t>Thus, according to </a:t>
            </a:r>
            <a:r>
              <a:rPr lang="en-US" dirty="0" err="1" smtClean="0">
                <a:latin typeface="Times New Roman" pitchFamily="18" charset="0"/>
                <a:cs typeface="Times New Roman" pitchFamily="18" charset="0"/>
              </a:rPr>
              <a:t>Marris</a:t>
            </a:r>
            <a:r>
              <a:rPr lang="en-US" dirty="0" smtClean="0">
                <a:latin typeface="Times New Roman" pitchFamily="18" charset="0"/>
                <a:cs typeface="Times New Roman" pitchFamily="18" charset="0"/>
              </a:rPr>
              <a:t> a firm maximizes the growth of total productive assets subject to a </a:t>
            </a:r>
            <a:r>
              <a:rPr lang="en-US" dirty="0" smtClean="0">
                <a:solidFill>
                  <a:srgbClr val="FF0000"/>
                </a:solidFill>
                <a:latin typeface="Times New Roman" pitchFamily="18" charset="0"/>
                <a:cs typeface="Times New Roman" pitchFamily="18" charset="0"/>
              </a:rPr>
              <a:t>managerial constraint</a:t>
            </a:r>
            <a:r>
              <a:rPr lang="en-US" dirty="0" smtClean="0">
                <a:latin typeface="Times New Roman" pitchFamily="18" charset="0"/>
                <a:cs typeface="Times New Roman" pitchFamily="18" charset="0"/>
              </a:rPr>
              <a:t>.</a:t>
            </a:r>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63</a:t>
            </a:fld>
            <a:endParaRPr lang="en-US"/>
          </a:p>
        </p:txBody>
      </p:sp>
    </p:spTree>
  </p:cSld>
  <p:clrMapOvr>
    <a:masterClrMapping/>
  </p:clrMapOvr>
  <p:transition>
    <p:wipe dir="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ln>
            <a:solidFill>
              <a:srgbClr val="FF0000"/>
            </a:solidFill>
          </a:ln>
        </p:spPr>
        <p:txBody>
          <a:bodyPr>
            <a:normAutofit/>
          </a:bodyPr>
          <a:lstStyle/>
          <a:p>
            <a:pPr lvl="0" algn="just">
              <a:spcBef>
                <a:spcPts val="0"/>
              </a:spcBef>
            </a:pPr>
            <a:r>
              <a:rPr lang="en-US" sz="2800" b="1" dirty="0" smtClean="0">
                <a:cs typeface="Times New Roman" pitchFamily="18" charset="0"/>
              </a:rPr>
              <a:t>Utility Functions of Owners and Managers</a:t>
            </a:r>
            <a:endParaRPr lang="en-US" sz="2800" dirty="0" smtClean="0">
              <a:cs typeface="Times New Roman" pitchFamily="18" charset="0"/>
            </a:endParaRPr>
          </a:p>
          <a:p>
            <a:pPr algn="just">
              <a:spcBef>
                <a:spcPts val="0"/>
              </a:spcBef>
            </a:pPr>
            <a:r>
              <a:rPr lang="en-US" sz="2800" dirty="0" smtClean="0">
                <a:cs typeface="Times New Roman" pitchFamily="18" charset="0"/>
              </a:rPr>
              <a:t>The utility of mangers include maximization of salaries, status, power and job security where as owners (shareholders) want to maximize the rate of return on their investment. Thus manager’s utility function is given by</a:t>
            </a:r>
            <a:r>
              <a:rPr lang="en-US" sz="2800" b="1" dirty="0" smtClean="0">
                <a:cs typeface="Times New Roman" pitchFamily="18" charset="0"/>
              </a:rPr>
              <a:t>: </a:t>
            </a:r>
          </a:p>
          <a:p>
            <a:pPr algn="just">
              <a:spcBef>
                <a:spcPts val="0"/>
              </a:spcBef>
              <a:buNone/>
            </a:pPr>
            <a:r>
              <a:rPr lang="en-US" sz="2800" b="1" dirty="0" smtClean="0">
                <a:cs typeface="Times New Roman" pitchFamily="18" charset="0"/>
              </a:rPr>
              <a:t>  </a:t>
            </a:r>
            <a:r>
              <a:rPr lang="en-US" sz="2800" dirty="0" smtClean="0">
                <a:cs typeface="Times New Roman" pitchFamily="18" charset="0"/>
              </a:rPr>
              <a:t>Um = f (salaries, power, status, job security)</a:t>
            </a:r>
          </a:p>
          <a:p>
            <a:pPr algn="just">
              <a:spcBef>
                <a:spcPts val="0"/>
              </a:spcBef>
            </a:pPr>
            <a:r>
              <a:rPr lang="en-US" sz="2800" b="1" i="1" dirty="0" smtClean="0">
                <a:cs typeface="Times New Roman" pitchFamily="18" charset="0"/>
              </a:rPr>
              <a:t>Utility function of owners</a:t>
            </a:r>
            <a:r>
              <a:rPr lang="en-US" sz="2800" dirty="0" smtClean="0">
                <a:cs typeface="Times New Roman" pitchFamily="18" charset="0"/>
              </a:rPr>
              <a:t>: since the objective of the owners is to maximize return, their utility function is given by: </a:t>
            </a:r>
          </a:p>
          <a:p>
            <a:pPr algn="just">
              <a:spcBef>
                <a:spcPts val="0"/>
              </a:spcBef>
              <a:buNone/>
            </a:pPr>
            <a:r>
              <a:rPr lang="en-US" sz="2800" dirty="0" smtClean="0">
                <a:cs typeface="Times New Roman" pitchFamily="18" charset="0"/>
              </a:rPr>
              <a:t>  </a:t>
            </a:r>
            <a:r>
              <a:rPr lang="en-US" sz="2800" dirty="0" err="1" smtClean="0">
                <a:cs typeface="Times New Roman" pitchFamily="18" charset="0"/>
              </a:rPr>
              <a:t>Uo</a:t>
            </a:r>
            <a:r>
              <a:rPr lang="en-US" sz="2800" dirty="0" smtClean="0">
                <a:cs typeface="Times New Roman" pitchFamily="18" charset="0"/>
              </a:rPr>
              <a:t> = f (profits, capital, output, market share, public esteem). </a:t>
            </a:r>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64</a:t>
            </a:fld>
            <a:endParaRPr lang="en-US"/>
          </a:p>
        </p:txBody>
      </p:sp>
    </p:spTree>
  </p:cSld>
  <p:clrMapOvr>
    <a:masterClrMapping/>
  </p:clrMapOvr>
  <p:transition>
    <p:wipe dir="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pPr algn="just">
              <a:spcBef>
                <a:spcPts val="0"/>
              </a:spcBef>
            </a:pPr>
            <a:r>
              <a:rPr lang="en-US" dirty="0" smtClean="0">
                <a:latin typeface="Times New Roman" pitchFamily="18" charset="0"/>
                <a:cs typeface="Times New Roman" pitchFamily="18" charset="0"/>
              </a:rPr>
              <a:t>Since capital growth happens to be compatible with the interests of the shareholders in general, the maximization of the growth rate of capital stock seems a priori plausible goal of owners. It follows then that the utility function of the owners can be written as: U owners = f(</a:t>
            </a:r>
            <a:r>
              <a:rPr lang="en-US" dirty="0" err="1" smtClean="0">
                <a:latin typeface="Times New Roman" pitchFamily="18" charset="0"/>
                <a:cs typeface="Times New Roman" pitchFamily="18" charset="0"/>
              </a:rPr>
              <a:t>g</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a:t>
            </a:r>
            <a:endParaRPr lang="en-US" b="1" i="1" dirty="0" smtClean="0">
              <a:latin typeface="Times New Roman" pitchFamily="18" charset="0"/>
              <a:cs typeface="Times New Roman" pitchFamily="18" charset="0"/>
            </a:endParaRPr>
          </a:p>
          <a:p>
            <a:pPr algn="just">
              <a:spcBef>
                <a:spcPts val="0"/>
              </a:spcBef>
            </a:pPr>
            <a:r>
              <a:rPr lang="en-US" b="1" i="1" dirty="0" smtClean="0">
                <a:latin typeface="Times New Roman" pitchFamily="18" charset="0"/>
                <a:cs typeface="Times New Roman" pitchFamily="18" charset="0"/>
              </a:rPr>
              <a:t>The manager’s utility</a:t>
            </a:r>
            <a:r>
              <a:rPr lang="en-US" dirty="0" smtClean="0">
                <a:latin typeface="Times New Roman" pitchFamily="18" charset="0"/>
                <a:cs typeface="Times New Roman" pitchFamily="18" charset="0"/>
              </a:rPr>
              <a:t> maximizing factors are strongly correlated with the growth of demand for the products of the firm. That is, managers will enjoy higher salaries and will have more prestige if there is faster rate of growth of demand. Therefore, the managerial utility function can be written as follows: Managers’ Utility</a:t>
            </a:r>
            <a:r>
              <a:rPr lang="en-GB" dirty="0" smtClean="0">
                <a:latin typeface="Times New Roman" pitchFamily="18" charset="0"/>
                <a:cs typeface="Times New Roman" pitchFamily="18" charset="0"/>
              </a:rPr>
              <a:t> =f (</a:t>
            </a:r>
            <a:r>
              <a:rPr lang="en-GB" dirty="0" err="1" smtClean="0">
                <a:latin typeface="Times New Roman" pitchFamily="18" charset="0"/>
                <a:cs typeface="Times New Roman" pitchFamily="18" charset="0"/>
              </a:rPr>
              <a:t>g</a:t>
            </a:r>
            <a:r>
              <a:rPr lang="en-GB" baseline="-25000" dirty="0" err="1" smtClean="0">
                <a:latin typeface="Times New Roman" pitchFamily="18" charset="0"/>
                <a:cs typeface="Times New Roman" pitchFamily="18" charset="0"/>
              </a:rPr>
              <a:t>d</a:t>
            </a:r>
            <a:r>
              <a:rPr lang="en-GB" baseline="-25000"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s) </a:t>
            </a:r>
            <a:r>
              <a:rPr lang="en-US" dirty="0" err="1" smtClean="0">
                <a:latin typeface="Times New Roman" pitchFamily="18" charset="0"/>
                <a:cs typeface="Times New Roman" pitchFamily="18" charset="0"/>
              </a:rPr>
              <a:t>Where‘S</a:t>
            </a:r>
            <a:r>
              <a:rPr lang="en-US" dirty="0" smtClean="0">
                <a:latin typeface="Times New Roman" pitchFamily="18" charset="0"/>
                <a:cs typeface="Times New Roman" pitchFamily="18" charset="0"/>
              </a:rPr>
              <a:t>’ is a measure of job security.</a:t>
            </a:r>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65</a:t>
            </a:fld>
            <a:endParaRPr lang="en-US"/>
          </a:p>
        </p:txBody>
      </p:sp>
    </p:spTree>
  </p:cSld>
  <p:clrMapOvr>
    <a:masterClrMapping/>
  </p:clrMapOvr>
  <p:transition>
    <p:wipe dir="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ln>
            <a:solidFill>
              <a:srgbClr val="FF0000"/>
            </a:solidFill>
          </a:ln>
        </p:spPr>
        <p:txBody>
          <a:bodyPr>
            <a:normAutofit fontScale="85000" lnSpcReduction="20000"/>
          </a:bodyPr>
          <a:lstStyle/>
          <a:p>
            <a:pPr algn="just">
              <a:spcBef>
                <a:spcPts val="0"/>
              </a:spcBef>
            </a:pPr>
            <a:r>
              <a:rPr lang="en-US" dirty="0" smtClean="0">
                <a:solidFill>
                  <a:srgbClr val="FF0000"/>
                </a:solidFill>
                <a:latin typeface="Times New Roman" pitchFamily="18" charset="0"/>
                <a:cs typeface="Times New Roman" pitchFamily="18" charset="0"/>
              </a:rPr>
              <a:t>The security constraint is measured by a weighted average of three crucial ratios, the liquidity ratio, the leverage-debt ratio and the profit retention ratio, which reflect the financial policy of the firm. </a:t>
            </a:r>
          </a:p>
          <a:p>
            <a:pPr algn="just">
              <a:spcBef>
                <a:spcPts val="0"/>
              </a:spcBef>
            </a:pPr>
            <a:r>
              <a:rPr lang="en-US" dirty="0" smtClean="0">
                <a:solidFill>
                  <a:srgbClr val="FF0000"/>
                </a:solidFill>
                <a:latin typeface="Times New Roman" pitchFamily="18" charset="0"/>
                <a:cs typeface="Times New Roman" pitchFamily="18" charset="0"/>
              </a:rPr>
              <a:t> Managerial security demands that the debt - equity ratio must be sufficiently high to support and stimulate growth but not too high which may cause a threat to the job of the managers. </a:t>
            </a:r>
          </a:p>
          <a:p>
            <a:pPr algn="just">
              <a:spcBef>
                <a:spcPts val="0"/>
              </a:spcBef>
            </a:pPr>
            <a:r>
              <a:rPr lang="en-US" dirty="0" smtClean="0">
                <a:latin typeface="Times New Roman" pitchFamily="18" charset="0"/>
                <a:cs typeface="Times New Roman" pitchFamily="18" charset="0"/>
              </a:rPr>
              <a:t> The liquidity ratio of current assets to total assets must be low in order to have more assets that can be invested &amp; so higher growth.</a:t>
            </a:r>
          </a:p>
          <a:p>
            <a:pPr algn="just">
              <a:spcBef>
                <a:spcPts val="0"/>
              </a:spcBef>
            </a:pPr>
            <a:r>
              <a:rPr lang="en-US" dirty="0" smtClean="0">
                <a:latin typeface="Times New Roman" pitchFamily="18" charset="0"/>
                <a:cs typeface="Times New Roman" pitchFamily="18" charset="0"/>
              </a:rPr>
              <a:t>Balanced growth is necessary to avoid excess capacity or excess demand. Unless </a:t>
            </a:r>
            <a:r>
              <a:rPr lang="en-US" dirty="0" err="1" smtClean="0">
                <a:latin typeface="Times New Roman" pitchFamily="18" charset="0"/>
                <a:cs typeface="Times New Roman" pitchFamily="18" charset="0"/>
              </a:rPr>
              <a:t>g</a:t>
            </a:r>
            <a:r>
              <a:rPr lang="en-US" baseline="-25000" dirty="0" err="1" smtClean="0">
                <a:latin typeface="Times New Roman" pitchFamily="18" charset="0"/>
                <a:cs typeface="Times New Roman" pitchFamily="18" charset="0"/>
              </a:rPr>
              <a:t>d</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g</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 are equalized, there would be a problem of spare capacity or excess demand. The existence of effective demand is considered as a resource that should not be wasted.</a:t>
            </a:r>
          </a:p>
          <a:p>
            <a:endParaRPr lang="en-US" dirty="0" smtClean="0"/>
          </a:p>
          <a:p>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66</a:t>
            </a:fld>
            <a:endParaRPr lang="en-US"/>
          </a:p>
        </p:txBody>
      </p:sp>
    </p:spTree>
  </p:cSld>
  <p:clrMapOvr>
    <a:masterClrMapping/>
  </p:clrMapOvr>
  <p:transition>
    <p:wipe dir="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ln>
            <a:solidFill>
              <a:srgbClr val="FF0000"/>
            </a:solidFill>
          </a:ln>
        </p:spPr>
        <p:txBody>
          <a:bodyPr>
            <a:normAutofit fontScale="85000" lnSpcReduction="20000"/>
          </a:bodyPr>
          <a:lstStyle/>
          <a:p>
            <a:pPr algn="just">
              <a:spcBef>
                <a:spcPts val="0"/>
              </a:spcBef>
            </a:pPr>
            <a:r>
              <a:rPr lang="en-US" b="1" dirty="0" smtClean="0">
                <a:cs typeface="Times New Roman" pitchFamily="18" charset="0"/>
              </a:rPr>
              <a:t>Compatibility of Objectives</a:t>
            </a:r>
            <a:r>
              <a:rPr lang="en-US" dirty="0" smtClean="0">
                <a:cs typeface="Times New Roman" pitchFamily="18" charset="0"/>
              </a:rPr>
              <a:t>: there is no wide divergence of objectives of owners and managers. It is usually argued that the separation of ownership from control allows the managers to set goals which do not necessarily coincide with those of owners. </a:t>
            </a:r>
          </a:p>
          <a:p>
            <a:pPr algn="just">
              <a:spcBef>
                <a:spcPts val="0"/>
              </a:spcBef>
            </a:pPr>
            <a:r>
              <a:rPr lang="en-US" dirty="0" smtClean="0">
                <a:cs typeface="Times New Roman" pitchFamily="18" charset="0"/>
              </a:rPr>
              <a:t>Nevertheless, </a:t>
            </a:r>
            <a:r>
              <a:rPr lang="en-US" dirty="0" err="1" smtClean="0">
                <a:cs typeface="Times New Roman" pitchFamily="18" charset="0"/>
              </a:rPr>
              <a:t>Marris</a:t>
            </a:r>
            <a:r>
              <a:rPr lang="en-US" dirty="0" smtClean="0">
                <a:cs typeface="Times New Roman" pitchFamily="18" charset="0"/>
              </a:rPr>
              <a:t> argues that this divergence of goals is not so wide as it is claimed so by other </a:t>
            </a:r>
            <a:r>
              <a:rPr lang="en-US" dirty="0" err="1" smtClean="0">
                <a:cs typeface="Times New Roman" pitchFamily="18" charset="0"/>
              </a:rPr>
              <a:t>scholars.Like</a:t>
            </a:r>
            <a:r>
              <a:rPr lang="en-US" dirty="0" smtClean="0">
                <a:cs typeface="Times New Roman" pitchFamily="18" charset="0"/>
              </a:rPr>
              <a:t> </a:t>
            </a:r>
            <a:r>
              <a:rPr lang="en-US" dirty="0" err="1" smtClean="0">
                <a:cs typeface="Times New Roman" pitchFamily="18" charset="0"/>
              </a:rPr>
              <a:t>Buamol’s</a:t>
            </a:r>
            <a:r>
              <a:rPr lang="en-US" dirty="0" smtClean="0">
                <a:cs typeface="Times New Roman" pitchFamily="18" charset="0"/>
              </a:rPr>
              <a:t> model, here the objectives of the owners and the managers are </a:t>
            </a:r>
            <a:r>
              <a:rPr lang="en-US" b="1" dirty="0" smtClean="0">
                <a:solidFill>
                  <a:srgbClr val="FF0000"/>
                </a:solidFill>
                <a:effectLst>
                  <a:outerShdw blurRad="38100" dist="38100" dir="2700000" algn="tl">
                    <a:srgbClr val="000000">
                      <a:alpha val="43137"/>
                    </a:srgbClr>
                  </a:outerShdw>
                </a:effectLst>
                <a:cs typeface="Times New Roman" pitchFamily="18" charset="0"/>
              </a:rPr>
              <a:t>reconcilable</a:t>
            </a:r>
            <a:r>
              <a:rPr lang="en-US" dirty="0" smtClean="0">
                <a:cs typeface="Times New Roman" pitchFamily="18" charset="0"/>
              </a:rPr>
              <a:t>.</a:t>
            </a:r>
          </a:p>
          <a:p>
            <a:pPr algn="just">
              <a:spcBef>
                <a:spcPts val="0"/>
              </a:spcBef>
              <a:buFont typeface="Wingdings" pitchFamily="2" charset="2"/>
              <a:buChar char="ü"/>
            </a:pPr>
            <a:r>
              <a:rPr lang="en-US" dirty="0" smtClean="0">
                <a:cs typeface="Times New Roman" pitchFamily="18" charset="0"/>
              </a:rPr>
              <a:t>This is because some of the variables appearing in both utility functions are strongly correlated with a single variable: the size of the firm. There are different measures of size: </a:t>
            </a:r>
            <a:r>
              <a:rPr lang="en-US" i="1" dirty="0" smtClean="0">
                <a:cs typeface="Times New Roman" pitchFamily="18" charset="0"/>
              </a:rPr>
              <a:t>capital, output, revenue, growth rate and market share</a:t>
            </a:r>
            <a:r>
              <a:rPr lang="en-US" dirty="0" smtClean="0">
                <a:cs typeface="Times New Roman" pitchFamily="18" charset="0"/>
              </a:rPr>
              <a:t>. However, there is no consensus on which of these measures is the best one to measure firm size. </a:t>
            </a:r>
          </a:p>
          <a:p>
            <a:pPr>
              <a:buNone/>
            </a:pPr>
            <a:endParaRPr lang="en-US" dirty="0" smtClean="0"/>
          </a:p>
          <a:p>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67</a:t>
            </a:fld>
            <a:endParaRPr lang="en-US"/>
          </a:p>
        </p:txBody>
      </p:sp>
    </p:spTree>
  </p:cSld>
  <p:clrMapOvr>
    <a:masterClrMapping/>
  </p:clrMapOvr>
  <p:transition>
    <p:wipe dir="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a:ln>
            <a:solidFill>
              <a:srgbClr val="FF0000"/>
            </a:solidFill>
          </a:ln>
        </p:spPr>
        <p:txBody>
          <a:bodyPr>
            <a:normAutofit fontScale="92500" lnSpcReduction="10000"/>
          </a:bodyPr>
          <a:lstStyle/>
          <a:p>
            <a:pPr algn="just"/>
            <a:r>
              <a:rPr lang="en-US" sz="3000" dirty="0" err="1" smtClean="0">
                <a:cs typeface="Times New Roman" pitchFamily="18" charset="0"/>
              </a:rPr>
              <a:t>Marris</a:t>
            </a:r>
            <a:r>
              <a:rPr lang="en-US" sz="3000" dirty="0" smtClean="0">
                <a:cs typeface="Times New Roman" pitchFamily="18" charset="0"/>
              </a:rPr>
              <a:t> argued that managers prefer promotion within the same but growing firm enjoying higher salaries, power and prestige than moving from a smaller firm to another larger firm, where the environment might be hostile to the ‘new comer’ and the manager may have to spend much time and effort to learn about the mechanisms of the new organization. </a:t>
            </a:r>
          </a:p>
          <a:p>
            <a:pPr algn="just"/>
            <a:r>
              <a:rPr lang="en-US" sz="3000" dirty="0" smtClean="0">
                <a:cs typeface="Times New Roman" pitchFamily="18" charset="0"/>
              </a:rPr>
              <a:t>There are many empirical evidences that show that the mobility of managers is very low. Hence, managers aim at the maximization of the rate of growth of the firm (rather than the absolute size of the firm).</a:t>
            </a:r>
          </a:p>
          <a:p>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68</a:t>
            </a:fld>
            <a:endParaRPr lang="en-US"/>
          </a:p>
        </p:txBody>
      </p:sp>
    </p:spTree>
  </p:cSld>
  <p:clrMapOvr>
    <a:masterClrMapping/>
  </p:clrMapOvr>
  <p:transition>
    <p:wipe dir="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lum bright="-20000" contrast="-20000"/>
          </a:blip>
          <a:srcRect/>
          <a:stretch>
            <a:fillRect/>
          </a:stretch>
        </p:blipFill>
        <p:spPr bwMode="auto">
          <a:xfrm>
            <a:off x="1676400" y="1676400"/>
            <a:ext cx="5572125" cy="3971925"/>
          </a:xfrm>
          <a:prstGeom prst="rect">
            <a:avLst/>
          </a:prstGeom>
          <a:noFill/>
          <a:ln w="9525">
            <a:solidFill>
              <a:srgbClr val="FF0000"/>
            </a:solidFill>
            <a:miter lim="800000"/>
            <a:headEnd/>
            <a:tailEnd/>
          </a:ln>
        </p:spPr>
      </p:pic>
      <p:sp>
        <p:nvSpPr>
          <p:cNvPr id="8193" name="Rectangle 1"/>
          <p:cNvSpPr>
            <a:spLocks noChangeArrowheads="1"/>
          </p:cNvSpPr>
          <p:nvPr/>
        </p:nvSpPr>
        <p:spPr bwMode="auto">
          <a:xfrm>
            <a:off x="0" y="6184479"/>
            <a:ext cx="91440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Fig: 2.6 the </a:t>
            </a:r>
            <a:r>
              <a:rPr kumimoji="0" lang="en-US" sz="2000" b="1"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Marris</a:t>
            </a:r>
            <a:r>
              <a:rPr kumimoji="0" lang="en-US"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Model Representation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 name="Footer Placeholder 5"/>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69</a:t>
            </a:fld>
            <a:endParaRPr lang="en-US"/>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latin typeface="Times New Roman" pitchFamily="18" charset="0"/>
                <a:cs typeface="Times New Roman" pitchFamily="18" charset="0"/>
              </a:rPr>
              <a:t>2.2.1 Managerial theory</a:t>
            </a:r>
            <a:r>
              <a:rPr lang="en-US" b="1" dirty="0"/>
              <a:t/>
            </a:r>
            <a:br>
              <a:rPr lang="en-US" b="1" dirty="0"/>
            </a:br>
            <a:endParaRPr lang="en-US" dirty="0"/>
          </a:p>
        </p:txBody>
      </p:sp>
      <p:sp>
        <p:nvSpPr>
          <p:cNvPr id="3" name="Content Placeholder 2"/>
          <p:cNvSpPr>
            <a:spLocks noGrp="1"/>
          </p:cNvSpPr>
          <p:nvPr>
            <p:ph idx="1"/>
          </p:nvPr>
        </p:nvSpPr>
        <p:spPr>
          <a:xfrm>
            <a:off x="457200" y="1066800"/>
            <a:ext cx="8229600" cy="5059363"/>
          </a:xfrm>
          <a:ln>
            <a:solidFill>
              <a:srgbClr val="FF0000"/>
            </a:solidFill>
          </a:ln>
        </p:spPr>
        <p:txBody>
          <a:bodyPr>
            <a:normAutofit lnSpcReduction="10000"/>
          </a:bodyPr>
          <a:lstStyle/>
          <a:p>
            <a:pPr marL="0" indent="0" algn="just">
              <a:spcBef>
                <a:spcPts val="0"/>
              </a:spcBef>
              <a:buNone/>
            </a:pPr>
            <a:r>
              <a:rPr lang="en-GB" sz="3000" dirty="0" smtClean="0">
                <a:latin typeface="Times New Roman" pitchFamily="18" charset="0"/>
                <a:cs typeface="Times New Roman" pitchFamily="18" charset="0"/>
              </a:rPr>
              <a:t>The managerial theory emphasises on the </a:t>
            </a:r>
            <a:r>
              <a:rPr lang="en-GB" sz="30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complex nature of the modern corporate firm</a:t>
            </a:r>
            <a:r>
              <a:rPr lang="en-GB" sz="3000" dirty="0" smtClean="0">
                <a:latin typeface="Times New Roman" pitchFamily="18" charset="0"/>
                <a:cs typeface="Times New Roman" pitchFamily="18" charset="0"/>
              </a:rPr>
              <a:t>. </a:t>
            </a:r>
          </a:p>
          <a:p>
            <a:pPr marL="0" indent="0" algn="just">
              <a:spcBef>
                <a:spcPts val="0"/>
              </a:spcBef>
              <a:buFont typeface="Wingdings" pitchFamily="2" charset="2"/>
              <a:buChar char="ü"/>
            </a:pPr>
            <a:r>
              <a:rPr lang="en-US" sz="3000" dirty="0" smtClean="0"/>
              <a:t>Firms are owned and controlled in a variety of ways.</a:t>
            </a:r>
          </a:p>
          <a:p>
            <a:pPr marL="0" indent="0" algn="just">
              <a:spcBef>
                <a:spcPts val="0"/>
              </a:spcBef>
              <a:buFont typeface="Wingdings" pitchFamily="2" charset="2"/>
              <a:buChar char="ü"/>
            </a:pPr>
            <a:r>
              <a:rPr lang="en-US" sz="3000" dirty="0" smtClean="0"/>
              <a:t> A firm must raise money to finance itself, decide how its business is to be managed, and</a:t>
            </a:r>
          </a:p>
          <a:p>
            <a:pPr marL="0" indent="0" algn="just">
              <a:spcBef>
                <a:spcPts val="0"/>
              </a:spcBef>
              <a:buFont typeface="Wingdings" pitchFamily="2" charset="2"/>
              <a:buChar char="ü"/>
            </a:pPr>
            <a:r>
              <a:rPr lang="en-US" sz="3000" dirty="0" smtClean="0"/>
              <a:t>Firms distribute its revenues to those who have contributed to its activity. </a:t>
            </a:r>
            <a:endParaRPr lang="en-US" sz="3000" b="1" dirty="0"/>
          </a:p>
          <a:p>
            <a:pPr marL="0" indent="0" algn="just">
              <a:spcBef>
                <a:spcPts val="0"/>
              </a:spcBef>
            </a:pPr>
            <a:r>
              <a:rPr lang="en-US" sz="3000" dirty="0" smtClean="0"/>
              <a:t>According to </a:t>
            </a:r>
            <a:r>
              <a:rPr lang="en-US" sz="3000" dirty="0" err="1" smtClean="0"/>
              <a:t>Berle</a:t>
            </a:r>
            <a:r>
              <a:rPr lang="en-US" sz="3000" dirty="0" smtClean="0"/>
              <a:t> and Means, the influence of shareholders in the decision making process of large firms has diminished from the turn of 20</a:t>
            </a:r>
            <a:r>
              <a:rPr lang="en-US" sz="3000" baseline="30000" dirty="0" smtClean="0"/>
              <a:t>th</a:t>
            </a:r>
            <a:r>
              <a:rPr lang="en-US" sz="3000" dirty="0" smtClean="0"/>
              <a:t> century</a:t>
            </a:r>
            <a:r>
              <a:rPr lang="en-US" dirty="0" smtClean="0"/>
              <a:t>. </a:t>
            </a:r>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7</a:t>
            </a:fld>
            <a:endParaRPr lang="en-US"/>
          </a:p>
        </p:txBody>
      </p:sp>
    </p:spTree>
  </p:cSld>
  <p:clrMapOvr>
    <a:masterClrMapping/>
  </p:clrMapOvr>
  <p:transition>
    <p:wipe dir="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a:ln>
            <a:solidFill>
              <a:srgbClr val="FF0000"/>
            </a:solidFill>
          </a:ln>
        </p:spPr>
        <p:txBody>
          <a:bodyPr>
            <a:normAutofit fontScale="85000" lnSpcReduction="10000"/>
          </a:bodyPr>
          <a:lstStyle/>
          <a:p>
            <a:pPr algn="just"/>
            <a:r>
              <a:rPr lang="en-US" sz="3300" dirty="0" smtClean="0">
                <a:cs typeface="Times New Roman" pitchFamily="18" charset="0"/>
              </a:rPr>
              <a:t>Points G</a:t>
            </a:r>
            <a:r>
              <a:rPr lang="en-US" sz="3300" baseline="-25000" dirty="0" smtClean="0">
                <a:cs typeface="Times New Roman" pitchFamily="18" charset="0"/>
              </a:rPr>
              <a:t>1</a:t>
            </a:r>
            <a:r>
              <a:rPr lang="en-US" sz="3300" dirty="0" smtClean="0">
                <a:cs typeface="Times New Roman" pitchFamily="18" charset="0"/>
              </a:rPr>
              <a:t>, G</a:t>
            </a:r>
            <a:r>
              <a:rPr lang="en-US" sz="3300" baseline="-25000" dirty="0" smtClean="0">
                <a:cs typeface="Times New Roman" pitchFamily="18" charset="0"/>
              </a:rPr>
              <a:t>2</a:t>
            </a:r>
            <a:r>
              <a:rPr lang="en-US" sz="3300" dirty="0" smtClean="0">
                <a:cs typeface="Times New Roman" pitchFamily="18" charset="0"/>
              </a:rPr>
              <a:t>, and G</a:t>
            </a:r>
            <a:r>
              <a:rPr lang="en-US" sz="3300" baseline="-25000" dirty="0" smtClean="0">
                <a:cs typeface="Times New Roman" pitchFamily="18" charset="0"/>
              </a:rPr>
              <a:t>3</a:t>
            </a:r>
            <a:r>
              <a:rPr lang="en-US" sz="3300" dirty="0" smtClean="0">
                <a:cs typeface="Times New Roman" pitchFamily="18" charset="0"/>
              </a:rPr>
              <a:t> show the maximum attainable growth rates for the firm under alternative growth of demand situations. If the firm pursues the goal of profit maximization</a:t>
            </a:r>
            <a:r>
              <a:rPr lang="en-US" sz="3300" b="1" dirty="0" smtClean="0">
                <a:cs typeface="Times New Roman" pitchFamily="18" charset="0"/>
              </a:rPr>
              <a:t>,</a:t>
            </a:r>
            <a:r>
              <a:rPr lang="en-US" sz="3300" dirty="0" smtClean="0">
                <a:cs typeface="Times New Roman" pitchFamily="18" charset="0"/>
              </a:rPr>
              <a:t> then P</a:t>
            </a:r>
            <a:r>
              <a:rPr lang="en-US" sz="3300" baseline="-25000" dirty="0" smtClean="0">
                <a:cs typeface="Times New Roman" pitchFamily="18" charset="0"/>
              </a:rPr>
              <a:t>1</a:t>
            </a:r>
            <a:r>
              <a:rPr lang="en-US" sz="3300" dirty="0" smtClean="0">
                <a:cs typeface="Times New Roman" pitchFamily="18" charset="0"/>
              </a:rPr>
              <a:t>, P</a:t>
            </a:r>
            <a:r>
              <a:rPr lang="en-US" sz="3300" baseline="-25000" dirty="0" smtClean="0">
                <a:cs typeface="Times New Roman" pitchFamily="18" charset="0"/>
              </a:rPr>
              <a:t>2</a:t>
            </a:r>
            <a:r>
              <a:rPr lang="en-US" sz="3300" dirty="0" smtClean="0">
                <a:cs typeface="Times New Roman" pitchFamily="18" charset="0"/>
              </a:rPr>
              <a:t> and P</a:t>
            </a:r>
            <a:r>
              <a:rPr lang="en-US" sz="3300" baseline="-25000" dirty="0" smtClean="0">
                <a:cs typeface="Times New Roman" pitchFamily="18" charset="0"/>
              </a:rPr>
              <a:t>3</a:t>
            </a:r>
            <a:r>
              <a:rPr lang="en-US" sz="3300" dirty="0" smtClean="0">
                <a:cs typeface="Times New Roman" pitchFamily="18" charset="0"/>
              </a:rPr>
              <a:t> are the levels of maximum attainable profit rates under the three given situations of the demand growth. </a:t>
            </a:r>
          </a:p>
          <a:p>
            <a:pPr algn="just"/>
            <a:r>
              <a:rPr lang="en-US" sz="3300" dirty="0" smtClean="0">
                <a:cs typeface="Times New Roman" pitchFamily="18" charset="0"/>
              </a:rPr>
              <a:t>The long-run objectives and decisions for growth, sales, and profit maximization are virtually identical policies that maximize the long-run growth of a variable. Policies that maximize assets or sales will also be profit-maximizing policies.</a:t>
            </a:r>
          </a:p>
          <a:p>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70</a:t>
            </a:fld>
            <a:endParaRPr lang="en-US"/>
          </a:p>
        </p:txBody>
      </p:sp>
    </p:spTree>
  </p:cSld>
  <p:clrMapOvr>
    <a:masterClrMapping/>
  </p:clrMapOvr>
  <p:transition>
    <p:wipe dir="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a:ln>
            <a:solidFill>
              <a:srgbClr val="FF0000"/>
            </a:solidFill>
          </a:ln>
        </p:spPr>
        <p:txBody>
          <a:bodyPr>
            <a:normAutofit fontScale="85000" lnSpcReduction="20000"/>
          </a:bodyPr>
          <a:lstStyle/>
          <a:p>
            <a:pPr algn="just">
              <a:buNone/>
            </a:pPr>
            <a:r>
              <a:rPr lang="en-US" b="1" dirty="0" smtClean="0">
                <a:latin typeface="Times New Roman" pitchFamily="18" charset="0"/>
                <a:cs typeface="Times New Roman" pitchFamily="18" charset="0"/>
              </a:rPr>
              <a:t>                              Sources of Growth</a:t>
            </a:r>
            <a:endParaRPr lang="en-US" b="1" i="1"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Demand Side</a:t>
            </a:r>
            <a:r>
              <a:rPr lang="en-US" dirty="0" smtClean="0">
                <a:latin typeface="Times New Roman" pitchFamily="18" charset="0"/>
                <a:cs typeface="Times New Roman" pitchFamily="18" charset="0"/>
              </a:rPr>
              <a:t>: the growth of demand (</a:t>
            </a:r>
            <a:r>
              <a:rPr lang="en-US" dirty="0" err="1" smtClean="0">
                <a:latin typeface="Times New Roman" pitchFamily="18" charset="0"/>
                <a:cs typeface="Times New Roman" pitchFamily="18" charset="0"/>
              </a:rPr>
              <a:t>g</a:t>
            </a:r>
            <a:r>
              <a:rPr lang="en-US" baseline="-25000" dirty="0" err="1" smtClean="0">
                <a:latin typeface="Times New Roman" pitchFamily="18" charset="0"/>
                <a:cs typeface="Times New Roman" pitchFamily="18" charset="0"/>
              </a:rPr>
              <a:t>d</a:t>
            </a:r>
            <a:r>
              <a:rPr lang="en-US" dirty="0" smtClean="0">
                <a:latin typeface="Times New Roman" pitchFamily="18" charset="0"/>
                <a:cs typeface="Times New Roman" pitchFamily="18" charset="0"/>
              </a:rPr>
              <a:t>) depends on: </a:t>
            </a:r>
          </a:p>
          <a:p>
            <a:pPr lvl="0" algn="just"/>
            <a:r>
              <a:rPr lang="en-US" dirty="0" smtClean="0">
                <a:latin typeface="Times New Roman" pitchFamily="18" charset="0"/>
                <a:cs typeface="Times New Roman" pitchFamily="18" charset="0"/>
              </a:rPr>
              <a:t>The diversification rate, ‘d’ ; that is, </a:t>
            </a:r>
            <a:r>
              <a:rPr lang="en-US" dirty="0" err="1" smtClean="0">
                <a:latin typeface="Times New Roman" pitchFamily="18" charset="0"/>
                <a:cs typeface="Times New Roman" pitchFamily="18" charset="0"/>
              </a:rPr>
              <a:t>g</a:t>
            </a:r>
            <a:r>
              <a:rPr lang="en-US" baseline="-25000" dirty="0" err="1" smtClean="0">
                <a:latin typeface="Times New Roman" pitchFamily="18" charset="0"/>
                <a:cs typeface="Times New Roman" pitchFamily="18" charset="0"/>
              </a:rPr>
              <a:t>d</a:t>
            </a:r>
            <a:r>
              <a:rPr lang="en-US" dirty="0" smtClean="0">
                <a:latin typeface="Times New Roman" pitchFamily="18" charset="0"/>
                <a:cs typeface="Times New Roman" pitchFamily="18" charset="0"/>
              </a:rPr>
              <a:t> = f (d), where, </a:t>
            </a:r>
            <a:r>
              <a:rPr lang="en-US" dirty="0" err="1" smtClean="0">
                <a:latin typeface="Times New Roman" pitchFamily="18" charset="0"/>
                <a:cs typeface="Times New Roman" pitchFamily="18" charset="0"/>
              </a:rPr>
              <a:t>g</a:t>
            </a:r>
            <a:r>
              <a:rPr lang="en-US" baseline="-25000" dirty="0" err="1" smtClean="0">
                <a:latin typeface="Times New Roman" pitchFamily="18" charset="0"/>
                <a:cs typeface="Times New Roman" pitchFamily="18" charset="0"/>
              </a:rPr>
              <a:t>d</a:t>
            </a:r>
            <a:r>
              <a:rPr lang="en-US" dirty="0" smtClean="0">
                <a:latin typeface="Times New Roman" pitchFamily="18" charset="0"/>
                <a:cs typeface="Times New Roman" pitchFamily="18" charset="0"/>
              </a:rPr>
              <a:t> is growth of demand and ‘d’ is  rate of successful diversification i.e., the number of successful new products introduced. </a:t>
            </a:r>
          </a:p>
          <a:p>
            <a:pPr algn="just"/>
            <a:r>
              <a:rPr lang="en-US" dirty="0" smtClean="0">
                <a:latin typeface="Times New Roman" pitchFamily="18" charset="0"/>
                <a:cs typeface="Times New Roman" pitchFamily="18" charset="0"/>
              </a:rPr>
              <a:t>Note that diversification in not necessarily equal to product development. There are other ways of diversification like vertical diversification or investing in another industry, etc. If demand for a product reaches its saturation point, </a:t>
            </a:r>
            <a:r>
              <a:rPr lang="en-US" dirty="0" err="1" smtClean="0">
                <a:latin typeface="Times New Roman" pitchFamily="18" charset="0"/>
                <a:cs typeface="Times New Roman" pitchFamily="18" charset="0"/>
              </a:rPr>
              <a:t>Marris</a:t>
            </a:r>
            <a:r>
              <a:rPr lang="en-US" dirty="0" smtClean="0">
                <a:latin typeface="Times New Roman" pitchFamily="18" charset="0"/>
                <a:cs typeface="Times New Roman" pitchFamily="18" charset="0"/>
              </a:rPr>
              <a:t> advocated diversification and/or new product development (innovation) as the most effective way to grow further-continuous growth is thus possible.  </a:t>
            </a:r>
            <a:endParaRPr lang="en-US" b="1" i="1" dirty="0" smtClean="0">
              <a:latin typeface="Times New Roman" pitchFamily="18" charset="0"/>
              <a:cs typeface="Times New Roman" pitchFamily="18" charset="0"/>
            </a:endParaRPr>
          </a:p>
          <a:p>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71</a:t>
            </a:fld>
            <a:endParaRPr lang="en-US"/>
          </a:p>
        </p:txBody>
      </p:sp>
    </p:spTree>
  </p:cSld>
  <p:clrMapOvr>
    <a:masterClrMapping/>
  </p:clrMapOvr>
  <p:transition>
    <p:wipe dir="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a:ln>
            <a:solidFill>
              <a:srgbClr val="FF0000"/>
            </a:solidFill>
          </a:ln>
        </p:spPr>
        <p:txBody>
          <a:bodyPr>
            <a:normAutofit fontScale="85000" lnSpcReduction="10000"/>
          </a:bodyPr>
          <a:lstStyle/>
          <a:p>
            <a:pPr algn="just">
              <a:buFont typeface="Wingdings" pitchFamily="2" charset="2"/>
              <a:buChar char="§"/>
            </a:pPr>
            <a:r>
              <a:rPr lang="en-US" sz="3600" dirty="0" smtClean="0">
                <a:cs typeface="Times New Roman" pitchFamily="18" charset="0"/>
              </a:rPr>
              <a:t>Every product has its own product life-cycle: first small market, the market grows, and reaches a peak and declines. When it reaches its peak, the firm should diversify or try to develop a new product. </a:t>
            </a:r>
          </a:p>
          <a:p>
            <a:pPr algn="just">
              <a:buFont typeface="Wingdings" pitchFamily="2" charset="2"/>
              <a:buChar char="§"/>
            </a:pPr>
            <a:r>
              <a:rPr lang="en-US" sz="3600" b="1" dirty="0" smtClean="0">
                <a:cs typeface="Times New Roman" pitchFamily="18" charset="0"/>
              </a:rPr>
              <a:t>Supply Side:</a:t>
            </a:r>
            <a:r>
              <a:rPr lang="en-US" sz="3600" dirty="0" smtClean="0">
                <a:cs typeface="Times New Roman" pitchFamily="18" charset="0"/>
              </a:rPr>
              <a:t> the growth of supply (</a:t>
            </a:r>
            <a:r>
              <a:rPr lang="en-US" sz="3600" dirty="0" err="1" smtClean="0">
                <a:cs typeface="Times New Roman" pitchFamily="18" charset="0"/>
              </a:rPr>
              <a:t>g</a:t>
            </a:r>
            <a:r>
              <a:rPr lang="en-US" sz="3600" baseline="-25000" dirty="0" err="1" smtClean="0">
                <a:cs typeface="Times New Roman" pitchFamily="18" charset="0"/>
              </a:rPr>
              <a:t>C</a:t>
            </a:r>
            <a:r>
              <a:rPr lang="en-US" sz="3600" dirty="0" smtClean="0">
                <a:cs typeface="Times New Roman" pitchFamily="18" charset="0"/>
              </a:rPr>
              <a:t>) is generated through the increase in the asset-base of the firm. The growth rate of assets is the ratio of new investment to capital employed. </a:t>
            </a:r>
            <a:r>
              <a:rPr lang="en-US" sz="3600" dirty="0" err="1" smtClean="0">
                <a:cs typeface="Times New Roman" pitchFamily="18" charset="0"/>
              </a:rPr>
              <a:t>g</a:t>
            </a:r>
            <a:r>
              <a:rPr lang="en-US" sz="3600" baseline="-25000" dirty="0" err="1" smtClean="0">
                <a:cs typeface="Times New Roman" pitchFamily="18" charset="0"/>
              </a:rPr>
              <a:t>C</a:t>
            </a:r>
            <a:r>
              <a:rPr lang="en-US" sz="3600" b="1" dirty="0" smtClean="0">
                <a:cs typeface="Times New Roman" pitchFamily="18" charset="0"/>
              </a:rPr>
              <a:t> = </a:t>
            </a:r>
            <a:r>
              <a:rPr lang="en-US" sz="3600" dirty="0" smtClean="0">
                <a:cs typeface="Times New Roman" pitchFamily="18" charset="0"/>
              </a:rPr>
              <a:t>I/K,</a:t>
            </a:r>
            <a:r>
              <a:rPr lang="en-US" sz="3600" b="1" dirty="0" smtClean="0">
                <a:cs typeface="Times New Roman" pitchFamily="18" charset="0"/>
              </a:rPr>
              <a:t> </a:t>
            </a:r>
            <a:r>
              <a:rPr lang="en-US" sz="3600" dirty="0" smtClean="0">
                <a:cs typeface="Times New Roman" pitchFamily="18" charset="0"/>
              </a:rPr>
              <a:t>where: ‘I’ stands for new investment, and ‘K’ stands for capital stock. New investment depends on available finance. </a:t>
            </a:r>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72</a:t>
            </a:fld>
            <a:endParaRPr lang="en-US"/>
          </a:p>
        </p:txBody>
      </p:sp>
    </p:spTree>
  </p:cSld>
  <p:clrMapOvr>
    <a:masterClrMapping/>
  </p:clrMapOvr>
  <p:transition>
    <p:wipe dir="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buFont typeface="Wingdings" pitchFamily="2" charset="2"/>
              <a:buChar char="§"/>
            </a:pPr>
            <a:r>
              <a:rPr lang="en-US" sz="3600" dirty="0" smtClean="0">
                <a:cs typeface="Times New Roman" pitchFamily="18" charset="0"/>
              </a:rPr>
              <a:t>A firm can raise finance for expansion from three sources:</a:t>
            </a:r>
          </a:p>
          <a:p>
            <a:pPr lvl="1" algn="just">
              <a:buFont typeface="Wingdings" pitchFamily="2" charset="2"/>
              <a:buChar char="ü"/>
            </a:pPr>
            <a:r>
              <a:rPr lang="en-US" sz="3600" dirty="0" smtClean="0">
                <a:cs typeface="Times New Roman" pitchFamily="18" charset="0"/>
              </a:rPr>
              <a:t>retained earnings;</a:t>
            </a:r>
          </a:p>
          <a:p>
            <a:pPr lvl="1" algn="just">
              <a:buFont typeface="Wingdings" pitchFamily="2" charset="2"/>
              <a:buChar char="ü"/>
            </a:pPr>
            <a:r>
              <a:rPr lang="en-US" sz="3600" dirty="0" smtClean="0">
                <a:cs typeface="Times New Roman" pitchFamily="18" charset="0"/>
              </a:rPr>
              <a:t>borrowing including bonds and debentures;</a:t>
            </a:r>
          </a:p>
          <a:p>
            <a:pPr lvl="1" algn="just">
              <a:buFont typeface="Wingdings" pitchFamily="2" charset="2"/>
              <a:buChar char="ü"/>
            </a:pPr>
            <a:r>
              <a:rPr lang="en-US" sz="3600" dirty="0" smtClean="0">
                <a:cs typeface="Times New Roman" pitchFamily="18" charset="0"/>
              </a:rPr>
              <a:t>issuing new equity shares</a:t>
            </a:r>
          </a:p>
          <a:p>
            <a:pPr marL="60325" lvl="1" indent="-60325" algn="just">
              <a:buFont typeface="Arial" pitchFamily="34" charset="0"/>
              <a:buChar char="•"/>
            </a:pPr>
            <a:r>
              <a:rPr lang="en-US" sz="3600" dirty="0" smtClean="0">
                <a:cs typeface="Times New Roman" pitchFamily="18" charset="0"/>
              </a:rPr>
              <a:t> </a:t>
            </a:r>
            <a:r>
              <a:rPr lang="en-US" sz="3600" dirty="0" err="1" smtClean="0">
                <a:cs typeface="Times New Roman" pitchFamily="18" charset="0"/>
              </a:rPr>
              <a:t>Marris</a:t>
            </a:r>
            <a:r>
              <a:rPr lang="en-US" sz="3600" dirty="0" smtClean="0">
                <a:cs typeface="Times New Roman" pitchFamily="18" charset="0"/>
              </a:rPr>
              <a:t> believed that there is a definite limit to the growth of capital supply (</a:t>
            </a:r>
            <a:r>
              <a:rPr lang="en-US" sz="3600" dirty="0" err="1" smtClean="0">
                <a:cs typeface="Times New Roman" pitchFamily="18" charset="0"/>
              </a:rPr>
              <a:t>g</a:t>
            </a:r>
            <a:r>
              <a:rPr lang="en-US" sz="3600" baseline="-25000" dirty="0" err="1" smtClean="0">
                <a:cs typeface="Times New Roman" pitchFamily="18" charset="0"/>
              </a:rPr>
              <a:t>C</a:t>
            </a:r>
            <a:r>
              <a:rPr lang="en-US" sz="3600" dirty="0" smtClean="0">
                <a:cs typeface="Times New Roman" pitchFamily="18" charset="0"/>
              </a:rPr>
              <a:t>). Each of the different sources of investment has its own drawback. </a:t>
            </a:r>
          </a:p>
          <a:p>
            <a:pPr lvl="1" algn="just"/>
            <a:endParaRPr lang="en-US" sz="3600" dirty="0" smtClean="0">
              <a:cs typeface="Times New Roman" pitchFamily="18" charset="0"/>
            </a:endParaRPr>
          </a:p>
          <a:p>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73</a:t>
            </a:fld>
            <a:endParaRPr lang="en-US"/>
          </a:p>
        </p:txBody>
      </p:sp>
    </p:spTree>
  </p:cSld>
  <p:clrMapOvr>
    <a:masterClrMapping/>
  </p:clrMapOvr>
  <p:transition>
    <p:wipe dir="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r>
              <a:rPr lang="en-US" b="1" dirty="0" smtClean="0">
                <a:cs typeface="Times New Roman" pitchFamily="18" charset="0"/>
              </a:rPr>
              <a:t>Retained earnings : </a:t>
            </a:r>
            <a:r>
              <a:rPr lang="en-US" dirty="0" smtClean="0">
                <a:cs typeface="Times New Roman" pitchFamily="18" charset="0"/>
              </a:rPr>
              <a:t> possible only up to certain limits-need to pay dividends: Since the retention cannot be above unity, the profitability of the</a:t>
            </a:r>
            <a:r>
              <a:rPr lang="en-US" b="1" dirty="0" smtClean="0">
                <a:cs typeface="Times New Roman" pitchFamily="18" charset="0"/>
              </a:rPr>
              <a:t> </a:t>
            </a:r>
            <a:r>
              <a:rPr lang="en-US" dirty="0" smtClean="0">
                <a:cs typeface="Times New Roman" pitchFamily="18" charset="0"/>
              </a:rPr>
              <a:t>firm will be the upper limit, even if the shareholders may further give up their dividends. It also depends upon the profit retention ratio, as the shareholders may claim dividend instead of retaining the profit for further investment.</a:t>
            </a:r>
          </a:p>
          <a:p>
            <a:pPr algn="just"/>
            <a:r>
              <a:rPr lang="en-US" b="1" dirty="0" smtClean="0">
                <a:cs typeface="Times New Roman" pitchFamily="18" charset="0"/>
              </a:rPr>
              <a:t>Borrowing:  </a:t>
            </a:r>
            <a:r>
              <a:rPr lang="en-US" dirty="0" smtClean="0">
                <a:cs typeface="Times New Roman" pitchFamily="18" charset="0"/>
              </a:rPr>
              <a:t>borrowing is required</a:t>
            </a:r>
            <a:r>
              <a:rPr lang="en-US" b="1" dirty="0" smtClean="0">
                <a:cs typeface="Times New Roman" pitchFamily="18" charset="0"/>
              </a:rPr>
              <a:t> </a:t>
            </a:r>
            <a:r>
              <a:rPr lang="en-US" dirty="0" smtClean="0">
                <a:cs typeface="Times New Roman" pitchFamily="18" charset="0"/>
              </a:rPr>
              <a:t>for two major reasons. First there could be credit supply shortage. Secondly even when the supply is available there is a limit to borrowing. Too much debt makes the firm vulnerable to takeover. Too much borrowing means high interest charges and low prices of share.</a:t>
            </a:r>
          </a:p>
          <a:p>
            <a:pPr algn="just"/>
            <a:r>
              <a:rPr lang="en-US" b="1" dirty="0" smtClean="0">
                <a:cs typeface="Times New Roman" pitchFamily="18" charset="0"/>
              </a:rPr>
              <a:t>Issuing new equity shares:</a:t>
            </a:r>
            <a:r>
              <a:rPr lang="en-US" dirty="0" smtClean="0">
                <a:cs typeface="Times New Roman" pitchFamily="18" charset="0"/>
              </a:rPr>
              <a:t> - primarily there could be shortage of demand for the shares of the firm. Too many shares can lower share prices and may trigger takeovers. If supply exceeds demand, it leads to price decline.</a:t>
            </a:r>
          </a:p>
          <a:p>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74</a:t>
            </a:fld>
            <a:endParaRPr lang="en-US"/>
          </a:p>
        </p:txBody>
      </p:sp>
    </p:spTree>
  </p:cSld>
  <p:clrMapOvr>
    <a:masterClrMapping/>
  </p:clrMapOvr>
  <p:transition>
    <p:wipe dir="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buNone/>
            </a:pPr>
            <a:r>
              <a:rPr lang="en-US" b="1" dirty="0" smtClean="0">
                <a:latin typeface="Times New Roman" pitchFamily="18" charset="0"/>
                <a:cs typeface="Times New Roman" pitchFamily="18" charset="0"/>
              </a:rPr>
              <a:t>                   Growth Constraints</a:t>
            </a:r>
            <a:endParaRPr lang="en-US" b="1" i="1" dirty="0" smtClean="0">
              <a:latin typeface="Times New Roman" pitchFamily="18" charset="0"/>
              <a:cs typeface="Times New Roman" pitchFamily="18" charset="0"/>
            </a:endParaRPr>
          </a:p>
          <a:p>
            <a:pPr algn="just">
              <a:spcBef>
                <a:spcPts val="0"/>
              </a:spcBef>
            </a:pPr>
            <a:r>
              <a:rPr lang="en-US" dirty="0" smtClean="0">
                <a:cs typeface="Times New Roman" pitchFamily="18" charset="0"/>
              </a:rPr>
              <a:t>In pursuing balanced growth rate, the firm faces two constraints:</a:t>
            </a:r>
          </a:p>
          <a:p>
            <a:pPr lvl="0" algn="just">
              <a:spcBef>
                <a:spcPts val="0"/>
              </a:spcBef>
            </a:pPr>
            <a:r>
              <a:rPr lang="en-US" b="1" i="1" dirty="0" smtClean="0">
                <a:cs typeface="Times New Roman" pitchFamily="18" charset="0"/>
              </a:rPr>
              <a:t>Management Constraint </a:t>
            </a:r>
            <a:r>
              <a:rPr lang="en-US" dirty="0" smtClean="0">
                <a:cs typeface="Times New Roman" pitchFamily="18" charset="0"/>
              </a:rPr>
              <a:t>: it is a constraint set by the competence of a management team and its behavior;</a:t>
            </a:r>
          </a:p>
          <a:p>
            <a:pPr lvl="0" algn="just">
              <a:spcBef>
                <a:spcPts val="0"/>
              </a:spcBef>
            </a:pPr>
            <a:r>
              <a:rPr lang="en-US" b="1" i="1" dirty="0" smtClean="0">
                <a:cs typeface="Times New Roman" pitchFamily="18" charset="0"/>
              </a:rPr>
              <a:t>Financial Constraint</a:t>
            </a:r>
            <a:r>
              <a:rPr lang="en-US" dirty="0" smtClean="0">
                <a:cs typeface="Times New Roman" pitchFamily="18" charset="0"/>
              </a:rPr>
              <a:t>: A constraint set by the limit to the amount of capital a firm can mobilize at certain time.</a:t>
            </a:r>
          </a:p>
          <a:p>
            <a:pPr>
              <a:buNone/>
            </a:pPr>
            <a:endParaRPr lang="en-US" dirty="0" smtClean="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75</a:t>
            </a:fld>
            <a:endParaRPr lang="en-US"/>
          </a:p>
        </p:txBody>
      </p:sp>
    </p:spTree>
  </p:cSld>
  <p:clrMapOvr>
    <a:masterClrMapping/>
  </p:clrMapOvr>
  <p:transition>
    <p:wipe dir="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a:ln>
            <a:solidFill>
              <a:srgbClr val="FF0000"/>
            </a:solidFill>
          </a:ln>
        </p:spPr>
        <p:txBody>
          <a:bodyPr>
            <a:normAutofit fontScale="85000" lnSpcReduction="10000"/>
          </a:bodyPr>
          <a:lstStyle/>
          <a:p>
            <a:pPr algn="just"/>
            <a:r>
              <a:rPr lang="en-US" b="1" dirty="0" smtClean="0">
                <a:latin typeface="Times New Roman" pitchFamily="18" charset="0"/>
                <a:cs typeface="Times New Roman" pitchFamily="18" charset="0"/>
              </a:rPr>
              <a:t>Managerial constraint: </a:t>
            </a:r>
            <a:r>
              <a:rPr lang="en-US" dirty="0" err="1" smtClean="0">
                <a:latin typeface="Times New Roman" pitchFamily="18" charset="0"/>
                <a:cs typeface="Times New Roman" pitchFamily="18" charset="0"/>
              </a:rPr>
              <a:t>Marris</a:t>
            </a:r>
            <a:r>
              <a:rPr lang="en-US" dirty="0" smtClean="0">
                <a:latin typeface="Times New Roman" pitchFamily="18" charset="0"/>
                <a:cs typeface="Times New Roman" pitchFamily="18" charset="0"/>
              </a:rPr>
              <a:t> adopted Penrose’s thesis of the existence of a definite limit on the rate of efficient managerial expansion- deterioration in efficiency of managers as the firm expands rapidly. </a:t>
            </a:r>
          </a:p>
          <a:p>
            <a:pPr algn="just">
              <a:buFont typeface="Wingdings" pitchFamily="2" charset="2"/>
              <a:buChar char="ü"/>
            </a:pPr>
            <a:r>
              <a:rPr lang="en-US" dirty="0" smtClean="0">
                <a:latin typeface="Times New Roman" pitchFamily="18" charset="0"/>
                <a:cs typeface="Times New Roman" pitchFamily="18" charset="0"/>
              </a:rPr>
              <a:t>Normally, competent and motivated management has the capacity to generate new ideas and introduce diversification to overcome demand constraint and find ways to overcome capital constraints. </a:t>
            </a:r>
          </a:p>
          <a:p>
            <a:pPr algn="just"/>
            <a:r>
              <a:rPr lang="en-US" dirty="0" smtClean="0">
                <a:latin typeface="Times New Roman" pitchFamily="18" charset="0"/>
                <a:cs typeface="Times New Roman" pitchFamily="18" charset="0"/>
              </a:rPr>
              <a:t>However, mangers want job security-have disutility for dismissal-and look for generous pay and pension. Affected mangers adopt prudent financial policy (hired mangers are vulnerable to this):</a:t>
            </a:r>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76</a:t>
            </a:fld>
            <a:endParaRPr lang="en-US"/>
          </a:p>
        </p:txBody>
      </p:sp>
    </p:spTree>
  </p:cSld>
  <p:clrMapOvr>
    <a:masterClrMapping/>
  </p:clrMapOvr>
  <p:transition>
    <p:wipe dir="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a:ln>
            <a:solidFill>
              <a:srgbClr val="FF0000"/>
            </a:solidFill>
          </a:ln>
        </p:spPr>
        <p:txBody>
          <a:bodyPr>
            <a:normAutofit fontScale="92500" lnSpcReduction="20000"/>
          </a:bodyPr>
          <a:lstStyle/>
          <a:p>
            <a:pPr lvl="0" algn="just"/>
            <a:r>
              <a:rPr lang="en-US" dirty="0" smtClean="0">
                <a:latin typeface="Times New Roman" pitchFamily="18" charset="0"/>
                <a:cs typeface="Times New Roman" pitchFamily="18" charset="0"/>
              </a:rPr>
              <a:t>Cautious in financial decisions- conservative and less innovative – risk averse, avoid expansion unless they are certain of the returns.</a:t>
            </a:r>
          </a:p>
          <a:p>
            <a:pPr lvl="0" algn="just"/>
            <a:r>
              <a:rPr lang="en-US" dirty="0" smtClean="0">
                <a:latin typeface="Times New Roman" pitchFamily="18" charset="0"/>
                <a:cs typeface="Times New Roman" pitchFamily="18" charset="0"/>
              </a:rPr>
              <a:t>Avoid risky investment ; for example,  investment on R&amp;D</a:t>
            </a:r>
          </a:p>
          <a:p>
            <a:pPr algn="just"/>
            <a:r>
              <a:rPr lang="en-US" dirty="0" smtClean="0">
                <a:latin typeface="Times New Roman" pitchFamily="18" charset="0"/>
                <a:cs typeface="Times New Roman" pitchFamily="18" charset="0"/>
              </a:rPr>
              <a:t>The job security constraint sets a limit to the growth of capital supply (</a:t>
            </a:r>
            <a:r>
              <a:rPr lang="en-US" dirty="0" err="1" smtClean="0">
                <a:latin typeface="Times New Roman" pitchFamily="18" charset="0"/>
                <a:cs typeface="Times New Roman" pitchFamily="18" charset="0"/>
              </a:rPr>
              <a:t>g</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 which in turn constrains product diversification &amp; hence demand expansion. So the divergence of interest leads to pursuance of constrained growth objective. The goal of the firm is then defined as the maximization of the balanced rate of growth of the firm, subject to managerial constraints.</a:t>
            </a:r>
          </a:p>
          <a:p>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77</a:t>
            </a:fld>
            <a:endParaRPr lang="en-US"/>
          </a:p>
        </p:txBody>
      </p:sp>
    </p:spTree>
  </p:cSld>
  <p:clrMapOvr>
    <a:masterClrMapping/>
  </p:clrMapOvr>
  <p:transition>
    <p:wipe dir="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ln>
            <a:solidFill>
              <a:srgbClr val="FF0000"/>
            </a:solidFill>
          </a:ln>
        </p:spPr>
        <p:txBody>
          <a:bodyPr>
            <a:normAutofit fontScale="85000" lnSpcReduction="20000"/>
          </a:bodyPr>
          <a:lstStyle/>
          <a:p>
            <a:pPr algn="just">
              <a:buNone/>
            </a:pPr>
            <a:r>
              <a:rPr lang="en-US" b="1" dirty="0" smtClean="0">
                <a:latin typeface="Times New Roman" pitchFamily="18" charset="0"/>
                <a:cs typeface="Times New Roman" pitchFamily="18" charset="0"/>
              </a:rPr>
              <a:t>                                     Criticism of the theory </a:t>
            </a:r>
            <a:endParaRPr lang="en-US" dirty="0" smtClean="0">
              <a:latin typeface="Times New Roman" pitchFamily="18" charset="0"/>
              <a:cs typeface="Times New Roman" pitchFamily="18" charset="0"/>
            </a:endParaRPr>
          </a:p>
          <a:p>
            <a:pPr lvl="0" algn="just"/>
            <a:r>
              <a:rPr lang="en-GB" dirty="0" smtClean="0">
                <a:latin typeface="Times New Roman" pitchFamily="18" charset="0"/>
                <a:cs typeface="Times New Roman" pitchFamily="18" charset="0"/>
              </a:rPr>
              <a:t>It does not recognize </a:t>
            </a:r>
            <a:r>
              <a:rPr lang="en-GB" dirty="0" smtClean="0">
                <a:solidFill>
                  <a:srgbClr val="FF0000"/>
                </a:solidFill>
                <a:latin typeface="Times New Roman" pitchFamily="18" charset="0"/>
                <a:cs typeface="Times New Roman" pitchFamily="18" charset="0"/>
              </a:rPr>
              <a:t>agency</a:t>
            </a:r>
            <a:r>
              <a:rPr lang="en-GB" dirty="0" smtClean="0">
                <a:latin typeface="Times New Roman" pitchFamily="18" charset="0"/>
                <a:cs typeface="Times New Roman" pitchFamily="18" charset="0"/>
              </a:rPr>
              <a:t> problem, </a:t>
            </a:r>
            <a:r>
              <a:rPr lang="en-GB" dirty="0" smtClean="0">
                <a:solidFill>
                  <a:srgbClr val="FF0000"/>
                </a:solidFill>
                <a:latin typeface="Times New Roman" pitchFamily="18" charset="0"/>
                <a:cs typeface="Times New Roman" pitchFamily="18" charset="0"/>
              </a:rPr>
              <a:t>moral</a:t>
            </a:r>
            <a:r>
              <a:rPr lang="en-GB" dirty="0" smtClean="0">
                <a:latin typeface="Times New Roman" pitchFamily="18" charset="0"/>
                <a:cs typeface="Times New Roman" pitchFamily="18" charset="0"/>
              </a:rPr>
              <a:t> hazard. reconcilability of objectives may be strong assumption to adopt. </a:t>
            </a:r>
            <a:endParaRPr lang="en-US" dirty="0" smtClean="0">
              <a:latin typeface="Times New Roman" pitchFamily="18" charset="0"/>
              <a:cs typeface="Times New Roman" pitchFamily="18" charset="0"/>
            </a:endParaRPr>
          </a:p>
          <a:p>
            <a:pPr lvl="0" algn="just"/>
            <a:r>
              <a:rPr lang="en-GB" dirty="0" smtClean="0">
                <a:latin typeface="Times New Roman" pitchFamily="18" charset="0"/>
                <a:cs typeface="Times New Roman" pitchFamily="18" charset="0"/>
              </a:rPr>
              <a:t>It is based on the strong assumptions of the </a:t>
            </a:r>
            <a:r>
              <a:rPr lang="en-GB"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neoclassical</a:t>
            </a:r>
            <a:r>
              <a:rPr lang="en-GB" dirty="0" smtClean="0">
                <a:latin typeface="Times New Roman" pitchFamily="18" charset="0"/>
                <a:cs typeface="Times New Roman" pitchFamily="18" charset="0"/>
              </a:rPr>
              <a:t> theory </a:t>
            </a:r>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Marris’s model should be appreciated in that it postulates a solution to the problem of separation of management and ownership. The theory models joint maximization of the utilities of both the managers and the owners. However, whether the balanced-growth solution will maximize the utility of both depends on the assumption that all factors appearing in these functions are correlated with size of the firm and rate of growth.</a:t>
            </a:r>
          </a:p>
          <a:p>
            <a:endParaRPr lang="en-US" dirty="0" smtClean="0"/>
          </a:p>
          <a:p>
            <a:endParaRPr lang="en-US" dirty="0" smtClean="0"/>
          </a:p>
          <a:p>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78</a:t>
            </a:fld>
            <a:endParaRPr lang="en-US"/>
          </a:p>
        </p:txBody>
      </p:sp>
    </p:spTree>
  </p:cSld>
  <p:clrMapOvr>
    <a:masterClrMapping/>
  </p:clrMapOvr>
  <p:transition>
    <p:wipe dir="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pPr lvl="0" algn="just">
              <a:spcBef>
                <a:spcPts val="600"/>
              </a:spcBef>
            </a:pPr>
            <a:r>
              <a:rPr lang="en-US" dirty="0" smtClean="0">
                <a:latin typeface="Times New Roman" pitchFamily="18" charset="0"/>
                <a:cs typeface="Times New Roman" pitchFamily="18" charset="0"/>
              </a:rPr>
              <a:t>The assumption that continuous growth is possible by creating new market-by developing new products and diversification - can be questionable. </a:t>
            </a:r>
          </a:p>
          <a:p>
            <a:pPr lvl="0" algn="just">
              <a:spcBef>
                <a:spcPts val="600"/>
              </a:spcBef>
            </a:pPr>
            <a:r>
              <a:rPr lang="en-US" dirty="0" smtClean="0">
                <a:latin typeface="Times New Roman" pitchFamily="18" charset="0"/>
                <a:cs typeface="Times New Roman" pitchFamily="18" charset="0"/>
              </a:rPr>
              <a:t>The assumption that the firm has unlimited power to create new needs of the consumers via advertising and other selling activities seems rather far-fetched. </a:t>
            </a:r>
          </a:p>
          <a:p>
            <a:pPr lvl="0" algn="just"/>
            <a:r>
              <a:rPr lang="en-US" dirty="0" err="1" smtClean="0">
                <a:latin typeface="Times New Roman" pitchFamily="18" charset="0"/>
                <a:cs typeface="Times New Roman" pitchFamily="18" charset="0"/>
              </a:rPr>
              <a:t>Marris</a:t>
            </a:r>
            <a:r>
              <a:rPr lang="en-US" dirty="0" smtClean="0">
                <a:latin typeface="Times New Roman" pitchFamily="18" charset="0"/>
                <a:cs typeface="Times New Roman" pitchFamily="18" charset="0"/>
              </a:rPr>
              <a:t> model relies heavily on the restrictive assumption that firms have their </a:t>
            </a:r>
            <a:r>
              <a:rPr lang="en-US" b="1" dirty="0" smtClean="0">
                <a:latin typeface="Times New Roman" pitchFamily="18" charset="0"/>
                <a:cs typeface="Times New Roman" pitchFamily="18" charset="0"/>
              </a:rPr>
              <a:t>own </a:t>
            </a:r>
            <a:r>
              <a:rPr lang="en-US" dirty="0" smtClean="0">
                <a:latin typeface="Times New Roman" pitchFamily="18" charset="0"/>
                <a:cs typeface="Times New Roman" pitchFamily="18" charset="0"/>
              </a:rPr>
              <a:t>R&amp;D departments. In reality, most firms do not have such departments but rely on imitation of the inventions of other firms. </a:t>
            </a:r>
          </a:p>
          <a:p>
            <a:endParaRPr lang="en-US" dirty="0" smtClean="0"/>
          </a:p>
          <a:p>
            <a:pPr lvl="0" algn="just">
              <a:spcBef>
                <a:spcPts val="600"/>
              </a:spcBef>
            </a:pPr>
            <a:endParaRPr lang="en-US" dirty="0" smtClean="0">
              <a:latin typeface="Times New Roman" pitchFamily="18" charset="0"/>
              <a:cs typeface="Times New Roman" pitchFamily="18" charset="0"/>
            </a:endParaRPr>
          </a:p>
          <a:p>
            <a:endParaRPr lang="en-US" dirty="0"/>
          </a:p>
        </p:txBody>
      </p:sp>
      <p:sp>
        <p:nvSpPr>
          <p:cNvPr id="4" name="Footer Placeholder 3"/>
          <p:cNvSpPr>
            <a:spLocks noGrp="1"/>
          </p:cNvSpPr>
          <p:nvPr>
            <p:ph type="ftr" sz="quarter" idx="11"/>
          </p:nvPr>
        </p:nvSpPr>
        <p:spPr/>
        <p:txBody>
          <a:bodyPr/>
          <a:lstStyle/>
          <a:p>
            <a:r>
              <a:rPr lang="en-US" smtClean="0"/>
              <a:t>Compiled by: Abdi T.</a:t>
            </a:r>
            <a:endParaRPr lang="en-US" dirty="0"/>
          </a:p>
        </p:txBody>
      </p:sp>
      <p:sp>
        <p:nvSpPr>
          <p:cNvPr id="5" name="Slide Number Placeholder 4"/>
          <p:cNvSpPr>
            <a:spLocks noGrp="1"/>
          </p:cNvSpPr>
          <p:nvPr>
            <p:ph type="sldNum" sz="quarter" idx="12"/>
          </p:nvPr>
        </p:nvSpPr>
        <p:spPr/>
        <p:txBody>
          <a:bodyPr/>
          <a:lstStyle/>
          <a:p>
            <a:fld id="{B3384987-B499-4A99-A8DE-488B2013EB73}" type="slidenum">
              <a:rPr lang="en-US" smtClean="0"/>
              <a:pPr/>
              <a:t>79</a:t>
            </a:fld>
            <a:endParaRPr lang="en-US"/>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a:ln>
            <a:solidFill>
              <a:srgbClr val="FF0000"/>
            </a:solidFill>
          </a:ln>
        </p:spPr>
        <p:txBody>
          <a:bodyPr>
            <a:normAutofit fontScale="85000" lnSpcReduction="10000"/>
          </a:bodyPr>
          <a:lstStyle/>
          <a:p>
            <a:pPr algn="just">
              <a:spcBef>
                <a:spcPts val="0"/>
              </a:spcBef>
            </a:pPr>
            <a:r>
              <a:rPr lang="en-GB" sz="3100" dirty="0" smtClean="0">
                <a:latin typeface="Times New Roman" pitchFamily="18" charset="0"/>
                <a:cs typeface="Times New Roman" pitchFamily="18" charset="0"/>
              </a:rPr>
              <a:t>The focus is on the firm (same as the neoclassical theory) particularly:</a:t>
            </a:r>
          </a:p>
          <a:p>
            <a:pPr lvl="1" algn="just">
              <a:spcBef>
                <a:spcPts val="0"/>
              </a:spcBef>
              <a:buFont typeface="Wingdings" pitchFamily="2" charset="2"/>
              <a:buChar char="§"/>
            </a:pPr>
            <a:r>
              <a:rPr lang="en-GB" sz="3100" dirty="0" smtClean="0">
                <a:latin typeface="Times New Roman" pitchFamily="18" charset="0"/>
                <a:cs typeface="Times New Roman" pitchFamily="18" charset="0"/>
              </a:rPr>
              <a:t> the relationship between </a:t>
            </a:r>
            <a:r>
              <a:rPr lang="en-GB" sz="3100" dirty="0" smtClean="0">
                <a:solidFill>
                  <a:srgbClr val="FF0000"/>
                </a:solidFill>
                <a:latin typeface="Times New Roman" pitchFamily="18" charset="0"/>
                <a:cs typeface="Times New Roman" pitchFamily="18" charset="0"/>
              </a:rPr>
              <a:t>owners</a:t>
            </a:r>
            <a:r>
              <a:rPr lang="en-GB" sz="3100" dirty="0" smtClean="0">
                <a:latin typeface="Times New Roman" pitchFamily="18" charset="0"/>
                <a:cs typeface="Times New Roman" pitchFamily="18" charset="0"/>
              </a:rPr>
              <a:t> and </a:t>
            </a:r>
            <a:r>
              <a:rPr lang="en-GB" sz="3100" dirty="0" smtClean="0">
                <a:solidFill>
                  <a:srgbClr val="FF0000"/>
                </a:solidFill>
                <a:latin typeface="Times New Roman" pitchFamily="18" charset="0"/>
                <a:cs typeface="Times New Roman" pitchFamily="18" charset="0"/>
              </a:rPr>
              <a:t>managers</a:t>
            </a:r>
            <a:r>
              <a:rPr lang="en-GB" sz="3100" dirty="0" smtClean="0">
                <a:latin typeface="Times New Roman" pitchFamily="18" charset="0"/>
                <a:cs typeface="Times New Roman" pitchFamily="18" charset="0"/>
              </a:rPr>
              <a:t> and</a:t>
            </a:r>
          </a:p>
          <a:p>
            <a:pPr lvl="1" algn="just">
              <a:spcBef>
                <a:spcPts val="0"/>
              </a:spcBef>
              <a:buFont typeface="Wingdings" pitchFamily="2" charset="2"/>
              <a:buChar char="§"/>
            </a:pPr>
            <a:r>
              <a:rPr lang="en-GB" sz="3100" dirty="0" smtClean="0">
                <a:latin typeface="Times New Roman" pitchFamily="18" charset="0"/>
                <a:cs typeface="Times New Roman" pitchFamily="18" charset="0"/>
              </a:rPr>
              <a:t> the possible </a:t>
            </a:r>
            <a:r>
              <a:rPr lang="en-GB" sz="3100" dirty="0" smtClean="0">
                <a:solidFill>
                  <a:srgbClr val="FF0000"/>
                </a:solidFill>
                <a:latin typeface="Times New Roman" pitchFamily="18" charset="0"/>
                <a:cs typeface="Times New Roman" pitchFamily="18" charset="0"/>
              </a:rPr>
              <a:t>deviation</a:t>
            </a:r>
            <a:r>
              <a:rPr lang="en-GB" sz="3100" dirty="0" smtClean="0">
                <a:latin typeface="Times New Roman" pitchFamily="18" charset="0"/>
                <a:cs typeface="Times New Roman" pitchFamily="18" charset="0"/>
              </a:rPr>
              <a:t> of objectives (but not necessarily deviation of interest) between managers and owners. </a:t>
            </a:r>
          </a:p>
          <a:p>
            <a:pPr algn="just">
              <a:spcBef>
                <a:spcPts val="0"/>
              </a:spcBef>
            </a:pPr>
            <a:r>
              <a:rPr lang="en-GB" sz="3100" dirty="0" smtClean="0">
                <a:latin typeface="Times New Roman" pitchFamily="18" charset="0"/>
                <a:cs typeface="Times New Roman" pitchFamily="18" charset="0"/>
              </a:rPr>
              <a:t>The theory is based on two major principles/premises: </a:t>
            </a:r>
            <a:endParaRPr lang="en-US" sz="3100" b="1" dirty="0" smtClean="0">
              <a:latin typeface="Times New Roman" pitchFamily="18" charset="0"/>
              <a:cs typeface="Times New Roman" pitchFamily="18" charset="0"/>
            </a:endParaRPr>
          </a:p>
          <a:p>
            <a:pPr algn="just">
              <a:spcBef>
                <a:spcPts val="0"/>
              </a:spcBef>
              <a:buFont typeface="Wingdings" pitchFamily="2" charset="2"/>
              <a:buChar char="ü"/>
            </a:pPr>
            <a:r>
              <a:rPr lang="en-GB" sz="3100" dirty="0" smtClean="0">
                <a:latin typeface="Times New Roman" pitchFamily="18" charset="0"/>
                <a:cs typeface="Times New Roman" pitchFamily="18" charset="0"/>
              </a:rPr>
              <a:t>There is separation of </a:t>
            </a:r>
            <a:r>
              <a:rPr lang="en-GB" sz="3100" b="1" dirty="0" smtClean="0">
                <a:solidFill>
                  <a:srgbClr val="FF0000"/>
                </a:solidFill>
                <a:latin typeface="Times New Roman" pitchFamily="18" charset="0"/>
                <a:cs typeface="Times New Roman" pitchFamily="18" charset="0"/>
              </a:rPr>
              <a:t>ownership</a:t>
            </a:r>
            <a:r>
              <a:rPr lang="en-GB" sz="3100" dirty="0" smtClean="0">
                <a:latin typeface="Times New Roman" pitchFamily="18" charset="0"/>
                <a:cs typeface="Times New Roman" pitchFamily="18" charset="0"/>
              </a:rPr>
              <a:t> and </a:t>
            </a:r>
            <a:r>
              <a:rPr lang="en-GB" sz="31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control</a:t>
            </a:r>
            <a:r>
              <a:rPr lang="en-GB" sz="3100" dirty="0" smtClean="0">
                <a:latin typeface="Times New Roman" pitchFamily="18" charset="0"/>
                <a:cs typeface="Times New Roman" pitchFamily="18" charset="0"/>
              </a:rPr>
              <a:t>: in a today’s firm, ownership (by shareholders) is distinct from control (exercised by managers).  Because of this, it is possible to conceive of a </a:t>
            </a:r>
            <a:r>
              <a:rPr lang="en-GB" sz="3100" b="1"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divergence</a:t>
            </a:r>
            <a:r>
              <a:rPr lang="en-GB" sz="3100" dirty="0" smtClean="0">
                <a:latin typeface="Times New Roman" pitchFamily="18" charset="0"/>
                <a:cs typeface="Times New Roman" pitchFamily="18" charset="0"/>
              </a:rPr>
              <a:t> of objectives between owners and controlling managers.  Hence, there is a possibility of </a:t>
            </a:r>
            <a:r>
              <a:rPr lang="en-GB" sz="3100" dirty="0" smtClean="0">
                <a:solidFill>
                  <a:srgbClr val="FF0000"/>
                </a:solidFill>
                <a:latin typeface="Times New Roman" pitchFamily="18" charset="0"/>
                <a:cs typeface="Times New Roman" pitchFamily="18" charset="0"/>
              </a:rPr>
              <a:t>setting growth or revenue maximisation objectives</a:t>
            </a:r>
            <a:r>
              <a:rPr lang="en-GB" sz="3100" dirty="0" smtClean="0">
                <a:latin typeface="Times New Roman" pitchFamily="18" charset="0"/>
                <a:cs typeface="Times New Roman" pitchFamily="18" charset="0"/>
              </a:rPr>
              <a:t> as priority instead of profit maximisation. </a:t>
            </a:r>
            <a:endParaRPr lang="en-US" sz="3100" b="1" dirty="0" smtClean="0">
              <a:latin typeface="Times New Roman" pitchFamily="18" charset="0"/>
              <a:cs typeface="Times New Roman" pitchFamily="18" charset="0"/>
            </a:endParaRPr>
          </a:p>
          <a:p>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8</a:t>
            </a:fld>
            <a:endParaRPr lang="en-US"/>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ln>
            <a:solidFill>
              <a:srgbClr val="FF0000"/>
            </a:solidFill>
          </a:ln>
        </p:spPr>
        <p:txBody>
          <a:bodyPr>
            <a:normAutofit/>
          </a:bodyPr>
          <a:lstStyle/>
          <a:p>
            <a:pPr marL="0" lvl="1" indent="0" algn="just">
              <a:spcBef>
                <a:spcPts val="0"/>
              </a:spcBef>
              <a:buFont typeface="Wingdings" pitchFamily="2" charset="2"/>
              <a:buChar char="ü"/>
            </a:pPr>
            <a:r>
              <a:rPr lang="en-GB" dirty="0" smtClean="0">
                <a:latin typeface="Times New Roman" pitchFamily="18" charset="0"/>
                <a:cs typeface="Times New Roman" pitchFamily="18" charset="0"/>
              </a:rPr>
              <a:t>Firms operate in an environment that </a:t>
            </a:r>
            <a:r>
              <a:rPr lang="en-GB" dirty="0" smtClean="0">
                <a:solidFill>
                  <a:srgbClr val="FF0000"/>
                </a:solidFill>
                <a:latin typeface="Times New Roman" pitchFamily="18" charset="0"/>
                <a:cs typeface="Times New Roman" pitchFamily="18" charset="0"/>
              </a:rPr>
              <a:t>affords</a:t>
            </a:r>
            <a:r>
              <a:rPr lang="en-GB" dirty="0" smtClean="0">
                <a:latin typeface="Times New Roman" pitchFamily="18" charset="0"/>
                <a:cs typeface="Times New Roman" pitchFamily="18" charset="0"/>
              </a:rPr>
              <a:t> them an </a:t>
            </a:r>
            <a:r>
              <a:rPr lang="en-GB" dirty="0" smtClean="0">
                <a:solidFill>
                  <a:srgbClr val="FF0000"/>
                </a:solidFill>
                <a:latin typeface="Times New Roman" pitchFamily="18" charset="0"/>
                <a:cs typeface="Times New Roman" pitchFamily="18" charset="0"/>
              </a:rPr>
              <a:t>area</a:t>
            </a:r>
            <a:r>
              <a:rPr lang="en-GB" dirty="0" smtClean="0">
                <a:latin typeface="Times New Roman" pitchFamily="18" charset="0"/>
                <a:cs typeface="Times New Roman" pitchFamily="18" charset="0"/>
              </a:rPr>
              <a:t> of </a:t>
            </a:r>
            <a:r>
              <a:rPr lang="en-GB" dirty="0" smtClean="0">
                <a:solidFill>
                  <a:srgbClr val="FF0000"/>
                </a:solidFill>
                <a:latin typeface="Times New Roman" pitchFamily="18" charset="0"/>
                <a:cs typeface="Times New Roman" pitchFamily="18" charset="0"/>
              </a:rPr>
              <a:t>discretion</a:t>
            </a:r>
            <a:r>
              <a:rPr lang="en-GB" dirty="0" smtClean="0">
                <a:latin typeface="Times New Roman" pitchFamily="18" charset="0"/>
                <a:cs typeface="Times New Roman" pitchFamily="18" charset="0"/>
              </a:rPr>
              <a:t> in their behaviour. That is, firms are considered as an active entities that make a difference in their economic performance. They are not considered as </a:t>
            </a:r>
            <a:r>
              <a:rPr lang="en-GB"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passive</a:t>
            </a:r>
            <a:r>
              <a:rPr lang="en-GB" dirty="0" smtClean="0">
                <a:latin typeface="Times New Roman" pitchFamily="18" charset="0"/>
                <a:cs typeface="Times New Roman" pitchFamily="18" charset="0"/>
              </a:rPr>
              <a:t> entities .</a:t>
            </a:r>
          </a:p>
          <a:p>
            <a:pPr marL="0" lvl="1" indent="0" algn="just">
              <a:spcBef>
                <a:spcPts val="0"/>
              </a:spcBef>
              <a:buFont typeface="Wingdings" pitchFamily="2" charset="2"/>
              <a:buChar char="§"/>
            </a:pPr>
            <a:r>
              <a:rPr lang="en-GB" dirty="0" smtClean="0">
                <a:latin typeface="Times New Roman" pitchFamily="18" charset="0"/>
                <a:cs typeface="Times New Roman" pitchFamily="18" charset="0"/>
              </a:rPr>
              <a:t>There </a:t>
            </a:r>
            <a:r>
              <a:rPr lang="en-GB" dirty="0">
                <a:latin typeface="Times New Roman" pitchFamily="18" charset="0"/>
                <a:cs typeface="Times New Roman" pitchFamily="18" charset="0"/>
              </a:rPr>
              <a:t>are </a:t>
            </a:r>
            <a:r>
              <a:rPr lang="en-GB" b="1" dirty="0">
                <a:latin typeface="Times New Roman" pitchFamily="18" charset="0"/>
                <a:cs typeface="Times New Roman" pitchFamily="18" charset="0"/>
              </a:rPr>
              <a:t>Variants </a:t>
            </a:r>
            <a:r>
              <a:rPr lang="en-GB" dirty="0">
                <a:latin typeface="Times New Roman" pitchFamily="18" charset="0"/>
                <a:cs typeface="Times New Roman" pitchFamily="18" charset="0"/>
              </a:rPr>
              <a:t>of the Managerial Theory. We consider here:  </a:t>
            </a:r>
            <a:endParaRPr lang="en-GB" dirty="0" smtClean="0">
              <a:latin typeface="Times New Roman" pitchFamily="18" charset="0"/>
              <a:cs typeface="Times New Roman" pitchFamily="18" charset="0"/>
            </a:endParaRPr>
          </a:p>
          <a:p>
            <a:pPr marL="0" lvl="1" indent="0" algn="just">
              <a:spcBef>
                <a:spcPts val="0"/>
              </a:spcBef>
              <a:buFont typeface="Wingdings" pitchFamily="2" charset="2"/>
              <a:buChar char="§"/>
            </a:pPr>
            <a:r>
              <a:rPr lang="en-GB" dirty="0" err="1" smtClean="0">
                <a:latin typeface="Times New Roman" pitchFamily="18" charset="0"/>
                <a:cs typeface="Times New Roman" pitchFamily="18" charset="0"/>
              </a:rPr>
              <a:t>Baumol’s</a:t>
            </a:r>
            <a:r>
              <a:rPr lang="en-GB" dirty="0" smtClean="0">
                <a:latin typeface="Times New Roman" pitchFamily="18" charset="0"/>
                <a:cs typeface="Times New Roman" pitchFamily="18" charset="0"/>
              </a:rPr>
              <a:t> </a:t>
            </a:r>
            <a:r>
              <a:rPr lang="en-GB" dirty="0">
                <a:latin typeface="Times New Roman" pitchFamily="18" charset="0"/>
                <a:cs typeface="Times New Roman" pitchFamily="18" charset="0"/>
              </a:rPr>
              <a:t>model and </a:t>
            </a:r>
            <a:endParaRPr lang="en-GB" dirty="0" smtClean="0">
              <a:latin typeface="Times New Roman" pitchFamily="18" charset="0"/>
              <a:cs typeface="Times New Roman" pitchFamily="18" charset="0"/>
            </a:endParaRPr>
          </a:p>
          <a:p>
            <a:pPr marL="0" lvl="1" indent="0" algn="just">
              <a:spcBef>
                <a:spcPts val="0"/>
              </a:spcBef>
              <a:buFont typeface="Wingdings" pitchFamily="2" charset="2"/>
              <a:buChar char="§"/>
            </a:pPr>
            <a:r>
              <a:rPr lang="en-GB" dirty="0" err="1" smtClean="0">
                <a:latin typeface="Times New Roman" pitchFamily="18" charset="0"/>
                <a:cs typeface="Times New Roman" pitchFamily="18" charset="0"/>
              </a:rPr>
              <a:t>Marris’s</a:t>
            </a:r>
            <a:r>
              <a:rPr lang="en-GB" dirty="0" smtClean="0">
                <a:latin typeface="Times New Roman" pitchFamily="18" charset="0"/>
                <a:cs typeface="Times New Roman" pitchFamily="18" charset="0"/>
              </a:rPr>
              <a:t> </a:t>
            </a:r>
            <a:r>
              <a:rPr lang="en-GB" dirty="0">
                <a:latin typeface="Times New Roman" pitchFamily="18" charset="0"/>
                <a:cs typeface="Times New Roman" pitchFamily="18" charset="0"/>
              </a:rPr>
              <a:t>model. </a:t>
            </a:r>
            <a:endParaRPr lang="en-US" b="1" dirty="0">
              <a:latin typeface="Times New Roman" pitchFamily="18" charset="0"/>
              <a:cs typeface="Times New Roman" pitchFamily="18" charset="0"/>
            </a:endParaRPr>
          </a:p>
          <a:p>
            <a:pPr>
              <a:buNone/>
            </a:pPr>
            <a:endParaRPr lang="en-US" dirty="0"/>
          </a:p>
        </p:txBody>
      </p:sp>
      <p:sp>
        <p:nvSpPr>
          <p:cNvPr id="5" name="Footer Placeholder 4"/>
          <p:cNvSpPr>
            <a:spLocks noGrp="1"/>
          </p:cNvSpPr>
          <p:nvPr>
            <p:ph type="ftr" sz="quarter" idx="11"/>
          </p:nvPr>
        </p:nvSpPr>
        <p:spPr/>
        <p:txBody>
          <a:bodyPr/>
          <a:lstStyle/>
          <a:p>
            <a:r>
              <a:rPr lang="en-US" smtClean="0"/>
              <a:t>Compiled by: Abdi T.</a:t>
            </a:r>
            <a:endParaRPr lang="en-US" dirty="0"/>
          </a:p>
        </p:txBody>
      </p:sp>
      <p:sp>
        <p:nvSpPr>
          <p:cNvPr id="4" name="Slide Number Placeholder 3"/>
          <p:cNvSpPr>
            <a:spLocks noGrp="1"/>
          </p:cNvSpPr>
          <p:nvPr>
            <p:ph type="sldNum" sz="quarter" idx="12"/>
          </p:nvPr>
        </p:nvSpPr>
        <p:spPr/>
        <p:txBody>
          <a:bodyPr/>
          <a:lstStyle/>
          <a:p>
            <a:fld id="{B3384987-B499-4A99-A8DE-488B2013EB73}" type="slidenum">
              <a:rPr lang="en-US" smtClean="0"/>
              <a:pPr/>
              <a:t>9</a:t>
            </a:fld>
            <a:endParaRPr lang="en-US"/>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6415</TotalTime>
  <Words>6677</Words>
  <Application>Microsoft Office PowerPoint</Application>
  <PresentationFormat>On-screen Show (4:3)</PresentationFormat>
  <Paragraphs>462</Paragraphs>
  <Slides>79</Slides>
  <Notes>2</Notes>
  <HiddenSlides>0</HiddenSlides>
  <MMClips>0</MMClips>
  <ScaleCrop>false</ScaleCrop>
  <HeadingPairs>
    <vt:vector size="4" baseType="variant">
      <vt:variant>
        <vt:lpstr>Theme</vt:lpstr>
      </vt:variant>
      <vt:variant>
        <vt:i4>1</vt:i4>
      </vt:variant>
      <vt:variant>
        <vt:lpstr>Slide Titles</vt:lpstr>
      </vt:variant>
      <vt:variant>
        <vt:i4>79</vt:i4>
      </vt:variant>
    </vt:vector>
  </HeadingPairs>
  <TitlesOfParts>
    <vt:vector size="80" baseType="lpstr">
      <vt:lpstr>Office Theme</vt:lpstr>
      <vt:lpstr>Lecture Two The Theory of the Firms</vt:lpstr>
      <vt:lpstr>2.1 The Neoclassical Theory of the firm </vt:lpstr>
      <vt:lpstr>Slide 3</vt:lpstr>
      <vt:lpstr>Criticism of neoclassical theory of the firm </vt:lpstr>
      <vt:lpstr>2.2 The Modern Theory of the Firm </vt:lpstr>
      <vt:lpstr>Slide 6</vt:lpstr>
      <vt:lpstr>2.2.1 Managerial theory </vt:lpstr>
      <vt:lpstr>Slide 8</vt:lpstr>
      <vt:lpstr>Slide 9</vt:lpstr>
      <vt:lpstr>2.2.1.1 Baumol’s Model </vt:lpstr>
      <vt:lpstr>Slide 11</vt:lpstr>
      <vt:lpstr>Slide 12</vt:lpstr>
      <vt:lpstr>Slide 13</vt:lpstr>
      <vt:lpstr>Slide 14</vt:lpstr>
      <vt:lpstr>Slide 15</vt:lpstr>
      <vt:lpstr>Slide 16</vt:lpstr>
      <vt:lpstr>Slide 17</vt:lpstr>
      <vt:lpstr>2.2.1.2 Marris’s Model </vt:lpstr>
      <vt:lpstr>Slide 19</vt:lpstr>
      <vt:lpstr>Slide 20</vt:lpstr>
      <vt:lpstr>2.2.2 The Principal - Agent Theory </vt:lpstr>
      <vt:lpstr>Slide 22</vt:lpstr>
      <vt:lpstr>Slide 23</vt:lpstr>
      <vt:lpstr>Slide 24</vt:lpstr>
      <vt:lpstr>Slide 25</vt:lpstr>
      <vt:lpstr>Slide 26</vt:lpstr>
      <vt:lpstr>Slide 27</vt:lpstr>
      <vt:lpstr>Slide 28</vt:lpstr>
      <vt:lpstr>Slide 29</vt:lpstr>
      <vt:lpstr>Slide 30</vt:lpstr>
      <vt:lpstr>2.2.3 The Transaction Cost Theory </vt:lpstr>
      <vt:lpstr>Slide 32</vt:lpstr>
      <vt:lpstr>Slide 33</vt:lpstr>
      <vt:lpstr>Slide 34</vt:lpstr>
      <vt:lpstr>Slide 35</vt:lpstr>
      <vt:lpstr>Slide 36</vt:lpstr>
      <vt:lpstr>Slide 37</vt:lpstr>
      <vt:lpstr>Slide 38</vt:lpstr>
      <vt:lpstr>Slide 39</vt:lpstr>
      <vt:lpstr>2.3 The Growth of the Firm</vt:lpstr>
      <vt:lpstr>Slide 41</vt:lpstr>
      <vt:lpstr>Slide 42</vt:lpstr>
      <vt:lpstr>Slide 43</vt:lpstr>
      <vt:lpstr>Slide 44</vt:lpstr>
      <vt:lpstr> 2.3.1.2:Downie’s Theory or  The Theory of Profit Constraint </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 2.3.1.4 :Marris Model:The Integrated Theory of Growth </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coment</dc:creator>
  <cp:lastModifiedBy>user</cp:lastModifiedBy>
  <cp:revision>396</cp:revision>
  <dcterms:created xsi:type="dcterms:W3CDTF">2015-03-23T11:09:09Z</dcterms:created>
  <dcterms:modified xsi:type="dcterms:W3CDTF">2019-04-25T04:19:21Z</dcterms:modified>
</cp:coreProperties>
</file>