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160.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166"/>
  </p:notesMasterIdLst>
  <p:sldIdLst>
    <p:sldId id="258" r:id="rId2"/>
    <p:sldId id="380" r:id="rId3"/>
    <p:sldId id="259" r:id="rId4"/>
    <p:sldId id="260" r:id="rId5"/>
    <p:sldId id="261" r:id="rId6"/>
    <p:sldId id="287" r:id="rId7"/>
    <p:sldId id="264" r:id="rId8"/>
    <p:sldId id="286" r:id="rId9"/>
    <p:sldId id="397" r:id="rId10"/>
    <p:sldId id="290" r:id="rId11"/>
    <p:sldId id="268" r:id="rId12"/>
    <p:sldId id="378" r:id="rId13"/>
    <p:sldId id="270" r:id="rId14"/>
    <p:sldId id="276" r:id="rId15"/>
    <p:sldId id="272" r:id="rId16"/>
    <p:sldId id="382" r:id="rId17"/>
    <p:sldId id="383" r:id="rId18"/>
    <p:sldId id="385" r:id="rId19"/>
    <p:sldId id="386" r:id="rId20"/>
    <p:sldId id="387" r:id="rId21"/>
    <p:sldId id="388" r:id="rId22"/>
    <p:sldId id="389" r:id="rId23"/>
    <p:sldId id="390" r:id="rId24"/>
    <p:sldId id="391" r:id="rId25"/>
    <p:sldId id="392" r:id="rId26"/>
    <p:sldId id="393" r:id="rId27"/>
    <p:sldId id="394" r:id="rId28"/>
    <p:sldId id="410" r:id="rId29"/>
    <p:sldId id="411" r:id="rId30"/>
    <p:sldId id="398" r:id="rId31"/>
    <p:sldId id="399" r:id="rId32"/>
    <p:sldId id="400" r:id="rId33"/>
    <p:sldId id="401" r:id="rId34"/>
    <p:sldId id="402" r:id="rId35"/>
    <p:sldId id="412" r:id="rId36"/>
    <p:sldId id="403" r:id="rId37"/>
    <p:sldId id="404" r:id="rId38"/>
    <p:sldId id="405" r:id="rId39"/>
    <p:sldId id="413" r:id="rId40"/>
    <p:sldId id="406" r:id="rId41"/>
    <p:sldId id="407" r:id="rId42"/>
    <p:sldId id="408" r:id="rId43"/>
    <p:sldId id="409" r:id="rId44"/>
    <p:sldId id="414" r:id="rId45"/>
    <p:sldId id="415" r:id="rId46"/>
    <p:sldId id="416" r:id="rId47"/>
    <p:sldId id="417" r:id="rId48"/>
    <p:sldId id="418" r:id="rId49"/>
    <p:sldId id="281" r:id="rId50"/>
    <p:sldId id="419" r:id="rId51"/>
    <p:sldId id="291" r:id="rId52"/>
    <p:sldId id="422" r:id="rId53"/>
    <p:sldId id="283" r:id="rId54"/>
    <p:sldId id="284" r:id="rId55"/>
    <p:sldId id="423" r:id="rId56"/>
    <p:sldId id="285" r:id="rId57"/>
    <p:sldId id="294" r:id="rId58"/>
    <p:sldId id="424" r:id="rId59"/>
    <p:sldId id="425" r:id="rId60"/>
    <p:sldId id="426" r:id="rId61"/>
    <p:sldId id="365" r:id="rId62"/>
    <p:sldId id="296" r:id="rId63"/>
    <p:sldId id="297" r:id="rId64"/>
    <p:sldId id="298" r:id="rId65"/>
    <p:sldId id="299" r:id="rId66"/>
    <p:sldId id="300" r:id="rId67"/>
    <p:sldId id="302" r:id="rId68"/>
    <p:sldId id="301" r:id="rId69"/>
    <p:sldId id="303" r:id="rId70"/>
    <p:sldId id="304" r:id="rId71"/>
    <p:sldId id="305" r:id="rId72"/>
    <p:sldId id="306" r:id="rId73"/>
    <p:sldId id="307" r:id="rId74"/>
    <p:sldId id="427" r:id="rId75"/>
    <p:sldId id="308" r:id="rId76"/>
    <p:sldId id="309" r:id="rId77"/>
    <p:sldId id="310" r:id="rId78"/>
    <p:sldId id="311" r:id="rId79"/>
    <p:sldId id="312" r:id="rId80"/>
    <p:sldId id="428" r:id="rId81"/>
    <p:sldId id="313" r:id="rId82"/>
    <p:sldId id="315" r:id="rId83"/>
    <p:sldId id="317" r:id="rId84"/>
    <p:sldId id="429" r:id="rId85"/>
    <p:sldId id="318" r:id="rId86"/>
    <p:sldId id="320" r:id="rId87"/>
    <p:sldId id="321" r:id="rId88"/>
    <p:sldId id="322" r:id="rId89"/>
    <p:sldId id="324" r:id="rId90"/>
    <p:sldId id="430" r:id="rId91"/>
    <p:sldId id="431" r:id="rId92"/>
    <p:sldId id="494" r:id="rId93"/>
    <p:sldId id="432" r:id="rId94"/>
    <p:sldId id="433" r:id="rId95"/>
    <p:sldId id="333" r:id="rId96"/>
    <p:sldId id="495" r:id="rId97"/>
    <p:sldId id="496" r:id="rId98"/>
    <p:sldId id="497" r:id="rId99"/>
    <p:sldId id="498" r:id="rId100"/>
    <p:sldId id="436" r:id="rId101"/>
    <p:sldId id="437" r:id="rId102"/>
    <p:sldId id="438" r:id="rId103"/>
    <p:sldId id="439" r:id="rId104"/>
    <p:sldId id="440" r:id="rId105"/>
    <p:sldId id="441" r:id="rId106"/>
    <p:sldId id="442" r:id="rId107"/>
    <p:sldId id="443" r:id="rId108"/>
    <p:sldId id="444" r:id="rId109"/>
    <p:sldId id="445" r:id="rId110"/>
    <p:sldId id="499" r:id="rId111"/>
    <p:sldId id="446" r:id="rId112"/>
    <p:sldId id="447" r:id="rId113"/>
    <p:sldId id="448" r:id="rId114"/>
    <p:sldId id="449" r:id="rId115"/>
    <p:sldId id="450" r:id="rId116"/>
    <p:sldId id="451" r:id="rId117"/>
    <p:sldId id="452" r:id="rId118"/>
    <p:sldId id="453" r:id="rId119"/>
    <p:sldId id="454" r:id="rId120"/>
    <p:sldId id="455" r:id="rId121"/>
    <p:sldId id="456" r:id="rId122"/>
    <p:sldId id="457" r:id="rId123"/>
    <p:sldId id="458" r:id="rId124"/>
    <p:sldId id="459" r:id="rId125"/>
    <p:sldId id="460" r:id="rId126"/>
    <p:sldId id="461" r:id="rId127"/>
    <p:sldId id="462" r:id="rId128"/>
    <p:sldId id="463" r:id="rId129"/>
    <p:sldId id="500" r:id="rId130"/>
    <p:sldId id="464" r:id="rId131"/>
    <p:sldId id="501" r:id="rId132"/>
    <p:sldId id="465" r:id="rId133"/>
    <p:sldId id="466" r:id="rId134"/>
    <p:sldId id="467" r:id="rId135"/>
    <p:sldId id="502" r:id="rId136"/>
    <p:sldId id="469" r:id="rId137"/>
    <p:sldId id="503" r:id="rId138"/>
    <p:sldId id="471" r:id="rId139"/>
    <p:sldId id="472" r:id="rId140"/>
    <p:sldId id="473" r:id="rId141"/>
    <p:sldId id="474" r:id="rId142"/>
    <p:sldId id="475" r:id="rId143"/>
    <p:sldId id="476" r:id="rId144"/>
    <p:sldId id="477" r:id="rId145"/>
    <p:sldId id="478" r:id="rId146"/>
    <p:sldId id="479" r:id="rId147"/>
    <p:sldId id="480" r:id="rId148"/>
    <p:sldId id="481" r:id="rId149"/>
    <p:sldId id="482" r:id="rId150"/>
    <p:sldId id="483" r:id="rId151"/>
    <p:sldId id="484" r:id="rId152"/>
    <p:sldId id="485" r:id="rId153"/>
    <p:sldId id="505" r:id="rId154"/>
    <p:sldId id="486" r:id="rId155"/>
    <p:sldId id="504" r:id="rId156"/>
    <p:sldId id="487" r:id="rId157"/>
    <p:sldId id="488" r:id="rId158"/>
    <p:sldId id="489" r:id="rId159"/>
    <p:sldId id="490" r:id="rId160"/>
    <p:sldId id="491" r:id="rId161"/>
    <p:sldId id="507" r:id="rId162"/>
    <p:sldId id="506" r:id="rId163"/>
    <p:sldId id="492" r:id="rId164"/>
    <p:sldId id="493" r:id="rId1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8" autoAdjust="0"/>
  </p:normalViewPr>
  <p:slideViewPr>
    <p:cSldViewPr>
      <p:cViewPr>
        <p:scale>
          <a:sx n="66" d="100"/>
          <a:sy n="66" d="100"/>
        </p:scale>
        <p:origin x="-1422" y="-42"/>
      </p:cViewPr>
      <p:guideLst>
        <p:guide orient="horz" pos="2160"/>
        <p:guide pos="2880"/>
      </p:guideLst>
    </p:cSldViewPr>
  </p:slideViewPr>
  <p:notesTextViewPr>
    <p:cViewPr>
      <p:scale>
        <a:sx n="1" d="1"/>
        <a:sy n="1" d="1"/>
      </p:scale>
      <p:origin x="0" y="0"/>
    </p:cViewPr>
  </p:notesTextViewPr>
  <p:sorterViewPr>
    <p:cViewPr>
      <p:scale>
        <a:sx n="100" d="100"/>
        <a:sy n="100" d="100"/>
      </p:scale>
      <p:origin x="0" y="188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720DA3-2C35-4CD5-B866-5B91160A02C9}" type="datetimeFigureOut">
              <a:rPr lang="en-US" smtClean="0"/>
              <a:pPr/>
              <a:t>7/30/2015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3EAA2D-AB99-40D3-94F0-ADA4649535F0}" type="slidenum">
              <a:rPr lang="en-US" smtClean="0"/>
              <a:pPr/>
              <a:t>‹#›</a:t>
            </a:fld>
            <a:endParaRPr lang="en-US" dirty="0"/>
          </a:p>
        </p:txBody>
      </p:sp>
    </p:spTree>
    <p:extLst>
      <p:ext uri="{BB962C8B-B14F-4D97-AF65-F5344CB8AC3E}">
        <p14:creationId xmlns="" xmlns:p14="http://schemas.microsoft.com/office/powerpoint/2010/main" val="350173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3EAA2D-AB99-40D3-94F0-ADA4649535F0}" type="slidenum">
              <a:rPr lang="en-US" smtClean="0"/>
              <a:pPr/>
              <a:t>2</a:t>
            </a:fld>
            <a:endParaRPr lang="en-US" dirty="0"/>
          </a:p>
        </p:txBody>
      </p:sp>
    </p:spTree>
    <p:extLst>
      <p:ext uri="{BB962C8B-B14F-4D97-AF65-F5344CB8AC3E}">
        <p14:creationId xmlns="" xmlns:p14="http://schemas.microsoft.com/office/powerpoint/2010/main" val="130517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EAA2D-AB99-40D3-94F0-ADA4649535F0}" type="slidenum">
              <a:rPr lang="en-US" smtClean="0"/>
              <a:pPr/>
              <a:t>17</a:t>
            </a:fld>
            <a:endParaRPr lang="en-US" dirty="0"/>
          </a:p>
        </p:txBody>
      </p:sp>
    </p:spTree>
    <p:extLst>
      <p:ext uri="{BB962C8B-B14F-4D97-AF65-F5344CB8AC3E}">
        <p14:creationId xmlns="" xmlns:p14="http://schemas.microsoft.com/office/powerpoint/2010/main" val="168142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EAA2D-AB99-40D3-94F0-ADA4649535F0}" type="slidenum">
              <a:rPr lang="en-US" smtClean="0"/>
              <a:pPr/>
              <a:t>54</a:t>
            </a:fld>
            <a:endParaRPr lang="en-US" dirty="0"/>
          </a:p>
        </p:txBody>
      </p:sp>
    </p:spTree>
    <p:extLst>
      <p:ext uri="{BB962C8B-B14F-4D97-AF65-F5344CB8AC3E}">
        <p14:creationId xmlns="" xmlns:p14="http://schemas.microsoft.com/office/powerpoint/2010/main" val="381253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0FE8D-D194-4F69-827F-27743125789A}" type="datetime1">
              <a:rPr lang="en-US" smtClean="0"/>
              <a:pPr/>
              <a:t>7/30/2015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461891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4AD456-8279-4E95-A00E-2BFB7F3E8413}" type="datetime1">
              <a:rPr lang="en-US" smtClean="0"/>
              <a:pPr/>
              <a:t>7/30/2015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2191049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0E985D-D845-45C5-8075-65F58C1505CE}" type="datetime1">
              <a:rPr lang="en-US" smtClean="0"/>
              <a:pPr/>
              <a:t>7/30/2015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205053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6624A-3CF6-48E2-9765-454B06BF7B30}" type="datetime1">
              <a:rPr lang="en-US" smtClean="0"/>
              <a:pPr/>
              <a:t>7/30/2015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29800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260CDA-2960-4B6B-866F-2816205A7FC7}" type="datetime1">
              <a:rPr lang="en-US" smtClean="0"/>
              <a:pPr/>
              <a:t>7/30/2015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32408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29D9C2-9C87-47AA-B0B3-9CA1813C3DAA}" type="datetime1">
              <a:rPr lang="en-US" smtClean="0"/>
              <a:pPr/>
              <a:t>7/30/2015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2480834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49A0D1-6BD2-4131-8014-7F088CEE81E8}" type="datetime1">
              <a:rPr lang="en-US" smtClean="0"/>
              <a:pPr/>
              <a:t>7/30/2015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269495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BDC166-4323-4C93-B9C4-F674B58FB5B1}" type="datetime1">
              <a:rPr lang="en-US" smtClean="0"/>
              <a:pPr/>
              <a:t>7/30/2015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81514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7044D-D74C-4159-AF2F-7D35E540B017}" type="datetime1">
              <a:rPr lang="en-US" smtClean="0"/>
              <a:pPr/>
              <a:t>7/30/2015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2150449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5063F6-7EDE-4043-A99B-E3E855770F21}" type="datetime1">
              <a:rPr lang="en-US" smtClean="0"/>
              <a:pPr/>
              <a:t>7/30/2015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2333369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B6488F-B810-44AD-97CE-2EBBB31C0A0F}" type="datetime1">
              <a:rPr lang="en-US" smtClean="0"/>
              <a:pPr/>
              <a:t>7/30/2015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2770111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EBC4F-D4B6-486A-9281-EE5147D3F585}" type="datetime1">
              <a:rPr lang="en-US" smtClean="0"/>
              <a:pPr/>
              <a:t>7/30/2015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F1D53-DE74-4F25-AF86-2FAE588083EF}" type="slidenum">
              <a:rPr lang="en-US" smtClean="0"/>
              <a:pPr/>
              <a:t>‹#›</a:t>
            </a:fld>
            <a:endParaRPr lang="en-US" dirty="0"/>
          </a:p>
        </p:txBody>
      </p:sp>
    </p:spTree>
    <p:extLst>
      <p:ext uri="{BB962C8B-B14F-4D97-AF65-F5344CB8AC3E}">
        <p14:creationId xmlns="" xmlns:p14="http://schemas.microsoft.com/office/powerpoint/2010/main" val="97420869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8077200" cy="6324600"/>
          </a:xfrm>
          <a:solidFill>
            <a:schemeClr val="bg1"/>
          </a:solidFill>
        </p:spPr>
        <p:style>
          <a:lnRef idx="2">
            <a:schemeClr val="dk1"/>
          </a:lnRef>
          <a:fillRef idx="1">
            <a:schemeClr val="lt1"/>
          </a:fillRef>
          <a:effectRef idx="0">
            <a:schemeClr val="dk1"/>
          </a:effectRef>
          <a:fontRef idx="minor">
            <a:schemeClr val="dk1"/>
          </a:fontRef>
        </p:style>
        <p:txBody>
          <a:bodyPr>
            <a:normAutofit/>
          </a:bodyPr>
          <a:lstStyle/>
          <a:p>
            <a:pPr marL="45720" indent="0" algn="just">
              <a:buNone/>
            </a:pPr>
            <a:endParaRPr lang="en-US" dirty="0" smtClean="0">
              <a:latin typeface="Engravers MT" pitchFamily="18" charset="0"/>
            </a:endParaRPr>
          </a:p>
          <a:p>
            <a:pPr marL="45720" indent="0" algn="just">
              <a:buNone/>
            </a:pPr>
            <a:endParaRPr lang="en-US" dirty="0">
              <a:latin typeface="Engravers MT" pitchFamily="18" charset="0"/>
            </a:endParaRPr>
          </a:p>
          <a:p>
            <a:pPr marL="45720" indent="0" algn="just">
              <a:buNone/>
            </a:pPr>
            <a:endParaRPr lang="en-US" dirty="0" smtClean="0">
              <a:latin typeface="Engravers MT" pitchFamily="18" charset="0"/>
            </a:endParaRPr>
          </a:p>
          <a:p>
            <a:pPr marL="45720" indent="0" algn="just">
              <a:buNone/>
            </a:pPr>
            <a:endParaRPr lang="en-US" dirty="0">
              <a:latin typeface="Engravers MT" pitchFamily="18" charset="0"/>
            </a:endParaRPr>
          </a:p>
          <a:p>
            <a:pPr marL="45720" indent="0" algn="just">
              <a:buNone/>
            </a:pPr>
            <a:endParaRPr lang="en-US" dirty="0" smtClean="0">
              <a:latin typeface="Engravers MT" pitchFamily="18" charset="0"/>
            </a:endParaRPr>
          </a:p>
          <a:p>
            <a:pPr marL="45720" indent="0" algn="ctr">
              <a:buNone/>
            </a:pPr>
            <a:r>
              <a:rPr lang="en-US" sz="2800" b="1" dirty="0" smtClean="0">
                <a:latin typeface="Cooper Black" pitchFamily="18" charset="0"/>
              </a:rPr>
              <a:t>Development  Economics II</a:t>
            </a:r>
          </a:p>
          <a:p>
            <a:pPr marL="45720" indent="0" algn="ctr">
              <a:buNone/>
            </a:pPr>
            <a:r>
              <a:rPr lang="en-US" sz="2800" b="1" dirty="0" smtClean="0">
                <a:latin typeface="Cooper Black" pitchFamily="18" charset="0"/>
              </a:rPr>
              <a:t>ECON 2072</a:t>
            </a:r>
            <a:endParaRPr lang="en-US" sz="2800" b="1" dirty="0">
              <a:latin typeface="Cooper Black"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1</a:t>
            </a:fld>
            <a:endParaRPr lang="en-US" dirty="0"/>
          </a:p>
        </p:txBody>
      </p:sp>
    </p:spTree>
    <p:extLst>
      <p:ext uri="{BB962C8B-B14F-4D97-AF65-F5344CB8AC3E}">
        <p14:creationId xmlns="" xmlns:p14="http://schemas.microsoft.com/office/powerpoint/2010/main" val="984303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534400" cy="6477000"/>
          </a:xfrm>
        </p:spPr>
        <p:style>
          <a:lnRef idx="2">
            <a:schemeClr val="dk1"/>
          </a:lnRef>
          <a:fillRef idx="1">
            <a:schemeClr val="lt1"/>
          </a:fillRef>
          <a:effectRef idx="0">
            <a:schemeClr val="dk1"/>
          </a:effectRef>
          <a:fontRef idx="minor">
            <a:schemeClr val="dk1"/>
          </a:fontRef>
        </p:style>
        <p:txBody>
          <a:bodyPr/>
          <a:lstStyle/>
          <a:p>
            <a:pPr marL="45720" indent="0">
              <a:buNone/>
            </a:pPr>
            <a:r>
              <a:rPr lang="en-US" altLang="en-US" sz="2400" b="1" dirty="0">
                <a:latin typeface="Times New Roman" pitchFamily="18" charset="0"/>
                <a:cs typeface="Times New Roman" pitchFamily="18" charset="0"/>
              </a:rPr>
              <a:t>Population Growth Rates in Developed and </a:t>
            </a:r>
            <a:r>
              <a:rPr lang="en-US" altLang="en-US" sz="2400" b="1" dirty="0" smtClean="0">
                <a:latin typeface="Times New Roman" pitchFamily="18" charset="0"/>
                <a:cs typeface="Times New Roman" pitchFamily="18" charset="0"/>
              </a:rPr>
              <a:t>Developing Countries</a:t>
            </a:r>
            <a:r>
              <a:rPr lang="en-US" altLang="en-US" sz="2400" b="1" dirty="0">
                <a:latin typeface="Times New Roman" pitchFamily="18" charset="0"/>
                <a:cs typeface="Times New Roman" pitchFamily="18" charset="0"/>
              </a:rPr>
              <a:t>, 1950-2000</a:t>
            </a:r>
          </a:p>
          <a:p>
            <a:pPr marL="45720" indent="0">
              <a:buNone/>
            </a:pPr>
            <a:endParaRPr lang="en-US" dirty="0" smtClean="0"/>
          </a:p>
          <a:p>
            <a:pPr marL="45720" indent="0">
              <a:buNone/>
            </a:pPr>
            <a:endParaRPr lang="en-US" dirty="0"/>
          </a:p>
        </p:txBody>
      </p:sp>
      <p:pic>
        <p:nvPicPr>
          <p:cNvPr id="4" name="Picture 2" descr="07_0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990600"/>
            <a:ext cx="8153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6B2F1D53-DE74-4F25-AF86-2FAE588083EF}" type="slidenum">
              <a:rPr lang="en-US" smtClean="0"/>
              <a:pPr/>
              <a:t>10</a:t>
            </a:fld>
            <a:endParaRPr lang="en-US" dirty="0"/>
          </a:p>
        </p:txBody>
      </p:sp>
    </p:spTree>
    <p:extLst>
      <p:ext uri="{BB962C8B-B14F-4D97-AF65-F5344CB8AC3E}">
        <p14:creationId xmlns="" xmlns:p14="http://schemas.microsoft.com/office/powerpoint/2010/main" val="2591812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100</a:t>
            </a:fld>
            <a:endParaRPr lang="en-US" dirty="0"/>
          </a:p>
        </p:txBody>
      </p:sp>
      <p:pic>
        <p:nvPicPr>
          <p:cNvPr id="123906" name="Picture 2"/>
          <p:cNvPicPr>
            <a:picLocks noGrp="1" noChangeAspect="1" noChangeArrowheads="1"/>
          </p:cNvPicPr>
          <p:nvPr>
            <p:ph idx="1"/>
          </p:nvPr>
        </p:nvPicPr>
        <p:blipFill>
          <a:blip r:embed="rId2" cstate="print"/>
          <a:srcRect/>
          <a:stretch>
            <a:fillRect/>
          </a:stretch>
        </p:blipFill>
        <p:spPr bwMode="auto">
          <a:xfrm>
            <a:off x="228600" y="152400"/>
            <a:ext cx="86868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101</a:t>
            </a:fld>
            <a:endParaRPr lang="en-US" dirty="0"/>
          </a:p>
        </p:txBody>
      </p:sp>
      <p:pic>
        <p:nvPicPr>
          <p:cNvPr id="124930" name="Picture 2"/>
          <p:cNvPicPr>
            <a:picLocks noGrp="1" noChangeAspect="1" noChangeArrowheads="1"/>
          </p:cNvPicPr>
          <p:nvPr>
            <p:ph idx="1"/>
          </p:nvPr>
        </p:nvPicPr>
        <p:blipFill>
          <a:blip r:embed="rId2" cstate="print"/>
          <a:srcRect/>
          <a:stretch>
            <a:fillRect/>
          </a:stretch>
        </p:blipFill>
        <p:spPr bwMode="auto">
          <a:xfrm>
            <a:off x="304800" y="152400"/>
            <a:ext cx="86868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102</a:t>
            </a:fld>
            <a:endParaRPr lang="en-US" dirty="0"/>
          </a:p>
        </p:txBody>
      </p:sp>
      <p:pic>
        <p:nvPicPr>
          <p:cNvPr id="125954" name="Picture 2"/>
          <p:cNvPicPr>
            <a:picLocks noGrp="1" noChangeAspect="1" noChangeArrowheads="1"/>
          </p:cNvPicPr>
          <p:nvPr>
            <p:ph idx="1"/>
          </p:nvPr>
        </p:nvPicPr>
        <p:blipFill>
          <a:blip r:embed="rId2" cstate="print"/>
          <a:srcRect/>
          <a:stretch>
            <a:fillRect/>
          </a:stretch>
        </p:blipFill>
        <p:spPr bwMode="auto">
          <a:xfrm>
            <a:off x="152400" y="228600"/>
            <a:ext cx="8839200" cy="6400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103</a:t>
            </a:fld>
            <a:endParaRPr lang="en-US" dirty="0"/>
          </a:p>
        </p:txBody>
      </p:sp>
      <p:pic>
        <p:nvPicPr>
          <p:cNvPr id="126978" name="Picture 2"/>
          <p:cNvPicPr>
            <a:picLocks noGrp="1" noChangeAspect="1" noChangeArrowheads="1"/>
          </p:cNvPicPr>
          <p:nvPr>
            <p:ph idx="1"/>
          </p:nvPr>
        </p:nvPicPr>
        <p:blipFill>
          <a:blip r:embed="rId2" cstate="print"/>
          <a:srcRect/>
          <a:stretch>
            <a:fillRect/>
          </a:stretch>
        </p:blipFill>
        <p:spPr bwMode="auto">
          <a:xfrm>
            <a:off x="228600" y="304800"/>
            <a:ext cx="8686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104</a:t>
            </a:fld>
            <a:endParaRPr lang="en-US" dirty="0"/>
          </a:p>
        </p:txBody>
      </p:sp>
      <p:pic>
        <p:nvPicPr>
          <p:cNvPr id="128002" name="Picture 2"/>
          <p:cNvPicPr>
            <a:picLocks noGrp="1" noChangeAspect="1" noChangeArrowheads="1"/>
          </p:cNvPicPr>
          <p:nvPr>
            <p:ph idx="1"/>
          </p:nvPr>
        </p:nvPicPr>
        <p:blipFill>
          <a:blip r:embed="rId2" cstate="print"/>
          <a:srcRect/>
          <a:stretch>
            <a:fillRect/>
          </a:stretch>
        </p:blipFill>
        <p:spPr bwMode="auto">
          <a:xfrm>
            <a:off x="228600" y="228600"/>
            <a:ext cx="87630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105</a:t>
            </a:fld>
            <a:endParaRPr lang="en-US" dirty="0"/>
          </a:p>
        </p:txBody>
      </p:sp>
      <p:pic>
        <p:nvPicPr>
          <p:cNvPr id="129026" name="Picture 2"/>
          <p:cNvPicPr>
            <a:picLocks noGrp="1" noChangeAspect="1" noChangeArrowheads="1"/>
          </p:cNvPicPr>
          <p:nvPr>
            <p:ph idx="1"/>
          </p:nvPr>
        </p:nvPicPr>
        <p:blipFill>
          <a:blip r:embed="rId2" cstate="print"/>
          <a:srcRect/>
          <a:stretch>
            <a:fillRect/>
          </a:stretch>
        </p:blipFill>
        <p:spPr bwMode="auto">
          <a:xfrm>
            <a:off x="228600" y="228600"/>
            <a:ext cx="8686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106</a:t>
            </a:fld>
            <a:endParaRPr lang="en-US" dirty="0"/>
          </a:p>
        </p:txBody>
      </p:sp>
      <p:pic>
        <p:nvPicPr>
          <p:cNvPr id="130050" name="Picture 2"/>
          <p:cNvPicPr>
            <a:picLocks noGrp="1" noChangeAspect="1" noChangeArrowheads="1"/>
          </p:cNvPicPr>
          <p:nvPr>
            <p:ph idx="1"/>
          </p:nvPr>
        </p:nvPicPr>
        <p:blipFill>
          <a:blip r:embed="rId2" cstate="print"/>
          <a:srcRect/>
          <a:stretch>
            <a:fillRect/>
          </a:stretch>
        </p:blipFill>
        <p:spPr bwMode="auto">
          <a:xfrm>
            <a:off x="304800" y="304800"/>
            <a:ext cx="86106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107</a:t>
            </a:fld>
            <a:endParaRPr lang="en-US" dirty="0"/>
          </a:p>
        </p:txBody>
      </p:sp>
      <p:pic>
        <p:nvPicPr>
          <p:cNvPr id="131074" name="Picture 2"/>
          <p:cNvPicPr>
            <a:picLocks noGrp="1" noChangeAspect="1" noChangeArrowheads="1"/>
          </p:cNvPicPr>
          <p:nvPr>
            <p:ph idx="1"/>
          </p:nvPr>
        </p:nvPicPr>
        <p:blipFill>
          <a:blip r:embed="rId2" cstate="print"/>
          <a:srcRect/>
          <a:stretch>
            <a:fillRect/>
          </a:stretch>
        </p:blipFill>
        <p:spPr bwMode="auto">
          <a:xfrm>
            <a:off x="304800" y="228600"/>
            <a:ext cx="8686799"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108</a:t>
            </a:fld>
            <a:endParaRPr lang="en-US" dirty="0"/>
          </a:p>
        </p:txBody>
      </p:sp>
      <p:pic>
        <p:nvPicPr>
          <p:cNvPr id="132098" name="Picture 2"/>
          <p:cNvPicPr>
            <a:picLocks noGrp="1" noChangeAspect="1" noChangeArrowheads="1"/>
          </p:cNvPicPr>
          <p:nvPr>
            <p:ph idx="1"/>
          </p:nvPr>
        </p:nvPicPr>
        <p:blipFill>
          <a:blip r:embed="rId2" cstate="print"/>
          <a:srcRect/>
          <a:stretch>
            <a:fillRect/>
          </a:stretch>
        </p:blipFill>
        <p:spPr bwMode="auto">
          <a:xfrm>
            <a:off x="304800" y="304800"/>
            <a:ext cx="85344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109</a:t>
            </a:fld>
            <a:endParaRPr lang="en-US" dirty="0"/>
          </a:p>
        </p:txBody>
      </p:sp>
      <p:pic>
        <p:nvPicPr>
          <p:cNvPr id="133122" name="Picture 2"/>
          <p:cNvPicPr>
            <a:picLocks noGrp="1" noChangeAspect="1" noChangeArrowheads="1"/>
          </p:cNvPicPr>
          <p:nvPr>
            <p:ph idx="1"/>
          </p:nvPr>
        </p:nvPicPr>
        <p:blipFill>
          <a:blip r:embed="rId2" cstate="print"/>
          <a:srcRect/>
          <a:stretch>
            <a:fillRect/>
          </a:stretch>
        </p:blipFill>
        <p:spPr bwMode="auto">
          <a:xfrm>
            <a:off x="304800" y="152400"/>
            <a:ext cx="85344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382000" cy="6400800"/>
          </a:xfrm>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itchFamily="2" charset="2"/>
              <a:buChar char="q"/>
            </a:pPr>
            <a:r>
              <a:rPr lang="en-US" sz="2800" dirty="0" smtClean="0">
                <a:latin typeface="Times New Roman" pitchFamily="18" charset="0"/>
                <a:cs typeface="Times New Roman" pitchFamily="18" charset="0"/>
              </a:rPr>
              <a:t> In </a:t>
            </a:r>
            <a:r>
              <a:rPr lang="en-US" sz="2800" dirty="0">
                <a:latin typeface="Times New Roman" pitchFamily="18" charset="0"/>
                <a:cs typeface="Times New Roman" pitchFamily="18" charset="0"/>
              </a:rPr>
              <a:t>history, the rate of population </a:t>
            </a:r>
            <a:r>
              <a:rPr lang="en-US" sz="2800" dirty="0" smtClean="0">
                <a:latin typeface="Times New Roman" pitchFamily="18" charset="0"/>
                <a:cs typeface="Times New Roman" pitchFamily="18" charset="0"/>
              </a:rPr>
              <a:t>change </a:t>
            </a:r>
            <a:r>
              <a:rPr lang="en-US" sz="2800" dirty="0">
                <a:latin typeface="Times New Roman" pitchFamily="18" charset="0"/>
                <a:cs typeface="Times New Roman" pitchFamily="18" charset="0"/>
              </a:rPr>
              <a:t>had been strongly influenced by the combined effects of </a:t>
            </a:r>
            <a:r>
              <a:rPr lang="en-US" sz="2800" i="1" dirty="0">
                <a:latin typeface="Times New Roman" pitchFamily="18" charset="0"/>
                <a:cs typeface="Times New Roman" pitchFamily="18" charset="0"/>
              </a:rPr>
              <a:t>famine, disease, malnutrition, plague, and </a:t>
            </a:r>
            <a:r>
              <a:rPr lang="en-US" sz="2800" i="1" dirty="0" smtClean="0">
                <a:latin typeface="Times New Roman" pitchFamily="18" charset="0"/>
                <a:cs typeface="Times New Roman" pitchFamily="18" charset="0"/>
              </a:rPr>
              <a:t>war</a:t>
            </a:r>
            <a:r>
              <a:rPr lang="en-US" sz="2800" dirty="0" smtClean="0">
                <a:latin typeface="Times New Roman" pitchFamily="18" charset="0"/>
                <a:cs typeface="Times New Roman" pitchFamily="18" charset="0"/>
              </a:rPr>
              <a:t>.</a:t>
            </a:r>
          </a:p>
          <a:p>
            <a:pPr algn="just">
              <a:buFont typeface="Arial" pitchFamily="34" charset="0"/>
              <a:buChar char="•"/>
            </a:pPr>
            <a:r>
              <a:rPr lang="en-US" sz="2800" dirty="0" smtClean="0">
                <a:latin typeface="Times New Roman" pitchFamily="18" charset="0"/>
                <a:cs typeface="Times New Roman" pitchFamily="18" charset="0"/>
              </a:rPr>
              <a:t>These </a:t>
            </a:r>
            <a:r>
              <a:rPr lang="en-US" sz="2800" dirty="0">
                <a:latin typeface="Times New Roman" pitchFamily="18" charset="0"/>
                <a:cs typeface="Times New Roman" pitchFamily="18" charset="0"/>
              </a:rPr>
              <a:t>conditions resulted in </a:t>
            </a:r>
            <a:r>
              <a:rPr lang="en-US" sz="2800" i="1" dirty="0">
                <a:latin typeface="Times New Roman" pitchFamily="18" charset="0"/>
                <a:cs typeface="Times New Roman" pitchFamily="18" charset="0"/>
              </a:rPr>
              <a:t>high</a:t>
            </a:r>
            <a:r>
              <a:rPr lang="en-US" sz="2800" dirty="0">
                <a:latin typeface="Times New Roman" pitchFamily="18" charset="0"/>
                <a:cs typeface="Times New Roman" pitchFamily="18" charset="0"/>
              </a:rPr>
              <a:t> and </a:t>
            </a:r>
            <a:r>
              <a:rPr lang="en-US" sz="2800" i="1" dirty="0">
                <a:latin typeface="Times New Roman" pitchFamily="18" charset="0"/>
                <a:cs typeface="Times New Roman" pitchFamily="18" charset="0"/>
              </a:rPr>
              <a:t>fluctuating</a:t>
            </a:r>
            <a:r>
              <a:rPr lang="en-US" sz="2800" dirty="0">
                <a:latin typeface="Times New Roman" pitchFamily="18" charset="0"/>
                <a:cs typeface="Times New Roman" pitchFamily="18" charset="0"/>
              </a:rPr>
              <a:t> death rates, which was a cause for the sudden change in overall population trends</a:t>
            </a:r>
            <a:r>
              <a:rPr lang="en-US" sz="2800" dirty="0" smtClean="0">
                <a:latin typeface="Times New Roman" pitchFamily="18" charset="0"/>
                <a:cs typeface="Times New Roman" pitchFamily="18" charset="0"/>
              </a:rPr>
              <a:t>.</a:t>
            </a:r>
          </a:p>
          <a:p>
            <a:pPr algn="just">
              <a:buFont typeface="Wingdings" pitchFamily="2" charset="2"/>
              <a:buChar char="q"/>
            </a:pPr>
            <a:r>
              <a:rPr lang="en-US" sz="2800" dirty="0" smtClean="0">
                <a:latin typeface="Times New Roman" pitchFamily="18" charset="0"/>
                <a:cs typeface="Times New Roman" pitchFamily="18" charset="0"/>
              </a:rPr>
              <a:t> In </a:t>
            </a:r>
            <a:r>
              <a:rPr lang="en-US" sz="2800" dirty="0">
                <a:latin typeface="Times New Roman" pitchFamily="18" charset="0"/>
                <a:cs typeface="Times New Roman" pitchFamily="18" charset="0"/>
              </a:rPr>
              <a:t>the 20th century, such conditions came increasingly under technological and economic control. </a:t>
            </a:r>
          </a:p>
          <a:p>
            <a:pPr algn="just">
              <a:buFont typeface="Arial" pitchFamily="34" charset="0"/>
              <a:buChar char="•"/>
            </a:pPr>
            <a:r>
              <a:rPr lang="en-US" sz="2800" dirty="0" smtClean="0">
                <a:latin typeface="Times New Roman" pitchFamily="18" charset="0"/>
                <a:cs typeface="Times New Roman" pitchFamily="18" charset="0"/>
              </a:rPr>
              <a:t> As </a:t>
            </a:r>
            <a:r>
              <a:rPr lang="en-US" sz="2800" dirty="0">
                <a:latin typeface="Times New Roman" pitchFamily="18" charset="0"/>
                <a:cs typeface="Times New Roman" pitchFamily="18" charset="0"/>
              </a:rPr>
              <a:t>a </a:t>
            </a:r>
            <a:r>
              <a:rPr lang="en-US" sz="2800" dirty="0" smtClean="0">
                <a:latin typeface="Times New Roman" pitchFamily="18" charset="0"/>
                <a:cs typeface="Times New Roman" pitchFamily="18" charset="0"/>
              </a:rPr>
              <a:t>result, human </a:t>
            </a:r>
            <a:r>
              <a:rPr lang="en-US" sz="2800" dirty="0">
                <a:latin typeface="Times New Roman" pitchFamily="18" charset="0"/>
                <a:cs typeface="Times New Roman" pitchFamily="18" charset="0"/>
              </a:rPr>
              <a:t>mortality </a:t>
            </a:r>
            <a:r>
              <a:rPr lang="en-US" sz="2800" dirty="0" smtClean="0">
                <a:latin typeface="Times New Roman" pitchFamily="18" charset="0"/>
                <a:cs typeface="Times New Roman" pitchFamily="18" charset="0"/>
              </a:rPr>
              <a:t>(death </a:t>
            </a:r>
            <a:r>
              <a:rPr lang="en-US" sz="2800" dirty="0">
                <a:latin typeface="Times New Roman" pitchFamily="18" charset="0"/>
                <a:cs typeface="Times New Roman" pitchFamily="18" charset="0"/>
              </a:rPr>
              <a:t>rate) is now lower than at any other point in human existence.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algn="just">
              <a:buFont typeface="Arial" pitchFamily="34" charset="0"/>
              <a:buChar char="•"/>
            </a:pP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decline in mortality (due to rapid technological advances in modern medicine and the spread of modern sanitation measures throughout the world)</a:t>
            </a:r>
          </a:p>
        </p:txBody>
      </p:sp>
      <p:sp>
        <p:nvSpPr>
          <p:cNvPr id="5" name="Slide Number Placeholder 4"/>
          <p:cNvSpPr>
            <a:spLocks noGrp="1"/>
          </p:cNvSpPr>
          <p:nvPr>
            <p:ph type="sldNum" sz="quarter" idx="12"/>
          </p:nvPr>
        </p:nvSpPr>
        <p:spPr/>
        <p:txBody>
          <a:bodyPr/>
          <a:lstStyle/>
          <a:p>
            <a:fld id="{6B2F1D53-DE74-4F25-AF86-2FAE588083EF}" type="slidenum">
              <a:rPr lang="en-US" smtClean="0"/>
              <a:pPr/>
              <a:t>11</a:t>
            </a:fld>
            <a:endParaRPr lang="en-US" dirty="0"/>
          </a:p>
        </p:txBody>
      </p:sp>
    </p:spTree>
    <p:extLst>
      <p:ext uri="{BB962C8B-B14F-4D97-AF65-F5344CB8AC3E}">
        <p14:creationId xmlns="" xmlns:p14="http://schemas.microsoft.com/office/powerpoint/2010/main" val="27718746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019800"/>
          </a:xfrm>
        </p:spPr>
        <p:txBody>
          <a:bodyPr>
            <a:normAutofit/>
          </a:bodyPr>
          <a:lstStyle/>
          <a:p>
            <a:pPr algn="just">
              <a:lnSpc>
                <a:spcPct val="150000"/>
              </a:lnSpc>
              <a:buFont typeface="Wingdings" pitchFamily="2" charset="2"/>
              <a:buChar char="Ø"/>
            </a:pPr>
            <a:r>
              <a:rPr lang="en-US" sz="3600" dirty="0" smtClean="0">
                <a:latin typeface="Arabic Typesetting" pitchFamily="66" charset="-78"/>
                <a:cs typeface="Arabic Typesetting" pitchFamily="66" charset="-78"/>
              </a:rPr>
              <a:t>If there is high population excess</a:t>
            </a:r>
            <a:r>
              <a:rPr lang="en-US" sz="3600" dirty="0" smtClean="0">
                <a:latin typeface="Arabic Typesetting" pitchFamily="66" charset="-78"/>
                <a:ea typeface="Cambria Math"/>
                <a:cs typeface="Arabic Typesetting" pitchFamily="66" charset="-78"/>
              </a:rPr>
              <a:t> supply of labor →wage rate is low →expected income to be low →demand for children decline.</a:t>
            </a:r>
          </a:p>
          <a:p>
            <a:pPr algn="just">
              <a:lnSpc>
                <a:spcPct val="150000"/>
              </a:lnSpc>
              <a:buFont typeface="Wingdings" pitchFamily="2" charset="2"/>
              <a:buChar char="Ø"/>
            </a:pPr>
            <a:r>
              <a:rPr lang="en-US" dirty="0" smtClean="0">
                <a:latin typeface="Arabic Typesetting" pitchFamily="66" charset="-78"/>
                <a:cs typeface="Arabic Typesetting" pitchFamily="66" charset="-78"/>
              </a:rPr>
              <a:t>If there is low population </a:t>
            </a:r>
            <a:r>
              <a:rPr lang="en-US" dirty="0" smtClean="0">
                <a:latin typeface="Arabic Typesetting" pitchFamily="66" charset="-78"/>
                <a:ea typeface="Cambria Math"/>
                <a:cs typeface="Arabic Typesetting" pitchFamily="66" charset="-78"/>
              </a:rPr>
              <a:t>→</a:t>
            </a:r>
            <a:r>
              <a:rPr lang="en-US" dirty="0" smtClean="0">
                <a:latin typeface="Arabic Typesetting" pitchFamily="66" charset="-78"/>
                <a:cs typeface="Arabic Typesetting" pitchFamily="66" charset="-78"/>
              </a:rPr>
              <a:t>shortage of labor </a:t>
            </a:r>
            <a:r>
              <a:rPr lang="en-US" dirty="0" smtClean="0">
                <a:latin typeface="Arabic Typesetting" pitchFamily="66" charset="-78"/>
                <a:ea typeface="Cambria Math"/>
                <a:cs typeface="Arabic Typesetting" pitchFamily="66" charset="-78"/>
              </a:rPr>
              <a:t> supply →wage rate to be high → expected income is high →demand for children increase.</a:t>
            </a:r>
          </a:p>
          <a:p>
            <a:endParaRPr lang="en-US" dirty="0"/>
          </a:p>
        </p:txBody>
      </p:sp>
      <p:sp>
        <p:nvSpPr>
          <p:cNvPr id="4" name="Slide Number Placeholder 3"/>
          <p:cNvSpPr>
            <a:spLocks noGrp="1"/>
          </p:cNvSpPr>
          <p:nvPr>
            <p:ph type="sldNum" sz="quarter" idx="12"/>
          </p:nvPr>
        </p:nvSpPr>
        <p:spPr/>
        <p:txBody>
          <a:bodyPr/>
          <a:lstStyle/>
          <a:p>
            <a:fld id="{6B2F1D53-DE74-4F25-AF86-2FAE588083EF}" type="slidenum">
              <a:rPr lang="en-US" smtClean="0"/>
              <a:pPr/>
              <a:t>110</a:t>
            </a:fld>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111</a:t>
            </a:fld>
            <a:endParaRPr lang="en-US" dirty="0"/>
          </a:p>
        </p:txBody>
      </p:sp>
      <p:pic>
        <p:nvPicPr>
          <p:cNvPr id="134146" name="Picture 2"/>
          <p:cNvPicPr>
            <a:picLocks noGrp="1" noChangeAspect="1" noChangeArrowheads="1"/>
          </p:cNvPicPr>
          <p:nvPr>
            <p:ph idx="1"/>
          </p:nvPr>
        </p:nvPicPr>
        <p:blipFill>
          <a:blip r:embed="rId2" cstate="print"/>
          <a:srcRect/>
          <a:stretch>
            <a:fillRect/>
          </a:stretch>
        </p:blipFill>
        <p:spPr bwMode="auto">
          <a:xfrm>
            <a:off x="381000" y="304800"/>
            <a:ext cx="84582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112</a:t>
            </a:fld>
            <a:endParaRPr lang="en-US" dirty="0"/>
          </a:p>
        </p:txBody>
      </p:sp>
      <p:pic>
        <p:nvPicPr>
          <p:cNvPr id="135170" name="Picture 2"/>
          <p:cNvPicPr>
            <a:picLocks noGrp="1" noChangeAspect="1" noChangeArrowheads="1"/>
          </p:cNvPicPr>
          <p:nvPr>
            <p:ph idx="1"/>
          </p:nvPr>
        </p:nvPicPr>
        <p:blipFill>
          <a:blip r:embed="rId2" cstate="print"/>
          <a:srcRect/>
          <a:stretch>
            <a:fillRect/>
          </a:stretch>
        </p:blipFill>
        <p:spPr bwMode="auto">
          <a:xfrm>
            <a:off x="304800" y="228600"/>
            <a:ext cx="8458199"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113</a:t>
            </a:fld>
            <a:endParaRPr lang="en-US" dirty="0"/>
          </a:p>
        </p:txBody>
      </p:sp>
      <p:pic>
        <p:nvPicPr>
          <p:cNvPr id="136194" name="Picture 2"/>
          <p:cNvPicPr>
            <a:picLocks noGrp="1" noChangeAspect="1" noChangeArrowheads="1"/>
          </p:cNvPicPr>
          <p:nvPr>
            <p:ph idx="1"/>
          </p:nvPr>
        </p:nvPicPr>
        <p:blipFill>
          <a:blip r:embed="rId2" cstate="print"/>
          <a:srcRect/>
          <a:stretch>
            <a:fillRect/>
          </a:stretch>
        </p:blipFill>
        <p:spPr bwMode="auto">
          <a:xfrm>
            <a:off x="228600" y="304800"/>
            <a:ext cx="8686799"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114</a:t>
            </a:fld>
            <a:endParaRPr lang="en-US" dirty="0"/>
          </a:p>
        </p:txBody>
      </p:sp>
      <p:pic>
        <p:nvPicPr>
          <p:cNvPr id="137218" name="Picture 2"/>
          <p:cNvPicPr>
            <a:picLocks noGrp="1" noChangeAspect="1" noChangeArrowheads="1"/>
          </p:cNvPicPr>
          <p:nvPr>
            <p:ph idx="1"/>
          </p:nvPr>
        </p:nvPicPr>
        <p:blipFill>
          <a:blip r:embed="rId2" cstate="print"/>
          <a:srcRect/>
          <a:stretch>
            <a:fillRect/>
          </a:stretch>
        </p:blipFill>
        <p:spPr bwMode="auto">
          <a:xfrm>
            <a:off x="381000" y="381000"/>
            <a:ext cx="83058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115</a:t>
            </a:fld>
            <a:endParaRPr lang="en-US" dirty="0"/>
          </a:p>
        </p:txBody>
      </p:sp>
      <p:pic>
        <p:nvPicPr>
          <p:cNvPr id="138242" name="Picture 2"/>
          <p:cNvPicPr>
            <a:picLocks noGrp="1" noChangeAspect="1" noChangeArrowheads="1"/>
          </p:cNvPicPr>
          <p:nvPr>
            <p:ph idx="1"/>
          </p:nvPr>
        </p:nvPicPr>
        <p:blipFill>
          <a:blip r:embed="rId2" cstate="print"/>
          <a:srcRect/>
          <a:stretch>
            <a:fillRect/>
          </a:stretch>
        </p:blipFill>
        <p:spPr bwMode="auto">
          <a:xfrm>
            <a:off x="228600" y="228600"/>
            <a:ext cx="86868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116</a:t>
            </a:fld>
            <a:endParaRPr lang="en-US" dirty="0"/>
          </a:p>
        </p:txBody>
      </p:sp>
      <p:pic>
        <p:nvPicPr>
          <p:cNvPr id="139266" name="Picture 2"/>
          <p:cNvPicPr>
            <a:picLocks noGrp="1" noChangeAspect="1" noChangeArrowheads="1"/>
          </p:cNvPicPr>
          <p:nvPr>
            <p:ph idx="1"/>
          </p:nvPr>
        </p:nvPicPr>
        <p:blipFill>
          <a:blip r:embed="rId2" cstate="print"/>
          <a:srcRect/>
          <a:stretch>
            <a:fillRect/>
          </a:stretch>
        </p:blipFill>
        <p:spPr bwMode="auto">
          <a:xfrm>
            <a:off x="228600" y="304800"/>
            <a:ext cx="8686800" cy="582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117</a:t>
            </a:fld>
            <a:endParaRPr lang="en-US" dirty="0"/>
          </a:p>
        </p:txBody>
      </p:sp>
      <p:pic>
        <p:nvPicPr>
          <p:cNvPr id="140290" name="Picture 2"/>
          <p:cNvPicPr>
            <a:picLocks noGrp="1" noChangeAspect="1" noChangeArrowheads="1"/>
          </p:cNvPicPr>
          <p:nvPr>
            <p:ph idx="1"/>
          </p:nvPr>
        </p:nvPicPr>
        <p:blipFill>
          <a:blip r:embed="rId2" cstate="print"/>
          <a:srcRect/>
          <a:stretch>
            <a:fillRect/>
          </a:stretch>
        </p:blipFill>
        <p:spPr bwMode="auto">
          <a:xfrm>
            <a:off x="304800" y="228600"/>
            <a:ext cx="8534399"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118</a:t>
            </a:fld>
            <a:endParaRPr lang="en-US" dirty="0"/>
          </a:p>
        </p:txBody>
      </p:sp>
      <p:pic>
        <p:nvPicPr>
          <p:cNvPr id="141314" name="Picture 2"/>
          <p:cNvPicPr>
            <a:picLocks noGrp="1" noChangeAspect="1" noChangeArrowheads="1"/>
          </p:cNvPicPr>
          <p:nvPr>
            <p:ph idx="1"/>
          </p:nvPr>
        </p:nvPicPr>
        <p:blipFill>
          <a:blip r:embed="rId2" cstate="print"/>
          <a:srcRect/>
          <a:stretch>
            <a:fillRect/>
          </a:stretch>
        </p:blipFill>
        <p:spPr bwMode="auto">
          <a:xfrm>
            <a:off x="304800" y="304800"/>
            <a:ext cx="86868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119</a:t>
            </a:fld>
            <a:endParaRPr lang="en-US" dirty="0"/>
          </a:p>
        </p:txBody>
      </p:sp>
      <p:pic>
        <p:nvPicPr>
          <p:cNvPr id="142338" name="Picture 2"/>
          <p:cNvPicPr>
            <a:picLocks noGrp="1" noChangeAspect="1" noChangeArrowheads="1"/>
          </p:cNvPicPr>
          <p:nvPr>
            <p:ph idx="1"/>
          </p:nvPr>
        </p:nvPicPr>
        <p:blipFill>
          <a:blip r:embed="rId2" cstate="print"/>
          <a:srcRect/>
          <a:stretch>
            <a:fillRect/>
          </a:stretch>
        </p:blipFill>
        <p:spPr bwMode="auto">
          <a:xfrm>
            <a:off x="381000" y="228600"/>
            <a:ext cx="84582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6400800"/>
          </a:xfrm>
        </p:spPr>
        <p:style>
          <a:lnRef idx="2">
            <a:schemeClr val="dk1"/>
          </a:lnRef>
          <a:fillRef idx="1">
            <a:schemeClr val="lt1"/>
          </a:fillRef>
          <a:effectRef idx="0">
            <a:schemeClr val="dk1"/>
          </a:effectRef>
          <a:fontRef idx="minor">
            <a:schemeClr val="dk1"/>
          </a:fontRef>
        </p:style>
        <p:txBody>
          <a:bodyPr>
            <a:normAutofit/>
          </a:bodyPr>
          <a:lstStyle/>
          <a:p>
            <a:pPr marL="109728" indent="0" algn="just">
              <a:buNone/>
            </a:pPr>
            <a:r>
              <a:rPr lang="en-US" sz="2800" dirty="0" smtClean="0">
                <a:latin typeface="Times New Roman" pitchFamily="18" charset="0"/>
                <a:cs typeface="Times New Roman" pitchFamily="18" charset="0"/>
              </a:rPr>
              <a:t>has </a:t>
            </a:r>
            <a:r>
              <a:rPr lang="en-US" sz="2800" dirty="0">
                <a:latin typeface="Times New Roman" pitchFamily="18" charset="0"/>
                <a:cs typeface="Times New Roman" pitchFamily="18" charset="0"/>
              </a:rPr>
              <a:t>resulted in the </a:t>
            </a:r>
            <a:r>
              <a:rPr lang="en-US" sz="2800" dirty="0" smtClean="0">
                <a:latin typeface="Times New Roman" pitchFamily="18" charset="0"/>
                <a:cs typeface="Times New Roman" pitchFamily="18" charset="0"/>
              </a:rPr>
              <a:t>unexpected </a:t>
            </a:r>
            <a:r>
              <a:rPr lang="en-US" sz="2800" dirty="0">
                <a:latin typeface="Times New Roman" pitchFamily="18" charset="0"/>
                <a:cs typeface="Times New Roman" pitchFamily="18" charset="0"/>
              </a:rPr>
              <a:t>increases in world population growth, especially in developing countries.  </a:t>
            </a:r>
          </a:p>
          <a:p>
            <a:pPr marL="566928" indent="-457200" algn="just"/>
            <a:r>
              <a:rPr lang="en-US" sz="2800" dirty="0" smtClean="0">
                <a:latin typeface="Times New Roman" pitchFamily="18" charset="0"/>
                <a:cs typeface="Times New Roman" pitchFamily="18" charset="0"/>
              </a:rPr>
              <a:t>Population </a:t>
            </a:r>
            <a:r>
              <a:rPr lang="en-US" sz="2800" dirty="0">
                <a:latin typeface="Times New Roman" pitchFamily="18" charset="0"/>
                <a:cs typeface="Times New Roman" pitchFamily="18" charset="0"/>
              </a:rPr>
              <a:t>growth today is primarily the result of a </a:t>
            </a:r>
            <a:r>
              <a:rPr lang="en-US" sz="2800" b="1" i="1" dirty="0" smtClean="0">
                <a:latin typeface="Times New Roman" pitchFamily="18" charset="0"/>
                <a:cs typeface="Times New Roman" pitchFamily="18" charset="0"/>
              </a:rPr>
              <a:t>sharp fall in death rates </a:t>
            </a:r>
            <a:r>
              <a:rPr lang="en-US" sz="2800" dirty="0" smtClean="0">
                <a:latin typeface="Times New Roman" pitchFamily="18" charset="0"/>
                <a:cs typeface="Times New Roman" pitchFamily="18" charset="0"/>
              </a:rPr>
              <a:t>and </a:t>
            </a:r>
            <a:r>
              <a:rPr lang="en-US" sz="2800" i="1" dirty="0" smtClean="0">
                <a:latin typeface="Times New Roman" pitchFamily="18" charset="0"/>
                <a:cs typeface="Times New Roman" pitchFamily="18" charset="0"/>
              </a:rPr>
              <a:t>slower decline in birth rates.  </a:t>
            </a:r>
          </a:p>
          <a:p>
            <a:pPr marL="109728" indent="0" algn="just">
              <a:buNone/>
            </a:pPr>
            <a:r>
              <a:rPr lang="en-US" sz="2800" b="1" dirty="0" smtClean="0">
                <a:latin typeface="Times New Roman" pitchFamily="18" charset="0"/>
                <a:cs typeface="Times New Roman" pitchFamily="18" charset="0"/>
              </a:rPr>
              <a:t>1.3. Structure </a:t>
            </a:r>
            <a:r>
              <a:rPr lang="en-US" sz="2800" b="1" dirty="0">
                <a:latin typeface="Times New Roman" pitchFamily="18" charset="0"/>
                <a:cs typeface="Times New Roman" pitchFamily="18" charset="0"/>
              </a:rPr>
              <a:t>of the World’s Population by Geographic Distribution </a:t>
            </a:r>
          </a:p>
          <a:p>
            <a:pPr algn="just"/>
            <a:r>
              <a:rPr lang="en-US" sz="2800" dirty="0">
                <a:latin typeface="Times New Roman" pitchFamily="18" charset="0"/>
                <a:cs typeface="Times New Roman" pitchFamily="18" charset="0"/>
              </a:rPr>
              <a:t> The world’s population is very unevenly distributed by geographic region. </a:t>
            </a:r>
            <a:endParaRPr lang="en-US" sz="2800" b="1"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More than three-quarters of the world’s people live in developing countries; less than one person in four lives in an economically developed nation. </a:t>
            </a:r>
          </a:p>
          <a:p>
            <a:pPr marL="45720" indent="0" algn="just">
              <a:buNone/>
            </a:pPr>
            <a:endParaRPr lang="en-US" sz="2800" dirty="0"/>
          </a:p>
          <a:p>
            <a:pPr marL="109728" indent="0" algn="just">
              <a:buNone/>
            </a:pPr>
            <a:endParaRPr lang="en-US" sz="2800" b="1" i="1" dirty="0" smtClean="0">
              <a:solidFill>
                <a:srgbClr val="002060"/>
              </a:solidFill>
              <a:latin typeface="Times New Roman" pitchFamily="18" charset="0"/>
              <a:cs typeface="Times New Roman" pitchFamily="18" charset="0"/>
            </a:endParaRPr>
          </a:p>
          <a:p>
            <a:pPr marL="109728" indent="0" algn="just">
              <a:buNone/>
            </a:pPr>
            <a:endParaRPr lang="en-US" sz="2800" b="1" dirty="0">
              <a:latin typeface="Times New Roman" pitchFamily="18" charset="0"/>
              <a:cs typeface="Times New Roman" pitchFamily="18" charset="0"/>
            </a:endParaRPr>
          </a:p>
          <a:p>
            <a:pPr marL="45720" indent="0">
              <a:buNone/>
            </a:pPr>
            <a:endParaRPr lang="en-US"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12</a:t>
            </a:fld>
            <a:endParaRPr lang="en-US" dirty="0"/>
          </a:p>
        </p:txBody>
      </p:sp>
    </p:spTree>
    <p:extLst>
      <p:ext uri="{BB962C8B-B14F-4D97-AF65-F5344CB8AC3E}">
        <p14:creationId xmlns="" xmlns:p14="http://schemas.microsoft.com/office/powerpoint/2010/main" val="281008917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120</a:t>
            </a:fld>
            <a:endParaRPr lang="en-US" dirty="0"/>
          </a:p>
        </p:txBody>
      </p:sp>
      <p:pic>
        <p:nvPicPr>
          <p:cNvPr id="143362" name="Picture 2"/>
          <p:cNvPicPr>
            <a:picLocks noGrp="1" noChangeAspect="1" noChangeArrowheads="1"/>
          </p:cNvPicPr>
          <p:nvPr>
            <p:ph idx="1"/>
          </p:nvPr>
        </p:nvPicPr>
        <p:blipFill>
          <a:blip r:embed="rId2" cstate="print"/>
          <a:srcRect/>
          <a:stretch>
            <a:fillRect/>
          </a:stretch>
        </p:blipFill>
        <p:spPr bwMode="auto">
          <a:xfrm>
            <a:off x="228601" y="228600"/>
            <a:ext cx="86868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121</a:t>
            </a:fld>
            <a:endParaRPr lang="en-US" dirty="0"/>
          </a:p>
        </p:txBody>
      </p:sp>
      <p:pic>
        <p:nvPicPr>
          <p:cNvPr id="144386" name="Picture 2"/>
          <p:cNvPicPr>
            <a:picLocks noGrp="1" noChangeAspect="1" noChangeArrowheads="1"/>
          </p:cNvPicPr>
          <p:nvPr>
            <p:ph idx="1"/>
          </p:nvPr>
        </p:nvPicPr>
        <p:blipFill>
          <a:blip r:embed="rId2" cstate="print"/>
          <a:srcRect/>
          <a:stretch>
            <a:fillRect/>
          </a:stretch>
        </p:blipFill>
        <p:spPr bwMode="auto">
          <a:xfrm>
            <a:off x="228600" y="228600"/>
            <a:ext cx="87630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122</a:t>
            </a:fld>
            <a:endParaRPr lang="en-US" dirty="0"/>
          </a:p>
        </p:txBody>
      </p:sp>
      <p:pic>
        <p:nvPicPr>
          <p:cNvPr id="145410" name="Picture 2"/>
          <p:cNvPicPr>
            <a:picLocks noGrp="1" noChangeAspect="1" noChangeArrowheads="1"/>
          </p:cNvPicPr>
          <p:nvPr>
            <p:ph idx="1"/>
          </p:nvPr>
        </p:nvPicPr>
        <p:blipFill>
          <a:blip r:embed="rId2" cstate="print"/>
          <a:srcRect/>
          <a:stretch>
            <a:fillRect/>
          </a:stretch>
        </p:blipFill>
        <p:spPr bwMode="auto">
          <a:xfrm>
            <a:off x="152400" y="304800"/>
            <a:ext cx="86868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123</a:t>
            </a:fld>
            <a:endParaRPr lang="en-US" dirty="0"/>
          </a:p>
        </p:txBody>
      </p:sp>
      <p:pic>
        <p:nvPicPr>
          <p:cNvPr id="146434" name="Picture 2"/>
          <p:cNvPicPr>
            <a:picLocks noGrp="1" noChangeAspect="1" noChangeArrowheads="1"/>
          </p:cNvPicPr>
          <p:nvPr>
            <p:ph idx="1"/>
          </p:nvPr>
        </p:nvPicPr>
        <p:blipFill>
          <a:blip r:embed="rId2" cstate="print"/>
          <a:srcRect/>
          <a:stretch>
            <a:fillRect/>
          </a:stretch>
        </p:blipFill>
        <p:spPr bwMode="auto">
          <a:xfrm>
            <a:off x="381000" y="304800"/>
            <a:ext cx="83058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124</a:t>
            </a:fld>
            <a:endParaRPr lang="en-US" dirty="0"/>
          </a:p>
        </p:txBody>
      </p:sp>
      <p:pic>
        <p:nvPicPr>
          <p:cNvPr id="147458" name="Picture 2"/>
          <p:cNvPicPr>
            <a:picLocks noGrp="1" noChangeAspect="1" noChangeArrowheads="1"/>
          </p:cNvPicPr>
          <p:nvPr>
            <p:ph idx="1"/>
          </p:nvPr>
        </p:nvPicPr>
        <p:blipFill>
          <a:blip r:embed="rId2" cstate="print"/>
          <a:srcRect/>
          <a:stretch>
            <a:fillRect/>
          </a:stretch>
        </p:blipFill>
        <p:spPr bwMode="auto">
          <a:xfrm>
            <a:off x="228600" y="228600"/>
            <a:ext cx="8762999"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125</a:t>
            </a:fld>
            <a:endParaRPr lang="en-US" dirty="0"/>
          </a:p>
        </p:txBody>
      </p:sp>
      <p:pic>
        <p:nvPicPr>
          <p:cNvPr id="148482" name="Picture 2"/>
          <p:cNvPicPr>
            <a:picLocks noGrp="1" noChangeAspect="1" noChangeArrowheads="1"/>
          </p:cNvPicPr>
          <p:nvPr>
            <p:ph idx="1"/>
          </p:nvPr>
        </p:nvPicPr>
        <p:blipFill>
          <a:blip r:embed="rId2" cstate="print"/>
          <a:srcRect/>
          <a:stretch>
            <a:fillRect/>
          </a:stretch>
        </p:blipFill>
        <p:spPr bwMode="auto">
          <a:xfrm>
            <a:off x="304800" y="228600"/>
            <a:ext cx="86868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 assignment (10%) </a:t>
            </a:r>
            <a:br>
              <a:rPr lang="en-US" dirty="0" smtClean="0"/>
            </a:br>
            <a:r>
              <a:rPr lang="en-US" sz="3600" dirty="0" smtClean="0"/>
              <a:t>Write Term Paper On Woliso Population</a:t>
            </a:r>
            <a:endParaRPr lang="en-US" dirty="0"/>
          </a:p>
        </p:txBody>
      </p:sp>
      <p:sp>
        <p:nvSpPr>
          <p:cNvPr id="4" name="Slide Number Placeholder 3"/>
          <p:cNvSpPr>
            <a:spLocks noGrp="1"/>
          </p:cNvSpPr>
          <p:nvPr>
            <p:ph type="sldNum" sz="quarter" idx="12"/>
          </p:nvPr>
        </p:nvSpPr>
        <p:spPr/>
        <p:txBody>
          <a:bodyPr/>
          <a:lstStyle/>
          <a:p>
            <a:fld id="{6B2F1D53-DE74-4F25-AF86-2FAE588083EF}" type="slidenum">
              <a:rPr lang="en-US" smtClean="0"/>
              <a:pPr/>
              <a:t>126</a:t>
            </a:fld>
            <a:endParaRPr lang="en-US" dirty="0"/>
          </a:p>
        </p:txBody>
      </p:sp>
      <p:pic>
        <p:nvPicPr>
          <p:cNvPr id="149506" name="Picture 2"/>
          <p:cNvPicPr>
            <a:picLocks noGrp="1" noChangeAspect="1" noChangeArrowheads="1"/>
          </p:cNvPicPr>
          <p:nvPr>
            <p:ph idx="1"/>
          </p:nvPr>
        </p:nvPicPr>
        <p:blipFill>
          <a:blip r:embed="rId2" cstate="print"/>
          <a:srcRect/>
          <a:stretch>
            <a:fillRect/>
          </a:stretch>
        </p:blipFill>
        <p:spPr bwMode="auto">
          <a:xfrm>
            <a:off x="457200" y="1753220"/>
            <a:ext cx="8229600" cy="42199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127</a:t>
            </a:fld>
            <a:endParaRPr lang="en-US" dirty="0"/>
          </a:p>
        </p:txBody>
      </p:sp>
      <p:pic>
        <p:nvPicPr>
          <p:cNvPr id="150530" name="Picture 2"/>
          <p:cNvPicPr>
            <a:picLocks noGrp="1" noChangeAspect="1" noChangeArrowheads="1"/>
          </p:cNvPicPr>
          <p:nvPr>
            <p:ph idx="1"/>
          </p:nvPr>
        </p:nvPicPr>
        <p:blipFill>
          <a:blip r:embed="rId2" cstate="print"/>
          <a:srcRect/>
          <a:stretch>
            <a:fillRect/>
          </a:stretch>
        </p:blipFill>
        <p:spPr bwMode="auto">
          <a:xfrm>
            <a:off x="304800" y="304800"/>
            <a:ext cx="8610600" cy="582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128</a:t>
            </a:fld>
            <a:endParaRPr lang="en-US" dirty="0"/>
          </a:p>
        </p:txBody>
      </p:sp>
      <p:pic>
        <p:nvPicPr>
          <p:cNvPr id="151554" name="Picture 2"/>
          <p:cNvPicPr>
            <a:picLocks noGrp="1" noChangeAspect="1" noChangeArrowheads="1"/>
          </p:cNvPicPr>
          <p:nvPr>
            <p:ph idx="1"/>
          </p:nvPr>
        </p:nvPicPr>
        <p:blipFill>
          <a:blip r:embed="rId2" cstate="print"/>
          <a:srcRect/>
          <a:stretch>
            <a:fillRect/>
          </a:stretch>
        </p:blipFill>
        <p:spPr bwMode="auto">
          <a:xfrm>
            <a:off x="304800" y="228600"/>
            <a:ext cx="8686799"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pPr algn="just">
              <a:buFont typeface="Wingdings" pitchFamily="2" charset="2"/>
              <a:buChar char="Ø"/>
            </a:pPr>
            <a:r>
              <a:rPr lang="en-US" sz="2800" dirty="0" smtClean="0"/>
              <a:t>Good health status improves return from education</a:t>
            </a:r>
          </a:p>
          <a:p>
            <a:pPr algn="just">
              <a:buFont typeface="Wingdings" pitchFamily="2" charset="2"/>
              <a:buChar char="Ø"/>
            </a:pPr>
            <a:r>
              <a:rPr lang="en-US" sz="2800" dirty="0" smtClean="0"/>
              <a:t>Good health status –helps the students to achieve good result</a:t>
            </a:r>
          </a:p>
          <a:p>
            <a:pPr algn="just">
              <a:buFont typeface="Wingdings" pitchFamily="2" charset="2"/>
              <a:buChar char="Ø"/>
            </a:pPr>
            <a:r>
              <a:rPr lang="en-US" sz="2800" dirty="0" smtClean="0"/>
              <a:t>It improves class attendance-their performance-labor productivity </a:t>
            </a:r>
            <a:endParaRPr lang="en-US" sz="2800" dirty="0"/>
          </a:p>
        </p:txBody>
      </p:sp>
      <p:sp>
        <p:nvSpPr>
          <p:cNvPr id="4" name="Slide Number Placeholder 3"/>
          <p:cNvSpPr>
            <a:spLocks noGrp="1"/>
          </p:cNvSpPr>
          <p:nvPr>
            <p:ph type="sldNum" sz="quarter" idx="12"/>
          </p:nvPr>
        </p:nvSpPr>
        <p:spPr/>
        <p:txBody>
          <a:bodyPr/>
          <a:lstStyle/>
          <a:p>
            <a:fld id="{6B2F1D53-DE74-4F25-AF86-2FAE588083EF}" type="slidenum">
              <a:rPr lang="en-US" smtClean="0"/>
              <a:pPr/>
              <a:t>129</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610600" cy="6553200"/>
          </a:xfrm>
        </p:spPr>
        <p:style>
          <a:lnRef idx="2">
            <a:schemeClr val="dk1"/>
          </a:lnRef>
          <a:fillRef idx="1">
            <a:schemeClr val="lt1"/>
          </a:fillRef>
          <a:effectRef idx="0">
            <a:schemeClr val="dk1"/>
          </a:effectRef>
          <a:fontRef idx="minor">
            <a:schemeClr val="dk1"/>
          </a:fontRef>
        </p:style>
        <p:txBody>
          <a:bodyPr/>
          <a:lstStyle/>
          <a:p>
            <a:pPr marL="45720" indent="0">
              <a:buNone/>
            </a:pPr>
            <a:r>
              <a:rPr lang="en-US" sz="2800" b="1" dirty="0">
                <a:latin typeface="Times New Roman" pitchFamily="18" charset="0"/>
                <a:cs typeface="Times New Roman" pitchFamily="18" charset="0"/>
              </a:rPr>
              <a:t>World Population Distribution by Region, 2010 and 2050</a:t>
            </a:r>
            <a:endParaRPr lang="en-US" sz="2800" b="1" dirty="0" smtClean="0">
              <a:latin typeface="Times New Roman" pitchFamily="18" charset="0"/>
              <a:cs typeface="Times New Roman" pitchFamily="18" charset="0"/>
            </a:endParaRPr>
          </a:p>
          <a:p>
            <a:endParaRPr lang="en-US" dirty="0"/>
          </a:p>
        </p:txBody>
      </p:sp>
      <p:pic>
        <p:nvPicPr>
          <p:cNvPr id="6" name="Picture 6" descr="fig06_0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990600"/>
            <a:ext cx="83058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6B2F1D53-DE74-4F25-AF86-2FAE588083EF}" type="slidenum">
              <a:rPr lang="en-US" smtClean="0"/>
              <a:pPr/>
              <a:t>13</a:t>
            </a:fld>
            <a:endParaRPr lang="en-US" dirty="0"/>
          </a:p>
        </p:txBody>
      </p:sp>
    </p:spTree>
    <p:extLst>
      <p:ext uri="{BB962C8B-B14F-4D97-AF65-F5344CB8AC3E}">
        <p14:creationId xmlns="" xmlns:p14="http://schemas.microsoft.com/office/powerpoint/2010/main" val="354730642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130</a:t>
            </a:fld>
            <a:endParaRPr lang="en-US" dirty="0"/>
          </a:p>
        </p:txBody>
      </p:sp>
      <p:pic>
        <p:nvPicPr>
          <p:cNvPr id="152578" name="Picture 2"/>
          <p:cNvPicPr>
            <a:picLocks noGrp="1" noChangeAspect="1" noChangeArrowheads="1"/>
          </p:cNvPicPr>
          <p:nvPr>
            <p:ph idx="1"/>
          </p:nvPr>
        </p:nvPicPr>
        <p:blipFill>
          <a:blip r:embed="rId2" cstate="print"/>
          <a:srcRect/>
          <a:stretch>
            <a:fillRect/>
          </a:stretch>
        </p:blipFill>
        <p:spPr bwMode="auto">
          <a:xfrm>
            <a:off x="228600" y="304800"/>
            <a:ext cx="85344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r>
              <a:rPr lang="en-US" sz="2400" b="1" dirty="0" smtClean="0"/>
              <a:t>Improving Health and Education: Why Increasing</a:t>
            </a:r>
            <a:br>
              <a:rPr lang="en-US" sz="2400" b="1" dirty="0" smtClean="0"/>
            </a:br>
            <a:r>
              <a:rPr lang="en-US" sz="2400" b="1" dirty="0" smtClean="0"/>
              <a:t>Income Is Not Sufficient</a:t>
            </a:r>
            <a:endParaRPr lang="en-US" sz="2400" dirty="0"/>
          </a:p>
        </p:txBody>
      </p:sp>
      <p:sp>
        <p:nvSpPr>
          <p:cNvPr id="3" name="Content Placeholder 2"/>
          <p:cNvSpPr>
            <a:spLocks noGrp="1"/>
          </p:cNvSpPr>
          <p:nvPr>
            <p:ph idx="1"/>
          </p:nvPr>
        </p:nvSpPr>
        <p:spPr>
          <a:xfrm>
            <a:off x="228600" y="990600"/>
            <a:ext cx="8686800" cy="5410200"/>
          </a:xfrm>
        </p:spPr>
        <p:txBody>
          <a:bodyPr>
            <a:noAutofit/>
          </a:bodyPr>
          <a:lstStyle/>
          <a:p>
            <a:pPr algn="just">
              <a:lnSpc>
                <a:spcPct val="150000"/>
              </a:lnSpc>
            </a:pPr>
            <a:r>
              <a:rPr lang="en-US" sz="2400" dirty="0" smtClean="0">
                <a:latin typeface="New times romans"/>
              </a:rPr>
              <a:t>Health and education levels are much higher in </a:t>
            </a:r>
            <a:r>
              <a:rPr lang="en-US" sz="2400" b="1" dirty="0" smtClean="0">
                <a:latin typeface="New times romans"/>
              </a:rPr>
              <a:t>high-income countries.</a:t>
            </a:r>
            <a:r>
              <a:rPr lang="en-US" sz="2400" dirty="0" smtClean="0">
                <a:latin typeface="New times romans"/>
              </a:rPr>
              <a:t> </a:t>
            </a:r>
            <a:r>
              <a:rPr lang="en-US" sz="2400" dirty="0" smtClean="0">
                <a:latin typeface="New times romans"/>
              </a:rPr>
              <a:t>There are </a:t>
            </a:r>
            <a:r>
              <a:rPr lang="en-US" sz="2400" dirty="0" smtClean="0">
                <a:latin typeface="New times romans"/>
              </a:rPr>
              <a:t>good reasons to believe that the </a:t>
            </a:r>
            <a:r>
              <a:rPr lang="en-US" sz="2400" b="1" dirty="0" smtClean="0">
                <a:latin typeface="New times romans"/>
              </a:rPr>
              <a:t>causality runs in both directions</a:t>
            </a:r>
            <a:r>
              <a:rPr lang="en-US" sz="2400" dirty="0" smtClean="0">
                <a:latin typeface="New times romans"/>
              </a:rPr>
              <a:t>: </a:t>
            </a:r>
            <a:endParaRPr lang="en-US" sz="2400" dirty="0" smtClean="0">
              <a:latin typeface="New times romans"/>
            </a:endParaRPr>
          </a:p>
          <a:p>
            <a:pPr algn="just">
              <a:lnSpc>
                <a:spcPct val="150000"/>
              </a:lnSpc>
              <a:buFont typeface="Wingdings" pitchFamily="2" charset="2"/>
              <a:buChar char="Ø"/>
            </a:pPr>
            <a:r>
              <a:rPr lang="en-US" sz="2400" dirty="0" smtClean="0">
                <a:latin typeface="New times romans"/>
              </a:rPr>
              <a:t>With higher </a:t>
            </a:r>
            <a:r>
              <a:rPr lang="en-US" sz="2400" dirty="0" smtClean="0">
                <a:latin typeface="New times romans"/>
              </a:rPr>
              <a:t>income, people and governments can afford to spend more on </a:t>
            </a:r>
            <a:r>
              <a:rPr lang="en-US" sz="2400" dirty="0" smtClean="0">
                <a:latin typeface="New times romans"/>
              </a:rPr>
              <a:t>education and </a:t>
            </a:r>
            <a:r>
              <a:rPr lang="en-US" sz="2400" dirty="0" smtClean="0">
                <a:latin typeface="New times romans"/>
              </a:rPr>
              <a:t>health, and </a:t>
            </a:r>
            <a:endParaRPr lang="en-US" sz="2400" dirty="0" smtClean="0">
              <a:latin typeface="New times romans"/>
            </a:endParaRPr>
          </a:p>
          <a:p>
            <a:pPr algn="just">
              <a:lnSpc>
                <a:spcPct val="150000"/>
              </a:lnSpc>
              <a:buFont typeface="Wingdings" pitchFamily="2" charset="2"/>
              <a:buChar char="Ø"/>
            </a:pPr>
            <a:r>
              <a:rPr lang="en-US" sz="2400" dirty="0" smtClean="0">
                <a:latin typeface="New times romans"/>
              </a:rPr>
              <a:t>with </a:t>
            </a:r>
            <a:r>
              <a:rPr lang="en-US" sz="2400" dirty="0" smtClean="0">
                <a:latin typeface="New times romans"/>
              </a:rPr>
              <a:t>greater health and education, higher </a:t>
            </a:r>
            <a:r>
              <a:rPr lang="en-US" sz="2400" dirty="0" smtClean="0">
                <a:latin typeface="New times romans"/>
              </a:rPr>
              <a:t>productivity and </a:t>
            </a:r>
            <a:r>
              <a:rPr lang="en-US" sz="2400" dirty="0" smtClean="0">
                <a:latin typeface="New times romans"/>
              </a:rPr>
              <a:t>incomes are possible. Because of these relationships, development </a:t>
            </a:r>
            <a:r>
              <a:rPr lang="en-US" sz="2400" dirty="0" smtClean="0">
                <a:latin typeface="New times romans"/>
              </a:rPr>
              <a:t>policy needs </a:t>
            </a:r>
            <a:r>
              <a:rPr lang="en-US" sz="2400" dirty="0" smtClean="0">
                <a:latin typeface="New times romans"/>
              </a:rPr>
              <a:t>to focus on income, health, and education simultaneously.</a:t>
            </a:r>
            <a:endParaRPr lang="en-US" sz="2400" dirty="0">
              <a:latin typeface="New times romans"/>
            </a:endParaRPr>
          </a:p>
        </p:txBody>
      </p:sp>
      <p:sp>
        <p:nvSpPr>
          <p:cNvPr id="4" name="Slide Number Placeholder 3"/>
          <p:cNvSpPr>
            <a:spLocks noGrp="1"/>
          </p:cNvSpPr>
          <p:nvPr>
            <p:ph type="sldNum" sz="quarter" idx="12"/>
          </p:nvPr>
        </p:nvSpPr>
        <p:spPr/>
        <p:txBody>
          <a:bodyPr/>
          <a:lstStyle/>
          <a:p>
            <a:fld id="{6B2F1D53-DE74-4F25-AF86-2FAE588083EF}" type="slidenum">
              <a:rPr lang="en-US" smtClean="0"/>
              <a:pPr/>
              <a:t>131</a:t>
            </a:fld>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132</a:t>
            </a:fld>
            <a:endParaRPr lang="en-US" dirty="0"/>
          </a:p>
        </p:txBody>
      </p:sp>
      <p:pic>
        <p:nvPicPr>
          <p:cNvPr id="153602" name="Picture 2"/>
          <p:cNvPicPr>
            <a:picLocks noGrp="1" noChangeAspect="1" noChangeArrowheads="1"/>
          </p:cNvPicPr>
          <p:nvPr>
            <p:ph idx="1"/>
          </p:nvPr>
        </p:nvPicPr>
        <p:blipFill>
          <a:blip r:embed="rId2" cstate="print"/>
          <a:srcRect/>
          <a:stretch>
            <a:fillRect/>
          </a:stretch>
        </p:blipFill>
        <p:spPr bwMode="auto">
          <a:xfrm>
            <a:off x="304800" y="228600"/>
            <a:ext cx="8534399"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133</a:t>
            </a:fld>
            <a:endParaRPr lang="en-US" dirty="0"/>
          </a:p>
        </p:txBody>
      </p:sp>
      <p:pic>
        <p:nvPicPr>
          <p:cNvPr id="154626" name="Picture 2"/>
          <p:cNvPicPr>
            <a:picLocks noGrp="1" noChangeAspect="1" noChangeArrowheads="1"/>
          </p:cNvPicPr>
          <p:nvPr>
            <p:ph idx="1"/>
          </p:nvPr>
        </p:nvPicPr>
        <p:blipFill>
          <a:blip r:embed="rId2" cstate="print"/>
          <a:srcRect/>
          <a:stretch>
            <a:fillRect/>
          </a:stretch>
        </p:blipFill>
        <p:spPr bwMode="auto">
          <a:xfrm>
            <a:off x="457200" y="228600"/>
            <a:ext cx="83820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134</a:t>
            </a:fld>
            <a:endParaRPr lang="en-US" dirty="0"/>
          </a:p>
        </p:txBody>
      </p:sp>
      <p:pic>
        <p:nvPicPr>
          <p:cNvPr id="155650" name="Picture 2"/>
          <p:cNvPicPr>
            <a:picLocks noGrp="1" noChangeAspect="1" noChangeArrowheads="1"/>
          </p:cNvPicPr>
          <p:nvPr>
            <p:ph idx="1"/>
          </p:nvPr>
        </p:nvPicPr>
        <p:blipFill>
          <a:blip r:embed="rId2" cstate="print"/>
          <a:srcRect/>
          <a:stretch>
            <a:fillRect/>
          </a:stretch>
        </p:blipFill>
        <p:spPr bwMode="auto">
          <a:xfrm>
            <a:off x="228600" y="304800"/>
            <a:ext cx="86106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marL="274320" algn="just">
              <a:spcBef>
                <a:spcPts val="600"/>
              </a:spcBef>
              <a:buFont typeface="Wingdings" pitchFamily="2" charset="2"/>
              <a:buChar char="Ø"/>
            </a:pPr>
            <a:r>
              <a:rPr lang="en-US" sz="2400" dirty="0" smtClean="0">
                <a:latin typeface="New times romans"/>
                <a:cs typeface="Angsana New" pitchFamily="18" charset="-34"/>
              </a:rPr>
              <a:t>The chart shows how incomes vary over the life cycle </a:t>
            </a:r>
            <a:r>
              <a:rPr lang="en-US" sz="2400" dirty="0" smtClean="0">
                <a:latin typeface="New times romans"/>
                <a:cs typeface="Angsana New" pitchFamily="18" charset="-34"/>
              </a:rPr>
              <a:t>for people </a:t>
            </a:r>
            <a:r>
              <a:rPr lang="en-US" sz="2400" dirty="0" smtClean="0">
                <a:latin typeface="New times romans"/>
                <a:cs typeface="Angsana New" pitchFamily="18" charset="-34"/>
              </a:rPr>
              <a:t>with various levels of education. </a:t>
            </a:r>
            <a:endParaRPr lang="en-US" sz="2400" dirty="0" smtClean="0">
              <a:latin typeface="New times romans"/>
              <a:cs typeface="Angsana New" pitchFamily="18" charset="-34"/>
            </a:endParaRPr>
          </a:p>
          <a:p>
            <a:pPr marL="274320" algn="just">
              <a:spcBef>
                <a:spcPts val="600"/>
              </a:spcBef>
              <a:buFont typeface="Wingdings" pitchFamily="2" charset="2"/>
              <a:buChar char="Ø"/>
            </a:pPr>
            <a:r>
              <a:rPr lang="en-US" sz="2400" dirty="0" smtClean="0">
                <a:latin typeface="New times romans"/>
                <a:cs typeface="Angsana New" pitchFamily="18" charset="-34"/>
              </a:rPr>
              <a:t>People with </a:t>
            </a:r>
            <a:r>
              <a:rPr lang="en-US" sz="2400" dirty="0" smtClean="0">
                <a:latin typeface="New times romans"/>
                <a:cs typeface="Angsana New" pitchFamily="18" charset="-34"/>
              </a:rPr>
              <a:t>higher levels </a:t>
            </a:r>
            <a:r>
              <a:rPr lang="en-US" sz="2400" dirty="0" smtClean="0">
                <a:latin typeface="New times romans"/>
                <a:cs typeface="Angsana New" pitchFamily="18" charset="-34"/>
              </a:rPr>
              <a:t>of education </a:t>
            </a:r>
            <a:r>
              <a:rPr lang="en-US" sz="2400" dirty="0" smtClean="0">
                <a:latin typeface="New times romans"/>
                <a:cs typeface="Angsana New" pitchFamily="18" charset="-34"/>
              </a:rPr>
              <a:t>start full-time work at a later age, but </a:t>
            </a:r>
            <a:r>
              <a:rPr lang="en-US" sz="2400" dirty="0" smtClean="0">
                <a:latin typeface="New times romans"/>
                <a:cs typeface="Angsana New" pitchFamily="18" charset="-34"/>
              </a:rPr>
              <a:t>their incomes quickly </a:t>
            </a:r>
            <a:r>
              <a:rPr lang="en-US" sz="2400" dirty="0" smtClean="0">
                <a:latin typeface="New times romans"/>
                <a:cs typeface="Angsana New" pitchFamily="18" charset="-34"/>
              </a:rPr>
              <a:t>outpace those who started working earlier. </a:t>
            </a:r>
            <a:endParaRPr lang="en-US" sz="2400" dirty="0" smtClean="0">
              <a:latin typeface="New times romans"/>
              <a:cs typeface="Angsana New" pitchFamily="18" charset="-34"/>
            </a:endParaRPr>
          </a:p>
          <a:p>
            <a:pPr marL="274320" algn="just">
              <a:spcBef>
                <a:spcPts val="600"/>
              </a:spcBef>
              <a:buFont typeface="Wingdings" pitchFamily="2" charset="2"/>
              <a:buChar char="Ø"/>
            </a:pPr>
            <a:r>
              <a:rPr lang="en-US" sz="2400" dirty="0" smtClean="0">
                <a:latin typeface="New times romans"/>
                <a:cs typeface="Angsana New" pitchFamily="18" charset="-34"/>
              </a:rPr>
              <a:t>This higher future income gains </a:t>
            </a:r>
            <a:r>
              <a:rPr lang="en-US" sz="2400" dirty="0" smtClean="0">
                <a:latin typeface="New times romans"/>
                <a:cs typeface="Angsana New" pitchFamily="18" charset="-34"/>
              </a:rPr>
              <a:t>from education must be compared with the total costs incurred </a:t>
            </a:r>
            <a:r>
              <a:rPr lang="en-US" sz="2400" dirty="0" smtClean="0">
                <a:latin typeface="New times romans"/>
                <a:cs typeface="Angsana New" pitchFamily="18" charset="-34"/>
              </a:rPr>
              <a:t>to understand </a:t>
            </a:r>
            <a:r>
              <a:rPr lang="en-US" sz="2400" dirty="0" smtClean="0">
                <a:latin typeface="New times romans"/>
                <a:cs typeface="Angsana New" pitchFamily="18" charset="-34"/>
              </a:rPr>
              <a:t>the value of human capital as an investment</a:t>
            </a:r>
            <a:r>
              <a:rPr lang="en-US" sz="2400" dirty="0" smtClean="0">
                <a:latin typeface="New times romans"/>
                <a:cs typeface="Angsana New" pitchFamily="18" charset="-34"/>
              </a:rPr>
              <a:t>.</a:t>
            </a:r>
          </a:p>
          <a:p>
            <a:pPr marL="548640" algn="just">
              <a:spcAft>
                <a:spcPts val="1200"/>
              </a:spcAft>
            </a:pPr>
            <a:endParaRPr lang="en-US" sz="2400" dirty="0">
              <a:latin typeface="New times romans special"/>
            </a:endParaRPr>
          </a:p>
        </p:txBody>
      </p:sp>
      <p:sp>
        <p:nvSpPr>
          <p:cNvPr id="4" name="Slide Number Placeholder 3"/>
          <p:cNvSpPr>
            <a:spLocks noGrp="1"/>
          </p:cNvSpPr>
          <p:nvPr>
            <p:ph type="sldNum" sz="quarter" idx="12"/>
          </p:nvPr>
        </p:nvSpPr>
        <p:spPr/>
        <p:txBody>
          <a:bodyPr/>
          <a:lstStyle/>
          <a:p>
            <a:fld id="{6B2F1D53-DE74-4F25-AF86-2FAE588083EF}" type="slidenum">
              <a:rPr lang="en-US" smtClean="0"/>
              <a:pPr/>
              <a:t>135</a:t>
            </a:fld>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28600" y="3352800"/>
            <a:ext cx="87630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136</a:t>
            </a:fld>
            <a:endParaRPr lang="en-US" dirty="0"/>
          </a:p>
        </p:txBody>
      </p:sp>
      <p:pic>
        <p:nvPicPr>
          <p:cNvPr id="157698" name="Picture 2"/>
          <p:cNvPicPr>
            <a:picLocks noGrp="1" noChangeAspect="1" noChangeArrowheads="1"/>
          </p:cNvPicPr>
          <p:nvPr>
            <p:ph idx="1"/>
          </p:nvPr>
        </p:nvPicPr>
        <p:blipFill>
          <a:blip r:embed="rId2" cstate="print"/>
          <a:srcRect/>
          <a:stretch>
            <a:fillRect/>
          </a:stretch>
        </p:blipFill>
        <p:spPr bwMode="auto">
          <a:xfrm>
            <a:off x="381000" y="228600"/>
            <a:ext cx="8381999"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828800"/>
            <a:ext cx="8686800" cy="4297363"/>
          </a:xfrm>
        </p:spPr>
        <p:txBody>
          <a:bodyPr>
            <a:normAutofit/>
          </a:bodyPr>
          <a:lstStyle/>
          <a:p>
            <a:pPr algn="just"/>
            <a:r>
              <a:rPr lang="en-US" sz="2400" dirty="0" smtClean="0">
                <a:latin typeface="New times romans"/>
              </a:rPr>
              <a:t>After the end of secondary grades, earnings with secondary graduates are higher than earnings with primary graduates-the differential is labeled as "benefits”. Before comparing cost wit benefit –first-go to </a:t>
            </a:r>
            <a:r>
              <a:rPr lang="en-US" sz="2400" b="1" dirty="0" smtClean="0">
                <a:latin typeface="New times romans"/>
              </a:rPr>
              <a:t>Present value criteria</a:t>
            </a:r>
            <a:r>
              <a:rPr lang="en-US" sz="2400" dirty="0" smtClean="0">
                <a:latin typeface="New times romans"/>
              </a:rPr>
              <a:t>:</a:t>
            </a:r>
          </a:p>
          <a:p>
            <a:endParaRPr lang="en-US" dirty="0" smtClean="0"/>
          </a:p>
          <a:p>
            <a:endParaRPr lang="en-US" dirty="0" smtClean="0"/>
          </a:p>
          <a:p>
            <a:endParaRPr lang="en-US" dirty="0" smtClean="0"/>
          </a:p>
          <a:p>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6B2F1D53-DE74-4F25-AF86-2FAE588083EF}" type="slidenum">
              <a:rPr lang="en-US" smtClean="0"/>
              <a:pPr/>
              <a:t>137</a:t>
            </a:fld>
            <a:endParaRPr lang="en-US" dirty="0"/>
          </a:p>
        </p:txBody>
      </p:sp>
      <p:pic>
        <p:nvPicPr>
          <p:cNvPr id="2052" name="Picture 4"/>
          <p:cNvPicPr>
            <a:picLocks noChangeAspect="1" noChangeArrowheads="1"/>
          </p:cNvPicPr>
          <p:nvPr/>
        </p:nvPicPr>
        <p:blipFill>
          <a:blip r:embed="rId2" cstate="print"/>
          <a:srcRect/>
          <a:stretch>
            <a:fillRect/>
          </a:stretch>
        </p:blipFill>
        <p:spPr bwMode="auto">
          <a:xfrm>
            <a:off x="0" y="152400"/>
            <a:ext cx="8991600" cy="1600200"/>
          </a:xfrm>
          <a:prstGeom prst="rect">
            <a:avLst/>
          </a:prstGeom>
          <a:noFill/>
          <a:ln w="9525">
            <a:noFill/>
            <a:miter lim="800000"/>
            <a:headEnd/>
            <a:tailEnd/>
          </a:ln>
        </p:spPr>
      </p:pic>
      <p:pic>
        <p:nvPicPr>
          <p:cNvPr id="2054" name="Picture 6"/>
          <p:cNvPicPr>
            <a:picLocks noChangeAspect="1" noChangeArrowheads="1"/>
          </p:cNvPicPr>
          <p:nvPr/>
        </p:nvPicPr>
        <p:blipFill>
          <a:blip r:embed="rId3" cstate="print"/>
          <a:srcRect/>
          <a:stretch>
            <a:fillRect/>
          </a:stretch>
        </p:blipFill>
        <p:spPr bwMode="auto">
          <a:xfrm>
            <a:off x="304800" y="3505200"/>
            <a:ext cx="84582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138</a:t>
            </a:fld>
            <a:endParaRPr lang="en-US" dirty="0"/>
          </a:p>
        </p:txBody>
      </p:sp>
      <p:pic>
        <p:nvPicPr>
          <p:cNvPr id="159746" name="Picture 2"/>
          <p:cNvPicPr>
            <a:picLocks noGrp="1" noChangeAspect="1" noChangeArrowheads="1"/>
          </p:cNvPicPr>
          <p:nvPr>
            <p:ph idx="1"/>
          </p:nvPr>
        </p:nvPicPr>
        <p:blipFill>
          <a:blip r:embed="rId2" cstate="print"/>
          <a:srcRect/>
          <a:stretch>
            <a:fillRect/>
          </a:stretch>
        </p:blipFill>
        <p:spPr bwMode="auto">
          <a:xfrm>
            <a:off x="457200" y="381000"/>
            <a:ext cx="8229600" cy="5745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139</a:t>
            </a:fld>
            <a:endParaRPr lang="en-US" dirty="0"/>
          </a:p>
        </p:txBody>
      </p:sp>
      <p:pic>
        <p:nvPicPr>
          <p:cNvPr id="160770" name="Picture 2"/>
          <p:cNvPicPr>
            <a:picLocks noGrp="1" noChangeAspect="1" noChangeArrowheads="1"/>
          </p:cNvPicPr>
          <p:nvPr>
            <p:ph idx="1"/>
          </p:nvPr>
        </p:nvPicPr>
        <p:blipFill>
          <a:blip r:embed="rId2" cstate="print"/>
          <a:srcRect/>
          <a:stretch>
            <a:fillRect/>
          </a:stretch>
        </p:blipFill>
        <p:spPr bwMode="auto">
          <a:xfrm>
            <a:off x="457200" y="228600"/>
            <a:ext cx="83820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a:t>
            </a:fld>
            <a:endParaRPr lang="en-US" dirty="0"/>
          </a:p>
        </p:txBody>
      </p:sp>
      <p:sp>
        <p:nvSpPr>
          <p:cNvPr id="5" name="Content Placeholder 4"/>
          <p:cNvSpPr>
            <a:spLocks noGrp="1"/>
          </p:cNvSpPr>
          <p:nvPr>
            <p:ph idx="1"/>
          </p:nvPr>
        </p:nvSpPr>
        <p:spPr>
          <a:xfrm>
            <a:off x="152400" y="152400"/>
            <a:ext cx="8839200" cy="6629400"/>
          </a:xfrm>
        </p:spPr>
        <p:style>
          <a:lnRef idx="2">
            <a:schemeClr val="dk1"/>
          </a:lnRef>
          <a:fillRef idx="1">
            <a:schemeClr val="lt1"/>
          </a:fillRef>
          <a:effectRef idx="0">
            <a:schemeClr val="dk1"/>
          </a:effectRef>
          <a:fontRef idx="minor">
            <a:schemeClr val="dk1"/>
          </a:fontRef>
        </p:style>
        <p:txBody>
          <a:bodyPr/>
          <a:lstStyle/>
          <a:p>
            <a:pPr marL="0" indent="0">
              <a:buNone/>
            </a:pPr>
            <a:endParaRPr lang="en-US" dirty="0" smtClean="0"/>
          </a:p>
          <a:p>
            <a:pPr marL="0" indent="0">
              <a:buNone/>
            </a:pPr>
            <a:endParaRPr lang="en-US" dirty="0" smtClean="0"/>
          </a:p>
          <a:p>
            <a:pPr marL="0" indent="0">
              <a:buNone/>
            </a:pPr>
            <a:endParaRPr lang="en-US" dirty="0"/>
          </a:p>
        </p:txBody>
      </p:sp>
      <p:pic>
        <p:nvPicPr>
          <p:cNvPr id="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228600" y="304800"/>
            <a:ext cx="8534400" cy="601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93497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140</a:t>
            </a:fld>
            <a:endParaRPr lang="en-US" dirty="0"/>
          </a:p>
        </p:txBody>
      </p:sp>
      <p:pic>
        <p:nvPicPr>
          <p:cNvPr id="161794" name="Picture 2"/>
          <p:cNvPicPr>
            <a:picLocks noGrp="1" noChangeAspect="1" noChangeArrowheads="1"/>
          </p:cNvPicPr>
          <p:nvPr>
            <p:ph idx="1"/>
          </p:nvPr>
        </p:nvPicPr>
        <p:blipFill>
          <a:blip r:embed="rId2" cstate="print"/>
          <a:srcRect/>
          <a:stretch>
            <a:fillRect/>
          </a:stretch>
        </p:blipFill>
        <p:spPr bwMode="auto">
          <a:xfrm>
            <a:off x="152400" y="609600"/>
            <a:ext cx="8686800" cy="5516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141</a:t>
            </a:fld>
            <a:endParaRPr lang="en-US" dirty="0"/>
          </a:p>
        </p:txBody>
      </p:sp>
      <p:pic>
        <p:nvPicPr>
          <p:cNvPr id="162818" name="Picture 2"/>
          <p:cNvPicPr>
            <a:picLocks noGrp="1" noChangeAspect="1" noChangeArrowheads="1"/>
          </p:cNvPicPr>
          <p:nvPr>
            <p:ph idx="1"/>
          </p:nvPr>
        </p:nvPicPr>
        <p:blipFill>
          <a:blip r:embed="rId2" cstate="print"/>
          <a:srcRect/>
          <a:stretch>
            <a:fillRect/>
          </a:stretch>
        </p:blipFill>
        <p:spPr bwMode="auto">
          <a:xfrm>
            <a:off x="228600" y="228600"/>
            <a:ext cx="85344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142</a:t>
            </a:fld>
            <a:endParaRPr lang="en-US" dirty="0"/>
          </a:p>
        </p:txBody>
      </p:sp>
      <p:pic>
        <p:nvPicPr>
          <p:cNvPr id="163842" name="Picture 2"/>
          <p:cNvPicPr>
            <a:picLocks noGrp="1" noChangeAspect="1" noChangeArrowheads="1"/>
          </p:cNvPicPr>
          <p:nvPr>
            <p:ph idx="1"/>
          </p:nvPr>
        </p:nvPicPr>
        <p:blipFill>
          <a:blip r:embed="rId2" cstate="print"/>
          <a:srcRect/>
          <a:stretch>
            <a:fillRect/>
          </a:stretch>
        </p:blipFill>
        <p:spPr bwMode="auto">
          <a:xfrm>
            <a:off x="457200" y="381000"/>
            <a:ext cx="83058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143</a:t>
            </a:fld>
            <a:endParaRPr lang="en-US" dirty="0"/>
          </a:p>
        </p:txBody>
      </p:sp>
      <p:pic>
        <p:nvPicPr>
          <p:cNvPr id="164866" name="Picture 2"/>
          <p:cNvPicPr>
            <a:picLocks noGrp="1" noChangeAspect="1" noChangeArrowheads="1"/>
          </p:cNvPicPr>
          <p:nvPr>
            <p:ph idx="1"/>
          </p:nvPr>
        </p:nvPicPr>
        <p:blipFill>
          <a:blip r:embed="rId2" cstate="print"/>
          <a:srcRect/>
          <a:stretch>
            <a:fillRect/>
          </a:stretch>
        </p:blipFill>
        <p:spPr bwMode="auto">
          <a:xfrm>
            <a:off x="457200" y="304800"/>
            <a:ext cx="83820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144</a:t>
            </a:fld>
            <a:endParaRPr lang="en-US" dirty="0"/>
          </a:p>
        </p:txBody>
      </p:sp>
      <p:pic>
        <p:nvPicPr>
          <p:cNvPr id="165890" name="Picture 2"/>
          <p:cNvPicPr>
            <a:picLocks noGrp="1" noChangeAspect="1" noChangeArrowheads="1"/>
          </p:cNvPicPr>
          <p:nvPr>
            <p:ph idx="1"/>
          </p:nvPr>
        </p:nvPicPr>
        <p:blipFill>
          <a:blip r:embed="rId2" cstate="print"/>
          <a:srcRect/>
          <a:stretch>
            <a:fillRect/>
          </a:stretch>
        </p:blipFill>
        <p:spPr bwMode="auto">
          <a:xfrm>
            <a:off x="304800" y="457200"/>
            <a:ext cx="85344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145</a:t>
            </a:fld>
            <a:endParaRPr lang="en-US" dirty="0"/>
          </a:p>
        </p:txBody>
      </p:sp>
      <p:pic>
        <p:nvPicPr>
          <p:cNvPr id="166914" name="Picture 2"/>
          <p:cNvPicPr>
            <a:picLocks noGrp="1" noChangeAspect="1" noChangeArrowheads="1"/>
          </p:cNvPicPr>
          <p:nvPr>
            <p:ph idx="1"/>
          </p:nvPr>
        </p:nvPicPr>
        <p:blipFill>
          <a:blip r:embed="rId2" cstate="print"/>
          <a:srcRect/>
          <a:stretch>
            <a:fillRect/>
          </a:stretch>
        </p:blipFill>
        <p:spPr bwMode="auto">
          <a:xfrm>
            <a:off x="228600" y="304800"/>
            <a:ext cx="8534399"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146</a:t>
            </a:fld>
            <a:endParaRPr lang="en-US" dirty="0"/>
          </a:p>
        </p:txBody>
      </p:sp>
      <p:pic>
        <p:nvPicPr>
          <p:cNvPr id="167938" name="Picture 2"/>
          <p:cNvPicPr>
            <a:picLocks noGrp="1" noChangeAspect="1" noChangeArrowheads="1"/>
          </p:cNvPicPr>
          <p:nvPr>
            <p:ph idx="1"/>
          </p:nvPr>
        </p:nvPicPr>
        <p:blipFill>
          <a:blip r:embed="rId2" cstate="print"/>
          <a:srcRect/>
          <a:stretch>
            <a:fillRect/>
          </a:stretch>
        </p:blipFill>
        <p:spPr bwMode="auto">
          <a:xfrm>
            <a:off x="228601" y="228600"/>
            <a:ext cx="85344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147</a:t>
            </a:fld>
            <a:endParaRPr lang="en-US" dirty="0"/>
          </a:p>
        </p:txBody>
      </p:sp>
      <p:pic>
        <p:nvPicPr>
          <p:cNvPr id="168962" name="Picture 2"/>
          <p:cNvPicPr>
            <a:picLocks noGrp="1" noChangeAspect="1" noChangeArrowheads="1"/>
          </p:cNvPicPr>
          <p:nvPr>
            <p:ph idx="1"/>
          </p:nvPr>
        </p:nvPicPr>
        <p:blipFill>
          <a:blip r:embed="rId2" cstate="print"/>
          <a:srcRect/>
          <a:stretch>
            <a:fillRect/>
          </a:stretch>
        </p:blipFill>
        <p:spPr bwMode="auto">
          <a:xfrm>
            <a:off x="381000" y="228600"/>
            <a:ext cx="8610599"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148</a:t>
            </a:fld>
            <a:endParaRPr lang="en-US" dirty="0"/>
          </a:p>
        </p:txBody>
      </p:sp>
      <p:pic>
        <p:nvPicPr>
          <p:cNvPr id="169986" name="Picture 2"/>
          <p:cNvPicPr>
            <a:picLocks noGrp="1" noChangeAspect="1" noChangeArrowheads="1"/>
          </p:cNvPicPr>
          <p:nvPr>
            <p:ph idx="1"/>
          </p:nvPr>
        </p:nvPicPr>
        <p:blipFill>
          <a:blip r:embed="rId2" cstate="print"/>
          <a:srcRect/>
          <a:stretch>
            <a:fillRect/>
          </a:stretch>
        </p:blipFill>
        <p:spPr bwMode="auto">
          <a:xfrm>
            <a:off x="381000" y="304800"/>
            <a:ext cx="8382000"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149</a:t>
            </a:fld>
            <a:endParaRPr lang="en-US" dirty="0"/>
          </a:p>
        </p:txBody>
      </p:sp>
      <p:pic>
        <p:nvPicPr>
          <p:cNvPr id="171010" name="Picture 2"/>
          <p:cNvPicPr>
            <a:picLocks noGrp="1" noChangeAspect="1" noChangeArrowheads="1"/>
          </p:cNvPicPr>
          <p:nvPr>
            <p:ph idx="1"/>
          </p:nvPr>
        </p:nvPicPr>
        <p:blipFill>
          <a:blip r:embed="rId2" cstate="print"/>
          <a:srcRect/>
          <a:stretch>
            <a:fillRect/>
          </a:stretch>
        </p:blipFill>
        <p:spPr bwMode="auto">
          <a:xfrm>
            <a:off x="228600" y="228600"/>
            <a:ext cx="8610599"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0"/>
            <a:ext cx="8610600" cy="6400800"/>
          </a:xfrm>
        </p:spPr>
        <p:style>
          <a:lnRef idx="2">
            <a:schemeClr val="dk1"/>
          </a:lnRef>
          <a:fillRef idx="1">
            <a:schemeClr val="lt1"/>
          </a:fillRef>
          <a:effectRef idx="0">
            <a:schemeClr val="dk1"/>
          </a:effectRef>
          <a:fontRef idx="minor">
            <a:schemeClr val="dk1"/>
          </a:fontRef>
        </p:style>
        <p:txBody>
          <a:bodyPr>
            <a:normAutofit/>
          </a:bodyPr>
          <a:lstStyle/>
          <a:p>
            <a:pPr marL="45720" indent="0" algn="just">
              <a:buNone/>
            </a:pPr>
            <a:r>
              <a:rPr lang="en-US" sz="2800" b="1" dirty="0" smtClean="0">
                <a:latin typeface="Times New Roman" pitchFamily="18" charset="0"/>
                <a:cs typeface="Times New Roman" pitchFamily="18" charset="0"/>
              </a:rPr>
              <a:t>1.4. Demographic Measures</a:t>
            </a:r>
            <a:endParaRPr lang="en-US" sz="2800" dirty="0">
              <a:latin typeface="Times New Roman" pitchFamily="18" charset="0"/>
              <a:cs typeface="Times New Roman" pitchFamily="18" charset="0"/>
            </a:endParaRPr>
          </a:p>
          <a:p>
            <a:pPr marL="45720" indent="0" algn="just">
              <a:buNone/>
            </a:pPr>
            <a:r>
              <a:rPr lang="en-US" sz="2800" dirty="0" smtClean="0">
                <a:latin typeface="Times New Roman" pitchFamily="18" charset="0"/>
                <a:cs typeface="Times New Roman" pitchFamily="18" charset="0"/>
              </a:rPr>
              <a:t>What is demography?  </a:t>
            </a:r>
          </a:p>
          <a:p>
            <a:pPr algn="just">
              <a:buFont typeface="Courier New" pitchFamily="49" charset="0"/>
              <a:buChar char="o"/>
            </a:pPr>
            <a:r>
              <a:rPr lang="en-US" sz="2800" i="1" dirty="0" smtClean="0">
                <a:latin typeface="Times New Roman" pitchFamily="18" charset="0"/>
                <a:cs typeface="Times New Roman" pitchFamily="18" charset="0"/>
              </a:rPr>
              <a:t>Demography</a:t>
            </a:r>
            <a:r>
              <a:rPr lang="en-US" sz="2800" dirty="0" smtClean="0">
                <a:latin typeface="Times New Roman" pitchFamily="18" charset="0"/>
                <a:cs typeface="Times New Roman" pitchFamily="18" charset="0"/>
              </a:rPr>
              <a:t> is the scientific study of human populations including </a:t>
            </a:r>
            <a:r>
              <a:rPr lang="en-US" sz="2800" i="1" dirty="0" smtClean="0">
                <a:latin typeface="Times New Roman" pitchFamily="18" charset="0"/>
                <a:cs typeface="Times New Roman" pitchFamily="18" charset="0"/>
              </a:rPr>
              <a:t>population size</a:t>
            </a:r>
            <a:r>
              <a:rPr lang="en-US" sz="2800"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composition</a:t>
            </a:r>
            <a:r>
              <a:rPr lang="en-US" sz="2800"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distribution</a:t>
            </a:r>
            <a:r>
              <a:rPr lang="en-US" sz="2800"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density</a:t>
            </a:r>
            <a:r>
              <a:rPr lang="en-US" sz="2800" dirty="0" smtClean="0">
                <a:latin typeface="Times New Roman" pitchFamily="18" charset="0"/>
                <a:cs typeface="Times New Roman" pitchFamily="18" charset="0"/>
              </a:rPr>
              <a:t>, and </a:t>
            </a:r>
            <a:r>
              <a:rPr lang="en-US" sz="2800" i="1" dirty="0" smtClean="0">
                <a:latin typeface="Times New Roman" pitchFamily="18" charset="0"/>
                <a:cs typeface="Times New Roman" pitchFamily="18" charset="0"/>
              </a:rPr>
              <a:t>change</a:t>
            </a:r>
            <a:r>
              <a:rPr lang="en-US" sz="2800" dirty="0" smtClean="0">
                <a:latin typeface="Times New Roman" pitchFamily="18" charset="0"/>
                <a:cs typeface="Times New Roman" pitchFamily="18" charset="0"/>
              </a:rPr>
              <a:t> as well as the </a:t>
            </a:r>
            <a:r>
              <a:rPr lang="en-US" sz="2800" i="1" dirty="0" smtClean="0">
                <a:latin typeface="Times New Roman" pitchFamily="18" charset="0"/>
                <a:cs typeface="Times New Roman" pitchFamily="18" charset="0"/>
              </a:rPr>
              <a:t>causes and socio-economic consequences </a:t>
            </a:r>
            <a:r>
              <a:rPr lang="en-US" sz="2800" dirty="0" smtClean="0">
                <a:latin typeface="Times New Roman" pitchFamily="18" charset="0"/>
                <a:cs typeface="Times New Roman" pitchFamily="18" charset="0"/>
              </a:rPr>
              <a:t>of changes.     </a:t>
            </a:r>
          </a:p>
          <a:p>
            <a:pPr algn="just">
              <a:buFont typeface="Courier New" pitchFamily="49" charset="0"/>
              <a:buChar char="o"/>
            </a:pPr>
            <a:r>
              <a:rPr lang="en-US" sz="2800" i="1" dirty="0" smtClean="0">
                <a:latin typeface="Times New Roman" pitchFamily="18" charset="0"/>
                <a:cs typeface="Times New Roman" pitchFamily="18" charset="0"/>
              </a:rPr>
              <a:t>Human population</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is the total number of human beings inhabiting a country, town or area at a given period of time at a </a:t>
            </a:r>
            <a:r>
              <a:rPr lang="en-US" sz="2800" dirty="0" smtClean="0">
                <a:latin typeface="Times New Roman" pitchFamily="18" charset="0"/>
                <a:cs typeface="Times New Roman" pitchFamily="18" charset="0"/>
              </a:rPr>
              <a:t>moment.</a:t>
            </a:r>
          </a:p>
          <a:p>
            <a:pPr algn="just">
              <a:buFont typeface="Courier New" pitchFamily="49" charset="0"/>
              <a:buChar char="o"/>
            </a:pPr>
            <a:r>
              <a:rPr lang="en-US" sz="2800" i="1" dirty="0" smtClean="0">
                <a:latin typeface="Times New Roman" pitchFamily="18" charset="0"/>
                <a:cs typeface="Times New Roman" pitchFamily="18" charset="0"/>
              </a:rPr>
              <a:t>Population </a:t>
            </a:r>
            <a:r>
              <a:rPr lang="en-US" sz="2800" i="1" dirty="0">
                <a:latin typeface="Times New Roman" pitchFamily="18" charset="0"/>
                <a:cs typeface="Times New Roman" pitchFamily="18" charset="0"/>
              </a:rPr>
              <a:t>size </a:t>
            </a:r>
            <a:r>
              <a:rPr lang="en-US" sz="2800" dirty="0">
                <a:latin typeface="Times New Roman" pitchFamily="18" charset="0"/>
                <a:cs typeface="Times New Roman" pitchFamily="18" charset="0"/>
              </a:rPr>
              <a:t>refers to  the absolute number of </a:t>
            </a:r>
            <a:r>
              <a:rPr lang="en-US" sz="2800" dirty="0" smtClean="0">
                <a:latin typeface="Times New Roman" pitchFamily="18" charset="0"/>
                <a:cs typeface="Times New Roman" pitchFamily="18" charset="0"/>
              </a:rPr>
              <a:t>population. </a:t>
            </a:r>
          </a:p>
          <a:p>
            <a:pPr algn="just">
              <a:buFont typeface="Courier New" pitchFamily="49" charset="0"/>
              <a:buChar char="o"/>
            </a:pPr>
            <a:r>
              <a:rPr lang="en-US" sz="2800" i="1" dirty="0" smtClean="0">
                <a:latin typeface="Times New Roman" pitchFamily="18" charset="0"/>
                <a:cs typeface="Times New Roman" pitchFamily="18" charset="0"/>
              </a:rPr>
              <a:t>Population </a:t>
            </a:r>
            <a:r>
              <a:rPr lang="en-US" sz="2800" i="1" dirty="0">
                <a:latin typeface="Times New Roman" pitchFamily="18" charset="0"/>
                <a:cs typeface="Times New Roman" pitchFamily="18" charset="0"/>
              </a:rPr>
              <a:t>composition </a:t>
            </a:r>
            <a:r>
              <a:rPr lang="en-US" sz="2800" dirty="0">
                <a:latin typeface="Times New Roman" pitchFamily="18" charset="0"/>
                <a:cs typeface="Times New Roman" pitchFamily="18" charset="0"/>
              </a:rPr>
              <a:t>refers to the characteristics of population</a:t>
            </a:r>
            <a:r>
              <a:rPr lang="en-US" sz="2800" dirty="0" smtClean="0">
                <a:latin typeface="Times New Roman" pitchFamily="18" charset="0"/>
                <a:cs typeface="Times New Roman" pitchFamily="18" charset="0"/>
              </a:rPr>
              <a:t>.   </a:t>
            </a:r>
            <a:endParaRPr lang="en-US" sz="2800" i="1" dirty="0"/>
          </a:p>
          <a:p>
            <a:pPr marL="109728" indent="0" algn="just">
              <a:buNone/>
            </a:pPr>
            <a:endParaRPr lang="en-US" sz="2800" dirty="0">
              <a:latin typeface="Times New Roman" pitchFamily="18" charset="0"/>
              <a:cs typeface="Times New Roman" pitchFamily="18" charset="0"/>
            </a:endParaRPr>
          </a:p>
          <a:p>
            <a:pPr marL="109728" indent="0" algn="just">
              <a:buNone/>
            </a:pP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15</a:t>
            </a:fld>
            <a:endParaRPr lang="en-US" dirty="0"/>
          </a:p>
        </p:txBody>
      </p:sp>
    </p:spTree>
    <p:extLst>
      <p:ext uri="{BB962C8B-B14F-4D97-AF65-F5344CB8AC3E}">
        <p14:creationId xmlns="" xmlns:p14="http://schemas.microsoft.com/office/powerpoint/2010/main" val="92139733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150</a:t>
            </a:fld>
            <a:endParaRPr lang="en-US" dirty="0"/>
          </a:p>
        </p:txBody>
      </p:sp>
      <p:pic>
        <p:nvPicPr>
          <p:cNvPr id="172034" name="Picture 2"/>
          <p:cNvPicPr>
            <a:picLocks noGrp="1" noChangeAspect="1" noChangeArrowheads="1"/>
          </p:cNvPicPr>
          <p:nvPr>
            <p:ph idx="1"/>
          </p:nvPr>
        </p:nvPicPr>
        <p:blipFill>
          <a:blip r:embed="rId2" cstate="print"/>
          <a:srcRect/>
          <a:stretch>
            <a:fillRect/>
          </a:stretch>
        </p:blipFill>
        <p:spPr bwMode="auto">
          <a:xfrm>
            <a:off x="304800" y="152400"/>
            <a:ext cx="8534399"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151</a:t>
            </a:fld>
            <a:endParaRPr lang="en-US" dirty="0"/>
          </a:p>
        </p:txBody>
      </p:sp>
      <p:pic>
        <p:nvPicPr>
          <p:cNvPr id="173058" name="Picture 2"/>
          <p:cNvPicPr>
            <a:picLocks noGrp="1" noChangeAspect="1" noChangeArrowheads="1"/>
          </p:cNvPicPr>
          <p:nvPr>
            <p:ph idx="1"/>
          </p:nvPr>
        </p:nvPicPr>
        <p:blipFill>
          <a:blip r:embed="rId2" cstate="print"/>
          <a:srcRect/>
          <a:stretch>
            <a:fillRect/>
          </a:stretch>
        </p:blipFill>
        <p:spPr bwMode="auto">
          <a:xfrm>
            <a:off x="304800" y="228600"/>
            <a:ext cx="86106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152</a:t>
            </a:fld>
            <a:endParaRPr lang="en-US" dirty="0"/>
          </a:p>
        </p:txBody>
      </p:sp>
      <p:pic>
        <p:nvPicPr>
          <p:cNvPr id="174082" name="Picture 2"/>
          <p:cNvPicPr>
            <a:picLocks noGrp="1" noChangeAspect="1" noChangeArrowheads="1"/>
          </p:cNvPicPr>
          <p:nvPr>
            <p:ph idx="1"/>
          </p:nvPr>
        </p:nvPicPr>
        <p:blipFill>
          <a:blip r:embed="rId2" cstate="print"/>
          <a:srcRect/>
          <a:stretch>
            <a:fillRect/>
          </a:stretch>
        </p:blipFill>
        <p:spPr bwMode="auto">
          <a:xfrm>
            <a:off x="381000" y="228600"/>
            <a:ext cx="8153400" cy="5897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algn="just">
              <a:lnSpc>
                <a:spcPct val="150000"/>
              </a:lnSpc>
            </a:pPr>
            <a:r>
              <a:rPr lang="en-US" sz="2400" dirty="0" smtClean="0"/>
              <a:t>As a student completes </a:t>
            </a:r>
            <a:r>
              <a:rPr lang="en-US" sz="2400" dirty="0" smtClean="0"/>
              <a:t>more and </a:t>
            </a:r>
            <a:r>
              <a:rPr lang="en-US" sz="2400" dirty="0" smtClean="0"/>
              <a:t>more years of schooling, expected private returns grow at a much </a:t>
            </a:r>
            <a:r>
              <a:rPr lang="en-US" sz="2400" dirty="0" smtClean="0"/>
              <a:t>faster rate </a:t>
            </a:r>
            <a:r>
              <a:rPr lang="en-US" sz="2400" dirty="0" smtClean="0"/>
              <a:t>than private costs, for reasons explained </a:t>
            </a:r>
            <a:r>
              <a:rPr lang="en-US" sz="2400" dirty="0" smtClean="0"/>
              <a:t>bellows:</a:t>
            </a:r>
          </a:p>
          <a:p>
            <a:pPr algn="just">
              <a:lnSpc>
                <a:spcPct val="150000"/>
              </a:lnSpc>
              <a:buFont typeface="Wingdings" pitchFamily="2" charset="2"/>
              <a:buChar char="Ø"/>
            </a:pPr>
            <a:r>
              <a:rPr lang="en-US" sz="2400" dirty="0" smtClean="0"/>
              <a:t>The anticipated private benefits of more schooling is larger than less schooling</a:t>
            </a:r>
          </a:p>
          <a:p>
            <a:pPr algn="just">
              <a:lnSpc>
                <a:spcPct val="150000"/>
              </a:lnSpc>
              <a:buFont typeface="Wingdings" pitchFamily="2" charset="2"/>
              <a:buChar char="Ø"/>
            </a:pPr>
            <a:r>
              <a:rPr lang="en-US" sz="2400" dirty="0" smtClean="0"/>
              <a:t>The direct and indirect private educational costs  are relatively low since it is subsidized. </a:t>
            </a:r>
            <a:endParaRPr lang="en-US" sz="2400" dirty="0"/>
          </a:p>
        </p:txBody>
      </p:sp>
      <p:sp>
        <p:nvSpPr>
          <p:cNvPr id="4" name="Slide Number Placeholder 3"/>
          <p:cNvSpPr>
            <a:spLocks noGrp="1"/>
          </p:cNvSpPr>
          <p:nvPr>
            <p:ph type="sldNum" sz="quarter" idx="12"/>
          </p:nvPr>
        </p:nvSpPr>
        <p:spPr/>
        <p:txBody>
          <a:bodyPr/>
          <a:lstStyle/>
          <a:p>
            <a:fld id="{6B2F1D53-DE74-4F25-AF86-2FAE588083EF}" type="slidenum">
              <a:rPr lang="en-US" smtClean="0"/>
              <a:pPr/>
              <a:t>153</a:t>
            </a:fld>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154</a:t>
            </a:fld>
            <a:endParaRPr lang="en-US" dirty="0"/>
          </a:p>
        </p:txBody>
      </p:sp>
      <p:pic>
        <p:nvPicPr>
          <p:cNvPr id="175106" name="Picture 2"/>
          <p:cNvPicPr>
            <a:picLocks noGrp="1" noChangeAspect="1" noChangeArrowheads="1"/>
          </p:cNvPicPr>
          <p:nvPr>
            <p:ph idx="1"/>
          </p:nvPr>
        </p:nvPicPr>
        <p:blipFill>
          <a:blip r:embed="rId2" cstate="print"/>
          <a:srcRect/>
          <a:stretch>
            <a:fillRect/>
          </a:stretch>
        </p:blipFill>
        <p:spPr bwMode="auto">
          <a:xfrm>
            <a:off x="457200" y="152400"/>
            <a:ext cx="8096117" cy="597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lnSpcReduction="10000"/>
          </a:bodyPr>
          <a:lstStyle/>
          <a:p>
            <a:pPr algn="just"/>
            <a:r>
              <a:rPr lang="en-US" sz="2400" dirty="0" smtClean="0">
                <a:latin typeface="New times romans"/>
              </a:rPr>
              <a:t>The </a:t>
            </a:r>
            <a:r>
              <a:rPr lang="en-US" sz="2400" b="1" dirty="0" smtClean="0">
                <a:latin typeface="New times romans"/>
              </a:rPr>
              <a:t>social benefits curve rises sharply </a:t>
            </a:r>
            <a:r>
              <a:rPr lang="en-US" sz="2400" dirty="0" smtClean="0">
                <a:latin typeface="New times romans"/>
              </a:rPr>
              <a:t>at first, </a:t>
            </a:r>
            <a:r>
              <a:rPr lang="en-US" sz="2400" dirty="0" smtClean="0">
                <a:latin typeface="New times romans"/>
              </a:rPr>
              <a:t>reflecting the </a:t>
            </a:r>
            <a:r>
              <a:rPr lang="en-US" sz="2400" dirty="0" smtClean="0">
                <a:latin typeface="New times romans"/>
              </a:rPr>
              <a:t>improved levels of productivity </a:t>
            </a:r>
            <a:r>
              <a:rPr lang="en-US" sz="2400" dirty="0" smtClean="0">
                <a:latin typeface="New times romans"/>
              </a:rPr>
              <a:t>of </a:t>
            </a:r>
            <a:r>
              <a:rPr lang="en-US" sz="2400" b="1" dirty="0" smtClean="0">
                <a:latin typeface="New times romans"/>
              </a:rPr>
              <a:t>small </a:t>
            </a:r>
            <a:r>
              <a:rPr lang="en-US" sz="2400" b="1" dirty="0" smtClean="0">
                <a:latin typeface="New times romans"/>
              </a:rPr>
              <a:t>farmers </a:t>
            </a:r>
            <a:r>
              <a:rPr lang="en-US" sz="2400" dirty="0" smtClean="0">
                <a:latin typeface="New times romans"/>
              </a:rPr>
              <a:t>and the </a:t>
            </a:r>
            <a:r>
              <a:rPr lang="en-US" sz="2400" dirty="0" smtClean="0">
                <a:latin typeface="New times romans"/>
              </a:rPr>
              <a:t>self-employed that </a:t>
            </a:r>
            <a:r>
              <a:rPr lang="en-US" sz="2400" dirty="0" smtClean="0">
                <a:latin typeface="New times romans"/>
              </a:rPr>
              <a:t>result from receipt of a basic education and the attainment </a:t>
            </a:r>
            <a:r>
              <a:rPr lang="en-US" sz="2400" dirty="0" smtClean="0">
                <a:latin typeface="New times romans"/>
              </a:rPr>
              <a:t>of literacy</a:t>
            </a:r>
            <a:r>
              <a:rPr lang="en-US" sz="2400" dirty="0" smtClean="0">
                <a:latin typeface="New times romans"/>
              </a:rPr>
              <a:t>, arithmetic skills, and elementary vocational skills. </a:t>
            </a:r>
            <a:endParaRPr lang="en-US" sz="2400" dirty="0" smtClean="0">
              <a:latin typeface="New times romans"/>
            </a:endParaRPr>
          </a:p>
          <a:p>
            <a:pPr algn="just"/>
            <a:r>
              <a:rPr lang="en-US" sz="2400" b="1" dirty="0" smtClean="0">
                <a:latin typeface="New times romans"/>
              </a:rPr>
              <a:t>After that, </a:t>
            </a:r>
            <a:r>
              <a:rPr lang="en-US" sz="2400" dirty="0" smtClean="0">
                <a:latin typeface="New times romans"/>
              </a:rPr>
              <a:t>the marginal </a:t>
            </a:r>
            <a:r>
              <a:rPr lang="en-US" sz="2400" dirty="0" smtClean="0">
                <a:latin typeface="New times romans"/>
              </a:rPr>
              <a:t>social benefit of additional years of schooling rises more slowly, </a:t>
            </a:r>
            <a:r>
              <a:rPr lang="en-US" sz="2400" dirty="0" smtClean="0">
                <a:latin typeface="New times romans"/>
              </a:rPr>
              <a:t>and the </a:t>
            </a:r>
            <a:r>
              <a:rPr lang="en-US" sz="2400" dirty="0" smtClean="0">
                <a:latin typeface="New times romans"/>
              </a:rPr>
              <a:t>social returns curve begins to </a:t>
            </a:r>
            <a:r>
              <a:rPr lang="en-US" sz="2400" b="1" dirty="0" smtClean="0">
                <a:latin typeface="New times romans"/>
              </a:rPr>
              <a:t>level off. </a:t>
            </a:r>
            <a:endParaRPr lang="en-US" sz="2400" b="1" dirty="0" smtClean="0">
              <a:latin typeface="New times romans"/>
            </a:endParaRPr>
          </a:p>
          <a:p>
            <a:pPr algn="just"/>
            <a:r>
              <a:rPr lang="en-US" sz="2400" dirty="0" smtClean="0">
                <a:latin typeface="New times romans"/>
              </a:rPr>
              <a:t>By </a:t>
            </a:r>
            <a:r>
              <a:rPr lang="en-US" sz="2400" dirty="0" smtClean="0">
                <a:latin typeface="New times romans"/>
              </a:rPr>
              <a:t>contrast, the social cost </a:t>
            </a:r>
            <a:r>
              <a:rPr lang="en-US" sz="2400" dirty="0" smtClean="0">
                <a:latin typeface="New times romans"/>
              </a:rPr>
              <a:t>curve shows </a:t>
            </a:r>
            <a:r>
              <a:rPr lang="en-US" sz="2400" dirty="0" smtClean="0">
                <a:latin typeface="New times romans"/>
              </a:rPr>
              <a:t>a slow rate of growth for early years of schooling (basic education) </a:t>
            </a:r>
            <a:r>
              <a:rPr lang="en-US" sz="2400" dirty="0" smtClean="0">
                <a:latin typeface="New times romans"/>
              </a:rPr>
              <a:t>and then </a:t>
            </a:r>
            <a:r>
              <a:rPr lang="en-US" sz="2400" dirty="0" smtClean="0">
                <a:latin typeface="New times romans"/>
              </a:rPr>
              <a:t>a much more rapid growth for higher levels of education. </a:t>
            </a:r>
            <a:endParaRPr lang="en-US" sz="2400" dirty="0" smtClean="0">
              <a:latin typeface="New times romans"/>
            </a:endParaRPr>
          </a:p>
          <a:p>
            <a:pPr algn="just"/>
            <a:r>
              <a:rPr lang="en-US" sz="2400" dirty="0" smtClean="0">
                <a:latin typeface="New times romans"/>
              </a:rPr>
              <a:t>This </a:t>
            </a:r>
            <a:r>
              <a:rPr lang="en-US" sz="2400" dirty="0" smtClean="0">
                <a:latin typeface="New times romans"/>
              </a:rPr>
              <a:t>rapid </a:t>
            </a:r>
            <a:r>
              <a:rPr lang="en-US" sz="2400" dirty="0" smtClean="0">
                <a:latin typeface="New times romans"/>
              </a:rPr>
              <a:t>increase in </a:t>
            </a:r>
            <a:r>
              <a:rPr lang="en-US" sz="2400" dirty="0" smtClean="0">
                <a:latin typeface="New times romans"/>
              </a:rPr>
              <a:t>the marginal social costs of </a:t>
            </a:r>
            <a:r>
              <a:rPr lang="en-US" sz="2400" dirty="0" smtClean="0">
                <a:latin typeface="New times romans"/>
              </a:rPr>
              <a:t>post primary </a:t>
            </a:r>
            <a:r>
              <a:rPr lang="en-US" sz="2400" dirty="0" smtClean="0">
                <a:latin typeface="New times romans"/>
              </a:rPr>
              <a:t>education is the result </a:t>
            </a:r>
            <a:r>
              <a:rPr lang="en-US" sz="2400" dirty="0" smtClean="0">
                <a:latin typeface="New times romans"/>
              </a:rPr>
              <a:t>both of </a:t>
            </a:r>
            <a:r>
              <a:rPr lang="en-US" sz="2400" dirty="0" smtClean="0">
                <a:latin typeface="New times romans"/>
              </a:rPr>
              <a:t>the </a:t>
            </a:r>
            <a:r>
              <a:rPr lang="en-US" sz="2400" b="1" dirty="0" smtClean="0">
                <a:latin typeface="New times romans"/>
              </a:rPr>
              <a:t>much more expensive capital</a:t>
            </a:r>
            <a:r>
              <a:rPr lang="en-US" sz="2400" dirty="0" smtClean="0">
                <a:latin typeface="New times romans"/>
              </a:rPr>
              <a:t> and </a:t>
            </a:r>
            <a:r>
              <a:rPr lang="en-US" sz="2400" b="1" dirty="0" smtClean="0">
                <a:latin typeface="New times romans"/>
              </a:rPr>
              <a:t>recurrent costs of higher </a:t>
            </a:r>
            <a:r>
              <a:rPr lang="en-US" sz="2400" b="1" dirty="0" smtClean="0">
                <a:latin typeface="New times romans"/>
              </a:rPr>
              <a:t>education </a:t>
            </a:r>
            <a:r>
              <a:rPr lang="en-US" sz="2400" dirty="0" smtClean="0">
                <a:latin typeface="New times romans"/>
              </a:rPr>
              <a:t>(buildings </a:t>
            </a:r>
            <a:r>
              <a:rPr lang="en-US" sz="2400" dirty="0" smtClean="0">
                <a:latin typeface="New times romans"/>
              </a:rPr>
              <a:t>and equipment) and the fact that much </a:t>
            </a:r>
            <a:r>
              <a:rPr lang="en-US" sz="2400" dirty="0" smtClean="0">
                <a:latin typeface="New times romans"/>
              </a:rPr>
              <a:t>post primary </a:t>
            </a:r>
            <a:r>
              <a:rPr lang="en-US" sz="2400" dirty="0" smtClean="0">
                <a:latin typeface="New times romans"/>
              </a:rPr>
              <a:t>education </a:t>
            </a:r>
            <a:r>
              <a:rPr lang="en-US" sz="2400" dirty="0" smtClean="0">
                <a:latin typeface="New times romans"/>
              </a:rPr>
              <a:t>in developing </a:t>
            </a:r>
            <a:r>
              <a:rPr lang="en-US" sz="2400" dirty="0" smtClean="0">
                <a:latin typeface="New times romans"/>
              </a:rPr>
              <a:t>countries is </a:t>
            </a:r>
            <a:r>
              <a:rPr lang="en-US" sz="2400" b="1" dirty="0" smtClean="0">
                <a:latin typeface="New times romans"/>
              </a:rPr>
              <a:t>heavily subsidized.</a:t>
            </a:r>
            <a:endParaRPr lang="en-US" sz="2400" b="1" dirty="0">
              <a:latin typeface="New times romans"/>
            </a:endParaRPr>
          </a:p>
        </p:txBody>
      </p:sp>
      <p:sp>
        <p:nvSpPr>
          <p:cNvPr id="4" name="Slide Number Placeholder 3"/>
          <p:cNvSpPr>
            <a:spLocks noGrp="1"/>
          </p:cNvSpPr>
          <p:nvPr>
            <p:ph type="sldNum" sz="quarter" idx="12"/>
          </p:nvPr>
        </p:nvSpPr>
        <p:spPr/>
        <p:txBody>
          <a:bodyPr/>
          <a:lstStyle/>
          <a:p>
            <a:fld id="{6B2F1D53-DE74-4F25-AF86-2FAE588083EF}" type="slidenum">
              <a:rPr lang="en-US" smtClean="0"/>
              <a:pPr/>
              <a:t>155</a:t>
            </a:fld>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156</a:t>
            </a:fld>
            <a:endParaRPr lang="en-US" dirty="0"/>
          </a:p>
        </p:txBody>
      </p:sp>
      <p:pic>
        <p:nvPicPr>
          <p:cNvPr id="176130" name="Picture 2"/>
          <p:cNvPicPr>
            <a:picLocks noGrp="1" noChangeAspect="1" noChangeArrowheads="1"/>
          </p:cNvPicPr>
          <p:nvPr>
            <p:ph idx="1"/>
          </p:nvPr>
        </p:nvPicPr>
        <p:blipFill>
          <a:blip r:embed="rId2" cstate="print"/>
          <a:srcRect/>
          <a:stretch>
            <a:fillRect/>
          </a:stretch>
        </p:blipFill>
        <p:spPr bwMode="auto">
          <a:xfrm>
            <a:off x="381000" y="304800"/>
            <a:ext cx="83058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157</a:t>
            </a:fld>
            <a:endParaRPr lang="en-US" dirty="0"/>
          </a:p>
        </p:txBody>
      </p:sp>
      <p:pic>
        <p:nvPicPr>
          <p:cNvPr id="177154" name="Picture 2"/>
          <p:cNvPicPr>
            <a:picLocks noGrp="1" noChangeAspect="1" noChangeArrowheads="1"/>
          </p:cNvPicPr>
          <p:nvPr>
            <p:ph idx="1"/>
          </p:nvPr>
        </p:nvPicPr>
        <p:blipFill>
          <a:blip r:embed="rId2" cstate="print"/>
          <a:srcRect/>
          <a:stretch>
            <a:fillRect/>
          </a:stretch>
        </p:blipFill>
        <p:spPr bwMode="auto">
          <a:xfrm>
            <a:off x="304800" y="304800"/>
            <a:ext cx="8534400" cy="582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158</a:t>
            </a:fld>
            <a:endParaRPr lang="en-US" dirty="0"/>
          </a:p>
        </p:txBody>
      </p:sp>
      <p:pic>
        <p:nvPicPr>
          <p:cNvPr id="178178" name="Picture 2"/>
          <p:cNvPicPr>
            <a:picLocks noGrp="1" noChangeAspect="1" noChangeArrowheads="1"/>
          </p:cNvPicPr>
          <p:nvPr>
            <p:ph idx="1"/>
          </p:nvPr>
        </p:nvPicPr>
        <p:blipFill>
          <a:blip r:embed="rId2" cstate="print"/>
          <a:srcRect/>
          <a:stretch>
            <a:fillRect/>
          </a:stretch>
        </p:blipFill>
        <p:spPr bwMode="auto">
          <a:xfrm>
            <a:off x="381000" y="457200"/>
            <a:ext cx="8229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159</a:t>
            </a:fld>
            <a:endParaRPr lang="en-US" dirty="0"/>
          </a:p>
        </p:txBody>
      </p:sp>
      <p:pic>
        <p:nvPicPr>
          <p:cNvPr id="179202" name="Picture 2"/>
          <p:cNvPicPr>
            <a:picLocks noGrp="1" noChangeAspect="1" noChangeArrowheads="1"/>
          </p:cNvPicPr>
          <p:nvPr>
            <p:ph idx="1"/>
          </p:nvPr>
        </p:nvPicPr>
        <p:blipFill>
          <a:blip r:embed="rId2" cstate="print"/>
          <a:srcRect/>
          <a:stretch>
            <a:fillRect/>
          </a:stretch>
        </p:blipFill>
        <p:spPr bwMode="auto">
          <a:xfrm>
            <a:off x="381000" y="457200"/>
            <a:ext cx="8229600" cy="5668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10600" cy="6553200"/>
          </a:xfrm>
        </p:spPr>
        <p:style>
          <a:lnRef idx="2">
            <a:schemeClr val="dk1"/>
          </a:lnRef>
          <a:fillRef idx="1">
            <a:schemeClr val="lt1"/>
          </a:fillRef>
          <a:effectRef idx="0">
            <a:schemeClr val="dk1"/>
          </a:effectRef>
          <a:fontRef idx="minor">
            <a:schemeClr val="dk1"/>
          </a:fontRef>
        </p:style>
        <p:txBody>
          <a:bodyPr>
            <a:normAutofit lnSpcReduction="10000"/>
          </a:bodyPr>
          <a:lstStyle/>
          <a:p>
            <a:pPr marL="457200" indent="-457200" algn="just">
              <a:buFont typeface="Wingdings" pitchFamily="2" charset="2"/>
              <a:buChar char="Ø"/>
            </a:pPr>
            <a:r>
              <a:rPr lang="en-US" sz="2800" i="1" dirty="0" smtClean="0">
                <a:latin typeface="Times New Roman" pitchFamily="18" charset="0"/>
                <a:cs typeface="Times New Roman" pitchFamily="18" charset="0"/>
              </a:rPr>
              <a:t>Ascribed composition</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age, sex, race and ethnicity </a:t>
            </a:r>
            <a:endParaRPr lang="en-US" sz="2800" dirty="0" smtClean="0">
              <a:latin typeface="Times New Roman" pitchFamily="18" charset="0"/>
              <a:cs typeface="Times New Roman" pitchFamily="18" charset="0"/>
            </a:endParaRPr>
          </a:p>
          <a:p>
            <a:pPr marL="457200" indent="-457200" algn="just">
              <a:buFont typeface="Wingdings" pitchFamily="2" charset="2"/>
              <a:buChar char="Ø"/>
            </a:pPr>
            <a:r>
              <a:rPr lang="en-US" sz="2800" i="1" dirty="0" smtClean="0">
                <a:latin typeface="Times New Roman" pitchFamily="18" charset="0"/>
                <a:cs typeface="Times New Roman" pitchFamily="18" charset="0"/>
              </a:rPr>
              <a:t>Achieved composition</a:t>
            </a:r>
            <a:r>
              <a:rPr lang="en-US" sz="2800" dirty="0" smtClean="0">
                <a:latin typeface="Times New Roman" pitchFamily="18" charset="0"/>
                <a:cs typeface="Times New Roman" pitchFamily="18" charset="0"/>
              </a:rPr>
              <a:t>: income, education</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place  of residence, occupation</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etc.  </a:t>
            </a:r>
            <a:endParaRPr lang="en-US" sz="2800" dirty="0">
              <a:latin typeface="Times New Roman" pitchFamily="18" charset="0"/>
              <a:cs typeface="Times New Roman" pitchFamily="18" charset="0"/>
            </a:endParaRPr>
          </a:p>
          <a:p>
            <a:pPr marL="457200" indent="-457200" algn="just">
              <a:buFont typeface="Arial" pitchFamily="34" charset="0"/>
              <a:buChar char="•"/>
            </a:pPr>
            <a:r>
              <a:rPr lang="en-US" sz="2800" dirty="0" smtClean="0">
                <a:latin typeface="Times New Roman" pitchFamily="18" charset="0"/>
                <a:cs typeface="Times New Roman" pitchFamily="18" charset="0"/>
              </a:rPr>
              <a:t>Age </a:t>
            </a:r>
            <a:r>
              <a:rPr lang="en-US" sz="2800" dirty="0">
                <a:latin typeface="Times New Roman" pitchFamily="18" charset="0"/>
                <a:cs typeface="Times New Roman" pitchFamily="18" charset="0"/>
              </a:rPr>
              <a:t>and sex are the most basic characteristics of a population.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457200" indent="-457200" algn="just">
              <a:buFont typeface="Arial" pitchFamily="34" charset="0"/>
              <a:buChar char="•"/>
            </a:pPr>
            <a:r>
              <a:rPr lang="en-US" sz="2800" dirty="0" smtClean="0">
                <a:latin typeface="Times New Roman" pitchFamily="18" charset="0"/>
                <a:cs typeface="Times New Roman" pitchFamily="18" charset="0"/>
              </a:rPr>
              <a:t>Every </a:t>
            </a:r>
            <a:r>
              <a:rPr lang="en-US" sz="2800" dirty="0">
                <a:latin typeface="Times New Roman" pitchFamily="18" charset="0"/>
                <a:cs typeface="Times New Roman" pitchFamily="18" charset="0"/>
              </a:rPr>
              <a:t>population has a different age and sex composition, </a:t>
            </a:r>
            <a:r>
              <a:rPr lang="en-US" sz="2800" dirty="0" smtClean="0">
                <a:latin typeface="Times New Roman" pitchFamily="18" charset="0"/>
                <a:cs typeface="Times New Roman" pitchFamily="18" charset="0"/>
              </a:rPr>
              <a:t>i.e. </a:t>
            </a:r>
            <a:r>
              <a:rPr lang="en-US" sz="2800" dirty="0">
                <a:latin typeface="Times New Roman" pitchFamily="18" charset="0"/>
                <a:cs typeface="Times New Roman" pitchFamily="18" charset="0"/>
              </a:rPr>
              <a:t>the number or proportion of males and females in each age group.</a:t>
            </a:r>
            <a:r>
              <a:rPr lang="en-US" sz="2800" dirty="0" smtClean="0">
                <a:latin typeface="Times New Roman" pitchFamily="18" charset="0"/>
                <a:cs typeface="Times New Roman" pitchFamily="18" charset="0"/>
              </a:rPr>
              <a:t>  </a:t>
            </a:r>
          </a:p>
          <a:p>
            <a:pPr algn="just">
              <a:lnSpc>
                <a:spcPct val="110000"/>
              </a:lnSpc>
              <a:buFont typeface="Courier New" pitchFamily="49" charset="0"/>
              <a:buChar char="o"/>
            </a:pPr>
            <a:r>
              <a:rPr lang="en-US" sz="2800" i="1" dirty="0">
                <a:latin typeface="Times New Roman" pitchFamily="18" charset="0"/>
                <a:cs typeface="Times New Roman" pitchFamily="18" charset="0"/>
              </a:rPr>
              <a:t>Population distribution </a:t>
            </a:r>
            <a:r>
              <a:rPr lang="en-US" sz="2800" dirty="0">
                <a:latin typeface="Times New Roman" pitchFamily="18" charset="0"/>
                <a:cs typeface="Times New Roman" pitchFamily="18" charset="0"/>
              </a:rPr>
              <a:t>refers to the  patterns of settlement and dispersal of a population.</a:t>
            </a:r>
          </a:p>
          <a:p>
            <a:pPr algn="just">
              <a:lnSpc>
                <a:spcPct val="110000"/>
              </a:lnSpc>
            </a:pPr>
            <a:r>
              <a:rPr lang="en-US" sz="2800" dirty="0" smtClean="0">
                <a:latin typeface="Times New Roman" pitchFamily="18" charset="0"/>
                <a:cs typeface="Times New Roman" pitchFamily="18" charset="0"/>
              </a:rPr>
              <a:t>Population </a:t>
            </a:r>
            <a:r>
              <a:rPr lang="en-US" sz="2800" dirty="0">
                <a:latin typeface="Times New Roman" pitchFamily="18" charset="0"/>
                <a:cs typeface="Times New Roman" pitchFamily="18" charset="0"/>
              </a:rPr>
              <a:t>distribution refers not only for spatial distribution of population but also for its socio-economic categories, such as urban-rural, age and sex, etc.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457200" indent="-457200" algn="just">
              <a:buFont typeface="Arial" pitchFamily="34" charset="0"/>
              <a:buChar char="•"/>
            </a:pPr>
            <a:endParaRPr lang="en-US" sz="2800" dirty="0">
              <a:latin typeface="Times New Roman" pitchFamily="18" charset="0"/>
              <a:cs typeface="Times New Roman" pitchFamily="18" charset="0"/>
            </a:endParaRPr>
          </a:p>
          <a:p>
            <a:pPr marL="45720" indent="0">
              <a:buNone/>
            </a:pPr>
            <a:endParaRPr lang="en-US"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16</a:t>
            </a:fld>
            <a:endParaRPr lang="en-US" dirty="0"/>
          </a:p>
        </p:txBody>
      </p:sp>
    </p:spTree>
    <p:extLst>
      <p:ext uri="{BB962C8B-B14F-4D97-AF65-F5344CB8AC3E}">
        <p14:creationId xmlns="" xmlns:p14="http://schemas.microsoft.com/office/powerpoint/2010/main" val="332789649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160</a:t>
            </a:fld>
            <a:endParaRPr lang="en-US" dirty="0"/>
          </a:p>
        </p:txBody>
      </p:sp>
      <p:pic>
        <p:nvPicPr>
          <p:cNvPr id="180226" name="Picture 2"/>
          <p:cNvPicPr>
            <a:picLocks noGrp="1" noChangeAspect="1" noChangeArrowheads="1"/>
          </p:cNvPicPr>
          <p:nvPr>
            <p:ph idx="1"/>
          </p:nvPr>
        </p:nvPicPr>
        <p:blipFill>
          <a:blip r:embed="rId2" cstate="print"/>
          <a:srcRect/>
          <a:stretch>
            <a:fillRect/>
          </a:stretch>
        </p:blipFill>
        <p:spPr bwMode="auto">
          <a:xfrm>
            <a:off x="304800" y="304800"/>
            <a:ext cx="8382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6172200"/>
          </a:xfrm>
        </p:spPr>
        <p:txBody>
          <a:bodyPr>
            <a:normAutofit/>
          </a:bodyPr>
          <a:lstStyle/>
          <a:p>
            <a:pPr>
              <a:buNone/>
            </a:pPr>
            <a:r>
              <a:rPr lang="en-US" sz="3000" b="1" i="1" dirty="0" smtClean="0"/>
              <a:t>What the health system comprises? </a:t>
            </a:r>
          </a:p>
          <a:p>
            <a:pPr algn="just">
              <a:lnSpc>
                <a:spcPct val="150000"/>
              </a:lnSpc>
            </a:pPr>
            <a:r>
              <a:rPr lang="en-US" sz="2400" dirty="0" smtClean="0"/>
              <a:t>Health </a:t>
            </a:r>
            <a:r>
              <a:rPr lang="en-US" sz="2400" dirty="0" smtClean="0"/>
              <a:t>systems </a:t>
            </a:r>
            <a:r>
              <a:rPr lang="en-US" sz="2400" dirty="0" smtClean="0"/>
              <a:t>include the </a:t>
            </a:r>
            <a:r>
              <a:rPr lang="en-US" sz="2400" dirty="0" smtClean="0"/>
              <a:t>components of public health departments, hospitals and clinics, and </a:t>
            </a:r>
            <a:r>
              <a:rPr lang="en-US" sz="2400" dirty="0" smtClean="0"/>
              <a:t>offices of </a:t>
            </a:r>
            <a:r>
              <a:rPr lang="en-US" sz="2400" dirty="0" smtClean="0"/>
              <a:t>doctors and paramedics. </a:t>
            </a:r>
            <a:endParaRPr lang="en-US" sz="2400" dirty="0" smtClean="0"/>
          </a:p>
          <a:p>
            <a:pPr algn="just">
              <a:lnSpc>
                <a:spcPct val="150000"/>
              </a:lnSpc>
            </a:pPr>
            <a:r>
              <a:rPr lang="en-US" sz="2400" dirty="0" smtClean="0"/>
              <a:t>Outside </a:t>
            </a:r>
            <a:r>
              <a:rPr lang="en-US" sz="2400" dirty="0" smtClean="0"/>
              <a:t>this formal system is an informal </a:t>
            </a:r>
            <a:r>
              <a:rPr lang="en-US" sz="2400" dirty="0" smtClean="0"/>
              <a:t>network used </a:t>
            </a:r>
            <a:r>
              <a:rPr lang="en-US" sz="2400" dirty="0" smtClean="0"/>
              <a:t>by many poorer citizens, which includes </a:t>
            </a:r>
            <a:r>
              <a:rPr lang="en-US" sz="2400" b="1" i="1" dirty="0" smtClean="0"/>
              <a:t>traditional healers</a:t>
            </a:r>
            <a:r>
              <a:rPr lang="en-US" sz="2400" dirty="0" smtClean="0"/>
              <a:t>, who </a:t>
            </a:r>
            <a:r>
              <a:rPr lang="en-US" sz="2400" dirty="0" smtClean="0"/>
              <a:t>may use </a:t>
            </a:r>
            <a:r>
              <a:rPr lang="en-US" sz="2400" dirty="0" smtClean="0"/>
              <a:t>somewhat effective herbal remedies, or other methods that provide </a:t>
            </a:r>
            <a:r>
              <a:rPr lang="en-US" sz="2400" dirty="0" smtClean="0"/>
              <a:t>some medical </a:t>
            </a:r>
            <a:r>
              <a:rPr lang="en-US" sz="2400" dirty="0" smtClean="0"/>
              <a:t>benefits, such as acupuncture, but who also may employ </a:t>
            </a:r>
            <a:r>
              <a:rPr lang="en-US" sz="2400" dirty="0" smtClean="0"/>
              <a:t>techniques for </a:t>
            </a:r>
            <a:r>
              <a:rPr lang="en-US" sz="2400" dirty="0" smtClean="0"/>
              <a:t>which there is no evidence of effectiveness beyond the placebo </a:t>
            </a:r>
            <a:r>
              <a:rPr lang="en-US" sz="2400" dirty="0" smtClean="0"/>
              <a:t>effect</a:t>
            </a:r>
            <a:endParaRPr lang="en-US" sz="2400" dirty="0"/>
          </a:p>
        </p:txBody>
      </p:sp>
      <p:sp>
        <p:nvSpPr>
          <p:cNvPr id="4" name="Slide Number Placeholder 3"/>
          <p:cNvSpPr>
            <a:spLocks noGrp="1"/>
          </p:cNvSpPr>
          <p:nvPr>
            <p:ph type="sldNum" sz="quarter" idx="12"/>
          </p:nvPr>
        </p:nvSpPr>
        <p:spPr/>
        <p:txBody>
          <a:bodyPr/>
          <a:lstStyle/>
          <a:p>
            <a:fld id="{6B2F1D53-DE74-4F25-AF86-2FAE588083EF}" type="slidenum">
              <a:rPr lang="en-US" smtClean="0"/>
              <a:pPr/>
              <a:t>161</a:t>
            </a:fld>
            <a:endParaRPr 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324600"/>
          </a:xfrm>
        </p:spPr>
        <p:txBody>
          <a:bodyPr>
            <a:noAutofit/>
          </a:bodyPr>
          <a:lstStyle/>
          <a:p>
            <a:pPr>
              <a:buNone/>
            </a:pPr>
            <a:r>
              <a:rPr lang="en-US" sz="2000" b="1" i="1" dirty="0" smtClean="0">
                <a:latin typeface="New times romans"/>
              </a:rPr>
              <a:t>What are the basic performance indicators to measure health system? </a:t>
            </a:r>
          </a:p>
          <a:p>
            <a:pPr marL="457200" indent="-457200" algn="just">
              <a:buNone/>
            </a:pPr>
            <a:r>
              <a:rPr lang="en-US" sz="2400" dirty="0" smtClean="0">
                <a:latin typeface="New times romans"/>
              </a:rPr>
              <a:t>There are five </a:t>
            </a:r>
            <a:r>
              <a:rPr lang="en-US" sz="2400" dirty="0" smtClean="0">
                <a:latin typeface="New times romans"/>
              </a:rPr>
              <a:t>performance indicators to measure </a:t>
            </a:r>
            <a:r>
              <a:rPr lang="en-US" sz="2400" dirty="0" smtClean="0">
                <a:latin typeface="New times romans"/>
              </a:rPr>
              <a:t>health systems in the </a:t>
            </a:r>
            <a:r>
              <a:rPr lang="en-US" sz="2400" dirty="0" smtClean="0">
                <a:latin typeface="New times romans"/>
              </a:rPr>
              <a:t>191 WHO member states: </a:t>
            </a:r>
            <a:endParaRPr lang="en-US" sz="2400" dirty="0" smtClean="0">
              <a:latin typeface="New times romans"/>
            </a:endParaRPr>
          </a:p>
          <a:p>
            <a:pPr marL="457200" indent="-457200" algn="just">
              <a:buFont typeface="+mj-lt"/>
              <a:buAutoNum type="arabicPeriod"/>
            </a:pPr>
            <a:r>
              <a:rPr lang="en-US" sz="2400" dirty="0" smtClean="0">
                <a:latin typeface="New times romans"/>
              </a:rPr>
              <a:t>The overall level of health of the population</a:t>
            </a:r>
          </a:p>
          <a:p>
            <a:pPr marL="457200" indent="-457200" algn="just">
              <a:buFont typeface="+mj-lt"/>
              <a:buAutoNum type="arabicPeriod"/>
            </a:pPr>
            <a:r>
              <a:rPr lang="en-US" sz="2400" dirty="0" smtClean="0">
                <a:latin typeface="New times romans"/>
              </a:rPr>
              <a:t>Health inequalities within the population</a:t>
            </a:r>
          </a:p>
          <a:p>
            <a:pPr marL="457200" indent="-457200" algn="just">
              <a:buFont typeface="+mj-lt"/>
              <a:buAutoNum type="arabicPeriod"/>
            </a:pPr>
            <a:r>
              <a:rPr lang="en-US" sz="2400" dirty="0" smtClean="0">
                <a:latin typeface="New times romans"/>
              </a:rPr>
              <a:t> Health-system responsiveness (a combination of patient satisfaction and system performance)</a:t>
            </a:r>
          </a:p>
          <a:p>
            <a:pPr marL="457200" indent="-457200" algn="just">
              <a:buFont typeface="+mj-lt"/>
              <a:buAutoNum type="arabicPeriod"/>
            </a:pPr>
            <a:r>
              <a:rPr lang="en-US" sz="2400" dirty="0" smtClean="0">
                <a:latin typeface="New times romans"/>
              </a:rPr>
              <a:t> The distribution of responsiveness within the population (how well people of varying economic status find that they are served by the health system)</a:t>
            </a:r>
          </a:p>
          <a:p>
            <a:pPr marL="457200" indent="-457200" algn="just">
              <a:buFont typeface="+mj-lt"/>
              <a:buAutoNum type="arabicPeriod"/>
            </a:pPr>
            <a:r>
              <a:rPr lang="en-US" sz="2400" dirty="0" smtClean="0">
                <a:latin typeface="New times romans"/>
              </a:rPr>
              <a:t>The distribution, or fairness, of the health system’s financial burden within the population.</a:t>
            </a:r>
          </a:p>
          <a:p>
            <a:pPr>
              <a:buNone/>
            </a:pPr>
            <a:r>
              <a:rPr lang="en-US" sz="2400" b="1" dirty="0" smtClean="0"/>
              <a:t>NB</a:t>
            </a:r>
            <a:r>
              <a:rPr lang="en-US" sz="2000" i="1" dirty="0" smtClean="0">
                <a:latin typeface="New times romans"/>
              </a:rPr>
              <a:t>: It </a:t>
            </a:r>
            <a:r>
              <a:rPr lang="en-US" sz="2000" i="1" dirty="0" smtClean="0">
                <a:latin typeface="New times romans"/>
              </a:rPr>
              <a:t>has long been understood that some developing countries’ health </a:t>
            </a:r>
            <a:r>
              <a:rPr lang="en-US" sz="2000" i="1" dirty="0" smtClean="0">
                <a:latin typeface="New times romans"/>
              </a:rPr>
              <a:t>systems were </a:t>
            </a:r>
            <a:r>
              <a:rPr lang="en-US" sz="2000" i="1" dirty="0" smtClean="0">
                <a:latin typeface="New times romans"/>
              </a:rPr>
              <a:t>far more effective than others in achieving health </a:t>
            </a:r>
            <a:r>
              <a:rPr lang="en-US" sz="2000" i="1" dirty="0" smtClean="0">
                <a:latin typeface="New times romans"/>
              </a:rPr>
              <a:t>goals with low level of per capital income as compared to developed nation.</a:t>
            </a:r>
            <a:endParaRPr lang="en-US" sz="2400" i="1" dirty="0">
              <a:latin typeface="New times romans"/>
            </a:endParaRPr>
          </a:p>
        </p:txBody>
      </p:sp>
      <p:sp>
        <p:nvSpPr>
          <p:cNvPr id="4" name="Slide Number Placeholder 3"/>
          <p:cNvSpPr>
            <a:spLocks noGrp="1"/>
          </p:cNvSpPr>
          <p:nvPr>
            <p:ph type="sldNum" sz="quarter" idx="12"/>
          </p:nvPr>
        </p:nvSpPr>
        <p:spPr/>
        <p:txBody>
          <a:bodyPr/>
          <a:lstStyle/>
          <a:p>
            <a:fld id="{6B2F1D53-DE74-4F25-AF86-2FAE588083EF}" type="slidenum">
              <a:rPr lang="en-US" smtClean="0"/>
              <a:pPr/>
              <a:t>162</a:t>
            </a:fld>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163</a:t>
            </a:fld>
            <a:endParaRPr lang="en-US" dirty="0"/>
          </a:p>
        </p:txBody>
      </p:sp>
      <p:pic>
        <p:nvPicPr>
          <p:cNvPr id="181250" name="Picture 2"/>
          <p:cNvPicPr>
            <a:picLocks noGrp="1" noChangeAspect="1" noChangeArrowheads="1"/>
          </p:cNvPicPr>
          <p:nvPr>
            <p:ph idx="1"/>
          </p:nvPr>
        </p:nvPicPr>
        <p:blipFill>
          <a:blip r:embed="rId2" cstate="print"/>
          <a:srcRect/>
          <a:stretch>
            <a:fillRect/>
          </a:stretch>
        </p:blipFill>
        <p:spPr bwMode="auto">
          <a:xfrm>
            <a:off x="457200" y="381000"/>
            <a:ext cx="8229600" cy="5745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164</a:t>
            </a:fld>
            <a:endParaRPr lang="en-US" dirty="0"/>
          </a:p>
        </p:txBody>
      </p:sp>
      <p:pic>
        <p:nvPicPr>
          <p:cNvPr id="182274" name="Picture 2"/>
          <p:cNvPicPr>
            <a:picLocks noGrp="1" noChangeAspect="1" noChangeArrowheads="1"/>
          </p:cNvPicPr>
          <p:nvPr>
            <p:ph idx="1"/>
          </p:nvPr>
        </p:nvPicPr>
        <p:blipFill>
          <a:blip r:embed="rId2" cstate="print"/>
          <a:srcRect/>
          <a:stretch>
            <a:fillRect/>
          </a:stretch>
        </p:blipFill>
        <p:spPr bwMode="auto">
          <a:xfrm>
            <a:off x="457200" y="457200"/>
            <a:ext cx="8382000" cy="559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152400"/>
                <a:ext cx="8763000" cy="655320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lnSpc>
                    <a:spcPct val="110000"/>
                  </a:lnSpc>
                  <a:buFont typeface="Courier New" pitchFamily="49" charset="0"/>
                  <a:buChar char="o"/>
                </a:pPr>
                <a:r>
                  <a:rPr lang="en-US" sz="2800" i="1" dirty="0" smtClean="0">
                    <a:latin typeface="Times New Roman" pitchFamily="18" charset="0"/>
                    <a:cs typeface="Times New Roman" pitchFamily="18" charset="0"/>
                  </a:rPr>
                  <a:t>Population density </a:t>
                </a:r>
                <a:r>
                  <a:rPr lang="en-US" sz="2800" dirty="0" smtClean="0">
                    <a:latin typeface="Times New Roman" pitchFamily="18" charset="0"/>
                    <a:cs typeface="Times New Roman" pitchFamily="18" charset="0"/>
                  </a:rPr>
                  <a:t>refers to population </a:t>
                </a:r>
                <a:r>
                  <a:rPr lang="en-US" sz="2800" dirty="0">
                    <a:latin typeface="Times New Roman" pitchFamily="18" charset="0"/>
                    <a:cs typeface="Times New Roman" pitchFamily="18" charset="0"/>
                  </a:rPr>
                  <a:t>per unit of land </a:t>
                </a:r>
                <a:r>
                  <a:rPr lang="en-US" sz="2800" dirty="0" smtClean="0">
                    <a:latin typeface="Times New Roman" pitchFamily="18" charset="0"/>
                    <a:cs typeface="Times New Roman" pitchFamily="18" charset="0"/>
                  </a:rPr>
                  <a:t>area. </a:t>
                </a:r>
              </a:p>
              <a:p>
                <a:pPr algn="just">
                  <a:lnSpc>
                    <a:spcPct val="110000"/>
                  </a:lnSpc>
                  <a:buNone/>
                </a:pPr>
                <a:r>
                  <a:rPr lang="en-US" sz="2800" i="1" dirty="0" smtClean="0">
                    <a:latin typeface="Times New Roman" pitchFamily="18" charset="0"/>
                    <a:cs typeface="Times New Roman" pitchFamily="18" charset="0"/>
                  </a:rPr>
                  <a:t>Population density = </a:t>
                </a:r>
                <a14:m>
                  <m:oMath xmlns:m="http://schemas.openxmlformats.org/officeDocument/2006/math">
                    <m:f>
                      <m:fPr>
                        <m:ctrlPr>
                          <a:rPr lang="en-US" sz="2800" i="1" smtClean="0">
                            <a:latin typeface="Cambria Math"/>
                          </a:rPr>
                        </m:ctrlPr>
                      </m:fPr>
                      <m:num>
                        <m:r>
                          <m:rPr>
                            <m:nor/>
                          </m:rPr>
                          <a:rPr lang="en-US" sz="2800" i="1" dirty="0">
                            <a:latin typeface="Times New Roman" pitchFamily="18" charset="0"/>
                            <a:cs typeface="Times New Roman" pitchFamily="18" charset="0"/>
                          </a:rPr>
                          <m:t>Total</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population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in</m:t>
                        </m:r>
                        <m:r>
                          <m:rPr>
                            <m:nor/>
                          </m:rPr>
                          <a:rPr lang="en-US" sz="2800" b="0" i="1" dirty="0" smtClean="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given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year</m:t>
                        </m:r>
                        <m:r>
                          <m:rPr>
                            <m:nor/>
                          </m:rPr>
                          <a:rPr lang="en-US" sz="2800" i="1" dirty="0">
                            <a:latin typeface="Times New Roman" pitchFamily="18" charset="0"/>
                            <a:cs typeface="Times New Roman" pitchFamily="18" charset="0"/>
                          </a:rPr>
                          <m:t> </m:t>
                        </m:r>
                      </m:num>
                      <m:den>
                        <m:r>
                          <m:rPr>
                            <m:nor/>
                          </m:rPr>
                          <a:rPr lang="en-US" sz="2800" i="1" dirty="0">
                            <a:latin typeface="Times New Roman" pitchFamily="18" charset="0"/>
                            <a:cs typeface="Times New Roman" pitchFamily="18" charset="0"/>
                          </a:rPr>
                          <m:t>Square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mile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b="0" i="1" dirty="0" smtClean="0">
                            <a:latin typeface="Times New Roman" pitchFamily="18" charset="0"/>
                            <a:cs typeface="Times New Roman" pitchFamily="18" charset="0"/>
                          </a:rPr>
                          <m:t>l</m:t>
                        </m:r>
                        <m:r>
                          <m:rPr>
                            <m:nor/>
                          </m:rPr>
                          <a:rPr lang="en-US" sz="2800" i="1" dirty="0">
                            <a:latin typeface="Times New Roman" pitchFamily="18" charset="0"/>
                            <a:cs typeface="Times New Roman" pitchFamily="18" charset="0"/>
                          </a:rPr>
                          <m:t>and</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area</m:t>
                        </m:r>
                        <m:r>
                          <m:rPr>
                            <m:nor/>
                          </m:rPr>
                          <a:rPr lang="en-US" sz="2800" i="1" dirty="0">
                            <a:latin typeface="Times New Roman" pitchFamily="18" charset="0"/>
                            <a:cs typeface="Times New Roman" pitchFamily="18" charset="0"/>
                          </a:rPr>
                          <m:t>  </m:t>
                        </m:r>
                      </m:den>
                    </m:f>
                  </m:oMath>
                </a14:m>
                <a:endParaRPr lang="en-US" sz="2800" i="1" dirty="0" smtClean="0">
                  <a:latin typeface="Times New Roman" pitchFamily="18" charset="0"/>
                  <a:cs typeface="Times New Roman" pitchFamily="18" charset="0"/>
                </a:endParaRPr>
              </a:p>
              <a:p>
                <a:pPr algn="just">
                  <a:buFont typeface="Courier New" pitchFamily="49" charset="0"/>
                  <a:buChar char="o"/>
                </a:pPr>
                <a:r>
                  <a:rPr lang="en-US" sz="2800" i="1" dirty="0">
                    <a:latin typeface="Times New Roman" pitchFamily="18" charset="0"/>
                    <a:cs typeface="Times New Roman" pitchFamily="18" charset="0"/>
                  </a:rPr>
                  <a:t>Population change </a:t>
                </a:r>
                <a:r>
                  <a:rPr lang="en-US" sz="2800" dirty="0">
                    <a:latin typeface="Times New Roman" pitchFamily="18" charset="0"/>
                    <a:cs typeface="Times New Roman" pitchFamily="18" charset="0"/>
                  </a:rPr>
                  <a:t>refers to an increase or a decrease of population size and change in its composition and spatial distribution. </a:t>
                </a:r>
              </a:p>
              <a:p>
                <a:pPr algn="just"/>
                <a:r>
                  <a:rPr lang="en-US" sz="2800" dirty="0" smtClean="0">
                    <a:latin typeface="Times New Roman" pitchFamily="18" charset="0"/>
                    <a:cs typeface="Times New Roman" pitchFamily="18" charset="0"/>
                  </a:rPr>
                  <a:t>Population </a:t>
                </a:r>
                <a:r>
                  <a:rPr lang="en-US" sz="2800" dirty="0">
                    <a:latin typeface="Times New Roman" pitchFamily="18" charset="0"/>
                    <a:cs typeface="Times New Roman" pitchFamily="18" charset="0"/>
                  </a:rPr>
                  <a:t>change occurs due to three </a:t>
                </a:r>
                <a:r>
                  <a:rPr lang="en-US" sz="2800" i="1" dirty="0">
                    <a:latin typeface="Times New Roman" pitchFamily="18" charset="0"/>
                    <a:cs typeface="Times New Roman" pitchFamily="18" charset="0"/>
                  </a:rPr>
                  <a:t>demographic processes: </a:t>
                </a:r>
                <a:r>
                  <a:rPr lang="en-US" sz="2800" dirty="0">
                    <a:latin typeface="Times New Roman" pitchFamily="18" charset="0"/>
                    <a:cs typeface="Times New Roman" pitchFamily="18" charset="0"/>
                  </a:rPr>
                  <a:t>fertility, mortality and migration. </a:t>
                </a:r>
              </a:p>
              <a:p>
                <a:pPr algn="just"/>
                <a:r>
                  <a:rPr lang="en-US" sz="2800" dirty="0">
                    <a:latin typeface="Times New Roman" pitchFamily="18" charset="0"/>
                    <a:cs typeface="Times New Roman" pitchFamily="18" charset="0"/>
                  </a:rPr>
                  <a:t>These processes are continually at work within a population determining its size</a:t>
                </a:r>
                <a:r>
                  <a:rPr lang="en-US" sz="2800" dirty="0" smtClean="0">
                    <a:latin typeface="Times New Roman" pitchFamily="18" charset="0"/>
                    <a:cs typeface="Times New Roman" pitchFamily="18" charset="0"/>
                  </a:rPr>
                  <a:t>, growth, </a:t>
                </a:r>
                <a:r>
                  <a:rPr lang="en-US" sz="2800" dirty="0">
                    <a:latin typeface="Times New Roman" pitchFamily="18" charset="0"/>
                    <a:cs typeface="Times New Roman" pitchFamily="18" charset="0"/>
                  </a:rPr>
                  <a:t>composition and distribution</a:t>
                </a:r>
                <a:r>
                  <a:rPr lang="en-US" sz="2800" dirty="0" smtClean="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The size of the population in any area increases through births and immigration (or in-migration) and decreases through deaths and emigration (or out-migration). </a:t>
                </a:r>
              </a:p>
              <a:p>
                <a:pPr marL="45720" indent="0">
                  <a:buNone/>
                </a:pPr>
                <a:endParaRPr lang="en-US" sz="2800" dirty="0"/>
              </a:p>
              <a:p>
                <a:pPr marL="0" indent="0" algn="just">
                  <a:buNone/>
                </a:pPr>
                <a:endParaRPr lang="en-US" sz="2800" dirty="0">
                  <a:latin typeface="Times New Roman" pitchFamily="18" charset="0"/>
                  <a:cs typeface="Times New Roman" pitchFamily="18" charset="0"/>
                </a:endParaRPr>
              </a:p>
              <a:p>
                <a:pPr algn="just">
                  <a:lnSpc>
                    <a:spcPct val="110000"/>
                  </a:lnSpc>
                  <a:buNone/>
                </a:pPr>
                <a:endParaRPr lang="en-US" sz="2800" i="1" dirty="0" smtClean="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152400"/>
                <a:ext cx="8763000" cy="6553200"/>
              </a:xfrm>
              <a:blipFill rotWithShape="1">
                <a:blip r:embed="rId3" cstate="print"/>
                <a:stretch>
                  <a:fillRect l="-1319" t="-741" r="-2359" b="-2270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17</a:t>
            </a:fld>
            <a:endParaRPr lang="en-US" dirty="0"/>
          </a:p>
        </p:txBody>
      </p:sp>
    </p:spTree>
    <p:extLst>
      <p:ext uri="{BB962C8B-B14F-4D97-AF65-F5344CB8AC3E}">
        <p14:creationId xmlns="" xmlns:p14="http://schemas.microsoft.com/office/powerpoint/2010/main" val="747884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400800"/>
          </a:xfrm>
        </p:spPr>
        <p:style>
          <a:lnRef idx="2">
            <a:schemeClr val="dk1"/>
          </a:lnRef>
          <a:fillRef idx="1">
            <a:schemeClr val="lt1"/>
          </a:fillRef>
          <a:effectRef idx="0">
            <a:schemeClr val="dk1"/>
          </a:effectRef>
          <a:fontRef idx="minor">
            <a:schemeClr val="dk1"/>
          </a:fontRef>
        </p:style>
        <p:txBody>
          <a:bodyPr>
            <a:normAutofit/>
          </a:bodyPr>
          <a:lstStyle/>
          <a:p>
            <a:pPr marL="502920" indent="-457200"/>
            <a:r>
              <a:rPr lang="en-GB" sz="2800" i="0" dirty="0" smtClean="0">
                <a:latin typeface="Times New Roman" pitchFamily="18" charset="0"/>
                <a:cs typeface="Times New Roman" pitchFamily="18" charset="0"/>
              </a:rPr>
              <a:t>Population change </a:t>
            </a:r>
            <a:r>
              <a:rPr lang="en-US" sz="2800" b="0" i="0" dirty="0" smtClean="0">
                <a:latin typeface="Times New Roman" pitchFamily="18" charset="0"/>
                <a:cs typeface="Times New Roman" pitchFamily="18" charset="0"/>
              </a:rPr>
              <a:t>=</a:t>
            </a:r>
            <a:r>
              <a:rPr lang="en-GB" sz="2800" dirty="0">
                <a:latin typeface="Times New Roman" pitchFamily="18" charset="0"/>
                <a:cs typeface="Times New Roman" pitchFamily="18" charset="0"/>
              </a:rPr>
              <a:t> </a:t>
            </a:r>
            <a:r>
              <a:rPr lang="en-GB" sz="2800" i="0" dirty="0" smtClean="0">
                <a:latin typeface="Times New Roman" pitchFamily="18" charset="0"/>
                <a:cs typeface="Times New Roman" pitchFamily="18" charset="0"/>
              </a:rPr>
              <a:t>natural increase </a:t>
            </a:r>
            <a:r>
              <a:rPr lang="en-GB" sz="2800" b="1" i="0" dirty="0" smtClean="0">
                <a:latin typeface="Times New Roman" pitchFamily="18" charset="0"/>
                <a:cs typeface="Times New Roman" pitchFamily="18" charset="0"/>
              </a:rPr>
              <a:t>+</a:t>
            </a:r>
            <a:r>
              <a:rPr lang="en-GB" sz="2800" i="0" dirty="0" smtClean="0">
                <a:latin typeface="Times New Roman" pitchFamily="18" charset="0"/>
                <a:cs typeface="Times New Roman" pitchFamily="18" charset="0"/>
              </a:rPr>
              <a:t> net migration</a:t>
            </a:r>
            <a:r>
              <a:rPr lang="en-GB" sz="2800" dirty="0" smtClean="0">
                <a:latin typeface="Times New Roman" pitchFamily="18" charset="0"/>
                <a:cs typeface="Times New Roman" pitchFamily="18" charset="0"/>
              </a:rPr>
              <a:t> </a:t>
            </a:r>
            <a:endParaRPr lang="en-GB" sz="2800" dirty="0">
              <a:latin typeface="Times New Roman" pitchFamily="18" charset="0"/>
              <a:cs typeface="Times New Roman" pitchFamily="18" charset="0"/>
            </a:endParaRPr>
          </a:p>
          <a:p>
            <a:pPr marL="502920" lvl="1" indent="-457200">
              <a:buFont typeface="Arial" pitchFamily="34" charset="0"/>
              <a:buChar char="•"/>
            </a:pPr>
            <a:r>
              <a:rPr lang="en-GB" i="0" dirty="0" smtClean="0">
                <a:latin typeface="Times New Roman" pitchFamily="18" charset="0"/>
                <a:cs typeface="Times New Roman" pitchFamily="18" charset="0"/>
              </a:rPr>
              <a:t>Natural increase = births </a:t>
            </a:r>
            <a:r>
              <a:rPr lang="en-GB" b="1" i="0" dirty="0" smtClean="0">
                <a:latin typeface="Times New Roman" pitchFamily="18" charset="0"/>
                <a:cs typeface="Times New Roman" pitchFamily="18" charset="0"/>
              </a:rPr>
              <a:t>–</a:t>
            </a:r>
            <a:r>
              <a:rPr lang="en-GB" i="0" dirty="0" smtClean="0">
                <a:latin typeface="Times New Roman" pitchFamily="18" charset="0"/>
                <a:cs typeface="Times New Roman" pitchFamily="18" charset="0"/>
              </a:rPr>
              <a:t> deaths</a:t>
            </a:r>
            <a:r>
              <a:rPr lang="en-GB" dirty="0" smtClean="0">
                <a:latin typeface="Times New Roman" pitchFamily="18" charset="0"/>
                <a:cs typeface="Times New Roman" pitchFamily="18" charset="0"/>
              </a:rPr>
              <a:t> </a:t>
            </a:r>
            <a:endParaRPr lang="en-GB" dirty="0">
              <a:latin typeface="Times New Roman" pitchFamily="18" charset="0"/>
              <a:cs typeface="Times New Roman" pitchFamily="18" charset="0"/>
            </a:endParaRPr>
          </a:p>
          <a:p>
            <a:pPr marL="502920" indent="-457200"/>
            <a:r>
              <a:rPr lang="en-GB" sz="2800" i="0" dirty="0" smtClean="0">
                <a:latin typeface="Times New Roman" pitchFamily="18" charset="0"/>
                <a:cs typeface="Times New Roman" pitchFamily="18" charset="0"/>
              </a:rPr>
              <a:t>Net migration = </a:t>
            </a:r>
            <a:r>
              <a:rPr lang="en-US" sz="2800" b="0" i="0" dirty="0" smtClean="0">
                <a:latin typeface="Times New Roman" pitchFamily="18" charset="0"/>
                <a:cs typeface="Times New Roman" pitchFamily="18" charset="0"/>
              </a:rPr>
              <a:t>(</a:t>
            </a:r>
            <a:r>
              <a:rPr lang="en-US" sz="2800" i="0" dirty="0" smtClean="0">
                <a:latin typeface="Times New Roman" pitchFamily="18" charset="0"/>
                <a:cs typeface="Times New Roman" pitchFamily="18" charset="0"/>
              </a:rPr>
              <a:t>immigration </a:t>
            </a:r>
            <a:r>
              <a:rPr lang="en-US" sz="2800" b="1" i="0" dirty="0" smtClean="0">
                <a:latin typeface="Times New Roman" pitchFamily="18" charset="0"/>
                <a:cs typeface="Times New Roman" pitchFamily="18" charset="0"/>
              </a:rPr>
              <a:t>+</a:t>
            </a:r>
            <a:r>
              <a:rPr lang="en-US" sz="2800" b="0" i="0" dirty="0" smtClean="0">
                <a:latin typeface="Times New Roman" pitchFamily="18" charset="0"/>
                <a:cs typeface="Times New Roman" pitchFamily="18" charset="0"/>
              </a:rPr>
              <a:t> in-migration)                                    (e</a:t>
            </a:r>
            <a:r>
              <a:rPr lang="en-US" sz="2800" i="0" dirty="0" smtClean="0">
                <a:latin typeface="Times New Roman" pitchFamily="18" charset="0"/>
                <a:cs typeface="Times New Roman" pitchFamily="18" charset="0"/>
              </a:rPr>
              <a:t>migration </a:t>
            </a:r>
            <a:r>
              <a:rPr lang="en-US" sz="2800" b="1" i="0" dirty="0" smtClean="0">
                <a:latin typeface="Times New Roman" pitchFamily="18" charset="0"/>
                <a:cs typeface="Times New Roman" pitchFamily="18" charset="0"/>
              </a:rPr>
              <a:t>+</a:t>
            </a:r>
            <a:r>
              <a:rPr lang="en-US" sz="2800" b="0" i="0" dirty="0" smtClean="0">
                <a:latin typeface="Times New Roman" pitchFamily="18" charset="0"/>
                <a:cs typeface="Times New Roman" pitchFamily="18" charset="0"/>
              </a:rPr>
              <a:t> out- migration</a:t>
            </a:r>
            <a:r>
              <a:rPr lang="en-US" sz="2600" b="0" i="0" dirty="0" smtClean="0">
                <a:latin typeface="+mj-lt"/>
                <a:cs typeface="Times New Roman" pitchFamily="18" charset="0"/>
              </a:rPr>
              <a:t>)</a:t>
            </a:r>
            <a:endParaRPr lang="en-US" sz="2600" dirty="0" smtClean="0">
              <a:latin typeface="Times New Roman" pitchFamily="18" charset="0"/>
              <a:cs typeface="Times New Roman" pitchFamily="18" charset="0"/>
            </a:endParaRPr>
          </a:p>
          <a:p>
            <a:pPr algn="just">
              <a:buFont typeface="Arial" pitchFamily="34" charset="0"/>
              <a:buChar char="•"/>
            </a:pPr>
            <a:r>
              <a:rPr lang="en-US" sz="2800" dirty="0">
                <a:latin typeface="Times New Roman" pitchFamily="18" charset="0"/>
                <a:cs typeface="Times New Roman" pitchFamily="18" charset="0"/>
              </a:rPr>
              <a:t>T</a:t>
            </a:r>
            <a:r>
              <a:rPr lang="en-US" sz="2800" dirty="0" smtClean="0">
                <a:latin typeface="Times New Roman" pitchFamily="18" charset="0"/>
                <a:cs typeface="Times New Roman" pitchFamily="18" charset="0"/>
              </a:rPr>
              <a:t>he demographic </a:t>
            </a:r>
            <a:r>
              <a:rPr lang="en-US" sz="2800" dirty="0">
                <a:latin typeface="Times New Roman" pitchFamily="18" charset="0"/>
                <a:cs typeface="Times New Roman" pitchFamily="18" charset="0"/>
              </a:rPr>
              <a:t>processes are important </a:t>
            </a:r>
            <a:r>
              <a:rPr lang="en-US" sz="2800" dirty="0" smtClean="0">
                <a:latin typeface="Times New Roman" pitchFamily="18" charset="0"/>
                <a:cs typeface="Times New Roman" pitchFamily="18" charset="0"/>
              </a:rPr>
              <a:t>for social </a:t>
            </a:r>
            <a:r>
              <a:rPr lang="en-US" sz="2800" dirty="0">
                <a:latin typeface="Times New Roman" pitchFamily="18" charset="0"/>
                <a:cs typeface="Times New Roman" pitchFamily="18" charset="0"/>
              </a:rPr>
              <a:t>and economic planning, in assessing the </a:t>
            </a:r>
            <a:r>
              <a:rPr lang="en-US" sz="2800" dirty="0" smtClean="0">
                <a:latin typeface="Times New Roman" pitchFamily="18" charset="0"/>
                <a:cs typeface="Times New Roman" pitchFamily="18" charset="0"/>
              </a:rPr>
              <a:t>present and future needs of different socio-economic infrastructures.  </a:t>
            </a:r>
          </a:p>
          <a:p>
            <a:pPr marL="502920" indent="-457200">
              <a:buFont typeface="Wingdings" pitchFamily="2" charset="2"/>
              <a:buChar char="v"/>
            </a:pPr>
            <a:r>
              <a:rPr lang="en-US" sz="2800" b="1" dirty="0" smtClean="0">
                <a:latin typeface="Times New Roman" pitchFamily="18" charset="0"/>
                <a:cs typeface="Times New Roman" pitchFamily="18" charset="0"/>
              </a:rPr>
              <a:t>Measures of Fertility </a:t>
            </a:r>
          </a:p>
          <a:p>
            <a:pPr algn="just">
              <a:buFont typeface="Arial" pitchFamily="34" charset="0"/>
              <a:buChar char="•"/>
            </a:pPr>
            <a:r>
              <a:rPr lang="en-US" sz="2800" dirty="0" smtClean="0">
                <a:latin typeface="Times New Roman" pitchFamily="18" charset="0"/>
                <a:cs typeface="Times New Roman" pitchFamily="18" charset="0"/>
              </a:rPr>
              <a:t>Fertility </a:t>
            </a:r>
            <a:r>
              <a:rPr lang="en-US" sz="2800" dirty="0">
                <a:latin typeface="Times New Roman" pitchFamily="18" charset="0"/>
                <a:cs typeface="Times New Roman" pitchFamily="18" charset="0"/>
              </a:rPr>
              <a:t>is the reproductive performance of an individual, </a:t>
            </a:r>
            <a:r>
              <a:rPr lang="en-US" sz="2800" dirty="0" smtClean="0">
                <a:latin typeface="Times New Roman" pitchFamily="18" charset="0"/>
                <a:cs typeface="Times New Roman" pitchFamily="18" charset="0"/>
              </a:rPr>
              <a:t>a couple</a:t>
            </a:r>
            <a:r>
              <a:rPr lang="en-US" sz="2800" dirty="0">
                <a:latin typeface="Times New Roman" pitchFamily="18" charset="0"/>
                <a:cs typeface="Times New Roman" pitchFamily="18" charset="0"/>
              </a:rPr>
              <a:t>, a group or a population. It is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actual </a:t>
            </a:r>
            <a:r>
              <a:rPr lang="en-US" sz="2800" dirty="0" smtClean="0">
                <a:latin typeface="Times New Roman" pitchFamily="18" charset="0"/>
                <a:cs typeface="Times New Roman" pitchFamily="18" charset="0"/>
              </a:rPr>
              <a:t>bearing of </a:t>
            </a:r>
            <a:r>
              <a:rPr lang="en-US" sz="2800" dirty="0">
                <a:latin typeface="Times New Roman" pitchFamily="18" charset="0"/>
                <a:cs typeface="Times New Roman" pitchFamily="18" charset="0"/>
              </a:rPr>
              <a:t>children. </a:t>
            </a:r>
            <a:endParaRPr lang="en-US" sz="2800" dirty="0" smtClean="0">
              <a:latin typeface="Times New Roman" pitchFamily="18" charset="0"/>
              <a:cs typeface="Times New Roman" pitchFamily="18" charset="0"/>
            </a:endParaRPr>
          </a:p>
          <a:p>
            <a:pPr algn="just">
              <a:buFont typeface="Arial" pitchFamily="34" charset="0"/>
              <a:buChar char="•"/>
            </a:pPr>
            <a:r>
              <a:rPr lang="en-US" sz="2800" dirty="0" smtClean="0">
                <a:latin typeface="Times New Roman" pitchFamily="18" charset="0"/>
                <a:cs typeface="Times New Roman" pitchFamily="18" charset="0"/>
              </a:rPr>
              <a:t> Some </a:t>
            </a:r>
            <a:r>
              <a:rPr lang="en-US" sz="2800" dirty="0">
                <a:latin typeface="Times New Roman" pitchFamily="18" charset="0"/>
                <a:cs typeface="Times New Roman" pitchFamily="18" charset="0"/>
              </a:rPr>
              <a:t>demographers prefer to use </a:t>
            </a:r>
            <a:r>
              <a:rPr lang="en-US" sz="2800" i="1" dirty="0">
                <a:latin typeface="Times New Roman" pitchFamily="18" charset="0"/>
                <a:cs typeface="Times New Roman" pitchFamily="18" charset="0"/>
              </a:rPr>
              <a:t>natality</a:t>
            </a:r>
            <a:r>
              <a:rPr lang="en-US" sz="2800" dirty="0">
                <a:latin typeface="Times New Roman" pitchFamily="18" charset="0"/>
                <a:cs typeface="Times New Roman" pitchFamily="18" charset="0"/>
              </a:rPr>
              <a:t> in </a:t>
            </a:r>
            <a:r>
              <a:rPr lang="en-US" sz="2800" dirty="0" smtClean="0">
                <a:latin typeface="Times New Roman" pitchFamily="18" charset="0"/>
                <a:cs typeface="Times New Roman" pitchFamily="18" charset="0"/>
              </a:rPr>
              <a:t>place of fertility. </a:t>
            </a:r>
            <a:endParaRPr lang="en-US" sz="2800" b="1" dirty="0" smtClean="0">
              <a:latin typeface="Times New Roman" pitchFamily="18" charset="0"/>
              <a:cs typeface="Times New Roman" pitchFamily="18" charset="0"/>
            </a:endParaRPr>
          </a:p>
          <a:p>
            <a:pPr marL="45720" indent="0">
              <a:buNone/>
            </a:pP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18</a:t>
            </a:fld>
            <a:endParaRPr lang="en-US" dirty="0"/>
          </a:p>
        </p:txBody>
      </p:sp>
    </p:spTree>
    <p:extLst>
      <p:ext uri="{BB962C8B-B14F-4D97-AF65-F5344CB8AC3E}">
        <p14:creationId xmlns="" xmlns:p14="http://schemas.microsoft.com/office/powerpoint/2010/main" val="1962870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304800" y="228600"/>
                <a:ext cx="8610600" cy="6477000"/>
              </a:xfrm>
            </p:spPr>
            <p:style>
              <a:lnRef idx="2">
                <a:schemeClr val="dk1"/>
              </a:lnRef>
              <a:fillRef idx="1">
                <a:schemeClr val="lt1"/>
              </a:fillRef>
              <a:effectRef idx="0">
                <a:schemeClr val="dk1"/>
              </a:effectRef>
              <a:fontRef idx="minor">
                <a:schemeClr val="dk1"/>
              </a:fontRef>
            </p:style>
            <p:txBody>
              <a:bodyPr>
                <a:normAutofit/>
              </a:bodyPr>
              <a:lstStyle/>
              <a:p>
                <a:pPr algn="just">
                  <a:buFont typeface="Arial" pitchFamily="34" charset="0"/>
                  <a:buChar char="•"/>
                </a:pPr>
                <a:r>
                  <a:rPr lang="en-US" sz="2800" dirty="0" smtClean="0">
                    <a:latin typeface="Times New Roman" pitchFamily="18" charset="0"/>
                    <a:cs typeface="Times New Roman" pitchFamily="18" charset="0"/>
                  </a:rPr>
                  <a:t> Fertility </a:t>
                </a:r>
                <a:r>
                  <a:rPr lang="en-US" sz="2800" dirty="0">
                    <a:latin typeface="Times New Roman" pitchFamily="18" charset="0"/>
                    <a:cs typeface="Times New Roman" pitchFamily="18" charset="0"/>
                  </a:rPr>
                  <a:t>leads to increase of population</a:t>
                </a:r>
                <a:r>
                  <a:rPr lang="en-US" sz="2800" dirty="0" smtClean="0">
                    <a:latin typeface="Times New Roman" pitchFamily="18" charset="0"/>
                    <a:cs typeface="Times New Roman" pitchFamily="18" charset="0"/>
                  </a:rPr>
                  <a:t>. </a:t>
                </a:r>
              </a:p>
              <a:p>
                <a:pPr algn="just">
                  <a:buFont typeface="Arial" pitchFamily="34" charset="0"/>
                  <a:buChar char="•"/>
                </a:pPr>
                <a:r>
                  <a:rPr lang="en-US" sz="2800" dirty="0" smtClean="0">
                    <a:latin typeface="Times New Roman" pitchFamily="18" charset="0"/>
                    <a:cs typeface="Times New Roman" pitchFamily="18" charset="0"/>
                  </a:rPr>
                  <a:t> It </a:t>
                </a:r>
                <a:r>
                  <a:rPr lang="en-US" sz="2800" dirty="0">
                    <a:latin typeface="Times New Roman" pitchFamily="18" charset="0"/>
                    <a:cs typeface="Times New Roman" pitchFamily="18" charset="0"/>
                  </a:rPr>
                  <a:t>differs </a:t>
                </a:r>
                <a:r>
                  <a:rPr lang="en-US" sz="2800" dirty="0" smtClean="0">
                    <a:latin typeface="Times New Roman" pitchFamily="18" charset="0"/>
                    <a:cs typeface="Times New Roman" pitchFamily="18" charset="0"/>
                  </a:rPr>
                  <a:t>from </a:t>
                </a:r>
                <a:r>
                  <a:rPr lang="en-US" sz="2800" i="1" dirty="0" smtClean="0">
                    <a:latin typeface="Times New Roman" pitchFamily="18" charset="0"/>
                    <a:cs typeface="Times New Roman" pitchFamily="18" charset="0"/>
                  </a:rPr>
                  <a:t>fecundity</a:t>
                </a:r>
                <a:r>
                  <a:rPr lang="en-US" sz="2800" dirty="0" smtClean="0">
                    <a:latin typeface="Times New Roman" pitchFamily="18" charset="0"/>
                    <a:cs typeface="Times New Roman" pitchFamily="18" charset="0"/>
                  </a:rPr>
                  <a:t> = the </a:t>
                </a:r>
                <a:r>
                  <a:rPr lang="en-US" sz="2800" dirty="0">
                    <a:latin typeface="Times New Roman" pitchFamily="18" charset="0"/>
                    <a:cs typeface="Times New Roman" pitchFamily="18" charset="0"/>
                  </a:rPr>
                  <a:t>maximum possible number of children a woman can have in </a:t>
                </a:r>
                <a:r>
                  <a:rPr lang="en-US" sz="2800" dirty="0" smtClean="0">
                    <a:latin typeface="Times New Roman" pitchFamily="18" charset="0"/>
                    <a:cs typeface="Times New Roman" pitchFamily="18" charset="0"/>
                  </a:rPr>
                  <a:t>a </a:t>
                </a:r>
                <a:r>
                  <a:rPr lang="en-US" sz="2800" dirty="0">
                    <a:latin typeface="Times New Roman" pitchFamily="18" charset="0"/>
                    <a:cs typeface="Times New Roman" pitchFamily="18" charset="0"/>
                  </a:rPr>
                  <a:t>lifetime</a:t>
                </a:r>
                <a:r>
                  <a:rPr lang="en-US" sz="2800" dirty="0" smtClean="0">
                    <a:latin typeface="Times New Roman" pitchFamily="18" charset="0"/>
                    <a:cs typeface="Times New Roman" pitchFamily="18" charset="0"/>
                  </a:rPr>
                  <a:t>. </a:t>
                </a:r>
              </a:p>
              <a:p>
                <a:pPr algn="just">
                  <a:buFont typeface="Wingdings" pitchFamily="2" charset="2"/>
                  <a:buChar char="Ø"/>
                </a:pPr>
                <a:r>
                  <a:rPr lang="en-US" sz="2800" dirty="0" smtClean="0">
                    <a:latin typeface="Times New Roman" pitchFamily="18" charset="0"/>
                    <a:cs typeface="Times New Roman" pitchFamily="18" charset="0"/>
                  </a:rPr>
                  <a:t>From menarche to </a:t>
                </a:r>
                <a:r>
                  <a:rPr lang="en-US" sz="2800" dirty="0">
                    <a:latin typeface="Times New Roman" pitchFamily="18" charset="0"/>
                    <a:cs typeface="Times New Roman" pitchFamily="18" charset="0"/>
                  </a:rPr>
                  <a:t>menopause, a woman can have more than twenty children; this total is limited by various factors: cultural norms, finances, environmental conditions, public health and personal preferences</a:t>
                </a:r>
                <a:r>
                  <a:rPr lang="en-US" sz="2800" dirty="0" smtClean="0">
                    <a:latin typeface="Times New Roman" pitchFamily="18" charset="0"/>
                    <a:cs typeface="Times New Roman" pitchFamily="18" charset="0"/>
                  </a:rPr>
                  <a:t>. </a:t>
                </a:r>
              </a:p>
              <a:p>
                <a:pPr marL="45720" indent="0" algn="just">
                  <a:buNone/>
                </a:pPr>
                <a:r>
                  <a:rPr lang="en-US" sz="2800" dirty="0">
                    <a:latin typeface="Times New Roman" pitchFamily="18" charset="0"/>
                    <a:cs typeface="Times New Roman" pitchFamily="18" charset="0"/>
                  </a:rPr>
                  <a:t>The most important measures of fertility include</a:t>
                </a:r>
                <a:r>
                  <a:rPr lang="en-US" sz="2800" dirty="0" smtClean="0">
                    <a:latin typeface="Times New Roman" pitchFamily="18" charset="0"/>
                    <a:cs typeface="Times New Roman" pitchFamily="18" charset="0"/>
                  </a:rPr>
                  <a:t>:</a:t>
                </a:r>
              </a:p>
              <a:p>
                <a:pPr marL="45720" indent="0" algn="just">
                  <a:buNone/>
                </a:pPr>
                <a:r>
                  <a:rPr lang="en-US" sz="2800" b="1" dirty="0" smtClean="0">
                    <a:latin typeface="Times New Roman" pitchFamily="18" charset="0"/>
                    <a:cs typeface="Times New Roman" pitchFamily="18" charset="0"/>
                  </a:rPr>
                  <a:t>1.</a:t>
                </a:r>
                <a:r>
                  <a:rPr lang="en-US" sz="2800"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Crude </a:t>
                </a:r>
                <a:r>
                  <a:rPr lang="en-US" sz="2800" b="1" dirty="0">
                    <a:latin typeface="Times New Roman" pitchFamily="18" charset="0"/>
                    <a:cs typeface="Times New Roman" pitchFamily="18" charset="0"/>
                  </a:rPr>
                  <a:t>Birth Rate (</a:t>
                </a:r>
                <a:r>
                  <a:rPr lang="en-US" sz="2800" b="1" dirty="0" smtClean="0">
                    <a:latin typeface="Times New Roman" pitchFamily="18" charset="0"/>
                    <a:cs typeface="Times New Roman" pitchFamily="18" charset="0"/>
                  </a:rPr>
                  <a:t>CBR): </a:t>
                </a:r>
                <a:r>
                  <a:rPr lang="en-US" sz="2800" dirty="0" smtClean="0">
                    <a:latin typeface="Times New Roman" pitchFamily="18" charset="0"/>
                    <a:cs typeface="Times New Roman" pitchFamily="18" charset="0"/>
                  </a:rPr>
                  <a:t>is</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number of live </a:t>
                </a:r>
                <a:r>
                  <a:rPr lang="en-US" sz="2800" dirty="0" smtClean="0">
                    <a:latin typeface="Times New Roman" pitchFamily="18" charset="0"/>
                    <a:cs typeface="Times New Roman" pitchFamily="18" charset="0"/>
                  </a:rPr>
                  <a:t>births (children </a:t>
                </a:r>
                <a:r>
                  <a:rPr lang="en-US" sz="2800" dirty="0">
                    <a:latin typeface="Times New Roman" pitchFamily="18" charset="0"/>
                    <a:cs typeface="Times New Roman" pitchFamily="18" charset="0"/>
                  </a:rPr>
                  <a:t>born alive) per </a:t>
                </a:r>
                <a:r>
                  <a:rPr lang="en-US" sz="2800" dirty="0" smtClean="0">
                    <a:latin typeface="Times New Roman" pitchFamily="18" charset="0"/>
                    <a:cs typeface="Times New Roman" pitchFamily="18" charset="0"/>
                  </a:rPr>
                  <a:t>1,000 mid-year </a:t>
                </a:r>
                <a:r>
                  <a:rPr lang="en-US" sz="2800" dirty="0">
                    <a:latin typeface="Times New Roman" pitchFamily="18" charset="0"/>
                    <a:cs typeface="Times New Roman" pitchFamily="18" charset="0"/>
                  </a:rPr>
                  <a:t>population in a </a:t>
                </a:r>
                <a:r>
                  <a:rPr lang="en-US" sz="2800" dirty="0" smtClean="0">
                    <a:latin typeface="Times New Roman" pitchFamily="18" charset="0"/>
                    <a:cs typeface="Times New Roman" pitchFamily="18" charset="0"/>
                  </a:rPr>
                  <a:t>given year</a:t>
                </a:r>
                <a:r>
                  <a:rPr lang="en-US" sz="2800" dirty="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pPr marL="45720" indent="0" algn="just">
                  <a:buNone/>
                </a:pPr>
                <a14:m>
                  <m:oMath xmlns:m="http://schemas.openxmlformats.org/officeDocument/2006/math">
                    <m:r>
                      <a:rPr lang="en-US" sz="2800" b="0" i="1" smtClean="0">
                        <a:latin typeface="Cambria Math"/>
                        <a:cs typeface="Times New Roman" pitchFamily="18" charset="0"/>
                      </a:rPr>
                      <m:t>𝐶𝐵𝑅</m:t>
                    </m:r>
                    <m:r>
                      <a:rPr lang="en-US" sz="2800" b="0" i="1" smtClean="0">
                        <a:latin typeface="Cambria Math"/>
                        <a:cs typeface="Times New Roman" pitchFamily="18" charset="0"/>
                      </a:rPr>
                      <m:t>=</m:t>
                    </m:r>
                    <m:f>
                      <m:fPr>
                        <m:ctrlPr>
                          <a:rPr lang="en-US" sz="2800" b="0" i="1" smtClean="0">
                            <a:latin typeface="Cambria Math"/>
                            <a:cs typeface="Times New Roman" pitchFamily="18" charset="0"/>
                          </a:rPr>
                        </m:ctrlPr>
                      </m:fPr>
                      <m:num>
                        <m:r>
                          <m:rPr>
                            <m:nor/>
                          </m:rPr>
                          <a:rPr lang="en-US" sz="2800" b="0" i="1" smtClean="0">
                            <a:latin typeface="Times New Roman" pitchFamily="18" charset="0"/>
                            <a:cs typeface="Times New Roman" pitchFamily="18" charset="0"/>
                          </a:rPr>
                          <m:t>#</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of</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live</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births</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in</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a</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year</m:t>
                        </m:r>
                      </m:num>
                      <m:den>
                        <m:r>
                          <m:rPr>
                            <m:nor/>
                          </m:rPr>
                          <a:rPr lang="en-US" sz="2800" i="1">
                            <a:latin typeface="Times New Roman" pitchFamily="18" charset="0"/>
                            <a:cs typeface="Times New Roman" pitchFamily="18" charset="0"/>
                          </a:rPr>
                          <m:t>Total</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mid</m:t>
                        </m:r>
                        <m:r>
                          <m:rPr>
                            <m:nor/>
                          </m:rPr>
                          <a:rPr lang="en-US" sz="2800" i="1">
                            <a:latin typeface="Times New Roman" pitchFamily="18" charset="0"/>
                            <a:cs typeface="Times New Roman" pitchFamily="18" charset="0"/>
                          </a:rPr>
                          <m:t> – </m:t>
                        </m:r>
                        <m:r>
                          <m:rPr>
                            <m:nor/>
                          </m:rPr>
                          <a:rPr lang="en-US" sz="2800" i="1">
                            <a:latin typeface="Times New Roman" pitchFamily="18" charset="0"/>
                            <a:cs typeface="Times New Roman" pitchFamily="18" charset="0"/>
                          </a:rPr>
                          <m:t>year</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population</m:t>
                        </m:r>
                      </m:den>
                    </m:f>
                    <m:r>
                      <a:rPr lang="en-US" sz="2800" b="0" i="1" smtClean="0">
                        <a:latin typeface="Cambria Math"/>
                        <a:cs typeface="Times New Roman" pitchFamily="18" charset="0"/>
                      </a:rPr>
                      <m:t> </m:t>
                    </m:r>
                    <m:r>
                      <a:rPr lang="en-US" sz="2800" b="0" i="1" smtClean="0">
                        <a:latin typeface="Cambria Math"/>
                        <a:cs typeface="Times New Roman" pitchFamily="18" charset="0"/>
                      </a:rPr>
                      <m:t>𝑥</m:t>
                    </m:r>
                    <m:r>
                      <a:rPr lang="en-US" sz="2800" b="0" i="1" smtClean="0">
                        <a:latin typeface="Cambria Math"/>
                        <a:cs typeface="Times New Roman" pitchFamily="18" charset="0"/>
                      </a:rPr>
                      <m:t> 1000</m:t>
                    </m:r>
                  </m:oMath>
                </a14:m>
                <a:r>
                  <a:rPr lang="en-US" sz="2800" i="1" dirty="0" smtClean="0">
                    <a:latin typeface="Times New Roman" pitchFamily="18" charset="0"/>
                    <a:cs typeface="Times New Roman" pitchFamily="18" charset="0"/>
                  </a:rPr>
                  <a:t>  </a:t>
                </a:r>
                <a:endParaRPr lang="en-US" sz="2800" i="1"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04800" y="228600"/>
                <a:ext cx="8610600" cy="6477000"/>
              </a:xfrm>
              <a:blipFill rotWithShape="1">
                <a:blip r:embed="rId2" cstate="print"/>
                <a:stretch>
                  <a:fillRect l="-1059" t="-750" r="-232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19</a:t>
            </a:fld>
            <a:endParaRPr lang="en-US" dirty="0"/>
          </a:p>
        </p:txBody>
      </p:sp>
    </p:spTree>
    <p:extLst>
      <p:ext uri="{BB962C8B-B14F-4D97-AF65-F5344CB8AC3E}">
        <p14:creationId xmlns="" xmlns:p14="http://schemas.microsoft.com/office/powerpoint/2010/main" val="106360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63246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lnSpc>
                <a:spcPct val="110000"/>
              </a:lnSpc>
              <a:buNone/>
            </a:pPr>
            <a:r>
              <a:rPr lang="en-US" sz="3000" b="1" dirty="0">
                <a:latin typeface="Times New Roman" pitchFamily="18" charset="0"/>
                <a:cs typeface="Times New Roman" pitchFamily="18" charset="0"/>
              </a:rPr>
              <a:t>Chapter </a:t>
            </a:r>
            <a:r>
              <a:rPr lang="en-US" sz="3000" b="1" dirty="0" smtClean="0">
                <a:latin typeface="Times New Roman" pitchFamily="18" charset="0"/>
                <a:cs typeface="Times New Roman" pitchFamily="18" charset="0"/>
              </a:rPr>
              <a:t>One </a:t>
            </a:r>
            <a:endParaRPr lang="en-US" sz="3000" b="1" dirty="0">
              <a:latin typeface="Times New Roman" pitchFamily="18" charset="0"/>
              <a:cs typeface="Times New Roman" pitchFamily="18" charset="0"/>
            </a:endParaRPr>
          </a:p>
          <a:p>
            <a:pPr marL="0" indent="0" algn="ctr">
              <a:lnSpc>
                <a:spcPct val="110000"/>
              </a:lnSpc>
              <a:buNone/>
            </a:pPr>
            <a:r>
              <a:rPr lang="en-US" sz="3000" b="1" dirty="0">
                <a:latin typeface="Times New Roman" pitchFamily="18" charset="0"/>
                <a:cs typeface="Times New Roman" pitchFamily="18" charset="0"/>
              </a:rPr>
              <a:t>1. Population Growth and Economic Development: Causes, Consequences and Controversies</a:t>
            </a:r>
            <a:endParaRPr lang="en-US" sz="3000" dirty="0">
              <a:latin typeface="Times New Roman" pitchFamily="18" charset="0"/>
              <a:cs typeface="Times New Roman" pitchFamily="18" charset="0"/>
            </a:endParaRPr>
          </a:p>
          <a:p>
            <a:pPr marL="457200" indent="-457200" algn="just">
              <a:lnSpc>
                <a:spcPct val="110000"/>
              </a:lnSpc>
              <a:buFont typeface="Wingdings" pitchFamily="2" charset="2"/>
              <a:buChar char="v"/>
            </a:pPr>
            <a:r>
              <a:rPr lang="en-US" sz="3000" b="1" i="1" dirty="0">
                <a:latin typeface="Times New Roman" pitchFamily="18" charset="0"/>
                <a:cs typeface="Times New Roman" pitchFamily="18" charset="0"/>
              </a:rPr>
              <a:t> Facts on world </a:t>
            </a:r>
            <a:r>
              <a:rPr lang="en-US" sz="3000" b="1" i="1" dirty="0" smtClean="0">
                <a:latin typeface="Times New Roman" pitchFamily="18" charset="0"/>
                <a:cs typeface="Times New Roman" pitchFamily="18" charset="0"/>
              </a:rPr>
              <a:t>population</a:t>
            </a:r>
            <a:endParaRPr lang="en-US" sz="3000" b="1" i="1" dirty="0">
              <a:latin typeface="Times New Roman" pitchFamily="18" charset="0"/>
              <a:cs typeface="Times New Roman" pitchFamily="18" charset="0"/>
            </a:endParaRPr>
          </a:p>
          <a:p>
            <a:pPr algn="just">
              <a:lnSpc>
                <a:spcPct val="110000"/>
              </a:lnSpc>
              <a:buFont typeface="Arial" pitchFamily="34" charset="0"/>
              <a:buChar char="•"/>
            </a:pPr>
            <a:r>
              <a:rPr lang="en-US" sz="3000" dirty="0" smtClean="0">
                <a:latin typeface="Times New Roman" pitchFamily="18" charset="0"/>
                <a:cs typeface="Times New Roman" pitchFamily="18" charset="0"/>
              </a:rPr>
              <a:t> In </a:t>
            </a:r>
            <a:r>
              <a:rPr lang="en-US" sz="3000" dirty="0">
                <a:latin typeface="Times New Roman" pitchFamily="18" charset="0"/>
                <a:cs typeface="Times New Roman" pitchFamily="18" charset="0"/>
              </a:rPr>
              <a:t>2009, the world’s population was estimated to be 6.8 billion people.</a:t>
            </a:r>
            <a:r>
              <a:rPr lang="en-US" sz="3000" b="1" dirty="0">
                <a:latin typeface="Times New Roman" pitchFamily="18" charset="0"/>
                <a:cs typeface="Times New Roman" pitchFamily="18" charset="0"/>
              </a:rPr>
              <a:t> </a:t>
            </a:r>
          </a:p>
          <a:p>
            <a:pPr algn="just">
              <a:lnSpc>
                <a:spcPct val="110000"/>
              </a:lnSpc>
              <a:buFont typeface="Arial" pitchFamily="34" charset="0"/>
              <a:buChar char="•"/>
            </a:pPr>
            <a:r>
              <a:rPr lang="en-US" sz="3000" dirty="0" smtClean="0">
                <a:latin typeface="Times New Roman" pitchFamily="18" charset="0"/>
                <a:cs typeface="Times New Roman" pitchFamily="18" charset="0"/>
              </a:rPr>
              <a:t> It </a:t>
            </a:r>
            <a:r>
              <a:rPr lang="en-US" sz="3000" dirty="0">
                <a:latin typeface="Times New Roman" pitchFamily="18" charset="0"/>
                <a:cs typeface="Times New Roman" pitchFamily="18" charset="0"/>
              </a:rPr>
              <a:t>was projected at 9.2 billion by the year 2050. </a:t>
            </a:r>
          </a:p>
          <a:p>
            <a:pPr algn="just">
              <a:lnSpc>
                <a:spcPct val="110000"/>
              </a:lnSpc>
              <a:buFont typeface="Arial" pitchFamily="34" charset="0"/>
              <a:buChar char="•"/>
            </a:pPr>
            <a:r>
              <a:rPr lang="en-US" sz="3000" dirty="0" smtClean="0">
                <a:latin typeface="Times New Roman" pitchFamily="18" charset="0"/>
                <a:cs typeface="Times New Roman" pitchFamily="18" charset="0"/>
              </a:rPr>
              <a:t>The great majority </a:t>
            </a:r>
            <a:r>
              <a:rPr lang="en-US" sz="3000" dirty="0">
                <a:latin typeface="Times New Roman" pitchFamily="18" charset="0"/>
                <a:cs typeface="Times New Roman" pitchFamily="18" charset="0"/>
              </a:rPr>
              <a:t>of </a:t>
            </a:r>
            <a:r>
              <a:rPr lang="en-US" sz="3000" dirty="0" smtClean="0">
                <a:latin typeface="Times New Roman" pitchFamily="18" charset="0"/>
                <a:cs typeface="Times New Roman" pitchFamily="18" charset="0"/>
              </a:rPr>
              <a:t>this </a:t>
            </a:r>
            <a:r>
              <a:rPr lang="en-US" sz="3000" dirty="0">
                <a:latin typeface="Times New Roman" pitchFamily="18" charset="0"/>
                <a:cs typeface="Times New Roman" pitchFamily="18" charset="0"/>
              </a:rPr>
              <a:t>population will inhabit the developing world.</a:t>
            </a:r>
          </a:p>
          <a:p>
            <a:pPr algn="just">
              <a:lnSpc>
                <a:spcPct val="110000"/>
              </a:lnSpc>
              <a:buFont typeface="Arial" pitchFamily="34" charset="0"/>
              <a:buChar char="•"/>
            </a:pPr>
            <a:r>
              <a:rPr lang="en-US" sz="3000" dirty="0" smtClean="0">
                <a:latin typeface="Times New Roman" pitchFamily="18" charset="0"/>
                <a:cs typeface="Times New Roman" pitchFamily="18" charset="0"/>
              </a:rPr>
              <a:t>In every </a:t>
            </a:r>
            <a:r>
              <a:rPr lang="en-US" sz="3000" dirty="0">
                <a:latin typeface="Times New Roman" pitchFamily="18" charset="0"/>
                <a:cs typeface="Times New Roman" pitchFamily="18" charset="0"/>
              </a:rPr>
              <a:t>year, more than 75 million people are being added to the world’s population. </a:t>
            </a:r>
          </a:p>
          <a:p>
            <a:pPr algn="just">
              <a:lnSpc>
                <a:spcPct val="110000"/>
              </a:lnSpc>
              <a:buFont typeface="Arial" pitchFamily="34" charset="0"/>
              <a:buChar char="•"/>
            </a:pPr>
            <a:r>
              <a:rPr lang="en-US" sz="3000" dirty="0" smtClean="0">
                <a:latin typeface="Times New Roman" pitchFamily="18" charset="0"/>
                <a:cs typeface="Times New Roman" pitchFamily="18" charset="0"/>
              </a:rPr>
              <a:t> 97</a:t>
            </a:r>
            <a:r>
              <a:rPr lang="en-US" sz="3000" dirty="0">
                <a:latin typeface="Times New Roman" pitchFamily="18" charset="0"/>
                <a:cs typeface="Times New Roman" pitchFamily="18" charset="0"/>
              </a:rPr>
              <a:t>% of this net population increase is occurred in developing countries. </a:t>
            </a:r>
            <a:r>
              <a:rPr lang="en-US" sz="3000" dirty="0" smtClean="0">
                <a:latin typeface="Times New Roman" pitchFamily="18" charset="0"/>
                <a:cs typeface="Times New Roman" pitchFamily="18" charset="0"/>
              </a:rPr>
              <a:t>  </a:t>
            </a:r>
            <a:endParaRPr lang="en-US" sz="3000" dirty="0">
              <a:latin typeface="Times New Roman" pitchFamily="18" charset="0"/>
              <a:cs typeface="Times New Roman" pitchFamily="18" charset="0"/>
            </a:endParaRPr>
          </a:p>
          <a:p>
            <a:pPr marL="45720" indent="0">
              <a:buNone/>
            </a:pPr>
            <a:endParaRPr lang="en-US" dirty="0"/>
          </a:p>
        </p:txBody>
      </p:sp>
      <p:sp>
        <p:nvSpPr>
          <p:cNvPr id="5" name="Slide Number Placeholder 4"/>
          <p:cNvSpPr>
            <a:spLocks noGrp="1"/>
          </p:cNvSpPr>
          <p:nvPr>
            <p:ph type="sldNum" sz="quarter" idx="12"/>
          </p:nvPr>
        </p:nvSpPr>
        <p:spPr/>
        <p:txBody>
          <a:bodyPr/>
          <a:lstStyle/>
          <a:p>
            <a:fld id="{6B2F1D53-DE74-4F25-AF86-2FAE588083EF}" type="slidenum">
              <a:rPr lang="en-US" smtClean="0">
                <a:cs typeface="Times New Roman" pitchFamily="18" charset="0"/>
              </a:rPr>
              <a:pPr/>
              <a:t>2</a:t>
            </a:fld>
            <a:endParaRPr lang="en-US" dirty="0">
              <a:cs typeface="Times New Roman" pitchFamily="18" charset="0"/>
            </a:endParaRPr>
          </a:p>
        </p:txBody>
      </p:sp>
    </p:spTree>
    <p:extLst>
      <p:ext uri="{BB962C8B-B14F-4D97-AF65-F5344CB8AC3E}">
        <p14:creationId xmlns="" xmlns:p14="http://schemas.microsoft.com/office/powerpoint/2010/main" val="3886952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62940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lnSpc>
                <a:spcPct val="110000"/>
              </a:lnSpc>
              <a:buFont typeface="Arial" pitchFamily="34" charset="0"/>
              <a:buChar char="•"/>
            </a:pPr>
            <a:r>
              <a:rPr lang="en-US" sz="2800" dirty="0" smtClean="0">
                <a:latin typeface="Times New Roman" pitchFamily="18" charset="0"/>
                <a:cs typeface="Times New Roman" pitchFamily="18" charset="0"/>
              </a:rPr>
              <a:t>In </a:t>
            </a:r>
            <a:r>
              <a:rPr lang="en-US" sz="2800" dirty="0">
                <a:latin typeface="Times New Roman" pitchFamily="18" charset="0"/>
                <a:cs typeface="Times New Roman" pitchFamily="18" charset="0"/>
              </a:rPr>
              <a:t>the </a:t>
            </a:r>
            <a:r>
              <a:rPr lang="en-US" sz="2800" dirty="0" smtClean="0">
                <a:latin typeface="Times New Roman" pitchFamily="18" charset="0"/>
                <a:cs typeface="Times New Roman" pitchFamily="18" charset="0"/>
              </a:rPr>
              <a:t>world, </a:t>
            </a:r>
            <a:r>
              <a:rPr lang="en-US" sz="2800" dirty="0">
                <a:latin typeface="Times New Roman" pitchFamily="18" charset="0"/>
                <a:cs typeface="Times New Roman" pitchFamily="18" charset="0"/>
              </a:rPr>
              <a:t>CBR varies widely from population </a:t>
            </a:r>
            <a:r>
              <a:rPr lang="en-US" sz="2800" dirty="0" smtClean="0">
                <a:latin typeface="Times New Roman" pitchFamily="18" charset="0"/>
                <a:cs typeface="Times New Roman" pitchFamily="18" charset="0"/>
              </a:rPr>
              <a:t>to population</a:t>
            </a:r>
            <a:r>
              <a:rPr lang="en-US" sz="2800" dirty="0">
                <a:latin typeface="Times New Roman" pitchFamily="18" charset="0"/>
                <a:cs typeface="Times New Roman" pitchFamily="18" charset="0"/>
              </a:rPr>
              <a:t>.</a:t>
            </a:r>
          </a:p>
          <a:p>
            <a:pPr algn="just">
              <a:lnSpc>
                <a:spcPct val="110000"/>
              </a:lnSpc>
              <a:buFont typeface="Wingdings" pitchFamily="2" charset="2"/>
              <a:buChar char="Ø"/>
            </a:pPr>
            <a:r>
              <a:rPr lang="en-US" sz="2800" dirty="0" smtClean="0">
                <a:latin typeface="Times New Roman" pitchFamily="18" charset="0"/>
                <a:cs typeface="Times New Roman" pitchFamily="18" charset="0"/>
              </a:rPr>
              <a:t> It </a:t>
            </a:r>
            <a:r>
              <a:rPr lang="en-US" sz="2800" dirty="0">
                <a:latin typeface="Times New Roman" pitchFamily="18" charset="0"/>
                <a:cs typeface="Times New Roman" pitchFamily="18" charset="0"/>
              </a:rPr>
              <a:t>is high for population of the developing countries and </a:t>
            </a:r>
            <a:r>
              <a:rPr lang="en-US" sz="2800" dirty="0" smtClean="0">
                <a:latin typeface="Times New Roman" pitchFamily="18" charset="0"/>
                <a:cs typeface="Times New Roman" pitchFamily="18" charset="0"/>
              </a:rPr>
              <a:t>low for those </a:t>
            </a:r>
            <a:r>
              <a:rPr lang="en-US" sz="2800" dirty="0">
                <a:latin typeface="Times New Roman" pitchFamily="18" charset="0"/>
                <a:cs typeface="Times New Roman" pitchFamily="18" charset="0"/>
              </a:rPr>
              <a:t>of the developed ones</a:t>
            </a:r>
            <a:r>
              <a:rPr lang="en-US" sz="2800" dirty="0" smtClean="0">
                <a:latin typeface="Times New Roman" pitchFamily="18" charset="0"/>
                <a:cs typeface="Times New Roman" pitchFamily="18" charset="0"/>
              </a:rPr>
              <a:t>. </a:t>
            </a:r>
          </a:p>
          <a:p>
            <a:pPr algn="just">
              <a:lnSpc>
                <a:spcPct val="110000"/>
              </a:lnSpc>
              <a:buFont typeface="Wingdings" pitchFamily="2" charset="2"/>
              <a:buChar char="Ø"/>
            </a:pPr>
            <a:r>
              <a:rPr lang="en-US" sz="2800" dirty="0">
                <a:latin typeface="Times New Roman" pitchFamily="18" charset="0"/>
                <a:cs typeface="Times New Roman" pitchFamily="18" charset="0"/>
              </a:rPr>
              <a:t>Developing country birth rates today are still often higher than they were in pre-industrial western Europe.  </a:t>
            </a:r>
          </a:p>
          <a:p>
            <a:pPr algn="just">
              <a:lnSpc>
                <a:spcPct val="110000"/>
              </a:lnSpc>
              <a:buFont typeface="Wingdings" pitchFamily="2" charset="2"/>
              <a:buChar char="Ø"/>
            </a:pPr>
            <a:r>
              <a:rPr lang="en-US" sz="2800" dirty="0">
                <a:latin typeface="Times New Roman" pitchFamily="18" charset="0"/>
                <a:cs typeface="Times New Roman" pitchFamily="18" charset="0"/>
              </a:rPr>
              <a:t>But since the 1960s birth rates have been declining rapidly in most developing countries except those in Sub-Saharan Africa and the Middle East.  </a:t>
            </a:r>
            <a:r>
              <a:rPr lang="en-US" sz="2800" dirty="0" smtClean="0">
                <a:latin typeface="Times New Roman" pitchFamily="18" charset="0"/>
                <a:cs typeface="Times New Roman" pitchFamily="18" charset="0"/>
              </a:rPr>
              <a:t> </a:t>
            </a:r>
          </a:p>
          <a:p>
            <a:pPr marL="502920" indent="-457200" algn="just">
              <a:lnSpc>
                <a:spcPct val="110000"/>
              </a:lnSpc>
              <a:buFont typeface="Wingdings" pitchFamily="2" charset="2"/>
              <a:buChar char="Ø"/>
            </a:pPr>
            <a:r>
              <a:rPr lang="en-US" sz="2800" dirty="0">
                <a:latin typeface="Times New Roman" pitchFamily="18" charset="0"/>
                <a:cs typeface="Times New Roman" pitchFamily="18" charset="0"/>
              </a:rPr>
              <a:t>According to </a:t>
            </a:r>
            <a:r>
              <a:rPr lang="en-US" sz="2800" dirty="0" smtClean="0">
                <a:latin typeface="Times New Roman" pitchFamily="18" charset="0"/>
                <a:cs typeface="Times New Roman" pitchFamily="18" charset="0"/>
              </a:rPr>
              <a:t>World </a:t>
            </a:r>
            <a:r>
              <a:rPr lang="en-US" sz="2800" dirty="0">
                <a:latin typeface="Times New Roman" pitchFamily="18" charset="0"/>
                <a:cs typeface="Times New Roman" pitchFamily="18" charset="0"/>
              </a:rPr>
              <a:t>P</a:t>
            </a:r>
            <a:r>
              <a:rPr lang="en-US" sz="2800" dirty="0" smtClean="0">
                <a:latin typeface="Times New Roman" pitchFamily="18" charset="0"/>
                <a:cs typeface="Times New Roman" pitchFamily="18" charset="0"/>
              </a:rPr>
              <a:t>opulation </a:t>
            </a:r>
            <a:r>
              <a:rPr lang="en-US" sz="2800" dirty="0">
                <a:latin typeface="Times New Roman" pitchFamily="18" charset="0"/>
                <a:cs typeface="Times New Roman" pitchFamily="18" charset="0"/>
              </a:rPr>
              <a:t>D</a:t>
            </a:r>
            <a:r>
              <a:rPr lang="en-US" sz="2800" dirty="0" smtClean="0">
                <a:latin typeface="Times New Roman" pitchFamily="18" charset="0"/>
                <a:cs typeface="Times New Roman" pitchFamily="18" charset="0"/>
              </a:rPr>
              <a:t>ata </a:t>
            </a:r>
            <a:r>
              <a:rPr lang="en-US" sz="2800" dirty="0">
                <a:latin typeface="Times New Roman" pitchFamily="18" charset="0"/>
                <a:cs typeface="Times New Roman" pitchFamily="18" charset="0"/>
              </a:rPr>
              <a:t>sheet of </a:t>
            </a:r>
            <a:r>
              <a:rPr lang="en-US" sz="2800" dirty="0" smtClean="0">
                <a:latin typeface="Times New Roman" pitchFamily="18" charset="0"/>
                <a:cs typeface="Times New Roman" pitchFamily="18" charset="0"/>
              </a:rPr>
              <a:t>the Population </a:t>
            </a:r>
            <a:r>
              <a:rPr lang="en-US" sz="2800" dirty="0">
                <a:latin typeface="Times New Roman" pitchFamily="18" charset="0"/>
                <a:cs typeface="Times New Roman" pitchFamily="18" charset="0"/>
              </a:rPr>
              <a:t>Reference </a:t>
            </a:r>
            <a:r>
              <a:rPr lang="en-US" sz="2800" dirty="0" smtClean="0">
                <a:latin typeface="Times New Roman" pitchFamily="18" charset="0"/>
                <a:cs typeface="Times New Roman" pitchFamily="18" charset="0"/>
              </a:rPr>
              <a:t>Bureau , the CBR during 2003 was:   </a:t>
            </a:r>
          </a:p>
          <a:p>
            <a:pPr algn="just">
              <a:lnSpc>
                <a:spcPct val="110000"/>
              </a:lnSpc>
              <a:buFont typeface="Wingdings" pitchFamily="2" charset="2"/>
              <a:buChar char="ü"/>
            </a:pPr>
            <a:r>
              <a:rPr lang="en-US" sz="2800" dirty="0">
                <a:latin typeface="Times New Roman" pitchFamily="18" charset="0"/>
                <a:cs typeface="Times New Roman" pitchFamily="18" charset="0"/>
              </a:rPr>
              <a:t>World = 22/1000 </a:t>
            </a:r>
            <a:r>
              <a:rPr lang="en-US" sz="2800" dirty="0" smtClean="0">
                <a:latin typeface="Times New Roman" pitchFamily="18" charset="0"/>
                <a:cs typeface="Times New Roman" pitchFamily="18" charset="0"/>
              </a:rPr>
              <a:t>population</a:t>
            </a:r>
          </a:p>
          <a:p>
            <a:pPr algn="just">
              <a:lnSpc>
                <a:spcPct val="110000"/>
              </a:lnSpc>
              <a:buFont typeface="Wingdings" pitchFamily="2" charset="2"/>
              <a:buChar char="ü"/>
            </a:pPr>
            <a:r>
              <a:rPr lang="en-US" sz="2800" dirty="0" smtClean="0">
                <a:latin typeface="Times New Roman" pitchFamily="18" charset="0"/>
                <a:cs typeface="Times New Roman" pitchFamily="18" charset="0"/>
              </a:rPr>
              <a:t>More </a:t>
            </a:r>
            <a:r>
              <a:rPr lang="en-US" sz="2800" dirty="0">
                <a:latin typeface="Times New Roman" pitchFamily="18" charset="0"/>
                <a:cs typeface="Times New Roman" pitchFamily="18" charset="0"/>
              </a:rPr>
              <a:t>developed counties = 11/1000 </a:t>
            </a:r>
            <a:r>
              <a:rPr lang="en-US" sz="2800" dirty="0" smtClean="0">
                <a:latin typeface="Times New Roman" pitchFamily="18" charset="0"/>
                <a:cs typeface="Times New Roman" pitchFamily="18" charset="0"/>
              </a:rPr>
              <a:t>population</a:t>
            </a:r>
          </a:p>
          <a:p>
            <a:pPr algn="just">
              <a:buFont typeface="Wingdings" pitchFamily="2" charset="2"/>
              <a:buChar char="ü"/>
            </a:pP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20</a:t>
            </a:fld>
            <a:endParaRPr lang="en-US" dirty="0"/>
          </a:p>
        </p:txBody>
      </p:sp>
    </p:spTree>
    <p:extLst>
      <p:ext uri="{BB962C8B-B14F-4D97-AF65-F5344CB8AC3E}">
        <p14:creationId xmlns="" xmlns:p14="http://schemas.microsoft.com/office/powerpoint/2010/main" val="516397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62940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lnSpc>
                <a:spcPct val="110000"/>
              </a:lnSpc>
              <a:buFont typeface="Wingdings" pitchFamily="2" charset="2"/>
              <a:buChar char="ü"/>
            </a:pPr>
            <a:r>
              <a:rPr lang="en-US" sz="2800" dirty="0">
                <a:latin typeface="Times New Roman" pitchFamily="18" charset="0"/>
                <a:cs typeface="Times New Roman" pitchFamily="18" charset="0"/>
              </a:rPr>
              <a:t> Less developed countries = 24/1000 Population</a:t>
            </a:r>
          </a:p>
          <a:p>
            <a:pPr algn="just">
              <a:lnSpc>
                <a:spcPct val="110000"/>
              </a:lnSpc>
              <a:buFont typeface="Wingdings" pitchFamily="2" charset="2"/>
              <a:buChar char="ü"/>
            </a:pPr>
            <a:r>
              <a:rPr lang="en-US" sz="2800" dirty="0">
                <a:latin typeface="Times New Roman" pitchFamily="18" charset="0"/>
                <a:cs typeface="Times New Roman" pitchFamily="18" charset="0"/>
              </a:rPr>
              <a:t>Less developed (except China) = 28/1000 population </a:t>
            </a:r>
          </a:p>
          <a:p>
            <a:pPr>
              <a:lnSpc>
                <a:spcPct val="110000"/>
              </a:lnSpc>
              <a:buFont typeface="Wingdings" pitchFamily="2" charset="2"/>
              <a:buChar char="ü"/>
            </a:pPr>
            <a:r>
              <a:rPr lang="en-US" sz="2800" dirty="0">
                <a:latin typeface="Times New Roman" pitchFamily="18" charset="0"/>
                <a:cs typeface="Times New Roman" pitchFamily="18" charset="0"/>
              </a:rPr>
              <a:t>Africa = 38/1000 population</a:t>
            </a:r>
          </a:p>
          <a:p>
            <a:pPr>
              <a:lnSpc>
                <a:spcPct val="110000"/>
              </a:lnSpc>
              <a:buFont typeface="Wingdings" pitchFamily="2" charset="2"/>
              <a:buChar char="ü"/>
            </a:pPr>
            <a:r>
              <a:rPr lang="en-US" sz="2800" dirty="0">
                <a:latin typeface="Times New Roman" pitchFamily="18" charset="0"/>
                <a:cs typeface="Times New Roman" pitchFamily="18" charset="0"/>
              </a:rPr>
              <a:t>Sub-Saharan Africa = 40/1000 population</a:t>
            </a:r>
          </a:p>
          <a:p>
            <a:pPr>
              <a:lnSpc>
                <a:spcPct val="110000"/>
              </a:lnSpc>
              <a:buFont typeface="Wingdings" pitchFamily="2" charset="2"/>
              <a:buChar char="ü"/>
            </a:pPr>
            <a:r>
              <a:rPr lang="en-US" sz="2800" dirty="0">
                <a:latin typeface="Times New Roman" pitchFamily="18" charset="0"/>
                <a:cs typeface="Times New Roman" pitchFamily="18" charset="0"/>
              </a:rPr>
              <a:t>Eastern Africa = 41/1000 population </a:t>
            </a:r>
            <a:endParaRPr lang="en-US" sz="2800" dirty="0" smtClean="0">
              <a:latin typeface="Times New Roman" pitchFamily="18" charset="0"/>
              <a:cs typeface="Times New Roman" pitchFamily="18" charset="0"/>
            </a:endParaRPr>
          </a:p>
          <a:p>
            <a:pPr>
              <a:lnSpc>
                <a:spcPct val="110000"/>
              </a:lnSpc>
              <a:buFont typeface="Wingdings" pitchFamily="2" charset="2"/>
              <a:buChar char="ü"/>
            </a:pPr>
            <a:r>
              <a:rPr lang="en-US" sz="2800" dirty="0" smtClean="0">
                <a:latin typeface="Times New Roman" pitchFamily="18" charset="0"/>
                <a:cs typeface="Times New Roman" pitchFamily="18" charset="0"/>
              </a:rPr>
              <a:t>Ethiopia </a:t>
            </a:r>
            <a:r>
              <a:rPr lang="en-US" sz="2800" dirty="0">
                <a:latin typeface="Times New Roman" pitchFamily="18" charset="0"/>
                <a:cs typeface="Times New Roman" pitchFamily="18" charset="0"/>
              </a:rPr>
              <a:t>= 40/1000 </a:t>
            </a:r>
            <a:r>
              <a:rPr lang="en-US" sz="2800" dirty="0" smtClean="0">
                <a:latin typeface="Times New Roman" pitchFamily="18" charset="0"/>
                <a:cs typeface="Times New Roman" pitchFamily="18" charset="0"/>
              </a:rPr>
              <a:t>population</a:t>
            </a:r>
          </a:p>
          <a:p>
            <a:pPr>
              <a:lnSpc>
                <a:spcPct val="110000"/>
              </a:lnSpc>
              <a:buFont typeface="Wingdings" pitchFamily="2" charset="2"/>
              <a:buChar char="ü"/>
            </a:pPr>
            <a:r>
              <a:rPr lang="fr-FR" sz="2800" dirty="0" err="1" smtClean="0">
                <a:latin typeface="Times New Roman" pitchFamily="18" charset="0"/>
                <a:cs typeface="Times New Roman" pitchFamily="18" charset="0"/>
              </a:rPr>
              <a:t>Ethiopia</a:t>
            </a:r>
            <a:r>
              <a:rPr lang="fr-FR" sz="2800" dirty="0" smtClean="0">
                <a:latin typeface="Times New Roman" pitchFamily="18" charset="0"/>
                <a:cs typeface="Times New Roman" pitchFamily="18" charset="0"/>
              </a:rPr>
              <a:t> </a:t>
            </a:r>
            <a:r>
              <a:rPr lang="fr-FR" sz="2800" dirty="0">
                <a:latin typeface="Times New Roman" pitchFamily="18" charset="0"/>
                <a:cs typeface="Times New Roman" pitchFamily="18" charset="0"/>
              </a:rPr>
              <a:t>= 45/1000 (1984 population </a:t>
            </a:r>
            <a:r>
              <a:rPr lang="fr-FR" sz="2800" dirty="0" err="1">
                <a:latin typeface="Times New Roman" pitchFamily="18" charset="0"/>
                <a:cs typeface="Times New Roman" pitchFamily="18" charset="0"/>
              </a:rPr>
              <a:t>census</a:t>
            </a:r>
            <a:r>
              <a:rPr lang="fr-FR" sz="2800" dirty="0">
                <a:latin typeface="Times New Roman" pitchFamily="18" charset="0"/>
                <a:cs typeface="Times New Roman" pitchFamily="18" charset="0"/>
              </a:rPr>
              <a:t>)</a:t>
            </a:r>
          </a:p>
          <a:p>
            <a:pPr>
              <a:lnSpc>
                <a:spcPct val="110000"/>
              </a:lnSpc>
              <a:buFont typeface="Wingdings" pitchFamily="2" charset="2"/>
              <a:buChar char="ü"/>
            </a:pPr>
            <a:r>
              <a:rPr lang="fr-FR" sz="2800" dirty="0" err="1" smtClean="0">
                <a:latin typeface="Times New Roman" pitchFamily="18" charset="0"/>
                <a:cs typeface="Times New Roman" pitchFamily="18" charset="0"/>
              </a:rPr>
              <a:t>Ethiopia</a:t>
            </a:r>
            <a:r>
              <a:rPr lang="fr-FR" sz="2800" dirty="0" smtClean="0">
                <a:latin typeface="Times New Roman" pitchFamily="18" charset="0"/>
                <a:cs typeface="Times New Roman" pitchFamily="18" charset="0"/>
              </a:rPr>
              <a:t> </a:t>
            </a:r>
            <a:r>
              <a:rPr lang="fr-FR" sz="2800" dirty="0">
                <a:latin typeface="Times New Roman" pitchFamily="18" charset="0"/>
                <a:cs typeface="Times New Roman" pitchFamily="18" charset="0"/>
              </a:rPr>
              <a:t>= 44/1000 (1994 population </a:t>
            </a:r>
            <a:r>
              <a:rPr lang="fr-FR" sz="2800" dirty="0" err="1">
                <a:latin typeface="Times New Roman" pitchFamily="18" charset="0"/>
                <a:cs typeface="Times New Roman" pitchFamily="18" charset="0"/>
              </a:rPr>
              <a:t>census</a:t>
            </a:r>
            <a:r>
              <a:rPr lang="fr-FR" sz="2800" dirty="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pPr algn="just">
              <a:lnSpc>
                <a:spcPct val="110000"/>
              </a:lnSpc>
              <a:buFont typeface="Arial" pitchFamily="34" charset="0"/>
              <a:buChar char="•"/>
            </a:pPr>
            <a:r>
              <a:rPr lang="en-US" sz="2800" dirty="0" smtClean="0">
                <a:latin typeface="Times New Roman" pitchFamily="18" charset="0"/>
                <a:cs typeface="Times New Roman" pitchFamily="18" charset="0"/>
              </a:rPr>
              <a:t>Fertility </a:t>
            </a:r>
            <a:r>
              <a:rPr lang="en-US" sz="2800" dirty="0">
                <a:latin typeface="Times New Roman" pitchFamily="18" charset="0"/>
                <a:cs typeface="Times New Roman" pitchFamily="18" charset="0"/>
              </a:rPr>
              <a:t>may be grossly determined as high, medium </a:t>
            </a:r>
            <a:r>
              <a:rPr lang="en-US" sz="2800" dirty="0" smtClean="0">
                <a:latin typeface="Times New Roman" pitchFamily="18" charset="0"/>
                <a:cs typeface="Times New Roman" pitchFamily="18" charset="0"/>
              </a:rPr>
              <a:t>or low </a:t>
            </a:r>
            <a:r>
              <a:rPr lang="en-US" sz="2800" dirty="0">
                <a:latin typeface="Times New Roman" pitchFamily="18" charset="0"/>
                <a:cs typeface="Times New Roman" pitchFamily="18" charset="0"/>
              </a:rPr>
              <a:t>based on CBR values.</a:t>
            </a:r>
          </a:p>
          <a:p>
            <a:pPr algn="just">
              <a:lnSpc>
                <a:spcPct val="110000"/>
              </a:lnSpc>
              <a:buFont typeface="Wingdings" pitchFamily="2" charset="2"/>
              <a:buChar char="Ø"/>
            </a:pPr>
            <a:r>
              <a:rPr lang="en-US" sz="2800" dirty="0">
                <a:latin typeface="Times New Roman" pitchFamily="18" charset="0"/>
                <a:cs typeface="Times New Roman" pitchFamily="18" charset="0"/>
              </a:rPr>
              <a:t>High fertility Rate = &gt; 30/1000</a:t>
            </a:r>
          </a:p>
          <a:p>
            <a:pPr algn="just">
              <a:lnSpc>
                <a:spcPct val="110000"/>
              </a:lnSpc>
              <a:buFont typeface="Wingdings" pitchFamily="2" charset="2"/>
              <a:buChar char="Ø"/>
            </a:pPr>
            <a:r>
              <a:rPr lang="en-US" sz="2800" dirty="0">
                <a:latin typeface="Times New Roman" pitchFamily="18" charset="0"/>
                <a:cs typeface="Times New Roman" pitchFamily="18" charset="0"/>
              </a:rPr>
              <a:t>Medium fertility rate = 20-30/1000</a:t>
            </a:r>
          </a:p>
          <a:p>
            <a:pPr algn="just">
              <a:lnSpc>
                <a:spcPct val="110000"/>
              </a:lnSpc>
              <a:buFont typeface="Wingdings" pitchFamily="2" charset="2"/>
              <a:buChar char="Ø"/>
            </a:pPr>
            <a:r>
              <a:rPr lang="en-US" sz="2800" dirty="0">
                <a:latin typeface="Times New Roman" pitchFamily="18" charset="0"/>
                <a:cs typeface="Times New Roman" pitchFamily="18" charset="0"/>
              </a:rPr>
              <a:t>Low fertility rate = &lt; </a:t>
            </a:r>
            <a:r>
              <a:rPr lang="en-US" sz="2800" dirty="0" smtClean="0">
                <a:latin typeface="Times New Roman" pitchFamily="18" charset="0"/>
                <a:cs typeface="Times New Roman" pitchFamily="18" charset="0"/>
              </a:rPr>
              <a:t>20/1000  </a:t>
            </a:r>
          </a:p>
          <a:p>
            <a:pPr marL="0" indent="0" algn="just">
              <a:buNone/>
            </a:pP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21</a:t>
            </a:fld>
            <a:endParaRPr lang="en-US" dirty="0"/>
          </a:p>
        </p:txBody>
      </p:sp>
    </p:spTree>
    <p:extLst>
      <p:ext uri="{BB962C8B-B14F-4D97-AF65-F5344CB8AC3E}">
        <p14:creationId xmlns="" xmlns:p14="http://schemas.microsoft.com/office/powerpoint/2010/main" val="19259002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304800" y="228600"/>
                <a:ext cx="8610600" cy="6477000"/>
              </a:xfrm>
            </p:spPr>
            <p:style>
              <a:lnRef idx="2">
                <a:schemeClr val="dk1"/>
              </a:lnRef>
              <a:fillRef idx="1">
                <a:schemeClr val="lt1"/>
              </a:fillRef>
              <a:effectRef idx="0">
                <a:schemeClr val="dk1"/>
              </a:effectRef>
              <a:fontRef idx="minor">
                <a:schemeClr val="dk1"/>
              </a:fontRef>
            </p:style>
            <p:txBody>
              <a:bodyPr>
                <a:normAutofit/>
              </a:bodyPr>
              <a:lstStyle/>
              <a:p>
                <a:pPr marL="45720" indent="0" algn="just">
                  <a:buNone/>
                </a:pPr>
                <a:r>
                  <a:rPr lang="en-US" sz="2800" b="1" dirty="0" smtClean="0">
                    <a:latin typeface="Times New Roman" pitchFamily="18" charset="0"/>
                    <a:cs typeface="Times New Roman" pitchFamily="18" charset="0"/>
                  </a:rPr>
                  <a:t>2. General </a:t>
                </a:r>
                <a:r>
                  <a:rPr lang="en-US" sz="2800" b="1" dirty="0">
                    <a:latin typeface="Times New Roman" pitchFamily="18" charset="0"/>
                    <a:cs typeface="Times New Roman" pitchFamily="18" charset="0"/>
                  </a:rPr>
                  <a:t>Fertility Rate (GFR</a:t>
                </a:r>
                <a:r>
                  <a:rPr lang="en-US" sz="2800" b="1" dirty="0" smtClean="0">
                    <a:latin typeface="Times New Roman" pitchFamily="18" charset="0"/>
                    <a:cs typeface="Times New Roman" pitchFamily="18" charset="0"/>
                  </a:rPr>
                  <a:t>)</a:t>
                </a:r>
                <a:r>
                  <a:rPr lang="en-US" sz="2800" dirty="0">
                    <a:latin typeface="Times New Roman" pitchFamily="18" charset="0"/>
                    <a:cs typeface="Times New Roman" pitchFamily="18" charset="0"/>
                  </a:rPr>
                  <a:t>: is the number of live births per </a:t>
                </a:r>
                <a:r>
                  <a:rPr lang="en-US" sz="2800" dirty="0" smtClean="0">
                    <a:latin typeface="Times New Roman" pitchFamily="18" charset="0"/>
                    <a:cs typeface="Times New Roman" pitchFamily="18" charset="0"/>
                  </a:rPr>
                  <a:t>1,000 females </a:t>
                </a:r>
                <a:r>
                  <a:rPr lang="en-US" sz="2800" dirty="0">
                    <a:latin typeface="Times New Roman" pitchFamily="18" charset="0"/>
                    <a:cs typeface="Times New Roman" pitchFamily="18" charset="0"/>
                  </a:rPr>
                  <a:t>aged 15-49 years (the typical childbearing </a:t>
                </a:r>
                <a:r>
                  <a:rPr lang="en-US" sz="2800" dirty="0" smtClean="0">
                    <a:latin typeface="Times New Roman" pitchFamily="18" charset="0"/>
                    <a:cs typeface="Times New Roman" pitchFamily="18" charset="0"/>
                  </a:rPr>
                  <a:t>years</a:t>
                </a:r>
                <a:r>
                  <a:rPr lang="en-US" sz="2800" dirty="0">
                    <a:latin typeface="Times New Roman" pitchFamily="18" charset="0"/>
                    <a:cs typeface="Times New Roman" pitchFamily="18" charset="0"/>
                  </a:rPr>
                  <a:t>) in a given year</a:t>
                </a:r>
                <a:r>
                  <a:rPr lang="en-US" sz="2800" dirty="0" smtClean="0">
                    <a:latin typeface="Times New Roman" pitchFamily="18" charset="0"/>
                    <a:cs typeface="Times New Roman" pitchFamily="18" charset="0"/>
                  </a:rPr>
                  <a:t>.  </a:t>
                </a:r>
              </a:p>
              <a:p>
                <a:pPr marL="45720" indent="0" algn="just">
                  <a:buNone/>
                </a:pPr>
                <a:r>
                  <a:rPr lang="en-US" sz="3000" i="1" dirty="0" smtClean="0">
                    <a:latin typeface="Times New Roman" pitchFamily="18" charset="0"/>
                    <a:cs typeface="Times New Roman" pitchFamily="18" charset="0"/>
                  </a:rPr>
                  <a:t>GFR</a:t>
                </a:r>
                <a14:m>
                  <m:oMath xmlns:m="http://schemas.openxmlformats.org/officeDocument/2006/math">
                    <m:r>
                      <a:rPr lang="en-US" sz="3000" i="1">
                        <a:latin typeface="Cambria Math"/>
                        <a:cs typeface="Times New Roman" pitchFamily="18" charset="0"/>
                      </a:rPr>
                      <m:t>=</m:t>
                    </m:r>
                    <m:f>
                      <m:fPr>
                        <m:ctrlPr>
                          <a:rPr lang="en-US" sz="3000" i="1">
                            <a:latin typeface="Cambria Math"/>
                            <a:cs typeface="Times New Roman" pitchFamily="18" charset="0"/>
                          </a:rPr>
                        </m:ctrlPr>
                      </m:fPr>
                      <m:num>
                        <m:r>
                          <m:rPr>
                            <m:nor/>
                          </m:rPr>
                          <a:rPr lang="en-US" sz="3000" b="0" i="1" smtClean="0">
                            <a:latin typeface="Times New Roman" pitchFamily="18" charset="0"/>
                            <a:cs typeface="Times New Roman" pitchFamily="18" charset="0"/>
                          </a:rPr>
                          <m:t># </m:t>
                        </m:r>
                        <m:r>
                          <m:rPr>
                            <m:nor/>
                          </m:rPr>
                          <a:rPr lang="en-US" sz="3000" i="1">
                            <a:latin typeface="Times New Roman" pitchFamily="18" charset="0"/>
                            <a:cs typeface="Times New Roman" pitchFamily="18" charset="0"/>
                          </a:rPr>
                          <m:t>of</m:t>
                        </m:r>
                        <m:r>
                          <m:rPr>
                            <m:nor/>
                          </m:rPr>
                          <a:rPr lang="en-US" sz="3000" i="1">
                            <a:latin typeface="Times New Roman" pitchFamily="18" charset="0"/>
                            <a:cs typeface="Times New Roman" pitchFamily="18" charset="0"/>
                          </a:rPr>
                          <m:t> </m:t>
                        </m:r>
                        <m:r>
                          <m:rPr>
                            <m:nor/>
                          </m:rPr>
                          <a:rPr lang="en-US" sz="3000" i="1">
                            <a:latin typeface="Times New Roman" pitchFamily="18" charset="0"/>
                            <a:cs typeface="Times New Roman" pitchFamily="18" charset="0"/>
                          </a:rPr>
                          <m:t>live</m:t>
                        </m:r>
                        <m:r>
                          <m:rPr>
                            <m:nor/>
                          </m:rPr>
                          <a:rPr lang="en-US" sz="3000" i="1">
                            <a:latin typeface="Times New Roman" pitchFamily="18" charset="0"/>
                            <a:cs typeface="Times New Roman" pitchFamily="18" charset="0"/>
                          </a:rPr>
                          <m:t> </m:t>
                        </m:r>
                        <m:r>
                          <m:rPr>
                            <m:nor/>
                          </m:rPr>
                          <a:rPr lang="en-US" sz="3000" i="1">
                            <a:latin typeface="Times New Roman" pitchFamily="18" charset="0"/>
                            <a:cs typeface="Times New Roman" pitchFamily="18" charset="0"/>
                          </a:rPr>
                          <m:t>births</m:t>
                        </m:r>
                        <m:r>
                          <m:rPr>
                            <m:nor/>
                          </m:rPr>
                          <a:rPr lang="en-US" sz="3000" i="1">
                            <a:latin typeface="Times New Roman" pitchFamily="18" charset="0"/>
                            <a:cs typeface="Times New Roman" pitchFamily="18" charset="0"/>
                          </a:rPr>
                          <m:t> </m:t>
                        </m:r>
                        <m:r>
                          <m:rPr>
                            <m:nor/>
                          </m:rPr>
                          <a:rPr lang="en-US" sz="3000" i="1">
                            <a:latin typeface="Times New Roman" pitchFamily="18" charset="0"/>
                            <a:cs typeface="Times New Roman" pitchFamily="18" charset="0"/>
                          </a:rPr>
                          <m:t>in</m:t>
                        </m:r>
                        <m:r>
                          <m:rPr>
                            <m:nor/>
                          </m:rPr>
                          <a:rPr lang="en-US" sz="3000" i="1">
                            <a:latin typeface="Times New Roman" pitchFamily="18" charset="0"/>
                            <a:cs typeface="Times New Roman" pitchFamily="18" charset="0"/>
                          </a:rPr>
                          <m:t> </m:t>
                        </m:r>
                        <m:r>
                          <m:rPr>
                            <m:nor/>
                          </m:rPr>
                          <a:rPr lang="en-US" sz="3000" i="1">
                            <a:latin typeface="Times New Roman" pitchFamily="18" charset="0"/>
                            <a:cs typeface="Times New Roman" pitchFamily="18" charset="0"/>
                          </a:rPr>
                          <m:t>a</m:t>
                        </m:r>
                        <m:r>
                          <m:rPr>
                            <m:nor/>
                          </m:rPr>
                          <a:rPr lang="en-US" sz="3000" i="1">
                            <a:latin typeface="Times New Roman" pitchFamily="18" charset="0"/>
                            <a:cs typeface="Times New Roman" pitchFamily="18" charset="0"/>
                          </a:rPr>
                          <m:t> </m:t>
                        </m:r>
                        <m:r>
                          <m:rPr>
                            <m:nor/>
                          </m:rPr>
                          <a:rPr lang="en-US" sz="3000" i="1">
                            <a:latin typeface="Times New Roman" pitchFamily="18" charset="0"/>
                            <a:cs typeface="Times New Roman" pitchFamily="18" charset="0"/>
                          </a:rPr>
                          <m:t>year</m:t>
                        </m:r>
                      </m:num>
                      <m:den>
                        <m:r>
                          <m:rPr>
                            <m:nor/>
                          </m:rPr>
                          <a:rPr lang="en-US" sz="3000" b="0" i="1" smtClean="0">
                            <a:latin typeface="Times New Roman" pitchFamily="18" charset="0"/>
                            <a:cs typeface="Times New Roman" pitchFamily="18" charset="0"/>
                          </a:rPr>
                          <m:t># </m:t>
                        </m:r>
                        <m:r>
                          <m:rPr>
                            <m:nor/>
                          </m:rPr>
                          <a:rPr lang="en-US" sz="3000" i="1">
                            <a:latin typeface="Times New Roman" pitchFamily="18" charset="0"/>
                            <a:cs typeface="Times New Roman" pitchFamily="18" charset="0"/>
                          </a:rPr>
                          <m:t>of</m:t>
                        </m:r>
                        <m:r>
                          <m:rPr>
                            <m:nor/>
                          </m:rPr>
                          <a:rPr lang="en-US" sz="3000" i="1">
                            <a:latin typeface="Times New Roman" pitchFamily="18" charset="0"/>
                            <a:cs typeface="Times New Roman" pitchFamily="18" charset="0"/>
                          </a:rPr>
                          <m:t> </m:t>
                        </m:r>
                        <m:r>
                          <m:rPr>
                            <m:nor/>
                          </m:rPr>
                          <a:rPr lang="en-US" sz="3000" i="1">
                            <a:latin typeface="Times New Roman" pitchFamily="18" charset="0"/>
                            <a:cs typeface="Times New Roman" pitchFamily="18" charset="0"/>
                          </a:rPr>
                          <m:t>females</m:t>
                        </m:r>
                        <m:r>
                          <m:rPr>
                            <m:nor/>
                          </m:rPr>
                          <a:rPr lang="en-US" sz="3000" i="1">
                            <a:latin typeface="Times New Roman" pitchFamily="18" charset="0"/>
                            <a:cs typeface="Times New Roman" pitchFamily="18" charset="0"/>
                          </a:rPr>
                          <m:t> 15−49 </m:t>
                        </m:r>
                        <m:r>
                          <m:rPr>
                            <m:nor/>
                          </m:rPr>
                          <a:rPr lang="en-US" sz="3000" i="1">
                            <a:latin typeface="Times New Roman" pitchFamily="18" charset="0"/>
                            <a:cs typeface="Times New Roman" pitchFamily="18" charset="0"/>
                          </a:rPr>
                          <m:t>years</m:t>
                        </m:r>
                        <m:r>
                          <m:rPr>
                            <m:nor/>
                          </m:rPr>
                          <a:rPr lang="en-US" sz="3000" i="1">
                            <a:latin typeface="Times New Roman" pitchFamily="18" charset="0"/>
                            <a:cs typeface="Times New Roman" pitchFamily="18" charset="0"/>
                          </a:rPr>
                          <m:t> </m:t>
                        </m:r>
                        <m:r>
                          <m:rPr>
                            <m:nor/>
                          </m:rPr>
                          <a:rPr lang="en-US" sz="3000" i="1">
                            <a:latin typeface="Times New Roman" pitchFamily="18" charset="0"/>
                            <a:cs typeface="Times New Roman" pitchFamily="18" charset="0"/>
                          </a:rPr>
                          <m:t>of</m:t>
                        </m:r>
                        <m:r>
                          <m:rPr>
                            <m:nor/>
                          </m:rPr>
                          <a:rPr lang="en-US" sz="3000" i="1">
                            <a:latin typeface="Times New Roman" pitchFamily="18" charset="0"/>
                            <a:cs typeface="Times New Roman" pitchFamily="18" charset="0"/>
                          </a:rPr>
                          <m:t> </m:t>
                        </m:r>
                        <m:r>
                          <m:rPr>
                            <m:nor/>
                          </m:rPr>
                          <a:rPr lang="en-US" sz="3000" i="1">
                            <a:latin typeface="Times New Roman" pitchFamily="18" charset="0"/>
                            <a:cs typeface="Times New Roman" pitchFamily="18" charset="0"/>
                          </a:rPr>
                          <m:t>age</m:t>
                        </m:r>
                      </m:den>
                    </m:f>
                    <m:r>
                      <a:rPr lang="en-US" sz="3000" i="1">
                        <a:latin typeface="Cambria Math"/>
                        <a:cs typeface="Times New Roman" pitchFamily="18" charset="0"/>
                      </a:rPr>
                      <m:t> </m:t>
                    </m:r>
                    <m:r>
                      <a:rPr lang="en-US" sz="3000" i="1">
                        <a:latin typeface="Cambria Math"/>
                        <a:cs typeface="Times New Roman" pitchFamily="18" charset="0"/>
                      </a:rPr>
                      <m:t>𝑥</m:t>
                    </m:r>
                    <m:r>
                      <a:rPr lang="en-US" sz="3000" i="1">
                        <a:latin typeface="Cambria Math"/>
                        <a:cs typeface="Times New Roman" pitchFamily="18" charset="0"/>
                      </a:rPr>
                      <m:t> 1000</m:t>
                    </m:r>
                  </m:oMath>
                </a14:m>
                <a:r>
                  <a:rPr lang="en-US" sz="3000" i="1" dirty="0">
                    <a:latin typeface="Times New Roman" pitchFamily="18" charset="0"/>
                    <a:cs typeface="Times New Roman" pitchFamily="18" charset="0"/>
                  </a:rPr>
                  <a:t> </a:t>
                </a:r>
              </a:p>
              <a:p>
                <a:pPr marL="45720" indent="0" algn="just">
                  <a:buNone/>
                </a:pPr>
                <a:r>
                  <a:rPr lang="en-US" sz="2800" dirty="0">
                    <a:latin typeface="Times New Roman" pitchFamily="18" charset="0"/>
                    <a:cs typeface="Times New Roman" pitchFamily="18" charset="0"/>
                  </a:rPr>
                  <a:t>The GFR is more sensitive measure of fertility than the CBR, since it refers to the age and sex group capable of giving birth (females 15-49 years of age). </a:t>
                </a:r>
                <a:endParaRPr lang="en-US" sz="2800" dirty="0" smtClean="0">
                  <a:latin typeface="Times New Roman" pitchFamily="18" charset="0"/>
                  <a:cs typeface="Times New Roman" pitchFamily="18" charset="0"/>
                </a:endParaRPr>
              </a:p>
              <a:p>
                <a:pPr algn="just">
                  <a:buFont typeface="Wingdings" pitchFamily="2" charset="2"/>
                  <a:buChar char="Ø"/>
                </a:pPr>
                <a:r>
                  <a:rPr lang="en-US" sz="2800" dirty="0" smtClean="0">
                    <a:latin typeface="Times New Roman" pitchFamily="18" charset="0"/>
                    <a:cs typeface="Times New Roman" pitchFamily="18" charset="0"/>
                  </a:rPr>
                  <a:t>It </a:t>
                </a:r>
                <a:r>
                  <a:rPr lang="en-US" sz="2800" dirty="0">
                    <a:latin typeface="Times New Roman" pitchFamily="18" charset="0"/>
                    <a:cs typeface="Times New Roman" pitchFamily="18" charset="0"/>
                  </a:rPr>
                  <a:t>eliminates distortions </a:t>
                </a:r>
                <a:r>
                  <a:rPr lang="en-US" sz="2800" dirty="0" smtClean="0">
                    <a:latin typeface="Times New Roman" pitchFamily="18" charset="0"/>
                    <a:cs typeface="Times New Roman" pitchFamily="18" charset="0"/>
                  </a:rPr>
                  <a:t>that might </a:t>
                </a:r>
                <a:r>
                  <a:rPr lang="en-US" sz="2800" dirty="0">
                    <a:latin typeface="Times New Roman" pitchFamily="18" charset="0"/>
                    <a:cs typeface="Times New Roman" pitchFamily="18" charset="0"/>
                  </a:rPr>
                  <a:t>arise due </a:t>
                </a:r>
                <a:r>
                  <a:rPr lang="en-US" sz="2800" dirty="0" smtClean="0">
                    <a:latin typeface="Times New Roman" pitchFamily="18" charset="0"/>
                    <a:cs typeface="Times New Roman" pitchFamily="18" charset="0"/>
                  </a:rPr>
                  <a:t>to different </a:t>
                </a:r>
                <a:r>
                  <a:rPr lang="en-US" sz="2800" dirty="0">
                    <a:latin typeface="Times New Roman" pitchFamily="18" charset="0"/>
                    <a:cs typeface="Times New Roman" pitchFamily="18" charset="0"/>
                  </a:rPr>
                  <a:t>age and sex </a:t>
                </a:r>
                <a:r>
                  <a:rPr lang="en-US" sz="2800" dirty="0" smtClean="0">
                    <a:latin typeface="Times New Roman" pitchFamily="18" charset="0"/>
                    <a:cs typeface="Times New Roman" pitchFamily="18" charset="0"/>
                  </a:rPr>
                  <a:t>groups in the </a:t>
                </a:r>
                <a:r>
                  <a:rPr lang="en-US" sz="2800" dirty="0">
                    <a:latin typeface="Times New Roman" pitchFamily="18" charset="0"/>
                    <a:cs typeface="Times New Roman" pitchFamily="18" charset="0"/>
                  </a:rPr>
                  <a:t>total population. </a:t>
                </a:r>
                <a:endParaRPr lang="en-US" sz="2800" dirty="0" smtClean="0">
                  <a:latin typeface="Times New Roman" pitchFamily="18" charset="0"/>
                  <a:cs typeface="Times New Roman" pitchFamily="18" charset="0"/>
                </a:endParaRPr>
              </a:p>
              <a:p>
                <a:pPr algn="just">
                  <a:buFont typeface="Wingdings" pitchFamily="2" charset="2"/>
                  <a:buChar char="Ø"/>
                </a:pP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major limitation of GFR is that </a:t>
                </a:r>
                <a:r>
                  <a:rPr lang="en-US" sz="2800" dirty="0" smtClean="0">
                    <a:latin typeface="Times New Roman" pitchFamily="18" charset="0"/>
                    <a:cs typeface="Times New Roman" pitchFamily="18" charset="0"/>
                  </a:rPr>
                  <a:t>not all females </a:t>
                </a:r>
                <a:r>
                  <a:rPr lang="en-US" sz="2800" dirty="0">
                    <a:latin typeface="Times New Roman" pitchFamily="18" charset="0"/>
                    <a:cs typeface="Times New Roman" pitchFamily="18" charset="0"/>
                  </a:rPr>
                  <a:t>in the denominator are exposed to the risk of </a:t>
                </a:r>
                <a:r>
                  <a:rPr lang="en-US" sz="2800" dirty="0" smtClean="0">
                    <a:latin typeface="Times New Roman" pitchFamily="18" charset="0"/>
                    <a:cs typeface="Times New Roman" pitchFamily="18" charset="0"/>
                  </a:rPr>
                  <a:t>child birth. </a:t>
                </a:r>
              </a:p>
              <a:p>
                <a:pPr algn="just">
                  <a:buFont typeface="Wingdings" pitchFamily="2" charset="2"/>
                  <a:buChar char="Ø"/>
                </a:pPr>
                <a:r>
                  <a:rPr lang="en-US" sz="2800" dirty="0">
                    <a:latin typeface="Times New Roman" pitchFamily="18" charset="0"/>
                    <a:cs typeface="Times New Roman" pitchFamily="18" charset="0"/>
                  </a:rPr>
                  <a:t> The GFR is approximately four times the CBR</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04800" y="228600"/>
                <a:ext cx="8610600" cy="6477000"/>
              </a:xfrm>
              <a:blipFill rotWithShape="1">
                <a:blip r:embed="rId2" cstate="print"/>
                <a:stretch>
                  <a:fillRect l="-1059" t="-750" r="-232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22</a:t>
            </a:fld>
            <a:endParaRPr lang="en-US" dirty="0"/>
          </a:p>
        </p:txBody>
      </p:sp>
    </p:spTree>
    <p:extLst>
      <p:ext uri="{BB962C8B-B14F-4D97-AF65-F5344CB8AC3E}">
        <p14:creationId xmlns="" xmlns:p14="http://schemas.microsoft.com/office/powerpoint/2010/main" val="3375584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228600"/>
                <a:ext cx="8763000" cy="6477000"/>
              </a:xfrm>
            </p:spPr>
            <p:style>
              <a:lnRef idx="2">
                <a:schemeClr val="dk1"/>
              </a:lnRef>
              <a:fillRef idx="1">
                <a:schemeClr val="lt1"/>
              </a:fillRef>
              <a:effectRef idx="0">
                <a:schemeClr val="dk1"/>
              </a:effectRef>
              <a:fontRef idx="minor">
                <a:schemeClr val="dk1"/>
              </a:fontRef>
            </p:style>
            <p:txBody>
              <a:bodyPr>
                <a:normAutofit/>
              </a:bodyPr>
              <a:lstStyle/>
              <a:p>
                <a:pPr marL="45720" indent="0" algn="just">
                  <a:buNone/>
                </a:pPr>
                <a:r>
                  <a:rPr lang="en-US" sz="2800" b="1" dirty="0" smtClean="0">
                    <a:latin typeface="Times New Roman" pitchFamily="18" charset="0"/>
                    <a:cs typeface="Times New Roman" pitchFamily="18" charset="0"/>
                  </a:rPr>
                  <a:t>3. Age-specific </a:t>
                </a:r>
                <a:r>
                  <a:rPr lang="en-US" sz="2800" b="1" dirty="0">
                    <a:latin typeface="Times New Roman" pitchFamily="18" charset="0"/>
                    <a:cs typeface="Times New Roman" pitchFamily="18" charset="0"/>
                  </a:rPr>
                  <a:t>fertility rates (ASFR</a:t>
                </a:r>
                <a:r>
                  <a:rPr lang="en-US" sz="2800" b="1" dirty="0" smtClean="0">
                    <a:latin typeface="Times New Roman" pitchFamily="18" charset="0"/>
                    <a:cs typeface="Times New Roman" pitchFamily="18" charset="0"/>
                  </a:rPr>
                  <a:t>) </a:t>
                </a:r>
              </a:p>
              <a:p>
                <a:pPr marL="45720" indent="0" algn="just">
                  <a:buNone/>
                </a:pPr>
                <a:r>
                  <a:rPr lang="en-US" sz="2800" dirty="0">
                    <a:latin typeface="Times New Roman" pitchFamily="18" charset="0"/>
                    <a:cs typeface="Times New Roman" pitchFamily="18" charset="0"/>
                  </a:rPr>
                  <a:t>Age specific fertility </a:t>
                </a:r>
                <a:r>
                  <a:rPr lang="en-US" sz="2800" dirty="0" smtClean="0">
                    <a:latin typeface="Times New Roman" pitchFamily="18" charset="0"/>
                    <a:cs typeface="Times New Roman" pitchFamily="18" charset="0"/>
                  </a:rPr>
                  <a:t>rate </a:t>
                </a:r>
                <a:r>
                  <a:rPr lang="en-US" sz="2800" dirty="0">
                    <a:latin typeface="Times New Roman" pitchFamily="18" charset="0"/>
                    <a:cs typeface="Times New Roman" pitchFamily="18" charset="0"/>
                  </a:rPr>
                  <a:t>(ASFR) is the number </a:t>
                </a:r>
                <a:r>
                  <a:rPr lang="en-US" sz="2800" dirty="0" smtClean="0">
                    <a:latin typeface="Times New Roman" pitchFamily="18" charset="0"/>
                    <a:cs typeface="Times New Roman" pitchFamily="18" charset="0"/>
                  </a:rPr>
                  <a:t>of children </a:t>
                </a:r>
                <a:r>
                  <a:rPr lang="en-US" sz="2800" dirty="0">
                    <a:latin typeface="Times New Roman" pitchFamily="18" charset="0"/>
                    <a:cs typeface="Times New Roman" pitchFamily="18" charset="0"/>
                  </a:rPr>
                  <a:t>born alive to females in a specific age group per </a:t>
                </a:r>
                <a:r>
                  <a:rPr lang="en-US" sz="2800" dirty="0" smtClean="0">
                    <a:latin typeface="Times New Roman" pitchFamily="18" charset="0"/>
                    <a:cs typeface="Times New Roman" pitchFamily="18" charset="0"/>
                  </a:rPr>
                  <a:t>1,000 females </a:t>
                </a:r>
                <a:r>
                  <a:rPr lang="en-US" sz="2800" dirty="0">
                    <a:latin typeface="Times New Roman" pitchFamily="18" charset="0"/>
                    <a:cs typeface="Times New Roman" pitchFamily="18" charset="0"/>
                  </a:rPr>
                  <a:t>in that specific age group, </a:t>
                </a:r>
                <a:r>
                  <a:rPr lang="en-US" sz="2800" dirty="0" smtClean="0">
                    <a:latin typeface="Times New Roman" pitchFamily="18" charset="0"/>
                    <a:cs typeface="Times New Roman" pitchFamily="18" charset="0"/>
                  </a:rPr>
                  <a:t>example </a:t>
                </a:r>
                <a:r>
                  <a:rPr lang="en-US" sz="2800" dirty="0">
                    <a:latin typeface="Times New Roman" pitchFamily="18" charset="0"/>
                    <a:cs typeface="Times New Roman" pitchFamily="18" charset="0"/>
                  </a:rPr>
                  <a:t>(15-19</a:t>
                </a:r>
                <a:r>
                  <a:rPr lang="en-US" sz="2800" dirty="0" smtClean="0">
                    <a:latin typeface="Times New Roman" pitchFamily="18" charset="0"/>
                    <a:cs typeface="Times New Roman" pitchFamily="18" charset="0"/>
                  </a:rPr>
                  <a:t>), </a:t>
                </a:r>
              </a:p>
              <a:p>
                <a:pPr marL="45720" indent="0" algn="just">
                  <a:buNone/>
                </a:pPr>
                <a:r>
                  <a:rPr lang="en-US" sz="2800" dirty="0" smtClean="0">
                    <a:latin typeface="Times New Roman" pitchFamily="18" charset="0"/>
                    <a:cs typeface="Times New Roman" pitchFamily="18" charset="0"/>
                  </a:rPr>
                  <a:t>(20-24),….. </a:t>
                </a:r>
                <a:r>
                  <a:rPr lang="en-US" sz="2800" dirty="0">
                    <a:latin typeface="Times New Roman" pitchFamily="18" charset="0"/>
                    <a:cs typeface="Times New Roman" pitchFamily="18" charset="0"/>
                  </a:rPr>
                  <a:t>(45-49) years of age</a:t>
                </a:r>
                <a:r>
                  <a:rPr lang="en-US" sz="2800" dirty="0" smtClean="0">
                    <a:latin typeface="Times New Roman" pitchFamily="18" charset="0"/>
                    <a:cs typeface="Times New Roman" pitchFamily="18" charset="0"/>
                  </a:rPr>
                  <a:t>.  </a:t>
                </a:r>
              </a:p>
              <a:p>
                <a:pPr marL="45720" indent="0" algn="just">
                  <a:buNone/>
                </a:pPr>
                <a14:m>
                  <m:oMath xmlns:m="http://schemas.openxmlformats.org/officeDocument/2006/math">
                    <m:r>
                      <a:rPr lang="en-US" sz="2800" b="0" i="1" smtClean="0">
                        <a:latin typeface="Cambria Math"/>
                        <a:cs typeface="Times New Roman" pitchFamily="18" charset="0"/>
                      </a:rPr>
                      <m:t>𝐴𝑆𝐹𝑅</m:t>
                    </m:r>
                    <m:r>
                      <a:rPr lang="en-US" sz="2800" b="0" i="1" smtClean="0">
                        <a:latin typeface="Cambria Math"/>
                        <a:cs typeface="Times New Roman" pitchFamily="18" charset="0"/>
                      </a:rPr>
                      <m:t>=</m:t>
                    </m:r>
                    <m:f>
                      <m:fPr>
                        <m:ctrlPr>
                          <a:rPr lang="en-US" sz="2800" b="0" i="1" smtClean="0">
                            <a:latin typeface="Cambria Math"/>
                            <a:cs typeface="Times New Roman" pitchFamily="18" charset="0"/>
                          </a:rPr>
                        </m:ctrlPr>
                      </m:fPr>
                      <m:num>
                        <m:r>
                          <a:rPr lang="en-US" sz="2800" b="0" i="1" smtClean="0">
                            <a:latin typeface="Cambria Math"/>
                            <a:cs typeface="Times New Roman" pitchFamily="18" charset="0"/>
                          </a:rPr>
                          <m:t># </m:t>
                        </m:r>
                        <m:r>
                          <a:rPr lang="en-US" sz="2800" b="0" i="1" smtClean="0">
                            <a:latin typeface="Cambria Math"/>
                            <a:cs typeface="Times New Roman" pitchFamily="18" charset="0"/>
                          </a:rPr>
                          <m:t>𝑜𝑓</m:t>
                        </m:r>
                        <m:r>
                          <a:rPr lang="en-US" sz="2800" b="0" i="1" smtClean="0">
                            <a:latin typeface="Cambria Math"/>
                            <a:cs typeface="Times New Roman" pitchFamily="18" charset="0"/>
                          </a:rPr>
                          <m:t> </m:t>
                        </m:r>
                        <m:r>
                          <a:rPr lang="en-US" sz="2800" i="1">
                            <a:latin typeface="Cambria Math"/>
                            <a:cs typeface="Times New Roman" pitchFamily="18" charset="0"/>
                          </a:rPr>
                          <m:t>𝑙𝑖𝑣𝑒</m:t>
                        </m:r>
                        <m:r>
                          <a:rPr lang="en-US" sz="2800" i="1">
                            <a:latin typeface="Cambria Math"/>
                            <a:cs typeface="Times New Roman" pitchFamily="18" charset="0"/>
                          </a:rPr>
                          <m:t> </m:t>
                        </m:r>
                        <m:r>
                          <a:rPr lang="en-US" sz="2800" i="1">
                            <a:latin typeface="Cambria Math"/>
                            <a:cs typeface="Times New Roman" pitchFamily="18" charset="0"/>
                          </a:rPr>
                          <m:t>𝑏𝑖𝑟𝑡h𝑠</m:t>
                        </m:r>
                        <m:r>
                          <a:rPr lang="en-US" sz="2800" i="1">
                            <a:latin typeface="Cambria Math"/>
                            <a:cs typeface="Times New Roman" pitchFamily="18" charset="0"/>
                          </a:rPr>
                          <m:t> </m:t>
                        </m:r>
                        <m:r>
                          <a:rPr lang="en-US" sz="2800" i="1">
                            <a:latin typeface="Cambria Math"/>
                            <a:cs typeface="Times New Roman" pitchFamily="18" charset="0"/>
                          </a:rPr>
                          <m:t>𝑡𝑜</m:t>
                        </m:r>
                        <m:r>
                          <a:rPr lang="en-US" sz="2800" i="1">
                            <a:latin typeface="Cambria Math"/>
                            <a:cs typeface="Times New Roman" pitchFamily="18" charset="0"/>
                          </a:rPr>
                          <m:t> </m:t>
                        </m:r>
                        <m:r>
                          <a:rPr lang="en-US" sz="2800" i="1">
                            <a:latin typeface="Cambria Math"/>
                            <a:cs typeface="Times New Roman" pitchFamily="18" charset="0"/>
                          </a:rPr>
                          <m:t>𝑓𝑒𝑚𝑎𝑙𝑒𝑠</m:t>
                        </m:r>
                        <m:r>
                          <a:rPr lang="en-US" sz="2800" i="1">
                            <a:latin typeface="Cambria Math"/>
                            <a:cs typeface="Times New Roman" pitchFamily="18" charset="0"/>
                          </a:rPr>
                          <m:t> </m:t>
                        </m:r>
                        <m:r>
                          <a:rPr lang="en-US" sz="2800" i="1">
                            <a:latin typeface="Cambria Math"/>
                            <a:cs typeface="Times New Roman" pitchFamily="18" charset="0"/>
                          </a:rPr>
                          <m:t>𝑖𝑛</m:t>
                        </m:r>
                        <m:r>
                          <a:rPr lang="en-US" sz="2800" i="1">
                            <a:latin typeface="Cambria Math"/>
                            <a:cs typeface="Times New Roman" pitchFamily="18" charset="0"/>
                          </a:rPr>
                          <m:t> </m:t>
                        </m:r>
                        <m:r>
                          <a:rPr lang="en-US" sz="2800" i="1">
                            <a:latin typeface="Cambria Math"/>
                            <a:cs typeface="Times New Roman" pitchFamily="18" charset="0"/>
                          </a:rPr>
                          <m:t>𝑎</m:t>
                        </m:r>
                        <m:r>
                          <a:rPr lang="en-US" sz="2800" i="1">
                            <a:latin typeface="Cambria Math"/>
                            <a:cs typeface="Times New Roman" pitchFamily="18" charset="0"/>
                          </a:rPr>
                          <m:t> </m:t>
                        </m:r>
                        <m:r>
                          <a:rPr lang="en-US" sz="2800" i="1">
                            <a:latin typeface="Cambria Math"/>
                            <a:cs typeface="Times New Roman" pitchFamily="18" charset="0"/>
                          </a:rPr>
                          <m:t>𝑠𝑝𝑒𝑐𝑖𝑓𝑖𝑐</m:t>
                        </m:r>
                        <m:r>
                          <a:rPr lang="en-US" sz="2800" i="1">
                            <a:latin typeface="Cambria Math"/>
                            <a:cs typeface="Times New Roman" pitchFamily="18" charset="0"/>
                          </a:rPr>
                          <m:t> </m:t>
                        </m:r>
                        <m:r>
                          <a:rPr lang="en-US" sz="2800" i="1">
                            <a:latin typeface="Cambria Math"/>
                            <a:cs typeface="Times New Roman" pitchFamily="18" charset="0"/>
                          </a:rPr>
                          <m:t>𝑎𝑔𝑒</m:t>
                        </m:r>
                        <m:r>
                          <a:rPr lang="en-US" sz="2800" i="1">
                            <a:latin typeface="Cambria Math"/>
                            <a:cs typeface="Times New Roman" pitchFamily="18" charset="0"/>
                          </a:rPr>
                          <m:t> </m:t>
                        </m:r>
                        <m:r>
                          <a:rPr lang="en-US" sz="2800" i="1">
                            <a:latin typeface="Cambria Math"/>
                            <a:cs typeface="Times New Roman" pitchFamily="18" charset="0"/>
                          </a:rPr>
                          <m:t>𝑔𝑟𝑜𝑢𝑝</m:t>
                        </m:r>
                        <m:r>
                          <a:rPr lang="en-US" sz="2800" i="1">
                            <a:latin typeface="Cambria Math"/>
                            <a:cs typeface="Times New Roman" pitchFamily="18" charset="0"/>
                          </a:rPr>
                          <m:t> </m:t>
                        </m:r>
                        <m:r>
                          <a:rPr lang="en-US" sz="2800" i="1">
                            <a:latin typeface="Cambria Math"/>
                            <a:cs typeface="Times New Roman" pitchFamily="18" charset="0"/>
                          </a:rPr>
                          <m:t>𝑖𝑛</m:t>
                        </m:r>
                        <m:r>
                          <a:rPr lang="en-US" sz="2800" i="1">
                            <a:latin typeface="Cambria Math"/>
                            <a:cs typeface="Times New Roman" pitchFamily="18" charset="0"/>
                          </a:rPr>
                          <m:t> </m:t>
                        </m:r>
                        <m:r>
                          <a:rPr lang="en-US" sz="2800" i="1">
                            <a:latin typeface="Cambria Math"/>
                            <a:cs typeface="Times New Roman" pitchFamily="18" charset="0"/>
                          </a:rPr>
                          <m:t>𝑎</m:t>
                        </m:r>
                        <m:r>
                          <a:rPr lang="en-US" sz="2800" i="1">
                            <a:latin typeface="Cambria Math"/>
                            <a:cs typeface="Times New Roman" pitchFamily="18" charset="0"/>
                          </a:rPr>
                          <m:t> </m:t>
                        </m:r>
                        <m:r>
                          <a:rPr lang="en-US" sz="2800" i="1">
                            <a:latin typeface="Cambria Math"/>
                            <a:cs typeface="Times New Roman" pitchFamily="18" charset="0"/>
                          </a:rPr>
                          <m:t>𝑦𝑒𝑎𝑟</m:t>
                        </m:r>
                      </m:num>
                      <m:den>
                        <m:r>
                          <a:rPr lang="en-US" sz="2800" i="1">
                            <a:latin typeface="Cambria Math"/>
                            <a:cs typeface="Times New Roman" pitchFamily="18" charset="0"/>
                          </a:rPr>
                          <m:t>𝑀𝑖𝑑</m:t>
                        </m:r>
                        <m:r>
                          <a:rPr lang="en-US" sz="2800" i="1">
                            <a:latin typeface="Cambria Math"/>
                            <a:cs typeface="Times New Roman" pitchFamily="18" charset="0"/>
                          </a:rPr>
                          <m:t>−</m:t>
                        </m:r>
                        <m:r>
                          <a:rPr lang="en-US" sz="2800" i="1">
                            <a:latin typeface="Cambria Math"/>
                            <a:cs typeface="Times New Roman" pitchFamily="18" charset="0"/>
                          </a:rPr>
                          <m:t>𝑦𝑒𝑎𝑟</m:t>
                        </m:r>
                        <m:r>
                          <a:rPr lang="en-US" sz="2800" i="1">
                            <a:latin typeface="Cambria Math"/>
                            <a:cs typeface="Times New Roman" pitchFamily="18" charset="0"/>
                          </a:rPr>
                          <m:t> </m:t>
                        </m:r>
                        <m:r>
                          <a:rPr lang="en-US" sz="2800" i="1">
                            <a:latin typeface="Cambria Math"/>
                            <a:cs typeface="Times New Roman" pitchFamily="18" charset="0"/>
                          </a:rPr>
                          <m:t>𝑝𝑜𝑝𝑢𝑙𝑎𝑡𝑖𝑜𝑛</m:t>
                        </m:r>
                        <m:r>
                          <a:rPr lang="en-US" sz="2800" i="1">
                            <a:latin typeface="Cambria Math"/>
                            <a:cs typeface="Times New Roman" pitchFamily="18" charset="0"/>
                          </a:rPr>
                          <m:t> </m:t>
                        </m:r>
                        <m:r>
                          <a:rPr lang="en-US" sz="2800" i="1">
                            <a:latin typeface="Cambria Math"/>
                            <a:cs typeface="Times New Roman" pitchFamily="18" charset="0"/>
                          </a:rPr>
                          <m:t>𝑜𝑓</m:t>
                        </m:r>
                        <m:r>
                          <a:rPr lang="en-US" sz="2800" i="1">
                            <a:latin typeface="Cambria Math"/>
                            <a:cs typeface="Times New Roman" pitchFamily="18" charset="0"/>
                          </a:rPr>
                          <m:t> </m:t>
                        </m:r>
                        <m:r>
                          <a:rPr lang="en-US" sz="2800" i="1">
                            <a:latin typeface="Cambria Math"/>
                            <a:cs typeface="Times New Roman" pitchFamily="18" charset="0"/>
                          </a:rPr>
                          <m:t>𝑓𝑒𝑚𝑎𝑙𝑒𝑠</m:t>
                        </m:r>
                        <m:r>
                          <a:rPr lang="en-US" sz="2800" i="1">
                            <a:latin typeface="Cambria Math"/>
                            <a:cs typeface="Times New Roman" pitchFamily="18" charset="0"/>
                          </a:rPr>
                          <m:t> </m:t>
                        </m:r>
                        <m:r>
                          <a:rPr lang="en-US" sz="2800" i="1">
                            <a:latin typeface="Cambria Math"/>
                            <a:cs typeface="Times New Roman" pitchFamily="18" charset="0"/>
                          </a:rPr>
                          <m:t>𝑜𝑓</m:t>
                        </m:r>
                        <m:r>
                          <a:rPr lang="en-US" sz="2800" i="1">
                            <a:latin typeface="Cambria Math"/>
                            <a:cs typeface="Times New Roman" pitchFamily="18" charset="0"/>
                          </a:rPr>
                          <m:t> </m:t>
                        </m:r>
                        <m:r>
                          <a:rPr lang="en-US" sz="2800" i="1">
                            <a:latin typeface="Cambria Math"/>
                            <a:cs typeface="Times New Roman" pitchFamily="18" charset="0"/>
                          </a:rPr>
                          <m:t>𝑡h𝑒</m:t>
                        </m:r>
                        <m:r>
                          <a:rPr lang="en-US" sz="2800" i="1">
                            <a:latin typeface="Cambria Math"/>
                            <a:cs typeface="Times New Roman" pitchFamily="18" charset="0"/>
                          </a:rPr>
                          <m:t> </m:t>
                        </m:r>
                        <m:r>
                          <a:rPr lang="en-US" sz="2800" i="1">
                            <a:latin typeface="Cambria Math"/>
                            <a:cs typeface="Times New Roman" pitchFamily="18" charset="0"/>
                          </a:rPr>
                          <m:t>𝑠𝑎𝑚𝑒</m:t>
                        </m:r>
                        <m:r>
                          <a:rPr lang="en-US" sz="2800" i="1">
                            <a:latin typeface="Cambria Math"/>
                            <a:cs typeface="Times New Roman" pitchFamily="18" charset="0"/>
                          </a:rPr>
                          <m:t> </m:t>
                        </m:r>
                        <m:r>
                          <a:rPr lang="en-US" sz="2800" i="1">
                            <a:latin typeface="Cambria Math"/>
                            <a:cs typeface="Times New Roman" pitchFamily="18" charset="0"/>
                          </a:rPr>
                          <m:t>𝑎𝑔𝑒</m:t>
                        </m:r>
                        <m:r>
                          <a:rPr lang="en-US" sz="2800" i="1">
                            <a:latin typeface="Cambria Math"/>
                            <a:cs typeface="Times New Roman" pitchFamily="18" charset="0"/>
                          </a:rPr>
                          <m:t> </m:t>
                        </m:r>
                        <m:r>
                          <a:rPr lang="en-US" sz="2800" i="1">
                            <a:latin typeface="Cambria Math"/>
                            <a:cs typeface="Times New Roman" pitchFamily="18" charset="0"/>
                          </a:rPr>
                          <m:t>𝑔𝑟𝑜𝑢𝑝</m:t>
                        </m:r>
                      </m:den>
                    </m:f>
                  </m:oMath>
                </a14:m>
                <a:r>
                  <a:rPr lang="en-US" sz="2800" i="1" dirty="0" smtClean="0">
                    <a:latin typeface="Times New Roman" pitchFamily="18" charset="0"/>
                    <a:cs typeface="Times New Roman" pitchFamily="18" charset="0"/>
                  </a:rPr>
                  <a:t>x1000 </a:t>
                </a:r>
              </a:p>
              <a:p>
                <a:pPr marL="45720" indent="0" algn="just">
                  <a:buNone/>
                </a:pPr>
                <a:r>
                  <a:rPr lang="en-US" sz="2800" dirty="0" smtClean="0">
                    <a:latin typeface="Times New Roman" pitchFamily="18" charset="0"/>
                    <a:cs typeface="Times New Roman" pitchFamily="18" charset="0"/>
                  </a:rPr>
                  <a:t>For </a:t>
                </a:r>
                <a:r>
                  <a:rPr lang="en-US" sz="2800" dirty="0">
                    <a:latin typeface="Times New Roman" pitchFamily="18" charset="0"/>
                    <a:cs typeface="Times New Roman" pitchFamily="18" charset="0"/>
                  </a:rPr>
                  <a:t>example, ASFR for women 20 – 24 years of age </a:t>
                </a:r>
                <a:r>
                  <a:rPr lang="en-US" sz="2800" dirty="0" smtClean="0">
                    <a:latin typeface="Times New Roman" pitchFamily="18" charset="0"/>
                    <a:cs typeface="Times New Roman" pitchFamily="18" charset="0"/>
                  </a:rPr>
                  <a:t>is expressed </a:t>
                </a:r>
                <a:r>
                  <a:rPr lang="en-US" sz="2800" dirty="0">
                    <a:latin typeface="Times New Roman" pitchFamily="18" charset="0"/>
                    <a:cs typeface="Times New Roman" pitchFamily="18" charset="0"/>
                  </a:rPr>
                  <a:t>as</a:t>
                </a:r>
                <a:r>
                  <a:rPr lang="en-US" sz="2800" dirty="0" smtClean="0">
                    <a:latin typeface="Times New Roman" pitchFamily="18" charset="0"/>
                    <a:cs typeface="Times New Roman" pitchFamily="18" charset="0"/>
                  </a:rPr>
                  <a:t>: </a:t>
                </a:r>
              </a:p>
              <a:p>
                <a:pPr marL="45720" indent="0" algn="just">
                  <a:buNone/>
                </a:pPr>
                <a14:m>
                  <m:oMath xmlns:m="http://schemas.openxmlformats.org/officeDocument/2006/math">
                    <m:r>
                      <a:rPr lang="en-US" sz="2800" i="1">
                        <a:latin typeface="Cambria Math"/>
                        <a:cs typeface="Times New Roman" pitchFamily="18" charset="0"/>
                      </a:rPr>
                      <m:t>𝐴𝑆𝐹𝑅</m:t>
                    </m:r>
                    <m:r>
                      <a:rPr lang="en-US" sz="2800" b="0" i="1" smtClean="0">
                        <a:latin typeface="Cambria Math"/>
                        <a:cs typeface="Times New Roman" pitchFamily="18" charset="0"/>
                      </a:rPr>
                      <m:t>(20−24)</m:t>
                    </m:r>
                    <m:r>
                      <a:rPr lang="en-US" sz="2800" i="1">
                        <a:latin typeface="Cambria Math"/>
                        <a:cs typeface="Times New Roman" pitchFamily="18" charset="0"/>
                      </a:rPr>
                      <m:t>=</m:t>
                    </m:r>
                    <m:f>
                      <m:fPr>
                        <m:ctrlPr>
                          <a:rPr lang="en-US" sz="2800" i="1">
                            <a:latin typeface="Cambria Math"/>
                            <a:cs typeface="Times New Roman" pitchFamily="18" charset="0"/>
                          </a:rPr>
                        </m:ctrlPr>
                      </m:fPr>
                      <m:num>
                        <m:r>
                          <a:rPr lang="en-US" sz="2800" b="0" i="1" smtClean="0">
                            <a:latin typeface="Cambria Math"/>
                            <a:cs typeface="Times New Roman" pitchFamily="18" charset="0"/>
                          </a:rPr>
                          <m:t># </m:t>
                        </m:r>
                        <m:r>
                          <a:rPr lang="en-US" sz="2800" b="0" i="1" smtClean="0">
                            <a:latin typeface="Cambria Math"/>
                            <a:cs typeface="Times New Roman" pitchFamily="18" charset="0"/>
                          </a:rPr>
                          <m:t>𝑜𝑓</m:t>
                        </m:r>
                        <m:r>
                          <a:rPr lang="en-US" sz="2800" b="0" i="1" smtClean="0">
                            <a:latin typeface="Cambria Math"/>
                            <a:cs typeface="Times New Roman" pitchFamily="18" charset="0"/>
                          </a:rPr>
                          <m:t> </m:t>
                        </m:r>
                        <m:r>
                          <a:rPr lang="en-US" sz="2800" b="0" i="1" smtClean="0">
                            <a:latin typeface="Cambria Math"/>
                            <a:cs typeface="Times New Roman" pitchFamily="18" charset="0"/>
                          </a:rPr>
                          <m:t>𝑙𝑖𝑣𝑒</m:t>
                        </m:r>
                        <m:r>
                          <a:rPr lang="en-US" sz="2800" i="1">
                            <a:latin typeface="Cambria Math"/>
                            <a:cs typeface="Times New Roman" pitchFamily="18" charset="0"/>
                          </a:rPr>
                          <m:t> </m:t>
                        </m:r>
                        <m:r>
                          <a:rPr lang="en-US" sz="2800" i="1">
                            <a:latin typeface="Cambria Math"/>
                            <a:cs typeface="Times New Roman" pitchFamily="18" charset="0"/>
                          </a:rPr>
                          <m:t>𝑏𝑖𝑟𝑡h𝑠</m:t>
                        </m:r>
                        <m:r>
                          <a:rPr lang="en-US" sz="2800" i="1">
                            <a:latin typeface="Cambria Math"/>
                            <a:cs typeface="Times New Roman" pitchFamily="18" charset="0"/>
                          </a:rPr>
                          <m:t> </m:t>
                        </m:r>
                        <m:r>
                          <a:rPr lang="en-US" sz="2800" i="1">
                            <a:latin typeface="Cambria Math"/>
                            <a:cs typeface="Times New Roman" pitchFamily="18" charset="0"/>
                          </a:rPr>
                          <m:t>𝑡𝑜</m:t>
                        </m:r>
                        <m:r>
                          <a:rPr lang="en-US" sz="2800" b="0" i="1" smtClean="0">
                            <a:latin typeface="Cambria Math"/>
                            <a:cs typeface="Times New Roman" pitchFamily="18" charset="0"/>
                          </a:rPr>
                          <m:t> </m:t>
                        </m:r>
                        <m:r>
                          <a:rPr lang="en-US" sz="2800" b="0" i="1" smtClean="0">
                            <a:latin typeface="Cambria Math"/>
                            <a:cs typeface="Times New Roman" pitchFamily="18" charset="0"/>
                          </a:rPr>
                          <m:t>𝑓𝑒𝑚𝑎𝑙𝑒𝑠</m:t>
                        </m:r>
                        <m:r>
                          <a:rPr lang="en-US" sz="2800" i="1">
                            <a:latin typeface="Cambria Math"/>
                            <a:cs typeface="Times New Roman" pitchFamily="18" charset="0"/>
                          </a:rPr>
                          <m:t> 20− 24 </m:t>
                        </m:r>
                        <m:r>
                          <a:rPr lang="en-US" sz="2800" i="1">
                            <a:latin typeface="Cambria Math"/>
                            <a:cs typeface="Times New Roman" pitchFamily="18" charset="0"/>
                          </a:rPr>
                          <m:t>𝑦𝑒𝑎𝑟𝑠</m:t>
                        </m:r>
                        <m:r>
                          <a:rPr lang="en-US" sz="2800" i="1">
                            <a:latin typeface="Cambria Math"/>
                            <a:cs typeface="Times New Roman" pitchFamily="18" charset="0"/>
                          </a:rPr>
                          <m:t> </m:t>
                        </m:r>
                        <m:r>
                          <a:rPr lang="en-US" sz="2800" i="1">
                            <a:latin typeface="Cambria Math"/>
                            <a:cs typeface="Times New Roman" pitchFamily="18" charset="0"/>
                          </a:rPr>
                          <m:t>𝑜𝑓</m:t>
                        </m:r>
                        <m:r>
                          <a:rPr lang="en-US" sz="2800" i="1">
                            <a:latin typeface="Cambria Math"/>
                            <a:cs typeface="Times New Roman" pitchFamily="18" charset="0"/>
                          </a:rPr>
                          <m:t> </m:t>
                        </m:r>
                        <m:r>
                          <a:rPr lang="en-US" sz="2800" i="1">
                            <a:latin typeface="Cambria Math"/>
                            <a:cs typeface="Times New Roman" pitchFamily="18" charset="0"/>
                          </a:rPr>
                          <m:t>𝑎𝑔𝑒</m:t>
                        </m:r>
                      </m:num>
                      <m:den>
                        <m:r>
                          <a:rPr lang="en-US" sz="2800" b="0" i="1" smtClean="0">
                            <a:latin typeface="Cambria Math"/>
                            <a:cs typeface="Times New Roman" pitchFamily="18" charset="0"/>
                          </a:rPr>
                          <m:t>𝑀𝑖𝑑</m:t>
                        </m:r>
                        <m:r>
                          <a:rPr lang="en-US" sz="2800" b="0" i="1" smtClean="0">
                            <a:latin typeface="Cambria Math"/>
                            <a:cs typeface="Times New Roman" pitchFamily="18" charset="0"/>
                          </a:rPr>
                          <m:t>−</m:t>
                        </m:r>
                        <m:r>
                          <a:rPr lang="en-US" sz="2800" b="0" i="1" smtClean="0">
                            <a:latin typeface="Cambria Math"/>
                            <a:cs typeface="Times New Roman" pitchFamily="18" charset="0"/>
                          </a:rPr>
                          <m:t>𝑦𝑒𝑎𝑟</m:t>
                        </m:r>
                        <m:r>
                          <a:rPr lang="en-US" sz="2800" b="0" i="1" smtClean="0">
                            <a:latin typeface="Cambria Math"/>
                            <a:cs typeface="Times New Roman" pitchFamily="18" charset="0"/>
                          </a:rPr>
                          <m:t> </m:t>
                        </m:r>
                        <m:r>
                          <a:rPr lang="en-US" sz="2800" b="0" i="1" smtClean="0">
                            <a:latin typeface="Cambria Math"/>
                            <a:cs typeface="Times New Roman" pitchFamily="18" charset="0"/>
                          </a:rPr>
                          <m:t>𝑡𝑜𝑡𝑎𝑙</m:t>
                        </m:r>
                        <m:r>
                          <a:rPr lang="en-US" sz="2800" i="1">
                            <a:latin typeface="Cambria Math"/>
                            <a:cs typeface="Times New Roman" pitchFamily="18" charset="0"/>
                          </a:rPr>
                          <m:t> </m:t>
                        </m:r>
                        <m:r>
                          <a:rPr lang="en-US" sz="2800" b="0" i="1" smtClean="0">
                            <a:latin typeface="Cambria Math"/>
                            <a:cs typeface="Times New Roman" pitchFamily="18" charset="0"/>
                          </a:rPr>
                          <m:t>𝑛</m:t>
                        </m:r>
                        <m:r>
                          <a:rPr lang="en-US" sz="2800" i="1">
                            <a:latin typeface="Cambria Math"/>
                            <a:cs typeface="Times New Roman" pitchFamily="18" charset="0"/>
                          </a:rPr>
                          <m:t>𝑜</m:t>
                        </m:r>
                        <m:r>
                          <a:rPr lang="en-US" sz="2800" i="1">
                            <a:latin typeface="Cambria Math"/>
                            <a:cs typeface="Times New Roman" pitchFamily="18" charset="0"/>
                          </a:rPr>
                          <m:t>. </m:t>
                        </m:r>
                        <m:r>
                          <a:rPr lang="en-US" sz="2800" i="1">
                            <a:latin typeface="Cambria Math"/>
                            <a:cs typeface="Times New Roman" pitchFamily="18" charset="0"/>
                          </a:rPr>
                          <m:t>𝑜𝑓</m:t>
                        </m:r>
                        <m:r>
                          <a:rPr lang="en-US" sz="2800" i="1">
                            <a:latin typeface="Cambria Math"/>
                            <a:cs typeface="Times New Roman" pitchFamily="18" charset="0"/>
                          </a:rPr>
                          <m:t> </m:t>
                        </m:r>
                        <m:r>
                          <a:rPr lang="en-US" sz="2800" i="1">
                            <a:latin typeface="Cambria Math"/>
                            <a:cs typeface="Times New Roman" pitchFamily="18" charset="0"/>
                          </a:rPr>
                          <m:t>𝑓𝑒𝑚𝑎𝑙𝑒𝑠</m:t>
                        </m:r>
                        <m:r>
                          <a:rPr lang="en-US" sz="2800" i="1">
                            <a:latin typeface="Cambria Math"/>
                            <a:cs typeface="Times New Roman" pitchFamily="18" charset="0"/>
                          </a:rPr>
                          <m:t> 20 – 24 </m:t>
                        </m:r>
                        <m:r>
                          <a:rPr lang="en-US" sz="2800" i="1">
                            <a:latin typeface="Cambria Math"/>
                            <a:cs typeface="Times New Roman" pitchFamily="18" charset="0"/>
                          </a:rPr>
                          <m:t>𝑦𝑒𝑎𝑟𝑠</m:t>
                        </m:r>
                        <m:r>
                          <a:rPr lang="en-US" sz="2800" i="1">
                            <a:latin typeface="Cambria Math"/>
                            <a:cs typeface="Times New Roman" pitchFamily="18" charset="0"/>
                          </a:rPr>
                          <m:t> </m:t>
                        </m:r>
                        <m:r>
                          <a:rPr lang="en-US" sz="2800" i="1">
                            <a:latin typeface="Cambria Math"/>
                            <a:cs typeface="Times New Roman" pitchFamily="18" charset="0"/>
                          </a:rPr>
                          <m:t>𝑜𝑓</m:t>
                        </m:r>
                        <m:r>
                          <a:rPr lang="en-US" sz="2800" i="1">
                            <a:latin typeface="Cambria Math"/>
                            <a:cs typeface="Times New Roman" pitchFamily="18" charset="0"/>
                          </a:rPr>
                          <m:t> </m:t>
                        </m:r>
                        <m:r>
                          <a:rPr lang="en-US" sz="2800" i="1">
                            <a:latin typeface="Cambria Math"/>
                            <a:cs typeface="Times New Roman" pitchFamily="18" charset="0"/>
                          </a:rPr>
                          <m:t>𝑎𝑔𝑒</m:t>
                        </m:r>
                      </m:den>
                    </m:f>
                  </m:oMath>
                </a14:m>
                <a:r>
                  <a:rPr lang="en-US" sz="2800" i="1" dirty="0">
                    <a:latin typeface="Times New Roman" pitchFamily="18" charset="0"/>
                    <a:cs typeface="Times New Roman" pitchFamily="18" charset="0"/>
                  </a:rPr>
                  <a:t> </a:t>
                </a:r>
                <a:r>
                  <a:rPr lang="en-US" sz="2800" i="1" dirty="0" smtClean="0">
                    <a:latin typeface="Times New Roman" pitchFamily="18" charset="0"/>
                    <a:cs typeface="Times New Roman" pitchFamily="18" charset="0"/>
                  </a:rPr>
                  <a:t>x1000  </a:t>
                </a:r>
              </a:p>
              <a:p>
                <a:pPr marL="45720" indent="0" algn="just">
                  <a:buNone/>
                </a:pPr>
                <a:r>
                  <a:rPr lang="en-US" sz="2800" i="1" dirty="0" smtClean="0">
                    <a:latin typeface="Times New Roman" pitchFamily="18" charset="0"/>
                    <a:cs typeface="Times New Roman" pitchFamily="18" charset="0"/>
                  </a:rPr>
                  <a:t> </a:t>
                </a:r>
                <a:endParaRPr lang="en-US" sz="2800" i="1"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228600"/>
                <a:ext cx="8763000" cy="6477000"/>
              </a:xfrm>
              <a:blipFill rotWithShape="1">
                <a:blip r:embed="rId2" cstate="print"/>
                <a:stretch>
                  <a:fillRect l="-763" t="-750" r="-284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23</a:t>
            </a:fld>
            <a:endParaRPr lang="en-US" dirty="0"/>
          </a:p>
        </p:txBody>
      </p:sp>
    </p:spTree>
    <p:extLst>
      <p:ext uri="{BB962C8B-B14F-4D97-AF65-F5344CB8AC3E}">
        <p14:creationId xmlns="" xmlns:p14="http://schemas.microsoft.com/office/powerpoint/2010/main" val="1368792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477000"/>
          </a:xfrm>
        </p:spPr>
        <p:style>
          <a:lnRef idx="2">
            <a:schemeClr val="dk1"/>
          </a:lnRef>
          <a:fillRef idx="1">
            <a:schemeClr val="lt1"/>
          </a:fillRef>
          <a:effectRef idx="0">
            <a:schemeClr val="dk1"/>
          </a:effectRef>
          <a:fontRef idx="minor">
            <a:schemeClr val="dk1"/>
          </a:fontRef>
        </p:style>
        <p:txBody>
          <a:bodyPr>
            <a:normAutofit/>
          </a:bodyPr>
          <a:lstStyle/>
          <a:p>
            <a:pPr marL="45720" indent="0" algn="just">
              <a:buNone/>
            </a:pPr>
            <a:r>
              <a:rPr lang="en-US" sz="2800" b="1" dirty="0" smtClean="0">
                <a:latin typeface="Times New Roman" pitchFamily="18" charset="0"/>
                <a:cs typeface="Times New Roman" pitchFamily="18" charset="0"/>
              </a:rPr>
              <a:t>4. Total </a:t>
            </a:r>
            <a:r>
              <a:rPr lang="en-US" sz="2800" b="1" dirty="0">
                <a:latin typeface="Times New Roman" pitchFamily="18" charset="0"/>
                <a:cs typeface="Times New Roman" pitchFamily="18" charset="0"/>
              </a:rPr>
              <a:t>Fertility Rate (TFR</a:t>
            </a:r>
            <a:r>
              <a:rPr lang="en-US" sz="2800" b="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is</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average </a:t>
            </a:r>
            <a:r>
              <a:rPr lang="en-US" sz="2800" dirty="0" smtClean="0">
                <a:latin typeface="Times New Roman" pitchFamily="18" charset="0"/>
                <a:cs typeface="Times New Roman" pitchFamily="18" charset="0"/>
              </a:rPr>
              <a:t>number </a:t>
            </a:r>
            <a:r>
              <a:rPr lang="en-US" sz="2800" dirty="0">
                <a:latin typeface="Times New Roman" pitchFamily="18" charset="0"/>
                <a:cs typeface="Times New Roman" pitchFamily="18" charset="0"/>
              </a:rPr>
              <a:t>of children a woman will have when she completes </a:t>
            </a:r>
            <a:r>
              <a:rPr lang="en-US" sz="2800" dirty="0" smtClean="0">
                <a:latin typeface="Times New Roman" pitchFamily="18" charset="0"/>
                <a:cs typeface="Times New Roman" pitchFamily="18" charset="0"/>
              </a:rPr>
              <a:t>her child bearing age (45-49 years), </a:t>
            </a:r>
            <a:r>
              <a:rPr lang="en-US" sz="2800" dirty="0">
                <a:latin typeface="Times New Roman" pitchFamily="18" charset="0"/>
                <a:cs typeface="Times New Roman" pitchFamily="18" charset="0"/>
              </a:rPr>
              <a:t>assuming she follows the dominant age-specific birth patterns for her time and place</a:t>
            </a:r>
            <a:r>
              <a:rPr lang="en-US" sz="2800" dirty="0" smtClean="0">
                <a:latin typeface="Times New Roman" pitchFamily="18" charset="0"/>
                <a:cs typeface="Times New Roman" pitchFamily="18" charset="0"/>
              </a:rPr>
              <a:t>.  </a:t>
            </a:r>
          </a:p>
          <a:p>
            <a:pPr algn="just">
              <a:buFont typeface="Arial" pitchFamily="34" charset="0"/>
              <a:buChar char="•"/>
            </a:pPr>
            <a:r>
              <a:rPr lang="en-US" sz="2800" dirty="0">
                <a:latin typeface="Times New Roman" pitchFamily="18" charset="0"/>
                <a:cs typeface="Times New Roman" pitchFamily="18" charset="0"/>
              </a:rPr>
              <a:t> TFR </a:t>
            </a:r>
            <a:r>
              <a:rPr lang="en-US" sz="2800" dirty="0" smtClean="0">
                <a:latin typeface="Times New Roman" pitchFamily="18" charset="0"/>
                <a:cs typeface="Times New Roman" pitchFamily="18" charset="0"/>
              </a:rPr>
              <a:t>is the sum </a:t>
            </a:r>
            <a:r>
              <a:rPr lang="en-US" sz="2800" dirty="0">
                <a:latin typeface="Times New Roman" pitchFamily="18" charset="0"/>
                <a:cs typeface="Times New Roman" pitchFamily="18" charset="0"/>
              </a:rPr>
              <a:t>of all </a:t>
            </a:r>
            <a:r>
              <a:rPr lang="en-US" sz="2800" dirty="0" smtClean="0">
                <a:latin typeface="Times New Roman" pitchFamily="18" charset="0"/>
                <a:cs typeface="Times New Roman" pitchFamily="18" charset="0"/>
              </a:rPr>
              <a:t>age-specific </a:t>
            </a:r>
            <a:r>
              <a:rPr lang="en-US" sz="2800" dirty="0">
                <a:latin typeface="Times New Roman" pitchFamily="18" charset="0"/>
                <a:cs typeface="Times New Roman" pitchFamily="18" charset="0"/>
              </a:rPr>
              <a:t>fertility rates multiplied by </a:t>
            </a:r>
            <a:r>
              <a:rPr lang="en-US" sz="2800" dirty="0" smtClean="0">
                <a:latin typeface="Times New Roman" pitchFamily="18" charset="0"/>
                <a:cs typeface="Times New Roman" pitchFamily="18" charset="0"/>
              </a:rPr>
              <a:t>age interval (usually 5).  </a:t>
            </a:r>
          </a:p>
          <a:p>
            <a:pPr algn="just">
              <a:buFont typeface="Arial" pitchFamily="34" charset="0"/>
              <a:buChar cha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It </a:t>
            </a:r>
            <a:r>
              <a:rPr lang="en-US" sz="2800" dirty="0">
                <a:latin typeface="Times New Roman" pitchFamily="18" charset="0"/>
                <a:cs typeface="Times New Roman" pitchFamily="18" charset="0"/>
              </a:rPr>
              <a:t>is an artificial measure, as it does not apply to any individual woman. </a:t>
            </a:r>
            <a:endParaRPr lang="en-US" sz="2800" dirty="0" smtClean="0">
              <a:latin typeface="Times New Roman" pitchFamily="18" charset="0"/>
              <a:cs typeface="Times New Roman" pitchFamily="18" charset="0"/>
            </a:endParaRPr>
          </a:p>
          <a:p>
            <a:pPr algn="just">
              <a:buFont typeface="Wingdings" pitchFamily="2" charset="2"/>
              <a:buChar char="Ø"/>
            </a:pPr>
            <a:r>
              <a:rPr lang="en-US" sz="2800" dirty="0" smtClean="0">
                <a:latin typeface="Times New Roman" pitchFamily="18" charset="0"/>
                <a:cs typeface="Times New Roman" pitchFamily="18" charset="0"/>
              </a:rPr>
              <a:t>It </a:t>
            </a:r>
            <a:r>
              <a:rPr lang="en-US" sz="2800" dirty="0">
                <a:latin typeface="Times New Roman" pitchFamily="18" charset="0"/>
                <a:cs typeface="Times New Roman" pitchFamily="18" charset="0"/>
              </a:rPr>
              <a:t>is a way to assess the childbearing habits of a typical woman using the dominant childbearing habits of all women in a society at a given time</a:t>
            </a:r>
            <a:r>
              <a:rPr lang="en-US" sz="2800" dirty="0" smtClean="0">
                <a:latin typeface="Times New Roman" pitchFamily="18" charset="0"/>
                <a:cs typeface="Times New Roman" pitchFamily="18" charset="0"/>
              </a:rPr>
              <a:t>. </a:t>
            </a:r>
            <a:endParaRPr lang="en-US" sz="2800"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24</a:t>
            </a:fld>
            <a:endParaRPr lang="en-US" dirty="0"/>
          </a:p>
        </p:txBody>
      </p:sp>
    </p:spTree>
    <p:extLst>
      <p:ext uri="{BB962C8B-B14F-4D97-AF65-F5344CB8AC3E}">
        <p14:creationId xmlns="" xmlns:p14="http://schemas.microsoft.com/office/powerpoint/2010/main" val="27249731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3543" y="6334780"/>
            <a:ext cx="7162800" cy="461665"/>
          </a:xfrm>
          <a:prstGeom prst="rect">
            <a:avLst/>
          </a:prstGeom>
        </p:spPr>
        <p:txBody>
          <a:bodyPr wrap="square">
            <a:spAutoFit/>
          </a:bodyPr>
          <a:lstStyle/>
          <a:p>
            <a:r>
              <a:rPr lang="fr-FR" sz="2400" dirty="0">
                <a:latin typeface="Times New Roman" pitchFamily="18" charset="0"/>
                <a:cs typeface="Times New Roman" pitchFamily="18" charset="0"/>
              </a:rPr>
              <a:t>Source: Population Reference Bureau, 2004</a:t>
            </a:r>
            <a:endParaRPr lang="en-US" sz="24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25</a:t>
            </a:fld>
            <a:endParaRPr lang="en-US" dirty="0"/>
          </a:p>
        </p:txBody>
      </p:sp>
      <p:sp>
        <p:nvSpPr>
          <p:cNvPr id="6" name="Content Placeholder 5"/>
          <p:cNvSpPr>
            <a:spLocks noGrp="1"/>
          </p:cNvSpPr>
          <p:nvPr>
            <p:ph idx="1"/>
          </p:nvPr>
        </p:nvSpPr>
        <p:spPr>
          <a:xfrm>
            <a:off x="228600" y="152401"/>
            <a:ext cx="8686800" cy="6182380"/>
          </a:xfrm>
        </p:spPr>
        <p:style>
          <a:lnRef idx="2">
            <a:schemeClr val="dk1"/>
          </a:lnRef>
          <a:fillRef idx="1">
            <a:schemeClr val="lt1"/>
          </a:fillRef>
          <a:effectRef idx="0">
            <a:schemeClr val="dk1"/>
          </a:effectRef>
          <a:fontRef idx="minor">
            <a:schemeClr val="dk1"/>
          </a:fontRef>
        </p:style>
        <p:txBody>
          <a:bodyPr/>
          <a:lstStyle/>
          <a:p>
            <a:pPr marL="0" indent="0">
              <a:buNone/>
            </a:pPr>
            <a:endParaRPr lang="en-US" dirty="0" smtClean="0"/>
          </a:p>
          <a:p>
            <a:pPr marL="0" indent="0">
              <a:buNone/>
            </a:pPr>
            <a:endParaRPr lang="en-US" dirty="0"/>
          </a:p>
        </p:txBody>
      </p:sp>
      <p:pic>
        <p:nvPicPr>
          <p:cNvPr id="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304800" y="304800"/>
            <a:ext cx="8534400" cy="586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4099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6477000"/>
          </a:xfrm>
        </p:spPr>
        <p:style>
          <a:lnRef idx="2">
            <a:schemeClr val="dk1"/>
          </a:lnRef>
          <a:fillRef idx="1">
            <a:schemeClr val="lt1"/>
          </a:fillRef>
          <a:effectRef idx="0">
            <a:schemeClr val="dk1"/>
          </a:effectRef>
          <a:fontRef idx="minor">
            <a:schemeClr val="dk1"/>
          </a:fontRef>
        </p:style>
        <p:txBody>
          <a:bodyPr>
            <a:normAutofit/>
          </a:bodyPr>
          <a:lstStyle/>
          <a:p>
            <a:pPr marL="45720" indent="0" algn="just">
              <a:buNone/>
            </a:pPr>
            <a:r>
              <a:rPr lang="en-US" sz="2800" i="1" dirty="0" smtClean="0">
                <a:latin typeface="Times New Roman" pitchFamily="18" charset="0"/>
                <a:cs typeface="Times New Roman" pitchFamily="18" charset="0"/>
              </a:rPr>
              <a:t>Interpretation</a:t>
            </a:r>
            <a:r>
              <a:rPr lang="en-US" sz="2800" dirty="0" smtClean="0">
                <a:latin typeface="Times New Roman" pitchFamily="18" charset="0"/>
                <a:cs typeface="Times New Roman" pitchFamily="18" charset="0"/>
              </a:rPr>
              <a:t>: the total fertility in 1994 in Israel was 2.9 per woman (or 2,900 per 1,000 women). If  1994 age-specific birth rates continued, each of women in Israel would have on average 2.9 children during their child bearing years. </a:t>
            </a:r>
          </a:p>
          <a:p>
            <a:pPr algn="just">
              <a:buFont typeface="Arial" pitchFamily="34" charset="0"/>
              <a:buChar char="•"/>
            </a:pPr>
            <a:r>
              <a:rPr lang="en-US" sz="2800" dirty="0" smtClean="0">
                <a:latin typeface="Times New Roman" pitchFamily="18" charset="0"/>
                <a:cs typeface="Times New Roman" pitchFamily="18" charset="0"/>
              </a:rPr>
              <a:t> The </a:t>
            </a:r>
            <a:r>
              <a:rPr lang="en-US" sz="2800" dirty="0">
                <a:latin typeface="Times New Roman" pitchFamily="18" charset="0"/>
                <a:cs typeface="Times New Roman" pitchFamily="18" charset="0"/>
              </a:rPr>
              <a:t>TFR is one of most useful indicators of fertility, because it </a:t>
            </a:r>
            <a:r>
              <a:rPr lang="en-US" sz="2800" dirty="0" smtClean="0">
                <a:latin typeface="Times New Roman" pitchFamily="18" charset="0"/>
                <a:cs typeface="Times New Roman" pitchFamily="18" charset="0"/>
              </a:rPr>
              <a:t>gives the </a:t>
            </a:r>
            <a:r>
              <a:rPr lang="en-US" sz="2800" dirty="0">
                <a:latin typeface="Times New Roman" pitchFamily="18" charset="0"/>
                <a:cs typeface="Times New Roman" pitchFamily="18" charset="0"/>
              </a:rPr>
              <a:t>approximate magnitude of “</a:t>
            </a:r>
            <a:r>
              <a:rPr lang="en-US" sz="2800" dirty="0" smtClean="0">
                <a:latin typeface="Times New Roman" pitchFamily="18" charset="0"/>
                <a:cs typeface="Times New Roman" pitchFamily="18" charset="0"/>
              </a:rPr>
              <a:t>completed family size” </a:t>
            </a: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best picture of how many children women are </a:t>
            </a:r>
            <a:r>
              <a:rPr lang="en-US" sz="2800" dirty="0" smtClean="0">
                <a:latin typeface="Times New Roman" pitchFamily="18" charset="0"/>
                <a:cs typeface="Times New Roman" pitchFamily="18" charset="0"/>
              </a:rPr>
              <a:t>having currently).  </a:t>
            </a:r>
          </a:p>
          <a:p>
            <a:pPr algn="just">
              <a:buFont typeface="Arial" pitchFamily="34" charset="0"/>
              <a:buChar char="•"/>
            </a:pPr>
            <a:r>
              <a:rPr lang="en-US" sz="2800" dirty="0" smtClean="0">
                <a:latin typeface="Times New Roman" pitchFamily="18" charset="0"/>
                <a:cs typeface="Times New Roman" pitchFamily="18" charset="0"/>
              </a:rPr>
              <a:t> Total </a:t>
            </a:r>
            <a:r>
              <a:rPr lang="en-US" sz="2800" dirty="0">
                <a:latin typeface="Times New Roman" pitchFamily="18" charset="0"/>
                <a:cs typeface="Times New Roman" pitchFamily="18" charset="0"/>
              </a:rPr>
              <a:t>fertility rate </a:t>
            </a:r>
            <a:r>
              <a:rPr lang="en-US" sz="2800" dirty="0" smtClean="0">
                <a:latin typeface="Times New Roman" pitchFamily="18" charset="0"/>
                <a:cs typeface="Times New Roman" pitchFamily="18" charset="0"/>
              </a:rPr>
              <a:t>varies </a:t>
            </a:r>
            <a:r>
              <a:rPr lang="en-US" sz="2800" dirty="0">
                <a:latin typeface="Times New Roman" pitchFamily="18" charset="0"/>
                <a:cs typeface="Times New Roman" pitchFamily="18" charset="0"/>
              </a:rPr>
              <a:t>widely between populations in </a:t>
            </a:r>
            <a:r>
              <a:rPr lang="en-US" sz="2800" dirty="0" smtClean="0">
                <a:latin typeface="Times New Roman" pitchFamily="18" charset="0"/>
                <a:cs typeface="Times New Roman" pitchFamily="18" charset="0"/>
              </a:rPr>
              <a:t>the world</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algn="just">
              <a:buFont typeface="Wingdings" pitchFamily="2" charset="2"/>
              <a:buChar char="Ø"/>
            </a:pPr>
            <a:r>
              <a:rPr lang="en-US" sz="2800" dirty="0" smtClean="0">
                <a:latin typeface="Times New Roman" pitchFamily="18" charset="0"/>
                <a:cs typeface="Times New Roman" pitchFamily="18" charset="0"/>
              </a:rPr>
              <a:t>It </a:t>
            </a:r>
            <a:r>
              <a:rPr lang="en-US" sz="2800" dirty="0">
                <a:latin typeface="Times New Roman" pitchFamily="18" charset="0"/>
                <a:cs typeface="Times New Roman" pitchFamily="18" charset="0"/>
              </a:rPr>
              <a:t>is higher for developing countries than </a:t>
            </a:r>
            <a:r>
              <a:rPr lang="en-US" sz="2800" dirty="0" smtClean="0">
                <a:latin typeface="Times New Roman" pitchFamily="18" charset="0"/>
                <a:cs typeface="Times New Roman" pitchFamily="18" charset="0"/>
              </a:rPr>
              <a:t>developed ones</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26</a:t>
            </a:fld>
            <a:endParaRPr lang="en-US" dirty="0"/>
          </a:p>
        </p:txBody>
      </p:sp>
    </p:spTree>
    <p:extLst>
      <p:ext uri="{BB962C8B-B14F-4D97-AF65-F5344CB8AC3E}">
        <p14:creationId xmlns="" xmlns:p14="http://schemas.microsoft.com/office/powerpoint/2010/main" val="6185471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534400" cy="6629400"/>
          </a:xfrm>
        </p:spPr>
        <p:style>
          <a:lnRef idx="2">
            <a:schemeClr val="dk1"/>
          </a:lnRef>
          <a:fillRef idx="1">
            <a:schemeClr val="lt1"/>
          </a:fillRef>
          <a:effectRef idx="0">
            <a:schemeClr val="dk1"/>
          </a:effectRef>
          <a:fontRef idx="minor">
            <a:schemeClr val="dk1"/>
          </a:fontRef>
        </p:style>
        <p:txBody>
          <a:bodyPr>
            <a:noAutofit/>
          </a:bodyPr>
          <a:lstStyle/>
          <a:p>
            <a:pPr marL="502920" indent="-457200" algn="just">
              <a:buFont typeface="Wingdings" pitchFamily="2" charset="2"/>
              <a:buChar char="Ø"/>
            </a:pPr>
            <a:r>
              <a:rPr lang="en-US" sz="2800" dirty="0">
                <a:latin typeface="Times New Roman" pitchFamily="18" charset="0"/>
                <a:cs typeface="Times New Roman" pitchFamily="18" charset="0"/>
              </a:rPr>
              <a:t>According to World Population Data Sheet of the</a:t>
            </a:r>
          </a:p>
          <a:p>
            <a:pPr marL="45720" indent="0" algn="just">
              <a:buNone/>
            </a:pPr>
            <a:r>
              <a:rPr lang="en-US" sz="2800" dirty="0">
                <a:latin typeface="Times New Roman" pitchFamily="18" charset="0"/>
                <a:cs typeface="Times New Roman" pitchFamily="18" charset="0"/>
              </a:rPr>
              <a:t>P</a:t>
            </a:r>
            <a:r>
              <a:rPr lang="en-US" sz="2800" dirty="0" smtClean="0">
                <a:latin typeface="Times New Roman" pitchFamily="18" charset="0"/>
                <a:cs typeface="Times New Roman" pitchFamily="18" charset="0"/>
              </a:rPr>
              <a:t>opulation Reference Bureau, the </a:t>
            </a:r>
            <a:r>
              <a:rPr lang="en-US" sz="2800" dirty="0">
                <a:latin typeface="Times New Roman" pitchFamily="18" charset="0"/>
                <a:cs typeface="Times New Roman" pitchFamily="18" charset="0"/>
              </a:rPr>
              <a:t>TFR </a:t>
            </a:r>
            <a:r>
              <a:rPr lang="en-US" sz="2800" dirty="0" smtClean="0">
                <a:latin typeface="Times New Roman" pitchFamily="18" charset="0"/>
                <a:cs typeface="Times New Roman" pitchFamily="18" charset="0"/>
              </a:rPr>
              <a:t>during 2003 was:</a:t>
            </a:r>
          </a:p>
          <a:p>
            <a:pPr algn="just">
              <a:buFont typeface="Wingdings" pitchFamily="2" charset="2"/>
              <a:buChar char="ü"/>
            </a:pPr>
            <a:r>
              <a:rPr lang="en-US" sz="2800" dirty="0" smtClean="0">
                <a:latin typeface="Times New Roman" pitchFamily="18" charset="0"/>
                <a:cs typeface="Times New Roman" pitchFamily="18" charset="0"/>
              </a:rPr>
              <a:t>World </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2.8</a:t>
            </a:r>
            <a:endParaRPr lang="en-US" sz="2800" dirty="0">
              <a:latin typeface="Times New Roman" pitchFamily="18" charset="0"/>
              <a:cs typeface="Times New Roman" pitchFamily="18" charset="0"/>
            </a:endParaRPr>
          </a:p>
          <a:p>
            <a:pPr algn="just">
              <a:buFont typeface="Wingdings" pitchFamily="2" charset="2"/>
              <a:buChar char="ü"/>
            </a:pPr>
            <a:r>
              <a:rPr lang="en-US" sz="2800" dirty="0">
                <a:latin typeface="Times New Roman" pitchFamily="18" charset="0"/>
                <a:cs typeface="Times New Roman" pitchFamily="18" charset="0"/>
              </a:rPr>
              <a:t>More developed countries = </a:t>
            </a:r>
            <a:r>
              <a:rPr lang="en-US" sz="2800" dirty="0" smtClean="0">
                <a:latin typeface="Times New Roman" pitchFamily="18" charset="0"/>
                <a:cs typeface="Times New Roman" pitchFamily="18" charset="0"/>
              </a:rPr>
              <a:t>1.5</a:t>
            </a:r>
          </a:p>
          <a:p>
            <a:pPr algn="just">
              <a:buFont typeface="Wingdings" pitchFamily="2" charset="2"/>
              <a:buChar char="ü"/>
            </a:pPr>
            <a:r>
              <a:rPr lang="en-US" sz="2800" dirty="0" smtClean="0">
                <a:latin typeface="Times New Roman" pitchFamily="18" charset="0"/>
                <a:cs typeface="Times New Roman" pitchFamily="18" charset="0"/>
              </a:rPr>
              <a:t>Less </a:t>
            </a:r>
            <a:r>
              <a:rPr lang="en-US" sz="2800" dirty="0">
                <a:latin typeface="Times New Roman" pitchFamily="18" charset="0"/>
                <a:cs typeface="Times New Roman" pitchFamily="18" charset="0"/>
              </a:rPr>
              <a:t>developed countries = 3.1 </a:t>
            </a:r>
            <a:endParaRPr lang="en-US" sz="2800" dirty="0" smtClean="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Less developed countries (excluding </a:t>
            </a:r>
            <a:r>
              <a:rPr lang="en-US" sz="2800" dirty="0">
                <a:latin typeface="Times New Roman" pitchFamily="18" charset="0"/>
                <a:cs typeface="Times New Roman" pitchFamily="18" charset="0"/>
              </a:rPr>
              <a:t>china</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3.5 </a:t>
            </a:r>
            <a:endParaRPr lang="en-US" sz="2800" dirty="0" smtClean="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Africa </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5.2</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Sub </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Saharan </a:t>
            </a:r>
            <a:r>
              <a:rPr lang="en-US" sz="2800" dirty="0">
                <a:latin typeface="Times New Roman" pitchFamily="18" charset="0"/>
                <a:cs typeface="Times New Roman" pitchFamily="18" charset="0"/>
              </a:rPr>
              <a:t>Africa = 5.6 </a:t>
            </a:r>
            <a:endParaRPr lang="en-US" sz="2800" dirty="0" smtClean="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Eastern </a:t>
            </a:r>
            <a:r>
              <a:rPr lang="en-US" sz="2800" dirty="0">
                <a:latin typeface="Times New Roman" pitchFamily="18" charset="0"/>
                <a:cs typeface="Times New Roman" pitchFamily="18" charset="0"/>
              </a:rPr>
              <a:t>Africa = 5.6 </a:t>
            </a:r>
            <a:endParaRPr lang="en-US" sz="2800" dirty="0" smtClean="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Ethiopia </a:t>
            </a:r>
            <a:r>
              <a:rPr lang="en-US" sz="2800" dirty="0">
                <a:latin typeface="Times New Roman" pitchFamily="18" charset="0"/>
                <a:cs typeface="Times New Roman" pitchFamily="18" charset="0"/>
              </a:rPr>
              <a:t>= 5.9 </a:t>
            </a:r>
            <a:endParaRPr lang="en-US" sz="2800" dirty="0" smtClean="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Ethiopia (1994) = 6.5 </a:t>
            </a:r>
          </a:p>
          <a:p>
            <a:pPr algn="just">
              <a:buFont typeface="Wingdings" pitchFamily="2" charset="2"/>
              <a:buChar char="ü"/>
            </a:pPr>
            <a:r>
              <a:rPr lang="en-US" sz="2800" dirty="0" smtClean="0">
                <a:latin typeface="Times New Roman" pitchFamily="18" charset="0"/>
                <a:cs typeface="Times New Roman" pitchFamily="18" charset="0"/>
              </a:rPr>
              <a:t>Ethiopia (1984) </a:t>
            </a:r>
            <a:r>
              <a:rPr lang="en-US" sz="2800" dirty="0">
                <a:latin typeface="Times New Roman" pitchFamily="18" charset="0"/>
                <a:cs typeface="Times New Roman" pitchFamily="18" charset="0"/>
              </a:rPr>
              <a:t>= 7.2 </a:t>
            </a:r>
          </a:p>
        </p:txBody>
      </p:sp>
      <p:sp>
        <p:nvSpPr>
          <p:cNvPr id="5" name="Slide Number Placeholder 4"/>
          <p:cNvSpPr>
            <a:spLocks noGrp="1"/>
          </p:cNvSpPr>
          <p:nvPr>
            <p:ph type="sldNum" sz="quarter" idx="12"/>
          </p:nvPr>
        </p:nvSpPr>
        <p:spPr/>
        <p:txBody>
          <a:bodyPr/>
          <a:lstStyle/>
          <a:p>
            <a:fld id="{6B2F1D53-DE74-4F25-AF86-2FAE588083EF}" type="slidenum">
              <a:rPr lang="en-US" smtClean="0"/>
              <a:pPr/>
              <a:t>27</a:t>
            </a:fld>
            <a:endParaRPr lang="en-US" dirty="0"/>
          </a:p>
        </p:txBody>
      </p:sp>
    </p:spTree>
    <p:extLst>
      <p:ext uri="{BB962C8B-B14F-4D97-AF65-F5344CB8AC3E}">
        <p14:creationId xmlns="" xmlns:p14="http://schemas.microsoft.com/office/powerpoint/2010/main" val="2461545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6400800"/>
          </a:xfrm>
        </p:spPr>
        <p:style>
          <a:lnRef idx="2">
            <a:schemeClr val="dk1"/>
          </a:lnRef>
          <a:fillRef idx="1">
            <a:schemeClr val="lt1"/>
          </a:fillRef>
          <a:effectRef idx="0">
            <a:schemeClr val="dk1"/>
          </a:effectRef>
          <a:fontRef idx="minor">
            <a:schemeClr val="dk1"/>
          </a:fontRef>
        </p:style>
        <p:txBody>
          <a:bodyPr>
            <a:normAutofit/>
          </a:bodyPr>
          <a:lstStyle/>
          <a:p>
            <a:pPr algn="just"/>
            <a:r>
              <a:rPr lang="en-US" sz="2800" dirty="0">
                <a:latin typeface="Times New Roman" pitchFamily="18" charset="0"/>
                <a:cs typeface="Times New Roman" pitchFamily="18" charset="0"/>
              </a:rPr>
              <a:t>There has been a substantial decline in fertility over the past three decades in countries where:</a:t>
            </a:r>
          </a:p>
          <a:p>
            <a:pPr algn="just">
              <a:buFont typeface="Lucida Sans Unicode" pitchFamily="34" charset="0"/>
              <a:buChar char="▬"/>
            </a:pPr>
            <a:r>
              <a:rPr lang="en-US" sz="2800" dirty="0">
                <a:latin typeface="Times New Roman" pitchFamily="18" charset="0"/>
                <a:cs typeface="Times New Roman" pitchFamily="18" charset="0"/>
              </a:rPr>
              <a:t> rapid economic and social development have taken  place- Taiwan, South Korea, and China. </a:t>
            </a:r>
          </a:p>
          <a:p>
            <a:pPr algn="just">
              <a:buFont typeface="Lucida Sans Unicode" pitchFamily="34" charset="0"/>
              <a:buChar char="▬"/>
            </a:pPr>
            <a:r>
              <a:rPr lang="en-US" sz="2800" dirty="0">
                <a:latin typeface="Times New Roman" pitchFamily="18" charset="0"/>
                <a:cs typeface="Times New Roman" pitchFamily="18" charset="0"/>
              </a:rPr>
              <a:t> growth has been less rapid -Mexico and Bangladesh. </a:t>
            </a:r>
          </a:p>
          <a:p>
            <a:pPr algn="just">
              <a:buFont typeface="Lucida Sans Unicode" pitchFamily="34" charset="0"/>
              <a:buChar char="▬"/>
            </a:pPr>
            <a:r>
              <a:rPr lang="en-US" sz="2800" dirty="0">
                <a:latin typeface="Times New Roman" pitchFamily="18" charset="0"/>
                <a:cs typeface="Times New Roman" pitchFamily="18" charset="0"/>
              </a:rPr>
              <a:t> growth has stagnated-Zimbabwe. </a:t>
            </a:r>
          </a:p>
          <a:p>
            <a:pPr algn="just"/>
            <a:r>
              <a:rPr lang="en-US" sz="2800" dirty="0">
                <a:latin typeface="Times New Roman" pitchFamily="18" charset="0"/>
                <a:cs typeface="Times New Roman" pitchFamily="18" charset="0"/>
              </a:rPr>
              <a:t>However, TFR remains very high in </a:t>
            </a:r>
            <a:r>
              <a:rPr lang="en-US" sz="2800" dirty="0" smtClean="0">
                <a:latin typeface="Times New Roman" pitchFamily="18" charset="0"/>
                <a:cs typeface="Times New Roman" pitchFamily="18" charset="0"/>
              </a:rPr>
              <a:t>Sub-Saharan </a:t>
            </a:r>
            <a:r>
              <a:rPr lang="en-US" sz="2800" dirty="0">
                <a:latin typeface="Times New Roman" pitchFamily="18" charset="0"/>
                <a:cs typeface="Times New Roman" pitchFamily="18" charset="0"/>
              </a:rPr>
              <a:t>Africa and </a:t>
            </a:r>
            <a:r>
              <a:rPr lang="en-US" sz="2800" dirty="0" smtClean="0">
                <a:latin typeface="Times New Roman" pitchFamily="18" charset="0"/>
                <a:cs typeface="Times New Roman" pitchFamily="18" charset="0"/>
              </a:rPr>
              <a:t>western </a:t>
            </a:r>
            <a:r>
              <a:rPr lang="en-US" sz="2800" dirty="0">
                <a:latin typeface="Times New Roman" pitchFamily="18" charset="0"/>
                <a:cs typeface="Times New Roman" pitchFamily="18" charset="0"/>
              </a:rPr>
              <a:t>Asia</a:t>
            </a:r>
            <a:r>
              <a:rPr lang="en-US" sz="2800" dirty="0" smtClean="0">
                <a:latin typeface="Times New Roman" pitchFamily="18" charset="0"/>
                <a:cs typeface="Times New Roman" pitchFamily="18" charset="0"/>
              </a:rPr>
              <a:t>. </a:t>
            </a:r>
          </a:p>
          <a:p>
            <a:pPr marL="0" indent="0" algn="just">
              <a:buNone/>
            </a:pPr>
            <a:r>
              <a:rPr lang="en-US" sz="2800" i="1" dirty="0" smtClean="0">
                <a:latin typeface="Times New Roman" pitchFamily="18" charset="0"/>
                <a:cs typeface="Times New Roman" pitchFamily="18" charset="0"/>
              </a:rPr>
              <a:t>See seven countries </a:t>
            </a:r>
            <a:r>
              <a:rPr lang="en-US" sz="2800" i="1" dirty="0">
                <a:latin typeface="Times New Roman" pitchFamily="18" charset="0"/>
                <a:cs typeface="Times New Roman" pitchFamily="18" charset="0"/>
              </a:rPr>
              <a:t>that experienced significant fertility declines between 1970 and 2006 </a:t>
            </a:r>
            <a:r>
              <a:rPr lang="en-US" sz="2800" i="1" dirty="0" smtClean="0">
                <a:latin typeface="Times New Roman" pitchFamily="18" charset="0"/>
                <a:cs typeface="Times New Roman" pitchFamily="18" charset="0"/>
              </a:rPr>
              <a:t> </a:t>
            </a:r>
            <a:endParaRPr lang="en-US" sz="2800" i="1" dirty="0">
              <a:latin typeface="Times New Roman" pitchFamily="18" charset="0"/>
              <a:cs typeface="Times New Roman" pitchFamily="18" charset="0"/>
            </a:endParaRPr>
          </a:p>
          <a:p>
            <a:pPr marL="0" indent="0" algn="just">
              <a:buNone/>
            </a:pPr>
            <a:endParaRPr lang="en-US" sz="2800"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28</a:t>
            </a:fld>
            <a:endParaRPr lang="en-US" dirty="0"/>
          </a:p>
        </p:txBody>
      </p:sp>
    </p:spTree>
    <p:extLst>
      <p:ext uri="{BB962C8B-B14F-4D97-AF65-F5344CB8AC3E}">
        <p14:creationId xmlns="" xmlns:p14="http://schemas.microsoft.com/office/powerpoint/2010/main" val="24142420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2F1D53-DE74-4F25-AF86-2FAE588083EF}" type="slidenum">
              <a:rPr lang="en-US" smtClean="0"/>
              <a:pPr/>
              <a:t>29</a:t>
            </a:fld>
            <a:endParaRPr lang="en-US" dirty="0"/>
          </a:p>
        </p:txBody>
      </p:sp>
      <p:sp>
        <p:nvSpPr>
          <p:cNvPr id="6" name="Content Placeholder 5"/>
          <p:cNvSpPr>
            <a:spLocks noGrp="1"/>
          </p:cNvSpPr>
          <p:nvPr>
            <p:ph idx="1"/>
          </p:nvPr>
        </p:nvSpPr>
        <p:spPr>
          <a:xfrm>
            <a:off x="152400" y="152400"/>
            <a:ext cx="8839200" cy="6477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en-US" sz="2800"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304800"/>
            <a:ext cx="8153400" cy="601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43422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04800" y="457200"/>
            <a:ext cx="8534400" cy="6248400"/>
          </a:xfrm>
        </p:spPr>
        <p:style>
          <a:lnRef idx="2">
            <a:schemeClr val="dk1"/>
          </a:lnRef>
          <a:fillRef idx="1">
            <a:schemeClr val="lt1"/>
          </a:fillRef>
          <a:effectRef idx="0">
            <a:schemeClr val="dk1"/>
          </a:effectRef>
          <a:fontRef idx="minor">
            <a:schemeClr val="dk1"/>
          </a:fontRef>
        </p:style>
        <p:txBody>
          <a:bodyPr>
            <a:normAutofit/>
          </a:bodyPr>
          <a:lstStyle/>
          <a:p>
            <a:pPr marL="0" lvl="0" indent="0" algn="ctr">
              <a:buNone/>
            </a:pPr>
            <a:r>
              <a:rPr lang="en-US" sz="3000" b="1" dirty="0" smtClean="0">
                <a:latin typeface="Times New Roman" pitchFamily="18" charset="0"/>
                <a:cs typeface="Times New Roman" pitchFamily="18" charset="0"/>
              </a:rPr>
              <a:t>1.1. </a:t>
            </a:r>
            <a:r>
              <a:rPr lang="en-US" sz="2800" b="1" dirty="0" smtClean="0">
                <a:latin typeface="Times New Roman" pitchFamily="18" charset="0"/>
                <a:cs typeface="Times New Roman" pitchFamily="18" charset="0"/>
              </a:rPr>
              <a:t>The Basic </a:t>
            </a:r>
            <a:r>
              <a:rPr lang="en-US" sz="2800" b="1" dirty="0">
                <a:latin typeface="Times New Roman" pitchFamily="18" charset="0"/>
                <a:cs typeface="Times New Roman" pitchFamily="18" charset="0"/>
              </a:rPr>
              <a:t>I</a:t>
            </a:r>
            <a:r>
              <a:rPr lang="en-US" sz="2800" b="1" dirty="0" smtClean="0">
                <a:latin typeface="Times New Roman" pitchFamily="18" charset="0"/>
                <a:cs typeface="Times New Roman" pitchFamily="18" charset="0"/>
              </a:rPr>
              <a:t>ssue: Population Growth and the    Quality of Life  </a:t>
            </a:r>
          </a:p>
          <a:p>
            <a:pPr algn="just">
              <a:buFont typeface="Arial" pitchFamily="34" charset="0"/>
              <a:buChar char="•"/>
            </a:pPr>
            <a:r>
              <a:rPr lang="en-US" sz="2800" i="1" dirty="0" smtClean="0">
                <a:latin typeface="Times New Roman" pitchFamily="18" charset="0"/>
                <a:cs typeface="Times New Roman" pitchFamily="18" charset="0"/>
              </a:rPr>
              <a:t>Development</a:t>
            </a:r>
            <a:r>
              <a:rPr lang="en-US" sz="2800" dirty="0" smtClean="0">
                <a:latin typeface="Times New Roman" pitchFamily="18" charset="0"/>
                <a:cs typeface="Times New Roman" pitchFamily="18" charset="0"/>
              </a:rPr>
              <a:t> entails the improvement in people’s levels of living (incomes, health, education, and general well-being) and their capabilities, self-esteem, respect, dignity, and freedom to choose. </a:t>
            </a:r>
          </a:p>
          <a:p>
            <a:pPr algn="just">
              <a:buFont typeface="Arial" pitchFamily="34" charset="0"/>
              <a:buChar char="•"/>
            </a:pPr>
            <a:r>
              <a:rPr lang="en-US" sz="2800" dirty="0">
                <a:latin typeface="Times New Roman" pitchFamily="18" charset="0"/>
                <a:cs typeface="Times New Roman" pitchFamily="18" charset="0"/>
              </a:rPr>
              <a:t>T</a:t>
            </a:r>
            <a:r>
              <a:rPr lang="en-US" sz="2800" dirty="0" smtClean="0">
                <a:latin typeface="Times New Roman" pitchFamily="18" charset="0"/>
                <a:cs typeface="Times New Roman" pitchFamily="18" charset="0"/>
              </a:rPr>
              <a:t>he important question about population growth is:  </a:t>
            </a:r>
          </a:p>
          <a:p>
            <a:pPr algn="just">
              <a:buFont typeface="Wingdings" pitchFamily="2" charset="2"/>
              <a:buChar char="Ø"/>
            </a:pPr>
            <a:r>
              <a:rPr lang="en-US" sz="2800" i="1" dirty="0" smtClean="0">
                <a:latin typeface="Times New Roman" pitchFamily="18" charset="0"/>
                <a:cs typeface="Times New Roman" pitchFamily="18" charset="0"/>
              </a:rPr>
              <a:t>How does </a:t>
            </a:r>
            <a:r>
              <a:rPr lang="en-US" sz="2800" i="1" dirty="0">
                <a:latin typeface="Times New Roman" pitchFamily="18" charset="0"/>
                <a:cs typeface="Times New Roman" pitchFamily="18" charset="0"/>
              </a:rPr>
              <a:t>the </a:t>
            </a:r>
            <a:r>
              <a:rPr lang="en-US" sz="2800" i="1" dirty="0" smtClean="0">
                <a:latin typeface="Times New Roman" pitchFamily="18" charset="0"/>
                <a:cs typeface="Times New Roman" pitchFamily="18" charset="0"/>
              </a:rPr>
              <a:t>contemporary </a:t>
            </a:r>
            <a:r>
              <a:rPr lang="en-US" sz="2800" i="1" dirty="0">
                <a:latin typeface="Times New Roman" pitchFamily="18" charset="0"/>
                <a:cs typeface="Times New Roman" pitchFamily="18" charset="0"/>
              </a:rPr>
              <a:t>population situation in many developing </a:t>
            </a:r>
            <a:r>
              <a:rPr lang="en-US" sz="2800" i="1" dirty="0" smtClean="0">
                <a:latin typeface="Times New Roman" pitchFamily="18" charset="0"/>
                <a:cs typeface="Times New Roman" pitchFamily="18" charset="0"/>
              </a:rPr>
              <a:t>countries affect their </a:t>
            </a:r>
            <a:r>
              <a:rPr lang="en-US" sz="2800" i="1" dirty="0">
                <a:latin typeface="Times New Roman" pitchFamily="18" charset="0"/>
                <a:cs typeface="Times New Roman" pitchFamily="18" charset="0"/>
              </a:rPr>
              <a:t>chances of </a:t>
            </a:r>
            <a:r>
              <a:rPr lang="en-US" sz="2800" i="1" dirty="0" smtClean="0">
                <a:latin typeface="Times New Roman" pitchFamily="18" charset="0"/>
                <a:cs typeface="Times New Roman" pitchFamily="18" charset="0"/>
              </a:rPr>
              <a:t>achieving the </a:t>
            </a:r>
            <a:r>
              <a:rPr lang="en-US" sz="2800" i="1" dirty="0">
                <a:latin typeface="Times New Roman" pitchFamily="18" charset="0"/>
                <a:cs typeface="Times New Roman" pitchFamily="18" charset="0"/>
              </a:rPr>
              <a:t>goals of </a:t>
            </a:r>
            <a:r>
              <a:rPr lang="en-US" sz="2800" i="1" dirty="0" smtClean="0">
                <a:latin typeface="Times New Roman" pitchFamily="18" charset="0"/>
                <a:cs typeface="Times New Roman" pitchFamily="18" charset="0"/>
              </a:rPr>
              <a:t>development for </a:t>
            </a:r>
            <a:r>
              <a:rPr lang="en-US" sz="2800" i="1" dirty="0">
                <a:latin typeface="Times New Roman" pitchFamily="18" charset="0"/>
                <a:cs typeface="Times New Roman" pitchFamily="18" charset="0"/>
              </a:rPr>
              <a:t>the current generation </a:t>
            </a:r>
            <a:r>
              <a:rPr lang="en-US" sz="2800" i="1" dirty="0" smtClean="0">
                <a:latin typeface="Times New Roman" pitchFamily="18" charset="0"/>
                <a:cs typeface="Times New Roman" pitchFamily="18" charset="0"/>
              </a:rPr>
              <a:t>and for </a:t>
            </a:r>
            <a:r>
              <a:rPr lang="en-US" sz="2800" i="1" dirty="0">
                <a:latin typeface="Times New Roman" pitchFamily="18" charset="0"/>
                <a:cs typeface="Times New Roman" pitchFamily="18" charset="0"/>
              </a:rPr>
              <a:t>future generations</a:t>
            </a:r>
            <a:r>
              <a:rPr lang="en-US" sz="2800" i="1" dirty="0" smtClean="0">
                <a:latin typeface="Times New Roman" pitchFamily="18" charset="0"/>
                <a:cs typeface="Times New Roman" pitchFamily="18" charset="0"/>
              </a:rPr>
              <a:t>? </a:t>
            </a:r>
          </a:p>
          <a:p>
            <a:pPr algn="just">
              <a:buFont typeface="Wingdings" pitchFamily="2" charset="2"/>
              <a:buChar char="Ø"/>
            </a:pPr>
            <a:r>
              <a:rPr lang="en-US" sz="2800" i="1" dirty="0">
                <a:latin typeface="Times New Roman" pitchFamily="18" charset="0"/>
                <a:cs typeface="Times New Roman" pitchFamily="18" charset="0"/>
              </a:rPr>
              <a:t>Conversely, how does development affect population growth</a:t>
            </a:r>
            <a:r>
              <a:rPr lang="en-US" sz="2800" i="1" dirty="0" smtClean="0">
                <a:latin typeface="Times New Roman" pitchFamily="18" charset="0"/>
                <a:cs typeface="Times New Roman" pitchFamily="18" charset="0"/>
              </a:rPr>
              <a:t>? </a:t>
            </a:r>
          </a:p>
        </p:txBody>
      </p:sp>
      <p:sp>
        <p:nvSpPr>
          <p:cNvPr id="5" name="Slide Number Placeholder 4"/>
          <p:cNvSpPr>
            <a:spLocks noGrp="1"/>
          </p:cNvSpPr>
          <p:nvPr>
            <p:ph type="sldNum" sz="quarter" idx="12"/>
          </p:nvPr>
        </p:nvSpPr>
        <p:spPr/>
        <p:txBody>
          <a:bodyPr/>
          <a:lstStyle/>
          <a:p>
            <a:fld id="{6B2F1D53-DE74-4F25-AF86-2FAE588083EF}" type="slidenum">
              <a:rPr lang="en-US" smtClean="0"/>
              <a:pPr/>
              <a:t>3</a:t>
            </a:fld>
            <a:endParaRPr lang="en-US" dirty="0"/>
          </a:p>
        </p:txBody>
      </p:sp>
    </p:spTree>
    <p:extLst>
      <p:ext uri="{BB962C8B-B14F-4D97-AF65-F5344CB8AC3E}">
        <p14:creationId xmlns="" xmlns:p14="http://schemas.microsoft.com/office/powerpoint/2010/main" val="4238020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228600"/>
                <a:ext cx="8763000" cy="6477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n-US" sz="2800" b="1" dirty="0" smtClean="0">
                    <a:latin typeface="Times New Roman" pitchFamily="18" charset="0"/>
                    <a:cs typeface="Times New Roman" pitchFamily="18" charset="0"/>
                  </a:rPr>
                  <a:t>5. Gross </a:t>
                </a:r>
                <a:r>
                  <a:rPr lang="en-US" sz="2800" b="1" dirty="0">
                    <a:latin typeface="Times New Roman" pitchFamily="18" charset="0"/>
                    <a:cs typeface="Times New Roman" pitchFamily="18" charset="0"/>
                  </a:rPr>
                  <a:t>Reproduction Rate (GRR</a:t>
                </a:r>
                <a:r>
                  <a:rPr lang="en-US" sz="2800" b="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is average </a:t>
                </a:r>
                <a:r>
                  <a:rPr lang="en-US" sz="2800" dirty="0">
                    <a:latin typeface="Times New Roman" pitchFamily="18" charset="0"/>
                    <a:cs typeface="Times New Roman" pitchFamily="18" charset="0"/>
                  </a:rPr>
                  <a:t>number of </a:t>
                </a:r>
                <a:r>
                  <a:rPr lang="en-US" sz="2800" dirty="0" smtClean="0">
                    <a:latin typeface="Times New Roman" pitchFamily="18" charset="0"/>
                    <a:cs typeface="Times New Roman" pitchFamily="18" charset="0"/>
                  </a:rPr>
                  <a:t>daughters that </a:t>
                </a:r>
                <a:r>
                  <a:rPr lang="en-US" sz="2800" dirty="0">
                    <a:latin typeface="Times New Roman" pitchFamily="18" charset="0"/>
                    <a:cs typeface="Times New Roman" pitchFamily="18" charset="0"/>
                  </a:rPr>
                  <a:t>would be born to a woman during her lifetime if she passed through her child-bearing years conforming to the age specific fertility rates of a given </a:t>
                </a:r>
                <a:r>
                  <a:rPr lang="en-US" sz="2800" dirty="0" smtClean="0">
                    <a:latin typeface="Times New Roman" pitchFamily="18" charset="0"/>
                    <a:cs typeface="Times New Roman" pitchFamily="18" charset="0"/>
                  </a:rPr>
                  <a:t>year. </a:t>
                </a:r>
              </a:p>
              <a:p>
                <a:pPr algn="just"/>
                <a:r>
                  <a:rPr lang="en-US" sz="2800" dirty="0">
                    <a:latin typeface="Times New Roman" pitchFamily="18" charset="0"/>
                    <a:cs typeface="Times New Roman" pitchFamily="18" charset="0"/>
                  </a:rPr>
                  <a:t>The GRR is calculated by multiplying the TFR by </a:t>
                </a:r>
                <a:r>
                  <a:rPr lang="en-US" sz="2800" dirty="0" smtClean="0">
                    <a:latin typeface="Times New Roman" pitchFamily="18" charset="0"/>
                    <a:cs typeface="Times New Roman" pitchFamily="18" charset="0"/>
                  </a:rPr>
                  <a:t>the proportion </a:t>
                </a:r>
                <a:r>
                  <a:rPr lang="en-US" sz="2800" dirty="0">
                    <a:latin typeface="Times New Roman" pitchFamily="18" charset="0"/>
                    <a:cs typeface="Times New Roman" pitchFamily="18" charset="0"/>
                  </a:rPr>
                  <a:t>of female </a:t>
                </a:r>
                <a:r>
                  <a:rPr lang="en-US" sz="2800" dirty="0" smtClean="0">
                    <a:latin typeface="Times New Roman" pitchFamily="18" charset="0"/>
                    <a:cs typeface="Times New Roman" pitchFamily="18" charset="0"/>
                  </a:rPr>
                  <a:t>births. </a:t>
                </a:r>
              </a:p>
              <a:p>
                <a:pPr marL="0" indent="0" algn="just">
                  <a:buNone/>
                </a:pPr>
                <a14:m>
                  <m:oMath xmlns:m="http://schemas.openxmlformats.org/officeDocument/2006/math">
                    <m:r>
                      <a:rPr lang="en-US" sz="2800" b="0" i="1" dirty="0" smtClean="0">
                        <a:latin typeface="Cambria Math"/>
                      </a:rPr>
                      <m:t>𝐺𝑅𝑅</m:t>
                    </m:r>
                    <m:r>
                      <a:rPr lang="en-US" sz="2800" b="0" i="1" dirty="0" smtClean="0">
                        <a:latin typeface="Cambria Math"/>
                      </a:rPr>
                      <m:t> = </m:t>
                    </m:r>
                    <m:r>
                      <a:rPr lang="en-US" sz="2800" b="0" i="1" dirty="0" smtClean="0">
                        <a:latin typeface="Cambria Math"/>
                      </a:rPr>
                      <m:t>𝑇𝐹𝑅</m:t>
                    </m:r>
                    <m:r>
                      <a:rPr lang="en-US" sz="2800" b="0" i="1" dirty="0" smtClean="0">
                        <a:latin typeface="Cambria Math"/>
                      </a:rPr>
                      <m:t>  </m:t>
                    </m:r>
                    <m:r>
                      <a:rPr lang="en-US" sz="2800" b="0" i="1" dirty="0" smtClean="0">
                        <a:latin typeface="Cambria Math"/>
                      </a:rPr>
                      <m:t>𝑥</m:t>
                    </m:r>
                    <m:r>
                      <a:rPr lang="en-US" sz="2800" b="0" i="1" dirty="0" smtClean="0">
                        <a:latin typeface="Cambria Math"/>
                      </a:rPr>
                      <m:t> </m:t>
                    </m:r>
                    <m:f>
                      <m:fPr>
                        <m:ctrlPr>
                          <a:rPr lang="en-US" sz="2800" i="1" smtClean="0">
                            <a:latin typeface="Cambria Math"/>
                          </a:rPr>
                        </m:ctrlPr>
                      </m:fPr>
                      <m:num>
                        <m:r>
                          <a:rPr lang="en-US" sz="2800" b="0" i="1" smtClean="0">
                            <a:latin typeface="Cambria Math"/>
                          </a:rPr>
                          <m:t># </m:t>
                        </m:r>
                        <m:r>
                          <a:rPr lang="en-US" sz="2800" b="0" i="1" smtClean="0">
                            <a:latin typeface="Cambria Math"/>
                          </a:rPr>
                          <m:t>𝑜𝑓</m:t>
                        </m:r>
                        <m:r>
                          <a:rPr lang="en-US" sz="2800" b="0" i="1" smtClean="0">
                            <a:latin typeface="Cambria Math"/>
                          </a:rPr>
                          <m:t> </m:t>
                        </m:r>
                        <m:r>
                          <a:rPr lang="en-US" sz="2800" b="0" i="1" smtClean="0">
                            <a:latin typeface="Cambria Math"/>
                          </a:rPr>
                          <m:t>𝑓𝑒𝑚𝑎𝑙𝑒</m:t>
                        </m:r>
                        <m:r>
                          <a:rPr lang="en-US" sz="2800" b="0" i="1" dirty="0">
                            <a:latin typeface="Cambria Math"/>
                          </a:rPr>
                          <m:t> </m:t>
                        </m:r>
                        <m:r>
                          <a:rPr lang="en-US" sz="2800" b="0" i="1" dirty="0">
                            <a:latin typeface="Cambria Math"/>
                          </a:rPr>
                          <m:t>𝑏𝑖𝑟𝑡h𝑠</m:t>
                        </m:r>
                      </m:num>
                      <m:den>
                        <m:r>
                          <a:rPr lang="en-US" sz="2800" b="0" i="1" dirty="0" smtClean="0">
                            <a:latin typeface="Cambria Math"/>
                          </a:rPr>
                          <m:t># </m:t>
                        </m:r>
                        <m:r>
                          <a:rPr lang="en-US" sz="2800" b="0" i="1" dirty="0" smtClean="0">
                            <a:latin typeface="Cambria Math"/>
                          </a:rPr>
                          <m:t>𝑜𝑓</m:t>
                        </m:r>
                        <m:r>
                          <a:rPr lang="en-US" sz="2800" b="0" i="1" dirty="0" smtClean="0">
                            <a:latin typeface="Cambria Math"/>
                          </a:rPr>
                          <m:t> </m:t>
                        </m:r>
                        <m:r>
                          <a:rPr lang="en-US" sz="2800" b="0" i="1" dirty="0" smtClean="0">
                            <a:latin typeface="Cambria Math"/>
                          </a:rPr>
                          <m:t>𝑡𝑜𝑡𝑎𝑙</m:t>
                        </m:r>
                        <m:r>
                          <a:rPr lang="en-US" sz="2800" b="0" i="1" dirty="0" smtClean="0">
                            <a:latin typeface="Cambria Math"/>
                          </a:rPr>
                          <m:t> </m:t>
                        </m:r>
                        <m:r>
                          <a:rPr lang="en-US" sz="2800" b="0" i="1" dirty="0" smtClean="0">
                            <a:latin typeface="Cambria Math"/>
                          </a:rPr>
                          <m:t>𝑏𝑖𝑟𝑡h𝑠</m:t>
                        </m:r>
                        <m:r>
                          <a:rPr lang="en-US" sz="2800" b="0" i="1" dirty="0">
                            <a:latin typeface="Cambria Math"/>
                          </a:rPr>
                          <m:t>  </m:t>
                        </m:r>
                      </m:den>
                    </m:f>
                  </m:oMath>
                </a14:m>
                <a:r>
                  <a:rPr lang="en-US" sz="2800" dirty="0" smtClean="0">
                    <a:latin typeface="Times New Roman" pitchFamily="18" charset="0"/>
                    <a:cs typeface="Times New Roman" pitchFamily="18" charset="0"/>
                  </a:rPr>
                  <a:t>  </a:t>
                </a:r>
              </a:p>
              <a:p>
                <a:pPr marL="0" indent="0" algn="just">
                  <a:buNone/>
                </a:pPr>
                <a:r>
                  <a:rPr lang="en-US" sz="2800" dirty="0" smtClean="0">
                    <a:latin typeface="Times New Roman" pitchFamily="18" charset="0"/>
                    <a:cs typeface="Times New Roman" pitchFamily="18" charset="0"/>
                  </a:rPr>
                  <a:t>Example:</a:t>
                </a:r>
                <a:r>
                  <a:rPr lang="en-US" sz="2800" b="1"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sex ratio at birth of Ethiopia (2001) = </a:t>
                </a:r>
                <a:r>
                  <a:rPr lang="en-US" sz="2800" dirty="0" smtClean="0">
                    <a:latin typeface="Times New Roman" pitchFamily="18" charset="0"/>
                    <a:cs typeface="Times New Roman" pitchFamily="18" charset="0"/>
                  </a:rPr>
                  <a:t>100.6 (i.e. </a:t>
                </a:r>
                <a:r>
                  <a:rPr lang="en-US" sz="2800" dirty="0">
                    <a:latin typeface="Times New Roman" pitchFamily="18" charset="0"/>
                    <a:cs typeface="Times New Roman" pitchFamily="18" charset="0"/>
                  </a:rPr>
                  <a:t>100.6 males for every 100 </a:t>
                </a:r>
                <a:r>
                  <a:rPr lang="en-US" sz="2800" dirty="0" smtClean="0">
                    <a:latin typeface="Times New Roman" pitchFamily="18" charset="0"/>
                    <a:cs typeface="Times New Roman" pitchFamily="18" charset="0"/>
                  </a:rPr>
                  <a:t>females) and </a:t>
                </a:r>
                <a:r>
                  <a:rPr lang="en-US" sz="2800" dirty="0">
                    <a:latin typeface="Times New Roman" pitchFamily="18" charset="0"/>
                    <a:cs typeface="Times New Roman" pitchFamily="18" charset="0"/>
                  </a:rPr>
                  <a:t>the TFR (2001) = 5.9 (5.9 children per </a:t>
                </a:r>
                <a:r>
                  <a:rPr lang="en-US" sz="2800" dirty="0" smtClean="0">
                    <a:latin typeface="Times New Roman" pitchFamily="18" charset="0"/>
                    <a:cs typeface="Times New Roman" pitchFamily="18" charset="0"/>
                  </a:rPr>
                  <a:t>woman) </a:t>
                </a:r>
              </a:p>
              <a:p>
                <a:pPr marL="0" indent="0" algn="just">
                  <a:buNone/>
                </a:pPr>
                <a:r>
                  <a:rPr lang="en-US" sz="2800" i="1" dirty="0">
                    <a:latin typeface="Times New Roman" pitchFamily="18" charset="0"/>
                    <a:cs typeface="Times New Roman" pitchFamily="18" charset="0"/>
                  </a:rPr>
                  <a:t>GRR = TFR </a:t>
                </a:r>
                <a:r>
                  <a:rPr lang="en-US" sz="2800" i="1" dirty="0" smtClean="0">
                    <a:latin typeface="Times New Roman" pitchFamily="18" charset="0"/>
                    <a:cs typeface="Times New Roman" pitchFamily="18" charset="0"/>
                  </a:rPr>
                  <a:t>x </a:t>
                </a:r>
                <a:r>
                  <a:rPr lang="en-US" sz="2800" i="1" dirty="0">
                    <a:latin typeface="Times New Roman" pitchFamily="18" charset="0"/>
                    <a:cs typeface="Times New Roman" pitchFamily="18" charset="0"/>
                  </a:rPr>
                  <a:t>proportion of female births</a:t>
                </a:r>
              </a:p>
              <a:p>
                <a:pPr marL="0" indent="0" algn="just">
                  <a:buNone/>
                </a:pPr>
                <a:r>
                  <a:rPr lang="sv-SE" sz="2800" i="1" dirty="0">
                    <a:latin typeface="Times New Roman" pitchFamily="18" charset="0"/>
                    <a:cs typeface="Times New Roman" pitchFamily="18" charset="0"/>
                  </a:rPr>
                  <a:t>GRR = 5.9 </a:t>
                </a:r>
                <a:r>
                  <a:rPr lang="sv-SE" sz="2800" i="1" dirty="0" smtClean="0">
                    <a:latin typeface="Times New Roman" pitchFamily="18" charset="0"/>
                    <a:cs typeface="Times New Roman" pitchFamily="18" charset="0"/>
                  </a:rPr>
                  <a:t> x </a:t>
                </a:r>
                <a14:m>
                  <m:oMath xmlns:m="http://schemas.openxmlformats.org/officeDocument/2006/math">
                    <m:f>
                      <m:fPr>
                        <m:ctrlPr>
                          <a:rPr lang="sv-SE" sz="2800" i="1" smtClean="0">
                            <a:latin typeface="Cambria Math"/>
                          </a:rPr>
                        </m:ctrlPr>
                      </m:fPr>
                      <m:num>
                        <m:r>
                          <m:rPr>
                            <m:nor/>
                          </m:rPr>
                          <a:rPr lang="sv-SE" sz="2800" i="1" dirty="0">
                            <a:latin typeface="Times New Roman" pitchFamily="18" charset="0"/>
                            <a:cs typeface="Times New Roman" pitchFamily="18" charset="0"/>
                          </a:rPr>
                          <m:t>100</m:t>
                        </m:r>
                      </m:num>
                      <m:den>
                        <m:r>
                          <m:rPr>
                            <m:nor/>
                          </m:rPr>
                          <a:rPr lang="en-US" sz="2800" b="0" i="1" dirty="0" smtClean="0">
                            <a:latin typeface="Times New Roman" pitchFamily="18" charset="0"/>
                            <a:cs typeface="Times New Roman" pitchFamily="18" charset="0"/>
                          </a:rPr>
                          <m:t>100 + 1</m:t>
                        </m:r>
                        <m:r>
                          <m:rPr>
                            <m:nor/>
                          </m:rPr>
                          <a:rPr lang="en-US" sz="2800" i="1" dirty="0">
                            <a:latin typeface="Times New Roman" pitchFamily="18" charset="0"/>
                            <a:cs typeface="Times New Roman" pitchFamily="18" charset="0"/>
                          </a:rPr>
                          <m:t>00.6 </m:t>
                        </m:r>
                      </m:den>
                    </m:f>
                  </m:oMath>
                </a14:m>
                <a:r>
                  <a:rPr lang="sv-SE" sz="2800" i="1"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 2.9 </a:t>
                </a:r>
                <a:r>
                  <a:rPr lang="en-US" sz="2800" i="1" dirty="0">
                    <a:latin typeface="Times New Roman" pitchFamily="18" charset="0"/>
                    <a:cs typeface="Times New Roman" pitchFamily="18" charset="0"/>
                  </a:rPr>
                  <a:t>daughters /</a:t>
                </a:r>
                <a:r>
                  <a:rPr lang="en-US" sz="2800" i="1" dirty="0" smtClean="0">
                    <a:latin typeface="Times New Roman" pitchFamily="18" charset="0"/>
                    <a:cs typeface="Times New Roman" pitchFamily="18" charset="0"/>
                  </a:rPr>
                  <a:t>woman    </a:t>
                </a:r>
                <a:endParaRPr lang="en-US" sz="2800" i="1"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228600"/>
                <a:ext cx="8763000" cy="6477000"/>
              </a:xfrm>
              <a:blipFill rotWithShape="1">
                <a:blip r:embed="rId2" cstate="print"/>
                <a:stretch>
                  <a:fillRect l="-1319" t="-750" r="-256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30</a:t>
            </a:fld>
            <a:endParaRPr lang="en-US" dirty="0"/>
          </a:p>
        </p:txBody>
      </p:sp>
    </p:spTree>
    <p:extLst>
      <p:ext uri="{BB962C8B-B14F-4D97-AF65-F5344CB8AC3E}">
        <p14:creationId xmlns="" xmlns:p14="http://schemas.microsoft.com/office/powerpoint/2010/main" val="37360013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304800" y="228600"/>
                <a:ext cx="8534400" cy="6477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n-US" sz="2800" b="1" dirty="0" smtClean="0">
                    <a:latin typeface="Times New Roman" pitchFamily="18" charset="0"/>
                    <a:cs typeface="Times New Roman" pitchFamily="18" charset="0"/>
                  </a:rPr>
                  <a:t>6. Child-Woman </a:t>
                </a:r>
                <a:r>
                  <a:rPr lang="en-US" sz="2800" b="1" dirty="0">
                    <a:latin typeface="Times New Roman" pitchFamily="18" charset="0"/>
                    <a:cs typeface="Times New Roman" pitchFamily="18" charset="0"/>
                  </a:rPr>
                  <a:t>Ratio (CWR</a:t>
                </a:r>
                <a:r>
                  <a:rPr lang="en-US" sz="2800" dirty="0" smtClean="0">
                    <a:latin typeface="Times New Roman" pitchFamily="18" charset="0"/>
                    <a:cs typeface="Times New Roman" pitchFamily="18" charset="0"/>
                  </a:rPr>
                  <a:t>): is </a:t>
                </a:r>
                <a:r>
                  <a:rPr lang="en-US" sz="2800" dirty="0">
                    <a:latin typeface="Times New Roman" pitchFamily="18" charset="0"/>
                    <a:cs typeface="Times New Roman" pitchFamily="18" charset="0"/>
                  </a:rPr>
                  <a:t>the number of children </a:t>
                </a:r>
                <a:r>
                  <a:rPr lang="en-US" sz="2800" dirty="0" smtClean="0">
                    <a:latin typeface="Times New Roman" pitchFamily="18" charset="0"/>
                    <a:cs typeface="Times New Roman" pitchFamily="18" charset="0"/>
                  </a:rPr>
                  <a:t>(0 </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4) years </a:t>
                </a:r>
                <a:r>
                  <a:rPr lang="en-US" sz="2800" dirty="0">
                    <a:latin typeface="Times New Roman" pitchFamily="18" charset="0"/>
                    <a:cs typeface="Times New Roman" pitchFamily="18" charset="0"/>
                  </a:rPr>
                  <a:t>of age per </a:t>
                </a:r>
                <a:r>
                  <a:rPr lang="en-US" sz="2800" dirty="0" smtClean="0">
                    <a:latin typeface="Times New Roman" pitchFamily="18" charset="0"/>
                    <a:cs typeface="Times New Roman" pitchFamily="18" charset="0"/>
                  </a:rPr>
                  <a:t>1,000 women of </a:t>
                </a:r>
                <a:r>
                  <a:rPr lang="en-US" sz="2800" dirty="0">
                    <a:latin typeface="Times New Roman" pitchFamily="18" charset="0"/>
                    <a:cs typeface="Times New Roman" pitchFamily="18" charset="0"/>
                  </a:rPr>
                  <a:t>child bearing </a:t>
                </a:r>
                <a:r>
                  <a:rPr lang="en-US" sz="2800" dirty="0" smtClean="0">
                    <a:latin typeface="Times New Roman" pitchFamily="18" charset="0"/>
                    <a:cs typeface="Times New Roman" pitchFamily="18" charset="0"/>
                  </a:rPr>
                  <a:t>age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(15 </a:t>
                </a: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49 years</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This </a:t>
                </a:r>
                <a:r>
                  <a:rPr lang="en-US" sz="2800" dirty="0">
                    <a:latin typeface="Times New Roman" pitchFamily="18" charset="0"/>
                    <a:cs typeface="Times New Roman" pitchFamily="18" charset="0"/>
                  </a:rPr>
                  <a:t>ratio is used where birth registration statistics </a:t>
                </a:r>
                <a:r>
                  <a:rPr lang="en-US" sz="2800" dirty="0" smtClean="0">
                    <a:latin typeface="Times New Roman" pitchFamily="18" charset="0"/>
                    <a:cs typeface="Times New Roman" pitchFamily="18" charset="0"/>
                  </a:rPr>
                  <a:t>do not </a:t>
                </a:r>
                <a:r>
                  <a:rPr lang="en-US" sz="2800" dirty="0">
                    <a:latin typeface="Times New Roman" pitchFamily="18" charset="0"/>
                    <a:cs typeface="Times New Roman" pitchFamily="18" charset="0"/>
                  </a:rPr>
                  <a:t>exist or are inadequate. </a:t>
                </a: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It </a:t>
                </a:r>
                <a:r>
                  <a:rPr lang="en-US" sz="2800" dirty="0">
                    <a:latin typeface="Times New Roman" pitchFamily="18" charset="0"/>
                    <a:cs typeface="Times New Roman" pitchFamily="18" charset="0"/>
                  </a:rPr>
                  <a:t>is </a:t>
                </a:r>
                <a:r>
                  <a:rPr lang="en-US" sz="2800" dirty="0" smtClean="0">
                    <a:latin typeface="Times New Roman" pitchFamily="18" charset="0"/>
                    <a:cs typeface="Times New Roman" pitchFamily="18" charset="0"/>
                  </a:rPr>
                  <a:t>estimated </a:t>
                </a:r>
                <a:r>
                  <a:rPr lang="en-US" sz="2800" dirty="0">
                    <a:latin typeface="Times New Roman" pitchFamily="18" charset="0"/>
                    <a:cs typeface="Times New Roman" pitchFamily="18" charset="0"/>
                  </a:rPr>
                  <a:t>through </a:t>
                </a:r>
                <a:r>
                  <a:rPr lang="en-US" sz="2800" dirty="0" smtClean="0">
                    <a:latin typeface="Times New Roman" pitchFamily="18" charset="0"/>
                    <a:cs typeface="Times New Roman" pitchFamily="18" charset="0"/>
                  </a:rPr>
                  <a:t>data derived </a:t>
                </a:r>
                <a:r>
                  <a:rPr lang="en-US" sz="2800" dirty="0">
                    <a:latin typeface="Times New Roman" pitchFamily="18" charset="0"/>
                    <a:cs typeface="Times New Roman" pitchFamily="18" charset="0"/>
                  </a:rPr>
                  <a:t>from censuses</a:t>
                </a:r>
                <a:r>
                  <a:rPr lang="en-US" sz="2800" dirty="0" smtClean="0">
                    <a:latin typeface="Times New Roman" pitchFamily="18" charset="0"/>
                    <a:cs typeface="Times New Roman" pitchFamily="18" charset="0"/>
                  </a:rPr>
                  <a:t>. </a:t>
                </a:r>
              </a:p>
              <a:p>
                <a:pPr marL="0" indent="0">
                  <a:buNone/>
                </a:pPr>
                <a:r>
                  <a:rPr lang="en-US" sz="2800" i="1" dirty="0">
                    <a:latin typeface="Times New Roman" pitchFamily="18" charset="0"/>
                    <a:cs typeface="Times New Roman" pitchFamily="18" charset="0"/>
                  </a:rPr>
                  <a:t>CWR = </a:t>
                </a:r>
                <a14:m>
                  <m:oMath xmlns:m="http://schemas.openxmlformats.org/officeDocument/2006/math">
                    <m:f>
                      <m:fPr>
                        <m:ctrlPr>
                          <a:rPr lang="en-US" sz="2800" i="1" smtClean="0">
                            <a:latin typeface="Cambria Math"/>
                          </a:rPr>
                        </m:ctrlPr>
                      </m:fPr>
                      <m:num>
                        <m:r>
                          <m:rPr>
                            <m:nor/>
                          </m:rPr>
                          <a:rPr lang="en-US" sz="2800" b="0" i="1" dirty="0" smtClean="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children</m:t>
                        </m:r>
                        <m:r>
                          <m:rPr>
                            <m:nor/>
                          </m:rPr>
                          <a:rPr lang="en-US" sz="2800" i="1" dirty="0">
                            <a:latin typeface="Times New Roman" pitchFamily="18" charset="0"/>
                            <a:cs typeface="Times New Roman" pitchFamily="18" charset="0"/>
                          </a:rPr>
                          <m:t> (0 – 4 )</m:t>
                        </m:r>
                        <m:r>
                          <m:rPr>
                            <m:nor/>
                          </m:rPr>
                          <a:rPr lang="en-US" sz="2800" i="1" dirty="0">
                            <a:latin typeface="Times New Roman" pitchFamily="18" charset="0"/>
                            <a:cs typeface="Times New Roman" pitchFamily="18" charset="0"/>
                          </a:rPr>
                          <m:t>years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age</m:t>
                        </m:r>
                      </m:num>
                      <m:den>
                        <m:r>
                          <m:rPr>
                            <m:nor/>
                          </m:rPr>
                          <a:rPr lang="en-US" sz="2800" b="0" i="1" dirty="0" smtClean="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women</m:t>
                        </m:r>
                        <m:r>
                          <m:rPr>
                            <m:nor/>
                          </m:rPr>
                          <a:rPr lang="en-US" sz="2800" i="1" dirty="0">
                            <a:latin typeface="Times New Roman" pitchFamily="18" charset="0"/>
                            <a:cs typeface="Times New Roman" pitchFamily="18" charset="0"/>
                          </a:rPr>
                          <m:t> (15 – 49) </m:t>
                        </m:r>
                        <m:r>
                          <m:rPr>
                            <m:nor/>
                          </m:rPr>
                          <a:rPr lang="en-US" sz="2800" i="1" dirty="0">
                            <a:latin typeface="Times New Roman" pitchFamily="18" charset="0"/>
                            <a:cs typeface="Times New Roman" pitchFamily="18" charset="0"/>
                          </a:rPr>
                          <m:t>years</m:t>
                        </m:r>
                        <m:r>
                          <m:rPr>
                            <m:nor/>
                          </m:rPr>
                          <a:rPr lang="en-US" sz="2800" i="1" dirty="0">
                            <a:latin typeface="Times New Roman" pitchFamily="18" charset="0"/>
                            <a:cs typeface="Times New Roman" pitchFamily="18" charset="0"/>
                          </a:rPr>
                          <m:t> </m:t>
                        </m:r>
                        <m:r>
                          <m:rPr>
                            <m:nor/>
                          </m:rPr>
                          <a:rPr lang="en-US" sz="2800" b="0" i="1" dirty="0" smtClean="0">
                            <a:latin typeface="Times New Roman" pitchFamily="18" charset="0"/>
                            <a:cs typeface="Times New Roman" pitchFamily="18" charset="0"/>
                          </a:rPr>
                          <m:t>of</m:t>
                        </m:r>
                        <m:r>
                          <m:rPr>
                            <m:nor/>
                          </m:rPr>
                          <a:rPr lang="en-US" sz="2800" b="0" i="1" dirty="0" smtClean="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age</m:t>
                        </m:r>
                        <m:r>
                          <m:rPr>
                            <m:nor/>
                          </m:rPr>
                          <a:rPr lang="en-US" sz="2800" i="1" dirty="0">
                            <a:latin typeface="Times New Roman" pitchFamily="18" charset="0"/>
                            <a:cs typeface="Times New Roman" pitchFamily="18" charset="0"/>
                          </a:rPr>
                          <m:t> </m:t>
                        </m:r>
                      </m:den>
                    </m:f>
                    <m:r>
                      <a:rPr lang="en-US" sz="2800" b="0" i="1" dirty="0" smtClean="0">
                        <a:latin typeface="Cambria Math"/>
                        <a:cs typeface="Times New Roman" pitchFamily="18" charset="0"/>
                      </a:rPr>
                      <m:t>𝑥</m:t>
                    </m:r>
                  </m:oMath>
                </a14:m>
                <a:r>
                  <a:rPr lang="en-US" sz="2800" i="1" dirty="0" smtClean="0">
                    <a:latin typeface="Times New Roman" pitchFamily="18" charset="0"/>
                    <a:cs typeface="Times New Roman" pitchFamily="18" charset="0"/>
                  </a:rPr>
                  <a:t> 1000 </a:t>
                </a:r>
              </a:p>
              <a:p>
                <a:pPr marL="0" indent="0" algn="just">
                  <a:buNone/>
                </a:pPr>
                <a:r>
                  <a:rPr lang="en-US" sz="2800" b="1" i="1" dirty="0" smtClean="0">
                    <a:latin typeface="Times New Roman" pitchFamily="18" charset="0"/>
                    <a:cs typeface="Times New Roman" pitchFamily="18" charset="0"/>
                  </a:rPr>
                  <a:t>Example</a:t>
                </a:r>
                <a:r>
                  <a:rPr lang="en-US" sz="2800" dirty="0" smtClean="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If </a:t>
                </a:r>
                <a:r>
                  <a:rPr lang="en-US" sz="2800" dirty="0">
                    <a:latin typeface="Times New Roman" pitchFamily="18" charset="0"/>
                    <a:cs typeface="Times New Roman" pitchFamily="18" charset="0"/>
                  </a:rPr>
                  <a:t>the number of children under 5 years of age in an area </a:t>
                </a:r>
                <a:r>
                  <a:rPr lang="en-US" sz="2800" dirty="0" smtClean="0">
                    <a:latin typeface="Times New Roman" pitchFamily="18" charset="0"/>
                    <a:cs typeface="Times New Roman" pitchFamily="18" charset="0"/>
                  </a:rPr>
                  <a:t>is 2,000,000 </a:t>
                </a:r>
                <a:r>
                  <a:rPr lang="en-US" sz="2800" dirty="0">
                    <a:latin typeface="Times New Roman" pitchFamily="18" charset="0"/>
                    <a:cs typeface="Times New Roman" pitchFamily="18" charset="0"/>
                  </a:rPr>
                  <a:t>and the number of </a:t>
                </a:r>
                <a:r>
                  <a:rPr lang="en-US" sz="2800" dirty="0" smtClean="0">
                    <a:latin typeface="Times New Roman" pitchFamily="18" charset="0"/>
                    <a:cs typeface="Times New Roman" pitchFamily="18" charset="0"/>
                  </a:rPr>
                  <a:t>women(15 – 49) </a:t>
                </a:r>
                <a:r>
                  <a:rPr lang="en-US" sz="2800" dirty="0">
                    <a:latin typeface="Times New Roman" pitchFamily="18" charset="0"/>
                    <a:cs typeface="Times New Roman" pitchFamily="18" charset="0"/>
                  </a:rPr>
                  <a:t>years of age </a:t>
                </a:r>
                <a:r>
                  <a:rPr lang="en-US" sz="2800" dirty="0" smtClean="0">
                    <a:latin typeface="Times New Roman" pitchFamily="18" charset="0"/>
                    <a:cs typeface="Times New Roman" pitchFamily="18" charset="0"/>
                  </a:rPr>
                  <a:t>is 8,000,000.</a:t>
                </a:r>
              </a:p>
              <a:p>
                <a:pPr marL="0" indent="0" algn="just">
                  <a:buNone/>
                </a:pPr>
                <a:r>
                  <a:rPr lang="en-US" sz="2800" i="1" dirty="0" smtClean="0">
                    <a:latin typeface="Times New Roman" pitchFamily="18" charset="0"/>
                    <a:cs typeface="Times New Roman" pitchFamily="18" charset="0"/>
                  </a:rPr>
                  <a:t>CWR </a:t>
                </a:r>
                <a:r>
                  <a:rPr lang="en-US" sz="2800" i="1" dirty="0">
                    <a:latin typeface="Times New Roman" pitchFamily="18" charset="0"/>
                    <a:cs typeface="Times New Roman" pitchFamily="18" charset="0"/>
                  </a:rPr>
                  <a:t>= </a:t>
                </a:r>
                <a14:m>
                  <m:oMath xmlns:m="http://schemas.openxmlformats.org/officeDocument/2006/math">
                    <m:f>
                      <m:fPr>
                        <m:ctrlPr>
                          <a:rPr lang="en-US" sz="2800" i="1" smtClean="0">
                            <a:latin typeface="Cambria Math"/>
                          </a:rPr>
                        </m:ctrlPr>
                      </m:fPr>
                      <m:num>
                        <m:r>
                          <m:rPr>
                            <m:nor/>
                          </m:rPr>
                          <a:rPr lang="en-US" sz="2800" i="1" dirty="0">
                            <a:latin typeface="Times New Roman" pitchFamily="18" charset="0"/>
                            <a:cs typeface="Times New Roman" pitchFamily="18" charset="0"/>
                          </a:rPr>
                          <m:t>2,000,000</m:t>
                        </m:r>
                      </m:num>
                      <m:den>
                        <m:r>
                          <m:rPr>
                            <m:nor/>
                          </m:rPr>
                          <a:rPr lang="en-US" sz="2800" i="1" dirty="0">
                            <a:latin typeface="Times New Roman" pitchFamily="18" charset="0"/>
                            <a:cs typeface="Times New Roman" pitchFamily="18" charset="0"/>
                          </a:rPr>
                          <m:t>8,000,000</m:t>
                        </m:r>
                      </m:den>
                    </m:f>
                    <m:r>
                      <a:rPr lang="en-US" sz="2800" b="0" i="1" smtClean="0">
                        <a:latin typeface="Cambria Math"/>
                      </a:rPr>
                      <m:t>  </m:t>
                    </m:r>
                    <m:r>
                      <a:rPr lang="en-US" sz="2800" b="0" i="1" smtClean="0">
                        <a:latin typeface="Cambria Math"/>
                      </a:rPr>
                      <m:t>𝑥</m:t>
                    </m:r>
                    <m:r>
                      <a:rPr lang="en-US" sz="2800" b="0" i="1" smtClean="0">
                        <a:latin typeface="Cambria Math"/>
                      </a:rPr>
                      <m:t> </m:t>
                    </m:r>
                  </m:oMath>
                </a14:m>
                <a:r>
                  <a:rPr lang="en-US" sz="2800" i="1" dirty="0" smtClean="0">
                    <a:latin typeface="Times New Roman" pitchFamily="18" charset="0"/>
                    <a:cs typeface="Times New Roman" pitchFamily="18" charset="0"/>
                  </a:rPr>
                  <a:t>1000 </a:t>
                </a:r>
                <a:r>
                  <a:rPr lang="en-US" sz="2800" i="1" dirty="0">
                    <a:latin typeface="Times New Roman" pitchFamily="18" charset="0"/>
                    <a:cs typeface="Times New Roman" pitchFamily="18" charset="0"/>
                  </a:rPr>
                  <a:t>= </a:t>
                </a:r>
                <a14:m>
                  <m:oMath xmlns:m="http://schemas.openxmlformats.org/officeDocument/2006/math">
                    <m:f>
                      <m:fPr>
                        <m:ctrlPr>
                          <a:rPr lang="en-US" sz="2800" i="1" smtClean="0">
                            <a:latin typeface="Cambria Math"/>
                          </a:rPr>
                        </m:ctrlPr>
                      </m:fPr>
                      <m:num>
                        <m:r>
                          <m:rPr>
                            <m:nor/>
                          </m:rPr>
                          <a:rPr lang="en-US" sz="2800" i="1" dirty="0">
                            <a:latin typeface="Times New Roman" pitchFamily="18" charset="0"/>
                            <a:cs typeface="Times New Roman" pitchFamily="18" charset="0"/>
                          </a:rPr>
                          <m:t>250 </m:t>
                        </m:r>
                      </m:num>
                      <m:den>
                        <m:r>
                          <m:rPr>
                            <m:nor/>
                          </m:rPr>
                          <a:rPr lang="en-US" sz="2800" i="1" dirty="0">
                            <a:latin typeface="Times New Roman" pitchFamily="18" charset="0"/>
                            <a:cs typeface="Times New Roman" pitchFamily="18" charset="0"/>
                          </a:rPr>
                          <m:t>1000  </m:t>
                        </m:r>
                      </m:den>
                    </m:f>
                  </m:oMath>
                </a14:m>
                <a:r>
                  <a:rPr lang="en-US" sz="2800" i="1" dirty="0" smtClean="0">
                    <a:latin typeface="Times New Roman" pitchFamily="18" charset="0"/>
                    <a:cs typeface="Times New Roman" pitchFamily="18" charset="0"/>
                  </a:rPr>
                  <a:t> </a:t>
                </a:r>
                <a:endParaRPr lang="en-US" sz="2800" i="1"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04800" y="228600"/>
                <a:ext cx="8534400" cy="6477000"/>
              </a:xfrm>
              <a:blipFill rotWithShape="1">
                <a:blip r:embed="rId2" cstate="print"/>
                <a:stretch>
                  <a:fillRect l="-1282" t="-750" r="-2422"/>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31</a:t>
            </a:fld>
            <a:endParaRPr lang="en-US" dirty="0"/>
          </a:p>
        </p:txBody>
      </p:sp>
    </p:spTree>
    <p:extLst>
      <p:ext uri="{BB962C8B-B14F-4D97-AF65-F5344CB8AC3E}">
        <p14:creationId xmlns="" xmlns:p14="http://schemas.microsoft.com/office/powerpoint/2010/main" val="25066586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228600"/>
                <a:ext cx="8686800" cy="6477000"/>
              </a:xfrm>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itchFamily="2" charset="2"/>
                  <a:buChar char="v"/>
                </a:pPr>
                <a:r>
                  <a:rPr lang="en-US" sz="2800" b="1" dirty="0" smtClean="0">
                    <a:latin typeface="Times New Roman" pitchFamily="18" charset="0"/>
                    <a:cs typeface="Times New Roman" pitchFamily="18" charset="0"/>
                  </a:rPr>
                  <a:t> Measures of Mortality (Death)</a:t>
                </a:r>
              </a:p>
              <a:p>
                <a:pPr algn="just"/>
                <a:r>
                  <a:rPr lang="en-US" sz="2800" dirty="0">
                    <a:latin typeface="Times New Roman" pitchFamily="18" charset="0"/>
                    <a:cs typeface="Times New Roman" pitchFamily="18" charset="0"/>
                  </a:rPr>
                  <a:t>Mortality refers to deaths that occur within a </a:t>
                </a:r>
                <a:r>
                  <a:rPr lang="en-US" sz="2800" dirty="0" smtClean="0">
                    <a:latin typeface="Times New Roman" pitchFamily="18" charset="0"/>
                    <a:cs typeface="Times New Roman" pitchFamily="18" charset="0"/>
                  </a:rPr>
                  <a:t>population (reduction </a:t>
                </a:r>
                <a:r>
                  <a:rPr lang="en-US" sz="2800" dirty="0">
                    <a:latin typeface="Times New Roman" pitchFamily="18" charset="0"/>
                    <a:cs typeface="Times New Roman" pitchFamily="18" charset="0"/>
                  </a:rPr>
                  <a:t>of population). </a:t>
                </a: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incidence of death can </a:t>
                </a:r>
                <a:r>
                  <a:rPr lang="en-US" sz="2800" dirty="0" smtClean="0">
                    <a:latin typeface="Times New Roman" pitchFamily="18" charset="0"/>
                    <a:cs typeface="Times New Roman" pitchFamily="18" charset="0"/>
                  </a:rPr>
                  <a:t>reveal much </a:t>
                </a:r>
                <a:r>
                  <a:rPr lang="en-US" sz="2800" dirty="0">
                    <a:latin typeface="Times New Roman" pitchFamily="18" charset="0"/>
                    <a:cs typeface="Times New Roman" pitchFamily="18" charset="0"/>
                  </a:rPr>
                  <a:t>about the living standard, the health status of </a:t>
                </a:r>
                <a:r>
                  <a:rPr lang="en-US" sz="2800" dirty="0" smtClean="0">
                    <a:latin typeface="Times New Roman" pitchFamily="18" charset="0"/>
                    <a:cs typeface="Times New Roman" pitchFamily="18" charset="0"/>
                  </a:rPr>
                  <a:t>a population </a:t>
                </a:r>
                <a:r>
                  <a:rPr lang="en-US" sz="2800" dirty="0">
                    <a:latin typeface="Times New Roman" pitchFamily="18" charset="0"/>
                    <a:cs typeface="Times New Roman" pitchFamily="18" charset="0"/>
                  </a:rPr>
                  <a:t>and the availability of health services</a:t>
                </a:r>
                <a:r>
                  <a:rPr lang="en-US" sz="2800" dirty="0" smtClean="0">
                    <a:latin typeface="Times New Roman" pitchFamily="18" charset="0"/>
                    <a:cs typeface="Times New Roman" pitchFamily="18" charset="0"/>
                  </a:rPr>
                  <a:t>. </a:t>
                </a:r>
              </a:p>
              <a:p>
                <a:pPr marL="0" indent="0" algn="just">
                  <a:buNone/>
                </a:pPr>
                <a:r>
                  <a:rPr lang="en-US" sz="2800" dirty="0">
                    <a:latin typeface="Times New Roman" pitchFamily="18" charset="0"/>
                    <a:cs typeface="Times New Roman" pitchFamily="18" charset="0"/>
                  </a:rPr>
                  <a:t>Measures of mortality include</a:t>
                </a:r>
                <a:r>
                  <a:rPr lang="en-US" sz="2800" dirty="0" smtClean="0">
                    <a:latin typeface="Times New Roman" pitchFamily="18" charset="0"/>
                    <a:cs typeface="Times New Roman" pitchFamily="18" charset="0"/>
                  </a:rPr>
                  <a:t>: </a:t>
                </a:r>
              </a:p>
              <a:p>
                <a:pPr marL="0" indent="0" algn="just">
                  <a:buNone/>
                </a:pPr>
                <a:r>
                  <a:rPr lang="en-US" sz="2800" b="1" dirty="0" smtClean="0">
                    <a:latin typeface="Times New Roman" pitchFamily="18" charset="0"/>
                    <a:cs typeface="Times New Roman" pitchFamily="18" charset="0"/>
                  </a:rPr>
                  <a:t>1. Crude </a:t>
                </a:r>
                <a:r>
                  <a:rPr lang="en-US" sz="2800" b="1" dirty="0">
                    <a:latin typeface="Times New Roman" pitchFamily="18" charset="0"/>
                    <a:cs typeface="Times New Roman" pitchFamily="18" charset="0"/>
                  </a:rPr>
                  <a:t>Death (Mortality) Rate (</a:t>
                </a:r>
                <a:r>
                  <a:rPr lang="en-US" sz="2800" b="1" dirty="0" smtClean="0">
                    <a:latin typeface="Times New Roman" pitchFamily="18" charset="0"/>
                    <a:cs typeface="Times New Roman" pitchFamily="18" charset="0"/>
                  </a:rPr>
                  <a:t>CDR): </a:t>
                </a:r>
                <a:r>
                  <a:rPr lang="en-US" sz="2800" dirty="0" smtClean="0">
                    <a:latin typeface="Times New Roman" pitchFamily="18" charset="0"/>
                    <a:cs typeface="Times New Roman" pitchFamily="18" charset="0"/>
                  </a:rPr>
                  <a:t>is </a:t>
                </a:r>
                <a:r>
                  <a:rPr lang="en-US" sz="2800" dirty="0">
                    <a:latin typeface="Times New Roman" pitchFamily="18" charset="0"/>
                    <a:cs typeface="Times New Roman" pitchFamily="18" charset="0"/>
                  </a:rPr>
                  <a:t>the number of deaths per </a:t>
                </a:r>
                <a:r>
                  <a:rPr lang="en-US" sz="2800" dirty="0" smtClean="0">
                    <a:latin typeface="Times New Roman" pitchFamily="18" charset="0"/>
                    <a:cs typeface="Times New Roman" pitchFamily="18" charset="0"/>
                  </a:rPr>
                  <a:t>1,000 population </a:t>
                </a:r>
                <a:r>
                  <a:rPr lang="en-US" sz="2800" dirty="0">
                    <a:latin typeface="Times New Roman" pitchFamily="18" charset="0"/>
                    <a:cs typeface="Times New Roman" pitchFamily="18" charset="0"/>
                  </a:rPr>
                  <a:t>in a given year.</a:t>
                </a:r>
              </a:p>
              <a:p>
                <a:pPr marL="0" indent="0" algn="just">
                  <a:buNone/>
                </a:pPr>
                <a:r>
                  <a:rPr lang="en-US" sz="2800" i="1" dirty="0">
                    <a:latin typeface="Times New Roman" pitchFamily="18" charset="0"/>
                    <a:cs typeface="Times New Roman" pitchFamily="18" charset="0"/>
                  </a:rPr>
                  <a:t>CDR = </a:t>
                </a:r>
                <a14:m>
                  <m:oMath xmlns:m="http://schemas.openxmlformats.org/officeDocument/2006/math">
                    <m:f>
                      <m:fPr>
                        <m:ctrlPr>
                          <a:rPr lang="en-US" sz="2800" i="1" smtClean="0">
                            <a:latin typeface="Cambria Math"/>
                          </a:rPr>
                        </m:ctrlPr>
                      </m:fPr>
                      <m:num>
                        <m:r>
                          <m:rPr>
                            <m:nor/>
                          </m:rPr>
                          <a:rPr lang="en-US" sz="2800" b="0" i="1" dirty="0" smtClean="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deaths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in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year</m:t>
                        </m:r>
                      </m:num>
                      <m:den>
                        <m:r>
                          <m:rPr>
                            <m:nor/>
                          </m:rPr>
                          <a:rPr lang="en-US" sz="2800" i="1" dirty="0">
                            <a:latin typeface="Times New Roman" pitchFamily="18" charset="0"/>
                            <a:cs typeface="Times New Roman" pitchFamily="18" charset="0"/>
                          </a:rPr>
                          <m:t>Mid</m:t>
                        </m:r>
                        <m:r>
                          <m:rPr>
                            <m:nor/>
                          </m:rPr>
                          <a:rPr lang="en-US" sz="2800" i="1" dirty="0">
                            <a:latin typeface="Times New Roman" pitchFamily="18" charset="0"/>
                            <a:cs typeface="Times New Roman" pitchFamily="18" charset="0"/>
                          </a:rPr>
                          <m:t>−</m:t>
                        </m:r>
                        <m:r>
                          <m:rPr>
                            <m:nor/>
                          </m:rPr>
                          <a:rPr lang="en-US" sz="2800" i="1" dirty="0">
                            <a:latin typeface="Times New Roman" pitchFamily="18" charset="0"/>
                            <a:cs typeface="Times New Roman" pitchFamily="18" charset="0"/>
                          </a:rPr>
                          <m:t>year</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population</m:t>
                        </m:r>
                        <m:r>
                          <m:rPr>
                            <m:nor/>
                          </m:rPr>
                          <a:rPr lang="en-US" sz="2800" i="1" dirty="0">
                            <a:latin typeface="Times New Roman" pitchFamily="18" charset="0"/>
                            <a:cs typeface="Times New Roman" pitchFamily="18" charset="0"/>
                          </a:rPr>
                          <m:t> </m:t>
                        </m:r>
                        <m:r>
                          <a:rPr lang="en-US" sz="2800" b="0" i="1" dirty="0" smtClean="0">
                            <a:latin typeface="Cambria Math"/>
                          </a:rPr>
                          <m:t> </m:t>
                        </m:r>
                      </m:den>
                    </m:f>
                    <m:r>
                      <a:rPr lang="en-US" sz="2800" b="0" i="1" smtClean="0">
                        <a:latin typeface="Cambria Math"/>
                      </a:rPr>
                      <m:t> </m:t>
                    </m:r>
                    <m:r>
                      <a:rPr lang="en-US" sz="2800" b="0" i="1" smtClean="0">
                        <a:latin typeface="Cambria Math"/>
                      </a:rPr>
                      <m:t>𝑥</m:t>
                    </m:r>
                  </m:oMath>
                </a14:m>
                <a:r>
                  <a:rPr lang="en-US" sz="2800" i="1" dirty="0" smtClean="0">
                    <a:latin typeface="Times New Roman" pitchFamily="18" charset="0"/>
                    <a:cs typeface="Times New Roman" pitchFamily="18" charset="0"/>
                  </a:rPr>
                  <a:t> </a:t>
                </a:r>
                <a:r>
                  <a:rPr lang="en-US" sz="2800" i="1" dirty="0">
                    <a:latin typeface="Times New Roman" pitchFamily="18" charset="0"/>
                    <a:cs typeface="Times New Roman" pitchFamily="18" charset="0"/>
                  </a:rPr>
                  <a:t>1000</a:t>
                </a:r>
              </a:p>
              <a:p>
                <a:pPr algn="just"/>
                <a:r>
                  <a:rPr lang="en-US" sz="2800" dirty="0">
                    <a:latin typeface="Times New Roman" pitchFamily="18" charset="0"/>
                    <a:cs typeface="Times New Roman" pitchFamily="18" charset="0"/>
                  </a:rPr>
                  <a:t>The CDR is not a sensitive measure (indicator) of health status of a population. </a:t>
                </a:r>
              </a:p>
              <a:p>
                <a:pPr marL="0" indent="0" algn="just">
                  <a:buNone/>
                </a:pPr>
                <a:endParaRPr lang="en-US" sz="2800" dirty="0">
                  <a:latin typeface="Times New Roman" pitchFamily="18" charset="0"/>
                  <a:cs typeface="Times New Roman" pitchFamily="18" charset="0"/>
                </a:endParaRPr>
              </a:p>
              <a:p>
                <a:pPr marL="0" indent="0">
                  <a:buNone/>
                </a:pP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228600"/>
                <a:ext cx="8686800" cy="6477000"/>
              </a:xfrm>
              <a:blipFill rotWithShape="1">
                <a:blip r:embed="rId2" cstate="print"/>
                <a:stretch>
                  <a:fillRect l="-1330" t="-750" r="-2379" b="-1294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32</a:t>
            </a:fld>
            <a:endParaRPr lang="en-US" dirty="0"/>
          </a:p>
        </p:txBody>
      </p:sp>
    </p:spTree>
    <p:extLst>
      <p:ext uri="{BB962C8B-B14F-4D97-AF65-F5344CB8AC3E}">
        <p14:creationId xmlns="" xmlns:p14="http://schemas.microsoft.com/office/powerpoint/2010/main" val="582214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77000"/>
          </a:xfrm>
          <a:ln/>
        </p:spPr>
        <p:style>
          <a:lnRef idx="2">
            <a:schemeClr val="dk1"/>
          </a:lnRef>
          <a:fillRef idx="1">
            <a:schemeClr val="lt1"/>
          </a:fillRef>
          <a:effectRef idx="0">
            <a:schemeClr val="dk1"/>
          </a:effectRef>
          <a:fontRef idx="minor">
            <a:schemeClr val="dk1"/>
          </a:fontRef>
        </p:style>
        <p:txBody>
          <a:bodyPr>
            <a:normAutofit/>
          </a:bodyPr>
          <a:lstStyle/>
          <a:p>
            <a:pPr algn="just"/>
            <a:r>
              <a:rPr lang="en-US" sz="2800" dirty="0">
                <a:latin typeface="Times New Roman" pitchFamily="18" charset="0"/>
                <a:cs typeface="Times New Roman" pitchFamily="18" charset="0"/>
              </a:rPr>
              <a:t>It is affected particularly by the age structure of the </a:t>
            </a:r>
            <a:r>
              <a:rPr lang="en-US" sz="2800" dirty="0" smtClean="0">
                <a:latin typeface="Times New Roman" pitchFamily="18" charset="0"/>
                <a:cs typeface="Times New Roman" pitchFamily="18" charset="0"/>
              </a:rPr>
              <a:t>population.  </a:t>
            </a:r>
          </a:p>
          <a:p>
            <a:pPr algn="just"/>
            <a:r>
              <a:rPr lang="en-US" sz="2800" dirty="0" smtClean="0">
                <a:latin typeface="Times New Roman" pitchFamily="18" charset="0"/>
                <a:cs typeface="Times New Roman" pitchFamily="18" charset="0"/>
              </a:rPr>
              <a:t>Older </a:t>
            </a:r>
            <a:r>
              <a:rPr lang="en-US" sz="2800" dirty="0">
                <a:latin typeface="Times New Roman" pitchFamily="18" charset="0"/>
                <a:cs typeface="Times New Roman" pitchFamily="18" charset="0"/>
              </a:rPr>
              <a:t>populations may have higher crude death </a:t>
            </a:r>
            <a:r>
              <a:rPr lang="en-US" sz="2800" dirty="0" smtClean="0">
                <a:latin typeface="Times New Roman" pitchFamily="18" charset="0"/>
                <a:cs typeface="Times New Roman" pitchFamily="18" charset="0"/>
              </a:rPr>
              <a:t>rates.</a:t>
            </a:r>
          </a:p>
          <a:p>
            <a:pPr algn="just">
              <a:buFont typeface="Wingdings" pitchFamily="2" charset="2"/>
              <a:buChar char="Ø"/>
            </a:pPr>
            <a:r>
              <a:rPr lang="en-US" sz="2800" dirty="0" smtClean="0">
                <a:latin typeface="Times New Roman" pitchFamily="18" charset="0"/>
                <a:cs typeface="Times New Roman" pitchFamily="18" charset="0"/>
              </a:rPr>
              <a:t>This does not reflect the </a:t>
            </a:r>
            <a:r>
              <a:rPr lang="en-US" sz="2800" dirty="0">
                <a:latin typeface="Times New Roman" pitchFamily="18" charset="0"/>
                <a:cs typeface="Times New Roman" pitchFamily="18" charset="0"/>
              </a:rPr>
              <a:t>health </a:t>
            </a:r>
            <a:r>
              <a:rPr lang="en-US" sz="2800" dirty="0" smtClean="0">
                <a:latin typeface="Times New Roman" pitchFamily="18" charset="0"/>
                <a:cs typeface="Times New Roman" pitchFamily="18" charset="0"/>
              </a:rPr>
              <a:t>conditions or other factors</a:t>
            </a:r>
            <a:r>
              <a:rPr lang="en-US" dirty="0" smtClean="0"/>
              <a:t>.   </a:t>
            </a:r>
          </a:p>
          <a:p>
            <a:pPr algn="just"/>
            <a:r>
              <a:rPr lang="en-US" sz="2800" dirty="0">
                <a:latin typeface="Times New Roman" pitchFamily="18" charset="0"/>
                <a:cs typeface="Times New Roman" pitchFamily="18" charset="0"/>
              </a:rPr>
              <a:t>Crude </a:t>
            </a:r>
            <a:r>
              <a:rPr lang="en-US" sz="2800" dirty="0" smtClean="0">
                <a:latin typeface="Times New Roman" pitchFamily="18" charset="0"/>
                <a:cs typeface="Times New Roman" pitchFamily="18" charset="0"/>
              </a:rPr>
              <a:t>death </a:t>
            </a:r>
            <a:r>
              <a:rPr lang="en-US" sz="2800" dirty="0">
                <a:latin typeface="Times New Roman" pitchFamily="18" charset="0"/>
                <a:cs typeface="Times New Roman" pitchFamily="18" charset="0"/>
              </a:rPr>
              <a:t>r</a:t>
            </a:r>
            <a:r>
              <a:rPr lang="en-US" sz="2800" dirty="0" smtClean="0">
                <a:latin typeface="Times New Roman" pitchFamily="18" charset="0"/>
                <a:cs typeface="Times New Roman" pitchFamily="18" charset="0"/>
              </a:rPr>
              <a:t>ate varies between populations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the world</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p>
          <a:p>
            <a:pPr algn="just">
              <a:buFont typeface="Wingdings" pitchFamily="2" charset="2"/>
              <a:buChar char="Ø"/>
            </a:pPr>
            <a:r>
              <a:rPr lang="en-US" sz="2800" dirty="0" smtClean="0">
                <a:latin typeface="Times New Roman" pitchFamily="18" charset="0"/>
                <a:cs typeface="Times New Roman" pitchFamily="18" charset="0"/>
              </a:rPr>
              <a:t>According </a:t>
            </a:r>
            <a:r>
              <a:rPr lang="en-US" sz="2800" dirty="0">
                <a:latin typeface="Times New Roman" pitchFamily="18" charset="0"/>
                <a:cs typeface="Times New Roman" pitchFamily="18" charset="0"/>
              </a:rPr>
              <a:t>to the </a:t>
            </a:r>
            <a:r>
              <a:rPr lang="en-US" sz="2800" dirty="0" smtClean="0">
                <a:latin typeface="Times New Roman" pitchFamily="18" charset="0"/>
                <a:cs typeface="Times New Roman" pitchFamily="18" charset="0"/>
              </a:rPr>
              <a:t>World </a:t>
            </a:r>
            <a:r>
              <a:rPr lang="en-US" sz="2800" dirty="0">
                <a:latin typeface="Times New Roman" pitchFamily="18" charset="0"/>
                <a:cs typeface="Times New Roman" pitchFamily="18" charset="0"/>
              </a:rPr>
              <a:t>Population Data Sheet of </a:t>
            </a:r>
            <a:r>
              <a:rPr lang="en-US" sz="2800" dirty="0" smtClean="0">
                <a:latin typeface="Times New Roman" pitchFamily="18" charset="0"/>
                <a:cs typeface="Times New Roman" pitchFamily="18" charset="0"/>
              </a:rPr>
              <a:t>the Population Reference Bureau, the CDR during 2003 was:  </a:t>
            </a:r>
          </a:p>
          <a:p>
            <a:pPr algn="just">
              <a:buFont typeface="Wingdings" pitchFamily="2" charset="2"/>
              <a:buChar char="ü"/>
            </a:pPr>
            <a:r>
              <a:rPr lang="en-US" sz="2800" dirty="0">
                <a:latin typeface="Times New Roman" pitchFamily="18" charset="0"/>
                <a:cs typeface="Times New Roman" pitchFamily="18" charset="0"/>
              </a:rPr>
              <a:t>World = 9</a:t>
            </a:r>
          </a:p>
          <a:p>
            <a:pPr algn="just">
              <a:buFont typeface="Wingdings" pitchFamily="2" charset="2"/>
              <a:buChar char="ü"/>
            </a:pPr>
            <a:r>
              <a:rPr lang="en-US" sz="2800" dirty="0">
                <a:latin typeface="Times New Roman" pitchFamily="18" charset="0"/>
                <a:cs typeface="Times New Roman" pitchFamily="18" charset="0"/>
              </a:rPr>
              <a:t>More developed countries =10 </a:t>
            </a:r>
          </a:p>
          <a:p>
            <a:pPr algn="just">
              <a:buFont typeface="Wingdings" pitchFamily="2" charset="2"/>
              <a:buChar char="ü"/>
            </a:pPr>
            <a:r>
              <a:rPr lang="en-US" sz="2800" dirty="0">
                <a:latin typeface="Times New Roman" pitchFamily="18" charset="0"/>
                <a:cs typeface="Times New Roman" pitchFamily="18" charset="0"/>
              </a:rPr>
              <a:t>Less developed countries = 8 </a:t>
            </a:r>
          </a:p>
        </p:txBody>
      </p:sp>
      <p:sp>
        <p:nvSpPr>
          <p:cNvPr id="5" name="Slide Number Placeholder 4"/>
          <p:cNvSpPr>
            <a:spLocks noGrp="1"/>
          </p:cNvSpPr>
          <p:nvPr>
            <p:ph type="sldNum" sz="quarter" idx="12"/>
          </p:nvPr>
        </p:nvSpPr>
        <p:spPr/>
        <p:txBody>
          <a:bodyPr/>
          <a:lstStyle/>
          <a:p>
            <a:fld id="{6B2F1D53-DE74-4F25-AF86-2FAE588083EF}" type="slidenum">
              <a:rPr lang="en-US" smtClean="0"/>
              <a:pPr/>
              <a:t>33</a:t>
            </a:fld>
            <a:endParaRPr lang="en-US" dirty="0"/>
          </a:p>
        </p:txBody>
      </p:sp>
    </p:spTree>
    <p:extLst>
      <p:ext uri="{BB962C8B-B14F-4D97-AF65-F5344CB8AC3E}">
        <p14:creationId xmlns="" xmlns:p14="http://schemas.microsoft.com/office/powerpoint/2010/main" val="3666190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6477000"/>
          </a:xfrm>
          <a:ln/>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itchFamily="2" charset="2"/>
              <a:buChar char="ü"/>
            </a:pPr>
            <a:r>
              <a:rPr lang="en-US" sz="2800" dirty="0">
                <a:latin typeface="Times New Roman" pitchFamily="18" charset="0"/>
                <a:cs typeface="Times New Roman" pitchFamily="18" charset="0"/>
              </a:rPr>
              <a:t>Less developed countries (excluding China) = 9 </a:t>
            </a:r>
            <a:endParaRPr lang="en-US" sz="2800" dirty="0" smtClean="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Africa </a:t>
            </a:r>
            <a:r>
              <a:rPr lang="en-US" sz="2800" dirty="0">
                <a:latin typeface="Times New Roman" pitchFamily="18" charset="0"/>
                <a:cs typeface="Times New Roman" pitchFamily="18" charset="0"/>
              </a:rPr>
              <a:t>=14 </a:t>
            </a:r>
          </a:p>
          <a:p>
            <a:pPr algn="just">
              <a:buFont typeface="Wingdings" pitchFamily="2" charset="2"/>
              <a:buChar char="ü"/>
            </a:pPr>
            <a:r>
              <a:rPr lang="en-US" sz="2800" dirty="0">
                <a:latin typeface="Times New Roman" pitchFamily="18" charset="0"/>
                <a:cs typeface="Times New Roman" pitchFamily="18" charset="0"/>
              </a:rPr>
              <a:t>Sub – Saharan Africa =16 </a:t>
            </a:r>
            <a:endParaRPr lang="en-US" sz="2800" dirty="0" smtClean="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Eastern </a:t>
            </a:r>
            <a:r>
              <a:rPr lang="en-US" sz="2800" dirty="0">
                <a:latin typeface="Times New Roman" pitchFamily="18" charset="0"/>
                <a:cs typeface="Times New Roman" pitchFamily="18" charset="0"/>
              </a:rPr>
              <a:t>Africa = </a:t>
            </a:r>
            <a:r>
              <a:rPr lang="en-US" sz="2800" dirty="0" smtClean="0">
                <a:latin typeface="Times New Roman" pitchFamily="18" charset="0"/>
                <a:cs typeface="Times New Roman" pitchFamily="18" charset="0"/>
              </a:rPr>
              <a:t>17 </a:t>
            </a:r>
          </a:p>
          <a:p>
            <a:pPr algn="just">
              <a:buFont typeface="Wingdings" pitchFamily="2" charset="2"/>
              <a:buChar char="ü"/>
            </a:pPr>
            <a:r>
              <a:rPr lang="en-US" sz="2800" dirty="0" smtClean="0">
                <a:latin typeface="Times New Roman" pitchFamily="18" charset="0"/>
                <a:cs typeface="Times New Roman" pitchFamily="18" charset="0"/>
              </a:rPr>
              <a:t>Ethiopia </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13</a:t>
            </a:r>
          </a:p>
          <a:p>
            <a:pPr algn="just">
              <a:buFont typeface="Wingdings" pitchFamily="2" charset="2"/>
              <a:buChar char="ü"/>
            </a:pPr>
            <a:r>
              <a:rPr lang="en-US" sz="2800" dirty="0" smtClean="0">
                <a:latin typeface="Times New Roman" pitchFamily="18" charset="0"/>
                <a:cs typeface="Times New Roman" pitchFamily="18" charset="0"/>
              </a:rPr>
              <a:t>Ethiopia </a:t>
            </a:r>
            <a:r>
              <a:rPr lang="en-US" sz="2800" dirty="0">
                <a:latin typeface="Times New Roman" pitchFamily="18" charset="0"/>
                <a:cs typeface="Times New Roman" pitchFamily="18" charset="0"/>
              </a:rPr>
              <a:t>1994 = 15 </a:t>
            </a:r>
            <a:r>
              <a:rPr lang="en-US" sz="2800" dirty="0" smtClean="0">
                <a:latin typeface="Times New Roman" pitchFamily="18" charset="0"/>
                <a:cs typeface="Times New Roman" pitchFamily="18" charset="0"/>
              </a:rPr>
              <a:t> </a:t>
            </a:r>
          </a:p>
          <a:p>
            <a:pPr algn="just">
              <a:buFont typeface="Wingdings" pitchFamily="2" charset="2"/>
              <a:buChar char="ü"/>
            </a:pPr>
            <a:r>
              <a:rPr lang="en-US" sz="2800" dirty="0" smtClean="0">
                <a:latin typeface="Times New Roman" pitchFamily="18" charset="0"/>
                <a:cs typeface="Times New Roman" pitchFamily="18" charset="0"/>
              </a:rPr>
              <a:t>Ethiopia </a:t>
            </a:r>
            <a:r>
              <a:rPr lang="en-US" sz="2800" dirty="0">
                <a:latin typeface="Times New Roman" pitchFamily="18" charset="0"/>
                <a:cs typeface="Times New Roman" pitchFamily="18" charset="0"/>
              </a:rPr>
              <a:t>1984 = </a:t>
            </a:r>
            <a:r>
              <a:rPr lang="en-US" sz="2800" dirty="0" smtClean="0">
                <a:latin typeface="Times New Roman" pitchFamily="18" charset="0"/>
                <a:cs typeface="Times New Roman" pitchFamily="18" charset="0"/>
              </a:rPr>
              <a:t>19 </a:t>
            </a:r>
          </a:p>
          <a:p>
            <a:pPr algn="just"/>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Around the world, death rates gradually decreased in the late 19</a:t>
            </a:r>
            <a:r>
              <a:rPr lang="en-US" sz="2800" baseline="30000" dirty="0">
                <a:latin typeface="Times New Roman" pitchFamily="18" charset="0"/>
                <a:cs typeface="Times New Roman" pitchFamily="18" charset="0"/>
              </a:rPr>
              <a:t>th</a:t>
            </a:r>
            <a:r>
              <a:rPr lang="en-US" sz="2800" dirty="0">
                <a:latin typeface="Times New Roman" pitchFamily="18" charset="0"/>
                <a:cs typeface="Times New Roman" pitchFamily="18" charset="0"/>
              </a:rPr>
              <a:t> and the 20</a:t>
            </a:r>
            <a:r>
              <a:rPr lang="en-US" sz="2800" baseline="30000" dirty="0">
                <a:latin typeface="Times New Roman" pitchFamily="18" charset="0"/>
                <a:cs typeface="Times New Roman" pitchFamily="18" charset="0"/>
              </a:rPr>
              <a:t>th</a:t>
            </a:r>
            <a:r>
              <a:rPr lang="en-US" sz="2800" dirty="0">
                <a:latin typeface="Times New Roman" pitchFamily="18" charset="0"/>
                <a:cs typeface="Times New Roman" pitchFamily="18" charset="0"/>
              </a:rPr>
              <a:t> centuries as a result of modern vaccination campaigns, proliferation of public health facilities, clean water supplies, improved nutrition, and public education.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0" indent="0" algn="just">
              <a:buNone/>
            </a:pPr>
            <a:endParaRPr lang="en-US" sz="28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34</a:t>
            </a:fld>
            <a:endParaRPr lang="en-US" dirty="0"/>
          </a:p>
        </p:txBody>
      </p:sp>
    </p:spTree>
    <p:extLst>
      <p:ext uri="{BB962C8B-B14F-4D97-AF65-F5344CB8AC3E}">
        <p14:creationId xmlns="" xmlns:p14="http://schemas.microsoft.com/office/powerpoint/2010/main" val="4238045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6400800"/>
          </a:xfrm>
        </p:spPr>
        <p:style>
          <a:lnRef idx="2">
            <a:schemeClr val="dk1"/>
          </a:lnRef>
          <a:fillRef idx="1">
            <a:schemeClr val="lt1"/>
          </a:fillRef>
          <a:effectRef idx="0">
            <a:schemeClr val="dk1"/>
          </a:effectRef>
          <a:fontRef idx="minor">
            <a:schemeClr val="dk1"/>
          </a:fontRef>
        </p:style>
        <p:txBody>
          <a:bodyPr>
            <a:normAutofit/>
          </a:bodyPr>
          <a:lstStyle/>
          <a:p>
            <a:pPr>
              <a:lnSpc>
                <a:spcPct val="150000"/>
              </a:lnSpc>
            </a:pPr>
            <a:r>
              <a:rPr lang="en-US" sz="2400" dirty="0" smtClean="0">
                <a:latin typeface="New times romans"/>
              </a:rPr>
              <a:t>Note that there remains a biological susceptibility for old people to die at higher rates than young people due to aging.</a:t>
            </a:r>
          </a:p>
          <a:p>
            <a:pPr algn="just">
              <a:lnSpc>
                <a:spcPct val="150000"/>
              </a:lnSpc>
            </a:pPr>
            <a:r>
              <a:rPr lang="en-US" sz="2400" dirty="0" smtClean="0">
                <a:latin typeface="New times romans"/>
                <a:cs typeface="Times New Roman" pitchFamily="18" charset="0"/>
              </a:rPr>
              <a:t>However, death </a:t>
            </a:r>
            <a:r>
              <a:rPr lang="en-US" sz="2400" dirty="0">
                <a:latin typeface="New times romans"/>
                <a:cs typeface="Times New Roman" pitchFamily="18" charset="0"/>
              </a:rPr>
              <a:t>rates of </a:t>
            </a:r>
            <a:r>
              <a:rPr lang="en-US" sz="2400" dirty="0">
                <a:solidFill>
                  <a:srgbClr val="FF0000"/>
                </a:solidFill>
                <a:latin typeface="New times romans"/>
                <a:cs typeface="Times New Roman" pitchFamily="18" charset="0"/>
              </a:rPr>
              <a:t>children and younger </a:t>
            </a:r>
            <a:r>
              <a:rPr lang="en-US" sz="2400" dirty="0">
                <a:latin typeface="New times romans"/>
                <a:cs typeface="Times New Roman" pitchFamily="18" charset="0"/>
              </a:rPr>
              <a:t>people are higher on average in a developing country with rapid population </a:t>
            </a:r>
            <a:r>
              <a:rPr lang="en-US" sz="2400" dirty="0" smtClean="0">
                <a:latin typeface="New times romans"/>
                <a:cs typeface="Times New Roman" pitchFamily="18" charset="0"/>
              </a:rPr>
              <a:t>growth, </a:t>
            </a:r>
            <a:r>
              <a:rPr lang="en-US" sz="2400" dirty="0" smtClean="0">
                <a:latin typeface="New times romans"/>
              </a:rPr>
              <a:t>the fact that their populations are so youthful on average explains why they may have an overall population-average death rate that is lower than that of a developed country with a much older average population.</a:t>
            </a:r>
            <a:endParaRPr lang="en-US" sz="2400" dirty="0">
              <a:latin typeface="New times romans"/>
              <a:cs typeface="Times New Roman" pitchFamily="18" charset="0"/>
            </a:endParaRPr>
          </a:p>
          <a:p>
            <a:pPr marL="0" indent="0">
              <a:buNone/>
            </a:pPr>
            <a:endParaRPr lang="en-US"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35</a:t>
            </a:fld>
            <a:endParaRPr lang="en-US" dirty="0"/>
          </a:p>
        </p:txBody>
      </p:sp>
    </p:spTree>
    <p:extLst>
      <p:ext uri="{BB962C8B-B14F-4D97-AF65-F5344CB8AC3E}">
        <p14:creationId xmlns="" xmlns:p14="http://schemas.microsoft.com/office/powerpoint/2010/main" val="4181577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152400" y="304800"/>
                <a:ext cx="8839200" cy="6400800"/>
              </a:xfrm>
              <a:ln/>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n-US" sz="2800" b="1" dirty="0" smtClean="0">
                    <a:latin typeface="Times New Roman" pitchFamily="18" charset="0"/>
                    <a:cs typeface="Times New Roman" pitchFamily="18" charset="0"/>
                  </a:rPr>
                  <a:t>2. Age-Specific </a:t>
                </a:r>
                <a:r>
                  <a:rPr lang="en-US" sz="2800" b="1" dirty="0">
                    <a:latin typeface="Times New Roman" pitchFamily="18" charset="0"/>
                    <a:cs typeface="Times New Roman" pitchFamily="18" charset="0"/>
                  </a:rPr>
                  <a:t>Death (Mortality) Rates</a:t>
                </a:r>
              </a:p>
              <a:p>
                <a:pPr algn="just"/>
                <a:r>
                  <a:rPr lang="en-US" sz="2800" dirty="0">
                    <a:latin typeface="Times New Roman" pitchFamily="18" charset="0"/>
                    <a:cs typeface="Times New Roman" pitchFamily="18" charset="0"/>
                  </a:rPr>
                  <a:t>Death </a:t>
                </a:r>
                <a:r>
                  <a:rPr lang="en-US" sz="2800" dirty="0" smtClean="0">
                    <a:latin typeface="Times New Roman" pitchFamily="18" charset="0"/>
                    <a:cs typeface="Times New Roman" pitchFamily="18" charset="0"/>
                  </a:rPr>
                  <a:t>rates </a:t>
                </a:r>
                <a:r>
                  <a:rPr lang="en-US" sz="2800" dirty="0">
                    <a:latin typeface="Times New Roman" pitchFamily="18" charset="0"/>
                    <a:cs typeface="Times New Roman" pitchFamily="18" charset="0"/>
                  </a:rPr>
                  <a:t>can be calculated for specific age </a:t>
                </a:r>
                <a:r>
                  <a:rPr lang="en-US" sz="2800" dirty="0" smtClean="0">
                    <a:latin typeface="Times New Roman" pitchFamily="18" charset="0"/>
                    <a:cs typeface="Times New Roman" pitchFamily="18" charset="0"/>
                  </a:rPr>
                  <a:t>groups in order </a:t>
                </a:r>
                <a:r>
                  <a:rPr lang="en-US" sz="2800" dirty="0">
                    <a:latin typeface="Times New Roman" pitchFamily="18" charset="0"/>
                    <a:cs typeface="Times New Roman" pitchFamily="18" charset="0"/>
                  </a:rPr>
                  <a:t>to compare mortality at different </a:t>
                </a:r>
                <a:r>
                  <a:rPr lang="en-US" sz="2800" dirty="0" smtClean="0">
                    <a:latin typeface="Times New Roman" pitchFamily="18" charset="0"/>
                    <a:cs typeface="Times New Roman" pitchFamily="18" charset="0"/>
                  </a:rPr>
                  <a:t>ages, example for </a:t>
                </a:r>
                <a:r>
                  <a:rPr lang="en-US" sz="2800" dirty="0">
                    <a:latin typeface="Times New Roman" pitchFamily="18" charset="0"/>
                    <a:cs typeface="Times New Roman" pitchFamily="18" charset="0"/>
                  </a:rPr>
                  <a:t>infants </a:t>
                </a:r>
                <a:r>
                  <a:rPr lang="en-US" sz="2800" dirty="0" smtClean="0">
                    <a:latin typeface="Times New Roman" pitchFamily="18" charset="0"/>
                    <a:cs typeface="Times New Roman" pitchFamily="18" charset="0"/>
                  </a:rPr>
                  <a:t>(&lt; one </a:t>
                </a:r>
                <a:r>
                  <a:rPr lang="en-US" sz="2800" dirty="0">
                    <a:latin typeface="Times New Roman" pitchFamily="18" charset="0"/>
                    <a:cs typeface="Times New Roman" pitchFamily="18" charset="0"/>
                  </a:rPr>
                  <a:t>year of age), children </a:t>
                </a:r>
                <a:r>
                  <a:rPr lang="en-US" sz="2800" dirty="0" smtClean="0">
                    <a:latin typeface="Times New Roman" pitchFamily="18" charset="0"/>
                    <a:cs typeface="Times New Roman" pitchFamily="18" charset="0"/>
                  </a:rPr>
                  <a:t>(1-4) years </a:t>
                </a:r>
                <a:r>
                  <a:rPr lang="en-US" sz="2800" dirty="0">
                    <a:latin typeface="Times New Roman" pitchFamily="18" charset="0"/>
                    <a:cs typeface="Times New Roman" pitchFamily="18" charset="0"/>
                  </a:rPr>
                  <a:t>of age, children under </a:t>
                </a:r>
                <a:r>
                  <a:rPr lang="en-US" sz="2800" dirty="0" smtClean="0">
                    <a:latin typeface="Times New Roman" pitchFamily="18" charset="0"/>
                    <a:cs typeface="Times New Roman" pitchFamily="18" charset="0"/>
                  </a:rPr>
                  <a:t>five years</a:t>
                </a:r>
                <a:r>
                  <a:rPr lang="en-US" sz="2800" dirty="0">
                    <a:latin typeface="Times New Roman" pitchFamily="18" charset="0"/>
                    <a:cs typeface="Times New Roman" pitchFamily="18" charset="0"/>
                  </a:rPr>
                  <a:t>, etc</a:t>
                </a:r>
                <a:r>
                  <a:rPr lang="en-US" sz="2800" dirty="0" smtClean="0">
                    <a:latin typeface="Times New Roman" pitchFamily="18" charset="0"/>
                    <a:cs typeface="Times New Roman" pitchFamily="18" charset="0"/>
                  </a:rPr>
                  <a:t>.  </a:t>
                </a:r>
              </a:p>
              <a:p>
                <a:pPr marL="0" indent="0" algn="just">
                  <a:buNone/>
                </a:pPr>
                <a:r>
                  <a:rPr lang="en-US" sz="2800" i="1" dirty="0" smtClean="0">
                    <a:latin typeface="Times New Roman" pitchFamily="18" charset="0"/>
                    <a:cs typeface="Times New Roman" pitchFamily="18" charset="0"/>
                  </a:rPr>
                  <a:t>ASMR </a:t>
                </a:r>
                <a:r>
                  <a:rPr lang="en-US" sz="2800" i="1" dirty="0">
                    <a:latin typeface="Times New Roman" pitchFamily="18" charset="0"/>
                    <a:cs typeface="Times New Roman" pitchFamily="18" charset="0"/>
                  </a:rPr>
                  <a:t>=</a:t>
                </a:r>
                <a14:m>
                  <m:oMath xmlns:m="http://schemas.openxmlformats.org/officeDocument/2006/math">
                    <m:f>
                      <m:fPr>
                        <m:ctrlPr>
                          <a:rPr lang="en-US" sz="2800" i="1" smtClean="0">
                            <a:latin typeface="Cambria Math"/>
                          </a:rPr>
                        </m:ctrlPr>
                      </m:fPr>
                      <m:num>
                        <m:r>
                          <m:rPr>
                            <m:nor/>
                          </m:rPr>
                          <a:rPr lang="en-US" sz="2800" b="0" i="1" dirty="0" smtClean="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deaths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in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specific</m:t>
                        </m:r>
                        <m:r>
                          <m:rPr>
                            <m:nor/>
                          </m:rPr>
                          <a:rPr lang="en-US" sz="2800" b="0" i="1" dirty="0" smtClean="0">
                            <a:latin typeface="Times New Roman" pitchFamily="18" charset="0"/>
                            <a:cs typeface="Times New Roman" pitchFamily="18" charset="0"/>
                          </a:rPr>
                          <m:t>−</m:t>
                        </m:r>
                        <m:r>
                          <m:rPr>
                            <m:nor/>
                          </m:rPr>
                          <a:rPr lang="en-US" sz="2800" i="1" dirty="0">
                            <a:latin typeface="Times New Roman" pitchFamily="18" charset="0"/>
                            <a:cs typeface="Times New Roman" pitchFamily="18" charset="0"/>
                          </a:rPr>
                          <m:t>age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group</m:t>
                        </m:r>
                      </m:num>
                      <m:den>
                        <m:r>
                          <m:rPr>
                            <m:nor/>
                          </m:rPr>
                          <a:rPr lang="en-US" sz="2800" i="1" dirty="0">
                            <a:latin typeface="Times New Roman" pitchFamily="18" charset="0"/>
                            <a:cs typeface="Times New Roman" pitchFamily="18" charset="0"/>
                          </a:rPr>
                          <m:t>Mid</m:t>
                        </m:r>
                        <m:r>
                          <m:rPr>
                            <m:nor/>
                          </m:rPr>
                          <a:rPr lang="en-US" sz="2800" i="1" dirty="0">
                            <a:latin typeface="Times New Roman" pitchFamily="18" charset="0"/>
                            <a:cs typeface="Times New Roman" pitchFamily="18" charset="0"/>
                          </a:rPr>
                          <m:t>−</m:t>
                        </m:r>
                        <m:r>
                          <m:rPr>
                            <m:nor/>
                          </m:rPr>
                          <a:rPr lang="en-US" sz="2800" i="1" dirty="0">
                            <a:latin typeface="Times New Roman" pitchFamily="18" charset="0"/>
                            <a:cs typeface="Times New Roman" pitchFamily="18" charset="0"/>
                          </a:rPr>
                          <m:t>year</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population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the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same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age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group</m:t>
                        </m:r>
                        <m:r>
                          <m:rPr>
                            <m:nor/>
                          </m:rPr>
                          <a:rPr lang="en-US" sz="2800" i="1" dirty="0">
                            <a:latin typeface="Times New Roman" pitchFamily="18" charset="0"/>
                            <a:cs typeface="Times New Roman" pitchFamily="18" charset="0"/>
                          </a:rPr>
                          <m:t> </m:t>
                        </m:r>
                      </m:den>
                    </m:f>
                  </m:oMath>
                </a14:m>
                <a:r>
                  <a:rPr lang="en-US" sz="2800" i="1" dirty="0">
                    <a:latin typeface="Times New Roman" pitchFamily="18" charset="0"/>
                    <a:cs typeface="Times New Roman" pitchFamily="18" charset="0"/>
                  </a:rPr>
                  <a:t>x</a:t>
                </a:r>
                <a:r>
                  <a:rPr lang="en-US" sz="2800" i="1" dirty="0" smtClean="0">
                    <a:latin typeface="Times New Roman" pitchFamily="18" charset="0"/>
                    <a:cs typeface="Times New Roman" pitchFamily="18" charset="0"/>
                  </a:rPr>
                  <a:t> 1000 </a:t>
                </a:r>
              </a:p>
              <a:p>
                <a:pPr marL="0" indent="0" algn="just">
                  <a:buNone/>
                </a:pPr>
                <a:r>
                  <a:rPr lang="en-US" sz="2800" b="1" dirty="0">
                    <a:latin typeface="Times New Roman" pitchFamily="18" charset="0"/>
                    <a:cs typeface="Times New Roman" pitchFamily="18" charset="0"/>
                  </a:rPr>
                  <a:t>a</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Infant mortality rate (IMR)</a:t>
                </a:r>
                <a:r>
                  <a:rPr lang="en-US" sz="2800" dirty="0" smtClean="0">
                    <a:latin typeface="Times New Roman" pitchFamily="18" charset="0"/>
                    <a:cs typeface="Times New Roman" pitchFamily="18" charset="0"/>
                  </a:rPr>
                  <a:t>:</a:t>
                </a:r>
                <a:r>
                  <a:rPr lang="en-US" sz="2800" b="1"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is </a:t>
                </a:r>
                <a:r>
                  <a:rPr lang="en-US" sz="2800" dirty="0">
                    <a:latin typeface="Times New Roman" pitchFamily="18" charset="0"/>
                    <a:cs typeface="Times New Roman" pitchFamily="18" charset="0"/>
                  </a:rPr>
                  <a:t>the number of deaths of infants </a:t>
                </a:r>
                <a:r>
                  <a:rPr lang="en-US" sz="2800" dirty="0" smtClean="0">
                    <a:latin typeface="Times New Roman" pitchFamily="18" charset="0"/>
                    <a:cs typeface="Times New Roman" pitchFamily="18" charset="0"/>
                  </a:rPr>
                  <a:t>under one </a:t>
                </a:r>
                <a:r>
                  <a:rPr lang="en-US" sz="2800" dirty="0">
                    <a:latin typeface="Times New Roman" pitchFamily="18" charset="0"/>
                    <a:cs typeface="Times New Roman" pitchFamily="18" charset="0"/>
                  </a:rPr>
                  <a:t>year of age (0-11 months of age) per </a:t>
                </a:r>
                <a:r>
                  <a:rPr lang="en-US" sz="2800" dirty="0" smtClean="0">
                    <a:latin typeface="Times New Roman" pitchFamily="18" charset="0"/>
                    <a:cs typeface="Times New Roman" pitchFamily="18" charset="0"/>
                  </a:rPr>
                  <a:t>1,000 </a:t>
                </a:r>
                <a:r>
                  <a:rPr lang="en-US" sz="2800" dirty="0">
                    <a:latin typeface="Times New Roman" pitchFamily="18" charset="0"/>
                    <a:cs typeface="Times New Roman" pitchFamily="18" charset="0"/>
                  </a:rPr>
                  <a:t>live births in </a:t>
                </a:r>
                <a:r>
                  <a:rPr lang="en-US" sz="2800" dirty="0" smtClean="0">
                    <a:latin typeface="Times New Roman" pitchFamily="18" charset="0"/>
                    <a:cs typeface="Times New Roman" pitchFamily="18" charset="0"/>
                  </a:rPr>
                  <a:t>a given </a:t>
                </a:r>
                <a:r>
                  <a:rPr lang="en-US" sz="2800" dirty="0">
                    <a:latin typeface="Times New Roman" pitchFamily="18" charset="0"/>
                    <a:cs typeface="Times New Roman" pitchFamily="18" charset="0"/>
                  </a:rPr>
                  <a:t>year</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Infants </a:t>
                </a:r>
                <a:r>
                  <a:rPr lang="en-US" sz="2800" dirty="0">
                    <a:latin typeface="Times New Roman" pitchFamily="18" charset="0"/>
                    <a:cs typeface="Times New Roman" pitchFamily="18" charset="0"/>
                  </a:rPr>
                  <a:t>(children under one year of age) are at highest risk </a:t>
                </a:r>
                <a:r>
                  <a:rPr lang="en-US" sz="2800" dirty="0" smtClean="0">
                    <a:latin typeface="Times New Roman" pitchFamily="18" charset="0"/>
                    <a:cs typeface="Times New Roman" pitchFamily="18" charset="0"/>
                  </a:rPr>
                  <a:t>of death </a:t>
                </a:r>
                <a:r>
                  <a:rPr lang="en-US" sz="2800" dirty="0">
                    <a:latin typeface="Times New Roman" pitchFamily="18" charset="0"/>
                    <a:cs typeface="Times New Roman" pitchFamily="18" charset="0"/>
                  </a:rPr>
                  <a:t>than any other age group</a:t>
                </a:r>
                <a:r>
                  <a:rPr lang="en-US" sz="2800" dirty="0" smtClean="0">
                    <a:latin typeface="Times New Roman" pitchFamily="18" charset="0"/>
                    <a:cs typeface="Times New Roman" pitchFamily="18" charset="0"/>
                  </a:rPr>
                  <a:t>.  </a:t>
                </a:r>
                <a:endParaRPr lang="en-US" sz="2800" i="1"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52400" y="304800"/>
                <a:ext cx="8839200" cy="6400800"/>
              </a:xfrm>
              <a:blipFill rotWithShape="1">
                <a:blip r:embed="rId2" cstate="print"/>
                <a:stretch>
                  <a:fillRect l="-1238" t="-759" r="-2682"/>
                </a:stretch>
              </a:blip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36</a:t>
            </a:fld>
            <a:endParaRPr lang="en-US" dirty="0"/>
          </a:p>
        </p:txBody>
      </p:sp>
    </p:spTree>
    <p:extLst>
      <p:ext uri="{BB962C8B-B14F-4D97-AF65-F5344CB8AC3E}">
        <p14:creationId xmlns="" xmlns:p14="http://schemas.microsoft.com/office/powerpoint/2010/main" val="243503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304800"/>
                <a:ext cx="8686800" cy="6400800"/>
              </a:xfrm>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2800" i="1" dirty="0" smtClean="0">
                    <a:latin typeface="Times New Roman" pitchFamily="18" charset="0"/>
                    <a:cs typeface="Times New Roman" pitchFamily="18" charset="0"/>
                  </a:rPr>
                  <a:t>IMR =</a:t>
                </a:r>
                <a14:m>
                  <m:oMath xmlns:m="http://schemas.openxmlformats.org/officeDocument/2006/math">
                    <m:f>
                      <m:fPr>
                        <m:ctrlPr>
                          <a:rPr lang="en-US" sz="2800" i="1" smtClean="0">
                            <a:latin typeface="Cambria Math"/>
                          </a:rPr>
                        </m:ctrlPr>
                      </m:fPr>
                      <m:num>
                        <m:r>
                          <m:rPr>
                            <m:nor/>
                          </m:rPr>
                          <a:rPr lang="en-US" sz="2800" i="1" smtClean="0">
                            <a:latin typeface="Times New Roman" pitchFamily="18" charset="0"/>
                            <a:cs typeface="Times New Roman" pitchFamily="18" charset="0"/>
                          </a:rPr>
                          <m:t>#</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deaths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children</m:t>
                        </m:r>
                        <m:r>
                          <m:rPr>
                            <m:nor/>
                          </m:rPr>
                          <a:rPr lang="en-US" sz="2800" i="1" dirty="0">
                            <a:latin typeface="Times New Roman" pitchFamily="18" charset="0"/>
                            <a:cs typeface="Times New Roman" pitchFamily="18" charset="0"/>
                          </a:rPr>
                          <m:t> &lt; 1 </m:t>
                        </m:r>
                        <m:r>
                          <m:rPr>
                            <m:nor/>
                          </m:rPr>
                          <a:rPr lang="en-US" sz="2800" i="1" dirty="0">
                            <a:latin typeface="Times New Roman" pitchFamily="18" charset="0"/>
                            <a:cs typeface="Times New Roman" pitchFamily="18" charset="0"/>
                          </a:rPr>
                          <m:t>yr</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age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in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year</m:t>
                        </m:r>
                      </m:num>
                      <m:den>
                        <m:r>
                          <m:rPr>
                            <m:nor/>
                          </m:rPr>
                          <a:rPr lang="en-US" sz="2800" i="1" dirty="0">
                            <a:latin typeface="Times New Roman" pitchFamily="18" charset="0"/>
                            <a:cs typeface="Times New Roman" pitchFamily="18" charset="0"/>
                          </a:rPr>
                          <m:t>Total</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live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births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during</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that</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year</m:t>
                        </m:r>
                        <m:r>
                          <m:rPr>
                            <m:nor/>
                          </m:rPr>
                          <a:rPr lang="en-US" sz="2800" i="1" dirty="0">
                            <a:latin typeface="Times New Roman" pitchFamily="18" charset="0"/>
                            <a:cs typeface="Times New Roman" pitchFamily="18" charset="0"/>
                          </a:rPr>
                          <m:t> </m:t>
                        </m:r>
                      </m:den>
                    </m:f>
                    <m:r>
                      <a:rPr lang="en-US" sz="2800" b="0" i="1" smtClean="0">
                        <a:latin typeface="Cambria Math"/>
                      </a:rPr>
                      <m:t>𝑥</m:t>
                    </m:r>
                  </m:oMath>
                </a14:m>
                <a:r>
                  <a:rPr lang="en-US" sz="2800" i="1" dirty="0" smtClean="0">
                    <a:latin typeface="Times New Roman" pitchFamily="18" charset="0"/>
                    <a:cs typeface="Times New Roman" pitchFamily="18" charset="0"/>
                  </a:rPr>
                  <a:t>1000 </a:t>
                </a:r>
              </a:p>
              <a:p>
                <a:pPr algn="just"/>
                <a:r>
                  <a:rPr lang="en-US" sz="2800" dirty="0">
                    <a:latin typeface="Times New Roman" pitchFamily="18" charset="0"/>
                    <a:cs typeface="Times New Roman" pitchFamily="18" charset="0"/>
                  </a:rPr>
                  <a:t>The infant mortality rate is </a:t>
                </a:r>
                <a:r>
                  <a:rPr lang="en-US" sz="2800" dirty="0" smtClean="0">
                    <a:latin typeface="Times New Roman" pitchFamily="18" charset="0"/>
                    <a:cs typeface="Times New Roman" pitchFamily="18" charset="0"/>
                  </a:rPr>
                  <a:t>a sensitive indicator </a:t>
                </a:r>
                <a:r>
                  <a:rPr lang="en-US" sz="2800" dirty="0">
                    <a:latin typeface="Times New Roman" pitchFamily="18" charset="0"/>
                    <a:cs typeface="Times New Roman" pitchFamily="18" charset="0"/>
                  </a:rPr>
                  <a:t>of the health status of a community, because </a:t>
                </a:r>
                <a:r>
                  <a:rPr lang="en-US" sz="2800" dirty="0" smtClean="0">
                    <a:latin typeface="Times New Roman" pitchFamily="18" charset="0"/>
                    <a:cs typeface="Times New Roman" pitchFamily="18" charset="0"/>
                  </a:rPr>
                  <a:t>it is mostly affected by socio-economic </a:t>
                </a:r>
                <a:r>
                  <a:rPr lang="en-US" sz="2800" dirty="0">
                    <a:latin typeface="Times New Roman" pitchFamily="18" charset="0"/>
                    <a:cs typeface="Times New Roman" pitchFamily="18" charset="0"/>
                  </a:rPr>
                  <a:t>condition of the </a:t>
                </a:r>
                <a:r>
                  <a:rPr lang="en-US" sz="2800" dirty="0" smtClean="0">
                    <a:latin typeface="Times New Roman" pitchFamily="18" charset="0"/>
                    <a:cs typeface="Times New Roman" pitchFamily="18" charset="0"/>
                  </a:rPr>
                  <a:t>population (the level </a:t>
                </a:r>
                <a:r>
                  <a:rPr lang="en-US" sz="2800" dirty="0">
                    <a:latin typeface="Times New Roman" pitchFamily="18" charset="0"/>
                    <a:cs typeface="Times New Roman" pitchFamily="18" charset="0"/>
                  </a:rPr>
                  <a:t>of education, environmental sanitation, adequate </a:t>
                </a:r>
                <a:r>
                  <a:rPr lang="en-US" sz="2800" dirty="0" smtClean="0">
                    <a:latin typeface="Times New Roman" pitchFamily="18" charset="0"/>
                    <a:cs typeface="Times New Roman" pitchFamily="18" charset="0"/>
                  </a:rPr>
                  <a:t>and safe </a:t>
                </a:r>
                <a:r>
                  <a:rPr lang="en-US" sz="2800" dirty="0">
                    <a:latin typeface="Times New Roman" pitchFamily="18" charset="0"/>
                    <a:cs typeface="Times New Roman" pitchFamily="18" charset="0"/>
                  </a:rPr>
                  <a:t>water </a:t>
                </a:r>
                <a:r>
                  <a:rPr lang="en-US" sz="2800" dirty="0" smtClean="0">
                    <a:latin typeface="Times New Roman" pitchFamily="18" charset="0"/>
                    <a:cs typeface="Times New Roman" pitchFamily="18" charset="0"/>
                  </a:rPr>
                  <a:t>supply, provision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health services , etc.). </a:t>
                </a:r>
              </a:p>
              <a:p>
                <a:pPr algn="just"/>
                <a:r>
                  <a:rPr lang="en-US" sz="2800" dirty="0" smtClean="0">
                    <a:latin typeface="Times New Roman" pitchFamily="18" charset="0"/>
                    <a:cs typeface="Times New Roman" pitchFamily="18" charset="0"/>
                  </a:rPr>
                  <a:t>Hence</a:t>
                </a:r>
                <a:r>
                  <a:rPr lang="en-US" sz="2800" dirty="0">
                    <a:latin typeface="Times New Roman" pitchFamily="18" charset="0"/>
                    <a:cs typeface="Times New Roman" pitchFamily="18" charset="0"/>
                  </a:rPr>
                  <a:t>, IMR widely varies </a:t>
                </a:r>
                <a:r>
                  <a:rPr lang="en-US" sz="2800" dirty="0" smtClean="0">
                    <a:latin typeface="Times New Roman" pitchFamily="18" charset="0"/>
                    <a:cs typeface="Times New Roman" pitchFamily="18" charset="0"/>
                  </a:rPr>
                  <a:t>between countries </a:t>
                </a:r>
                <a:r>
                  <a:rPr lang="en-US" sz="2800" dirty="0">
                    <a:latin typeface="Times New Roman" pitchFamily="18" charset="0"/>
                    <a:cs typeface="Times New Roman" pitchFamily="18" charset="0"/>
                  </a:rPr>
                  <a:t>in the world</a:t>
                </a:r>
                <a:r>
                  <a:rPr lang="en-US" sz="2800" dirty="0" smtClean="0">
                    <a:latin typeface="Times New Roman" pitchFamily="18" charset="0"/>
                    <a:cs typeface="Times New Roman" pitchFamily="18" charset="0"/>
                  </a:rPr>
                  <a:t>.  </a:t>
                </a:r>
              </a:p>
              <a:p>
                <a:pPr algn="just">
                  <a:buFont typeface="Wingdings" pitchFamily="2" charset="2"/>
                  <a:buChar char="Ø"/>
                </a:pPr>
                <a:r>
                  <a:rPr lang="en-US" sz="2800" dirty="0" smtClean="0">
                    <a:latin typeface="Times New Roman" pitchFamily="18" charset="0"/>
                    <a:cs typeface="Times New Roman" pitchFamily="18" charset="0"/>
                  </a:rPr>
                  <a:t>According </a:t>
                </a:r>
                <a:r>
                  <a:rPr lang="en-US" sz="2800" dirty="0">
                    <a:latin typeface="Times New Roman" pitchFamily="18" charset="0"/>
                    <a:cs typeface="Times New Roman" pitchFamily="18" charset="0"/>
                  </a:rPr>
                  <a:t>to the W</a:t>
                </a:r>
                <a:r>
                  <a:rPr lang="en-US" sz="2800" dirty="0" smtClean="0">
                    <a:latin typeface="Times New Roman" pitchFamily="18" charset="0"/>
                    <a:cs typeface="Times New Roman" pitchFamily="18" charset="0"/>
                  </a:rPr>
                  <a:t>orld </a:t>
                </a:r>
                <a:r>
                  <a:rPr lang="en-US" sz="2800" dirty="0">
                    <a:latin typeface="Times New Roman" pitchFamily="18" charset="0"/>
                    <a:cs typeface="Times New Roman" pitchFamily="18" charset="0"/>
                  </a:rPr>
                  <a:t>P</a:t>
                </a:r>
                <a:r>
                  <a:rPr lang="en-US" sz="2800" dirty="0" smtClean="0">
                    <a:latin typeface="Times New Roman" pitchFamily="18" charset="0"/>
                    <a:cs typeface="Times New Roman" pitchFamily="18" charset="0"/>
                  </a:rPr>
                  <a:t>opulation </a:t>
                </a:r>
                <a:r>
                  <a:rPr lang="en-US" sz="2800" dirty="0">
                    <a:latin typeface="Times New Roman" pitchFamily="18" charset="0"/>
                    <a:cs typeface="Times New Roman" pitchFamily="18" charset="0"/>
                  </a:rPr>
                  <a:t>Data sheet of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P</a:t>
                </a:r>
                <a:r>
                  <a:rPr lang="en-US" sz="2800" dirty="0" smtClean="0">
                    <a:latin typeface="Times New Roman" pitchFamily="18" charset="0"/>
                    <a:cs typeface="Times New Roman" pitchFamily="18" charset="0"/>
                  </a:rPr>
                  <a:t>opulation </a:t>
                </a:r>
                <a:r>
                  <a:rPr lang="en-US" sz="2800" dirty="0">
                    <a:latin typeface="Times New Roman" pitchFamily="18" charset="0"/>
                    <a:cs typeface="Times New Roman" pitchFamily="18" charset="0"/>
                  </a:rPr>
                  <a:t>R</a:t>
                </a:r>
                <a:r>
                  <a:rPr lang="en-US" sz="2800" dirty="0" smtClean="0">
                    <a:latin typeface="Times New Roman" pitchFamily="18" charset="0"/>
                    <a:cs typeface="Times New Roman" pitchFamily="18" charset="0"/>
                  </a:rPr>
                  <a:t>eference </a:t>
                </a:r>
                <a:r>
                  <a:rPr lang="en-US" sz="2800" dirty="0">
                    <a:latin typeface="Times New Roman" pitchFamily="18" charset="0"/>
                    <a:cs typeface="Times New Roman" pitchFamily="18" charset="0"/>
                  </a:rPr>
                  <a:t>Bureau for </a:t>
                </a:r>
                <a:r>
                  <a:rPr lang="en-US" sz="2800" dirty="0" smtClean="0">
                    <a:latin typeface="Times New Roman" pitchFamily="18" charset="0"/>
                    <a:cs typeface="Times New Roman" pitchFamily="18" charset="0"/>
                  </a:rPr>
                  <a:t>2003, the IMR of:  </a:t>
                </a:r>
              </a:p>
              <a:p>
                <a:pPr marL="0" indent="0" algn="just">
                  <a:buNone/>
                </a:pPr>
                <a:endParaRPr lang="en-US" sz="2800" i="1" dirty="0" smtClean="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304800"/>
                <a:ext cx="8686800" cy="6400800"/>
              </a:xfrm>
              <a:blipFill rotWithShape="1">
                <a:blip r:embed="rId2" cstate="print"/>
                <a:stretch>
                  <a:fillRect l="-1330" r="-2449"/>
                </a:stretch>
              </a:blip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37</a:t>
            </a:fld>
            <a:endParaRPr lang="en-US" dirty="0"/>
          </a:p>
        </p:txBody>
      </p:sp>
    </p:spTree>
    <p:extLst>
      <p:ext uri="{BB962C8B-B14F-4D97-AF65-F5344CB8AC3E}">
        <p14:creationId xmlns="" xmlns:p14="http://schemas.microsoft.com/office/powerpoint/2010/main" val="17462098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477000"/>
          </a:xfrm>
          <a:ln/>
        </p:spPr>
        <p:style>
          <a:lnRef idx="2">
            <a:schemeClr val="dk1"/>
          </a:lnRef>
          <a:fillRef idx="1">
            <a:schemeClr val="lt1"/>
          </a:fillRef>
          <a:effectRef idx="0">
            <a:schemeClr val="dk1"/>
          </a:effectRef>
          <a:fontRef idx="minor">
            <a:schemeClr val="dk1"/>
          </a:fontRef>
        </p:style>
        <p:txBody>
          <a:bodyPr>
            <a:noAutofit/>
          </a:bodyPr>
          <a:lstStyle/>
          <a:p>
            <a:pPr algn="just">
              <a:buFont typeface="Wingdings" pitchFamily="2" charset="2"/>
              <a:buChar char="ü"/>
            </a:pPr>
            <a:r>
              <a:rPr lang="en-US" sz="2800" dirty="0">
                <a:latin typeface="Times New Roman" pitchFamily="18" charset="0"/>
                <a:cs typeface="Times New Roman" pitchFamily="18" charset="0"/>
              </a:rPr>
              <a:t>World = 55 infant deaths per 1000 live </a:t>
            </a:r>
            <a:r>
              <a:rPr lang="en-US" sz="2800" dirty="0" smtClean="0">
                <a:latin typeface="Times New Roman" pitchFamily="18" charset="0"/>
                <a:cs typeface="Times New Roman" pitchFamily="18" charset="0"/>
              </a:rPr>
              <a:t>births</a:t>
            </a:r>
          </a:p>
          <a:p>
            <a:pPr algn="just">
              <a:buFont typeface="Wingdings" pitchFamily="2" charset="2"/>
              <a:buChar char="ü"/>
            </a:pPr>
            <a:r>
              <a:rPr lang="en-US" sz="2800" dirty="0" smtClean="0">
                <a:latin typeface="Times New Roman" pitchFamily="18" charset="0"/>
                <a:cs typeface="Times New Roman" pitchFamily="18" charset="0"/>
              </a:rPr>
              <a:t>More </a:t>
            </a:r>
            <a:r>
              <a:rPr lang="en-US" sz="2800" dirty="0">
                <a:latin typeface="Times New Roman" pitchFamily="18" charset="0"/>
                <a:cs typeface="Times New Roman" pitchFamily="18" charset="0"/>
              </a:rPr>
              <a:t>developed countries = 7 infant deaths per 1000 live </a:t>
            </a:r>
            <a:r>
              <a:rPr lang="en-US" sz="2800" dirty="0" smtClean="0">
                <a:latin typeface="Times New Roman" pitchFamily="18" charset="0"/>
                <a:cs typeface="Times New Roman" pitchFamily="18" charset="0"/>
              </a:rPr>
              <a:t>births</a:t>
            </a:r>
          </a:p>
          <a:p>
            <a:pPr algn="just">
              <a:buFont typeface="Wingdings" pitchFamily="2" charset="2"/>
              <a:buChar char="ü"/>
            </a:pPr>
            <a:r>
              <a:rPr lang="en-US" sz="2800" dirty="0" smtClean="0">
                <a:latin typeface="Times New Roman" pitchFamily="18" charset="0"/>
                <a:cs typeface="Times New Roman" pitchFamily="18" charset="0"/>
              </a:rPr>
              <a:t>Less </a:t>
            </a:r>
            <a:r>
              <a:rPr lang="en-US" sz="2800" dirty="0">
                <a:latin typeface="Times New Roman" pitchFamily="18" charset="0"/>
                <a:cs typeface="Times New Roman" pitchFamily="18" charset="0"/>
              </a:rPr>
              <a:t>developed countries = 61 infant deaths per 1000 live </a:t>
            </a:r>
            <a:r>
              <a:rPr lang="en-US" sz="2800" dirty="0" smtClean="0">
                <a:latin typeface="Times New Roman" pitchFamily="18" charset="0"/>
                <a:cs typeface="Times New Roman" pitchFamily="18" charset="0"/>
              </a:rPr>
              <a:t>births</a:t>
            </a:r>
          </a:p>
          <a:p>
            <a:pPr algn="just">
              <a:buFont typeface="Wingdings" pitchFamily="2" charset="2"/>
              <a:buChar char="ü"/>
            </a:pPr>
            <a:r>
              <a:rPr lang="en-US" sz="2800" dirty="0" smtClean="0">
                <a:latin typeface="Times New Roman" pitchFamily="18" charset="0"/>
                <a:cs typeface="Times New Roman" pitchFamily="18" charset="0"/>
              </a:rPr>
              <a:t>Africa </a:t>
            </a:r>
            <a:r>
              <a:rPr lang="en-US" sz="2800" dirty="0">
                <a:latin typeface="Times New Roman" pitchFamily="18" charset="0"/>
                <a:cs typeface="Times New Roman" pitchFamily="18" charset="0"/>
              </a:rPr>
              <a:t>= 88 infant deaths per 1000 live </a:t>
            </a:r>
            <a:r>
              <a:rPr lang="en-US" sz="2800" dirty="0" smtClean="0">
                <a:latin typeface="Times New Roman" pitchFamily="18" charset="0"/>
                <a:cs typeface="Times New Roman" pitchFamily="18" charset="0"/>
              </a:rPr>
              <a:t>births</a:t>
            </a:r>
          </a:p>
          <a:p>
            <a:pPr algn="just">
              <a:buFont typeface="Wingdings" pitchFamily="2" charset="2"/>
              <a:buChar char="ü"/>
            </a:pPr>
            <a:r>
              <a:rPr lang="en-US" sz="2800" dirty="0" smtClean="0">
                <a:latin typeface="Times New Roman" pitchFamily="18" charset="0"/>
                <a:cs typeface="Times New Roman" pitchFamily="18" charset="0"/>
              </a:rPr>
              <a:t>Sub-Saharan </a:t>
            </a:r>
            <a:r>
              <a:rPr lang="en-US" sz="2800" dirty="0">
                <a:latin typeface="Times New Roman" pitchFamily="18" charset="0"/>
                <a:cs typeface="Times New Roman" pitchFamily="18" charset="0"/>
              </a:rPr>
              <a:t>Africa = 93 infant deaths per 1000 live </a:t>
            </a:r>
            <a:r>
              <a:rPr lang="en-US" sz="2800" dirty="0" smtClean="0">
                <a:latin typeface="Times New Roman" pitchFamily="18" charset="0"/>
                <a:cs typeface="Times New Roman" pitchFamily="18" charset="0"/>
              </a:rPr>
              <a:t>births </a:t>
            </a:r>
          </a:p>
          <a:p>
            <a:pPr algn="just">
              <a:buFont typeface="Wingdings" pitchFamily="2" charset="2"/>
              <a:buChar char="ü"/>
            </a:pPr>
            <a:r>
              <a:rPr lang="en-US" sz="2800" dirty="0" smtClean="0">
                <a:solidFill>
                  <a:srgbClr val="FF0000"/>
                </a:solidFill>
                <a:latin typeface="Times New Roman" pitchFamily="18" charset="0"/>
                <a:cs typeface="Times New Roman" pitchFamily="18" charset="0"/>
              </a:rPr>
              <a:t>Eastern </a:t>
            </a:r>
            <a:r>
              <a:rPr lang="en-US" sz="2800" dirty="0">
                <a:solidFill>
                  <a:srgbClr val="FF0000"/>
                </a:solidFill>
                <a:latin typeface="Times New Roman" pitchFamily="18" charset="0"/>
                <a:cs typeface="Times New Roman" pitchFamily="18" charset="0"/>
              </a:rPr>
              <a:t>Africa </a:t>
            </a:r>
            <a:r>
              <a:rPr lang="en-US" sz="2800" dirty="0">
                <a:latin typeface="Times New Roman" pitchFamily="18" charset="0"/>
                <a:cs typeface="Times New Roman" pitchFamily="18" charset="0"/>
              </a:rPr>
              <a:t>= 102 infant deaths per 1000 live </a:t>
            </a:r>
            <a:r>
              <a:rPr lang="en-US" sz="2800" dirty="0" smtClean="0">
                <a:latin typeface="Times New Roman" pitchFamily="18" charset="0"/>
                <a:cs typeface="Times New Roman" pitchFamily="18" charset="0"/>
              </a:rPr>
              <a:t>births</a:t>
            </a:r>
          </a:p>
          <a:p>
            <a:pPr algn="just">
              <a:buFont typeface="Wingdings" pitchFamily="2" charset="2"/>
              <a:buChar char="ü"/>
            </a:pPr>
            <a:r>
              <a:rPr lang="en-US" sz="2800" dirty="0" smtClean="0">
                <a:latin typeface="Times New Roman" pitchFamily="18" charset="0"/>
                <a:cs typeface="Times New Roman" pitchFamily="18" charset="0"/>
              </a:rPr>
              <a:t>Ethiopia </a:t>
            </a:r>
            <a:r>
              <a:rPr lang="en-US" sz="2800" dirty="0">
                <a:latin typeface="Times New Roman" pitchFamily="18" charset="0"/>
                <a:cs typeface="Times New Roman" pitchFamily="18" charset="0"/>
              </a:rPr>
              <a:t>= 97 infant deaths per 1000 live </a:t>
            </a:r>
            <a:r>
              <a:rPr lang="en-US" sz="2800" dirty="0" smtClean="0">
                <a:latin typeface="Times New Roman" pitchFamily="18" charset="0"/>
                <a:cs typeface="Times New Roman" pitchFamily="18" charset="0"/>
              </a:rPr>
              <a:t>birth</a:t>
            </a:r>
          </a:p>
          <a:p>
            <a:pPr algn="just">
              <a:buFont typeface="Wingdings" pitchFamily="2" charset="2"/>
              <a:buChar char="ü"/>
            </a:pPr>
            <a:r>
              <a:rPr lang="en-US" sz="2800" dirty="0" smtClean="0">
                <a:latin typeface="Times New Roman" pitchFamily="18" charset="0"/>
                <a:cs typeface="Times New Roman" pitchFamily="18" charset="0"/>
              </a:rPr>
              <a:t>Ethiopia </a:t>
            </a:r>
            <a:r>
              <a:rPr lang="en-US" sz="2800" dirty="0">
                <a:latin typeface="Times New Roman" pitchFamily="18" charset="0"/>
                <a:cs typeface="Times New Roman" pitchFamily="18" charset="0"/>
              </a:rPr>
              <a:t>(1994) = 110 infant deaths per 1000 live births</a:t>
            </a:r>
          </a:p>
        </p:txBody>
      </p:sp>
      <p:sp>
        <p:nvSpPr>
          <p:cNvPr id="5" name="Slide Number Placeholder 4"/>
          <p:cNvSpPr>
            <a:spLocks noGrp="1"/>
          </p:cNvSpPr>
          <p:nvPr>
            <p:ph type="sldNum" sz="quarter" idx="12"/>
          </p:nvPr>
        </p:nvSpPr>
        <p:spPr/>
        <p:txBody>
          <a:bodyPr/>
          <a:lstStyle/>
          <a:p>
            <a:fld id="{6B2F1D53-DE74-4F25-AF86-2FAE588083EF}" type="slidenum">
              <a:rPr lang="en-US" smtClean="0"/>
              <a:pPr/>
              <a:t>38</a:t>
            </a:fld>
            <a:endParaRPr lang="en-US" dirty="0"/>
          </a:p>
        </p:txBody>
      </p:sp>
    </p:spTree>
    <p:extLst>
      <p:ext uri="{BB962C8B-B14F-4D97-AF65-F5344CB8AC3E}">
        <p14:creationId xmlns="" xmlns:p14="http://schemas.microsoft.com/office/powerpoint/2010/main" val="7156514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style>
          <a:lnRef idx="2">
            <a:schemeClr val="dk1"/>
          </a:lnRef>
          <a:fillRef idx="1">
            <a:schemeClr val="lt1"/>
          </a:fillRef>
          <a:effectRef idx="0">
            <a:schemeClr val="dk1"/>
          </a:effectRef>
          <a:fontRef idx="minor">
            <a:schemeClr val="dk1"/>
          </a:fontRef>
        </p:style>
        <p:txBody>
          <a:bodyPr/>
          <a:lstStyle/>
          <a:p>
            <a:pPr marL="0" indent="0" algn="just">
              <a:buNone/>
            </a:pPr>
            <a:r>
              <a:rPr lang="en-US" sz="2800" i="1" dirty="0">
                <a:latin typeface="Times New Roman" pitchFamily="18" charset="0"/>
                <a:cs typeface="Times New Roman" pitchFamily="18" charset="0"/>
              </a:rPr>
              <a:t>C</a:t>
            </a:r>
            <a:r>
              <a:rPr lang="en-US" sz="2800" i="1" dirty="0" smtClean="0">
                <a:latin typeface="Times New Roman" pitchFamily="18" charset="0"/>
                <a:cs typeface="Times New Roman" pitchFamily="18" charset="0"/>
              </a:rPr>
              <a:t>ountries </a:t>
            </a:r>
            <a:r>
              <a:rPr lang="en-US" sz="2800" i="1" dirty="0">
                <a:latin typeface="Times New Roman" pitchFamily="18" charset="0"/>
                <a:cs typeface="Times New Roman" pitchFamily="18" charset="0"/>
              </a:rPr>
              <a:t>that experienced significant infant mortality declines between 1970 and 2001  </a:t>
            </a:r>
          </a:p>
          <a:p>
            <a:pPr marL="45720" indent="0" algn="just">
              <a:buNone/>
            </a:pPr>
            <a:endParaRPr lang="en-US" dirty="0">
              <a:latin typeface="Times New Roman" pitchFamily="18" charset="0"/>
              <a:cs typeface="Times New Roman" pitchFamily="18" charset="0"/>
            </a:endParaRPr>
          </a:p>
          <a:p>
            <a:pPr marL="0" indent="0">
              <a:buNone/>
            </a:pPr>
            <a:endParaRPr lang="en-US" dirty="0"/>
          </a:p>
        </p:txBody>
      </p:sp>
      <p:pic>
        <p:nvPicPr>
          <p:cNvPr id="4" name="Picture 3" descr="T07_0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219200"/>
            <a:ext cx="8534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6B2F1D53-DE74-4F25-AF86-2FAE588083EF}" type="slidenum">
              <a:rPr lang="en-US" smtClean="0"/>
              <a:pPr/>
              <a:t>39</a:t>
            </a:fld>
            <a:endParaRPr lang="en-US" dirty="0"/>
          </a:p>
        </p:txBody>
      </p:sp>
    </p:spTree>
    <p:extLst>
      <p:ext uri="{BB962C8B-B14F-4D97-AF65-F5344CB8AC3E}">
        <p14:creationId xmlns="" xmlns:p14="http://schemas.microsoft.com/office/powerpoint/2010/main" val="1303887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458200" cy="6248400"/>
          </a:xfrm>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itchFamily="2" charset="2"/>
              <a:buChar char="q"/>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The </a:t>
            </a:r>
            <a:r>
              <a:rPr lang="en-US" sz="2800" b="1" i="1" dirty="0">
                <a:latin typeface="Times New Roman" pitchFamily="18" charset="0"/>
                <a:cs typeface="Times New Roman" pitchFamily="18" charset="0"/>
              </a:rPr>
              <a:t>six major issues </a:t>
            </a:r>
            <a:r>
              <a:rPr lang="en-US" sz="2800" dirty="0">
                <a:latin typeface="Times New Roman" pitchFamily="18" charset="0"/>
                <a:cs typeface="Times New Roman" pitchFamily="18" charset="0"/>
              </a:rPr>
              <a:t>relating to this basic question: </a:t>
            </a:r>
          </a:p>
          <a:p>
            <a:pPr algn="just">
              <a:buFont typeface="Wingdings" pitchFamily="2" charset="2"/>
              <a:buChar char="Ø"/>
            </a:pPr>
            <a:r>
              <a:rPr lang="en-US" sz="2800" dirty="0" smtClean="0">
                <a:latin typeface="Times New Roman" pitchFamily="18" charset="0"/>
                <a:cs typeface="Times New Roman" pitchFamily="18" charset="0"/>
              </a:rPr>
              <a:t> Will </a:t>
            </a:r>
            <a:r>
              <a:rPr lang="en-US" sz="2800" dirty="0">
                <a:latin typeface="Times New Roman" pitchFamily="18" charset="0"/>
                <a:cs typeface="Times New Roman" pitchFamily="18" charset="0"/>
              </a:rPr>
              <a:t>developing countries be able to improve the levels of living for their people with the current and anticipated levels of population growth? </a:t>
            </a:r>
            <a:endParaRPr lang="en-US" sz="2800" dirty="0" smtClean="0">
              <a:latin typeface="Times New Roman" pitchFamily="18" charset="0"/>
              <a:cs typeface="Times New Roman" pitchFamily="18" charset="0"/>
            </a:endParaRPr>
          </a:p>
          <a:p>
            <a:pPr algn="just">
              <a:buFont typeface="Wingdings" pitchFamily="2" charset="2"/>
              <a:buChar char="Ø"/>
            </a:pPr>
            <a:r>
              <a:rPr lang="en-US" sz="2800" dirty="0" smtClean="0">
                <a:latin typeface="Times New Roman" pitchFamily="18" charset="0"/>
                <a:cs typeface="Times New Roman" pitchFamily="18" charset="0"/>
              </a:rPr>
              <a:t> How will developing countries deal with the vast increases in their labor forces? </a:t>
            </a:r>
          </a:p>
          <a:p>
            <a:pPr algn="just">
              <a:buFont typeface="Wingdings" pitchFamily="2" charset="2"/>
              <a:buChar char="Ø"/>
            </a:pPr>
            <a:r>
              <a:rPr lang="en-US" sz="2800" dirty="0" smtClean="0">
                <a:latin typeface="Times New Roman" pitchFamily="18" charset="0"/>
                <a:cs typeface="Times New Roman" pitchFamily="18" charset="0"/>
              </a:rPr>
              <a:t> How will higher population growth rates affect poverty?</a:t>
            </a:r>
          </a:p>
          <a:p>
            <a:pPr algn="just">
              <a:buFont typeface="Wingdings" pitchFamily="2" charset="2"/>
              <a:buChar char="Ø"/>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Will developing countries be able to extend the coverage and improve the quality of health care and education in the face of rapid population growth?</a:t>
            </a:r>
          </a:p>
          <a:p>
            <a:pPr algn="just">
              <a:buFont typeface="Wingdings" pitchFamily="2" charset="2"/>
              <a:buChar char="Ø"/>
            </a:pPr>
            <a:r>
              <a:rPr lang="en-US" sz="2800" dirty="0">
                <a:latin typeface="Times New Roman" pitchFamily="18" charset="0"/>
                <a:cs typeface="Times New Roman" pitchFamily="18" charset="0"/>
              </a:rPr>
              <a:t>Is there a relationship between poverty and family size?</a:t>
            </a:r>
          </a:p>
          <a:p>
            <a:pPr marL="0" indent="0" algn="just">
              <a:buNone/>
            </a:pPr>
            <a:endParaRPr lang="en-US" sz="28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4</a:t>
            </a:fld>
            <a:endParaRPr lang="en-US" dirty="0"/>
          </a:p>
        </p:txBody>
      </p:sp>
    </p:spTree>
    <p:extLst>
      <p:ext uri="{BB962C8B-B14F-4D97-AF65-F5344CB8AC3E}">
        <p14:creationId xmlns="" xmlns:p14="http://schemas.microsoft.com/office/powerpoint/2010/main" val="24105197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228600"/>
                <a:ext cx="8686800" cy="6477000"/>
              </a:xfrm>
              <a:ln/>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10000"/>
                  </a:lnSpc>
                  <a:buNone/>
                </a:pPr>
                <a:r>
                  <a:rPr lang="en-US" sz="2800" b="1" dirty="0">
                    <a:latin typeface="Times New Roman" pitchFamily="18" charset="0"/>
                    <a:cs typeface="Times New Roman" pitchFamily="18" charset="0"/>
                  </a:rPr>
                  <a:t>b</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Child Mortality Rate (CMR): </a:t>
                </a:r>
                <a:r>
                  <a:rPr lang="en-US" sz="2800" dirty="0" smtClean="0">
                    <a:latin typeface="Times New Roman" pitchFamily="18" charset="0"/>
                    <a:cs typeface="Times New Roman" pitchFamily="18" charset="0"/>
                  </a:rPr>
                  <a:t>is </a:t>
                </a:r>
                <a:r>
                  <a:rPr lang="en-US" sz="2800" dirty="0">
                    <a:latin typeface="Times New Roman" pitchFamily="18" charset="0"/>
                    <a:cs typeface="Times New Roman" pitchFamily="18" charset="0"/>
                  </a:rPr>
                  <a:t>the number of deaths of children </a:t>
                </a:r>
                <a:r>
                  <a:rPr lang="en-US" sz="2800" dirty="0" smtClean="0">
                    <a:latin typeface="Times New Roman" pitchFamily="18" charset="0"/>
                    <a:cs typeface="Times New Roman" pitchFamily="18" charset="0"/>
                  </a:rPr>
                  <a:t>(1-4) years </a:t>
                </a:r>
                <a:r>
                  <a:rPr lang="en-US" sz="2800" dirty="0">
                    <a:latin typeface="Times New Roman" pitchFamily="18" charset="0"/>
                    <a:cs typeface="Times New Roman" pitchFamily="18" charset="0"/>
                  </a:rPr>
                  <a:t>of age </a:t>
                </a:r>
                <a:r>
                  <a:rPr lang="en-US" sz="2800" dirty="0" smtClean="0">
                    <a:latin typeface="Times New Roman" pitchFamily="18" charset="0"/>
                    <a:cs typeface="Times New Roman" pitchFamily="18" charset="0"/>
                  </a:rPr>
                  <a:t>per 1,000 </a:t>
                </a:r>
                <a:r>
                  <a:rPr lang="en-US" sz="2800" dirty="0">
                    <a:latin typeface="Times New Roman" pitchFamily="18" charset="0"/>
                    <a:cs typeface="Times New Roman" pitchFamily="18" charset="0"/>
                  </a:rPr>
                  <a:t>children </a:t>
                </a:r>
                <a:r>
                  <a:rPr lang="en-US" sz="2800" dirty="0" smtClean="0">
                    <a:latin typeface="Times New Roman" pitchFamily="18" charset="0"/>
                    <a:cs typeface="Times New Roman" pitchFamily="18" charset="0"/>
                  </a:rPr>
                  <a:t>(1-4) </a:t>
                </a:r>
                <a:r>
                  <a:rPr lang="en-US" sz="2800" dirty="0">
                    <a:latin typeface="Times New Roman" pitchFamily="18" charset="0"/>
                    <a:cs typeface="Times New Roman" pitchFamily="18" charset="0"/>
                  </a:rPr>
                  <a:t>years of age. </a:t>
                </a:r>
              </a:p>
              <a:p>
                <a:pPr marL="0" indent="0" algn="just">
                  <a:lnSpc>
                    <a:spcPct val="110000"/>
                  </a:lnSpc>
                  <a:buNone/>
                </a:pPr>
                <a:r>
                  <a:rPr lang="en-US" sz="2800" i="1" dirty="0" smtClean="0">
                    <a:latin typeface="Times New Roman" pitchFamily="18" charset="0"/>
                    <a:cs typeface="Times New Roman" pitchFamily="18" charset="0"/>
                  </a:rPr>
                  <a:t>CMR=</a:t>
                </a:r>
              </a:p>
              <a:p>
                <a:pPr marL="0" indent="0" algn="just">
                  <a:lnSpc>
                    <a:spcPct val="110000"/>
                  </a:lnSpc>
                  <a:buNone/>
                </a:pPr>
                <a:r>
                  <a:rPr lang="en-US" sz="2800" i="1" dirty="0" smtClean="0">
                    <a:latin typeface="Times New Roman" pitchFamily="18" charset="0"/>
                    <a:cs typeface="Times New Roman" pitchFamily="18" charset="0"/>
                  </a:rPr>
                  <a:t> </a:t>
                </a:r>
                <a14:m>
                  <m:oMath xmlns:m="http://schemas.openxmlformats.org/officeDocument/2006/math">
                    <m:f>
                      <m:fPr>
                        <m:ctrlPr>
                          <a:rPr lang="en-US" sz="2800" i="1" smtClean="0">
                            <a:latin typeface="Cambria Math"/>
                          </a:rPr>
                        </m:ctrlPr>
                      </m:fPr>
                      <m:num>
                        <m:r>
                          <m:rPr>
                            <m:nor/>
                          </m:rPr>
                          <a:rPr lang="en-US" sz="2800" i="1" dirty="0" smtClean="0">
                            <a:latin typeface="Times New Roman" pitchFamily="18" charset="0"/>
                            <a:cs typeface="Times New Roman" pitchFamily="18" charset="0"/>
                          </a:rPr>
                          <m:t>#</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deaths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children</m:t>
                        </m:r>
                        <m:r>
                          <m:rPr>
                            <m:nor/>
                          </m:rPr>
                          <a:rPr lang="en-US" sz="2800" i="1" dirty="0">
                            <a:latin typeface="Times New Roman" pitchFamily="18" charset="0"/>
                            <a:cs typeface="Times New Roman" pitchFamily="18" charset="0"/>
                          </a:rPr>
                          <m:t> (1−4 )</m:t>
                        </m:r>
                        <m:r>
                          <m:rPr>
                            <m:nor/>
                          </m:rPr>
                          <a:rPr lang="en-US" sz="2800" i="1" dirty="0">
                            <a:latin typeface="Times New Roman" pitchFamily="18" charset="0"/>
                            <a:cs typeface="Times New Roman" pitchFamily="18" charset="0"/>
                          </a:rPr>
                          <m:t>yrs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age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in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year</m:t>
                        </m:r>
                      </m:num>
                      <m:den>
                        <m:r>
                          <m:rPr>
                            <m:nor/>
                          </m:rPr>
                          <a:rPr lang="en-US" sz="2800" i="1" dirty="0">
                            <a:latin typeface="Times New Roman" pitchFamily="18" charset="0"/>
                            <a:cs typeface="Times New Roman" pitchFamily="18" charset="0"/>
                          </a:rPr>
                          <m:t>Total</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number</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children</m:t>
                        </m:r>
                        <m:r>
                          <m:rPr>
                            <m:nor/>
                          </m:rPr>
                          <a:rPr lang="en-US" sz="2800" i="1" dirty="0">
                            <a:latin typeface="Times New Roman" pitchFamily="18" charset="0"/>
                            <a:cs typeface="Times New Roman" pitchFamily="18" charset="0"/>
                          </a:rPr>
                          <m:t> (1−4) </m:t>
                        </m:r>
                        <m:r>
                          <m:rPr>
                            <m:nor/>
                          </m:rPr>
                          <a:rPr lang="en-US" sz="2800" i="1" dirty="0">
                            <a:latin typeface="Times New Roman" pitchFamily="18" charset="0"/>
                            <a:cs typeface="Times New Roman" pitchFamily="18" charset="0"/>
                          </a:rPr>
                          <m:t>years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age</m:t>
                        </m:r>
                        <m:r>
                          <m:rPr>
                            <m:nor/>
                          </m:rPr>
                          <a:rPr lang="en-US" sz="2800" i="1" dirty="0">
                            <a:latin typeface="Times New Roman" pitchFamily="18" charset="0"/>
                            <a:cs typeface="Times New Roman" pitchFamily="18" charset="0"/>
                          </a:rPr>
                          <m:t> </m:t>
                        </m:r>
                      </m:den>
                    </m:f>
                    <m:r>
                      <a:rPr lang="en-US" sz="2800" b="0" i="1" smtClean="0">
                        <a:latin typeface="Cambria Math"/>
                      </a:rPr>
                      <m:t> </m:t>
                    </m:r>
                    <m:r>
                      <a:rPr lang="en-US" sz="2800" b="0" i="1" smtClean="0">
                        <a:latin typeface="Cambria Math"/>
                      </a:rPr>
                      <m:t>𝑥</m:t>
                    </m:r>
                  </m:oMath>
                </a14:m>
                <a:r>
                  <a:rPr lang="en-US" sz="2800" i="1" dirty="0" smtClean="0">
                    <a:latin typeface="Times New Roman" pitchFamily="18" charset="0"/>
                    <a:cs typeface="Times New Roman" pitchFamily="18" charset="0"/>
                  </a:rPr>
                  <a:t> 1000</a:t>
                </a:r>
                <a:endParaRPr lang="en-US" sz="2800" i="1" dirty="0">
                  <a:latin typeface="Times New Roman" pitchFamily="18" charset="0"/>
                  <a:cs typeface="Times New Roman" pitchFamily="18" charset="0"/>
                </a:endParaRPr>
              </a:p>
              <a:p>
                <a:pPr algn="just">
                  <a:lnSpc>
                    <a:spcPct val="110000"/>
                  </a:lnSpc>
                </a:pPr>
                <a:r>
                  <a:rPr lang="en-US" sz="2800" dirty="0" smtClean="0">
                    <a:latin typeface="Times New Roman" pitchFamily="18" charset="0"/>
                    <a:cs typeface="Times New Roman" pitchFamily="18" charset="0"/>
                  </a:rPr>
                  <a:t>It </a:t>
                </a:r>
                <a:r>
                  <a:rPr lang="en-US" sz="2800" dirty="0">
                    <a:latin typeface="Times New Roman" pitchFamily="18" charset="0"/>
                    <a:cs typeface="Times New Roman" pitchFamily="18" charset="0"/>
                  </a:rPr>
                  <a:t>is a sensitive </a:t>
                </a:r>
                <a:r>
                  <a:rPr lang="en-US" sz="2800" dirty="0" smtClean="0">
                    <a:latin typeface="Times New Roman" pitchFamily="18" charset="0"/>
                    <a:cs typeface="Times New Roman" pitchFamily="18" charset="0"/>
                  </a:rPr>
                  <a:t>indicator of the </a:t>
                </a:r>
                <a:r>
                  <a:rPr lang="en-US" sz="2800" dirty="0">
                    <a:latin typeface="Times New Roman" pitchFamily="18" charset="0"/>
                    <a:cs typeface="Times New Roman" pitchFamily="18" charset="0"/>
                  </a:rPr>
                  <a:t>health status of a community</a:t>
                </a:r>
                <a:r>
                  <a:rPr lang="en-US" sz="2800" dirty="0" smtClean="0">
                    <a:latin typeface="Times New Roman" pitchFamily="18" charset="0"/>
                    <a:cs typeface="Times New Roman" pitchFamily="18" charset="0"/>
                  </a:rPr>
                  <a:t>.   </a:t>
                </a:r>
              </a:p>
              <a:p>
                <a:pPr marL="0" indent="0" algn="just">
                  <a:lnSpc>
                    <a:spcPct val="110000"/>
                  </a:lnSpc>
                  <a:buNone/>
                </a:pPr>
                <a:r>
                  <a:rPr lang="en-US" sz="2800" b="1" dirty="0">
                    <a:latin typeface="Times New Roman" pitchFamily="18" charset="0"/>
                    <a:cs typeface="Times New Roman" pitchFamily="18" charset="0"/>
                  </a:rPr>
                  <a:t>c</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Under </a:t>
                </a:r>
                <a:r>
                  <a:rPr lang="en-US" sz="2800" b="1" dirty="0">
                    <a:latin typeface="Times New Roman" pitchFamily="18" charset="0"/>
                    <a:cs typeface="Times New Roman" pitchFamily="18" charset="0"/>
                  </a:rPr>
                  <a:t>Five Mortality Rate (&lt;</a:t>
                </a:r>
                <a:r>
                  <a:rPr lang="en-US" sz="2800" b="1" dirty="0" smtClean="0">
                    <a:latin typeface="Times New Roman" pitchFamily="18" charset="0"/>
                    <a:cs typeface="Times New Roman" pitchFamily="18" charset="0"/>
                  </a:rPr>
                  <a:t>5MR)</a:t>
                </a:r>
                <a:r>
                  <a:rPr lang="en-US" sz="2800"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is </a:t>
                </a:r>
                <a:r>
                  <a:rPr lang="en-US" sz="2800" dirty="0">
                    <a:latin typeface="Times New Roman" pitchFamily="18" charset="0"/>
                    <a:cs typeface="Times New Roman" pitchFamily="18" charset="0"/>
                  </a:rPr>
                  <a:t>the number of deaths of children under five years of </a:t>
                </a:r>
                <a:r>
                  <a:rPr lang="en-US" sz="2800" dirty="0" smtClean="0">
                    <a:latin typeface="Times New Roman" pitchFamily="18" charset="0"/>
                    <a:cs typeface="Times New Roman" pitchFamily="18" charset="0"/>
                  </a:rPr>
                  <a:t>age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0-4) years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age in a </a:t>
                </a:r>
                <a:r>
                  <a:rPr lang="en-US" sz="2800" dirty="0">
                    <a:latin typeface="Times New Roman" pitchFamily="18" charset="0"/>
                    <a:cs typeface="Times New Roman" pitchFamily="18" charset="0"/>
                  </a:rPr>
                  <a:t>year </a:t>
                </a:r>
                <a:r>
                  <a:rPr lang="en-US" sz="2800" dirty="0" smtClean="0">
                    <a:latin typeface="Times New Roman" pitchFamily="18" charset="0"/>
                    <a:cs typeface="Times New Roman" pitchFamily="18" charset="0"/>
                  </a:rPr>
                  <a:t>per </a:t>
                </a:r>
                <a:r>
                  <a:rPr lang="en-US" sz="2800" dirty="0">
                    <a:latin typeface="Times New Roman" pitchFamily="18" charset="0"/>
                    <a:cs typeface="Times New Roman" pitchFamily="18" charset="0"/>
                  </a:rPr>
                  <a:t>1000 children under five years </a:t>
                </a:r>
                <a:r>
                  <a:rPr lang="en-US" sz="2800" dirty="0" smtClean="0">
                    <a:latin typeface="Times New Roman" pitchFamily="18" charset="0"/>
                    <a:cs typeface="Times New Roman" pitchFamily="18" charset="0"/>
                  </a:rPr>
                  <a:t>of age </a:t>
                </a: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0-4</a:t>
                </a:r>
                <a:r>
                  <a:rPr lang="en-US" sz="2800" dirty="0" smtClean="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228600"/>
                <a:ext cx="8686800" cy="6477000"/>
              </a:xfrm>
              <a:blipFill rotWithShape="1">
                <a:blip r:embed="rId2" cstate="print"/>
                <a:stretch>
                  <a:fillRect l="-1330" t="-563" r="-2379"/>
                </a:stretch>
              </a:blip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40</a:t>
            </a:fld>
            <a:endParaRPr lang="en-US" dirty="0"/>
          </a:p>
        </p:txBody>
      </p:sp>
    </p:spTree>
    <p:extLst>
      <p:ext uri="{BB962C8B-B14F-4D97-AF65-F5344CB8AC3E}">
        <p14:creationId xmlns="" xmlns:p14="http://schemas.microsoft.com/office/powerpoint/2010/main" val="3563377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152400"/>
                <a:ext cx="8686800" cy="6553200"/>
              </a:xfrm>
              <a:ln/>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lnSpc>
                    <a:spcPct val="110000"/>
                  </a:lnSpc>
                  <a:buNone/>
                </a:pPr>
                <a:r>
                  <a:rPr lang="en-US" sz="2800" i="1" dirty="0" smtClean="0">
                    <a:latin typeface="Times New Roman" pitchFamily="18" charset="0"/>
                    <a:cs typeface="Times New Roman" pitchFamily="18" charset="0"/>
                  </a:rPr>
                  <a:t>&lt;5MR </a:t>
                </a:r>
                <a:r>
                  <a:rPr lang="en-US" sz="2800" b="1" i="1" dirty="0" smtClean="0">
                    <a:latin typeface="Times New Roman" pitchFamily="18" charset="0"/>
                    <a:cs typeface="Times New Roman" pitchFamily="18" charset="0"/>
                  </a:rPr>
                  <a:t>= </a:t>
                </a:r>
                <a14:m>
                  <m:oMath xmlns:m="http://schemas.openxmlformats.org/officeDocument/2006/math">
                    <m:f>
                      <m:fPr>
                        <m:ctrlPr>
                          <a:rPr lang="en-US" sz="2800" i="1" smtClean="0">
                            <a:latin typeface="Cambria Math"/>
                          </a:rPr>
                        </m:ctrlPr>
                      </m:fPr>
                      <m:num>
                        <m:r>
                          <m:rPr>
                            <m:nor/>
                          </m:rPr>
                          <a:rPr lang="en-US" sz="2800" b="0" i="1" smtClean="0">
                            <a:latin typeface="Times New Roman" pitchFamily="18" charset="0"/>
                            <a:cs typeface="Times New Roman" pitchFamily="18" charset="0"/>
                          </a:rPr>
                          <m:t>#</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deaths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children</m:t>
                        </m:r>
                        <m:r>
                          <m:rPr>
                            <m:nor/>
                          </m:rPr>
                          <a:rPr lang="en-US" sz="2800" i="1" dirty="0">
                            <a:latin typeface="Times New Roman" pitchFamily="18" charset="0"/>
                            <a:cs typeface="Times New Roman" pitchFamily="18" charset="0"/>
                          </a:rPr>
                          <m:t> &lt;5</m:t>
                        </m:r>
                        <m:r>
                          <m:rPr>
                            <m:nor/>
                          </m:rPr>
                          <a:rPr lang="en-US" sz="2800" i="1" dirty="0">
                            <a:latin typeface="Times New Roman" pitchFamily="18" charset="0"/>
                            <a:cs typeface="Times New Roman" pitchFamily="18" charset="0"/>
                          </a:rPr>
                          <m:t>yrs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in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year</m:t>
                        </m:r>
                      </m:num>
                      <m:den>
                        <m:r>
                          <m:rPr>
                            <m:nor/>
                          </m:rPr>
                          <a:rPr lang="en-US" sz="2800" i="1" dirty="0">
                            <a:latin typeface="Times New Roman" pitchFamily="18" charset="0"/>
                            <a:cs typeface="Times New Roman" pitchFamily="18" charset="0"/>
                          </a:rPr>
                          <m:t>Total</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number</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children</m:t>
                        </m:r>
                        <m:r>
                          <m:rPr>
                            <m:nor/>
                          </m:rPr>
                          <a:rPr lang="en-US" sz="2800" i="1" dirty="0">
                            <a:latin typeface="Times New Roman" pitchFamily="18" charset="0"/>
                            <a:cs typeface="Times New Roman" pitchFamily="18" charset="0"/>
                          </a:rPr>
                          <m:t> &lt; 5 </m:t>
                        </m:r>
                        <m:r>
                          <m:rPr>
                            <m:nor/>
                          </m:rPr>
                          <a:rPr lang="en-US" sz="2800" i="1" dirty="0">
                            <a:latin typeface="Times New Roman" pitchFamily="18" charset="0"/>
                            <a:cs typeface="Times New Roman" pitchFamily="18" charset="0"/>
                          </a:rPr>
                          <m:t>years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age</m:t>
                        </m:r>
                        <m:r>
                          <m:rPr>
                            <m:nor/>
                          </m:rPr>
                          <a:rPr lang="en-US" sz="2800" i="1" dirty="0">
                            <a:latin typeface="Times New Roman" pitchFamily="18" charset="0"/>
                            <a:cs typeface="Times New Roman" pitchFamily="18" charset="0"/>
                          </a:rPr>
                          <m:t> </m:t>
                        </m:r>
                      </m:den>
                    </m:f>
                    <m:r>
                      <a:rPr lang="en-US" sz="2800" b="0" i="1" smtClean="0">
                        <a:latin typeface="Cambria Math"/>
                      </a:rPr>
                      <m:t>𝑥</m:t>
                    </m:r>
                  </m:oMath>
                </a14:m>
                <a:r>
                  <a:rPr lang="en-US" sz="2800" i="1" dirty="0" smtClean="0">
                    <a:latin typeface="Times New Roman" pitchFamily="18" charset="0"/>
                    <a:cs typeface="Times New Roman" pitchFamily="18" charset="0"/>
                  </a:rPr>
                  <a:t> 1000 </a:t>
                </a:r>
              </a:p>
              <a:p>
                <a:pPr algn="just">
                  <a:lnSpc>
                    <a:spcPct val="110000"/>
                  </a:lnSpc>
                </a:pPr>
                <a:r>
                  <a:rPr lang="en-US" sz="2800" dirty="0">
                    <a:latin typeface="Times New Roman" pitchFamily="18" charset="0"/>
                    <a:cs typeface="Times New Roman" pitchFamily="18" charset="0"/>
                  </a:rPr>
                  <a:t>It can also be calculated as the number of deaths of </a:t>
                </a:r>
                <a:r>
                  <a:rPr lang="en-US" sz="2800" dirty="0" smtClean="0">
                    <a:latin typeface="Times New Roman" pitchFamily="18" charset="0"/>
                    <a:cs typeface="Times New Roman" pitchFamily="18" charset="0"/>
                  </a:rPr>
                  <a:t>children under </a:t>
                </a:r>
                <a:r>
                  <a:rPr lang="en-US" sz="2800" dirty="0">
                    <a:latin typeface="Times New Roman" pitchFamily="18" charset="0"/>
                    <a:cs typeface="Times New Roman" pitchFamily="18" charset="0"/>
                  </a:rPr>
                  <a:t>five years of age in a year per 1000 live births</a:t>
                </a:r>
                <a:r>
                  <a:rPr lang="en-US" sz="2800" dirty="0" smtClean="0"/>
                  <a:t>.  </a:t>
                </a:r>
              </a:p>
              <a:p>
                <a:pPr marL="0" indent="0" algn="just">
                  <a:lnSpc>
                    <a:spcPct val="110000"/>
                  </a:lnSpc>
                  <a:buNone/>
                </a:pPr>
                <a:r>
                  <a:rPr lang="en-US" sz="2800" i="1" dirty="0">
                    <a:latin typeface="Times New Roman" pitchFamily="18" charset="0"/>
                    <a:cs typeface="Times New Roman" pitchFamily="18" charset="0"/>
                  </a:rPr>
                  <a:t>&lt; 5MR =</a:t>
                </a:r>
                <a:r>
                  <a:rPr lang="en-US" sz="2800" i="1" dirty="0" smtClean="0">
                    <a:latin typeface="Times New Roman" pitchFamily="18" charset="0"/>
                    <a:cs typeface="Times New Roman" pitchFamily="18" charset="0"/>
                  </a:rPr>
                  <a:t> </a:t>
                </a:r>
                <a14:m>
                  <m:oMath xmlns:m="http://schemas.openxmlformats.org/officeDocument/2006/math">
                    <m:f>
                      <m:fPr>
                        <m:ctrlPr>
                          <a:rPr lang="en-US" sz="2800" i="1" smtClean="0">
                            <a:latin typeface="Cambria Math"/>
                          </a:rPr>
                        </m:ctrlPr>
                      </m:fPr>
                      <m:num>
                        <m:r>
                          <m:rPr>
                            <m:nor/>
                          </m:rPr>
                          <a:rPr lang="en-US" sz="2800" i="1" dirty="0">
                            <a:latin typeface="Times New Roman" pitchFamily="18" charset="0"/>
                            <a:cs typeface="Times New Roman" pitchFamily="18" charset="0"/>
                          </a:rPr>
                          <m:t> </m:t>
                        </m:r>
                        <m:r>
                          <m:rPr>
                            <m:nor/>
                          </m:rPr>
                          <a:rPr lang="en-US" sz="2800" b="0" i="1" dirty="0" smtClean="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deaths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children</m:t>
                        </m:r>
                        <m:r>
                          <m:rPr>
                            <m:nor/>
                          </m:rPr>
                          <a:rPr lang="en-US" sz="2800" i="1" dirty="0">
                            <a:latin typeface="Times New Roman" pitchFamily="18" charset="0"/>
                            <a:cs typeface="Times New Roman" pitchFamily="18" charset="0"/>
                          </a:rPr>
                          <m:t> &lt; 5 </m:t>
                        </m:r>
                        <m:r>
                          <m:rPr>
                            <m:nor/>
                          </m:rPr>
                          <a:rPr lang="en-US" sz="2800" b="0" i="1" dirty="0" smtClean="0">
                            <a:latin typeface="Times New Roman" pitchFamily="18" charset="0"/>
                            <a:cs typeface="Times New Roman" pitchFamily="18" charset="0"/>
                          </a:rPr>
                          <m:t>yrs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in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year</m:t>
                        </m:r>
                      </m:num>
                      <m:den>
                        <m:r>
                          <m:rPr>
                            <m:nor/>
                          </m:rPr>
                          <a:rPr lang="en-US" sz="2800" i="1" dirty="0">
                            <a:latin typeface="Times New Roman" pitchFamily="18" charset="0"/>
                            <a:cs typeface="Times New Roman" pitchFamily="18" charset="0"/>
                          </a:rPr>
                          <m:t>Total</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live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births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in</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the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same</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year</m:t>
                        </m:r>
                        <m:r>
                          <m:rPr>
                            <m:nor/>
                          </m:rPr>
                          <a:rPr lang="en-US" sz="2800" i="1" dirty="0">
                            <a:latin typeface="Times New Roman" pitchFamily="18" charset="0"/>
                            <a:cs typeface="Times New Roman" pitchFamily="18" charset="0"/>
                          </a:rPr>
                          <m:t> </m:t>
                        </m:r>
                      </m:den>
                    </m:f>
                    <m:r>
                      <a:rPr lang="en-US" sz="2800" b="0" i="1" smtClean="0">
                        <a:latin typeface="Cambria Math"/>
                      </a:rPr>
                      <m:t> </m:t>
                    </m:r>
                    <m:r>
                      <a:rPr lang="en-US" sz="2800" b="0" i="1" smtClean="0">
                        <a:latin typeface="Cambria Math"/>
                      </a:rPr>
                      <m:t>𝑥</m:t>
                    </m:r>
                  </m:oMath>
                </a14:m>
                <a:r>
                  <a:rPr lang="en-US" sz="2800" i="1" dirty="0" smtClean="0">
                    <a:latin typeface="Times New Roman" pitchFamily="18" charset="0"/>
                    <a:cs typeface="Times New Roman" pitchFamily="18" charset="0"/>
                  </a:rPr>
                  <a:t> 1000 </a:t>
                </a:r>
              </a:p>
              <a:p>
                <a:pPr algn="just">
                  <a:lnSpc>
                    <a:spcPct val="110000"/>
                  </a:lnSpc>
                  <a:buFont typeface="Wingdings" pitchFamily="2" charset="2"/>
                  <a:buChar char="Ø"/>
                </a:pPr>
                <a:r>
                  <a:rPr lang="en-US" sz="2800" dirty="0" smtClean="0">
                    <a:latin typeface="Times New Roman" pitchFamily="18" charset="0"/>
                    <a:cs typeface="Times New Roman" pitchFamily="18" charset="0"/>
                  </a:rPr>
                  <a:t>According to MOH, </a:t>
                </a:r>
                <a:r>
                  <a:rPr lang="en-US" sz="2800" dirty="0">
                    <a:latin typeface="Times New Roman" pitchFamily="18" charset="0"/>
                    <a:cs typeface="Times New Roman" pitchFamily="18" charset="0"/>
                  </a:rPr>
                  <a:t>the under five mortality Rate of Ethiopia </a:t>
                </a:r>
                <a:r>
                  <a:rPr lang="en-US" sz="2800" dirty="0" smtClean="0">
                    <a:latin typeface="Times New Roman" pitchFamily="18" charset="0"/>
                    <a:cs typeface="Times New Roman" pitchFamily="18" charset="0"/>
                  </a:rPr>
                  <a:t>is estimated </a:t>
                </a:r>
                <a:r>
                  <a:rPr lang="en-US" sz="2800" dirty="0">
                    <a:latin typeface="Times New Roman" pitchFamily="18" charset="0"/>
                    <a:cs typeface="Times New Roman" pitchFamily="18" charset="0"/>
                  </a:rPr>
                  <a:t>to </a:t>
                </a:r>
                <a:r>
                  <a:rPr lang="en-US" sz="2800" dirty="0" smtClean="0">
                    <a:latin typeface="Times New Roman" pitchFamily="18" charset="0"/>
                    <a:cs typeface="Times New Roman" pitchFamily="18" charset="0"/>
                  </a:rPr>
                  <a:t>be: </a:t>
                </a:r>
              </a:p>
              <a:p>
                <a:pPr algn="just">
                  <a:lnSpc>
                    <a:spcPct val="110000"/>
                  </a:lnSpc>
                  <a:buFont typeface="Wingdings" pitchFamily="2" charset="2"/>
                  <a:buChar char="ü"/>
                </a:pP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161/1000 live births (1994 census</a:t>
                </a:r>
                <a:r>
                  <a:rPr lang="en-US" sz="2800" dirty="0" smtClean="0">
                    <a:latin typeface="Times New Roman" pitchFamily="18" charset="0"/>
                    <a:cs typeface="Times New Roman" pitchFamily="18" charset="0"/>
                  </a:rPr>
                  <a:t>)  </a:t>
                </a:r>
              </a:p>
              <a:p>
                <a:pPr algn="just">
                  <a:lnSpc>
                    <a:spcPct val="110000"/>
                  </a:lnSpc>
                  <a:buFont typeface="Wingdings" pitchFamily="2" charset="2"/>
                  <a:buChar char="ü"/>
                </a:pPr>
                <a:r>
                  <a:rPr lang="en-US" sz="2800" dirty="0" smtClean="0">
                    <a:latin typeface="Times New Roman" pitchFamily="18" charset="0"/>
                    <a:cs typeface="Times New Roman" pitchFamily="18" charset="0"/>
                  </a:rPr>
                  <a:t>140/1000 </a:t>
                </a:r>
                <a:r>
                  <a:rPr lang="en-US" sz="2800" dirty="0">
                    <a:latin typeface="Times New Roman" pitchFamily="18" charset="0"/>
                    <a:cs typeface="Times New Roman" pitchFamily="18" charset="0"/>
                  </a:rPr>
                  <a:t>live </a:t>
                </a:r>
                <a:r>
                  <a:rPr lang="en-US" sz="2800" dirty="0" smtClean="0">
                    <a:latin typeface="Times New Roman" pitchFamily="18" charset="0"/>
                    <a:cs typeface="Times New Roman" pitchFamily="18" charset="0"/>
                  </a:rPr>
                  <a:t>births (currently). </a:t>
                </a:r>
              </a:p>
              <a:p>
                <a:pPr algn="just">
                  <a:lnSpc>
                    <a:spcPct val="110000"/>
                  </a:lnSpc>
                </a:pPr>
                <a:r>
                  <a:rPr lang="en-US" sz="2800" dirty="0">
                    <a:latin typeface="Times New Roman" pitchFamily="18" charset="0"/>
                    <a:cs typeface="Times New Roman" pitchFamily="18" charset="0"/>
                  </a:rPr>
                  <a:t>Even though progress has been made on reducing the under-5 mortality rate, in Sub-Saharan Africa it continued to lag.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0" indent="0" algn="just">
                  <a:lnSpc>
                    <a:spcPct val="110000"/>
                  </a:lnSpc>
                  <a:buNone/>
                </a:pP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152400"/>
                <a:ext cx="8686800" cy="6553200"/>
              </a:xfrm>
              <a:blipFill rotWithShape="1">
                <a:blip r:embed="rId2" cstate="print"/>
                <a:stretch>
                  <a:fillRect l="-1330" r="-2589" b="-9082"/>
                </a:stretch>
              </a:blip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41</a:t>
            </a:fld>
            <a:endParaRPr lang="en-US" dirty="0"/>
          </a:p>
        </p:txBody>
      </p:sp>
    </p:spTree>
    <p:extLst>
      <p:ext uri="{BB962C8B-B14F-4D97-AF65-F5344CB8AC3E}">
        <p14:creationId xmlns="" xmlns:p14="http://schemas.microsoft.com/office/powerpoint/2010/main" val="15886553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228600"/>
                <a:ext cx="8686800" cy="6477000"/>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marL="0" indent="0" algn="just">
                  <a:lnSpc>
                    <a:spcPct val="120000"/>
                  </a:lnSpc>
                  <a:buNone/>
                </a:pPr>
                <a:r>
                  <a:rPr lang="en-US" sz="11200" b="1" dirty="0">
                    <a:latin typeface="Times New Roman" pitchFamily="18" charset="0"/>
                    <a:cs typeface="Times New Roman" pitchFamily="18" charset="0"/>
                  </a:rPr>
                  <a:t>3</a:t>
                </a:r>
                <a:r>
                  <a:rPr lang="en-US" sz="11200" b="1" dirty="0" smtClean="0">
                    <a:latin typeface="Times New Roman" pitchFamily="18" charset="0"/>
                    <a:cs typeface="Times New Roman" pitchFamily="18" charset="0"/>
                  </a:rPr>
                  <a:t>. </a:t>
                </a:r>
                <a:r>
                  <a:rPr lang="en-US" sz="11200" b="1" dirty="0" smtClean="0">
                    <a:latin typeface="Times New Roman" pitchFamily="18" charset="0"/>
                    <a:cs typeface="Times New Roman" pitchFamily="18" charset="0"/>
                  </a:rPr>
                  <a:t>Maternal Mortality </a:t>
                </a:r>
                <a:r>
                  <a:rPr lang="en-US" sz="11200" b="1" dirty="0">
                    <a:latin typeface="Times New Roman" pitchFamily="18" charset="0"/>
                    <a:cs typeface="Times New Roman" pitchFamily="18" charset="0"/>
                  </a:rPr>
                  <a:t>(Death) Rate (MMR</a:t>
                </a:r>
                <a:r>
                  <a:rPr lang="en-US" sz="11200" b="1" dirty="0" smtClean="0">
                    <a:latin typeface="Times New Roman" pitchFamily="18" charset="0"/>
                    <a:cs typeface="Times New Roman" pitchFamily="18" charset="0"/>
                  </a:rPr>
                  <a:t>): </a:t>
                </a:r>
                <a:r>
                  <a:rPr lang="en-US" sz="11200" dirty="0" smtClean="0">
                    <a:latin typeface="Times New Roman" pitchFamily="18" charset="0"/>
                    <a:cs typeface="Times New Roman" pitchFamily="18" charset="0"/>
                  </a:rPr>
                  <a:t>is the </a:t>
                </a:r>
                <a:r>
                  <a:rPr lang="en-US" sz="11200" dirty="0">
                    <a:latin typeface="Times New Roman" pitchFamily="18" charset="0"/>
                    <a:cs typeface="Times New Roman" pitchFamily="18" charset="0"/>
                  </a:rPr>
                  <a:t>number of maternal </a:t>
                </a:r>
                <a:r>
                  <a:rPr lang="en-US" sz="11200" dirty="0" smtClean="0">
                    <a:latin typeface="Times New Roman" pitchFamily="18" charset="0"/>
                    <a:cs typeface="Times New Roman" pitchFamily="18" charset="0"/>
                  </a:rPr>
                  <a:t>deaths related </a:t>
                </a:r>
                <a:r>
                  <a:rPr lang="en-US" sz="11200" dirty="0">
                    <a:latin typeface="Times New Roman" pitchFamily="18" charset="0"/>
                    <a:cs typeface="Times New Roman" pitchFamily="18" charset="0"/>
                  </a:rPr>
                  <a:t>to pregnancy, child birth and </a:t>
                </a:r>
                <a:r>
                  <a:rPr lang="en-US" sz="11200" dirty="0" smtClean="0">
                    <a:latin typeface="Times New Roman" pitchFamily="18" charset="0"/>
                    <a:cs typeface="Times New Roman" pitchFamily="18" charset="0"/>
                  </a:rPr>
                  <a:t>postnatal</a:t>
                </a:r>
                <a:r>
                  <a:rPr lang="en-US" sz="11200" dirty="0">
                    <a:latin typeface="Times New Roman" pitchFamily="18" charset="0"/>
                    <a:cs typeface="Times New Roman" pitchFamily="18" charset="0"/>
                  </a:rPr>
                  <a:t> </a:t>
                </a:r>
                <a:r>
                  <a:rPr lang="en-US" sz="11200" dirty="0" smtClean="0">
                    <a:latin typeface="Times New Roman" pitchFamily="18" charset="0"/>
                    <a:cs typeface="Times New Roman" pitchFamily="18" charset="0"/>
                  </a:rPr>
                  <a:t>complications </a:t>
                </a:r>
                <a:r>
                  <a:rPr lang="en-US" sz="11200" dirty="0">
                    <a:latin typeface="Times New Roman" pitchFamily="18" charset="0"/>
                    <a:cs typeface="Times New Roman" pitchFamily="18" charset="0"/>
                  </a:rPr>
                  <a:t>per </a:t>
                </a:r>
                <a:r>
                  <a:rPr lang="en-US" sz="11200" dirty="0" smtClean="0">
                    <a:latin typeface="Times New Roman" pitchFamily="18" charset="0"/>
                    <a:cs typeface="Times New Roman" pitchFamily="18" charset="0"/>
                  </a:rPr>
                  <a:t>100,000 live births.   </a:t>
                </a:r>
              </a:p>
              <a:p>
                <a:pPr marL="0" indent="0" algn="just">
                  <a:lnSpc>
                    <a:spcPct val="120000"/>
                  </a:lnSpc>
                  <a:buNone/>
                </a:pPr>
                <a:r>
                  <a:rPr lang="en-US" sz="11200" i="1" dirty="0" smtClean="0">
                    <a:latin typeface="Times New Roman" pitchFamily="18" charset="0"/>
                    <a:cs typeface="Times New Roman" pitchFamily="18" charset="0"/>
                  </a:rPr>
                  <a:t>MMR= </a:t>
                </a:r>
                <a14:m>
                  <m:oMath xmlns:m="http://schemas.openxmlformats.org/officeDocument/2006/math">
                    <m:f>
                      <m:fPr>
                        <m:ctrlPr>
                          <a:rPr lang="en-US" sz="11200" i="1" smtClean="0">
                            <a:latin typeface="Cambria Math"/>
                          </a:rPr>
                        </m:ctrlPr>
                      </m:fPr>
                      <m:num>
                        <m:eqArr>
                          <m:eqArrPr>
                            <m:ctrlPr>
                              <a:rPr lang="en-US" sz="11200" i="1" dirty="0" smtClean="0">
                                <a:latin typeface="Cambria Math"/>
                                <a:cs typeface="Times New Roman" pitchFamily="18" charset="0"/>
                              </a:rPr>
                            </m:ctrlPr>
                          </m:eqArrPr>
                          <m:e/>
                          <m:e>
                            <m:r>
                              <m:rPr>
                                <m:nor/>
                              </m:rPr>
                              <a:rPr lang="en-US" sz="11200" i="1" dirty="0" smtClean="0">
                                <a:latin typeface="Times New Roman" pitchFamily="18" charset="0"/>
                                <a:cs typeface="Times New Roman" pitchFamily="18" charset="0"/>
                              </a:rPr>
                              <m:t>#</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of</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deaths</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of</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women</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related</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to</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pregnancy</m:t>
                            </m:r>
                            <m:r>
                              <m:rPr>
                                <m:nor/>
                              </m:rPr>
                              <a:rPr lang="en-US" sz="11200" i="1" dirty="0">
                                <a:latin typeface="Times New Roman" pitchFamily="18" charset="0"/>
                                <a:cs typeface="Times New Roman" pitchFamily="18" charset="0"/>
                              </a:rPr>
                              <m:t> , </m:t>
                            </m:r>
                            <m:r>
                              <m:rPr>
                                <m:nor/>
                              </m:rPr>
                              <a:rPr lang="en-US" sz="11200" i="1" dirty="0">
                                <a:latin typeface="Times New Roman" pitchFamily="18" charset="0"/>
                                <a:cs typeface="Times New Roman" pitchFamily="18" charset="0"/>
                              </a:rPr>
                              <m:t>child</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birth</m:t>
                            </m:r>
                            <m:r>
                              <m:rPr>
                                <m:nor/>
                              </m:rPr>
                              <a:rPr lang="en-US" sz="11200" i="1" dirty="0">
                                <a:latin typeface="Times New Roman" pitchFamily="18" charset="0"/>
                                <a:cs typeface="Times New Roman" pitchFamily="18" charset="0"/>
                              </a:rPr>
                              <m:t> </m:t>
                            </m:r>
                          </m:e>
                          <m:e>
                            <m:r>
                              <m:rPr>
                                <m:nor/>
                              </m:rPr>
                              <a:rPr lang="en-US" sz="11200" i="1" dirty="0">
                                <a:latin typeface="Times New Roman" pitchFamily="18" charset="0"/>
                                <a:cs typeface="Times New Roman" pitchFamily="18" charset="0"/>
                              </a:rPr>
                              <m:t>and</m:t>
                            </m:r>
                            <m:r>
                              <m:rPr>
                                <m:nor/>
                              </m:rPr>
                              <a:rPr lang="en-US" sz="11200" b="0" i="1" dirty="0" smtClean="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postnatal</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complications</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in</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a</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year</m:t>
                            </m:r>
                            <m:r>
                              <m:rPr>
                                <m:nor/>
                              </m:rPr>
                              <a:rPr lang="en-US" sz="11200" b="0" i="1" dirty="0" smtClean="0">
                                <a:latin typeface="Times New Roman" pitchFamily="18" charset="0"/>
                                <a:cs typeface="Times New Roman" pitchFamily="18" charset="0"/>
                              </a:rPr>
                              <m:t> </m:t>
                            </m:r>
                            <m:r>
                              <m:rPr>
                                <m:nor/>
                              </m:rPr>
                              <a:rPr lang="en-US" sz="11200" b="0" i="1" dirty="0" smtClean="0">
                                <a:latin typeface="Times New Roman" pitchFamily="18" charset="0"/>
                                <a:cs typeface="Times New Roman" pitchFamily="18" charset="0"/>
                              </a:rPr>
                              <m:t>x</m:t>
                            </m:r>
                            <m:r>
                              <m:rPr>
                                <m:nor/>
                              </m:rPr>
                              <a:rPr lang="en-US" sz="11200" i="1" dirty="0">
                                <a:latin typeface="Times New Roman" pitchFamily="18" charset="0"/>
                                <a:cs typeface="Times New Roman" pitchFamily="18" charset="0"/>
                              </a:rPr>
                              <m:t> 100,000 </m:t>
                            </m:r>
                          </m:e>
                        </m:eqArr>
                      </m:num>
                      <m:den>
                        <m:r>
                          <m:rPr>
                            <m:nor/>
                          </m:rPr>
                          <a:rPr lang="en-US" sz="11200" i="1" dirty="0">
                            <a:latin typeface="Times New Roman" pitchFamily="18" charset="0"/>
                            <a:cs typeface="Times New Roman" pitchFamily="18" charset="0"/>
                          </a:rPr>
                          <m:t>Total</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number</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of</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live</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births</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in</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the</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same</m:t>
                        </m:r>
                        <m:r>
                          <m:rPr>
                            <m:nor/>
                          </m:rPr>
                          <a:rPr lang="en-US" sz="11200" i="1" dirty="0">
                            <a:latin typeface="Times New Roman" pitchFamily="18" charset="0"/>
                            <a:cs typeface="Times New Roman" pitchFamily="18" charset="0"/>
                          </a:rPr>
                          <m:t> </m:t>
                        </m:r>
                        <m:r>
                          <m:rPr>
                            <m:nor/>
                          </m:rPr>
                          <a:rPr lang="en-US" sz="11200" i="1" dirty="0">
                            <a:latin typeface="Times New Roman" pitchFamily="18" charset="0"/>
                            <a:cs typeface="Times New Roman" pitchFamily="18" charset="0"/>
                          </a:rPr>
                          <m:t>year</m:t>
                        </m:r>
                        <m:r>
                          <m:rPr>
                            <m:nor/>
                          </m:rPr>
                          <a:rPr lang="en-US" sz="11200" i="1" dirty="0">
                            <a:latin typeface="Times New Roman" pitchFamily="18" charset="0"/>
                            <a:cs typeface="Times New Roman" pitchFamily="18" charset="0"/>
                          </a:rPr>
                          <m:t> </m:t>
                        </m:r>
                      </m:den>
                    </m:f>
                  </m:oMath>
                </a14:m>
                <a:endParaRPr lang="en-US" sz="11200" i="1" dirty="0" smtClean="0">
                  <a:latin typeface="Times New Roman" pitchFamily="18" charset="0"/>
                  <a:cs typeface="Times New Roman" pitchFamily="18" charset="0"/>
                </a:endParaRPr>
              </a:p>
              <a:p>
                <a:pPr algn="just">
                  <a:lnSpc>
                    <a:spcPct val="120000"/>
                  </a:lnSpc>
                </a:pPr>
                <a:r>
                  <a:rPr lang="en-US" sz="11200" dirty="0">
                    <a:latin typeface="Times New Roman" pitchFamily="18" charset="0"/>
                    <a:cs typeface="Times New Roman" pitchFamily="18" charset="0"/>
                  </a:rPr>
                  <a:t>It is a sensitive indicator of health status of a population. </a:t>
                </a:r>
                <a:endParaRPr lang="en-US" sz="11200" dirty="0" smtClean="0">
                  <a:latin typeface="Times New Roman" pitchFamily="18" charset="0"/>
                  <a:cs typeface="Times New Roman" pitchFamily="18" charset="0"/>
                </a:endParaRPr>
              </a:p>
              <a:p>
                <a:pPr algn="just">
                  <a:lnSpc>
                    <a:spcPct val="120000"/>
                  </a:lnSpc>
                </a:pPr>
                <a:r>
                  <a:rPr lang="en-US" sz="11200" dirty="0" smtClean="0">
                    <a:latin typeface="Times New Roman" pitchFamily="18" charset="0"/>
                    <a:cs typeface="Times New Roman" pitchFamily="18" charset="0"/>
                  </a:rPr>
                  <a:t>It reflects </a:t>
                </a:r>
                <a:r>
                  <a:rPr lang="en-US" sz="11200" dirty="0">
                    <a:latin typeface="Times New Roman" pitchFamily="18" charset="0"/>
                    <a:cs typeface="Times New Roman" pitchFamily="18" charset="0"/>
                  </a:rPr>
                  <a:t>the socio- </a:t>
                </a:r>
                <a:r>
                  <a:rPr lang="en-US" sz="11200" dirty="0" smtClean="0">
                    <a:latin typeface="Times New Roman" pitchFamily="18" charset="0"/>
                    <a:cs typeface="Times New Roman" pitchFamily="18" charset="0"/>
                  </a:rPr>
                  <a:t>economic </a:t>
                </a:r>
                <a:r>
                  <a:rPr lang="en-US" sz="11200" dirty="0">
                    <a:latin typeface="Times New Roman" pitchFamily="18" charset="0"/>
                    <a:cs typeface="Times New Roman" pitchFamily="18" charset="0"/>
                  </a:rPr>
                  <a:t>status of a community</a:t>
                </a:r>
                <a:r>
                  <a:rPr lang="en-US" sz="11200" dirty="0" smtClean="0">
                    <a:latin typeface="Times New Roman" pitchFamily="18" charset="0"/>
                    <a:cs typeface="Times New Roman" pitchFamily="18" charset="0"/>
                  </a:rPr>
                  <a:t>. </a:t>
                </a:r>
              </a:p>
              <a:p>
                <a:pPr algn="just">
                  <a:lnSpc>
                    <a:spcPct val="120000"/>
                  </a:lnSpc>
                </a:pPr>
                <a:r>
                  <a:rPr lang="en-US" sz="11200" dirty="0">
                    <a:latin typeface="Times New Roman" pitchFamily="18" charset="0"/>
                    <a:cs typeface="Times New Roman" pitchFamily="18" charset="0"/>
                  </a:rPr>
                  <a:t>The </a:t>
                </a:r>
                <a:r>
                  <a:rPr lang="en-US" sz="11200" dirty="0" smtClean="0">
                    <a:latin typeface="Times New Roman" pitchFamily="18" charset="0"/>
                    <a:cs typeface="Times New Roman" pitchFamily="18" charset="0"/>
                  </a:rPr>
                  <a:t>MMR of </a:t>
                </a:r>
                <a:r>
                  <a:rPr lang="en-US" sz="11200" dirty="0">
                    <a:latin typeface="Times New Roman" pitchFamily="18" charset="0"/>
                    <a:cs typeface="Times New Roman" pitchFamily="18" charset="0"/>
                  </a:rPr>
                  <a:t>Ethiopia is estimated to </a:t>
                </a:r>
                <a:r>
                  <a:rPr lang="en-US" sz="11200" dirty="0" smtClean="0">
                    <a:latin typeface="Times New Roman" pitchFamily="18" charset="0"/>
                    <a:cs typeface="Times New Roman" pitchFamily="18" charset="0"/>
                  </a:rPr>
                  <a:t>be more </a:t>
                </a:r>
                <a:r>
                  <a:rPr lang="en-US" sz="11200" dirty="0">
                    <a:latin typeface="Times New Roman" pitchFamily="18" charset="0"/>
                    <a:cs typeface="Times New Roman" pitchFamily="18" charset="0"/>
                  </a:rPr>
                  <a:t>than 850 deaths per 100,000 live births annually. This </a:t>
                </a:r>
                <a:r>
                  <a:rPr lang="en-US" sz="11200" dirty="0" smtClean="0">
                    <a:latin typeface="Times New Roman" pitchFamily="18" charset="0"/>
                    <a:cs typeface="Times New Roman" pitchFamily="18" charset="0"/>
                  </a:rPr>
                  <a:t>is among </a:t>
                </a:r>
                <a:r>
                  <a:rPr lang="en-US" sz="11200" dirty="0">
                    <a:latin typeface="Times New Roman" pitchFamily="18" charset="0"/>
                    <a:cs typeface="Times New Roman" pitchFamily="18" charset="0"/>
                  </a:rPr>
                  <a:t>the highest in the world</a:t>
                </a:r>
                <a:r>
                  <a:rPr lang="en-US" sz="11200" dirty="0" smtClean="0">
                    <a:latin typeface="Times New Roman" pitchFamily="18" charset="0"/>
                    <a:cs typeface="Times New Roman" pitchFamily="18" charset="0"/>
                  </a:rPr>
                  <a:t>. </a:t>
                </a:r>
                <a:endParaRPr lang="en-US" sz="11200" i="1"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228600"/>
                <a:ext cx="8686800" cy="6477000"/>
              </a:xfrm>
              <a:blipFill rotWithShape="1">
                <a:blip r:embed="rId2" cstate="print"/>
                <a:stretch>
                  <a:fillRect l="-1330" t="-750" r="-237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42</a:t>
            </a:fld>
            <a:endParaRPr lang="en-US" dirty="0"/>
          </a:p>
        </p:txBody>
      </p:sp>
    </p:spTree>
    <p:extLst>
      <p:ext uri="{BB962C8B-B14F-4D97-AF65-F5344CB8AC3E}">
        <p14:creationId xmlns="" xmlns:p14="http://schemas.microsoft.com/office/powerpoint/2010/main" val="15900431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228600"/>
                <a:ext cx="8686800" cy="6477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n-US" sz="2800" b="1" dirty="0">
                    <a:latin typeface="Times New Roman" pitchFamily="18" charset="0"/>
                    <a:cs typeface="Times New Roman" pitchFamily="18" charset="0"/>
                  </a:rPr>
                  <a:t>4</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Sex-Specific Death Rates (SSDR): </a:t>
                </a:r>
                <a:r>
                  <a:rPr lang="en-US" sz="2800" dirty="0" smtClean="0">
                    <a:latin typeface="Times New Roman" pitchFamily="18" charset="0"/>
                    <a:cs typeface="Times New Roman" pitchFamily="18" charset="0"/>
                  </a:rPr>
                  <a:t>is </a:t>
                </a:r>
                <a:r>
                  <a:rPr lang="en-US" sz="2800" dirty="0">
                    <a:latin typeface="Times New Roman" pitchFamily="18" charset="0"/>
                    <a:cs typeface="Times New Roman" pitchFamily="18" charset="0"/>
                  </a:rPr>
                  <a:t>the number of deaths among </a:t>
                </a:r>
                <a:r>
                  <a:rPr lang="en-US" sz="2800" dirty="0" smtClean="0">
                    <a:latin typeface="Times New Roman" pitchFamily="18" charset="0"/>
                    <a:cs typeface="Times New Roman" pitchFamily="18" charset="0"/>
                  </a:rPr>
                  <a:t>a specific </a:t>
                </a:r>
                <a:r>
                  <a:rPr lang="en-US" sz="2800" dirty="0">
                    <a:latin typeface="Times New Roman" pitchFamily="18" charset="0"/>
                    <a:cs typeface="Times New Roman" pitchFamily="18" charset="0"/>
                  </a:rPr>
                  <a:t>sex group (males or females) per 1000 population </a:t>
                </a:r>
                <a:r>
                  <a:rPr lang="en-US" sz="2800" dirty="0" smtClean="0">
                    <a:latin typeface="Times New Roman" pitchFamily="18" charset="0"/>
                    <a:cs typeface="Times New Roman" pitchFamily="18" charset="0"/>
                  </a:rPr>
                  <a:t>of the </a:t>
                </a:r>
                <a:r>
                  <a:rPr lang="en-US" sz="2800" dirty="0">
                    <a:latin typeface="Times New Roman" pitchFamily="18" charset="0"/>
                    <a:cs typeface="Times New Roman" pitchFamily="18" charset="0"/>
                  </a:rPr>
                  <a:t>same sex group.</a:t>
                </a:r>
              </a:p>
              <a:p>
                <a:pPr marL="0" indent="0" algn="just">
                  <a:buNone/>
                </a:pPr>
                <a14:m>
                  <m:oMath xmlns:m="http://schemas.openxmlformats.org/officeDocument/2006/math">
                    <m:r>
                      <a:rPr lang="en-US" sz="2800" b="0" i="1" smtClean="0">
                        <a:latin typeface="Cambria Math"/>
                      </a:rPr>
                      <m:t>𝑆𝑆𝐷𝑅</m:t>
                    </m:r>
                    <m:r>
                      <a:rPr lang="en-US" sz="2800" b="0" i="1" smtClean="0">
                        <a:latin typeface="Cambria Math"/>
                      </a:rPr>
                      <m:t> </m:t>
                    </m:r>
                    <m:r>
                      <a:rPr lang="en-US" sz="2800" b="0" i="1" smtClean="0">
                        <a:latin typeface="Cambria Math"/>
                      </a:rPr>
                      <m:t>𝑓𝑜𝑟</m:t>
                    </m:r>
                    <m:r>
                      <a:rPr lang="en-US" sz="2800" b="0" i="1" smtClean="0">
                        <a:latin typeface="Cambria Math"/>
                      </a:rPr>
                      <m:t> </m:t>
                    </m:r>
                    <m:r>
                      <a:rPr lang="en-US" sz="2800" b="0" i="1" smtClean="0">
                        <a:latin typeface="Cambria Math"/>
                      </a:rPr>
                      <m:t>𝑚𝑎𝑙𝑒𝑠</m:t>
                    </m:r>
                    <m:r>
                      <a:rPr lang="en-US" sz="2800" b="0" i="1" smtClean="0">
                        <a:latin typeface="Cambria Math"/>
                      </a:rPr>
                      <m:t>=</m:t>
                    </m:r>
                    <m:f>
                      <m:fPr>
                        <m:ctrlPr>
                          <a:rPr lang="en-US" sz="2800" i="1" smtClean="0">
                            <a:latin typeface="Cambria Math"/>
                          </a:rPr>
                        </m:ctrlPr>
                      </m:fPr>
                      <m:num>
                        <m:r>
                          <m:rPr>
                            <m:nor/>
                          </m:rPr>
                          <a:rPr lang="en-US" sz="2800" b="0" i="1" dirty="0" smtClean="0">
                            <a:latin typeface="Times New Roman" pitchFamily="18" charset="0"/>
                            <a:cs typeface="Times New Roman" pitchFamily="18" charset="0"/>
                          </a:rPr>
                          <m:t>#</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deaths</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among</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males</m:t>
                        </m:r>
                      </m:num>
                      <m:den>
                        <m:r>
                          <m:rPr>
                            <m:nor/>
                          </m:rPr>
                          <a:rPr lang="en-US" sz="2800" i="1" dirty="0">
                            <a:latin typeface="Times New Roman" pitchFamily="18" charset="0"/>
                            <a:cs typeface="Times New Roman" pitchFamily="18" charset="0"/>
                          </a:rPr>
                          <m:t>Total</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number</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of</m:t>
                        </m:r>
                        <m:r>
                          <m:rPr>
                            <m:nor/>
                          </m:rPr>
                          <a:rPr lang="en-US" sz="2800" i="1" dirty="0">
                            <a:latin typeface="Times New Roman" pitchFamily="18" charset="0"/>
                            <a:cs typeface="Times New Roman" pitchFamily="18" charset="0"/>
                          </a:rPr>
                          <m:t> </m:t>
                        </m:r>
                        <m:r>
                          <m:rPr>
                            <m:nor/>
                          </m:rPr>
                          <a:rPr lang="en-US" sz="2800" i="1" dirty="0">
                            <a:latin typeface="Times New Roman" pitchFamily="18" charset="0"/>
                            <a:cs typeface="Times New Roman" pitchFamily="18" charset="0"/>
                          </a:rPr>
                          <m:t>males</m:t>
                        </m:r>
                        <m:r>
                          <m:rPr>
                            <m:nor/>
                          </m:rPr>
                          <a:rPr lang="en-US" sz="2800" i="1" dirty="0">
                            <a:latin typeface="Times New Roman" pitchFamily="18" charset="0"/>
                            <a:cs typeface="Times New Roman" pitchFamily="18" charset="0"/>
                          </a:rPr>
                          <m:t> </m:t>
                        </m:r>
                      </m:den>
                    </m:f>
                  </m:oMath>
                </a14:m>
                <a:r>
                  <a:rPr lang="en-US" sz="2800" i="1" dirty="0" smtClean="0">
                    <a:latin typeface="Times New Roman" pitchFamily="18" charset="0"/>
                    <a:cs typeface="Times New Roman" pitchFamily="18" charset="0"/>
                  </a:rPr>
                  <a:t>x100</a:t>
                </a:r>
                <a:endParaRPr lang="en-US" sz="2800" i="1" dirty="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Sex-specific </a:t>
                </a:r>
                <a:r>
                  <a:rPr lang="en-US" sz="2800" dirty="0">
                    <a:latin typeface="Times New Roman" pitchFamily="18" charset="0"/>
                    <a:cs typeface="Times New Roman" pitchFamily="18" charset="0"/>
                  </a:rPr>
                  <a:t>mortality rate is used to determine which </a:t>
                </a:r>
                <a:r>
                  <a:rPr lang="en-US" sz="2800" dirty="0" smtClean="0">
                    <a:latin typeface="Times New Roman" pitchFamily="18" charset="0"/>
                    <a:cs typeface="Times New Roman" pitchFamily="18" charset="0"/>
                  </a:rPr>
                  <a:t>sex group </a:t>
                </a:r>
                <a:r>
                  <a:rPr lang="en-US" sz="2800" dirty="0">
                    <a:latin typeface="Times New Roman" pitchFamily="18" charset="0"/>
                    <a:cs typeface="Times New Roman" pitchFamily="18" charset="0"/>
                  </a:rPr>
                  <a:t>is at higher risk of </a:t>
                </a:r>
                <a:r>
                  <a:rPr lang="en-US" sz="2800" dirty="0" smtClean="0">
                    <a:latin typeface="Times New Roman" pitchFamily="18" charset="0"/>
                    <a:cs typeface="Times New Roman" pitchFamily="18" charset="0"/>
                  </a:rPr>
                  <a:t>death </a:t>
                </a:r>
                <a:r>
                  <a:rPr lang="en-US" sz="2800" dirty="0">
                    <a:latin typeface="Times New Roman" pitchFamily="18" charset="0"/>
                    <a:cs typeface="Times New Roman" pitchFamily="18" charset="0"/>
                  </a:rPr>
                  <a:t>than the other</a:t>
                </a:r>
                <a:r>
                  <a:rPr lang="en-US" sz="2800" dirty="0" smtClean="0">
                    <a:latin typeface="Times New Roman" pitchFamily="18" charset="0"/>
                    <a:cs typeface="Times New Roman" pitchFamily="18" charset="0"/>
                  </a:rPr>
                  <a:t>. </a:t>
                </a:r>
              </a:p>
              <a:p>
                <a:pPr marL="0" indent="0" algn="just">
                  <a:buNone/>
                </a:pPr>
                <a:r>
                  <a:rPr lang="en-US" sz="2800" b="1" dirty="0">
                    <a:latin typeface="Times New Roman" pitchFamily="18" charset="0"/>
                    <a:cs typeface="Times New Roman" pitchFamily="18" charset="0"/>
                  </a:rPr>
                  <a:t>5</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Life </a:t>
                </a:r>
                <a:r>
                  <a:rPr lang="en-US" sz="2800" b="1" dirty="0">
                    <a:latin typeface="Times New Roman" pitchFamily="18" charset="0"/>
                    <a:cs typeface="Times New Roman" pitchFamily="18" charset="0"/>
                  </a:rPr>
                  <a:t>Expectancy at </a:t>
                </a:r>
                <a:r>
                  <a:rPr lang="en-US" sz="2800" b="1" dirty="0" smtClean="0">
                    <a:latin typeface="Times New Roman" pitchFamily="18" charset="0"/>
                    <a:cs typeface="Times New Roman" pitchFamily="18" charset="0"/>
                  </a:rPr>
                  <a:t>Birth</a:t>
                </a:r>
                <a:r>
                  <a:rPr lang="en-US" sz="2800" dirty="0" smtClean="0">
                    <a:latin typeface="Times New Roman" pitchFamily="18" charset="0"/>
                    <a:cs typeface="Times New Roman" pitchFamily="18" charset="0"/>
                  </a:rPr>
                  <a:t>: is the average </a:t>
                </a:r>
                <a:r>
                  <a:rPr lang="en-US" sz="2800" dirty="0">
                    <a:latin typeface="Times New Roman" pitchFamily="18" charset="0"/>
                    <a:cs typeface="Times New Roman" pitchFamily="18" charset="0"/>
                  </a:rPr>
                  <a:t>number of years a baby born this year can expect to live, if current age-specific death rates remain the same. </a:t>
                </a:r>
              </a:p>
              <a:p>
                <a:pPr algn="just"/>
                <a:r>
                  <a:rPr lang="en-US" sz="2800" dirty="0" smtClean="0">
                    <a:latin typeface="Times New Roman" pitchFamily="18" charset="0"/>
                    <a:cs typeface="Times New Roman" pitchFamily="18" charset="0"/>
                  </a:rPr>
                  <a:t>In 2009, because of still relatively high under-5 mortality rates and the AIDS epidemic, Sub-Saharan Africa had the lowest life expectancy at birth, 51 years.  </a:t>
                </a: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228600"/>
                <a:ext cx="8686800" cy="6477000"/>
              </a:xfrm>
              <a:blipFill rotWithShape="1">
                <a:blip r:embed="rId2" cstate="print"/>
                <a:stretch>
                  <a:fillRect l="-1330" t="-750" r="-237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43</a:t>
            </a:fld>
            <a:endParaRPr lang="en-US" dirty="0"/>
          </a:p>
        </p:txBody>
      </p:sp>
    </p:spTree>
    <p:extLst>
      <p:ext uri="{BB962C8B-B14F-4D97-AF65-F5344CB8AC3E}">
        <p14:creationId xmlns="" xmlns:p14="http://schemas.microsoft.com/office/powerpoint/2010/main" val="40868488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6477000"/>
          </a:xfrm>
        </p:spPr>
        <p:style>
          <a:lnRef idx="2">
            <a:schemeClr val="dk1"/>
          </a:lnRef>
          <a:fillRef idx="1">
            <a:schemeClr val="lt1"/>
          </a:fillRef>
          <a:effectRef idx="0">
            <a:schemeClr val="dk1"/>
          </a:effectRef>
          <a:fontRef idx="minor">
            <a:schemeClr val="dk1"/>
          </a:fontRef>
        </p:style>
        <p:txBody>
          <a:bodyPr>
            <a:normAutofit/>
          </a:bodyPr>
          <a:lstStyle/>
          <a:p>
            <a:pPr algn="just"/>
            <a:r>
              <a:rPr lang="en-US" sz="2800" dirty="0">
                <a:latin typeface="Times New Roman" pitchFamily="18" charset="0"/>
                <a:cs typeface="Times New Roman" pitchFamily="18" charset="0"/>
              </a:rPr>
              <a:t>I</a:t>
            </a:r>
            <a:r>
              <a:rPr lang="en-US" sz="2800" dirty="0" smtClean="0">
                <a:latin typeface="Times New Roman" pitchFamily="18" charset="0"/>
                <a:cs typeface="Times New Roman" pitchFamily="18" charset="0"/>
              </a:rPr>
              <a:t>n </a:t>
            </a:r>
            <a:r>
              <a:rPr lang="en-US" sz="2800" dirty="0">
                <a:latin typeface="Times New Roman" pitchFamily="18" charset="0"/>
                <a:cs typeface="Times New Roman" pitchFamily="18" charset="0"/>
              </a:rPr>
              <a:t>the high-income countries, life expectancy at birth averaged nearly 78 </a:t>
            </a:r>
            <a:r>
              <a:rPr lang="en-US" sz="2800" dirty="0" smtClean="0">
                <a:latin typeface="Times New Roman" pitchFamily="18" charset="0"/>
                <a:cs typeface="Times New Roman" pitchFamily="18" charset="0"/>
              </a:rPr>
              <a:t>years</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in 2009.   </a:t>
            </a:r>
          </a:p>
          <a:p>
            <a:pPr algn="just"/>
            <a:r>
              <a:rPr lang="en-US" sz="2800" dirty="0" smtClean="0">
                <a:latin typeface="Times New Roman" pitchFamily="18" charset="0"/>
                <a:cs typeface="Times New Roman" pitchFamily="18" charset="0"/>
              </a:rPr>
              <a:t>In </a:t>
            </a:r>
            <a:r>
              <a:rPr lang="en-US" sz="2800" dirty="0">
                <a:latin typeface="Times New Roman" pitchFamily="18" charset="0"/>
                <a:cs typeface="Times New Roman" pitchFamily="18" charset="0"/>
              </a:rPr>
              <a:t>East Asia and Latin America, life expectancies </a:t>
            </a:r>
            <a:r>
              <a:rPr lang="en-US" sz="2800" dirty="0" smtClean="0">
                <a:latin typeface="Times New Roman" pitchFamily="18" charset="0"/>
                <a:cs typeface="Times New Roman" pitchFamily="18" charset="0"/>
              </a:rPr>
              <a:t>at birth have </a:t>
            </a:r>
            <a:r>
              <a:rPr lang="en-US" sz="2800" dirty="0">
                <a:latin typeface="Times New Roman" pitchFamily="18" charset="0"/>
                <a:cs typeface="Times New Roman" pitchFamily="18" charset="0"/>
              </a:rPr>
              <a:t>now an impressive 74 and 73 years, respectively.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algn="just">
              <a:buFont typeface="Wingdings" pitchFamily="2" charset="2"/>
              <a:buChar char="Ø"/>
            </a:pPr>
            <a:r>
              <a:rPr lang="en-US" sz="2800" dirty="0">
                <a:latin typeface="Times New Roman" pitchFamily="18" charset="0"/>
                <a:cs typeface="Times New Roman" pitchFamily="18" charset="0"/>
              </a:rPr>
              <a:t>It is a good indicator of health conditions, people’s living conditions ( environmental, economic, social) and the quality of health care. </a:t>
            </a:r>
            <a:endParaRPr lang="en-US" sz="2800" b="1" dirty="0" smtClean="0">
              <a:latin typeface="Times New Roman" pitchFamily="18" charset="0"/>
              <a:cs typeface="Times New Roman" pitchFamily="18" charset="0"/>
            </a:endParaRPr>
          </a:p>
          <a:p>
            <a:pPr marL="0" indent="0" algn="just">
              <a:buNone/>
            </a:pPr>
            <a:r>
              <a:rPr lang="en-US" sz="2800" b="1" dirty="0">
                <a:latin typeface="Times New Roman" pitchFamily="18" charset="0"/>
                <a:cs typeface="Times New Roman" pitchFamily="18" charset="0"/>
              </a:rPr>
              <a:t>6</a:t>
            </a:r>
            <a:r>
              <a:rPr lang="en-US" sz="2800" b="1" dirty="0" smtClean="0">
                <a:latin typeface="Times New Roman" pitchFamily="18" charset="0"/>
                <a:cs typeface="Times New Roman" pitchFamily="18" charset="0"/>
              </a:rPr>
              <a:t>. Life </a:t>
            </a:r>
            <a:r>
              <a:rPr lang="en-US" sz="2800" b="1" dirty="0">
                <a:latin typeface="Times New Roman" pitchFamily="18" charset="0"/>
                <a:cs typeface="Times New Roman" pitchFamily="18" charset="0"/>
              </a:rPr>
              <a:t>Expectancy</a:t>
            </a:r>
            <a:r>
              <a:rPr lang="en-US" sz="2800" dirty="0">
                <a:latin typeface="Times New Roman" pitchFamily="18" charset="0"/>
                <a:cs typeface="Times New Roman" pitchFamily="18" charset="0"/>
              </a:rPr>
              <a:t>: is the average number of additional years one could expect to live if the current age-specific death rates remained the same for the rest of his/her life. </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Life </a:t>
            </a:r>
            <a:r>
              <a:rPr lang="en-US" sz="2800" dirty="0">
                <a:latin typeface="Times New Roman" pitchFamily="18" charset="0"/>
                <a:cs typeface="Times New Roman" pitchFamily="18" charset="0"/>
              </a:rPr>
              <a:t>e</a:t>
            </a:r>
            <a:r>
              <a:rPr lang="en-US" sz="2800" dirty="0" smtClean="0">
                <a:latin typeface="Times New Roman" pitchFamily="18" charset="0"/>
                <a:cs typeface="Times New Roman" pitchFamily="18" charset="0"/>
              </a:rPr>
              <a:t>xpectancy </a:t>
            </a:r>
            <a:r>
              <a:rPr lang="en-US" sz="2800" dirty="0">
                <a:latin typeface="Times New Roman" pitchFamily="18" charset="0"/>
                <a:cs typeface="Times New Roman" pitchFamily="18" charset="0"/>
              </a:rPr>
              <a:t>varies by </a:t>
            </a:r>
            <a:r>
              <a:rPr lang="en-US" sz="2800" dirty="0" smtClean="0">
                <a:latin typeface="Times New Roman" pitchFamily="18" charset="0"/>
                <a:cs typeface="Times New Roman" pitchFamily="18" charset="0"/>
              </a:rPr>
              <a:t>sex </a:t>
            </a:r>
            <a:r>
              <a:rPr lang="en-US" sz="2800" dirty="0">
                <a:latin typeface="Times New Roman" pitchFamily="18" charset="0"/>
                <a:cs typeface="Times New Roman" pitchFamily="18" charset="0"/>
              </a:rPr>
              <a:t>(and other factors); it is usually cited separately for males and females.</a:t>
            </a:r>
          </a:p>
        </p:txBody>
      </p:sp>
      <p:sp>
        <p:nvSpPr>
          <p:cNvPr id="5" name="Slide Number Placeholder 4"/>
          <p:cNvSpPr>
            <a:spLocks noGrp="1"/>
          </p:cNvSpPr>
          <p:nvPr>
            <p:ph type="sldNum" sz="quarter" idx="12"/>
          </p:nvPr>
        </p:nvSpPr>
        <p:spPr/>
        <p:txBody>
          <a:bodyPr/>
          <a:lstStyle/>
          <a:p>
            <a:fld id="{6B2F1D53-DE74-4F25-AF86-2FAE588083EF}" type="slidenum">
              <a:rPr lang="en-US" smtClean="0"/>
              <a:pPr/>
              <a:t>44</a:t>
            </a:fld>
            <a:endParaRPr lang="en-US" dirty="0"/>
          </a:p>
        </p:txBody>
      </p:sp>
    </p:spTree>
    <p:extLst>
      <p:ext uri="{BB962C8B-B14F-4D97-AF65-F5344CB8AC3E}">
        <p14:creationId xmlns="" xmlns:p14="http://schemas.microsoft.com/office/powerpoint/2010/main" val="2564198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6705600"/>
          </a:xfrm>
        </p:spPr>
        <p:style>
          <a:lnRef idx="2">
            <a:schemeClr val="dk1"/>
          </a:lnRef>
          <a:fillRef idx="1">
            <a:schemeClr val="lt1"/>
          </a:fillRef>
          <a:effectRef idx="0">
            <a:schemeClr val="dk1"/>
          </a:effectRef>
          <a:fontRef idx="minor">
            <a:schemeClr val="dk1"/>
          </a:fontRef>
        </p:style>
        <p:txBody>
          <a:bodyPr>
            <a:noAutofit/>
          </a:bodyPr>
          <a:lstStyle/>
          <a:p>
            <a:pPr algn="just">
              <a:lnSpc>
                <a:spcPct val="120000"/>
              </a:lnSpc>
              <a:buFont typeface="Wingdings" pitchFamily="2" charset="2"/>
              <a:buChar char="v"/>
            </a:pPr>
            <a:r>
              <a:rPr lang="en-US" sz="2800" b="1" dirty="0" smtClean="0">
                <a:latin typeface="Times New Roman" pitchFamily="18" charset="0"/>
                <a:cs typeface="Times New Roman" pitchFamily="18" charset="0"/>
              </a:rPr>
              <a:t> Migration:</a:t>
            </a:r>
            <a:r>
              <a:rPr lang="en-US" sz="2800" dirty="0" smtClean="0">
                <a:latin typeface="Times New Roman" pitchFamily="18" charset="0"/>
                <a:cs typeface="Times New Roman" pitchFamily="18" charset="0"/>
              </a:rPr>
              <a:t> is </a:t>
            </a:r>
            <a:r>
              <a:rPr lang="en-US" sz="2800" dirty="0">
                <a:latin typeface="Times New Roman" pitchFamily="18" charset="0"/>
                <a:cs typeface="Times New Roman" pitchFamily="18" charset="0"/>
              </a:rPr>
              <a:t>the movement of individuals or groups from </a:t>
            </a:r>
            <a:r>
              <a:rPr lang="en-US" sz="2800" dirty="0" smtClean="0">
                <a:latin typeface="Times New Roman" pitchFamily="18" charset="0"/>
                <a:cs typeface="Times New Roman" pitchFamily="18" charset="0"/>
              </a:rPr>
              <a:t>one place </a:t>
            </a:r>
            <a:r>
              <a:rPr lang="en-US" sz="2800" dirty="0">
                <a:latin typeface="Times New Roman" pitchFamily="18" charset="0"/>
                <a:cs typeface="Times New Roman" pitchFamily="18" charset="0"/>
              </a:rPr>
              <a:t>to another which involves permanent or </a:t>
            </a:r>
            <a:r>
              <a:rPr lang="en-US" sz="2800" dirty="0" smtClean="0">
                <a:latin typeface="Times New Roman" pitchFamily="18" charset="0"/>
                <a:cs typeface="Times New Roman" pitchFamily="18" charset="0"/>
              </a:rPr>
              <a:t>semi-permanent change </a:t>
            </a:r>
            <a:r>
              <a:rPr lang="en-US" sz="2800" dirty="0">
                <a:latin typeface="Times New Roman" pitchFamily="18" charset="0"/>
                <a:cs typeface="Times New Roman" pitchFamily="18" charset="0"/>
              </a:rPr>
              <a:t>of usual </a:t>
            </a:r>
            <a:r>
              <a:rPr lang="en-US" sz="2800" dirty="0" smtClean="0">
                <a:latin typeface="Times New Roman" pitchFamily="18" charset="0"/>
                <a:cs typeface="Times New Roman" pitchFamily="18" charset="0"/>
              </a:rPr>
              <a:t>residence. </a:t>
            </a:r>
          </a:p>
          <a:p>
            <a:pPr algn="just"/>
            <a:r>
              <a:rPr lang="en-US" sz="2800" dirty="0">
                <a:latin typeface="Times New Roman" pitchFamily="18" charset="0"/>
                <a:cs typeface="Times New Roman" pitchFamily="18" charset="0"/>
              </a:rPr>
              <a:t>Migration is the most volatile of the basic </a:t>
            </a:r>
            <a:r>
              <a:rPr lang="en-US" sz="2800" dirty="0" smtClean="0">
                <a:latin typeface="Times New Roman" pitchFamily="18" charset="0"/>
                <a:cs typeface="Times New Roman" pitchFamily="18" charset="0"/>
              </a:rPr>
              <a:t>demographic variables. </a:t>
            </a:r>
          </a:p>
          <a:p>
            <a:pPr algn="just">
              <a:buFont typeface="Wingdings" pitchFamily="2" charset="2"/>
              <a:buChar char="Ø"/>
            </a:pPr>
            <a:r>
              <a:rPr lang="en-US" sz="2800" dirty="0" smtClean="0">
                <a:latin typeface="Times New Roman" pitchFamily="18" charset="0"/>
                <a:cs typeface="Times New Roman" pitchFamily="18" charset="0"/>
              </a:rPr>
              <a:t>It quickly reflects changes  in  </a:t>
            </a:r>
            <a:r>
              <a:rPr lang="en-US" sz="2800" dirty="0">
                <a:latin typeface="Times New Roman" pitchFamily="18" charset="0"/>
                <a:cs typeface="Times New Roman" pitchFamily="18" charset="0"/>
              </a:rPr>
              <a:t>social, economic </a:t>
            </a:r>
            <a:r>
              <a:rPr lang="en-US" sz="2800" dirty="0" smtClean="0">
                <a:latin typeface="Times New Roman" pitchFamily="18" charset="0"/>
                <a:cs typeface="Times New Roman" pitchFamily="18" charset="0"/>
              </a:rPr>
              <a:t>and political </a:t>
            </a:r>
            <a:r>
              <a:rPr lang="en-US" sz="2800" dirty="0">
                <a:latin typeface="Times New Roman" pitchFamily="18" charset="0"/>
                <a:cs typeface="Times New Roman" pitchFamily="18" charset="0"/>
              </a:rPr>
              <a:t>circumstances; both at the national and </a:t>
            </a:r>
            <a:r>
              <a:rPr lang="en-US" sz="2800" dirty="0" smtClean="0">
                <a:latin typeface="Times New Roman" pitchFamily="18" charset="0"/>
                <a:cs typeface="Times New Roman" pitchFamily="18" charset="0"/>
              </a:rPr>
              <a:t>international level.  </a:t>
            </a:r>
          </a:p>
          <a:p>
            <a:pPr algn="just"/>
            <a:r>
              <a:rPr lang="en-US" sz="2800" i="1" dirty="0" smtClean="0">
                <a:latin typeface="Times New Roman" pitchFamily="18" charset="0"/>
                <a:cs typeface="Times New Roman" pitchFamily="18" charset="0"/>
              </a:rPr>
              <a:t>Internal migration </a:t>
            </a:r>
            <a:r>
              <a:rPr lang="en-US" sz="2800" dirty="0" smtClean="0">
                <a:latin typeface="Times New Roman" pitchFamily="18" charset="0"/>
                <a:cs typeface="Times New Roman" pitchFamily="18" charset="0"/>
              </a:rPr>
              <a:t>is the movement of individuals or groups within a given country. </a:t>
            </a:r>
          </a:p>
          <a:p>
            <a:pPr algn="just">
              <a:buFont typeface="Wingdings" pitchFamily="2" charset="2"/>
              <a:buChar char="Ø"/>
            </a:pPr>
            <a:r>
              <a:rPr lang="en-GB" sz="2800" dirty="0">
                <a:latin typeface="Times New Roman" pitchFamily="18" charset="0"/>
                <a:cs typeface="Times New Roman" pitchFamily="18" charset="0"/>
              </a:rPr>
              <a:t>I</a:t>
            </a:r>
            <a:r>
              <a:rPr lang="en-GB" sz="2800" dirty="0" smtClean="0">
                <a:latin typeface="Times New Roman" pitchFamily="18" charset="0"/>
                <a:cs typeface="Times New Roman" pitchFamily="18" charset="0"/>
              </a:rPr>
              <a:t>n-migration = movement into a given part of the country from </a:t>
            </a:r>
            <a:r>
              <a:rPr lang="en-GB" sz="2800" dirty="0">
                <a:latin typeface="Times New Roman" pitchFamily="18" charset="0"/>
                <a:cs typeface="Times New Roman" pitchFamily="18" charset="0"/>
              </a:rPr>
              <a:t>the </a:t>
            </a:r>
            <a:r>
              <a:rPr lang="en-GB" sz="2800" dirty="0" smtClean="0">
                <a:latin typeface="Times New Roman" pitchFamily="18" charset="0"/>
                <a:cs typeface="Times New Roman" pitchFamily="18" charset="0"/>
              </a:rPr>
              <a:t>rest parts of </a:t>
            </a:r>
            <a:r>
              <a:rPr lang="en-GB" sz="2800" dirty="0">
                <a:latin typeface="Times New Roman" pitchFamily="18" charset="0"/>
                <a:cs typeface="Times New Roman" pitchFamily="18" charset="0"/>
              </a:rPr>
              <a:t>the country </a:t>
            </a:r>
            <a:r>
              <a:rPr lang="en-GB" sz="2800" dirty="0" smtClean="0">
                <a:latin typeface="Times New Roman" pitchFamily="18" charset="0"/>
                <a:cs typeface="Times New Roman" pitchFamily="18" charset="0"/>
              </a:rPr>
              <a:t>. </a:t>
            </a:r>
          </a:p>
          <a:p>
            <a:pPr algn="just">
              <a:buFont typeface="Wingdings" pitchFamily="2" charset="2"/>
              <a:buChar char="Ø"/>
            </a:pPr>
            <a:r>
              <a:rPr lang="en-GB" sz="2800" dirty="0">
                <a:latin typeface="Times New Roman" pitchFamily="18" charset="0"/>
                <a:cs typeface="Times New Roman" pitchFamily="18" charset="0"/>
              </a:rPr>
              <a:t>Out-migration = movement from </a:t>
            </a:r>
            <a:r>
              <a:rPr lang="en-GB" sz="2800" dirty="0" smtClean="0">
                <a:latin typeface="Times New Roman" pitchFamily="18" charset="0"/>
                <a:cs typeface="Times New Roman" pitchFamily="18" charset="0"/>
              </a:rPr>
              <a:t>the given part of the country to </a:t>
            </a:r>
            <a:r>
              <a:rPr lang="en-GB" sz="2800" dirty="0">
                <a:latin typeface="Times New Roman" pitchFamily="18" charset="0"/>
                <a:cs typeface="Times New Roman" pitchFamily="18" charset="0"/>
              </a:rPr>
              <a:t>the </a:t>
            </a:r>
            <a:r>
              <a:rPr lang="en-GB" sz="2800" dirty="0" smtClean="0">
                <a:latin typeface="Times New Roman" pitchFamily="18" charset="0"/>
                <a:cs typeface="Times New Roman" pitchFamily="18" charset="0"/>
              </a:rPr>
              <a:t>rest parts of </a:t>
            </a:r>
            <a:r>
              <a:rPr lang="en-GB" sz="2800" dirty="0">
                <a:latin typeface="Times New Roman" pitchFamily="18" charset="0"/>
                <a:cs typeface="Times New Roman" pitchFamily="18" charset="0"/>
              </a:rPr>
              <a:t>the </a:t>
            </a:r>
            <a:r>
              <a:rPr lang="en-GB" sz="2800" dirty="0" smtClean="0">
                <a:latin typeface="Times New Roman" pitchFamily="18" charset="0"/>
                <a:cs typeface="Times New Roman" pitchFamily="18" charset="0"/>
              </a:rPr>
              <a:t>country. </a:t>
            </a:r>
            <a:endParaRPr lang="en-US" sz="2800" dirty="0">
              <a:latin typeface="Times New Roman" pitchFamily="18" charset="0"/>
              <a:cs typeface="Times New Roman" pitchFamily="18" charset="0"/>
            </a:endParaRPr>
          </a:p>
          <a:p>
            <a:pPr algn="just">
              <a:buFont typeface="Wingdings" pitchFamily="2" charset="2"/>
              <a:buChar char="Ø"/>
            </a:pPr>
            <a:endParaRPr lang="en-GB" sz="28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45</a:t>
            </a:fld>
            <a:endParaRPr lang="en-US" dirty="0"/>
          </a:p>
        </p:txBody>
      </p:sp>
    </p:spTree>
    <p:extLst>
      <p:ext uri="{BB962C8B-B14F-4D97-AF65-F5344CB8AC3E}">
        <p14:creationId xmlns="" xmlns:p14="http://schemas.microsoft.com/office/powerpoint/2010/main" val="8570490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553200"/>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algn="just">
              <a:lnSpc>
                <a:spcPct val="120000"/>
              </a:lnSpc>
            </a:pPr>
            <a:r>
              <a:rPr lang="en-US" sz="5100" i="1" dirty="0" smtClean="0">
                <a:latin typeface="Times New Roman" pitchFamily="18" charset="0"/>
                <a:cs typeface="Times New Roman" pitchFamily="18" charset="0"/>
              </a:rPr>
              <a:t>International </a:t>
            </a:r>
            <a:r>
              <a:rPr lang="en-US" sz="5100" i="1" dirty="0">
                <a:latin typeface="Times New Roman" pitchFamily="18" charset="0"/>
                <a:cs typeface="Times New Roman" pitchFamily="18" charset="0"/>
              </a:rPr>
              <a:t>migration </a:t>
            </a:r>
            <a:r>
              <a:rPr lang="en-US" sz="5100" dirty="0">
                <a:latin typeface="Times New Roman" pitchFamily="18" charset="0"/>
                <a:cs typeface="Times New Roman" pitchFamily="18" charset="0"/>
              </a:rPr>
              <a:t>refers to movement across a territorial boundary for the purpose of changing one’s usual place of residence.</a:t>
            </a:r>
          </a:p>
          <a:p>
            <a:pPr algn="just">
              <a:lnSpc>
                <a:spcPct val="120000"/>
              </a:lnSpc>
              <a:buFont typeface="Wingdings" pitchFamily="2" charset="2"/>
              <a:buChar char="Ø"/>
            </a:pPr>
            <a:r>
              <a:rPr lang="en-US" sz="5100" dirty="0">
                <a:latin typeface="Times New Roman" pitchFamily="18" charset="0"/>
                <a:cs typeface="Times New Roman" pitchFamily="18" charset="0"/>
              </a:rPr>
              <a:t>Immigration = movement into a country from other countries</a:t>
            </a:r>
          </a:p>
          <a:p>
            <a:pPr algn="just">
              <a:lnSpc>
                <a:spcPct val="120000"/>
              </a:lnSpc>
              <a:buFont typeface="Wingdings" pitchFamily="2" charset="2"/>
              <a:buChar char="Ø"/>
            </a:pPr>
            <a:r>
              <a:rPr lang="en-US" sz="5100" dirty="0">
                <a:latin typeface="Times New Roman" pitchFamily="18" charset="0"/>
                <a:cs typeface="Times New Roman" pitchFamily="18" charset="0"/>
              </a:rPr>
              <a:t>Emigration = movement out of a country to other counties. </a:t>
            </a:r>
          </a:p>
          <a:p>
            <a:pPr algn="just">
              <a:lnSpc>
                <a:spcPct val="120000"/>
              </a:lnSpc>
            </a:pPr>
            <a:r>
              <a:rPr lang="en-US" sz="5100" dirty="0">
                <a:latin typeface="Times New Roman" pitchFamily="18" charset="0"/>
                <a:cs typeface="Times New Roman" pitchFamily="18" charset="0"/>
              </a:rPr>
              <a:t>Even though growing today, international migration </a:t>
            </a:r>
            <a:r>
              <a:rPr lang="en-US" sz="5100" dirty="0" smtClean="0">
                <a:latin typeface="Times New Roman" pitchFamily="18" charset="0"/>
                <a:cs typeface="Times New Roman" pitchFamily="18" charset="0"/>
              </a:rPr>
              <a:t>was </a:t>
            </a:r>
            <a:r>
              <a:rPr lang="en-US" sz="5100" dirty="0">
                <a:latin typeface="Times New Roman" pitchFamily="18" charset="0"/>
                <a:cs typeface="Times New Roman" pitchFamily="18" charset="0"/>
              </a:rPr>
              <a:t>very </a:t>
            </a:r>
            <a:r>
              <a:rPr lang="en-US" sz="5100" dirty="0" smtClean="0">
                <a:latin typeface="Times New Roman" pitchFamily="18" charset="0"/>
                <a:cs typeface="Times New Roman" pitchFamily="18" charset="0"/>
              </a:rPr>
              <a:t>limited</a:t>
            </a:r>
            <a:r>
              <a:rPr lang="en-US" sz="5100" dirty="0">
                <a:latin typeface="Times New Roman" pitchFamily="18" charset="0"/>
                <a:cs typeface="Times New Roman" pitchFamily="18" charset="0"/>
              </a:rPr>
              <a:t> </a:t>
            </a:r>
            <a:r>
              <a:rPr lang="en-US" sz="5100" dirty="0" smtClean="0">
                <a:latin typeface="Times New Roman" pitchFamily="18" charset="0"/>
                <a:cs typeface="Times New Roman" pitchFamily="18" charset="0"/>
              </a:rPr>
              <a:t>in the past. </a:t>
            </a:r>
            <a:endParaRPr lang="en-US" sz="5100" dirty="0">
              <a:latin typeface="Times New Roman" pitchFamily="18" charset="0"/>
              <a:cs typeface="Times New Roman" pitchFamily="18" charset="0"/>
            </a:endParaRPr>
          </a:p>
          <a:p>
            <a:pPr algn="just">
              <a:lnSpc>
                <a:spcPct val="120000"/>
              </a:lnSpc>
            </a:pPr>
            <a:r>
              <a:rPr lang="en-US" sz="5100" dirty="0">
                <a:latin typeface="Times New Roman" pitchFamily="18" charset="0"/>
                <a:cs typeface="Times New Roman" pitchFamily="18" charset="0"/>
              </a:rPr>
              <a:t>However,  in the 19th and early 20th centuries it was an extremely important source of population increase in North America, Australia, and New Zealand and corresponding relative decrease in western Europe. </a:t>
            </a:r>
          </a:p>
          <a:p>
            <a:pPr marL="0" indent="0" algn="just">
              <a:lnSpc>
                <a:spcPct val="120000"/>
              </a:lnSpc>
              <a:buNone/>
            </a:pPr>
            <a:endParaRPr lang="en-US" sz="5100" dirty="0">
              <a:latin typeface="Times New Roman" pitchFamily="18" charset="0"/>
              <a:cs typeface="Times New Roman" pitchFamily="18" charset="0"/>
            </a:endParaRPr>
          </a:p>
          <a:p>
            <a:pPr marL="0" indent="0">
              <a:buNone/>
            </a:pPr>
            <a:endParaRPr lang="en-US"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46</a:t>
            </a:fld>
            <a:endParaRPr lang="en-US" dirty="0"/>
          </a:p>
        </p:txBody>
      </p:sp>
    </p:spTree>
    <p:extLst>
      <p:ext uri="{BB962C8B-B14F-4D97-AF65-F5344CB8AC3E}">
        <p14:creationId xmlns="" xmlns:p14="http://schemas.microsoft.com/office/powerpoint/2010/main" val="7012395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152400" y="76200"/>
                <a:ext cx="8839200" cy="6705600"/>
              </a:xfrm>
            </p:spPr>
            <p:style>
              <a:lnRef idx="2">
                <a:schemeClr val="dk1"/>
              </a:lnRef>
              <a:fillRef idx="1">
                <a:schemeClr val="lt1"/>
              </a:fillRef>
              <a:effectRef idx="0">
                <a:schemeClr val="dk1"/>
              </a:effectRef>
              <a:fontRef idx="minor">
                <a:schemeClr val="dk1"/>
              </a:fontRef>
            </p:style>
            <p:txBody>
              <a:bodyPr>
                <a:normAutofit fontScale="92500"/>
              </a:bodyPr>
              <a:lstStyle/>
              <a:p>
                <a:pPr algn="just">
                  <a:lnSpc>
                    <a:spcPct val="110000"/>
                  </a:lnSpc>
                  <a:buFont typeface="Wingdings" pitchFamily="2" charset="2"/>
                  <a:buChar char="v"/>
                </a:pPr>
                <a:r>
                  <a:rPr lang="en-US" sz="3000" b="1" dirty="0" smtClean="0">
                    <a:latin typeface="Times New Roman" pitchFamily="18" charset="0"/>
                    <a:cs typeface="Times New Roman" pitchFamily="18" charset="0"/>
                  </a:rPr>
                  <a:t> Population </a:t>
                </a:r>
                <a:r>
                  <a:rPr lang="en-US" sz="3000" b="1" dirty="0">
                    <a:latin typeface="Times New Roman" pitchFamily="18" charset="0"/>
                    <a:cs typeface="Times New Roman" pitchFamily="18" charset="0"/>
                  </a:rPr>
                  <a:t>Growth </a:t>
                </a:r>
                <a:r>
                  <a:rPr lang="en-US" sz="3000" b="1" dirty="0" smtClean="0">
                    <a:latin typeface="Times New Roman" pitchFamily="18" charset="0"/>
                    <a:cs typeface="Times New Roman" pitchFamily="18" charset="0"/>
                  </a:rPr>
                  <a:t>Rate</a:t>
                </a:r>
                <a:r>
                  <a:rPr lang="en-US" sz="3000" dirty="0" smtClean="0">
                    <a:latin typeface="Times New Roman" pitchFamily="18" charset="0"/>
                    <a:cs typeface="Times New Roman" pitchFamily="18" charset="0"/>
                  </a:rPr>
                  <a:t>: is </a:t>
                </a:r>
                <a:r>
                  <a:rPr lang="en-US" sz="3000" dirty="0">
                    <a:latin typeface="Times New Roman" pitchFamily="18" charset="0"/>
                    <a:cs typeface="Times New Roman" pitchFamily="18" charset="0"/>
                  </a:rPr>
                  <a:t>the rate at which a population is increasing (</a:t>
                </a:r>
                <a:r>
                  <a:rPr lang="en-US" sz="3000" dirty="0" smtClean="0">
                    <a:latin typeface="Times New Roman" pitchFamily="18" charset="0"/>
                    <a:cs typeface="Times New Roman" pitchFamily="18" charset="0"/>
                  </a:rPr>
                  <a:t>or decreasing</a:t>
                </a:r>
                <a:r>
                  <a:rPr lang="en-US" sz="3000" dirty="0">
                    <a:latin typeface="Times New Roman" pitchFamily="18" charset="0"/>
                    <a:cs typeface="Times New Roman" pitchFamily="18" charset="0"/>
                  </a:rPr>
                  <a:t>) in a given year due to natural increase and </a:t>
                </a:r>
                <a:r>
                  <a:rPr lang="en-US" sz="3000" dirty="0" smtClean="0">
                    <a:latin typeface="Times New Roman" pitchFamily="18" charset="0"/>
                    <a:cs typeface="Times New Roman" pitchFamily="18" charset="0"/>
                  </a:rPr>
                  <a:t>net international migration </a:t>
                </a:r>
                <a:r>
                  <a:rPr lang="en-US" sz="3000" dirty="0">
                    <a:latin typeface="Times New Roman" pitchFamily="18" charset="0"/>
                    <a:cs typeface="Times New Roman" pitchFamily="18" charset="0"/>
                  </a:rPr>
                  <a:t>expressed as a percentage of the base population</a:t>
                </a:r>
                <a:r>
                  <a:rPr lang="en-US" sz="3000" dirty="0" smtClean="0">
                    <a:latin typeface="Times New Roman" pitchFamily="18" charset="0"/>
                    <a:cs typeface="Times New Roman" pitchFamily="18" charset="0"/>
                  </a:rPr>
                  <a:t>.  </a:t>
                </a:r>
              </a:p>
              <a:p>
                <a:pPr marL="0" indent="0">
                  <a:lnSpc>
                    <a:spcPct val="110000"/>
                  </a:lnSpc>
                  <a:buNone/>
                </a:pPr>
                <a:r>
                  <a:rPr lang="en-US" sz="3000" i="1" dirty="0" smtClean="0">
                    <a:latin typeface="Times New Roman" pitchFamily="18" charset="0"/>
                    <a:cs typeface="Times New Roman" pitchFamily="18" charset="0"/>
                  </a:rPr>
                  <a:t>Population  </a:t>
                </a:r>
                <a:r>
                  <a:rPr lang="en-US" sz="3000" i="1" dirty="0">
                    <a:latin typeface="Times New Roman" pitchFamily="18" charset="0"/>
                    <a:cs typeface="Times New Roman" pitchFamily="18" charset="0"/>
                  </a:rPr>
                  <a:t>Growth Rate = </a:t>
                </a:r>
                <a14:m>
                  <m:oMath xmlns:m="http://schemas.openxmlformats.org/officeDocument/2006/math">
                    <m:f>
                      <m:fPr>
                        <m:ctrlPr>
                          <a:rPr lang="en-US" sz="3000" i="1" smtClean="0">
                            <a:latin typeface="Cambria Math"/>
                          </a:rPr>
                        </m:ctrlPr>
                      </m:fPr>
                      <m:num>
                        <m:r>
                          <m:rPr>
                            <m:nor/>
                          </m:rPr>
                          <a:rPr lang="en-US" sz="3000" i="1" dirty="0">
                            <a:latin typeface="Times New Roman" pitchFamily="18" charset="0"/>
                            <a:cs typeface="Times New Roman" pitchFamily="18" charset="0"/>
                          </a:rPr>
                          <m:t>Natural</m:t>
                        </m:r>
                        <m:r>
                          <m:rPr>
                            <m:nor/>
                          </m:rPr>
                          <a:rPr lang="en-US" sz="3000" i="1" dirty="0">
                            <a:latin typeface="Times New Roman" pitchFamily="18" charset="0"/>
                            <a:cs typeface="Times New Roman" pitchFamily="18" charset="0"/>
                          </a:rPr>
                          <m:t> </m:t>
                        </m:r>
                        <m:r>
                          <m:rPr>
                            <m:nor/>
                          </m:rPr>
                          <a:rPr lang="en-US" sz="3000" b="0" i="1" dirty="0" smtClean="0">
                            <a:latin typeface="Times New Roman" pitchFamily="18" charset="0"/>
                            <a:cs typeface="Times New Roman" pitchFamily="18" charset="0"/>
                          </a:rPr>
                          <m:t>i</m:t>
                        </m:r>
                        <m:r>
                          <m:rPr>
                            <m:nor/>
                          </m:rPr>
                          <a:rPr lang="en-US" sz="3000" i="1" dirty="0">
                            <a:latin typeface="Times New Roman" pitchFamily="18" charset="0"/>
                            <a:cs typeface="Times New Roman" pitchFamily="18" charset="0"/>
                          </a:rPr>
                          <m:t>ncrease</m:t>
                        </m:r>
                        <m:r>
                          <m:rPr>
                            <m:nor/>
                          </m:rPr>
                          <a:rPr lang="en-US" sz="3000" i="1" dirty="0">
                            <a:latin typeface="Times New Roman" pitchFamily="18" charset="0"/>
                            <a:cs typeface="Times New Roman" pitchFamily="18" charset="0"/>
                          </a:rPr>
                          <m:t> + </m:t>
                        </m:r>
                        <m:r>
                          <m:rPr>
                            <m:nor/>
                          </m:rPr>
                          <a:rPr lang="en-US" sz="3000" b="0" i="1" dirty="0" smtClean="0">
                            <a:latin typeface="Times New Roman" pitchFamily="18" charset="0"/>
                            <a:cs typeface="Times New Roman" pitchFamily="18" charset="0"/>
                          </a:rPr>
                          <m:t>n</m:t>
                        </m:r>
                        <m:r>
                          <m:rPr>
                            <m:nor/>
                          </m:rPr>
                          <a:rPr lang="en-US" sz="3000" i="1" dirty="0">
                            <a:latin typeface="Times New Roman" pitchFamily="18" charset="0"/>
                            <a:cs typeface="Times New Roman" pitchFamily="18" charset="0"/>
                          </a:rPr>
                          <m:t>et</m:t>
                        </m:r>
                        <m:r>
                          <m:rPr>
                            <m:nor/>
                          </m:rPr>
                          <a:rPr lang="en-US" sz="3000" i="1" dirty="0">
                            <a:latin typeface="Times New Roman" pitchFamily="18" charset="0"/>
                            <a:cs typeface="Times New Roman" pitchFamily="18" charset="0"/>
                          </a:rPr>
                          <m:t> </m:t>
                        </m:r>
                        <m:r>
                          <m:rPr>
                            <m:nor/>
                          </m:rPr>
                          <a:rPr lang="en-US" sz="3000" b="0" i="1" dirty="0" smtClean="0">
                            <a:latin typeface="Times New Roman" pitchFamily="18" charset="0"/>
                            <a:cs typeface="Times New Roman" pitchFamily="18" charset="0"/>
                          </a:rPr>
                          <m:t>i</m:t>
                        </m:r>
                        <m:r>
                          <m:rPr>
                            <m:nor/>
                          </m:rPr>
                          <a:rPr lang="en-US" sz="3000" i="1" dirty="0">
                            <a:latin typeface="Times New Roman" pitchFamily="18" charset="0"/>
                            <a:cs typeface="Times New Roman" pitchFamily="18" charset="0"/>
                          </a:rPr>
                          <m:t>nternational</m:t>
                        </m:r>
                        <m:r>
                          <m:rPr>
                            <m:nor/>
                          </m:rPr>
                          <a:rPr lang="en-US" sz="3000" i="1" dirty="0">
                            <a:latin typeface="Times New Roman" pitchFamily="18" charset="0"/>
                            <a:cs typeface="Times New Roman" pitchFamily="18" charset="0"/>
                          </a:rPr>
                          <m:t> </m:t>
                        </m:r>
                        <m:r>
                          <m:rPr>
                            <m:nor/>
                          </m:rPr>
                          <a:rPr lang="en-US" sz="3000" b="0" i="1" dirty="0" smtClean="0">
                            <a:latin typeface="Times New Roman" pitchFamily="18" charset="0"/>
                            <a:cs typeface="Times New Roman" pitchFamily="18" charset="0"/>
                          </a:rPr>
                          <m:t>m</m:t>
                        </m:r>
                        <m:r>
                          <m:rPr>
                            <m:nor/>
                          </m:rPr>
                          <a:rPr lang="en-US" sz="3000" i="1" dirty="0">
                            <a:latin typeface="Times New Roman" pitchFamily="18" charset="0"/>
                            <a:cs typeface="Times New Roman" pitchFamily="18" charset="0"/>
                          </a:rPr>
                          <m:t>igration</m:t>
                        </m:r>
                      </m:num>
                      <m:den>
                        <m:r>
                          <m:rPr>
                            <m:nor/>
                          </m:rPr>
                          <a:rPr lang="en-US" sz="3000" i="1" dirty="0" smtClean="0">
                            <a:latin typeface="Times New Roman" pitchFamily="18" charset="0"/>
                            <a:cs typeface="Times New Roman" pitchFamily="18" charset="0"/>
                          </a:rPr>
                          <m:t>Base</m:t>
                        </m:r>
                        <m:r>
                          <m:rPr>
                            <m:nor/>
                          </m:rPr>
                          <a:rPr lang="en-US" sz="3000" i="1" dirty="0">
                            <a:latin typeface="Times New Roman" pitchFamily="18" charset="0"/>
                            <a:cs typeface="Times New Roman" pitchFamily="18" charset="0"/>
                          </a:rPr>
                          <m:t> </m:t>
                        </m:r>
                        <m:r>
                          <m:rPr>
                            <m:nor/>
                          </m:rPr>
                          <a:rPr lang="en-US" sz="3000" b="0" i="1" dirty="0" smtClean="0">
                            <a:latin typeface="Times New Roman" pitchFamily="18" charset="0"/>
                            <a:cs typeface="Times New Roman" pitchFamily="18" charset="0"/>
                          </a:rPr>
                          <m:t>p</m:t>
                        </m:r>
                        <m:r>
                          <m:rPr>
                            <m:nor/>
                          </m:rPr>
                          <a:rPr lang="en-US" sz="3000" i="1" dirty="0">
                            <a:latin typeface="Times New Roman" pitchFamily="18" charset="0"/>
                            <a:cs typeface="Times New Roman" pitchFamily="18" charset="0"/>
                          </a:rPr>
                          <m:t>opulation</m:t>
                        </m:r>
                        <m:r>
                          <m:rPr>
                            <m:nor/>
                          </m:rPr>
                          <a:rPr lang="en-US" sz="3000" i="1" dirty="0">
                            <a:latin typeface="Times New Roman" pitchFamily="18" charset="0"/>
                            <a:cs typeface="Times New Roman" pitchFamily="18" charset="0"/>
                          </a:rPr>
                          <m:t> </m:t>
                        </m:r>
                      </m:den>
                    </m:f>
                    <m:r>
                      <a:rPr lang="en-US" sz="3000" b="0" i="1" smtClean="0">
                        <a:latin typeface="Cambria Math"/>
                      </a:rPr>
                      <m:t> </m:t>
                    </m:r>
                    <m:r>
                      <a:rPr lang="en-US" sz="3000" b="0" i="1" smtClean="0">
                        <a:latin typeface="Cambria Math"/>
                      </a:rPr>
                      <m:t>𝑥</m:t>
                    </m:r>
                  </m:oMath>
                </a14:m>
                <a:r>
                  <a:rPr lang="en-US" sz="3000" i="1" dirty="0" smtClean="0">
                    <a:latin typeface="Times New Roman" pitchFamily="18" charset="0"/>
                    <a:cs typeface="Times New Roman" pitchFamily="18" charset="0"/>
                  </a:rPr>
                  <a:t> </a:t>
                </a:r>
                <a:r>
                  <a:rPr lang="en-US" sz="3000" i="1" dirty="0" smtClean="0">
                    <a:latin typeface="Times New Roman" pitchFamily="18" charset="0"/>
                    <a:cs typeface="Times New Roman" pitchFamily="18" charset="0"/>
                  </a:rPr>
                  <a:t>100%</a:t>
                </a:r>
                <a:endParaRPr lang="en-US" sz="3000" i="1" dirty="0" smtClean="0">
                  <a:latin typeface="Times New Roman" pitchFamily="18" charset="0"/>
                  <a:cs typeface="Times New Roman" pitchFamily="18" charset="0"/>
                </a:endParaRPr>
              </a:p>
              <a:p>
                <a:pPr algn="just">
                  <a:lnSpc>
                    <a:spcPct val="110000"/>
                  </a:lnSpc>
                  <a:buFont typeface="Wingdings" pitchFamily="2" charset="2"/>
                  <a:buChar char="Ø"/>
                </a:pPr>
                <a:r>
                  <a:rPr lang="en-US" sz="2800" dirty="0">
                    <a:latin typeface="Times New Roman" pitchFamily="18" charset="0"/>
                    <a:cs typeface="Times New Roman" pitchFamily="18" charset="0"/>
                  </a:rPr>
                  <a:t>Natural P</a:t>
                </a:r>
                <a:r>
                  <a:rPr lang="en-US" sz="2800" dirty="0" smtClean="0">
                    <a:latin typeface="Times New Roman" pitchFamily="18" charset="0"/>
                    <a:cs typeface="Times New Roman" pitchFamily="18" charset="0"/>
                  </a:rPr>
                  <a:t>opulation </a:t>
                </a:r>
                <a:r>
                  <a:rPr lang="en-US" sz="2800" dirty="0">
                    <a:latin typeface="Times New Roman" pitchFamily="18" charset="0"/>
                    <a:cs typeface="Times New Roman" pitchFamily="18" charset="0"/>
                  </a:rPr>
                  <a:t>I</a:t>
                </a:r>
                <a:r>
                  <a:rPr lang="en-US" sz="2800" dirty="0" smtClean="0">
                    <a:latin typeface="Times New Roman" pitchFamily="18" charset="0"/>
                    <a:cs typeface="Times New Roman" pitchFamily="18" charset="0"/>
                  </a:rPr>
                  <a:t>ncrease </a:t>
                </a:r>
                <a:r>
                  <a:rPr lang="en-US" sz="2800" dirty="0">
                    <a:latin typeface="Times New Roman" pitchFamily="18" charset="0"/>
                    <a:cs typeface="Times New Roman" pitchFamily="18" charset="0"/>
                  </a:rPr>
                  <a:t>(or D</a:t>
                </a:r>
                <a:r>
                  <a:rPr lang="en-US" sz="2800" dirty="0" smtClean="0">
                    <a:latin typeface="Times New Roman" pitchFamily="18" charset="0"/>
                    <a:cs typeface="Times New Roman" pitchFamily="18" charset="0"/>
                  </a:rPr>
                  <a:t>ecrease): is the difference </a:t>
                </a:r>
                <a:r>
                  <a:rPr lang="en-US" sz="2800" dirty="0">
                    <a:latin typeface="Times New Roman" pitchFamily="18" charset="0"/>
                    <a:cs typeface="Times New Roman" pitchFamily="18" charset="0"/>
                  </a:rPr>
                  <a:t>between births and deaths in a </a:t>
                </a:r>
                <a:r>
                  <a:rPr lang="en-US" sz="2800" dirty="0" smtClean="0">
                    <a:latin typeface="Times New Roman" pitchFamily="18" charset="0"/>
                    <a:cs typeface="Times New Roman" pitchFamily="18" charset="0"/>
                  </a:rPr>
                  <a:t>population. </a:t>
                </a:r>
              </a:p>
              <a:p>
                <a:pPr marL="0" indent="0" algn="just">
                  <a:lnSpc>
                    <a:spcPct val="110000"/>
                  </a:lnSpc>
                  <a:buNone/>
                </a:pPr>
                <a:r>
                  <a:rPr lang="en-US" sz="2800" i="1" dirty="0" smtClean="0">
                    <a:latin typeface="Times New Roman" pitchFamily="18" charset="0"/>
                    <a:cs typeface="Times New Roman" pitchFamily="18" charset="0"/>
                  </a:rPr>
                  <a:t>Natural Population </a:t>
                </a:r>
                <a:r>
                  <a:rPr lang="en-US" sz="2800" i="1" dirty="0">
                    <a:latin typeface="Times New Roman" pitchFamily="18" charset="0"/>
                    <a:cs typeface="Times New Roman" pitchFamily="18" charset="0"/>
                  </a:rPr>
                  <a:t>I</a:t>
                </a:r>
                <a:r>
                  <a:rPr lang="en-US" sz="2800" i="1" dirty="0" smtClean="0">
                    <a:latin typeface="Times New Roman" pitchFamily="18" charset="0"/>
                    <a:cs typeface="Times New Roman" pitchFamily="18" charset="0"/>
                  </a:rPr>
                  <a:t>ncrease = Births – Deaths  </a:t>
                </a:r>
              </a:p>
              <a:p>
                <a:pPr algn="just">
                  <a:lnSpc>
                    <a:spcPct val="110000"/>
                  </a:lnSpc>
                  <a:buFont typeface="Wingdings" pitchFamily="2" charset="2"/>
                  <a:buChar char="Ø"/>
                </a:pPr>
                <a:r>
                  <a:rPr lang="en-US" sz="2800" dirty="0">
                    <a:latin typeface="Times New Roman" pitchFamily="18" charset="0"/>
                    <a:cs typeface="Times New Roman" pitchFamily="18" charset="0"/>
                  </a:rPr>
                  <a:t>R</a:t>
                </a:r>
                <a:r>
                  <a:rPr lang="en-US" sz="2800" dirty="0" smtClean="0">
                    <a:latin typeface="Times New Roman" pitchFamily="18" charset="0"/>
                    <a:cs typeface="Times New Roman" pitchFamily="18" charset="0"/>
                  </a:rPr>
                  <a:t>ate </a:t>
                </a:r>
                <a:r>
                  <a:rPr lang="en-US" sz="2800" dirty="0">
                    <a:latin typeface="Times New Roman" pitchFamily="18" charset="0"/>
                    <a:cs typeface="Times New Roman" pitchFamily="18" charset="0"/>
                  </a:rPr>
                  <a:t>of Natural Population </a:t>
                </a:r>
                <a:r>
                  <a:rPr lang="en-US" sz="2800" dirty="0" smtClean="0">
                    <a:latin typeface="Times New Roman" pitchFamily="18" charset="0"/>
                    <a:cs typeface="Times New Roman" pitchFamily="18" charset="0"/>
                  </a:rPr>
                  <a:t>Increase(or Decrease): </a:t>
                </a:r>
                <a:r>
                  <a:rPr lang="en-US" sz="2800" dirty="0">
                    <a:latin typeface="Times New Roman" pitchFamily="18" charset="0"/>
                    <a:cs typeface="Times New Roman" pitchFamily="18" charset="0"/>
                  </a:rPr>
                  <a:t>is the rate at which </a:t>
                </a:r>
                <a:r>
                  <a:rPr lang="en-US" sz="2800" dirty="0" smtClean="0">
                    <a:latin typeface="Times New Roman" pitchFamily="18" charset="0"/>
                    <a:cs typeface="Times New Roman" pitchFamily="18" charset="0"/>
                  </a:rPr>
                  <a:t>a population </a:t>
                </a:r>
                <a:r>
                  <a:rPr lang="en-US" sz="2800" dirty="0">
                    <a:latin typeface="Times New Roman" pitchFamily="18" charset="0"/>
                    <a:cs typeface="Times New Roman" pitchFamily="18" charset="0"/>
                  </a:rPr>
                  <a:t>is increasing (or decreasing) in a given year due </a:t>
                </a:r>
                <a:r>
                  <a:rPr lang="en-US" sz="2800" dirty="0" smtClean="0">
                    <a:latin typeface="Times New Roman" pitchFamily="18" charset="0"/>
                    <a:cs typeface="Times New Roman" pitchFamily="18" charset="0"/>
                  </a:rPr>
                  <a:t>to excess </a:t>
                </a:r>
                <a:r>
                  <a:rPr lang="en-US" sz="2800" dirty="0">
                    <a:latin typeface="Times New Roman" pitchFamily="18" charset="0"/>
                    <a:cs typeface="Times New Roman" pitchFamily="18" charset="0"/>
                  </a:rPr>
                  <a:t>(or deficit) of births over deaths expressed as </a:t>
                </a:r>
                <a:r>
                  <a:rPr lang="en-US" sz="2800" dirty="0" smtClean="0">
                    <a:latin typeface="Times New Roman" pitchFamily="18" charset="0"/>
                    <a:cs typeface="Times New Roman" pitchFamily="18" charset="0"/>
                  </a:rPr>
                  <a:t>a percentage </a:t>
                </a:r>
                <a:r>
                  <a:rPr lang="en-US" sz="2800" dirty="0">
                    <a:latin typeface="Times New Roman" pitchFamily="18" charset="0"/>
                    <a:cs typeface="Times New Roman" pitchFamily="18" charset="0"/>
                  </a:rPr>
                  <a:t>of the base population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0" indent="0" algn="just">
                  <a:lnSpc>
                    <a:spcPct val="110000"/>
                  </a:lnSpc>
                  <a:buNone/>
                </a:pPr>
                <a:endParaRPr lang="en-US" sz="2800" i="1"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52400" y="76200"/>
                <a:ext cx="8839200" cy="6705600"/>
              </a:xfrm>
              <a:blipFill rotWithShape="1">
                <a:blip r:embed="rId2" cstate="print"/>
                <a:stretch>
                  <a:fillRect l="-1238" t="-543" r="-2338" b="-8514"/>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a:xfrm>
            <a:off x="6858000" y="6324600"/>
            <a:ext cx="2133600" cy="365125"/>
          </a:xfrm>
        </p:spPr>
        <p:txBody>
          <a:bodyPr/>
          <a:lstStyle/>
          <a:p>
            <a:fld id="{6B2F1D53-DE74-4F25-AF86-2FAE588083EF}" type="slidenum">
              <a:rPr lang="en-US" smtClean="0"/>
              <a:pPr/>
              <a:t>47</a:t>
            </a:fld>
            <a:endParaRPr lang="en-US" dirty="0"/>
          </a:p>
        </p:txBody>
      </p:sp>
    </p:spTree>
    <p:extLst>
      <p:ext uri="{BB962C8B-B14F-4D97-AF65-F5344CB8AC3E}">
        <p14:creationId xmlns="" xmlns:p14="http://schemas.microsoft.com/office/powerpoint/2010/main" val="5652491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ChangeAspect="1" noMove="1" noResize="1" noEditPoints="1" noAdjustHandles="1" noChangeArrowheads="1" noChangeShapeType="1" noTextEdit="1"/>
          </p:cNvSpPr>
          <p:nvPr>
            <p:ph idx="1"/>
          </p:nvPr>
        </p:nvSpPr>
        <p:spPr>
          <a:xfrm>
            <a:off x="304800" y="228600"/>
            <a:ext cx="8610600" cy="6477000"/>
          </a:xfrm>
          <a:blipFill rotWithShape="1">
            <a:blip r:embed="rId2" cstate="print"/>
            <a:stretch>
              <a:fillRect l="-1270" r="-2329" b="-9006"/>
            </a:stretch>
          </a:blipFill>
        </p:spPr>
        <p:txBody>
          <a:bodyPr/>
          <a:lstStyle/>
          <a:p>
            <a:r>
              <a:rPr lang="en-US" dirty="0">
                <a:noFill/>
              </a:rPr>
              <a:t> </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48</a:t>
            </a:fld>
            <a:endParaRPr lang="en-US" dirty="0"/>
          </a:p>
        </p:txBody>
      </p:sp>
    </p:spTree>
    <p:extLst>
      <p:ext uri="{BB962C8B-B14F-4D97-AF65-F5344CB8AC3E}">
        <p14:creationId xmlns="" xmlns:p14="http://schemas.microsoft.com/office/powerpoint/2010/main" val="9214492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
            <a:ext cx="8534400" cy="6477000"/>
          </a:xfrm>
        </p:spPr>
        <p:style>
          <a:lnRef idx="2">
            <a:schemeClr val="dk1"/>
          </a:lnRef>
          <a:fillRef idx="1">
            <a:schemeClr val="lt1"/>
          </a:fillRef>
          <a:effectRef idx="0">
            <a:schemeClr val="dk1"/>
          </a:effectRef>
          <a:fontRef idx="minor">
            <a:schemeClr val="dk1"/>
          </a:fontRef>
        </p:style>
        <p:txBody>
          <a:bodyPr>
            <a:normAutofit/>
          </a:bodyPr>
          <a:lstStyle/>
          <a:p>
            <a:pPr algn="just"/>
            <a:r>
              <a:rPr lang="en-US" sz="2800" dirty="0" smtClean="0">
                <a:latin typeface="Times New Roman" pitchFamily="18" charset="0"/>
                <a:cs typeface="Times New Roman" pitchFamily="18" charset="0"/>
              </a:rPr>
              <a:t>Population increases in developing countries depend almost entirely on the difference between their  birth rates and death rates. </a:t>
            </a:r>
            <a:endParaRPr lang="en-US" sz="2800" b="1" dirty="0" smtClean="0">
              <a:latin typeface="Times New Roman" pitchFamily="18" charset="0"/>
              <a:cs typeface="Times New Roman" pitchFamily="18" charset="0"/>
            </a:endParaRPr>
          </a:p>
          <a:p>
            <a:pPr algn="just">
              <a:buFont typeface="Wingdings" pitchFamily="2" charset="2"/>
              <a:buChar char="v"/>
            </a:pPr>
            <a:r>
              <a:rPr lang="en-US" sz="2800" b="1" dirty="0" smtClean="0">
                <a:latin typeface="Times New Roman" pitchFamily="18" charset="0"/>
                <a:cs typeface="Times New Roman" pitchFamily="18" charset="0"/>
              </a:rPr>
              <a:t> Doubling time of a population </a:t>
            </a:r>
            <a:r>
              <a:rPr lang="en-US" sz="2800" dirty="0" smtClean="0">
                <a:latin typeface="Times New Roman" pitchFamily="18" charset="0"/>
                <a:cs typeface="Times New Roman" pitchFamily="18" charset="0"/>
              </a:rPr>
              <a:t>: is the </a:t>
            </a:r>
            <a:r>
              <a:rPr lang="en-US" sz="2800" dirty="0">
                <a:latin typeface="Times New Roman" pitchFamily="18" charset="0"/>
                <a:cs typeface="Times New Roman" pitchFamily="18" charset="0"/>
              </a:rPr>
              <a:t>number of years </a:t>
            </a:r>
            <a:r>
              <a:rPr lang="en-US" sz="2800" dirty="0" smtClean="0">
                <a:latin typeface="Times New Roman" pitchFamily="18" charset="0"/>
                <a:cs typeface="Times New Roman" pitchFamily="18" charset="0"/>
              </a:rPr>
              <a:t>it would </a:t>
            </a:r>
            <a:r>
              <a:rPr lang="en-US" sz="2800" dirty="0">
                <a:latin typeface="Times New Roman" pitchFamily="18" charset="0"/>
                <a:cs typeface="Times New Roman" pitchFamily="18" charset="0"/>
              </a:rPr>
              <a:t>take for a population to </a:t>
            </a:r>
            <a:r>
              <a:rPr lang="en-US" sz="2800" dirty="0" smtClean="0">
                <a:latin typeface="Times New Roman" pitchFamily="18" charset="0"/>
                <a:cs typeface="Times New Roman" pitchFamily="18" charset="0"/>
              </a:rPr>
              <a:t>double itself  </a:t>
            </a:r>
            <a:r>
              <a:rPr lang="en-US" sz="2800" dirty="0">
                <a:latin typeface="Times New Roman" pitchFamily="18" charset="0"/>
                <a:cs typeface="Times New Roman" pitchFamily="18" charset="0"/>
              </a:rPr>
              <a:t>in size if the present </a:t>
            </a:r>
            <a:r>
              <a:rPr lang="en-US" sz="2800" dirty="0" smtClean="0">
                <a:latin typeface="Times New Roman" pitchFamily="18" charset="0"/>
                <a:cs typeface="Times New Roman" pitchFamily="18" charset="0"/>
              </a:rPr>
              <a:t>rate of </a:t>
            </a:r>
            <a:r>
              <a:rPr lang="en-US" sz="2800" dirty="0">
                <a:latin typeface="Times New Roman" pitchFamily="18" charset="0"/>
                <a:cs typeface="Times New Roman" pitchFamily="18" charset="0"/>
              </a:rPr>
              <a:t>growth remained unchanged.</a:t>
            </a:r>
            <a:r>
              <a:rPr lang="en-US" sz="2800" dirty="0" smtClean="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Its purpose </a:t>
            </a:r>
            <a:r>
              <a:rPr lang="en-US" sz="2800" dirty="0" smtClean="0">
                <a:latin typeface="Times New Roman" pitchFamily="18" charset="0"/>
                <a:cs typeface="Times New Roman" pitchFamily="18" charset="0"/>
              </a:rPr>
              <a:t>is to emphasize </a:t>
            </a:r>
            <a:r>
              <a:rPr lang="en-US" sz="2800" dirty="0">
                <a:latin typeface="Times New Roman" pitchFamily="18" charset="0"/>
                <a:cs typeface="Times New Roman" pitchFamily="18" charset="0"/>
              </a:rPr>
              <a:t>how quickly populations can grow, doubling </a:t>
            </a:r>
            <a:r>
              <a:rPr lang="en-US" sz="2800" dirty="0" smtClean="0">
                <a:latin typeface="Times New Roman" pitchFamily="18" charset="0"/>
                <a:cs typeface="Times New Roman" pitchFamily="18" charset="0"/>
              </a:rPr>
              <a:t>their numbers geometrically</a:t>
            </a:r>
          </a:p>
          <a:p>
            <a:pPr algn="just"/>
            <a:r>
              <a:rPr lang="en-US" sz="2800" dirty="0" smtClean="0">
                <a:latin typeface="Times New Roman" pitchFamily="18" charset="0"/>
                <a:cs typeface="Times New Roman" pitchFamily="18" charset="0"/>
              </a:rPr>
              <a:t>It cannot be used to project </a:t>
            </a:r>
            <a:r>
              <a:rPr lang="en-US" sz="2800" dirty="0">
                <a:latin typeface="Times New Roman" pitchFamily="18" charset="0"/>
                <a:cs typeface="Times New Roman" pitchFamily="18" charset="0"/>
              </a:rPr>
              <a:t>future population size because it assumes a </a:t>
            </a:r>
            <a:r>
              <a:rPr lang="en-US" sz="2800" dirty="0" smtClean="0">
                <a:latin typeface="Times New Roman" pitchFamily="18" charset="0"/>
                <a:cs typeface="Times New Roman" pitchFamily="18" charset="0"/>
              </a:rPr>
              <a:t>constant growth </a:t>
            </a:r>
            <a:r>
              <a:rPr lang="en-US" sz="2800" dirty="0">
                <a:latin typeface="Times New Roman" pitchFamily="18" charset="0"/>
                <a:cs typeface="Times New Roman" pitchFamily="18" charset="0"/>
              </a:rPr>
              <a:t>rate over decades, where as growth rates do </a:t>
            </a:r>
            <a:r>
              <a:rPr lang="en-US" sz="2800" dirty="0" smtClean="0">
                <a:latin typeface="Times New Roman" pitchFamily="18" charset="0"/>
                <a:cs typeface="Times New Roman" pitchFamily="18" charset="0"/>
              </a:rPr>
              <a:t>change over </a:t>
            </a:r>
            <a:r>
              <a:rPr lang="en-US" sz="2800" dirty="0">
                <a:latin typeface="Times New Roman" pitchFamily="18" charset="0"/>
                <a:cs typeface="Times New Roman" pitchFamily="18" charset="0"/>
              </a:rPr>
              <a:t>time.</a:t>
            </a:r>
            <a:endParaRPr lang="en-US" sz="2800" dirty="0" smtClean="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To calculate doubling time, divide the number </a:t>
            </a:r>
            <a:r>
              <a:rPr lang="en-US" sz="2800" dirty="0" smtClean="0">
                <a:latin typeface="Times New Roman" pitchFamily="18" charset="0"/>
                <a:cs typeface="Times New Roman" pitchFamily="18" charset="0"/>
              </a:rPr>
              <a:t>70 (actually </a:t>
            </a:r>
            <a:r>
              <a:rPr lang="en-US" sz="2800" dirty="0">
                <a:latin typeface="Times New Roman" pitchFamily="18" charset="0"/>
                <a:cs typeface="Times New Roman" pitchFamily="18" charset="0"/>
              </a:rPr>
              <a:t>69.3 for better accuracy) by the population </a:t>
            </a:r>
            <a:r>
              <a:rPr lang="en-US" sz="2800" dirty="0" smtClean="0">
                <a:latin typeface="Times New Roman" pitchFamily="18" charset="0"/>
                <a:cs typeface="Times New Roman" pitchFamily="18" charset="0"/>
              </a:rPr>
              <a:t>growth rate </a:t>
            </a:r>
            <a:r>
              <a:rPr lang="en-US" sz="2800" dirty="0">
                <a:latin typeface="Times New Roman" pitchFamily="18" charset="0"/>
                <a:cs typeface="Times New Roman" pitchFamily="18" charset="0"/>
              </a:rPr>
              <a:t>expressed in percent. </a:t>
            </a:r>
            <a:r>
              <a:rPr lang="en-US" sz="2800" dirty="0" smtClean="0">
                <a:latin typeface="Times New Roman" pitchFamily="18" charset="0"/>
                <a:cs typeface="Times New Roman" pitchFamily="18" charset="0"/>
              </a:rPr>
              <a:t> </a:t>
            </a:r>
          </a:p>
          <a:p>
            <a:pPr algn="just"/>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49</a:t>
            </a:fld>
            <a:endParaRPr lang="en-US" dirty="0"/>
          </a:p>
        </p:txBody>
      </p:sp>
    </p:spTree>
    <p:extLst>
      <p:ext uri="{BB962C8B-B14F-4D97-AF65-F5344CB8AC3E}">
        <p14:creationId xmlns="" xmlns:p14="http://schemas.microsoft.com/office/powerpoint/2010/main" val="691267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534400" cy="6248400"/>
          </a:xfrm>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itchFamily="2" charset="2"/>
              <a:buChar char="Ø"/>
            </a:pPr>
            <a:r>
              <a:rPr lang="en-US" sz="2800" dirty="0" smtClean="0">
                <a:latin typeface="Times New Roman" pitchFamily="18" charset="0"/>
                <a:cs typeface="Times New Roman" pitchFamily="18" charset="0"/>
              </a:rPr>
              <a:t>How </a:t>
            </a:r>
            <a:r>
              <a:rPr lang="en-US" sz="2800" dirty="0">
                <a:latin typeface="Times New Roman" pitchFamily="18" charset="0"/>
                <a:cs typeface="Times New Roman" pitchFamily="18" charset="0"/>
              </a:rPr>
              <a:t>does affluence in the developed world affect </a:t>
            </a:r>
            <a:r>
              <a:rPr lang="en-US" sz="2800" dirty="0" smtClean="0">
                <a:latin typeface="Times New Roman" pitchFamily="18" charset="0"/>
                <a:cs typeface="Times New Roman" pitchFamily="18" charset="0"/>
              </a:rPr>
              <a:t>the global </a:t>
            </a:r>
            <a:r>
              <a:rPr lang="en-US" sz="2800" dirty="0">
                <a:latin typeface="Times New Roman" pitchFamily="18" charset="0"/>
                <a:cs typeface="Times New Roman" pitchFamily="18" charset="0"/>
              </a:rPr>
              <a:t>environment and the ability of developing countries </a:t>
            </a:r>
            <a:r>
              <a:rPr lang="en-US" sz="2800" dirty="0" smtClean="0">
                <a:latin typeface="Times New Roman" pitchFamily="18" charset="0"/>
                <a:cs typeface="Times New Roman" pitchFamily="18" charset="0"/>
              </a:rPr>
              <a:t>in rising the </a:t>
            </a:r>
            <a:r>
              <a:rPr lang="en-US" sz="2800" dirty="0">
                <a:latin typeface="Times New Roman" pitchFamily="18" charset="0"/>
                <a:cs typeface="Times New Roman" pitchFamily="18" charset="0"/>
              </a:rPr>
              <a:t>living standards of the poor. </a:t>
            </a:r>
            <a:endParaRPr lang="en-US" sz="2800" dirty="0" smtClean="0">
              <a:latin typeface="Times New Roman" pitchFamily="18" charset="0"/>
              <a:cs typeface="Times New Roman" pitchFamily="18" charset="0"/>
            </a:endParaRPr>
          </a:p>
          <a:p>
            <a:pPr algn="just">
              <a:buFont typeface="Times New Roman" pitchFamily="18" charset="0"/>
              <a:buChar char="*"/>
            </a:pPr>
            <a:r>
              <a:rPr lang="en-US" sz="2800"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Population dynamics </a:t>
            </a:r>
            <a:r>
              <a:rPr lang="en-US" sz="2800" dirty="0" smtClean="0">
                <a:latin typeface="Times New Roman" pitchFamily="18" charset="0"/>
                <a:cs typeface="Times New Roman" pitchFamily="18" charset="0"/>
              </a:rPr>
              <a:t>is one of the key factors to be                     considered when thinking about development.</a:t>
            </a:r>
          </a:p>
          <a:p>
            <a:pPr algn="just"/>
            <a:r>
              <a:rPr lang="en-GB" sz="2800" i="1" dirty="0" smtClean="0">
                <a:latin typeface="Times New Roman" pitchFamily="18" charset="0"/>
                <a:cs typeface="Times New Roman" pitchFamily="18" charset="0"/>
              </a:rPr>
              <a:t>Population dynamics </a:t>
            </a:r>
            <a:r>
              <a:rPr lang="en-US" sz="2800" dirty="0">
                <a:latin typeface="Times New Roman" pitchFamily="18" charset="0"/>
                <a:cs typeface="Times New Roman" pitchFamily="18" charset="0"/>
              </a:rPr>
              <a:t>is the study of the changes in </a:t>
            </a:r>
            <a:r>
              <a:rPr lang="en-US" sz="2800" dirty="0" smtClean="0">
                <a:latin typeface="Times New Roman" pitchFamily="18" charset="0"/>
                <a:cs typeface="Times New Roman" pitchFamily="18" charset="0"/>
              </a:rPr>
              <a:t>population size </a:t>
            </a:r>
            <a:r>
              <a:rPr lang="en-US" sz="2800" dirty="0">
                <a:latin typeface="Times New Roman" pitchFamily="18" charset="0"/>
                <a:cs typeface="Times New Roman" pitchFamily="18" charset="0"/>
              </a:rPr>
              <a:t>and structure over </a:t>
            </a:r>
            <a:r>
              <a:rPr lang="en-US" sz="2800" dirty="0" smtClean="0">
                <a:latin typeface="Times New Roman" pitchFamily="18" charset="0"/>
                <a:cs typeface="Times New Roman" pitchFamily="18" charset="0"/>
              </a:rPr>
              <a:t>time.</a:t>
            </a:r>
            <a:endParaRPr lang="en-US" sz="2800" i="1" dirty="0" smtClean="0">
              <a:latin typeface="Times New Roman" pitchFamily="18" charset="0"/>
              <a:cs typeface="Times New Roman" pitchFamily="18" charset="0"/>
            </a:endParaRPr>
          </a:p>
          <a:p>
            <a:pPr algn="just">
              <a:buFont typeface="Times New Roman" pitchFamily="18" charset="0"/>
              <a:buChar char="*"/>
            </a:pPr>
            <a:r>
              <a:rPr lang="en-US" sz="2800" dirty="0" smtClean="0">
                <a:latin typeface="Times New Roman" pitchFamily="18" charset="0"/>
                <a:cs typeface="Times New Roman" pitchFamily="18" charset="0"/>
              </a:rPr>
              <a:t>The problem of population growth is a problem of human welfare and of development. </a:t>
            </a:r>
          </a:p>
          <a:p>
            <a:pPr algn="just"/>
            <a:r>
              <a:rPr lang="en-US" sz="2800" dirty="0" smtClean="0">
                <a:latin typeface="Times New Roman" pitchFamily="18" charset="0"/>
                <a:cs typeface="Times New Roman" pitchFamily="18" charset="0"/>
              </a:rPr>
              <a:t>Rapid population growth has serious consequences </a:t>
            </a:r>
            <a:r>
              <a:rPr lang="en-US" sz="2800" dirty="0">
                <a:latin typeface="Times New Roman" pitchFamily="18" charset="0"/>
                <a:cs typeface="Times New Roman" pitchFamily="18" charset="0"/>
              </a:rPr>
              <a:t>for the well-being of all of </a:t>
            </a:r>
            <a:r>
              <a:rPr lang="en-US" sz="2800" dirty="0" smtClean="0">
                <a:latin typeface="Times New Roman" pitchFamily="18" charset="0"/>
                <a:cs typeface="Times New Roman" pitchFamily="18" charset="0"/>
              </a:rPr>
              <a:t>humanity.   </a:t>
            </a:r>
            <a:endParaRPr lang="en-US" sz="2800" b="1"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5</a:t>
            </a:fld>
            <a:endParaRPr lang="en-US" dirty="0"/>
          </a:p>
        </p:txBody>
      </p:sp>
    </p:spTree>
    <p:extLst>
      <p:ext uri="{BB962C8B-B14F-4D97-AF65-F5344CB8AC3E}">
        <p14:creationId xmlns="" xmlns:p14="http://schemas.microsoft.com/office/powerpoint/2010/main" val="34323544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228600" y="228600"/>
                <a:ext cx="8686800" cy="64770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n-US" sz="2800" dirty="0" smtClean="0">
                    <a:latin typeface="Times New Roman" pitchFamily="18" charset="0"/>
                    <a:cs typeface="Times New Roman" pitchFamily="18" charset="0"/>
                  </a:rPr>
                  <a:t>For example,  </a:t>
                </a:r>
                <a:r>
                  <a:rPr lang="en-US" sz="2800" dirty="0">
                    <a:latin typeface="Times New Roman" pitchFamily="18" charset="0"/>
                    <a:cs typeface="Times New Roman" pitchFamily="18" charset="0"/>
                  </a:rPr>
                  <a:t>a country with a population growth rate of </a:t>
                </a:r>
                <a:r>
                  <a:rPr lang="en-US" sz="2800" dirty="0" smtClean="0">
                    <a:latin typeface="Times New Roman" pitchFamily="18" charset="0"/>
                    <a:cs typeface="Times New Roman" pitchFamily="18" charset="0"/>
                  </a:rPr>
                  <a:t>1% would double </a:t>
                </a:r>
                <a:r>
                  <a:rPr lang="en-US" sz="2800" dirty="0">
                    <a:latin typeface="Times New Roman" pitchFamily="18" charset="0"/>
                    <a:cs typeface="Times New Roman" pitchFamily="18" charset="0"/>
                  </a:rPr>
                  <a:t>its population in about 70 years; at 2% in 35 years; at 3% in 23 years.</a:t>
                </a:r>
              </a:p>
              <a:p>
                <a:pPr marL="0" indent="0" algn="just">
                  <a:buNone/>
                </a:pPr>
                <a:r>
                  <a:rPr lang="en-US" sz="2800" dirty="0">
                    <a:latin typeface="Times New Roman" pitchFamily="18" charset="0"/>
                    <a:cs typeface="Times New Roman" pitchFamily="18" charset="0"/>
                  </a:rPr>
                  <a:t>Doubling time </a:t>
                </a:r>
                <a:r>
                  <a:rPr lang="en-US" sz="2800" dirty="0" smtClean="0">
                    <a:latin typeface="Times New Roman" pitchFamily="18" charset="0"/>
                    <a:cs typeface="Times New Roman" pitchFamily="18" charset="0"/>
                  </a:rPr>
                  <a:t> = </a:t>
                </a:r>
                <a14:m>
                  <m:oMath xmlns:m="http://schemas.openxmlformats.org/officeDocument/2006/math">
                    <m:f>
                      <m:fPr>
                        <m:ctrlPr>
                          <a:rPr lang="en-US" sz="2800" i="1">
                            <a:latin typeface="Cambria Math"/>
                          </a:rPr>
                        </m:ctrlPr>
                      </m:fPr>
                      <m:num>
                        <m:r>
                          <a:rPr lang="en-US" sz="2800" i="1">
                            <a:latin typeface="Cambria Math"/>
                          </a:rPr>
                          <m:t>70</m:t>
                        </m:r>
                      </m:num>
                      <m:den>
                        <m:r>
                          <m:rPr>
                            <m:nor/>
                          </m:rPr>
                          <a:rPr lang="en-US" sz="2800">
                            <a:latin typeface="Times New Roman" pitchFamily="18" charset="0"/>
                            <a:cs typeface="Times New Roman" pitchFamily="18" charset="0"/>
                          </a:rPr>
                          <m:t>p</m:t>
                        </m:r>
                        <m:r>
                          <m:rPr>
                            <m:nor/>
                          </m:rPr>
                          <a:rPr lang="en-US" sz="2800" dirty="0">
                            <a:latin typeface="Times New Roman" pitchFamily="18" charset="0"/>
                            <a:cs typeface="Times New Roman" pitchFamily="18" charset="0"/>
                          </a:rPr>
                          <m:t>opulation</m:t>
                        </m:r>
                        <m:r>
                          <m:rPr>
                            <m:nor/>
                          </m:rPr>
                          <a:rPr lang="en-US" sz="2800" dirty="0">
                            <a:latin typeface="Times New Roman" pitchFamily="18" charset="0"/>
                            <a:cs typeface="Times New Roman" pitchFamily="18" charset="0"/>
                          </a:rPr>
                          <m:t> </m:t>
                        </m:r>
                        <m:r>
                          <m:rPr>
                            <m:nor/>
                          </m:rPr>
                          <a:rPr lang="en-US" sz="2800" dirty="0">
                            <a:latin typeface="Times New Roman" pitchFamily="18" charset="0"/>
                            <a:cs typeface="Times New Roman" pitchFamily="18" charset="0"/>
                          </a:rPr>
                          <m:t>growth</m:t>
                        </m:r>
                        <m:r>
                          <m:rPr>
                            <m:nor/>
                          </m:rPr>
                          <a:rPr lang="en-US" sz="2800" dirty="0">
                            <a:latin typeface="Times New Roman" pitchFamily="18" charset="0"/>
                            <a:cs typeface="Times New Roman" pitchFamily="18" charset="0"/>
                          </a:rPr>
                          <m:t> </m:t>
                        </m:r>
                        <m:r>
                          <m:rPr>
                            <m:nor/>
                          </m:rPr>
                          <a:rPr lang="en-US" sz="2800" dirty="0">
                            <a:latin typeface="Times New Roman" pitchFamily="18" charset="0"/>
                            <a:cs typeface="Times New Roman" pitchFamily="18" charset="0"/>
                          </a:rPr>
                          <m:t>rate</m:t>
                        </m:r>
                        <m:r>
                          <m:rPr>
                            <m:nor/>
                          </m:rPr>
                          <a:rPr lang="en-US" sz="2800" dirty="0">
                            <a:latin typeface="Times New Roman" pitchFamily="18" charset="0"/>
                            <a:cs typeface="Times New Roman" pitchFamily="18" charset="0"/>
                          </a:rPr>
                          <m:t> </m:t>
                        </m:r>
                      </m:den>
                    </m:f>
                  </m:oMath>
                </a14:m>
                <a:endParaRPr lang="en-US" sz="2800" dirty="0">
                  <a:latin typeface="Times New Roman" pitchFamily="18" charset="0"/>
                  <a:cs typeface="Times New Roman" pitchFamily="18" charset="0"/>
                </a:endParaRPr>
              </a:p>
              <a:p>
                <a:pPr algn="just"/>
                <a:r>
                  <a:rPr lang="en-US" sz="2800" i="0" dirty="0" smtClean="0">
                    <a:latin typeface="Times New Roman" pitchFamily="18" charset="0"/>
                    <a:cs typeface="Times New Roman" pitchFamily="18" charset="0"/>
                  </a:rPr>
                  <a:t>It is inversely related to the </a:t>
                </a:r>
                <a:r>
                  <a:rPr lang="en-US" sz="2800" b="0" i="0" dirty="0" smtClean="0">
                    <a:latin typeface="Times New Roman" pitchFamily="18" charset="0"/>
                    <a:cs typeface="Times New Roman" pitchFamily="18" charset="0"/>
                  </a:rPr>
                  <a:t>annual </a:t>
                </a:r>
                <a:r>
                  <a:rPr lang="en-US" sz="2800" i="0" dirty="0" smtClean="0">
                    <a:latin typeface="Times New Roman" pitchFamily="18" charset="0"/>
                    <a:cs typeface="Times New Roman" pitchFamily="18" charset="0"/>
                  </a:rPr>
                  <a:t>population growth rate </a:t>
                </a:r>
                <a:endParaRPr lang="en-US" sz="2800" dirty="0" smtClean="0">
                  <a:latin typeface="Times New Roman" pitchFamily="18" charset="0"/>
                  <a:cs typeface="Times New Roman" pitchFamily="18" charset="0"/>
                </a:endParaRPr>
              </a:p>
              <a:p>
                <a:pPr algn="just">
                  <a:buFont typeface="Wingdings" pitchFamily="2" charset="2"/>
                  <a:buChar char="Ø"/>
                </a:pPr>
                <a:r>
                  <a:rPr lang="en-US" sz="2800" dirty="0" smtClean="0">
                    <a:latin typeface="Times New Roman" pitchFamily="18" charset="0"/>
                    <a:cs typeface="Times New Roman" pitchFamily="18" charset="0"/>
                  </a:rPr>
                  <a:t>Before </a:t>
                </a:r>
                <a:r>
                  <a:rPr lang="en-US" sz="2800" dirty="0">
                    <a:latin typeface="Times New Roman" pitchFamily="18" charset="0"/>
                    <a:cs typeface="Times New Roman" pitchFamily="18" charset="0"/>
                  </a:rPr>
                  <a:t>1650, it took nearly 36,000 years for the world population to </a:t>
                </a:r>
                <a:r>
                  <a:rPr lang="en-US" sz="2800" dirty="0" smtClean="0">
                    <a:latin typeface="Times New Roman" pitchFamily="18" charset="0"/>
                    <a:cs typeface="Times New Roman" pitchFamily="18" charset="0"/>
                  </a:rPr>
                  <a:t>double.</a:t>
                </a:r>
              </a:p>
              <a:p>
                <a:pPr algn="just">
                  <a:buFont typeface="Wingdings" pitchFamily="2" charset="2"/>
                  <a:buChar char="Ø"/>
                </a:pPr>
                <a:r>
                  <a:rPr lang="en-US" sz="2800" dirty="0" smtClean="0">
                    <a:latin typeface="Times New Roman" pitchFamily="18" charset="0"/>
                    <a:cs typeface="Times New Roman" pitchFamily="18" charset="0"/>
                  </a:rPr>
                  <a:t>Today </a:t>
                </a:r>
                <a:r>
                  <a:rPr lang="en-US" sz="2800" dirty="0">
                    <a:latin typeface="Times New Roman" pitchFamily="18" charset="0"/>
                    <a:cs typeface="Times New Roman" pitchFamily="18" charset="0"/>
                  </a:rPr>
                  <a:t>it would take about 58 years for world population to double at current growth rates.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0" indent="0" algn="just">
                  <a:buNone/>
                </a:pP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28600" y="228600"/>
                <a:ext cx="8686800" cy="6477000"/>
              </a:xfrm>
              <a:blipFill rotWithShape="1">
                <a:blip r:embed="rId2" cstate="print"/>
                <a:stretch>
                  <a:fillRect l="-1330" t="-750" r="-237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B2F1D53-DE74-4F25-AF86-2FAE588083EF}" type="slidenum">
              <a:rPr lang="en-US" smtClean="0"/>
              <a:pPr/>
              <a:t>50</a:t>
            </a:fld>
            <a:endParaRPr lang="en-US" dirty="0"/>
          </a:p>
        </p:txBody>
      </p:sp>
    </p:spTree>
    <p:extLst>
      <p:ext uri="{BB962C8B-B14F-4D97-AF65-F5344CB8AC3E}">
        <p14:creationId xmlns="" xmlns:p14="http://schemas.microsoft.com/office/powerpoint/2010/main" val="28280552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228600"/>
            <a:ext cx="8610600" cy="6477000"/>
          </a:xfrm>
        </p:spPr>
        <p:style>
          <a:lnRef idx="2">
            <a:schemeClr val="dk1"/>
          </a:lnRef>
          <a:fillRef idx="1">
            <a:schemeClr val="lt1"/>
          </a:fillRef>
          <a:effectRef idx="0">
            <a:schemeClr val="dk1"/>
          </a:effectRef>
          <a:fontRef idx="minor">
            <a:schemeClr val="dk1"/>
          </a:fontRef>
        </p:style>
        <p:txBody>
          <a:bodyPr>
            <a:normAutofit/>
          </a:bodyPr>
          <a:lstStyle/>
          <a:p>
            <a:pPr marL="45720" indent="0">
              <a:buNone/>
            </a:pPr>
            <a:r>
              <a:rPr lang="en-US" sz="2800" b="1" dirty="0" smtClean="0">
                <a:latin typeface="Times New Roman" pitchFamily="18" charset="0"/>
                <a:cs typeface="Times New Roman" pitchFamily="18" charset="0"/>
              </a:rPr>
              <a:t>World </a:t>
            </a:r>
            <a:r>
              <a:rPr lang="en-US" sz="2800" b="1" dirty="0">
                <a:latin typeface="Times New Roman" pitchFamily="18" charset="0"/>
                <a:cs typeface="Times New Roman" pitchFamily="18" charset="0"/>
              </a:rPr>
              <a:t>Population Growth Rates and Doubling Times </a:t>
            </a: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838201"/>
            <a:ext cx="8077199"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B2F1D53-DE74-4F25-AF86-2FAE588083EF}" type="slidenum">
              <a:rPr lang="en-US" smtClean="0"/>
              <a:pPr/>
              <a:t>51</a:t>
            </a:fld>
            <a:endParaRPr lang="en-US" dirty="0"/>
          </a:p>
        </p:txBody>
      </p:sp>
    </p:spTree>
    <p:extLst>
      <p:ext uri="{BB962C8B-B14F-4D97-AF65-F5344CB8AC3E}">
        <p14:creationId xmlns="" xmlns:p14="http://schemas.microsoft.com/office/powerpoint/2010/main" val="35308298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152400" y="76200"/>
                <a:ext cx="8839200" cy="6705600"/>
              </a:xfrm>
            </p:spPr>
            <p:style>
              <a:lnRef idx="2">
                <a:schemeClr val="dk1"/>
              </a:lnRef>
              <a:fillRef idx="1">
                <a:schemeClr val="lt1"/>
              </a:fillRef>
              <a:effectRef idx="0">
                <a:schemeClr val="dk1"/>
              </a:effectRef>
              <a:fontRef idx="minor">
                <a:schemeClr val="dk1"/>
              </a:fontRef>
            </p:style>
            <p:txBody>
              <a:bodyPr>
                <a:normAutofit fontScale="92500"/>
              </a:bodyPr>
              <a:lstStyle/>
              <a:p>
                <a:pPr algn="just">
                  <a:lnSpc>
                    <a:spcPct val="110000"/>
                  </a:lnSpc>
                  <a:buFont typeface="Wingdings" pitchFamily="2" charset="2"/>
                  <a:buChar char="v"/>
                </a:pPr>
                <a:r>
                  <a:rPr lang="en-US" sz="2800" b="1" dirty="0" smtClean="0">
                    <a:latin typeface="Times New Roman" pitchFamily="18" charset="0"/>
                    <a:cs typeface="Times New Roman" pitchFamily="18" charset="0"/>
                  </a:rPr>
                  <a:t>D</a:t>
                </a:r>
                <a:r>
                  <a:rPr lang="en-US" sz="3000" b="1" dirty="0" smtClean="0">
                    <a:latin typeface="Times New Roman" pitchFamily="18" charset="0"/>
                    <a:cs typeface="Times New Roman" pitchFamily="18" charset="0"/>
                  </a:rPr>
                  <a:t>ependency Ratios</a:t>
                </a:r>
              </a:p>
              <a:p>
                <a:pPr algn="just">
                  <a:lnSpc>
                    <a:spcPct val="110000"/>
                  </a:lnSpc>
                  <a:buFont typeface="Wingdings" pitchFamily="2" charset="2"/>
                  <a:buChar char="ü"/>
                  <a:tabLst>
                    <a:tab pos="0" algn="l"/>
                  </a:tabLst>
                </a:pPr>
                <a:r>
                  <a:rPr lang="en-US" sz="3000" i="1" dirty="0">
                    <a:latin typeface="Times New Roman" pitchFamily="18" charset="0"/>
                    <a:cs typeface="Times New Roman" pitchFamily="18" charset="0"/>
                  </a:rPr>
                  <a:t>Total dependency </a:t>
                </a:r>
                <a:r>
                  <a:rPr lang="en-US" sz="3000" i="1" dirty="0" smtClean="0">
                    <a:latin typeface="Times New Roman" pitchFamily="18" charset="0"/>
                    <a:cs typeface="Times New Roman" pitchFamily="18" charset="0"/>
                  </a:rPr>
                  <a:t>ratio</a:t>
                </a:r>
                <a:r>
                  <a:rPr lang="en-US" sz="3000" dirty="0" smtClean="0">
                    <a:latin typeface="Times New Roman" pitchFamily="18" charset="0"/>
                    <a:cs typeface="Times New Roman" pitchFamily="18" charset="0"/>
                  </a:rPr>
                  <a:t>: is </a:t>
                </a:r>
                <a:r>
                  <a:rPr lang="en-US" sz="3000" dirty="0">
                    <a:latin typeface="Times New Roman" pitchFamily="18" charset="0"/>
                    <a:cs typeface="Times New Roman" pitchFamily="18" charset="0"/>
                  </a:rPr>
                  <a:t>the ratio of </a:t>
                </a:r>
                <a:r>
                  <a:rPr lang="en-US" sz="3000" dirty="0" smtClean="0">
                    <a:latin typeface="Times New Roman" pitchFamily="18" charset="0"/>
                    <a:cs typeface="Times New Roman" pitchFamily="18" charset="0"/>
                  </a:rPr>
                  <a:t>people </a:t>
                </a:r>
                <a:r>
                  <a:rPr lang="en-US" sz="3000" dirty="0">
                    <a:latin typeface="Times New Roman" pitchFamily="18" charset="0"/>
                    <a:cs typeface="Times New Roman" pitchFamily="18" charset="0"/>
                  </a:rPr>
                  <a:t>in the </a:t>
                </a:r>
                <a:r>
                  <a:rPr lang="en-US" sz="3000" dirty="0" smtClean="0">
                    <a:latin typeface="Times New Roman" pitchFamily="18" charset="0"/>
                    <a:cs typeface="Times New Roman" pitchFamily="18" charset="0"/>
                  </a:rPr>
                  <a:t>“ economically dependent ages” </a:t>
                </a:r>
                <a:r>
                  <a:rPr lang="en-US" sz="3000" dirty="0">
                    <a:latin typeface="Times New Roman" pitchFamily="18" charset="0"/>
                    <a:cs typeface="Times New Roman" pitchFamily="18" charset="0"/>
                  </a:rPr>
                  <a:t>(under 15 and over 64 years of age) to those in the “economically productive ages” </a:t>
                </a:r>
                <a:r>
                  <a:rPr lang="en-US" sz="3000" dirty="0" smtClean="0">
                    <a:latin typeface="Times New Roman" pitchFamily="18" charset="0"/>
                    <a:cs typeface="Times New Roman" pitchFamily="18" charset="0"/>
                  </a:rPr>
                  <a:t>(15-64 </a:t>
                </a:r>
                <a:r>
                  <a:rPr lang="en-US" sz="3000" dirty="0">
                    <a:latin typeface="Times New Roman" pitchFamily="18" charset="0"/>
                    <a:cs typeface="Times New Roman" pitchFamily="18" charset="0"/>
                  </a:rPr>
                  <a:t>years of age) in a population</a:t>
                </a:r>
                <a:r>
                  <a:rPr lang="en-US" sz="3000" dirty="0" smtClean="0">
                    <a:latin typeface="Times New Roman" pitchFamily="18" charset="0"/>
                    <a:cs typeface="Times New Roman" pitchFamily="18" charset="0"/>
                  </a:rPr>
                  <a:t>. </a:t>
                </a:r>
              </a:p>
              <a:p>
                <a:pPr marL="0" indent="0" algn="just">
                  <a:lnSpc>
                    <a:spcPct val="110000"/>
                  </a:lnSpc>
                  <a:buNone/>
                  <a:tabLst>
                    <a:tab pos="0" algn="l"/>
                  </a:tabLst>
                </a:pPr>
                <a14:m>
                  <m:oMath xmlns:m="http://schemas.openxmlformats.org/officeDocument/2006/math">
                    <m:r>
                      <a:rPr lang="en-US" sz="3000" i="1" dirty="0" smtClean="0">
                        <a:latin typeface="Cambria Math"/>
                        <a:cs typeface="Times New Roman" pitchFamily="18" charset="0"/>
                      </a:rPr>
                      <m:t>𝑇𝑜𝑡𝑎𝑙</m:t>
                    </m:r>
                    <m:r>
                      <a:rPr lang="en-US" sz="3000" i="1" dirty="0" smtClean="0">
                        <a:latin typeface="Cambria Math"/>
                        <a:cs typeface="Times New Roman" pitchFamily="18" charset="0"/>
                      </a:rPr>
                      <m:t> </m:t>
                    </m:r>
                    <m:r>
                      <a:rPr lang="en-US" sz="3000" i="1" dirty="0" smtClean="0">
                        <a:latin typeface="Cambria Math"/>
                        <a:cs typeface="Times New Roman" pitchFamily="18" charset="0"/>
                      </a:rPr>
                      <m:t>𝑑𝑒𝑝𝑒𝑛𝑑𝑒𝑛𝑐𝑦</m:t>
                    </m:r>
                    <m:r>
                      <a:rPr lang="en-US" sz="3000" i="1" dirty="0" smtClean="0">
                        <a:latin typeface="Cambria Math"/>
                        <a:cs typeface="Times New Roman" pitchFamily="18" charset="0"/>
                      </a:rPr>
                      <m:t> </m:t>
                    </m:r>
                    <m:r>
                      <a:rPr lang="en-US" sz="3000" i="1" dirty="0" smtClean="0">
                        <a:latin typeface="Cambria Math"/>
                        <a:cs typeface="Times New Roman" pitchFamily="18" charset="0"/>
                      </a:rPr>
                      <m:t>𝑟𝑎𝑡𝑖𝑜</m:t>
                    </m:r>
                    <m:r>
                      <a:rPr lang="en-US" sz="3000" i="1" dirty="0" smtClean="0">
                        <a:latin typeface="Cambria Math"/>
                        <a:cs typeface="Times New Roman" pitchFamily="18" charset="0"/>
                      </a:rPr>
                      <m:t>	= 	</m:t>
                    </m:r>
                    <m:f>
                      <m:fPr>
                        <m:ctrlPr>
                          <a:rPr lang="en-US" sz="3000" i="1" smtClean="0">
                            <a:latin typeface="Cambria Math"/>
                          </a:rPr>
                        </m:ctrlPr>
                      </m:fPr>
                      <m:num>
                        <m:r>
                          <a:rPr lang="en-US" sz="3000" b="0" i="0" smtClean="0">
                            <a:latin typeface="Cambria Math"/>
                          </a:rPr>
                          <m:t># </m:t>
                        </m:r>
                        <m:r>
                          <m:rPr>
                            <m:sty m:val="p"/>
                          </m:rPr>
                          <a:rPr lang="en-US" sz="3000" b="0" i="0" smtClean="0">
                            <a:latin typeface="Cambria Math"/>
                          </a:rPr>
                          <m:t>of</m:t>
                        </m:r>
                        <m:r>
                          <a:rPr lang="en-US" sz="3000" b="0" i="0" smtClean="0">
                            <a:latin typeface="Cambria Math"/>
                          </a:rPr>
                          <m:t> </m:t>
                        </m:r>
                        <m:r>
                          <m:rPr>
                            <m:sty m:val="p"/>
                          </m:rPr>
                          <a:rPr lang="en-US" sz="3000" b="0" i="0" smtClean="0">
                            <a:latin typeface="Cambria Math"/>
                          </a:rPr>
                          <m:t>population</m:t>
                        </m:r>
                        <m:r>
                          <a:rPr lang="en-US" sz="3000" dirty="0">
                            <a:latin typeface="Cambria Math"/>
                            <a:cs typeface="Times New Roman" pitchFamily="18" charset="0"/>
                          </a:rPr>
                          <m:t>  &lt;</m:t>
                        </m:r>
                        <m:r>
                          <a:rPr lang="en-US" sz="3000" i="1" dirty="0" smtClean="0">
                            <a:latin typeface="Cambria Math"/>
                            <a:cs typeface="Times New Roman" pitchFamily="18" charset="0"/>
                          </a:rPr>
                          <m:t> </m:t>
                        </m:r>
                        <m:r>
                          <a:rPr lang="en-US" sz="3000" dirty="0">
                            <a:latin typeface="Cambria Math"/>
                            <a:cs typeface="Times New Roman" pitchFamily="18" charset="0"/>
                          </a:rPr>
                          <m:t>15</m:t>
                        </m:r>
                        <m:r>
                          <a:rPr lang="en-US" sz="3000" b="0" i="0" dirty="0" smtClean="0">
                            <a:latin typeface="Cambria Math"/>
                            <a:cs typeface="Times New Roman" pitchFamily="18" charset="0"/>
                          </a:rPr>
                          <m:t> </m:t>
                        </m:r>
                        <m:r>
                          <a:rPr lang="en-US" sz="3000" b="0" dirty="0">
                            <a:latin typeface="Cambria Math"/>
                            <a:cs typeface="Times New Roman" pitchFamily="18" charset="0"/>
                          </a:rPr>
                          <m:t>+</m:t>
                        </m:r>
                        <m:r>
                          <a:rPr lang="en-US" sz="3000" b="0" i="0" dirty="0" smtClean="0">
                            <a:latin typeface="Cambria Math"/>
                            <a:cs typeface="Times New Roman" pitchFamily="18" charset="0"/>
                          </a:rPr>
                          <m:t> </m:t>
                        </m:r>
                        <m:r>
                          <m:rPr>
                            <m:sty m:val="p"/>
                          </m:rPr>
                          <a:rPr lang="en-US" sz="3000" dirty="0">
                            <a:latin typeface="Cambria Math"/>
                            <a:cs typeface="Times New Roman" pitchFamily="18" charset="0"/>
                          </a:rPr>
                          <m:t>Population</m:t>
                        </m:r>
                        <m:r>
                          <a:rPr lang="en-US" sz="3000" b="0" i="0" dirty="0" smtClean="0">
                            <a:latin typeface="Cambria Math"/>
                            <a:cs typeface="Times New Roman" pitchFamily="18" charset="0"/>
                          </a:rPr>
                          <m:t> </m:t>
                        </m:r>
                        <m:r>
                          <a:rPr lang="en-US" sz="3000" dirty="0">
                            <a:latin typeface="Cambria Math"/>
                            <a:cs typeface="Times New Roman" pitchFamily="18" charset="0"/>
                          </a:rPr>
                          <m:t>&gt;</m:t>
                        </m:r>
                        <m:r>
                          <a:rPr lang="en-US" sz="3000" b="0" i="1" dirty="0" smtClean="0">
                            <a:latin typeface="Cambria Math"/>
                            <a:cs typeface="Times New Roman" pitchFamily="18" charset="0"/>
                          </a:rPr>
                          <m:t> </m:t>
                        </m:r>
                        <m:r>
                          <a:rPr lang="en-US" sz="3000" dirty="0">
                            <a:latin typeface="Cambria Math"/>
                            <a:cs typeface="Times New Roman" pitchFamily="18" charset="0"/>
                          </a:rPr>
                          <m:t>65 </m:t>
                        </m:r>
                      </m:num>
                      <m:den>
                        <m:r>
                          <a:rPr lang="en-US" sz="3000" b="0" i="0" smtClean="0">
                            <a:latin typeface="Cambria Math"/>
                          </a:rPr>
                          <m:t># </m:t>
                        </m:r>
                        <m:r>
                          <m:rPr>
                            <m:sty m:val="p"/>
                          </m:rPr>
                          <a:rPr lang="en-US" sz="3000" b="0" i="0" smtClean="0">
                            <a:latin typeface="Cambria Math"/>
                          </a:rPr>
                          <m:t>of</m:t>
                        </m:r>
                        <m:r>
                          <a:rPr lang="en-US" sz="3000" b="0" i="0" smtClean="0">
                            <a:latin typeface="Cambria Math"/>
                          </a:rPr>
                          <m:t> </m:t>
                        </m:r>
                        <m:r>
                          <m:rPr>
                            <m:sty m:val="p"/>
                          </m:rPr>
                          <a:rPr lang="en-US" sz="3000" b="0" i="0" smtClean="0">
                            <a:latin typeface="Cambria Math"/>
                          </a:rPr>
                          <m:t>population</m:t>
                        </m:r>
                        <m:r>
                          <a:rPr lang="en-US" sz="3000" dirty="0">
                            <a:latin typeface="Cambria Math"/>
                            <a:cs typeface="Times New Roman" pitchFamily="18" charset="0"/>
                          </a:rPr>
                          <m:t> 15</m:t>
                        </m:r>
                        <m:r>
                          <a:rPr lang="en-US" sz="3000" b="0" i="1" dirty="0" smtClean="0">
                            <a:latin typeface="Cambria Math"/>
                            <a:cs typeface="Times New Roman" pitchFamily="18" charset="0"/>
                          </a:rPr>
                          <m:t> − </m:t>
                        </m:r>
                        <m:r>
                          <a:rPr lang="en-US" sz="3000" dirty="0">
                            <a:latin typeface="Cambria Math"/>
                            <a:cs typeface="Times New Roman" pitchFamily="18" charset="0"/>
                          </a:rPr>
                          <m:t>64 </m:t>
                        </m:r>
                      </m:den>
                    </m:f>
                  </m:oMath>
                </a14:m>
                <a:r>
                  <a:rPr lang="en-US" sz="3000" dirty="0">
                    <a:latin typeface="Times New Roman" pitchFamily="18" charset="0"/>
                    <a:cs typeface="Times New Roman" pitchFamily="18" charset="0"/>
                  </a:rPr>
                  <a:t>	</a:t>
                </a:r>
                <a:endParaRPr lang="en-US" sz="3000" dirty="0" smtClean="0">
                  <a:latin typeface="Times New Roman" pitchFamily="18" charset="0"/>
                  <a:cs typeface="Times New Roman" pitchFamily="18" charset="0"/>
                </a:endParaRPr>
              </a:p>
              <a:p>
                <a:pPr algn="just">
                  <a:lnSpc>
                    <a:spcPct val="110000"/>
                  </a:lnSpc>
                  <a:buFont typeface="Wingdings" pitchFamily="2" charset="2"/>
                  <a:buChar char="ü"/>
                  <a:tabLst>
                    <a:tab pos="0" algn="l"/>
                  </a:tabLst>
                </a:pPr>
                <a:r>
                  <a:rPr lang="en-US" sz="3000" i="1" dirty="0" smtClean="0">
                    <a:latin typeface="Times New Roman" pitchFamily="18" charset="0"/>
                    <a:cs typeface="Times New Roman" pitchFamily="18" charset="0"/>
                  </a:rPr>
                  <a:t>Old-aged dependency ratio</a:t>
                </a:r>
                <a:r>
                  <a:rPr lang="en-US" sz="3000" dirty="0" smtClean="0">
                    <a:latin typeface="Times New Roman" pitchFamily="18" charset="0"/>
                    <a:cs typeface="Times New Roman" pitchFamily="18" charset="0"/>
                  </a:rPr>
                  <a:t>: is the ratio of old-age dependents to economically productive ages in a population.   </a:t>
                </a:r>
              </a:p>
              <a:p>
                <a:pPr marL="0" indent="0" algn="just">
                  <a:lnSpc>
                    <a:spcPct val="110000"/>
                  </a:lnSpc>
                  <a:buNone/>
                  <a:tabLst>
                    <a:tab pos="0" algn="l"/>
                  </a:tabLst>
                </a:pPr>
                <a14:m>
                  <m:oMath xmlns:m="http://schemas.openxmlformats.org/officeDocument/2006/math">
                    <m:r>
                      <a:rPr lang="en-US" sz="3000" i="1" dirty="0" smtClean="0">
                        <a:latin typeface="Cambria Math"/>
                      </a:rPr>
                      <m:t>𝑂𝑙𝑑</m:t>
                    </m:r>
                    <m:r>
                      <a:rPr lang="en-US" sz="3000" b="0" i="1" dirty="0" smtClean="0">
                        <a:latin typeface="Cambria Math"/>
                      </a:rPr>
                      <m:t>−</m:t>
                    </m:r>
                    <m:r>
                      <a:rPr lang="en-US" sz="3000" b="0" i="1" dirty="0" smtClean="0">
                        <a:latin typeface="Cambria Math"/>
                      </a:rPr>
                      <m:t>𝑎𝑔𝑒𝑑</m:t>
                    </m:r>
                    <m:r>
                      <a:rPr lang="en-US" sz="3000" b="0" i="1" dirty="0" smtClean="0">
                        <a:latin typeface="Cambria Math"/>
                      </a:rPr>
                      <m:t> </m:t>
                    </m:r>
                    <m:r>
                      <a:rPr lang="en-US" sz="3000" i="1" dirty="0">
                        <a:latin typeface="Cambria Math"/>
                      </a:rPr>
                      <m:t>𝑑𝑒𝑝𝑒𝑛𝑑𝑒𝑛𝑐𝑦</m:t>
                    </m:r>
                    <m:r>
                      <a:rPr lang="en-US" sz="3000" b="0" i="1" dirty="0" smtClean="0">
                        <a:latin typeface="Cambria Math"/>
                      </a:rPr>
                      <m:t> </m:t>
                    </m:r>
                    <m:r>
                      <a:rPr lang="en-US" sz="3000" b="0" i="1" dirty="0" smtClean="0">
                        <a:latin typeface="Cambria Math"/>
                      </a:rPr>
                      <m:t>𝑟𝑎𝑡𝑖𝑜</m:t>
                    </m:r>
                    <m:r>
                      <a:rPr lang="en-US" sz="3000" i="1" dirty="0">
                        <a:latin typeface="Cambria Math"/>
                      </a:rPr>
                      <m:t> </m:t>
                    </m:r>
                    <m:r>
                      <a:rPr lang="en-US" sz="3000" i="1" dirty="0" smtClean="0">
                        <a:latin typeface="Cambria Math"/>
                      </a:rPr>
                      <m:t>=  </m:t>
                    </m:r>
                    <m:f>
                      <m:fPr>
                        <m:ctrlPr>
                          <a:rPr lang="en-US" sz="3000" i="1" smtClean="0">
                            <a:latin typeface="Cambria Math"/>
                          </a:rPr>
                        </m:ctrlPr>
                      </m:fPr>
                      <m:num>
                        <m:r>
                          <a:rPr lang="en-US" sz="3000" b="0" i="0" smtClean="0">
                            <a:latin typeface="Cambria Math"/>
                          </a:rPr>
                          <m:t># </m:t>
                        </m:r>
                        <m:r>
                          <m:rPr>
                            <m:sty m:val="p"/>
                          </m:rPr>
                          <a:rPr lang="en-US" sz="3000" b="0" i="0" smtClean="0">
                            <a:latin typeface="Cambria Math"/>
                          </a:rPr>
                          <m:t>of</m:t>
                        </m:r>
                        <m:r>
                          <a:rPr lang="en-US" sz="3000" b="0" i="0" smtClean="0">
                            <a:latin typeface="Cambria Math"/>
                          </a:rPr>
                          <m:t> </m:t>
                        </m:r>
                        <m:r>
                          <m:rPr>
                            <m:sty m:val="p"/>
                          </m:rPr>
                          <a:rPr lang="en-US" sz="3000" b="0" i="0" smtClean="0">
                            <a:latin typeface="Cambria Math"/>
                          </a:rPr>
                          <m:t>population</m:t>
                        </m:r>
                        <m:r>
                          <a:rPr lang="en-US" sz="3000" dirty="0">
                            <a:latin typeface="Cambria Math"/>
                          </a:rPr>
                          <m:t>  &gt; 64 </m:t>
                        </m:r>
                      </m:num>
                      <m:den>
                        <m:r>
                          <a:rPr lang="en-US" sz="3000" b="0" i="0" smtClean="0">
                            <a:latin typeface="Cambria Math"/>
                          </a:rPr>
                          <m:t># </m:t>
                        </m:r>
                        <m:r>
                          <m:rPr>
                            <m:sty m:val="p"/>
                          </m:rPr>
                          <a:rPr lang="en-US" sz="3000" b="0" i="0" smtClean="0">
                            <a:latin typeface="Cambria Math"/>
                          </a:rPr>
                          <m:t>of</m:t>
                        </m:r>
                        <m:r>
                          <a:rPr lang="en-US" sz="3000" b="0" i="0" smtClean="0">
                            <a:latin typeface="Cambria Math"/>
                          </a:rPr>
                          <m:t> </m:t>
                        </m:r>
                        <m:r>
                          <m:rPr>
                            <m:sty m:val="p"/>
                          </m:rPr>
                          <a:rPr lang="en-US" sz="3000" b="0" i="0" smtClean="0">
                            <a:latin typeface="Cambria Math"/>
                          </a:rPr>
                          <m:t>population</m:t>
                        </m:r>
                        <m:r>
                          <a:rPr lang="en-US" sz="3000" dirty="0">
                            <a:latin typeface="Cambria Math"/>
                          </a:rPr>
                          <m:t> 15  − 64 </m:t>
                        </m:r>
                      </m:den>
                    </m:f>
                  </m:oMath>
                </a14:m>
                <a:r>
                  <a:rPr lang="en-US" sz="3000" dirty="0" smtClean="0">
                    <a:latin typeface="Times New Roman" pitchFamily="18" charset="0"/>
                    <a:cs typeface="Times New Roman" pitchFamily="18" charset="0"/>
                  </a:rPr>
                  <a:t> </a:t>
                </a:r>
              </a:p>
              <a:p>
                <a:pPr marL="0" indent="0" algn="just">
                  <a:buNone/>
                  <a:tabLst>
                    <a:tab pos="0" algn="l"/>
                  </a:tabLst>
                </a:pPr>
                <a:r>
                  <a:rPr lang="en-US" sz="3000" dirty="0">
                    <a:latin typeface="Times New Roman" pitchFamily="18" charset="0"/>
                    <a:cs typeface="Times New Roman" pitchFamily="18" charset="0"/>
                  </a:rPr>
                  <a:t>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52400" y="76200"/>
                <a:ext cx="8839200" cy="6705600"/>
              </a:xfrm>
              <a:blipFill rotWithShape="1">
                <a:blip r:embed="rId2" cstate="print"/>
                <a:stretch>
                  <a:fillRect l="-1238" t="-543" r="-2338" b="-226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B2F1D53-DE74-4F25-AF86-2FAE588083EF}" type="slidenum">
              <a:rPr lang="en-US" smtClean="0"/>
              <a:pPr/>
              <a:t>52</a:t>
            </a:fld>
            <a:endParaRPr lang="en-US" dirty="0"/>
          </a:p>
        </p:txBody>
      </p:sp>
    </p:spTree>
    <p:extLst>
      <p:ext uri="{BB962C8B-B14F-4D97-AF65-F5344CB8AC3E}">
        <p14:creationId xmlns="" xmlns:p14="http://schemas.microsoft.com/office/powerpoint/2010/main" val="29539215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2" name="Content Placeholder 1"/>
              <p:cNvSpPr>
                <a:spLocks noGrp="1"/>
              </p:cNvSpPr>
              <p:nvPr>
                <p:ph idx="1"/>
              </p:nvPr>
            </p:nvSpPr>
            <p:spPr>
              <a:xfrm>
                <a:off x="228600" y="152400"/>
                <a:ext cx="8686800" cy="6553200"/>
              </a:xfrm>
            </p:spPr>
            <p:style>
              <a:lnRef idx="2">
                <a:schemeClr val="dk1"/>
              </a:lnRef>
              <a:fillRef idx="1">
                <a:schemeClr val="lt1"/>
              </a:fillRef>
              <a:effectRef idx="0">
                <a:schemeClr val="dk1"/>
              </a:effectRef>
              <a:fontRef idx="minor">
                <a:schemeClr val="dk1"/>
              </a:fontRef>
            </p:style>
            <p:txBody>
              <a:bodyPr>
                <a:normAutofit/>
              </a:bodyPr>
              <a:lstStyle/>
              <a:p>
                <a:pPr marL="566928" indent="-457200" algn="just">
                  <a:buFont typeface="Wingdings" pitchFamily="2" charset="2"/>
                  <a:buChar char="ü"/>
                </a:pPr>
                <a:r>
                  <a:rPr lang="en-US" sz="2800" i="1" dirty="0" smtClean="0">
                    <a:latin typeface="Times New Roman" pitchFamily="18" charset="0"/>
                    <a:cs typeface="Times New Roman" pitchFamily="18" charset="0"/>
                  </a:rPr>
                  <a:t>Youth dependency ratio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is</a:t>
                </a:r>
                <a:r>
                  <a:rPr lang="en-US"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the proportion of young people (under age 15) to the working population (aged 16 to 64) in a country</a:t>
                </a:r>
                <a:r>
                  <a:rPr lang="en-US" sz="2800" dirty="0" smtClean="0">
                    <a:latin typeface="Times New Roman" pitchFamily="18" charset="0"/>
                    <a:cs typeface="Times New Roman" pitchFamily="18" charset="0"/>
                  </a:rPr>
                  <a:t>.</a:t>
                </a:r>
              </a:p>
              <a:p>
                <a:pPr marL="0" indent="0" algn="just">
                  <a:lnSpc>
                    <a:spcPct val="90000"/>
                  </a:lnSpc>
                  <a:buNone/>
                  <a:tabLst>
                    <a:tab pos="0" algn="l"/>
                  </a:tabLst>
                </a:pPr>
                <a:r>
                  <a:rPr lang="en-US" sz="2800" dirty="0" smtClean="0">
                    <a:latin typeface="Times New Roman" pitchFamily="18" charset="0"/>
                    <a:cs typeface="Times New Roman" pitchFamily="18" charset="0"/>
                  </a:rPr>
                  <a:t> </a:t>
                </a:r>
                <a14:m>
                  <m:oMath xmlns:m="http://schemas.openxmlformats.org/officeDocument/2006/math">
                    <m:r>
                      <a:rPr lang="en-US" sz="2800" i="1" dirty="0" smtClean="0">
                        <a:latin typeface="Cambria Math"/>
                        <a:cs typeface="Times New Roman" pitchFamily="18" charset="0"/>
                      </a:rPr>
                      <m:t>𝑌𝑜𝑢𝑡h</m:t>
                    </m:r>
                    <m:r>
                      <a:rPr lang="en-US" sz="2800" i="1" dirty="0" smtClean="0">
                        <a:latin typeface="Cambria Math"/>
                        <a:cs typeface="Times New Roman" pitchFamily="18" charset="0"/>
                      </a:rPr>
                      <m:t> </m:t>
                    </m:r>
                    <m:r>
                      <a:rPr lang="en-US" sz="2800" i="1" dirty="0" smtClean="0">
                        <a:latin typeface="Cambria Math"/>
                        <a:cs typeface="Times New Roman" pitchFamily="18" charset="0"/>
                      </a:rPr>
                      <m:t>𝑑𝑒𝑝𝑒𝑛𝑑𝑒𝑛𝑐𝑦</m:t>
                    </m:r>
                    <m:r>
                      <a:rPr lang="en-US" sz="2800" i="1" dirty="0" smtClean="0">
                        <a:latin typeface="Cambria Math"/>
                        <a:cs typeface="Times New Roman" pitchFamily="18" charset="0"/>
                      </a:rPr>
                      <m:t> </m:t>
                    </m:r>
                    <m:r>
                      <a:rPr lang="en-US" sz="2800" i="1" dirty="0" smtClean="0">
                        <a:latin typeface="Cambria Math"/>
                        <a:cs typeface="Times New Roman" pitchFamily="18" charset="0"/>
                      </a:rPr>
                      <m:t>𝑟𝑎𝑡𝑖𝑜</m:t>
                    </m:r>
                    <m:r>
                      <a:rPr lang="en-US" sz="2800" i="1" dirty="0" smtClean="0">
                        <a:latin typeface="Cambria Math"/>
                        <a:cs typeface="Times New Roman" pitchFamily="18" charset="0"/>
                      </a:rPr>
                      <m:t> = </m:t>
                    </m:r>
                    <m:f>
                      <m:fPr>
                        <m:ctrlPr>
                          <a:rPr lang="en-US" sz="2800" i="1" smtClean="0">
                            <a:latin typeface="Cambria Math"/>
                          </a:rPr>
                        </m:ctrlPr>
                      </m:fPr>
                      <m:num>
                        <m:r>
                          <m:rPr>
                            <m:sty m:val="p"/>
                          </m:rPr>
                          <a:rPr lang="en-US" sz="2800" b="0" i="0" smtClean="0">
                            <a:latin typeface="Cambria Math"/>
                          </a:rPr>
                          <m:t>p</m:t>
                        </m:r>
                        <m:r>
                          <m:rPr>
                            <m:sty m:val="p"/>
                          </m:rPr>
                          <a:rPr lang="en-US" sz="2800" dirty="0">
                            <a:latin typeface="Cambria Math"/>
                            <a:cs typeface="Times New Roman" pitchFamily="18" charset="0"/>
                          </a:rPr>
                          <m:t>opulation</m:t>
                        </m:r>
                        <m:r>
                          <a:rPr lang="en-US" sz="2800" b="0" i="0" dirty="0" smtClean="0">
                            <a:latin typeface="Cambria Math"/>
                            <a:cs typeface="Times New Roman" pitchFamily="18" charset="0"/>
                          </a:rPr>
                          <m:t> </m:t>
                        </m:r>
                        <m:r>
                          <a:rPr lang="en-US" sz="2800" dirty="0">
                            <a:latin typeface="Cambria Math"/>
                            <a:cs typeface="Times New Roman" pitchFamily="18" charset="0"/>
                          </a:rPr>
                          <m:t>&lt;</m:t>
                        </m:r>
                        <m:r>
                          <a:rPr lang="en-US" sz="2800" b="0" i="0" dirty="0" smtClean="0">
                            <a:latin typeface="Cambria Math"/>
                            <a:cs typeface="Times New Roman" pitchFamily="18" charset="0"/>
                          </a:rPr>
                          <m:t> </m:t>
                        </m:r>
                        <m:r>
                          <a:rPr lang="en-US" sz="2800" dirty="0">
                            <a:latin typeface="Cambria Math"/>
                            <a:cs typeface="Times New Roman" pitchFamily="18" charset="0"/>
                          </a:rPr>
                          <m:t>15 </m:t>
                        </m:r>
                      </m:num>
                      <m:den>
                        <m:r>
                          <a:rPr lang="en-US" sz="2800" b="0" i="0" dirty="0" smtClean="0">
                            <a:latin typeface="Cambria Math"/>
                          </a:rPr>
                          <m:t> </m:t>
                        </m:r>
                        <m:r>
                          <m:rPr>
                            <m:sty m:val="p"/>
                          </m:rPr>
                          <a:rPr lang="en-US" sz="2800" b="0" i="0" dirty="0" smtClean="0">
                            <a:latin typeface="Cambria Math"/>
                          </a:rPr>
                          <m:t>population</m:t>
                        </m:r>
                        <m:r>
                          <a:rPr lang="en-US" sz="2800" dirty="0">
                            <a:latin typeface="Cambria Math"/>
                            <a:cs typeface="Times New Roman" pitchFamily="18" charset="0"/>
                          </a:rPr>
                          <m:t> 15− 64 </m:t>
                        </m:r>
                      </m:den>
                    </m:f>
                  </m:oMath>
                </a14:m>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p>
              <a:p>
                <a:pPr algn="just">
                  <a:lnSpc>
                    <a:spcPct val="90000"/>
                  </a:lnSpc>
                  <a:tabLst>
                    <a:tab pos="0" algn="l"/>
                  </a:tabLst>
                </a:pPr>
                <a:r>
                  <a:rPr lang="en-US" sz="2800" dirty="0" smtClean="0">
                    <a:latin typeface="Times New Roman" pitchFamily="18" charset="0"/>
                    <a:cs typeface="Times New Roman" pitchFamily="18" charset="0"/>
                  </a:rPr>
                  <a:t>Population </a:t>
                </a:r>
                <a:r>
                  <a:rPr lang="en-US" sz="2800" dirty="0">
                    <a:latin typeface="Times New Roman" pitchFamily="18" charset="0"/>
                    <a:cs typeface="Times New Roman" pitchFamily="18" charset="0"/>
                  </a:rPr>
                  <a:t>is relatively </a:t>
                </a:r>
                <a:r>
                  <a:rPr lang="en-US" sz="2800" dirty="0" smtClean="0">
                    <a:latin typeface="Times New Roman" pitchFamily="18" charset="0"/>
                    <a:cs typeface="Times New Roman" pitchFamily="18" charset="0"/>
                  </a:rPr>
                  <a:t>youthful in </a:t>
                </a:r>
                <a:r>
                  <a:rPr lang="en-US" sz="2800" dirty="0">
                    <a:latin typeface="Times New Roman" pitchFamily="18" charset="0"/>
                    <a:cs typeface="Times New Roman" pitchFamily="18" charset="0"/>
                  </a:rPr>
                  <a:t>the developing world. </a:t>
                </a:r>
              </a:p>
              <a:p>
                <a:pPr algn="just"/>
                <a:r>
                  <a:rPr lang="en-US" sz="2800" dirty="0" smtClean="0">
                    <a:latin typeface="Times New Roman" pitchFamily="18" charset="0"/>
                    <a:cs typeface="Times New Roman" pitchFamily="18" charset="0"/>
                  </a:rPr>
                  <a:t>Children </a:t>
                </a:r>
                <a:r>
                  <a:rPr lang="en-US" sz="2800" dirty="0">
                    <a:latin typeface="Times New Roman" pitchFamily="18" charset="0"/>
                    <a:cs typeface="Times New Roman" pitchFamily="18" charset="0"/>
                  </a:rPr>
                  <a:t>under the age of 15 constitute </a:t>
                </a:r>
                <a:r>
                  <a:rPr lang="en-US" sz="2800" dirty="0" smtClean="0">
                    <a:latin typeface="Times New Roman" pitchFamily="18" charset="0"/>
                    <a:cs typeface="Times New Roman" pitchFamily="18" charset="0"/>
                  </a:rPr>
                  <a:t>more than </a:t>
                </a:r>
                <a:r>
                  <a:rPr lang="en-US" sz="2800" dirty="0">
                    <a:latin typeface="Times New Roman" pitchFamily="18" charset="0"/>
                    <a:cs typeface="Times New Roman" pitchFamily="18" charset="0"/>
                  </a:rPr>
                  <a:t>30% of the total population of developing countries </a:t>
                </a:r>
                <a:r>
                  <a:rPr lang="en-US" sz="2800" dirty="0" smtClean="0">
                    <a:latin typeface="Times New Roman" pitchFamily="18" charset="0"/>
                    <a:cs typeface="Times New Roman" pitchFamily="18" charset="0"/>
                  </a:rPr>
                  <a:t>, but they constitute only </a:t>
                </a:r>
                <a:r>
                  <a:rPr lang="en-US" sz="2800" dirty="0">
                    <a:latin typeface="Times New Roman" pitchFamily="18" charset="0"/>
                    <a:cs typeface="Times New Roman" pitchFamily="18" charset="0"/>
                  </a:rPr>
                  <a:t>17% of </a:t>
                </a:r>
                <a:r>
                  <a:rPr lang="en-US" sz="2800" dirty="0" smtClean="0">
                    <a:latin typeface="Times New Roman" pitchFamily="18" charset="0"/>
                    <a:cs typeface="Times New Roman" pitchFamily="18" charset="0"/>
                  </a:rPr>
                  <a:t>developed nations.</a:t>
                </a:r>
              </a:p>
              <a:p>
                <a:pPr algn="just"/>
                <a:r>
                  <a:rPr lang="en-US" sz="2800" dirty="0" smtClean="0">
                    <a:latin typeface="Times New Roman" pitchFamily="18" charset="0"/>
                    <a:cs typeface="Times New Roman" pitchFamily="18" charset="0"/>
                  </a:rPr>
                  <a:t>For instance, Ethiopia (43%), Nigeria (45%), Pakistan (38%), India (32%) &amp; Mexico (32%). </a:t>
                </a:r>
              </a:p>
              <a:p>
                <a:pPr algn="just"/>
                <a:r>
                  <a:rPr lang="en-US" sz="2800" dirty="0" smtClean="0">
                    <a:latin typeface="Times New Roman" pitchFamily="18" charset="0"/>
                    <a:cs typeface="Times New Roman" pitchFamily="18" charset="0"/>
                  </a:rPr>
                  <a:t>In countries  with such age structure, the youth </a:t>
                </a:r>
                <a:r>
                  <a:rPr lang="en-US" sz="2800" dirty="0">
                    <a:latin typeface="Times New Roman" pitchFamily="18" charset="0"/>
                    <a:cs typeface="Times New Roman" pitchFamily="18" charset="0"/>
                  </a:rPr>
                  <a:t>dependency ratio</a:t>
                </a:r>
                <a:r>
                  <a:rPr lang="en-US" sz="2800" dirty="0" smtClean="0">
                    <a:latin typeface="Times New Roman" pitchFamily="18" charset="0"/>
                    <a:cs typeface="Times New Roman" pitchFamily="18" charset="0"/>
                  </a:rPr>
                  <a:t>  is very high.   </a:t>
                </a:r>
              </a:p>
              <a:p>
                <a:pPr algn="just">
                  <a:buFont typeface="Wingdings" pitchFamily="2" charset="2"/>
                  <a:buChar char="Ø"/>
                </a:pPr>
                <a:endParaRPr lang="en-US" sz="2800" dirty="0">
                  <a:latin typeface="Times New Roman" pitchFamily="18" charset="0"/>
                  <a:cs typeface="Times New Roman" pitchFamily="18" charset="0"/>
                </a:endParaRPr>
              </a:p>
            </p:txBody>
          </p:sp>
        </mc:Choice>
        <mc:Fallback>
          <p:sp>
            <p:nvSpPr>
              <p:cNvPr id="2" name="Content Placeholder 1"/>
              <p:cNvSpPr>
                <a:spLocks noGrp="1" noRot="1" noChangeAspect="1" noMove="1" noResize="1" noEditPoints="1" noAdjustHandles="1" noChangeArrowheads="1" noChangeShapeType="1" noTextEdit="1"/>
              </p:cNvSpPr>
              <p:nvPr>
                <p:ph idx="1"/>
              </p:nvPr>
            </p:nvSpPr>
            <p:spPr>
              <a:xfrm>
                <a:off x="228600" y="152400"/>
                <a:ext cx="8686800" cy="6553200"/>
              </a:xfrm>
              <a:blipFill rotWithShape="1">
                <a:blip r:embed="rId2" cstate="print"/>
                <a:stretch>
                  <a:fillRect l="-1330" t="-741" r="-321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53</a:t>
            </a:fld>
            <a:endParaRPr lang="en-US" dirty="0"/>
          </a:p>
        </p:txBody>
      </p:sp>
    </p:spTree>
    <p:extLst>
      <p:ext uri="{BB962C8B-B14F-4D97-AF65-F5344CB8AC3E}">
        <p14:creationId xmlns="" xmlns:p14="http://schemas.microsoft.com/office/powerpoint/2010/main" val="12831738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2" name="Content Placeholder 1"/>
              <p:cNvSpPr>
                <a:spLocks noGrp="1"/>
              </p:cNvSpPr>
              <p:nvPr>
                <p:ph idx="1"/>
              </p:nvPr>
            </p:nvSpPr>
            <p:spPr>
              <a:xfrm>
                <a:off x="152400" y="152400"/>
                <a:ext cx="8839200" cy="6553200"/>
              </a:xfrm>
            </p:spPr>
            <p:style>
              <a:lnRef idx="2">
                <a:schemeClr val="dk1"/>
              </a:lnRef>
              <a:fillRef idx="1">
                <a:schemeClr val="lt1"/>
              </a:fillRef>
              <a:effectRef idx="0">
                <a:schemeClr val="dk1"/>
              </a:effectRef>
              <a:fontRef idx="minor">
                <a:schemeClr val="dk1"/>
              </a:fontRef>
            </p:style>
            <p:txBody>
              <a:bodyPr>
                <a:normAutofit/>
              </a:bodyPr>
              <a:lstStyle/>
              <a:p>
                <a:pPr algn="just"/>
                <a:r>
                  <a:rPr lang="en-US" sz="2800" dirty="0" smtClean="0">
                    <a:latin typeface="Times New Roman" pitchFamily="18" charset="0"/>
                    <a:cs typeface="Times New Roman" pitchFamily="18" charset="0"/>
                  </a:rPr>
                  <a:t>In contrast, </a:t>
                </a:r>
                <a:r>
                  <a:rPr lang="en-US" sz="2800" dirty="0">
                    <a:latin typeface="Times New Roman" pitchFamily="18" charset="0"/>
                    <a:cs typeface="Times New Roman" pitchFamily="18" charset="0"/>
                  </a:rPr>
                  <a:t>t</a:t>
                </a:r>
                <a:r>
                  <a:rPr lang="en-US" sz="2800" dirty="0" smtClean="0">
                    <a:latin typeface="Times New Roman" pitchFamily="18" charset="0"/>
                    <a:cs typeface="Times New Roman" pitchFamily="18" charset="0"/>
                  </a:rPr>
                  <a:t>he main problems </a:t>
                </a:r>
                <a:r>
                  <a:rPr lang="en-US" sz="2800" dirty="0">
                    <a:latin typeface="Times New Roman" pitchFamily="18" charset="0"/>
                    <a:cs typeface="Times New Roman" pitchFamily="18" charset="0"/>
                  </a:rPr>
                  <a:t>in more developed countries relate more to their low </a:t>
                </a:r>
                <a:r>
                  <a:rPr lang="en-US" sz="2800" dirty="0" smtClean="0">
                    <a:latin typeface="Times New Roman" pitchFamily="18" charset="0"/>
                    <a:cs typeface="Times New Roman" pitchFamily="18" charset="0"/>
                  </a:rPr>
                  <a:t>population growth </a:t>
                </a:r>
                <a:r>
                  <a:rPr lang="en-US" sz="2800" dirty="0">
                    <a:latin typeface="Times New Roman" pitchFamily="18" charset="0"/>
                    <a:cs typeface="Times New Roman" pitchFamily="18" charset="0"/>
                  </a:rPr>
                  <a:t>and old-age dependents (over age 65</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In general, the more rapid </a:t>
                </a:r>
                <a:r>
                  <a:rPr lang="en-US" sz="2800" dirty="0">
                    <a:latin typeface="Times New Roman" pitchFamily="18" charset="0"/>
                    <a:cs typeface="Times New Roman" pitchFamily="18" charset="0"/>
                  </a:rPr>
                  <a:t>the population growth rate, the greater the proportion of </a:t>
                </a:r>
                <a:r>
                  <a:rPr lang="en-US" sz="2800" dirty="0" smtClean="0">
                    <a:latin typeface="Times New Roman" pitchFamily="18" charset="0"/>
                    <a:cs typeface="Times New Roman" pitchFamily="18" charset="0"/>
                  </a:rPr>
                  <a:t>dependent children </a:t>
                </a:r>
                <a:r>
                  <a:rPr lang="en-US" sz="2800" dirty="0">
                    <a:latin typeface="Times New Roman" pitchFamily="18" charset="0"/>
                    <a:cs typeface="Times New Roman" pitchFamily="18" charset="0"/>
                  </a:rPr>
                  <a:t>in the total population and the more difficult it is for </a:t>
                </a:r>
                <a:r>
                  <a:rPr lang="en-US" sz="2800" dirty="0" smtClean="0">
                    <a:latin typeface="Times New Roman" pitchFamily="18" charset="0"/>
                    <a:cs typeface="Times New Roman" pitchFamily="18" charset="0"/>
                  </a:rPr>
                  <a:t>people </a:t>
                </a:r>
                <a:r>
                  <a:rPr lang="en-US" sz="2800" dirty="0">
                    <a:latin typeface="Times New Roman" pitchFamily="18" charset="0"/>
                    <a:cs typeface="Times New Roman" pitchFamily="18" charset="0"/>
                  </a:rPr>
                  <a:t>who </a:t>
                </a:r>
                <a:r>
                  <a:rPr lang="en-US" sz="2800" dirty="0" smtClean="0">
                    <a:latin typeface="Times New Roman" pitchFamily="18" charset="0"/>
                    <a:cs typeface="Times New Roman" pitchFamily="18" charset="0"/>
                  </a:rPr>
                  <a:t>are working </a:t>
                </a:r>
                <a:r>
                  <a:rPr lang="en-US" sz="2800" dirty="0">
                    <a:latin typeface="Times New Roman" pitchFamily="18" charset="0"/>
                    <a:cs typeface="Times New Roman" pitchFamily="18" charset="0"/>
                  </a:rPr>
                  <a:t>to support those who are not</a:t>
                </a:r>
                <a:r>
                  <a:rPr lang="en-US" sz="2800" dirty="0" smtClean="0">
                    <a:latin typeface="Times New Roman" pitchFamily="18" charset="0"/>
                    <a:cs typeface="Times New Roman" pitchFamily="18" charset="0"/>
                  </a:rPr>
                  <a:t>. </a:t>
                </a:r>
              </a:p>
              <a:p>
                <a:pPr algn="just">
                  <a:buFont typeface="Wingdings" pitchFamily="2" charset="2"/>
                  <a:buChar char="v"/>
                </a:pPr>
                <a:r>
                  <a:rPr lang="en-US" sz="2800" b="1" dirty="0" smtClean="0">
                    <a:latin typeface="Times New Roman" pitchFamily="18" charset="0"/>
                    <a:cs typeface="Times New Roman" pitchFamily="18" charset="0"/>
                  </a:rPr>
                  <a:t>Sex Composition Measures </a:t>
                </a:r>
                <a:endParaRPr lang="en-US" sz="2800" dirty="0">
                  <a:latin typeface="Times New Roman" pitchFamily="18" charset="0"/>
                  <a:cs typeface="Times New Roman" pitchFamily="18" charset="0"/>
                </a:endParaRPr>
              </a:p>
              <a:p>
                <a:pPr algn="just">
                  <a:buFont typeface="Wingdings" pitchFamily="2" charset="2"/>
                  <a:buChar char="ü"/>
                </a:pPr>
                <a:r>
                  <a:rPr lang="en-US" sz="2800" i="1" dirty="0">
                    <a:latin typeface="Times New Roman" pitchFamily="18" charset="0"/>
                    <a:cs typeface="Times New Roman" pitchFamily="18" charset="0"/>
                  </a:rPr>
                  <a:t>Sex Ratio </a:t>
                </a:r>
                <a:r>
                  <a:rPr lang="en-US" sz="2800" i="1" dirty="0" smtClean="0">
                    <a:latin typeface="Times New Roman" pitchFamily="18" charset="0"/>
                    <a:cs typeface="Times New Roman" pitchFamily="18" charset="0"/>
                  </a:rPr>
                  <a:t>= </a:t>
                </a:r>
                <a14:m>
                  <m:oMath xmlns:m="http://schemas.openxmlformats.org/officeDocument/2006/math">
                    <m:f>
                      <m:fPr>
                        <m:ctrlPr>
                          <a:rPr lang="en-US" sz="2800" i="1" smtClean="0">
                            <a:latin typeface="Cambria Math"/>
                          </a:rPr>
                        </m:ctrlPr>
                      </m:fPr>
                      <m:num>
                        <m:r>
                          <m:rPr>
                            <m:nor/>
                          </m:rPr>
                          <a:rPr lang="en-US" sz="2800" i="1" smtClean="0">
                            <a:latin typeface="Times New Roman" pitchFamily="18" charset="0"/>
                            <a:cs typeface="Times New Roman" pitchFamily="18" charset="0"/>
                          </a:rPr>
                          <m:t># </m:t>
                        </m:r>
                        <m:r>
                          <m:rPr>
                            <m:nor/>
                          </m:rPr>
                          <a:rPr lang="en-US" sz="2800" i="1" smtClean="0">
                            <a:latin typeface="Times New Roman" pitchFamily="18" charset="0"/>
                            <a:cs typeface="Times New Roman" pitchFamily="18" charset="0"/>
                          </a:rPr>
                          <m:t>of</m:t>
                        </m:r>
                        <m:r>
                          <m:rPr>
                            <m:nor/>
                          </m:rPr>
                          <a:rPr lang="en-US" sz="2800" i="1" smtClean="0">
                            <a:latin typeface="Times New Roman" pitchFamily="18" charset="0"/>
                            <a:cs typeface="Times New Roman" pitchFamily="18" charset="0"/>
                          </a:rPr>
                          <m:t> </m:t>
                        </m:r>
                        <m:r>
                          <m:rPr>
                            <m:nor/>
                          </m:rPr>
                          <a:rPr lang="en-US" sz="2800" i="1" smtClean="0">
                            <a:latin typeface="Times New Roman" pitchFamily="18" charset="0"/>
                            <a:cs typeface="Times New Roman" pitchFamily="18" charset="0"/>
                          </a:rPr>
                          <m:t>males</m:t>
                        </m:r>
                      </m:num>
                      <m:den>
                        <m:r>
                          <m:rPr>
                            <m:nor/>
                          </m:rPr>
                          <a:rPr lang="en-US" sz="2800" i="1" smtClean="0">
                            <a:latin typeface="Times New Roman" pitchFamily="18" charset="0"/>
                            <a:cs typeface="Times New Roman" pitchFamily="18" charset="0"/>
                          </a:rPr>
                          <m:t># </m:t>
                        </m:r>
                        <m:r>
                          <m:rPr>
                            <m:nor/>
                          </m:rPr>
                          <a:rPr lang="en-US" sz="2800" i="1" smtClean="0">
                            <a:latin typeface="Times New Roman" pitchFamily="18" charset="0"/>
                            <a:cs typeface="Times New Roman" pitchFamily="18" charset="0"/>
                          </a:rPr>
                          <m:t>of</m:t>
                        </m:r>
                        <m:r>
                          <m:rPr>
                            <m:nor/>
                          </m:rPr>
                          <a:rPr lang="en-US" sz="2800" i="1" smtClean="0">
                            <a:latin typeface="Times New Roman" pitchFamily="18" charset="0"/>
                            <a:cs typeface="Times New Roman" pitchFamily="18" charset="0"/>
                          </a:rPr>
                          <m:t> </m:t>
                        </m:r>
                        <m:r>
                          <m:rPr>
                            <m:nor/>
                          </m:rPr>
                          <a:rPr lang="en-US" sz="2800" i="1" smtClean="0">
                            <a:latin typeface="Times New Roman" pitchFamily="18" charset="0"/>
                            <a:cs typeface="Times New Roman" pitchFamily="18" charset="0"/>
                          </a:rPr>
                          <m:t>females</m:t>
                        </m:r>
                      </m:den>
                    </m:f>
                  </m:oMath>
                </a14:m>
                <a:r>
                  <a:rPr lang="en-US" sz="2800" i="1" dirty="0" smtClean="0">
                    <a:latin typeface="Times New Roman" pitchFamily="18" charset="0"/>
                    <a:cs typeface="Times New Roman" pitchFamily="18" charset="0"/>
                  </a:rPr>
                  <a:t> x100 </a:t>
                </a:r>
                <a:endParaRPr lang="en-US" sz="2800" i="1" dirty="0">
                  <a:latin typeface="Times New Roman" pitchFamily="18" charset="0"/>
                  <a:cs typeface="Times New Roman" pitchFamily="18" charset="0"/>
                </a:endParaRPr>
              </a:p>
              <a:p>
                <a:pPr algn="just">
                  <a:buFont typeface="Wingdings" pitchFamily="2" charset="2"/>
                  <a:buChar char="ü"/>
                </a:pPr>
                <a:r>
                  <a:rPr lang="en-US" sz="2800" dirty="0" smtClean="0">
                    <a:latin typeface="Times New Roman" pitchFamily="18" charset="0"/>
                    <a:cs typeface="Times New Roman" pitchFamily="18" charset="0"/>
                  </a:rPr>
                  <a:t>Sex </a:t>
                </a:r>
                <a:r>
                  <a:rPr lang="en-US" sz="2800" dirty="0">
                    <a:latin typeface="Times New Roman" pitchFamily="18" charset="0"/>
                    <a:cs typeface="Times New Roman" pitchFamily="18" charset="0"/>
                  </a:rPr>
                  <a:t>ratio at birth = </a:t>
                </a:r>
                <a14:m>
                  <m:oMath xmlns:m="http://schemas.openxmlformats.org/officeDocument/2006/math">
                    <m:f>
                      <m:fPr>
                        <m:ctrlPr>
                          <a:rPr lang="en-US" sz="2800" i="1">
                            <a:latin typeface="Cambria Math"/>
                          </a:rPr>
                        </m:ctrlPr>
                      </m:fPr>
                      <m:num>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of</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male</m:t>
                        </m:r>
                        <m:r>
                          <a:rPr lang="en-US" sz="2800" b="0" i="1" dirty="0" smtClean="0">
                            <a:latin typeface="Cambria Math"/>
                          </a:rPr>
                          <m:t> </m:t>
                        </m:r>
                        <m:r>
                          <a:rPr lang="en-US" sz="2800" b="0" i="1" dirty="0" smtClean="0">
                            <a:latin typeface="Cambria Math"/>
                          </a:rPr>
                          <m:t>𝑏𝑖𝑟𝑡h𝑠</m:t>
                        </m:r>
                      </m:num>
                      <m:den>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of</m:t>
                        </m:r>
                        <m:r>
                          <m:rPr>
                            <m:nor/>
                          </m:rPr>
                          <a:rPr lang="en-US" sz="2800" i="1">
                            <a:latin typeface="Times New Roman" pitchFamily="18" charset="0"/>
                            <a:cs typeface="Times New Roman" pitchFamily="18" charset="0"/>
                          </a:rPr>
                          <m:t> </m:t>
                        </m:r>
                        <m:r>
                          <m:rPr>
                            <m:nor/>
                          </m:rPr>
                          <a:rPr lang="en-US" sz="2800" i="1">
                            <a:latin typeface="Times New Roman" pitchFamily="18" charset="0"/>
                            <a:cs typeface="Times New Roman" pitchFamily="18" charset="0"/>
                          </a:rPr>
                          <m:t>female</m:t>
                        </m:r>
                        <m:r>
                          <a:rPr lang="en-US" sz="2800" b="0" i="1" dirty="0" smtClean="0">
                            <a:latin typeface="Cambria Math"/>
                          </a:rPr>
                          <m:t> </m:t>
                        </m:r>
                        <m:r>
                          <a:rPr lang="en-US" sz="2800" b="0" i="1" dirty="0" smtClean="0">
                            <a:latin typeface="Cambria Math"/>
                          </a:rPr>
                          <m:t>𝑏𝑖𝑟𝑡h𝑠</m:t>
                        </m:r>
                      </m:den>
                    </m:f>
                  </m:oMath>
                </a14:m>
                <a:r>
                  <a:rPr lang="en-US" sz="2800" i="1" dirty="0">
                    <a:latin typeface="Times New Roman" pitchFamily="18" charset="0"/>
                    <a:cs typeface="Times New Roman" pitchFamily="18" charset="0"/>
                  </a:rPr>
                  <a:t> x100 </a:t>
                </a:r>
                <a:endParaRPr lang="en-US" sz="2800" i="1"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It </a:t>
                </a:r>
                <a:r>
                  <a:rPr lang="en-US" sz="2800" dirty="0">
                    <a:latin typeface="Times New Roman" pitchFamily="18" charset="0"/>
                    <a:cs typeface="Times New Roman" pitchFamily="18" charset="0"/>
                  </a:rPr>
                  <a:t>usually ranges between 102-108 male births per 100 female births. </a:t>
                </a:r>
                <a:r>
                  <a:rPr lang="en-US" sz="2800" dirty="0" smtClean="0">
                    <a:latin typeface="Times New Roman" pitchFamily="18" charset="0"/>
                    <a:cs typeface="Times New Roman" pitchFamily="18" charset="0"/>
                  </a:rPr>
                  <a:t> </a:t>
                </a:r>
              </a:p>
            </p:txBody>
          </p:sp>
        </mc:Choice>
        <mc:Fallback>
          <p:sp>
            <p:nvSpPr>
              <p:cNvPr id="2" name="Content Placeholder 1"/>
              <p:cNvSpPr>
                <a:spLocks noGrp="1" noRot="1" noChangeAspect="1" noMove="1" noResize="1" noEditPoints="1" noAdjustHandles="1" noChangeArrowheads="1" noChangeShapeType="1" noTextEdit="1"/>
              </p:cNvSpPr>
              <p:nvPr>
                <p:ph idx="1"/>
              </p:nvPr>
            </p:nvSpPr>
            <p:spPr>
              <a:xfrm>
                <a:off x="152400" y="152400"/>
                <a:ext cx="8839200" cy="6553200"/>
              </a:xfrm>
              <a:blipFill rotWithShape="1">
                <a:blip r:embed="rId3" cstate="print"/>
                <a:stretch>
                  <a:fillRect l="-1032" t="-741" r="-2338" b="-101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54</a:t>
            </a:fld>
            <a:endParaRPr lang="en-US" dirty="0"/>
          </a:p>
        </p:txBody>
      </p:sp>
    </p:spTree>
    <p:extLst>
      <p:ext uri="{BB962C8B-B14F-4D97-AF65-F5344CB8AC3E}">
        <p14:creationId xmlns="" xmlns:p14="http://schemas.microsoft.com/office/powerpoint/2010/main" val="14726546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610600" cy="6248400"/>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n-US" sz="2800" b="1" dirty="0">
                <a:latin typeface="Times New Roman" pitchFamily="18" charset="0"/>
                <a:cs typeface="Times New Roman" pitchFamily="18" charset="0"/>
              </a:rPr>
              <a:t>Uses of </a:t>
            </a:r>
            <a:r>
              <a:rPr lang="en-US" sz="2800" b="1" dirty="0" smtClean="0">
                <a:latin typeface="Times New Roman" pitchFamily="18" charset="0"/>
                <a:cs typeface="Times New Roman" pitchFamily="18" charset="0"/>
              </a:rPr>
              <a:t>Demographic Measures</a:t>
            </a:r>
            <a:endParaRPr lang="en-GB" sz="2800" dirty="0">
              <a:latin typeface="Times New Roman" pitchFamily="18" charset="0"/>
              <a:cs typeface="Times New Roman" pitchFamily="18" charset="0"/>
            </a:endParaRPr>
          </a:p>
          <a:p>
            <a:pPr marL="803275" lvl="2" indent="-404813" algn="just">
              <a:buFont typeface="Wingdings" pitchFamily="2" charset="2"/>
              <a:buChar char=""/>
            </a:pPr>
            <a:r>
              <a:rPr lang="en-US" sz="2800" dirty="0">
                <a:latin typeface="Times New Roman" pitchFamily="18" charset="0"/>
                <a:cs typeface="Times New Roman" pitchFamily="18" charset="0"/>
              </a:rPr>
              <a:t>Study the demographic characteristics (composition &amp; </a:t>
            </a:r>
            <a:r>
              <a:rPr lang="en-US" sz="2800" dirty="0" smtClean="0">
                <a:latin typeface="Times New Roman" pitchFamily="18" charset="0"/>
                <a:cs typeface="Times New Roman" pitchFamily="18" charset="0"/>
              </a:rPr>
              <a:t>behaviour) </a:t>
            </a:r>
            <a:r>
              <a:rPr lang="en-US" sz="2800" dirty="0">
                <a:latin typeface="Times New Roman" pitchFamily="18" charset="0"/>
                <a:cs typeface="Times New Roman" pitchFamily="18" charset="0"/>
              </a:rPr>
              <a:t>at a given period or point of </a:t>
            </a:r>
            <a:r>
              <a:rPr lang="en-US" sz="2800" dirty="0" smtClean="0">
                <a:latin typeface="Times New Roman" pitchFamily="18" charset="0"/>
                <a:cs typeface="Times New Roman" pitchFamily="18" charset="0"/>
              </a:rPr>
              <a:t>time.</a:t>
            </a:r>
            <a:endParaRPr lang="en-US" sz="2800" dirty="0">
              <a:latin typeface="Times New Roman" pitchFamily="18" charset="0"/>
              <a:cs typeface="Times New Roman" pitchFamily="18" charset="0"/>
            </a:endParaRPr>
          </a:p>
          <a:p>
            <a:pPr marL="803275" lvl="2" indent="-404813" algn="just">
              <a:buFont typeface="Wingdings" pitchFamily="2" charset="2"/>
              <a:buChar char=""/>
            </a:pPr>
            <a:r>
              <a:rPr lang="en-US" sz="2800" dirty="0">
                <a:latin typeface="Times New Roman" pitchFamily="18" charset="0"/>
                <a:cs typeface="Times New Roman" pitchFamily="18" charset="0"/>
              </a:rPr>
              <a:t>Asses the changes of demographic process at different period of time within the same </a:t>
            </a:r>
            <a:r>
              <a:rPr lang="en-US" sz="2800" dirty="0" smtClean="0">
                <a:latin typeface="Times New Roman" pitchFamily="18" charset="0"/>
                <a:cs typeface="Times New Roman" pitchFamily="18" charset="0"/>
              </a:rPr>
              <a:t>population.</a:t>
            </a:r>
            <a:endParaRPr lang="en-US" sz="2800" dirty="0">
              <a:latin typeface="Times New Roman" pitchFamily="18" charset="0"/>
              <a:cs typeface="Times New Roman" pitchFamily="18" charset="0"/>
            </a:endParaRPr>
          </a:p>
          <a:p>
            <a:pPr marL="803275" lvl="2" indent="-404813" algn="just">
              <a:buFont typeface="Wingdings" pitchFamily="2" charset="2"/>
              <a:buChar char=""/>
            </a:pPr>
            <a:r>
              <a:rPr lang="en-US" sz="2800" dirty="0">
                <a:latin typeface="Times New Roman" pitchFamily="18" charset="0"/>
                <a:cs typeface="Times New Roman" pitchFamily="18" charset="0"/>
              </a:rPr>
              <a:t>Compare and contrast the demographic processes occurring in different populations within the same period of </a:t>
            </a:r>
            <a:r>
              <a:rPr lang="en-US" sz="2800" dirty="0" smtClean="0">
                <a:latin typeface="Times New Roman" pitchFamily="18" charset="0"/>
                <a:cs typeface="Times New Roman" pitchFamily="18" charset="0"/>
              </a:rPr>
              <a:t>time. </a:t>
            </a:r>
            <a:endParaRPr lang="en-US" sz="2800" dirty="0">
              <a:latin typeface="Times New Roman" pitchFamily="18" charset="0"/>
              <a:cs typeface="Times New Roman" pitchFamily="18" charset="0"/>
            </a:endParaRPr>
          </a:p>
          <a:p>
            <a:pPr marL="803275" lvl="2" indent="-404813" algn="just">
              <a:buFont typeface="Wingdings" pitchFamily="2" charset="2"/>
              <a:buChar char=""/>
            </a:pPr>
            <a:r>
              <a:rPr lang="en-US" sz="2800" dirty="0">
                <a:latin typeface="Times New Roman" pitchFamily="18" charset="0"/>
                <a:cs typeface="Times New Roman" pitchFamily="18" charset="0"/>
              </a:rPr>
              <a:t>Make projection &amp; forecast (estimate) </a:t>
            </a:r>
            <a:r>
              <a:rPr lang="en-US" sz="2800" dirty="0" smtClean="0">
                <a:latin typeface="Times New Roman" pitchFamily="18" charset="0"/>
                <a:cs typeface="Times New Roman" pitchFamily="18" charset="0"/>
              </a:rPr>
              <a:t>about the </a:t>
            </a:r>
            <a:r>
              <a:rPr lang="en-US" sz="2800" dirty="0">
                <a:latin typeface="Times New Roman" pitchFamily="18" charset="0"/>
                <a:cs typeface="Times New Roman" pitchFamily="18" charset="0"/>
              </a:rPr>
              <a:t>future </a:t>
            </a:r>
            <a:r>
              <a:rPr lang="en-US" sz="2800" i="1" dirty="0" smtClean="0">
                <a:latin typeface="Times New Roman" pitchFamily="18" charset="0"/>
                <a:cs typeface="Times New Roman" pitchFamily="18" charset="0"/>
              </a:rPr>
              <a:t>population. </a:t>
            </a:r>
            <a:r>
              <a:rPr lang="en-US" sz="2800" b="1" i="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2F1D53-DE74-4F25-AF86-2FAE588083EF}" type="slidenum">
              <a:rPr lang="en-US" smtClean="0"/>
              <a:pPr/>
              <a:t>55</a:t>
            </a:fld>
            <a:endParaRPr lang="en-US" dirty="0"/>
          </a:p>
        </p:txBody>
      </p:sp>
    </p:spTree>
    <p:extLst>
      <p:ext uri="{BB962C8B-B14F-4D97-AF65-F5344CB8AC3E}">
        <p14:creationId xmlns="" xmlns:p14="http://schemas.microsoft.com/office/powerpoint/2010/main" val="13395314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04800"/>
            <a:ext cx="8534400" cy="6324600"/>
          </a:xfrm>
        </p:spPr>
        <p:style>
          <a:lnRef idx="2">
            <a:schemeClr val="dk1"/>
          </a:lnRef>
          <a:fillRef idx="1">
            <a:schemeClr val="lt1"/>
          </a:fillRef>
          <a:effectRef idx="0">
            <a:schemeClr val="dk1"/>
          </a:effectRef>
          <a:fontRef idx="minor">
            <a:schemeClr val="dk1"/>
          </a:fontRef>
        </p:style>
        <p:txBody>
          <a:bodyPr>
            <a:normAutofit/>
          </a:bodyPr>
          <a:lstStyle/>
          <a:p>
            <a:pPr marL="109728" indent="0" algn="just">
              <a:lnSpc>
                <a:spcPct val="110000"/>
              </a:lnSpc>
              <a:buNone/>
            </a:pPr>
            <a:r>
              <a:rPr lang="en-US" sz="2800" b="1" dirty="0">
                <a:latin typeface="Times New Roman" pitchFamily="18" charset="0"/>
                <a:cs typeface="Times New Roman" pitchFamily="18" charset="0"/>
              </a:rPr>
              <a:t>1.5. The Hidden Momentum of Population Growth </a:t>
            </a:r>
          </a:p>
          <a:p>
            <a:pPr algn="just">
              <a:lnSpc>
                <a:spcPct val="110000"/>
              </a:lnSpc>
            </a:pPr>
            <a:r>
              <a:rPr lang="en-US" sz="2800" dirty="0">
                <a:latin typeface="Times New Roman" pitchFamily="18" charset="0"/>
                <a:cs typeface="Times New Roman" pitchFamily="18" charset="0"/>
              </a:rPr>
              <a:t>Hidden momentum of population growth is the tendency population growth to continue, even after birth rates have declined substantially. </a:t>
            </a:r>
            <a:r>
              <a:rPr lang="en-US" sz="2800" b="1" dirty="0">
                <a:latin typeface="Times New Roman" pitchFamily="18" charset="0"/>
                <a:cs typeface="Times New Roman" pitchFamily="18" charset="0"/>
              </a:rPr>
              <a:t>Why?</a:t>
            </a:r>
            <a:r>
              <a:rPr lang="en-US" sz="2800" dirty="0">
                <a:latin typeface="Times New Roman" pitchFamily="18" charset="0"/>
                <a:cs typeface="Times New Roman" pitchFamily="18" charset="0"/>
              </a:rPr>
              <a:t> </a:t>
            </a:r>
          </a:p>
          <a:p>
            <a:pPr marL="45720" indent="0" algn="just">
              <a:lnSpc>
                <a:spcPct val="110000"/>
              </a:lnSpc>
              <a:buNone/>
            </a:pPr>
            <a:r>
              <a:rPr lang="en-US" sz="2800" dirty="0">
                <a:latin typeface="Times New Roman" pitchFamily="18" charset="0"/>
                <a:cs typeface="Times New Roman" pitchFamily="18" charset="0"/>
              </a:rPr>
              <a:t>1. High birth rates cannot be altered substantially overnight.  </a:t>
            </a:r>
            <a:endParaRPr lang="en-US" sz="2800" dirty="0" smtClean="0">
              <a:latin typeface="Times New Roman" pitchFamily="18" charset="0"/>
              <a:cs typeface="Times New Roman" pitchFamily="18" charset="0"/>
            </a:endParaRPr>
          </a:p>
          <a:p>
            <a:pPr algn="just">
              <a:lnSpc>
                <a:spcPct val="110000"/>
              </a:lnSpc>
              <a:buFont typeface="Wingdings" pitchFamily="2" charset="2"/>
              <a:buChar char="Ø"/>
            </a:pPr>
            <a:r>
              <a:rPr lang="en-US" sz="2800" dirty="0" smtClean="0">
                <a:latin typeface="Times New Roman" pitchFamily="18" charset="0"/>
                <a:cs typeface="Times New Roman" pitchFamily="18" charset="0"/>
              </a:rPr>
              <a:t>Substantial reductions in birth rates can take many decades.  </a:t>
            </a:r>
          </a:p>
          <a:p>
            <a:pPr algn="just">
              <a:lnSpc>
                <a:spcPct val="110000"/>
              </a:lnSpc>
              <a:buFont typeface="Wingdings" pitchFamily="2" charset="2"/>
              <a:buChar char="Ø"/>
            </a:pPr>
            <a:r>
              <a:rPr lang="en-US" sz="2800" dirty="0" smtClean="0">
                <a:latin typeface="Times New Roman" pitchFamily="18" charset="0"/>
                <a:cs typeface="Times New Roman" pitchFamily="18" charset="0"/>
              </a:rPr>
              <a:t>Even </a:t>
            </a:r>
            <a:r>
              <a:rPr lang="en-US" sz="2800" dirty="0">
                <a:latin typeface="Times New Roman" pitchFamily="18" charset="0"/>
                <a:cs typeface="Times New Roman" pitchFamily="18" charset="0"/>
              </a:rPr>
              <a:t>if developing countries assign top priority to </a:t>
            </a:r>
            <a:r>
              <a:rPr lang="en-US" sz="2800" dirty="0" smtClean="0">
                <a:latin typeface="Times New Roman" pitchFamily="18" charset="0"/>
                <a:cs typeface="Times New Roman" pitchFamily="18" charset="0"/>
              </a:rPr>
              <a:t>limit their population growth</a:t>
            </a:r>
            <a:r>
              <a:rPr lang="en-US" sz="2800" dirty="0">
                <a:latin typeface="Times New Roman" pitchFamily="18" charset="0"/>
                <a:cs typeface="Times New Roman" pitchFamily="18" charset="0"/>
              </a:rPr>
              <a:t>, it will still take many years to lower national fertility to desired levels</a:t>
            </a:r>
            <a:r>
              <a:rPr lang="en-US" sz="2800" dirty="0" smtClean="0">
                <a:latin typeface="Times New Roman" pitchFamily="18" charset="0"/>
                <a:cs typeface="Times New Roman" pitchFamily="18" charset="0"/>
              </a:rPr>
              <a:t>. </a:t>
            </a:r>
          </a:p>
          <a:p>
            <a:pPr marL="45720" indent="0" algn="just">
              <a:buNone/>
            </a:pPr>
            <a:endParaRPr lang="en-US" sz="2800" dirty="0" smtClean="0">
              <a:latin typeface="Times New Roman" pitchFamily="18" charset="0"/>
              <a:cs typeface="Times New Roman" pitchFamily="18" charset="0"/>
            </a:endParaRPr>
          </a:p>
          <a:p>
            <a:pPr marL="45720" indent="0">
              <a:buNone/>
            </a:pPr>
            <a:endParaRPr lang="en-US" sz="28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56</a:t>
            </a:fld>
            <a:endParaRPr lang="en-US" dirty="0"/>
          </a:p>
        </p:txBody>
      </p:sp>
    </p:spTree>
    <p:extLst>
      <p:ext uri="{BB962C8B-B14F-4D97-AF65-F5344CB8AC3E}">
        <p14:creationId xmlns="" xmlns:p14="http://schemas.microsoft.com/office/powerpoint/2010/main" val="5541510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77000"/>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lnSpc>
                <a:spcPct val="110000"/>
              </a:lnSpc>
              <a:buNone/>
            </a:pPr>
            <a:r>
              <a:rPr lang="en-US" sz="2800" dirty="0">
                <a:latin typeface="Times New Roman" pitchFamily="18" charset="0"/>
                <a:cs typeface="Times New Roman" pitchFamily="18" charset="0"/>
              </a:rPr>
              <a:t>2. When the young population is large, in the near future the proportion of population in the reproductive age will be high, so more women give birth even though each has fewer children</a:t>
            </a:r>
          </a:p>
          <a:p>
            <a:pPr algn="just">
              <a:lnSpc>
                <a:spcPct val="110000"/>
              </a:lnSpc>
            </a:pPr>
            <a:r>
              <a:rPr lang="en-US" sz="2800" dirty="0" smtClean="0">
                <a:latin typeface="Times New Roman" pitchFamily="18" charset="0"/>
                <a:cs typeface="Times New Roman" pitchFamily="18" charset="0"/>
              </a:rPr>
              <a:t>Population pyramid of developing indicates why the hidden momentum of population growth happens in the these countries.  </a:t>
            </a:r>
            <a:endParaRPr lang="en-US" sz="2800" b="1" dirty="0" smtClean="0">
              <a:latin typeface="Times New Roman" pitchFamily="18" charset="0"/>
              <a:cs typeface="Times New Roman" pitchFamily="18" charset="0"/>
            </a:endParaRPr>
          </a:p>
          <a:p>
            <a:pPr algn="just">
              <a:lnSpc>
                <a:spcPct val="110000"/>
              </a:lnSpc>
              <a:buFont typeface="Wingdings" pitchFamily="2" charset="2"/>
              <a:buChar char="v"/>
            </a:pPr>
            <a:r>
              <a:rPr lang="en-US" sz="2800" b="1" dirty="0" smtClean="0">
                <a:latin typeface="Times New Roman" pitchFamily="18" charset="0"/>
                <a:cs typeface="Times New Roman" pitchFamily="18" charset="0"/>
              </a:rPr>
              <a:t>Population pyramid</a:t>
            </a:r>
            <a:r>
              <a:rPr lang="en-US" sz="2800" dirty="0" smtClean="0">
                <a:latin typeface="Times New Roman" pitchFamily="18" charset="0"/>
                <a:cs typeface="Times New Roman" pitchFamily="18" charset="0"/>
              </a:rPr>
              <a:t>: is a graphic </a:t>
            </a:r>
            <a:r>
              <a:rPr lang="en-US" sz="2800" dirty="0">
                <a:latin typeface="Times New Roman" pitchFamily="18" charset="0"/>
                <a:cs typeface="Times New Roman" pitchFamily="18" charset="0"/>
              </a:rPr>
              <a:t>representation of the age-sex composition of the </a:t>
            </a:r>
            <a:r>
              <a:rPr lang="en-US" sz="2800" dirty="0" smtClean="0">
                <a:latin typeface="Times New Roman" pitchFamily="18" charset="0"/>
                <a:cs typeface="Times New Roman" pitchFamily="18" charset="0"/>
              </a:rPr>
              <a:t>population.  </a:t>
            </a:r>
          </a:p>
          <a:p>
            <a:pPr algn="just">
              <a:lnSpc>
                <a:spcPct val="110000"/>
              </a:lnSpc>
              <a:buFont typeface="Wingdings" pitchFamily="2" charset="2"/>
              <a:buChar char="Ø"/>
            </a:pPr>
            <a:r>
              <a:rPr lang="en-US" sz="2800" dirty="0">
                <a:latin typeface="Times New Roman" pitchFamily="18" charset="0"/>
                <a:cs typeface="Times New Roman" pitchFamily="18" charset="0"/>
              </a:rPr>
              <a:t>A</a:t>
            </a:r>
            <a:r>
              <a:rPr lang="en-US" sz="2800" dirty="0" smtClean="0">
                <a:latin typeface="Times New Roman" pitchFamily="18" charset="0"/>
                <a:cs typeface="Times New Roman" pitchFamily="18" charset="0"/>
              </a:rPr>
              <a:t>ge cohorts are plotted on the vertical axis. </a:t>
            </a:r>
          </a:p>
          <a:p>
            <a:pPr algn="just">
              <a:lnSpc>
                <a:spcPct val="110000"/>
              </a:lnSpc>
              <a:buFont typeface="Wingdings" pitchFamily="2" charset="2"/>
              <a:buChar char="Ø"/>
            </a:pPr>
            <a:r>
              <a:rPr lang="en-US" sz="2800" dirty="0" smtClean="0">
                <a:latin typeface="Times New Roman" pitchFamily="18" charset="0"/>
                <a:cs typeface="Times New Roman" pitchFamily="18" charset="0"/>
              </a:rPr>
              <a:t>Actual numbers/shares of population and of males and females in each cohort are plotted on the horizontal axis.  </a:t>
            </a:r>
          </a:p>
          <a:p>
            <a:pPr marL="0" indent="0" algn="just">
              <a:lnSpc>
                <a:spcPct val="110000"/>
              </a:lnSpc>
              <a:buNone/>
            </a:pPr>
            <a:r>
              <a:rPr lang="en-US" sz="2800" i="1" dirty="0" smtClean="0">
                <a:latin typeface="Times New Roman" pitchFamily="18" charset="0"/>
                <a:cs typeface="Times New Roman" pitchFamily="18" charset="0"/>
              </a:rPr>
              <a:t>Cohort</a:t>
            </a:r>
            <a:r>
              <a:rPr lang="en-US" sz="2800" dirty="0" smtClean="0">
                <a:latin typeface="Times New Roman" pitchFamily="18" charset="0"/>
                <a:cs typeface="Times New Roman" pitchFamily="18" charset="0"/>
              </a:rPr>
              <a:t>: is a group </a:t>
            </a:r>
            <a:r>
              <a:rPr lang="en-US" sz="2800" dirty="0">
                <a:latin typeface="Times New Roman" pitchFamily="18" charset="0"/>
                <a:cs typeface="Times New Roman" pitchFamily="18" charset="0"/>
              </a:rPr>
              <a:t>of people sharing a common experience. </a:t>
            </a:r>
            <a:r>
              <a:rPr lang="en-US" sz="2800" dirty="0" smtClean="0">
                <a:latin typeface="Times New Roman" pitchFamily="18" charset="0"/>
                <a:cs typeface="Times New Roman" pitchFamily="18" charset="0"/>
              </a:rPr>
              <a:t> </a:t>
            </a:r>
          </a:p>
          <a:p>
            <a:pPr marL="0" indent="0">
              <a:lnSpc>
                <a:spcPct val="110000"/>
              </a:lnSpc>
              <a:buNone/>
            </a:pPr>
            <a:endParaRPr lang="en-US" sz="28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57</a:t>
            </a:fld>
            <a:endParaRPr lang="en-US" dirty="0"/>
          </a:p>
        </p:txBody>
      </p:sp>
    </p:spTree>
    <p:extLst>
      <p:ext uri="{BB962C8B-B14F-4D97-AF65-F5344CB8AC3E}">
        <p14:creationId xmlns="" xmlns:p14="http://schemas.microsoft.com/office/powerpoint/2010/main" val="23392423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77000"/>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sz="2800" dirty="0">
                <a:latin typeface="Times New Roman" pitchFamily="18" charset="0"/>
                <a:cs typeface="Times New Roman" pitchFamily="18" charset="0"/>
              </a:rPr>
              <a:t>The overall shape of the pyramid indicates </a:t>
            </a:r>
            <a:r>
              <a:rPr lang="en-US" sz="2800" dirty="0" smtClean="0">
                <a:latin typeface="Times New Roman" pitchFamily="18" charset="0"/>
                <a:cs typeface="Times New Roman" pitchFamily="18" charset="0"/>
              </a:rPr>
              <a:t>the potential </a:t>
            </a:r>
            <a:r>
              <a:rPr lang="en-US" sz="2800" dirty="0">
                <a:latin typeface="Times New Roman" pitchFamily="18" charset="0"/>
                <a:cs typeface="Times New Roman" pitchFamily="18" charset="0"/>
              </a:rPr>
              <a:t>for future </a:t>
            </a:r>
            <a:r>
              <a:rPr lang="en-US" sz="2800" dirty="0" smtClean="0">
                <a:latin typeface="Times New Roman" pitchFamily="18" charset="0"/>
                <a:cs typeface="Times New Roman" pitchFamily="18" charset="0"/>
              </a:rPr>
              <a:t>growth. </a:t>
            </a:r>
          </a:p>
          <a:p>
            <a:pPr algn="just">
              <a:buFont typeface="Wingdings" pitchFamily="2" charset="2"/>
              <a:buChar char="Ø"/>
            </a:pPr>
            <a:r>
              <a:rPr lang="en-US" sz="2800" dirty="0" smtClean="0">
                <a:latin typeface="Times New Roman" pitchFamily="18" charset="0"/>
                <a:cs typeface="Times New Roman" pitchFamily="18" charset="0"/>
              </a:rPr>
              <a:t>The following populations pyramids represent for different </a:t>
            </a:r>
            <a:r>
              <a:rPr lang="en-US" sz="2800" dirty="0">
                <a:latin typeface="Times New Roman" pitchFamily="18" charset="0"/>
                <a:cs typeface="Times New Roman" pitchFamily="18" charset="0"/>
              </a:rPr>
              <a:t>levels of population </a:t>
            </a:r>
            <a:r>
              <a:rPr lang="en-US" sz="2800" dirty="0" smtClean="0">
                <a:latin typeface="Times New Roman" pitchFamily="18" charset="0"/>
                <a:cs typeface="Times New Roman" pitchFamily="18" charset="0"/>
              </a:rPr>
              <a:t>growth: rapid</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growth</a:t>
            </a:r>
            <a:r>
              <a:rPr lang="en-US" sz="2800" dirty="0">
                <a:latin typeface="Times New Roman" pitchFamily="18" charset="0"/>
                <a:cs typeface="Times New Roman" pitchFamily="18" charset="0"/>
              </a:rPr>
              <a:t>, slow growth, zero growth and negative </a:t>
            </a:r>
            <a:r>
              <a:rPr lang="en-US" sz="2800" dirty="0" smtClean="0">
                <a:latin typeface="Times New Roman" pitchFamily="18" charset="0"/>
                <a:cs typeface="Times New Roman" pitchFamily="18" charset="0"/>
              </a:rPr>
              <a:t>growth.   </a:t>
            </a:r>
          </a:p>
          <a:p>
            <a:pPr marL="0" indent="0" algn="just">
              <a:buNone/>
            </a:pPr>
            <a:r>
              <a:rPr lang="en-US" sz="2800" b="1" dirty="0" smtClean="0">
                <a:latin typeface="Times New Roman" pitchFamily="18" charset="0"/>
                <a:cs typeface="Times New Roman" pitchFamily="18" charset="0"/>
              </a:rPr>
              <a:t>i. A population pyramid </a:t>
            </a:r>
            <a:r>
              <a:rPr lang="en-US" sz="2800" b="1" dirty="0">
                <a:latin typeface="Times New Roman" pitchFamily="18" charset="0"/>
                <a:cs typeface="Times New Roman" pitchFamily="18" charset="0"/>
              </a:rPr>
              <a:t>with a </a:t>
            </a:r>
            <a:r>
              <a:rPr lang="en-US" sz="2800" b="1" dirty="0" smtClean="0">
                <a:latin typeface="Times New Roman" pitchFamily="18" charset="0"/>
                <a:cs typeface="Times New Roman" pitchFamily="18" charset="0"/>
              </a:rPr>
              <a:t>broad </a:t>
            </a:r>
            <a:r>
              <a:rPr lang="en-US" sz="2800" b="1" dirty="0">
                <a:latin typeface="Times New Roman" pitchFamily="18" charset="0"/>
                <a:cs typeface="Times New Roman" pitchFamily="18" charset="0"/>
              </a:rPr>
              <a:t>b</a:t>
            </a:r>
            <a:r>
              <a:rPr lang="en-US" sz="2800" b="1" dirty="0" smtClean="0">
                <a:latin typeface="Times New Roman" pitchFamily="18" charset="0"/>
                <a:cs typeface="Times New Roman" pitchFamily="18" charset="0"/>
              </a:rPr>
              <a:t>ase</a:t>
            </a:r>
            <a:endParaRPr lang="en-US" sz="2800" dirty="0" smtClean="0">
              <a:latin typeface="Times New Roman" pitchFamily="18" charset="0"/>
              <a:cs typeface="Times New Roman" pitchFamily="18" charset="0"/>
            </a:endParaRPr>
          </a:p>
          <a:p>
            <a:pPr lvl="1"/>
            <a:r>
              <a:rPr lang="en-US" dirty="0">
                <a:latin typeface="Times New Roman" pitchFamily="18" charset="0"/>
                <a:cs typeface="Times New Roman" pitchFamily="18" charset="0"/>
              </a:rPr>
              <a:t>a high percentage of young </a:t>
            </a:r>
            <a:r>
              <a:rPr lang="en-US" dirty="0" smtClean="0">
                <a:latin typeface="Times New Roman" pitchFamily="18" charset="0"/>
                <a:cs typeface="Times New Roman" pitchFamily="18" charset="0"/>
              </a:rPr>
              <a:t>to old population </a:t>
            </a:r>
            <a:endParaRPr lang="en-US" dirty="0">
              <a:latin typeface="Times New Roman" pitchFamily="18" charset="0"/>
              <a:cs typeface="Times New Roman" pitchFamily="18" charset="0"/>
            </a:endParaRPr>
          </a:p>
          <a:p>
            <a:pPr lvl="1"/>
            <a:r>
              <a:rPr lang="en-US" dirty="0">
                <a:latin typeface="Times New Roman" pitchFamily="18" charset="0"/>
                <a:cs typeface="Times New Roman" pitchFamily="18" charset="0"/>
              </a:rPr>
              <a:t>Rapid population </a:t>
            </a:r>
            <a:r>
              <a:rPr lang="en-US" dirty="0" smtClean="0">
                <a:latin typeface="Times New Roman" pitchFamily="18" charset="0"/>
                <a:cs typeface="Times New Roman" pitchFamily="18" charset="0"/>
              </a:rPr>
              <a:t>growth</a:t>
            </a:r>
          </a:p>
          <a:p>
            <a:pPr lvl="1"/>
            <a:r>
              <a:rPr lang="en-US" dirty="0" smtClean="0">
                <a:latin typeface="Times New Roman" pitchFamily="18" charset="0"/>
                <a:cs typeface="Times New Roman" pitchFamily="18" charset="0"/>
              </a:rPr>
              <a:t>low </a:t>
            </a:r>
            <a:r>
              <a:rPr lang="en-US" dirty="0">
                <a:latin typeface="Times New Roman" pitchFamily="18" charset="0"/>
                <a:cs typeface="Times New Roman" pitchFamily="18" charset="0"/>
              </a:rPr>
              <a:t>survivorship </a:t>
            </a:r>
            <a:r>
              <a:rPr lang="en-US" dirty="0" smtClean="0">
                <a:latin typeface="Times New Roman" pitchFamily="18" charset="0"/>
                <a:cs typeface="Times New Roman" pitchFamily="18" charset="0"/>
              </a:rPr>
              <a:t>/death and high </a:t>
            </a:r>
            <a:r>
              <a:rPr lang="en-US" dirty="0" err="1" smtClean="0">
                <a:latin typeface="Times New Roman" pitchFamily="18" charset="0"/>
                <a:cs typeface="Times New Roman" pitchFamily="18" charset="0"/>
              </a:rPr>
              <a:t>natality</a:t>
            </a:r>
            <a:r>
              <a:rPr lang="en-US" dirty="0" smtClean="0">
                <a:latin typeface="Times New Roman" pitchFamily="18" charset="0"/>
                <a:cs typeface="Times New Roman" pitchFamily="18" charset="0"/>
              </a:rPr>
              <a:t> /fertility </a:t>
            </a:r>
          </a:p>
          <a:p>
            <a:pPr lvl="1"/>
            <a:r>
              <a:rPr lang="en-US" dirty="0">
                <a:latin typeface="Times New Roman" pitchFamily="18" charset="0"/>
                <a:cs typeface="Times New Roman" pitchFamily="18" charset="0"/>
              </a:rPr>
              <a:t>r</a:t>
            </a:r>
            <a:r>
              <a:rPr lang="en-US" dirty="0" smtClean="0">
                <a:latin typeface="Times New Roman" pitchFamily="18" charset="0"/>
                <a:cs typeface="Times New Roman" pitchFamily="18" charset="0"/>
              </a:rPr>
              <a:t>epresent for population structure of many developing countries</a:t>
            </a:r>
          </a:p>
          <a:p>
            <a:pPr marL="0" indent="0">
              <a:buNone/>
            </a:pPr>
            <a:r>
              <a:rPr lang="en-US" sz="2800" b="1" dirty="0" smtClean="0">
                <a:latin typeface="Times New Roman" pitchFamily="18" charset="0"/>
                <a:cs typeface="Times New Roman" pitchFamily="18" charset="0"/>
              </a:rPr>
              <a:t>ii.  </a:t>
            </a:r>
            <a:r>
              <a:rPr lang="en-US" sz="2800" b="1" dirty="0">
                <a:latin typeface="Times New Roman" pitchFamily="18" charset="0"/>
                <a:cs typeface="Times New Roman" pitchFamily="18" charset="0"/>
              </a:rPr>
              <a:t>A </a:t>
            </a:r>
            <a:r>
              <a:rPr lang="en-US" sz="2800" b="1" dirty="0" smtClean="0">
                <a:latin typeface="Times New Roman" pitchFamily="18" charset="0"/>
                <a:cs typeface="Times New Roman" pitchFamily="18" charset="0"/>
              </a:rPr>
              <a:t>bell shaped </a:t>
            </a:r>
            <a:r>
              <a:rPr lang="en-US" sz="2800" b="1" dirty="0">
                <a:latin typeface="Times New Roman" pitchFamily="18" charset="0"/>
                <a:cs typeface="Times New Roman" pitchFamily="18" charset="0"/>
              </a:rPr>
              <a:t>p</a:t>
            </a:r>
            <a:r>
              <a:rPr lang="en-US" sz="2800" b="1" dirty="0" smtClean="0">
                <a:latin typeface="Times New Roman" pitchFamily="18" charset="0"/>
                <a:cs typeface="Times New Roman" pitchFamily="18" charset="0"/>
              </a:rPr>
              <a:t>olygon</a:t>
            </a:r>
            <a:endParaRPr lang="en-US" sz="2800" b="1" dirty="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moderate proportion of young to </a:t>
            </a:r>
            <a:r>
              <a:rPr lang="en-US" dirty="0" smtClean="0">
                <a:latin typeface="Times New Roman" pitchFamily="18" charset="0"/>
                <a:cs typeface="Times New Roman" pitchFamily="18" charset="0"/>
              </a:rPr>
              <a:t>old population</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lvl="1"/>
            <a:r>
              <a:rPr lang="en-US" dirty="0">
                <a:latin typeface="Times New Roman" pitchFamily="18" charset="0"/>
                <a:cs typeface="Times New Roman" pitchFamily="18" charset="0"/>
              </a:rPr>
              <a:t>s</a:t>
            </a:r>
            <a:r>
              <a:rPr lang="en-US" dirty="0" smtClean="0">
                <a:latin typeface="Times New Roman" pitchFamily="18" charset="0"/>
                <a:cs typeface="Times New Roman" pitchFamily="18" charset="0"/>
              </a:rPr>
              <a:t>low </a:t>
            </a:r>
            <a:r>
              <a:rPr lang="en-US" dirty="0">
                <a:latin typeface="Times New Roman" pitchFamily="18" charset="0"/>
                <a:cs typeface="Times New Roman" pitchFamily="18" charset="0"/>
              </a:rPr>
              <a:t>population </a:t>
            </a:r>
            <a:r>
              <a:rPr lang="en-US" dirty="0" smtClean="0">
                <a:latin typeface="Times New Roman" pitchFamily="18" charset="0"/>
                <a:cs typeface="Times New Roman" pitchFamily="18" charset="0"/>
              </a:rPr>
              <a:t>growth  </a:t>
            </a:r>
          </a:p>
          <a:p>
            <a:pPr lvl="1"/>
            <a:endParaRPr lang="en-US" sz="5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2F1D53-DE74-4F25-AF86-2FAE588083EF}" type="slidenum">
              <a:rPr lang="en-US" smtClean="0"/>
              <a:pPr/>
              <a:t>58</a:t>
            </a:fld>
            <a:endParaRPr lang="en-US" dirty="0"/>
          </a:p>
        </p:txBody>
      </p:sp>
    </p:spTree>
    <p:extLst>
      <p:ext uri="{BB962C8B-B14F-4D97-AF65-F5344CB8AC3E}">
        <p14:creationId xmlns="" xmlns:p14="http://schemas.microsoft.com/office/powerpoint/2010/main" val="329479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style>
          <a:lnRef idx="2">
            <a:schemeClr val="dk1"/>
          </a:lnRef>
          <a:fillRef idx="1">
            <a:schemeClr val="lt1"/>
          </a:fillRef>
          <a:effectRef idx="0">
            <a:schemeClr val="dk1"/>
          </a:effectRef>
          <a:fontRef idx="minor">
            <a:schemeClr val="dk1"/>
          </a:fontRef>
        </p:style>
        <p:txBody>
          <a:bodyPr/>
          <a:lstStyle/>
          <a:p>
            <a:pPr marL="0" indent="0" algn="just">
              <a:buNone/>
            </a:pPr>
            <a:r>
              <a:rPr lang="en-US" b="1" dirty="0">
                <a:latin typeface="Times New Roman" pitchFamily="18" charset="0"/>
                <a:cs typeface="Times New Roman" pitchFamily="18" charset="0"/>
              </a:rPr>
              <a:t>c. </a:t>
            </a:r>
            <a:r>
              <a:rPr lang="en-US" sz="2800" b="1" dirty="0">
                <a:latin typeface="Times New Roman" pitchFamily="18" charset="0"/>
                <a:cs typeface="Times New Roman" pitchFamily="18" charset="0"/>
              </a:rPr>
              <a:t>A </a:t>
            </a:r>
            <a:r>
              <a:rPr lang="en-US" sz="2800" b="1" dirty="0" smtClean="0">
                <a:latin typeface="Times New Roman" pitchFamily="18" charset="0"/>
                <a:cs typeface="Times New Roman" pitchFamily="18" charset="0"/>
              </a:rPr>
              <a:t>rectangular </a:t>
            </a:r>
            <a:r>
              <a:rPr lang="en-US" sz="2800" b="1" dirty="0">
                <a:latin typeface="Times New Roman" pitchFamily="18" charset="0"/>
                <a:cs typeface="Times New Roman" pitchFamily="18" charset="0"/>
              </a:rPr>
              <a:t>p</a:t>
            </a:r>
            <a:r>
              <a:rPr lang="en-US" sz="2800" b="1" dirty="0" smtClean="0">
                <a:latin typeface="Times New Roman" pitchFamily="18" charset="0"/>
                <a:cs typeface="Times New Roman" pitchFamily="18" charset="0"/>
              </a:rPr>
              <a:t>olygon </a:t>
            </a:r>
            <a:endParaRPr lang="en-US" sz="2800" b="1" dirty="0">
              <a:latin typeface="Times New Roman" pitchFamily="18" charset="0"/>
              <a:cs typeface="Times New Roman" pitchFamily="18" charset="0"/>
            </a:endParaRPr>
          </a:p>
          <a:p>
            <a:pPr lvl="1" algn="just"/>
            <a:r>
              <a:rPr lang="en-US" dirty="0" smtClean="0">
                <a:latin typeface="Times New Roman" pitchFamily="18" charset="0"/>
                <a:cs typeface="Times New Roman" pitchFamily="18" charset="0"/>
              </a:rPr>
              <a:t>high </a:t>
            </a:r>
            <a:r>
              <a:rPr lang="en-US" dirty="0">
                <a:latin typeface="Times New Roman" pitchFamily="18" charset="0"/>
                <a:cs typeface="Times New Roman" pitchFamily="18" charset="0"/>
              </a:rPr>
              <a:t>survivorship </a:t>
            </a:r>
            <a:r>
              <a:rPr lang="en-US" dirty="0" smtClean="0">
                <a:latin typeface="Times New Roman" pitchFamily="18" charset="0"/>
                <a:cs typeface="Times New Roman" pitchFamily="18" charset="0"/>
              </a:rPr>
              <a:t>and low </a:t>
            </a:r>
            <a:r>
              <a:rPr lang="en-US" dirty="0">
                <a:latin typeface="Times New Roman" pitchFamily="18" charset="0"/>
                <a:cs typeface="Times New Roman" pitchFamily="18" charset="0"/>
              </a:rPr>
              <a:t>natality produce </a:t>
            </a:r>
            <a:endParaRPr lang="en-US" dirty="0" smtClean="0">
              <a:latin typeface="Times New Roman" pitchFamily="18" charset="0"/>
              <a:cs typeface="Times New Roman" pitchFamily="18" charset="0"/>
            </a:endParaRPr>
          </a:p>
          <a:p>
            <a:pPr lvl="1" algn="just"/>
            <a:r>
              <a:rPr lang="en-US" dirty="0">
                <a:latin typeface="Times New Roman" pitchFamily="18" charset="0"/>
                <a:cs typeface="Times New Roman" pitchFamily="18" charset="0"/>
              </a:rPr>
              <a:t>r</a:t>
            </a:r>
            <a:r>
              <a:rPr lang="en-US" dirty="0" smtClean="0">
                <a:latin typeface="Times New Roman" pitchFamily="18" charset="0"/>
                <a:cs typeface="Times New Roman" pitchFamily="18" charset="0"/>
              </a:rPr>
              <a:t>epresents for  population structure  of </a:t>
            </a:r>
            <a:r>
              <a:rPr lang="en-US" dirty="0">
                <a:latin typeface="Times New Roman" pitchFamily="18" charset="0"/>
                <a:cs typeface="Times New Roman" pitchFamily="18" charset="0"/>
              </a:rPr>
              <a:t>a more developed countries</a:t>
            </a:r>
            <a:r>
              <a:rPr lang="en-US" dirty="0" smtClean="0">
                <a:latin typeface="Times New Roman" pitchFamily="18" charset="0"/>
                <a:cs typeface="Times New Roman" pitchFamily="18" charset="0"/>
              </a:rPr>
              <a:t> </a:t>
            </a:r>
          </a:p>
          <a:p>
            <a:pPr lvl="1" algn="just"/>
            <a:r>
              <a:rPr lang="en-US" dirty="0" smtClean="0">
                <a:latin typeface="Times New Roman" pitchFamily="18" charset="0"/>
                <a:cs typeface="Times New Roman" pitchFamily="18" charset="0"/>
              </a:rPr>
              <a:t>all age groups </a:t>
            </a:r>
            <a:r>
              <a:rPr lang="en-US" dirty="0">
                <a:latin typeface="Times New Roman" pitchFamily="18" charset="0"/>
                <a:cs typeface="Times New Roman" pitchFamily="18" charset="0"/>
              </a:rPr>
              <a:t>are equally </a:t>
            </a:r>
            <a:r>
              <a:rPr lang="en-US" dirty="0" smtClean="0">
                <a:latin typeface="Times New Roman" pitchFamily="18" charset="0"/>
                <a:cs typeface="Times New Roman" pitchFamily="18" charset="0"/>
              </a:rPr>
              <a:t>abundant</a:t>
            </a:r>
          </a:p>
          <a:p>
            <a:pPr lvl="1" algn="just"/>
            <a:r>
              <a:rPr lang="en-US" dirty="0">
                <a:latin typeface="Times New Roman" pitchFamily="18" charset="0"/>
                <a:cs typeface="Times New Roman" pitchFamily="18" charset="0"/>
              </a:rPr>
              <a:t>z</a:t>
            </a:r>
            <a:r>
              <a:rPr lang="en-US" dirty="0" smtClean="0">
                <a:latin typeface="Times New Roman" pitchFamily="18" charset="0"/>
                <a:cs typeface="Times New Roman" pitchFamily="18" charset="0"/>
              </a:rPr>
              <a:t>ero </a:t>
            </a:r>
            <a:r>
              <a:rPr lang="en-US" dirty="0">
                <a:latin typeface="Times New Roman" pitchFamily="18" charset="0"/>
                <a:cs typeface="Times New Roman" pitchFamily="18" charset="0"/>
              </a:rPr>
              <a:t>population </a:t>
            </a:r>
            <a:r>
              <a:rPr lang="en-US" dirty="0" smtClean="0">
                <a:latin typeface="Times New Roman" pitchFamily="18" charset="0"/>
                <a:cs typeface="Times New Roman" pitchFamily="18" charset="0"/>
              </a:rPr>
              <a:t>growth </a:t>
            </a:r>
          </a:p>
          <a:p>
            <a:pPr marL="0" indent="0" algn="just">
              <a:buNone/>
            </a:pPr>
            <a:r>
              <a:rPr lang="en-US" sz="2800" b="1" dirty="0" smtClean="0">
                <a:latin typeface="Times New Roman" pitchFamily="18" charset="0"/>
                <a:cs typeface="Times New Roman" pitchFamily="18" charset="0"/>
              </a:rPr>
              <a:t>d. An urn-shaped figure </a:t>
            </a:r>
            <a:endParaRPr lang="en-US" sz="2800" b="1" dirty="0">
              <a:latin typeface="Times New Roman" pitchFamily="18" charset="0"/>
              <a:cs typeface="Times New Roman" pitchFamily="18" charset="0"/>
            </a:endParaRPr>
          </a:p>
          <a:p>
            <a:pPr lvl="1" algn="just"/>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low percentage of </a:t>
            </a:r>
            <a:r>
              <a:rPr lang="en-US" dirty="0" smtClean="0">
                <a:latin typeface="Times New Roman" pitchFamily="18" charset="0"/>
                <a:cs typeface="Times New Roman" pitchFamily="18" charset="0"/>
              </a:rPr>
              <a:t>young population</a:t>
            </a:r>
          </a:p>
          <a:p>
            <a:pPr lvl="1" algn="just"/>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is characteristic of a </a:t>
            </a:r>
            <a:r>
              <a:rPr lang="en-US" dirty="0" smtClean="0">
                <a:latin typeface="Times New Roman" pitchFamily="18" charset="0"/>
                <a:cs typeface="Times New Roman" pitchFamily="18" charset="0"/>
              </a:rPr>
              <a:t>declining population</a:t>
            </a:r>
          </a:p>
          <a:p>
            <a:pPr lvl="1" algn="just"/>
            <a:r>
              <a:rPr lang="en-US" dirty="0">
                <a:latin typeface="Times New Roman" pitchFamily="18" charset="0"/>
                <a:cs typeface="Times New Roman" pitchFamily="18" charset="0"/>
              </a:rPr>
              <a:t>n</a:t>
            </a:r>
            <a:r>
              <a:rPr lang="en-US" dirty="0" smtClean="0">
                <a:latin typeface="Times New Roman" pitchFamily="18" charset="0"/>
                <a:cs typeface="Times New Roman" pitchFamily="18" charset="0"/>
              </a:rPr>
              <a:t>egative </a:t>
            </a:r>
            <a:r>
              <a:rPr lang="en-US" dirty="0">
                <a:latin typeface="Times New Roman" pitchFamily="18" charset="0"/>
                <a:cs typeface="Times New Roman" pitchFamily="18" charset="0"/>
              </a:rPr>
              <a:t>population </a:t>
            </a:r>
            <a:r>
              <a:rPr lang="en-US" dirty="0" smtClean="0">
                <a:latin typeface="Times New Roman" pitchFamily="18" charset="0"/>
                <a:cs typeface="Times New Roman" pitchFamily="18" charset="0"/>
              </a:rPr>
              <a:t>growth </a:t>
            </a:r>
          </a:p>
          <a:p>
            <a:pPr marL="457200" lvl="1" indent="0" algn="just">
              <a:buNone/>
            </a:pPr>
            <a:r>
              <a:rPr lang="en-US" i="1" dirty="0" smtClean="0">
                <a:latin typeface="Times New Roman" pitchFamily="18" charset="0"/>
                <a:cs typeface="Times New Roman" pitchFamily="18" charset="0"/>
              </a:rPr>
              <a:t>See </a:t>
            </a:r>
            <a:r>
              <a:rPr lang="en-US" i="1" dirty="0">
                <a:latin typeface="Times New Roman" pitchFamily="18" charset="0"/>
                <a:cs typeface="Times New Roman" pitchFamily="18" charset="0"/>
              </a:rPr>
              <a:t>population pyramids of all developed and developing countries and the case of </a:t>
            </a:r>
            <a:r>
              <a:rPr lang="en-US" i="1" dirty="0" smtClean="0">
                <a:latin typeface="Times New Roman" pitchFamily="18" charset="0"/>
                <a:cs typeface="Times New Roman" pitchFamily="18" charset="0"/>
              </a:rPr>
              <a:t>Ethiopia</a:t>
            </a:r>
            <a:r>
              <a:rPr lang="en-US" dirty="0" smtClean="0"/>
              <a:t> </a:t>
            </a:r>
            <a:endParaRPr lang="en-US" dirty="0">
              <a:latin typeface="Times New Roman" pitchFamily="18" charset="0"/>
              <a:cs typeface="Times New Roman" pitchFamily="18" charset="0"/>
            </a:endParaRPr>
          </a:p>
          <a:p>
            <a:pPr marL="457200" lvl="1" indent="0" algn="just">
              <a:buNone/>
            </a:pP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2F1D53-DE74-4F25-AF86-2FAE588083EF}" type="slidenum">
              <a:rPr lang="en-US" smtClean="0"/>
              <a:pPr/>
              <a:t>59</a:t>
            </a:fld>
            <a:endParaRPr lang="en-US" dirty="0"/>
          </a:p>
        </p:txBody>
      </p:sp>
    </p:spTree>
    <p:extLst>
      <p:ext uri="{BB962C8B-B14F-4D97-AF65-F5344CB8AC3E}">
        <p14:creationId xmlns="" xmlns:p14="http://schemas.microsoft.com/office/powerpoint/2010/main" val="3586257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382000" cy="6553200"/>
          </a:xfrm>
        </p:spPr>
        <p:style>
          <a:lnRef idx="2">
            <a:schemeClr val="dk1"/>
          </a:lnRef>
          <a:fillRef idx="1">
            <a:schemeClr val="lt1"/>
          </a:fillRef>
          <a:effectRef idx="0">
            <a:schemeClr val="dk1"/>
          </a:effectRef>
          <a:fontRef idx="minor">
            <a:schemeClr val="dk1"/>
          </a:fontRef>
        </p:style>
        <p:txBody>
          <a:bodyPr/>
          <a:lstStyle/>
          <a:p>
            <a:pPr marL="0" indent="0" algn="ctr">
              <a:buNone/>
            </a:pPr>
            <a:r>
              <a:rPr lang="en-US" sz="2400" b="1" dirty="0">
                <a:latin typeface="Times New Roman" pitchFamily="18" charset="0"/>
                <a:cs typeface="Times New Roman" pitchFamily="18" charset="0"/>
              </a:rPr>
              <a:t>1.2. A </a:t>
            </a:r>
            <a:r>
              <a:rPr lang="en-US" sz="2400" b="1" dirty="0" smtClean="0">
                <a:latin typeface="Times New Roman" pitchFamily="18" charset="0"/>
                <a:cs typeface="Times New Roman" pitchFamily="18" charset="0"/>
              </a:rPr>
              <a:t>Brief History </a:t>
            </a:r>
            <a:r>
              <a:rPr lang="en-US" sz="2400" b="1" dirty="0">
                <a:latin typeface="Times New Roman" pitchFamily="18" charset="0"/>
                <a:cs typeface="Times New Roman" pitchFamily="18" charset="0"/>
              </a:rPr>
              <a:t>of </a:t>
            </a:r>
            <a:r>
              <a:rPr lang="en-US" sz="2400" b="1" dirty="0" smtClean="0">
                <a:latin typeface="Times New Roman" pitchFamily="18" charset="0"/>
                <a:cs typeface="Times New Roman" pitchFamily="18" charset="0"/>
              </a:rPr>
              <a:t>Human Population Growth </a:t>
            </a:r>
            <a:endParaRPr lang="en-US" sz="2400" b="1" dirty="0">
              <a:latin typeface="Times New Roman" pitchFamily="18" charset="0"/>
              <a:cs typeface="Times New Roman" pitchFamily="18" charset="0"/>
            </a:endParaRPr>
          </a:p>
          <a:p>
            <a:pPr marL="45720" indent="0">
              <a:buNone/>
            </a:pPr>
            <a:endParaRPr lang="en-US" dirty="0"/>
          </a:p>
        </p:txBody>
      </p:sp>
      <p:pic>
        <p:nvPicPr>
          <p:cNvPr id="5" name="Content Placeholder 6" descr="tbl06_0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8886" y="533401"/>
            <a:ext cx="8167914"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6B2F1D53-DE74-4F25-AF86-2FAE588083EF}" type="slidenum">
              <a:rPr lang="en-US" smtClean="0"/>
              <a:pPr/>
              <a:t>6</a:t>
            </a:fld>
            <a:endParaRPr lang="en-US" dirty="0"/>
          </a:p>
        </p:txBody>
      </p:sp>
    </p:spTree>
    <p:extLst>
      <p:ext uri="{BB962C8B-B14F-4D97-AF65-F5344CB8AC3E}">
        <p14:creationId xmlns="" xmlns:p14="http://schemas.microsoft.com/office/powerpoint/2010/main" val="21068851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60</a:t>
            </a:fld>
            <a:endParaRPr lang="en-US" dirty="0"/>
          </a:p>
        </p:txBody>
      </p:sp>
      <p:sp>
        <p:nvSpPr>
          <p:cNvPr id="5" name="Content Placeholder 4"/>
          <p:cNvSpPr>
            <a:spLocks noGrp="1"/>
          </p:cNvSpPr>
          <p:nvPr>
            <p:ph idx="1"/>
          </p:nvPr>
        </p:nvSpPr>
        <p:spPr>
          <a:xfrm>
            <a:off x="152400" y="152400"/>
            <a:ext cx="8839200" cy="6629400"/>
          </a:xfrm>
        </p:spPr>
        <p:style>
          <a:lnRef idx="2">
            <a:schemeClr val="dk1"/>
          </a:lnRef>
          <a:fillRef idx="1">
            <a:schemeClr val="lt1"/>
          </a:fillRef>
          <a:effectRef idx="0">
            <a:schemeClr val="dk1"/>
          </a:effectRef>
          <a:fontRef idx="minor">
            <a:schemeClr val="dk1"/>
          </a:fontRef>
        </p:style>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14" name="Picture 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1" y="304800"/>
            <a:ext cx="8382000" cy="632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450420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705600" y="6553200"/>
            <a:ext cx="2133600" cy="228600"/>
          </a:xfrm>
        </p:spPr>
        <p:txBody>
          <a:bodyPr/>
          <a:lstStyle/>
          <a:p>
            <a:fld id="{6B2F1D53-DE74-4F25-AF86-2FAE588083EF}" type="slidenum">
              <a:rPr lang="en-US" smtClean="0"/>
              <a:pPr/>
              <a:t>61</a:t>
            </a:fld>
            <a:endParaRPr lang="en-US" dirty="0"/>
          </a:p>
        </p:txBody>
      </p:sp>
      <p:sp>
        <p:nvSpPr>
          <p:cNvPr id="2" name="Content Placeholder 1"/>
          <p:cNvSpPr>
            <a:spLocks noGrp="1"/>
          </p:cNvSpPr>
          <p:nvPr>
            <p:ph idx="1"/>
          </p:nvPr>
        </p:nvSpPr>
        <p:spPr>
          <a:xfrm>
            <a:off x="76200" y="76200"/>
            <a:ext cx="8915400" cy="6477000"/>
          </a:xfrm>
        </p:spPr>
        <p:style>
          <a:lnRef idx="2">
            <a:schemeClr val="dk1"/>
          </a:lnRef>
          <a:fillRef idx="1">
            <a:schemeClr val="lt1"/>
          </a:fillRef>
          <a:effectRef idx="0">
            <a:schemeClr val="dk1"/>
          </a:effectRef>
          <a:fontRef idx="minor">
            <a:schemeClr val="dk1"/>
          </a:fontRef>
        </p:style>
        <p:txBody>
          <a:bodyPr/>
          <a:lstStyle/>
          <a:p>
            <a:pPr marL="0" indent="0">
              <a:buNone/>
            </a:pPr>
            <a:endParaRPr lang="en-US" dirty="0" smtClean="0"/>
          </a:p>
          <a:p>
            <a:pPr marL="0" indent="0">
              <a:buNone/>
            </a:pPr>
            <a:endParaRPr lang="en-US" dirty="0"/>
          </a:p>
        </p:txBody>
      </p:sp>
      <p:pic>
        <p:nvPicPr>
          <p:cNvPr id="6" name="Picture 6" descr="fig06_04"/>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228600" y="228600"/>
            <a:ext cx="86868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113488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382000" cy="6248400"/>
          </a:xfrm>
        </p:spPr>
        <p:style>
          <a:lnRef idx="2">
            <a:schemeClr val="dk1"/>
          </a:lnRef>
          <a:fillRef idx="1">
            <a:schemeClr val="lt1"/>
          </a:fillRef>
          <a:effectRef idx="0">
            <a:schemeClr val="dk1"/>
          </a:effectRef>
          <a:fontRef idx="minor">
            <a:schemeClr val="dk1"/>
          </a:fontRef>
        </p:style>
        <p:txBody>
          <a:bodyPr>
            <a:normAutofit/>
          </a:bodyPr>
          <a:lstStyle/>
          <a:p>
            <a:pPr algn="just"/>
            <a:r>
              <a:rPr lang="en-US" sz="2800" dirty="0" smtClean="0">
                <a:latin typeface="Times New Roman" pitchFamily="18" charset="0"/>
                <a:cs typeface="Times New Roman" pitchFamily="18" charset="0"/>
              </a:rPr>
              <a:t>The fact that population pyramid of developing countries is broader at the bottom indicates  </a:t>
            </a:r>
            <a:r>
              <a:rPr lang="en-US" sz="2800" dirty="0">
                <a:latin typeface="Times New Roman" pitchFamily="18" charset="0"/>
                <a:cs typeface="Times New Roman" pitchFamily="18" charset="0"/>
              </a:rPr>
              <a:t>m</a:t>
            </a:r>
            <a:r>
              <a:rPr lang="en-US" sz="2800" dirty="0" smtClean="0">
                <a:latin typeface="Times New Roman" pitchFamily="18" charset="0"/>
                <a:cs typeface="Times New Roman" pitchFamily="18" charset="0"/>
              </a:rPr>
              <a:t>ost future </a:t>
            </a:r>
            <a:r>
              <a:rPr lang="en-US" sz="2800" dirty="0">
                <a:latin typeface="Times New Roman" pitchFamily="18" charset="0"/>
                <a:cs typeface="Times New Roman" pitchFamily="18" charset="0"/>
              </a:rPr>
              <a:t>population growth will take place in the developing </a:t>
            </a:r>
            <a:r>
              <a:rPr lang="en-US" sz="2800" dirty="0" smtClean="0">
                <a:latin typeface="Times New Roman" pitchFamily="18" charset="0"/>
                <a:cs typeface="Times New Roman" pitchFamily="18" charset="0"/>
              </a:rPr>
              <a:t>world.</a:t>
            </a:r>
            <a:endParaRPr lang="en-US" sz="2800" dirty="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For developed countries, currently the </a:t>
            </a:r>
            <a:r>
              <a:rPr lang="en-US" sz="2800" dirty="0">
                <a:latin typeface="Times New Roman" pitchFamily="18" charset="0"/>
                <a:cs typeface="Times New Roman" pitchFamily="18" charset="0"/>
              </a:rPr>
              <a:t>population </a:t>
            </a:r>
            <a:r>
              <a:rPr lang="en-US" sz="2800" dirty="0" smtClean="0">
                <a:latin typeface="Times New Roman" pitchFamily="18" charset="0"/>
                <a:cs typeface="Times New Roman" pitchFamily="18" charset="0"/>
              </a:rPr>
              <a:t>in middle </a:t>
            </a:r>
            <a:r>
              <a:rPr lang="en-US" sz="2800" dirty="0">
                <a:latin typeface="Times New Roman" pitchFamily="18" charset="0"/>
                <a:cs typeface="Times New Roman" pitchFamily="18" charset="0"/>
              </a:rPr>
              <a:t>cohorts is typically greater than that of </a:t>
            </a:r>
            <a:r>
              <a:rPr lang="en-US" sz="2800" dirty="0" smtClean="0">
                <a:latin typeface="Times New Roman" pitchFamily="18" charset="0"/>
                <a:cs typeface="Times New Roman" pitchFamily="18" charset="0"/>
              </a:rPr>
              <a:t>young cohorts</a:t>
            </a:r>
            <a:r>
              <a:rPr lang="en-US" sz="2800" dirty="0" smtClean="0"/>
              <a:t>. </a:t>
            </a:r>
          </a:p>
          <a:p>
            <a:pPr algn="just"/>
            <a:r>
              <a:rPr lang="en-US" sz="2800" dirty="0" smtClean="0">
                <a:latin typeface="Times New Roman" pitchFamily="18" charset="0"/>
                <a:cs typeface="Times New Roman" pitchFamily="18" charset="0"/>
              </a:rPr>
              <a:t>In Ethiopia, young </a:t>
            </a:r>
            <a:r>
              <a:rPr lang="en-US" sz="2800" dirty="0">
                <a:latin typeface="Times New Roman" pitchFamily="18" charset="0"/>
                <a:cs typeface="Times New Roman" pitchFamily="18" charset="0"/>
              </a:rPr>
              <a:t>people greatly </a:t>
            </a:r>
            <a:r>
              <a:rPr lang="en-US" sz="2800" dirty="0" smtClean="0">
                <a:latin typeface="Times New Roman" pitchFamily="18" charset="0"/>
                <a:cs typeface="Times New Roman" pitchFamily="18" charset="0"/>
              </a:rPr>
              <a:t>outnumber </a:t>
            </a:r>
            <a:r>
              <a:rPr lang="en-US" sz="2800" dirty="0">
                <a:latin typeface="Times New Roman" pitchFamily="18" charset="0"/>
                <a:cs typeface="Times New Roman" pitchFamily="18" charset="0"/>
              </a:rPr>
              <a:t>their </a:t>
            </a:r>
            <a:r>
              <a:rPr lang="en-US" sz="2800" dirty="0" smtClean="0">
                <a:latin typeface="Times New Roman" pitchFamily="18" charset="0"/>
                <a:cs typeface="Times New Roman" pitchFamily="18" charset="0"/>
              </a:rPr>
              <a:t>parents. </a:t>
            </a:r>
          </a:p>
          <a:p>
            <a:pPr algn="just">
              <a:buFont typeface="Wingdings" pitchFamily="2" charset="2"/>
              <a:buChar char="Ø"/>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When they reach at the age of adulthood</a:t>
            </a:r>
            <a:r>
              <a:rPr lang="en-US" sz="2800" dirty="0">
                <a:latin typeface="Times New Roman" pitchFamily="18" charset="0"/>
                <a:cs typeface="Times New Roman" pitchFamily="18" charset="0"/>
              </a:rPr>
              <a:t>, the number of potential parents will inevitably be much </a:t>
            </a:r>
            <a:r>
              <a:rPr lang="en-US" sz="2800" dirty="0" smtClean="0">
                <a:latin typeface="Times New Roman" pitchFamily="18" charset="0"/>
                <a:cs typeface="Times New Roman" pitchFamily="18" charset="0"/>
              </a:rPr>
              <a:t>larger than </a:t>
            </a:r>
            <a:r>
              <a:rPr lang="en-US" sz="2800" dirty="0">
                <a:latin typeface="Times New Roman" pitchFamily="18" charset="0"/>
                <a:cs typeface="Times New Roman" pitchFamily="18" charset="0"/>
              </a:rPr>
              <a:t>at </a:t>
            </a:r>
            <a:r>
              <a:rPr lang="en-US" sz="2800" dirty="0" smtClean="0">
                <a:latin typeface="Times New Roman" pitchFamily="18" charset="0"/>
                <a:cs typeface="Times New Roman" pitchFamily="18" charset="0"/>
              </a:rPr>
              <a:t>present. </a:t>
            </a:r>
          </a:p>
          <a:p>
            <a:pPr marL="45720" indent="0" algn="just">
              <a:buNone/>
            </a:pP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62</a:t>
            </a:fld>
            <a:endParaRPr lang="en-US" dirty="0"/>
          </a:p>
        </p:txBody>
      </p:sp>
    </p:spTree>
    <p:extLst>
      <p:ext uri="{BB962C8B-B14F-4D97-AF65-F5344CB8AC3E}">
        <p14:creationId xmlns="" xmlns:p14="http://schemas.microsoft.com/office/powerpoint/2010/main" val="9292540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304800" y="381000"/>
                <a:ext cx="8610600" cy="6248400"/>
              </a:xfrm>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itchFamily="2" charset="2"/>
                  <a:buChar char="Ø"/>
                </a:pPr>
                <a:r>
                  <a:rPr lang="en-US" sz="2800" dirty="0" smtClean="0">
                    <a:latin typeface="Times New Roman" pitchFamily="18" charset="0"/>
                    <a:cs typeface="Times New Roman" pitchFamily="18" charset="0"/>
                  </a:rPr>
                  <a:t> Even </a:t>
                </a:r>
                <a:r>
                  <a:rPr lang="en-US" sz="2800" dirty="0">
                    <a:latin typeface="Times New Roman" pitchFamily="18" charset="0"/>
                    <a:cs typeface="Times New Roman" pitchFamily="18" charset="0"/>
                  </a:rPr>
                  <a:t>if these new parents have only two children to replace themselves, the total number of couples having two children is much greater than the number of couples who previously had more children. </a:t>
                </a:r>
              </a:p>
              <a:p>
                <a:pPr marL="45720" indent="0" algn="just">
                  <a:buNone/>
                </a:pPr>
                <a14:m>
                  <m:oMath xmlns:m="http://schemas.openxmlformats.org/officeDocument/2006/math">
                    <m:r>
                      <a:rPr lang="en-US" sz="2800" smtClean="0">
                        <a:solidFill>
                          <a:schemeClr val="tx2"/>
                        </a:solidFill>
                        <a:latin typeface="Cambria Math"/>
                        <a:ea typeface="Cambria Math"/>
                      </a:rPr>
                      <m:t>⇒</m:t>
                    </m:r>
                  </m:oMath>
                </a14:m>
                <a:r>
                  <a:rPr lang="en-US" sz="2800" dirty="0" smtClean="0">
                    <a:latin typeface="Times New Roman" pitchFamily="18" charset="0"/>
                    <a:cs typeface="Times New Roman" pitchFamily="18" charset="0"/>
                  </a:rPr>
                  <a:t> The </a:t>
                </a:r>
                <a:r>
                  <a:rPr lang="en-US" sz="2800" dirty="0">
                    <a:latin typeface="Times New Roman" pitchFamily="18" charset="0"/>
                    <a:cs typeface="Times New Roman" pitchFamily="18" charset="0"/>
                  </a:rPr>
                  <a:t>total population will still increase substantially before leveling off. </a:t>
                </a:r>
                <a:endParaRPr lang="en-US" sz="2800" dirty="0" smtClean="0">
                  <a:latin typeface="Times New Roman" pitchFamily="18" charset="0"/>
                  <a:cs typeface="Times New Roman" pitchFamily="18" charset="0"/>
                </a:endParaRPr>
              </a:p>
              <a:p>
                <a:pPr marL="45720" indent="0" algn="just">
                  <a:buNone/>
                </a:pPr>
                <a:r>
                  <a:rPr lang="en-US" sz="2800" b="1" dirty="0" smtClean="0">
                    <a:latin typeface="Times New Roman" pitchFamily="18" charset="0"/>
                    <a:cs typeface="Times New Roman" pitchFamily="18" charset="0"/>
                  </a:rPr>
                  <a:t>1.6. </a:t>
                </a:r>
                <a:r>
                  <a:rPr lang="en-US" sz="2800" b="1" dirty="0">
                    <a:latin typeface="Times New Roman" pitchFamily="18" charset="0"/>
                    <a:cs typeface="Times New Roman" pitchFamily="18" charset="0"/>
                  </a:rPr>
                  <a:t>The Demographic </a:t>
                </a:r>
                <a:r>
                  <a:rPr lang="en-US" sz="2800" b="1" dirty="0" smtClean="0">
                    <a:latin typeface="Times New Roman" pitchFamily="18" charset="0"/>
                    <a:cs typeface="Times New Roman" pitchFamily="18" charset="0"/>
                  </a:rPr>
                  <a:t>Transition </a:t>
                </a:r>
              </a:p>
              <a:p>
                <a:pPr marL="45720" indent="0" algn="just">
                  <a:buNone/>
                </a:pPr>
                <a:r>
                  <a:rPr lang="en-US" sz="2800" dirty="0" smtClean="0">
                    <a:latin typeface="Times New Roman" pitchFamily="18" charset="0"/>
                    <a:cs typeface="Times New Roman" pitchFamily="18" charset="0"/>
                  </a:rPr>
                  <a:t>Demographic transition is the historical shift of population growth rates from a nearly </a:t>
                </a:r>
                <a:r>
                  <a:rPr lang="en-US" sz="2800" i="1" dirty="0">
                    <a:latin typeface="Times New Roman" pitchFamily="18" charset="0"/>
                    <a:cs typeface="Times New Roman" pitchFamily="18" charset="0"/>
                  </a:rPr>
                  <a:t>stagnant </a:t>
                </a:r>
                <a:r>
                  <a:rPr lang="en-US" sz="2800" i="1" dirty="0" smtClean="0">
                    <a:latin typeface="Times New Roman" pitchFamily="18" charset="0"/>
                    <a:cs typeface="Times New Roman" pitchFamily="18" charset="0"/>
                  </a:rPr>
                  <a:t>growth stage </a:t>
                </a:r>
                <a:r>
                  <a:rPr lang="en-US" sz="2800" dirty="0" smtClean="0">
                    <a:latin typeface="Times New Roman" pitchFamily="18" charset="0"/>
                    <a:cs typeface="Times New Roman" pitchFamily="18" charset="0"/>
                  </a:rPr>
                  <a:t>(</a:t>
                </a:r>
                <a:r>
                  <a:rPr lang="en-US" sz="2800" dirty="0" smtClean="0">
                    <a:solidFill>
                      <a:schemeClr val="tx1"/>
                    </a:solidFill>
                    <a:latin typeface="Times New Roman" pitchFamily="18" charset="0"/>
                    <a:cs typeface="Times New Roman" pitchFamily="18" charset="0"/>
                  </a:rPr>
                  <a:t>high birth </a:t>
                </a:r>
                <a:r>
                  <a:rPr lang="en-US" sz="2800" dirty="0">
                    <a:solidFill>
                      <a:schemeClr val="tx1"/>
                    </a:solidFill>
                    <a:latin typeface="Times New Roman" pitchFamily="18" charset="0"/>
                    <a:cs typeface="Times New Roman" pitchFamily="18" charset="0"/>
                  </a:rPr>
                  <a:t>rates and death </a:t>
                </a:r>
                <a:r>
                  <a:rPr lang="en-US" sz="2800" dirty="0" smtClean="0">
                    <a:solidFill>
                      <a:schemeClr val="tx1"/>
                    </a:solidFill>
                    <a:latin typeface="Times New Roman" pitchFamily="18" charset="0"/>
                    <a:cs typeface="Times New Roman" pitchFamily="18" charset="0"/>
                  </a:rPr>
                  <a:t>rates) through </a:t>
                </a:r>
                <a:r>
                  <a:rPr lang="en-US" sz="2800" dirty="0">
                    <a:solidFill>
                      <a:schemeClr val="tx1"/>
                    </a:solidFill>
                    <a:latin typeface="Times New Roman" pitchFamily="18" charset="0"/>
                    <a:cs typeface="Times New Roman" pitchFamily="18" charset="0"/>
                  </a:rPr>
                  <a:t>a </a:t>
                </a:r>
                <a:r>
                  <a:rPr lang="en-US" sz="2800" i="1" dirty="0" smtClean="0">
                    <a:solidFill>
                      <a:schemeClr val="tx1"/>
                    </a:solidFill>
                    <a:latin typeface="Times New Roman" pitchFamily="18" charset="0"/>
                    <a:cs typeface="Times New Roman" pitchFamily="18" charset="0"/>
                  </a:rPr>
                  <a:t>rapid growth stage (</a:t>
                </a:r>
                <a:r>
                  <a:rPr lang="en-US" sz="2800" dirty="0" smtClean="0">
                    <a:solidFill>
                      <a:schemeClr val="tx1"/>
                    </a:solidFill>
                    <a:latin typeface="Times New Roman" pitchFamily="18" charset="0"/>
                    <a:cs typeface="Times New Roman" pitchFamily="18" charset="0"/>
                  </a:rPr>
                  <a:t>high </a:t>
                </a:r>
                <a:r>
                  <a:rPr lang="en-US" sz="2800" dirty="0">
                    <a:solidFill>
                      <a:schemeClr val="tx1"/>
                    </a:solidFill>
                    <a:latin typeface="Times New Roman" pitchFamily="18" charset="0"/>
                    <a:cs typeface="Times New Roman" pitchFamily="18" charset="0"/>
                  </a:rPr>
                  <a:t>birth rates and </a:t>
                </a:r>
                <a:r>
                  <a:rPr lang="en-US" sz="2800" dirty="0" smtClean="0">
                    <a:solidFill>
                      <a:schemeClr val="tx1"/>
                    </a:solidFill>
                    <a:latin typeface="Times New Roman" pitchFamily="18" charset="0"/>
                    <a:cs typeface="Times New Roman" pitchFamily="18" charset="0"/>
                  </a:rPr>
                  <a:t>low death rates) </a:t>
                </a:r>
                <a:r>
                  <a:rPr lang="en-US" sz="2800" dirty="0">
                    <a:solidFill>
                      <a:schemeClr val="tx1"/>
                    </a:solidFill>
                    <a:latin typeface="Times New Roman" pitchFamily="18" charset="0"/>
                    <a:cs typeface="Times New Roman" pitchFamily="18" charset="0"/>
                  </a:rPr>
                  <a:t>to a </a:t>
                </a:r>
                <a:r>
                  <a:rPr lang="en-US" sz="2800" i="1" dirty="0">
                    <a:solidFill>
                      <a:schemeClr val="tx1"/>
                    </a:solidFill>
                    <a:latin typeface="Times New Roman" pitchFamily="18" charset="0"/>
                    <a:cs typeface="Times New Roman" pitchFamily="18" charset="0"/>
                  </a:rPr>
                  <a:t>stable, </a:t>
                </a:r>
                <a:r>
                  <a:rPr lang="en-US" sz="2800" i="1" dirty="0" smtClean="0">
                    <a:solidFill>
                      <a:schemeClr val="tx1"/>
                    </a:solidFill>
                    <a:latin typeface="Times New Roman" pitchFamily="18" charset="0"/>
                    <a:cs typeface="Times New Roman" pitchFamily="18" charset="0"/>
                  </a:rPr>
                  <a:t>low growth</a:t>
                </a:r>
                <a:r>
                  <a:rPr lang="en-US" sz="2800" i="1" dirty="0">
                    <a:solidFill>
                      <a:schemeClr val="tx1"/>
                    </a:solidFill>
                    <a:latin typeface="Times New Roman" pitchFamily="18" charset="0"/>
                    <a:cs typeface="Times New Roman" pitchFamily="18" charset="0"/>
                  </a:rPr>
                  <a:t> </a:t>
                </a:r>
                <a:r>
                  <a:rPr lang="en-US" sz="2800" i="1" dirty="0" smtClean="0">
                    <a:solidFill>
                      <a:schemeClr val="tx1"/>
                    </a:solidFill>
                    <a:latin typeface="Times New Roman" pitchFamily="18" charset="0"/>
                    <a:cs typeface="Times New Roman" pitchFamily="18" charset="0"/>
                  </a:rPr>
                  <a:t>stage </a:t>
                </a:r>
                <a:r>
                  <a:rPr lang="en-US" sz="2800" dirty="0" smtClean="0">
                    <a:solidFill>
                      <a:schemeClr val="tx1"/>
                    </a:solidFill>
                    <a:latin typeface="Times New Roman" pitchFamily="18" charset="0"/>
                    <a:cs typeface="Times New Roman" pitchFamily="18" charset="0"/>
                  </a:rPr>
                  <a:t>(low birth </a:t>
                </a:r>
                <a:r>
                  <a:rPr lang="en-US" sz="2800" dirty="0">
                    <a:solidFill>
                      <a:schemeClr val="tx1"/>
                    </a:solidFill>
                    <a:latin typeface="Times New Roman" pitchFamily="18" charset="0"/>
                    <a:cs typeface="Times New Roman" pitchFamily="18" charset="0"/>
                  </a:rPr>
                  <a:t>and death </a:t>
                </a:r>
                <a:r>
                  <a:rPr lang="en-US" sz="2800" dirty="0" smtClean="0">
                    <a:solidFill>
                      <a:schemeClr val="tx1"/>
                    </a:solidFill>
                    <a:latin typeface="Times New Roman" pitchFamily="18" charset="0"/>
                    <a:cs typeface="Times New Roman" pitchFamily="18" charset="0"/>
                  </a:rPr>
                  <a:t>rates). </a:t>
                </a:r>
                <a:endParaRPr lang="en-US" sz="2800" dirty="0">
                  <a:solidFill>
                    <a:schemeClr val="tx1"/>
                  </a:solidFill>
                  <a:latin typeface="Times New Roman" pitchFamily="18" charset="0"/>
                  <a:cs typeface="Times New Roman" pitchFamily="18" charset="0"/>
                </a:endParaRPr>
              </a:p>
              <a:p>
                <a:pPr marL="45720" indent="0" algn="just">
                  <a:buNone/>
                </a:pP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04800" y="381000"/>
                <a:ext cx="8610600" cy="6248400"/>
              </a:xfrm>
              <a:blipFill rotWithShape="1">
                <a:blip r:embed="rId2" cstate="print"/>
                <a:stretch>
                  <a:fillRect l="-1059" t="-777" r="-232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63</a:t>
            </a:fld>
            <a:endParaRPr lang="en-US" dirty="0"/>
          </a:p>
        </p:txBody>
      </p:sp>
    </p:spTree>
    <p:extLst>
      <p:ext uri="{BB962C8B-B14F-4D97-AF65-F5344CB8AC3E}">
        <p14:creationId xmlns="" xmlns:p14="http://schemas.microsoft.com/office/powerpoint/2010/main" val="19511305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457200" y="381000"/>
                <a:ext cx="8229600" cy="6324600"/>
              </a:xfrm>
            </p:spPr>
            <p:style>
              <a:lnRef idx="2">
                <a:schemeClr val="dk1"/>
              </a:lnRef>
              <a:fillRef idx="1">
                <a:schemeClr val="lt1"/>
              </a:fillRef>
              <a:effectRef idx="0">
                <a:schemeClr val="dk1"/>
              </a:effectRef>
              <a:fontRef idx="minor">
                <a:schemeClr val="dk1"/>
              </a:fontRef>
            </p:style>
            <p:txBody>
              <a:bodyPr>
                <a:normAutofit/>
              </a:bodyPr>
              <a:lstStyle/>
              <a:p>
                <a:pPr algn="just"/>
                <a:r>
                  <a:rPr lang="en-US" sz="3000" dirty="0" smtClean="0">
                    <a:latin typeface="Times New Roman" pitchFamily="18" charset="0"/>
                    <a:cs typeface="Times New Roman" pitchFamily="18" charset="0"/>
                  </a:rPr>
                  <a:t>Demographic </a:t>
                </a:r>
                <a:r>
                  <a:rPr lang="en-US" sz="3000" dirty="0">
                    <a:latin typeface="Times New Roman" pitchFamily="18" charset="0"/>
                    <a:cs typeface="Times New Roman" pitchFamily="18" charset="0"/>
                  </a:rPr>
                  <a:t>transition attempts to explain </a:t>
                </a:r>
                <a:r>
                  <a:rPr lang="en-US" sz="3000" dirty="0" smtClean="0">
                    <a:latin typeface="Times New Roman" pitchFamily="18" charset="0"/>
                    <a:cs typeface="Times New Roman" pitchFamily="18" charset="0"/>
                  </a:rPr>
                  <a:t>why all </a:t>
                </a:r>
                <a:r>
                  <a:rPr lang="en-US" sz="3000" dirty="0">
                    <a:latin typeface="Times New Roman" pitchFamily="18" charset="0"/>
                    <a:cs typeface="Times New Roman" pitchFamily="18" charset="0"/>
                  </a:rPr>
                  <a:t>contemporary developed nations have more or less passed </a:t>
                </a:r>
                <a:r>
                  <a:rPr lang="en-US" sz="3000" dirty="0" smtClean="0">
                    <a:latin typeface="Times New Roman" pitchFamily="18" charset="0"/>
                    <a:cs typeface="Times New Roman" pitchFamily="18" charset="0"/>
                  </a:rPr>
                  <a:t>through</a:t>
                </a:r>
                <a:r>
                  <a:rPr lang="en-US" sz="3000" dirty="0">
                    <a:latin typeface="Times New Roman" pitchFamily="18" charset="0"/>
                    <a:cs typeface="Times New Roman" pitchFamily="18" charset="0"/>
                  </a:rPr>
                  <a:t> </a:t>
                </a:r>
                <a:r>
                  <a:rPr lang="en-US" sz="3000" dirty="0" smtClean="0">
                    <a:latin typeface="Times New Roman" pitchFamily="18" charset="0"/>
                    <a:cs typeface="Times New Roman" pitchFamily="18" charset="0"/>
                  </a:rPr>
                  <a:t>three </a:t>
                </a:r>
                <a:r>
                  <a:rPr lang="en-US" sz="3000" dirty="0">
                    <a:latin typeface="Times New Roman" pitchFamily="18" charset="0"/>
                    <a:cs typeface="Times New Roman" pitchFamily="18" charset="0"/>
                  </a:rPr>
                  <a:t>stages of modern population </a:t>
                </a:r>
                <a:r>
                  <a:rPr lang="en-US" sz="3000" dirty="0" smtClean="0">
                    <a:latin typeface="Times New Roman" pitchFamily="18" charset="0"/>
                    <a:cs typeface="Times New Roman" pitchFamily="18" charset="0"/>
                  </a:rPr>
                  <a:t>history.  </a:t>
                </a:r>
              </a:p>
              <a:p>
                <a:pPr marL="45720" indent="0" algn="just">
                  <a:buNone/>
                </a:pPr>
                <a:r>
                  <a:rPr lang="en-US" sz="3000" b="1" dirty="0" smtClean="0">
                    <a:latin typeface="Times New Roman" pitchFamily="18" charset="0"/>
                    <a:cs typeface="Times New Roman" pitchFamily="18" charset="0"/>
                  </a:rPr>
                  <a:t>Stage </a:t>
                </a:r>
                <a:r>
                  <a:rPr lang="en-US" sz="3000" b="1" dirty="0">
                    <a:latin typeface="Times New Roman" pitchFamily="18" charset="0"/>
                    <a:cs typeface="Times New Roman" pitchFamily="18" charset="0"/>
                  </a:rPr>
                  <a:t>I</a:t>
                </a:r>
                <a:r>
                  <a:rPr lang="en-US" sz="3000" dirty="0">
                    <a:latin typeface="Times New Roman" pitchFamily="18" charset="0"/>
                    <a:cs typeface="Times New Roman" pitchFamily="18" charset="0"/>
                  </a:rPr>
                  <a:t>: High birthrates and </a:t>
                </a:r>
                <a:r>
                  <a:rPr lang="en-US" sz="3000" dirty="0" smtClean="0">
                    <a:latin typeface="Times New Roman" pitchFamily="18" charset="0"/>
                    <a:cs typeface="Times New Roman" pitchFamily="18" charset="0"/>
                  </a:rPr>
                  <a:t>almost equally high death </a:t>
                </a:r>
                <a:r>
                  <a:rPr lang="en-US" sz="3000" dirty="0">
                    <a:latin typeface="Times New Roman" pitchFamily="18" charset="0"/>
                    <a:cs typeface="Times New Roman" pitchFamily="18" charset="0"/>
                  </a:rPr>
                  <a:t>rates </a:t>
                </a:r>
                <a14:m>
                  <m:oMath xmlns:m="http://schemas.openxmlformats.org/officeDocument/2006/math">
                    <m:r>
                      <a:rPr lang="en-US" sz="3000" i="1" smtClean="0">
                        <a:latin typeface="Cambria Math"/>
                        <a:ea typeface="Cambria Math"/>
                        <a:cs typeface="Times New Roman" pitchFamily="18" charset="0"/>
                      </a:rPr>
                      <m:t>→</m:t>
                    </m:r>
                    <m:r>
                      <a:rPr lang="en-US" sz="3000" b="0" i="1" smtClean="0">
                        <a:latin typeface="Cambria Math"/>
                        <a:ea typeface="Cambria Math"/>
                        <a:cs typeface="Times New Roman" pitchFamily="18" charset="0"/>
                      </a:rPr>
                      <m:t> </m:t>
                    </m:r>
                  </m:oMath>
                </a14:m>
                <a:r>
                  <a:rPr lang="en-US" sz="3000" i="1" dirty="0">
                    <a:latin typeface="Times New Roman" pitchFamily="18" charset="0"/>
                    <a:cs typeface="Times New Roman" pitchFamily="18" charset="0"/>
                  </a:rPr>
                  <a:t>stable or very slow-growing </a:t>
                </a:r>
                <a:r>
                  <a:rPr lang="en-US" sz="3000" i="1" dirty="0" smtClean="0">
                    <a:latin typeface="Times New Roman" pitchFamily="18" charset="0"/>
                    <a:cs typeface="Times New Roman" pitchFamily="18" charset="0"/>
                  </a:rPr>
                  <a:t>populations </a:t>
                </a:r>
              </a:p>
              <a:p>
                <a:pPr algn="just">
                  <a:buFont typeface="Times New Roman" pitchFamily="18" charset="0"/>
                  <a:buChar char="▬"/>
                </a:pPr>
                <a:r>
                  <a:rPr lang="en-US" sz="3000" i="1" dirty="0">
                    <a:latin typeface="Arial Rounded MT Bold" pitchFamily="34" charset="0"/>
                    <a:cs typeface="Times New Roman" pitchFamily="18" charset="0"/>
                  </a:rPr>
                  <a:t> </a:t>
                </a:r>
                <a:r>
                  <a:rPr lang="en-US" sz="3000" dirty="0" smtClean="0">
                    <a:latin typeface="Times New Roman" pitchFamily="18" charset="0"/>
                    <a:cs typeface="Times New Roman" pitchFamily="18" charset="0"/>
                  </a:rPr>
                  <a:t>occurred before their economic modernization</a:t>
                </a:r>
                <a:r>
                  <a:rPr lang="en-US" sz="3000" i="1" dirty="0" smtClean="0">
                    <a:latin typeface="Arial Rounded MT Bold" pitchFamily="34" charset="0"/>
                    <a:cs typeface="Times New Roman" pitchFamily="18" charset="0"/>
                  </a:rPr>
                  <a:t>.</a:t>
                </a:r>
              </a:p>
              <a:p>
                <a:pPr algn="just">
                  <a:buFont typeface="Times New Roman" pitchFamily="18" charset="0"/>
                  <a:buChar char="▬"/>
                </a:pPr>
                <a:r>
                  <a:rPr lang="en-US" sz="3000" i="1" dirty="0">
                    <a:latin typeface="Arial Rounded MT Bold" pitchFamily="34" charset="0"/>
                    <a:cs typeface="Times New Roman" pitchFamily="18" charset="0"/>
                  </a:rPr>
                  <a:t> </a:t>
                </a:r>
                <a:r>
                  <a:rPr lang="en-US" sz="3000" i="1" dirty="0">
                    <a:latin typeface="Times New Roman" pitchFamily="18" charset="0"/>
                    <a:cs typeface="Times New Roman" pitchFamily="18" charset="0"/>
                  </a:rPr>
                  <a:t>Before the early </a:t>
                </a:r>
                <a:r>
                  <a:rPr lang="en-US" sz="3000" i="1" dirty="0" smtClean="0">
                    <a:latin typeface="Times New Roman" pitchFamily="18" charset="0"/>
                    <a:cs typeface="Times New Roman" pitchFamily="18" charset="0"/>
                  </a:rPr>
                  <a:t>19</a:t>
                </a:r>
                <a:r>
                  <a:rPr lang="en-US" sz="3000" i="1" baseline="30000" dirty="0" smtClean="0">
                    <a:latin typeface="Times New Roman" pitchFamily="18" charset="0"/>
                    <a:cs typeface="Times New Roman" pitchFamily="18" charset="0"/>
                  </a:rPr>
                  <a:t>th</a:t>
                </a:r>
                <a:r>
                  <a:rPr lang="en-US" sz="3000" i="1" dirty="0" smtClean="0">
                    <a:latin typeface="Times New Roman" pitchFamily="18" charset="0"/>
                    <a:cs typeface="Times New Roman" pitchFamily="18" charset="0"/>
                  </a:rPr>
                  <a:t> century</a:t>
                </a:r>
              </a:p>
              <a:p>
                <a:pPr marL="45720" indent="0" algn="just">
                  <a:buNone/>
                </a:pPr>
                <a:r>
                  <a:rPr lang="en-US" sz="3000" b="1" dirty="0">
                    <a:latin typeface="Times New Roman" pitchFamily="18" charset="0"/>
                    <a:cs typeface="Times New Roman" pitchFamily="18" charset="0"/>
                  </a:rPr>
                  <a:t>Stage II</a:t>
                </a:r>
                <a:r>
                  <a:rPr lang="en-US" sz="3000" dirty="0">
                    <a:latin typeface="Times New Roman" pitchFamily="18" charset="0"/>
                    <a:cs typeface="Times New Roman" pitchFamily="18" charset="0"/>
                  </a:rPr>
                  <a:t>: Continued high birthrates,  but declining death rates</a:t>
                </a:r>
                <a:r>
                  <a:rPr lang="en-US" sz="3000" dirty="0">
                    <a:ea typeface="Cambria Math"/>
                    <a:cs typeface="Times New Roman" pitchFamily="18" charset="0"/>
                  </a:rPr>
                  <a:t> </a:t>
                </a:r>
                <a14:m>
                  <m:oMath xmlns:m="http://schemas.openxmlformats.org/officeDocument/2006/math">
                    <m:r>
                      <a:rPr lang="en-US" sz="3000" i="1">
                        <a:latin typeface="Cambria Math"/>
                        <a:ea typeface="Cambria Math"/>
                        <a:cs typeface="Times New Roman" pitchFamily="18" charset="0"/>
                      </a:rPr>
                      <m:t>→</m:t>
                    </m:r>
                  </m:oMath>
                </a14:m>
                <a:r>
                  <a:rPr lang="en-US" sz="3000" i="1" dirty="0">
                    <a:latin typeface="Arial Rounded MT Bold" pitchFamily="34" charset="0"/>
                    <a:cs typeface="Times New Roman" pitchFamily="18" charset="0"/>
                  </a:rPr>
                  <a:t> </a:t>
                </a:r>
                <a:r>
                  <a:rPr lang="en-US" sz="3000" i="1" dirty="0">
                    <a:latin typeface="Times New Roman" pitchFamily="18" charset="0"/>
                    <a:cs typeface="Times New Roman" pitchFamily="18" charset="0"/>
                  </a:rPr>
                  <a:t>sharp increase in population growth </a:t>
                </a:r>
                <a:r>
                  <a:rPr lang="en-US" sz="3000" i="1" dirty="0" smtClean="0">
                    <a:latin typeface="Times New Roman" pitchFamily="18" charset="0"/>
                    <a:cs typeface="Times New Roman" pitchFamily="18" charset="0"/>
                  </a:rPr>
                  <a:t> </a:t>
                </a:r>
              </a:p>
              <a:p>
                <a:pPr marL="45720" indent="0" algn="just">
                  <a:buNone/>
                </a:pPr>
                <a:endParaRPr lang="en-US" sz="2800" i="1" dirty="0" smtClean="0">
                  <a:latin typeface="Arial Rounded MT Bold" pitchFamily="34" charset="0"/>
                  <a:cs typeface="Times New Roman" pitchFamily="18" charset="0"/>
                </a:endParaRPr>
              </a:p>
              <a:p>
                <a:pPr marL="45720" indent="0" algn="just">
                  <a:buNone/>
                </a:pP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381000"/>
                <a:ext cx="8229600" cy="6324600"/>
              </a:xfrm>
              <a:blipFill rotWithShape="1">
                <a:blip r:embed="rId2" cstate="print"/>
                <a:stretch>
                  <a:fillRect l="-1329" t="-1057" r="-2733" b="-537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64</a:t>
            </a:fld>
            <a:endParaRPr lang="en-US" dirty="0"/>
          </a:p>
        </p:txBody>
      </p:sp>
    </p:spTree>
    <p:extLst>
      <p:ext uri="{BB962C8B-B14F-4D97-AF65-F5344CB8AC3E}">
        <p14:creationId xmlns="" xmlns:p14="http://schemas.microsoft.com/office/powerpoint/2010/main" val="20942365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457200" y="381000"/>
                <a:ext cx="8305800" cy="6248400"/>
              </a:xfrm>
            </p:spPr>
            <p:style>
              <a:lnRef idx="2">
                <a:schemeClr val="dk1"/>
              </a:lnRef>
              <a:fillRef idx="1">
                <a:schemeClr val="lt1"/>
              </a:fillRef>
              <a:effectRef idx="0">
                <a:schemeClr val="dk1"/>
              </a:effectRef>
              <a:fontRef idx="minor">
                <a:schemeClr val="dk1"/>
              </a:fontRef>
            </p:style>
            <p:txBody>
              <a:bodyPr>
                <a:normAutofit/>
              </a:bodyPr>
              <a:lstStyle/>
              <a:p>
                <a:pPr algn="just">
                  <a:buFont typeface="Times New Roman" pitchFamily="18" charset="0"/>
                  <a:buChar char="▬"/>
                </a:pP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was initiated around the </a:t>
                </a:r>
                <a:r>
                  <a:rPr lang="en-US" sz="2800" i="1" dirty="0">
                    <a:latin typeface="Times New Roman" pitchFamily="18" charset="0"/>
                    <a:cs typeface="Times New Roman" pitchFamily="18" charset="0"/>
                  </a:rPr>
                  <a:t>1</a:t>
                </a:r>
                <a:r>
                  <a:rPr lang="en-US" sz="2800" i="1" baseline="30000" dirty="0">
                    <a:latin typeface="Times New Roman" pitchFamily="18" charset="0"/>
                    <a:cs typeface="Times New Roman" pitchFamily="18" charset="0"/>
                  </a:rPr>
                  <a:t>st</a:t>
                </a:r>
                <a:r>
                  <a:rPr lang="en-US" sz="2800" i="1" dirty="0">
                    <a:latin typeface="Times New Roman" pitchFamily="18" charset="0"/>
                    <a:cs typeface="Times New Roman" pitchFamily="18" charset="0"/>
                  </a:rPr>
                  <a:t> quarter of the 19</a:t>
                </a:r>
                <a:r>
                  <a:rPr lang="en-US" sz="2800" i="1" baseline="30000" dirty="0">
                    <a:latin typeface="Times New Roman" pitchFamily="18" charset="0"/>
                    <a:cs typeface="Times New Roman" pitchFamily="18" charset="0"/>
                  </a:rPr>
                  <a:t>th</a:t>
                </a:r>
                <a:r>
                  <a:rPr lang="en-US" sz="2800" i="1" dirty="0">
                    <a:latin typeface="Times New Roman" pitchFamily="18" charset="0"/>
                    <a:cs typeface="Times New Roman" pitchFamily="18" charset="0"/>
                  </a:rPr>
                  <a:t>  </a:t>
                </a:r>
                <a:r>
                  <a:rPr lang="en-US" sz="2800" dirty="0">
                    <a:latin typeface="Times New Roman" pitchFamily="18" charset="0"/>
                    <a:cs typeface="Times New Roman" pitchFamily="18" charset="0"/>
                  </a:rPr>
                  <a:t>century by slowly falling death rates as a result of economic modernization and the gradual development of disease and death control through modern medical and </a:t>
                </a:r>
                <a:r>
                  <a:rPr lang="en-US" sz="2800" dirty="0" smtClean="0">
                    <a:latin typeface="Times New Roman" pitchFamily="18" charset="0"/>
                    <a:cs typeface="Times New Roman" pitchFamily="18" charset="0"/>
                  </a:rPr>
                  <a:t>public health technologies. </a:t>
                </a:r>
                <a:endParaRPr lang="en-US" sz="2800" dirty="0">
                  <a:latin typeface="Times New Roman" pitchFamily="18" charset="0"/>
                  <a:cs typeface="Times New Roman" pitchFamily="18" charset="0"/>
                </a:endParaRPr>
              </a:p>
              <a:p>
                <a:pPr marL="45720" indent="0" algn="just">
                  <a:buNone/>
                </a:pPr>
                <a:r>
                  <a:rPr lang="en-US" sz="2800" b="1" dirty="0" smtClean="0">
                    <a:latin typeface="Times New Roman" pitchFamily="18" charset="0"/>
                    <a:cs typeface="Times New Roman" pitchFamily="18" charset="0"/>
                  </a:rPr>
                  <a:t>Stage </a:t>
                </a:r>
                <a:r>
                  <a:rPr lang="en-US" sz="2800" b="1" dirty="0">
                    <a:latin typeface="Times New Roman" pitchFamily="18" charset="0"/>
                    <a:cs typeface="Times New Roman" pitchFamily="18" charset="0"/>
                  </a:rPr>
                  <a:t>III</a:t>
                </a:r>
                <a:r>
                  <a:rPr lang="en-US" sz="2800" dirty="0">
                    <a:latin typeface="Times New Roman" pitchFamily="18" charset="0"/>
                    <a:cs typeface="Times New Roman" pitchFamily="18" charset="0"/>
                  </a:rPr>
                  <a:t>: Falling birthrates and death rates</a:t>
                </a:r>
                <a:r>
                  <a:rPr lang="en-US" sz="2800" dirty="0">
                    <a:ea typeface="Cambria Math"/>
                    <a:cs typeface="Times New Roman" pitchFamily="18" charset="0"/>
                  </a:rPr>
                  <a:t> </a:t>
                </a:r>
                <a14:m>
                  <m:oMath xmlns:m="http://schemas.openxmlformats.org/officeDocument/2006/math">
                    <m:r>
                      <a:rPr lang="en-US" sz="2800" i="1">
                        <a:latin typeface="Cambria Math"/>
                        <a:ea typeface="Cambria Math"/>
                        <a:cs typeface="Times New Roman" pitchFamily="18" charset="0"/>
                      </a:rPr>
                      <m:t>→</m:t>
                    </m:r>
                  </m:oMath>
                </a14:m>
                <a:r>
                  <a:rPr lang="en-US" sz="2800" dirty="0">
                    <a:latin typeface="Times New Roman" pitchFamily="18" charset="0"/>
                    <a:cs typeface="Times New Roman" pitchFamily="18" charset="0"/>
                  </a:rPr>
                  <a:t> </a:t>
                </a:r>
                <a:r>
                  <a:rPr lang="en-US" sz="2800" i="1" dirty="0">
                    <a:latin typeface="Times New Roman" pitchFamily="18" charset="0"/>
                    <a:ea typeface="Ebrima" pitchFamily="2" charset="0"/>
                    <a:cs typeface="Times New Roman" pitchFamily="18" charset="0"/>
                  </a:rPr>
                  <a:t>eventually </a:t>
                </a:r>
                <a:r>
                  <a:rPr lang="en-US" sz="2800" i="1" dirty="0" smtClean="0">
                    <a:latin typeface="Times New Roman" pitchFamily="18" charset="0"/>
                    <a:ea typeface="Ebrima" pitchFamily="2" charset="0"/>
                    <a:cs typeface="Times New Roman" pitchFamily="18" charset="0"/>
                  </a:rPr>
                  <a:t>stabilizing/little </a:t>
                </a:r>
                <a:r>
                  <a:rPr lang="en-US" sz="2800" i="1" dirty="0">
                    <a:latin typeface="Times New Roman" pitchFamily="18" charset="0"/>
                    <a:ea typeface="Ebrima" pitchFamily="2" charset="0"/>
                    <a:cs typeface="Times New Roman" pitchFamily="18" charset="0"/>
                  </a:rPr>
                  <a:t>or no population growth</a:t>
                </a:r>
                <a:r>
                  <a:rPr lang="en-US" sz="2800" i="1" dirty="0" smtClean="0">
                    <a:latin typeface="Times New Roman" pitchFamily="18" charset="0"/>
                    <a:ea typeface="Ebrima" pitchFamily="2" charset="0"/>
                    <a:cs typeface="Times New Roman" pitchFamily="18" charset="0"/>
                  </a:rPr>
                  <a:t> </a:t>
                </a:r>
              </a:p>
              <a:p>
                <a:pPr algn="just">
                  <a:buFont typeface="Times New Roman" pitchFamily="18" charset="0"/>
                  <a:buChar char="▬"/>
                </a:pPr>
                <a:r>
                  <a:rPr lang="en-US" sz="2800" dirty="0" smtClean="0">
                    <a:latin typeface="Times New Roman" pitchFamily="18" charset="0"/>
                    <a:cs typeface="Times New Roman" pitchFamily="18" charset="0"/>
                  </a:rPr>
                  <a:t> began </a:t>
                </a:r>
                <a:r>
                  <a:rPr lang="en-US" sz="2800" dirty="0" smtClean="0">
                    <a:latin typeface="Times New Roman" pitchFamily="18" charset="0"/>
                    <a:ea typeface="Ebrima" pitchFamily="2" charset="0"/>
                    <a:cs typeface="Times New Roman" pitchFamily="18" charset="0"/>
                  </a:rPr>
                  <a:t>in </a:t>
                </a:r>
                <a:r>
                  <a:rPr lang="en-US" sz="2800" dirty="0">
                    <a:latin typeface="Times New Roman" pitchFamily="18" charset="0"/>
                    <a:ea typeface="Ebrima" pitchFamily="2" charset="0"/>
                    <a:cs typeface="Times New Roman" pitchFamily="18" charset="0"/>
                  </a:rPr>
                  <a:t>the </a:t>
                </a:r>
                <a:r>
                  <a:rPr lang="en-US" sz="2800" i="1" dirty="0">
                    <a:latin typeface="Times New Roman" pitchFamily="18" charset="0"/>
                    <a:ea typeface="Ebrima" pitchFamily="2" charset="0"/>
                    <a:cs typeface="Times New Roman" pitchFamily="18" charset="0"/>
                  </a:rPr>
                  <a:t>late 19</a:t>
                </a:r>
                <a:r>
                  <a:rPr lang="en-US" sz="2800" i="1" baseline="30000" dirty="0">
                    <a:latin typeface="Times New Roman" pitchFamily="18" charset="0"/>
                    <a:ea typeface="Ebrima" pitchFamily="2" charset="0"/>
                    <a:cs typeface="Times New Roman" pitchFamily="18" charset="0"/>
                  </a:rPr>
                  <a:t>th</a:t>
                </a:r>
                <a:r>
                  <a:rPr lang="en-US" sz="2800" i="1" dirty="0">
                    <a:latin typeface="Times New Roman" pitchFamily="18" charset="0"/>
                    <a:ea typeface="Ebrima" pitchFamily="2" charset="0"/>
                    <a:cs typeface="Times New Roman" pitchFamily="18" charset="0"/>
                  </a:rPr>
                  <a:t> century</a:t>
                </a:r>
                <a:r>
                  <a:rPr lang="en-US" sz="2800" dirty="0" smtClean="0">
                    <a:latin typeface="Times New Roman" pitchFamily="18" charset="0"/>
                    <a:cs typeface="Times New Roman" pitchFamily="18" charset="0"/>
                  </a:rPr>
                  <a:t> when </a:t>
                </a:r>
                <a:r>
                  <a:rPr lang="en-US" sz="2800" dirty="0">
                    <a:latin typeface="Times New Roman" pitchFamily="18" charset="0"/>
                    <a:cs typeface="Times New Roman" pitchFamily="18" charset="0"/>
                  </a:rPr>
                  <a:t>the forces and influences of modernization and </a:t>
                </a:r>
                <a:r>
                  <a:rPr lang="en-US" sz="2800" dirty="0" smtClean="0">
                    <a:latin typeface="Times New Roman" pitchFamily="18" charset="0"/>
                    <a:cs typeface="Times New Roman" pitchFamily="18" charset="0"/>
                  </a:rPr>
                  <a:t>development caused </a:t>
                </a:r>
                <a:r>
                  <a:rPr lang="en-US" sz="2800" dirty="0">
                    <a:latin typeface="Times New Roman" pitchFamily="18" charset="0"/>
                    <a:cs typeface="Times New Roman" pitchFamily="18" charset="0"/>
                  </a:rPr>
                  <a:t>the beginning of a decline in fertility; </a:t>
                </a:r>
                <a:r>
                  <a:rPr lang="en-US" sz="2800" dirty="0" smtClean="0">
                    <a:latin typeface="Times New Roman" pitchFamily="18" charset="0"/>
                    <a:cs typeface="Times New Roman" pitchFamily="18" charset="0"/>
                  </a:rPr>
                  <a:t>causing </a:t>
                </a:r>
                <a:r>
                  <a:rPr lang="en-US" sz="2800" dirty="0">
                    <a:latin typeface="Times New Roman" pitchFamily="18" charset="0"/>
                    <a:cs typeface="Times New Roman" pitchFamily="18" charset="0"/>
                  </a:rPr>
                  <a:t>falling birth rates </a:t>
                </a:r>
                <a:r>
                  <a:rPr lang="en-US" sz="2800" dirty="0" smtClean="0">
                    <a:latin typeface="Times New Roman" pitchFamily="18" charset="0"/>
                    <a:cs typeface="Times New Roman" pitchFamily="18" charset="0"/>
                  </a:rPr>
                  <a:t>converged with </a:t>
                </a:r>
                <a:r>
                  <a:rPr lang="en-US" sz="2800" dirty="0">
                    <a:latin typeface="Times New Roman" pitchFamily="18" charset="0"/>
                    <a:cs typeface="Times New Roman" pitchFamily="18" charset="0"/>
                  </a:rPr>
                  <a:t>lower death </a:t>
                </a:r>
                <a:r>
                  <a:rPr lang="en-US" sz="2800" dirty="0" smtClean="0">
                    <a:latin typeface="Times New Roman" pitchFamily="18" charset="0"/>
                    <a:cs typeface="Times New Roman" pitchFamily="18" charset="0"/>
                  </a:rPr>
                  <a:t>rates. </a:t>
                </a:r>
              </a:p>
              <a:p>
                <a:pPr marL="45720" indent="0" algn="just">
                  <a:buNone/>
                </a:pPr>
                <a:endParaRPr lang="en-US" sz="2800" i="1" dirty="0">
                  <a:latin typeface="Times New Roman" pitchFamily="18" charset="0"/>
                  <a:ea typeface="Ebrima" pitchFamily="2" charset="0"/>
                  <a:cs typeface="Times New Roman" pitchFamily="18" charset="0"/>
                </a:endParaRPr>
              </a:p>
              <a:p>
                <a:pPr marL="45720" indent="0" algn="just">
                  <a:buNone/>
                </a:pPr>
                <a:endParaRPr lang="en-US" sz="2800" i="1" dirty="0">
                  <a:latin typeface="Batang" pitchFamily="18" charset="-127"/>
                  <a:ea typeface="Batang" pitchFamily="18" charset="-127"/>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381000"/>
                <a:ext cx="8305800" cy="6248400"/>
              </a:xfrm>
              <a:blipFill rotWithShape="1">
                <a:blip r:embed="rId2" cstate="print"/>
                <a:stretch>
                  <a:fillRect l="-1097" t="-777" r="-336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65</a:t>
            </a:fld>
            <a:endParaRPr lang="en-US" dirty="0"/>
          </a:p>
        </p:txBody>
      </p:sp>
    </p:spTree>
    <p:extLst>
      <p:ext uri="{BB962C8B-B14F-4D97-AF65-F5344CB8AC3E}">
        <p14:creationId xmlns="" xmlns:p14="http://schemas.microsoft.com/office/powerpoint/2010/main" val="25367497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style>
          <a:lnRef idx="2">
            <a:schemeClr val="dk1"/>
          </a:lnRef>
          <a:fillRef idx="1">
            <a:schemeClr val="lt1"/>
          </a:fillRef>
          <a:effectRef idx="0">
            <a:schemeClr val="dk1"/>
          </a:effectRef>
          <a:fontRef idx="minor">
            <a:schemeClr val="dk1"/>
          </a:fontRef>
        </p:style>
        <p:txBody>
          <a:bodyPr/>
          <a:lstStyle/>
          <a:p>
            <a:pPr marL="45720" indent="0">
              <a:buNone/>
            </a:pPr>
            <a:r>
              <a:rPr lang="en-US" sz="2800" dirty="0" smtClean="0">
                <a:latin typeface="Times New Roman" pitchFamily="18" charset="0"/>
                <a:cs typeface="Times New Roman" pitchFamily="18" charset="0"/>
              </a:rPr>
              <a:t>Demographic </a:t>
            </a:r>
            <a:r>
              <a:rPr lang="en-US" sz="2800" dirty="0">
                <a:latin typeface="Times New Roman" pitchFamily="18" charset="0"/>
                <a:cs typeface="Times New Roman" pitchFamily="18" charset="0"/>
              </a:rPr>
              <a:t>Transition in Western </a:t>
            </a:r>
            <a:r>
              <a:rPr lang="en-US" sz="2800" dirty="0" smtClean="0">
                <a:latin typeface="Times New Roman" pitchFamily="18" charset="0"/>
                <a:cs typeface="Times New Roman" pitchFamily="18" charset="0"/>
              </a:rPr>
              <a:t>Europe</a:t>
            </a:r>
          </a:p>
          <a:p>
            <a:pPr marL="45720" indent="0">
              <a:buNone/>
            </a:pPr>
            <a:r>
              <a:rPr lang="en-US" dirty="0" smtClean="0"/>
              <a:t> </a:t>
            </a:r>
            <a:endParaRPr lang="en-US" dirty="0"/>
          </a:p>
        </p:txBody>
      </p:sp>
      <p:pic>
        <p:nvPicPr>
          <p:cNvPr id="6" name="Picture 4"/>
          <p:cNvPicPr>
            <a:picLocks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a:xfrm>
            <a:off x="304800" y="685800"/>
            <a:ext cx="8534400" cy="5791200"/>
          </a:xfrm>
          <a:prstGeom prst="rect">
            <a:avLst/>
          </a:prstGeom>
          <a:noFill/>
          <a:extLst>
            <a:ext uri="{91240B29-F687-4F45-9708-019B960494DF}">
              <a14:hiddenLine xmlns="" xmlns:a14="http://schemas.microsoft.com/office/drawing/2010/main" w="12700">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6B2F1D53-DE74-4F25-AF86-2FAE588083EF}" type="slidenum">
              <a:rPr lang="en-US" smtClean="0"/>
              <a:pPr/>
              <a:t>66</a:t>
            </a:fld>
            <a:endParaRPr lang="en-US" dirty="0"/>
          </a:p>
        </p:txBody>
      </p:sp>
    </p:spTree>
    <p:extLst>
      <p:ext uri="{BB962C8B-B14F-4D97-AF65-F5344CB8AC3E}">
        <p14:creationId xmlns="" xmlns:p14="http://schemas.microsoft.com/office/powerpoint/2010/main" val="936722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77000"/>
          </a:xfrm>
        </p:spPr>
        <p:style>
          <a:lnRef idx="2">
            <a:schemeClr val="dk1"/>
          </a:lnRef>
          <a:fillRef idx="1">
            <a:schemeClr val="lt1"/>
          </a:fillRef>
          <a:effectRef idx="0">
            <a:schemeClr val="dk1"/>
          </a:effectRef>
          <a:fontRef idx="minor">
            <a:schemeClr val="dk1"/>
          </a:fontRef>
        </p:style>
        <p:txBody>
          <a:bodyPr>
            <a:normAutofit/>
          </a:bodyPr>
          <a:lstStyle/>
          <a:p>
            <a:pPr algn="just"/>
            <a:r>
              <a:rPr lang="en-US" sz="2800" dirty="0" smtClean="0">
                <a:latin typeface="Times New Roman" pitchFamily="18" charset="0"/>
                <a:cs typeface="Times New Roman" pitchFamily="18" charset="0"/>
              </a:rPr>
              <a:t>In </a:t>
            </a:r>
            <a:r>
              <a:rPr lang="en-US" sz="2800" dirty="0">
                <a:latin typeface="Times New Roman" pitchFamily="18" charset="0"/>
                <a:cs typeface="Times New Roman" pitchFamily="18" charset="0"/>
              </a:rPr>
              <a:t>the second half of the </a:t>
            </a:r>
            <a:r>
              <a:rPr lang="en-US" sz="2800" dirty="0" smtClean="0">
                <a:latin typeface="Times New Roman" pitchFamily="18" charset="0"/>
                <a:cs typeface="Times New Roman" pitchFamily="18" charset="0"/>
              </a:rPr>
              <a:t>20</a:t>
            </a:r>
            <a:r>
              <a:rPr lang="en-US" sz="2800" baseline="30000" dirty="0" smtClean="0">
                <a:latin typeface="Times New Roman" pitchFamily="18" charset="0"/>
                <a:cs typeface="Times New Roman" pitchFamily="18" charset="0"/>
              </a:rPr>
              <a:t>th</a:t>
            </a:r>
            <a:r>
              <a:rPr lang="en-US" sz="2800" dirty="0" smtClean="0">
                <a:latin typeface="Times New Roman" pitchFamily="18" charset="0"/>
                <a:cs typeface="Times New Roman" pitchFamily="18" charset="0"/>
              </a:rPr>
              <a:t>  century</a:t>
            </a:r>
            <a:r>
              <a:rPr lang="en-US" sz="2800" dirty="0">
                <a:latin typeface="Times New Roman" pitchFamily="18" charset="0"/>
                <a:cs typeface="Times New Roman" pitchFamily="18" charset="0"/>
              </a:rPr>
              <a:t>, the relationship between birth and death rates that </a:t>
            </a:r>
            <a:r>
              <a:rPr lang="en-US" sz="2800" dirty="0" smtClean="0">
                <a:latin typeface="Times New Roman" pitchFamily="18" charset="0"/>
                <a:cs typeface="Times New Roman" pitchFamily="18" charset="0"/>
              </a:rPr>
              <a:t>marked </a:t>
            </a:r>
            <a:r>
              <a:rPr lang="en-US" sz="2800" dirty="0">
                <a:latin typeface="Times New Roman" pitchFamily="18" charset="0"/>
                <a:cs typeface="Times New Roman" pitchFamily="18" charset="0"/>
              </a:rPr>
              <a:t>the </a:t>
            </a:r>
            <a:r>
              <a:rPr lang="en-US" sz="2800" dirty="0" smtClean="0">
                <a:latin typeface="Times New Roman" pitchFamily="18" charset="0"/>
                <a:cs typeface="Times New Roman" pitchFamily="18" charset="0"/>
              </a:rPr>
              <a:t>early 1800s was </a:t>
            </a:r>
            <a:r>
              <a:rPr lang="en-US" sz="2800" dirty="0">
                <a:latin typeface="Times New Roman" pitchFamily="18" charset="0"/>
                <a:cs typeface="Times New Roman" pitchFamily="18" charset="0"/>
              </a:rPr>
              <a:t>reversed, with </a:t>
            </a:r>
            <a:r>
              <a:rPr lang="en-US" sz="2800" b="1" dirty="0">
                <a:solidFill>
                  <a:srgbClr val="FF0000"/>
                </a:solidFill>
                <a:latin typeface="Times New Roman" pitchFamily="18" charset="0"/>
                <a:cs typeface="Times New Roman" pitchFamily="18" charset="0"/>
              </a:rPr>
              <a:t>birth rates fluctuating </a:t>
            </a:r>
            <a:r>
              <a:rPr lang="en-US" sz="2800" dirty="0">
                <a:latin typeface="Times New Roman" pitchFamily="18" charset="0"/>
                <a:cs typeface="Times New Roman" pitchFamily="18" charset="0"/>
              </a:rPr>
              <a:t>and death rates </a:t>
            </a:r>
            <a:r>
              <a:rPr lang="en-US" sz="2800" dirty="0" smtClean="0">
                <a:latin typeface="Times New Roman" pitchFamily="18" charset="0"/>
                <a:cs typeface="Times New Roman" pitchFamily="18" charset="0"/>
              </a:rPr>
              <a:t>remaining fairly </a:t>
            </a:r>
            <a:r>
              <a:rPr lang="en-US" sz="2800" dirty="0">
                <a:latin typeface="Times New Roman" pitchFamily="18" charset="0"/>
                <a:cs typeface="Times New Roman" pitchFamily="18" charset="0"/>
              </a:rPr>
              <a:t>stable or rising slightly. </a:t>
            </a:r>
            <a:endParaRPr lang="en-US" sz="2800" dirty="0" smtClean="0">
              <a:latin typeface="Times New Roman" pitchFamily="18" charset="0"/>
              <a:cs typeface="Times New Roman" pitchFamily="18" charset="0"/>
            </a:endParaRPr>
          </a:p>
          <a:p>
            <a:pPr algn="just">
              <a:buFont typeface="Wingdings" pitchFamily="2" charset="2"/>
              <a:buChar char="Ø"/>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The death rate has been increased slightly due </a:t>
            </a:r>
            <a:r>
              <a:rPr lang="en-US" sz="2800" dirty="0">
                <a:latin typeface="Times New Roman" pitchFamily="18" charset="0"/>
                <a:cs typeface="Times New Roman" pitchFamily="18" charset="0"/>
              </a:rPr>
              <a:t>to </a:t>
            </a:r>
            <a:r>
              <a:rPr lang="en-US" sz="2800" dirty="0" smtClean="0">
                <a:latin typeface="Times New Roman" pitchFamily="18" charset="0"/>
                <a:cs typeface="Times New Roman" pitchFamily="18" charset="0"/>
              </a:rPr>
              <a:t>the older </a:t>
            </a:r>
            <a:r>
              <a:rPr lang="en-US" sz="2800" dirty="0">
                <a:latin typeface="Times New Roman" pitchFamily="18" charset="0"/>
                <a:cs typeface="Times New Roman" pitchFamily="18" charset="0"/>
              </a:rPr>
              <a:t>age </a:t>
            </a:r>
            <a:r>
              <a:rPr lang="en-US" sz="2800" dirty="0" smtClean="0">
                <a:latin typeface="Times New Roman" pitchFamily="18" charset="0"/>
                <a:cs typeface="Times New Roman" pitchFamily="18" charset="0"/>
              </a:rPr>
              <a:t>distributions </a:t>
            </a:r>
            <a:r>
              <a:rPr lang="en-US" sz="2800" dirty="0">
                <a:latin typeface="Times New Roman" pitchFamily="18" charset="0"/>
                <a:cs typeface="Times New Roman" pitchFamily="18" charset="0"/>
              </a:rPr>
              <a:t>of contemporary European populations</a:t>
            </a:r>
            <a:r>
              <a:rPr lang="en-US" sz="2800" dirty="0" smtClean="0">
                <a:latin typeface="Times New Roman" pitchFamily="18" charset="0"/>
                <a:cs typeface="Times New Roman" pitchFamily="18" charset="0"/>
              </a:rPr>
              <a:t>. </a:t>
            </a:r>
          </a:p>
          <a:p>
            <a:pPr algn="just">
              <a:buFont typeface="Times New Roman" pitchFamily="18" charset="0"/>
              <a:buChar char="*"/>
            </a:pPr>
            <a:r>
              <a:rPr lang="en-US" sz="2800" dirty="0" smtClean="0">
                <a:latin typeface="Times New Roman" pitchFamily="18" charset="0"/>
                <a:cs typeface="Times New Roman" pitchFamily="18" charset="0"/>
              </a:rPr>
              <a:t> All </a:t>
            </a:r>
            <a:r>
              <a:rPr lang="en-US" sz="2800" dirty="0">
                <a:latin typeface="Times New Roman" pitchFamily="18" charset="0"/>
                <a:cs typeface="Times New Roman" pitchFamily="18" charset="0"/>
              </a:rPr>
              <a:t>countries that ultimately achieved a </a:t>
            </a:r>
            <a:r>
              <a:rPr lang="en-US" sz="2800" dirty="0" smtClean="0">
                <a:latin typeface="Times New Roman" pitchFamily="18" charset="0"/>
                <a:cs typeface="Times New Roman" pitchFamily="18" charset="0"/>
              </a:rPr>
              <a:t>high level </a:t>
            </a:r>
            <a:r>
              <a:rPr lang="en-US" sz="2800" dirty="0">
                <a:latin typeface="Times New Roman" pitchFamily="18" charset="0"/>
                <a:cs typeface="Times New Roman" pitchFamily="18" charset="0"/>
              </a:rPr>
              <a:t>of </a:t>
            </a:r>
            <a:r>
              <a:rPr lang="en-US" sz="2800" dirty="0" smtClean="0">
                <a:latin typeface="Times New Roman" pitchFamily="18" charset="0"/>
                <a:cs typeface="Times New Roman" pitchFamily="18" charset="0"/>
              </a:rPr>
              <a:t>economic development </a:t>
            </a:r>
            <a:r>
              <a:rPr lang="en-US" sz="2800" dirty="0">
                <a:latin typeface="Times New Roman" pitchFamily="18" charset="0"/>
                <a:cs typeface="Times New Roman" pitchFamily="18" charset="0"/>
              </a:rPr>
              <a:t>went through </a:t>
            </a:r>
            <a:r>
              <a:rPr lang="en-US" sz="2800" dirty="0" smtClean="0">
                <a:latin typeface="Times New Roman" pitchFamily="18" charset="0"/>
                <a:cs typeface="Times New Roman" pitchFamily="18" charset="0"/>
              </a:rPr>
              <a:t>the demographic transition</a:t>
            </a:r>
          </a:p>
          <a:p>
            <a:pPr algn="just">
              <a:buFont typeface="Times New Roman" pitchFamily="18" charset="0"/>
              <a:buChar char="*"/>
            </a:pPr>
            <a:r>
              <a:rPr lang="en-US" sz="2800" dirty="0" smtClean="0">
                <a:latin typeface="Times New Roman" pitchFamily="18" charset="0"/>
                <a:cs typeface="Times New Roman" pitchFamily="18" charset="0"/>
              </a:rPr>
              <a:t> Therefore</a:t>
            </a:r>
            <a:r>
              <a:rPr lang="en-US" sz="2800" dirty="0">
                <a:latin typeface="Times New Roman" pitchFamily="18" charset="0"/>
                <a:cs typeface="Times New Roman" pitchFamily="18" charset="0"/>
              </a:rPr>
              <a:t>, it is usually </a:t>
            </a:r>
            <a:r>
              <a:rPr lang="en-US" sz="2800" dirty="0" smtClean="0">
                <a:latin typeface="Times New Roman" pitchFamily="18" charset="0"/>
                <a:cs typeface="Times New Roman" pitchFamily="18" charset="0"/>
              </a:rPr>
              <a:t>thinking </a:t>
            </a:r>
            <a:r>
              <a:rPr lang="en-US" sz="2800" dirty="0">
                <a:latin typeface="Times New Roman" pitchFamily="18" charset="0"/>
                <a:cs typeface="Times New Roman" pitchFamily="18" charset="0"/>
              </a:rPr>
              <a:t>that </a:t>
            </a:r>
            <a:r>
              <a:rPr lang="en-US" sz="2800" dirty="0" smtClean="0">
                <a:latin typeface="Times New Roman" pitchFamily="18" charset="0"/>
                <a:cs typeface="Times New Roman" pitchFamily="18" charset="0"/>
              </a:rPr>
              <a:t>the demographic </a:t>
            </a:r>
            <a:r>
              <a:rPr lang="en-US" sz="2800" dirty="0">
                <a:latin typeface="Times New Roman" pitchFamily="18" charset="0"/>
                <a:cs typeface="Times New Roman" pitchFamily="18" charset="0"/>
              </a:rPr>
              <a:t>transition is a necessary </a:t>
            </a:r>
            <a:r>
              <a:rPr lang="en-US" sz="2800" dirty="0" smtClean="0">
                <a:latin typeface="Times New Roman" pitchFamily="18" charset="0"/>
                <a:cs typeface="Times New Roman" pitchFamily="18" charset="0"/>
              </a:rPr>
              <a:t>condition for </a:t>
            </a:r>
            <a:r>
              <a:rPr lang="en-US" sz="2800" dirty="0">
                <a:latin typeface="Times New Roman" pitchFamily="18" charset="0"/>
                <a:cs typeface="Times New Roman" pitchFamily="18" charset="0"/>
              </a:rPr>
              <a:t>the </a:t>
            </a:r>
            <a:r>
              <a:rPr lang="en-US" sz="2800" dirty="0" smtClean="0">
                <a:latin typeface="Times New Roman" pitchFamily="18" charset="0"/>
                <a:cs typeface="Times New Roman" pitchFamily="18" charset="0"/>
              </a:rPr>
              <a:t>beginning </a:t>
            </a:r>
            <a:r>
              <a:rPr lang="en-US" sz="2800" dirty="0">
                <a:latin typeface="Times New Roman" pitchFamily="18" charset="0"/>
                <a:cs typeface="Times New Roman" pitchFamily="18" charset="0"/>
              </a:rPr>
              <a:t>of the process of </a:t>
            </a:r>
            <a:r>
              <a:rPr lang="en-US" sz="2800" dirty="0" smtClean="0">
                <a:latin typeface="Times New Roman" pitchFamily="18" charset="0"/>
                <a:cs typeface="Times New Roman" pitchFamily="18" charset="0"/>
              </a:rPr>
              <a:t>economic development. </a:t>
            </a: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67</a:t>
            </a:fld>
            <a:endParaRPr lang="en-US" dirty="0"/>
          </a:p>
        </p:txBody>
      </p:sp>
    </p:spTree>
    <p:extLst>
      <p:ext uri="{BB962C8B-B14F-4D97-AF65-F5344CB8AC3E}">
        <p14:creationId xmlns="" xmlns:p14="http://schemas.microsoft.com/office/powerpoint/2010/main" val="35454699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458200" cy="6324600"/>
          </a:xfrm>
        </p:spPr>
        <p:style>
          <a:lnRef idx="2">
            <a:schemeClr val="dk1"/>
          </a:lnRef>
          <a:fillRef idx="1">
            <a:schemeClr val="lt1"/>
          </a:fillRef>
          <a:effectRef idx="0">
            <a:schemeClr val="dk1"/>
          </a:effectRef>
          <a:fontRef idx="minor">
            <a:schemeClr val="dk1"/>
          </a:fontRef>
        </p:style>
        <p:txBody>
          <a:bodyPr>
            <a:normAutofit/>
          </a:bodyPr>
          <a:lstStyle/>
          <a:p>
            <a:pPr marL="45720" indent="0" algn="just">
              <a:buNone/>
            </a:pPr>
            <a:r>
              <a:rPr lang="en-US" sz="2800" b="1" i="1" dirty="0">
                <a:latin typeface="Times New Roman" pitchFamily="18" charset="0"/>
                <a:cs typeface="Times New Roman" pitchFamily="18" charset="0"/>
              </a:rPr>
              <a:t>How is demographic transition in </a:t>
            </a:r>
            <a:r>
              <a:rPr lang="en-US" sz="2800" b="1" i="1" dirty="0" smtClean="0">
                <a:latin typeface="Times New Roman" pitchFamily="18" charset="0"/>
                <a:cs typeface="Times New Roman" pitchFamily="18" charset="0"/>
              </a:rPr>
              <a:t>the contemporary developing countries ?  </a:t>
            </a:r>
          </a:p>
          <a:p>
            <a:pPr marL="45720" indent="0" algn="just">
              <a:buNone/>
            </a:pPr>
            <a:r>
              <a:rPr lang="en-US" sz="2800" b="1" dirty="0" smtClean="0">
                <a:latin typeface="Times New Roman" pitchFamily="18" charset="0"/>
                <a:cs typeface="Times New Roman" pitchFamily="18" charset="0"/>
              </a:rPr>
              <a:t>Stage II (H-Br &amp; F-Dr) </a:t>
            </a:r>
            <a:r>
              <a:rPr lang="en-US" sz="2800" dirty="0">
                <a:latin typeface="Times New Roman" pitchFamily="18" charset="0"/>
                <a:cs typeface="Times New Roman" pitchFamily="18" charset="0"/>
              </a:rPr>
              <a:t>already occurred in most of the developing world </a:t>
            </a:r>
            <a:r>
              <a:rPr lang="en-US" sz="2800" dirty="0" smtClean="0">
                <a:latin typeface="Times New Roman" pitchFamily="18" charset="0"/>
                <a:cs typeface="Times New Roman" pitchFamily="18" charset="0"/>
              </a:rPr>
              <a:t>in </a:t>
            </a:r>
            <a:r>
              <a:rPr lang="en-US" sz="2800" dirty="0">
                <a:latin typeface="Times New Roman" pitchFamily="18" charset="0"/>
                <a:cs typeface="Times New Roman" pitchFamily="18" charset="0"/>
              </a:rPr>
              <a:t>the 1950s and 1960s, but with higher birthrates than in the developed world</a:t>
            </a:r>
            <a:r>
              <a:rPr lang="en-US" sz="2800" dirty="0" smtClean="0">
                <a:latin typeface="Times New Roman" pitchFamily="18" charset="0"/>
                <a:cs typeface="Times New Roman" pitchFamily="18" charset="0"/>
              </a:rPr>
              <a:t>. </a:t>
            </a:r>
          </a:p>
          <a:p>
            <a:pPr algn="just">
              <a:buFont typeface="Wingdings" pitchFamily="2" charset="2"/>
              <a:buChar char="Ø"/>
            </a:pPr>
            <a:r>
              <a:rPr lang="en-US" sz="2800" dirty="0">
                <a:latin typeface="Times New Roman" pitchFamily="18" charset="0"/>
                <a:cs typeface="Times New Roman" pitchFamily="18" charset="0"/>
              </a:rPr>
              <a:t> The application of highly effective imported modern medical </a:t>
            </a:r>
            <a:r>
              <a:rPr lang="en-US" sz="2800" dirty="0" smtClean="0">
                <a:latin typeface="Times New Roman" pitchFamily="18" charset="0"/>
                <a:cs typeface="Times New Roman" pitchFamily="18" charset="0"/>
              </a:rPr>
              <a:t>and public </a:t>
            </a:r>
            <a:r>
              <a:rPr lang="en-US" sz="2800" dirty="0">
                <a:latin typeface="Times New Roman" pitchFamily="18" charset="0"/>
                <a:cs typeface="Times New Roman" pitchFamily="18" charset="0"/>
              </a:rPr>
              <a:t>health technologies caused death rates in developing countries to </a:t>
            </a:r>
            <a:r>
              <a:rPr lang="en-US" sz="2800" dirty="0" smtClean="0">
                <a:latin typeface="Times New Roman" pitchFamily="18" charset="0"/>
                <a:cs typeface="Times New Roman" pitchFamily="18" charset="0"/>
              </a:rPr>
              <a:t>fall much </a:t>
            </a:r>
            <a:r>
              <a:rPr lang="en-US" sz="2800" dirty="0">
                <a:latin typeface="Times New Roman" pitchFamily="18" charset="0"/>
                <a:cs typeface="Times New Roman" pitchFamily="18" charset="0"/>
              </a:rPr>
              <a:t>more </a:t>
            </a:r>
            <a:r>
              <a:rPr lang="en-US" sz="2800" dirty="0" smtClean="0">
                <a:latin typeface="Times New Roman" pitchFamily="18" charset="0"/>
                <a:cs typeface="Times New Roman" pitchFamily="18" charset="0"/>
              </a:rPr>
              <a:t>rapidly </a:t>
            </a:r>
            <a:r>
              <a:rPr lang="en-US" sz="2800" dirty="0">
                <a:latin typeface="Times New Roman" pitchFamily="18" charset="0"/>
                <a:cs typeface="Times New Roman" pitchFamily="18" charset="0"/>
              </a:rPr>
              <a:t>than in </a:t>
            </a:r>
            <a:r>
              <a:rPr lang="en-US" sz="2800" dirty="0" smtClean="0">
                <a:latin typeface="Times New Roman" pitchFamily="18" charset="0"/>
                <a:cs typeface="Times New Roman" pitchFamily="18" charset="0"/>
              </a:rPr>
              <a:t>19</a:t>
            </a:r>
            <a:r>
              <a:rPr lang="en-US" sz="2800" baseline="30000" dirty="0" smtClean="0">
                <a:latin typeface="Times New Roman" pitchFamily="18" charset="0"/>
                <a:cs typeface="Times New Roman" pitchFamily="18" charset="0"/>
              </a:rPr>
              <a:t>th</a:t>
            </a:r>
            <a:r>
              <a:rPr lang="en-US" sz="2800" dirty="0" smtClean="0">
                <a:latin typeface="Times New Roman" pitchFamily="18" charset="0"/>
                <a:cs typeface="Times New Roman" pitchFamily="18" charset="0"/>
              </a:rPr>
              <a:t> century Europe. </a:t>
            </a:r>
          </a:p>
          <a:p>
            <a:pPr algn="just"/>
            <a:r>
              <a:rPr lang="en-US" sz="2800" dirty="0" smtClean="0">
                <a:latin typeface="Times New Roman" pitchFamily="18" charset="0"/>
                <a:cs typeface="Times New Roman" pitchFamily="18" charset="0"/>
              </a:rPr>
              <a:t>With regard to </a:t>
            </a:r>
            <a:r>
              <a:rPr lang="en-US" sz="2800" b="1" dirty="0" smtClean="0">
                <a:latin typeface="Times New Roman" pitchFamily="18" charset="0"/>
                <a:cs typeface="Times New Roman" pitchFamily="18" charset="0"/>
              </a:rPr>
              <a:t>stage III (F-Br &amp; F-DR)</a:t>
            </a:r>
            <a:r>
              <a:rPr lang="en-US" sz="2800" dirty="0" smtClean="0">
                <a:latin typeface="Times New Roman" pitchFamily="18" charset="0"/>
                <a:cs typeface="Times New Roman" pitchFamily="18" charset="0"/>
              </a:rPr>
              <a:t>, there are two broad classes of developing countries:  </a:t>
            </a:r>
          </a:p>
          <a:p>
            <a:pPr marL="45720" indent="0" algn="just">
              <a:buNone/>
            </a:pPr>
            <a:endParaRPr lang="en-US" sz="28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68</a:t>
            </a:fld>
            <a:endParaRPr lang="en-US" dirty="0"/>
          </a:p>
        </p:txBody>
      </p:sp>
    </p:spTree>
    <p:extLst>
      <p:ext uri="{BB962C8B-B14F-4D97-AF65-F5344CB8AC3E}">
        <p14:creationId xmlns="" xmlns:p14="http://schemas.microsoft.com/office/powerpoint/2010/main" val="34412316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248400"/>
          </a:xfrm>
        </p:spPr>
        <p:style>
          <a:lnRef idx="2">
            <a:schemeClr val="dk1"/>
          </a:lnRef>
          <a:fillRef idx="1">
            <a:schemeClr val="lt1"/>
          </a:fillRef>
          <a:effectRef idx="0">
            <a:schemeClr val="dk1"/>
          </a:effectRef>
          <a:fontRef idx="minor">
            <a:schemeClr val="dk1"/>
          </a:fontRef>
        </p:style>
        <p:txBody>
          <a:bodyPr>
            <a:normAutofit/>
          </a:bodyPr>
          <a:lstStyle/>
          <a:p>
            <a:pPr marL="45720" indent="0" algn="just">
              <a:buNone/>
            </a:pPr>
            <a:r>
              <a:rPr lang="en-US" sz="2800" b="1" dirty="0">
                <a:latin typeface="Times New Roman" pitchFamily="18" charset="0"/>
                <a:cs typeface="Times New Roman" pitchFamily="18" charset="0"/>
              </a:rPr>
              <a:t>Case A</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It has </a:t>
            </a:r>
            <a:r>
              <a:rPr lang="en-US" sz="2800" dirty="0">
                <a:latin typeface="Times New Roman" pitchFamily="18" charset="0"/>
                <a:cs typeface="Times New Roman" pitchFamily="18" charset="0"/>
              </a:rPr>
              <a:t>been similar to </a:t>
            </a:r>
            <a:r>
              <a:rPr lang="en-US" sz="2800" dirty="0" smtClean="0">
                <a:latin typeface="Times New Roman" pitchFamily="18" charset="0"/>
                <a:cs typeface="Times New Roman" pitchFamily="18" charset="0"/>
              </a:rPr>
              <a:t>that of developed </a:t>
            </a:r>
            <a:r>
              <a:rPr lang="en-US" sz="2800" dirty="0">
                <a:latin typeface="Times New Roman" pitchFamily="18" charset="0"/>
                <a:cs typeface="Times New Roman" pitchFamily="18" charset="0"/>
              </a:rPr>
              <a:t>countries for some developing countries like </a:t>
            </a:r>
            <a:r>
              <a:rPr lang="en-US" sz="2800" dirty="0" smtClean="0">
                <a:latin typeface="Times New Roman" pitchFamily="18" charset="0"/>
                <a:cs typeface="Times New Roman" pitchFamily="18" charset="0"/>
              </a:rPr>
              <a:t>Taiwan, South Korea, Costa Rica, China, Cuba, Chile and Sri Lanka. </a:t>
            </a:r>
          </a:p>
          <a:p>
            <a:pPr algn="just">
              <a:buFont typeface="Wingdings" pitchFamily="2" charset="2"/>
              <a:buChar char="Ø"/>
            </a:pPr>
            <a:r>
              <a:rPr lang="en-US" sz="2800" dirty="0" smtClean="0">
                <a:latin typeface="Times New Roman" pitchFamily="18" charset="0"/>
                <a:cs typeface="Times New Roman" pitchFamily="18" charset="0"/>
              </a:rPr>
              <a:t> Modern </a:t>
            </a:r>
            <a:r>
              <a:rPr lang="en-US" sz="2800" dirty="0">
                <a:latin typeface="Times New Roman" pitchFamily="18" charset="0"/>
                <a:cs typeface="Times New Roman" pitchFamily="18" charset="0"/>
              </a:rPr>
              <a:t>methods of death </a:t>
            </a:r>
            <a:r>
              <a:rPr lang="en-US" sz="2800" dirty="0" smtClean="0">
                <a:latin typeface="Times New Roman" pitchFamily="18" charset="0"/>
                <a:cs typeface="Times New Roman" pitchFamily="18" charset="0"/>
              </a:rPr>
              <a:t>control combined </a:t>
            </a:r>
            <a:r>
              <a:rPr lang="en-US" sz="2800" dirty="0">
                <a:latin typeface="Times New Roman" pitchFamily="18" charset="0"/>
                <a:cs typeface="Times New Roman" pitchFamily="18" charset="0"/>
              </a:rPr>
              <a:t>with </a:t>
            </a:r>
            <a:r>
              <a:rPr lang="en-US" sz="2800" dirty="0" smtClean="0">
                <a:latin typeface="Times New Roman" pitchFamily="18" charset="0"/>
                <a:cs typeface="Times New Roman" pitchFamily="18" charset="0"/>
              </a:rPr>
              <a:t>increase in the levels </a:t>
            </a:r>
            <a:r>
              <a:rPr lang="en-US" sz="2800" dirty="0">
                <a:latin typeface="Times New Roman" pitchFamily="18" charset="0"/>
                <a:cs typeface="Times New Roman" pitchFamily="18" charset="0"/>
              </a:rPr>
              <a:t>of living </a:t>
            </a:r>
            <a:r>
              <a:rPr lang="en-US" sz="2800" dirty="0" smtClean="0">
                <a:latin typeface="Times New Roman" pitchFamily="18" charset="0"/>
                <a:cs typeface="Times New Roman" pitchFamily="18" charset="0"/>
              </a:rPr>
              <a:t>have resulted </a:t>
            </a:r>
            <a:r>
              <a:rPr lang="en-US" sz="2800" dirty="0">
                <a:latin typeface="Times New Roman" pitchFamily="18" charset="0"/>
                <a:cs typeface="Times New Roman" pitchFamily="18" charset="0"/>
              </a:rPr>
              <a:t>in death </a:t>
            </a:r>
            <a:r>
              <a:rPr lang="en-US" sz="2800" dirty="0" smtClean="0">
                <a:latin typeface="Times New Roman" pitchFamily="18" charset="0"/>
                <a:cs typeface="Times New Roman" pitchFamily="18" charset="0"/>
              </a:rPr>
              <a:t>rates </a:t>
            </a:r>
            <a:r>
              <a:rPr lang="en-US" sz="2800" dirty="0">
                <a:latin typeface="Times New Roman" pitchFamily="18" charset="0"/>
                <a:cs typeface="Times New Roman" pitchFamily="18" charset="0"/>
              </a:rPr>
              <a:t>falling </a:t>
            </a:r>
            <a:r>
              <a:rPr lang="en-US" sz="2800" dirty="0" smtClean="0">
                <a:latin typeface="Times New Roman" pitchFamily="18" charset="0"/>
                <a:cs typeface="Times New Roman" pitchFamily="18" charset="0"/>
              </a:rPr>
              <a:t>, birth rates </a:t>
            </a:r>
            <a:r>
              <a:rPr lang="en-US" sz="2800" dirty="0">
                <a:latin typeface="Times New Roman" pitchFamily="18" charset="0"/>
                <a:cs typeface="Times New Roman" pitchFamily="18" charset="0"/>
              </a:rPr>
              <a:t>also </a:t>
            </a:r>
            <a:r>
              <a:rPr lang="en-US" sz="2800" dirty="0" smtClean="0">
                <a:latin typeface="Times New Roman" pitchFamily="18" charset="0"/>
                <a:cs typeface="Times New Roman" pitchFamily="18" charset="0"/>
              </a:rPr>
              <a:t>falling rapidly.  </a:t>
            </a:r>
          </a:p>
          <a:p>
            <a:pPr algn="just">
              <a:buFont typeface="Wingdings" pitchFamily="2" charset="2"/>
              <a:buChar char="Ø"/>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These countries have </a:t>
            </a:r>
            <a:r>
              <a:rPr lang="en-US" sz="2800" dirty="0">
                <a:latin typeface="Times New Roman" pitchFamily="18" charset="0"/>
                <a:cs typeface="Times New Roman" pitchFamily="18" charset="0"/>
              </a:rPr>
              <a:t>thus </a:t>
            </a:r>
            <a:r>
              <a:rPr lang="en-US" sz="2800" dirty="0" smtClean="0">
                <a:latin typeface="Times New Roman" pitchFamily="18" charset="0"/>
                <a:cs typeface="Times New Roman" pitchFamily="18" charset="0"/>
              </a:rPr>
              <a:t>entered stage III </a:t>
            </a:r>
            <a:r>
              <a:rPr lang="en-US" sz="2800" dirty="0">
                <a:latin typeface="Times New Roman" pitchFamily="18" charset="0"/>
                <a:cs typeface="Times New Roman" pitchFamily="18" charset="0"/>
              </a:rPr>
              <a:t>of their </a:t>
            </a:r>
            <a:r>
              <a:rPr lang="en-US" sz="2800" dirty="0">
                <a:solidFill>
                  <a:srgbClr val="FF0000"/>
                </a:solidFill>
                <a:latin typeface="Times New Roman" pitchFamily="18" charset="0"/>
                <a:cs typeface="Times New Roman" pitchFamily="18" charset="0"/>
              </a:rPr>
              <a:t>demographic transition </a:t>
            </a:r>
            <a:r>
              <a:rPr lang="en-US" sz="2800" dirty="0">
                <a:latin typeface="Times New Roman" pitchFamily="18" charset="0"/>
                <a:cs typeface="Times New Roman" pitchFamily="18" charset="0"/>
              </a:rPr>
              <a:t>and have experienced rapidly </a:t>
            </a:r>
            <a:r>
              <a:rPr lang="en-US" sz="2800" dirty="0" smtClean="0">
                <a:solidFill>
                  <a:srgbClr val="FF0000"/>
                </a:solidFill>
                <a:latin typeface="Times New Roman" pitchFamily="18" charset="0"/>
                <a:cs typeface="Times New Roman" pitchFamily="18" charset="0"/>
              </a:rPr>
              <a:t>falling rates </a:t>
            </a:r>
            <a:r>
              <a:rPr lang="en-US" sz="2800" dirty="0">
                <a:solidFill>
                  <a:srgbClr val="FF0000"/>
                </a:solidFill>
                <a:latin typeface="Times New Roman" pitchFamily="18" charset="0"/>
                <a:cs typeface="Times New Roman" pitchFamily="18" charset="0"/>
              </a:rPr>
              <a:t>of overall population growth</a:t>
            </a:r>
            <a:r>
              <a:rPr lang="en-US" sz="2800" dirty="0" smtClean="0">
                <a:solidFill>
                  <a:srgbClr val="FF0000"/>
                </a:solidFill>
                <a:latin typeface="Times New Roman" pitchFamily="18" charset="0"/>
                <a:cs typeface="Times New Roman" pitchFamily="18" charset="0"/>
              </a:rPr>
              <a:t>. </a:t>
            </a:r>
          </a:p>
          <a:p>
            <a:pPr marL="45720" indent="0" algn="just">
              <a:buNone/>
            </a:pPr>
            <a:r>
              <a:rPr lang="en-US" sz="2800" b="1" dirty="0">
                <a:latin typeface="Times New Roman" pitchFamily="18" charset="0"/>
                <a:cs typeface="Times New Roman" pitchFamily="18" charset="0"/>
              </a:rPr>
              <a:t>Case B</a:t>
            </a:r>
            <a:r>
              <a:rPr lang="en-US" sz="2800" dirty="0">
                <a:latin typeface="Times New Roman" pitchFamily="18" charset="0"/>
                <a:cs typeface="Times New Roman" pitchFamily="18" charset="0"/>
              </a:rPr>
              <a:t>: </a:t>
            </a:r>
            <a:r>
              <a:rPr lang="en-US" sz="2800" dirty="0" smtClean="0"/>
              <a:t>But some developing countries fall into case B. </a:t>
            </a:r>
            <a:r>
              <a:rPr lang="en-US" sz="2800" dirty="0" err="1" smtClean="0"/>
              <a:t>e.g</a:t>
            </a:r>
            <a:r>
              <a:rPr lang="en-US" sz="2800" dirty="0" smtClean="0"/>
              <a:t>, </a:t>
            </a:r>
            <a:r>
              <a:rPr lang="en-US" sz="2800" dirty="0" smtClean="0">
                <a:latin typeface="Times New Roman" pitchFamily="18" charset="0"/>
                <a:cs typeface="Times New Roman" pitchFamily="18" charset="0"/>
              </a:rPr>
              <a:t>Sub-Saharan </a:t>
            </a:r>
            <a:r>
              <a:rPr lang="en-US" sz="2800" dirty="0">
                <a:latin typeface="Times New Roman" pitchFamily="18" charset="0"/>
                <a:cs typeface="Times New Roman" pitchFamily="18" charset="0"/>
              </a:rPr>
              <a:t>Africa and the Middle </a:t>
            </a:r>
            <a:r>
              <a:rPr lang="en-US" sz="2800" dirty="0" smtClean="0">
                <a:latin typeface="Times New Roman" pitchFamily="18" charset="0"/>
                <a:cs typeface="Times New Roman" pitchFamily="18" charset="0"/>
              </a:rPr>
              <a:t>East. </a:t>
            </a: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69</a:t>
            </a:fld>
            <a:endParaRPr lang="en-US" dirty="0"/>
          </a:p>
        </p:txBody>
      </p:sp>
    </p:spTree>
    <p:extLst>
      <p:ext uri="{BB962C8B-B14F-4D97-AF65-F5344CB8AC3E}">
        <p14:creationId xmlns="" xmlns:p14="http://schemas.microsoft.com/office/powerpoint/2010/main" val="813612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458200" cy="6248400"/>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buFont typeface="Arial" pitchFamily="34" charset="0"/>
              <a:buChar cha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When </a:t>
            </a:r>
            <a:r>
              <a:rPr lang="en-US" sz="2800" dirty="0">
                <a:latin typeface="Times New Roman" pitchFamily="18" charset="0"/>
                <a:cs typeface="Times New Roman" pitchFamily="18" charset="0"/>
              </a:rPr>
              <a:t>people first started to cultivate food through agriculture some 12,000 years ago, the estimated world population was no more than 5 million. </a:t>
            </a:r>
          </a:p>
          <a:p>
            <a:pPr algn="just">
              <a:buFont typeface="Arial" pitchFamily="34" charset="0"/>
              <a:buChar char="•"/>
            </a:pPr>
            <a:r>
              <a:rPr lang="en-US" sz="2800" dirty="0" smtClean="0">
                <a:latin typeface="Times New Roman" pitchFamily="18" charset="0"/>
                <a:cs typeface="Times New Roman" pitchFamily="18" charset="0"/>
              </a:rPr>
              <a:t>At the begging of the new calendar, (two </a:t>
            </a:r>
            <a:r>
              <a:rPr lang="en-US" sz="2800" dirty="0">
                <a:latin typeface="Times New Roman" pitchFamily="18" charset="0"/>
                <a:cs typeface="Times New Roman" pitchFamily="18" charset="0"/>
              </a:rPr>
              <a:t>thousand years </a:t>
            </a:r>
            <a:r>
              <a:rPr lang="en-US" sz="2800" dirty="0" smtClean="0">
                <a:latin typeface="Times New Roman" pitchFamily="18" charset="0"/>
                <a:cs typeface="Times New Roman" pitchFamily="18" charset="0"/>
              </a:rPr>
              <a:t>ago), </a:t>
            </a:r>
            <a:r>
              <a:rPr lang="en-US" sz="2800" dirty="0">
                <a:latin typeface="Times New Roman" pitchFamily="18" charset="0"/>
                <a:cs typeface="Times New Roman" pitchFamily="18" charset="0"/>
              </a:rPr>
              <a:t>the world population was nearly 250 million</a:t>
            </a:r>
            <a:r>
              <a:rPr lang="en-US" sz="2800" dirty="0" smtClean="0">
                <a:latin typeface="Times New Roman" pitchFamily="18" charset="0"/>
                <a:cs typeface="Times New Roman" pitchFamily="18" charset="0"/>
              </a:rPr>
              <a:t>. </a:t>
            </a:r>
          </a:p>
          <a:p>
            <a:pPr algn="just">
              <a:buFont typeface="Arial" pitchFamily="34" charset="0"/>
              <a:buChar char="•"/>
            </a:pPr>
            <a:r>
              <a:rPr lang="en-US" sz="2800" dirty="0" smtClean="0">
                <a:latin typeface="Times New Roman" pitchFamily="18" charset="0"/>
                <a:cs typeface="Times New Roman" pitchFamily="18" charset="0"/>
              </a:rPr>
              <a:t>From the starts of our calendar (year 1) to the </a:t>
            </a:r>
            <a:r>
              <a:rPr lang="en-US" sz="2800" dirty="0">
                <a:latin typeface="Times New Roman" pitchFamily="18" charset="0"/>
                <a:cs typeface="Times New Roman" pitchFamily="18" charset="0"/>
              </a:rPr>
              <a:t>beginning of Industrial Revolution(1750), it tripled to 728 million people</a:t>
            </a:r>
            <a:r>
              <a:rPr lang="en-US" sz="2800" dirty="0" smtClean="0">
                <a:latin typeface="Times New Roman" pitchFamily="18" charset="0"/>
                <a:cs typeface="Times New Roman" pitchFamily="18" charset="0"/>
              </a:rPr>
              <a:t>.  </a:t>
            </a:r>
          </a:p>
          <a:p>
            <a:pPr algn="just">
              <a:buFont typeface="Arial" pitchFamily="34" charset="0"/>
              <a:buChar char="•"/>
            </a:pPr>
            <a:r>
              <a:rPr lang="en-US" sz="2800" dirty="0" smtClean="0">
                <a:latin typeface="Times New Roman" pitchFamily="18" charset="0"/>
                <a:cs typeface="Times New Roman" pitchFamily="18" charset="0"/>
              </a:rPr>
              <a:t> In </a:t>
            </a:r>
            <a:r>
              <a:rPr lang="en-US" sz="2800" dirty="0">
                <a:latin typeface="Times New Roman" pitchFamily="18" charset="0"/>
                <a:cs typeface="Times New Roman" pitchFamily="18" charset="0"/>
              </a:rPr>
              <a:t>between 1750 and 1950, an additional 1.7 billion people were added to the planet’s </a:t>
            </a:r>
            <a:r>
              <a:rPr lang="en-US" sz="2800" dirty="0" smtClean="0">
                <a:latin typeface="Times New Roman" pitchFamily="18" charset="0"/>
                <a:cs typeface="Times New Roman" pitchFamily="18" charset="0"/>
              </a:rPr>
              <a:t>population.  </a:t>
            </a:r>
          </a:p>
          <a:p>
            <a:pPr algn="just">
              <a:buFont typeface="Arial" pitchFamily="34" charset="0"/>
              <a:buChar char="•"/>
            </a:pPr>
            <a:r>
              <a:rPr lang="en-US" sz="2800" dirty="0" smtClean="0">
                <a:latin typeface="Times New Roman" pitchFamily="18" charset="0"/>
                <a:cs typeface="Times New Roman" pitchFamily="18" charset="0"/>
              </a:rPr>
              <a:t> In </a:t>
            </a:r>
            <a:r>
              <a:rPr lang="en-US" sz="2800" dirty="0">
                <a:latin typeface="Times New Roman" pitchFamily="18" charset="0"/>
                <a:cs typeface="Times New Roman" pitchFamily="18" charset="0"/>
              </a:rPr>
              <a:t>four decades </a:t>
            </a:r>
            <a:r>
              <a:rPr lang="en-US" sz="2800" dirty="0" smtClean="0">
                <a:latin typeface="Times New Roman" pitchFamily="18" charset="0"/>
                <a:cs typeface="Times New Roman" pitchFamily="18" charset="0"/>
              </a:rPr>
              <a:t>thereafter </a:t>
            </a:r>
            <a:r>
              <a:rPr lang="en-US" sz="2800" dirty="0">
                <a:latin typeface="Times New Roman" pitchFamily="18" charset="0"/>
                <a:cs typeface="Times New Roman" pitchFamily="18" charset="0"/>
              </a:rPr>
              <a:t>(1950-1990), the earth’s human population more than doubled again, bringing the total figure to around 5.3 billion. </a:t>
            </a:r>
          </a:p>
          <a:p>
            <a:pPr algn="just">
              <a:buFont typeface="Wingdings" pitchFamily="2" charset="2"/>
              <a:buChar char="q"/>
            </a:pPr>
            <a:endParaRPr lang="en-US" sz="2800" dirty="0">
              <a:latin typeface="Times New Roman" pitchFamily="18" charset="0"/>
              <a:cs typeface="Times New Roman" pitchFamily="18" charset="0"/>
            </a:endParaRPr>
          </a:p>
          <a:p>
            <a:pPr marL="45720" indent="0" algn="just">
              <a:buNone/>
            </a:pP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7</a:t>
            </a:fld>
            <a:endParaRPr lang="en-US" dirty="0"/>
          </a:p>
        </p:txBody>
      </p:sp>
    </p:spTree>
    <p:extLst>
      <p:ext uri="{BB962C8B-B14F-4D97-AF65-F5344CB8AC3E}">
        <p14:creationId xmlns="" xmlns:p14="http://schemas.microsoft.com/office/powerpoint/2010/main" val="15402306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324600"/>
          </a:xfrm>
        </p:spPr>
        <p:style>
          <a:lnRef idx="2">
            <a:schemeClr val="dk1"/>
          </a:lnRef>
          <a:fillRef idx="1">
            <a:schemeClr val="lt1"/>
          </a:fillRef>
          <a:effectRef idx="0">
            <a:schemeClr val="dk1"/>
          </a:effectRef>
          <a:fontRef idx="minor">
            <a:schemeClr val="dk1"/>
          </a:fontRef>
        </p:style>
        <p:txBody>
          <a:bodyPr>
            <a:normAutofit/>
          </a:bodyPr>
          <a:lstStyle/>
          <a:p>
            <a:pPr algn="just">
              <a:buFont typeface="Wingdings" pitchFamily="2" charset="2"/>
              <a:buChar char="Ø"/>
            </a:pPr>
            <a:r>
              <a:rPr lang="en-US" dirty="0" smtClean="0"/>
              <a:t> </a:t>
            </a:r>
            <a:r>
              <a:rPr lang="en-US" sz="2800" dirty="0" smtClean="0">
                <a:latin typeface="Times New Roman" pitchFamily="18" charset="0"/>
                <a:cs typeface="Times New Roman" pitchFamily="18" charset="0"/>
              </a:rPr>
              <a:t>After </a:t>
            </a:r>
            <a:r>
              <a:rPr lang="en-US" sz="2800" dirty="0">
                <a:latin typeface="Times New Roman" pitchFamily="18" charset="0"/>
                <a:cs typeface="Times New Roman" pitchFamily="18" charset="0"/>
              </a:rPr>
              <a:t>an </a:t>
            </a:r>
            <a:r>
              <a:rPr lang="en-US" sz="2800" dirty="0" smtClean="0">
                <a:latin typeface="Times New Roman" pitchFamily="18" charset="0"/>
                <a:cs typeface="Times New Roman" pitchFamily="18" charset="0"/>
              </a:rPr>
              <a:t>initial period </a:t>
            </a:r>
            <a:r>
              <a:rPr lang="en-US" sz="2800" dirty="0">
                <a:latin typeface="Times New Roman" pitchFamily="18" charset="0"/>
                <a:cs typeface="Times New Roman" pitchFamily="18" charset="0"/>
              </a:rPr>
              <a:t>of rapid decline, death rates have failed to drop further, largely </a:t>
            </a:r>
            <a:r>
              <a:rPr lang="en-US" sz="2800" dirty="0" smtClean="0">
                <a:latin typeface="Times New Roman" pitchFamily="18" charset="0"/>
                <a:cs typeface="Times New Roman" pitchFamily="18" charset="0"/>
              </a:rPr>
              <a:t>because of:  </a:t>
            </a:r>
          </a:p>
          <a:p>
            <a:pPr algn="just">
              <a:buFont typeface="Times New Roman" pitchFamily="18" charset="0"/>
              <a:buChar char="▬"/>
            </a:pPr>
            <a:r>
              <a:rPr lang="en-US" sz="2800" dirty="0" smtClean="0">
                <a:latin typeface="Times New Roman" pitchFamily="18" charset="0"/>
                <a:cs typeface="Times New Roman" pitchFamily="18" charset="0"/>
              </a:rPr>
              <a:t> the </a:t>
            </a:r>
            <a:r>
              <a:rPr lang="en-US" sz="2800" dirty="0">
                <a:latin typeface="Times New Roman" pitchFamily="18" charset="0"/>
                <a:cs typeface="Times New Roman" pitchFamily="18" charset="0"/>
              </a:rPr>
              <a:t>persistence of widespread absolute poverty </a:t>
            </a:r>
          </a:p>
          <a:p>
            <a:pPr algn="just">
              <a:buFont typeface="Times New Roman" pitchFamily="18" charset="0"/>
              <a:buChar char="▬"/>
            </a:pPr>
            <a:r>
              <a:rPr lang="en-US" sz="2800" dirty="0" smtClean="0">
                <a:latin typeface="Times New Roman" pitchFamily="18" charset="0"/>
                <a:cs typeface="Times New Roman" pitchFamily="18" charset="0"/>
              </a:rPr>
              <a:t> low </a:t>
            </a:r>
            <a:r>
              <a:rPr lang="en-US" sz="2800" dirty="0">
                <a:latin typeface="Times New Roman" pitchFamily="18" charset="0"/>
                <a:cs typeface="Times New Roman" pitchFamily="18" charset="0"/>
              </a:rPr>
              <a:t>levels of living and</a:t>
            </a:r>
          </a:p>
          <a:p>
            <a:pPr algn="just">
              <a:buFont typeface="Times New Roman" pitchFamily="18" charset="0"/>
              <a:buChar char="▬"/>
            </a:pPr>
            <a:r>
              <a:rPr lang="en-US" sz="2800" dirty="0" smtClean="0">
                <a:latin typeface="Times New Roman" pitchFamily="18" charset="0"/>
                <a:cs typeface="Times New Roman" pitchFamily="18" charset="0"/>
              </a:rPr>
              <a:t> more </a:t>
            </a:r>
            <a:r>
              <a:rPr lang="en-US" sz="2800" dirty="0">
                <a:latin typeface="Times New Roman" pitchFamily="18" charset="0"/>
                <a:cs typeface="Times New Roman" pitchFamily="18" charset="0"/>
              </a:rPr>
              <a:t>recently because of the AIDS epidemic</a:t>
            </a:r>
            <a:r>
              <a:rPr lang="en-US" sz="2800" dirty="0" smtClean="0">
                <a:latin typeface="Times New Roman" pitchFamily="18" charset="0"/>
                <a:cs typeface="Times New Roman" pitchFamily="18" charset="0"/>
              </a:rPr>
              <a:t>. </a:t>
            </a:r>
          </a:p>
          <a:p>
            <a:pPr algn="just">
              <a:buFont typeface="Wingdings" pitchFamily="2" charset="2"/>
              <a:buChar char="Ø"/>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Moreover, birth rates are </a:t>
            </a:r>
            <a:r>
              <a:rPr lang="en-US" sz="2800" dirty="0">
                <a:latin typeface="Times New Roman" pitchFamily="18" charset="0"/>
                <a:cs typeface="Times New Roman" pitchFamily="18" charset="0"/>
              </a:rPr>
              <a:t>still quite high a result of </a:t>
            </a:r>
            <a:r>
              <a:rPr lang="en-US" sz="2800" dirty="0" smtClean="0">
                <a:latin typeface="Times New Roman" pitchFamily="18" charset="0"/>
                <a:cs typeface="Times New Roman" pitchFamily="18" charset="0"/>
              </a:rPr>
              <a:t>the low </a:t>
            </a:r>
            <a:r>
              <a:rPr lang="en-US" sz="2800" dirty="0">
                <a:latin typeface="Times New Roman" pitchFamily="18" charset="0"/>
                <a:cs typeface="Times New Roman" pitchFamily="18" charset="0"/>
              </a:rPr>
              <a:t>levels of living </a:t>
            </a:r>
            <a:r>
              <a:rPr lang="en-US" sz="2800" dirty="0" smtClean="0">
                <a:latin typeface="Times New Roman" pitchFamily="18" charset="0"/>
                <a:cs typeface="Times New Roman" pitchFamily="18" charset="0"/>
              </a:rPr>
              <a:t>causing overall population </a:t>
            </a:r>
            <a:r>
              <a:rPr lang="en-US" sz="2800" dirty="0">
                <a:latin typeface="Times New Roman" pitchFamily="18" charset="0"/>
                <a:cs typeface="Times New Roman" pitchFamily="18" charset="0"/>
              </a:rPr>
              <a:t>growth rates to remain relatively </a:t>
            </a:r>
            <a:r>
              <a:rPr lang="en-US" sz="2800" dirty="0" smtClean="0">
                <a:latin typeface="Times New Roman" pitchFamily="18" charset="0"/>
                <a:cs typeface="Times New Roman" pitchFamily="18" charset="0"/>
              </a:rPr>
              <a:t>high. </a:t>
            </a:r>
          </a:p>
          <a:p>
            <a:pPr algn="just"/>
            <a:r>
              <a:rPr lang="en-US" sz="2800" dirty="0" smtClean="0">
                <a:latin typeface="Times New Roman" pitchFamily="18" charset="0"/>
                <a:cs typeface="Times New Roman" pitchFamily="18" charset="0"/>
              </a:rPr>
              <a:t>These counties are </a:t>
            </a:r>
            <a:r>
              <a:rPr lang="en-US" sz="2800" dirty="0">
                <a:latin typeface="Times New Roman" pitchFamily="18" charset="0"/>
                <a:cs typeface="Times New Roman" pitchFamily="18" charset="0"/>
              </a:rPr>
              <a:t>still in stage </a:t>
            </a:r>
            <a:r>
              <a:rPr lang="en-US" sz="2800" dirty="0" smtClean="0">
                <a:latin typeface="Times New Roman" pitchFamily="18" charset="0"/>
                <a:cs typeface="Times New Roman" pitchFamily="18" charset="0"/>
              </a:rPr>
              <a:t>II of their </a:t>
            </a:r>
            <a:r>
              <a:rPr lang="en-US" sz="2800" dirty="0">
                <a:latin typeface="Times New Roman" pitchFamily="18" charset="0"/>
                <a:cs typeface="Times New Roman" pitchFamily="18" charset="0"/>
              </a:rPr>
              <a:t>demographic transition. </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Though </a:t>
            </a:r>
            <a:r>
              <a:rPr lang="en-US" sz="2800" dirty="0">
                <a:latin typeface="Times New Roman" pitchFamily="18" charset="0"/>
                <a:cs typeface="Times New Roman" pitchFamily="18" charset="0"/>
              </a:rPr>
              <a:t>fertility is declining, it remains </a:t>
            </a:r>
            <a:r>
              <a:rPr lang="en-US" sz="2800" dirty="0" smtClean="0">
                <a:latin typeface="Times New Roman" pitchFamily="18" charset="0"/>
                <a:cs typeface="Times New Roman" pitchFamily="18" charset="0"/>
              </a:rPr>
              <a:t>very high </a:t>
            </a:r>
            <a:r>
              <a:rPr lang="en-US" sz="2800" dirty="0">
                <a:latin typeface="Times New Roman" pitchFamily="18" charset="0"/>
                <a:cs typeface="Times New Roman" pitchFamily="18" charset="0"/>
              </a:rPr>
              <a:t>in these parts of the world</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70</a:t>
            </a:fld>
            <a:endParaRPr lang="en-US" dirty="0"/>
          </a:p>
        </p:txBody>
      </p:sp>
    </p:spTree>
    <p:extLst>
      <p:ext uri="{BB962C8B-B14F-4D97-AF65-F5344CB8AC3E}">
        <p14:creationId xmlns="" xmlns:p14="http://schemas.microsoft.com/office/powerpoint/2010/main" val="16497311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10600" cy="6248400"/>
          </a:xfrm>
        </p:spPr>
        <p:style>
          <a:lnRef idx="2">
            <a:schemeClr val="dk1"/>
          </a:lnRef>
          <a:fillRef idx="1">
            <a:schemeClr val="lt1"/>
          </a:fillRef>
          <a:effectRef idx="0">
            <a:schemeClr val="dk1"/>
          </a:effectRef>
          <a:fontRef idx="minor">
            <a:schemeClr val="dk1"/>
          </a:fontRef>
        </p:style>
        <p:txBody>
          <a:bodyPr/>
          <a:lstStyle/>
          <a:p>
            <a:pPr marL="45720" indent="0">
              <a:buNone/>
            </a:pPr>
            <a:r>
              <a:rPr lang="en-US" sz="2400" dirty="0">
                <a:latin typeface="Times New Roman" pitchFamily="18" charset="0"/>
                <a:cs typeface="Times New Roman" pitchFamily="18" charset="0"/>
              </a:rPr>
              <a:t>The Demographic Transition in Developing </a:t>
            </a:r>
            <a:r>
              <a:rPr lang="en-US" sz="2400" dirty="0" smtClean="0">
                <a:latin typeface="Times New Roman" pitchFamily="18" charset="0"/>
                <a:cs typeface="Times New Roman" pitchFamily="18" charset="0"/>
              </a:rPr>
              <a:t>Countries</a:t>
            </a:r>
          </a:p>
          <a:p>
            <a:pPr marL="45720" indent="0">
              <a:buNone/>
            </a:pPr>
            <a:endParaRPr lang="en-US" dirty="0"/>
          </a:p>
        </p:txBody>
      </p:sp>
      <p:pic>
        <p:nvPicPr>
          <p:cNvPr id="4" name="Picture 6" descr="fig06_0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838200"/>
            <a:ext cx="8458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6B2F1D53-DE74-4F25-AF86-2FAE588083EF}" type="slidenum">
              <a:rPr lang="en-US" smtClean="0"/>
              <a:pPr/>
              <a:t>71</a:t>
            </a:fld>
            <a:endParaRPr lang="en-US" dirty="0"/>
          </a:p>
        </p:txBody>
      </p:sp>
      <p:sp>
        <p:nvSpPr>
          <p:cNvPr id="5" name="Right Brace 4"/>
          <p:cNvSpPr/>
          <p:nvPr/>
        </p:nvSpPr>
        <p:spPr>
          <a:xfrm>
            <a:off x="5486400" y="3124200"/>
            <a:ext cx="457200" cy="1219200"/>
          </a:xfrm>
          <a:prstGeom prst="rightBrace">
            <a:avLst>
              <a:gd name="adj1" fmla="val 91667"/>
              <a:gd name="adj2" fmla="val 5254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flipV="1">
            <a:off x="5715000" y="3276600"/>
            <a:ext cx="1600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315200" y="3124200"/>
            <a:ext cx="1676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Case A</a:t>
            </a:r>
            <a:endParaRPr lang="en-US" dirty="0"/>
          </a:p>
        </p:txBody>
      </p:sp>
      <p:sp>
        <p:nvSpPr>
          <p:cNvPr id="11" name="Right Brace 10"/>
          <p:cNvSpPr/>
          <p:nvPr/>
        </p:nvSpPr>
        <p:spPr>
          <a:xfrm>
            <a:off x="5867400" y="2057400"/>
            <a:ext cx="609600" cy="1752600"/>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Rectangle 11"/>
          <p:cNvSpPr/>
          <p:nvPr/>
        </p:nvSpPr>
        <p:spPr>
          <a:xfrm>
            <a:off x="7620000" y="2057400"/>
            <a:ext cx="1143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Case B</a:t>
            </a:r>
            <a:endParaRPr lang="en-US" dirty="0"/>
          </a:p>
        </p:txBody>
      </p:sp>
      <p:cxnSp>
        <p:nvCxnSpPr>
          <p:cNvPr id="14" name="Straight Arrow Connector 13"/>
          <p:cNvCxnSpPr>
            <a:stCxn id="11" idx="1"/>
          </p:cNvCxnSpPr>
          <p:nvPr/>
        </p:nvCxnSpPr>
        <p:spPr>
          <a:xfrm flipV="1">
            <a:off x="6477000" y="2590800"/>
            <a:ext cx="9906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648164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304800" y="304800"/>
                <a:ext cx="8610600" cy="6324600"/>
              </a:xfrm>
            </p:spPr>
            <p:style>
              <a:lnRef idx="2">
                <a:schemeClr val="dk1"/>
              </a:lnRef>
              <a:fillRef idx="1">
                <a:schemeClr val="lt1"/>
              </a:fillRef>
              <a:effectRef idx="0">
                <a:schemeClr val="dk1"/>
              </a:effectRef>
              <a:fontRef idx="minor">
                <a:schemeClr val="dk1"/>
              </a:fontRef>
            </p:style>
            <p:txBody>
              <a:bodyPr>
                <a:noAutofit/>
              </a:bodyPr>
              <a:lstStyle/>
              <a:p>
                <a:pPr marL="45720" indent="0" algn="just">
                  <a:buNone/>
                </a:pPr>
                <a:r>
                  <a:rPr lang="en-US" sz="2800" b="1" i="1" dirty="0" smtClean="0">
                    <a:latin typeface="Times New Roman" pitchFamily="18" charset="0"/>
                    <a:cs typeface="Times New Roman" pitchFamily="18" charset="0"/>
                  </a:rPr>
                  <a:t>The </a:t>
                </a:r>
                <a:r>
                  <a:rPr lang="en-US" sz="2800" b="1" i="1" dirty="0">
                    <a:latin typeface="Times New Roman" pitchFamily="18" charset="0"/>
                    <a:cs typeface="Times New Roman" pitchFamily="18" charset="0"/>
                  </a:rPr>
                  <a:t>important </a:t>
                </a:r>
                <a:r>
                  <a:rPr lang="en-US" sz="2800" b="1" i="1" dirty="0" smtClean="0">
                    <a:latin typeface="Times New Roman" pitchFamily="18" charset="0"/>
                    <a:cs typeface="Times New Roman" pitchFamily="18" charset="0"/>
                  </a:rPr>
                  <a:t>question</a:t>
                </a:r>
                <a:r>
                  <a:rPr lang="en-US" sz="2800" dirty="0" smtClean="0">
                    <a:latin typeface="Times New Roman" pitchFamily="18" charset="0"/>
                    <a:cs typeface="Times New Roman" pitchFamily="18" charset="0"/>
                  </a:rPr>
                  <a:t>: When </a:t>
                </a:r>
                <a:r>
                  <a:rPr lang="en-US" sz="2800" dirty="0">
                    <a:latin typeface="Times New Roman" pitchFamily="18" charset="0"/>
                    <a:cs typeface="Times New Roman" pitchFamily="18" charset="0"/>
                  </a:rPr>
                  <a:t>and under what </a:t>
                </a:r>
                <a:r>
                  <a:rPr lang="en-US" sz="2800" dirty="0" smtClean="0">
                    <a:latin typeface="Times New Roman" pitchFamily="18" charset="0"/>
                    <a:cs typeface="Times New Roman" pitchFamily="18" charset="0"/>
                  </a:rPr>
                  <a:t>conditions are </a:t>
                </a:r>
                <a:r>
                  <a:rPr lang="en-US" sz="2800" dirty="0">
                    <a:latin typeface="Times New Roman" pitchFamily="18" charset="0"/>
                    <a:cs typeface="Times New Roman" pitchFamily="18" charset="0"/>
                  </a:rPr>
                  <a:t>developing nations likely to experience falling birth rates and a slower </a:t>
                </a:r>
                <a:r>
                  <a:rPr lang="en-US" sz="2800" dirty="0" smtClean="0">
                    <a:latin typeface="Times New Roman" pitchFamily="18" charset="0"/>
                    <a:cs typeface="Times New Roman" pitchFamily="18" charset="0"/>
                  </a:rPr>
                  <a:t>expansion of population? </a:t>
                </a:r>
              </a:p>
              <a:p>
                <a:pPr algn="just">
                  <a:buFont typeface="Wingdings" pitchFamily="2" charset="2"/>
                  <a:buChar char="Ø"/>
                </a:pPr>
                <a:r>
                  <a:rPr lang="en-US" sz="2800" dirty="0">
                    <a:latin typeface="Times New Roman" pitchFamily="18" charset="0"/>
                    <a:cs typeface="Times New Roman" pitchFamily="18" charset="0"/>
                  </a:rPr>
                  <a:t> What </a:t>
                </a:r>
                <a:r>
                  <a:rPr lang="en-US" sz="2800" dirty="0" smtClean="0">
                    <a:latin typeface="Times New Roman" pitchFamily="18" charset="0"/>
                    <a:cs typeface="Times New Roman" pitchFamily="18" charset="0"/>
                  </a:rPr>
                  <a:t>are the </a:t>
                </a:r>
                <a:r>
                  <a:rPr lang="en-US" sz="2800" dirty="0">
                    <a:latin typeface="Times New Roman" pitchFamily="18" charset="0"/>
                    <a:cs typeface="Times New Roman" pitchFamily="18" charset="0"/>
                  </a:rPr>
                  <a:t>principal determinants or causes of high fertility rates in developing countries , and can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determinants of the “demand” for children be influenced by </a:t>
                </a:r>
                <a:r>
                  <a:rPr lang="en-US" sz="2800" dirty="0" smtClean="0">
                    <a:latin typeface="Times New Roman" pitchFamily="18" charset="0"/>
                    <a:cs typeface="Times New Roman" pitchFamily="18" charset="0"/>
                  </a:rPr>
                  <a:t>government policy? We will see:  </a:t>
                </a:r>
              </a:p>
              <a:p>
                <a:pPr algn="just">
                  <a:buFont typeface="Times New Roman" pitchFamily="18" charset="0"/>
                  <a:buChar char="▬"/>
                </a:pPr>
                <a:r>
                  <a:rPr lang="en-US" sz="2800" dirty="0" smtClean="0">
                    <a:latin typeface="Times New Roman" pitchFamily="18" charset="0"/>
                    <a:cs typeface="Times New Roman" pitchFamily="18" charset="0"/>
                  </a:rPr>
                  <a:t> A very </a:t>
                </a:r>
                <a:r>
                  <a:rPr lang="en-US" sz="2800" dirty="0">
                    <a:latin typeface="Times New Roman" pitchFamily="18" charset="0"/>
                    <a:cs typeface="Times New Roman" pitchFamily="18" charset="0"/>
                  </a:rPr>
                  <a:t>old </a:t>
                </a:r>
                <a:r>
                  <a:rPr lang="en-US" sz="2800" dirty="0" smtClean="0">
                    <a:latin typeface="Times New Roman" pitchFamily="18" charset="0"/>
                    <a:cs typeface="Times New Roman" pitchFamily="18" charset="0"/>
                  </a:rPr>
                  <a:t>and famous </a:t>
                </a:r>
                <a:r>
                  <a:rPr lang="en-US" sz="2800" dirty="0">
                    <a:latin typeface="Times New Roman" pitchFamily="18" charset="0"/>
                    <a:cs typeface="Times New Roman" pitchFamily="18" charset="0"/>
                  </a:rPr>
                  <a:t>classical macroeconomic and demographic </a:t>
                </a:r>
                <a:r>
                  <a:rPr lang="en-US" sz="2800" dirty="0" smtClean="0">
                    <a:latin typeface="Times New Roman" pitchFamily="18" charset="0"/>
                    <a:cs typeface="Times New Roman" pitchFamily="18" charset="0"/>
                  </a:rPr>
                  <a:t>model </a:t>
                </a:r>
                <a14:m>
                  <m:oMath xmlns:m="http://schemas.openxmlformats.org/officeDocument/2006/math">
                    <m:r>
                      <a:rPr lang="en-US" sz="2800" b="1"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 </m:t>
                    </m:r>
                  </m:oMath>
                </a14:m>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Malthusian “</a:t>
                </a:r>
                <a:r>
                  <a:rPr lang="en-US" sz="2800" dirty="0" smtClean="0">
                    <a:latin typeface="Times New Roman" pitchFamily="18" charset="0"/>
                    <a:cs typeface="Times New Roman" pitchFamily="18" charset="0"/>
                  </a:rPr>
                  <a:t>population trap” &amp;</a:t>
                </a:r>
              </a:p>
              <a:p>
                <a:pPr algn="just">
                  <a:buFont typeface="Times New Roman" pitchFamily="18" charset="0"/>
                  <a:buChar cha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 contemporary </a:t>
                </a:r>
                <a:r>
                  <a:rPr lang="en-US" sz="2800" dirty="0">
                    <a:latin typeface="Times New Roman" pitchFamily="18" charset="0"/>
                    <a:cs typeface="Times New Roman" pitchFamily="18" charset="0"/>
                  </a:rPr>
                  <a:t>and highly influential neoclassical </a:t>
                </a:r>
                <a:r>
                  <a:rPr lang="en-US" sz="2800" dirty="0" smtClean="0">
                    <a:latin typeface="Times New Roman" pitchFamily="18" charset="0"/>
                    <a:cs typeface="Times New Roman" pitchFamily="18" charset="0"/>
                  </a:rPr>
                  <a:t>microeconomic model</a:t>
                </a:r>
                <a14:m>
                  <m:oMath xmlns:m="http://schemas.openxmlformats.org/officeDocument/2006/math">
                    <m:r>
                      <a:rPr lang="en-US" sz="280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 </m:t>
                    </m:r>
                  </m:oMath>
                </a14:m>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household theory of </a:t>
                </a:r>
                <a:r>
                  <a:rPr lang="en-US" sz="2800" dirty="0" smtClean="0">
                    <a:latin typeface="Times New Roman" pitchFamily="18" charset="0"/>
                    <a:cs typeface="Times New Roman" pitchFamily="18" charset="0"/>
                  </a:rPr>
                  <a:t>fertility</a:t>
                </a: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04800" y="304800"/>
                <a:ext cx="8610600" cy="6324600"/>
              </a:xfrm>
              <a:blipFill rotWithShape="1">
                <a:blip r:embed="rId2" cstate="print"/>
                <a:stretch>
                  <a:fillRect l="-1059" t="-768" r="-232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72</a:t>
            </a:fld>
            <a:endParaRPr lang="en-US" dirty="0"/>
          </a:p>
        </p:txBody>
      </p:sp>
    </p:spTree>
    <p:extLst>
      <p:ext uri="{BB962C8B-B14F-4D97-AF65-F5344CB8AC3E}">
        <p14:creationId xmlns="" xmlns:p14="http://schemas.microsoft.com/office/powerpoint/2010/main" val="5048811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8001000" cy="5334000"/>
          </a:xfrm>
        </p:spPr>
        <p:txBody>
          <a:bodyPr>
            <a:normAutofit/>
          </a:bodyPr>
          <a:lstStyle/>
          <a:p>
            <a:pPr marL="45720" indent="0" algn="just">
              <a:buNone/>
            </a:pPr>
            <a:r>
              <a:rPr lang="en-US" sz="2800" b="1" dirty="0" smtClean="0">
                <a:solidFill>
                  <a:srgbClr val="002060"/>
                </a:solidFill>
                <a:latin typeface="Times New Roman" pitchFamily="18" charset="0"/>
                <a:cs typeface="Times New Roman" pitchFamily="18" charset="0"/>
              </a:rPr>
              <a:t>1.6. The </a:t>
            </a:r>
            <a:r>
              <a:rPr lang="en-US" sz="2800" b="1" dirty="0">
                <a:solidFill>
                  <a:srgbClr val="002060"/>
                </a:solidFill>
                <a:latin typeface="Times New Roman" pitchFamily="18" charset="0"/>
                <a:cs typeface="Times New Roman" pitchFamily="18" charset="0"/>
              </a:rPr>
              <a:t>Causes of High Fertility in Developing </a:t>
            </a:r>
            <a:r>
              <a:rPr lang="en-US" sz="2800" b="1" dirty="0" smtClean="0">
                <a:solidFill>
                  <a:srgbClr val="002060"/>
                </a:solidFill>
                <a:latin typeface="Times New Roman" pitchFamily="18" charset="0"/>
                <a:cs typeface="Times New Roman" pitchFamily="18" charset="0"/>
              </a:rPr>
              <a:t>Countries</a:t>
            </a:r>
            <a:r>
              <a:rPr lang="en-US" sz="2800" b="1" dirty="0">
                <a:solidFill>
                  <a:srgbClr val="002060"/>
                </a:solidFill>
                <a:latin typeface="Times New Roman" pitchFamily="18" charset="0"/>
                <a:cs typeface="Times New Roman" pitchFamily="18" charset="0"/>
              </a:rPr>
              <a:t>: The Malthusian and Household </a:t>
            </a:r>
            <a:r>
              <a:rPr lang="en-US" sz="2800" b="1" dirty="0" smtClean="0">
                <a:solidFill>
                  <a:srgbClr val="002060"/>
                </a:solidFill>
                <a:latin typeface="Times New Roman" pitchFamily="18" charset="0"/>
                <a:cs typeface="Times New Roman" pitchFamily="18" charset="0"/>
              </a:rPr>
              <a:t>Models</a:t>
            </a:r>
          </a:p>
          <a:p>
            <a:pPr marL="45720" indent="0" algn="just">
              <a:buNone/>
            </a:pPr>
            <a:r>
              <a:rPr lang="en-US" sz="2800" b="1" dirty="0" smtClean="0">
                <a:solidFill>
                  <a:srgbClr val="002060"/>
                </a:solidFill>
                <a:latin typeface="Times New Roman" pitchFamily="18" charset="0"/>
                <a:cs typeface="Times New Roman" pitchFamily="18" charset="0"/>
              </a:rPr>
              <a:t>1.6.1</a:t>
            </a:r>
            <a:r>
              <a:rPr lang="en-US" sz="2800" b="1" dirty="0">
                <a:solidFill>
                  <a:srgbClr val="002060"/>
                </a:solidFill>
                <a:latin typeface="Times New Roman" pitchFamily="18" charset="0"/>
                <a:cs typeface="Times New Roman" pitchFamily="18" charset="0"/>
              </a:rPr>
              <a:t>. The Malthusian Population </a:t>
            </a:r>
            <a:r>
              <a:rPr lang="en-US" sz="2800" b="1" dirty="0" smtClean="0">
                <a:solidFill>
                  <a:srgbClr val="002060"/>
                </a:solidFill>
                <a:latin typeface="Times New Roman" pitchFamily="18" charset="0"/>
                <a:cs typeface="Times New Roman" pitchFamily="18" charset="0"/>
              </a:rPr>
              <a:t>Trap </a:t>
            </a:r>
          </a:p>
          <a:p>
            <a:pPr marL="45720" indent="0" algn="just">
              <a:buNone/>
            </a:pPr>
            <a:r>
              <a:rPr lang="en-US" sz="2800" dirty="0" smtClean="0">
                <a:solidFill>
                  <a:schemeClr val="tx1"/>
                </a:solidFill>
                <a:latin typeface="Times New Roman" pitchFamily="18" charset="0"/>
                <a:cs typeface="Times New Roman" pitchFamily="18" charset="0"/>
              </a:rPr>
              <a:t>More </a:t>
            </a:r>
            <a:r>
              <a:rPr lang="en-US" sz="2800" dirty="0">
                <a:solidFill>
                  <a:schemeClr val="tx1"/>
                </a:solidFill>
                <a:latin typeface="Times New Roman" pitchFamily="18" charset="0"/>
                <a:cs typeface="Times New Roman" pitchFamily="18" charset="0"/>
              </a:rPr>
              <a:t>than two centuries </a:t>
            </a:r>
            <a:r>
              <a:rPr lang="en-US" sz="2800" dirty="0" smtClean="0">
                <a:solidFill>
                  <a:schemeClr val="tx1"/>
                </a:solidFill>
                <a:latin typeface="Times New Roman" pitchFamily="18" charset="0"/>
                <a:cs typeface="Times New Roman" pitchFamily="18" charset="0"/>
              </a:rPr>
              <a:t>ago (1798), </a:t>
            </a:r>
            <a:r>
              <a:rPr lang="en-US" sz="2800" dirty="0">
                <a:solidFill>
                  <a:schemeClr val="tx1"/>
                </a:solidFill>
                <a:latin typeface="Times New Roman" pitchFamily="18" charset="0"/>
                <a:cs typeface="Times New Roman" pitchFamily="18" charset="0"/>
              </a:rPr>
              <a:t>the Reverend Thomas Malthus put forward </a:t>
            </a:r>
            <a:r>
              <a:rPr lang="en-US" sz="2800" dirty="0" smtClean="0">
                <a:solidFill>
                  <a:schemeClr val="tx1"/>
                </a:solidFill>
                <a:latin typeface="Times New Roman" pitchFamily="18" charset="0"/>
                <a:cs typeface="Times New Roman" pitchFamily="18" charset="0"/>
              </a:rPr>
              <a:t>a theory </a:t>
            </a:r>
            <a:r>
              <a:rPr lang="en-US" sz="2800" dirty="0">
                <a:solidFill>
                  <a:schemeClr val="tx1"/>
                </a:solidFill>
                <a:latin typeface="Times New Roman" pitchFamily="18" charset="0"/>
                <a:cs typeface="Times New Roman" pitchFamily="18" charset="0"/>
              </a:rPr>
              <a:t>of the relationship between population growth and economic </a:t>
            </a:r>
            <a:r>
              <a:rPr lang="en-US" sz="2800" dirty="0" smtClean="0">
                <a:solidFill>
                  <a:schemeClr val="tx1"/>
                </a:solidFill>
                <a:latin typeface="Times New Roman" pitchFamily="18" charset="0"/>
                <a:cs typeface="Times New Roman" pitchFamily="18" charset="0"/>
              </a:rPr>
              <a:t>development that </a:t>
            </a:r>
            <a:r>
              <a:rPr lang="en-US" sz="2800" dirty="0">
                <a:solidFill>
                  <a:schemeClr val="tx1"/>
                </a:solidFill>
                <a:latin typeface="Times New Roman" pitchFamily="18" charset="0"/>
                <a:cs typeface="Times New Roman" pitchFamily="18" charset="0"/>
              </a:rPr>
              <a:t>is influential </a:t>
            </a:r>
            <a:r>
              <a:rPr lang="en-US" sz="2800" dirty="0" smtClean="0">
                <a:solidFill>
                  <a:schemeClr val="tx1"/>
                </a:solidFill>
                <a:latin typeface="Times New Roman" pitchFamily="18" charset="0"/>
                <a:cs typeface="Times New Roman" pitchFamily="18" charset="0"/>
              </a:rPr>
              <a:t>today.   </a:t>
            </a:r>
          </a:p>
          <a:p>
            <a:pPr marL="45720" indent="0" algn="just">
              <a:buNone/>
            </a:pPr>
            <a:endParaRPr lang="en-US" sz="2800" dirty="0" smtClean="0">
              <a:solidFill>
                <a:schemeClr val="tx1"/>
              </a:solidFill>
              <a:latin typeface="Times New Roman" pitchFamily="18" charset="0"/>
              <a:cs typeface="Times New Roman" pitchFamily="18" charset="0"/>
            </a:endParaRPr>
          </a:p>
          <a:p>
            <a:pPr marL="45720" indent="0" algn="just">
              <a:buNone/>
            </a:pPr>
            <a:endParaRPr lang="en-US" sz="2800" dirty="0">
              <a:solidFill>
                <a:schemeClr val="tx1"/>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73</a:t>
            </a:fld>
            <a:endParaRPr lang="en-US" dirty="0"/>
          </a:p>
        </p:txBody>
      </p:sp>
    </p:spTree>
    <p:extLst>
      <p:ext uri="{BB962C8B-B14F-4D97-AF65-F5344CB8AC3E}">
        <p14:creationId xmlns="" xmlns:p14="http://schemas.microsoft.com/office/powerpoint/2010/main" val="31297714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74</a:t>
            </a:fld>
            <a:endParaRPr lang="en-US" dirty="0"/>
          </a:p>
        </p:txBody>
      </p:sp>
      <p:pic>
        <p:nvPicPr>
          <p:cNvPr id="112642" name="Picture 2"/>
          <p:cNvPicPr>
            <a:picLocks noGrp="1" noChangeAspect="1" noChangeArrowheads="1"/>
          </p:cNvPicPr>
          <p:nvPr>
            <p:ph idx="1"/>
          </p:nvPr>
        </p:nvPicPr>
        <p:blipFill>
          <a:blip r:embed="rId2" cstate="print"/>
          <a:srcRect/>
          <a:stretch>
            <a:fillRect/>
          </a:stretch>
        </p:blipFill>
        <p:spPr bwMode="auto">
          <a:xfrm>
            <a:off x="304800" y="152400"/>
            <a:ext cx="86106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533400" y="457200"/>
            <a:ext cx="8077200" cy="6019800"/>
          </a:xfrm>
        </p:spPr>
        <p:txBody>
          <a:bodyPr>
            <a:normAutofit/>
          </a:bodyPr>
          <a:lstStyle/>
          <a:p>
            <a:pPr marL="45720" indent="0">
              <a:buNone/>
            </a:pPr>
            <a:r>
              <a:rPr lang="en-US" sz="2800" dirty="0">
                <a:latin typeface="Times New Roman" pitchFamily="18" charset="0"/>
                <a:cs typeface="Times New Roman" pitchFamily="18" charset="0"/>
              </a:rPr>
              <a:t>Malthusian population </a:t>
            </a:r>
            <a:r>
              <a:rPr lang="en-US" sz="2800" dirty="0" smtClean="0">
                <a:latin typeface="Times New Roman" pitchFamily="18" charset="0"/>
                <a:cs typeface="Times New Roman" pitchFamily="18" charset="0"/>
              </a:rPr>
              <a:t>model </a:t>
            </a:r>
            <a:endParaRPr lang="en-US" sz="2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914400"/>
            <a:ext cx="83058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B2F1D53-DE74-4F25-AF86-2FAE588083EF}" type="slidenum">
              <a:rPr lang="en-US" smtClean="0"/>
              <a:pPr/>
              <a:t>75</a:t>
            </a:fld>
            <a:endParaRPr lang="en-US" dirty="0"/>
          </a:p>
        </p:txBody>
      </p:sp>
    </p:spTree>
    <p:extLst>
      <p:ext uri="{BB962C8B-B14F-4D97-AF65-F5344CB8AC3E}">
        <p14:creationId xmlns="" xmlns:p14="http://schemas.microsoft.com/office/powerpoint/2010/main" val="32415438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7924800" cy="5486400"/>
          </a:xfrm>
        </p:spPr>
        <p:txBody>
          <a:bodyPr>
            <a:normAutofit/>
          </a:bodyPr>
          <a:lstStyle/>
          <a:p>
            <a:pPr algn="just">
              <a:buFont typeface="Wingdings" pitchFamily="2" charset="2"/>
              <a:buChar char="Ø"/>
            </a:pPr>
            <a:r>
              <a:rPr lang="en-US" dirty="0" smtClean="0"/>
              <a:t> </a:t>
            </a:r>
            <a:r>
              <a:rPr lang="en-US" sz="2800" dirty="0" smtClean="0">
                <a:latin typeface="Times New Roman" pitchFamily="18" charset="0"/>
                <a:cs typeface="Times New Roman" pitchFamily="18" charset="0"/>
              </a:rPr>
              <a:t>Malthus contended that </a:t>
            </a:r>
            <a:r>
              <a:rPr lang="en-US" sz="2800" dirty="0">
                <a:latin typeface="Times New Roman" pitchFamily="18" charset="0"/>
                <a:cs typeface="Times New Roman" pitchFamily="18" charset="0"/>
              </a:rPr>
              <a:t>the only way to avoid this </a:t>
            </a:r>
            <a:r>
              <a:rPr lang="en-US" sz="2800" dirty="0" smtClean="0">
                <a:latin typeface="Times New Roman" pitchFamily="18" charset="0"/>
                <a:cs typeface="Times New Roman" pitchFamily="18" charset="0"/>
              </a:rPr>
              <a:t>chronic </a:t>
            </a:r>
            <a:r>
              <a:rPr lang="en-US" sz="2800" dirty="0">
                <a:latin typeface="Times New Roman" pitchFamily="18" charset="0"/>
                <a:cs typeface="Times New Roman" pitchFamily="18" charset="0"/>
              </a:rPr>
              <a:t>low levels of </a:t>
            </a:r>
            <a:r>
              <a:rPr lang="en-US" sz="2800" dirty="0" smtClean="0">
                <a:latin typeface="Times New Roman" pitchFamily="18" charset="0"/>
                <a:cs typeface="Times New Roman" pitchFamily="18" charset="0"/>
              </a:rPr>
              <a:t>living or </a:t>
            </a:r>
            <a:r>
              <a:rPr lang="en-US" sz="2800" dirty="0">
                <a:latin typeface="Times New Roman" pitchFamily="18" charset="0"/>
                <a:cs typeface="Times New Roman" pitchFamily="18" charset="0"/>
              </a:rPr>
              <a:t>absolute poverty was for people to engage in “moral restraint” and limit </a:t>
            </a:r>
            <a:r>
              <a:rPr lang="en-US" sz="2800" dirty="0" smtClean="0">
                <a:latin typeface="Times New Roman" pitchFamily="18" charset="0"/>
                <a:cs typeface="Times New Roman" pitchFamily="18" charset="0"/>
              </a:rPr>
              <a:t>the number </a:t>
            </a:r>
            <a:r>
              <a:rPr lang="en-US" sz="2800" dirty="0">
                <a:latin typeface="Times New Roman" pitchFamily="18" charset="0"/>
                <a:cs typeface="Times New Roman" pitchFamily="18" charset="0"/>
              </a:rPr>
              <a:t>of their </a:t>
            </a:r>
            <a:r>
              <a:rPr lang="en-US" sz="2800" dirty="0" smtClean="0">
                <a:latin typeface="Times New Roman" pitchFamily="18" charset="0"/>
                <a:cs typeface="Times New Roman" pitchFamily="18" charset="0"/>
              </a:rPr>
              <a:t>progeny/</a:t>
            </a:r>
            <a:r>
              <a:rPr lang="en-US" sz="2800" b="1" dirty="0" smtClean="0">
                <a:solidFill>
                  <a:srgbClr val="FF0000"/>
                </a:solidFill>
                <a:latin typeface="Times New Roman" pitchFamily="18" charset="0"/>
                <a:cs typeface="Times New Roman" pitchFamily="18" charset="0"/>
              </a:rPr>
              <a:t>children</a:t>
            </a:r>
            <a:r>
              <a:rPr lang="en-US" sz="2800" dirty="0" smtClean="0">
                <a:latin typeface="Times New Roman" pitchFamily="18" charset="0"/>
                <a:cs typeface="Times New Roman" pitchFamily="18" charset="0"/>
              </a:rPr>
              <a:t>. </a:t>
            </a:r>
          </a:p>
          <a:p>
            <a:pPr algn="just">
              <a:buFont typeface="Wingdings" pitchFamily="2" charset="2"/>
              <a:buChar char="Ø"/>
            </a:pPr>
            <a:r>
              <a:rPr lang="en-US" sz="2800" dirty="0" smtClean="0">
                <a:latin typeface="Times New Roman" pitchFamily="18" charset="0"/>
                <a:cs typeface="Times New Roman" pitchFamily="18" charset="0"/>
              </a:rPr>
              <a:t> Hence </a:t>
            </a:r>
            <a:r>
              <a:rPr lang="en-US" sz="2800" dirty="0">
                <a:latin typeface="Times New Roman" pitchFamily="18" charset="0"/>
                <a:cs typeface="Times New Roman" pitchFamily="18" charset="0"/>
              </a:rPr>
              <a:t>we might regard </a:t>
            </a:r>
            <a:r>
              <a:rPr lang="en-US" sz="2800" dirty="0" smtClean="0">
                <a:latin typeface="Times New Roman" pitchFamily="18" charset="0"/>
                <a:cs typeface="Times New Roman" pitchFamily="18" charset="0"/>
              </a:rPr>
              <a:t>Malthus as </a:t>
            </a:r>
            <a:r>
              <a:rPr lang="en-US" sz="2800" dirty="0">
                <a:latin typeface="Times New Roman" pitchFamily="18" charset="0"/>
                <a:cs typeface="Times New Roman" pitchFamily="18" charset="0"/>
              </a:rPr>
              <a:t>the </a:t>
            </a:r>
            <a:r>
              <a:rPr lang="en-US" sz="2800" b="1" dirty="0">
                <a:latin typeface="Times New Roman" pitchFamily="18" charset="0"/>
                <a:cs typeface="Times New Roman" pitchFamily="18" charset="0"/>
              </a:rPr>
              <a:t>father of the modern birth control movement</a:t>
            </a:r>
            <a:r>
              <a:rPr lang="en-US" b="1" dirty="0" smtClean="0"/>
              <a:t>.  </a:t>
            </a:r>
          </a:p>
          <a:p>
            <a:pPr algn="just">
              <a:buFont typeface="Wingdings" pitchFamily="2" charset="2"/>
              <a:buChar char="q"/>
            </a:pPr>
            <a:r>
              <a:rPr lang="en-US" dirty="0" smtClean="0"/>
              <a:t> </a:t>
            </a:r>
            <a:r>
              <a:rPr lang="en-US" sz="2800" dirty="0" smtClean="0">
                <a:latin typeface="Times New Roman" pitchFamily="18" charset="0"/>
                <a:cs typeface="Times New Roman" pitchFamily="18" charset="0"/>
              </a:rPr>
              <a:t>Diagrammatically</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Malthusian population model </a:t>
            </a:r>
            <a:r>
              <a:rPr lang="en-US" sz="2800" dirty="0">
                <a:latin typeface="Times New Roman" pitchFamily="18" charset="0"/>
                <a:cs typeface="Times New Roman" pitchFamily="18" charset="0"/>
              </a:rPr>
              <a:t>can be </a:t>
            </a:r>
            <a:r>
              <a:rPr lang="en-US" sz="2800" dirty="0" smtClean="0">
                <a:latin typeface="Times New Roman" pitchFamily="18" charset="0"/>
                <a:cs typeface="Times New Roman" pitchFamily="18" charset="0"/>
              </a:rPr>
              <a:t>illustrated by </a:t>
            </a:r>
            <a:r>
              <a:rPr lang="en-US" sz="2800" dirty="0">
                <a:latin typeface="Times New Roman" pitchFamily="18" charset="0"/>
                <a:cs typeface="Times New Roman" pitchFamily="18" charset="0"/>
              </a:rPr>
              <a:t>comparing </a:t>
            </a:r>
            <a:r>
              <a:rPr lang="en-US" sz="2800" dirty="0" smtClean="0">
                <a:latin typeface="Times New Roman" pitchFamily="18" charset="0"/>
                <a:cs typeface="Times New Roman" pitchFamily="18" charset="0"/>
              </a:rPr>
              <a:t>population growth rate </a:t>
            </a:r>
            <a:r>
              <a:rPr lang="en-US" sz="2800" dirty="0">
                <a:latin typeface="Times New Roman" pitchFamily="18" charset="0"/>
                <a:cs typeface="Times New Roman" pitchFamily="18" charset="0"/>
              </a:rPr>
              <a:t>and aggregate income growth </a:t>
            </a:r>
            <a:r>
              <a:rPr lang="en-US" sz="2800" dirty="0" smtClean="0">
                <a:latin typeface="Times New Roman" pitchFamily="18" charset="0"/>
                <a:cs typeface="Times New Roman" pitchFamily="18" charset="0"/>
              </a:rPr>
              <a:t>rate curves </a:t>
            </a:r>
            <a:r>
              <a:rPr lang="en-US" sz="2800" dirty="0">
                <a:latin typeface="Times New Roman" pitchFamily="18" charset="0"/>
                <a:cs typeface="Times New Roman" pitchFamily="18" charset="0"/>
              </a:rPr>
              <a:t>when these two curves </a:t>
            </a:r>
            <a:r>
              <a:rPr lang="en-US" sz="2800" dirty="0" smtClean="0">
                <a:latin typeface="Times New Roman" pitchFamily="18" charset="0"/>
                <a:cs typeface="Times New Roman" pitchFamily="18" charset="0"/>
              </a:rPr>
              <a:t>are each </a:t>
            </a:r>
            <a:r>
              <a:rPr lang="en-US" sz="2800" dirty="0">
                <a:latin typeface="Times New Roman" pitchFamily="18" charset="0"/>
                <a:cs typeface="Times New Roman" pitchFamily="18" charset="0"/>
              </a:rPr>
              <a:t>plotted against levels of per capita </a:t>
            </a:r>
            <a:r>
              <a:rPr lang="en-US" sz="2800" dirty="0" smtClean="0">
                <a:latin typeface="Times New Roman" pitchFamily="18" charset="0"/>
                <a:cs typeface="Times New Roman" pitchFamily="18" charset="0"/>
              </a:rPr>
              <a:t>income.  </a:t>
            </a: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76</a:t>
            </a:fld>
            <a:endParaRPr lang="en-US" dirty="0"/>
          </a:p>
        </p:txBody>
      </p:sp>
    </p:spTree>
    <p:extLst>
      <p:ext uri="{BB962C8B-B14F-4D97-AF65-F5344CB8AC3E}">
        <p14:creationId xmlns="" xmlns:p14="http://schemas.microsoft.com/office/powerpoint/2010/main" val="24978974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04800"/>
            <a:ext cx="7848600" cy="6019800"/>
          </a:xfrm>
        </p:spPr>
        <p:txBody>
          <a:bodyPr/>
          <a:lstStyle/>
          <a:p>
            <a:pPr marL="45720" indent="0">
              <a:buNone/>
            </a:pPr>
            <a:r>
              <a:rPr lang="en-US" sz="2800" dirty="0">
                <a:latin typeface="Times New Roman" pitchFamily="18" charset="0"/>
                <a:cs typeface="Times New Roman" pitchFamily="18" charset="0"/>
              </a:rPr>
              <a:t>The Malthusian Population Trap</a:t>
            </a:r>
            <a:endParaRPr lang="en-US" sz="2800" dirty="0" smtClean="0">
              <a:latin typeface="Times New Roman" pitchFamily="18" charset="0"/>
              <a:cs typeface="Times New Roman" pitchFamily="18" charset="0"/>
            </a:endParaRPr>
          </a:p>
          <a:p>
            <a:pPr marL="45720" indent="0">
              <a:buNone/>
            </a:pPr>
            <a:endParaRPr lang="en-US" dirty="0"/>
          </a:p>
        </p:txBody>
      </p:sp>
      <p:pic>
        <p:nvPicPr>
          <p:cNvPr id="5" name="Picture 6" descr="fig06_0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838200"/>
            <a:ext cx="8077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6B2F1D53-DE74-4F25-AF86-2FAE588083EF}" type="slidenum">
              <a:rPr lang="en-US" smtClean="0"/>
              <a:pPr/>
              <a:t>77</a:t>
            </a:fld>
            <a:endParaRPr lang="en-US" dirty="0"/>
          </a:p>
        </p:txBody>
      </p:sp>
    </p:spTree>
    <p:extLst>
      <p:ext uri="{BB962C8B-B14F-4D97-AF65-F5344CB8AC3E}">
        <p14:creationId xmlns="" xmlns:p14="http://schemas.microsoft.com/office/powerpoint/2010/main" val="24202827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457200" y="304800"/>
                <a:ext cx="8153400" cy="6248400"/>
              </a:xfrm>
            </p:spPr>
            <p:txBody>
              <a:bodyPr>
                <a:normAutofit fontScale="25000" lnSpcReduction="20000"/>
              </a:bodyPr>
              <a:lstStyle/>
              <a:p>
                <a:pPr algn="just">
                  <a:lnSpc>
                    <a:spcPct val="120000"/>
                  </a:lnSpc>
                  <a:buFont typeface="Arial" pitchFamily="34" charset="0"/>
                  <a:buChar char="•"/>
                </a:pPr>
                <a:r>
                  <a:rPr lang="en-US" sz="9800" dirty="0" smtClean="0">
                    <a:latin typeface="Times New Roman" pitchFamily="18" charset="0"/>
                    <a:cs typeface="Times New Roman" pitchFamily="18" charset="0"/>
                  </a:rPr>
                  <a:t> </a:t>
                </a:r>
                <a:r>
                  <a:rPr lang="en-US" sz="11200" dirty="0" smtClean="0">
                    <a:latin typeface="Times New Roman" pitchFamily="18" charset="0"/>
                    <a:cs typeface="Times New Roman" pitchFamily="18" charset="0"/>
                  </a:rPr>
                  <a:t>Per capita income growth is the </a:t>
                </a:r>
                <a:r>
                  <a:rPr lang="en-US" sz="11200" dirty="0">
                    <a:latin typeface="Times New Roman" pitchFamily="18" charset="0"/>
                    <a:cs typeface="Times New Roman" pitchFamily="18" charset="0"/>
                  </a:rPr>
                  <a:t>difference </a:t>
                </a:r>
                <a:r>
                  <a:rPr lang="en-US" sz="11200" dirty="0" smtClean="0">
                    <a:latin typeface="Times New Roman" pitchFamily="18" charset="0"/>
                    <a:cs typeface="Times New Roman" pitchFamily="18" charset="0"/>
                  </a:rPr>
                  <a:t>between income </a:t>
                </a:r>
                <a:r>
                  <a:rPr lang="en-US" sz="11200" dirty="0">
                    <a:latin typeface="Times New Roman" pitchFamily="18" charset="0"/>
                    <a:cs typeface="Times New Roman" pitchFamily="18" charset="0"/>
                  </a:rPr>
                  <a:t>growth and population </a:t>
                </a:r>
                <a:r>
                  <a:rPr lang="en-US" sz="11200" dirty="0" smtClean="0">
                    <a:latin typeface="Times New Roman" pitchFamily="18" charset="0"/>
                    <a:cs typeface="Times New Roman" pitchFamily="18" charset="0"/>
                  </a:rPr>
                  <a:t>growth. </a:t>
                </a:r>
              </a:p>
              <a:p>
                <a:pPr algn="just">
                  <a:lnSpc>
                    <a:spcPct val="120000"/>
                  </a:lnSpc>
                  <a:buFont typeface="Arial" pitchFamily="34" charset="0"/>
                  <a:buChar char="•"/>
                </a:pPr>
                <a:r>
                  <a:rPr lang="en-US" sz="11200" dirty="0" smtClean="0">
                    <a:latin typeface="Times New Roman" pitchFamily="18" charset="0"/>
                    <a:cs typeface="Times New Roman" pitchFamily="18" charset="0"/>
                  </a:rPr>
                  <a:t> Let’s per capita income is given by </a:t>
                </a:r>
                <a14:m>
                  <m:oMath xmlns:m="http://schemas.openxmlformats.org/officeDocument/2006/math">
                    <m:f>
                      <m:fPr>
                        <m:type m:val="lin"/>
                        <m:ctrlPr>
                          <a:rPr lang="en-US" sz="11200" i="1" smtClean="0">
                            <a:latin typeface="Cambria Math"/>
                          </a:rPr>
                        </m:ctrlPr>
                      </m:fPr>
                      <m:num>
                        <m:r>
                          <a:rPr lang="en-US" sz="11200" b="0" i="1" smtClean="0">
                            <a:latin typeface="Cambria Math"/>
                          </a:rPr>
                          <m:t>𝑌</m:t>
                        </m:r>
                      </m:num>
                      <m:den>
                        <m:r>
                          <a:rPr lang="en-US" sz="11200" b="0" i="1" smtClean="0">
                            <a:latin typeface="Cambria Math"/>
                          </a:rPr>
                          <m:t>𝑃</m:t>
                        </m:r>
                      </m:den>
                    </m:f>
                  </m:oMath>
                </a14:m>
                <a:r>
                  <a:rPr lang="en-US" sz="11200" dirty="0" smtClean="0">
                    <a:latin typeface="Times New Roman" pitchFamily="18" charset="0"/>
                    <a:cs typeface="Times New Roman" pitchFamily="18" charset="0"/>
                  </a:rPr>
                  <a:t>, where </a:t>
                </a:r>
                <a14:m>
                  <m:oMath xmlns:m="http://schemas.openxmlformats.org/officeDocument/2006/math">
                    <m:r>
                      <a:rPr lang="en-US" sz="11200" i="1">
                        <a:latin typeface="Cambria Math"/>
                      </a:rPr>
                      <m:t>𝑌</m:t>
                    </m:r>
                  </m:oMath>
                </a14:m>
                <a:r>
                  <a:rPr lang="en-US" sz="11200" dirty="0" smtClean="0">
                    <a:latin typeface="Times New Roman" pitchFamily="18" charset="0"/>
                    <a:cs typeface="Times New Roman" pitchFamily="18" charset="0"/>
                  </a:rPr>
                  <a:t> is aggregate income and </a:t>
                </a:r>
                <a14:m>
                  <m:oMath xmlns:m="http://schemas.openxmlformats.org/officeDocument/2006/math">
                    <m:r>
                      <a:rPr lang="en-US" sz="11200" i="1">
                        <a:latin typeface="Cambria Math"/>
                      </a:rPr>
                      <m:t>𝑃</m:t>
                    </m:r>
                  </m:oMath>
                </a14:m>
                <a:r>
                  <a:rPr lang="en-US" sz="11200" dirty="0" smtClean="0">
                    <a:latin typeface="Times New Roman" pitchFamily="18" charset="0"/>
                    <a:cs typeface="Times New Roman" pitchFamily="18" charset="0"/>
                  </a:rPr>
                  <a:t> is population. </a:t>
                </a:r>
              </a:p>
              <a:p>
                <a:pPr algn="just">
                  <a:lnSpc>
                    <a:spcPct val="120000"/>
                  </a:lnSpc>
                  <a:buFont typeface="Wingdings" pitchFamily="2" charset="2"/>
                  <a:buChar char="Ø"/>
                </a:pPr>
                <a:r>
                  <a:rPr lang="en-US" sz="11200" dirty="0" smtClean="0">
                    <a:latin typeface="Times New Roman" pitchFamily="18" charset="0"/>
                    <a:cs typeface="Times New Roman" pitchFamily="18" charset="0"/>
                  </a:rPr>
                  <a:t>Per </a:t>
                </a:r>
                <a:r>
                  <a:rPr lang="en-US" sz="11200" dirty="0">
                    <a:latin typeface="Times New Roman" pitchFamily="18" charset="0"/>
                    <a:cs typeface="Times New Roman" pitchFamily="18" charset="0"/>
                  </a:rPr>
                  <a:t>capita income growth </a:t>
                </a:r>
                <a:r>
                  <a:rPr lang="en-US" sz="11200" dirty="0" smtClean="0">
                    <a:latin typeface="Times New Roman" pitchFamily="18" charset="0"/>
                    <a:cs typeface="Times New Roman" pitchFamily="18" charset="0"/>
                  </a:rPr>
                  <a:t>, </a:t>
                </a:r>
                <a14:m>
                  <m:oMath xmlns:m="http://schemas.openxmlformats.org/officeDocument/2006/math">
                    <m:f>
                      <m:fPr>
                        <m:ctrlPr>
                          <a:rPr lang="en-US" sz="11200" b="0" i="1" smtClean="0">
                            <a:latin typeface="Cambria Math"/>
                          </a:rPr>
                        </m:ctrlPr>
                      </m:fPr>
                      <m:num>
                        <m:f>
                          <m:fPr>
                            <m:type m:val="lin"/>
                            <m:ctrlPr>
                              <a:rPr lang="en-US" sz="11200" i="1">
                                <a:latin typeface="Cambria Math"/>
                              </a:rPr>
                            </m:ctrlPr>
                          </m:fPr>
                          <m:num>
                            <m:r>
                              <a:rPr lang="en-US" sz="11200" i="1">
                                <a:latin typeface="Cambria Math"/>
                                <a:ea typeface="Cambria Math"/>
                              </a:rPr>
                              <m:t>∆(</m:t>
                            </m:r>
                            <m:r>
                              <a:rPr lang="en-US" sz="11200" i="1">
                                <a:latin typeface="Cambria Math"/>
                                <a:ea typeface="Cambria Math"/>
                              </a:rPr>
                              <m:t>𝑌</m:t>
                            </m:r>
                          </m:num>
                          <m:den>
                            <m:r>
                              <a:rPr lang="en-US" sz="11200" i="1">
                                <a:latin typeface="Cambria Math"/>
                              </a:rPr>
                              <m:t>𝑃</m:t>
                            </m:r>
                            <m:r>
                              <a:rPr lang="en-US" sz="11200" b="0" i="1" smtClean="0">
                                <a:latin typeface="Cambria Math"/>
                              </a:rPr>
                              <m:t>)</m:t>
                            </m:r>
                          </m:den>
                        </m:f>
                      </m:num>
                      <m:den>
                        <m:f>
                          <m:fPr>
                            <m:type m:val="lin"/>
                            <m:ctrlPr>
                              <a:rPr lang="en-US" sz="11200" i="1">
                                <a:latin typeface="Cambria Math"/>
                              </a:rPr>
                            </m:ctrlPr>
                          </m:fPr>
                          <m:num>
                            <m:r>
                              <a:rPr lang="en-US" sz="11200" i="1">
                                <a:latin typeface="Cambria Math"/>
                              </a:rPr>
                              <m:t>𝑌</m:t>
                            </m:r>
                          </m:num>
                          <m:den>
                            <m:r>
                              <a:rPr lang="en-US" sz="11200" i="1">
                                <a:latin typeface="Cambria Math"/>
                              </a:rPr>
                              <m:t>𝑃</m:t>
                            </m:r>
                          </m:den>
                        </m:f>
                      </m:den>
                    </m:f>
                    <m:r>
                      <a:rPr lang="en-US" sz="11200" b="0" i="1" smtClean="0">
                        <a:latin typeface="Cambria Math"/>
                      </a:rPr>
                      <m:t>=</m:t>
                    </m:r>
                    <m:f>
                      <m:fPr>
                        <m:ctrlPr>
                          <a:rPr lang="en-US" sz="11200" b="0" i="1" smtClean="0">
                            <a:latin typeface="Cambria Math"/>
                          </a:rPr>
                        </m:ctrlPr>
                      </m:fPr>
                      <m:num>
                        <m:r>
                          <a:rPr lang="en-US" sz="11200" b="0" i="1" smtClean="0">
                            <a:latin typeface="Cambria Math"/>
                            <a:ea typeface="Cambria Math"/>
                          </a:rPr>
                          <m:t>∆</m:t>
                        </m:r>
                        <m:r>
                          <a:rPr lang="en-US" sz="11200" b="0" i="1" smtClean="0">
                            <a:latin typeface="Cambria Math"/>
                            <a:ea typeface="Cambria Math"/>
                          </a:rPr>
                          <m:t>𝑌</m:t>
                        </m:r>
                      </m:num>
                      <m:den>
                        <m:r>
                          <a:rPr lang="en-US" sz="11200" b="0" i="1" smtClean="0">
                            <a:latin typeface="Cambria Math"/>
                          </a:rPr>
                          <m:t>𝑌</m:t>
                        </m:r>
                      </m:den>
                    </m:f>
                    <m:r>
                      <a:rPr lang="en-US" sz="11200" b="0" i="1" smtClean="0">
                        <a:latin typeface="Cambria Math"/>
                      </a:rPr>
                      <m:t>−</m:t>
                    </m:r>
                    <m:f>
                      <m:fPr>
                        <m:ctrlPr>
                          <a:rPr lang="en-US" sz="11200" b="0" i="1" smtClean="0">
                            <a:latin typeface="Cambria Math"/>
                          </a:rPr>
                        </m:ctrlPr>
                      </m:fPr>
                      <m:num>
                        <m:r>
                          <a:rPr lang="en-US" sz="11200" b="0" i="1" smtClean="0">
                            <a:latin typeface="Cambria Math"/>
                            <a:ea typeface="Cambria Math"/>
                          </a:rPr>
                          <m:t>∆</m:t>
                        </m:r>
                        <m:r>
                          <a:rPr lang="en-US" sz="11200" b="0" i="1" smtClean="0">
                            <a:latin typeface="Cambria Math"/>
                            <a:ea typeface="Cambria Math"/>
                          </a:rPr>
                          <m:t>𝑃</m:t>
                        </m:r>
                      </m:num>
                      <m:den>
                        <m:r>
                          <a:rPr lang="en-US" sz="11200" b="0" i="1" smtClean="0">
                            <a:latin typeface="Cambria Math"/>
                          </a:rPr>
                          <m:t>𝑃</m:t>
                        </m:r>
                      </m:den>
                    </m:f>
                  </m:oMath>
                </a14:m>
                <a:endParaRPr lang="en-US" sz="11200" dirty="0" smtClean="0">
                  <a:latin typeface="Times New Roman" pitchFamily="18" charset="0"/>
                  <a:cs typeface="Times New Roman" pitchFamily="18" charset="0"/>
                </a:endParaRPr>
              </a:p>
              <a:p>
                <a:pPr algn="just">
                  <a:lnSpc>
                    <a:spcPct val="120000"/>
                  </a:lnSpc>
                  <a:buFont typeface="Arial" pitchFamily="34" charset="0"/>
                  <a:buChar char="•"/>
                </a:pPr>
                <a:r>
                  <a:rPr lang="en-US" sz="11200" dirty="0" smtClean="0">
                    <a:latin typeface="Times New Roman" pitchFamily="18" charset="0"/>
                    <a:cs typeface="Times New Roman" pitchFamily="18" charset="0"/>
                  </a:rPr>
                  <a:t> It is the </a:t>
                </a:r>
                <a:r>
                  <a:rPr lang="en-US" sz="11200" dirty="0">
                    <a:latin typeface="Times New Roman" pitchFamily="18" charset="0"/>
                    <a:cs typeface="Times New Roman" pitchFamily="18" charset="0"/>
                  </a:rPr>
                  <a:t>vertical </a:t>
                </a:r>
                <a:r>
                  <a:rPr lang="en-US" sz="11200" dirty="0" smtClean="0">
                    <a:latin typeface="Times New Roman" pitchFamily="18" charset="0"/>
                    <a:cs typeface="Times New Roman" pitchFamily="18" charset="0"/>
                  </a:rPr>
                  <a:t>difference between </a:t>
                </a:r>
                <a:r>
                  <a:rPr lang="en-US" sz="11200" dirty="0">
                    <a:latin typeface="Times New Roman" pitchFamily="18" charset="0"/>
                    <a:cs typeface="Times New Roman" pitchFamily="18" charset="0"/>
                  </a:rPr>
                  <a:t>population growth rate and aggregate income growth rate </a:t>
                </a:r>
                <a:r>
                  <a:rPr lang="en-US" sz="11200" dirty="0" smtClean="0">
                    <a:latin typeface="Times New Roman" pitchFamily="18" charset="0"/>
                    <a:cs typeface="Times New Roman" pitchFamily="18" charset="0"/>
                  </a:rPr>
                  <a:t>curves.    </a:t>
                </a:r>
              </a:p>
              <a:p>
                <a:pPr algn="just">
                  <a:lnSpc>
                    <a:spcPct val="120000"/>
                  </a:lnSpc>
                  <a:buFont typeface="Arial" pitchFamily="34" charset="0"/>
                  <a:buChar char="•"/>
                </a:pPr>
                <a:r>
                  <a:rPr lang="en-US" sz="11200" dirty="0" smtClean="0">
                    <a:latin typeface="Times New Roman" pitchFamily="18" charset="0"/>
                    <a:cs typeface="Times New Roman" pitchFamily="18" charset="0"/>
                  </a:rPr>
                  <a:t> Whenever </a:t>
                </a:r>
                <a:r>
                  <a:rPr lang="en-US" sz="11200" dirty="0">
                    <a:latin typeface="Times New Roman" pitchFamily="18" charset="0"/>
                    <a:cs typeface="Times New Roman" pitchFamily="18" charset="0"/>
                  </a:rPr>
                  <a:t>the rate of total income growth </a:t>
                </a:r>
                <a:r>
                  <a:rPr lang="en-US" sz="11200" dirty="0" smtClean="0">
                    <a:latin typeface="Times New Roman" pitchFamily="18" charset="0"/>
                    <a:cs typeface="Times New Roman" pitchFamily="18" charset="0"/>
                  </a:rPr>
                  <a:t>is greater </a:t>
                </a:r>
                <a:r>
                  <a:rPr lang="en-US" sz="11200" dirty="0">
                    <a:latin typeface="Times New Roman" pitchFamily="18" charset="0"/>
                    <a:cs typeface="Times New Roman" pitchFamily="18" charset="0"/>
                  </a:rPr>
                  <a:t>than the rate of population growth, income per capita is </a:t>
                </a:r>
                <a:r>
                  <a:rPr lang="en-US" sz="11200" dirty="0" smtClean="0">
                    <a:latin typeface="Times New Roman" pitchFamily="18" charset="0"/>
                    <a:cs typeface="Times New Roman" pitchFamily="18" charset="0"/>
                  </a:rPr>
                  <a:t>rising. </a:t>
                </a:r>
              </a:p>
              <a:p>
                <a:pPr marL="45720" indent="0" algn="just">
                  <a:lnSpc>
                    <a:spcPct val="120000"/>
                  </a:lnSpc>
                  <a:buNone/>
                </a:pPr>
                <a14:m>
                  <m:oMath xmlns:m="http://schemas.openxmlformats.org/officeDocument/2006/math">
                    <m:r>
                      <a:rPr lang="en-US" sz="11200" i="1" smtClean="0">
                        <a:latin typeface="Cambria Math"/>
                        <a:ea typeface="Cambria Math"/>
                        <a:cs typeface="Times New Roman" pitchFamily="18" charset="0"/>
                      </a:rPr>
                      <m:t>→</m:t>
                    </m:r>
                    <m:r>
                      <a:rPr lang="en-US" sz="11200" b="0" i="1" smtClean="0">
                        <a:latin typeface="Cambria Math"/>
                        <a:ea typeface="Cambria Math"/>
                        <a:cs typeface="Times New Roman" pitchFamily="18" charset="0"/>
                      </a:rPr>
                      <m:t> </m:t>
                    </m:r>
                  </m:oMath>
                </a14:m>
                <a:r>
                  <a:rPr lang="en-US" sz="11200" dirty="0" smtClean="0">
                    <a:latin typeface="Times New Roman" pitchFamily="18" charset="0"/>
                    <a:cs typeface="Times New Roman" pitchFamily="18" charset="0"/>
                  </a:rPr>
                  <a:t> is represented by right-ward movement along the </a:t>
                </a:r>
                <a14:m>
                  <m:oMath xmlns:m="http://schemas.openxmlformats.org/officeDocument/2006/math">
                    <m:r>
                      <a:rPr lang="en-US" sz="11200" i="1" dirty="0" smtClean="0">
                        <a:latin typeface="Cambria Math"/>
                        <a:cs typeface="Times New Roman" pitchFamily="18" charset="0"/>
                      </a:rPr>
                      <m:t>𝑥</m:t>
                    </m:r>
                  </m:oMath>
                </a14:m>
                <a:r>
                  <a:rPr lang="en-US" sz="11200" dirty="0" smtClean="0">
                    <a:latin typeface="Times New Roman" pitchFamily="18" charset="0"/>
                    <a:cs typeface="Times New Roman" pitchFamily="18" charset="0"/>
                  </a:rPr>
                  <a:t>-axis. </a:t>
                </a:r>
                <a:endParaRPr lang="en-US" sz="112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sz="quarter" idx="13"/>
              </p:nvPr>
            </p:nvSpPr>
            <p:spPr>
              <a:xfrm>
                <a:off x="457200" y="304800"/>
                <a:ext cx="8153400" cy="6248400"/>
              </a:xfrm>
              <a:blipFill rotWithShape="1">
                <a:blip r:embed="rId2" cstate="print"/>
                <a:stretch>
                  <a:fillRect l="-1420" t="-1756" r="-5904" b="-78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78</a:t>
            </a:fld>
            <a:endParaRPr lang="en-US" dirty="0"/>
          </a:p>
        </p:txBody>
      </p:sp>
      <p:pic>
        <p:nvPicPr>
          <p:cNvPr id="16385" name="Picture 1"/>
          <p:cNvPicPr>
            <a:picLocks noChangeAspect="1" noChangeArrowheads="1"/>
          </p:cNvPicPr>
          <p:nvPr/>
        </p:nvPicPr>
        <p:blipFill>
          <a:blip r:embed="rId3" cstate="print"/>
          <a:srcRect/>
          <a:stretch>
            <a:fillRect/>
          </a:stretch>
        </p:blipFill>
        <p:spPr bwMode="auto">
          <a:xfrm>
            <a:off x="228600" y="304801"/>
            <a:ext cx="8686799" cy="6096000"/>
          </a:xfrm>
          <a:prstGeom prst="rect">
            <a:avLst/>
          </a:prstGeom>
          <a:noFill/>
          <a:ln w="9525">
            <a:noFill/>
            <a:miter lim="800000"/>
            <a:headEnd/>
            <a:tailEnd/>
          </a:ln>
        </p:spPr>
      </p:pic>
    </p:spTree>
    <p:extLst>
      <p:ext uri="{BB962C8B-B14F-4D97-AF65-F5344CB8AC3E}">
        <p14:creationId xmlns="" xmlns:p14="http://schemas.microsoft.com/office/powerpoint/2010/main" val="7067232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533400" y="609600"/>
                <a:ext cx="7924800" cy="5638800"/>
              </a:xfrm>
            </p:spPr>
            <p:txBody>
              <a:bodyPr>
                <a:normAutofit/>
              </a:bodyPr>
              <a:lstStyle/>
              <a:p>
                <a:pPr algn="just">
                  <a:buFont typeface="Arial" pitchFamily="34" charset="0"/>
                  <a:buChar char="•"/>
                </a:pPr>
                <a:r>
                  <a:rPr lang="en-US" sz="2800" dirty="0" smtClean="0">
                    <a:latin typeface="Times New Roman" pitchFamily="18" charset="0"/>
                    <a:cs typeface="Times New Roman" pitchFamily="18" charset="0"/>
                  </a:rPr>
                  <a:t> Whenever the rate </a:t>
                </a:r>
                <a:r>
                  <a:rPr lang="en-US" sz="2800" dirty="0">
                    <a:latin typeface="Times New Roman" pitchFamily="18" charset="0"/>
                    <a:cs typeface="Times New Roman" pitchFamily="18" charset="0"/>
                  </a:rPr>
                  <a:t>of total income growth is less than the rate of population growth, </a:t>
                </a:r>
                <a:r>
                  <a:rPr lang="en-US" sz="2800" dirty="0" smtClean="0">
                    <a:latin typeface="Times New Roman" pitchFamily="18" charset="0"/>
                    <a:cs typeface="Times New Roman" pitchFamily="18" charset="0"/>
                  </a:rPr>
                  <a:t>income per </a:t>
                </a:r>
                <a:r>
                  <a:rPr lang="en-US" sz="2800" dirty="0">
                    <a:latin typeface="Times New Roman" pitchFamily="18" charset="0"/>
                    <a:cs typeface="Times New Roman" pitchFamily="18" charset="0"/>
                  </a:rPr>
                  <a:t>capita is </a:t>
                </a:r>
                <a:r>
                  <a:rPr lang="en-US" sz="2800" dirty="0" smtClean="0">
                    <a:latin typeface="Times New Roman" pitchFamily="18" charset="0"/>
                    <a:cs typeface="Times New Roman" pitchFamily="18" charset="0"/>
                  </a:rPr>
                  <a:t>falling. </a:t>
                </a:r>
              </a:p>
              <a:p>
                <a:pPr marL="45720" indent="0" algn="just">
                  <a:buNone/>
                </a:pPr>
                <a14:m>
                  <m:oMath xmlns:m="http://schemas.openxmlformats.org/officeDocument/2006/math">
                    <m:r>
                      <a:rPr lang="en-US" sz="2800" i="1">
                        <a:latin typeface="Cambria Math"/>
                        <a:ea typeface="Cambria Math"/>
                        <a:cs typeface="Times New Roman" pitchFamily="18" charset="0"/>
                      </a:rPr>
                      <m:t>→ </m:t>
                    </m:r>
                  </m:oMath>
                </a14:m>
                <a:r>
                  <a:rPr lang="en-US" sz="2800" dirty="0">
                    <a:latin typeface="Times New Roman" pitchFamily="18" charset="0"/>
                    <a:cs typeface="Times New Roman" pitchFamily="18" charset="0"/>
                  </a:rPr>
                  <a:t> is represented by </a:t>
                </a:r>
                <a:r>
                  <a:rPr lang="en-US" sz="2800" dirty="0" smtClean="0">
                    <a:latin typeface="Times New Roman" pitchFamily="18" charset="0"/>
                    <a:cs typeface="Times New Roman" pitchFamily="18" charset="0"/>
                  </a:rPr>
                  <a:t>left-ward </a:t>
                </a:r>
                <a:r>
                  <a:rPr lang="en-US" sz="2800" dirty="0">
                    <a:latin typeface="Times New Roman" pitchFamily="18" charset="0"/>
                    <a:cs typeface="Times New Roman" pitchFamily="18" charset="0"/>
                  </a:rPr>
                  <a:t>movement along the </a:t>
                </a:r>
                <a14:m>
                  <m:oMath xmlns:m="http://schemas.openxmlformats.org/officeDocument/2006/math">
                    <m:r>
                      <a:rPr lang="en-US" sz="2800" i="1" dirty="0">
                        <a:latin typeface="Cambria Math"/>
                        <a:cs typeface="Times New Roman" pitchFamily="18" charset="0"/>
                      </a:rPr>
                      <m:t>𝑥</m:t>
                    </m:r>
                  </m:oMath>
                </a14:m>
                <a:r>
                  <a:rPr lang="en-US" sz="2800" dirty="0">
                    <a:latin typeface="Times New Roman" pitchFamily="18" charset="0"/>
                    <a:cs typeface="Times New Roman" pitchFamily="18" charset="0"/>
                  </a:rPr>
                  <a:t>-axis. </a:t>
                </a:r>
                <a:r>
                  <a:rPr lang="en-US" sz="2800" dirty="0" smtClean="0">
                    <a:latin typeface="Times New Roman" pitchFamily="18" charset="0"/>
                    <a:cs typeface="Times New Roman" pitchFamily="18" charset="0"/>
                  </a:rPr>
                  <a:t> </a:t>
                </a:r>
              </a:p>
              <a:p>
                <a:pPr marL="45720" indent="0" algn="just">
                  <a:buNone/>
                </a:pPr>
                <a:r>
                  <a:rPr lang="en-US" sz="2800" b="1" i="1" dirty="0" smtClean="0">
                    <a:latin typeface="Times New Roman" pitchFamily="18" charset="0"/>
                    <a:cs typeface="Times New Roman" pitchFamily="18" charset="0"/>
                  </a:rPr>
                  <a:t>Why does the population </a:t>
                </a:r>
                <a:r>
                  <a:rPr lang="en-US" sz="2800" b="1" i="1" dirty="0">
                    <a:latin typeface="Times New Roman" pitchFamily="18" charset="0"/>
                    <a:cs typeface="Times New Roman" pitchFamily="18" charset="0"/>
                  </a:rPr>
                  <a:t>growth rate and aggregate income growth rate </a:t>
                </a:r>
                <a:r>
                  <a:rPr lang="en-US" sz="2800" b="1" i="1" dirty="0" smtClean="0">
                    <a:latin typeface="Times New Roman" pitchFamily="18" charset="0"/>
                    <a:cs typeface="Times New Roman" pitchFamily="18" charset="0"/>
                  </a:rPr>
                  <a:t>curves</a:t>
                </a:r>
                <a:r>
                  <a:rPr lang="en-US" sz="2800" b="1" i="1" dirty="0">
                    <a:latin typeface="Times New Roman" pitchFamily="18" charset="0"/>
                    <a:cs typeface="Times New Roman" pitchFamily="18" charset="0"/>
                  </a:rPr>
                  <a:t> </a:t>
                </a:r>
                <a:r>
                  <a:rPr lang="en-US" sz="2800" b="1" i="1" dirty="0" smtClean="0">
                    <a:latin typeface="Times New Roman" pitchFamily="18" charset="0"/>
                    <a:cs typeface="Times New Roman" pitchFamily="18" charset="0"/>
                  </a:rPr>
                  <a:t>take the above shapes in the  Malthusian population trap diagram?  </a:t>
                </a:r>
              </a:p>
              <a:p>
                <a:pPr algn="just">
                  <a:buFont typeface="Wingdings" pitchFamily="2" charset="2"/>
                  <a:buChar char="Ø"/>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When </a:t>
                </a:r>
                <a:r>
                  <a:rPr lang="en-US" sz="2800" dirty="0">
                    <a:latin typeface="Times New Roman" pitchFamily="18" charset="0"/>
                    <a:cs typeface="Times New Roman" pitchFamily="18" charset="0"/>
                  </a:rPr>
                  <a:t>income is very </a:t>
                </a:r>
                <a:r>
                  <a:rPr lang="en-US" sz="2800" dirty="0" smtClean="0">
                    <a:latin typeface="Times New Roman" pitchFamily="18" charset="0"/>
                    <a:cs typeface="Times New Roman" pitchFamily="18" charset="0"/>
                  </a:rPr>
                  <a:t>low, nutrition </a:t>
                </a:r>
                <a:r>
                  <a:rPr lang="en-US" sz="2800" dirty="0">
                    <a:latin typeface="Times New Roman" pitchFamily="18" charset="0"/>
                    <a:cs typeface="Times New Roman" pitchFamily="18" charset="0"/>
                  </a:rPr>
                  <a:t>is so </a:t>
                </a:r>
                <a:r>
                  <a:rPr lang="en-US" sz="2800" dirty="0" smtClean="0">
                    <a:latin typeface="Times New Roman" pitchFamily="18" charset="0"/>
                    <a:cs typeface="Times New Roman" pitchFamily="18" charset="0"/>
                  </a:rPr>
                  <a:t>inadequate </a:t>
                </a:r>
                <a:r>
                  <a:rPr lang="en-US" sz="2800" dirty="0">
                    <a:latin typeface="Times New Roman" pitchFamily="18" charset="0"/>
                    <a:cs typeface="Times New Roman" pitchFamily="18" charset="0"/>
                  </a:rPr>
                  <a:t>that people </a:t>
                </a:r>
                <a:r>
                  <a:rPr lang="en-US" sz="2800" dirty="0" smtClean="0">
                    <a:latin typeface="Times New Roman" pitchFamily="18" charset="0"/>
                    <a:cs typeface="Times New Roman" pitchFamily="18" charset="0"/>
                  </a:rPr>
                  <a:t>become vulnerable </a:t>
                </a:r>
                <a:r>
                  <a:rPr lang="en-US" sz="2800" dirty="0">
                    <a:latin typeface="Times New Roman" pitchFamily="18" charset="0"/>
                    <a:cs typeface="Times New Roman" pitchFamily="18" charset="0"/>
                  </a:rPr>
                  <a:t>to fatal infectious diseases, pregnancy and nursing </a:t>
                </a:r>
                <a:r>
                  <a:rPr lang="en-US" sz="2800" dirty="0" smtClean="0">
                    <a:latin typeface="Times New Roman" pitchFamily="18" charset="0"/>
                    <a:cs typeface="Times New Roman" pitchFamily="18" charset="0"/>
                  </a:rPr>
                  <a:t>become difficult; ultimately</a:t>
                </a:r>
                <a:r>
                  <a:rPr lang="en-US" sz="2800" dirty="0">
                    <a:latin typeface="Times New Roman" pitchFamily="18" charset="0"/>
                    <a:cs typeface="Times New Roman" pitchFamily="18" charset="0"/>
                  </a:rPr>
                  <a:t>, outright starvation may occur</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45720" indent="0" algn="just">
                  <a:buNone/>
                </a:pP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sz="quarter" idx="13"/>
              </p:nvPr>
            </p:nvSpPr>
            <p:spPr>
              <a:xfrm>
                <a:off x="533400" y="609600"/>
                <a:ext cx="7924800" cy="5638800"/>
              </a:xfrm>
              <a:blipFill rotWithShape="1">
                <a:blip r:embed="rId2" cstate="print"/>
                <a:stretch>
                  <a:fillRect l="-1538" t="-2919" r="-2769" b="-11784"/>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79</a:t>
            </a:fld>
            <a:endParaRPr lang="en-US" dirty="0"/>
          </a:p>
        </p:txBody>
      </p:sp>
      <p:pic>
        <p:nvPicPr>
          <p:cNvPr id="15361" name="Picture 1"/>
          <p:cNvPicPr>
            <a:picLocks noChangeAspect="1" noChangeArrowheads="1"/>
          </p:cNvPicPr>
          <p:nvPr/>
        </p:nvPicPr>
        <p:blipFill>
          <a:blip r:embed="rId3" cstate="print"/>
          <a:srcRect/>
          <a:stretch>
            <a:fillRect/>
          </a:stretch>
        </p:blipFill>
        <p:spPr bwMode="auto">
          <a:xfrm>
            <a:off x="228600" y="228600"/>
            <a:ext cx="8686800" cy="6172200"/>
          </a:xfrm>
          <a:prstGeom prst="rect">
            <a:avLst/>
          </a:prstGeom>
          <a:noFill/>
          <a:ln w="9525">
            <a:noFill/>
            <a:miter lim="800000"/>
            <a:headEnd/>
            <a:tailEnd/>
          </a:ln>
        </p:spPr>
      </p:pic>
    </p:spTree>
    <p:extLst>
      <p:ext uri="{BB962C8B-B14F-4D97-AF65-F5344CB8AC3E}">
        <p14:creationId xmlns="" xmlns:p14="http://schemas.microsoft.com/office/powerpoint/2010/main" val="2173472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228600"/>
            <a:ext cx="8839199" cy="6477000"/>
          </a:xfrm>
        </p:spPr>
        <p:style>
          <a:lnRef idx="2">
            <a:schemeClr val="dk1"/>
          </a:lnRef>
          <a:fillRef idx="1">
            <a:schemeClr val="lt1"/>
          </a:fillRef>
          <a:effectRef idx="0">
            <a:schemeClr val="dk1"/>
          </a:effectRef>
          <a:fontRef idx="minor">
            <a:schemeClr val="dk1"/>
          </a:fontRef>
        </p:style>
        <p:txBody>
          <a:bodyPr>
            <a:normAutofit/>
          </a:bodyPr>
          <a:lstStyle/>
          <a:p>
            <a:pPr algn="just">
              <a:buFont typeface="Arial" pitchFamily="34" charset="0"/>
              <a:buChar cha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world entered </a:t>
            </a:r>
            <a:r>
              <a:rPr lang="en-US" sz="2800" dirty="0" smtClean="0">
                <a:latin typeface="Times New Roman" pitchFamily="18" charset="0"/>
                <a:cs typeface="Times New Roman" pitchFamily="18" charset="0"/>
              </a:rPr>
              <a:t>21</a:t>
            </a:r>
            <a:r>
              <a:rPr lang="en-US" sz="2800" baseline="30000" dirty="0" smtClean="0">
                <a:latin typeface="Times New Roman" pitchFamily="18" charset="0"/>
                <a:cs typeface="Times New Roman" pitchFamily="18" charset="0"/>
              </a:rPr>
              <a:t>st</a:t>
            </a:r>
            <a:r>
              <a:rPr lang="en-US" sz="2800" dirty="0" smtClean="0">
                <a:latin typeface="Times New Roman" pitchFamily="18" charset="0"/>
                <a:cs typeface="Times New Roman" pitchFamily="18" charset="0"/>
              </a:rPr>
              <a:t> century </a:t>
            </a:r>
            <a:r>
              <a:rPr lang="en-US" sz="2800" dirty="0">
                <a:latin typeface="Times New Roman" pitchFamily="18" charset="0"/>
                <a:cs typeface="Times New Roman" pitchFamily="18" charset="0"/>
              </a:rPr>
              <a:t>with over 6 </a:t>
            </a:r>
            <a:r>
              <a:rPr lang="en-US" sz="2800" dirty="0" smtClean="0">
                <a:latin typeface="Times New Roman" pitchFamily="18" charset="0"/>
                <a:cs typeface="Times New Roman" pitchFamily="18" charset="0"/>
              </a:rPr>
              <a:t>billion </a:t>
            </a:r>
            <a:r>
              <a:rPr lang="en-US" sz="2800" dirty="0">
                <a:latin typeface="Times New Roman" pitchFamily="18" charset="0"/>
                <a:cs typeface="Times New Roman" pitchFamily="18" charset="0"/>
              </a:rPr>
              <a:t>people</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algn="just">
              <a:buFont typeface="Arial" pitchFamily="34" charset="0"/>
              <a:buChar cha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world population grew rapidly after 1950 as compared with the two centuries  before.  </a:t>
            </a:r>
            <a:endParaRPr lang="en-US" sz="2800" dirty="0" smtClean="0">
              <a:latin typeface="Times New Roman" pitchFamily="18" charset="0"/>
              <a:cs typeface="Times New Roman" pitchFamily="18" charset="0"/>
            </a:endParaRPr>
          </a:p>
          <a:p>
            <a:pPr marL="45720" indent="0" algn="just">
              <a:buNone/>
            </a:pPr>
            <a:r>
              <a:rPr lang="en-US" altLang="en-US" sz="2000" b="1" dirty="0" smtClean="0">
                <a:solidFill>
                  <a:schemeClr val="tx2"/>
                </a:solidFill>
                <a:latin typeface="Times New Roman" pitchFamily="18" charset="0"/>
                <a:cs typeface="Times New Roman" pitchFamily="18" charset="0"/>
              </a:rPr>
              <a:t>                          </a:t>
            </a:r>
            <a:r>
              <a:rPr lang="en-US" altLang="en-US" sz="2400" b="1" dirty="0" smtClean="0">
                <a:latin typeface="Times New Roman" pitchFamily="18" charset="0"/>
                <a:cs typeface="Times New Roman" pitchFamily="18" charset="0"/>
              </a:rPr>
              <a:t>Population </a:t>
            </a:r>
            <a:r>
              <a:rPr lang="en-US" altLang="en-US" sz="2400" b="1" dirty="0">
                <a:latin typeface="Times New Roman" pitchFamily="18" charset="0"/>
                <a:cs typeface="Times New Roman" pitchFamily="18" charset="0"/>
              </a:rPr>
              <a:t>Growth, 1750-2200  </a:t>
            </a:r>
            <a:endParaRPr lang="en-US" sz="2400" b="1" dirty="0">
              <a:latin typeface="Times New Roman" pitchFamily="18" charset="0"/>
              <a:cs typeface="Times New Roman" pitchFamily="18" charset="0"/>
            </a:endParaRPr>
          </a:p>
          <a:p>
            <a:pPr algn="just">
              <a:buFont typeface="Arial" pitchFamily="34" charset="0"/>
              <a:buChar char="•"/>
            </a:pPr>
            <a:endParaRPr lang="en-US" sz="2800" dirty="0" smtClean="0">
              <a:latin typeface="Times New Roman" pitchFamily="18" charset="0"/>
              <a:cs typeface="Times New Roman" pitchFamily="18" charset="0"/>
            </a:endParaRPr>
          </a:p>
          <a:p>
            <a:pPr marL="45720" indent="0" algn="just">
              <a:buNone/>
            </a:pPr>
            <a:endParaRPr lang="en-US" sz="2800" dirty="0">
              <a:latin typeface="Times New Roman" pitchFamily="18" charset="0"/>
              <a:cs typeface="Times New Roman" pitchFamily="18" charset="0"/>
            </a:endParaRPr>
          </a:p>
          <a:p>
            <a:pPr marL="45720" indent="0">
              <a:buNone/>
            </a:pPr>
            <a:endParaRPr lang="en-US" dirty="0"/>
          </a:p>
        </p:txBody>
      </p:sp>
      <p:pic>
        <p:nvPicPr>
          <p:cNvPr id="3" name="Picture 7" descr="07_01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a:xfrm>
            <a:off x="388257" y="2057400"/>
            <a:ext cx="8458200" cy="4572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 name="Slide Number Placeholder 4"/>
          <p:cNvSpPr>
            <a:spLocks noGrp="1"/>
          </p:cNvSpPr>
          <p:nvPr>
            <p:ph type="sldNum" sz="quarter" idx="12"/>
          </p:nvPr>
        </p:nvSpPr>
        <p:spPr/>
        <p:txBody>
          <a:bodyPr/>
          <a:lstStyle/>
          <a:p>
            <a:fld id="{6B2F1D53-DE74-4F25-AF86-2FAE588083EF}" type="slidenum">
              <a:rPr lang="en-US" smtClean="0"/>
              <a:pPr/>
              <a:t>8</a:t>
            </a:fld>
            <a:endParaRPr lang="en-US" dirty="0"/>
          </a:p>
        </p:txBody>
      </p:sp>
    </p:spTree>
    <p:extLst>
      <p:ext uri="{BB962C8B-B14F-4D97-AF65-F5344CB8AC3E}">
        <p14:creationId xmlns="" xmlns:p14="http://schemas.microsoft.com/office/powerpoint/2010/main" val="15059675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80</a:t>
            </a:fld>
            <a:endParaRPr lang="en-US" dirty="0"/>
          </a:p>
        </p:txBody>
      </p:sp>
      <p:pic>
        <p:nvPicPr>
          <p:cNvPr id="113666" name="Picture 2"/>
          <p:cNvPicPr>
            <a:picLocks noGrp="1" noChangeAspect="1" noChangeArrowheads="1"/>
          </p:cNvPicPr>
          <p:nvPr>
            <p:ph idx="1"/>
          </p:nvPr>
        </p:nvPicPr>
        <p:blipFill>
          <a:blip r:embed="rId2" cstate="print"/>
          <a:srcRect/>
          <a:stretch>
            <a:fillRect/>
          </a:stretch>
        </p:blipFill>
        <p:spPr bwMode="auto">
          <a:xfrm>
            <a:off x="381000" y="381000"/>
            <a:ext cx="8534400" cy="5745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153400" cy="6172200"/>
          </a:xfrm>
        </p:spPr>
        <p:txBody>
          <a:bodyPr>
            <a:normAutofit/>
          </a:bodyPr>
          <a:lstStyle/>
          <a:p>
            <a:pPr algn="just">
              <a:buFont typeface="Arial" pitchFamily="34" charset="0"/>
              <a:buChar cha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But </a:t>
            </a:r>
            <a:r>
              <a:rPr lang="en-US" sz="2800" dirty="0">
                <a:latin typeface="Times New Roman" pitchFamily="18" charset="0"/>
                <a:cs typeface="Times New Roman" pitchFamily="18" charset="0"/>
              </a:rPr>
              <a:t>after </a:t>
            </a:r>
            <a:r>
              <a:rPr lang="en-US" sz="2800" dirty="0" smtClean="0">
                <a:latin typeface="Times New Roman" pitchFamily="18" charset="0"/>
                <a:cs typeface="Times New Roman" pitchFamily="18" charset="0"/>
              </a:rPr>
              <a:t>minimum </a:t>
            </a:r>
            <a:r>
              <a:rPr lang="en-US" sz="2800" dirty="0">
                <a:latin typeface="Times New Roman" pitchFamily="18" charset="0"/>
                <a:cs typeface="Times New Roman" pitchFamily="18" charset="0"/>
              </a:rPr>
              <a:t>level of income per capita </a:t>
            </a:r>
            <a:r>
              <a:rPr lang="en-US" sz="2800" dirty="0" smtClean="0">
                <a:latin typeface="Times New Roman" pitchFamily="18" charset="0"/>
                <a:cs typeface="Times New Roman" pitchFamily="18" charset="0"/>
              </a:rPr>
              <a:t>is reached</a:t>
            </a:r>
            <a:r>
              <a:rPr lang="en-US" sz="2800" dirty="0">
                <a:latin typeface="Times New Roman" pitchFamily="18" charset="0"/>
                <a:cs typeface="Times New Roman" pitchFamily="18" charset="0"/>
              </a:rPr>
              <a:t>, population begins to grow, eventually reaching a peak rate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and then the population growth rate begins to fall until </a:t>
            </a:r>
            <a:r>
              <a:rPr lang="en-US" sz="2800" dirty="0" smtClean="0">
                <a:latin typeface="Times New Roman" pitchFamily="18" charset="0"/>
                <a:cs typeface="Times New Roman" pitchFamily="18" charset="0"/>
              </a:rPr>
              <a:t>a stable </a:t>
            </a:r>
            <a:r>
              <a:rPr lang="en-US" sz="2800" dirty="0">
                <a:latin typeface="Times New Roman" pitchFamily="18" charset="0"/>
                <a:cs typeface="Times New Roman" pitchFamily="18" charset="0"/>
              </a:rPr>
              <a:t>population is reached (a growth rate close to </a:t>
            </a:r>
            <a:r>
              <a:rPr lang="en-US" sz="2800" dirty="0" smtClean="0">
                <a:latin typeface="Times New Roman" pitchFamily="18" charset="0"/>
                <a:cs typeface="Times New Roman" pitchFamily="18" charset="0"/>
              </a:rPr>
              <a:t>zero).  </a:t>
            </a:r>
          </a:p>
          <a:p>
            <a:pPr algn="just">
              <a:buFont typeface="Wingdings" pitchFamily="2" charset="2"/>
              <a:buChar char="Ø"/>
            </a:pPr>
            <a:r>
              <a:rPr lang="en-US" sz="2800" dirty="0" smtClean="0">
                <a:latin typeface="Times New Roman" pitchFamily="18" charset="0"/>
                <a:cs typeface="Times New Roman" pitchFamily="18" charset="0"/>
              </a:rPr>
              <a:t> Total </a:t>
            </a:r>
            <a:r>
              <a:rPr lang="en-US" sz="2800" dirty="0">
                <a:latin typeface="Times New Roman" pitchFamily="18" charset="0"/>
                <a:cs typeface="Times New Roman" pitchFamily="18" charset="0"/>
              </a:rPr>
              <a:t>income growth becomes greater as the economy </a:t>
            </a:r>
            <a:r>
              <a:rPr lang="en-US" sz="2800" dirty="0" smtClean="0">
                <a:latin typeface="Times New Roman" pitchFamily="18" charset="0"/>
                <a:cs typeface="Times New Roman" pitchFamily="18" charset="0"/>
              </a:rPr>
              <a:t>develops (and </a:t>
            </a:r>
            <a:r>
              <a:rPr lang="en-US" sz="2800" dirty="0">
                <a:latin typeface="Times New Roman" pitchFamily="18" charset="0"/>
                <a:cs typeface="Times New Roman" pitchFamily="18" charset="0"/>
              </a:rPr>
              <a:t>income per capita rises). </a:t>
            </a:r>
            <a:endParaRPr lang="en-US" sz="2800" dirty="0" smtClean="0">
              <a:latin typeface="Times New Roman" pitchFamily="18" charset="0"/>
              <a:cs typeface="Times New Roman" pitchFamily="18" charset="0"/>
            </a:endParaRPr>
          </a:p>
          <a:p>
            <a:pPr algn="just">
              <a:buFont typeface="Arial" pitchFamily="34" charset="0"/>
              <a:buChar cha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This </a:t>
            </a:r>
            <a:r>
              <a:rPr lang="en-US" sz="2800" dirty="0">
                <a:latin typeface="Times New Roman" pitchFamily="18" charset="0"/>
                <a:cs typeface="Times New Roman" pitchFamily="18" charset="0"/>
              </a:rPr>
              <a:t>positive </a:t>
            </a:r>
            <a:r>
              <a:rPr lang="en-US" sz="2800" dirty="0" smtClean="0">
                <a:latin typeface="Times New Roman" pitchFamily="18" charset="0"/>
                <a:cs typeface="Times New Roman" pitchFamily="18" charset="0"/>
              </a:rPr>
              <a:t>relationship is due to the </a:t>
            </a:r>
            <a:r>
              <a:rPr lang="en-US" sz="2800" dirty="0">
                <a:latin typeface="Times New Roman" pitchFamily="18" charset="0"/>
                <a:cs typeface="Times New Roman" pitchFamily="18" charset="0"/>
              </a:rPr>
              <a:t>assumption that savings vary </a:t>
            </a:r>
            <a:r>
              <a:rPr lang="en-US" sz="2800" dirty="0" smtClean="0">
                <a:latin typeface="Times New Roman" pitchFamily="18" charset="0"/>
                <a:cs typeface="Times New Roman" pitchFamily="18" charset="0"/>
              </a:rPr>
              <a:t>positively </a:t>
            </a:r>
            <a:r>
              <a:rPr lang="en-US" sz="2800" dirty="0">
                <a:latin typeface="Times New Roman" pitchFamily="18" charset="0"/>
                <a:cs typeface="Times New Roman" pitchFamily="18" charset="0"/>
              </a:rPr>
              <a:t>with income per </a:t>
            </a:r>
            <a:r>
              <a:rPr lang="en-US" sz="2800" dirty="0" smtClean="0">
                <a:latin typeface="Times New Roman" pitchFamily="18" charset="0"/>
                <a:cs typeface="Times New Roman" pitchFamily="18" charset="0"/>
              </a:rPr>
              <a:t>capita.</a:t>
            </a:r>
          </a:p>
          <a:p>
            <a:pPr algn="just">
              <a:buFont typeface="Arial" pitchFamily="34" charset="0"/>
              <a:buChar cha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Countries with </a:t>
            </a:r>
            <a:r>
              <a:rPr lang="en-US" sz="2800" dirty="0">
                <a:latin typeface="Times New Roman" pitchFamily="18" charset="0"/>
                <a:cs typeface="Times New Roman" pitchFamily="18" charset="0"/>
              </a:rPr>
              <a:t>higher per capita incomes are assumed to be capable of </a:t>
            </a:r>
            <a:r>
              <a:rPr lang="en-US" sz="2800" dirty="0" smtClean="0">
                <a:latin typeface="Times New Roman" pitchFamily="18" charset="0"/>
                <a:cs typeface="Times New Roman" pitchFamily="18" charset="0"/>
              </a:rPr>
              <a:t>generating higher </a:t>
            </a:r>
            <a:r>
              <a:rPr lang="en-US" sz="2800" dirty="0">
                <a:latin typeface="Times New Roman" pitchFamily="18" charset="0"/>
                <a:cs typeface="Times New Roman" pitchFamily="18" charset="0"/>
              </a:rPr>
              <a:t>savings rates and thus more </a:t>
            </a:r>
            <a:r>
              <a:rPr lang="en-US" sz="2800" dirty="0" smtClean="0">
                <a:latin typeface="Times New Roman" pitchFamily="18" charset="0"/>
                <a:cs typeface="Times New Roman" pitchFamily="18" charset="0"/>
              </a:rPr>
              <a:t>investment. </a:t>
            </a: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81</a:t>
            </a:fld>
            <a:endParaRPr lang="en-US" dirty="0"/>
          </a:p>
        </p:txBody>
      </p:sp>
    </p:spTree>
    <p:extLst>
      <p:ext uri="{BB962C8B-B14F-4D97-AF65-F5344CB8AC3E}">
        <p14:creationId xmlns="" xmlns:p14="http://schemas.microsoft.com/office/powerpoint/2010/main" val="4633266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3" name="Content Placeholder 2"/>
              <p:cNvSpPr>
                <a:spLocks noGrp="1"/>
              </p:cNvSpPr>
              <p:nvPr>
                <p:ph idx="1"/>
              </p:nvPr>
            </p:nvSpPr>
            <p:spPr>
              <a:xfrm>
                <a:off x="609600" y="381000"/>
                <a:ext cx="8001000" cy="6019800"/>
              </a:xfrm>
            </p:spPr>
            <p:txBody>
              <a:bodyPr>
                <a:normAutofit lnSpcReduction="10000"/>
              </a:bodyPr>
              <a:lstStyle/>
              <a:p>
                <a:pPr algn="just">
                  <a:buFont typeface="Arial" pitchFamily="34" charset="0"/>
                  <a:buChar char="•"/>
                </a:pPr>
                <a:r>
                  <a:rPr lang="en-US" sz="2800" dirty="0" smtClean="0">
                    <a:latin typeface="Times New Roman" pitchFamily="18" charset="0"/>
                    <a:cs typeface="Times New Roman" pitchFamily="18" charset="0"/>
                  </a:rPr>
                  <a:t> If</a:t>
                </a:r>
                <a14:m>
                  <m:oMath xmlns:m="http://schemas.openxmlformats.org/officeDocument/2006/math">
                    <m:r>
                      <a:rPr lang="en-US" sz="2800">
                        <a:latin typeface="Cambria Math"/>
                      </a:rPr>
                      <m:t> </m:t>
                    </m:r>
                    <m:f>
                      <m:fPr>
                        <m:type m:val="lin"/>
                        <m:ctrlPr>
                          <a:rPr lang="en-US" sz="2800" i="1">
                            <a:latin typeface="Cambria Math"/>
                          </a:rPr>
                        </m:ctrlPr>
                      </m:fPr>
                      <m:num>
                        <m:r>
                          <a:rPr lang="en-US" sz="2800" i="1">
                            <a:latin typeface="Cambria Math"/>
                          </a:rPr>
                          <m:t> </m:t>
                        </m:r>
                        <m:r>
                          <a:rPr lang="en-US" sz="2800" i="1">
                            <a:latin typeface="Cambria Math"/>
                          </a:rPr>
                          <m:t>𝑌</m:t>
                        </m:r>
                      </m:num>
                      <m:den>
                        <m:r>
                          <a:rPr lang="en-US" sz="2800" i="1">
                            <a:latin typeface="Cambria Math"/>
                          </a:rPr>
                          <m:t>𝑃</m:t>
                        </m:r>
                      </m:den>
                    </m:f>
                    <m:r>
                      <a:rPr lang="en-US" sz="2800" i="1" dirty="0" smtClean="0">
                        <a:latin typeface="Cambria Math"/>
                        <a:ea typeface="Cambria Math"/>
                        <a:cs typeface="Times New Roman" pitchFamily="18" charset="0"/>
                      </a:rPr>
                      <m:t>&lt;</m:t>
                    </m:r>
                    <m:r>
                      <m:rPr>
                        <m:sty m:val="p"/>
                      </m:rPr>
                      <a:rPr lang="en-US" sz="2800" i="1" dirty="0">
                        <a:latin typeface="Cambria Math"/>
                        <a:cs typeface="Times New Roman" pitchFamily="18" charset="0"/>
                      </a:rPr>
                      <m:t>S</m:t>
                    </m:r>
                    <m:r>
                      <a:rPr lang="en-US" sz="2800" i="1" dirty="0">
                        <a:latin typeface="Cambria Math"/>
                        <a:cs typeface="Times New Roman" pitchFamily="18" charset="0"/>
                      </a:rPr>
                      <m:t> , </m:t>
                    </m:r>
                  </m:oMath>
                </a14:m>
                <a:r>
                  <a:rPr lang="en-US" sz="2800" dirty="0" smtClean="0">
                    <a:latin typeface="Times New Roman" pitchFamily="18" charset="0"/>
                    <a:cs typeface="Times New Roman" pitchFamily="18" charset="0"/>
                  </a:rPr>
                  <a:t>income </a:t>
                </a:r>
                <a:r>
                  <a:rPr lang="en-US" sz="2800" dirty="0">
                    <a:latin typeface="Times New Roman" pitchFamily="18" charset="0"/>
                    <a:cs typeface="Times New Roman" pitchFamily="18" charset="0"/>
                  </a:rPr>
                  <a:t>is growing faster than </a:t>
                </a:r>
                <a:r>
                  <a:rPr lang="en-US" sz="2800" dirty="0" smtClean="0">
                    <a:latin typeface="Times New Roman" pitchFamily="18" charset="0"/>
                    <a:cs typeface="Times New Roman" pitchFamily="18" charset="0"/>
                  </a:rPr>
                  <a:t>population. </a:t>
                </a:r>
                <a:endParaRPr lang="en-US" sz="2800" dirty="0">
                  <a:latin typeface="Times New Roman" pitchFamily="18" charset="0"/>
                  <a:ea typeface="Cambria Math"/>
                  <a:cs typeface="Times New Roman" pitchFamily="18" charset="0"/>
                </a:endParaRPr>
              </a:p>
              <a:p>
                <a:pPr marL="45720" indent="0" algn="just">
                  <a:buNone/>
                </a:pPr>
                <a14:m>
                  <m:oMath xmlns:m="http://schemas.openxmlformats.org/officeDocument/2006/math">
                    <m:r>
                      <a:rPr lang="en-US" sz="2800" i="1">
                        <a:latin typeface="Cambria Math"/>
                        <a:ea typeface="Cambria Math"/>
                        <a:cs typeface="Times New Roman" pitchFamily="18" charset="0"/>
                      </a:rPr>
                      <m:t>→</m:t>
                    </m:r>
                  </m:oMath>
                </a14:m>
                <a:r>
                  <a:rPr lang="en-US" sz="2800" dirty="0">
                    <a:latin typeface="Times New Roman" pitchFamily="18" charset="0"/>
                    <a:cs typeface="Times New Roman" pitchFamily="18" charset="0"/>
                  </a:rPr>
                  <a:t> income per capita is </a:t>
                </a:r>
                <a:r>
                  <a:rPr lang="en-US" sz="2800" dirty="0" smtClean="0">
                    <a:latin typeface="Times New Roman" pitchFamily="18" charset="0"/>
                    <a:cs typeface="Times New Roman" pitchFamily="18" charset="0"/>
                  </a:rPr>
                  <a:t>rising.  </a:t>
                </a:r>
                <a:endParaRPr lang="en-US" sz="2800" dirty="0">
                  <a:latin typeface="Times New Roman" pitchFamily="18" charset="0"/>
                  <a:cs typeface="Times New Roman" pitchFamily="18" charset="0"/>
                </a:endParaRPr>
              </a:p>
              <a:p>
                <a:pPr marL="45720" indent="0" algn="just">
                  <a:buNone/>
                </a:pPr>
                <a14:m>
                  <m:oMath xmlns:m="http://schemas.openxmlformats.org/officeDocument/2006/math">
                    <m:r>
                      <a:rPr lang="en-US" sz="2800" i="1">
                        <a:latin typeface="Cambria Math"/>
                        <a:ea typeface="Cambria Math"/>
                        <a:cs typeface="Times New Roman" pitchFamily="18" charset="0"/>
                      </a:rPr>
                      <m:t>→ </m:t>
                    </m:r>
                  </m:oMath>
                </a14:m>
                <a:r>
                  <a:rPr lang="en-US" sz="2800" dirty="0">
                    <a:latin typeface="Times New Roman" pitchFamily="18" charset="0"/>
                    <a:cs typeface="Times New Roman" pitchFamily="18" charset="0"/>
                  </a:rPr>
                  <a:t>we move to the </a:t>
                </a:r>
                <a:r>
                  <a:rPr lang="en-US" sz="2800" dirty="0" smtClean="0">
                    <a:latin typeface="Times New Roman" pitchFamily="18" charset="0"/>
                    <a:cs typeface="Times New Roman" pitchFamily="18" charset="0"/>
                  </a:rPr>
                  <a:t>right </a:t>
                </a:r>
                <a:r>
                  <a:rPr lang="en-US" sz="2800" dirty="0">
                    <a:latin typeface="Times New Roman" pitchFamily="18" charset="0"/>
                    <a:cs typeface="Times New Roman" pitchFamily="18" charset="0"/>
                  </a:rPr>
                  <a:t>along the </a:t>
                </a:r>
                <a14:m>
                  <m:oMath xmlns:m="http://schemas.openxmlformats.org/officeDocument/2006/math">
                    <m:r>
                      <a:rPr lang="en-US" sz="2800" i="1" dirty="0">
                        <a:latin typeface="Cambria Math"/>
                        <a:cs typeface="Times New Roman" pitchFamily="18" charset="0"/>
                      </a:rPr>
                      <m:t>𝑥</m:t>
                    </m:r>
                  </m:oMath>
                </a14:m>
                <a:r>
                  <a:rPr lang="en-US" sz="2800" dirty="0">
                    <a:latin typeface="Times New Roman" pitchFamily="18" charset="0"/>
                    <a:cs typeface="Times New Roman" pitchFamily="18" charset="0"/>
                  </a:rPr>
                  <a:t>-axis.   </a:t>
                </a:r>
                <a:r>
                  <a:rPr lang="en-US" sz="2800" dirty="0" smtClean="0">
                    <a:latin typeface="Times New Roman" pitchFamily="18" charset="0"/>
                    <a:cs typeface="Times New Roman" pitchFamily="18" charset="0"/>
                  </a:rPr>
                  <a:t> </a:t>
                </a:r>
              </a:p>
              <a:p>
                <a:pPr marL="45720" indent="0" algn="just">
                  <a:buNone/>
                </a:pPr>
                <a:r>
                  <a:rPr lang="en-US" sz="2800" dirty="0" smtClean="0">
                    <a:latin typeface="Times New Roman" pitchFamily="18" charset="0"/>
                    <a:cs typeface="Times New Roman" pitchFamily="18" charset="0"/>
                  </a:rPr>
                  <a:t>Thus, point </a:t>
                </a:r>
                <a:r>
                  <a:rPr lang="en-US" sz="2800" dirty="0">
                    <a:latin typeface="Times New Roman" pitchFamily="18" charset="0"/>
                    <a:cs typeface="Times New Roman" pitchFamily="18" charset="0"/>
                  </a:rPr>
                  <a:t>S represents a stable </a:t>
                </a:r>
                <a:r>
                  <a:rPr lang="en-US" sz="2800" dirty="0" smtClean="0">
                    <a:latin typeface="Times New Roman" pitchFamily="18" charset="0"/>
                    <a:cs typeface="Times New Roman" pitchFamily="18" charset="0"/>
                  </a:rPr>
                  <a:t>equilibrium. </a:t>
                </a:r>
              </a:p>
              <a:p>
                <a:pPr algn="just">
                  <a:buFont typeface="Wingdings" pitchFamily="2" charset="2"/>
                  <a:buChar char="q"/>
                </a:pPr>
                <a:r>
                  <a:rPr lang="en-US" sz="2800" dirty="0">
                    <a:latin typeface="Times New Roman" pitchFamily="18" charset="0"/>
                    <a:cs typeface="Times New Roman" pitchFamily="18" charset="0"/>
                  </a:rPr>
                  <a:t> This very low </a:t>
                </a:r>
                <a:r>
                  <a:rPr lang="en-US" sz="2800" dirty="0" smtClean="0">
                    <a:latin typeface="Times New Roman" pitchFamily="18" charset="0"/>
                    <a:cs typeface="Times New Roman" pitchFamily="18" charset="0"/>
                  </a:rPr>
                  <a:t>population growth </a:t>
                </a:r>
                <a:r>
                  <a:rPr lang="en-US" sz="2800" dirty="0">
                    <a:latin typeface="Times New Roman" pitchFamily="18" charset="0"/>
                    <a:cs typeface="Times New Roman" pitchFamily="18" charset="0"/>
                  </a:rPr>
                  <a:t>rate </a:t>
                </a:r>
                <a:r>
                  <a:rPr lang="en-US" sz="2800" dirty="0" smtClean="0">
                    <a:latin typeface="Times New Roman" pitchFamily="18" charset="0"/>
                    <a:cs typeface="Times New Roman" pitchFamily="18" charset="0"/>
                  </a:rPr>
                  <a:t>associated  </a:t>
                </a:r>
                <a:r>
                  <a:rPr lang="en-US" sz="2800" dirty="0">
                    <a:latin typeface="Times New Roman" pitchFamily="18" charset="0"/>
                    <a:cs typeface="Times New Roman" pitchFamily="18" charset="0"/>
                  </a:rPr>
                  <a:t>with a very low income per person is consistent with the </a:t>
                </a:r>
                <a:r>
                  <a:rPr lang="en-US" sz="2800" dirty="0" smtClean="0">
                    <a:latin typeface="Times New Roman" pitchFamily="18" charset="0"/>
                    <a:cs typeface="Times New Roman" pitchFamily="18" charset="0"/>
                  </a:rPr>
                  <a:t>experience of </a:t>
                </a:r>
                <a:r>
                  <a:rPr lang="en-US" sz="2800" dirty="0">
                    <a:latin typeface="Times New Roman" pitchFamily="18" charset="0"/>
                    <a:cs typeface="Times New Roman" pitchFamily="18" charset="0"/>
                  </a:rPr>
                  <a:t>most of human history</a:t>
                </a:r>
                <a:r>
                  <a:rPr lang="en-US" sz="2800" dirty="0" smtClean="0">
                    <a:latin typeface="Times New Roman" pitchFamily="18" charset="0"/>
                    <a:cs typeface="Times New Roman" pitchFamily="18" charset="0"/>
                  </a:rPr>
                  <a:t>.   </a:t>
                </a:r>
              </a:p>
              <a:p>
                <a:pPr algn="just">
                  <a:buFont typeface="Wingdings" pitchFamily="2" charset="2"/>
                  <a:buChar char="q"/>
                </a:pPr>
                <a:r>
                  <a:rPr lang="en-US" sz="2800" dirty="0">
                    <a:latin typeface="Times New Roman" pitchFamily="18" charset="0"/>
                    <a:cs typeface="Times New Roman" pitchFamily="18" charset="0"/>
                  </a:rPr>
                  <a:t> According to </a:t>
                </a:r>
                <a:r>
                  <a:rPr lang="en-US" sz="2800" dirty="0" smtClean="0">
                    <a:latin typeface="Times New Roman" pitchFamily="18" charset="0"/>
                    <a:cs typeface="Times New Roman" pitchFamily="18" charset="0"/>
                  </a:rPr>
                  <a:t>modern day </a:t>
                </a:r>
                <a:r>
                  <a:rPr lang="en-US" sz="2800" dirty="0">
                    <a:latin typeface="Times New Roman" pitchFamily="18" charset="0"/>
                    <a:cs typeface="Times New Roman" pitchFamily="18" charset="0"/>
                  </a:rPr>
                  <a:t>neo-Malthusians, poor nations will never </a:t>
                </a:r>
                <a:r>
                  <a:rPr lang="en-US" sz="2800" dirty="0" smtClean="0">
                    <a:latin typeface="Times New Roman" pitchFamily="18" charset="0"/>
                    <a:cs typeface="Times New Roman" pitchFamily="18" charset="0"/>
                  </a:rPr>
                  <a:t>be able </a:t>
                </a:r>
                <a:r>
                  <a:rPr lang="en-US" sz="2800" dirty="0">
                    <a:latin typeface="Times New Roman" pitchFamily="18" charset="0"/>
                    <a:cs typeface="Times New Roman" pitchFamily="18" charset="0"/>
                  </a:rPr>
                  <a:t>to </a:t>
                </a:r>
                <a:r>
                  <a:rPr lang="en-US" sz="2800" dirty="0" smtClean="0">
                    <a:latin typeface="Times New Roman" pitchFamily="18" charset="0"/>
                    <a:cs typeface="Times New Roman" pitchFamily="18" charset="0"/>
                  </a:rPr>
                  <a:t>grow </a:t>
                </a:r>
                <a:r>
                  <a:rPr lang="en-US" sz="2800" dirty="0">
                    <a:latin typeface="Times New Roman" pitchFamily="18" charset="0"/>
                    <a:cs typeface="Times New Roman" pitchFamily="18" charset="0"/>
                  </a:rPr>
                  <a:t>much above their subsistence levels of per capita income </a:t>
                </a:r>
                <a:r>
                  <a:rPr lang="en-US" sz="2800" dirty="0" smtClean="0">
                    <a:latin typeface="Times New Roman" pitchFamily="18" charset="0"/>
                    <a:cs typeface="Times New Roman" pitchFamily="18" charset="0"/>
                  </a:rPr>
                  <a:t>unless they </a:t>
                </a:r>
                <a:r>
                  <a:rPr lang="en-US" sz="2800" dirty="0">
                    <a:latin typeface="Times New Roman" pitchFamily="18" charset="0"/>
                    <a:cs typeface="Times New Roman" pitchFamily="18" charset="0"/>
                  </a:rPr>
                  <a:t>initiate </a:t>
                </a:r>
                <a:r>
                  <a:rPr lang="en-US" sz="2800" b="1" i="1" dirty="0">
                    <a:latin typeface="Times New Roman" pitchFamily="18" charset="0"/>
                    <a:cs typeface="Times New Roman" pitchFamily="18" charset="0"/>
                  </a:rPr>
                  <a:t>preventive checks </a:t>
                </a:r>
                <a:r>
                  <a:rPr lang="en-US" sz="2800" dirty="0">
                    <a:latin typeface="Times New Roman" pitchFamily="18" charset="0"/>
                    <a:cs typeface="Times New Roman" pitchFamily="18" charset="0"/>
                  </a:rPr>
                  <a:t>(birth control) on their population </a:t>
                </a:r>
                <a:r>
                  <a:rPr lang="en-US" sz="2800" dirty="0" smtClean="0">
                    <a:latin typeface="Times New Roman" pitchFamily="18" charset="0"/>
                    <a:cs typeface="Times New Roman" pitchFamily="18" charset="0"/>
                  </a:rPr>
                  <a:t>growth.   </a:t>
                </a:r>
                <a:endParaRPr lang="en-US" sz="2800" dirty="0">
                  <a:latin typeface="Times New Roman" pitchFamily="18" charset="0"/>
                  <a:cs typeface="Times New Roman" pitchFamily="18" charset="0"/>
                </a:endParaRPr>
              </a:p>
              <a:p>
                <a:pPr marL="45720" indent="0">
                  <a:buNone/>
                </a:pPr>
                <a:endParaRPr lang="en-US" sz="2800" dirty="0">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sz="quarter" idx="13"/>
              </p:nvPr>
            </p:nvSpPr>
            <p:spPr>
              <a:xfrm>
                <a:off x="609600" y="381000"/>
                <a:ext cx="8001000" cy="6019800"/>
              </a:xfrm>
              <a:blipFill rotWithShape="1">
                <a:blip r:embed="rId2" cstate="print"/>
                <a:stretch>
                  <a:fillRect l="-1447" t="-3445" r="-3732" b="-597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B2F1D53-DE74-4F25-AF86-2FAE588083EF}" type="slidenum">
              <a:rPr lang="en-US" smtClean="0"/>
              <a:pPr/>
              <a:t>82</a:t>
            </a:fld>
            <a:endParaRPr lang="en-US" dirty="0"/>
          </a:p>
        </p:txBody>
      </p:sp>
      <p:pic>
        <p:nvPicPr>
          <p:cNvPr id="12289" name="Picture 1"/>
          <p:cNvPicPr>
            <a:picLocks noChangeAspect="1" noChangeArrowheads="1"/>
          </p:cNvPicPr>
          <p:nvPr/>
        </p:nvPicPr>
        <p:blipFill>
          <a:blip r:embed="rId3" cstate="print"/>
          <a:srcRect/>
          <a:stretch>
            <a:fillRect/>
          </a:stretch>
        </p:blipFill>
        <p:spPr bwMode="auto">
          <a:xfrm>
            <a:off x="152400" y="228600"/>
            <a:ext cx="8839200" cy="6172199"/>
          </a:xfrm>
          <a:prstGeom prst="rect">
            <a:avLst/>
          </a:prstGeom>
          <a:noFill/>
          <a:ln w="9525">
            <a:noFill/>
            <a:miter lim="800000"/>
            <a:headEnd/>
            <a:tailEnd/>
          </a:ln>
        </p:spPr>
      </p:pic>
    </p:spTree>
    <p:extLst>
      <p:ext uri="{BB962C8B-B14F-4D97-AF65-F5344CB8AC3E}">
        <p14:creationId xmlns="" xmlns:p14="http://schemas.microsoft.com/office/powerpoint/2010/main" val="10295160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077200" cy="5638800"/>
          </a:xfrm>
        </p:spPr>
        <p:txBody>
          <a:bodyPr>
            <a:normAutofit/>
          </a:bodyPr>
          <a:lstStyle/>
          <a:p>
            <a:pPr algn="just">
              <a:buFont typeface="Wingdings" pitchFamily="2" charset="2"/>
              <a:buChar char="q"/>
            </a:pPr>
            <a:r>
              <a:rPr lang="en-US" sz="2800" dirty="0" smtClean="0">
                <a:latin typeface="Times New Roman" pitchFamily="18" charset="0"/>
                <a:cs typeface="Times New Roman" pitchFamily="18" charset="0"/>
              </a:rPr>
              <a:t>In </a:t>
            </a:r>
            <a:r>
              <a:rPr lang="en-US" sz="2800" dirty="0">
                <a:latin typeface="Times New Roman" pitchFamily="18" charset="0"/>
                <a:cs typeface="Times New Roman" pitchFamily="18" charset="0"/>
              </a:rPr>
              <a:t>this way, the population trap equilibrium is eliminated altogether, and the economy is able to proceed with self-sustaining growth. </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45720" indent="0" algn="just">
              <a:buNone/>
            </a:pPr>
            <a:r>
              <a:rPr lang="en-US" sz="2400" dirty="0">
                <a:latin typeface="Times New Roman" pitchFamily="18" charset="0"/>
                <a:cs typeface="Times New Roman" pitchFamily="18" charset="0"/>
              </a:rPr>
              <a:t>   </a:t>
            </a:r>
          </a:p>
          <a:p>
            <a:pPr marL="45720" indent="0">
              <a:buNone/>
            </a:pPr>
            <a:endParaRPr lang="en-US"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83</a:t>
            </a:fld>
            <a:endParaRPr lang="en-US" dirty="0"/>
          </a:p>
        </p:txBody>
      </p:sp>
    </p:spTree>
    <p:extLst>
      <p:ext uri="{BB962C8B-B14F-4D97-AF65-F5344CB8AC3E}">
        <p14:creationId xmlns="" xmlns:p14="http://schemas.microsoft.com/office/powerpoint/2010/main" val="37587261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84</a:t>
            </a:fld>
            <a:endParaRPr lang="en-US" dirty="0"/>
          </a:p>
        </p:txBody>
      </p:sp>
      <p:pic>
        <p:nvPicPr>
          <p:cNvPr id="114690" name="Picture 2"/>
          <p:cNvPicPr>
            <a:picLocks noGrp="1" noChangeAspect="1" noChangeArrowheads="1"/>
          </p:cNvPicPr>
          <p:nvPr>
            <p:ph idx="1"/>
          </p:nvPr>
        </p:nvPicPr>
        <p:blipFill>
          <a:blip r:embed="rId2" cstate="print"/>
          <a:srcRect/>
          <a:stretch>
            <a:fillRect/>
          </a:stretch>
        </p:blipFill>
        <p:spPr bwMode="auto">
          <a:xfrm>
            <a:off x="304800" y="304800"/>
            <a:ext cx="85344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8077200" cy="5486400"/>
          </a:xfrm>
        </p:spPr>
        <p:txBody>
          <a:bodyPr>
            <a:normAutofit/>
          </a:bodyPr>
          <a:lstStyle/>
          <a:p>
            <a:pPr marL="45720" indent="0" algn="just">
              <a:buFont typeface="Wingdings" pitchFamily="2" charset="2"/>
              <a:buChar char="q"/>
            </a:pPr>
            <a:endParaRPr lang="en-US" sz="2800" dirty="0" smtClean="0">
              <a:latin typeface="Times New Roman" pitchFamily="18" charset="0"/>
              <a:cs typeface="Times New Roman" pitchFamily="18" charset="0"/>
            </a:endParaRPr>
          </a:p>
          <a:p>
            <a:pPr marL="45720" indent="0" algn="just">
              <a:buNone/>
            </a:pPr>
            <a:r>
              <a:rPr lang="en-US" sz="2800" b="1" dirty="0" smtClean="0">
                <a:latin typeface="Times New Roman" pitchFamily="18" charset="0"/>
                <a:cs typeface="Times New Roman" pitchFamily="18" charset="0"/>
              </a:rPr>
              <a:t>How to explained technological progress? </a:t>
            </a:r>
          </a:p>
          <a:p>
            <a:pPr marL="45720" indent="0" algn="just">
              <a:buFont typeface="Wingdings" pitchFamily="2" charset="2"/>
              <a:buChar char="q"/>
            </a:pPr>
            <a:r>
              <a:rPr lang="en-US" sz="2800" dirty="0" smtClean="0">
                <a:latin typeface="Times New Roman" pitchFamily="18" charset="0"/>
                <a:cs typeface="Times New Roman" pitchFamily="18" charset="0"/>
              </a:rPr>
              <a:t>Technological progress explained by continuous series of </a:t>
            </a:r>
            <a:r>
              <a:rPr lang="en-US" sz="2800" dirty="0">
                <a:latin typeface="Times New Roman" pitchFamily="18" charset="0"/>
                <a:cs typeface="Times New Roman" pitchFamily="18" charset="0"/>
              </a:rPr>
              <a:t>scientific, technological, and social inventions and </a:t>
            </a:r>
            <a:r>
              <a:rPr lang="en-US" sz="2800" dirty="0" smtClean="0">
                <a:latin typeface="Times New Roman" pitchFamily="18" charset="0"/>
                <a:cs typeface="Times New Roman" pitchFamily="18" charset="0"/>
              </a:rPr>
              <a:t>innovations  </a:t>
            </a:r>
            <a:endParaRPr lang="en-US" sz="2800" dirty="0" smtClean="0">
              <a:solidFill>
                <a:schemeClr val="tx1"/>
              </a:solidFill>
              <a:latin typeface="Times New Roman" pitchFamily="18" charset="0"/>
              <a:cs typeface="Times New Roman" pitchFamily="18" charset="0"/>
            </a:endParaRPr>
          </a:p>
          <a:p>
            <a:pPr marL="45720" indent="0" algn="just">
              <a:buNone/>
            </a:pPr>
            <a:endParaRPr lang="en-US" sz="2800" dirty="0">
              <a:solidFill>
                <a:schemeClr val="tx1"/>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85</a:t>
            </a:fld>
            <a:endParaRPr lang="en-US" dirty="0"/>
          </a:p>
        </p:txBody>
      </p:sp>
    </p:spTree>
    <p:extLst>
      <p:ext uri="{BB962C8B-B14F-4D97-AF65-F5344CB8AC3E}">
        <p14:creationId xmlns="" xmlns:p14="http://schemas.microsoft.com/office/powerpoint/2010/main" val="40113362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077200" cy="6096000"/>
          </a:xfrm>
        </p:spPr>
        <p:txBody>
          <a:bodyPr>
            <a:normAutofit/>
          </a:bodyPr>
          <a:lstStyle/>
          <a:p>
            <a:pPr marL="45720" indent="0" algn="just">
              <a:buNone/>
            </a:pPr>
            <a:r>
              <a:rPr lang="en-US" sz="2800" b="1" i="1" dirty="0">
                <a:latin typeface="Times New Roman" pitchFamily="18" charset="0"/>
                <a:cs typeface="Times New Roman" pitchFamily="18" charset="0"/>
              </a:rPr>
              <a:t>How Technological and Social Progress Allows Nations to Avoid the Population </a:t>
            </a:r>
            <a:r>
              <a:rPr lang="en-US" sz="2800" b="1" i="1" dirty="0" smtClean="0">
                <a:latin typeface="Times New Roman" pitchFamily="18" charset="0"/>
                <a:cs typeface="Times New Roman" pitchFamily="18" charset="0"/>
              </a:rPr>
              <a:t>Trap </a:t>
            </a:r>
          </a:p>
          <a:p>
            <a:pPr marL="45720" indent="0" algn="just">
              <a:buNone/>
            </a:pPr>
            <a:endParaRPr lang="en-US" sz="2800" b="1" i="1" dirty="0">
              <a:latin typeface="Times New Roman" pitchFamily="18" charset="0"/>
              <a:cs typeface="Times New Roman" pitchFamily="18" charset="0"/>
            </a:endParaRPr>
          </a:p>
        </p:txBody>
      </p:sp>
      <p:pic>
        <p:nvPicPr>
          <p:cNvPr id="5" name="Picture 6" descr="fig06_0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371600"/>
            <a:ext cx="8153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6B2F1D53-DE74-4F25-AF86-2FAE588083EF}" type="slidenum">
              <a:rPr lang="en-US" smtClean="0"/>
              <a:pPr/>
              <a:t>86</a:t>
            </a:fld>
            <a:endParaRPr lang="en-US" dirty="0"/>
          </a:p>
        </p:txBody>
      </p:sp>
      <p:sp>
        <p:nvSpPr>
          <p:cNvPr id="7" name="Right Brace 6"/>
          <p:cNvSpPr/>
          <p:nvPr/>
        </p:nvSpPr>
        <p:spPr>
          <a:xfrm>
            <a:off x="3886200" y="1905000"/>
            <a:ext cx="381000" cy="914400"/>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Rectangle 7"/>
          <p:cNvSpPr/>
          <p:nvPr/>
        </p:nvSpPr>
        <p:spPr>
          <a:xfrm>
            <a:off x="5105400" y="1295400"/>
            <a:ext cx="40386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buFont typeface="Arial" pitchFamily="34" charset="0"/>
              <a:buChar char="•"/>
            </a:pPr>
            <a:r>
              <a:rPr lang="en-US" sz="1600" b="1" dirty="0" smtClean="0"/>
              <a:t>Positive net inv.t</a:t>
            </a:r>
          </a:p>
          <a:p>
            <a:pPr>
              <a:buFont typeface="Arial" pitchFamily="34" charset="0"/>
              <a:buChar char="•"/>
            </a:pPr>
            <a:r>
              <a:rPr lang="en-US" sz="1600" b="1" dirty="0" smtClean="0"/>
              <a:t>Positive saving</a:t>
            </a:r>
          </a:p>
          <a:p>
            <a:pPr>
              <a:buFont typeface="Arial" pitchFamily="34" charset="0"/>
              <a:buChar char="•"/>
            </a:pPr>
            <a:r>
              <a:rPr lang="en-US" sz="1600" b="1" dirty="0" smtClean="0"/>
              <a:t>The two curve never cross each other </a:t>
            </a:r>
            <a:endParaRPr lang="en-US" sz="1600" b="1" dirty="0"/>
          </a:p>
        </p:txBody>
      </p:sp>
      <p:sp>
        <p:nvSpPr>
          <p:cNvPr id="9" name="Rectangle 8"/>
          <p:cNvSpPr/>
          <p:nvPr/>
        </p:nvSpPr>
        <p:spPr>
          <a:xfrm>
            <a:off x="4267200" y="1295400"/>
            <a:ext cx="9144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Always </a:t>
            </a:r>
            <a:endParaRPr lang="en-US" dirty="0"/>
          </a:p>
        </p:txBody>
      </p:sp>
      <p:cxnSp>
        <p:nvCxnSpPr>
          <p:cNvPr id="11" name="Straight Arrow Connector 10"/>
          <p:cNvCxnSpPr>
            <a:endCxn id="9" idx="2"/>
          </p:cNvCxnSpPr>
          <p:nvPr/>
        </p:nvCxnSpPr>
        <p:spPr>
          <a:xfrm flipV="1">
            <a:off x="3886200" y="1752600"/>
            <a:ext cx="838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0658518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7924800" cy="6019800"/>
          </a:xfrm>
        </p:spPr>
        <p:txBody>
          <a:bodyPr>
            <a:normAutofit/>
          </a:bodyPr>
          <a:lstStyle/>
          <a:p>
            <a:pPr marL="45720" indent="0" algn="just">
              <a:buNone/>
            </a:pPr>
            <a:r>
              <a:rPr lang="en-US" sz="2800" b="1"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a:t>
            </a:r>
            <a:r>
              <a:rPr lang="en-US" sz="2800" b="1" i="1" dirty="0" smtClean="0">
                <a:latin typeface="Times New Roman" pitchFamily="18" charset="0"/>
                <a:cs typeface="Times New Roman" pitchFamily="18" charset="0"/>
              </a:rPr>
              <a:t>It assumes national</a:t>
            </a:r>
            <a:r>
              <a:rPr lang="en-US" sz="2800" b="1" i="1" dirty="0">
                <a:latin typeface="Times New Roman" pitchFamily="18" charset="0"/>
                <a:cs typeface="Times New Roman" pitchFamily="18" charset="0"/>
              </a:rPr>
              <a:t> </a:t>
            </a:r>
            <a:r>
              <a:rPr lang="en-US" sz="2800" b="1" i="1" dirty="0" smtClean="0">
                <a:latin typeface="Times New Roman" pitchFamily="18" charset="0"/>
                <a:cs typeface="Times New Roman" pitchFamily="18" charset="0"/>
              </a:rPr>
              <a:t>rates of population </a:t>
            </a:r>
            <a:r>
              <a:rPr lang="en-US" sz="2800" b="1" i="1" dirty="0">
                <a:latin typeface="Times New Roman" pitchFamily="18" charset="0"/>
                <a:cs typeface="Times New Roman" pitchFamily="18" charset="0"/>
              </a:rPr>
              <a:t>increase </a:t>
            </a:r>
            <a:r>
              <a:rPr lang="en-US" sz="2800" b="1" i="1" dirty="0" smtClean="0">
                <a:latin typeface="Times New Roman" pitchFamily="18" charset="0"/>
                <a:cs typeface="Times New Roman" pitchFamily="18" charset="0"/>
              </a:rPr>
              <a:t>are positively </a:t>
            </a:r>
            <a:r>
              <a:rPr lang="en-US" sz="2800" b="1" i="1" dirty="0">
                <a:latin typeface="Times New Roman" pitchFamily="18" charset="0"/>
                <a:cs typeface="Times New Roman" pitchFamily="18" charset="0"/>
              </a:rPr>
              <a:t>related to the </a:t>
            </a:r>
            <a:r>
              <a:rPr lang="en-US" sz="2800" b="1" i="1" dirty="0" smtClean="0">
                <a:latin typeface="Times New Roman" pitchFamily="18" charset="0"/>
                <a:cs typeface="Times New Roman" pitchFamily="18" charset="0"/>
              </a:rPr>
              <a:t>level of </a:t>
            </a:r>
            <a:r>
              <a:rPr lang="en-US" sz="2800" b="1" i="1" dirty="0">
                <a:latin typeface="Times New Roman" pitchFamily="18" charset="0"/>
                <a:cs typeface="Times New Roman" pitchFamily="18" charset="0"/>
              </a:rPr>
              <a:t>national per capita </a:t>
            </a:r>
            <a:r>
              <a:rPr lang="en-US" sz="2800" b="1" i="1" dirty="0" smtClean="0">
                <a:latin typeface="Times New Roman" pitchFamily="18" charset="0"/>
                <a:cs typeface="Times New Roman" pitchFamily="18" charset="0"/>
              </a:rPr>
              <a:t>income</a:t>
            </a:r>
            <a:r>
              <a:rPr lang="en-US" sz="2800" dirty="0" smtClean="0">
                <a:latin typeface="Times New Roman" pitchFamily="18" charset="0"/>
                <a:cs typeface="Times New Roman" pitchFamily="18" charset="0"/>
              </a:rPr>
              <a:t>. </a:t>
            </a:r>
          </a:p>
          <a:p>
            <a:pPr algn="just">
              <a:buFont typeface="Wingdings" pitchFamily="2" charset="2"/>
              <a:buChar char="Ø"/>
            </a:pPr>
            <a:r>
              <a:rPr lang="en-US" sz="2800" dirty="0">
                <a:latin typeface="Times New Roman" pitchFamily="18" charset="0"/>
                <a:cs typeface="Times New Roman" pitchFamily="18" charset="0"/>
              </a:rPr>
              <a:t> A</a:t>
            </a:r>
            <a:r>
              <a:rPr lang="en-US" sz="2800" dirty="0" smtClean="0">
                <a:latin typeface="Times New Roman" pitchFamily="18" charset="0"/>
                <a:cs typeface="Times New Roman" pitchFamily="18" charset="0"/>
              </a:rPr>
              <a:t>t </a:t>
            </a:r>
            <a:r>
              <a:rPr lang="en-US" sz="2800" dirty="0">
                <a:latin typeface="Times New Roman" pitchFamily="18" charset="0"/>
                <a:cs typeface="Times New Roman" pitchFamily="18" charset="0"/>
              </a:rPr>
              <a:t>relatively </a:t>
            </a:r>
            <a:r>
              <a:rPr lang="en-US" sz="2800" dirty="0" smtClean="0">
                <a:latin typeface="Times New Roman" pitchFamily="18" charset="0"/>
                <a:cs typeface="Times New Roman" pitchFamily="18" charset="0"/>
              </a:rPr>
              <a:t>low levels </a:t>
            </a:r>
            <a:r>
              <a:rPr lang="en-US" sz="2800" dirty="0">
                <a:latin typeface="Times New Roman" pitchFamily="18" charset="0"/>
                <a:cs typeface="Times New Roman" pitchFamily="18" charset="0"/>
              </a:rPr>
              <a:t>of per </a:t>
            </a:r>
            <a:r>
              <a:rPr lang="en-US" sz="2800" dirty="0" smtClean="0">
                <a:latin typeface="Times New Roman" pitchFamily="18" charset="0"/>
                <a:cs typeface="Times New Roman" pitchFamily="18" charset="0"/>
              </a:rPr>
              <a:t>capita income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population </a:t>
            </a:r>
            <a:r>
              <a:rPr lang="en-US" sz="2800" dirty="0">
                <a:latin typeface="Times New Roman" pitchFamily="18" charset="0"/>
                <a:cs typeface="Times New Roman" pitchFamily="18" charset="0"/>
              </a:rPr>
              <a:t>growth </a:t>
            </a:r>
            <a:r>
              <a:rPr lang="en-US" sz="2800" dirty="0" smtClean="0">
                <a:latin typeface="Times New Roman" pitchFamily="18" charset="0"/>
                <a:cs typeface="Times New Roman" pitchFamily="18" charset="0"/>
              </a:rPr>
              <a:t>rates are increasing </a:t>
            </a:r>
            <a:r>
              <a:rPr lang="en-US" sz="2800" dirty="0">
                <a:latin typeface="Times New Roman" pitchFamily="18" charset="0"/>
                <a:cs typeface="Times New Roman" pitchFamily="18" charset="0"/>
              </a:rPr>
              <a:t>with increasing per capita income.</a:t>
            </a:r>
            <a:r>
              <a:rPr lang="en-US" sz="2800" dirty="0" smtClean="0">
                <a:latin typeface="Times New Roman" pitchFamily="18" charset="0"/>
                <a:cs typeface="Times New Roman" pitchFamily="18" charset="0"/>
              </a:rPr>
              <a:t>  </a:t>
            </a:r>
          </a:p>
          <a:p>
            <a:pPr algn="just">
              <a:buFont typeface="Wingdings" pitchFamily="2" charset="2"/>
              <a:buChar char="q"/>
            </a:pPr>
            <a:r>
              <a:rPr lang="en-US" sz="2800" dirty="0" smtClean="0">
                <a:latin typeface="Times New Roman" pitchFamily="18" charset="0"/>
                <a:cs typeface="Times New Roman" pitchFamily="18" charset="0"/>
              </a:rPr>
              <a:t> However,  research  </a:t>
            </a:r>
            <a:r>
              <a:rPr lang="en-US" sz="2800" dirty="0">
                <a:latin typeface="Times New Roman" pitchFamily="18" charset="0"/>
                <a:cs typeface="Times New Roman" pitchFamily="18" charset="0"/>
              </a:rPr>
              <a:t>indicates that </a:t>
            </a:r>
            <a:r>
              <a:rPr lang="en-US" sz="2800" dirty="0" smtClean="0">
                <a:latin typeface="Times New Roman" pitchFamily="18" charset="0"/>
                <a:cs typeface="Times New Roman" pitchFamily="18" charset="0"/>
              </a:rPr>
              <a:t>there is no </a:t>
            </a:r>
            <a:r>
              <a:rPr lang="en-US" sz="2800" dirty="0">
                <a:latin typeface="Times New Roman" pitchFamily="18" charset="0"/>
                <a:cs typeface="Times New Roman" pitchFamily="18" charset="0"/>
              </a:rPr>
              <a:t>clear correlation between population growth rates and </a:t>
            </a:r>
            <a:r>
              <a:rPr lang="en-US" sz="2800" dirty="0" smtClean="0">
                <a:latin typeface="Times New Roman" pitchFamily="18" charset="0"/>
                <a:cs typeface="Times New Roman" pitchFamily="18" charset="0"/>
              </a:rPr>
              <a:t>levels of </a:t>
            </a:r>
            <a:r>
              <a:rPr lang="en-US" sz="2800" dirty="0">
                <a:latin typeface="Times New Roman" pitchFamily="18" charset="0"/>
                <a:cs typeface="Times New Roman" pitchFamily="18" charset="0"/>
              </a:rPr>
              <a:t>per capita income</a:t>
            </a:r>
            <a:r>
              <a:rPr lang="en-US" sz="2800" dirty="0" smtClean="0">
                <a:latin typeface="Times New Roman" pitchFamily="18" charset="0"/>
                <a:cs typeface="Times New Roman" pitchFamily="18" charset="0"/>
              </a:rPr>
              <a:t>.  </a:t>
            </a:r>
          </a:p>
          <a:p>
            <a:pPr algn="just">
              <a:buFont typeface="Wingdings" pitchFamily="2" charset="2"/>
              <a:buChar char="Ø"/>
            </a:pPr>
            <a:r>
              <a:rPr lang="en-US" sz="2800" dirty="0" smtClean="0">
                <a:latin typeface="Times New Roman" pitchFamily="18" charset="0"/>
                <a:cs typeface="Times New Roman" pitchFamily="18" charset="0"/>
              </a:rPr>
              <a:t> Death </a:t>
            </a:r>
            <a:r>
              <a:rPr lang="en-US" sz="2800" dirty="0">
                <a:latin typeface="Times New Roman" pitchFamily="18" charset="0"/>
                <a:cs typeface="Times New Roman" pitchFamily="18" charset="0"/>
              </a:rPr>
              <a:t>rates have fallen rapidly </a:t>
            </a:r>
            <a:r>
              <a:rPr lang="en-US" sz="2800" dirty="0" smtClean="0">
                <a:latin typeface="Times New Roman" pitchFamily="18" charset="0"/>
                <a:cs typeface="Times New Roman" pitchFamily="18" charset="0"/>
              </a:rPr>
              <a:t>as </a:t>
            </a:r>
            <a:r>
              <a:rPr lang="en-US" sz="2800" dirty="0">
                <a:latin typeface="Times New Roman" pitchFamily="18" charset="0"/>
                <a:cs typeface="Times New Roman" pitchFamily="18" charset="0"/>
              </a:rPr>
              <a:t>a result of modern medicine and public health </a:t>
            </a:r>
            <a:r>
              <a:rPr lang="en-US" sz="2800" dirty="0" smtClean="0">
                <a:latin typeface="Times New Roman" pitchFamily="18" charset="0"/>
                <a:cs typeface="Times New Roman" pitchFamily="18" charset="0"/>
              </a:rPr>
              <a:t>programs , and </a:t>
            </a:r>
            <a:r>
              <a:rPr lang="en-US" sz="2800" dirty="0">
                <a:latin typeface="Times New Roman" pitchFamily="18" charset="0"/>
                <a:cs typeface="Times New Roman" pitchFamily="18" charset="0"/>
              </a:rPr>
              <a:t>have become less dependent on </a:t>
            </a:r>
            <a:r>
              <a:rPr lang="en-US" sz="2800" dirty="0" smtClean="0">
                <a:latin typeface="Times New Roman" pitchFamily="18" charset="0"/>
                <a:cs typeface="Times New Roman" pitchFamily="18" charset="0"/>
              </a:rPr>
              <a:t>the level </a:t>
            </a:r>
            <a:r>
              <a:rPr lang="en-US" sz="2800" dirty="0">
                <a:latin typeface="Times New Roman" pitchFamily="18" charset="0"/>
                <a:cs typeface="Times New Roman" pitchFamily="18" charset="0"/>
              </a:rPr>
              <a:t>of per capita </a:t>
            </a:r>
            <a:r>
              <a:rPr lang="en-US" sz="2800" dirty="0" smtClean="0">
                <a:latin typeface="Times New Roman" pitchFamily="18" charset="0"/>
                <a:cs typeface="Times New Roman" pitchFamily="18" charset="0"/>
              </a:rPr>
              <a:t>income.  </a:t>
            </a: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87</a:t>
            </a:fld>
            <a:endParaRPr lang="en-US" dirty="0"/>
          </a:p>
        </p:txBody>
      </p:sp>
    </p:spTree>
    <p:extLst>
      <p:ext uri="{BB962C8B-B14F-4D97-AF65-F5344CB8AC3E}">
        <p14:creationId xmlns="" xmlns:p14="http://schemas.microsoft.com/office/powerpoint/2010/main" val="13651648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382000" cy="6477000"/>
          </a:xfrm>
        </p:spPr>
        <p:txBody>
          <a:bodyPr>
            <a:normAutofit fontScale="85000" lnSpcReduction="20000"/>
          </a:bodyPr>
          <a:lstStyle/>
          <a:p>
            <a:pPr algn="just">
              <a:lnSpc>
                <a:spcPct val="120000"/>
              </a:lnSpc>
              <a:buFont typeface="Wingdings" pitchFamily="2" charset="2"/>
              <a:buChar char="Ø"/>
            </a:pPr>
            <a:r>
              <a:rPr lang="en-US" dirty="0" smtClean="0"/>
              <a:t> </a:t>
            </a:r>
            <a:r>
              <a:rPr lang="en-US" sz="3300" dirty="0" smtClean="0">
                <a:latin typeface="Times New Roman" pitchFamily="18" charset="0"/>
                <a:cs typeface="Times New Roman" pitchFamily="18" charset="0"/>
              </a:rPr>
              <a:t>Moreover</a:t>
            </a:r>
            <a:r>
              <a:rPr lang="en-US" sz="3300" dirty="0">
                <a:latin typeface="Times New Roman" pitchFamily="18" charset="0"/>
                <a:cs typeface="Times New Roman" pitchFamily="18" charset="0"/>
              </a:rPr>
              <a:t>, birth rates seem to show no </a:t>
            </a:r>
            <a:r>
              <a:rPr lang="en-US" sz="3300" dirty="0" smtClean="0">
                <a:latin typeface="Times New Roman" pitchFamily="18" charset="0"/>
                <a:cs typeface="Times New Roman" pitchFamily="18" charset="0"/>
              </a:rPr>
              <a:t>strong relationship with </a:t>
            </a:r>
            <a:r>
              <a:rPr lang="en-US" sz="3300" dirty="0">
                <a:latin typeface="Times New Roman" pitchFamily="18" charset="0"/>
                <a:cs typeface="Times New Roman" pitchFamily="18" charset="0"/>
              </a:rPr>
              <a:t>per capita income levels. </a:t>
            </a:r>
            <a:endParaRPr lang="en-US" sz="3300" dirty="0" smtClean="0">
              <a:latin typeface="Times New Roman" pitchFamily="18" charset="0"/>
              <a:cs typeface="Times New Roman" pitchFamily="18" charset="0"/>
            </a:endParaRPr>
          </a:p>
          <a:p>
            <a:pPr algn="just">
              <a:lnSpc>
                <a:spcPct val="120000"/>
              </a:lnSpc>
              <a:buFont typeface="Wingdings" pitchFamily="2" charset="2"/>
              <a:buChar char="Ø"/>
            </a:pPr>
            <a:r>
              <a:rPr lang="en-US" sz="3300" dirty="0" smtClean="0">
                <a:latin typeface="Times New Roman" pitchFamily="18" charset="0"/>
                <a:cs typeface="Times New Roman" pitchFamily="18" charset="0"/>
              </a:rPr>
              <a:t>Fertility </a:t>
            </a:r>
            <a:r>
              <a:rPr lang="en-US" sz="3300" dirty="0">
                <a:latin typeface="Times New Roman" pitchFamily="18" charset="0"/>
                <a:cs typeface="Times New Roman" pitchFamily="18" charset="0"/>
              </a:rPr>
              <a:t>rates vary widely for </a:t>
            </a:r>
            <a:r>
              <a:rPr lang="en-US" sz="3300" dirty="0" smtClean="0">
                <a:latin typeface="Times New Roman" pitchFamily="18" charset="0"/>
                <a:cs typeface="Times New Roman" pitchFamily="18" charset="0"/>
              </a:rPr>
              <a:t>countries with </a:t>
            </a:r>
            <a:r>
              <a:rPr lang="en-US" sz="3300" dirty="0">
                <a:latin typeface="Times New Roman" pitchFamily="18" charset="0"/>
                <a:cs typeface="Times New Roman" pitchFamily="18" charset="0"/>
              </a:rPr>
              <a:t>the same per capita income, especially below $</a:t>
            </a:r>
            <a:r>
              <a:rPr lang="en-US" sz="3300" dirty="0" smtClean="0">
                <a:latin typeface="Times New Roman" pitchFamily="18" charset="0"/>
                <a:cs typeface="Times New Roman" pitchFamily="18" charset="0"/>
              </a:rPr>
              <a:t>1,000. </a:t>
            </a:r>
          </a:p>
          <a:p>
            <a:pPr marL="45720" indent="0" algn="just">
              <a:lnSpc>
                <a:spcPct val="120000"/>
              </a:lnSpc>
              <a:buNone/>
            </a:pPr>
            <a:r>
              <a:rPr lang="en-US" sz="3300" b="1" dirty="0" smtClean="0">
                <a:latin typeface="Times New Roman" pitchFamily="18" charset="0"/>
                <a:cs typeface="Times New Roman" pitchFamily="18" charset="0"/>
              </a:rPr>
              <a:t>3</a:t>
            </a:r>
            <a:r>
              <a:rPr lang="en-US" sz="3300" dirty="0" smtClean="0">
                <a:latin typeface="Times New Roman" pitchFamily="18" charset="0"/>
                <a:cs typeface="Times New Roman" pitchFamily="18" charset="0"/>
              </a:rPr>
              <a:t>. </a:t>
            </a:r>
            <a:r>
              <a:rPr lang="en-US" sz="3300" b="1" i="1" dirty="0" smtClean="0">
                <a:latin typeface="Times New Roman" pitchFamily="18" charset="0"/>
                <a:cs typeface="Times New Roman" pitchFamily="18" charset="0"/>
              </a:rPr>
              <a:t>It </a:t>
            </a:r>
            <a:r>
              <a:rPr lang="en-US" sz="3300" b="1" i="1" dirty="0">
                <a:latin typeface="Times New Roman" pitchFamily="18" charset="0"/>
                <a:cs typeface="Times New Roman" pitchFamily="18" charset="0"/>
              </a:rPr>
              <a:t>focus on the wrong variable, per capita </a:t>
            </a:r>
            <a:r>
              <a:rPr lang="en-US" sz="3300" b="1" i="1" dirty="0" smtClean="0">
                <a:latin typeface="Times New Roman" pitchFamily="18" charset="0"/>
                <a:cs typeface="Times New Roman" pitchFamily="18" charset="0"/>
              </a:rPr>
              <a:t>income (</a:t>
            </a:r>
            <a:r>
              <a:rPr lang="en-US" sz="2800" b="1" i="1" dirty="0" smtClean="0">
                <a:solidFill>
                  <a:srgbClr val="FF0000"/>
                </a:solidFill>
                <a:latin typeface="Times New Roman" pitchFamily="18" charset="0"/>
                <a:cs typeface="Times New Roman" pitchFamily="18" charset="0"/>
              </a:rPr>
              <a:t>macro variable</a:t>
            </a:r>
            <a:r>
              <a:rPr lang="en-US" sz="3300" b="1" i="1" dirty="0" smtClean="0">
                <a:latin typeface="Times New Roman" pitchFamily="18" charset="0"/>
                <a:cs typeface="Times New Roman" pitchFamily="18" charset="0"/>
              </a:rPr>
              <a:t>), </a:t>
            </a:r>
            <a:r>
              <a:rPr lang="en-US" sz="3300" b="1" i="1" dirty="0">
                <a:latin typeface="Times New Roman" pitchFamily="18" charset="0"/>
                <a:cs typeface="Times New Roman" pitchFamily="18" charset="0"/>
              </a:rPr>
              <a:t>as the principal </a:t>
            </a:r>
            <a:r>
              <a:rPr lang="en-US" sz="3300" b="1" i="1" dirty="0" smtClean="0">
                <a:latin typeface="Times New Roman" pitchFamily="18" charset="0"/>
                <a:cs typeface="Times New Roman" pitchFamily="18" charset="0"/>
              </a:rPr>
              <a:t>determinant of </a:t>
            </a:r>
            <a:r>
              <a:rPr lang="en-US" sz="3300" b="1" i="1" dirty="0">
                <a:latin typeface="Times New Roman" pitchFamily="18" charset="0"/>
                <a:cs typeface="Times New Roman" pitchFamily="18" charset="0"/>
              </a:rPr>
              <a:t>population growth </a:t>
            </a:r>
            <a:r>
              <a:rPr lang="en-US" sz="3300" b="1" i="1" dirty="0" smtClean="0">
                <a:latin typeface="Times New Roman" pitchFamily="18" charset="0"/>
                <a:cs typeface="Times New Roman" pitchFamily="18" charset="0"/>
              </a:rPr>
              <a:t>rates</a:t>
            </a:r>
            <a:r>
              <a:rPr lang="en-US" sz="3300" dirty="0" smtClean="0">
                <a:latin typeface="Times New Roman" pitchFamily="18" charset="0"/>
                <a:cs typeface="Times New Roman" pitchFamily="18" charset="0"/>
              </a:rPr>
              <a:t>. </a:t>
            </a:r>
          </a:p>
          <a:p>
            <a:pPr algn="just">
              <a:lnSpc>
                <a:spcPct val="120000"/>
              </a:lnSpc>
              <a:buFont typeface="Wingdings" pitchFamily="2" charset="2"/>
              <a:buChar char="Ø"/>
            </a:pPr>
            <a:r>
              <a:rPr lang="en-US" sz="3300" dirty="0" smtClean="0">
                <a:latin typeface="Times New Roman" pitchFamily="18" charset="0"/>
                <a:cs typeface="Times New Roman" pitchFamily="18" charset="0"/>
              </a:rPr>
              <a:t> It </a:t>
            </a:r>
            <a:r>
              <a:rPr lang="en-US" sz="3300" dirty="0">
                <a:latin typeface="Times New Roman" pitchFamily="18" charset="0"/>
                <a:cs typeface="Times New Roman" pitchFamily="18" charset="0"/>
              </a:rPr>
              <a:t>is the level of household income, </a:t>
            </a:r>
            <a:r>
              <a:rPr lang="en-US" sz="3300" dirty="0" smtClean="0">
                <a:latin typeface="Times New Roman" pitchFamily="18" charset="0"/>
                <a:cs typeface="Times New Roman" pitchFamily="18" charset="0"/>
              </a:rPr>
              <a:t>not the </a:t>
            </a:r>
            <a:r>
              <a:rPr lang="en-US" sz="3300" dirty="0">
                <a:latin typeface="Times New Roman" pitchFamily="18" charset="0"/>
                <a:cs typeface="Times New Roman" pitchFamily="18" charset="0"/>
              </a:rPr>
              <a:t>level of per capita income, that matters for population </a:t>
            </a:r>
            <a:r>
              <a:rPr lang="en-US" sz="3300" dirty="0" smtClean="0">
                <a:latin typeface="Times New Roman" pitchFamily="18" charset="0"/>
                <a:cs typeface="Times New Roman" pitchFamily="18" charset="0"/>
              </a:rPr>
              <a:t>growth. </a:t>
            </a:r>
          </a:p>
          <a:p>
            <a:pPr algn="just">
              <a:lnSpc>
                <a:spcPct val="120000"/>
              </a:lnSpc>
              <a:buFont typeface="Wingdings" pitchFamily="2" charset="2"/>
              <a:buChar char="Ø"/>
            </a:pPr>
            <a:r>
              <a:rPr lang="en-US" sz="3300" dirty="0" smtClean="0">
                <a:latin typeface="Times New Roman" pitchFamily="18" charset="0"/>
                <a:cs typeface="Times New Roman" pitchFamily="18" charset="0"/>
              </a:rPr>
              <a:t> A better and more valid approach about population </a:t>
            </a:r>
            <a:r>
              <a:rPr lang="en-US" sz="3300" dirty="0">
                <a:latin typeface="Times New Roman" pitchFamily="18" charset="0"/>
                <a:cs typeface="Times New Roman" pitchFamily="18" charset="0"/>
              </a:rPr>
              <a:t>and development </a:t>
            </a:r>
            <a:r>
              <a:rPr lang="en-US" sz="3300" dirty="0" smtClean="0">
                <a:latin typeface="Times New Roman" pitchFamily="18" charset="0"/>
                <a:cs typeface="Times New Roman" pitchFamily="18" charset="0"/>
              </a:rPr>
              <a:t>should focus on </a:t>
            </a:r>
            <a:r>
              <a:rPr lang="en-US" sz="3300" dirty="0">
                <a:latin typeface="Times New Roman" pitchFamily="18" charset="0"/>
                <a:cs typeface="Times New Roman" pitchFamily="18" charset="0"/>
              </a:rPr>
              <a:t>the </a:t>
            </a:r>
            <a:r>
              <a:rPr lang="en-US" sz="3300" i="1" dirty="0" smtClean="0">
                <a:latin typeface="Times New Roman" pitchFamily="18" charset="0"/>
                <a:cs typeface="Times New Roman" pitchFamily="18" charset="0"/>
              </a:rPr>
              <a:t>microeconomics of </a:t>
            </a:r>
            <a:r>
              <a:rPr lang="en-US" sz="3300" i="1" dirty="0">
                <a:latin typeface="Times New Roman" pitchFamily="18" charset="0"/>
                <a:cs typeface="Times New Roman" pitchFamily="18" charset="0"/>
              </a:rPr>
              <a:t>family size decision making</a:t>
            </a:r>
            <a:r>
              <a:rPr lang="en-US" sz="3300" dirty="0">
                <a:latin typeface="Times New Roman" pitchFamily="18" charset="0"/>
                <a:cs typeface="Times New Roman" pitchFamily="18" charset="0"/>
              </a:rPr>
              <a:t> in which </a:t>
            </a:r>
            <a:r>
              <a:rPr lang="en-US" sz="3300" i="1" dirty="0" smtClean="0">
                <a:latin typeface="Times New Roman" pitchFamily="18" charset="0"/>
                <a:cs typeface="Times New Roman" pitchFamily="18" charset="0"/>
              </a:rPr>
              <a:t>individual levels </a:t>
            </a:r>
            <a:r>
              <a:rPr lang="en-US" sz="3300" i="1" dirty="0">
                <a:latin typeface="Times New Roman" pitchFamily="18" charset="0"/>
                <a:cs typeface="Times New Roman" pitchFamily="18" charset="0"/>
              </a:rPr>
              <a:t>of living</a:t>
            </a:r>
            <a:r>
              <a:rPr lang="en-US" sz="3300" dirty="0">
                <a:latin typeface="Times New Roman" pitchFamily="18" charset="0"/>
                <a:cs typeface="Times New Roman" pitchFamily="18" charset="0"/>
              </a:rPr>
              <a:t> become the principal determinant of a family’s decision </a:t>
            </a:r>
            <a:r>
              <a:rPr lang="en-US" sz="3300" dirty="0" smtClean="0">
                <a:latin typeface="Times New Roman" pitchFamily="18" charset="0"/>
                <a:cs typeface="Times New Roman" pitchFamily="18" charset="0"/>
              </a:rPr>
              <a:t>to have </a:t>
            </a:r>
            <a:r>
              <a:rPr lang="en-US" sz="3300" dirty="0">
                <a:latin typeface="Times New Roman" pitchFamily="18" charset="0"/>
                <a:cs typeface="Times New Roman" pitchFamily="18" charset="0"/>
              </a:rPr>
              <a:t>more or fewer children.</a:t>
            </a:r>
          </a:p>
        </p:txBody>
      </p:sp>
      <p:sp>
        <p:nvSpPr>
          <p:cNvPr id="5" name="Slide Number Placeholder 4"/>
          <p:cNvSpPr>
            <a:spLocks noGrp="1"/>
          </p:cNvSpPr>
          <p:nvPr>
            <p:ph type="sldNum" sz="quarter" idx="12"/>
          </p:nvPr>
        </p:nvSpPr>
        <p:spPr/>
        <p:txBody>
          <a:bodyPr/>
          <a:lstStyle/>
          <a:p>
            <a:fld id="{6B2F1D53-DE74-4F25-AF86-2FAE588083EF}" type="slidenum">
              <a:rPr lang="en-US" smtClean="0"/>
              <a:pPr/>
              <a:t>88</a:t>
            </a:fld>
            <a:endParaRPr lang="en-US" dirty="0"/>
          </a:p>
        </p:txBody>
      </p:sp>
    </p:spTree>
    <p:extLst>
      <p:ext uri="{BB962C8B-B14F-4D97-AF65-F5344CB8AC3E}">
        <p14:creationId xmlns="" xmlns:p14="http://schemas.microsoft.com/office/powerpoint/2010/main" val="19130207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001000" cy="6096000"/>
          </a:xfrm>
        </p:spPr>
        <p:txBody>
          <a:bodyPr>
            <a:normAutofit lnSpcReduction="10000"/>
          </a:bodyPr>
          <a:lstStyle/>
          <a:p>
            <a:pPr algn="just">
              <a:lnSpc>
                <a:spcPct val="120000"/>
              </a:lnSpc>
              <a:buFont typeface="Wingdings" pitchFamily="2" charset="2"/>
              <a:buChar char="q"/>
            </a:pPr>
            <a:r>
              <a:rPr lang="en-US" dirty="0" smtClean="0"/>
              <a:t> </a:t>
            </a:r>
            <a:r>
              <a:rPr lang="en-US" sz="2800" dirty="0" smtClean="0">
                <a:latin typeface="Times New Roman" pitchFamily="18" charset="0"/>
                <a:cs typeface="Times New Roman" pitchFamily="18" charset="0"/>
              </a:rPr>
              <a:t>Applying this theory to fertility analysis, </a:t>
            </a:r>
            <a:r>
              <a:rPr lang="en-US" sz="2800" dirty="0">
                <a:latin typeface="Times New Roman" pitchFamily="18" charset="0"/>
                <a:cs typeface="Times New Roman" pitchFamily="18" charset="0"/>
              </a:rPr>
              <a:t>children are considered </a:t>
            </a:r>
            <a:r>
              <a:rPr lang="en-US" sz="2800" dirty="0" smtClean="0">
                <a:latin typeface="Times New Roman" pitchFamily="18" charset="0"/>
                <a:cs typeface="Times New Roman" pitchFamily="18" charset="0"/>
              </a:rPr>
              <a:t>as a </a:t>
            </a:r>
            <a:r>
              <a:rPr lang="en-US" sz="2800" dirty="0">
                <a:solidFill>
                  <a:srgbClr val="FF0000"/>
                </a:solidFill>
                <a:latin typeface="Times New Roman" pitchFamily="18" charset="0"/>
                <a:cs typeface="Times New Roman" pitchFamily="18" charset="0"/>
              </a:rPr>
              <a:t>special kind of </a:t>
            </a:r>
            <a:r>
              <a:rPr lang="en-US" sz="2800" dirty="0" smtClean="0">
                <a:solidFill>
                  <a:srgbClr val="FF0000"/>
                </a:solidFill>
                <a:latin typeface="Times New Roman" pitchFamily="18" charset="0"/>
                <a:cs typeface="Times New Roman" pitchFamily="18" charset="0"/>
              </a:rPr>
              <a:t>consumption good,</a:t>
            </a:r>
            <a:r>
              <a:rPr lang="en-US" sz="2800" dirty="0" smtClean="0">
                <a:latin typeface="Times New Roman" pitchFamily="18" charset="0"/>
                <a:cs typeface="Times New Roman" pitchFamily="18" charset="0"/>
              </a:rPr>
              <a:t> but </a:t>
            </a:r>
            <a:r>
              <a:rPr lang="en-US" sz="2800" i="1" dirty="0" smtClean="0">
                <a:solidFill>
                  <a:srgbClr val="FF0000"/>
                </a:solidFill>
                <a:latin typeface="Times New Roman" pitchFamily="18" charset="0"/>
                <a:cs typeface="Times New Roman" pitchFamily="18" charset="0"/>
              </a:rPr>
              <a:t>investment</a:t>
            </a:r>
            <a:r>
              <a:rPr lang="en-US" sz="2800" dirty="0" smtClean="0">
                <a:solidFill>
                  <a:srgbClr val="FF0000"/>
                </a:solidFill>
                <a:latin typeface="Times New Roman" pitchFamily="18" charset="0"/>
                <a:cs typeface="Times New Roman" pitchFamily="18" charset="0"/>
              </a:rPr>
              <a:t> in </a:t>
            </a:r>
            <a:r>
              <a:rPr lang="en-US" sz="2800" dirty="0">
                <a:solidFill>
                  <a:srgbClr val="FF0000"/>
                </a:solidFill>
                <a:latin typeface="Times New Roman" pitchFamily="18" charset="0"/>
                <a:cs typeface="Times New Roman" pitchFamily="18" charset="0"/>
              </a:rPr>
              <a:t>developing countries</a:t>
            </a:r>
            <a:r>
              <a:rPr lang="en-US" sz="2800" dirty="0">
                <a:latin typeface="Times New Roman" pitchFamily="18" charset="0"/>
                <a:cs typeface="Times New Roman" pitchFamily="18" charset="0"/>
              </a:rPr>
              <a:t>, particularly </a:t>
            </a:r>
            <a:r>
              <a:rPr lang="en-US" sz="2800" dirty="0" smtClean="0">
                <a:latin typeface="Times New Roman" pitchFamily="18" charset="0"/>
                <a:cs typeface="Times New Roman" pitchFamily="18" charset="0"/>
              </a:rPr>
              <a:t>low-income countries. </a:t>
            </a:r>
          </a:p>
          <a:p>
            <a:pPr marL="228600" lvl="1" algn="just">
              <a:lnSpc>
                <a:spcPct val="120000"/>
              </a:lnSpc>
              <a:buFont typeface="Wingdings" pitchFamily="2" charset="2"/>
              <a:buChar char="Ø"/>
            </a:pPr>
            <a:r>
              <a:rPr lang="en-US" sz="3000" dirty="0">
                <a:latin typeface="Times New Roman" pitchFamily="18" charset="0"/>
                <a:cs typeface="Times New Roman" pitchFamily="18" charset="0"/>
              </a:rPr>
              <a:t>Individual or family decision making is the principal determinant of </a:t>
            </a:r>
            <a:r>
              <a:rPr lang="en-US" sz="3000" dirty="0" smtClean="0">
                <a:latin typeface="Times New Roman" pitchFamily="18" charset="0"/>
                <a:cs typeface="Times New Roman" pitchFamily="18" charset="0"/>
              </a:rPr>
              <a:t> fertility (family size).    </a:t>
            </a:r>
          </a:p>
          <a:p>
            <a:pPr algn="just">
              <a:lnSpc>
                <a:spcPct val="120000"/>
              </a:lnSpc>
              <a:buFont typeface="Wingdings" pitchFamily="2" charset="2"/>
              <a:buChar char="Ø"/>
            </a:pPr>
            <a:r>
              <a:rPr lang="en-US" sz="2800" dirty="0" smtClean="0">
                <a:latin typeface="Times New Roman" pitchFamily="18" charset="0"/>
                <a:cs typeface="Times New Roman" pitchFamily="18" charset="0"/>
              </a:rPr>
              <a:t> Fertility is </a:t>
            </a:r>
            <a:r>
              <a:rPr lang="en-US" sz="2800" dirty="0">
                <a:latin typeface="Times New Roman" pitchFamily="18" charset="0"/>
                <a:cs typeface="Times New Roman" pitchFamily="18" charset="0"/>
              </a:rPr>
              <a:t>a rational </a:t>
            </a:r>
            <a:r>
              <a:rPr lang="en-US" sz="2800" dirty="0" smtClean="0">
                <a:latin typeface="Times New Roman" pitchFamily="18" charset="0"/>
                <a:cs typeface="Times New Roman" pitchFamily="18" charset="0"/>
              </a:rPr>
              <a:t>economic response </a:t>
            </a:r>
            <a:r>
              <a:rPr lang="en-US" sz="2800" dirty="0">
                <a:latin typeface="Times New Roman" pitchFamily="18" charset="0"/>
                <a:cs typeface="Times New Roman" pitchFamily="18" charset="0"/>
              </a:rPr>
              <a:t>to the </a:t>
            </a:r>
            <a:r>
              <a:rPr lang="en-US" sz="2800" dirty="0" smtClean="0">
                <a:latin typeface="Times New Roman" pitchFamily="18" charset="0"/>
                <a:cs typeface="Times New Roman" pitchFamily="18" charset="0"/>
              </a:rPr>
              <a:t>family’s </a:t>
            </a:r>
            <a:r>
              <a:rPr lang="en-US" sz="2800" dirty="0">
                <a:latin typeface="Times New Roman" pitchFamily="18" charset="0"/>
                <a:cs typeface="Times New Roman" pitchFamily="18" charset="0"/>
              </a:rPr>
              <a:t>demand for children relative </a:t>
            </a:r>
            <a:r>
              <a:rPr lang="en-US" sz="2800" dirty="0" smtClean="0">
                <a:latin typeface="Times New Roman" pitchFamily="18" charset="0"/>
                <a:cs typeface="Times New Roman" pitchFamily="18" charset="0"/>
              </a:rPr>
              <a:t>to other </a:t>
            </a:r>
            <a:r>
              <a:rPr lang="en-US" sz="2800" dirty="0">
                <a:latin typeface="Times New Roman" pitchFamily="18" charset="0"/>
                <a:cs typeface="Times New Roman" pitchFamily="18" charset="0"/>
              </a:rPr>
              <a:t>goods</a:t>
            </a:r>
            <a:r>
              <a:rPr lang="en-US" sz="2800" dirty="0" smtClean="0">
                <a:latin typeface="Times New Roman" pitchFamily="18" charset="0"/>
                <a:cs typeface="Times New Roman" pitchFamily="18" charset="0"/>
              </a:rPr>
              <a:t>.</a:t>
            </a:r>
          </a:p>
          <a:p>
            <a:pPr algn="just">
              <a:lnSpc>
                <a:spcPct val="120000"/>
              </a:lnSpc>
              <a:buFont typeface="Wingdings" pitchFamily="2" charset="2"/>
              <a:buChar char="Ø"/>
            </a:pP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usual income and substitution effects are assumed to </a:t>
            </a:r>
            <a:r>
              <a:rPr lang="en-US" sz="2800" dirty="0" smtClean="0">
                <a:latin typeface="Times New Roman" pitchFamily="18" charset="0"/>
                <a:cs typeface="Times New Roman" pitchFamily="18" charset="0"/>
              </a:rPr>
              <a:t>apply.   </a:t>
            </a:r>
          </a:p>
          <a:p>
            <a:pPr marL="45720" indent="0" algn="just">
              <a:lnSpc>
                <a:spcPct val="120000"/>
              </a:lnSpc>
              <a:buNone/>
            </a:pPr>
            <a:endParaRPr lang="en-US" sz="30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6B2F1D53-DE74-4F25-AF86-2FAE588083EF}" type="slidenum">
              <a:rPr lang="en-US" smtClean="0"/>
              <a:pPr/>
              <a:t>89</a:t>
            </a:fld>
            <a:endParaRPr lang="en-US" dirty="0"/>
          </a:p>
        </p:txBody>
      </p:sp>
    </p:spTree>
    <p:extLst>
      <p:ext uri="{BB962C8B-B14F-4D97-AF65-F5344CB8AC3E}">
        <p14:creationId xmlns="" xmlns:p14="http://schemas.microsoft.com/office/powerpoint/2010/main" val="488014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629400"/>
          </a:xfrm>
        </p:spPr>
        <p:style>
          <a:lnRef idx="2">
            <a:schemeClr val="dk1"/>
          </a:lnRef>
          <a:fillRef idx="1">
            <a:schemeClr val="lt1"/>
          </a:fillRef>
          <a:effectRef idx="0">
            <a:schemeClr val="dk1"/>
          </a:effectRef>
          <a:fontRef idx="minor">
            <a:schemeClr val="dk1"/>
          </a:fontRef>
        </p:style>
        <p:txBody>
          <a:bodyPr>
            <a:normAutofit fontScale="40000" lnSpcReduction="20000"/>
          </a:bodyPr>
          <a:lstStyle/>
          <a:p>
            <a:pPr marL="0" indent="0" algn="just">
              <a:lnSpc>
                <a:spcPct val="120000"/>
              </a:lnSpc>
              <a:buNone/>
            </a:pPr>
            <a:r>
              <a:rPr lang="en-US" sz="6500" b="1" i="1" dirty="0">
                <a:latin typeface="Times New Roman" pitchFamily="18" charset="0"/>
                <a:cs typeface="Times New Roman" pitchFamily="18" charset="0"/>
              </a:rPr>
              <a:t>P</a:t>
            </a:r>
            <a:r>
              <a:rPr lang="en-US" sz="6500" b="1" i="1" dirty="0" smtClean="0">
                <a:latin typeface="Times New Roman" pitchFamily="18" charset="0"/>
                <a:cs typeface="Times New Roman" pitchFamily="18" charset="0"/>
              </a:rPr>
              <a:t>ercentage </a:t>
            </a:r>
            <a:r>
              <a:rPr lang="en-US" sz="6500" b="1" i="1" dirty="0">
                <a:latin typeface="Times New Roman" pitchFamily="18" charset="0"/>
                <a:cs typeface="Times New Roman" pitchFamily="18" charset="0"/>
              </a:rPr>
              <a:t>growth rates </a:t>
            </a:r>
            <a:r>
              <a:rPr lang="en-US" sz="6500" dirty="0">
                <a:latin typeface="Times New Roman" pitchFamily="18" charset="0"/>
                <a:cs typeface="Times New Roman" pitchFamily="18" charset="0"/>
              </a:rPr>
              <a:t>throughout history </a:t>
            </a:r>
            <a:r>
              <a:rPr lang="en-US" sz="6500" dirty="0" smtClean="0">
                <a:latin typeface="Times New Roman" pitchFamily="18" charset="0"/>
                <a:cs typeface="Times New Roman" pitchFamily="18" charset="0"/>
              </a:rPr>
              <a:t>indicates  </a:t>
            </a:r>
            <a:endParaRPr lang="en-US" sz="6500" dirty="0">
              <a:latin typeface="Times New Roman" pitchFamily="18" charset="0"/>
              <a:cs typeface="Times New Roman" pitchFamily="18" charset="0"/>
            </a:endParaRPr>
          </a:p>
          <a:p>
            <a:pPr algn="just">
              <a:lnSpc>
                <a:spcPct val="120000"/>
              </a:lnSpc>
              <a:buFont typeface="Arial" pitchFamily="34" charset="0"/>
              <a:buChar char="•"/>
            </a:pPr>
            <a:r>
              <a:rPr lang="en-US" sz="6500" dirty="0" smtClean="0">
                <a:latin typeface="Times New Roman" pitchFamily="18" charset="0"/>
                <a:cs typeface="Times New Roman" pitchFamily="18" charset="0"/>
              </a:rPr>
              <a:t>Starting from human </a:t>
            </a:r>
            <a:r>
              <a:rPr lang="en-US" sz="6500" dirty="0">
                <a:latin typeface="Times New Roman" pitchFamily="18" charset="0"/>
                <a:cs typeface="Times New Roman" pitchFamily="18" charset="0"/>
              </a:rPr>
              <a:t>existence on earth until approximately 300 </a:t>
            </a:r>
            <a:r>
              <a:rPr lang="en-US" sz="6500" dirty="0" smtClean="0">
                <a:latin typeface="Times New Roman" pitchFamily="18" charset="0"/>
                <a:cs typeface="Times New Roman" pitchFamily="18" charset="0"/>
              </a:rPr>
              <a:t>years, </a:t>
            </a:r>
            <a:r>
              <a:rPr lang="en-US" sz="6500" dirty="0">
                <a:latin typeface="Times New Roman" pitchFamily="18" charset="0"/>
                <a:cs typeface="Times New Roman" pitchFamily="18" charset="0"/>
              </a:rPr>
              <a:t>population grew at an annual rate not much greater than zero (0.002%).  </a:t>
            </a:r>
            <a:r>
              <a:rPr lang="en-US" sz="6500" dirty="0" smtClean="0">
                <a:latin typeface="Times New Roman" pitchFamily="18" charset="0"/>
                <a:cs typeface="Times New Roman" pitchFamily="18" charset="0"/>
              </a:rPr>
              <a:t> </a:t>
            </a:r>
          </a:p>
          <a:p>
            <a:pPr algn="just">
              <a:lnSpc>
                <a:spcPct val="120000"/>
              </a:lnSpc>
              <a:buFont typeface="Arial" pitchFamily="34" charset="0"/>
              <a:buChar char="•"/>
            </a:pPr>
            <a:r>
              <a:rPr lang="en-US" sz="6500" dirty="0" smtClean="0">
                <a:latin typeface="Times New Roman" pitchFamily="18" charset="0"/>
                <a:cs typeface="Times New Roman" pitchFamily="18" charset="0"/>
              </a:rPr>
              <a:t>By 1750</a:t>
            </a:r>
            <a:r>
              <a:rPr lang="en-US" sz="6500" dirty="0">
                <a:latin typeface="Times New Roman" pitchFamily="18" charset="0"/>
                <a:cs typeface="Times New Roman" pitchFamily="18" charset="0"/>
              </a:rPr>
              <a:t>, the population growth rate had accelerated to 0.3% per year. </a:t>
            </a:r>
            <a:endParaRPr lang="en-US" sz="6500" dirty="0" smtClean="0">
              <a:latin typeface="Times New Roman" pitchFamily="18" charset="0"/>
              <a:cs typeface="Times New Roman" pitchFamily="18" charset="0"/>
            </a:endParaRPr>
          </a:p>
          <a:p>
            <a:pPr algn="just">
              <a:lnSpc>
                <a:spcPct val="120000"/>
              </a:lnSpc>
              <a:buFont typeface="Arial" pitchFamily="34" charset="0"/>
              <a:buChar char="•"/>
            </a:pPr>
            <a:r>
              <a:rPr lang="en-US" sz="6500" dirty="0" smtClean="0">
                <a:latin typeface="Times New Roman" pitchFamily="18" charset="0"/>
                <a:cs typeface="Times New Roman" pitchFamily="18" charset="0"/>
              </a:rPr>
              <a:t>By </a:t>
            </a:r>
            <a:r>
              <a:rPr lang="en-US" sz="6500" dirty="0">
                <a:latin typeface="Times New Roman" pitchFamily="18" charset="0"/>
                <a:cs typeface="Times New Roman" pitchFamily="18" charset="0"/>
              </a:rPr>
              <a:t>the 1950s, the rate had again accelerated, tripling to about 1.0% per year. </a:t>
            </a:r>
            <a:endParaRPr lang="en-US" sz="6500" dirty="0" smtClean="0">
              <a:latin typeface="Times New Roman" pitchFamily="18" charset="0"/>
              <a:cs typeface="Times New Roman" pitchFamily="18" charset="0"/>
            </a:endParaRPr>
          </a:p>
          <a:p>
            <a:pPr algn="just">
              <a:lnSpc>
                <a:spcPct val="120000"/>
              </a:lnSpc>
              <a:buFont typeface="Arial" pitchFamily="34" charset="0"/>
              <a:buChar char="•"/>
            </a:pPr>
            <a:r>
              <a:rPr lang="en-US" sz="6500" dirty="0" smtClean="0">
                <a:latin typeface="Times New Roman" pitchFamily="18" charset="0"/>
                <a:cs typeface="Times New Roman" pitchFamily="18" charset="0"/>
              </a:rPr>
              <a:t>It </a:t>
            </a:r>
            <a:r>
              <a:rPr lang="en-US" sz="6500" dirty="0">
                <a:latin typeface="Times New Roman" pitchFamily="18" charset="0"/>
                <a:cs typeface="Times New Roman" pitchFamily="18" charset="0"/>
              </a:rPr>
              <a:t>continued to accelerate until around 1970, when it peaked at 2.35</a:t>
            </a:r>
            <a:r>
              <a:rPr lang="en-US" sz="6500" dirty="0" smtClean="0">
                <a:latin typeface="Times New Roman" pitchFamily="18" charset="0"/>
                <a:cs typeface="Times New Roman" pitchFamily="18" charset="0"/>
              </a:rPr>
              <a:t>%.</a:t>
            </a:r>
          </a:p>
          <a:p>
            <a:pPr algn="just">
              <a:lnSpc>
                <a:spcPct val="120000"/>
              </a:lnSpc>
              <a:buFont typeface="Arial" pitchFamily="34" charset="0"/>
              <a:buChar char="•"/>
            </a:pPr>
            <a:r>
              <a:rPr lang="en-US" sz="6500" dirty="0" smtClean="0">
                <a:latin typeface="Times New Roman" pitchFamily="18" charset="0"/>
                <a:cs typeface="Times New Roman" pitchFamily="18" charset="0"/>
              </a:rPr>
              <a:t>Today </a:t>
            </a:r>
            <a:r>
              <a:rPr lang="en-US" sz="6500" dirty="0">
                <a:latin typeface="Times New Roman" pitchFamily="18" charset="0"/>
                <a:cs typeface="Times New Roman" pitchFamily="18" charset="0"/>
              </a:rPr>
              <a:t>the world’s population growth rate remains at a high rate of about 1.1% per year, but the rate of increase is slowing.   </a:t>
            </a:r>
            <a:endParaRPr lang="en-US" sz="6500" dirty="0" smtClean="0">
              <a:latin typeface="Times New Roman" pitchFamily="18" charset="0"/>
              <a:cs typeface="Times New Roman" pitchFamily="18" charset="0"/>
            </a:endParaRPr>
          </a:p>
          <a:p>
            <a:pPr algn="just">
              <a:lnSpc>
                <a:spcPct val="120000"/>
              </a:lnSpc>
              <a:buFont typeface="Arial" pitchFamily="34" charset="0"/>
              <a:buChar char="•"/>
            </a:pPr>
            <a:r>
              <a:rPr lang="en-US" sz="6500" dirty="0" smtClean="0">
                <a:latin typeface="Times New Roman" pitchFamily="18" charset="0"/>
                <a:cs typeface="Times New Roman" pitchFamily="18" charset="0"/>
              </a:rPr>
              <a:t>However</a:t>
            </a:r>
            <a:r>
              <a:rPr lang="en-US" sz="6500" dirty="0">
                <a:latin typeface="Times New Roman" pitchFamily="18" charset="0"/>
                <a:cs typeface="Times New Roman" pitchFamily="18" charset="0"/>
              </a:rPr>
              <a:t>, the population growth rate in Africa is still an extremely high 2.3% per year.    </a:t>
            </a:r>
          </a:p>
          <a:p>
            <a:pPr marL="45720" indent="0" algn="just">
              <a:buNone/>
            </a:pPr>
            <a:endParaRPr lang="en-US" sz="5900" dirty="0">
              <a:latin typeface="Times New Roman" pitchFamily="18" charset="0"/>
              <a:cs typeface="Times New Roman" pitchFamily="18" charset="0"/>
            </a:endParaRPr>
          </a:p>
          <a:p>
            <a:pPr marL="45720" indent="0">
              <a:buNone/>
            </a:pPr>
            <a:endParaRPr lang="en-US" sz="2800" dirty="0"/>
          </a:p>
        </p:txBody>
      </p:sp>
      <p:sp>
        <p:nvSpPr>
          <p:cNvPr id="5" name="Slide Number Placeholder 4"/>
          <p:cNvSpPr>
            <a:spLocks noGrp="1"/>
          </p:cNvSpPr>
          <p:nvPr>
            <p:ph type="sldNum" sz="quarter" idx="12"/>
          </p:nvPr>
        </p:nvSpPr>
        <p:spPr/>
        <p:txBody>
          <a:bodyPr/>
          <a:lstStyle/>
          <a:p>
            <a:fld id="{6B2F1D53-DE74-4F25-AF86-2FAE588083EF}" type="slidenum">
              <a:rPr lang="en-US" smtClean="0"/>
              <a:pPr/>
              <a:t>9</a:t>
            </a:fld>
            <a:endParaRPr lang="en-US" dirty="0"/>
          </a:p>
        </p:txBody>
      </p:sp>
    </p:spTree>
    <p:extLst>
      <p:ext uri="{BB962C8B-B14F-4D97-AF65-F5344CB8AC3E}">
        <p14:creationId xmlns="" xmlns:p14="http://schemas.microsoft.com/office/powerpoint/2010/main" val="30323286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90</a:t>
            </a:fld>
            <a:endParaRPr lang="en-US" dirty="0"/>
          </a:p>
        </p:txBody>
      </p:sp>
      <p:pic>
        <p:nvPicPr>
          <p:cNvPr id="115714" name="Picture 2"/>
          <p:cNvPicPr>
            <a:picLocks noGrp="1" noChangeAspect="1" noChangeArrowheads="1"/>
          </p:cNvPicPr>
          <p:nvPr>
            <p:ph idx="1"/>
          </p:nvPr>
        </p:nvPicPr>
        <p:blipFill>
          <a:blip r:embed="rId2" cstate="print"/>
          <a:srcRect/>
          <a:stretch>
            <a:fillRect/>
          </a:stretch>
        </p:blipFill>
        <p:spPr bwMode="auto">
          <a:xfrm>
            <a:off x="228600" y="228600"/>
            <a:ext cx="86868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91</a:t>
            </a:fld>
            <a:endParaRPr lang="en-US" dirty="0"/>
          </a:p>
        </p:txBody>
      </p:sp>
      <p:pic>
        <p:nvPicPr>
          <p:cNvPr id="116738" name="Picture 2"/>
          <p:cNvPicPr>
            <a:picLocks noGrp="1" noChangeAspect="1" noChangeArrowheads="1"/>
          </p:cNvPicPr>
          <p:nvPr>
            <p:ph idx="1"/>
          </p:nvPr>
        </p:nvPicPr>
        <p:blipFill>
          <a:blip r:embed="rId2" cstate="print"/>
          <a:srcRect/>
          <a:stretch>
            <a:fillRect/>
          </a:stretch>
        </p:blipFill>
        <p:spPr bwMode="auto">
          <a:xfrm>
            <a:off x="228599" y="152400"/>
            <a:ext cx="8763001"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248400"/>
          </a:xfrm>
        </p:spPr>
        <p:txBody>
          <a:bodyPr>
            <a:normAutofit/>
          </a:bodyPr>
          <a:lstStyle/>
          <a:p>
            <a:pPr algn="just">
              <a:lnSpc>
                <a:spcPct val="150000"/>
              </a:lnSpc>
              <a:buFont typeface="Wingdings" pitchFamily="2" charset="2"/>
              <a:buChar char="Ø"/>
            </a:pPr>
            <a:r>
              <a:rPr lang="en-US" sz="2400" dirty="0" smtClean="0"/>
              <a:t>The usual income and substitution effects are assumed to apply.</a:t>
            </a:r>
          </a:p>
          <a:p>
            <a:pPr algn="just">
              <a:lnSpc>
                <a:spcPct val="150000"/>
              </a:lnSpc>
              <a:buFont typeface="Wingdings" pitchFamily="2" charset="2"/>
              <a:buChar char="Ø"/>
            </a:pPr>
            <a:r>
              <a:rPr lang="en-US" sz="2400" b="1" i="1" dirty="0" smtClean="0"/>
              <a:t>That is, if other factors are held constant:</a:t>
            </a:r>
          </a:p>
          <a:p>
            <a:pPr marL="457200" indent="-457200" algn="just">
              <a:lnSpc>
                <a:spcPct val="150000"/>
              </a:lnSpc>
              <a:buFont typeface="+mj-lt"/>
              <a:buAutoNum type="arabicPeriod"/>
            </a:pPr>
            <a:r>
              <a:rPr lang="en-US" sz="2400" dirty="0" smtClean="0"/>
              <a:t>The </a:t>
            </a:r>
            <a:r>
              <a:rPr lang="en-US" sz="2400" i="1" dirty="0" smtClean="0">
                <a:solidFill>
                  <a:srgbClr val="FF0000"/>
                </a:solidFill>
              </a:rPr>
              <a:t>desired number of children </a:t>
            </a:r>
            <a:r>
              <a:rPr lang="en-US" sz="2400" dirty="0" smtClean="0"/>
              <a:t>can be expected to </a:t>
            </a:r>
            <a:r>
              <a:rPr lang="en-US" sz="2400" b="1" i="1" dirty="0" smtClean="0">
                <a:solidFill>
                  <a:srgbClr val="FF0000"/>
                </a:solidFill>
              </a:rPr>
              <a:t>vary directly </a:t>
            </a:r>
            <a:r>
              <a:rPr lang="en-US" sz="2400" dirty="0" smtClean="0"/>
              <a:t>with household income (this direct relationship may not hold for poor societies- it depends on the strength of demand for children relative to other consumer goods and to the sources of increased income, such as female employment), </a:t>
            </a:r>
          </a:p>
          <a:p>
            <a:pPr marL="457200" indent="-457200" algn="just">
              <a:lnSpc>
                <a:spcPct val="150000"/>
              </a:lnSpc>
              <a:buFont typeface="+mj-lt"/>
              <a:buAutoNum type="arabicPeriod"/>
            </a:pPr>
            <a:r>
              <a:rPr lang="en-US" sz="2400" dirty="0" smtClean="0"/>
              <a:t>The </a:t>
            </a:r>
            <a:r>
              <a:rPr lang="en-US" sz="2400" b="1" i="1" dirty="0" smtClean="0">
                <a:solidFill>
                  <a:srgbClr val="FF0000"/>
                </a:solidFill>
              </a:rPr>
              <a:t>desired number of children </a:t>
            </a:r>
            <a:r>
              <a:rPr lang="en-US" sz="2400" dirty="0" smtClean="0"/>
              <a:t>can be expected to vary inversely with </a:t>
            </a:r>
            <a:r>
              <a:rPr lang="en-US" sz="2400" b="1" dirty="0" smtClean="0"/>
              <a:t>the price (cost) of children, </a:t>
            </a:r>
            <a:r>
              <a:rPr lang="en-US" sz="2400" dirty="0" smtClean="0"/>
              <a:t>and inversely with the strength of tastes for other goods relative to children.</a:t>
            </a:r>
            <a:endParaRPr lang="en-US" sz="2400" dirty="0"/>
          </a:p>
        </p:txBody>
      </p:sp>
      <p:sp>
        <p:nvSpPr>
          <p:cNvPr id="4" name="Slide Number Placeholder 3"/>
          <p:cNvSpPr>
            <a:spLocks noGrp="1"/>
          </p:cNvSpPr>
          <p:nvPr>
            <p:ph type="sldNum" sz="quarter" idx="12"/>
          </p:nvPr>
        </p:nvSpPr>
        <p:spPr/>
        <p:txBody>
          <a:bodyPr/>
          <a:lstStyle/>
          <a:p>
            <a:fld id="{6B2F1D53-DE74-4F25-AF86-2FAE588083EF}"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93</a:t>
            </a:fld>
            <a:endParaRPr lang="en-US" dirty="0"/>
          </a:p>
        </p:txBody>
      </p:sp>
      <p:pic>
        <p:nvPicPr>
          <p:cNvPr id="117762" name="Picture 2"/>
          <p:cNvPicPr>
            <a:picLocks noGrp="1" noChangeAspect="1" noChangeArrowheads="1"/>
          </p:cNvPicPr>
          <p:nvPr>
            <p:ph idx="1"/>
          </p:nvPr>
        </p:nvPicPr>
        <p:blipFill>
          <a:blip r:embed="rId2" cstate="print"/>
          <a:srcRect/>
          <a:stretch>
            <a:fillRect/>
          </a:stretch>
        </p:blipFill>
        <p:spPr bwMode="auto">
          <a:xfrm>
            <a:off x="152400" y="304800"/>
            <a:ext cx="88392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2F1D53-DE74-4F25-AF86-2FAE588083EF}" type="slidenum">
              <a:rPr lang="en-US" smtClean="0"/>
              <a:pPr/>
              <a:t>94</a:t>
            </a:fld>
            <a:endParaRPr lang="en-US" dirty="0"/>
          </a:p>
        </p:txBody>
      </p:sp>
      <p:pic>
        <p:nvPicPr>
          <p:cNvPr id="118786" name="Picture 2"/>
          <p:cNvPicPr>
            <a:picLocks noGrp="1" noChangeAspect="1" noChangeArrowheads="1"/>
          </p:cNvPicPr>
          <p:nvPr>
            <p:ph idx="1"/>
          </p:nvPr>
        </p:nvPicPr>
        <p:blipFill>
          <a:blip r:embed="rId2" cstate="print"/>
          <a:srcRect/>
          <a:stretch>
            <a:fillRect/>
          </a:stretch>
        </p:blipFill>
        <p:spPr bwMode="auto">
          <a:xfrm>
            <a:off x="304800" y="228600"/>
            <a:ext cx="8610599"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304800"/>
            <a:ext cx="8382000" cy="6400800"/>
          </a:xfrm>
        </p:spPr>
        <p:txBody>
          <a:bodyPr/>
          <a:lstStyle/>
          <a:p>
            <a:pPr marL="45720" indent="0" algn="ctr">
              <a:buNone/>
            </a:pPr>
            <a:r>
              <a:rPr lang="en-US" altLang="en-US" sz="2800" b="1" dirty="0" smtClean="0">
                <a:solidFill>
                  <a:schemeClr val="tx2"/>
                </a:solidFill>
                <a:latin typeface="Times New Roman" pitchFamily="18" charset="0"/>
                <a:cs typeface="Times New Roman" pitchFamily="18" charset="0"/>
              </a:rPr>
              <a:t>Household </a:t>
            </a:r>
            <a:r>
              <a:rPr lang="en-US" altLang="en-US" sz="2800" b="1" dirty="0">
                <a:solidFill>
                  <a:schemeClr val="tx2"/>
                </a:solidFill>
                <a:latin typeface="Times New Roman" pitchFamily="18" charset="0"/>
                <a:cs typeface="Times New Roman" pitchFamily="18" charset="0"/>
              </a:rPr>
              <a:t>Theory of Fertility:  An Illustration</a:t>
            </a:r>
          </a:p>
          <a:p>
            <a:pPr marL="45720" indent="0">
              <a:buNone/>
            </a:pPr>
            <a:endParaRPr lang="en-US" dirty="0"/>
          </a:p>
        </p:txBody>
      </p:sp>
      <p:pic>
        <p:nvPicPr>
          <p:cNvPr id="6" name="Picture 2" descr="07_1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908049"/>
            <a:ext cx="8077200" cy="5696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6B2F1D53-DE74-4F25-AF86-2FAE588083EF}" type="slidenum">
              <a:rPr lang="en-US" smtClean="0"/>
              <a:pPr/>
              <a:t>95</a:t>
            </a:fld>
            <a:endParaRPr lang="en-US" dirty="0"/>
          </a:p>
        </p:txBody>
      </p:sp>
    </p:spTree>
    <p:extLst>
      <p:ext uri="{BB962C8B-B14F-4D97-AF65-F5344CB8AC3E}">
        <p14:creationId xmlns="" xmlns:p14="http://schemas.microsoft.com/office/powerpoint/2010/main" val="261379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2F1D53-DE74-4F25-AF86-2FAE588083EF}" type="slidenum">
              <a:rPr lang="en-US" smtClean="0"/>
              <a:pPr/>
              <a:t>96</a:t>
            </a:fld>
            <a:endParaRPr lang="en-US" dirty="0"/>
          </a:p>
        </p:txBody>
      </p:sp>
      <p:pic>
        <p:nvPicPr>
          <p:cNvPr id="6" name="Picture 2" descr="07_11"/>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457200"/>
            <a:ext cx="49530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Grp="1" noChangeAspect="1" noChangeArrowheads="1"/>
          </p:cNvPicPr>
          <p:nvPr>
            <p:ph sz="half" idx="2"/>
          </p:nvPr>
        </p:nvPicPr>
        <p:blipFill>
          <a:blip r:embed="rId3" cstate="print"/>
          <a:srcRect/>
          <a:stretch>
            <a:fillRect/>
          </a:stretch>
        </p:blipFill>
        <p:spPr bwMode="auto">
          <a:xfrm>
            <a:off x="4343400" y="304800"/>
            <a:ext cx="4572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2F1D53-DE74-4F25-AF86-2FAE588083EF}" type="slidenum">
              <a:rPr lang="en-US" smtClean="0"/>
              <a:pPr/>
              <a:t>97</a:t>
            </a:fld>
            <a:endParaRPr lang="en-US" dirty="0"/>
          </a:p>
        </p:txBody>
      </p:sp>
      <p:pic>
        <p:nvPicPr>
          <p:cNvPr id="6" name="Picture 2" descr="07_11"/>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8200" y="304800"/>
            <a:ext cx="4953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Grp="1" noChangeAspect="1" noChangeArrowheads="1"/>
          </p:cNvPicPr>
          <p:nvPr>
            <p:ph sz="half" idx="1"/>
          </p:nvPr>
        </p:nvPicPr>
        <p:blipFill>
          <a:blip r:embed="rId3" cstate="print"/>
          <a:srcRect/>
          <a:stretch>
            <a:fillRect/>
          </a:stretch>
        </p:blipFill>
        <p:spPr bwMode="auto">
          <a:xfrm>
            <a:off x="228600" y="381000"/>
            <a:ext cx="44196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2F1D53-DE74-4F25-AF86-2FAE588083EF}" type="slidenum">
              <a:rPr lang="en-US" smtClean="0"/>
              <a:pPr/>
              <a:t>98</a:t>
            </a:fld>
            <a:endParaRPr lang="en-US" dirty="0"/>
          </a:p>
        </p:txBody>
      </p:sp>
      <p:pic>
        <p:nvPicPr>
          <p:cNvPr id="6" name="Picture 2"/>
          <p:cNvPicPr>
            <a:picLocks noGrp="1" noChangeAspect="1" noChangeArrowheads="1"/>
          </p:cNvPicPr>
          <p:nvPr>
            <p:ph sz="half" idx="2"/>
          </p:nvPr>
        </p:nvPicPr>
        <p:blipFill>
          <a:blip r:embed="rId2" cstate="print"/>
          <a:srcRect/>
          <a:stretch>
            <a:fillRect/>
          </a:stretch>
        </p:blipFill>
        <p:spPr bwMode="auto">
          <a:xfrm>
            <a:off x="4648200" y="381000"/>
            <a:ext cx="4343400" cy="5562600"/>
          </a:xfrm>
          <a:prstGeom prst="rect">
            <a:avLst/>
          </a:prstGeom>
          <a:noFill/>
          <a:ln w="9525">
            <a:noFill/>
            <a:miter lim="800000"/>
            <a:headEnd/>
            <a:tailEnd/>
          </a:ln>
        </p:spPr>
      </p:pic>
      <p:pic>
        <p:nvPicPr>
          <p:cNvPr id="7" name="Picture 2" descr="07_11"/>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381000"/>
            <a:ext cx="4267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2F1D53-DE74-4F25-AF86-2FAE588083EF}" type="slidenum">
              <a:rPr lang="en-US" smtClean="0"/>
              <a:pPr/>
              <a:t>99</a:t>
            </a:fld>
            <a:endParaRPr lang="en-US" dirty="0"/>
          </a:p>
        </p:txBody>
      </p:sp>
      <p:pic>
        <p:nvPicPr>
          <p:cNvPr id="6" name="Picture 2"/>
          <p:cNvPicPr>
            <a:picLocks noGrp="1" noChangeAspect="1" noChangeArrowheads="1"/>
          </p:cNvPicPr>
          <p:nvPr>
            <p:ph sz="half" idx="2"/>
          </p:nvPr>
        </p:nvPicPr>
        <p:blipFill>
          <a:blip r:embed="rId2" cstate="print"/>
          <a:srcRect/>
          <a:stretch>
            <a:fillRect/>
          </a:stretch>
        </p:blipFill>
        <p:spPr bwMode="auto">
          <a:xfrm>
            <a:off x="4648200" y="228600"/>
            <a:ext cx="4267200" cy="6096000"/>
          </a:xfrm>
          <a:prstGeom prst="rect">
            <a:avLst/>
          </a:prstGeom>
          <a:noFill/>
          <a:ln w="9525">
            <a:noFill/>
            <a:miter lim="800000"/>
            <a:headEnd/>
            <a:tailEnd/>
          </a:ln>
        </p:spPr>
      </p:pic>
      <p:pic>
        <p:nvPicPr>
          <p:cNvPr id="7" name="Picture 2" descr="07_11"/>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81000"/>
            <a:ext cx="4572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5602</TotalTime>
  <Words>4938</Words>
  <Application>Microsoft Office PowerPoint</Application>
  <PresentationFormat>On-screen Show (4:3)</PresentationFormat>
  <Paragraphs>511</Paragraphs>
  <Slides>164</Slides>
  <Notes>3</Notes>
  <HiddenSlides>0</HiddenSlides>
  <MMClips>0</MMClips>
  <ScaleCrop>false</ScaleCrop>
  <HeadingPairs>
    <vt:vector size="4" baseType="variant">
      <vt:variant>
        <vt:lpstr>Theme</vt:lpstr>
      </vt:variant>
      <vt:variant>
        <vt:i4>1</vt:i4>
      </vt:variant>
      <vt:variant>
        <vt:lpstr>Slide Titles</vt:lpstr>
      </vt:variant>
      <vt:variant>
        <vt:i4>164</vt:i4>
      </vt:variant>
    </vt:vector>
  </HeadingPairs>
  <TitlesOfParts>
    <vt:vector size="16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Group assignment (10%)  Write Term Paper On Woliso Population</vt:lpstr>
      <vt:lpstr>Slide 127</vt:lpstr>
      <vt:lpstr>Slide 128</vt:lpstr>
      <vt:lpstr>Slide 129</vt:lpstr>
      <vt:lpstr>Slide 130</vt:lpstr>
      <vt:lpstr>Improving Health and Education: Why Increasing Income Is Not Sufficient</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pc</cp:lastModifiedBy>
  <cp:revision>576</cp:revision>
  <dcterms:created xsi:type="dcterms:W3CDTF">2014-03-17T11:08:10Z</dcterms:created>
  <dcterms:modified xsi:type="dcterms:W3CDTF">2015-07-30T14:02:48Z</dcterms:modified>
</cp:coreProperties>
</file>