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7" r:id="rId2"/>
    <p:sldId id="258" r:id="rId3"/>
    <p:sldId id="261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81" r:id="rId14"/>
    <p:sldId id="270" r:id="rId15"/>
    <p:sldId id="289" r:id="rId16"/>
    <p:sldId id="271" r:id="rId17"/>
    <p:sldId id="273" r:id="rId18"/>
    <p:sldId id="276" r:id="rId19"/>
    <p:sldId id="290" r:id="rId20"/>
    <p:sldId id="291" r:id="rId21"/>
    <p:sldId id="292" r:id="rId22"/>
    <p:sldId id="275" r:id="rId23"/>
    <p:sldId id="278" r:id="rId24"/>
    <p:sldId id="293" r:id="rId25"/>
    <p:sldId id="294" r:id="rId26"/>
    <p:sldId id="295" r:id="rId27"/>
    <p:sldId id="285" r:id="rId28"/>
    <p:sldId id="286" r:id="rId29"/>
    <p:sldId id="287" r:id="rId30"/>
    <p:sldId id="288" r:id="rId31"/>
    <p:sldId id="29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31DDF-100F-4794-BC18-3CBD45A282CD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9F7A86-6E1E-4CC7-8733-E6468FA54C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7539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7520187-4575-4527-ABB6-956F39BAA69F}" type="slidenum">
              <a:rPr lang="en-US" smtClean="0"/>
              <a:pPr eaLnBrk="1" hangingPunct="1"/>
              <a:t>5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2" rIns="91405" bIns="45702"/>
          <a:lstStyle/>
          <a:p>
            <a:pPr eaLnBrk="1" hangingPunct="1"/>
            <a:r>
              <a:rPr lang="en-US" smtClean="0"/>
              <a:t>Source: Adapted from Peters and Larkin, 1999.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9F7A86-6E1E-4CC7-8733-E6468FA54CF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8081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FA4D-C921-4BED-B5B3-AE08B3683B3E}" type="datetime1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F7DAD-C06E-457C-8E8C-77CD10475E97}" type="datetime1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F2037-65A4-470E-A884-8558E8FADCDB}" type="datetime1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CC87-D743-4C87-B58D-D4B8A423E094}" type="datetime1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3FF6-9B7E-4F38-9FC1-4D535B88077B}" type="datetime1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E9EF-4474-41FA-9E6A-6E4178C14293}" type="datetime1">
              <a:rPr lang="en-US" smtClean="0"/>
              <a:pPr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5240C-26E8-4DA9-BDB4-52E00941E7FC}" type="datetime1">
              <a:rPr lang="en-US" smtClean="0"/>
              <a:pPr/>
              <a:t>8/6/2015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E4EBD-0D76-44B3-9C03-4F984149514F}" type="datetime1">
              <a:rPr lang="en-US" smtClean="0"/>
              <a:pPr/>
              <a:t>8/6/2015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34B6-0505-40AF-A02D-36111FC0DE5E}" type="datetime1">
              <a:rPr lang="en-US" smtClean="0"/>
              <a:pPr/>
              <a:t>8/6/2015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8C369-D8EA-47BB-8813-56F553B4AF17}" type="datetime1">
              <a:rPr lang="en-US" smtClean="0"/>
              <a:pPr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D9CD8-B3B5-4162-9E69-147F89F55877}" type="datetime1">
              <a:rPr lang="en-US" smtClean="0"/>
              <a:pPr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89983-1D74-481E-B8F0-6EC64312D3CF}" type="datetime1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00375-B73F-4ADA-B76B-8A454B00C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77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CHAPTER THREE</a:t>
            </a:r>
          </a:p>
          <a:p>
            <a:pPr marL="0" indent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3. Urbanization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Unemployment and Migration 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Urbanization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refers to an increase in the proportion of people living in towns and cities. 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a major aspect of socio-economic change.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urban centers, the majority of people is engaged in non-agricultural economic activity. </a:t>
            </a:r>
          </a:p>
          <a:p>
            <a:pPr marL="0" indent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Urbanization and Development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is positive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association between urbanization and per capita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income.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more developed the country, measured by per capita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income,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greater the share of population living in urban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areas.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239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553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Congestion leads to : </a:t>
            </a:r>
          </a:p>
          <a:p>
            <a:pPr algn="just"/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Higher costs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of real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estate</a:t>
            </a:r>
          </a:p>
          <a:p>
            <a:pPr algn="just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urban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land costs become high which leads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skyscrapers </a:t>
            </a:r>
          </a:p>
          <a:p>
            <a:pPr algn="just"/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Greater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transportation costs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orkers travel longer distances 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demand higher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wages to cover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transportation costs</a:t>
            </a:r>
          </a:p>
          <a:p>
            <a:pPr algn="just"/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Higher costs of infrastructure (water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and sewer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systems)</a:t>
            </a:r>
          </a:p>
          <a:p>
            <a:pPr algn="just"/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“Black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hole”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effect</a:t>
            </a:r>
          </a:p>
          <a:p>
            <a:pPr algn="just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costs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transportation of finished goods are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high, consumers are located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the largest city to avoid paying those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transportation costs.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conomic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activities are indefinitely concentrated within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city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.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914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629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Urban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Giantism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Problem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occurs when capital cities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or other “urban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giants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” suffer from enormous levels of congestion, but adequate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mid-size cities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that might provide alternative locations for growth are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lacking the problem of congestion. </a:t>
            </a: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3" descr="C:\WINDOWS\Desktop\Todaro\gifs\T08_05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2438400"/>
            <a:ext cx="83058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2395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Causes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the urban giantism problem is a combined effect of   </a:t>
            </a:r>
          </a:p>
          <a:p>
            <a:pPr marL="514350" indent="-514350"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“hub-and-spoke”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transportation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system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In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developing countries, the main transportation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routes             are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often a legacy of colonialism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colonialists developed the transportation system with the aim of extraction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country’s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natural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resources.  </a:t>
            </a:r>
          </a:p>
          <a:p>
            <a:pPr algn="just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many cases,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capital cities of colonized countries are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located near the outlet of this system on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seacoast.</a:t>
            </a:r>
          </a:p>
          <a:p>
            <a:pPr algn="just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Then, producers located and plant their firm in this area, which transportation facility is very high, and large consumers also available. </a:t>
            </a:r>
          </a:p>
          <a:p>
            <a:pPr algn="just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This type of transportation system is also called a “hub-and-spoke” system.  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2. The location of the political capital in the largest city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013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well designed infrastructure development program can alleviate the urban giantism problem; </a:t>
            </a:r>
          </a:p>
          <a:p>
            <a:pPr algn="just">
              <a:buFontTx/>
              <a:buChar char="-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more efficient links between medium-size cities and </a:t>
            </a:r>
          </a:p>
          <a:p>
            <a:pPr algn="just">
              <a:buFontTx/>
              <a:buChar char="-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better roads, utilities, and telecommunications within these cities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However, Dictatorship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provide bread and infrastructure for the first largest city to prevent unrest. </a:t>
            </a:r>
          </a:p>
          <a:p>
            <a:pPr algn="just">
              <a:buFontTx/>
              <a:buChar char="-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Governments policy toward the rest of the world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Import substitution- leads to urban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giantism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-firm located nearer to the center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Export promotion &amp; low-trade barriers reduce urban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giantism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-firm operate nearer to the port and border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kumimoji="1"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Politics </a:t>
            </a:r>
            <a:r>
              <a:rPr kumimoji="1" lang="en-US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Urban </a:t>
            </a:r>
            <a:r>
              <a:rPr kumimoji="1"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Concentration: % of urban population living in largest city 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962400"/>
            <a:ext cx="6477000" cy="279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3774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629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First-City 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Bias :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occurs when a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country’s largest or “first-place” city receives a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disproportionately large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share of public investment and incentives for private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investment in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relation to the country’s second-largest city and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other smaller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cities.</a:t>
            </a:r>
          </a:p>
          <a:p>
            <a:pPr algn="just"/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As a result, the first city receives a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disproportionately and inefficiently large share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of population and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economic activity.  </a:t>
            </a:r>
          </a:p>
          <a:p>
            <a:pPr marL="0" indent="0" algn="ctr">
              <a:buNone/>
            </a:pP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The Urban Informal 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Sector and Unemployment </a:t>
            </a:r>
          </a:p>
          <a:p>
            <a:pPr algn="just"/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urban economy of developing countries is decomposed into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formal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informal sectors.  </a:t>
            </a:r>
          </a:p>
          <a:p>
            <a:pPr marL="0" indent="0" algn="just">
              <a:buNone/>
            </a:pP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Informal 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sector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: part of urban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economy of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developing countries characterized by small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competitive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individual or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family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firms, petty retail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trade and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services, labor-intensive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methods,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free entry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market-determined factor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and product prices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434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915400" cy="6705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Characteristics of informal sector </a:t>
            </a:r>
          </a:p>
          <a:p>
            <a:pPr algn="just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ndividually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family-owned small scale production 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service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activities </a:t>
            </a:r>
          </a:p>
          <a:p>
            <a:pPr algn="just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Use simple and labor-intensive technology</a:t>
            </a:r>
          </a:p>
          <a:p>
            <a:pPr algn="just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perate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like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monopolistically competitive firms </a:t>
            </a:r>
          </a:p>
          <a:p>
            <a:pPr algn="just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Have less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formal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education and are generally unskilled</a:t>
            </a:r>
          </a:p>
          <a:p>
            <a:pPr algn="just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ack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access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financial capital  </a:t>
            </a:r>
          </a:p>
          <a:p>
            <a:pPr algn="just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orker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productivity and income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 lower</a:t>
            </a:r>
          </a:p>
          <a:p>
            <a:pPr algn="just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orkers do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not enjoy the measure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protection (job security, old-age pensions)</a:t>
            </a:r>
          </a:p>
          <a:p>
            <a:pPr algn="just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Many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workers entering this sector are recent migrants from rural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areas who unable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find employment in the formal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sector.</a:t>
            </a:r>
          </a:p>
          <a:p>
            <a:pPr algn="just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live in slums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squatter settlements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which generally lack minimal public services such as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electricity, water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drainage, transportation, and educational and health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services.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8000" y="6472093"/>
            <a:ext cx="2133600" cy="365125"/>
          </a:xfrm>
        </p:spPr>
        <p:txBody>
          <a:bodyPr/>
          <a:lstStyle/>
          <a:p>
            <a:fld id="{26C00375-B73F-4ADA-B76B-8A454B00C662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418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839200" cy="6705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Why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urban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informal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sector is promoted?</a:t>
            </a:r>
          </a:p>
          <a:p>
            <a:pPr marL="0" indent="0" algn="just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-   generates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surplus despite hostile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environment</a:t>
            </a:r>
          </a:p>
          <a:p>
            <a:pPr algn="just">
              <a:buFontTx/>
              <a:buChar char="-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creates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jobs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since it  is labour intensive </a:t>
            </a:r>
          </a:p>
          <a:p>
            <a:pPr algn="just">
              <a:buFontTx/>
              <a:buChar char="-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Provides access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training and apprenticeships at lower cost </a:t>
            </a:r>
          </a:p>
          <a:p>
            <a:pPr algn="just">
              <a:buFontTx/>
              <a:buChar char="-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reates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demand for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unskilled workers</a:t>
            </a:r>
          </a:p>
          <a:p>
            <a:pPr algn="just">
              <a:buFontTx/>
              <a:buChar char="-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ses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appropriate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technologies and local resources</a:t>
            </a:r>
          </a:p>
          <a:p>
            <a:pPr algn="just">
              <a:buFontTx/>
              <a:buChar char="-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plays an important role in recycling waste materials</a:t>
            </a:r>
          </a:p>
          <a:p>
            <a:pPr algn="just">
              <a:buFontTx/>
              <a:buChar char="-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ore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benefits to poor, especially women who are concentrated in the informal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sector</a:t>
            </a: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failure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formal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sectors to absorb additions to the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labor force in developing countries,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more attention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is given to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the informal sector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 reducing unemployment problem.   </a:t>
            </a:r>
          </a:p>
          <a:p>
            <a:pPr algn="just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many developing countries, about half of the employed urban population works in the informal sector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 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263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200"/>
            <a:ext cx="8991600" cy="6096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en-US" sz="2400" b="1" dirty="0" smtClean="0">
                <a:solidFill>
                  <a:schemeClr val="bg1">
                    <a:lumMod val="25000"/>
                  </a:schemeClr>
                </a:solidFill>
                <a:latin typeface="Bookman Old Style" pitchFamily="18" charset="0"/>
              </a:rPr>
              <a:t>Importance of Informal Employment in Selected Cities</a:t>
            </a:r>
            <a:endParaRPr lang="en-GB" sz="2400" b="1" dirty="0" smtClean="0">
              <a:solidFill>
                <a:schemeClr val="bg1">
                  <a:lumMod val="2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27651" name="Picture 6" descr="fig07_0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7038" y="533400"/>
            <a:ext cx="8412162" cy="6172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042177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629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Disadvantages of informal sector </a:t>
            </a:r>
          </a:p>
          <a:p>
            <a:pPr algn="just">
              <a:lnSpc>
                <a:spcPct val="110000"/>
              </a:lnSpc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There is strong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relationship between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rural-urban migration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and labor absorption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informal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sector </a:t>
            </a:r>
          </a:p>
          <a:p>
            <a:pPr algn="just">
              <a:lnSpc>
                <a:spcPct val="110000"/>
              </a:lnSpc>
              <a:buFontTx/>
              <a:buChar char="-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promoting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income and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employment opportunities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informal sector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could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aggravate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the urban unemployment problem by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attracting more labor. </a:t>
            </a:r>
          </a:p>
          <a:p>
            <a:pPr algn="just">
              <a:lnSpc>
                <a:spcPct val="110000"/>
              </a:lnSpc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Negative environmental consequences: many informal-sector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activities cause pollution and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congestion.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Measures to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promote the informal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sector</a:t>
            </a:r>
          </a:p>
          <a:p>
            <a:pPr algn="just">
              <a:lnSpc>
                <a:spcPct val="110000"/>
              </a:lnSpc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Adopting a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more positive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attitude toward informal sector </a:t>
            </a:r>
          </a:p>
          <a:p>
            <a:pPr algn="just">
              <a:lnSpc>
                <a:spcPct val="110000"/>
              </a:lnSpc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Facilitating training </a:t>
            </a:r>
          </a:p>
          <a:p>
            <a:pPr algn="just">
              <a:lnSpc>
                <a:spcPct val="110000"/>
              </a:lnSpc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Provision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credit</a:t>
            </a:r>
          </a:p>
          <a:p>
            <a:pPr algn="just">
              <a:lnSpc>
                <a:spcPct val="110000"/>
              </a:lnSpc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Providing infrastructure and suitable locations for work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871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5532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Economic Model of Rural- Urban Migration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a pattern of development, the more developed the economy, the more urbanized.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Developing nations witnessed a massive rural-urban migration, i.e., they are being too rapidly urbanized. 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However, there is rising levels of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urban unemployment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underemployment in developing  countries.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combination suggests the migration and urbanization dilemma.-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Todaro</a:t>
            </a:r>
            <a:endParaRPr lang="en-US" b="1" dirty="0" smtClean="0"/>
          </a:p>
          <a:p>
            <a:pPr algn="just">
              <a:buNone/>
            </a:pPr>
            <a:r>
              <a:rPr lang="en-US" b="1" dirty="0" smtClean="0"/>
              <a:t>1. Lewis Model</a:t>
            </a:r>
          </a:p>
          <a:p>
            <a:pPr algn="just"/>
            <a:r>
              <a:rPr lang="en-US" sz="3400" dirty="0" smtClean="0"/>
              <a:t>Lewis model is based on a particular view of the underdeveloped economy and the development process. </a:t>
            </a:r>
          </a:p>
          <a:p>
            <a:pPr algn="just"/>
            <a:r>
              <a:rPr lang="en-US" sz="3400" dirty="0" smtClean="0"/>
              <a:t>Lewis viewed development process as a structural change involving transformation of primarily agricultural economy to an industrial one.</a:t>
            </a:r>
          </a:p>
          <a:p>
            <a:pPr algn="just"/>
            <a:r>
              <a:rPr lang="en-US" sz="3400" dirty="0" smtClean="0"/>
              <a:t>The engine of development is industry and development requires rapid growth of industry. </a:t>
            </a:r>
            <a:r>
              <a:rPr lang="en-US" sz="3400" b="1" i="1" dirty="0" smtClean="0"/>
              <a:t>The growth of industry depends on three things:</a:t>
            </a:r>
          </a:p>
          <a:p>
            <a:pPr algn="just"/>
            <a:r>
              <a:rPr lang="en-US" sz="3400" dirty="0" smtClean="0"/>
              <a:t>1. Capital accumulation and investment in industry</a:t>
            </a:r>
          </a:p>
          <a:p>
            <a:pPr algn="just"/>
            <a:r>
              <a:rPr lang="en-US" sz="3400" dirty="0" smtClean="0"/>
              <a:t>2. Availability of labor to industry</a:t>
            </a:r>
          </a:p>
          <a:p>
            <a:pPr algn="just"/>
            <a:r>
              <a:rPr lang="en-US" sz="3400" dirty="0" smtClean="0"/>
              <a:t>3. Availability of food to industrial workers</a:t>
            </a:r>
            <a:endParaRPr lang="en-US" sz="3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highest-income countries, such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 Denmark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are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among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most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urbanized.  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very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poorest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countries, such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as Rwanda, are among the least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urbanized</a:t>
            </a:r>
            <a:r>
              <a:rPr lang="en-US" sz="2800" dirty="0" smtClean="0"/>
              <a:t>.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Urban Population and Per Capita Income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2800" dirty="0" smtClean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4" name="Picture 6" descr="fig07_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67000"/>
            <a:ext cx="8196263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8905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/>
          </a:bodyPr>
          <a:lstStyle/>
          <a:p>
            <a:r>
              <a:rPr lang="en-US" dirty="0" smtClean="0"/>
              <a:t>Main Assumptions of Lewis model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Two-Sectors (two goods): Agriculture and Industry.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Diminishing marginal productivity of labor in both sectors.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Dual Economy: Underdeveloped economies are characterized by dualism which is coexistence of traditional and modern sectors.</a:t>
            </a:r>
          </a:p>
          <a:p>
            <a:pPr algn="just"/>
            <a:r>
              <a:rPr lang="en-US" sz="2400" b="1" dirty="0" smtClean="0"/>
              <a:t>Traditional sector </a:t>
            </a:r>
            <a:r>
              <a:rPr lang="en-US" sz="2400" dirty="0" smtClean="0"/>
              <a:t>is characterized by backward or traditional technology and low capital intensity. </a:t>
            </a:r>
          </a:p>
          <a:p>
            <a:pPr algn="just"/>
            <a:r>
              <a:rPr lang="en-US" sz="2400" dirty="0" smtClean="0"/>
              <a:t>The production is normally organized on </a:t>
            </a:r>
            <a:r>
              <a:rPr lang="en-US" sz="2400" b="1" dirty="0" smtClean="0"/>
              <a:t>the basis of family labor </a:t>
            </a:r>
            <a:r>
              <a:rPr lang="en-US" sz="2400" dirty="0" smtClean="0"/>
              <a:t>with overall output distributed not in the form of wages and profits, but in the form </a:t>
            </a:r>
            <a:r>
              <a:rPr lang="en-US" sz="2400" b="1" dirty="0" smtClean="0"/>
              <a:t>of shares that accrue to each family member. </a:t>
            </a:r>
          </a:p>
          <a:p>
            <a:pPr algn="just"/>
            <a:r>
              <a:rPr lang="en-US" sz="2400" b="1" dirty="0" smtClean="0"/>
              <a:t>P</a:t>
            </a:r>
            <a:r>
              <a:rPr lang="en-US" sz="2400" dirty="0" smtClean="0"/>
              <a:t>roducers in this sector maximize family income and not profit.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534400" cy="64008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400" b="1" dirty="0" smtClean="0"/>
              <a:t>Modern sector </a:t>
            </a:r>
            <a:r>
              <a:rPr lang="en-US" sz="2400" dirty="0" smtClean="0"/>
              <a:t>on the other hand is characterized by advanced technology and relatively high-capital intensity.</a:t>
            </a:r>
          </a:p>
          <a:p>
            <a:pPr algn="just"/>
            <a:r>
              <a:rPr lang="en-US" sz="2400" dirty="0" smtClean="0"/>
              <a:t>Producers in this sectors are profit maximizer’s</a:t>
            </a:r>
            <a:r>
              <a:rPr lang="en-US" dirty="0" smtClean="0"/>
              <a:t>.</a:t>
            </a:r>
          </a:p>
          <a:p>
            <a:r>
              <a:rPr lang="en-US" b="1" i="1" dirty="0"/>
              <a:t>Interaction between agriculture and industry:</a:t>
            </a:r>
          </a:p>
          <a:p>
            <a:pPr algn="just"/>
            <a:r>
              <a:rPr lang="en-US" sz="2600" b="1" dirty="0"/>
              <a:t>Agriculture supplies labor to industry and the surplus </a:t>
            </a:r>
            <a:r>
              <a:rPr lang="en-US" sz="2600" b="1" dirty="0" smtClean="0"/>
              <a:t>food </a:t>
            </a:r>
            <a:r>
              <a:rPr lang="en-US" sz="2600" dirty="0" smtClean="0"/>
              <a:t>which </a:t>
            </a:r>
            <a:r>
              <a:rPr lang="en-US" sz="2600" dirty="0"/>
              <a:t>sustains nonagricultural labor force. In the </a:t>
            </a:r>
            <a:r>
              <a:rPr lang="en-US" sz="2600" dirty="0" smtClean="0"/>
              <a:t>Lewis model</a:t>
            </a:r>
            <a:r>
              <a:rPr lang="en-US" sz="2600" dirty="0"/>
              <a:t>, </a:t>
            </a:r>
            <a:r>
              <a:rPr lang="en-US" sz="2600" b="1" dirty="0"/>
              <a:t>agricultural sector was assumed to be </a:t>
            </a:r>
            <a:r>
              <a:rPr lang="en-US" sz="2600" b="1" dirty="0" smtClean="0"/>
              <a:t>the traditional </a:t>
            </a:r>
            <a:r>
              <a:rPr lang="en-US" sz="2600" b="1" dirty="0"/>
              <a:t>sector </a:t>
            </a:r>
            <a:r>
              <a:rPr lang="en-US" sz="2600" dirty="0"/>
              <a:t>and industry to be the modern sector.</a:t>
            </a:r>
          </a:p>
          <a:p>
            <a:pPr algn="just"/>
            <a:r>
              <a:rPr lang="en-US" sz="2600" dirty="0"/>
              <a:t>The </a:t>
            </a:r>
            <a:r>
              <a:rPr lang="en-US" sz="2600" dirty="0" smtClean="0"/>
              <a:t>flow </a:t>
            </a:r>
            <a:r>
              <a:rPr lang="en-US" sz="2600" dirty="0"/>
              <a:t>of labor and food from agriculture to industry </a:t>
            </a:r>
            <a:r>
              <a:rPr lang="en-US" sz="2600" dirty="0" smtClean="0"/>
              <a:t>are known </a:t>
            </a:r>
            <a:r>
              <a:rPr lang="en-US" sz="2600" dirty="0"/>
              <a:t>as two fundamental resource </a:t>
            </a:r>
            <a:r>
              <a:rPr lang="en-US" sz="2600" dirty="0" smtClean="0"/>
              <a:t>flows. </a:t>
            </a:r>
          </a:p>
          <a:p>
            <a:pPr algn="just"/>
            <a:r>
              <a:rPr lang="en-US" sz="2600" b="1" dirty="0" smtClean="0"/>
              <a:t>Surplus </a:t>
            </a:r>
            <a:r>
              <a:rPr lang="en-US" sz="2600" b="1" dirty="0"/>
              <a:t>Labor: </a:t>
            </a:r>
            <a:r>
              <a:rPr lang="en-US" sz="2600" dirty="0"/>
              <a:t>Central to the Lewis model is the idea </a:t>
            </a:r>
            <a:r>
              <a:rPr lang="en-US" sz="2600" dirty="0" smtClean="0"/>
              <a:t>of surplus </a:t>
            </a:r>
            <a:r>
              <a:rPr lang="en-US" sz="2600" dirty="0"/>
              <a:t>labor in the agricultural or traditional sector. </a:t>
            </a:r>
            <a:endParaRPr lang="en-US" sz="2600" dirty="0" smtClean="0"/>
          </a:p>
          <a:p>
            <a:pPr algn="just"/>
            <a:r>
              <a:rPr lang="en-US" sz="2600" dirty="0" smtClean="0"/>
              <a:t>Lewis assumed </a:t>
            </a:r>
            <a:r>
              <a:rPr lang="en-US" sz="2600" dirty="0"/>
              <a:t>that a </a:t>
            </a:r>
            <a:r>
              <a:rPr lang="en-US" sz="2600" dirty="0" smtClean="0"/>
              <a:t>significant </a:t>
            </a:r>
            <a:r>
              <a:rPr lang="en-US" sz="2600" dirty="0"/>
              <a:t>section of agricultural </a:t>
            </a:r>
            <a:r>
              <a:rPr lang="en-US" sz="2600" dirty="0" smtClean="0"/>
              <a:t>workers can </a:t>
            </a:r>
            <a:r>
              <a:rPr lang="en-US" sz="2600" dirty="0"/>
              <a:t>be shifted to industry or modern sector </a:t>
            </a:r>
            <a:r>
              <a:rPr lang="en-US" sz="2600" dirty="0" smtClean="0"/>
              <a:t>without adversely </a:t>
            </a:r>
            <a:r>
              <a:rPr lang="en-US" sz="2600" dirty="0"/>
              <a:t>affecting agricultural output. </a:t>
            </a:r>
            <a:endParaRPr lang="en-US" sz="2600" dirty="0" smtClean="0"/>
          </a:p>
          <a:p>
            <a:pPr algn="just"/>
            <a:r>
              <a:rPr lang="en-US" sz="2600" dirty="0" smtClean="0"/>
              <a:t>More formally, workers </a:t>
            </a:r>
            <a:r>
              <a:rPr lang="en-US" sz="2600" dirty="0"/>
              <a:t>in the agricultural sector are employed </a:t>
            </a:r>
            <a:r>
              <a:rPr lang="en-US" sz="2600" dirty="0" smtClean="0"/>
              <a:t>even though </a:t>
            </a:r>
            <a:r>
              <a:rPr lang="en-US" sz="2600" dirty="0"/>
              <a:t>there marginal product is zero.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915400" cy="6553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Todaro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migration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model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shows the paradoxical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relationship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between  accelerated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rural-urban migration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rising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urban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unemployment. </a:t>
            </a:r>
          </a:p>
          <a:p>
            <a:pPr>
              <a:buNone/>
              <a:defRPr/>
            </a:pPr>
            <a:r>
              <a:rPr lang="en-US" sz="2800" dirty="0"/>
              <a:t>Hypotheses: 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sz="2400" dirty="0" smtClean="0"/>
              <a:t>Migration </a:t>
            </a:r>
            <a:r>
              <a:rPr lang="en-US" sz="2400" dirty="0"/>
              <a:t>is an </a:t>
            </a:r>
            <a:r>
              <a:rPr lang="en-US" sz="2400" b="1" dirty="0"/>
              <a:t>individual rational decision 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sz="2400" dirty="0" smtClean="0"/>
              <a:t>Migration </a:t>
            </a:r>
            <a:r>
              <a:rPr lang="en-US" sz="2400" dirty="0"/>
              <a:t>proceeds in response to </a:t>
            </a:r>
            <a:r>
              <a:rPr lang="en-US" sz="2400" b="1" dirty="0" smtClean="0"/>
              <a:t>urban-rural differences </a:t>
            </a:r>
            <a:r>
              <a:rPr lang="en-US" sz="2400" b="1" dirty="0"/>
              <a:t>in expected income rather </a:t>
            </a:r>
            <a:r>
              <a:rPr lang="en-US" sz="2400" b="1" dirty="0" smtClean="0"/>
              <a:t>than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Rural-urban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migration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a rational economic decision despite the existence of high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urban unemployment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Migrants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calculate (present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value of)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expected urban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income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move if this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exceeds average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rural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income.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181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648700" cy="3048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2000" b="1" dirty="0" smtClean="0">
                <a:solidFill>
                  <a:schemeClr val="bg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Schematic Framework for Analyzing the Rural-to-Urban Migration Decision</a:t>
            </a:r>
            <a:endParaRPr lang="en-GB" sz="2000" b="1" dirty="0" smtClean="0">
              <a:solidFill>
                <a:schemeClr val="bg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1" name="Picture 6" descr="fig07_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91440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22854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4505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44958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WINDOWS\Desktop\Todaro\gifs\08_09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8200" y="609600"/>
            <a:ext cx="4495800" cy="6248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Picture 3" descr="C:\WINDOWS\Desktop\Todaro\gifs\08_09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04800"/>
            <a:ext cx="3886200" cy="6019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4800"/>
            <a:ext cx="5105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4710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48006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WINDOWS\Desktop\Todaro\gifs\08_09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09600"/>
            <a:ext cx="4267200" cy="5486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91600" cy="6629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Rural-to-urban migration continues despite there exists high urban unemployment.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Although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privately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rational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 individual to migrate to the city despite high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urban unemployment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socially very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costly. 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Todaro migration model has four basic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characteristics: </a:t>
            </a:r>
          </a:p>
          <a:p>
            <a:pPr marL="514350" indent="-514350"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Migration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stimulated primarily by rational economic considerations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relative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benefits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costs of urban sector.   </a:t>
            </a:r>
          </a:p>
          <a:p>
            <a:pPr marL="514350" indent="-514350"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decision to migrate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depends on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expected urban-rural real-wage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differentials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where the expected differential is determined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by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actual urban-rural wage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differential 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probability of successfully obtaining employment in the urban sector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514350" indent="-514350">
              <a:buAutoNum type="arabicPeriod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557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probability of obtaining an urban job is directly related to the urban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employment rate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thus inversely related to the urban unemployment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rate.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Rural-urban migration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rates in excess of urban job opportunity growth rates are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rational and possible when there is wide urban-rural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expected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income differentials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.  </a:t>
            </a:r>
          </a:p>
          <a:p>
            <a:pPr marL="0" indent="0" algn="just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Five Policy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Implications </a:t>
            </a:r>
          </a:p>
          <a:p>
            <a:pPr marL="514350" indent="-514350"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Reduction of imbalances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between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economic opportunities in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rural and urban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sectors.</a:t>
            </a:r>
          </a:p>
          <a:p>
            <a:pPr marL="514350" indent="-514350"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Improvement of rural economic opportunities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Urban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job creation 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not sufficient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solution for the urban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unemployment problem.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creation of more urban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jobs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without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improving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rural incomes and employment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opportunities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result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higher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levels of urban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unemployment.  </a:t>
            </a:r>
          </a:p>
          <a:p>
            <a:pPr marL="514350" indent="-514350" algn="just">
              <a:buAutoNum type="arabicPeriod"/>
            </a:pPr>
            <a:endParaRPr lang="en-US" sz="2800" dirty="0" smtClean="0"/>
          </a:p>
          <a:p>
            <a:pPr marL="514350" indent="-514350">
              <a:buAutoNum type="arabicPeriod"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500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Process in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which the creation of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urban jobs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raises expected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incomes and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induces more people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to migrate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from rural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areas is known as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induced migration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3. Curtailing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public investment in higher education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Educational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expansion will lead to further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migration and unemployment.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the probability of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success in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securing a modern-sector job is higher for people with more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education, their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expected income differential will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higher, and they will be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more likely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to migrate to the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cities. </a:t>
            </a:r>
          </a:p>
          <a:p>
            <a:pPr marL="0" indent="0" algn="just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limination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of wage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distortions</a:t>
            </a: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ctual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urban wages generally exceed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market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or “correct” wage as a result of a variety of institutional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factors.  </a:t>
            </a:r>
          </a:p>
          <a:p>
            <a:pPr marL="0" indent="0" algn="just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5. Encouraging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integrated rural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development programs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368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839200" cy="6705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Although urbanization is closely associated with economic growth, it is happening everywhere in the world whether economic growth is positive or negative. </a:t>
            </a:r>
          </a:p>
          <a:p>
            <a:pPr algn="just">
              <a:lnSpc>
                <a:spcPct val="120000"/>
              </a:lnSpc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These days, there is rapid growth of cities in developing countries.   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In 1950, 38% of the world urban population were living in cities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developing world.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By 2010, over three-quarters of all urban dwellers are living in metropolitan areas of low- and middle-income countries.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Africa is the least urbanized of all the continents in the world.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Only 38% of the continent’s population live in urban areas.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304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629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>
              <a:lnSpc>
                <a:spcPct val="11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Policies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need to focus on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urban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employment 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supply of labor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rural areas.   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 Comprehensive Migration and Employment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Strategy</a:t>
            </a:r>
          </a:p>
          <a:p>
            <a:pPr algn="just">
              <a:lnSpc>
                <a:spcPct val="110000"/>
              </a:lnSpc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policy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approaches designed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improve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very serious migration and employment situation 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developing countries: </a:t>
            </a:r>
          </a:p>
          <a:p>
            <a:pPr marL="514350" indent="-514350" algn="just">
              <a:lnSpc>
                <a:spcPct val="110000"/>
              </a:lnSpc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Creating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 appropriate rural-urban economic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balance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lnSpc>
                <a:spcPct val="110000"/>
              </a:lnSpc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Expansion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small-scale, labor-intensive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industries</a:t>
            </a:r>
          </a:p>
          <a:p>
            <a:pPr marL="514350" indent="-514350" algn="just">
              <a:lnSpc>
                <a:spcPct val="110000"/>
              </a:lnSpc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Eliminating factor price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distortions</a:t>
            </a:r>
          </a:p>
          <a:p>
            <a:pPr marL="514350" indent="-514350" algn="just">
              <a:lnSpc>
                <a:spcPct val="110000"/>
              </a:lnSpc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Choosing appropriate labor-intensive technologies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production</a:t>
            </a:r>
          </a:p>
          <a:p>
            <a:pPr marL="514350" indent="-514350" algn="just">
              <a:lnSpc>
                <a:spcPct val="110000"/>
              </a:lnSpc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Modifying the linkage between education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employment</a:t>
            </a:r>
          </a:p>
          <a:p>
            <a:pPr marL="514350" indent="-514350" algn="just">
              <a:lnSpc>
                <a:spcPct val="110000"/>
              </a:lnSpc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Reducing population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growth </a:t>
            </a:r>
          </a:p>
          <a:p>
            <a:pPr marL="514350" indent="-514350" algn="just">
              <a:lnSpc>
                <a:spcPct val="110000"/>
              </a:lnSpc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Decentralizing authority to cities and neighborhoods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897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(5%)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What is the difference between Lewis and todaro’s migration model?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Why the migration and urbanization dilemma arise?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629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However, the continent has the world’s highest rate of urbanization, which is about 5.4% per year.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Why? </a:t>
            </a:r>
          </a:p>
          <a:p>
            <a:pPr algn="just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Very high rate of rural-urban migration</a:t>
            </a:r>
          </a:p>
          <a:p>
            <a:pPr algn="just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High fertility in the urban areas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Urbanization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Africa is not associated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with industrialization as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was in the now-developed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countries.</a:t>
            </a:r>
          </a:p>
          <a:p>
            <a:pPr marL="0" indent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Stages of Urbanization </a:t>
            </a:r>
          </a:p>
          <a:p>
            <a:pPr marL="0" indent="0" algn="just"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Initial stage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rural society </a:t>
            </a:r>
          </a:p>
          <a:p>
            <a:pPr algn="just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represents least developing countries </a:t>
            </a:r>
          </a:p>
          <a:p>
            <a:pPr marL="0" indent="0" algn="just">
              <a:buNone/>
            </a:pP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Transitional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stage: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urbanization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stage</a:t>
            </a:r>
          </a:p>
          <a:p>
            <a:pPr algn="just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represents developing countries</a:t>
            </a:r>
          </a:p>
          <a:p>
            <a:pPr marL="0" indent="0" algn="just">
              <a:buNone/>
            </a:pP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Terminal stage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urban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society </a:t>
            </a:r>
          </a:p>
          <a:p>
            <a:pPr algn="just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represents developed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countries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963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val 2"/>
          <p:cNvSpPr>
            <a:spLocks noChangeArrowheads="1"/>
          </p:cNvSpPr>
          <p:nvPr/>
        </p:nvSpPr>
        <p:spPr bwMode="auto">
          <a:xfrm rot="-2460377">
            <a:off x="3048000" y="4708525"/>
            <a:ext cx="1200150" cy="838200"/>
          </a:xfrm>
          <a:prstGeom prst="ellipse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Oval 3"/>
          <p:cNvSpPr>
            <a:spLocks noChangeArrowheads="1"/>
          </p:cNvSpPr>
          <p:nvPr/>
        </p:nvSpPr>
        <p:spPr bwMode="auto">
          <a:xfrm rot="-3148692">
            <a:off x="3910807" y="3236118"/>
            <a:ext cx="2114550" cy="1096963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6172200" y="2117725"/>
            <a:ext cx="1752600" cy="914400"/>
          </a:xfrm>
          <a:prstGeom prst="ellipse">
            <a:avLst/>
          </a:prstGeom>
          <a:solidFill>
            <a:srgbClr val="99CC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title"/>
          </p:nvPr>
        </p:nvSpPr>
        <p:spPr>
          <a:xfrm>
            <a:off x="752475" y="206375"/>
            <a:ext cx="7772400" cy="990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b="1" dirty="0" smtClean="0">
                <a:solidFill>
                  <a:schemeClr val="bg1">
                    <a:lumMod val="25000"/>
                  </a:schemeClr>
                </a:solidFill>
                <a:latin typeface="Bookman Old Style" pitchFamily="18" charset="0"/>
              </a:rPr>
              <a:t>Stages of Urbanization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0486" name="Freeform 6"/>
          <p:cNvSpPr>
            <a:spLocks/>
          </p:cNvSpPr>
          <p:nvPr/>
        </p:nvSpPr>
        <p:spPr bwMode="auto">
          <a:xfrm>
            <a:off x="1905000" y="2117725"/>
            <a:ext cx="6248400" cy="3886200"/>
          </a:xfrm>
          <a:custGeom>
            <a:avLst/>
            <a:gdLst>
              <a:gd name="T0" fmla="*/ 0 w 4080"/>
              <a:gd name="T1" fmla="*/ 0 h 2208"/>
              <a:gd name="T2" fmla="*/ 0 w 4080"/>
              <a:gd name="T3" fmla="*/ 2147483647 h 2208"/>
              <a:gd name="T4" fmla="*/ 2147483647 w 4080"/>
              <a:gd name="T5" fmla="*/ 2147483647 h 2208"/>
              <a:gd name="T6" fmla="*/ 0 60000 65536"/>
              <a:gd name="T7" fmla="*/ 0 60000 65536"/>
              <a:gd name="T8" fmla="*/ 0 60000 65536"/>
              <a:gd name="T9" fmla="*/ 0 w 4080"/>
              <a:gd name="T10" fmla="*/ 0 h 2208"/>
              <a:gd name="T11" fmla="*/ 4080 w 4080"/>
              <a:gd name="T12" fmla="*/ 2208 h 2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80" h="2208">
                <a:moveTo>
                  <a:pt x="0" y="0"/>
                </a:moveTo>
                <a:lnTo>
                  <a:pt x="0" y="2208"/>
                </a:lnTo>
                <a:lnTo>
                  <a:pt x="4080" y="2208"/>
                </a:lnTo>
              </a:path>
            </a:pathLst>
          </a:custGeom>
          <a:noFill/>
          <a:ln w="38100">
            <a:solidFill>
              <a:srgbClr val="80808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6400800" y="6096000"/>
            <a:ext cx="776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 b="1">
                <a:latin typeface="AvantGarde Bk BT" pitchFamily="34" charset="0"/>
              </a:rPr>
              <a:t>Time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 rot="-5400000">
            <a:off x="91282" y="3788569"/>
            <a:ext cx="2211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 b="1" dirty="0">
                <a:latin typeface="AvantGarde Bk BT" pitchFamily="34" charset="0"/>
              </a:rPr>
              <a:t>Urban Population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1584325" y="5864225"/>
            <a:ext cx="288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1">
                <a:latin typeface="Arial Narrow" pitchFamily="34" charset="0"/>
              </a:rPr>
              <a:t>0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1447800" y="5178425"/>
            <a:ext cx="393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1">
                <a:latin typeface="Arial Narrow" pitchFamily="34" charset="0"/>
              </a:rPr>
              <a:t>20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1447800" y="4416425"/>
            <a:ext cx="393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1">
                <a:latin typeface="Arial Narrow" pitchFamily="34" charset="0"/>
              </a:rPr>
              <a:t>40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447800" y="3654425"/>
            <a:ext cx="393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1">
                <a:latin typeface="Arial Narrow" pitchFamily="34" charset="0"/>
              </a:rPr>
              <a:t>60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1447800" y="2892425"/>
            <a:ext cx="393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1">
                <a:latin typeface="Arial Narrow" pitchFamily="34" charset="0"/>
              </a:rPr>
              <a:t>80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1371600" y="2130425"/>
            <a:ext cx="498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1">
                <a:latin typeface="Arial Narrow" pitchFamily="34" charset="0"/>
              </a:rPr>
              <a:t>100</a:t>
            </a:r>
          </a:p>
        </p:txBody>
      </p:sp>
      <p:sp>
        <p:nvSpPr>
          <p:cNvPr id="20495" name="Freeform 15"/>
          <p:cNvSpPr>
            <a:spLocks/>
          </p:cNvSpPr>
          <p:nvPr/>
        </p:nvSpPr>
        <p:spPr bwMode="auto">
          <a:xfrm>
            <a:off x="2057400" y="2498725"/>
            <a:ext cx="5943600" cy="3048000"/>
          </a:xfrm>
          <a:custGeom>
            <a:avLst/>
            <a:gdLst>
              <a:gd name="T0" fmla="*/ 0 w 3744"/>
              <a:gd name="T1" fmla="*/ 2147483647 h 1920"/>
              <a:gd name="T2" fmla="*/ 2147483647 w 3744"/>
              <a:gd name="T3" fmla="*/ 2147483647 h 1920"/>
              <a:gd name="T4" fmla="*/ 2147483647 w 3744"/>
              <a:gd name="T5" fmla="*/ 2147483647 h 1920"/>
              <a:gd name="T6" fmla="*/ 2147483647 w 3744"/>
              <a:gd name="T7" fmla="*/ 2147483647 h 1920"/>
              <a:gd name="T8" fmla="*/ 2147483647 w 3744"/>
              <a:gd name="T9" fmla="*/ 0 h 19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44"/>
              <a:gd name="T16" fmla="*/ 0 h 1920"/>
              <a:gd name="T17" fmla="*/ 3744 w 3744"/>
              <a:gd name="T18" fmla="*/ 1920 h 19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44" h="1920">
                <a:moveTo>
                  <a:pt x="0" y="1920"/>
                </a:moveTo>
                <a:cubicBezTo>
                  <a:pt x="168" y="1881"/>
                  <a:pt x="727" y="1851"/>
                  <a:pt x="1009" y="1689"/>
                </a:cubicBezTo>
                <a:cubicBezTo>
                  <a:pt x="1291" y="1527"/>
                  <a:pt x="1455" y="1199"/>
                  <a:pt x="1692" y="949"/>
                </a:cubicBezTo>
                <a:cubicBezTo>
                  <a:pt x="1929" y="699"/>
                  <a:pt x="2091" y="347"/>
                  <a:pt x="2433" y="189"/>
                </a:cubicBezTo>
                <a:cubicBezTo>
                  <a:pt x="2775" y="31"/>
                  <a:pt x="3471" y="39"/>
                  <a:pt x="3744" y="0"/>
                </a:cubicBezTo>
              </a:path>
            </a:pathLst>
          </a:custGeom>
          <a:noFill/>
          <a:ln w="508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V="1">
            <a:off x="3733800" y="2000250"/>
            <a:ext cx="0" cy="39624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V="1">
            <a:off x="6019800" y="2012950"/>
            <a:ext cx="0" cy="39624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6019800" y="2744788"/>
            <a:ext cx="20304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1">
                <a:latin typeface="Arial Narrow" pitchFamily="34" charset="0"/>
              </a:rPr>
              <a:t>Developed countries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6172200" y="1590675"/>
            <a:ext cx="17668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1">
                <a:latin typeface="AvantGarde Bk BT" pitchFamily="34" charset="0"/>
              </a:rPr>
              <a:t>Terminal Stage</a:t>
            </a: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3886200" y="1604963"/>
            <a:ext cx="18526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1">
                <a:latin typeface="AvantGarde Bk BT" pitchFamily="34" charset="0"/>
              </a:rPr>
              <a:t>Transition Stage</a:t>
            </a:r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2185988" y="1590675"/>
            <a:ext cx="1435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1">
                <a:latin typeface="AvantGarde Bk BT" pitchFamily="34" charset="0"/>
              </a:rPr>
              <a:t>Initial Stage</a:t>
            </a:r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4419600" y="3492500"/>
            <a:ext cx="11953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1">
                <a:latin typeface="Arial Narrow" pitchFamily="34" charset="0"/>
              </a:rPr>
              <a:t>Developing</a:t>
            </a:r>
          </a:p>
          <a:p>
            <a:r>
              <a:rPr lang="en-US" b="1">
                <a:latin typeface="Arial Narrow" pitchFamily="34" charset="0"/>
              </a:rPr>
              <a:t>countries</a:t>
            </a:r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2022475" y="4679950"/>
            <a:ext cx="16557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1">
                <a:latin typeface="Arial Narrow" pitchFamily="34" charset="0"/>
              </a:rPr>
              <a:t>Least developed</a:t>
            </a:r>
          </a:p>
          <a:p>
            <a:r>
              <a:rPr lang="en-US" b="1">
                <a:latin typeface="Arial Narrow" pitchFamily="34" charset="0"/>
              </a:rPr>
              <a:t>countries</a:t>
            </a:r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2882900" y="2576513"/>
            <a:ext cx="21240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600" b="1">
                <a:latin typeface="Arial Narrow" pitchFamily="34" charset="0"/>
              </a:rPr>
              <a:t>Rural to urban migration</a:t>
            </a:r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2862263" y="2163763"/>
            <a:ext cx="20494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600" b="1">
                <a:latin typeface="Arial Narrow" pitchFamily="34" charset="0"/>
              </a:rPr>
              <a:t>Demographic transition</a:t>
            </a:r>
          </a:p>
        </p:txBody>
      </p:sp>
      <p:sp>
        <p:nvSpPr>
          <p:cNvPr id="20506" name="AutoShape 26"/>
          <p:cNvSpPr>
            <a:spLocks noChangeArrowheads="1"/>
          </p:cNvSpPr>
          <p:nvPr/>
        </p:nvSpPr>
        <p:spPr bwMode="auto">
          <a:xfrm>
            <a:off x="2133600" y="2422525"/>
            <a:ext cx="3810000" cy="228600"/>
          </a:xfrm>
          <a:prstGeom prst="rightArrow">
            <a:avLst>
              <a:gd name="adj1" fmla="val 41667"/>
              <a:gd name="adj2" fmla="val 319444"/>
            </a:avLst>
          </a:prstGeom>
          <a:gradFill rotWithShape="0">
            <a:gsLst>
              <a:gs pos="0">
                <a:srgbClr val="990000"/>
              </a:gs>
              <a:gs pos="100000">
                <a:srgbClr val="FF993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2308225" y="3492500"/>
            <a:ext cx="10747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2400" b="1">
                <a:latin typeface="Arial Narrow" pitchFamily="34" charset="0"/>
              </a:rPr>
              <a:t>Rural</a:t>
            </a:r>
          </a:p>
          <a:p>
            <a:pPr algn="ctr"/>
            <a:r>
              <a:rPr lang="en-US" sz="2400" b="1">
                <a:latin typeface="Arial Narrow" pitchFamily="34" charset="0"/>
              </a:rPr>
              <a:t>Society</a:t>
            </a:r>
          </a:p>
        </p:txBody>
      </p:sp>
      <p:sp>
        <p:nvSpPr>
          <p:cNvPr id="20508" name="Text Box 28"/>
          <p:cNvSpPr txBox="1">
            <a:spLocks noChangeArrowheads="1"/>
          </p:cNvSpPr>
          <p:nvPr/>
        </p:nvSpPr>
        <p:spPr bwMode="auto">
          <a:xfrm>
            <a:off x="6524625" y="3492500"/>
            <a:ext cx="10747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2400" b="1">
                <a:latin typeface="Arial Narrow" pitchFamily="34" charset="0"/>
              </a:rPr>
              <a:t>Urban</a:t>
            </a:r>
          </a:p>
          <a:p>
            <a:pPr algn="ctr"/>
            <a:r>
              <a:rPr lang="en-US" sz="2400" b="1">
                <a:latin typeface="Arial Narrow" pitchFamily="34" charset="0"/>
              </a:rPr>
              <a:t>Society</a:t>
            </a:r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4073525" y="5245100"/>
            <a:ext cx="1698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2400" b="1">
                <a:latin typeface="Arial Narrow" pitchFamily="34" charset="0"/>
              </a:rPr>
              <a:t>Urbanization</a:t>
            </a:r>
          </a:p>
        </p:txBody>
      </p:sp>
      <p:sp>
        <p:nvSpPr>
          <p:cNvPr id="20510" name="Rectangle 30"/>
          <p:cNvSpPr>
            <a:spLocks noChangeArrowheads="1"/>
          </p:cNvSpPr>
          <p:nvPr/>
        </p:nvSpPr>
        <p:spPr bwMode="auto">
          <a:xfrm>
            <a:off x="381000" y="6324600"/>
            <a:ext cx="52943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en-US" sz="1200" b="1"/>
              <a:t>Source: Adapted from Peters and Larkin, Population Geography, 1999</a:t>
            </a:r>
            <a:r>
              <a:rPr lang="en-US" sz="12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03214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00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The Role of Cities</a:t>
            </a:r>
          </a:p>
          <a:p>
            <a:pPr>
              <a:buFont typeface="Wingdings" pitchFamily="2" charset="2"/>
              <a:buChar char="v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Agglomeration economies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ities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are formed because they provide cost advantages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producers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consumers. 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Agglomeration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economies refers to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ost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advantages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producers 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consumers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location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cities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towns. 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takes two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forms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Urbanization economies: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gglomeration effects captured by all sectors of an economy as a result of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general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growth of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concentrated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geographic region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just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Localization economies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gglomeration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effects captured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by particular sectors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economy, such as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finance or automobiles,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as they grow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within an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area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203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00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Localization economies often take the form of forward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backward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linkages. </a:t>
            </a:r>
          </a:p>
          <a:p>
            <a:pPr marL="0" indent="0" algn="just">
              <a:buNone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Forward linkage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Users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outputs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an industry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reduce their transportation costs by locating nearby to the industry.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can easily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find a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job.</a:t>
            </a:r>
          </a:p>
          <a:p>
            <a:pPr marL="0" indent="0" algn="just">
              <a:buNone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Backward linkage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Firms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the same or related industries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may benefit from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being located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the same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city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B/c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obtain a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large pool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workers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with the specific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skills. </a:t>
            </a:r>
          </a:p>
          <a:p>
            <a:pPr algn="just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benefit from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specialized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infrastructure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600" i="1" dirty="0" smtClean="0">
                <a:latin typeface="Andalus" pitchFamily="18" charset="-78"/>
                <a:cs typeface="Andalus" pitchFamily="18" charset="-78"/>
              </a:rPr>
              <a:t>Workers with specialized skills </a:t>
            </a:r>
            <a:r>
              <a:rPr lang="en-US" sz="2600" i="1" dirty="0" smtClean="0">
                <a:latin typeface="Andalus" pitchFamily="18" charset="-78"/>
                <a:cs typeface="Andalus" pitchFamily="18" charset="-78"/>
              </a:rPr>
              <a:t>appropriate to </a:t>
            </a:r>
            <a:r>
              <a:rPr lang="en-US" sz="2600" i="1" dirty="0" smtClean="0">
                <a:latin typeface="Andalus" pitchFamily="18" charset="-78"/>
                <a:cs typeface="Andalus" pitchFamily="18" charset="-78"/>
              </a:rPr>
              <a:t>the industry prefer to be located there as well so that they can easily </a:t>
            </a:r>
            <a:r>
              <a:rPr lang="en-US" sz="2600" i="1" dirty="0" smtClean="0">
                <a:latin typeface="Andalus" pitchFamily="18" charset="-78"/>
                <a:cs typeface="Andalus" pitchFamily="18" charset="-78"/>
              </a:rPr>
              <a:t>find  </a:t>
            </a:r>
            <a:r>
              <a:rPr lang="en-US" sz="2600" i="1" dirty="0" smtClean="0">
                <a:latin typeface="Andalus" pitchFamily="18" charset="-78"/>
                <a:cs typeface="Andalus" pitchFamily="18" charset="-78"/>
              </a:rPr>
              <a:t>new job or be in a position to take advantage of </a:t>
            </a:r>
            <a:r>
              <a:rPr lang="en-US" sz="2600" i="1" dirty="0" smtClean="0">
                <a:latin typeface="Andalus" pitchFamily="18" charset="-78"/>
                <a:cs typeface="Andalus" pitchFamily="18" charset="-78"/>
              </a:rPr>
              <a:t>better opportunities</a:t>
            </a:r>
            <a:r>
              <a:rPr lang="en-US" sz="2600" i="1" dirty="0" smtClean="0">
                <a:latin typeface="Andalus" pitchFamily="18" charset="-78"/>
                <a:cs typeface="Andalus" pitchFamily="18" charset="-78"/>
              </a:rPr>
              <a:t>.</a:t>
            </a:r>
            <a:endParaRPr lang="en-US" sz="2600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264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915400" cy="6705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Industrial Districts and Clustering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 economic definition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city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“an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area with relatively high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population density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that contains a set of closely related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activities</a:t>
            </a:r>
            <a:r>
              <a:rPr lang="en-US" dirty="0" smtClean="0"/>
              <a:t>”.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Firms doing similar work often prefer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located around one place.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Alfred Marshall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called this 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industrial districts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0" indent="0" algn="just">
              <a:buNone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Benefits of industrial districts: </a:t>
            </a:r>
          </a:p>
          <a:p>
            <a:pPr algn="just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assive collective efficiency ---location </a:t>
            </a:r>
          </a:p>
          <a:p>
            <a:pPr algn="just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they can learn from each other </a:t>
            </a:r>
          </a:p>
          <a:p>
            <a:pPr algn="just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marketing advantages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ctive collective efficiency -----collective action  </a:t>
            </a:r>
          </a:p>
          <a:p>
            <a:pPr algn="just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Lobbying the government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needed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infrastructure as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 industry rather than as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individual firms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Developing training facilities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247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553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Efficient Urban Scale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and Congestion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osts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Localization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economies do not imply that it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efficient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all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industries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be located together in a single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city.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Localization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economies extend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across closely related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industries (those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with strong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backward 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forward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linkages).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are fewer productivity benefits for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unrelated industries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locate together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Urban scale is said to be economically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efficient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average costs for industries are lowest.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 increase in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urban density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leads to congestion costs. </a:t>
            </a:r>
          </a:p>
          <a:p>
            <a:pPr marL="0" indent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Congestion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an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taken by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one agent that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decreases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incentives for other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agents to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take similar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actions.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0375-B73F-4ADA-B76B-8A454B00C66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583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2425</TotalTime>
  <Words>2445</Words>
  <Application>Microsoft Office PowerPoint</Application>
  <PresentationFormat>On-screen Show (4:3)</PresentationFormat>
  <Paragraphs>251</Paragraphs>
  <Slides>31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Slide 1</vt:lpstr>
      <vt:lpstr>Slide 2</vt:lpstr>
      <vt:lpstr>Slide 3</vt:lpstr>
      <vt:lpstr>Slide 4</vt:lpstr>
      <vt:lpstr>Stages of Urbanization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Importance of Informal Employment in Selected Cities</vt:lpstr>
      <vt:lpstr>Slide 18</vt:lpstr>
      <vt:lpstr>Slide 19</vt:lpstr>
      <vt:lpstr>Slide 20</vt:lpstr>
      <vt:lpstr>Slide 21</vt:lpstr>
      <vt:lpstr>Slide 22</vt:lpstr>
      <vt:lpstr>Schematic Framework for Analyzing the Rural-to-Urban Migration Decision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Quiz (5%)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pc</cp:lastModifiedBy>
  <cp:revision>131</cp:revision>
  <dcterms:created xsi:type="dcterms:W3CDTF">2014-05-23T05:38:16Z</dcterms:created>
  <dcterms:modified xsi:type="dcterms:W3CDTF">2015-08-06T13:38:55Z</dcterms:modified>
</cp:coreProperties>
</file>