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5"/>
  </p:notesMasterIdLst>
  <p:handoutMasterIdLst>
    <p:handoutMasterId r:id="rId36"/>
  </p:handoutMasterIdLst>
  <p:sldIdLst>
    <p:sldId id="315" r:id="rId2"/>
    <p:sldId id="257" r:id="rId3"/>
    <p:sldId id="258" r:id="rId4"/>
    <p:sldId id="313" r:id="rId5"/>
    <p:sldId id="314" r:id="rId6"/>
    <p:sldId id="312" r:id="rId7"/>
    <p:sldId id="306" r:id="rId8"/>
    <p:sldId id="262" r:id="rId9"/>
    <p:sldId id="263" r:id="rId10"/>
    <p:sldId id="264" r:id="rId11"/>
    <p:sldId id="265" r:id="rId12"/>
    <p:sldId id="307" r:id="rId13"/>
    <p:sldId id="266" r:id="rId14"/>
    <p:sldId id="267" r:id="rId15"/>
    <p:sldId id="268" r:id="rId16"/>
    <p:sldId id="269" r:id="rId17"/>
    <p:sldId id="270" r:id="rId18"/>
    <p:sldId id="271" r:id="rId19"/>
    <p:sldId id="273" r:id="rId20"/>
    <p:sldId id="274" r:id="rId21"/>
    <p:sldId id="276" r:id="rId22"/>
    <p:sldId id="282" r:id="rId23"/>
    <p:sldId id="284" r:id="rId24"/>
    <p:sldId id="285" r:id="rId25"/>
    <p:sldId id="286" r:id="rId26"/>
    <p:sldId id="289" r:id="rId27"/>
    <p:sldId id="290" r:id="rId28"/>
    <p:sldId id="291" r:id="rId29"/>
    <p:sldId id="292" r:id="rId30"/>
    <p:sldId id="294" r:id="rId31"/>
    <p:sldId id="311" r:id="rId32"/>
    <p:sldId id="317" r:id="rId33"/>
    <p:sldId id="316" r:id="rId34"/>
  </p:sldIdLst>
  <p:sldSz cx="9144000" cy="6858000" type="screen4x3"/>
  <p:notesSz cx="9236075" cy="7010400"/>
  <p:defaultTextStyle>
    <a:defPPr>
      <a:defRPr lang="en-GB"/>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90"/>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938" y="-96"/>
      </p:cViewPr>
      <p:guideLst>
        <p:guide orient="horz" pos="2208"/>
        <p:guide pos="29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70659" name="Rectangle 3"/>
          <p:cNvSpPr>
            <a:spLocks noGrp="1" noChangeArrowheads="1"/>
          </p:cNvSpPr>
          <p:nvPr>
            <p:ph type="dt" sz="quarter" idx="1"/>
          </p:nvPr>
        </p:nvSpPr>
        <p:spPr bwMode="auto">
          <a:xfrm>
            <a:off x="5231639"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70660" name="Rectangle 4"/>
          <p:cNvSpPr>
            <a:spLocks noGrp="1" noChangeArrowheads="1"/>
          </p:cNvSpPr>
          <p:nvPr>
            <p:ph type="ftr" sz="quarter" idx="2"/>
          </p:nvPr>
        </p:nvSpPr>
        <p:spPr bwMode="auto">
          <a:xfrm>
            <a:off x="0" y="6658664"/>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70661" name="Rectangle 5"/>
          <p:cNvSpPr>
            <a:spLocks noGrp="1" noChangeArrowheads="1"/>
          </p:cNvSpPr>
          <p:nvPr>
            <p:ph type="sldNum" sz="quarter" idx="3"/>
          </p:nvPr>
        </p:nvSpPr>
        <p:spPr bwMode="auto">
          <a:xfrm>
            <a:off x="5231639" y="6658664"/>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993B0D15-CED3-4CA5-B9A6-FDE072755B3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69635" name="Rectangle 3"/>
          <p:cNvSpPr>
            <a:spLocks noGrp="1" noChangeArrowheads="1"/>
          </p:cNvSpPr>
          <p:nvPr>
            <p:ph type="dt" idx="1"/>
          </p:nvPr>
        </p:nvSpPr>
        <p:spPr bwMode="auto">
          <a:xfrm>
            <a:off x="5231639"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923608" y="3329940"/>
            <a:ext cx="7388860" cy="315468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9638" name="Rectangle 6"/>
          <p:cNvSpPr>
            <a:spLocks noGrp="1" noChangeArrowheads="1"/>
          </p:cNvSpPr>
          <p:nvPr>
            <p:ph type="ftr" sz="quarter" idx="4"/>
          </p:nvPr>
        </p:nvSpPr>
        <p:spPr bwMode="auto">
          <a:xfrm>
            <a:off x="0" y="6658664"/>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69639" name="Rectangle 7"/>
          <p:cNvSpPr>
            <a:spLocks noGrp="1" noChangeArrowheads="1"/>
          </p:cNvSpPr>
          <p:nvPr>
            <p:ph type="sldNum" sz="quarter" idx="5"/>
          </p:nvPr>
        </p:nvSpPr>
        <p:spPr bwMode="auto">
          <a:xfrm>
            <a:off x="5231639" y="6658664"/>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05C14777-729C-4CEA-9D09-7D4F2AEB921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50178" name="Rectangle 2"/>
          <p:cNvSpPr>
            <a:spLocks noGrp="1" noChangeArrowheads="1"/>
          </p:cNvSpPr>
          <p:nvPr>
            <p:ph type="ctrTitle"/>
          </p:nvPr>
        </p:nvSpPr>
        <p:spPr>
          <a:xfrm>
            <a:off x="685800" y="990600"/>
            <a:ext cx="7772400" cy="1371600"/>
          </a:xfrm>
        </p:spPr>
        <p:txBody>
          <a:bodyPr/>
          <a:lstStyle>
            <a:lvl1pPr>
              <a:defRPr sz="4000"/>
            </a:lvl1pPr>
          </a:lstStyle>
          <a:p>
            <a:r>
              <a:rPr lang="en-GB"/>
              <a:t>Click to edit Master title style</a:t>
            </a:r>
          </a:p>
        </p:txBody>
      </p:sp>
      <p:sp>
        <p:nvSpPr>
          <p:cNvPr id="501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GB"/>
              <a:t>Click to edit Master subtitle style</a:t>
            </a:r>
          </a:p>
        </p:txBody>
      </p:sp>
      <p:sp>
        <p:nvSpPr>
          <p:cNvPr id="5" name="Date Placeholder 4"/>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6" name="Footer Placeholder 5"/>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 name="Slide Number Placeholder 6"/>
          <p:cNvSpPr>
            <a:spLocks noGrp="1" noChangeArrowheads="1"/>
          </p:cNvSpPr>
          <p:nvPr>
            <p:ph type="sldNum" sz="quarter" idx="12"/>
          </p:nvPr>
        </p:nvSpPr>
        <p:spPr>
          <a:xfrm>
            <a:off x="6553200" y="6248400"/>
            <a:ext cx="1905000" cy="457200"/>
          </a:xfrm>
        </p:spPr>
        <p:txBody>
          <a:bodyPr/>
          <a:lstStyle>
            <a:lvl1pPr>
              <a:defRPr smtClean="0"/>
            </a:lvl1pPr>
          </a:lstStyle>
          <a:p>
            <a:pPr>
              <a:defRPr/>
            </a:pPr>
            <a:fld id="{337935AA-B55B-4F22-BD4A-8DA78AA33CA6}" type="slidenum">
              <a:rPr lang="en-GB" altLang="en-US"/>
              <a:pPr>
                <a:defRPr/>
              </a:pPr>
              <a:t>‹#›</a:t>
            </a:fld>
            <a:endParaRPr lang="en-GB" altLang="en-US"/>
          </a:p>
        </p:txBody>
      </p:sp>
    </p:spTree>
    <p:extLst>
      <p:ext uri="{BB962C8B-B14F-4D97-AF65-F5344CB8AC3E}">
        <p14:creationId xmlns:p14="http://schemas.microsoft.com/office/powerpoint/2010/main" val="386761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A0C657CE-0DBD-48D1-BD14-DA92FF499209}" type="slidenum">
              <a:rPr lang="en-GB" altLang="en-US"/>
              <a:pPr>
                <a:defRPr/>
              </a:pPr>
              <a:t>‹#›</a:t>
            </a:fld>
            <a:endParaRPr lang="en-GB" altLang="en-US"/>
          </a:p>
        </p:txBody>
      </p:sp>
    </p:spTree>
    <p:extLst>
      <p:ext uri="{BB962C8B-B14F-4D97-AF65-F5344CB8AC3E}">
        <p14:creationId xmlns:p14="http://schemas.microsoft.com/office/powerpoint/2010/main" val="39352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96FF2AEA-6C48-4BC7-A5F8-0894BB92CF1C}" type="slidenum">
              <a:rPr lang="en-GB" altLang="en-US"/>
              <a:pPr>
                <a:defRPr/>
              </a:pPr>
              <a:t>‹#›</a:t>
            </a:fld>
            <a:endParaRPr lang="en-GB" altLang="en-US"/>
          </a:p>
        </p:txBody>
      </p:sp>
    </p:spTree>
    <p:extLst>
      <p:ext uri="{BB962C8B-B14F-4D97-AF65-F5344CB8AC3E}">
        <p14:creationId xmlns:p14="http://schemas.microsoft.com/office/powerpoint/2010/main" val="251249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6A556376-4E06-4B69-B3E0-5D07071E4AA3}" type="slidenum">
              <a:rPr lang="en-GB" altLang="en-US"/>
              <a:pPr>
                <a:defRPr/>
              </a:pPr>
              <a:t>‹#›</a:t>
            </a:fld>
            <a:endParaRPr lang="en-GB" altLang="en-US"/>
          </a:p>
        </p:txBody>
      </p:sp>
    </p:spTree>
    <p:extLst>
      <p:ext uri="{BB962C8B-B14F-4D97-AF65-F5344CB8AC3E}">
        <p14:creationId xmlns:p14="http://schemas.microsoft.com/office/powerpoint/2010/main" val="4121875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06FE4091-712D-4CC7-8AD4-89F9B745CBAD}" type="slidenum">
              <a:rPr lang="en-GB" altLang="en-US"/>
              <a:pPr>
                <a:defRPr/>
              </a:pPr>
              <a:t>‹#›</a:t>
            </a:fld>
            <a:endParaRPr lang="en-GB" altLang="en-US"/>
          </a:p>
        </p:txBody>
      </p:sp>
    </p:spTree>
    <p:extLst>
      <p:ext uri="{BB962C8B-B14F-4D97-AF65-F5344CB8AC3E}">
        <p14:creationId xmlns:p14="http://schemas.microsoft.com/office/powerpoint/2010/main" val="162975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E6714472-A24D-483F-8A34-F842A40AE070}" type="slidenum">
              <a:rPr lang="en-GB" altLang="en-US"/>
              <a:pPr>
                <a:defRPr/>
              </a:pPr>
              <a:t>‹#›</a:t>
            </a:fld>
            <a:endParaRPr lang="en-GB" altLang="en-US"/>
          </a:p>
        </p:txBody>
      </p:sp>
    </p:spTree>
    <p:extLst>
      <p:ext uri="{BB962C8B-B14F-4D97-AF65-F5344CB8AC3E}">
        <p14:creationId xmlns:p14="http://schemas.microsoft.com/office/powerpoint/2010/main" val="108074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GB"/>
          </a:p>
        </p:txBody>
      </p:sp>
      <p:sp>
        <p:nvSpPr>
          <p:cNvPr id="8" name="Rectangle 7"/>
          <p:cNvSpPr>
            <a:spLocks noGrp="1" noChangeArrowheads="1"/>
          </p:cNvSpPr>
          <p:nvPr>
            <p:ph type="ftr" sz="quarter" idx="11"/>
          </p:nvPr>
        </p:nvSpPr>
        <p:spPr>
          <a:ln/>
        </p:spPr>
        <p:txBody>
          <a:bodyPr/>
          <a:lstStyle>
            <a:lvl1pPr>
              <a:defRPr/>
            </a:lvl1pPr>
          </a:lstStyle>
          <a:p>
            <a:pPr>
              <a:defRPr/>
            </a:pPr>
            <a:endParaRPr lang="en-GB"/>
          </a:p>
        </p:txBody>
      </p:sp>
      <p:sp>
        <p:nvSpPr>
          <p:cNvPr id="9" name="Rectangle 8"/>
          <p:cNvSpPr>
            <a:spLocks noGrp="1" noChangeArrowheads="1"/>
          </p:cNvSpPr>
          <p:nvPr>
            <p:ph type="sldNum" sz="quarter" idx="12"/>
          </p:nvPr>
        </p:nvSpPr>
        <p:spPr>
          <a:ln/>
        </p:spPr>
        <p:txBody>
          <a:bodyPr/>
          <a:lstStyle>
            <a:lvl1pPr>
              <a:defRPr/>
            </a:lvl1pPr>
          </a:lstStyle>
          <a:p>
            <a:pPr>
              <a:defRPr/>
            </a:pPr>
            <a:fld id="{7E8DA8D8-8861-4D48-B29B-8B8742FD3FE3}" type="slidenum">
              <a:rPr lang="en-GB" altLang="en-US"/>
              <a:pPr>
                <a:defRPr/>
              </a:pPr>
              <a:t>‹#›</a:t>
            </a:fld>
            <a:endParaRPr lang="en-GB" altLang="en-US"/>
          </a:p>
        </p:txBody>
      </p:sp>
    </p:spTree>
    <p:extLst>
      <p:ext uri="{BB962C8B-B14F-4D97-AF65-F5344CB8AC3E}">
        <p14:creationId xmlns:p14="http://schemas.microsoft.com/office/powerpoint/2010/main" val="377010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GB"/>
          </a:p>
        </p:txBody>
      </p:sp>
      <p:sp>
        <p:nvSpPr>
          <p:cNvPr id="4" name="Rectangle 7"/>
          <p:cNvSpPr>
            <a:spLocks noGrp="1" noChangeArrowheads="1"/>
          </p:cNvSpPr>
          <p:nvPr>
            <p:ph type="ftr" sz="quarter" idx="11"/>
          </p:nvPr>
        </p:nvSpPr>
        <p:spPr>
          <a:ln/>
        </p:spPr>
        <p:txBody>
          <a:bodyPr/>
          <a:lstStyle>
            <a:lvl1pPr>
              <a:defRPr/>
            </a:lvl1pPr>
          </a:lstStyle>
          <a:p>
            <a:pPr>
              <a:defRPr/>
            </a:pPr>
            <a:endParaRPr lang="en-GB"/>
          </a:p>
        </p:txBody>
      </p:sp>
      <p:sp>
        <p:nvSpPr>
          <p:cNvPr id="5" name="Rectangle 8"/>
          <p:cNvSpPr>
            <a:spLocks noGrp="1" noChangeArrowheads="1"/>
          </p:cNvSpPr>
          <p:nvPr>
            <p:ph type="sldNum" sz="quarter" idx="12"/>
          </p:nvPr>
        </p:nvSpPr>
        <p:spPr>
          <a:ln/>
        </p:spPr>
        <p:txBody>
          <a:bodyPr/>
          <a:lstStyle>
            <a:lvl1pPr>
              <a:defRPr/>
            </a:lvl1pPr>
          </a:lstStyle>
          <a:p>
            <a:pPr>
              <a:defRPr/>
            </a:pPr>
            <a:fld id="{B140C12B-E79D-487E-B382-689CF844E756}" type="slidenum">
              <a:rPr lang="en-GB" altLang="en-US"/>
              <a:pPr>
                <a:defRPr/>
              </a:pPr>
              <a:t>‹#›</a:t>
            </a:fld>
            <a:endParaRPr lang="en-GB" altLang="en-US"/>
          </a:p>
        </p:txBody>
      </p:sp>
    </p:spTree>
    <p:extLst>
      <p:ext uri="{BB962C8B-B14F-4D97-AF65-F5344CB8AC3E}">
        <p14:creationId xmlns:p14="http://schemas.microsoft.com/office/powerpoint/2010/main" val="396501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p>
        </p:txBody>
      </p:sp>
      <p:sp>
        <p:nvSpPr>
          <p:cNvPr id="3" name="Rectangle 7"/>
          <p:cNvSpPr>
            <a:spLocks noGrp="1" noChangeArrowheads="1"/>
          </p:cNvSpPr>
          <p:nvPr>
            <p:ph type="ftr" sz="quarter" idx="11"/>
          </p:nvPr>
        </p:nvSpPr>
        <p:spPr>
          <a:ln/>
        </p:spPr>
        <p:txBody>
          <a:bodyPr/>
          <a:lstStyle>
            <a:lvl1pPr>
              <a:defRPr/>
            </a:lvl1pPr>
          </a:lstStyle>
          <a:p>
            <a:pPr>
              <a:defRPr/>
            </a:pPr>
            <a:endParaRPr lang="en-GB"/>
          </a:p>
        </p:txBody>
      </p:sp>
      <p:sp>
        <p:nvSpPr>
          <p:cNvPr id="4" name="Rectangle 8"/>
          <p:cNvSpPr>
            <a:spLocks noGrp="1" noChangeArrowheads="1"/>
          </p:cNvSpPr>
          <p:nvPr>
            <p:ph type="sldNum" sz="quarter" idx="12"/>
          </p:nvPr>
        </p:nvSpPr>
        <p:spPr>
          <a:ln/>
        </p:spPr>
        <p:txBody>
          <a:bodyPr/>
          <a:lstStyle>
            <a:lvl1pPr>
              <a:defRPr/>
            </a:lvl1pPr>
          </a:lstStyle>
          <a:p>
            <a:pPr>
              <a:defRPr/>
            </a:pPr>
            <a:fld id="{321F0024-16FC-4DE9-9CB1-360EA5387C9B}" type="slidenum">
              <a:rPr lang="en-GB" altLang="en-US"/>
              <a:pPr>
                <a:defRPr/>
              </a:pPr>
              <a:t>‹#›</a:t>
            </a:fld>
            <a:endParaRPr lang="en-GB" altLang="en-US"/>
          </a:p>
        </p:txBody>
      </p:sp>
    </p:spTree>
    <p:extLst>
      <p:ext uri="{BB962C8B-B14F-4D97-AF65-F5344CB8AC3E}">
        <p14:creationId xmlns:p14="http://schemas.microsoft.com/office/powerpoint/2010/main" val="403614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CC22A4F6-7CB4-4231-A48F-6AD49D6ADEB8}" type="slidenum">
              <a:rPr lang="en-GB" altLang="en-US"/>
              <a:pPr>
                <a:defRPr/>
              </a:pPr>
              <a:t>‹#›</a:t>
            </a:fld>
            <a:endParaRPr lang="en-GB" altLang="en-US"/>
          </a:p>
        </p:txBody>
      </p:sp>
    </p:spTree>
    <p:extLst>
      <p:ext uri="{BB962C8B-B14F-4D97-AF65-F5344CB8AC3E}">
        <p14:creationId xmlns:p14="http://schemas.microsoft.com/office/powerpoint/2010/main" val="357170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7CBCF29B-A0B2-430D-BD7B-365B056B92E4}" type="slidenum">
              <a:rPr lang="en-GB" altLang="en-US"/>
              <a:pPr>
                <a:defRPr/>
              </a:pPr>
              <a:t>‹#›</a:t>
            </a:fld>
            <a:endParaRPr lang="en-GB" altLang="en-US"/>
          </a:p>
        </p:txBody>
      </p:sp>
    </p:spTree>
    <p:extLst>
      <p:ext uri="{BB962C8B-B14F-4D97-AF65-F5344CB8AC3E}">
        <p14:creationId xmlns:p14="http://schemas.microsoft.com/office/powerpoint/2010/main" val="3515290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cs typeface="Arial" charset="0"/>
              </a:defRPr>
            </a:lvl1pPr>
          </a:lstStyle>
          <a:p>
            <a:pPr>
              <a:defRPr/>
            </a:pPr>
            <a:endParaRPr lang="en-GB"/>
          </a:p>
        </p:txBody>
      </p:sp>
      <p:sp>
        <p:nvSpPr>
          <p:cNvPr id="4915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cs typeface="Arial" charset="0"/>
              </a:defRPr>
            </a:lvl1pPr>
          </a:lstStyle>
          <a:p>
            <a:pPr>
              <a:defRPr/>
            </a:pPr>
            <a:endParaRPr lang="en-GB"/>
          </a:p>
        </p:txBody>
      </p:sp>
      <p:sp>
        <p:nvSpPr>
          <p:cNvPr id="4916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4232D906-FD72-4282-A6B8-C1C057DFABA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032"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cs typeface="Arial" charset="0"/>
        </a:defRPr>
      </a:lvl2pPr>
      <a:lvl3pPr algn="l" rtl="0" eaLnBrk="0" fontAlgn="base" hangingPunct="0">
        <a:spcBef>
          <a:spcPct val="0"/>
        </a:spcBef>
        <a:spcAft>
          <a:spcPct val="0"/>
        </a:spcAft>
        <a:defRPr sz="3800">
          <a:solidFill>
            <a:schemeClr val="tx2"/>
          </a:solidFill>
          <a:latin typeface="Verdana" pitchFamily="34" charset="0"/>
          <a:cs typeface="Arial" charset="0"/>
        </a:defRPr>
      </a:lvl3pPr>
      <a:lvl4pPr algn="l" rtl="0" eaLnBrk="0" fontAlgn="base" hangingPunct="0">
        <a:spcBef>
          <a:spcPct val="0"/>
        </a:spcBef>
        <a:spcAft>
          <a:spcPct val="0"/>
        </a:spcAft>
        <a:defRPr sz="3800">
          <a:solidFill>
            <a:schemeClr val="tx2"/>
          </a:solidFill>
          <a:latin typeface="Verdana" pitchFamily="34" charset="0"/>
          <a:cs typeface="Arial" charset="0"/>
        </a:defRPr>
      </a:lvl4pPr>
      <a:lvl5pPr algn="l" rtl="0" eaLnBrk="0" fontAlgn="base" hangingPunct="0">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cs typeface="+mn-cs"/>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cs typeface="+mn-cs"/>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cs typeface="+mn-cs"/>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581400"/>
            <a:ext cx="9144000" cy="1524000"/>
          </a:xfrm>
        </p:spPr>
        <p:txBody>
          <a:bodyPr>
            <a:normAutofit fontScale="85000" lnSpcReduction="10000"/>
          </a:bodyPr>
          <a:lstStyle/>
          <a:p>
            <a:r>
              <a:rPr lang="en-US" sz="4800" b="1" dirty="0" smtClean="0">
                <a:effectLst>
                  <a:outerShdw blurRad="38100" dist="38100" dir="2700000" algn="tl">
                    <a:srgbClr val="000000">
                      <a:alpha val="43137"/>
                    </a:srgbClr>
                  </a:outerShdw>
                </a:effectLst>
              </a:rPr>
              <a:t>RESEARCH REPORT WRITING AND PRESENTATION</a:t>
            </a:r>
            <a:endParaRPr lang="en-US" sz="4800" dirty="0" smtClean="0">
              <a:effectLst>
                <a:outerShdw blurRad="38100" dist="38100" dir="2700000" algn="tl">
                  <a:srgbClr val="000000">
                    <a:alpha val="43137"/>
                  </a:srgbClr>
                </a:outerShdw>
              </a:effectLst>
            </a:endParaRPr>
          </a:p>
          <a:p>
            <a:endParaRPr lang="en-US" sz="4000" b="1" dirty="0" smtClean="0"/>
          </a:p>
          <a:p>
            <a:endParaRPr lang="en-US" b="1" dirty="0" smtClean="0"/>
          </a:p>
          <a:p>
            <a:pPr algn="r"/>
            <a:endParaRPr lang="en-US" b="1" dirty="0"/>
          </a:p>
        </p:txBody>
      </p:sp>
      <p:sp>
        <p:nvSpPr>
          <p:cNvPr id="2" name="Title 1"/>
          <p:cNvSpPr>
            <a:spLocks noGrp="1"/>
          </p:cNvSpPr>
          <p:nvPr>
            <p:ph type="ctrTitle"/>
          </p:nvPr>
        </p:nvSpPr>
        <p:spPr>
          <a:xfrm>
            <a:off x="756592" y="908720"/>
            <a:ext cx="9144000" cy="1470025"/>
          </a:xfrm>
        </p:spPr>
        <p:txBody>
          <a:bodyPr>
            <a:noAutofit/>
          </a:bodyPr>
          <a:lstStyle/>
          <a:p>
            <a:r>
              <a:rPr sz="4800" dirty="0" smtClean="0">
                <a:latin typeface="Algerian" pitchFamily="82" charset="0"/>
              </a:rPr>
              <a:t>CHAPTER SEVEN</a:t>
            </a:r>
          </a:p>
        </p:txBody>
      </p:sp>
      <p:sp>
        <p:nvSpPr>
          <p:cNvPr id="4" name="Slide Number Placeholder 3"/>
          <p:cNvSpPr>
            <a:spLocks noGrp="1"/>
          </p:cNvSpPr>
          <p:nvPr>
            <p:ph type="sldNum" sz="quarter" idx="12"/>
          </p:nvPr>
        </p:nvSpPr>
        <p:spPr/>
        <p:txBody>
          <a:bodyPr/>
          <a:lstStyle/>
          <a:p>
            <a:fld id="{A5973445-B3FD-4AAC-84F1-B05811301DC5}" type="slidenum">
              <a:rPr lang="en-US" smtClean="0"/>
              <a:pPr/>
              <a:t>1</a:t>
            </a:fld>
            <a:endParaRPr lang="en-US"/>
          </a:p>
        </p:txBody>
      </p:sp>
    </p:spTree>
    <p:extLst>
      <p:ext uri="{BB962C8B-B14F-4D97-AF65-F5344CB8AC3E}">
        <p14:creationId xmlns:p14="http://schemas.microsoft.com/office/powerpoint/2010/main" val="2573924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Types of Research Reports</a:t>
            </a:r>
            <a:endParaRPr lang="en-US" altLang="en-US" sz="3200" i="1" smtClean="0">
              <a:solidFill>
                <a:schemeClr val="tx1"/>
              </a:solidFill>
            </a:endParaRPr>
          </a:p>
        </p:txBody>
      </p:sp>
      <p:sp>
        <p:nvSpPr>
          <p:cNvPr id="12291" name="Content Placeholder 2"/>
          <p:cNvSpPr>
            <a:spLocks noGrp="1"/>
          </p:cNvSpPr>
          <p:nvPr>
            <p:ph idx="1"/>
          </p:nvPr>
        </p:nvSpPr>
        <p:spPr>
          <a:xfrm>
            <a:off x="323850" y="1752600"/>
            <a:ext cx="8496300" cy="4267200"/>
          </a:xfrm>
        </p:spPr>
        <p:txBody>
          <a:bodyPr/>
          <a:lstStyle/>
          <a:p>
            <a:pPr algn="just" eaLnBrk="1" hangingPunct="1">
              <a:buFontTx/>
              <a:buNone/>
            </a:pPr>
            <a:r>
              <a:rPr lang="en-US" altLang="en-US" sz="2400" i="1" u="sng" dirty="0" smtClean="0">
                <a:latin typeface="Century Schoolbook" panose="02040604050505020304" pitchFamily="18" charset="0"/>
                <a:cs typeface="Times New Roman" panose="02020603050405020304" pitchFamily="18" charset="0"/>
              </a:rPr>
              <a:t>Long Reports : </a:t>
            </a:r>
            <a:r>
              <a:rPr lang="en-US" altLang="en-US" sz="2400" dirty="0" smtClean="0">
                <a:latin typeface="Century Schoolbook" panose="02040604050505020304" pitchFamily="18" charset="0"/>
                <a:cs typeface="Times New Roman" panose="02020603050405020304" pitchFamily="18" charset="0"/>
              </a:rPr>
              <a:t>are long and follow well-defined formats. </a:t>
            </a:r>
          </a:p>
          <a:p>
            <a:pPr lvl="2" algn="just" eaLnBrk="1" hangingPunct="1"/>
            <a:r>
              <a:rPr lang="en-US" altLang="en-US" sz="2400" dirty="0" smtClean="0">
                <a:latin typeface="Century Schoolbook" panose="02040604050505020304" pitchFamily="18" charset="0"/>
                <a:cs typeface="Times New Roman" panose="02020603050405020304" pitchFamily="18" charset="0"/>
              </a:rPr>
              <a:t>They are of two types, the technical or base report and the popular report. </a:t>
            </a:r>
          </a:p>
          <a:p>
            <a:pPr lvl="1" algn="just" eaLnBrk="1" hangingPunct="1"/>
            <a:r>
              <a:rPr lang="en-US" altLang="en-US" sz="2400" dirty="0" smtClean="0">
                <a:latin typeface="Century Schoolbook" panose="02040604050505020304" pitchFamily="18" charset="0"/>
                <a:cs typeface="Times New Roman" panose="02020603050405020304" pitchFamily="18" charset="0"/>
              </a:rPr>
              <a:t>Which of these to use depends chiefly on the audience and the researcher’s objectives. </a:t>
            </a:r>
          </a:p>
          <a:p>
            <a:pPr algn="just" eaLnBrk="1" hangingPunct="1">
              <a:lnSpc>
                <a:spcPct val="90000"/>
              </a:lnSpc>
              <a:buFontTx/>
              <a:buNone/>
            </a:pPr>
            <a:r>
              <a:rPr lang="en-US" altLang="en-US" sz="2400" i="1" u="sng" dirty="0" err="1" smtClean="0">
                <a:latin typeface="Century Schoolbook" panose="02040604050505020304" pitchFamily="18" charset="0"/>
                <a:cs typeface="Times New Roman" panose="02020603050405020304" pitchFamily="18" charset="0"/>
              </a:rPr>
              <a:t>i</a:t>
            </a:r>
            <a:r>
              <a:rPr lang="en-US" altLang="en-US" sz="2400" i="1" u="sng" dirty="0" smtClean="0">
                <a:latin typeface="Century Schoolbook" panose="02040604050505020304" pitchFamily="18" charset="0"/>
                <a:cs typeface="Times New Roman" panose="02020603050405020304" pitchFamily="18" charset="0"/>
              </a:rPr>
              <a:t>) The technical report</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this report should include full documentation and detail -  it is the major source document.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10</a:t>
            </a:fld>
            <a:endParaRPr lang="en-GB"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3200" i="1" dirty="0" smtClean="0">
                <a:solidFill>
                  <a:schemeClr val="tx1"/>
                </a:solidFill>
                <a:cs typeface="Times New Roman" panose="02020603050405020304" pitchFamily="18" charset="0"/>
              </a:rPr>
              <a:t>Types of Research Reports</a:t>
            </a:r>
            <a:endParaRPr lang="en-US" altLang="en-US" sz="3200" i="1" dirty="0" smtClean="0">
              <a:solidFill>
                <a:schemeClr val="tx1"/>
              </a:solidFill>
            </a:endParaRPr>
          </a:p>
        </p:txBody>
      </p:sp>
      <p:sp>
        <p:nvSpPr>
          <p:cNvPr id="13315" name="Content Placeholder 2"/>
          <p:cNvSpPr>
            <a:spLocks noGrp="1"/>
          </p:cNvSpPr>
          <p:nvPr>
            <p:ph idx="1"/>
          </p:nvPr>
        </p:nvSpPr>
        <p:spPr>
          <a:xfrm>
            <a:off x="323850" y="1700213"/>
            <a:ext cx="8569325" cy="4267200"/>
          </a:xfrm>
        </p:spPr>
        <p:txBody>
          <a:bodyPr/>
          <a:lstStyle/>
          <a:p>
            <a:pPr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It contains information on the: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sources of the data,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sampling design,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data gathering instruments,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data analysis methods, as well as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a full presentation and analysis of the data.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Conclusions and recommendation which should be clearly related to specific findings.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11</a:t>
            </a:fld>
            <a:endParaRPr lang="en-GB"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Types of Research Reports</a:t>
            </a:r>
            <a:endParaRPr lang="en-US" altLang="en-US" sz="3200" i="1" smtClean="0">
              <a:solidFill>
                <a:schemeClr val="tx1"/>
              </a:solidFill>
            </a:endParaRPr>
          </a:p>
        </p:txBody>
      </p:sp>
      <p:sp>
        <p:nvSpPr>
          <p:cNvPr id="14339" name="Content Placeholder 2"/>
          <p:cNvSpPr>
            <a:spLocks noGrp="1"/>
          </p:cNvSpPr>
          <p:nvPr>
            <p:ph idx="1"/>
          </p:nvPr>
        </p:nvSpPr>
        <p:spPr>
          <a:xfrm>
            <a:off x="0" y="1749425"/>
            <a:ext cx="8820150" cy="4465638"/>
          </a:xfrm>
        </p:spPr>
        <p:txBody>
          <a:bodyPr/>
          <a:lstStyle/>
          <a:p>
            <a:pPr algn="just" eaLnBrk="1" hangingPunct="1">
              <a:buFontTx/>
              <a:buNone/>
            </a:pPr>
            <a:r>
              <a:rPr lang="en-US" altLang="en-US" sz="2400" i="1" u="sng" dirty="0" smtClean="0">
                <a:latin typeface="Century Schoolbook" panose="02040604050505020304" pitchFamily="18" charset="0"/>
                <a:cs typeface="Times New Roman" panose="02020603050405020304" pitchFamily="18" charset="0"/>
              </a:rPr>
              <a:t>ii) The popular report:</a:t>
            </a:r>
            <a:r>
              <a:rPr lang="en-US" altLang="en-US" sz="2400" i="1" dirty="0" smtClean="0">
                <a:latin typeface="Century Schoolbook" panose="02040604050505020304" pitchFamily="18" charset="0"/>
                <a:cs typeface="Times New Roman" panose="02020603050405020304" pitchFamily="18" charset="0"/>
              </a:rPr>
              <a:t>  </a:t>
            </a:r>
            <a:r>
              <a:rPr lang="en-US" altLang="en-US" sz="2400" dirty="0" smtClean="0">
                <a:latin typeface="Century Schoolbook" panose="02040604050505020304" pitchFamily="18" charset="0"/>
                <a:cs typeface="Times New Roman" panose="02020603050405020304" pitchFamily="18" charset="0"/>
              </a:rPr>
              <a:t>is designed for the non-technical audience with no research background and interested only in results rather than methodology. </a:t>
            </a:r>
          </a:p>
          <a:p>
            <a:pPr lvl="2" algn="just" eaLnBrk="1" hangingPunct="1">
              <a:buFont typeface="Wingdings" panose="05000000000000000000" pitchFamily="2" charset="2"/>
              <a:buChar char="q"/>
            </a:pPr>
            <a:r>
              <a:rPr lang="en-US" altLang="en-US" sz="2400" dirty="0" smtClean="0">
                <a:latin typeface="Century Schoolbook" panose="02040604050505020304" pitchFamily="18" charset="0"/>
                <a:cs typeface="Times New Roman" panose="02020603050405020304" pitchFamily="18" charset="0"/>
              </a:rPr>
              <a:t>Decision makers need help in making decisions – e.g. policy briefs. </a:t>
            </a:r>
          </a:p>
          <a:p>
            <a:r>
              <a:rPr lang="en-US" altLang="en-US" sz="2400" dirty="0" smtClean="0">
                <a:latin typeface="Century Schoolbook" panose="02040604050505020304" pitchFamily="18" charset="0"/>
                <a:cs typeface="Times New Roman" panose="02020603050405020304" pitchFamily="18" charset="0"/>
              </a:rPr>
              <a:t>Popular report should encourage rapid reading, quick comprehension of major findings and prompt understanding of the implication and conclusions.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12</a:t>
            </a:fld>
            <a:endParaRPr lang="en-GB"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Types of Research Reports</a:t>
            </a:r>
            <a:endParaRPr lang="en-US" altLang="en-US" sz="3200" i="1" smtClean="0">
              <a:solidFill>
                <a:schemeClr val="tx1"/>
              </a:solidFill>
            </a:endParaRPr>
          </a:p>
        </p:txBody>
      </p:sp>
      <p:sp>
        <p:nvSpPr>
          <p:cNvPr id="15363" name="Content Placeholder 2"/>
          <p:cNvSpPr>
            <a:spLocks noGrp="1"/>
          </p:cNvSpPr>
          <p:nvPr>
            <p:ph idx="1"/>
          </p:nvPr>
        </p:nvSpPr>
        <p:spPr>
          <a:xfrm>
            <a:off x="179512" y="1714500"/>
            <a:ext cx="8784976" cy="4267200"/>
          </a:xfrm>
        </p:spPr>
        <p:txBody>
          <a:bodyPr/>
          <a:lstStyle/>
          <a:p>
            <a:pPr algn="just" eaLnBrk="1" hangingPunct="1">
              <a:buFontTx/>
              <a:buNone/>
            </a:pPr>
            <a:r>
              <a:rPr lang="en-US" altLang="en-US" sz="2400" i="1" u="sng" dirty="0" smtClean="0">
                <a:latin typeface="Century Schoolbook" panose="02040604050505020304" pitchFamily="18" charset="0"/>
                <a:cs typeface="Times New Roman" panose="02020603050405020304" pitchFamily="18" charset="0"/>
              </a:rPr>
              <a:t>Report formats for long reports </a:t>
            </a:r>
          </a:p>
          <a:p>
            <a:pPr lvl="1" algn="just" eaLnBrk="1" hangingPunct="1"/>
            <a:r>
              <a:rPr lang="en-US" altLang="en-US" sz="2400" dirty="0" smtClean="0">
                <a:latin typeface="Century Schoolbook" panose="02040604050505020304" pitchFamily="18" charset="0"/>
                <a:cs typeface="Times New Roman" panose="02020603050405020304" pitchFamily="18" charset="0"/>
              </a:rPr>
              <a:t>Two arrangements are typically used – the logical format and the psychological format. </a:t>
            </a:r>
          </a:p>
          <a:p>
            <a:pPr algn="just" eaLnBrk="1" hangingPunct="1">
              <a:lnSpc>
                <a:spcPct val="90000"/>
              </a:lnSpc>
              <a:buFontTx/>
              <a:buNone/>
            </a:pPr>
            <a:r>
              <a:rPr lang="en-US" altLang="en-US" sz="2400" i="1" u="sng" dirty="0" smtClean="0">
                <a:latin typeface="Century Schoolbook" panose="02040604050505020304" pitchFamily="18" charset="0"/>
                <a:cs typeface="Times New Roman" panose="02020603050405020304" pitchFamily="18" charset="0"/>
              </a:rPr>
              <a:t>The logical format</a:t>
            </a:r>
          </a:p>
          <a:p>
            <a:pPr lvl="1"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the introductory information covering the purpose of the study, the methodology is followed by the findings. </a:t>
            </a:r>
          </a:p>
          <a:p>
            <a:pPr lvl="1"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The findings are analyzed and then followed by the conclusions and recommendations.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13</a:t>
            </a:fld>
            <a:endParaRPr lang="en-GB"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Types of Research Reports</a:t>
            </a:r>
            <a:endParaRPr lang="en-US" altLang="en-US" sz="3200" i="1" smtClean="0">
              <a:solidFill>
                <a:schemeClr val="tx1"/>
              </a:solidFill>
            </a:endParaRPr>
          </a:p>
        </p:txBody>
      </p:sp>
      <p:sp>
        <p:nvSpPr>
          <p:cNvPr id="16387" name="Content Placeholder 2"/>
          <p:cNvSpPr>
            <a:spLocks noGrp="1"/>
          </p:cNvSpPr>
          <p:nvPr>
            <p:ph idx="1"/>
          </p:nvPr>
        </p:nvSpPr>
        <p:spPr>
          <a:xfrm>
            <a:off x="179512" y="1749425"/>
            <a:ext cx="8856984" cy="4537075"/>
          </a:xfrm>
        </p:spPr>
        <p:txBody>
          <a:bodyPr/>
          <a:lstStyle/>
          <a:p>
            <a:pPr algn="just" eaLnBrk="1" hangingPunct="1">
              <a:lnSpc>
                <a:spcPct val="90000"/>
              </a:lnSpc>
              <a:buFontTx/>
              <a:buNone/>
            </a:pPr>
            <a:r>
              <a:rPr lang="en-US" altLang="en-US" sz="2400" i="1" u="sng" dirty="0" smtClean="0">
                <a:latin typeface="Century Schoolbook" panose="02040604050505020304" pitchFamily="18" charset="0"/>
                <a:cs typeface="Times New Roman" panose="02020603050405020304" pitchFamily="18" charset="0"/>
              </a:rPr>
              <a:t>The psychological format : </a:t>
            </a:r>
            <a:r>
              <a:rPr lang="en-US" altLang="en-US" sz="2400" dirty="0" smtClean="0">
                <a:latin typeface="Century Schoolbook" panose="02040604050505020304" pitchFamily="18" charset="0"/>
                <a:cs typeface="Times New Roman" panose="02020603050405020304" pitchFamily="18" charset="0"/>
              </a:rPr>
              <a:t>The conclusions and recommendations are presented immediately after the introduction with the findings coming later. </a:t>
            </a:r>
          </a:p>
          <a:p>
            <a:pPr algn="just" eaLnBrk="1" hangingPunct="1"/>
            <a:r>
              <a:rPr lang="en-US" altLang="en-US" sz="2400" dirty="0" smtClean="0">
                <a:latin typeface="Century Schoolbook" panose="02040604050505020304" pitchFamily="18" charset="0"/>
                <a:cs typeface="Times New Roman" panose="02020603050405020304" pitchFamily="18" charset="0"/>
              </a:rPr>
              <a:t>Readers are quickly exposed to the most critical information i.e. conclusions and recommendations. </a:t>
            </a:r>
          </a:p>
          <a:p>
            <a:pPr lvl="1" algn="just" eaLnBrk="1" hangingPunct="1">
              <a:buFont typeface="Wingdings" panose="05000000000000000000" pitchFamily="2" charset="2"/>
              <a:buChar char="q"/>
            </a:pPr>
            <a:r>
              <a:rPr lang="en-US" altLang="en-US" sz="2400" dirty="0" smtClean="0">
                <a:latin typeface="Century Schoolbook" panose="02040604050505020304" pitchFamily="18" charset="0"/>
                <a:cs typeface="Times New Roman" panose="02020603050405020304" pitchFamily="18" charset="0"/>
              </a:rPr>
              <a:t>Other report formats -the chronological report, which is based on time sequence or occurrence. </a:t>
            </a:r>
            <a:endParaRPr lang="en-US" altLang="en-US" sz="2400" dirty="0" smtClean="0">
              <a:latin typeface="Century Schoolbook" panose="02040604050505020304" pitchFamily="18" charset="0"/>
            </a:endParaRP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14</a:t>
            </a:fld>
            <a:endParaRPr lang="en-GB"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200" smtClean="0">
                <a:solidFill>
                  <a:schemeClr val="tx1"/>
                </a:solidFill>
                <a:cs typeface="Times New Roman" panose="02020603050405020304" pitchFamily="18" charset="0"/>
              </a:rPr>
              <a:t>Components of a technical report </a:t>
            </a:r>
            <a:endParaRPr lang="en-US" altLang="en-US" sz="3200" smtClean="0">
              <a:solidFill>
                <a:schemeClr val="tx1"/>
              </a:solidFill>
            </a:endParaRPr>
          </a:p>
        </p:txBody>
      </p:sp>
      <p:sp>
        <p:nvSpPr>
          <p:cNvPr id="17411" name="Content Placeholder 2"/>
          <p:cNvSpPr>
            <a:spLocks noGrp="1"/>
          </p:cNvSpPr>
          <p:nvPr>
            <p:ph idx="1"/>
          </p:nvPr>
        </p:nvSpPr>
        <p:spPr>
          <a:xfrm>
            <a:off x="107504" y="1752600"/>
            <a:ext cx="8785671" cy="4267200"/>
          </a:xfrm>
        </p:spPr>
        <p:txBody>
          <a:bodyPr/>
          <a:lstStyle/>
          <a:p>
            <a:pPr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While some may be dropped, other may be added and their order may vary from one situation to another, a research report contains several components or elements.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In general there are three parts: the prefatory pages, the body of the report and the appended sections. </a:t>
            </a:r>
          </a:p>
          <a:p>
            <a:pPr eaLnBrk="1" hangingPunct="1">
              <a:lnSpc>
                <a:spcPct val="90000"/>
              </a:lnSpc>
              <a:buFontTx/>
              <a:buNone/>
            </a:pPr>
            <a:r>
              <a:rPr lang="en-US" altLang="en-US" sz="2400" i="1" u="sng" dirty="0" smtClean="0">
                <a:latin typeface="Century Schoolbook" panose="02040604050505020304" pitchFamily="18" charset="0"/>
                <a:cs typeface="Times New Roman" panose="02020603050405020304" pitchFamily="18" charset="0"/>
              </a:rPr>
              <a:t>A) Prefatory pages </a:t>
            </a:r>
            <a:r>
              <a:rPr lang="en-US" altLang="en-US" sz="2400" dirty="0" smtClean="0">
                <a:latin typeface="Century Schoolbook" panose="02040604050505020304" pitchFamily="18" charset="0"/>
                <a:cs typeface="Times New Roman" panose="02020603050405020304" pitchFamily="18" charset="0"/>
              </a:rPr>
              <a:t>– this section includes the title page, tables of contents, charts and illustrations, synopsis (summary, abstracts).</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15</a:t>
            </a:fld>
            <a:endParaRPr lang="en-GB"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Components of a technical report </a:t>
            </a:r>
            <a:endParaRPr lang="en-US" altLang="en-US" sz="3200" i="1" smtClean="0">
              <a:solidFill>
                <a:schemeClr val="tx1"/>
              </a:solidFill>
            </a:endParaRPr>
          </a:p>
        </p:txBody>
      </p:sp>
      <p:sp>
        <p:nvSpPr>
          <p:cNvPr id="18435" name="Content Placeholder 2"/>
          <p:cNvSpPr>
            <a:spLocks noGrp="1"/>
          </p:cNvSpPr>
          <p:nvPr>
            <p:ph idx="1"/>
          </p:nvPr>
        </p:nvSpPr>
        <p:spPr>
          <a:xfrm>
            <a:off x="323850" y="1700213"/>
            <a:ext cx="8496300" cy="4267200"/>
          </a:xfrm>
        </p:spPr>
        <p:txBody>
          <a:bodyPr/>
          <a:lstStyle/>
          <a:p>
            <a:pPr algn="just" eaLnBrk="1" hangingPunct="1">
              <a:buFontTx/>
              <a:buNone/>
            </a:pPr>
            <a:r>
              <a:rPr lang="en-US" altLang="en-US" sz="2400" i="1" u="sng" dirty="0" smtClean="0">
                <a:latin typeface="Century Schoolbook" panose="02040604050505020304" pitchFamily="18" charset="0"/>
                <a:cs typeface="Times New Roman" panose="02020603050405020304" pitchFamily="18" charset="0"/>
              </a:rPr>
              <a:t>The Title page </a:t>
            </a:r>
            <a:r>
              <a:rPr lang="en-US" altLang="en-US" sz="2400" dirty="0" smtClean="0">
                <a:latin typeface="Century Schoolbook" panose="02040604050505020304" pitchFamily="18" charset="0"/>
                <a:cs typeface="Times New Roman" panose="02020603050405020304" pitchFamily="18" charset="0"/>
              </a:rPr>
              <a:t>– the title page should include four items: the title of the report, the date, for whom it was prepared and by whom it was prepared. </a:t>
            </a:r>
          </a:p>
          <a:p>
            <a:pPr lvl="1" algn="just" eaLnBrk="1" hangingPunct="1"/>
            <a:r>
              <a:rPr lang="en-US" altLang="en-US" sz="2400" dirty="0" smtClean="0">
                <a:latin typeface="Century Schoolbook" panose="02040604050505020304" pitchFamily="18" charset="0"/>
                <a:cs typeface="Times New Roman" panose="02020603050405020304" pitchFamily="18" charset="0"/>
              </a:rPr>
              <a:t>A satisfactory title should be brief, but should at least include:  </a:t>
            </a:r>
          </a:p>
          <a:p>
            <a:pPr lvl="2" eaLnBrk="1" hangingPunct="1"/>
            <a:r>
              <a:rPr lang="en-US" altLang="en-US" sz="2400" dirty="0" smtClean="0">
                <a:latin typeface="Century Schoolbook" panose="02040604050505020304" pitchFamily="18" charset="0"/>
                <a:cs typeface="Times New Roman" panose="02020603050405020304" pitchFamily="18" charset="0"/>
              </a:rPr>
              <a:t>The variables included in the study, the type of relationship between the variables, and the population to which the results may be applied.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16</a:t>
            </a:fld>
            <a:endParaRPr lang="en-GB"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Components of a technical report </a:t>
            </a:r>
            <a:endParaRPr lang="en-US" altLang="en-US" sz="3200" i="1" smtClean="0">
              <a:solidFill>
                <a:schemeClr val="tx1"/>
              </a:solidFill>
            </a:endParaRPr>
          </a:p>
        </p:txBody>
      </p:sp>
      <p:sp>
        <p:nvSpPr>
          <p:cNvPr id="19459" name="Content Placeholder 2"/>
          <p:cNvSpPr>
            <a:spLocks noGrp="1"/>
          </p:cNvSpPr>
          <p:nvPr>
            <p:ph idx="1"/>
          </p:nvPr>
        </p:nvSpPr>
        <p:spPr>
          <a:xfrm>
            <a:off x="179512" y="1700213"/>
            <a:ext cx="8424738" cy="4267200"/>
          </a:xfrm>
        </p:spPr>
        <p:txBody>
          <a:bodyPr/>
          <a:lstStyle/>
          <a:p>
            <a:pPr algn="just" eaLnBrk="1" hangingPunct="1">
              <a:buFont typeface="Wingdings" panose="05000000000000000000" pitchFamily="2" charset="2"/>
              <a:buNone/>
            </a:pPr>
            <a:r>
              <a:rPr lang="en-US" altLang="en-US" sz="2400" i="1" u="sng" dirty="0" smtClean="0">
                <a:latin typeface="Century Schoolbook" panose="02040604050505020304" pitchFamily="18" charset="0"/>
                <a:cs typeface="Times New Roman" panose="02020603050405020304" pitchFamily="18" charset="0"/>
              </a:rPr>
              <a:t>The table of contents </a:t>
            </a:r>
            <a:r>
              <a:rPr lang="en-US" altLang="en-US" sz="2400" dirty="0" smtClean="0">
                <a:latin typeface="Century Schoolbook" panose="02040604050505020304" pitchFamily="18" charset="0"/>
                <a:cs typeface="Times New Roman" panose="02020603050405020304" pitchFamily="18" charset="0"/>
              </a:rPr>
              <a:t>– any report of several sections should have a table of content. </a:t>
            </a:r>
          </a:p>
          <a:p>
            <a:pPr algn="just" eaLnBrk="1" hangingPunct="1">
              <a:buFontTx/>
              <a:buNone/>
            </a:pPr>
            <a:r>
              <a:rPr lang="en-US" altLang="en-US" sz="2400" i="1" u="sng" dirty="0" smtClean="0">
                <a:latin typeface="Century Schoolbook" panose="02040604050505020304" pitchFamily="18" charset="0"/>
                <a:cs typeface="Times New Roman" panose="02020603050405020304" pitchFamily="18" charset="0"/>
              </a:rPr>
              <a:t>Abstract</a:t>
            </a:r>
            <a:r>
              <a:rPr lang="en-US" altLang="en-US" sz="2400" dirty="0" smtClean="0">
                <a:latin typeface="Century Schoolbook" panose="02040604050505020304" pitchFamily="18" charset="0"/>
                <a:cs typeface="Times New Roman" panose="02020603050405020304" pitchFamily="18" charset="0"/>
              </a:rPr>
              <a:t> – this is a short summary. </a:t>
            </a:r>
          </a:p>
          <a:p>
            <a:pPr lvl="1"/>
            <a:r>
              <a:rPr lang="en-US" altLang="en-US" sz="2400" dirty="0" smtClean="0">
                <a:latin typeface="Century Schoolbook" panose="02040604050505020304" pitchFamily="18" charset="0"/>
              </a:rPr>
              <a:t>It goes first in the report, but should be written last.</a:t>
            </a:r>
          </a:p>
          <a:p>
            <a:pPr lvl="1" eaLnBrk="1" hangingPunct="1"/>
            <a:r>
              <a:rPr lang="en-US" altLang="en-US" sz="2400" dirty="0" smtClean="0">
                <a:latin typeface="Century Schoolbook" panose="02040604050505020304" pitchFamily="18" charset="0"/>
                <a:cs typeface="Times New Roman" panose="02020603050405020304" pitchFamily="18" charset="0"/>
              </a:rPr>
              <a:t>It helps the reader determine whether the full report contains important information. </a:t>
            </a:r>
          </a:p>
          <a:p>
            <a:r>
              <a:rPr lang="en-US" altLang="en-US" sz="2400" dirty="0" smtClean="0">
                <a:latin typeface="Century Schoolbook" panose="02040604050505020304" pitchFamily="18" charset="0"/>
              </a:rPr>
              <a:t>It is essential that your abstract includes all the keywords of your research.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17</a:t>
            </a:fld>
            <a:endParaRPr lang="en-GB"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Components of a technical report </a:t>
            </a:r>
            <a:endParaRPr lang="en-US" altLang="en-US" sz="3200" i="1" smtClean="0">
              <a:solidFill>
                <a:schemeClr val="tx1"/>
              </a:solidFill>
            </a:endParaRPr>
          </a:p>
        </p:txBody>
      </p:sp>
      <p:sp>
        <p:nvSpPr>
          <p:cNvPr id="20483" name="Content Placeholder 2"/>
          <p:cNvSpPr>
            <a:spLocks noGrp="1"/>
          </p:cNvSpPr>
          <p:nvPr>
            <p:ph idx="1"/>
          </p:nvPr>
        </p:nvSpPr>
        <p:spPr>
          <a:xfrm>
            <a:off x="179512" y="1752600"/>
            <a:ext cx="8856984" cy="4267200"/>
          </a:xfrm>
        </p:spPr>
        <p:txBody>
          <a:bodyPr/>
          <a:lstStyle/>
          <a:p>
            <a:r>
              <a:rPr lang="en-US" altLang="en-US" sz="2400" dirty="0" smtClean="0">
                <a:latin typeface="Century Schoolbook" panose="02040604050505020304" pitchFamily="18" charset="0"/>
              </a:rPr>
              <a:t>An abstract should briefly:</a:t>
            </a:r>
          </a:p>
          <a:p>
            <a:pPr lvl="1"/>
            <a:r>
              <a:rPr lang="en-US" altLang="en-US" sz="2400" dirty="0" smtClean="0">
                <a:latin typeface="Century Schoolbook" panose="02040604050505020304" pitchFamily="18" charset="0"/>
              </a:rPr>
              <a:t>Re-establish the topic of the research.</a:t>
            </a:r>
          </a:p>
          <a:p>
            <a:pPr lvl="1"/>
            <a:r>
              <a:rPr lang="en-US" altLang="en-US" sz="2400" dirty="0" smtClean="0">
                <a:latin typeface="Century Schoolbook" panose="02040604050505020304" pitchFamily="18" charset="0"/>
              </a:rPr>
              <a:t>Give the research problem and/or main objective of the research.</a:t>
            </a:r>
          </a:p>
          <a:p>
            <a:pPr lvl="1"/>
            <a:r>
              <a:rPr lang="en-US" altLang="en-US" sz="2400" dirty="0" smtClean="0">
                <a:latin typeface="Century Schoolbook" panose="02040604050505020304" pitchFamily="18" charset="0"/>
              </a:rPr>
              <a:t>Indicate the methodology used.</a:t>
            </a:r>
          </a:p>
          <a:p>
            <a:pPr lvl="1"/>
            <a:r>
              <a:rPr lang="en-US" altLang="en-US" sz="2400" dirty="0" smtClean="0">
                <a:latin typeface="Century Schoolbook" panose="02040604050505020304" pitchFamily="18" charset="0"/>
              </a:rPr>
              <a:t>Present the main findings and conclusions</a:t>
            </a:r>
          </a:p>
          <a:p>
            <a:r>
              <a:rPr lang="en-US" altLang="en-US" sz="2400" dirty="0" smtClean="0">
                <a:latin typeface="Century Schoolbook" panose="02040604050505020304" pitchFamily="18" charset="0"/>
              </a:rPr>
              <a:t>It must be short, because it should give only a summary of your research.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18</a:t>
            </a:fld>
            <a:endParaRPr lang="en-GB"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9750" y="333375"/>
            <a:ext cx="8001000" cy="1216025"/>
          </a:xfrm>
        </p:spPr>
        <p:txBody>
          <a:bodyPr/>
          <a:lstStyle/>
          <a:p>
            <a:r>
              <a:rPr lang="en-US" altLang="en-US" sz="3200" i="1" smtClean="0">
                <a:solidFill>
                  <a:schemeClr val="tx1"/>
                </a:solidFill>
                <a:cs typeface="Times New Roman" panose="02020603050405020304" pitchFamily="18" charset="0"/>
              </a:rPr>
              <a:t>Components of a technical report</a:t>
            </a:r>
            <a:endParaRPr lang="en-US" altLang="en-US" sz="3200" i="1" smtClean="0">
              <a:solidFill>
                <a:schemeClr val="tx1"/>
              </a:solidFill>
            </a:endParaRPr>
          </a:p>
        </p:txBody>
      </p:sp>
      <p:sp>
        <p:nvSpPr>
          <p:cNvPr id="22531" name="Content Placeholder 2"/>
          <p:cNvSpPr>
            <a:spLocks noGrp="1"/>
          </p:cNvSpPr>
          <p:nvPr>
            <p:ph idx="1"/>
          </p:nvPr>
        </p:nvSpPr>
        <p:spPr>
          <a:xfrm>
            <a:off x="107504" y="1700213"/>
            <a:ext cx="9036496" cy="4545012"/>
          </a:xfrm>
        </p:spPr>
        <p:txBody>
          <a:bodyPr/>
          <a:lstStyle/>
          <a:p>
            <a:pPr algn="just" eaLnBrk="1" hangingPunct="1">
              <a:lnSpc>
                <a:spcPct val="90000"/>
              </a:lnSpc>
              <a:buFontTx/>
              <a:buNone/>
            </a:pPr>
            <a:r>
              <a:rPr lang="en-US" altLang="en-US" sz="2400" i="1" u="sng" dirty="0" smtClean="0">
                <a:latin typeface="Century Schoolbook" panose="02040604050505020304" pitchFamily="18" charset="0"/>
                <a:cs typeface="Times New Roman" panose="02020603050405020304" pitchFamily="18" charset="0"/>
              </a:rPr>
              <a:t>B) The body of the report </a:t>
            </a:r>
            <a:r>
              <a:rPr lang="en-US" altLang="en-US" sz="2400" dirty="0" smtClean="0">
                <a:latin typeface="Century Schoolbook" panose="02040604050505020304" pitchFamily="18" charset="0"/>
                <a:cs typeface="Times New Roman" panose="02020603050405020304" pitchFamily="18" charset="0"/>
              </a:rPr>
              <a:t>– contains the introduction, findings, summary and conclusions and recommendations. </a:t>
            </a:r>
          </a:p>
          <a:p>
            <a:pPr algn="just" eaLnBrk="1" hangingPunct="1">
              <a:lnSpc>
                <a:spcPct val="90000"/>
              </a:lnSpc>
              <a:buFontTx/>
              <a:buNone/>
            </a:pPr>
            <a:r>
              <a:rPr lang="en-US" altLang="en-US" sz="2400" i="1" u="sng" dirty="0" smtClean="0">
                <a:latin typeface="Century Schoolbook" panose="02040604050505020304" pitchFamily="18" charset="0"/>
                <a:cs typeface="Times New Roman" panose="02020603050405020304" pitchFamily="18" charset="0"/>
              </a:rPr>
              <a:t>1) Introduction </a:t>
            </a:r>
            <a:r>
              <a:rPr lang="en-US" altLang="en-US" sz="2400" dirty="0" smtClean="0">
                <a:latin typeface="Century Schoolbook" panose="02040604050505020304" pitchFamily="18" charset="0"/>
                <a:cs typeface="Times New Roman" panose="02020603050405020304" pitchFamily="18" charset="0"/>
              </a:rPr>
              <a:t>– </a:t>
            </a:r>
            <a:r>
              <a:rPr lang="en-US" altLang="en-US" sz="2400" dirty="0" smtClean="0">
                <a:latin typeface="Century Schoolbook" panose="02040604050505020304" pitchFamily="18" charset="0"/>
              </a:rPr>
              <a:t>will mostly contain the same material as the introduction to your proposal</a:t>
            </a:r>
          </a:p>
          <a:p>
            <a:pPr lvl="1">
              <a:lnSpc>
                <a:spcPct val="90000"/>
              </a:lnSpc>
            </a:pPr>
            <a:r>
              <a:rPr lang="en-US" altLang="en-US" sz="2400" dirty="0" smtClean="0">
                <a:latin typeface="Century Schoolbook" panose="02040604050505020304" pitchFamily="18" charset="0"/>
              </a:rPr>
              <a:t>It introduces the research by </a:t>
            </a:r>
          </a:p>
          <a:p>
            <a:pPr lvl="2">
              <a:lnSpc>
                <a:spcPct val="90000"/>
              </a:lnSpc>
              <a:buFont typeface="Wingdings" panose="05000000000000000000" pitchFamily="2" charset="2"/>
              <a:buChar char="ü"/>
            </a:pPr>
            <a:r>
              <a:rPr lang="en-US" altLang="en-US" sz="2400" dirty="0" smtClean="0">
                <a:latin typeface="Century Schoolbook" panose="02040604050505020304" pitchFamily="18" charset="0"/>
              </a:rPr>
              <a:t>giving the background, </a:t>
            </a:r>
          </a:p>
          <a:p>
            <a:pPr lvl="2">
              <a:lnSpc>
                <a:spcPct val="90000"/>
              </a:lnSpc>
              <a:buFont typeface="Wingdings" panose="05000000000000000000" pitchFamily="2" charset="2"/>
              <a:buChar char="ü"/>
            </a:pPr>
            <a:r>
              <a:rPr lang="en-US" altLang="en-US" sz="2400" dirty="0" smtClean="0">
                <a:latin typeface="Century Schoolbook" panose="02040604050505020304" pitchFamily="18" charset="0"/>
              </a:rPr>
              <a:t>presenting the research problem,  </a:t>
            </a:r>
          </a:p>
          <a:p>
            <a:pPr lvl="2">
              <a:lnSpc>
                <a:spcPct val="90000"/>
              </a:lnSpc>
              <a:buFont typeface="Wingdings" panose="05000000000000000000" pitchFamily="2" charset="2"/>
              <a:buChar char="ü"/>
            </a:pPr>
            <a:r>
              <a:rPr lang="en-US" altLang="en-US" sz="2400" dirty="0" smtClean="0">
                <a:latin typeface="Century Schoolbook" panose="02040604050505020304" pitchFamily="18" charset="0"/>
              </a:rPr>
              <a:t>indicating the objectives, </a:t>
            </a:r>
          </a:p>
          <a:p>
            <a:pPr lvl="2">
              <a:lnSpc>
                <a:spcPct val="90000"/>
              </a:lnSpc>
              <a:buFont typeface="Wingdings" panose="05000000000000000000" pitchFamily="2" charset="2"/>
              <a:buChar char="ü"/>
            </a:pPr>
            <a:r>
              <a:rPr lang="en-US" altLang="en-US" sz="2400" dirty="0" smtClean="0">
                <a:latin typeface="Century Schoolbook" panose="02040604050505020304" pitchFamily="18" charset="0"/>
              </a:rPr>
              <a:t>the rationale or significance and the scope and limitations, and</a:t>
            </a:r>
          </a:p>
          <a:p>
            <a:pPr lvl="2">
              <a:lnSpc>
                <a:spcPct val="90000"/>
              </a:lnSpc>
              <a:buFont typeface="Wingdings" panose="05000000000000000000" pitchFamily="2" charset="2"/>
              <a:buChar char="ü"/>
            </a:pPr>
            <a:r>
              <a:rPr lang="en-US" altLang="en-US" sz="2400" dirty="0" smtClean="0">
                <a:latin typeface="Century Schoolbook" panose="02040604050505020304" pitchFamily="18" charset="0"/>
              </a:rPr>
              <a:t>Introducing the rest of the report</a:t>
            </a: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19</a:t>
            </a:fld>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3200" smtClean="0"/>
              <a:t>Content of the Lecture </a:t>
            </a:r>
          </a:p>
        </p:txBody>
      </p:sp>
      <p:sp>
        <p:nvSpPr>
          <p:cNvPr id="6147" name="Content Placeholder 2"/>
          <p:cNvSpPr>
            <a:spLocks noGrp="1"/>
          </p:cNvSpPr>
          <p:nvPr>
            <p:ph idx="1"/>
          </p:nvPr>
        </p:nvSpPr>
        <p:spPr>
          <a:xfrm>
            <a:off x="566738" y="1628775"/>
            <a:ext cx="8253412" cy="4537075"/>
          </a:xfrm>
        </p:spPr>
        <p:txBody>
          <a:bodyPr/>
          <a:lstStyle/>
          <a:p>
            <a:pPr marL="609600" indent="-609600">
              <a:buFontTx/>
              <a:buAutoNum type="arabicPeriod"/>
            </a:pPr>
            <a:r>
              <a:rPr lang="en-GB" altLang="en-US" sz="2400" dirty="0" smtClean="0">
                <a:latin typeface="Century Schoolbook" panose="02040604050505020304" pitchFamily="18" charset="0"/>
              </a:rPr>
              <a:t>Introduction </a:t>
            </a:r>
          </a:p>
          <a:p>
            <a:pPr marL="609600" indent="-609600">
              <a:buFontTx/>
              <a:buAutoNum type="arabicPeriod"/>
            </a:pPr>
            <a:r>
              <a:rPr lang="en-US" altLang="en-US" sz="2400" dirty="0" smtClean="0">
                <a:latin typeface="Century Schoolbook" panose="02040604050505020304" pitchFamily="18" charset="0"/>
                <a:cs typeface="Times New Roman" panose="02020603050405020304" pitchFamily="18" charset="0"/>
              </a:rPr>
              <a:t>The writing process</a:t>
            </a:r>
          </a:p>
          <a:p>
            <a:pPr marL="609600" indent="-609600">
              <a:buFontTx/>
              <a:buAutoNum type="arabicPeriod"/>
            </a:pPr>
            <a:r>
              <a:rPr lang="en-US" altLang="en-US" sz="2400" dirty="0" smtClean="0">
                <a:latin typeface="Century Schoolbook" panose="02040604050505020304" pitchFamily="18" charset="0"/>
                <a:cs typeface="Times New Roman" panose="02020603050405020304" pitchFamily="18" charset="0"/>
              </a:rPr>
              <a:t>Types of research reports</a:t>
            </a:r>
          </a:p>
          <a:p>
            <a:pPr marL="609600" indent="-609600">
              <a:buFontTx/>
              <a:buAutoNum type="arabicPeriod"/>
            </a:pPr>
            <a:r>
              <a:rPr lang="en-US" altLang="en-US" sz="2400" dirty="0" smtClean="0">
                <a:latin typeface="Century Schoolbook" panose="02040604050505020304" pitchFamily="18" charset="0"/>
                <a:cs typeface="Times New Roman" panose="02020603050405020304" pitchFamily="18" charset="0"/>
              </a:rPr>
              <a:t>Components of a technical report </a:t>
            </a:r>
          </a:p>
          <a:p>
            <a:pPr lvl="2" algn="just" eaLnBrk="1" hangingPunct="1">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The methods</a:t>
            </a:r>
          </a:p>
          <a:p>
            <a:pPr lvl="2">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Findings and discussions </a:t>
            </a:r>
          </a:p>
          <a:p>
            <a:pPr lvl="2">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Summary and conclusion </a:t>
            </a:r>
          </a:p>
          <a:p>
            <a:pPr lvl="2">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Recommendations </a:t>
            </a:r>
          </a:p>
          <a:p>
            <a:pPr lvl="2">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The appended section </a:t>
            </a:r>
          </a:p>
          <a:p>
            <a:pPr lvl="2">
              <a:buFont typeface="Wingdings" panose="05000000000000000000" pitchFamily="2" charset="2"/>
              <a:buChar char="q"/>
            </a:pPr>
            <a:r>
              <a:rPr lang="en-US" altLang="en-US" sz="2400" i="1" dirty="0" smtClean="0">
                <a:latin typeface="Century Schoolbook" panose="02040604050505020304" pitchFamily="18" charset="0"/>
                <a:cs typeface="Times New Roman" panose="02020603050405020304" pitchFamily="18" charset="0"/>
              </a:rPr>
              <a:t>Presentation consideration and briefings.</a:t>
            </a:r>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a:t>
            </a:fld>
            <a:endParaRPr lang="en-GB"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Components of a technical report</a:t>
            </a:r>
            <a:endParaRPr lang="en-US" altLang="en-US" sz="3200" i="1" smtClean="0">
              <a:solidFill>
                <a:schemeClr val="tx1"/>
              </a:solidFill>
            </a:endParaRPr>
          </a:p>
        </p:txBody>
      </p:sp>
      <p:sp>
        <p:nvSpPr>
          <p:cNvPr id="23555" name="Content Placeholder 2"/>
          <p:cNvSpPr>
            <a:spLocks noGrp="1"/>
          </p:cNvSpPr>
          <p:nvPr>
            <p:ph idx="1"/>
          </p:nvPr>
        </p:nvSpPr>
        <p:spPr>
          <a:xfrm>
            <a:off x="179512" y="1752600"/>
            <a:ext cx="8640960" cy="4267200"/>
          </a:xfrm>
        </p:spPr>
        <p:txBody>
          <a:bodyPr/>
          <a:lstStyle/>
          <a:p>
            <a:pPr algn="just">
              <a:buFont typeface="Wingdings" panose="05000000000000000000" pitchFamily="2" charset="2"/>
              <a:buChar char="q"/>
            </a:pPr>
            <a:r>
              <a:rPr lang="en-US" altLang="en-US" sz="2400" dirty="0" smtClean="0">
                <a:latin typeface="Century Schoolbook" panose="02040604050505020304" pitchFamily="18" charset="0"/>
              </a:rPr>
              <a:t>The last paragraph of the introduction should explain the organization of the rest of the report</a:t>
            </a:r>
          </a:p>
          <a:p>
            <a:pPr lvl="1" algn="just">
              <a:buFont typeface="Wingdings" panose="05000000000000000000" pitchFamily="2" charset="2"/>
              <a:buChar char="q"/>
            </a:pPr>
            <a:r>
              <a:rPr lang="en-US" altLang="en-US" sz="2400" i="1" dirty="0" smtClean="0">
                <a:latin typeface="Century Schoolbook" panose="02040604050505020304" pitchFamily="18" charset="0"/>
              </a:rPr>
              <a:t>Example</a:t>
            </a:r>
            <a:r>
              <a:rPr lang="en-US" altLang="en-US" sz="2400" dirty="0" smtClean="0">
                <a:latin typeface="Century Schoolbook" panose="02040604050505020304" pitchFamily="18" charset="0"/>
              </a:rPr>
              <a:t>: “Section two reviews the relevant literature. In Section 3, we describe the data we have collected. In Section four, we test our hypothesis using this data. Section five concludes and makes recommendations for future research.”</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20</a:t>
            </a:fld>
            <a:endParaRPr lang="en-GB"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3200" i="1" smtClean="0">
                <a:solidFill>
                  <a:schemeClr val="tx1"/>
                </a:solidFill>
              </a:rPr>
              <a:t>Literature Review</a:t>
            </a:r>
          </a:p>
        </p:txBody>
      </p:sp>
      <p:sp>
        <p:nvSpPr>
          <p:cNvPr id="25603" name="Content Placeholder 2"/>
          <p:cNvSpPr>
            <a:spLocks noGrp="1"/>
          </p:cNvSpPr>
          <p:nvPr>
            <p:ph idx="1"/>
          </p:nvPr>
        </p:nvSpPr>
        <p:spPr>
          <a:xfrm>
            <a:off x="179512" y="1714500"/>
            <a:ext cx="8784976" cy="4267200"/>
          </a:xfrm>
        </p:spPr>
        <p:txBody>
          <a:bodyPr/>
          <a:lstStyle/>
          <a:p>
            <a:pPr algn="just" eaLnBrk="1" hangingPunct="1">
              <a:buFont typeface="Wingdings" panose="05000000000000000000" pitchFamily="2" charset="2"/>
              <a:buNone/>
            </a:pPr>
            <a:r>
              <a:rPr lang="en-US" altLang="en-US" sz="2400" dirty="0" smtClean="0">
                <a:latin typeface="Century Schoolbook" panose="02040604050505020304" pitchFamily="18" charset="0"/>
                <a:cs typeface="Times New Roman" panose="02020603050405020304" pitchFamily="18" charset="0"/>
              </a:rPr>
              <a:t>The report also includes a literature review. </a:t>
            </a:r>
          </a:p>
          <a:p>
            <a:pPr algn="just">
              <a:buFont typeface="Wingdings" panose="05000000000000000000" pitchFamily="2" charset="2"/>
              <a:buChar char="q"/>
            </a:pPr>
            <a:r>
              <a:rPr lang="en-US" altLang="en-US" sz="2400" dirty="0" smtClean="0">
                <a:latin typeface="Century Schoolbook" panose="02040604050505020304" pitchFamily="18" charset="0"/>
              </a:rPr>
              <a:t>Literature means the works you consulted in order to understand and investigate your research problem.</a:t>
            </a:r>
          </a:p>
          <a:p>
            <a:pPr algn="just">
              <a:buFont typeface="Wingdings" panose="05000000000000000000" pitchFamily="2" charset="2"/>
              <a:buChar char="q"/>
            </a:pPr>
            <a:r>
              <a:rPr lang="en-US" altLang="en-US" sz="2400" dirty="0" smtClean="0">
                <a:latin typeface="Century Schoolbook" panose="02040604050505020304" pitchFamily="18" charset="0"/>
              </a:rPr>
              <a:t>It should justify the following ideas:</a:t>
            </a:r>
          </a:p>
          <a:p>
            <a:pPr lvl="1" algn="just">
              <a:buFont typeface="Wingdings" panose="05000000000000000000" pitchFamily="2" charset="2"/>
              <a:buChar char="q"/>
            </a:pPr>
            <a:r>
              <a:rPr lang="en-US" altLang="en-US" sz="2400" dirty="0" smtClean="0">
                <a:latin typeface="Century Schoolbook" panose="02040604050505020304" pitchFamily="18" charset="0"/>
              </a:rPr>
              <a:t>Other people are interested in the general topic</a:t>
            </a:r>
          </a:p>
          <a:p>
            <a:pPr lvl="1" algn="just">
              <a:buFont typeface="Wingdings" panose="05000000000000000000" pitchFamily="2" charset="2"/>
              <a:buChar char="q"/>
            </a:pPr>
            <a:r>
              <a:rPr lang="en-US" altLang="en-US" sz="2400" dirty="0" smtClean="0">
                <a:latin typeface="Century Schoolbook" panose="02040604050505020304" pitchFamily="18" charset="0"/>
              </a:rPr>
              <a:t>Other studies left the problem unsolved which leaves a gap in the literature</a:t>
            </a:r>
          </a:p>
          <a:p>
            <a:pPr lvl="1" algn="just">
              <a:buFont typeface="Wingdings" panose="05000000000000000000" pitchFamily="2" charset="2"/>
              <a:buChar char="q"/>
            </a:pPr>
            <a:r>
              <a:rPr lang="en-US" altLang="en-US" sz="2400" dirty="0" smtClean="0">
                <a:latin typeface="Century Schoolbook" panose="02040604050505020304" pitchFamily="18" charset="0"/>
              </a:rPr>
              <a:t>Your study fills the gap at least a little bit</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21</a:t>
            </a:fld>
            <a:endParaRPr lang="en-GB"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z="3200" i="1" dirty="0" smtClean="0">
                <a:solidFill>
                  <a:schemeClr val="tx1"/>
                </a:solidFill>
                <a:cs typeface="Times New Roman" panose="02020603050405020304" pitchFamily="18" charset="0"/>
              </a:rPr>
              <a:t>The methods</a:t>
            </a:r>
            <a:endParaRPr lang="en-US" altLang="en-US" sz="3200" i="1" dirty="0" smtClean="0">
              <a:solidFill>
                <a:schemeClr val="tx1"/>
              </a:solidFill>
            </a:endParaRPr>
          </a:p>
        </p:txBody>
      </p:sp>
      <p:sp>
        <p:nvSpPr>
          <p:cNvPr id="28675" name="Content Placeholder 2"/>
          <p:cNvSpPr>
            <a:spLocks noGrp="1"/>
          </p:cNvSpPr>
          <p:nvPr>
            <p:ph idx="1"/>
          </p:nvPr>
        </p:nvSpPr>
        <p:spPr>
          <a:xfrm>
            <a:off x="0" y="1628775"/>
            <a:ext cx="9144000" cy="4537075"/>
          </a:xfrm>
        </p:spPr>
        <p:txBody>
          <a:bodyPr/>
          <a:lstStyle/>
          <a:p>
            <a:pPr algn="just" eaLnBrk="1" hangingPunct="1">
              <a:lnSpc>
                <a:spcPct val="90000"/>
              </a:lnSpc>
              <a:buFontTx/>
              <a:buNone/>
            </a:pPr>
            <a:r>
              <a:rPr lang="en-US" altLang="en-US" sz="2200" dirty="0" smtClean="0">
                <a:latin typeface="Century Schoolbook" panose="02040604050505020304" pitchFamily="18" charset="0"/>
                <a:cs typeface="Times New Roman" panose="02020603050405020304" pitchFamily="18" charset="0"/>
              </a:rPr>
              <a:t>A</a:t>
            </a:r>
            <a:r>
              <a:rPr lang="en-US" altLang="en-US" sz="2200" dirty="0" smtClean="0">
                <a:latin typeface="Century Schoolbook" panose="02040604050505020304" pitchFamily="18" charset="0"/>
              </a:rPr>
              <a:t>nswers at least two main questions:</a:t>
            </a:r>
          </a:p>
          <a:p>
            <a:pPr lvl="2">
              <a:lnSpc>
                <a:spcPct val="90000"/>
              </a:lnSpc>
            </a:pPr>
            <a:r>
              <a:rPr lang="en-US" altLang="en-US" sz="2200" dirty="0" smtClean="0">
                <a:latin typeface="Century Schoolbook" panose="02040604050505020304" pitchFamily="18" charset="0"/>
              </a:rPr>
              <a:t>How was the data collected or generated?</a:t>
            </a:r>
          </a:p>
          <a:p>
            <a:pPr lvl="2">
              <a:lnSpc>
                <a:spcPct val="90000"/>
              </a:lnSpc>
            </a:pPr>
            <a:r>
              <a:rPr lang="en-US" altLang="en-US" sz="2200" dirty="0" smtClean="0">
                <a:latin typeface="Century Schoolbook" panose="02040604050505020304" pitchFamily="18" charset="0"/>
              </a:rPr>
              <a:t>How was it analyzed?</a:t>
            </a:r>
          </a:p>
          <a:p>
            <a:pPr>
              <a:lnSpc>
                <a:spcPct val="90000"/>
              </a:lnSpc>
            </a:pPr>
            <a:r>
              <a:rPr lang="en-US" altLang="en-US" sz="2200" dirty="0" smtClean="0">
                <a:latin typeface="Century Schoolbook" panose="02040604050505020304" pitchFamily="18" charset="0"/>
                <a:cs typeface="Times New Roman" panose="02020603050405020304" pitchFamily="18" charset="0"/>
              </a:rPr>
              <a:t>The data collection step covers at least four items: </a:t>
            </a:r>
          </a:p>
          <a:p>
            <a:pPr lvl="1" algn="just" eaLnBrk="1" hangingPunct="1">
              <a:lnSpc>
                <a:spcPct val="90000"/>
              </a:lnSpc>
              <a:buFont typeface="Wingdings" panose="05000000000000000000" pitchFamily="2" charset="2"/>
              <a:buChar char="ü"/>
            </a:pPr>
            <a:r>
              <a:rPr lang="en-US" altLang="en-US" sz="2200" dirty="0" smtClean="0">
                <a:latin typeface="Century Schoolbook" panose="02040604050505020304" pitchFamily="18" charset="0"/>
                <a:cs typeface="Times New Roman" panose="02020603050405020304" pitchFamily="18" charset="0"/>
              </a:rPr>
              <a:t>the </a:t>
            </a:r>
            <a:r>
              <a:rPr lang="en-US" altLang="en-US" sz="2200" b="1" i="1" dirty="0" smtClean="0">
                <a:latin typeface="Century Schoolbook" panose="02040604050505020304" pitchFamily="18" charset="0"/>
                <a:cs typeface="Times New Roman" panose="02020603050405020304" pitchFamily="18" charset="0"/>
              </a:rPr>
              <a:t>target population </a:t>
            </a:r>
            <a:r>
              <a:rPr lang="en-US" altLang="en-US" sz="2200" dirty="0" smtClean="0">
                <a:latin typeface="Century Schoolbook" panose="02040604050505020304" pitchFamily="18" charset="0"/>
                <a:cs typeface="Times New Roman" panose="02020603050405020304" pitchFamily="18" charset="0"/>
              </a:rPr>
              <a:t>that is being studied and the sampling methods used.  </a:t>
            </a:r>
          </a:p>
          <a:p>
            <a:pPr lvl="1" algn="just" eaLnBrk="1" hangingPunct="1">
              <a:lnSpc>
                <a:spcPct val="90000"/>
              </a:lnSpc>
              <a:buFont typeface="Wingdings" panose="05000000000000000000" pitchFamily="2" charset="2"/>
              <a:buChar char="ü"/>
            </a:pPr>
            <a:r>
              <a:rPr lang="en-US" altLang="en-US" sz="2200" dirty="0" smtClean="0">
                <a:latin typeface="Century Schoolbook" panose="02040604050505020304" pitchFamily="18" charset="0"/>
                <a:cs typeface="Times New Roman" panose="02020603050405020304" pitchFamily="18" charset="0"/>
              </a:rPr>
              <a:t>the </a:t>
            </a:r>
            <a:r>
              <a:rPr lang="en-US" altLang="en-US" sz="2200" b="1" i="1" dirty="0" smtClean="0">
                <a:latin typeface="Century Schoolbook" panose="02040604050505020304" pitchFamily="18" charset="0"/>
                <a:cs typeface="Times New Roman" panose="02020603050405020304" pitchFamily="18" charset="0"/>
              </a:rPr>
              <a:t>research design </a:t>
            </a:r>
            <a:r>
              <a:rPr lang="en-US" altLang="en-US" sz="2200" dirty="0" smtClean="0">
                <a:latin typeface="Century Schoolbook" panose="02040604050505020304" pitchFamily="18" charset="0"/>
                <a:cs typeface="Times New Roman" panose="02020603050405020304" pitchFamily="18" charset="0"/>
              </a:rPr>
              <a:t>used and the rationale for using it including the sample size, </a:t>
            </a:r>
          </a:p>
          <a:p>
            <a:pPr lvl="1" algn="just" eaLnBrk="1" hangingPunct="1">
              <a:lnSpc>
                <a:spcPct val="90000"/>
              </a:lnSpc>
              <a:buFont typeface="Wingdings" panose="05000000000000000000" pitchFamily="2" charset="2"/>
              <a:buChar char="ü"/>
            </a:pPr>
            <a:r>
              <a:rPr lang="en-US" altLang="en-US" sz="2200" dirty="0" smtClean="0">
                <a:latin typeface="Century Schoolbook" panose="02040604050505020304" pitchFamily="18" charset="0"/>
                <a:cs typeface="Times New Roman" panose="02020603050405020304" pitchFamily="18" charset="0"/>
              </a:rPr>
              <a:t>the </a:t>
            </a:r>
            <a:r>
              <a:rPr lang="en-US" altLang="en-US" sz="2200" b="1" i="1" dirty="0" smtClean="0">
                <a:latin typeface="Century Schoolbook" panose="02040604050505020304" pitchFamily="18" charset="0"/>
                <a:cs typeface="Times New Roman" panose="02020603050405020304" pitchFamily="18" charset="0"/>
              </a:rPr>
              <a:t>materials and instruments </a:t>
            </a:r>
            <a:r>
              <a:rPr lang="en-US" altLang="en-US" sz="2200" dirty="0" smtClean="0">
                <a:latin typeface="Century Schoolbook" panose="02040604050505020304" pitchFamily="18" charset="0"/>
                <a:cs typeface="Times New Roman" panose="02020603050405020304" pitchFamily="18" charset="0"/>
              </a:rPr>
              <a:t>used often with a copy of these materials in the appendix, </a:t>
            </a:r>
          </a:p>
          <a:p>
            <a:pPr lvl="1" algn="just" eaLnBrk="1" hangingPunct="1">
              <a:lnSpc>
                <a:spcPct val="90000"/>
              </a:lnSpc>
              <a:buFont typeface="Wingdings" panose="05000000000000000000" pitchFamily="2" charset="2"/>
              <a:buChar char="ü"/>
            </a:pPr>
            <a:r>
              <a:rPr lang="en-US" altLang="en-US" sz="2200" dirty="0" smtClean="0">
                <a:latin typeface="Century Schoolbook" panose="02040604050505020304" pitchFamily="18" charset="0"/>
                <a:cs typeface="Times New Roman" panose="02020603050405020304" pitchFamily="18" charset="0"/>
              </a:rPr>
              <a:t>the specific </a:t>
            </a:r>
            <a:r>
              <a:rPr lang="en-US" altLang="en-US" sz="2200" b="1" i="1" dirty="0" smtClean="0">
                <a:latin typeface="Century Schoolbook" panose="02040604050505020304" pitchFamily="18" charset="0"/>
                <a:cs typeface="Times New Roman" panose="02020603050405020304" pitchFamily="18" charset="0"/>
              </a:rPr>
              <a:t>data collection method </a:t>
            </a:r>
            <a:r>
              <a:rPr lang="en-US" altLang="en-US" sz="2200" dirty="0" smtClean="0">
                <a:latin typeface="Century Schoolbook" panose="02040604050505020304" pitchFamily="18" charset="0"/>
                <a:cs typeface="Times New Roman" panose="02020603050405020304" pitchFamily="18" charset="0"/>
              </a:rPr>
              <a:t>(survey, observation or experiment)</a:t>
            </a:r>
          </a:p>
          <a:p>
            <a:r>
              <a:rPr lang="en-US" altLang="en-US" sz="2200" dirty="0">
                <a:latin typeface="Century Schoolbook" panose="02040604050505020304" pitchFamily="18" charset="0"/>
                <a:cs typeface="Times New Roman" panose="02020603050405020304" pitchFamily="18" charset="0"/>
              </a:rPr>
              <a:t>Your methodology should make clear the reasons why you chose a particular method or procedure.</a:t>
            </a:r>
          </a:p>
          <a:p>
            <a:endParaRPr lang="en-US" altLang="en-US" sz="22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22</a:t>
            </a:fld>
            <a:endParaRPr lang="en-GB"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Findings and Discussions </a:t>
            </a:r>
            <a:endParaRPr lang="en-US" altLang="en-US" sz="3200" i="1" smtClean="0">
              <a:solidFill>
                <a:schemeClr val="tx1"/>
              </a:solidFill>
            </a:endParaRPr>
          </a:p>
        </p:txBody>
      </p:sp>
      <p:sp>
        <p:nvSpPr>
          <p:cNvPr id="3" name="Content Placeholder 2"/>
          <p:cNvSpPr>
            <a:spLocks noGrp="1"/>
          </p:cNvSpPr>
          <p:nvPr>
            <p:ph idx="1"/>
          </p:nvPr>
        </p:nvSpPr>
        <p:spPr>
          <a:xfrm>
            <a:off x="179512" y="1700213"/>
            <a:ext cx="8856984" cy="4267200"/>
          </a:xfrm>
        </p:spPr>
        <p:txBody>
          <a:bodyPr/>
          <a:lstStyle/>
          <a:p>
            <a:pPr marL="342900" lvl="1" indent="-342900" algn="just" eaLnBrk="1" hangingPunct="1">
              <a:lnSpc>
                <a:spcPct val="90000"/>
              </a:lnSpc>
              <a:buFontTx/>
              <a:buNone/>
              <a:defRPr/>
            </a:pPr>
            <a:r>
              <a:rPr lang="en-US" sz="2400" dirty="0" smtClean="0">
                <a:latin typeface="Century Schoolbook" panose="02040604050505020304" pitchFamily="18" charset="0"/>
                <a:cs typeface="Times New Roman" pitchFamily="18" charset="0"/>
              </a:rPr>
              <a:t>It is an organized presentation of results and is generally the longest section of the report. </a:t>
            </a:r>
          </a:p>
          <a:p>
            <a:pPr algn="just" eaLnBrk="1" hangingPunct="1">
              <a:lnSpc>
                <a:spcPct val="90000"/>
              </a:lnSpc>
              <a:defRPr/>
            </a:pPr>
            <a:r>
              <a:rPr lang="en-US" sz="2400" dirty="0" smtClean="0">
                <a:latin typeface="Century Schoolbook" panose="02040604050505020304" pitchFamily="18" charset="0"/>
                <a:cs typeface="Times New Roman" pitchFamily="18" charset="0"/>
              </a:rPr>
              <a:t>The Results Section includes: </a:t>
            </a:r>
          </a:p>
          <a:p>
            <a:pPr lvl="1">
              <a:lnSpc>
                <a:spcPct val="90000"/>
              </a:lnSpc>
              <a:defRPr/>
            </a:pPr>
            <a:r>
              <a:rPr lang="en-US" sz="2400" i="1" u="sng" dirty="0" smtClean="0">
                <a:latin typeface="Century Schoolbook" panose="02040604050505020304" pitchFamily="18" charset="0"/>
              </a:rPr>
              <a:t>statement of results: </a:t>
            </a:r>
            <a:r>
              <a:rPr lang="en-US" sz="2400" dirty="0" smtClean="0">
                <a:latin typeface="Century Schoolbook" panose="02040604050505020304" pitchFamily="18" charset="0"/>
              </a:rPr>
              <a:t>the results are presented in a format that is accessible to the reader (e.g. in graphs, tables, diagrams or written text).  </a:t>
            </a:r>
          </a:p>
          <a:p>
            <a:pPr lvl="1">
              <a:lnSpc>
                <a:spcPct val="90000"/>
              </a:lnSpc>
              <a:defRPr/>
            </a:pPr>
            <a:r>
              <a:rPr lang="en-US" sz="2400" i="1" u="sng" dirty="0" smtClean="0">
                <a:latin typeface="Century Schoolbook" panose="02040604050505020304" pitchFamily="18" charset="0"/>
              </a:rPr>
              <a:t>explanatory text: </a:t>
            </a:r>
            <a:r>
              <a:rPr lang="en-US" sz="2400" dirty="0" smtClean="0">
                <a:latin typeface="Century Schoolbook" panose="02040604050505020304" pitchFamily="18" charset="0"/>
              </a:rPr>
              <a:t>all graphs, tables, diagrams and figures should be accompanied by text that guides the reader's attention to significant results.  </a:t>
            </a:r>
          </a:p>
          <a:p>
            <a:pPr>
              <a:defRPr/>
            </a:pPr>
            <a:endParaRPr lang="en-US" sz="2400" dirty="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23</a:t>
            </a:fld>
            <a:endParaRPr lang="en-GB"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Findings and Discussions </a:t>
            </a:r>
            <a:endParaRPr lang="en-US" altLang="en-US" sz="3200" i="1" smtClean="0">
              <a:solidFill>
                <a:schemeClr val="tx1"/>
              </a:solidFill>
            </a:endParaRPr>
          </a:p>
        </p:txBody>
      </p:sp>
      <p:sp>
        <p:nvSpPr>
          <p:cNvPr id="31747" name="Content Placeholder 2"/>
          <p:cNvSpPr>
            <a:spLocks noGrp="1"/>
          </p:cNvSpPr>
          <p:nvPr>
            <p:ph idx="1"/>
          </p:nvPr>
        </p:nvSpPr>
        <p:spPr>
          <a:xfrm>
            <a:off x="107504" y="1700213"/>
            <a:ext cx="9036496" cy="4465637"/>
          </a:xfrm>
        </p:spPr>
        <p:txBody>
          <a:bodyPr/>
          <a:lstStyle/>
          <a:p>
            <a:pPr>
              <a:lnSpc>
                <a:spcPct val="80000"/>
              </a:lnSpc>
              <a:buFontTx/>
              <a:buNone/>
            </a:pPr>
            <a:r>
              <a:rPr lang="en-US" altLang="en-US" sz="2400" i="1" u="sng" dirty="0" smtClean="0">
                <a:latin typeface="Century Schoolbook" panose="02040604050505020304" pitchFamily="18" charset="0"/>
              </a:rPr>
              <a:t>The Discussion Section: </a:t>
            </a:r>
            <a:r>
              <a:rPr lang="en-US" altLang="en-US" sz="2400" dirty="0" smtClean="0">
                <a:latin typeface="Century Schoolbook" panose="02040604050505020304" pitchFamily="18" charset="0"/>
              </a:rPr>
              <a:t>provides explanation of the results;</a:t>
            </a:r>
          </a:p>
          <a:p>
            <a:pPr>
              <a:lnSpc>
                <a:spcPct val="80000"/>
              </a:lnSpc>
            </a:pPr>
            <a:r>
              <a:rPr lang="en-US" altLang="en-US" sz="2400" i="1" u="sng" dirty="0" smtClean="0">
                <a:latin typeface="Century Schoolbook" panose="02040604050505020304" pitchFamily="18" charset="0"/>
              </a:rPr>
              <a:t>Explanation of results</a:t>
            </a:r>
            <a:r>
              <a:rPr lang="en-US" altLang="en-US" sz="2400" dirty="0" smtClean="0">
                <a:latin typeface="Century Schoolbook" panose="02040604050505020304" pitchFamily="18" charset="0"/>
              </a:rPr>
              <a:t>: comments on whether or not the results were expected and presents explanations for the results, particularly for those that are unexpected or unsatisfactory.</a:t>
            </a:r>
          </a:p>
          <a:p>
            <a:pPr>
              <a:lnSpc>
                <a:spcPct val="80000"/>
              </a:lnSpc>
            </a:pPr>
            <a:r>
              <a:rPr lang="en-US" altLang="en-US" sz="2400" i="1" u="sng" dirty="0" smtClean="0">
                <a:latin typeface="Century Schoolbook" panose="02040604050505020304" pitchFamily="18" charset="0"/>
              </a:rPr>
              <a:t>References to previous research: </a:t>
            </a:r>
            <a:r>
              <a:rPr lang="en-US" altLang="en-US" sz="2400" i="1" dirty="0" smtClean="0">
                <a:latin typeface="Century Schoolbook" panose="02040604050505020304" pitchFamily="18" charset="0"/>
              </a:rPr>
              <a:t>comparison</a:t>
            </a:r>
            <a:r>
              <a:rPr lang="en-US" altLang="en-US" sz="2400" dirty="0" smtClean="0">
                <a:latin typeface="Century Schoolbook" panose="02040604050505020304" pitchFamily="18" charset="0"/>
              </a:rPr>
              <a:t> of the results with those reported in the literature, or use of the literature to </a:t>
            </a:r>
            <a:r>
              <a:rPr lang="en-US" altLang="en-US" sz="2400" i="1" dirty="0" smtClean="0">
                <a:latin typeface="Century Schoolbook" panose="02040604050505020304" pitchFamily="18" charset="0"/>
              </a:rPr>
              <a:t>support</a:t>
            </a:r>
            <a:r>
              <a:rPr lang="en-US" altLang="en-US" sz="2400" dirty="0" smtClean="0">
                <a:latin typeface="Century Schoolbook" panose="02040604050505020304" pitchFamily="18" charset="0"/>
              </a:rPr>
              <a:t> a claim or a hypothesis.</a:t>
            </a:r>
          </a:p>
          <a:p>
            <a:pPr>
              <a:lnSpc>
                <a:spcPct val="80000"/>
              </a:lnSpc>
            </a:pPr>
            <a:r>
              <a:rPr lang="en-US" altLang="en-US" sz="2400" i="1" u="sng" dirty="0" smtClean="0">
                <a:latin typeface="Century Schoolbook" panose="02040604050505020304" pitchFamily="18" charset="0"/>
              </a:rPr>
              <a:t>Deduction:</a:t>
            </a:r>
            <a:r>
              <a:rPr lang="en-US" altLang="en-US" sz="2400" dirty="0" smtClean="0">
                <a:latin typeface="Century Schoolbook" panose="02040604050505020304" pitchFamily="18" charset="0"/>
              </a:rPr>
              <a:t> a claim for how the results can be applied more generally.</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24</a:t>
            </a:fld>
            <a:endParaRPr lang="en-GB"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Summary and Conclusion </a:t>
            </a:r>
            <a:endParaRPr lang="en-US" altLang="en-US" sz="3200" i="1" smtClean="0">
              <a:solidFill>
                <a:schemeClr val="tx1"/>
              </a:solidFill>
            </a:endParaRPr>
          </a:p>
        </p:txBody>
      </p:sp>
      <p:sp>
        <p:nvSpPr>
          <p:cNvPr id="32771" name="Content Placeholder 2"/>
          <p:cNvSpPr>
            <a:spLocks noGrp="1"/>
          </p:cNvSpPr>
          <p:nvPr>
            <p:ph idx="1"/>
          </p:nvPr>
        </p:nvSpPr>
        <p:spPr>
          <a:xfrm>
            <a:off x="323850" y="1773238"/>
            <a:ext cx="8569325" cy="4535487"/>
          </a:xfrm>
        </p:spPr>
        <p:txBody>
          <a:bodyPr/>
          <a:lstStyle/>
          <a:p>
            <a:r>
              <a:rPr lang="en-US" altLang="en-US" sz="2400" dirty="0" smtClean="0">
                <a:latin typeface="Century Schoolbook" panose="02040604050505020304" pitchFamily="18" charset="0"/>
              </a:rPr>
              <a:t>The summary section presents: </a:t>
            </a:r>
          </a:p>
          <a:p>
            <a:pPr lvl="1">
              <a:buFont typeface="Arial" panose="020B0604020202020204" pitchFamily="34" charset="0"/>
              <a:buChar char="•"/>
            </a:pPr>
            <a:r>
              <a:rPr lang="en-US" altLang="en-US" sz="2400" dirty="0" smtClean="0">
                <a:latin typeface="Century Schoolbook" panose="02040604050505020304" pitchFamily="18" charset="0"/>
              </a:rPr>
              <a:t>What was learned </a:t>
            </a:r>
          </a:p>
          <a:p>
            <a:pPr lvl="1">
              <a:buFont typeface="Arial" panose="020B0604020202020204" pitchFamily="34" charset="0"/>
              <a:buChar char="•"/>
            </a:pPr>
            <a:r>
              <a:rPr lang="en-US" altLang="en-US" sz="2400" dirty="0" smtClean="0">
                <a:latin typeface="Century Schoolbook" panose="02040604050505020304" pitchFamily="18" charset="0"/>
              </a:rPr>
              <a:t>The shortcomings of what was done</a:t>
            </a:r>
          </a:p>
          <a:p>
            <a:pPr lvl="1">
              <a:buFont typeface="Arial" panose="020B0604020202020204" pitchFamily="34" charset="0"/>
              <a:buChar char="•"/>
            </a:pPr>
            <a:r>
              <a:rPr lang="en-US" altLang="en-US" sz="2400" dirty="0" smtClean="0">
                <a:latin typeface="Century Schoolbook" panose="02040604050505020304" pitchFamily="18" charset="0"/>
              </a:rPr>
              <a:t>The benefits, advantages, applications, etc. of the research (evaluation). </a:t>
            </a:r>
          </a:p>
          <a:p>
            <a:r>
              <a:rPr lang="en-US" altLang="en-US" sz="2400" dirty="0" smtClean="0">
                <a:latin typeface="Century Schoolbook" panose="02040604050505020304" pitchFamily="18" charset="0"/>
              </a:rPr>
              <a:t>The conclusions should follow logically from the discussion of the findings.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25</a:t>
            </a:fld>
            <a:endParaRPr lang="en-GB"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Recommendations </a:t>
            </a:r>
            <a:endParaRPr lang="en-US" altLang="en-US" sz="3200" i="1" smtClean="0">
              <a:solidFill>
                <a:schemeClr val="tx1"/>
              </a:solidFill>
            </a:endParaRPr>
          </a:p>
        </p:txBody>
      </p:sp>
      <p:sp>
        <p:nvSpPr>
          <p:cNvPr id="34819" name="Content Placeholder 2"/>
          <p:cNvSpPr>
            <a:spLocks noGrp="1"/>
          </p:cNvSpPr>
          <p:nvPr>
            <p:ph idx="1"/>
          </p:nvPr>
        </p:nvSpPr>
        <p:spPr>
          <a:xfrm>
            <a:off x="179513" y="1700213"/>
            <a:ext cx="8964488" cy="4267200"/>
          </a:xfrm>
        </p:spPr>
        <p:txBody>
          <a:bodyPr/>
          <a:lstStyle/>
          <a:p>
            <a:pPr algn="just" eaLnBrk="1" hangingPunct="1">
              <a:buFontTx/>
              <a:buNone/>
            </a:pPr>
            <a:r>
              <a:rPr lang="en-US" altLang="en-US" sz="2400" dirty="0" smtClean="0">
                <a:latin typeface="Century Schoolbook" panose="02040604050505020304" pitchFamily="18" charset="0"/>
                <a:cs typeface="Times New Roman" panose="02020603050405020304" pitchFamily="18" charset="0"/>
              </a:rPr>
              <a:t>– this involves suggested future actions. </a:t>
            </a:r>
          </a:p>
          <a:p>
            <a:r>
              <a:rPr lang="en-US" altLang="en-US" sz="2400" dirty="0" smtClean="0">
                <a:latin typeface="Century Schoolbook" panose="02040604050505020304" pitchFamily="18" charset="0"/>
              </a:rPr>
              <a:t>It makes easy reading if the recommendations are again placed in roughly the same sequence as the conclusions. </a:t>
            </a:r>
          </a:p>
          <a:p>
            <a:pPr algn="just" eaLnBrk="1" hangingPunct="1"/>
            <a:r>
              <a:rPr lang="en-US" altLang="en-US" sz="2400" dirty="0" smtClean="0">
                <a:latin typeface="Century Schoolbook" panose="02040604050505020304" pitchFamily="18" charset="0"/>
                <a:cs typeface="Times New Roman" panose="02020603050405020304" pitchFamily="18" charset="0"/>
              </a:rPr>
              <a:t>The recommendations could be for further study, to test, deepen or broaden understanding in the subject area or for managerial actions.  </a:t>
            </a:r>
          </a:p>
          <a:p>
            <a:r>
              <a:rPr lang="en-US" altLang="en-US" sz="2400" dirty="0" smtClean="0">
                <a:latin typeface="Century Schoolbook" panose="02040604050505020304" pitchFamily="18" charset="0"/>
              </a:rPr>
              <a:t>should take into consideration the local conditions, constraints, feasibility and usefulness of the proposed solutions.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26</a:t>
            </a:fld>
            <a:endParaRPr lang="en-GB"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The appended section </a:t>
            </a:r>
            <a:endParaRPr lang="en-US" altLang="en-US" sz="3200" i="1" smtClean="0">
              <a:solidFill>
                <a:schemeClr val="tx1"/>
              </a:solidFill>
            </a:endParaRPr>
          </a:p>
        </p:txBody>
      </p:sp>
      <p:sp>
        <p:nvSpPr>
          <p:cNvPr id="35843" name="Content Placeholder 2"/>
          <p:cNvSpPr>
            <a:spLocks noGrp="1"/>
          </p:cNvSpPr>
          <p:nvPr>
            <p:ph idx="1"/>
          </p:nvPr>
        </p:nvSpPr>
        <p:spPr>
          <a:xfrm>
            <a:off x="179512" y="1752600"/>
            <a:ext cx="8964488" cy="4267200"/>
          </a:xfrm>
        </p:spPr>
        <p:txBody>
          <a:bodyPr/>
          <a:lstStyle/>
          <a:p>
            <a:pPr algn="just" eaLnBrk="1" hangingPunct="1">
              <a:buFontTx/>
              <a:buNone/>
            </a:pPr>
            <a:r>
              <a:rPr lang="en-US" altLang="en-US" sz="2400" dirty="0" smtClean="0">
                <a:latin typeface="Century Schoolbook" panose="02040604050505020304" pitchFamily="18" charset="0"/>
                <a:cs typeface="Times New Roman" panose="02020603050405020304" pitchFamily="18" charset="0"/>
              </a:rPr>
              <a:t>– this includes appendix and bibliography. </a:t>
            </a:r>
          </a:p>
          <a:p>
            <a:pPr lvl="1" algn="just" eaLnBrk="1" hangingPunct="1"/>
            <a:r>
              <a:rPr lang="en-US" altLang="en-US" sz="2400" i="1" u="sng" dirty="0" smtClean="0">
                <a:latin typeface="Century Schoolbook" panose="02040604050505020304" pitchFamily="18" charset="0"/>
                <a:cs typeface="Times New Roman" panose="02020603050405020304" pitchFamily="18" charset="0"/>
              </a:rPr>
              <a:t>Appendix </a:t>
            </a:r>
            <a:r>
              <a:rPr lang="en-US" altLang="en-US" sz="2400" dirty="0" smtClean="0">
                <a:latin typeface="Century Schoolbook" panose="02040604050505020304" pitchFamily="18" charset="0"/>
                <a:cs typeface="Times New Roman" panose="02020603050405020304" pitchFamily="18" charset="0"/>
              </a:rPr>
              <a:t>– complex tables, statistical tests, supporting documents, copies of forms used, detailed description of the methodology, instructions to field workers, and any other evidence that may be important. </a:t>
            </a:r>
          </a:p>
          <a:p>
            <a:pPr lvl="1"/>
            <a:r>
              <a:rPr lang="en-US" altLang="en-US" sz="2400" dirty="0" smtClean="0">
                <a:latin typeface="Century Schoolbook" panose="02040604050505020304" pitchFamily="18" charset="0"/>
              </a:rPr>
              <a:t>The annexes should contain any additional information needed to enable professionals to follow your research procedures and data analysis.</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27</a:t>
            </a:fld>
            <a:endParaRPr lang="en-GB"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z="3200" i="1" smtClean="0">
                <a:solidFill>
                  <a:schemeClr val="tx1"/>
                </a:solidFill>
                <a:cs typeface="Times New Roman" panose="02020603050405020304" pitchFamily="18" charset="0"/>
              </a:rPr>
              <a:t>The appended section </a:t>
            </a:r>
            <a:endParaRPr lang="en-US" altLang="en-US" sz="3200" i="1" smtClean="0">
              <a:solidFill>
                <a:schemeClr val="tx1"/>
              </a:solidFill>
            </a:endParaRPr>
          </a:p>
        </p:txBody>
      </p:sp>
      <p:sp>
        <p:nvSpPr>
          <p:cNvPr id="36867" name="Content Placeholder 2"/>
          <p:cNvSpPr>
            <a:spLocks noGrp="1"/>
          </p:cNvSpPr>
          <p:nvPr>
            <p:ph idx="1"/>
          </p:nvPr>
        </p:nvSpPr>
        <p:spPr>
          <a:xfrm>
            <a:off x="107504" y="1752600"/>
            <a:ext cx="8785671" cy="4267200"/>
          </a:xfrm>
        </p:spPr>
        <p:txBody>
          <a:bodyPr/>
          <a:lstStyle/>
          <a:p>
            <a:r>
              <a:rPr lang="en-US" altLang="en-US" sz="2400" dirty="0" smtClean="0">
                <a:latin typeface="Century Schoolbook" panose="02040604050505020304" pitchFamily="18" charset="0"/>
              </a:rPr>
              <a:t>Examples of information that can be presented in annexes are:</a:t>
            </a:r>
          </a:p>
          <a:p>
            <a:pPr lvl="2"/>
            <a:r>
              <a:rPr lang="en-US" altLang="en-US" sz="2400" dirty="0" smtClean="0">
                <a:latin typeface="Century Schoolbook" panose="02040604050505020304" pitchFamily="18" charset="0"/>
              </a:rPr>
              <a:t>Tables referred to in the text but not included in order to keep the report short; </a:t>
            </a:r>
          </a:p>
          <a:p>
            <a:pPr lvl="2"/>
            <a:r>
              <a:rPr lang="en-US" altLang="en-US" sz="2400" dirty="0" smtClean="0">
                <a:latin typeface="Century Schoolbook" panose="02040604050505020304" pitchFamily="18" charset="0"/>
              </a:rPr>
              <a:t>Lists of study sites, -districts, villages, etc. That participated in the study; </a:t>
            </a:r>
          </a:p>
          <a:p>
            <a:pPr lvl="2"/>
            <a:r>
              <a:rPr lang="en-US" altLang="en-US" sz="2400" dirty="0" smtClean="0">
                <a:latin typeface="Century Schoolbook" panose="02040604050505020304" pitchFamily="18" charset="0"/>
              </a:rPr>
              <a:t>Questionnaires or check lists used for data collection.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28</a:t>
            </a:fld>
            <a:endParaRPr lang="en-GB"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107504" y="-387424"/>
            <a:ext cx="8001000" cy="1216025"/>
          </a:xfrm>
        </p:spPr>
        <p:txBody>
          <a:bodyPr/>
          <a:lstStyle/>
          <a:p>
            <a:r>
              <a:rPr lang="en-US" altLang="en-US" sz="3200" i="1" dirty="0" smtClean="0">
                <a:solidFill>
                  <a:schemeClr val="tx1"/>
                </a:solidFill>
                <a:cs typeface="Times New Roman" panose="02020603050405020304" pitchFamily="18" charset="0"/>
              </a:rPr>
              <a:t>The appended section </a:t>
            </a:r>
            <a:endParaRPr lang="en-US" altLang="en-US" sz="3200" i="1" dirty="0" smtClean="0">
              <a:solidFill>
                <a:schemeClr val="tx1"/>
              </a:solidFill>
            </a:endParaRPr>
          </a:p>
        </p:txBody>
      </p:sp>
      <p:sp>
        <p:nvSpPr>
          <p:cNvPr id="37891" name="Content Placeholder 2"/>
          <p:cNvSpPr>
            <a:spLocks noGrp="1"/>
          </p:cNvSpPr>
          <p:nvPr>
            <p:ph idx="1"/>
          </p:nvPr>
        </p:nvSpPr>
        <p:spPr>
          <a:xfrm>
            <a:off x="0" y="980728"/>
            <a:ext cx="8964488" cy="4267200"/>
          </a:xfrm>
        </p:spPr>
        <p:txBody>
          <a:bodyPr/>
          <a:lstStyle/>
          <a:p>
            <a:pPr algn="just" eaLnBrk="1" hangingPunct="1">
              <a:buFont typeface="Wingdings" panose="05000000000000000000" pitchFamily="2" charset="2"/>
              <a:buNone/>
            </a:pPr>
            <a:r>
              <a:rPr lang="en-US" altLang="en-US" sz="2400" i="1" u="sng" dirty="0" smtClean="0">
                <a:latin typeface="Century Schoolbook" panose="02040604050505020304" pitchFamily="18" charset="0"/>
                <a:cs typeface="Times New Roman" panose="02020603050405020304" pitchFamily="18" charset="0"/>
              </a:rPr>
              <a:t>Bibliography :</a:t>
            </a:r>
            <a:r>
              <a:rPr lang="en-US" altLang="en-US" sz="2400" dirty="0" smtClean="0">
                <a:latin typeface="Century Schoolbook" panose="02040604050505020304" pitchFamily="18" charset="0"/>
                <a:cs typeface="Times New Roman" panose="02020603050405020304" pitchFamily="18" charset="0"/>
              </a:rPr>
              <a:t>This section should contain all those works, which the researcher has consulted.  </a:t>
            </a:r>
          </a:p>
          <a:p>
            <a:pPr algn="just" eaLnBrk="1" hangingPunct="1"/>
            <a:r>
              <a:rPr lang="en-US" altLang="en-US" sz="2400" dirty="0" smtClean="0">
                <a:latin typeface="Century Schoolbook" panose="02040604050505020304" pitchFamily="18" charset="0"/>
                <a:cs typeface="Times New Roman" panose="02020603050405020304" pitchFamily="18" charset="0"/>
              </a:rPr>
              <a:t>It should be arranged alphabetically. </a:t>
            </a:r>
          </a:p>
          <a:p>
            <a:pPr algn="just" eaLnBrk="1" hangingPunct="1"/>
            <a:r>
              <a:rPr lang="en-US" altLang="en-US" sz="2400" dirty="0" smtClean="0">
                <a:latin typeface="Century Schoolbook" panose="02040604050505020304" pitchFamily="18" charset="0"/>
                <a:cs typeface="Times New Roman" panose="02020603050405020304" pitchFamily="18" charset="0"/>
              </a:rPr>
              <a:t>There may be several bibliographic entry formats. The following is one of such entry formats.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29</a:t>
            </a:fld>
            <a:endParaRPr lang="en-GB" altLang="en-US"/>
          </a:p>
        </p:txBody>
      </p:sp>
      <p:sp>
        <p:nvSpPr>
          <p:cNvPr id="5" name="Content Placeholder 2"/>
          <p:cNvSpPr txBox="1">
            <a:spLocks/>
          </p:cNvSpPr>
          <p:nvPr/>
        </p:nvSpPr>
        <p:spPr bwMode="auto">
          <a:xfrm>
            <a:off x="466154" y="3089575"/>
            <a:ext cx="86423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cs typeface="+mn-cs"/>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cs typeface="+mn-cs"/>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cs typeface="+mn-cs"/>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gn="just" eaLnBrk="1" hangingPunct="1"/>
            <a:r>
              <a:rPr lang="en-US" altLang="en-US" sz="2400" i="1" u="sng" kern="0" dirty="0" smtClean="0">
                <a:latin typeface="Century Schoolbook" panose="02040604050505020304" pitchFamily="18" charset="0"/>
                <a:cs typeface="Times New Roman" panose="02020603050405020304" pitchFamily="18" charset="0"/>
              </a:rPr>
              <a:t>For books -  </a:t>
            </a:r>
            <a:r>
              <a:rPr lang="en-US" altLang="en-US" sz="2400" kern="0" dirty="0" smtClean="0">
                <a:latin typeface="Century Schoolbook" panose="02040604050505020304" pitchFamily="18" charset="0"/>
                <a:cs typeface="Times New Roman" panose="02020603050405020304" pitchFamily="18" charset="0"/>
              </a:rPr>
              <a:t>the following order may be adopted.  </a:t>
            </a:r>
          </a:p>
          <a:p>
            <a:pPr lvl="2" algn="just" eaLnBrk="1" hangingPunct="1">
              <a:buFont typeface="Wingdings" panose="05000000000000000000" pitchFamily="2" charset="2"/>
              <a:buChar char="ü"/>
            </a:pPr>
            <a:r>
              <a:rPr lang="en-US" altLang="en-US" sz="2400" kern="0" dirty="0" smtClean="0">
                <a:latin typeface="Century Schoolbook" panose="02040604050505020304" pitchFamily="18" charset="0"/>
                <a:cs typeface="Times New Roman" panose="02020603050405020304" pitchFamily="18" charset="0"/>
              </a:rPr>
              <a:t>Name of the principal author, last name first</a:t>
            </a:r>
          </a:p>
          <a:p>
            <a:pPr lvl="2" algn="just" eaLnBrk="1" hangingPunct="1">
              <a:buFont typeface="Wingdings" panose="05000000000000000000" pitchFamily="2" charset="2"/>
              <a:buChar char="ü"/>
            </a:pPr>
            <a:r>
              <a:rPr lang="en-US" altLang="en-US" sz="2400" kern="0" dirty="0" smtClean="0">
                <a:latin typeface="Century Schoolbook" panose="02040604050505020304" pitchFamily="18" charset="0"/>
                <a:cs typeface="Times New Roman" panose="02020603050405020304" pitchFamily="18" charset="0"/>
              </a:rPr>
              <a:t>Title, underlined or in italic styles</a:t>
            </a:r>
          </a:p>
          <a:p>
            <a:pPr lvl="2" algn="just" eaLnBrk="1" hangingPunct="1">
              <a:buFont typeface="Wingdings" panose="05000000000000000000" pitchFamily="2" charset="2"/>
              <a:buChar char="ü"/>
            </a:pPr>
            <a:r>
              <a:rPr lang="en-US" altLang="en-US" sz="2400" kern="0" dirty="0" smtClean="0">
                <a:latin typeface="Century Schoolbook" panose="02040604050505020304" pitchFamily="18" charset="0"/>
                <a:cs typeface="Times New Roman" panose="02020603050405020304" pitchFamily="18" charset="0"/>
              </a:rPr>
              <a:t>Place, publisher and date of publication </a:t>
            </a:r>
          </a:p>
          <a:p>
            <a:pPr lvl="2" algn="just" eaLnBrk="1" hangingPunct="1">
              <a:buFont typeface="Wingdings" panose="05000000000000000000" pitchFamily="2" charset="2"/>
              <a:buChar char="ü"/>
            </a:pPr>
            <a:r>
              <a:rPr lang="en-US" altLang="en-US" sz="2400" kern="0" dirty="0" smtClean="0">
                <a:latin typeface="Century Schoolbook" panose="02040604050505020304" pitchFamily="18" charset="0"/>
                <a:cs typeface="Times New Roman" panose="02020603050405020304" pitchFamily="18" charset="0"/>
              </a:rPr>
              <a:t>Number and volumes. </a:t>
            </a:r>
          </a:p>
          <a:p>
            <a:pPr algn="just" eaLnBrk="1" hangingPunct="1"/>
            <a:r>
              <a:rPr lang="en-US" altLang="en-US" sz="2400" kern="0" dirty="0" smtClean="0">
                <a:latin typeface="Century Schoolbook" panose="02040604050505020304" pitchFamily="18" charset="0"/>
                <a:cs typeface="Times New Roman" panose="02020603050405020304" pitchFamily="18" charset="0"/>
              </a:rPr>
              <a:t> Example: Ethridge, D. E. </a:t>
            </a:r>
            <a:r>
              <a:rPr lang="en-US" altLang="en-US" sz="2400" u="sng" kern="0" dirty="0" smtClean="0">
                <a:latin typeface="Century Schoolbook" panose="02040604050505020304" pitchFamily="18" charset="0"/>
                <a:cs typeface="Times New Roman" panose="02020603050405020304" pitchFamily="18" charset="0"/>
              </a:rPr>
              <a:t>Research methodology in Applied Economics</a:t>
            </a:r>
            <a:r>
              <a:rPr lang="en-US" altLang="en-US" sz="2400" kern="0" dirty="0" smtClean="0">
                <a:latin typeface="Century Schoolbook" panose="02040604050505020304" pitchFamily="18" charset="0"/>
                <a:cs typeface="Times New Roman" panose="02020603050405020304" pitchFamily="18" charset="0"/>
              </a:rPr>
              <a:t>, Iowa, Blackwell Publishing, 2004.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200" i="1" smtClean="0"/>
              <a:t>Introduction </a:t>
            </a:r>
          </a:p>
        </p:txBody>
      </p:sp>
      <p:sp>
        <p:nvSpPr>
          <p:cNvPr id="7171" name="Content Placeholder 2"/>
          <p:cNvSpPr>
            <a:spLocks noGrp="1"/>
          </p:cNvSpPr>
          <p:nvPr>
            <p:ph idx="1"/>
          </p:nvPr>
        </p:nvSpPr>
        <p:spPr>
          <a:xfrm>
            <a:off x="179512" y="1700213"/>
            <a:ext cx="8784976" cy="4465637"/>
          </a:xfrm>
        </p:spPr>
        <p:txBody>
          <a:bodyPr/>
          <a:lstStyle/>
          <a:p>
            <a:pPr algn="just"/>
            <a:r>
              <a:rPr lang="en-US" altLang="en-US" sz="2400" dirty="0" smtClean="0">
                <a:latin typeface="Century Schoolbook" panose="02040604050505020304" pitchFamily="18" charset="0"/>
              </a:rPr>
              <a:t>Researchers spend much time designing projects, developing questionnaires, collecting and analyzing data.</a:t>
            </a:r>
          </a:p>
          <a:p>
            <a:pPr algn="just"/>
            <a:r>
              <a:rPr lang="en-US" altLang="en-US" sz="2400" dirty="0" smtClean="0">
                <a:latin typeface="Century Schoolbook" panose="02040604050505020304" pitchFamily="18" charset="0"/>
                <a:cs typeface="Times New Roman" panose="02020603050405020304" pitchFamily="18" charset="0"/>
              </a:rPr>
              <a:t>But, the </a:t>
            </a:r>
            <a:r>
              <a:rPr lang="en-US" altLang="en-US" sz="2400" dirty="0" smtClean="0">
                <a:solidFill>
                  <a:srgbClr val="FF0000"/>
                </a:solidFill>
                <a:latin typeface="Century Schoolbook" panose="02040604050505020304" pitchFamily="18" charset="0"/>
                <a:cs typeface="Times New Roman" panose="02020603050405020304" pitchFamily="18" charset="0"/>
              </a:rPr>
              <a:t>intrinsic value </a:t>
            </a:r>
            <a:r>
              <a:rPr lang="en-US" altLang="en-US" sz="2400" dirty="0" smtClean="0">
                <a:latin typeface="Century Schoolbook" panose="02040604050505020304" pitchFamily="18" charset="0"/>
                <a:cs typeface="Times New Roman" panose="02020603050405020304" pitchFamily="18" charset="0"/>
              </a:rPr>
              <a:t>of a study can also be easily destroyed by poor report preparation. </a:t>
            </a:r>
          </a:p>
          <a:p>
            <a:pPr algn="just"/>
            <a:r>
              <a:rPr lang="en-US" altLang="en-US" sz="2400" b="1" dirty="0" smtClean="0">
                <a:solidFill>
                  <a:srgbClr val="FF0000"/>
                </a:solidFill>
                <a:latin typeface="Century Schoolbook" panose="02040604050505020304" pitchFamily="18" charset="0"/>
              </a:rPr>
              <a:t>Hard work and excellence </a:t>
            </a:r>
            <a:r>
              <a:rPr lang="en-US" altLang="en-US" sz="2400" dirty="0" smtClean="0">
                <a:latin typeface="Century Schoolbook" panose="02040604050505020304" pitchFamily="18" charset="0"/>
              </a:rPr>
              <a:t>alone do not guarantee that research will have impact. </a:t>
            </a:r>
          </a:p>
          <a:p>
            <a:pPr algn="just" eaLnBrk="1" hangingPunct="1"/>
            <a:r>
              <a:rPr lang="en-US" altLang="en-US" sz="2400" dirty="0" smtClean="0">
                <a:latin typeface="Century Schoolbook" panose="02040604050505020304" pitchFamily="18" charset="0"/>
              </a:rPr>
              <a:t>In order to have impact, good research alone is insufficient.</a:t>
            </a:r>
          </a:p>
          <a:p>
            <a:pPr lvl="1" algn="just" eaLnBrk="1" hangingPunct="1"/>
            <a:r>
              <a:rPr lang="en-US" altLang="en-US" sz="2400" dirty="0" smtClean="0">
                <a:latin typeface="Century Schoolbook" panose="02040604050505020304" pitchFamily="18" charset="0"/>
                <a:cs typeface="Times New Roman" panose="02020603050405020304" pitchFamily="18" charset="0"/>
              </a:rPr>
              <a:t>Hence, researchers must communicate clearly and fully their research results. </a:t>
            </a:r>
          </a:p>
          <a:p>
            <a:pPr algn="just"/>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3</a:t>
            </a:fld>
            <a:endParaRPr lang="en-GB"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z="3600" i="1" smtClean="0">
                <a:solidFill>
                  <a:schemeClr val="tx1"/>
                </a:solidFill>
                <a:cs typeface="Times New Roman" panose="02020603050405020304" pitchFamily="18" charset="0"/>
              </a:rPr>
              <a:t>The appended section </a:t>
            </a:r>
            <a:endParaRPr lang="en-US" altLang="en-US" i="1" smtClean="0">
              <a:solidFill>
                <a:schemeClr val="tx1"/>
              </a:solidFill>
            </a:endParaRPr>
          </a:p>
        </p:txBody>
      </p:sp>
      <p:sp>
        <p:nvSpPr>
          <p:cNvPr id="39939" name="Content Placeholder 2"/>
          <p:cNvSpPr>
            <a:spLocks noGrp="1"/>
          </p:cNvSpPr>
          <p:nvPr>
            <p:ph idx="1"/>
          </p:nvPr>
        </p:nvSpPr>
        <p:spPr>
          <a:xfrm>
            <a:off x="250825" y="1700213"/>
            <a:ext cx="8642350" cy="4465637"/>
          </a:xfrm>
        </p:spPr>
        <p:txBody>
          <a:bodyPr/>
          <a:lstStyle/>
          <a:p>
            <a:pPr algn="just" eaLnBrk="1" hangingPunct="1">
              <a:lnSpc>
                <a:spcPct val="90000"/>
              </a:lnSpc>
            </a:pPr>
            <a:r>
              <a:rPr lang="en-US" altLang="en-US" sz="2400" i="1" u="sng" dirty="0" smtClean="0">
                <a:latin typeface="Century Schoolbook" panose="02040604050505020304" pitchFamily="18" charset="0"/>
                <a:cs typeface="Times New Roman" panose="02020603050405020304" pitchFamily="18" charset="0"/>
              </a:rPr>
              <a:t>For magazines, Journal articles and newspapers </a:t>
            </a:r>
            <a:r>
              <a:rPr lang="en-US" altLang="en-US" sz="2400" dirty="0" smtClean="0">
                <a:latin typeface="Century Schoolbook" panose="02040604050505020304" pitchFamily="18" charset="0"/>
                <a:cs typeface="Times New Roman" panose="02020603050405020304" pitchFamily="18" charset="0"/>
              </a:rPr>
              <a:t>the following order is appropriate </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Name of author, last name first </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Title of article in quotation marks </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Name of periodical underlined</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The volume and number </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The data of the issue </a:t>
            </a:r>
          </a:p>
          <a:p>
            <a:pPr lvl="2" algn="just" eaLnBrk="1" hangingPunct="1">
              <a:lnSpc>
                <a:spcPct val="90000"/>
              </a:lnSpc>
              <a:buFont typeface="Wingdings" panose="05000000000000000000" pitchFamily="2" charset="2"/>
              <a:buChar char="ü"/>
            </a:pPr>
            <a:r>
              <a:rPr lang="en-US" altLang="en-US" sz="2400" dirty="0" smtClean="0">
                <a:latin typeface="Century Schoolbook" panose="02040604050505020304" pitchFamily="18" charset="0"/>
                <a:cs typeface="Times New Roman" panose="02020603050405020304" pitchFamily="18" charset="0"/>
              </a:rPr>
              <a:t>The pagination </a:t>
            </a:r>
          </a:p>
          <a:p>
            <a:pPr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Example: Edwards, Clark. “The potential for Economics Research</a:t>
            </a:r>
            <a:r>
              <a:rPr lang="en-US" altLang="en-US" sz="2400" u="sng" dirty="0" smtClean="0">
                <a:latin typeface="Century Schoolbook" panose="02040604050505020304" pitchFamily="18" charset="0"/>
                <a:cs typeface="Times New Roman" panose="02020603050405020304" pitchFamily="18" charset="0"/>
              </a:rPr>
              <a:t>”</a:t>
            </a:r>
            <a:r>
              <a:rPr lang="en-US" altLang="en-US" sz="2400" dirty="0" smtClean="0">
                <a:latin typeface="Century Schoolbook" panose="02040604050505020304" pitchFamily="18" charset="0"/>
                <a:cs typeface="Times New Roman" panose="02020603050405020304" pitchFamily="18" charset="0"/>
              </a:rPr>
              <a:t> </a:t>
            </a:r>
            <a:r>
              <a:rPr lang="en-US" altLang="en-US" sz="2400" i="1" dirty="0" smtClean="0">
                <a:latin typeface="Century Schoolbook" panose="02040604050505020304" pitchFamily="18" charset="0"/>
                <a:cs typeface="Times New Roman" panose="02020603050405020304" pitchFamily="18" charset="0"/>
              </a:rPr>
              <a:t>Agricultural Economics Research.</a:t>
            </a:r>
            <a:r>
              <a:rPr lang="en-US" altLang="en-US" sz="2400" dirty="0" smtClean="0">
                <a:latin typeface="Century Schoolbook" panose="02040604050505020304" pitchFamily="18" charset="0"/>
                <a:cs typeface="Times New Roman" panose="02020603050405020304" pitchFamily="18" charset="0"/>
              </a:rPr>
              <a:t> 30, 1978, 29–35. </a:t>
            </a:r>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30</a:t>
            </a:fld>
            <a:endParaRPr lang="en-GB"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itle 1"/>
          <p:cNvSpPr>
            <a:spLocks noGrp="1"/>
          </p:cNvSpPr>
          <p:nvPr>
            <p:ph type="title"/>
          </p:nvPr>
        </p:nvSpPr>
        <p:spPr>
          <a:xfrm>
            <a:off x="25989" y="-34299"/>
            <a:ext cx="8001000" cy="654988"/>
          </a:xfrm>
        </p:spPr>
        <p:txBody>
          <a:bodyPr/>
          <a:lstStyle/>
          <a:p>
            <a:r>
              <a:rPr lang="en-US" altLang="en-US" sz="3600" i="1" dirty="0" smtClean="0">
                <a:solidFill>
                  <a:schemeClr val="tx1"/>
                </a:solidFill>
                <a:cs typeface="Times New Roman" panose="02020603050405020304" pitchFamily="18" charset="0"/>
              </a:rPr>
              <a:t>The appended section </a:t>
            </a:r>
            <a:endParaRPr lang="en-US" altLang="en-US" sz="3600" dirty="0" smtClean="0"/>
          </a:p>
        </p:txBody>
      </p:sp>
      <p:sp>
        <p:nvSpPr>
          <p:cNvPr id="40963" name="Content Placeholder 2"/>
          <p:cNvSpPr>
            <a:spLocks noGrp="1"/>
          </p:cNvSpPr>
          <p:nvPr>
            <p:ph idx="1"/>
          </p:nvPr>
        </p:nvSpPr>
        <p:spPr>
          <a:xfrm>
            <a:off x="25988" y="654928"/>
            <a:ext cx="9010507" cy="6203071"/>
          </a:xfrm>
        </p:spPr>
        <p:txBody>
          <a:bodyPr/>
          <a:lstStyle/>
          <a:p>
            <a:r>
              <a:rPr lang="en-US" altLang="en-US" sz="2300" dirty="0" smtClean="0">
                <a:latin typeface="Century Schoolbook" panose="02040604050505020304" pitchFamily="18" charset="0"/>
              </a:rPr>
              <a:t>The references in your text can be numbered in the sequence in which they appear in the report and then listed in this order in the list of references </a:t>
            </a:r>
            <a:r>
              <a:rPr lang="en-US" altLang="en-US" sz="2300" b="1" dirty="0" smtClean="0">
                <a:latin typeface="Century Schoolbook" panose="02040604050505020304" pitchFamily="18" charset="0"/>
              </a:rPr>
              <a:t>(</a:t>
            </a:r>
            <a:r>
              <a:rPr lang="en-US" altLang="en-US" sz="2300" b="1" i="1" dirty="0" smtClean="0">
                <a:latin typeface="Century Schoolbook" panose="02040604050505020304" pitchFamily="18" charset="0"/>
              </a:rPr>
              <a:t>Vancouver system</a:t>
            </a:r>
            <a:r>
              <a:rPr lang="en-US" altLang="en-US" sz="2300" b="1" dirty="0" smtClean="0">
                <a:latin typeface="Century Schoolbook" panose="02040604050505020304" pitchFamily="18" charset="0"/>
              </a:rPr>
              <a:t>). </a:t>
            </a:r>
          </a:p>
          <a:p>
            <a:r>
              <a:rPr lang="en-US" altLang="en-US" sz="2300" dirty="0" smtClean="0">
                <a:latin typeface="Century Schoolbook" panose="02040604050505020304" pitchFamily="18" charset="0"/>
              </a:rPr>
              <a:t>Another possibility is the </a:t>
            </a:r>
            <a:r>
              <a:rPr lang="en-US" altLang="en-US" sz="2300" b="1" i="1" dirty="0" smtClean="0">
                <a:latin typeface="Century Schoolbook" panose="02040604050505020304" pitchFamily="18" charset="0"/>
              </a:rPr>
              <a:t>Harvard system </a:t>
            </a:r>
            <a:r>
              <a:rPr lang="en-US" altLang="en-US" sz="2300" dirty="0" smtClean="0">
                <a:latin typeface="Century Schoolbook" panose="02040604050505020304" pitchFamily="18" charset="0"/>
              </a:rPr>
              <a:t>of listing in brackets the author’s name(s) in the text followed by the date of the publication and page number, for example: (Shan, 2000: 84). </a:t>
            </a:r>
          </a:p>
          <a:p>
            <a:r>
              <a:rPr lang="en-US" altLang="en-US" sz="2300" dirty="0" smtClean="0">
                <a:latin typeface="Century Schoolbook" panose="02040604050505020304" pitchFamily="18" charset="0"/>
              </a:rPr>
              <a:t>You can choose either system as long as you use it consistently throughout the report.</a:t>
            </a:r>
          </a:p>
          <a:p>
            <a:r>
              <a:rPr lang="en-US" altLang="en-US" sz="2300" dirty="0" smtClean="0">
                <a:latin typeface="Century Schoolbook" panose="02040604050505020304" pitchFamily="18" charset="0"/>
              </a:rPr>
              <a:t>APA style  In-Text Citation (Paraphrase): Author Surname, Year)</a:t>
            </a:r>
          </a:p>
          <a:p>
            <a:r>
              <a:rPr lang="en-US" altLang="en-US" sz="2300" dirty="0" smtClean="0">
                <a:latin typeface="Century Schoolbook" panose="02040604050505020304" pitchFamily="18" charset="0"/>
              </a:rPr>
              <a:t>References: </a:t>
            </a:r>
            <a:r>
              <a:rPr lang="en-US" altLang="en-US" sz="2300" dirty="0" err="1" smtClean="0">
                <a:latin typeface="Century Schoolbook" panose="02040604050505020304" pitchFamily="18" charset="0"/>
              </a:rPr>
              <a:t>Butera</a:t>
            </a:r>
            <a:r>
              <a:rPr lang="en-US" altLang="en-US" sz="2300" dirty="0" smtClean="0">
                <a:latin typeface="Century Schoolbook" panose="02040604050505020304" pitchFamily="18" charset="0"/>
              </a:rPr>
              <a:t>, G. (2017). Lecture 4: Demystifying APA Citation [PowerPoint slides]. George Washington University Introduction to Public Health Services Blackboard:</a:t>
            </a:r>
          </a:p>
          <a:p>
            <a:r>
              <a:rPr lang="en-US" altLang="en-US" sz="2300" dirty="0" smtClean="0">
                <a:latin typeface="Century Schoolbook" panose="02040604050505020304" pitchFamily="18" charset="0"/>
              </a:rPr>
              <a:t>If you are  using from same source you can use the ‘</a:t>
            </a:r>
            <a:r>
              <a:rPr lang="en-US" altLang="en-US" sz="2300" i="1" dirty="0" err="1" smtClean="0">
                <a:solidFill>
                  <a:srgbClr val="FF0000"/>
                </a:solidFill>
                <a:latin typeface="Century Schoolbook" panose="02040604050505020304" pitchFamily="18" charset="0"/>
              </a:rPr>
              <a:t>ibidem</a:t>
            </a:r>
            <a:r>
              <a:rPr lang="en-US" altLang="en-US" sz="2300" i="1" dirty="0" smtClean="0">
                <a:solidFill>
                  <a:srgbClr val="FF0000"/>
                </a:solidFill>
                <a:latin typeface="Century Schoolbook" panose="02040604050505020304" pitchFamily="18" charset="0"/>
              </a:rPr>
              <a:t>’</a:t>
            </a:r>
            <a:r>
              <a:rPr lang="en-US" altLang="en-US" sz="2300" dirty="0" smtClean="0">
                <a:latin typeface="Century Schoolbook" panose="02040604050505020304" pitchFamily="18" charset="0"/>
              </a:rPr>
              <a:t> on the in-citation….</a:t>
            </a: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31</a:t>
            </a:fld>
            <a:endParaRPr lang="en-GB"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6A556376-4E06-4B69-B3E0-5D07071E4AA3}" type="slidenum">
              <a:rPr lang="en-GB" altLang="en-US" smtClean="0"/>
              <a:pPr>
                <a:defRPr/>
              </a:pPr>
              <a:t>32</a:t>
            </a:fld>
            <a:endParaRPr lang="en-GB" altLang="en-US"/>
          </a:p>
        </p:txBody>
      </p:sp>
      <p:sp>
        <p:nvSpPr>
          <p:cNvPr id="5" name="Rectangle 4"/>
          <p:cNvSpPr/>
          <p:nvPr/>
        </p:nvSpPr>
        <p:spPr>
          <a:xfrm>
            <a:off x="0" y="1124744"/>
            <a:ext cx="9143999" cy="4708981"/>
          </a:xfrm>
          <a:prstGeom prst="rect">
            <a:avLst/>
          </a:prstGeom>
          <a:solidFill>
            <a:srgbClr val="00B050"/>
          </a:solidFill>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r>
              <a:rPr lang="en-US" sz="15000" b="1" i="1" cap="none" spc="0"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Century Schoolbook" panose="02040604050505020304" pitchFamily="18" charset="0"/>
              </a:rPr>
              <a:t>The End !!!!!</a:t>
            </a:r>
            <a:endParaRPr lang="en-US" sz="15000" b="1" i="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Century Schoolbook" panose="02040604050505020304" pitchFamily="18" charset="0"/>
            </a:endParaRPr>
          </a:p>
        </p:txBody>
      </p:sp>
    </p:spTree>
    <p:extLst>
      <p:ext uri="{BB962C8B-B14F-4D97-AF65-F5344CB8AC3E}">
        <p14:creationId xmlns:p14="http://schemas.microsoft.com/office/powerpoint/2010/main" val="40226672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4674"/>
            <a:ext cx="8964488" cy="1216025"/>
          </a:xfrm>
        </p:spPr>
        <p:txBody>
          <a:bodyPr/>
          <a:lstStyle/>
          <a:p>
            <a:pPr algn="ctr"/>
            <a:r>
              <a:rPr lang="en-US" u="sng" dirty="0" smtClean="0">
                <a:solidFill>
                  <a:srgbClr val="FF0000"/>
                </a:solidFill>
                <a:latin typeface="Century Schoolbook" panose="02040604050505020304" pitchFamily="18" charset="0"/>
              </a:rPr>
              <a:t>Class Work (10’ minutes)</a:t>
            </a:r>
            <a:r>
              <a:rPr lang="en-US" dirty="0" smtClean="0">
                <a:solidFill>
                  <a:srgbClr val="00B0F0"/>
                </a:solidFill>
                <a:latin typeface="Century Schoolbook" panose="02040604050505020304" pitchFamily="18" charset="0"/>
              </a:rPr>
              <a:t/>
            </a:r>
            <a:br>
              <a:rPr lang="en-US" dirty="0" smtClean="0">
                <a:solidFill>
                  <a:srgbClr val="00B0F0"/>
                </a:solidFill>
                <a:latin typeface="Century Schoolbook" panose="02040604050505020304" pitchFamily="18" charset="0"/>
              </a:rPr>
            </a:br>
            <a:r>
              <a:rPr lang="en-US" dirty="0" smtClean="0">
                <a:solidFill>
                  <a:srgbClr val="00B0F0"/>
                </a:solidFill>
                <a:latin typeface="Century Schoolbook" panose="02040604050505020304" pitchFamily="18" charset="0"/>
              </a:rPr>
              <a:t>Say ‘True’ Or ‘False’ With Justification</a:t>
            </a:r>
            <a:endParaRPr lang="en-US" dirty="0">
              <a:solidFill>
                <a:srgbClr val="00B0F0"/>
              </a:solidFill>
              <a:latin typeface="Century Schoolbook" panose="02040604050505020304" pitchFamily="18" charset="0"/>
            </a:endParaRPr>
          </a:p>
        </p:txBody>
      </p:sp>
      <p:sp>
        <p:nvSpPr>
          <p:cNvPr id="3" name="Content Placeholder 2"/>
          <p:cNvSpPr>
            <a:spLocks noGrp="1"/>
          </p:cNvSpPr>
          <p:nvPr>
            <p:ph idx="1"/>
          </p:nvPr>
        </p:nvSpPr>
        <p:spPr>
          <a:xfrm>
            <a:off x="0" y="1520825"/>
            <a:ext cx="8964488" cy="4498975"/>
          </a:xfrm>
        </p:spPr>
        <p:txBody>
          <a:bodyPr/>
          <a:lstStyle/>
          <a:p>
            <a:pPr>
              <a:buFont typeface="+mj-lt"/>
              <a:buAutoNum type="arabicPeriod"/>
            </a:pPr>
            <a:r>
              <a:rPr lang="en-US" sz="2400" dirty="0" smtClean="0">
                <a:latin typeface="Century Schoolbook" panose="02040604050505020304" pitchFamily="18" charset="0"/>
              </a:rPr>
              <a:t>The purpose of report writing is essential to inform the reader about a topic, minus one’s opinion on the topic. </a:t>
            </a:r>
          </a:p>
          <a:p>
            <a:pPr>
              <a:buFont typeface="+mj-lt"/>
              <a:buAutoNum type="arabicPeriod"/>
            </a:pPr>
            <a:r>
              <a:rPr lang="en-US" sz="2400" dirty="0" smtClean="0">
                <a:latin typeface="Century Schoolbook" panose="02040604050505020304" pitchFamily="18" charset="0"/>
              </a:rPr>
              <a:t>Report writing is a formal style of writing elaborately on a topic.</a:t>
            </a:r>
          </a:p>
          <a:p>
            <a:pPr>
              <a:buFont typeface="+mj-lt"/>
              <a:buAutoNum type="arabicPeriod"/>
            </a:pPr>
            <a:r>
              <a:rPr lang="en-US" sz="2400" dirty="0" smtClean="0">
                <a:latin typeface="Century Schoolbook" panose="02040604050505020304" pitchFamily="18" charset="0"/>
              </a:rPr>
              <a:t>Abstract is the miniature of entire research work because it comprises pivotal components. </a:t>
            </a:r>
          </a:p>
          <a:p>
            <a:pPr>
              <a:buFont typeface="+mj-lt"/>
              <a:buAutoNum type="arabicPeriod"/>
            </a:pPr>
            <a:r>
              <a:rPr lang="en-US" sz="2400" dirty="0" smtClean="0">
                <a:latin typeface="Century Schoolbook" panose="02040604050505020304" pitchFamily="18" charset="0"/>
              </a:rPr>
              <a:t>Popular reports are usually made for those Audiences having any background about research.</a:t>
            </a:r>
          </a:p>
          <a:p>
            <a:pPr>
              <a:buFont typeface="+mj-lt"/>
              <a:buAutoNum type="arabicPeriod"/>
            </a:pPr>
            <a:r>
              <a:rPr lang="en-US" sz="2400" dirty="0" smtClean="0">
                <a:latin typeface="Century Schoolbook" panose="02040604050505020304" pitchFamily="18" charset="0"/>
              </a:rPr>
              <a:t>Report writing focuses on summarizing the process of conducting research.</a:t>
            </a:r>
          </a:p>
          <a:p>
            <a:pPr>
              <a:buFont typeface="+mj-lt"/>
              <a:buAutoNum type="arabicPeriod"/>
            </a:pPr>
            <a:endParaRPr lang="en-US" sz="2400" dirty="0">
              <a:latin typeface="Century Schoolbook" panose="02040604050505020304" pitchFamily="18" charset="0"/>
            </a:endParaRPr>
          </a:p>
        </p:txBody>
      </p:sp>
      <p:sp>
        <p:nvSpPr>
          <p:cNvPr id="4" name="Slide Number Placeholder 3"/>
          <p:cNvSpPr>
            <a:spLocks noGrp="1"/>
          </p:cNvSpPr>
          <p:nvPr>
            <p:ph type="sldNum" sz="quarter" idx="12"/>
          </p:nvPr>
        </p:nvSpPr>
        <p:spPr/>
        <p:txBody>
          <a:bodyPr/>
          <a:lstStyle/>
          <a:p>
            <a:pPr>
              <a:defRPr/>
            </a:pPr>
            <a:fld id="{6A556376-4E06-4B69-B3E0-5D07071E4AA3}" type="slidenum">
              <a:rPr lang="en-GB" altLang="en-US" smtClean="0"/>
              <a:pPr>
                <a:defRPr/>
              </a:pPr>
              <a:t>33</a:t>
            </a:fld>
            <a:endParaRPr lang="en-GB" altLang="en-US"/>
          </a:p>
        </p:txBody>
      </p:sp>
    </p:spTree>
    <p:extLst>
      <p:ext uri="{BB962C8B-B14F-4D97-AF65-F5344CB8AC3E}">
        <p14:creationId xmlns:p14="http://schemas.microsoft.com/office/powerpoint/2010/main" val="268833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2000"/>
                                        <p:tgtEl>
                                          <p:spTgt spid="3">
                                            <p:txEl>
                                              <p:pRg st="3" end="3"/>
                                            </p:txEl>
                                          </p:spTgt>
                                        </p:tgtEl>
                                      </p:cBhvr>
                                    </p:animEffect>
                                    <p:anim calcmode="lin" valueType="num">
                                      <p:cBhvr>
                                        <p:cTn id="37"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8"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2000"/>
                                        <p:tgtEl>
                                          <p:spTgt spid="3">
                                            <p:txEl>
                                              <p:pRg st="4" end="4"/>
                                            </p:txEl>
                                          </p:spTgt>
                                        </p:tgtEl>
                                      </p:cBhvr>
                                    </p:animEffect>
                                    <p:anim calcmode="lin" valueType="num">
                                      <p:cBhvr>
                                        <p:cTn id="44"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rmAutofit/>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Purpose of Report Writing</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5973445-B3FD-4AAC-84F1-B05811301DC5}" type="slidenum">
              <a:rPr lang="en-US" smtClean="0"/>
              <a:pPr/>
              <a:t>4</a:t>
            </a:fld>
            <a:endParaRPr lang="en-US"/>
          </a:p>
        </p:txBody>
      </p:sp>
      <p:sp>
        <p:nvSpPr>
          <p:cNvPr id="4" name="Content Placeholder 3"/>
          <p:cNvSpPr>
            <a:spLocks noGrp="1"/>
          </p:cNvSpPr>
          <p:nvPr>
            <p:ph sz="quarter" idx="1"/>
          </p:nvPr>
        </p:nvSpPr>
        <p:spPr>
          <a:xfrm>
            <a:off x="0" y="1295400"/>
            <a:ext cx="8991600" cy="5257800"/>
          </a:xfrm>
        </p:spPr>
        <p:txBody>
          <a:bodyPr>
            <a:normAutofit/>
          </a:bodyPr>
          <a:lstStyle/>
          <a:p>
            <a:pPr algn="just"/>
            <a:r>
              <a:rPr lang="en-US" sz="2600" dirty="0" smtClean="0">
                <a:latin typeface="Century Schoolbook" panose="02040604050505020304" pitchFamily="18" charset="0"/>
              </a:rPr>
              <a:t>The following are the important purpose of the writing the reports;</a:t>
            </a:r>
          </a:p>
          <a:p>
            <a:pPr lvl="3" algn="just"/>
            <a:r>
              <a:rPr lang="en-US" sz="2600" dirty="0" smtClean="0">
                <a:latin typeface="Century Schoolbook" panose="02040604050505020304" pitchFamily="18" charset="0"/>
              </a:rPr>
              <a:t>Presenting the results</a:t>
            </a:r>
          </a:p>
          <a:p>
            <a:pPr lvl="3" algn="just"/>
            <a:r>
              <a:rPr lang="en-US" sz="2600" dirty="0" smtClean="0">
                <a:latin typeface="Century Schoolbook" panose="02040604050505020304" pitchFamily="18" charset="0"/>
              </a:rPr>
              <a:t>Easy to understand the findings to all</a:t>
            </a:r>
          </a:p>
          <a:p>
            <a:pPr lvl="3" algn="just"/>
            <a:r>
              <a:rPr lang="en-US" sz="2600" dirty="0" smtClean="0">
                <a:latin typeface="Century Schoolbook" panose="02040604050505020304" pitchFamily="18" charset="0"/>
              </a:rPr>
              <a:t>To take the modification in the research work</a:t>
            </a:r>
          </a:p>
          <a:p>
            <a:pPr lvl="3" algn="just"/>
            <a:r>
              <a:rPr lang="en-US" sz="2600" dirty="0" smtClean="0">
                <a:latin typeface="Century Schoolbook" panose="02040604050505020304" pitchFamily="18" charset="0"/>
              </a:rPr>
              <a:t>Future reference</a:t>
            </a:r>
          </a:p>
          <a:p>
            <a:pPr lvl="3" algn="just"/>
            <a:r>
              <a:rPr lang="en-US" sz="2600" dirty="0" smtClean="0">
                <a:latin typeface="Century Schoolbook" panose="02040604050505020304" pitchFamily="18" charset="0"/>
              </a:rPr>
              <a:t>Guidance to other researchers</a:t>
            </a:r>
          </a:p>
          <a:p>
            <a:pPr lvl="3" algn="just"/>
            <a:r>
              <a:rPr lang="en-US" sz="2600" dirty="0" smtClean="0">
                <a:latin typeface="Century Schoolbook" panose="02040604050505020304" pitchFamily="18" charset="0"/>
              </a:rPr>
              <a:t>Formal completion</a:t>
            </a:r>
          </a:p>
          <a:p>
            <a:pPr lvl="3" algn="just"/>
            <a:r>
              <a:rPr lang="en-US" sz="2600" dirty="0" smtClean="0">
                <a:latin typeface="Century Schoolbook" panose="02040604050505020304" pitchFamily="18" charset="0"/>
              </a:rPr>
              <a:t>Written evidence</a:t>
            </a:r>
          </a:p>
          <a:p>
            <a:pPr lvl="3" algn="just"/>
            <a:r>
              <a:rPr lang="en-US" sz="2600" dirty="0" smtClean="0">
                <a:latin typeface="Century Schoolbook" panose="02040604050505020304" pitchFamily="18" charset="0"/>
              </a:rPr>
              <a:t>Finding new idea</a:t>
            </a:r>
          </a:p>
          <a:p>
            <a:pPr algn="just"/>
            <a:endParaRPr lang="en-US" sz="2600" dirty="0">
              <a:latin typeface="Century Schoolbook" panose="02040604050505020304" pitchFamily="18" charset="0"/>
            </a:endParaRPr>
          </a:p>
        </p:txBody>
      </p:sp>
    </p:spTree>
    <p:extLst>
      <p:ext uri="{BB962C8B-B14F-4D97-AF65-F5344CB8AC3E}">
        <p14:creationId xmlns:p14="http://schemas.microsoft.com/office/powerpoint/2010/main" val="2203993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txBody>
          <a:bodyPr>
            <a:normAutofit/>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Different Steps in Writing Report</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5973445-B3FD-4AAC-84F1-B05811301DC5}" type="slidenum">
              <a:rPr lang="en-US" smtClean="0"/>
              <a:pPr/>
              <a:t>5</a:t>
            </a:fld>
            <a:endParaRPr lang="en-US"/>
          </a:p>
        </p:txBody>
      </p:sp>
      <p:sp>
        <p:nvSpPr>
          <p:cNvPr id="4" name="Content Placeholder 3"/>
          <p:cNvSpPr>
            <a:spLocks noGrp="1"/>
          </p:cNvSpPr>
          <p:nvPr>
            <p:ph sz="quarter" idx="1"/>
          </p:nvPr>
        </p:nvSpPr>
        <p:spPr>
          <a:xfrm>
            <a:off x="0" y="1339552"/>
            <a:ext cx="8991600" cy="5257800"/>
          </a:xfrm>
        </p:spPr>
        <p:txBody>
          <a:bodyPr>
            <a:normAutofit/>
          </a:bodyPr>
          <a:lstStyle/>
          <a:p>
            <a:pPr algn="just"/>
            <a:r>
              <a:rPr lang="en-US" sz="2600" dirty="0" smtClean="0">
                <a:latin typeface="Century Schoolbook" panose="02040604050505020304" pitchFamily="18" charset="0"/>
                <a:cs typeface="Times New Roman" pitchFamily="18" charset="0"/>
              </a:rPr>
              <a:t>Research reports are the product of slow, painstaking, accurate inductive work. The usual steps involved in writing report are: </a:t>
            </a:r>
          </a:p>
          <a:p>
            <a:pPr marL="1062990" lvl="2" indent="-514350" algn="just">
              <a:buAutoNum type="alphaLcParenBoth"/>
            </a:pPr>
            <a:r>
              <a:rPr lang="en-US" sz="2600" dirty="0" smtClean="0">
                <a:latin typeface="Century Schoolbook" panose="02040604050505020304" pitchFamily="18" charset="0"/>
                <a:cs typeface="Times New Roman" pitchFamily="18" charset="0"/>
              </a:rPr>
              <a:t>logical analysis of the subject-matter; </a:t>
            </a:r>
          </a:p>
          <a:p>
            <a:pPr marL="1062990" lvl="2" indent="-514350" algn="just">
              <a:buAutoNum type="alphaLcParenBoth"/>
            </a:pPr>
            <a:r>
              <a:rPr lang="en-US" sz="2600" dirty="0" smtClean="0">
                <a:latin typeface="Century Schoolbook" panose="02040604050505020304" pitchFamily="18" charset="0"/>
                <a:cs typeface="Times New Roman" pitchFamily="18" charset="0"/>
              </a:rPr>
              <a:t>preparation of the final outline; </a:t>
            </a:r>
          </a:p>
          <a:p>
            <a:pPr marL="1062990" lvl="2" indent="-514350" algn="just">
              <a:buAutoNum type="alphaLcParenBoth"/>
            </a:pPr>
            <a:r>
              <a:rPr lang="en-US" sz="2600" dirty="0" smtClean="0">
                <a:latin typeface="Century Schoolbook" panose="02040604050505020304" pitchFamily="18" charset="0"/>
                <a:cs typeface="Times New Roman" pitchFamily="18" charset="0"/>
              </a:rPr>
              <a:t>preparation of the rough draft; </a:t>
            </a:r>
          </a:p>
          <a:p>
            <a:pPr marL="1062990" lvl="2" indent="-514350" algn="just">
              <a:buAutoNum type="alphaLcParenBoth"/>
            </a:pPr>
            <a:r>
              <a:rPr lang="en-US" sz="2600" dirty="0" smtClean="0">
                <a:latin typeface="Century Schoolbook" panose="02040604050505020304" pitchFamily="18" charset="0"/>
                <a:cs typeface="Times New Roman" pitchFamily="18" charset="0"/>
              </a:rPr>
              <a:t>rewriting and polishing; </a:t>
            </a:r>
          </a:p>
          <a:p>
            <a:pPr marL="1062990" lvl="2" indent="-514350" algn="just">
              <a:buAutoNum type="alphaLcParenBoth"/>
            </a:pPr>
            <a:r>
              <a:rPr lang="en-US" sz="2600" dirty="0" smtClean="0">
                <a:latin typeface="Century Schoolbook" panose="02040604050505020304" pitchFamily="18" charset="0"/>
                <a:cs typeface="Times New Roman" pitchFamily="18" charset="0"/>
              </a:rPr>
              <a:t>preparation of the final bibliography; and </a:t>
            </a:r>
          </a:p>
          <a:p>
            <a:pPr marL="1062990" lvl="2" indent="-514350" algn="just">
              <a:buAutoNum type="alphaLcParenBoth"/>
            </a:pPr>
            <a:r>
              <a:rPr lang="en-US" sz="2600" dirty="0" smtClean="0">
                <a:latin typeface="Century Schoolbook" panose="02040604050505020304" pitchFamily="18" charset="0"/>
                <a:cs typeface="Times New Roman" pitchFamily="18" charset="0"/>
              </a:rPr>
              <a:t>writing the final draft.</a:t>
            </a:r>
            <a:endParaRPr lang="en-US" sz="2600" dirty="0">
              <a:latin typeface="Century Schoolbook" panose="02040604050505020304" pitchFamily="18" charset="0"/>
              <a:cs typeface="Times New Roman" pitchFamily="18" charset="0"/>
            </a:endParaRPr>
          </a:p>
        </p:txBody>
      </p:sp>
    </p:spTree>
    <p:extLst>
      <p:ext uri="{BB962C8B-B14F-4D97-AF65-F5344CB8AC3E}">
        <p14:creationId xmlns:p14="http://schemas.microsoft.com/office/powerpoint/2010/main" val="3817239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4000" i="1" dirty="0" smtClean="0">
                <a:solidFill>
                  <a:schemeClr val="tx1"/>
                </a:solidFill>
                <a:latin typeface="Century Schoolbook" panose="02040604050505020304" pitchFamily="18" charset="0"/>
                <a:cs typeface="Times New Roman" panose="02020603050405020304" pitchFamily="18" charset="0"/>
              </a:rPr>
              <a:t>The Writing Process</a:t>
            </a:r>
            <a:endParaRPr lang="en-US" altLang="en-US" dirty="0" smtClean="0">
              <a:latin typeface="Century Schoolbook" panose="02040604050505020304" pitchFamily="18" charset="0"/>
            </a:endParaRPr>
          </a:p>
        </p:txBody>
      </p:sp>
      <p:sp>
        <p:nvSpPr>
          <p:cNvPr id="8195" name="Content Placeholder 2"/>
          <p:cNvSpPr>
            <a:spLocks noGrp="1"/>
          </p:cNvSpPr>
          <p:nvPr>
            <p:ph idx="1"/>
          </p:nvPr>
        </p:nvSpPr>
        <p:spPr>
          <a:xfrm>
            <a:off x="107504" y="1752600"/>
            <a:ext cx="8856984" cy="4267200"/>
          </a:xfrm>
        </p:spPr>
        <p:txBody>
          <a:bodyPr/>
          <a:lstStyle/>
          <a:p>
            <a:pPr algn="just" eaLnBrk="1" hangingPunct="1"/>
            <a:r>
              <a:rPr lang="en-US" altLang="en-US" sz="2400" dirty="0" smtClean="0">
                <a:solidFill>
                  <a:srgbClr val="FF0000"/>
                </a:solidFill>
                <a:latin typeface="Century Schoolbook" panose="02040604050505020304" pitchFamily="18" charset="0"/>
                <a:cs typeface="Times New Roman" panose="02020603050405020304" pitchFamily="18" charset="0"/>
              </a:rPr>
              <a:t>Writing is a process-</a:t>
            </a:r>
            <a:r>
              <a:rPr lang="en-US" altLang="en-US" sz="2400" dirty="0" smtClean="0">
                <a:latin typeface="Century Schoolbook" panose="02040604050505020304" pitchFamily="18" charset="0"/>
                <a:cs typeface="Times New Roman" panose="02020603050405020304" pitchFamily="18" charset="0"/>
              </a:rPr>
              <a:t> it takes time and effort and improves with practice.</a:t>
            </a:r>
          </a:p>
          <a:p>
            <a:pPr algn="just" eaLnBrk="1" hangingPunct="1"/>
            <a:r>
              <a:rPr lang="en-US" altLang="en-US" sz="2400" dirty="0" smtClean="0">
                <a:latin typeface="Century Schoolbook" panose="02040604050505020304" pitchFamily="18" charset="0"/>
                <a:cs typeface="Times New Roman" panose="02020603050405020304" pitchFamily="18" charset="0"/>
              </a:rPr>
              <a:t>When writing the research report it would be important to consider:  </a:t>
            </a:r>
          </a:p>
          <a:p>
            <a:pPr lvl="2" algn="just" eaLnBrk="1" hangingPunct="1"/>
            <a:r>
              <a:rPr lang="en-US" altLang="en-US" sz="2400" dirty="0" smtClean="0">
                <a:latin typeface="Century Schoolbook" panose="02040604050505020304" pitchFamily="18" charset="0"/>
                <a:cs typeface="Times New Roman" panose="02020603050405020304" pitchFamily="18" charset="0"/>
              </a:rPr>
              <a:t>What is the purpose of the report? </a:t>
            </a:r>
          </a:p>
          <a:p>
            <a:pPr lvl="2" algn="just" eaLnBrk="1" hangingPunct="1"/>
            <a:r>
              <a:rPr lang="en-US" altLang="en-US" sz="2400" dirty="0" smtClean="0">
                <a:latin typeface="Century Schoolbook" panose="02040604050505020304" pitchFamily="18" charset="0"/>
                <a:cs typeface="Times New Roman" panose="02020603050405020304" pitchFamily="18" charset="0"/>
              </a:rPr>
              <a:t>Who will read the report? </a:t>
            </a:r>
          </a:p>
          <a:p>
            <a:pPr lvl="2" algn="just" eaLnBrk="1" hangingPunct="1"/>
            <a:r>
              <a:rPr lang="en-US" altLang="en-US" sz="2400" dirty="0" smtClean="0">
                <a:latin typeface="Century Schoolbook" panose="02040604050505020304" pitchFamily="18" charset="0"/>
                <a:cs typeface="Times New Roman" panose="02020603050405020304" pitchFamily="18" charset="0"/>
              </a:rPr>
              <a:t>How will the report be used?  etc. </a:t>
            </a:r>
            <a:endParaRPr lang="en-US" altLang="en-US" dirty="0" smtClean="0">
              <a:latin typeface="Century Schoolbook" panose="02040604050505020304" pitchFamily="18" charset="0"/>
            </a:endParaRPr>
          </a:p>
          <a:p>
            <a:endParaRPr lang="en-US" altLang="en-US"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6</a:t>
            </a:fld>
            <a:endParaRPr lang="en-GB"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200" i="1" smtClean="0">
                <a:solidFill>
                  <a:schemeClr val="tx1"/>
                </a:solidFill>
                <a:latin typeface="Century Schoolbook" panose="02040604050505020304" pitchFamily="18" charset="0"/>
                <a:cs typeface="Times New Roman" panose="02020603050405020304" pitchFamily="18" charset="0"/>
              </a:rPr>
              <a:t>The Writing Process </a:t>
            </a:r>
            <a:endParaRPr lang="en-US" altLang="en-US" sz="3200" i="1" smtClean="0">
              <a:solidFill>
                <a:schemeClr val="tx1"/>
              </a:solidFill>
              <a:latin typeface="Century Schoolbook" panose="02040604050505020304" pitchFamily="18" charset="0"/>
            </a:endParaRPr>
          </a:p>
        </p:txBody>
      </p:sp>
      <p:sp>
        <p:nvSpPr>
          <p:cNvPr id="9219" name="Content Placeholder 2"/>
          <p:cNvSpPr>
            <a:spLocks noGrp="1"/>
          </p:cNvSpPr>
          <p:nvPr>
            <p:ph idx="1"/>
          </p:nvPr>
        </p:nvSpPr>
        <p:spPr>
          <a:xfrm>
            <a:off x="0" y="1700213"/>
            <a:ext cx="8964487" cy="4465637"/>
          </a:xfrm>
        </p:spPr>
        <p:txBody>
          <a:bodyPr/>
          <a:lstStyle/>
          <a:p>
            <a:pPr algn="just" eaLnBrk="1" hangingPunct="1">
              <a:buFontTx/>
              <a:buNone/>
            </a:pPr>
            <a:r>
              <a:rPr lang="en-US" altLang="en-US" sz="2400" dirty="0" smtClean="0">
                <a:latin typeface="Century Schoolbook" panose="02040604050505020304" pitchFamily="18" charset="0"/>
                <a:cs typeface="Times New Roman" panose="02020603050405020304" pitchFamily="18" charset="0"/>
              </a:rPr>
              <a:t>Generally the process has three major steps: </a:t>
            </a:r>
          </a:p>
          <a:p>
            <a:pPr algn="just" eaLnBrk="1" hangingPunct="1">
              <a:buFont typeface="Wingdings" panose="05000000000000000000" pitchFamily="2" charset="2"/>
              <a:buNone/>
            </a:pPr>
            <a:r>
              <a:rPr lang="en-US" altLang="en-US" sz="2400" i="1" u="sng" dirty="0" err="1" smtClean="0">
                <a:latin typeface="Century Schoolbook" panose="02040604050505020304" pitchFamily="18" charset="0"/>
                <a:cs typeface="Times New Roman" panose="02020603050405020304" pitchFamily="18" charset="0"/>
              </a:rPr>
              <a:t>i</a:t>
            </a:r>
            <a:r>
              <a:rPr lang="en-US" altLang="en-US" sz="2400" i="1" u="sng" dirty="0" smtClean="0">
                <a:latin typeface="Century Schoolbook" panose="02040604050505020304" pitchFamily="18" charset="0"/>
                <a:cs typeface="Times New Roman" panose="02020603050405020304" pitchFamily="18" charset="0"/>
              </a:rPr>
              <a:t>) Pre-writing: </a:t>
            </a:r>
            <a:r>
              <a:rPr lang="en-US" altLang="en-US" sz="2400" dirty="0" smtClean="0">
                <a:latin typeface="Century Schoolbook" panose="02040604050505020304" pitchFamily="18" charset="0"/>
                <a:cs typeface="Times New Roman" panose="02020603050405020304" pitchFamily="18" charset="0"/>
              </a:rPr>
              <a:t>prepare to write by arranging notes on the literature, making lists of ideas, outlining, completing bibliographic citations, footnotes, and organizing comments on data analysis. </a:t>
            </a:r>
          </a:p>
          <a:p>
            <a:pPr algn="just" eaLnBrk="1" hangingPunct="1">
              <a:buFont typeface="Wingdings" panose="05000000000000000000" pitchFamily="2" charset="2"/>
              <a:buNone/>
            </a:pPr>
            <a:r>
              <a:rPr lang="en-US" altLang="en-US" sz="2400" i="1" u="sng" dirty="0" smtClean="0">
                <a:latin typeface="Century Schoolbook" panose="02040604050505020304" pitchFamily="18" charset="0"/>
                <a:cs typeface="Times New Roman" panose="02020603050405020304" pitchFamily="18" charset="0"/>
              </a:rPr>
              <a:t>ii) Composing: </a:t>
            </a:r>
            <a:r>
              <a:rPr lang="en-US" altLang="en-US" sz="2400" dirty="0" smtClean="0">
                <a:latin typeface="Century Schoolbook" panose="02040604050505020304" pitchFamily="18" charset="0"/>
                <a:cs typeface="Times New Roman" panose="02020603050405020304" pitchFamily="18" charset="0"/>
              </a:rPr>
              <a:t>get your ideas onto paper as a first draft by free-writing –draft report. </a:t>
            </a:r>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7</a:t>
            </a:fld>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z="3200" i="1" smtClean="0">
                <a:solidFill>
                  <a:schemeClr val="tx1"/>
                </a:solidFill>
              </a:rPr>
              <a:t>The Writing process </a:t>
            </a:r>
          </a:p>
        </p:txBody>
      </p:sp>
      <p:sp>
        <p:nvSpPr>
          <p:cNvPr id="10243" name="Content Placeholder 2"/>
          <p:cNvSpPr>
            <a:spLocks noGrp="1"/>
          </p:cNvSpPr>
          <p:nvPr>
            <p:ph idx="1"/>
          </p:nvPr>
        </p:nvSpPr>
        <p:spPr>
          <a:xfrm>
            <a:off x="191728" y="1700213"/>
            <a:ext cx="8772759" cy="4465637"/>
          </a:xfrm>
        </p:spPr>
        <p:txBody>
          <a:bodyPr/>
          <a:lstStyle/>
          <a:p>
            <a:pPr algn="just" eaLnBrk="1" hangingPunct="1">
              <a:lnSpc>
                <a:spcPct val="90000"/>
              </a:lnSpc>
              <a:buFont typeface="Wingdings" panose="05000000000000000000" pitchFamily="2" charset="2"/>
              <a:buNone/>
            </a:pPr>
            <a:r>
              <a:rPr lang="en-US" altLang="en-US" sz="2400" i="1" u="sng" dirty="0" smtClean="0">
                <a:latin typeface="Century Schoolbook" panose="02040604050505020304" pitchFamily="18" charset="0"/>
                <a:cs typeface="Times New Roman" panose="02020603050405020304" pitchFamily="18" charset="0"/>
              </a:rPr>
              <a:t>iii) Rewriting: </a:t>
            </a:r>
            <a:r>
              <a:rPr lang="en-US" altLang="en-US" sz="2400" dirty="0" smtClean="0">
                <a:latin typeface="Century Schoolbook" panose="02040604050505020304" pitchFamily="18" charset="0"/>
                <a:cs typeface="Times New Roman" panose="02020603050405020304" pitchFamily="18" charset="0"/>
              </a:rPr>
              <a:t>evaluate and polish the report by improving coherence, proofreading for mechanical errors, checking citations, and reviewing voices and tenses.  </a:t>
            </a:r>
          </a:p>
          <a:p>
            <a:pPr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This step actually involves two related procedures:</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 </a:t>
            </a:r>
            <a:r>
              <a:rPr lang="en-US" altLang="en-US" sz="2400" i="1" u="sng" dirty="0" smtClean="0">
                <a:latin typeface="Century Schoolbook" panose="02040604050505020304" pitchFamily="18" charset="0"/>
                <a:cs typeface="Times New Roman" panose="02020603050405020304" pitchFamily="18" charset="0"/>
              </a:rPr>
              <a:t>Revising –</a:t>
            </a:r>
            <a:r>
              <a:rPr lang="en-US" altLang="en-US" sz="2400" dirty="0" smtClean="0">
                <a:latin typeface="Century Schoolbook" panose="02040604050505020304" pitchFamily="18" charset="0"/>
                <a:cs typeface="Times New Roman" panose="02020603050405020304" pitchFamily="18" charset="0"/>
              </a:rPr>
              <a:t> is the process of inserting new ideas, adding supportive evidences, deleting or changing old ideas, etc. </a:t>
            </a:r>
          </a:p>
          <a:p>
            <a:pPr lvl="2"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 </a:t>
            </a:r>
            <a:r>
              <a:rPr lang="en-US" altLang="en-US" sz="2400" i="1" u="sng" dirty="0" smtClean="0">
                <a:latin typeface="Century Schoolbook" panose="02040604050505020304" pitchFamily="18" charset="0"/>
                <a:cs typeface="Times New Roman" panose="02020603050405020304" pitchFamily="18" charset="0"/>
              </a:rPr>
              <a:t>Editing –</a:t>
            </a:r>
            <a:r>
              <a:rPr lang="en-US" altLang="en-US" sz="2400" dirty="0" smtClean="0">
                <a:latin typeface="Century Schoolbook" panose="02040604050505020304" pitchFamily="18" charset="0"/>
                <a:cs typeface="Times New Roman" panose="02020603050405020304" pitchFamily="18" charset="0"/>
              </a:rPr>
              <a:t> is the process of cleaning up -spelling, grammar usage, verb tense, sentence length and paragraph organization. </a:t>
            </a:r>
            <a:endParaRPr lang="en-US" altLang="en-US" sz="2400" dirty="0" smtClean="0">
              <a:latin typeface="Century Schoolbook" panose="02040604050505020304" pitchFamily="18" charset="0"/>
            </a:endParaRP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8</a:t>
            </a:fld>
            <a:endParaRPr lang="en-GB"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3200" i="1" smtClean="0">
                <a:solidFill>
                  <a:schemeClr val="tx1"/>
                </a:solidFill>
                <a:cs typeface="Times New Roman" panose="02020603050405020304" pitchFamily="18" charset="0"/>
              </a:rPr>
              <a:t>Two Types of Research Reports</a:t>
            </a:r>
          </a:p>
        </p:txBody>
      </p:sp>
      <p:sp>
        <p:nvSpPr>
          <p:cNvPr id="11267" name="Content Placeholder 2"/>
          <p:cNvSpPr>
            <a:spLocks noGrp="1"/>
          </p:cNvSpPr>
          <p:nvPr>
            <p:ph idx="1"/>
          </p:nvPr>
        </p:nvSpPr>
        <p:spPr>
          <a:xfrm>
            <a:off x="107504" y="1771675"/>
            <a:ext cx="8928991" cy="4465637"/>
          </a:xfrm>
        </p:spPr>
        <p:txBody>
          <a:bodyPr/>
          <a:lstStyle/>
          <a:p>
            <a:pPr algn="just" eaLnBrk="1" hangingPunct="1">
              <a:lnSpc>
                <a:spcPct val="90000"/>
              </a:lnSpc>
              <a:buFont typeface="Wingdings" panose="05000000000000000000" pitchFamily="2" charset="2"/>
              <a:buNone/>
            </a:pPr>
            <a:r>
              <a:rPr lang="en-US" altLang="en-US" sz="2400" i="1" u="sng" dirty="0" smtClean="0">
                <a:latin typeface="Century Schoolbook" panose="02040604050505020304" pitchFamily="18" charset="0"/>
                <a:cs typeface="Times New Roman" panose="02020603050405020304" pitchFamily="18" charset="0"/>
              </a:rPr>
              <a:t>Short Reports:</a:t>
            </a:r>
            <a:r>
              <a:rPr lang="en-US" altLang="en-US" sz="2400" i="1" dirty="0" smtClean="0">
                <a:latin typeface="Century Schoolbook" panose="02040604050505020304" pitchFamily="18" charset="0"/>
                <a:cs typeface="Times New Roman" panose="02020603050405020304" pitchFamily="18" charset="0"/>
              </a:rPr>
              <a:t> </a:t>
            </a:r>
            <a:r>
              <a:rPr lang="en-US" altLang="en-US" sz="2400" dirty="0" smtClean="0">
                <a:latin typeface="Century Schoolbook" panose="02040604050505020304" pitchFamily="18" charset="0"/>
                <a:cs typeface="Times New Roman" panose="02020603050405020304" pitchFamily="18" charset="0"/>
              </a:rPr>
              <a:t>are more informal and are appropriate for studies in which the problem is well defined, of limited scope, and for which methodologies are simple and straightforward. </a:t>
            </a:r>
          </a:p>
          <a:p>
            <a:pPr lvl="3" algn="just" eaLnBrk="1" hangingPunct="1">
              <a:lnSpc>
                <a:spcPct val="90000"/>
              </a:lnSpc>
            </a:pPr>
            <a:r>
              <a:rPr lang="en-US" altLang="en-US" sz="2400" dirty="0" smtClean="0">
                <a:latin typeface="Century Schoolbook" panose="02040604050505020304" pitchFamily="18" charset="0"/>
                <a:cs typeface="Times New Roman" panose="02020603050405020304" pitchFamily="18" charset="0"/>
              </a:rPr>
              <a:t>Example: interim reports. </a:t>
            </a:r>
          </a:p>
          <a:p>
            <a:pPr lvl="1" algn="just" eaLnBrk="1" hangingPunct="1">
              <a:lnSpc>
                <a:spcPct val="90000"/>
              </a:lnSpc>
              <a:buFont typeface="Wingdings" panose="05000000000000000000" pitchFamily="2" charset="2"/>
              <a:buChar char="q"/>
            </a:pPr>
            <a:r>
              <a:rPr lang="en-US" altLang="en-US" sz="2400" dirty="0" smtClean="0">
                <a:latin typeface="Century Schoolbook" panose="02040604050505020304" pitchFamily="18" charset="0"/>
                <a:cs typeface="Times New Roman" panose="02020603050405020304" pitchFamily="18" charset="0"/>
              </a:rPr>
              <a:t>At the beginning, there should be a brief statement on the problem. </a:t>
            </a:r>
          </a:p>
          <a:p>
            <a:pPr lvl="1" algn="just" eaLnBrk="1" hangingPunct="1">
              <a:lnSpc>
                <a:spcPct val="90000"/>
              </a:lnSpc>
              <a:buFont typeface="Wingdings" panose="05000000000000000000" pitchFamily="2" charset="2"/>
              <a:buChar char="q"/>
            </a:pPr>
            <a:r>
              <a:rPr lang="en-US" altLang="en-US" sz="2400" dirty="0" smtClean="0">
                <a:latin typeface="Century Schoolbook" panose="02040604050505020304" pitchFamily="18" charset="0"/>
                <a:cs typeface="Times New Roman" panose="02020603050405020304" pitchFamily="18" charset="0"/>
              </a:rPr>
              <a:t>Next comes the conclusions and recommendations, followed by findings that support the conclusions. </a:t>
            </a:r>
          </a:p>
          <a:p>
            <a:endParaRPr lang="en-US" altLang="en-US" sz="2400" dirty="0" smtClean="0">
              <a:latin typeface="Century Schoolbook" panose="02040604050505020304" pitchFamily="18" charset="0"/>
            </a:endParaRPr>
          </a:p>
        </p:txBody>
      </p:sp>
      <p:sp>
        <p:nvSpPr>
          <p:cNvPr id="2" name="Slide Number Placeholder 1"/>
          <p:cNvSpPr>
            <a:spLocks noGrp="1"/>
          </p:cNvSpPr>
          <p:nvPr>
            <p:ph type="sldNum" sz="quarter" idx="12"/>
          </p:nvPr>
        </p:nvSpPr>
        <p:spPr/>
        <p:txBody>
          <a:bodyPr/>
          <a:lstStyle/>
          <a:p>
            <a:pPr>
              <a:defRPr/>
            </a:pPr>
            <a:fld id="{6A556376-4E06-4B69-B3E0-5D07071E4AA3}" type="slidenum">
              <a:rPr lang="en-GB" altLang="en-US" smtClean="0"/>
              <a:pPr>
                <a:defRPr/>
              </a:pPr>
              <a:t>9</a:t>
            </a:fld>
            <a:endParaRPr lang="en-GB"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6641</TotalTime>
  <Words>2228</Words>
  <Application>Microsoft Office PowerPoint</Application>
  <PresentationFormat>On-screen Show (4:3)</PresentationFormat>
  <Paragraphs>232</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Algerian</vt:lpstr>
      <vt:lpstr>Arial</vt:lpstr>
      <vt:lpstr>Century Schoolbook</vt:lpstr>
      <vt:lpstr>Times New Roman</vt:lpstr>
      <vt:lpstr>Verdana</vt:lpstr>
      <vt:lpstr>Wingdings</vt:lpstr>
      <vt:lpstr>Profile</vt:lpstr>
      <vt:lpstr>CHAPTER SEVEN</vt:lpstr>
      <vt:lpstr>Content of the Lecture </vt:lpstr>
      <vt:lpstr>Introduction </vt:lpstr>
      <vt:lpstr>Purpose of Report Writing</vt:lpstr>
      <vt:lpstr>Different Steps in Writing Report</vt:lpstr>
      <vt:lpstr>The Writing Process</vt:lpstr>
      <vt:lpstr>The Writing Process </vt:lpstr>
      <vt:lpstr>The Writing process </vt:lpstr>
      <vt:lpstr>Two Types of Research Reports</vt:lpstr>
      <vt:lpstr>Types of Research Reports</vt:lpstr>
      <vt:lpstr>Types of Research Reports</vt:lpstr>
      <vt:lpstr>Types of Research Reports</vt:lpstr>
      <vt:lpstr>Types of Research Reports</vt:lpstr>
      <vt:lpstr>Types of Research Reports</vt:lpstr>
      <vt:lpstr>Components of a technical report </vt:lpstr>
      <vt:lpstr>Components of a technical report </vt:lpstr>
      <vt:lpstr>Components of a technical report </vt:lpstr>
      <vt:lpstr>Components of a technical report </vt:lpstr>
      <vt:lpstr>Components of a technical report</vt:lpstr>
      <vt:lpstr>Components of a technical report</vt:lpstr>
      <vt:lpstr>Literature Review</vt:lpstr>
      <vt:lpstr>The methods</vt:lpstr>
      <vt:lpstr>Findings and Discussions </vt:lpstr>
      <vt:lpstr>Findings and Discussions </vt:lpstr>
      <vt:lpstr>Summary and Conclusion </vt:lpstr>
      <vt:lpstr>Recommendations </vt:lpstr>
      <vt:lpstr>The appended section </vt:lpstr>
      <vt:lpstr>The appended section </vt:lpstr>
      <vt:lpstr>The appended section </vt:lpstr>
      <vt:lpstr>The appended section </vt:lpstr>
      <vt:lpstr>The appended section </vt:lpstr>
      <vt:lpstr>PowerPoint Presentation</vt:lpstr>
      <vt:lpstr>Class Work (10’ minutes) Say ‘True’ Or ‘False’ With Justification</vt:lpstr>
    </vt:vector>
  </TitlesOfParts>
  <Company>University of East Anglia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Research Methods PhD in Development Studies</dc:title>
  <dc:creator>Kebede</dc:creator>
  <cp:lastModifiedBy>user</cp:lastModifiedBy>
  <cp:revision>475</cp:revision>
  <cp:lastPrinted>2020-02-03T14:21:39Z</cp:lastPrinted>
  <dcterms:created xsi:type="dcterms:W3CDTF">2010-02-06T15:59:08Z</dcterms:created>
  <dcterms:modified xsi:type="dcterms:W3CDTF">2020-02-13T13:36:11Z</dcterms:modified>
</cp:coreProperties>
</file>